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57" r:id="rId4"/>
    <p:sldId id="258" r:id="rId5"/>
    <p:sldId id="271" r:id="rId6"/>
    <p:sldId id="270" r:id="rId7"/>
    <p:sldId id="273" r:id="rId8"/>
    <p:sldId id="267" r:id="rId9"/>
    <p:sldId id="274" r:id="rId10"/>
    <p:sldId id="278" r:id="rId11"/>
    <p:sldId id="277" r:id="rId12"/>
    <p:sldId id="279" r:id="rId13"/>
    <p:sldId id="281" r:id="rId14"/>
    <p:sldId id="282" r:id="rId15"/>
    <p:sldId id="283" r:id="rId16"/>
    <p:sldId id="280" r:id="rId17"/>
    <p:sldId id="276" r:id="rId18"/>
    <p:sldId id="275" r:id="rId19"/>
    <p:sldId id="285" r:id="rId20"/>
    <p:sldId id="284" r:id="rId21"/>
    <p:sldId id="2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hn, Nathaniel" userId="84ee1424-7485-4e4a-9864-e666eadf6d03" providerId="ADAL" clId="{18B75CA2-63B3-48CA-8FE3-02E7E8724A4C}"/>
    <pc:docChg chg="delSld modSld">
      <pc:chgData name="Lahn, Nathaniel" userId="84ee1424-7485-4e4a-9864-e666eadf6d03" providerId="ADAL" clId="{18B75CA2-63B3-48CA-8FE3-02E7E8724A4C}" dt="2024-08-25T13:40:34.077" v="8" actId="47"/>
      <pc:docMkLst>
        <pc:docMk/>
      </pc:docMkLst>
      <pc:sldChg chg="del">
        <pc:chgData name="Lahn, Nathaniel" userId="84ee1424-7485-4e4a-9864-e666eadf6d03" providerId="ADAL" clId="{18B75CA2-63B3-48CA-8FE3-02E7E8724A4C}" dt="2024-08-25T13:40:34.077" v="8" actId="47"/>
        <pc:sldMkLst>
          <pc:docMk/>
          <pc:sldMk cId="2986684653" sldId="260"/>
        </pc:sldMkLst>
      </pc:sldChg>
      <pc:sldChg chg="del">
        <pc:chgData name="Lahn, Nathaniel" userId="84ee1424-7485-4e4a-9864-e666eadf6d03" providerId="ADAL" clId="{18B75CA2-63B3-48CA-8FE3-02E7E8724A4C}" dt="2024-08-25T13:40:34.077" v="8" actId="47"/>
        <pc:sldMkLst>
          <pc:docMk/>
          <pc:sldMk cId="2101842535" sldId="261"/>
        </pc:sldMkLst>
      </pc:sldChg>
      <pc:sldChg chg="del">
        <pc:chgData name="Lahn, Nathaniel" userId="84ee1424-7485-4e4a-9864-e666eadf6d03" providerId="ADAL" clId="{18B75CA2-63B3-48CA-8FE3-02E7E8724A4C}" dt="2024-08-25T13:40:34.077" v="8" actId="47"/>
        <pc:sldMkLst>
          <pc:docMk/>
          <pc:sldMk cId="2418131916" sldId="262"/>
        </pc:sldMkLst>
      </pc:sldChg>
      <pc:sldChg chg="del">
        <pc:chgData name="Lahn, Nathaniel" userId="84ee1424-7485-4e4a-9864-e666eadf6d03" providerId="ADAL" clId="{18B75CA2-63B3-48CA-8FE3-02E7E8724A4C}" dt="2024-08-25T13:40:34.077" v="8" actId="47"/>
        <pc:sldMkLst>
          <pc:docMk/>
          <pc:sldMk cId="270164257" sldId="263"/>
        </pc:sldMkLst>
      </pc:sldChg>
      <pc:sldChg chg="del">
        <pc:chgData name="Lahn, Nathaniel" userId="84ee1424-7485-4e4a-9864-e666eadf6d03" providerId="ADAL" clId="{18B75CA2-63B3-48CA-8FE3-02E7E8724A4C}" dt="2024-08-25T13:40:34.077" v="8" actId="47"/>
        <pc:sldMkLst>
          <pc:docMk/>
          <pc:sldMk cId="1330805336" sldId="272"/>
        </pc:sldMkLst>
      </pc:sldChg>
      <pc:sldChg chg="modSp mod">
        <pc:chgData name="Lahn, Nathaniel" userId="84ee1424-7485-4e4a-9864-e666eadf6d03" providerId="ADAL" clId="{18B75CA2-63B3-48CA-8FE3-02E7E8724A4C}" dt="2024-08-25T13:39:03.030" v="7" actId="20577"/>
        <pc:sldMkLst>
          <pc:docMk/>
          <pc:sldMk cId="556192350" sldId="274"/>
        </pc:sldMkLst>
        <pc:spChg chg="mod">
          <ac:chgData name="Lahn, Nathaniel" userId="84ee1424-7485-4e4a-9864-e666eadf6d03" providerId="ADAL" clId="{18B75CA2-63B3-48CA-8FE3-02E7E8724A4C}" dt="2024-08-25T13:38:59.578" v="4" actId="20577"/>
          <ac:spMkLst>
            <pc:docMk/>
            <pc:sldMk cId="556192350" sldId="274"/>
            <ac:spMk id="3" creationId="{488CE2E0-7210-40C6-9E03-B2F63009930F}"/>
          </ac:spMkLst>
        </pc:spChg>
        <pc:spChg chg="mod">
          <ac:chgData name="Lahn, Nathaniel" userId="84ee1424-7485-4e4a-9864-e666eadf6d03" providerId="ADAL" clId="{18B75CA2-63B3-48CA-8FE3-02E7E8724A4C}" dt="2024-08-25T13:39:03.030" v="7" actId="20577"/>
          <ac:spMkLst>
            <pc:docMk/>
            <pc:sldMk cId="556192350" sldId="274"/>
            <ac:spMk id="4" creationId="{BF9F8BB5-4B28-43AE-B286-CDA10312E47A}"/>
          </ac:spMkLst>
        </pc:spChg>
      </pc:sldChg>
      <pc:sldChg chg="del">
        <pc:chgData name="Lahn, Nathaniel" userId="84ee1424-7485-4e4a-9864-e666eadf6d03" providerId="ADAL" clId="{18B75CA2-63B3-48CA-8FE3-02E7E8724A4C}" dt="2024-08-25T13:37:25.439" v="0" actId="47"/>
        <pc:sldMkLst>
          <pc:docMk/>
          <pc:sldMk cId="1367680047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B919E-275F-5A49-8744-E77CDDF98459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8E3DC-6D9B-AB41-A84E-CF98833C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7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1371-EB15-46BE-BDBE-49A711DEF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2DE281-A89C-4213-A5B0-BA8E0B6A9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4A3B0-C0FB-4D4E-97FF-E78016B4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722C4-66F2-EE4F-8F5E-8F17CD46CE3A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FF244-35F3-4843-8C1D-71E74FCEF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306B5-6429-499F-8D8A-6810E438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0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AB03-6D41-46AD-8823-CD148D60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C2FC28-7E4F-4E4C-ACD4-5D328E373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CA6E7-008C-43B7-B380-85F865373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5ECC-0675-3A44-8FCA-BB9C26D77436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6F20B-A0DF-4FB8-A13C-16CC0EC4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1E11D-1CDA-4325-88CC-41EFF4F6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0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E88B7C-4016-4FEB-9149-D40E8DD31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B9DC9-5D6D-4A64-B016-EF02F38E7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2036D-07B8-43E6-A5C0-A13A6DFC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8263-3DC2-9944-9718-050E01FB0490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76B3B-15F7-4556-969C-35C1387D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D284B-3DC2-40C8-82EA-7A0748E3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6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47DC-9154-43C2-8425-CCCBA1607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D3907-2805-40EB-B93F-9CD20486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0256D-214D-47E3-B380-027EFE57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5F8D-48B9-6E44-BF84-E1E8C3D3419D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61F9A-5BDF-4A3C-B919-D768C984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3C632-CD5A-48AA-83D1-98CE13FF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1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9D4B-2DD5-40CC-AA48-4F07CF66E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83633-418F-4AB4-B94B-E01C686CE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2D89A-962E-4E90-B9C0-F10CC243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ACD3C-486D-4643-AB1D-F582505581F8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59538-16E1-4A46-BA40-3D51E30D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60757-ED47-4918-870F-BAD3C54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8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EFED-08D6-4769-86D0-A753E924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682B6-A8C7-4ED3-93A8-20CF3CFAD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96547-B914-4E70-8D79-5769D9FEA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93BF8-683E-4590-9609-674CD954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CB5DE-E7D0-5848-8CFA-2593966177C5}" type="datetime1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8ECDF-A0D6-4637-B6DE-ABB956A9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0CC29-1ED1-47B1-96E5-7F758053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06BE-154E-4D3D-BF0B-F5B7AE487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64AAF-C88B-4C10-9922-A86D5E00C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65223-516E-4A07-97EC-E93CD1725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B65D5-D077-4FD8-8ADE-46DCB8A7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7F7B93-E301-40CA-A0E2-5A627F7EF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20792-0F4B-48DC-937D-4C3CD715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6C7-4AF3-F84E-B65C-E8505416D960}" type="datetime1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5BB69-C660-4252-A2CD-2326549E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BF6BCC-0C26-4000-B12A-85FA4E3D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4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D73AC-51E8-402E-B96B-E7982ED3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9FE7D-96AD-4A44-95A3-72709D6C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EDDF9-6CC1-0A44-A799-3F61F0740B81}" type="datetime1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58EA6-7760-4E58-86D4-9EBBE0F4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207F7-4870-40BF-A34E-69DA6F6C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7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902144-51D8-4055-9955-57165CA0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511-5AF3-4C43-8C5B-1B92E6B2C42A}" type="datetime1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29DB89-D51A-4D19-AC6F-93522E15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0C1AD-D839-4B3D-9ED2-F3256829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2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94A6-E264-425E-AE31-4960BC3E7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FAFC-E1CE-40FC-8F53-6EA860466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EF026-EDB9-462B-B401-6F898BE20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9A17B-BE35-465D-9540-25A8DE257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1C23-938C-7C41-BC85-E1C7273E116D}" type="datetime1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B5179-F576-4978-9E8F-9DA31D7D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1E1DA-C4B5-4097-992A-2C2640FE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0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62787-4013-42A5-9C44-9F58323D7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25A70A-7C70-49B9-815A-E110AE258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94996-6AA8-44DA-921E-2F26E0B1A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F0C70-0D7C-47DE-A1EC-5757ECCD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E9D7-64BA-9E4F-A89C-10C568E06E50}" type="datetime1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1F933-2623-4525-8FD2-6284A681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59D3B-69C8-4D09-97C8-2B7B922F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7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D0748-C511-4B62-A971-AD7C09A7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84935-8526-4EE7-B826-822DAC811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69EAD-5E29-4429-B08D-10B5F36DC3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F4CB5-C45A-5345-A277-6E8A020C7855}" type="datetime1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E004C-DBD7-4B13-97FF-A9D6729C3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46C4A-FD99-455F-84D0-387925F34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6E1D9-7A05-410C-AE47-5CFAD979E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8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book/" TargetMode="External"/><Relationship Id="rId2" Type="http://schemas.openxmlformats.org/officeDocument/2006/relationships/hyperlink" Target="https://doc.rust-lang.org/rust-by-example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oc.rust-lang.org/nomicon/" TargetMode="External"/><Relationship Id="rId4" Type="http://schemas.openxmlformats.org/officeDocument/2006/relationships/hyperlink" Target="https://doc.rust-lang.org/reference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B5EB0-EE88-4F13-AEFC-BB2203901E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Intro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F03A2-7522-4F6D-A4D0-EA218FBA7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ITEC320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9C5B0-0A48-B99D-2873-E5DB88F6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811678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BA70D-765A-485E-9DB7-3B662E07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history of programming languages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3F1D5-B823-4C89-9D00-221B41C962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a few of them….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6D636-0EBE-B817-4C41-7E29A2AC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42582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EC52-984C-468E-9F67-E4587E150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beginning…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52517-D6B4-4B71-8D03-C3F99A0EE7A3}"/>
              </a:ext>
            </a:extLst>
          </p:cNvPr>
          <p:cNvSpPr txBox="1"/>
          <p:nvPr/>
        </p:nvSpPr>
        <p:spPr>
          <a:xfrm>
            <a:off x="7120641" y="1860444"/>
            <a:ext cx="36298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was machine code</a:t>
            </a:r>
          </a:p>
          <a:p>
            <a:endParaRPr lang="en-US" sz="2400" dirty="0"/>
          </a:p>
          <a:p>
            <a:r>
              <a:rPr lang="en-US" sz="2400" dirty="0"/>
              <a:t>Each instruction was very simple.</a:t>
            </a:r>
          </a:p>
          <a:p>
            <a:endParaRPr lang="en-US" sz="2400" dirty="0"/>
          </a:p>
          <a:p>
            <a:r>
              <a:rPr lang="en-US" sz="2400" dirty="0"/>
              <a:t>Raw binary. Not easily readable.</a:t>
            </a:r>
          </a:p>
          <a:p>
            <a:endParaRPr lang="en-US" sz="2400" dirty="0"/>
          </a:p>
          <a:p>
            <a:r>
              <a:rPr lang="en-US" sz="2400" dirty="0"/>
              <a:t>All the power to do basically anything you want.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8E5C38-C0AF-450B-A4E7-9A134306F83F}"/>
              </a:ext>
            </a:extLst>
          </p:cNvPr>
          <p:cNvSpPr txBox="1"/>
          <p:nvPr/>
        </p:nvSpPr>
        <p:spPr>
          <a:xfrm>
            <a:off x="698090" y="2045110"/>
            <a:ext cx="55453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011001001101010101010100101010100101010101001010101010100101010100101010101001010101010100101010100101010101001010101010100101010100101010101001010101010100101010100101010101001010101010100101010100101010101001010101010100101010100101010101001010101010100101010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CE638B-7BE7-0A87-2667-F41C9002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54097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3C5A-43A5-40C4-9629-8C1C651B5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assembly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069B364-33AA-44E4-A64E-B7379D66C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5640" y="1825625"/>
            <a:ext cx="3550920" cy="4201549"/>
          </a:xfrm>
        </p:spPr>
        <p:txBody>
          <a:bodyPr>
            <a:normAutofit/>
          </a:bodyPr>
          <a:lstStyle/>
          <a:p>
            <a:r>
              <a:rPr lang="en-US" sz="2400" dirty="0"/>
              <a:t>Each instruction maps to one binary machine code operation</a:t>
            </a:r>
          </a:p>
          <a:p>
            <a:r>
              <a:rPr lang="en-US" sz="2400" dirty="0"/>
              <a:t>A program called an “assembler” can convert assembly into machine code</a:t>
            </a:r>
          </a:p>
          <a:p>
            <a:r>
              <a:rPr lang="en-US" sz="2400" dirty="0"/>
              <a:t>Human readable (sort of)</a:t>
            </a:r>
          </a:p>
          <a:p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2D0CE7-D380-4BD1-BCA1-48AD0C1DB7C9}"/>
              </a:ext>
            </a:extLst>
          </p:cNvPr>
          <p:cNvSpPr/>
          <p:nvPr/>
        </p:nvSpPr>
        <p:spPr>
          <a:xfrm>
            <a:off x="4227871" y="1027906"/>
            <a:ext cx="776092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               ; Output all even numbers from 1 to 100</a:t>
            </a:r>
          </a:p>
          <a:p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1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initialize our counter</a:t>
            </a:r>
            <a:br>
              <a:rPr lang="en-US" sz="1800" dirty="0">
                <a:solidFill>
                  <a:srgbClr val="02238B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loop_start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eax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Copy the current value in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to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eax</a:t>
            </a:r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and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eax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1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Is least significant bit is set? (odd #)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jnz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not_even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Jump to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not_even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if the result non-zero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Print even number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eax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4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syscall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number for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sys_write</a:t>
            </a:r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ebx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1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file descriptor 1 (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stdout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edx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3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length of the message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mov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ecx_msg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address of the message to print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int 0x80  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interrupt to invoke the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syscall</a:t>
            </a:r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not_even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inc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 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Increment our counter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, 101  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Compare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with 101 (end of range)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jle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2238B"/>
                </a:solidFill>
                <a:latin typeface="Consolas" panose="020B0609020204030204" pitchFamily="49" charset="0"/>
              </a:rPr>
              <a:t>loop_start</a:t>
            </a:r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 Jump back to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loop_start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if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ecx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&lt;= 100</a:t>
            </a:r>
          </a:p>
          <a:p>
            <a:r>
              <a:rPr lang="en-US" dirty="0">
                <a:solidFill>
                  <a:srgbClr val="02238B"/>
                </a:solidFill>
                <a:latin typeface="Consolas" panose="020B0609020204030204" pitchFamily="49" charset="0"/>
              </a:rPr>
              <a:t>   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72707-A2ED-E7BC-15A7-C4585590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377712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C Programming Language.svg - Wikimedia Commons">
            <a:extLst>
              <a:ext uri="{FF2B5EF4-FFF2-40B4-BE49-F238E27FC236}">
                <a16:creationId xmlns:a16="http://schemas.microsoft.com/office/drawing/2014/main" id="{FBA24C89-8488-4D78-9DB0-C4CBDE10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656" y="2722706"/>
            <a:ext cx="1280905" cy="141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039E622-77C9-4115-BE6E-273747C51DF9}"/>
              </a:ext>
            </a:extLst>
          </p:cNvPr>
          <p:cNvSpPr/>
          <p:nvPr/>
        </p:nvSpPr>
        <p:spPr>
          <a:xfrm>
            <a:off x="2237881" y="1020547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5AC88F-355C-47F2-A6EF-70CD555BE469}"/>
              </a:ext>
            </a:extLst>
          </p:cNvPr>
          <p:cNvSpPr/>
          <p:nvPr/>
        </p:nvSpPr>
        <p:spPr>
          <a:xfrm>
            <a:off x="-246372" y="1958702"/>
            <a:ext cx="560674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Assembly / Machine code</a:t>
            </a:r>
          </a:p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Windows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151F1D-349A-458F-BEC1-48BCF5374F0C}"/>
              </a:ext>
            </a:extLst>
          </p:cNvPr>
          <p:cNvSpPr/>
          <p:nvPr/>
        </p:nvSpPr>
        <p:spPr>
          <a:xfrm>
            <a:off x="896406" y="4441723"/>
            <a:ext cx="34725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Assembly / Machine code</a:t>
            </a:r>
          </a:p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Linux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170E0-36F7-40B7-9EB9-805A29BE5F98}"/>
              </a:ext>
            </a:extLst>
          </p:cNvPr>
          <p:cNvSpPr/>
          <p:nvPr/>
        </p:nvSpPr>
        <p:spPr>
          <a:xfrm>
            <a:off x="7609392" y="2426814"/>
            <a:ext cx="48663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stdio.h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&gt;</a:t>
            </a:r>
          </a:p>
          <a:p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int main() {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int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while (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&lt;= 100) {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if (i%2 0= 0)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printf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("%d\n",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return 0;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}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F19F9ED-B8B2-4DDD-86D1-0236FEA40DBD}"/>
              </a:ext>
            </a:extLst>
          </p:cNvPr>
          <p:cNvCxnSpPr>
            <a:cxnSpLocks/>
          </p:cNvCxnSpPr>
          <p:nvPr/>
        </p:nvCxnSpPr>
        <p:spPr>
          <a:xfrm flipH="1" flipV="1">
            <a:off x="4343405" y="2499470"/>
            <a:ext cx="1899564" cy="6529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39640F-D245-4E80-9F47-3C5E8CD3417B}"/>
              </a:ext>
            </a:extLst>
          </p:cNvPr>
          <p:cNvCxnSpPr>
            <a:cxnSpLocks/>
          </p:cNvCxnSpPr>
          <p:nvPr/>
        </p:nvCxnSpPr>
        <p:spPr>
          <a:xfrm flipH="1">
            <a:off x="4336026" y="3782324"/>
            <a:ext cx="1906941" cy="65737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5E262B0-280F-4F0B-AFA9-99A979A74679}"/>
              </a:ext>
            </a:extLst>
          </p:cNvPr>
          <p:cNvSpPr txBox="1"/>
          <p:nvPr/>
        </p:nvSpPr>
        <p:spPr>
          <a:xfrm>
            <a:off x="4336026" y="3282705"/>
            <a:ext cx="172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Compiler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120226-20B7-4D08-84DF-3C900D40A109}"/>
              </a:ext>
            </a:extLst>
          </p:cNvPr>
          <p:cNvSpPr txBox="1"/>
          <p:nvPr/>
        </p:nvSpPr>
        <p:spPr>
          <a:xfrm>
            <a:off x="2592221" y="628086"/>
            <a:ext cx="7301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C programming language (1972)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C83555-EA17-22CE-9D12-C11D607CF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85132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39E622-77C9-4115-BE6E-273747C51DF9}"/>
              </a:ext>
            </a:extLst>
          </p:cNvPr>
          <p:cNvSpPr/>
          <p:nvPr/>
        </p:nvSpPr>
        <p:spPr>
          <a:xfrm>
            <a:off x="2237881" y="1020547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5AC88F-355C-47F2-A6EF-70CD555BE469}"/>
              </a:ext>
            </a:extLst>
          </p:cNvPr>
          <p:cNvSpPr/>
          <p:nvPr/>
        </p:nvSpPr>
        <p:spPr>
          <a:xfrm>
            <a:off x="-246372" y="1958702"/>
            <a:ext cx="560674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Assembly / Machine code</a:t>
            </a:r>
          </a:p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Windows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151F1D-349A-458F-BEC1-48BCF5374F0C}"/>
              </a:ext>
            </a:extLst>
          </p:cNvPr>
          <p:cNvSpPr/>
          <p:nvPr/>
        </p:nvSpPr>
        <p:spPr>
          <a:xfrm>
            <a:off x="896406" y="4441723"/>
            <a:ext cx="34725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Assembly / Machine code</a:t>
            </a:r>
          </a:p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Linux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F19F9ED-B8B2-4DDD-86D1-0236FEA40DBD}"/>
              </a:ext>
            </a:extLst>
          </p:cNvPr>
          <p:cNvCxnSpPr>
            <a:cxnSpLocks/>
          </p:cNvCxnSpPr>
          <p:nvPr/>
        </p:nvCxnSpPr>
        <p:spPr>
          <a:xfrm flipH="1" flipV="1">
            <a:off x="3625067" y="2500874"/>
            <a:ext cx="1899564" cy="6529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39640F-D245-4E80-9F47-3C5E8CD3417B}"/>
              </a:ext>
            </a:extLst>
          </p:cNvPr>
          <p:cNvCxnSpPr>
            <a:cxnSpLocks/>
          </p:cNvCxnSpPr>
          <p:nvPr/>
        </p:nvCxnSpPr>
        <p:spPr>
          <a:xfrm flipH="1">
            <a:off x="3382555" y="3816356"/>
            <a:ext cx="1906941" cy="65737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5E262B0-280F-4F0B-AFA9-99A979A74679}"/>
              </a:ext>
            </a:extLst>
          </p:cNvPr>
          <p:cNvSpPr txBox="1"/>
          <p:nvPr/>
        </p:nvSpPr>
        <p:spPr>
          <a:xfrm>
            <a:off x="4336026" y="3282705"/>
            <a:ext cx="172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Compiler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120226-20B7-4D08-84DF-3C900D40A109}"/>
              </a:ext>
            </a:extLst>
          </p:cNvPr>
          <p:cNvSpPr txBox="1"/>
          <p:nvPr/>
        </p:nvSpPr>
        <p:spPr>
          <a:xfrm>
            <a:off x="2592221" y="628086"/>
            <a:ext cx="7977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Ada programming language (1980)</a:t>
            </a:r>
          </a:p>
        </p:txBody>
      </p:sp>
      <p:pic>
        <p:nvPicPr>
          <p:cNvPr id="12" name="Picture 6" descr="Ada (programming language) - Wikipedia">
            <a:extLst>
              <a:ext uri="{FF2B5EF4-FFF2-40B4-BE49-F238E27FC236}">
                <a16:creationId xmlns:a16="http://schemas.microsoft.com/office/drawing/2014/main" id="{80E5226D-E238-4A4B-AEC2-204AA2CFA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150" y="2991065"/>
            <a:ext cx="2380180" cy="136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6C99140-5886-47E2-B25F-C7990641C3D5}"/>
              </a:ext>
            </a:extLst>
          </p:cNvPr>
          <p:cNvSpPr/>
          <p:nvPr/>
        </p:nvSpPr>
        <p:spPr>
          <a:xfrm>
            <a:off x="7756297" y="2082376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with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Ada.Text_IO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2238B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procedure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Even_Numbers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is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begin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for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in 1..100 loop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if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mod 2 = 0 then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Ada.Text_IO.Put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(Item =&gt;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Ada.Text_IO.New_Line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    end if;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    end loop;</a:t>
            </a:r>
          </a:p>
          <a:p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end </a:t>
            </a:r>
            <a:r>
              <a:rPr lang="en-US" sz="1600" dirty="0" err="1">
                <a:solidFill>
                  <a:srgbClr val="02238B"/>
                </a:solidFill>
                <a:latin typeface="Consolas" panose="020B0609020204030204" pitchFamily="49" charset="0"/>
              </a:rPr>
              <a:t>Even_Numbers</a:t>
            </a:r>
            <a:r>
              <a:rPr lang="en-US" sz="1600" dirty="0">
                <a:solidFill>
                  <a:srgbClr val="02238B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1FDE8-1CBF-58E6-4800-6883A80F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92692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39E622-77C9-4115-BE6E-273747C51DF9}"/>
              </a:ext>
            </a:extLst>
          </p:cNvPr>
          <p:cNvSpPr/>
          <p:nvPr/>
        </p:nvSpPr>
        <p:spPr>
          <a:xfrm>
            <a:off x="2237881" y="1020547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120226-20B7-4D08-84DF-3C900D40A109}"/>
              </a:ext>
            </a:extLst>
          </p:cNvPr>
          <p:cNvSpPr txBox="1"/>
          <p:nvPr/>
        </p:nvSpPr>
        <p:spPr>
          <a:xfrm>
            <a:off x="5178105" y="565293"/>
            <a:ext cx="7977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Ada vs. C</a:t>
            </a:r>
          </a:p>
        </p:txBody>
      </p:sp>
      <p:pic>
        <p:nvPicPr>
          <p:cNvPr id="11" name="Picture 2" descr="File:C Programming Language.svg - Wikimedia Commons">
            <a:extLst>
              <a:ext uri="{FF2B5EF4-FFF2-40B4-BE49-F238E27FC236}">
                <a16:creationId xmlns:a16="http://schemas.microsoft.com/office/drawing/2014/main" id="{EED7BD13-33DE-4003-83A9-B220066C9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448" y="3721754"/>
            <a:ext cx="1280905" cy="141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Ada (programming language) - Wikipedia">
            <a:extLst>
              <a:ext uri="{FF2B5EF4-FFF2-40B4-BE49-F238E27FC236}">
                <a16:creationId xmlns:a16="http://schemas.microsoft.com/office/drawing/2014/main" id="{B5399123-23F0-429C-8957-508A4E8E9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241" y="3721754"/>
            <a:ext cx="2380180" cy="136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B74B2863-4E56-4A0C-B760-D163367930D5}"/>
              </a:ext>
            </a:extLst>
          </p:cNvPr>
          <p:cNvSpPr/>
          <p:nvPr/>
        </p:nvSpPr>
        <p:spPr>
          <a:xfrm>
            <a:off x="1861540" y="1887036"/>
            <a:ext cx="3723183" cy="156263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One of these days you’re going to shoot yourself in the foot!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FA3F9877-A68A-4263-941F-9CDBE83A2B92}"/>
              </a:ext>
            </a:extLst>
          </p:cNvPr>
          <p:cNvSpPr/>
          <p:nvPr/>
        </p:nvSpPr>
        <p:spPr>
          <a:xfrm>
            <a:off x="6989063" y="1866370"/>
            <a:ext cx="3723183" cy="156263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At least I don’t have to jump through a ton of hoops to do </a:t>
            </a:r>
            <a:r>
              <a:rPr lang="en-US" sz="2400" i="1" dirty="0"/>
              <a:t>anything</a:t>
            </a:r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F67B8AD-EED9-4D39-8B23-0E8689FD327B}"/>
              </a:ext>
            </a:extLst>
          </p:cNvPr>
          <p:cNvCxnSpPr/>
          <p:nvPr/>
        </p:nvCxnSpPr>
        <p:spPr>
          <a:xfrm>
            <a:off x="1297857" y="5357823"/>
            <a:ext cx="930131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AF4DA4-448E-4CA2-93A2-65F79376022E}"/>
              </a:ext>
            </a:extLst>
          </p:cNvPr>
          <p:cNvSpPr txBox="1"/>
          <p:nvPr/>
        </p:nvSpPr>
        <p:spPr>
          <a:xfrm>
            <a:off x="1490241" y="5657707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Reliability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7665FE-E79B-4E4F-B259-19C44A8C4F82}"/>
              </a:ext>
            </a:extLst>
          </p:cNvPr>
          <p:cNvSpPr txBox="1"/>
          <p:nvPr/>
        </p:nvSpPr>
        <p:spPr>
          <a:xfrm>
            <a:off x="9566787" y="6169742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Flexibility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82139C-262F-492A-C62C-B9BFEEAE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475312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A020-1707-4171-8EE4-ADAF6C1C6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: C with OOP features (1983)</a:t>
            </a:r>
          </a:p>
        </p:txBody>
      </p:sp>
      <p:pic>
        <p:nvPicPr>
          <p:cNvPr id="3074" name="Picture 2" descr="File:C Programming Language.svg - Wikimedia Commons">
            <a:extLst>
              <a:ext uri="{FF2B5EF4-FFF2-40B4-BE49-F238E27FC236}">
                <a16:creationId xmlns:a16="http://schemas.microsoft.com/office/drawing/2014/main" id="{5721A6B4-766B-4E1F-A1BD-7293B2812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937" y="3003031"/>
            <a:ext cx="1280905" cy="141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++ - Wikipedia">
            <a:extLst>
              <a:ext uri="{FF2B5EF4-FFF2-40B4-BE49-F238E27FC236}">
                <a16:creationId xmlns:a16="http://schemas.microsoft.com/office/drawing/2014/main" id="{9E340277-6CE7-49D0-A277-847C289B7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090" y="2928924"/>
            <a:ext cx="1388463" cy="156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121265-6104-4A10-8AA0-0AA09FA35D0D}"/>
              </a:ext>
            </a:extLst>
          </p:cNvPr>
          <p:cNvCxnSpPr/>
          <p:nvPr/>
        </p:nvCxnSpPr>
        <p:spPr>
          <a:xfrm>
            <a:off x="4731403" y="3635217"/>
            <a:ext cx="2115127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ADF5BE-EDFE-469B-8FDB-B87F47D83A6A}"/>
              </a:ext>
            </a:extLst>
          </p:cNvPr>
          <p:cNvSpPr txBox="1"/>
          <p:nvPr/>
        </p:nvSpPr>
        <p:spPr>
          <a:xfrm>
            <a:off x="8839201" y="4030074"/>
            <a:ext cx="2047196" cy="42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5C080-ABC5-3406-F2D4-1BFCB356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992527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A020-1707-4171-8EE4-ADAF6C1C6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342" y="282965"/>
            <a:ext cx="11756923" cy="1325563"/>
          </a:xfrm>
        </p:spPr>
        <p:txBody>
          <a:bodyPr/>
          <a:lstStyle/>
          <a:p>
            <a:r>
              <a:rPr lang="en-US" dirty="0"/>
              <a:t>Rust : Can we make reliable and flexible programs?</a:t>
            </a:r>
          </a:p>
        </p:txBody>
      </p:sp>
      <p:pic>
        <p:nvPicPr>
          <p:cNvPr id="3074" name="Picture 2" descr="File:C Programming Language.svg - Wikimedia Commons">
            <a:extLst>
              <a:ext uri="{FF2B5EF4-FFF2-40B4-BE49-F238E27FC236}">
                <a16:creationId xmlns:a16="http://schemas.microsoft.com/office/drawing/2014/main" id="{5721A6B4-766B-4E1F-A1BD-7293B2812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88" y="4397706"/>
            <a:ext cx="1280905" cy="141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++ - Wikipedia">
            <a:extLst>
              <a:ext uri="{FF2B5EF4-FFF2-40B4-BE49-F238E27FC236}">
                <a16:creationId xmlns:a16="http://schemas.microsoft.com/office/drawing/2014/main" id="{9E340277-6CE7-49D0-A277-847C289B7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341" y="4397997"/>
            <a:ext cx="1388463" cy="156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138849-711B-428A-8AB3-A2B5C556C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2975" y="2219519"/>
            <a:ext cx="1645949" cy="114763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121265-6104-4A10-8AA0-0AA09FA35D0D}"/>
              </a:ext>
            </a:extLst>
          </p:cNvPr>
          <p:cNvCxnSpPr/>
          <p:nvPr/>
        </p:nvCxnSpPr>
        <p:spPr>
          <a:xfrm>
            <a:off x="2430654" y="5104290"/>
            <a:ext cx="2115127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3F8B0A0-EBD5-4B95-9377-3CE35CB2AE35}"/>
              </a:ext>
            </a:extLst>
          </p:cNvPr>
          <p:cNvCxnSpPr>
            <a:cxnSpLocks/>
          </p:cNvCxnSpPr>
          <p:nvPr/>
        </p:nvCxnSpPr>
        <p:spPr>
          <a:xfrm flipV="1">
            <a:off x="6647054" y="3606555"/>
            <a:ext cx="854959" cy="1497445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 descr="Ada (programming language) - Wikipedia">
            <a:extLst>
              <a:ext uri="{FF2B5EF4-FFF2-40B4-BE49-F238E27FC236}">
                <a16:creationId xmlns:a16="http://schemas.microsoft.com/office/drawing/2014/main" id="{87DFA722-DF3A-4410-936A-25E0805CC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799" y="1725323"/>
            <a:ext cx="3017982" cy="172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DBDD65-89E9-4747-A7BA-1310D495D311}"/>
              </a:ext>
            </a:extLst>
          </p:cNvPr>
          <p:cNvCxnSpPr>
            <a:cxnSpLocks/>
          </p:cNvCxnSpPr>
          <p:nvPr/>
        </p:nvCxnSpPr>
        <p:spPr>
          <a:xfrm>
            <a:off x="4545781" y="2663595"/>
            <a:ext cx="2218813" cy="92567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15F86E5-8A0E-483C-BCFC-62E60983A995}"/>
              </a:ext>
            </a:extLst>
          </p:cNvPr>
          <p:cNvSpPr txBox="1"/>
          <p:nvPr/>
        </p:nvSpPr>
        <p:spPr>
          <a:xfrm>
            <a:off x="4895341" y="1725323"/>
            <a:ext cx="17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Reliability goals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C5804F-B2D1-4A6F-B727-1EDA73362FED}"/>
              </a:ext>
            </a:extLst>
          </p:cNvPr>
          <p:cNvSpPr txBox="1"/>
          <p:nvPr/>
        </p:nvSpPr>
        <p:spPr>
          <a:xfrm>
            <a:off x="7368153" y="4226570"/>
            <a:ext cx="1751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Expressive low-level syntax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EF0E5-0D96-0035-8404-A3206D5A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0983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BECDAE-D064-4927-9D59-BE5137BCC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278" y="2855183"/>
            <a:ext cx="1645949" cy="11476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B3D193-0564-423F-AC98-3E20BB8070E1}"/>
              </a:ext>
            </a:extLst>
          </p:cNvPr>
          <p:cNvSpPr txBox="1"/>
          <p:nvPr/>
        </p:nvSpPr>
        <p:spPr>
          <a:xfrm>
            <a:off x="3401960" y="1986880"/>
            <a:ext cx="70595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If you don’t know how things work, then your program will probably not compile.</a:t>
            </a:r>
          </a:p>
          <a:p>
            <a:endParaRPr lang="en-US" sz="3200" dirty="0"/>
          </a:p>
          <a:p>
            <a:r>
              <a:rPr lang="en-US" sz="3200" dirty="0"/>
              <a:t>So you really have to understand how stuff works to get anywhere.</a:t>
            </a:r>
          </a:p>
          <a:p>
            <a:endParaRPr lang="en-US" sz="32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33196C-146B-5FFC-7F4C-8C52B0FA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052092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7CDAC-CF9C-4BA8-8D97-43ABFB7F0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in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EAF76-618E-437C-8B3E-ECAE81098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03426" cy="4351338"/>
          </a:xfrm>
        </p:spPr>
        <p:txBody>
          <a:bodyPr/>
          <a:lstStyle/>
          <a:p>
            <a:r>
              <a:rPr lang="en-US" dirty="0"/>
              <a:t>The main use case of Rust is low-level systems programming</a:t>
            </a:r>
          </a:p>
          <a:p>
            <a:r>
              <a:rPr lang="en-US" dirty="0"/>
              <a:t>Google, Meta, AWS, Huawei, and Microsoft are all strong supporters of the Rust Foundation</a:t>
            </a:r>
          </a:p>
          <a:p>
            <a:r>
              <a:rPr lang="en-US" dirty="0"/>
              <a:t>Google is using Rust for Android code</a:t>
            </a:r>
          </a:p>
          <a:p>
            <a:r>
              <a:rPr lang="en-US" dirty="0"/>
              <a:t>AWS wrote “Firecracker” in Rust</a:t>
            </a:r>
          </a:p>
          <a:p>
            <a:pPr lvl="1"/>
            <a:r>
              <a:rPr lang="en-US" dirty="0"/>
              <a:t>Firecracker is a light-weight VM that powers AWS Lambda, a pinnacle of AWS cloud architecture</a:t>
            </a:r>
          </a:p>
          <a:p>
            <a:r>
              <a:rPr lang="en-US" dirty="0"/>
              <a:t>Rust has recently been approved for inclusion into the Linux kernel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14CE0-5800-3F0B-2095-C4A45D23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69118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0A7C-8635-4515-A15A-B09C238DF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Before we get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9187F-87B8-4C1E-9044-F7ABD5D1D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pPr lvl="1"/>
            <a:r>
              <a:rPr lang="en-US" dirty="0"/>
              <a:t>Me : </a:t>
            </a:r>
          </a:p>
          <a:p>
            <a:pPr lvl="2"/>
            <a:r>
              <a:rPr lang="en-US" dirty="0"/>
              <a:t>Dr. Nathaniel Lahn, Assistant Professor</a:t>
            </a:r>
          </a:p>
          <a:p>
            <a:pPr lvl="2"/>
            <a:r>
              <a:rPr lang="en-US" dirty="0"/>
              <a:t>Research : Theoretical Computer Science</a:t>
            </a:r>
          </a:p>
          <a:p>
            <a:pPr lvl="2"/>
            <a:r>
              <a:rPr lang="en-US" dirty="0"/>
              <a:t>Hobbies: </a:t>
            </a:r>
          </a:p>
          <a:p>
            <a:pPr lvl="3"/>
            <a:r>
              <a:rPr lang="en-US" dirty="0"/>
              <a:t>I love playing board games, including Go  </a:t>
            </a:r>
            <a:r>
              <a:rPr lang="en-US" dirty="0">
                <a:sym typeface="Wingdings" panose="05000000000000000000" pitchFamily="2" charset="2"/>
              </a:rPr>
              <a:t>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Competitive coding</a:t>
            </a:r>
          </a:p>
          <a:p>
            <a:pPr lvl="4"/>
            <a:r>
              <a:rPr lang="en-US" dirty="0">
                <a:sym typeface="Wingdings" panose="05000000000000000000" pitchFamily="2" charset="2"/>
              </a:rPr>
              <a:t>Interested? Let me know. I run a “club” at RU</a:t>
            </a:r>
            <a:endParaRPr lang="en-US" dirty="0"/>
          </a:p>
          <a:p>
            <a:pPr lvl="1"/>
            <a:r>
              <a:rPr lang="en-US" dirty="0"/>
              <a:t>You : I’d like to hear:</a:t>
            </a:r>
          </a:p>
          <a:p>
            <a:pPr lvl="2"/>
            <a:r>
              <a:rPr lang="en-US" dirty="0"/>
              <a:t>Preferred name</a:t>
            </a:r>
          </a:p>
          <a:p>
            <a:pPr lvl="2"/>
            <a:r>
              <a:rPr lang="en-US" dirty="0"/>
              <a:t>Programming languages you know</a:t>
            </a:r>
          </a:p>
        </p:txBody>
      </p:sp>
      <p:pic>
        <p:nvPicPr>
          <p:cNvPr id="1026" name="Picture 2" descr="https://upload.wikimedia.org/wikipedia/commons/thumb/2/2a/FloorGoban.JPG/300px-FloorGoban.JPG">
            <a:extLst>
              <a:ext uri="{FF2B5EF4-FFF2-40B4-BE49-F238E27FC236}">
                <a16:creationId xmlns:a16="http://schemas.microsoft.com/office/drawing/2014/main" id="{8505CF6A-6BC8-41E3-B669-4E1F38CA4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431" y="1772155"/>
            <a:ext cx="28575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BA122-897D-F577-C751-E90BFE97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880876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D697-DD35-46AA-8D92-D2753BF06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600FD-A336-4B5D-AA73-3DD46F816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37955" cy="4351338"/>
          </a:xfrm>
        </p:spPr>
        <p:txBody>
          <a:bodyPr/>
          <a:lstStyle/>
          <a:p>
            <a:r>
              <a:rPr lang="en-US" dirty="0"/>
              <a:t>Rust by example : </a:t>
            </a:r>
            <a:r>
              <a:rPr lang="en-US" dirty="0">
                <a:hlinkClick r:id="rId2"/>
              </a:rPr>
              <a:t>https://doc.rust-lang.org/rust-by-example/</a:t>
            </a:r>
            <a:endParaRPr lang="en-US" dirty="0"/>
          </a:p>
          <a:p>
            <a:r>
              <a:rPr lang="en-US" dirty="0"/>
              <a:t>The Rust book : </a:t>
            </a:r>
            <a:r>
              <a:rPr lang="en-US" dirty="0">
                <a:hlinkClick r:id="rId3"/>
              </a:rPr>
              <a:t>https://doc.rust-lang.org/book/</a:t>
            </a:r>
            <a:endParaRPr lang="en-US" dirty="0"/>
          </a:p>
          <a:p>
            <a:r>
              <a:rPr lang="en-US" dirty="0"/>
              <a:t>The Rust reference : </a:t>
            </a:r>
            <a:r>
              <a:rPr lang="en-US" dirty="0">
                <a:hlinkClick r:id="rId4"/>
              </a:rPr>
              <a:t>https://doc.rust-lang.org/reference/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Rustonomicon</a:t>
            </a:r>
            <a:r>
              <a:rPr lang="en-US" dirty="0"/>
              <a:t> : </a:t>
            </a:r>
            <a:r>
              <a:rPr lang="en-US" dirty="0">
                <a:hlinkClick r:id="rId5"/>
              </a:rPr>
              <a:t>https://doc.rust-lang.org/nomicon/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 will be drawing heavily upon materials from the Rust book.  I recommend reading all of it.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2B5C9-0B03-43C0-FBD0-BDBD9884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787473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335F-C347-4679-8A03-67192C618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0FB9F-1F92-48BC-A6B2-7C7B39566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the syllabus document posted on D2L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62A52-1123-79BD-AE38-50C2F1EE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67181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BF052-51DD-43EB-8829-D3ACB88D9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point of this course?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67CB-95D9-431C-AD09-F29ABDDC1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“Procedural Analysis and Design”?</a:t>
            </a:r>
          </a:p>
          <a:p>
            <a:pPr lvl="1"/>
            <a:r>
              <a:rPr lang="en-US" dirty="0"/>
              <a:t>What does it mean?</a:t>
            </a:r>
          </a:p>
          <a:p>
            <a:pPr lvl="1"/>
            <a:r>
              <a:rPr lang="en-US" dirty="0"/>
              <a:t>Why is it important?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8C804-8134-A2DF-4332-6A69EF3E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13743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E368-E024-424E-B91D-50AA444A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Procedural </a:t>
            </a:r>
            <a:r>
              <a:rPr lang="en-US" dirty="0"/>
              <a:t>Analysis and Design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8F3ED-1E0C-4F7A-99E3-EF9BF3020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Procedural programming is a type of programming </a:t>
            </a:r>
            <a:r>
              <a:rPr lang="en-US" i="1" dirty="0"/>
              <a:t>paradigm </a:t>
            </a:r>
            <a:r>
              <a:rPr lang="en-US" dirty="0"/>
              <a:t>(i.e., style)</a:t>
            </a:r>
          </a:p>
          <a:p>
            <a:pPr lvl="1"/>
            <a:r>
              <a:rPr lang="en-US" dirty="0"/>
              <a:t>Loops, if statements, procedures / functions</a:t>
            </a:r>
          </a:p>
          <a:p>
            <a:r>
              <a:rPr lang="en-US" dirty="0"/>
              <a:t>Most of your prior classes focused on the Object Oriented paradigm, using Java</a:t>
            </a:r>
          </a:p>
          <a:p>
            <a:r>
              <a:rPr lang="en-US" dirty="0"/>
              <a:t>We will be using a programming language called “Rust”, which is “more procedural” and “less OOP”</a:t>
            </a:r>
          </a:p>
          <a:p>
            <a:r>
              <a:rPr lang="en-US" dirty="0"/>
              <a:t>We will make many comparisons between Rust and Java, looking at how they are similar and different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08CB3-5969-2917-AFD5-FD1E02C5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79850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E368-E024-424E-B91D-50AA444A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</a:t>
            </a:r>
            <a:r>
              <a:rPr lang="en-US" b="1" i="1" dirty="0"/>
              <a:t> Analysis</a:t>
            </a:r>
            <a:r>
              <a:rPr lang="en-US" dirty="0"/>
              <a:t> and Design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8F3ED-1E0C-4F7A-99E3-EF9BF3020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i="1" dirty="0"/>
              <a:t>any</a:t>
            </a:r>
            <a:r>
              <a:rPr lang="en-US" dirty="0"/>
              <a:t> part of a program, you </a:t>
            </a:r>
            <a:r>
              <a:rPr lang="en-US" i="1" dirty="0"/>
              <a:t>must</a:t>
            </a:r>
            <a:r>
              <a:rPr lang="en-US" dirty="0"/>
              <a:t>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Break it down into smaller parts (if possible), and recursively analyze each part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</a:t>
            </a:r>
            <a:r>
              <a:rPr lang="en-US" i="1" dirty="0"/>
              <a:t>why</a:t>
            </a:r>
            <a:r>
              <a:rPr lang="en-US" dirty="0"/>
              <a:t> it is important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how to </a:t>
            </a:r>
            <a:r>
              <a:rPr lang="en-US" i="1" dirty="0"/>
              <a:t>apply</a:t>
            </a:r>
            <a:r>
              <a:rPr lang="en-US" dirty="0"/>
              <a:t> it in different circumstances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Evaluate</a:t>
            </a:r>
            <a:r>
              <a:rPr lang="en-US" dirty="0"/>
              <a:t> it in terms of </a:t>
            </a:r>
            <a:r>
              <a:rPr lang="en-US" i="1" dirty="0"/>
              <a:t>correctness, efficiency, </a:t>
            </a:r>
            <a:r>
              <a:rPr lang="en-US" dirty="0"/>
              <a:t>and</a:t>
            </a:r>
            <a:r>
              <a:rPr lang="en-US" i="1" dirty="0"/>
              <a:t> maintainability, </a:t>
            </a:r>
            <a:r>
              <a:rPr lang="en-US" dirty="0"/>
              <a:t>and </a:t>
            </a:r>
            <a:r>
              <a:rPr lang="en-US" i="1" dirty="0"/>
              <a:t>style</a:t>
            </a:r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Never settle for “I’m not sure”.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ED20A-7BB7-0E22-B102-6FE8641B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96939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E368-E024-424E-B91D-50AA444A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</a:t>
            </a:r>
            <a:r>
              <a:rPr lang="en-US" b="1" i="1" dirty="0"/>
              <a:t> </a:t>
            </a:r>
            <a:r>
              <a:rPr lang="en-US" dirty="0"/>
              <a:t>Analysis and </a:t>
            </a:r>
            <a:r>
              <a:rPr lang="en-US" b="1" i="1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8F3ED-1E0C-4F7A-99E3-EF9BF3020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computing problem, you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Carefully read the problem statement; clarify ambiguities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Brainstorm a set of approaches; identify concepts you will need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down a summary of your approach, using </a:t>
            </a:r>
            <a:r>
              <a:rPr lang="en-US" b="1" dirty="0"/>
              <a:t>pseudocode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Evaluate whether your approach works, and fix flaws before implementing it! Redesign as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appropriate programming language features for the task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your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your design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4CE04-D5FC-6986-9CAE-A6C547C3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57758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4B855-CC8E-498B-98C5-6224D678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E6594-6CE9-4253-B037-370B0EACE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Static versus dynamic error checking / decision making</a:t>
            </a:r>
          </a:p>
          <a:p>
            <a:r>
              <a:rPr lang="en-US" dirty="0"/>
              <a:t>Type systems</a:t>
            </a:r>
          </a:p>
          <a:p>
            <a:r>
              <a:rPr lang="en-US" dirty="0"/>
              <a:t>Module design and encapsulation</a:t>
            </a:r>
          </a:p>
          <a:p>
            <a:r>
              <a:rPr lang="en-US" dirty="0"/>
              <a:t>Generic programming</a:t>
            </a:r>
          </a:p>
          <a:p>
            <a:r>
              <a:rPr lang="en-US" dirty="0"/>
              <a:t>Polymorphism </a:t>
            </a:r>
          </a:p>
          <a:p>
            <a:r>
              <a:rPr lang="en-US" dirty="0"/>
              <a:t>Pointers and references</a:t>
            </a:r>
          </a:p>
          <a:p>
            <a:r>
              <a:rPr lang="en-US" dirty="0"/>
              <a:t>Memory management </a:t>
            </a:r>
          </a:p>
          <a:p>
            <a:r>
              <a:rPr lang="en-US" dirty="0"/>
              <a:t>Programming language design tradeoffs</a:t>
            </a:r>
          </a:p>
          <a:p>
            <a:r>
              <a:rPr lang="en-US" dirty="0"/>
              <a:t>Testing programs</a:t>
            </a:r>
          </a:p>
          <a:p>
            <a:r>
              <a:rPr lang="en-US" dirty="0"/>
              <a:t>How to think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11DF5-4FAC-678B-8897-24D6BF0A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93184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4B948-A10D-41E3-B3BF-04AF5BEE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main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C741E-AC95-46F5-B791-862C51E4E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how programming languages are designed and structured</a:t>
            </a:r>
          </a:p>
          <a:p>
            <a:r>
              <a:rPr lang="en-US" dirty="0"/>
              <a:t>Learn about different paradigms (styles) of coding</a:t>
            </a:r>
          </a:p>
          <a:p>
            <a:r>
              <a:rPr lang="en-US" dirty="0"/>
              <a:t>Learn about what’s happening under the hood when your program runs.</a:t>
            </a:r>
          </a:p>
          <a:p>
            <a:r>
              <a:rPr lang="en-US" dirty="0"/>
              <a:t>Learn about strategies for code maintainability and reliability</a:t>
            </a:r>
          </a:p>
          <a:p>
            <a:r>
              <a:rPr lang="en-US" dirty="0"/>
              <a:t>Learn how to problem solve, writing logically complex blocks of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85EF5-A50E-C1DA-3270-9357D3C71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33142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B44D-7792-4CE3-9BE2-F4ACC91C9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Java 					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E2E0-7210-40C6-9E03-B2F6300993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About 30 years old</a:t>
            </a:r>
          </a:p>
          <a:p>
            <a:r>
              <a:rPr lang="en-US" dirty="0"/>
              <a:t>Iconic OOP language</a:t>
            </a:r>
          </a:p>
          <a:p>
            <a:r>
              <a:rPr lang="en-US" dirty="0"/>
              <a:t>Memory is managed automagically using a garbage collector</a:t>
            </a:r>
          </a:p>
          <a:p>
            <a:r>
              <a:rPr lang="en-US" dirty="0"/>
              <a:t>Slower than systems programming languages</a:t>
            </a:r>
          </a:p>
          <a:p>
            <a:r>
              <a:rPr lang="en-US" dirty="0"/>
              <a:t>High level</a:t>
            </a:r>
          </a:p>
          <a:p>
            <a:r>
              <a:rPr lang="en-US" dirty="0"/>
              <a:t>Little control over low level functionality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F8BB5-4B28-43AE-B286-CDA10312E4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About 10 years old</a:t>
            </a:r>
          </a:p>
          <a:p>
            <a:r>
              <a:rPr lang="en-US" dirty="0"/>
              <a:t>Multi-paradigm language</a:t>
            </a:r>
          </a:p>
          <a:p>
            <a:r>
              <a:rPr lang="en-US" dirty="0"/>
              <a:t>Memory management uses the “ownership” model</a:t>
            </a:r>
          </a:p>
          <a:p>
            <a:r>
              <a:rPr lang="en-US" dirty="0"/>
              <a:t>Low-level control</a:t>
            </a:r>
          </a:p>
          <a:p>
            <a:r>
              <a:rPr lang="en-US" dirty="0"/>
              <a:t>Very fast</a:t>
            </a:r>
          </a:p>
          <a:p>
            <a:r>
              <a:rPr lang="en-US" dirty="0"/>
              <a:t>Very strict compiler</a:t>
            </a:r>
          </a:p>
          <a:p>
            <a:r>
              <a:rPr lang="en-US" dirty="0"/>
              <a:t>Focus on reliable programming (secure; few vulnerabilities)</a:t>
            </a:r>
          </a:p>
          <a:p>
            <a:r>
              <a:rPr lang="en-US" dirty="0"/>
              <a:t>Great for multi-threading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E095D6-E134-4881-BC9D-198A3EDA2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669" y="454089"/>
            <a:ext cx="1645949" cy="1147634"/>
          </a:xfrm>
          <a:prstGeom prst="rect">
            <a:avLst/>
          </a:prstGeom>
        </p:spPr>
      </p:pic>
      <p:pic>
        <p:nvPicPr>
          <p:cNvPr id="1026" name="Picture 2" descr="https://upload.wikimedia.org/wikipedia/en/thumb/3/30/Java_programming_language_logo.svg/121px-Java_programming_language_logo.svg.png">
            <a:extLst>
              <a:ext uri="{FF2B5EF4-FFF2-40B4-BE49-F238E27FC236}">
                <a16:creationId xmlns:a16="http://schemas.microsoft.com/office/drawing/2014/main" id="{3CB0CCE9-A8F2-4E98-8FA7-D7338A511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650" y="178076"/>
            <a:ext cx="779463" cy="14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11943-2BD3-6008-8B41-C17B6DE1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556192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7243</TotalTime>
  <Words>1470</Words>
  <Application>Microsoft Macintosh PowerPoint</Application>
  <PresentationFormat>Widescreen</PresentationFormat>
  <Paragraphs>189</Paragraphs>
  <Slides>21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Consolas</vt:lpstr>
      <vt:lpstr>Wingdings</vt:lpstr>
      <vt:lpstr>Office Theme</vt:lpstr>
      <vt:lpstr>Course Intro</vt:lpstr>
      <vt:lpstr>Before we get started</vt:lpstr>
      <vt:lpstr>What’s the point of this course?</vt:lpstr>
      <vt:lpstr>Procedural Analysis and Design</vt:lpstr>
      <vt:lpstr>Procedural Analysis and Design</vt:lpstr>
      <vt:lpstr>Procedural Analysis and Design</vt:lpstr>
      <vt:lpstr>Course Topics</vt:lpstr>
      <vt:lpstr>Our main goals</vt:lpstr>
      <vt:lpstr>Java      Rust</vt:lpstr>
      <vt:lpstr>A brief history of programming languages</vt:lpstr>
      <vt:lpstr>In the beginning…</vt:lpstr>
      <vt:lpstr>Enter assembly</vt:lpstr>
      <vt:lpstr>PowerPoint Presentation</vt:lpstr>
      <vt:lpstr>PowerPoint Presentation</vt:lpstr>
      <vt:lpstr>PowerPoint Presentation</vt:lpstr>
      <vt:lpstr>C++ : C with OOP features (1983)</vt:lpstr>
      <vt:lpstr>Rust : Can we make reliable and flexible programs?</vt:lpstr>
      <vt:lpstr>PowerPoint Presentation</vt:lpstr>
      <vt:lpstr>Rust in Industry</vt:lpstr>
      <vt:lpstr>Rust Resources</vt:lpstr>
      <vt:lpstr>Syllabus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</dc:title>
  <dc:creator>Lahn, Nathaniel</dc:creator>
  <cp:lastModifiedBy>Barland, Ian</cp:lastModifiedBy>
  <cp:revision>47</cp:revision>
  <dcterms:created xsi:type="dcterms:W3CDTF">2023-06-30T13:21:54Z</dcterms:created>
  <dcterms:modified xsi:type="dcterms:W3CDTF">2025-02-13T01:31:59Z</dcterms:modified>
</cp:coreProperties>
</file>