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2" r:id="rId3"/>
    <p:sldId id="260" r:id="rId4"/>
    <p:sldId id="261" r:id="rId5"/>
    <p:sldId id="257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1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255CC-1A8A-C749-94E4-06A60FBECEC1}" type="datetimeFigureOut">
              <a:rPr lang="en-US" smtClean="0"/>
              <a:t>2/18/25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F4A7F-7546-4344-AC5B-830950BFF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5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964E3-7C0A-4A30-9B38-2DC72B935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6760C-8410-42D7-BFF6-ABE0E6C52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DD730-4355-48CD-96A5-261F81A5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700E-CDBA-024D-8562-E4524076197E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973F0-2DF5-42E7-9EBD-046B7BB56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C6426-C616-43DE-8770-E39613CC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0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12E4-EC0B-4AB5-BBEE-E20189BF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41D4B-7B5E-49A0-B9C5-5D0E2DA3F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790BA-E499-4121-862F-DDF07F4D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79DB4-EAB5-B849-9271-FCBCAA8C46E6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6E1AE-B5BE-43C5-8525-22E166D0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80260-35F1-400A-B799-FE469F14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7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07C826-40AF-4C39-8137-79EE3D5C1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D0405-B014-4973-B0F9-D83AA1E42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F2B57-8488-4C49-986A-453FA1ED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7274-D83B-7F42-A523-831632C0B7E5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F8A47-C9D6-43F8-853F-8DD8940D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84C5F-4D11-4221-B2AD-0B4B7498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3C5B9-E1E8-448C-960B-D4691C335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FD55B-3B12-4535-9826-6D6BDF846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FD276-139D-4084-8FB5-53B4D5FCC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AB931-9A0C-694A-AFF4-131BBB7B27B0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16D3A-9090-40CC-8ADD-A5317C6F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9BA64-C12E-4471-B731-9B5DAC6C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0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2A9C-61DB-44F4-AB3D-BD63C110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B6130-38FB-4C6E-BB66-C2FD59C26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AE7F0-1285-49F7-B600-D74BD1BE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2079-46C0-4C41-9EFD-251470F997DA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EBD8-03CC-4688-8B07-98066CEC8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6AA1D-7F7A-4897-B8C2-CC57316B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5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D70EE-BCA9-4A36-A578-F8F5C3B4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7EC1-7512-4ACC-8FF4-30FEAE3AA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6236A-739D-466F-8999-9E5F3BB73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9CFB9-F32F-4D21-A757-5C4C2EB13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BDCB-AB18-8C44-9A42-07EB16623F97}" type="datetime1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5A9C6-E198-4390-8F32-094CE2B4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96A8C-5D82-4C5B-8D8A-15016777D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F311-F360-4A8F-8FE2-3BE23C2E8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3121F-34A0-49AA-A4B6-14C037CE7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ABE4E-5C85-4469-B58B-A8EE9223A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95EA8-0FAF-48EA-98A0-9601AD31E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2D2CD4-1514-4AE4-9982-A22BE5FDB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48968-CDBC-4CBB-BF69-55EF1D4F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5C5C-0264-2541-BBA9-117E3AAE24C8}" type="datetime1">
              <a:rPr lang="en-US" smtClean="0"/>
              <a:t>2/18/25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941C62-DCCC-4E67-898E-25B20F2E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01BFF-2276-4753-84D0-FEA60981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9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AA135-F52B-4EBD-B8B0-44D535612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FA1FE7-073D-4EDE-A24B-7C6D5A274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6ED8-1C4B-1F49-914F-5EA2B33F1DA3}" type="datetime1">
              <a:rPr lang="en-US" smtClean="0"/>
              <a:t>2/18/25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EFB78-A9AE-4B42-80B8-9A140305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D2F85-EBB4-43A0-B0EF-66BB36BE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8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152165-87CA-4D75-AD00-F67C9BCE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FFE5-E024-9D4D-98E7-12BEFD8C33FA}" type="datetime1">
              <a:rPr lang="en-US" smtClean="0"/>
              <a:t>2/18/25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C061B-6ACD-4FBA-B695-B0E3ABBF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36E3E-C795-439F-8499-00D388696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9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54062-DBD8-4705-9F54-DD0CA0297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6E174-37CA-41F7-BB9F-C52D4CC28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3DDDF-3A00-48C5-A7EC-27DE5333E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BA77D-7E21-437C-97D8-55CF7771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C646-1743-B643-B155-A40926238E3C}" type="datetime1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0AA71-F8B1-43B3-8E15-704F2C8B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8F83D-2A16-4886-B275-4DDD4423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6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577AD-8AB9-4397-8753-EF941B83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3B93FA-8B00-4B1F-AD8F-930C6D2CE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6A9C6-0D14-4BC4-B4A1-BF0E6C52A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B573-1362-45E1-9594-C72E759B4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2887-35D9-A64A-ADBC-BCE4420D2EB1}" type="datetime1">
              <a:rPr lang="en-US" smtClean="0"/>
              <a:t>2/18/25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2D796-083F-4255-AE85-1F5FA639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7ED3C-F3F6-4E50-9358-62AA0108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3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67C06-48CD-4004-995C-841FFB52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A8853-8C00-44F1-A150-FC5769378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2AD61-DB4F-4C30-98AB-D8A7AE802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22C6-62B7-6E42-940A-3AE462EDDE26}" type="datetime1">
              <a:rPr lang="en-US" smtClean="0"/>
              <a:t>2/18/25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C443C-9C5B-4971-AE59-362612097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author nlahn@radford.edu; modified by ibarland@radford.edu.  CC-BY 4.0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DC7CE-60A0-4BE5-9057-B5F85337D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785F-EF49-45BC-8815-8F40E29B2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2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barland@radford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ode.visualstudio.com/docs/languages/rust#_debuggin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rust-lang.org/book/ch01-00-getting-started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ygwin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ust-lang.org/tools/instal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rust-lang.org/?version=stable&amp;mode=debug&amp;edition=20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visualstudio.com/docs/languages/rust" TargetMode="External"/><Relationship Id="rId2" Type="http://schemas.openxmlformats.org/officeDocument/2006/relationships/hyperlink" Target="https://code.visualstudio.com/downloa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1450-59FC-4AED-927D-682853FCB6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Rust Setup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92DE3A-5452-4765-BE2A-E1ACFD1D61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Installation, Compiling, Execution, Testing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AFB66-525B-0700-FA33-23D5A446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189307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CF52F-3E01-4193-A897-AC0B3038A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Rust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067C3-6ABC-40ED-A2E5-C2967D2B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66925"/>
          </a:xfrm>
        </p:spPr>
        <p:txBody>
          <a:bodyPr/>
          <a:lstStyle/>
          <a:p>
            <a:r>
              <a:rPr lang="en-US" dirty="0"/>
              <a:t>Note : Your terminal should by default be in your project directory</a:t>
            </a:r>
          </a:p>
          <a:p>
            <a:r>
              <a:rPr lang="en-US" dirty="0"/>
              <a:t>Run the following command in your terminal</a:t>
            </a:r>
          </a:p>
          <a:p>
            <a:pPr lvl="1"/>
            <a:r>
              <a:rPr lang="en-US" dirty="0"/>
              <a:t>cargo new hello</a:t>
            </a:r>
          </a:p>
          <a:p>
            <a:r>
              <a:rPr lang="en-US" dirty="0"/>
              <a:t>This will create a few files: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185E02-1174-41C5-8CCB-BEDBB76F7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746" y="3397539"/>
            <a:ext cx="2905125" cy="260032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87F9D9-019C-4F3D-A545-97428723A697}"/>
              </a:ext>
            </a:extLst>
          </p:cNvPr>
          <p:cNvSpPr txBox="1">
            <a:spLocks/>
          </p:cNvSpPr>
          <p:nvPr/>
        </p:nvSpPr>
        <p:spPr>
          <a:xfrm>
            <a:off x="838200" y="3930939"/>
            <a:ext cx="3918527" cy="206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E6F7787-1347-4977-9CFB-09138AF4264C}"/>
              </a:ext>
            </a:extLst>
          </p:cNvPr>
          <p:cNvSpPr txBox="1">
            <a:spLocks/>
          </p:cNvSpPr>
          <p:nvPr/>
        </p:nvSpPr>
        <p:spPr>
          <a:xfrm>
            <a:off x="838200" y="3903662"/>
            <a:ext cx="5691909" cy="206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A </a:t>
            </a:r>
            <a:r>
              <a:rPr lang="en-US" dirty="0" err="1"/>
              <a:t>src</a:t>
            </a:r>
            <a:r>
              <a:rPr lang="en-US" dirty="0"/>
              <a:t> (source code) directory, with a main.rs file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Cargo.toml</a:t>
            </a:r>
            <a:r>
              <a:rPr lang="en-US" dirty="0"/>
              <a:t> file, which contains meta-data about the project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64274-57EC-86CC-AC34-AD8F6B81E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25371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1A6A-D3E1-422C-8585-6C5948C10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main.rs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8938D-DF5E-49F4-AACF-DF59BD66A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see a hello world program, already there for you</a:t>
            </a:r>
          </a:p>
          <a:p>
            <a:r>
              <a:rPr lang="en-US" dirty="0"/>
              <a:t>Run the program: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2C8562-00B3-4410-8440-8223432BF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49" y="3038330"/>
            <a:ext cx="5362575" cy="231457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BF32E-DE9C-7998-52F0-F05A5C212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36393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2831C-7E9A-4852-82EF-3B535FFD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when you press Run?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8984F-5592-4719-807B-CC1BCA5A1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195618" cy="4351338"/>
          </a:xfrm>
        </p:spPr>
        <p:txBody>
          <a:bodyPr/>
          <a:lstStyle/>
          <a:p>
            <a:r>
              <a:rPr lang="en-US" dirty="0"/>
              <a:t>First, the program is compiled </a:t>
            </a:r>
          </a:p>
          <a:p>
            <a:r>
              <a:rPr lang="en-US" dirty="0"/>
              <a:t>This generates a “target” directory, which contains binary machine code</a:t>
            </a:r>
          </a:p>
          <a:p>
            <a:r>
              <a:rPr lang="en-US" dirty="0"/>
              <a:t>Then, the program runs the machine code executable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B77703-2DA8-46C3-9D01-090BA8228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5330" y="2761239"/>
            <a:ext cx="5362575" cy="23145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EB63B4-23A7-5C64-36B1-ABBA986E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98266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E9C3-3160-4EFF-B8EB-5D3BEA90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062ED-FE3B-4E6A-9F0D-F71024D6A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Try removing a semi-colon from the hello world program</a:t>
            </a:r>
          </a:p>
          <a:p>
            <a:r>
              <a:rPr lang="en-US" dirty="0"/>
              <a:t> You should get some errors, highlighted in red</a:t>
            </a:r>
          </a:p>
          <a:p>
            <a:r>
              <a:rPr lang="en-US" dirty="0"/>
              <a:t>This is probably similar to your Java IDE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016D01-014F-4739-925E-E7337793E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17284"/>
            <a:ext cx="10698068" cy="280074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3014B-A84F-5F22-DACC-C68C0374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251815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19AA-6DAD-4EAA-A560-F0BFA085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program from command line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EE0F90E-F2B9-04AF-96AD-4772F8381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452" y="1876246"/>
            <a:ext cx="9352597" cy="1024794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E759DE-BDF6-061A-EF78-46F639F2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501740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A186-C36F-45AD-A362-BEC0758CA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(slightly) more complex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DBDDE-ADDA-45CC-B588-FDEAC8749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write a program that has:</a:t>
            </a:r>
          </a:p>
          <a:p>
            <a:pPr lvl="1"/>
            <a:r>
              <a:rPr lang="en-US" dirty="0"/>
              <a:t>An additional function called “add”, which accepts two integers and returns their sum</a:t>
            </a:r>
          </a:p>
          <a:p>
            <a:pPr lvl="1"/>
            <a:r>
              <a:rPr lang="en-US" dirty="0"/>
              <a:t>A main function that:</a:t>
            </a:r>
          </a:p>
          <a:p>
            <a:pPr lvl="2"/>
            <a:r>
              <a:rPr lang="en-US" dirty="0"/>
              <a:t>Declares two integers x and y</a:t>
            </a:r>
          </a:p>
          <a:p>
            <a:pPr lvl="2"/>
            <a:r>
              <a:rPr lang="en-US" dirty="0"/>
              <a:t>Calls add to get the result of adding them together</a:t>
            </a:r>
          </a:p>
          <a:p>
            <a:pPr lvl="2"/>
            <a:r>
              <a:rPr lang="en-US" dirty="0"/>
              <a:t>Prints x, y and the result of adding them, using descriptive output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E6A32-F2EC-BAA4-680B-BDC415FB9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918027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C2BA4-E436-4B5D-A280-64B518843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71C439C-C916-4D18-8E9B-C8916CA35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68821"/>
            <a:ext cx="10515600" cy="346494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7C9992-E95D-6B88-C189-651A548AB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284488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E1759-D500-464C-BF56-143E0734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65BA-67F7-4324-A1F0-0582782CC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unit tests is </a:t>
            </a:r>
            <a:r>
              <a:rPr lang="en-US" i="1" dirty="0"/>
              <a:t>very important</a:t>
            </a:r>
          </a:p>
          <a:p>
            <a:pPr lvl="1"/>
            <a:r>
              <a:rPr lang="en-US" i="1" dirty="0"/>
              <a:t>Why?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A74EA3-5D65-4E19-4C6A-6E6671CC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614970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E1759-D500-464C-BF56-143E0734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65BA-67F7-4324-A1F0-0582782CC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unit tests is </a:t>
            </a:r>
            <a:r>
              <a:rPr lang="en-US" i="1" dirty="0"/>
              <a:t>very important:</a:t>
            </a:r>
          </a:p>
          <a:p>
            <a:pPr lvl="1"/>
            <a:r>
              <a:rPr lang="en-US" dirty="0"/>
              <a:t>Obviously you have to test at </a:t>
            </a:r>
            <a:r>
              <a:rPr lang="en-US" i="1" dirty="0"/>
              <a:t>some point</a:t>
            </a:r>
            <a:r>
              <a:rPr lang="en-US" dirty="0"/>
              <a:t>. Otherwise, how do you know it works?</a:t>
            </a:r>
          </a:p>
          <a:p>
            <a:pPr lvl="1"/>
            <a:r>
              <a:rPr lang="en-US" dirty="0"/>
              <a:t>You could test manually, but:</a:t>
            </a:r>
          </a:p>
          <a:p>
            <a:pPr lvl="2"/>
            <a:r>
              <a:rPr lang="en-US" dirty="0"/>
              <a:t>It is very time consuming</a:t>
            </a:r>
          </a:p>
          <a:p>
            <a:pPr lvl="2"/>
            <a:r>
              <a:rPr lang="en-US" dirty="0"/>
              <a:t>If you change your program, then you have to, again, rerun all your tests manually</a:t>
            </a:r>
          </a:p>
          <a:p>
            <a:pPr lvl="2"/>
            <a:r>
              <a:rPr lang="en-US" dirty="0"/>
              <a:t>If your test fails, it’s kind of difficult to tell where it failed, or reproduce it</a:t>
            </a:r>
          </a:p>
          <a:p>
            <a:r>
              <a:rPr lang="en-US" dirty="0"/>
              <a:t>The solution to this problem is </a:t>
            </a:r>
            <a:r>
              <a:rPr lang="en-US" i="1" dirty="0"/>
              <a:t>unit testing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C4988-21CE-C124-59A9-C1A69450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4107320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E1759-D500-464C-BF56-143E0734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Unit Tests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65BA-67F7-4324-A1F0-0582782CC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Any </a:t>
            </a:r>
            <a:r>
              <a:rPr lang="en-US" dirty="0"/>
              <a:t>function in Rust, </a:t>
            </a:r>
            <a:r>
              <a:rPr lang="en-US" i="1" dirty="0"/>
              <a:t>anywhere</a:t>
            </a:r>
            <a:r>
              <a:rPr lang="en-US" dirty="0"/>
              <a:t> can be made into a test</a:t>
            </a:r>
          </a:p>
          <a:p>
            <a:r>
              <a:rPr lang="en-US" dirty="0"/>
              <a:t>Just add the following annotation:</a:t>
            </a:r>
          </a:p>
          <a:p>
            <a:pPr lvl="1"/>
            <a:r>
              <a:rPr lang="en-US" dirty="0"/>
              <a:t>#[test]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326B16-07E6-43B9-8D56-CD8BEAFB5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29000"/>
            <a:ext cx="10143329" cy="326187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21C1C-F8A2-A398-16B6-B7AD2E611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41023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A011D-7BF3-47FF-A9E7-6BED377E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First homework exercise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21D0-5438-47EE-92FA-2821BF2EE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D2L! Due soon!</a:t>
            </a:r>
          </a:p>
          <a:p>
            <a:r>
              <a:rPr lang="en-US" dirty="0"/>
              <a:t>You will learn everything you need for it today / next class</a:t>
            </a:r>
          </a:p>
          <a:p>
            <a:r>
              <a:rPr lang="en-US" dirty="0"/>
              <a:t>Do it ASAP in case you encounter installation issues</a:t>
            </a:r>
          </a:p>
          <a:p>
            <a:r>
              <a:rPr lang="en-US" dirty="0"/>
              <a:t>If you encounter issues, contact me</a:t>
            </a:r>
          </a:p>
          <a:p>
            <a:pPr lvl="1"/>
            <a:r>
              <a:rPr lang="en-US" dirty="0">
                <a:hlinkClick r:id="rId2"/>
              </a:rPr>
              <a:t>ibarland@radford.edu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58907-C8BD-F65E-A5E2-758244447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615421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D253-309C-4716-B2A7-02F6C87B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02659-B5EA-4F47-A86C-253C8C978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run tests directly from </a:t>
            </a:r>
            <a:r>
              <a:rPr lang="en-US" dirty="0" err="1"/>
              <a:t>VSCode</a:t>
            </a:r>
            <a:r>
              <a:rPr lang="en-US" dirty="0"/>
              <a:t>, by clicking: </a:t>
            </a:r>
            <a:r>
              <a:rPr lang="en-US" i="1" dirty="0"/>
              <a:t>Run tests</a:t>
            </a:r>
            <a:endParaRPr lang="en-US" dirty="0"/>
          </a:p>
          <a:p>
            <a:r>
              <a:rPr lang="en-US" dirty="0"/>
              <a:t>You can also run a single test at a time.</a:t>
            </a:r>
          </a:p>
          <a:p>
            <a:r>
              <a:rPr lang="en-US" dirty="0"/>
              <a:t>You can also run tests from command line, using the command</a:t>
            </a:r>
          </a:p>
          <a:p>
            <a:pPr lvl="1"/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cargo test</a:t>
            </a:r>
          </a:p>
          <a:p>
            <a:pPr lvl="1"/>
            <a:r>
              <a:rPr lang="en-US" dirty="0"/>
              <a:t>(You must be in the Rust project directory, where the .</a:t>
            </a:r>
            <a:r>
              <a:rPr lang="en-US" dirty="0" err="1"/>
              <a:t>toml</a:t>
            </a:r>
            <a:r>
              <a:rPr lang="en-US" dirty="0"/>
              <a:t> is)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95A90-FD69-02AD-F94E-9FC16CB8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79974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AE82-28A9-4183-A69E-C1639EA6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Everything, Often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2A6C3-7FA8-442A-9284-12911CDE9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Unlike some other language…. Rust unit testing is </a:t>
            </a:r>
            <a:r>
              <a:rPr lang="en-US" i="1" dirty="0"/>
              <a:t>easy</a:t>
            </a:r>
          </a:p>
          <a:p>
            <a:r>
              <a:rPr lang="en-US" i="1" dirty="0"/>
              <a:t>So you have no excuse not to do it</a:t>
            </a:r>
          </a:p>
          <a:p>
            <a:r>
              <a:rPr lang="en-US" dirty="0"/>
              <a:t>For every nontrivial function, put a test right below it</a:t>
            </a:r>
          </a:p>
          <a:p>
            <a:pPr lvl="1"/>
            <a:r>
              <a:rPr lang="en-US" dirty="0"/>
              <a:t>Write the test </a:t>
            </a:r>
            <a:r>
              <a:rPr lang="en-US" b="1" dirty="0"/>
              <a:t>before</a:t>
            </a:r>
            <a:r>
              <a:rPr lang="en-US" dirty="0"/>
              <a:t> your write the function</a:t>
            </a:r>
          </a:p>
          <a:p>
            <a:pPr lvl="1"/>
            <a:r>
              <a:rPr lang="en-US" dirty="0"/>
              <a:t>After you write the function, test it immediately</a:t>
            </a:r>
          </a:p>
          <a:p>
            <a:r>
              <a:rPr lang="en-US" dirty="0"/>
              <a:t>When you complete a large section of code:</a:t>
            </a:r>
          </a:p>
          <a:p>
            <a:pPr lvl="1"/>
            <a:r>
              <a:rPr lang="en-US" dirty="0"/>
              <a:t>Write tests that ensure the different sub-parts of the code are all working together (integration testing)</a:t>
            </a:r>
          </a:p>
          <a:p>
            <a:r>
              <a:rPr lang="en-US" dirty="0"/>
              <a:t>When you change anything at all in your code</a:t>
            </a:r>
          </a:p>
          <a:p>
            <a:pPr lvl="1"/>
            <a:r>
              <a:rPr lang="en-US" dirty="0"/>
              <a:t>Rerun all the tests!</a:t>
            </a:r>
          </a:p>
          <a:p>
            <a:r>
              <a:rPr lang="en-US" dirty="0"/>
              <a:t>Early error detection </a:t>
            </a:r>
            <a:r>
              <a:rPr lang="en-US" dirty="0">
                <a:sym typeface="Wingdings" panose="05000000000000000000" pitchFamily="2" charset="2"/>
              </a:rPr>
              <a:t> Easier to fix errors  more efficient coding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D5D5A-B822-EBC8-AD47-4E5A1AC79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315938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CDF1-86CE-4DC3-859A-D22BB4A8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installation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AD406-2CF4-451C-81E8-A60581E5D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Speaking of more efficient debugging… </a:t>
            </a:r>
          </a:p>
          <a:p>
            <a:pPr lvl="1"/>
            <a:r>
              <a:rPr lang="en-US" dirty="0"/>
              <a:t>You should really learn how to use a debugger if you haven’t already.</a:t>
            </a:r>
          </a:p>
          <a:p>
            <a:r>
              <a:rPr lang="en-US" dirty="0"/>
              <a:t>You can find additional instructions for installing the debugger here:</a:t>
            </a:r>
          </a:p>
          <a:p>
            <a:pPr lvl="1"/>
            <a:r>
              <a:rPr lang="en-US" dirty="0">
                <a:hlinkClick r:id="rId2"/>
              </a:rPr>
              <a:t>https://code.visualstudio.com/docs/languages/rust#_debugging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Pay special attention to this part: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E47B92-BCB1-C6AD-FCB9-6DF682923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796" y="5156975"/>
            <a:ext cx="9263296" cy="115492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E9C10-ED44-3392-BCA1-15B786E7D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762556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1EF-94E3-4BE6-BB89-C8B3BE4B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Debugger!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FE879-9DA4-477E-8B35-F17866E7A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16927" cy="4351338"/>
          </a:xfrm>
        </p:spPr>
        <p:txBody>
          <a:bodyPr/>
          <a:lstStyle/>
          <a:p>
            <a:r>
              <a:rPr lang="en-US" dirty="0"/>
              <a:t>First, add a “breakpoint” by clicking to the left of some line number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E3818-975B-418D-AEC4-B98DA0521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254" y="1825625"/>
            <a:ext cx="7154227" cy="382736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3AB07-A7C4-46A8-8DEA-F8EC5EA2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326108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B1EF-94E3-4BE6-BB89-C8B3BE4B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Debugger!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FE879-9DA4-477E-8B35-F17866E7A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16927" cy="4351338"/>
          </a:xfrm>
        </p:spPr>
        <p:txBody>
          <a:bodyPr/>
          <a:lstStyle/>
          <a:p>
            <a:r>
              <a:rPr lang="en-US" dirty="0"/>
              <a:t>A breakpoint is a place where the program will stop when you debug it</a:t>
            </a:r>
          </a:p>
          <a:p>
            <a:r>
              <a:rPr lang="en-US" dirty="0"/>
              <a:t>Try clicking “Debug” in </a:t>
            </a:r>
            <a:r>
              <a:rPr lang="en-US" dirty="0" err="1"/>
              <a:t>VsCode</a:t>
            </a:r>
            <a:r>
              <a:rPr lang="en-US" dirty="0"/>
              <a:t>, instead of “Run”</a:t>
            </a:r>
          </a:p>
          <a:p>
            <a:pPr lvl="1"/>
            <a:r>
              <a:rPr lang="en-US" dirty="0"/>
              <a:t>What happens?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E3818-975B-418D-AEC4-B98DA0521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254" y="1825625"/>
            <a:ext cx="7154227" cy="382736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8B3D3-0F4C-DCF8-CEDF-7C75AAEB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515996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43EB-92B9-4C59-AD35-60B48F8A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0FDEAA-BEE3-4B0C-9628-173385D00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1" y="471487"/>
            <a:ext cx="11499878" cy="5716876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87202-5C88-20AA-D5DC-5504871ED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556361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43EB-92B9-4C59-AD35-60B48F8A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things you can do with the debugger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727C2C-321A-497E-ADFA-986FD9937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 the values of all variables currently visible to the current line of code</a:t>
            </a:r>
          </a:p>
          <a:p>
            <a:r>
              <a:rPr lang="en-US" dirty="0"/>
              <a:t>Step forward one line at a time</a:t>
            </a:r>
          </a:p>
          <a:p>
            <a:r>
              <a:rPr lang="en-US" dirty="0"/>
              <a:t>Skip to the next breakpoint</a:t>
            </a:r>
          </a:p>
          <a:p>
            <a:r>
              <a:rPr lang="en-US" dirty="0"/>
              <a:t>Go inside of functions</a:t>
            </a:r>
          </a:p>
          <a:p>
            <a:r>
              <a:rPr lang="en-US" dirty="0"/>
              <a:t>See the value of any expression</a:t>
            </a:r>
          </a:p>
          <a:p>
            <a:endParaRPr lang="en-US" dirty="0"/>
          </a:p>
          <a:p>
            <a:r>
              <a:rPr lang="en-US" dirty="0"/>
              <a:t>You can debug tests separately from the main program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698C72-03E9-ACCE-F5AA-4936DBDE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96523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FB685-8FBC-455E-8B6C-0A2C014BE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ED05-AC8A-458B-AB64-EBFBDE0EB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Rust Book Ch. 1 : Getting started</a:t>
            </a:r>
          </a:p>
          <a:p>
            <a:pPr lvl="1"/>
            <a:r>
              <a:rPr lang="en-US" dirty="0">
                <a:hlinkClick r:id="rId2"/>
              </a:rPr>
              <a:t>https://doc.rust-lang.org/book/ch01-00-getting-started.html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5B153B-4553-50EA-7141-55C39EC6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25789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ADD43-5F6B-4DF6-9A82-770F77DD2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Installation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E7949-3C40-417B-BA2B-2D10D61BD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be using command line in this class</a:t>
            </a:r>
          </a:p>
          <a:p>
            <a:pPr lvl="1"/>
            <a:r>
              <a:rPr lang="en-US" dirty="0"/>
              <a:t>Specifically, you need to know some basic Linux command line</a:t>
            </a:r>
          </a:p>
          <a:p>
            <a:r>
              <a:rPr lang="en-US" dirty="0"/>
              <a:t>If you are using Mac / Linux, you already have a command line installed</a:t>
            </a:r>
          </a:p>
          <a:p>
            <a:r>
              <a:rPr lang="en-US" dirty="0"/>
              <a:t>If you are using Windows, you should have </a:t>
            </a:r>
            <a:r>
              <a:rPr lang="en-US" dirty="0" err="1"/>
              <a:t>Powershell</a:t>
            </a:r>
            <a:endParaRPr lang="en-US" dirty="0"/>
          </a:p>
          <a:p>
            <a:pPr lvl="1"/>
            <a:r>
              <a:rPr lang="en-US" dirty="0"/>
              <a:t>Not all command are the same as Linux, but they are similar</a:t>
            </a:r>
          </a:p>
          <a:p>
            <a:pPr lvl="1"/>
            <a:r>
              <a:rPr lang="en-US" dirty="0"/>
              <a:t>Please install a 3</a:t>
            </a:r>
            <a:r>
              <a:rPr lang="en-US" baseline="30000" dirty="0"/>
              <a:t>rd</a:t>
            </a:r>
            <a:r>
              <a:rPr lang="en-US" dirty="0"/>
              <a:t> party Linux command line emulator, such as Cygwin, so that you can follow along with any commands I use</a:t>
            </a:r>
          </a:p>
          <a:p>
            <a:pPr lvl="2"/>
            <a:r>
              <a:rPr lang="en-US" dirty="0">
                <a:hlinkClick r:id="rId2"/>
              </a:rPr>
              <a:t>https://www.cygwin.com/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80856-4206-6465-4F23-570D100F2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006206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1364-9D2F-4E68-96B9-FDF768B07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Rust Installation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D6B45-A849-4636-AAB7-0F407213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link provides an installer for Rust on Windows, as well as some additional instruction</a:t>
            </a:r>
          </a:p>
          <a:p>
            <a:pPr lvl="1"/>
            <a:r>
              <a:rPr lang="en-US" dirty="0">
                <a:hlinkClick r:id="rId2"/>
              </a:rPr>
              <a:t>https://www.rust-lang.org/tools/install</a:t>
            </a:r>
            <a:endParaRPr lang="en-US" dirty="0"/>
          </a:p>
          <a:p>
            <a:r>
              <a:rPr lang="en-US" dirty="0"/>
              <a:t>If you are on Mac or Linux, the same link above should work.</a:t>
            </a:r>
          </a:p>
          <a:p>
            <a:pPr lvl="1"/>
            <a:r>
              <a:rPr lang="en-US" dirty="0"/>
              <a:t>Your OS should automatically be detected by the site, and you will get specific command line instructions to run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74052-E2E0-DC9D-6088-6D7DA80C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984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30B8-613C-4A05-ACF3-D61712EE8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A7B90-3EDD-40A3-96AB-BBDD0E77C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test something out, but don’t have your Rust installation configured yet, try this:</a:t>
            </a:r>
          </a:p>
          <a:p>
            <a:pPr lvl="1"/>
            <a:r>
              <a:rPr lang="en-US" dirty="0">
                <a:hlinkClick r:id="rId2"/>
              </a:rPr>
              <a:t>https://play.rust-lang.org/?version=stable&amp;mode=debug&amp;edition=2021</a:t>
            </a:r>
            <a:endParaRPr lang="en-US" dirty="0"/>
          </a:p>
          <a:p>
            <a:r>
              <a:rPr lang="en-US" dirty="0"/>
              <a:t>The playground should not be used as a substitute for a working Rust installation. It’s just meant for quick and simple testing.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7A9AF-39E8-50DA-64D0-B77CFF5E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13851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E5A22-D76A-43BC-9B15-542956EFD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 : </a:t>
            </a:r>
            <a:r>
              <a:rPr lang="en-US" dirty="0" err="1"/>
              <a:t>VSCode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358A2-E070-46FB-BCE7-7D1D5AA3F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Rust does not have a good designated IDE (that I know of)</a:t>
            </a:r>
          </a:p>
          <a:p>
            <a:pPr lvl="1"/>
            <a:r>
              <a:rPr lang="en-US" dirty="0"/>
              <a:t>Update 2024 – you can try “Rust Rover” by </a:t>
            </a:r>
            <a:r>
              <a:rPr lang="en-US" dirty="0" err="1"/>
              <a:t>Jetbrains</a:t>
            </a:r>
            <a:r>
              <a:rPr lang="en-US" dirty="0"/>
              <a:t>!</a:t>
            </a:r>
          </a:p>
          <a:p>
            <a:r>
              <a:rPr lang="en-US" dirty="0"/>
              <a:t>However, it does have a </a:t>
            </a:r>
            <a:r>
              <a:rPr lang="en-US" i="1" dirty="0"/>
              <a:t>really good </a:t>
            </a:r>
            <a:r>
              <a:rPr lang="en-US" dirty="0"/>
              <a:t>plugin for the </a:t>
            </a:r>
            <a:r>
              <a:rPr lang="en-US" dirty="0" err="1"/>
              <a:t>VSCode</a:t>
            </a:r>
            <a:r>
              <a:rPr lang="en-US" dirty="0"/>
              <a:t> IDE</a:t>
            </a:r>
          </a:p>
          <a:p>
            <a:r>
              <a:rPr lang="en-US" dirty="0"/>
              <a:t>You should </a:t>
            </a:r>
            <a:r>
              <a:rPr lang="en-US" i="1" dirty="0"/>
              <a:t>really </a:t>
            </a:r>
            <a:r>
              <a:rPr lang="en-US" i="1" dirty="0" err="1"/>
              <a:t>really</a:t>
            </a:r>
            <a:r>
              <a:rPr lang="en-US" i="1" dirty="0"/>
              <a:t> get it</a:t>
            </a:r>
          </a:p>
          <a:p>
            <a:r>
              <a:rPr lang="en-US" dirty="0"/>
              <a:t>To install </a:t>
            </a:r>
            <a:r>
              <a:rPr lang="en-US" dirty="0" err="1"/>
              <a:t>VSCode</a:t>
            </a:r>
            <a:r>
              <a:rPr lang="en-US" dirty="0"/>
              <a:t>, go here:</a:t>
            </a:r>
          </a:p>
          <a:p>
            <a:pPr lvl="1"/>
            <a:r>
              <a:rPr lang="en-US" dirty="0">
                <a:hlinkClick r:id="rId2"/>
              </a:rPr>
              <a:t>https://code.visualstudio.com/download</a:t>
            </a:r>
            <a:endParaRPr lang="en-US" dirty="0"/>
          </a:p>
          <a:p>
            <a:r>
              <a:rPr lang="en-US" dirty="0"/>
              <a:t>For detailed instructions on how to install the Rust plugin, see here:</a:t>
            </a:r>
          </a:p>
          <a:p>
            <a:pPr lvl="1"/>
            <a:r>
              <a:rPr lang="en-US" dirty="0">
                <a:hlinkClick r:id="rId3"/>
              </a:rPr>
              <a:t>https://code.visualstudio.com/docs/languages/rust</a:t>
            </a:r>
            <a:endParaRPr lang="en-US" dirty="0"/>
          </a:p>
          <a:p>
            <a:r>
              <a:rPr lang="en-US" dirty="0"/>
              <a:t>This should be available on any OS!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D5836-C1A5-E298-C876-CD20C6DA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253809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328C-0D04-4107-BD91-961E02FA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Rust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12FC0-FED8-496E-A0A2-D32F4D1BB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make a workspace folder, to house your Rust projects.</a:t>
            </a:r>
          </a:p>
          <a:p>
            <a:pPr lvl="1"/>
            <a:r>
              <a:rPr lang="en-US" dirty="0"/>
              <a:t>Do this using the File Explorer on your OS, or command line</a:t>
            </a:r>
          </a:p>
          <a:p>
            <a:r>
              <a:rPr lang="en-US" dirty="0"/>
              <a:t>In </a:t>
            </a:r>
            <a:r>
              <a:rPr lang="en-US" dirty="0" err="1"/>
              <a:t>VSCode</a:t>
            </a:r>
            <a:endParaRPr lang="en-US" dirty="0"/>
          </a:p>
          <a:p>
            <a:pPr lvl="1"/>
            <a:r>
              <a:rPr lang="en-US" dirty="0"/>
              <a:t>Click File -&gt; Open Folder</a:t>
            </a:r>
          </a:p>
          <a:p>
            <a:pPr lvl="1"/>
            <a:r>
              <a:rPr lang="en-US" dirty="0"/>
              <a:t>Select the folder for your workspace</a:t>
            </a:r>
          </a:p>
          <a:p>
            <a:r>
              <a:rPr lang="en-US" dirty="0"/>
              <a:t>Initially, you will have a blank folder, but we will populate it!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B81E4-E0B2-7474-FCD3-A3B6828C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3625315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A783-328D-42BA-81A5-D22A2E24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Terminal In </a:t>
            </a:r>
            <a:r>
              <a:rPr lang="en-US" dirty="0" err="1"/>
              <a:t>VSCode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6D3DC60-D333-4B5F-A47B-41AC2DF76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7680" y="1899515"/>
            <a:ext cx="7874240" cy="435133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6F19398-731B-486E-AFD4-E32B4CE810A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29302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You might have to click the … at the top of the screen to find the terminal</a:t>
            </a:r>
          </a:p>
          <a:p>
            <a:r>
              <a:rPr lang="en-US" dirty="0"/>
              <a:t>Ctrl + Shift + ` works on Windows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07489D-D87C-8FAE-50B3-A7A3B9A1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 nlahn@radford.edu; modified by ibarland@radford.edu.  CC-BY 4.0</a:t>
            </a:r>
          </a:p>
        </p:txBody>
      </p:sp>
    </p:spTree>
    <p:extLst>
      <p:ext uri="{BB962C8B-B14F-4D97-AF65-F5344CB8AC3E}">
        <p14:creationId xmlns:p14="http://schemas.microsoft.com/office/powerpoint/2010/main" val="116047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3626</TotalTime>
  <Words>1580</Words>
  <Application>Microsoft Macintosh PowerPoint</Application>
  <PresentationFormat>Widescreen</PresentationFormat>
  <Paragraphs>155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Aptos</vt:lpstr>
      <vt:lpstr>Arial</vt:lpstr>
      <vt:lpstr>Calibri</vt:lpstr>
      <vt:lpstr>Calibri Light</vt:lpstr>
      <vt:lpstr>Consolas</vt:lpstr>
      <vt:lpstr>Wingdings</vt:lpstr>
      <vt:lpstr>Office Theme</vt:lpstr>
      <vt:lpstr>Rust Setup</vt:lpstr>
      <vt:lpstr>First homework exercise </vt:lpstr>
      <vt:lpstr>Book Reading</vt:lpstr>
      <vt:lpstr>Command Line Installation</vt:lpstr>
      <vt:lpstr>Rust Installation</vt:lpstr>
      <vt:lpstr>Playground</vt:lpstr>
      <vt:lpstr>IDE : VSCode</vt:lpstr>
      <vt:lpstr>First Rust Project</vt:lpstr>
      <vt:lpstr>Open Terminal In VSCode</vt:lpstr>
      <vt:lpstr>Create Rust Project</vt:lpstr>
      <vt:lpstr>Open main.rs</vt:lpstr>
      <vt:lpstr>What happens when you press Run?</vt:lpstr>
      <vt:lpstr>Compile Errors</vt:lpstr>
      <vt:lpstr>Running the program from command line</vt:lpstr>
      <vt:lpstr>A (slightly) more complex program</vt:lpstr>
      <vt:lpstr>Solution</vt:lpstr>
      <vt:lpstr>Writing Tests</vt:lpstr>
      <vt:lpstr>Writing Tests</vt:lpstr>
      <vt:lpstr>Writing Unit Tests in Rust</vt:lpstr>
      <vt:lpstr>Running tests</vt:lpstr>
      <vt:lpstr>Test Everything, Often</vt:lpstr>
      <vt:lpstr>Debugger installation</vt:lpstr>
      <vt:lpstr>Using the Debugger!</vt:lpstr>
      <vt:lpstr>Using the Debugger!</vt:lpstr>
      <vt:lpstr>PowerPoint Presentation</vt:lpstr>
      <vt:lpstr>Some things you can do with the debugger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Rust Setup</dc:title>
  <dc:creator>Lahn, Nathaniel</dc:creator>
  <cp:lastModifiedBy>Barland, Ian</cp:lastModifiedBy>
  <cp:revision>23</cp:revision>
  <dcterms:created xsi:type="dcterms:W3CDTF">2023-08-17T17:26:47Z</dcterms:created>
  <dcterms:modified xsi:type="dcterms:W3CDTF">2025-02-19T02:59:03Z</dcterms:modified>
</cp:coreProperties>
</file>