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1" r:id="rId3"/>
    <p:sldId id="257" r:id="rId4"/>
    <p:sldId id="292" r:id="rId5"/>
    <p:sldId id="258" r:id="rId6"/>
    <p:sldId id="280" r:id="rId7"/>
    <p:sldId id="272" r:id="rId8"/>
    <p:sldId id="295" r:id="rId9"/>
    <p:sldId id="279" r:id="rId10"/>
    <p:sldId id="285" r:id="rId11"/>
    <p:sldId id="293" r:id="rId12"/>
    <p:sldId id="294" r:id="rId13"/>
    <p:sldId id="273" r:id="rId14"/>
    <p:sldId id="297" r:id="rId15"/>
    <p:sldId id="296" r:id="rId16"/>
    <p:sldId id="288" r:id="rId17"/>
    <p:sldId id="286" r:id="rId18"/>
    <p:sldId id="287" r:id="rId19"/>
    <p:sldId id="282" r:id="rId20"/>
    <p:sldId id="290" r:id="rId21"/>
    <p:sldId id="283" r:id="rId22"/>
    <p:sldId id="277" r:id="rId23"/>
    <p:sldId id="289" r:id="rId24"/>
    <p:sldId id="271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7" autoAdjust="0"/>
    <p:restoredTop sz="94672"/>
  </p:normalViewPr>
  <p:slideViewPr>
    <p:cSldViewPr snapToGrid="0">
      <p:cViewPr>
        <p:scale>
          <a:sx n="90" d="100"/>
          <a:sy n="90" d="100"/>
        </p:scale>
        <p:origin x="472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5C8B-37D7-114A-87E3-253A3233642E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7D1CB-041E-3B4D-AACC-ADAF4790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8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66EE-7CA2-4F38-944C-DAA7AA05A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7FA47-E4C5-495F-8C4E-25C704116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CA05D-691E-491F-9906-C447ED95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5B70-7107-484F-AFC5-D24336617FCB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6EC0-8DCB-4576-BB35-608295063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5872-743F-4D6F-AFA7-E120F885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1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1430-A477-46A6-9A7D-C312801B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DCA65B-8B7F-4716-B50C-CA61B868B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7B8C-181D-40FE-A7C2-47DF32E4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81FC-B2AB-434B-A6CC-58BCF485D778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6F8C2-2B24-41FA-9F09-98C8B739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B7A08-EBBE-422A-BA2E-D078B3AB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4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ABFC09-5815-40FF-90F7-6E12F10BA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E8EF1-AF66-4435-B3B2-A9CFD5498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ED8C9-E20D-4CCD-A510-7A7F8080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8982-A3BA-A844-A267-F1B24C1FF27F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632A5-7D96-4FCD-97A7-C56AA8E2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56107-FCB3-412D-B508-A34DDAFD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1CF3-C0AE-4804-895C-076CC96A1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F1AA8-7C4B-4E16-A7BF-C89D140AE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12DEE-154B-49FF-8678-335DB2AE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DDA-F631-C44C-B472-31529956BFA0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44CB-6ADF-4FBA-90CF-8AE3839C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23787-30D9-476C-9296-19695311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5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A0C5-5608-47E8-9E43-4B203F0A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292E9-8289-4094-84AA-7CBF81272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A5D73-485D-4015-991C-4FCC4EFF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392-4DDF-274C-AA98-9D0BAE11EFF5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A597C-84FB-4C5C-966D-F01C6386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6F27B-BBB4-43CF-978E-C23D5EE5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73D2E-2BB6-4E4A-A3AD-269461F8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3BD1-6C40-4D63-9363-076CC1451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B4B20-D32E-4EB3-85E8-5FFF5E97B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9EF66-08B8-421D-93D6-9D96E88A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2E1F-A2A8-3C40-AA24-BB16457D0273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AB285-7439-4425-A89B-4071543D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F3F2-6927-4840-B366-A1E003A3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7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5C81-8324-4EF5-BD67-15B1B09E7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BAC81-0CEB-44CB-831B-FF3DE7A5D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24897-DEC4-481E-A0F0-2E6C283E9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53989-5196-43BE-B1BB-84AC5E166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22EE9-65C5-45D4-8B68-B53754087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84DBE-31E2-47A9-AFCB-141E992C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6245-71A8-1247-99C2-729C5572E190}" type="datetime1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D1CC92-0B86-41A7-8972-F7A57678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D2A859-D38C-4E08-935D-F42D07AE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82FD3-328F-4FED-9B09-A94B40CE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17484-ABAB-4ACA-8C90-031BE550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02ED-6F00-FA42-8495-3BB1E83D6D6F}" type="datetime1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E0D89-B68B-4803-B2A0-D082BC87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15D85-115E-4067-B792-03041F0A6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0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2DFFEC-AB40-439A-BCBF-AF3FB8CD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1FCC-3207-4C40-9DC5-82E9835BDD23}" type="datetime1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734E5-F2FB-4229-8741-A3074D63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E8F6D-E46D-4089-B966-C102836D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7DF4-64E5-4630-AAC0-04172D04A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8E3-0CC0-49CC-89D6-D45E22521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0D48C-D371-40CB-B30A-5CB831EBE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9E519-ABBF-4DD9-B3BB-515DF62AB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7B7-884B-F041-BCA1-E487D7A6E2CC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340B6-2DFD-4933-BE48-4D8E0A87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7B20B-0090-4175-BF46-0113966B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3CAE-1038-47AE-94AA-B99F00E53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D23335-C64D-4BD7-B1D7-D4FFAC274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B0FDF-1FD1-42D0-AC4C-01C2584F0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06980-84A2-46CE-BECD-7486C95E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9EC94-EC4B-364D-BEE8-6A282137E8FB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2C774-1A70-4C27-9A22-886CEC13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00835-4998-42AD-AB32-1725C778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7D11-0280-44EA-AE34-C52D7946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FE70F-CEF3-4DB6-98E2-3E7C72117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1E2AA-74FE-4480-AC90-297F1685C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D723-518C-9B4C-998B-222536998FEC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774C3-31E6-4422-91DA-CB0B0177F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DFB5C-D970-4BE9-A034-7D27E35CD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A62C5-DF7E-48E1-BF1E-0058906FF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ust-lang.org/book/ch03-01-variables-and-mutability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9C9B-1195-4A35-BF59-0DE3FEDB24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Variables, Types, Type Checking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60167-33A8-450B-BC72-1A04EF57C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CA7FB-343F-B1A6-CCC3-472F4DCF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685566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8909-0BC1-438C-B8BC-9928BB66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type?  </a:t>
            </a:r>
            <a:r>
              <a:rPr lang="en-US" sz="2600" dirty="0"/>
              <a:t>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D89A8-8CA6-4F1B-B771-DEFA5CDD8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type also has a corresponding set of operations</a:t>
            </a:r>
          </a:p>
          <a:p>
            <a:r>
              <a:rPr lang="en-US" dirty="0"/>
              <a:t>These may be defined as part of the type definition, or separately.</a:t>
            </a:r>
          </a:p>
          <a:p>
            <a:pPr lvl="1"/>
            <a:r>
              <a:rPr lang="en-US" dirty="0"/>
              <a:t>Usually, the operations are functions ("methods"), but can also be operators</a:t>
            </a:r>
            <a:br>
              <a:rPr lang="en-US" dirty="0"/>
            </a:br>
            <a:r>
              <a:rPr lang="en-US" dirty="0"/>
              <a:t>(which are morally functions, but called infix rather than prefix).</a:t>
            </a:r>
          </a:p>
          <a:p>
            <a:pPr lvl="1"/>
            <a:endParaRPr lang="en-US" dirty="0"/>
          </a:p>
          <a:p>
            <a:r>
              <a:rPr lang="en-US" dirty="0"/>
              <a:t>Ex: A Java class has:</a:t>
            </a:r>
          </a:p>
          <a:p>
            <a:pPr lvl="1"/>
            <a:r>
              <a:rPr lang="en-US" dirty="0"/>
              <a:t>Fields: the sub-types comprising the overall class-type.</a:t>
            </a:r>
          </a:p>
          <a:p>
            <a:pPr lvl="1"/>
            <a:r>
              <a:rPr lang="en-US" dirty="0"/>
              <a:t>Methods: defines the allowed operations on objects of this class/type.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BCE40-5FC1-DA2B-760D-99A5B128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614041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4C94C-B0E4-7DA5-269D-1864B546A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37A64-8E1D-DBDA-7468-630EC031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vs. Mutable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A7996-0D51-F1FB-1FA2-CDC7CA08C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default, </a:t>
            </a:r>
            <a:r>
              <a:rPr lang="en-US" i="1" dirty="0"/>
              <a:t>all</a:t>
            </a:r>
            <a:r>
              <a:rPr lang="en-US" dirty="0"/>
              <a:t> Rust variables are immutable</a:t>
            </a:r>
          </a:p>
          <a:p>
            <a:r>
              <a:rPr lang="en-US" dirty="0"/>
              <a:t>That means you </a:t>
            </a:r>
            <a:r>
              <a:rPr lang="en-US" i="1" dirty="0"/>
              <a:t>can’t assign a new value to them</a:t>
            </a:r>
            <a:endParaRPr lang="en-US" dirty="0"/>
          </a:p>
          <a:p>
            <a:r>
              <a:rPr lang="en-US" dirty="0"/>
              <a:t>To make a mutable version of a variable, use the </a:t>
            </a:r>
            <a:r>
              <a:rPr lang="en-US" sz="2600" b="1" dirty="0">
                <a:solidFill>
                  <a:srgbClr val="02238B"/>
                </a:solidFill>
                <a:latin typeface="Consolas" panose="020B0609020204030204" pitchFamily="49" charset="0"/>
              </a:rPr>
              <a:t>mut</a:t>
            </a:r>
            <a:r>
              <a:rPr lang="en-US" dirty="0"/>
              <a:t> keyword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opposite approach from Java, where variables are mutable </a:t>
            </a:r>
            <a:r>
              <a:rPr lang="en-US" i="1" dirty="0"/>
              <a:t>unless</a:t>
            </a:r>
            <a:r>
              <a:rPr lang="en-US" dirty="0"/>
              <a:t> you add a keyword: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final</a:t>
            </a:r>
            <a:r>
              <a:rPr lang="en-US" dirty="0"/>
              <a:t>.</a:t>
            </a:r>
          </a:p>
          <a:p>
            <a:r>
              <a:rPr lang="en-US" dirty="0"/>
              <a:t>Immutable variables are preferred when possible –</a:t>
            </a:r>
            <a:br>
              <a:rPr lang="en-US" dirty="0"/>
            </a:br>
            <a:r>
              <a:rPr lang="en-US" dirty="0"/>
              <a:t>they make debugging much easier!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702192-1F5B-967A-2A52-F8B334AD5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36" y="3591409"/>
            <a:ext cx="3753006" cy="81976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672ED-BED6-CDE5-06FC-5D1D2988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68083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EE993-C79E-587B-AAE4-D614587A7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CC6D-94B4-251E-7B87-1BA2CB2F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07A9F-90E9-790A-36AA-3A053C67D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766"/>
            <a:ext cx="10515600" cy="50927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Rust allows “shadowing” of variables:</a:t>
            </a:r>
            <a:br>
              <a:rPr lang="en-US" dirty="0"/>
            </a:br>
            <a:r>
              <a:rPr lang="en-US" dirty="0"/>
              <a:t>two different variables that happen to have the same name.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two variables might even have a different type</a:t>
            </a:r>
          </a:p>
          <a:p>
            <a:r>
              <a:rPr lang="en-US" dirty="0"/>
              <a:t>This is </a:t>
            </a:r>
            <a:r>
              <a:rPr lang="en-US" i="1" dirty="0"/>
              <a:t>not</a:t>
            </a:r>
            <a:r>
              <a:rPr lang="en-US" dirty="0"/>
              <a:t> somehow changing the type or mutability of a variable: </a:t>
            </a:r>
          </a:p>
          <a:p>
            <a:pPr lvl="1"/>
            <a:r>
              <a:rPr lang="en-US" dirty="0"/>
              <a:t>Rather, an </a:t>
            </a:r>
            <a:r>
              <a:rPr lang="en-US" i="1" dirty="0"/>
              <a:t>entirely new </a:t>
            </a:r>
            <a:r>
              <a:rPr lang="en-US" dirty="0"/>
              <a:t>variable is made with the </a:t>
            </a:r>
            <a:r>
              <a:rPr lang="en-US" i="1" dirty="0"/>
              <a:t>same 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old variable is unusable: we say it is </a:t>
            </a:r>
            <a:r>
              <a:rPr lang="en-US" i="1" dirty="0"/>
              <a:t>shadowed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AC638-E752-26E4-5DA6-02386739B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82" y="2287281"/>
            <a:ext cx="10019431" cy="209579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F6398-2369-1F5C-D5CC-A96E4DB2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95054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BB63-E5AF-41C7-9483-A9AE4B64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</a:t>
            </a:r>
            <a:r>
              <a:rPr lang="en-US" i="1" dirty="0"/>
              <a:t>vs.</a:t>
            </a:r>
            <a:r>
              <a:rPr lang="en-US" dirty="0"/>
              <a:t> Explicit Conversion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B32D-7AD7-4CAC-BCC8-951AB0A85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105"/>
            <a:ext cx="10927080" cy="4351338"/>
          </a:xfrm>
        </p:spPr>
        <p:txBody>
          <a:bodyPr>
            <a:normAutofit/>
          </a:bodyPr>
          <a:lstStyle/>
          <a:p>
            <a:r>
              <a:rPr lang="en-US" dirty="0"/>
              <a:t>Conversion: Replace a value of one type with a value of another type</a:t>
            </a:r>
          </a:p>
          <a:p>
            <a:endParaRPr lang="en-US" dirty="0"/>
          </a:p>
          <a:p>
            <a:r>
              <a:rPr lang="en-US" dirty="0"/>
              <a:t>Explicit conversion : You have to explicitly tell the program to do the conversion</a:t>
            </a:r>
          </a:p>
          <a:p>
            <a:pPr lvl="1"/>
            <a:r>
              <a:rPr lang="en-US" dirty="0"/>
              <a:t>Sometimes known as “type casting”</a:t>
            </a:r>
          </a:p>
          <a:p>
            <a:pPr lvl="1"/>
            <a:r>
              <a:rPr lang="en-US" dirty="0"/>
              <a:t>It's a function (input: bits-for-int; return: bits-for-double);</a:t>
            </a:r>
            <a:br>
              <a:rPr lang="en-US" dirty="0"/>
            </a:br>
            <a:r>
              <a:rPr lang="en-US" dirty="0"/>
              <a:t>sometimes uses special syntax instead of function-call.</a:t>
            </a:r>
          </a:p>
          <a:p>
            <a:r>
              <a:rPr lang="en-US" dirty="0"/>
              <a:t>Implicit conversion : The conversion-function is called automatically, without you having to say anything</a:t>
            </a:r>
          </a:p>
          <a:p>
            <a:pPr lvl="1"/>
            <a:r>
              <a:rPr lang="en-US" dirty="0"/>
              <a:t>Sometimes known as type “coercion”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5223C-CF7B-8676-5270-BF98D632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64922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27974-05DE-8AC8-0BA6-D908182E0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5A35-9AD2-5EC7-3643-671BD99F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18471-47F2-01E9-8CD4-0229C8B2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07" y="1811337"/>
            <a:ext cx="11710993" cy="42037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Java uses type coercion for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 addition (and for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s, in general):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"Wall is " + </a:t>
            </a: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Math.sqrt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(25) + "ft."</a:t>
            </a:r>
            <a:b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</a:br>
            <a:r>
              <a:rPr lang="en-US" dirty="0"/>
              <a:t>What implicit conversion(s) are happening?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6EEA42-782C-5E6F-8F6C-93880CA30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48" y="2385410"/>
            <a:ext cx="3596884" cy="116565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11B36-5AF2-3496-FA59-4F305397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82883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E14B0-E80D-26E1-38CC-33264AC0A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B9F38-1526-F935-F252-CA8FD414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EEA2E-2780-14D6-4C53-71AF89A3C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07" y="1811337"/>
            <a:ext cx="11710993" cy="48958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Java uses type coercion for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 addition (and for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s, in general):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"Wall is " + </a:t>
            </a: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Math.sqrt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(25) + "ft."</a:t>
            </a:r>
          </a:p>
          <a:p>
            <a:endParaRPr lang="en-US" sz="2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"Wall is " + </a:t>
            </a:r>
            <a:r>
              <a:rPr lang="en-US" sz="2600" b="1" dirty="0" err="1">
                <a:solidFill>
                  <a:srgbClr val="02238B"/>
                </a:solidFill>
                <a:latin typeface="Consolas" panose="020B0609020204030204" pitchFamily="49" charset="0"/>
              </a:rPr>
              <a:t>doubleToString</a:t>
            </a:r>
            <a:r>
              <a:rPr lang="en-US" sz="2600" b="1" dirty="0">
                <a:solidFill>
                  <a:srgbClr val="02238B"/>
                </a:solidFill>
                <a:latin typeface="Consolas" panose="020B0609020204030204" pitchFamily="49" charset="0"/>
              </a:rPr>
              <a:t>(</a:t>
            </a: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Math.sqrt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(</a:t>
            </a:r>
            <a:r>
              <a:rPr lang="en-US" sz="2600" b="1" dirty="0">
                <a:solidFill>
                  <a:srgbClr val="02238B"/>
                </a:solidFill>
                <a:latin typeface="Consolas" panose="020B0609020204030204" pitchFamily="49" charset="0"/>
              </a:rPr>
              <a:t>int2double(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25</a:t>
            </a:r>
            <a:r>
              <a:rPr lang="en-US" sz="2600" b="1" dirty="0">
                <a:solidFill>
                  <a:srgbClr val="02238B"/>
                </a:solidFill>
                <a:latin typeface="Consolas" panose="020B0609020204030204" pitchFamily="49" charset="0"/>
              </a:rPr>
              <a:t>)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)</a:t>
            </a:r>
            <a:r>
              <a:rPr lang="en-US" sz="2600" b="1" dirty="0">
                <a:solidFill>
                  <a:srgbClr val="02238B"/>
                </a:solidFill>
                <a:latin typeface="Consolas" panose="020B0609020204030204" pitchFamily="49" charset="0"/>
              </a:rPr>
              <a:t>)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 + "ft."</a:t>
            </a:r>
            <a:endParaRPr lang="en-US" dirty="0"/>
          </a:p>
          <a:p>
            <a:r>
              <a:rPr lang="en-US" dirty="0"/>
              <a:t>Java privileges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s and arrays.  Other languages are far more lax:</a:t>
            </a:r>
            <a:br>
              <a:rPr lang="en-US" dirty="0"/>
            </a:br>
            <a:r>
              <a:rPr lang="en-US" dirty="0"/>
              <a:t>E.g. </a:t>
            </a:r>
            <a:r>
              <a:rPr lang="en-US" dirty="0" err="1"/>
              <a:t>php</a:t>
            </a:r>
            <a:r>
              <a:rPr lang="en-US" dirty="0"/>
              <a:t>: an empty array can be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false</a:t>
            </a:r>
            <a:r>
              <a:rPr lang="en-US" dirty="0"/>
              <a:t> in a </a:t>
            </a:r>
            <a:r>
              <a:rPr lang="en-US" dirty="0" err="1"/>
              <a:t>boolean</a:t>
            </a:r>
            <a:r>
              <a:rPr lang="en-US" dirty="0"/>
              <a:t> context, as can an empty string or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0</a:t>
            </a:r>
            <a:r>
              <a:rPr lang="en-US" dirty="0"/>
              <a:t> (but not "0" even though it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"0"</a:t>
            </a:r>
            <a:r>
              <a:rPr lang="en-US" dirty="0"/>
              <a:t> gets coerced to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0</a:t>
            </a:r>
            <a:r>
              <a:rPr lang="en-US" dirty="0"/>
              <a:t> in numeric contexts).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E6203A-5162-E6B3-A8C3-9F0C73685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48" y="2385410"/>
            <a:ext cx="3596884" cy="116565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7AC77-2F5F-B0FC-402A-07A6077B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415229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F7DC-2D10-4EF5-87B8-BF76A1C70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F793-32F1-47C5-9635-11C6C78B9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Rust: Generally requires most conversions to be explicit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do any operations between different types, must make sure the types match first</a:t>
            </a:r>
          </a:p>
          <a:p>
            <a:pPr lvl="1"/>
            <a:r>
              <a:rPr lang="en-US" dirty="0"/>
              <a:t>Can use the From / Into functions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A0F84-6811-4C17-AD06-86FDA4D8F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244" y="2384959"/>
            <a:ext cx="3467584" cy="6287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197D48-68BE-4F5C-BF54-9F27C0EE9312}"/>
              </a:ext>
            </a:extLst>
          </p:cNvPr>
          <p:cNvSpPr txBox="1"/>
          <p:nvPr/>
        </p:nvSpPr>
        <p:spPr>
          <a:xfrm>
            <a:off x="5396683" y="2367366"/>
            <a:ext cx="339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: Can’t implicitly convert from integer to floating point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A7AAA8-822C-4C34-85B1-5A6851CE5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244" y="4754143"/>
            <a:ext cx="9231013" cy="68589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F6FDE-F071-A53C-8881-2A165A00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845204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7749-2A18-480A-9001-6B04558C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vs. Weak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0D1C2-5156-4E2C-A965-5EC4D4D5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BB728-89AA-C4E1-9A26-344CE544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366698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7749-2A18-480A-9001-6B04558C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vs. Weak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0D1C2-5156-4E2C-A965-5EC4D4D5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use “strong” vs. “weak” to mean different things:</a:t>
            </a:r>
          </a:p>
          <a:p>
            <a:pPr lvl="1"/>
            <a:r>
              <a:rPr lang="en-US" dirty="0"/>
              <a:t>Sometimes "few coercions" vs. "lots of coercions";</a:t>
            </a:r>
          </a:p>
          <a:p>
            <a:pPr lvl="1"/>
            <a:r>
              <a:rPr lang="en-US" dirty="0"/>
              <a:t>Sometimes "statically typed" vs "dynamically typed"</a:t>
            </a:r>
          </a:p>
          <a:p>
            <a:r>
              <a:rPr lang="en-US" dirty="0"/>
              <a:t>Avoid using these terms</a:t>
            </a:r>
          </a:p>
          <a:p>
            <a:r>
              <a:rPr lang="en-US" dirty="0"/>
              <a:t>Instead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strong/weak</a:t>
            </a:r>
            <a:r>
              <a:rPr lang="en-US" dirty="0"/>
              <a:t>, it’s better to talk about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implicit vs. explicit</a:t>
            </a:r>
            <a:r>
              <a:rPr lang="en-US" dirty="0"/>
              <a:t> conversion</a:t>
            </a:r>
          </a:p>
          <a:p>
            <a:endParaRPr lang="en-US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7301DDB6-27CC-4BD3-A365-63073949A276}"/>
              </a:ext>
            </a:extLst>
          </p:cNvPr>
          <p:cNvSpPr/>
          <p:nvPr/>
        </p:nvSpPr>
        <p:spPr>
          <a:xfrm>
            <a:off x="951345" y="166255"/>
            <a:ext cx="4747491" cy="165937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5D693-0754-3CB6-C008-E72BEB4E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919831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73EA-3A2D-48C0-8CFC-129614C3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is Statically Typed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16DEB-2DE0-4F78-BDD7-4A230C30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in Rust are statically associated with a type</a:t>
            </a:r>
          </a:p>
          <a:p>
            <a:pPr marL="457200" lvl="1" indent="0">
              <a:buNone/>
            </a:pPr>
            <a:r>
              <a:rPr lang="en-US" sz="2800" dirty="0"/>
              <a:t>That means:</a:t>
            </a:r>
          </a:p>
          <a:p>
            <a:pPr lvl="2"/>
            <a:r>
              <a:rPr lang="en-US" sz="2800" dirty="0"/>
              <a:t>The type is known at compile time</a:t>
            </a:r>
          </a:p>
          <a:p>
            <a:pPr lvl="2"/>
            <a:r>
              <a:rPr lang="en-US" sz="2800" dirty="0"/>
              <a:t>The type can never change</a:t>
            </a:r>
          </a:p>
          <a:p>
            <a:pPr lvl="2"/>
            <a:r>
              <a:rPr lang="en-US" sz="2800" dirty="0"/>
              <a:t>Thus Rust always knows the </a:t>
            </a:r>
            <a:r>
              <a:rPr lang="en-US" sz="2800" i="1" dirty="0"/>
              <a:t>size</a:t>
            </a:r>
            <a:r>
              <a:rPr lang="en-US" sz="2800" dirty="0"/>
              <a:t> needed to hold or pass that variable.</a:t>
            </a:r>
          </a:p>
          <a:p>
            <a:endParaRPr lang="en-US" dirty="0"/>
          </a:p>
          <a:p>
            <a:r>
              <a:rPr lang="en-US" sz="2200" dirty="0"/>
              <a:t>There are a few exceptions involving polymorphism, but they are rare (and complicated)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5C332-6457-5747-440E-67536B83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82731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53F4-3974-4C07-B16B-1C427641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ECD69-C8CB-447E-8DD3-85D96A54E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a few basic concepts that have to do with variables / types</a:t>
            </a:r>
          </a:p>
          <a:p>
            <a:pPr lvl="1"/>
            <a:r>
              <a:rPr lang="en-US" dirty="0"/>
              <a:t>These apply to many </a:t>
            </a:r>
            <a:r>
              <a:rPr lang="en-US"/>
              <a:t>different languages</a:t>
            </a:r>
            <a:endParaRPr lang="en-US" dirty="0"/>
          </a:p>
          <a:p>
            <a:r>
              <a:rPr lang="en-US" dirty="0"/>
              <a:t>Explicit vs. Implicit. Conversion</a:t>
            </a:r>
          </a:p>
          <a:p>
            <a:r>
              <a:rPr lang="en-US" dirty="0"/>
              <a:t>Static vs. Dynamic </a:t>
            </a:r>
          </a:p>
          <a:p>
            <a:r>
              <a:rPr lang="en-US" dirty="0"/>
              <a:t>Inferred types</a:t>
            </a:r>
          </a:p>
          <a:p>
            <a:r>
              <a:rPr lang="en-US" dirty="0"/>
              <a:t>Immutable vs. Mutable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76AA6-036B-E11B-3263-9F64B241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123704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958ED-8499-41AE-823D-3755703E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Comparison: Static Vs. Dynamic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B6B7-AFC8-43E8-AFDC-9D0BE358B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statically handling something is </a:t>
            </a:r>
            <a:r>
              <a:rPr lang="en-US" i="1" dirty="0"/>
              <a:t>faster</a:t>
            </a:r>
            <a:r>
              <a:rPr lang="en-US" dirty="0"/>
              <a:t> and </a:t>
            </a:r>
            <a:r>
              <a:rPr lang="en-US" i="1" dirty="0"/>
              <a:t>safer</a:t>
            </a:r>
          </a:p>
          <a:p>
            <a:pPr lvl="1"/>
            <a:r>
              <a:rPr lang="en-US" dirty="0"/>
              <a:t>Faster : Fewer checks needed at runtime</a:t>
            </a:r>
          </a:p>
          <a:p>
            <a:pPr lvl="1"/>
            <a:r>
              <a:rPr lang="en-US" dirty="0"/>
              <a:t>Safer : Error detected when program is compiled; no debugging needed.</a:t>
            </a:r>
          </a:p>
          <a:p>
            <a:pPr marL="457200" lvl="1" indent="0">
              <a:buNone/>
            </a:pPr>
            <a:r>
              <a:rPr lang="en-US" dirty="0"/>
              <a:t>   (That is: if it compiles, the compiler has </a:t>
            </a:r>
            <a:r>
              <a:rPr lang="en-US" i="1" dirty="0"/>
              <a:t>proven</a:t>
            </a:r>
            <a:r>
              <a:rPr lang="en-US" dirty="0"/>
              <a:t> there are no type-errors!)</a:t>
            </a:r>
          </a:p>
          <a:p>
            <a:pPr lvl="1"/>
            <a:endParaRPr lang="en-US" dirty="0"/>
          </a:p>
          <a:p>
            <a:r>
              <a:rPr lang="en-US" dirty="0"/>
              <a:t>Dynamic handling is sometimes necessary though for flexibility.</a:t>
            </a:r>
            <a:br>
              <a:rPr lang="en-US" dirty="0"/>
            </a:br>
            <a:r>
              <a:rPr lang="en-US" dirty="0"/>
              <a:t>An error might lurk, if your unit-tests weren't thorough.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2F433-E3C2-843D-6BAA-3D40CE1F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560976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29A4-52A2-4FCF-B6A5-0B9F2BEB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5A91-14A4-4AA6-B47F-64DD5FEE1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05727" cy="4351338"/>
          </a:xfrm>
        </p:spPr>
        <p:txBody>
          <a:bodyPr/>
          <a:lstStyle/>
          <a:p>
            <a:r>
              <a:rPr lang="en-US" dirty="0"/>
              <a:t>Can’t add floats to integer</a:t>
            </a:r>
          </a:p>
          <a:p>
            <a:r>
              <a:rPr lang="en-US" dirty="0"/>
              <a:t>Can’t add integers to strings</a:t>
            </a:r>
          </a:p>
          <a:p>
            <a:r>
              <a:rPr lang="en-US" dirty="0"/>
              <a:t>Can’t convert between floats and integers, unless you use explicit conversion (like From / Into)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11BC6C-2BA3-4A5F-9EF6-A34000DA6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041" y="1671009"/>
            <a:ext cx="7944959" cy="450595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A5482-C1DE-68AB-F09C-1538B3C8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98344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AA3D-F9CE-4E10-934D-FD5B11D0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Checking vs. Dynamic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04536-4A03-4189-AB1D-01C347E8A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734"/>
            <a:ext cx="11353800" cy="4660904"/>
          </a:xfrm>
        </p:spPr>
        <p:txBody>
          <a:bodyPr>
            <a:normAutofit/>
          </a:bodyPr>
          <a:lstStyle/>
          <a:p>
            <a:r>
              <a:rPr lang="en-US" dirty="0"/>
              <a:t>Static checking done at </a:t>
            </a:r>
            <a:r>
              <a:rPr lang="en-US" i="1" dirty="0"/>
              <a:t>compile-time</a:t>
            </a:r>
          </a:p>
          <a:p>
            <a:pPr lvl="1"/>
            <a:r>
              <a:rPr lang="en-US" dirty="0"/>
              <a:t>Examples: Ada, Java, Rust</a:t>
            </a:r>
          </a:p>
          <a:p>
            <a:pPr lvl="1"/>
            <a:r>
              <a:rPr lang="en-US" dirty="0"/>
              <a:t>In Java:</a:t>
            </a:r>
          </a:p>
          <a:p>
            <a:pPr lvl="2"/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String str = "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abc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";</a:t>
            </a:r>
          </a:p>
          <a:p>
            <a:pPr lvl="2"/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 = 5  </a:t>
            </a:r>
            <a:r>
              <a:rPr lang="en-US" dirty="0"/>
              <a:t>// Throws an error because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</a:t>
            </a:r>
            <a:r>
              <a:rPr lang="en-US" dirty="0"/>
              <a:t> has type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, and can only hold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</a:p>
          <a:p>
            <a:pPr marL="914400" lvl="2" indent="0">
              <a:buNone/>
            </a:pPr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/>
              <a:t>Dynamic checking done at </a:t>
            </a:r>
            <a:r>
              <a:rPr lang="en-US" i="1" dirty="0"/>
              <a:t>run-time</a:t>
            </a:r>
            <a:endParaRPr lang="en-US" dirty="0"/>
          </a:p>
          <a:p>
            <a:pPr lvl="1"/>
            <a:r>
              <a:rPr lang="en-US" dirty="0"/>
              <a:t>Example: Python, Lisp</a:t>
            </a:r>
          </a:p>
          <a:p>
            <a:pPr lvl="2"/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 = "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abc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"</a:t>
            </a:r>
          </a:p>
          <a:p>
            <a:pPr lvl="2"/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str = 2</a:t>
            </a:r>
            <a:r>
              <a:rPr lang="en-US" dirty="0"/>
              <a:t>            // Legal in python</a:t>
            </a:r>
          </a:p>
          <a:p>
            <a:pPr lvl="2"/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str.split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() </a:t>
            </a:r>
            <a:r>
              <a:rPr lang="en-US" dirty="0"/>
              <a:t>// Calling </a:t>
            </a:r>
            <a:r>
              <a:rPr lang="en-US" sz="1800" dirty="0">
                <a:solidFill>
                  <a:srgbClr val="02238B"/>
                </a:solidFill>
                <a:latin typeface="Consolas" panose="020B0609020204030204" pitchFamily="49" charset="0"/>
              </a:rPr>
              <a:t>string</a:t>
            </a:r>
            <a:r>
              <a:rPr lang="en-US" dirty="0"/>
              <a:t> method on </a:t>
            </a:r>
            <a:r>
              <a:rPr lang="en-US" sz="1800" dirty="0">
                <a:solidFill>
                  <a:srgbClr val="02238B"/>
                </a:solidFill>
                <a:latin typeface="Consolas" panose="020B0609020204030204" pitchFamily="49" charset="0"/>
              </a:rPr>
              <a:t>int</a:t>
            </a:r>
            <a:r>
              <a:rPr lang="en-US" dirty="0"/>
              <a:t> not legal; not detectable until run-time</a:t>
            </a:r>
          </a:p>
          <a:p>
            <a:pPr lvl="1"/>
            <a:r>
              <a:rPr lang="en-US" i="1" dirty="0"/>
              <a:t>Requires</a:t>
            </a:r>
            <a:r>
              <a:rPr lang="en-US" dirty="0"/>
              <a:t> checks at run-time, </a:t>
            </a:r>
            <a:r>
              <a:rPr lang="en-US"/>
              <a:t>hence slower </a:t>
            </a:r>
            <a:r>
              <a:rPr lang="en-US" dirty="0"/>
              <a:t>runtime (2x-10x … may not matter)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339F9-405A-28DA-C42D-EB5DF967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974260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CD180-A821-4F8E-A96D-D48751DE6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polymorphism can be dynamic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BE638-AD25-48BF-8483-22316634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out dynamic.java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4815C-FA36-751A-14EC-D19141C5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378042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09F22-6AD3-4D72-98AC-F6B52163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Inferred vs. Explicit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AE966-23C1-4805-A5EB-C7455A75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Rust allows for type inference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sz="2200" b="1" dirty="0">
                <a:solidFill>
                  <a:srgbClr val="02238B"/>
                </a:solidFill>
                <a:latin typeface="Consolas" panose="020B0609020204030204" pitchFamily="49" charset="0"/>
              </a:rPr>
              <a:t>let</a:t>
            </a:r>
            <a:r>
              <a:rPr lang="en-US" sz="2200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2238B"/>
                </a:solidFill>
                <a:latin typeface="Consolas" panose="020B0609020204030204" pitchFamily="49" charset="0"/>
              </a:rPr>
              <a:t>whats_my_type</a:t>
            </a:r>
            <a:r>
              <a:rPr lang="en-US" sz="2200" dirty="0">
                <a:solidFill>
                  <a:srgbClr val="02238B"/>
                </a:solidFill>
                <a:latin typeface="Consolas" panose="020B0609020204030204" pitchFamily="49" charset="0"/>
              </a:rPr>
              <a:t> = 4;</a:t>
            </a:r>
          </a:p>
          <a:p>
            <a:pPr lvl="2"/>
            <a:r>
              <a:rPr lang="en-US" dirty="0"/>
              <a:t>Automatically inferred as i32</a:t>
            </a:r>
          </a:p>
          <a:p>
            <a:pPr lvl="1"/>
            <a:r>
              <a:rPr lang="en-US" sz="2200" b="1" dirty="0">
                <a:solidFill>
                  <a:srgbClr val="02238B"/>
                </a:solidFill>
                <a:latin typeface="Consolas" panose="020B0609020204030204" pitchFamily="49" charset="0"/>
              </a:rPr>
              <a:t>let</a:t>
            </a:r>
            <a:r>
              <a:rPr lang="en-US" sz="2200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2238B"/>
                </a:solidFill>
                <a:latin typeface="Consolas" panose="020B0609020204030204" pitchFamily="49" charset="0"/>
              </a:rPr>
              <a:t>whats_my_type</a:t>
            </a:r>
            <a:r>
              <a:rPr lang="en-US" sz="2200" dirty="0">
                <a:solidFill>
                  <a:srgbClr val="02238B"/>
                </a:solidFill>
                <a:latin typeface="Consolas" panose="020B0609020204030204" pitchFamily="49" charset="0"/>
              </a:rPr>
              <a:t> = 1 == 1 || 4 &lt; 2;</a:t>
            </a:r>
          </a:p>
          <a:p>
            <a:pPr lvl="2"/>
            <a:r>
              <a:rPr lang="en-US" dirty="0"/>
              <a:t>Automatically inferred as </a:t>
            </a:r>
            <a:r>
              <a:rPr lang="en-US" sz="2200" dirty="0">
                <a:solidFill>
                  <a:srgbClr val="02238B"/>
                </a:solidFill>
                <a:latin typeface="Consolas" panose="020B0609020204030204" pitchFamily="49" charset="0"/>
              </a:rPr>
              <a:t>bool</a:t>
            </a:r>
          </a:p>
          <a:p>
            <a:r>
              <a:rPr lang="en-US" dirty="0"/>
              <a:t>If it’s ambiguous, Rust compiler won’t let you do 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23F1A-CB3B-7AE6-95DA-44391FEE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285332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B9A9-15BC-4EAE-91C2-4FC1CA99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312298" cy="1325563"/>
          </a:xfrm>
        </p:spPr>
        <p:txBody>
          <a:bodyPr/>
          <a:lstStyle/>
          <a:p>
            <a:r>
              <a:rPr lang="en-US" dirty="0"/>
              <a:t>Inferred Types are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9C0FF-C77E-499B-A0FA-C5CD8ADDB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1817"/>
            <a:ext cx="10515600" cy="3175145"/>
          </a:xfrm>
        </p:spPr>
        <p:txBody>
          <a:bodyPr/>
          <a:lstStyle/>
          <a:p>
            <a:r>
              <a:rPr lang="en-US" dirty="0" err="1"/>
              <a:t>VSCode’s</a:t>
            </a:r>
            <a:r>
              <a:rPr lang="en-US" dirty="0"/>
              <a:t> Rust Analyzer Plugin lists the inferred types in dark yellow</a:t>
            </a:r>
          </a:p>
          <a:p>
            <a:r>
              <a:rPr lang="en-US" dirty="0"/>
              <a:t>These are not actually part of the program text</a:t>
            </a:r>
          </a:p>
          <a:p>
            <a:pPr lvl="1"/>
            <a:r>
              <a:rPr lang="en-US" dirty="0"/>
              <a:t>They are placed there in the GUI automagically by the editor</a:t>
            </a:r>
          </a:p>
          <a:p>
            <a:r>
              <a:rPr lang="en-US" dirty="0"/>
              <a:t>Double clicking the type will actually add it to the text</a:t>
            </a:r>
          </a:p>
          <a:p>
            <a:r>
              <a:rPr lang="en-US" dirty="0"/>
              <a:t>I recommend that you explicitly write the type until you understand Rust well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13C594-712C-4031-AC11-796764294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6830378" cy="9526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B1654-5C37-DCAA-A70B-423B39E0E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EDDF4E-239E-FE38-8A4A-46D79D9C3F0A}"/>
              </a:ext>
            </a:extLst>
          </p:cNvPr>
          <p:cNvSpPr txBox="1"/>
          <p:nvPr/>
        </p:nvSpPr>
        <p:spPr>
          <a:xfrm>
            <a:off x="5150498" y="630538"/>
            <a:ext cx="4902945" cy="769441"/>
          </a:xfrm>
          <a:prstGeom prst="rect">
            <a:avLst/>
          </a:prstGeom>
          <a:solidFill>
            <a:srgbClr val="EFE0B6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505357"/>
                </a:solidFill>
              </a:rPr>
              <a:t>displayed by </a:t>
            </a:r>
            <a:r>
              <a:rPr lang="en-US" sz="4400" dirty="0" err="1">
                <a:solidFill>
                  <a:srgbClr val="505357"/>
                </a:solidFill>
              </a:rPr>
              <a:t>VSCode</a:t>
            </a:r>
            <a:endParaRPr lang="en-US" sz="4400" dirty="0">
              <a:solidFill>
                <a:srgbClr val="505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0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E2ED8-50C8-4ABF-8736-65011B0A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variable?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9BBF-80CB-4C7B-BF99-90BAB48E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0394B-76F9-A4C9-14BA-447E08C9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18267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8F14E-0BFE-459E-ADE1-853799703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AFAC-89B4-6D1A-4F2A-5AC4C23D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variable?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9FFB-242C-E2E5-C10B-B8614794A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named bucket (bucket holds a value; name is on outside of bucket)</a:t>
            </a:r>
          </a:p>
          <a:p>
            <a:r>
              <a:rPr lang="en-US" dirty="0"/>
              <a:t>Your code mentions the name in an expression; the computer gets the value from the corresponding bucket.</a:t>
            </a:r>
          </a:p>
          <a:p>
            <a:r>
              <a:rPr lang="en-US" dirty="0"/>
              <a:t>Your code can change the bucket's value with assignment (</a:t>
            </a:r>
            <a:r>
              <a:rPr lang="en-US" i="1" dirty="0"/>
              <a:t>e.g.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n = 2+3 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general syntax: </a:t>
            </a:r>
            <a:r>
              <a:rPr lang="en-US" sz="3100" i="1" dirty="0">
                <a:solidFill>
                  <a:srgbClr val="02238B"/>
                </a:solidFill>
                <a:latin typeface="Consolas" panose="020B0609020204030204" pitchFamily="49" charset="0"/>
              </a:rPr>
              <a:t>&lt;Var&gt;</a:t>
            </a:r>
            <a:r>
              <a:rPr lang="en-US" sz="3100" dirty="0">
                <a:solidFill>
                  <a:srgbClr val="02238B"/>
                </a:solidFill>
                <a:latin typeface="Consolas" panose="020B0609020204030204" pitchFamily="49" charset="0"/>
              </a:rPr>
              <a:t> = </a:t>
            </a:r>
            <a:r>
              <a:rPr lang="en-US" sz="3100" i="1" dirty="0">
                <a:solidFill>
                  <a:srgbClr val="02238B"/>
                </a:solidFill>
                <a:latin typeface="Consolas" panose="020B0609020204030204" pitchFamily="49" charset="0"/>
              </a:rPr>
              <a:t>&lt;Expr&gt;;</a:t>
            </a:r>
          </a:p>
          <a:p>
            <a:r>
              <a:rPr lang="en-US" dirty="0"/>
              <a:t>In rust, every variable has a </a:t>
            </a:r>
            <a:r>
              <a:rPr lang="en-US" i="1" dirty="0"/>
              <a:t>type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the type determines the bucket's shape (what </a:t>
            </a:r>
            <a:r>
              <a:rPr lang="en-US" i="1" dirty="0"/>
              <a:t>type</a:t>
            </a:r>
            <a:r>
              <a:rPr lang="en-US" dirty="0"/>
              <a:t> of values it can hold)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E7AD1-4583-6877-2A07-E399CFC4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03607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8909-0BC1-438C-B8BC-9928BB66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D89A8-8CA6-4F1B-B771-DEFA5CDD8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34157-CE11-2417-8716-F8B3D7FB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05542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8909-0BC1-438C-B8BC-9928BB66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D89A8-8CA6-4F1B-B771-DEFA5CDD8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5640" cy="4351338"/>
          </a:xfrm>
        </p:spPr>
        <p:txBody>
          <a:bodyPr>
            <a:normAutofit/>
          </a:bodyPr>
          <a:lstStyle/>
          <a:p>
            <a:r>
              <a:rPr lang="en-US" dirty="0"/>
              <a:t>A type is the set of possible values a variables can hold.</a:t>
            </a:r>
          </a:p>
          <a:p>
            <a:r>
              <a:rPr lang="en-US" dirty="0"/>
              <a:t>Internally, compiler knows the 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  <a:hlinkClick r:id="rId2"/>
              </a:rPr>
              <a:t>size_of</a:t>
            </a:r>
            <a:r>
              <a:rPr lang="en-US" dirty="0"/>
              <a:t> each type (the size of the bucket -- how many bytes are needed to put one on the stack or heap).</a:t>
            </a:r>
          </a:p>
          <a:p>
            <a:r>
              <a:rPr lang="en-US" dirty="0"/>
              <a:t>Internally: A type also implies that the bits representing it will be interpreted in a certain way.</a:t>
            </a:r>
          </a:p>
          <a:p>
            <a:r>
              <a:rPr lang="en-US" dirty="0"/>
              <a:t>Example : </a:t>
            </a:r>
            <a:r>
              <a:rPr lang="en-US" sz="2400" dirty="0">
                <a:solidFill>
                  <a:srgbClr val="02238B"/>
                </a:solidFill>
                <a:latin typeface="Consolas" panose="020B0609020204030204" pitchFamily="49" charset="0"/>
              </a:rPr>
              <a:t>let </a:t>
            </a:r>
            <a:r>
              <a:rPr lang="en-US" sz="2400" dirty="0" err="1">
                <a:solidFill>
                  <a:srgbClr val="02238B"/>
                </a:solidFill>
                <a:latin typeface="Consolas" panose="020B0609020204030204" pitchFamily="49" charset="0"/>
              </a:rPr>
              <a:t>mut</a:t>
            </a:r>
            <a:r>
              <a:rPr lang="en-US" sz="2400" dirty="0">
                <a:solidFill>
                  <a:srgbClr val="02238B"/>
                </a:solidFill>
                <a:latin typeface="Consolas" panose="020B0609020204030204" pitchFamily="49" charset="0"/>
              </a:rPr>
              <a:t> x : i32 = 4;</a:t>
            </a:r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x</a:t>
            </a:r>
            <a:r>
              <a:rPr lang="en-US" dirty="0"/>
              <a:t> might change, but we know it’s always holding some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i32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actual data stored in this variable is 32 bits (here, </a:t>
            </a:r>
            <a:r>
              <a:rPr lang="en-US" sz="2000" dirty="0">
                <a:solidFill>
                  <a:srgbClr val="02238B"/>
                </a:solidFill>
                <a:latin typeface="Consolas" panose="020B0609020204030204" pitchFamily="49" charset="0"/>
              </a:rPr>
              <a:t>00…0100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Interpret those 32 bits as two’s complement.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D4CBD-2148-4D46-814C-AD97A04F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88059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1416A-2DAC-4C16-B56B-98547C6A3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55065-AF7B-4115-9294-DDADE1FE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 </a:t>
            </a:r>
            <a:r>
              <a:rPr lang="en-US" i="1" dirty="0"/>
              <a:t>followed</a:t>
            </a:r>
            <a:r>
              <a:rPr lang="en-US" dirty="0"/>
              <a:t> by type:</a:t>
            </a:r>
            <a:br>
              <a:rPr lang="en-US" dirty="0"/>
            </a:br>
            <a:endParaRPr lang="en-US" sz="2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let x : i32 = 3;</a:t>
            </a:r>
            <a:br>
              <a:rPr lang="en-US" dirty="0"/>
            </a:b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println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!( "x holds {} right now.", x);</a:t>
            </a:r>
          </a:p>
          <a:p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let </a:t>
            </a: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isHappy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 : bool = true;</a:t>
            </a:r>
          </a:p>
          <a:p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let </a:t>
            </a:r>
            <a:r>
              <a:rPr lang="en-US" sz="2600" dirty="0" err="1">
                <a:solidFill>
                  <a:srgbClr val="02238B"/>
                </a:solidFill>
                <a:latin typeface="Consolas" panose="020B0609020204030204" pitchFamily="49" charset="0"/>
              </a:rPr>
              <a:t>numStudents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 : u16 = 18;</a:t>
            </a:r>
          </a:p>
          <a:p>
            <a:endParaRPr lang="en-US" dirty="0"/>
          </a:p>
          <a:p>
            <a:r>
              <a:rPr lang="en-US" dirty="0"/>
              <a:t>General syntax:</a:t>
            </a:r>
            <a:br>
              <a:rPr lang="en-US" dirty="0"/>
            </a:b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let </a:t>
            </a:r>
            <a:r>
              <a:rPr lang="en-US" sz="2600" i="1" dirty="0">
                <a:solidFill>
                  <a:srgbClr val="02238B"/>
                </a:solidFill>
                <a:latin typeface="Consolas" panose="020B0609020204030204" pitchFamily="49" charset="0"/>
              </a:rPr>
              <a:t>&lt;Id&gt;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 : </a:t>
            </a:r>
            <a:r>
              <a:rPr lang="en-US" sz="2600" i="1" dirty="0">
                <a:solidFill>
                  <a:srgbClr val="02238B"/>
                </a:solidFill>
                <a:latin typeface="Consolas" panose="020B0609020204030204" pitchFamily="49" charset="0"/>
              </a:rPr>
              <a:t>&lt;Type&gt;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 = </a:t>
            </a:r>
            <a:r>
              <a:rPr lang="en-US" sz="2600" i="1" dirty="0">
                <a:solidFill>
                  <a:srgbClr val="02238B"/>
                </a:solidFill>
                <a:latin typeface="Consolas" panose="020B0609020204030204" pitchFamily="49" charset="0"/>
              </a:rPr>
              <a:t>&lt;Expr&gt;</a:t>
            </a: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08349-90B4-C6FB-1DD8-7A6F71A0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19500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B51E8-707D-18E0-E5C4-02A7F9C73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476F-04AC-FC22-AB9F-217C94DA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Variables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2D17-6DAF-9CC6-88D6-F17CEC27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134"/>
            <a:ext cx="11035352" cy="48992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Just as in Java, it's allowed to declare a variable w/o initializing it.</a:t>
            </a:r>
            <a:br>
              <a:rPr lang="en-US" dirty="0"/>
            </a:br>
            <a:r>
              <a:rPr lang="en-US" b="1" dirty="0"/>
              <a:t>But</a:t>
            </a:r>
            <a:r>
              <a:rPr lang="en-US" dirty="0"/>
              <a:t> it must be initialized (later) before its first use.</a:t>
            </a:r>
          </a:p>
          <a:p>
            <a:r>
              <a:rPr lang="en-US" dirty="0"/>
              <a:t>Good style: always initialize.</a:t>
            </a:r>
            <a:br>
              <a:rPr lang="en-US" dirty="0"/>
            </a:br>
            <a:r>
              <a:rPr lang="en-US" dirty="0"/>
              <a:t>This is required for this course.</a:t>
            </a:r>
            <a:br>
              <a:rPr lang="en-US" dirty="0"/>
            </a:br>
            <a:r>
              <a:rPr lang="en-US" dirty="0"/>
              <a:t>(Some languages don't even allow declare-without-initialize!)</a:t>
            </a:r>
          </a:p>
          <a:p>
            <a:endParaRPr lang="en-US" dirty="0"/>
          </a:p>
          <a:p>
            <a:r>
              <a:rPr lang="en-US" dirty="0"/>
              <a:t>If initial-value depends on if, you can use if-as-expression:</a:t>
            </a:r>
            <a:br>
              <a:rPr lang="en-US" dirty="0"/>
            </a:br>
            <a:r>
              <a:rPr lang="en-US" sz="2600" dirty="0">
                <a:solidFill>
                  <a:srgbClr val="02238B"/>
                </a:solidFill>
                <a:latin typeface="Consolas" panose="020B0609020204030204" pitchFamily="49" charset="0"/>
              </a:rPr>
              <a:t>let x : i32 = if a&gt;b {a} else {b};</a:t>
            </a:r>
          </a:p>
          <a:p>
            <a:endParaRPr lang="en-US" dirty="0"/>
          </a:p>
          <a:p>
            <a:r>
              <a:rPr lang="en-US" dirty="0"/>
              <a:t>In general 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if</a:t>
            </a:r>
            <a:r>
              <a:rPr lang="en-US" dirty="0"/>
              <a:t> is an expression in rust, not a mere statement.</a:t>
            </a:r>
            <a:br>
              <a:rPr lang="en-US" dirty="0"/>
            </a:br>
            <a:r>
              <a:rPr lang="en-US" dirty="0"/>
              <a:t>So it can be used as part of bigger expressions:</a:t>
            </a:r>
            <a:br>
              <a:rPr lang="en-US" dirty="0"/>
            </a:br>
            <a:r>
              <a:rPr lang="en-US" sz="2800" dirty="0">
                <a:solidFill>
                  <a:srgbClr val="02238B"/>
                </a:solidFill>
                <a:latin typeface="Consolas" panose="020B0609020204030204" pitchFamily="49" charset="0"/>
              </a:rPr>
              <a:t>let x : i32 = 3 + (if a&gt;b {a} else {b})*17;</a:t>
            </a:r>
            <a:r>
              <a:rPr lang="en-US" dirty="0"/>
              <a:t>   !!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80E49-8BD9-C957-9B27-E584E26E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07936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E2ED8-50C8-4ABF-8736-65011B0A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variable? (internal considerations)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9BBF-80CB-4C7B-BF99-90BAB48E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Internally: name turns into a memory-location after compiling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</a:t>
            </a:r>
            <a:br>
              <a:rPr lang="en-US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perhaps as an offset from the current stack-frame</a:t>
            </a:r>
            <a:r>
              <a:rPr lang="en-US" dirty="0"/>
              <a:t>.</a:t>
            </a:r>
          </a:p>
          <a:p>
            <a:r>
              <a:rPr lang="en-US" dirty="0"/>
              <a:t>Internally: the type determines the </a:t>
            </a:r>
            <a:r>
              <a:rPr lang="en-US" i="1" dirty="0"/>
              <a:t>size</a:t>
            </a:r>
            <a:r>
              <a:rPr lang="en-US" dirty="0"/>
              <a:t> of the bucket (how many bytes the item fills, beyond the starting-memory-location)</a:t>
            </a:r>
          </a:p>
          <a:p>
            <a:r>
              <a:rPr lang="en-US" dirty="0"/>
              <a:t>Thus at compile-time, rust knows how many bytes are needed for the stack of every function-call.  (Very important, for compiling!)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66FDE-1DD2-8595-B966-E95AD0EA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423077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5963</TotalTime>
  <Words>1914</Words>
  <Application>Microsoft Macintosh PowerPoint</Application>
  <PresentationFormat>Widescreen</PresentationFormat>
  <Paragraphs>183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Aptos</vt:lpstr>
      <vt:lpstr>Arial</vt:lpstr>
      <vt:lpstr>Calibri</vt:lpstr>
      <vt:lpstr>Calibri Light</vt:lpstr>
      <vt:lpstr>Consolas</vt:lpstr>
      <vt:lpstr>Office Theme</vt:lpstr>
      <vt:lpstr>Variables, Types, Type Checking</vt:lpstr>
      <vt:lpstr>Today</vt:lpstr>
      <vt:lpstr>What is a variable?</vt:lpstr>
      <vt:lpstr>What is a variable?</vt:lpstr>
      <vt:lpstr>What is a type?</vt:lpstr>
      <vt:lpstr>What is a type?</vt:lpstr>
      <vt:lpstr>Declaring Variables</vt:lpstr>
      <vt:lpstr>Declaring Variables (cont.)</vt:lpstr>
      <vt:lpstr>What is a variable? (internal considerations)</vt:lpstr>
      <vt:lpstr>What is a type?  (cont.)</vt:lpstr>
      <vt:lpstr>Immutable vs. Mutable Variables</vt:lpstr>
      <vt:lpstr>Shadowing</vt:lpstr>
      <vt:lpstr>Implicit vs. Explicit Conversion </vt:lpstr>
      <vt:lpstr>Examples:</vt:lpstr>
      <vt:lpstr>Examples:</vt:lpstr>
      <vt:lpstr>Examples:</vt:lpstr>
      <vt:lpstr>Strong vs. Weak Typing</vt:lpstr>
      <vt:lpstr>Strong vs. Weak Typing</vt:lpstr>
      <vt:lpstr>Rust is Statically Typed</vt:lpstr>
      <vt:lpstr>Comparison: Static Vs. Dynamic typing</vt:lpstr>
      <vt:lpstr>Rust examples</vt:lpstr>
      <vt:lpstr>Static Checking vs. Dynamic Checking</vt:lpstr>
      <vt:lpstr>Java polymorphism can be dynamic</vt:lpstr>
      <vt:lpstr>Inferred vs. Explicit Types</vt:lpstr>
      <vt:lpstr>Inferred Types 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Types, Type Checking</dc:title>
  <dc:creator>Lahn, Nathaniel</dc:creator>
  <cp:lastModifiedBy>Barland, Ian</cp:lastModifiedBy>
  <cp:revision>46</cp:revision>
  <dcterms:created xsi:type="dcterms:W3CDTF">2023-08-25T17:50:55Z</dcterms:created>
  <dcterms:modified xsi:type="dcterms:W3CDTF">2025-02-19T02:58:44Z</dcterms:modified>
</cp:coreProperties>
</file>