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z" ContentType="image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14"/>
  </p:handoutMasterIdLst>
  <p:sldIdLst>
    <p:sldId id="257" r:id="rId5"/>
    <p:sldId id="258" r:id="rId6"/>
    <p:sldId id="279" r:id="rId7"/>
    <p:sldId id="280" r:id="rId8"/>
    <p:sldId id="281" r:id="rId9"/>
    <p:sldId id="283" r:id="rId10"/>
    <p:sldId id="282" r:id="rId11"/>
    <p:sldId id="266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7" autoAdjust="0"/>
    <p:restoredTop sz="91018" autoAdjust="0"/>
  </p:normalViewPr>
  <p:slideViewPr>
    <p:cSldViewPr snapToGrid="0">
      <p:cViewPr varScale="1">
        <p:scale>
          <a:sx n="114" d="100"/>
          <a:sy n="114" d="100"/>
        </p:scale>
        <p:origin x="30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116"/>
    </p:cViewPr>
  </p:sorterViewPr>
  <p:notesViewPr>
    <p:cSldViewPr snapToGrid="0">
      <p:cViewPr varScale="1">
        <p:scale>
          <a:sx n="65" d="100"/>
          <a:sy n="65" d="100"/>
        </p:scale>
        <p:origin x="2016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42A18-7283-4A5A-8FA9-A832EE10E90E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0E35E-1BD7-462B-A7E1-5A0E1DB5D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24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427" y="0"/>
            <a:ext cx="11778343" cy="350996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427" y="3602038"/>
            <a:ext cx="1129937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78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31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30542" y="365125"/>
            <a:ext cx="13716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365125"/>
            <a:ext cx="9786257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34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9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11734800" cy="4562475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4589463"/>
            <a:ext cx="1124494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46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3515"/>
            <a:ext cx="5562600" cy="527344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903515"/>
            <a:ext cx="5606143" cy="527344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3200" cy="365125"/>
          </a:xfrm>
        </p:spPr>
        <p:txBody>
          <a:bodyPr/>
          <a:lstStyle/>
          <a:p>
            <a:fld id="{DE28A5CF-960C-43F4-A9FF-1F4744ECDD93}" type="datetimeFigureOut">
              <a:rPr lang="en-US" smtClean="0"/>
              <a:t>10/13/2022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35142" y="6356349"/>
            <a:ext cx="2743200" cy="365125"/>
          </a:xfrm>
        </p:spPr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265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"/>
            <a:ext cx="11734801" cy="9143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55403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1828799"/>
            <a:ext cx="5540377" cy="436086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914400"/>
            <a:ext cx="552994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828799"/>
            <a:ext cx="5529942" cy="436086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668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84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4314826" cy="105591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4613" y="1"/>
            <a:ext cx="6547529" cy="58610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55914"/>
            <a:ext cx="4314826" cy="48130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4314826" cy="98742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48943" y="1"/>
            <a:ext cx="6553199" cy="5861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987425"/>
            <a:ext cx="4314826" cy="48815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23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045029"/>
            <a:ext cx="11244943" cy="5131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  <a:r>
              <a:rPr lang="ko-KR" altLang="en-US" dirty="0"/>
              <a:t>글자체 테스트</a:t>
            </a:r>
            <a:endParaRPr lang="en-US" dirty="0"/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199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8A5CF-960C-43F4-A9FF-1F4744ECDD93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58942" y="63611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0" y="0"/>
            <a:ext cx="457200" cy="903515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monMonsori Black" panose="02000A03000000000000" pitchFamily="2" charset="-127"/>
                <a:ea typeface="TmonMonsori Black" panose="02000A03000000000000" pitchFamily="2" charset="-127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11734800" cy="90351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  <a:r>
              <a:rPr lang="ko-KR" altLang="en-US" dirty="0"/>
              <a:t>클릭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03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monMonsori Black" panose="02000A03000000000000" pitchFamily="2" charset="-127"/>
          <a:ea typeface="TmonMonsori Black" panose="02000A03000000000000" pitchFamily="2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NanumSquareRound ExtraBold" panose="020B0600000101010101" pitchFamily="34" charset="-127"/>
          <a:ea typeface="NanumSquareRound ExtraBold" panose="020B0600000101010101" pitchFamily="34" charset="-127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NanumSquareRound ExtraBold" panose="020B0600000101010101" pitchFamily="34" charset="-127"/>
          <a:ea typeface="NanumSquareRound ExtraBold" panose="020B0600000101010101" pitchFamily="34" charset="-127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NanumSquareRound ExtraBold" panose="020B0600000101010101" pitchFamily="34" charset="-127"/>
          <a:ea typeface="NanumSquareRound ExtraBold" panose="020B0600000101010101" pitchFamily="34" charset="-127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anumSquareRound ExtraBold" panose="020B0600000101010101" pitchFamily="34" charset="-127"/>
          <a:ea typeface="NanumSquareRound ExtraBold" panose="020B0600000101010101" pitchFamily="34" charset="-127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anumSquareRound ExtraBold" panose="020B0600000101010101" pitchFamily="34" charset="-127"/>
          <a:ea typeface="NanumSquareRound ExtraBold" panose="020B0600000101010101" pitchFamily="34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alcomm.com/invention/5g/what-is-5g#:~:text=A%3A%205G%20is%20the%205th,machines%2C%20objects%2C%20and%20devices.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gtechmag.files.wordpress.co/2018/09/gn38319c_en.jpg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idstch.com/technology/ict/darpa-s-n-zero-program-will-allow-unattended-wireless-sensor-network-monitoring-for-years/" TargetMode="External"/><Relationship Id="rId3" Type="http://schemas.openxmlformats.org/officeDocument/2006/relationships/hyperlink" Target="https://www.hindawi.com/journals/amete/2020/8396164/" TargetMode="External"/><Relationship Id="rId7" Type="http://schemas.openxmlformats.org/officeDocument/2006/relationships/image" Target="../media/image7.jpg"/><Relationship Id="rId2" Type="http://schemas.openxmlformats.org/officeDocument/2006/relationships/image" Target="../media/image5.svgz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orrowbits.com/2011/12/wireless-sensor-networks/" TargetMode="External"/><Relationship Id="rId5" Type="http://schemas.openxmlformats.org/officeDocument/2006/relationships/image" Target="../media/image6.jpg"/><Relationship Id="rId4" Type="http://schemas.openxmlformats.org/officeDocument/2006/relationships/hyperlink" Target="https://creativecommons.org/licenses/by/3.0/" TargetMode="External"/><Relationship Id="rId9" Type="http://schemas.openxmlformats.org/officeDocument/2006/relationships/hyperlink" Target="https://creativecommons.org/licenses/by-nc-sa/3.0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"/>
            <a:ext cx="11734800" cy="922945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5400" dirty="0"/>
              <a:t>Internet?</a:t>
            </a:r>
          </a:p>
        </p:txBody>
      </p:sp>
      <p:pic>
        <p:nvPicPr>
          <p:cNvPr id="3" name="!!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2219" y="922946"/>
            <a:ext cx="13022434" cy="603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1930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Computer Networks?</a:t>
            </a:r>
          </a:p>
        </p:txBody>
      </p:sp>
      <p:sp>
        <p:nvSpPr>
          <p:cNvPr id="81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44326" y="1251856"/>
            <a:ext cx="7347674" cy="5606143"/>
          </a:xfrm>
        </p:spPr>
        <p:txBody>
          <a:bodyPr/>
          <a:lstStyle/>
          <a:p>
            <a:pPr eaLnBrk="1" hangingPunct="1"/>
            <a:r>
              <a:rPr lang="en-US" altLang="en-US" dirty="0"/>
              <a:t>A </a:t>
            </a:r>
            <a:r>
              <a:rPr lang="en-US" altLang="en-US" dirty="0">
                <a:solidFill>
                  <a:schemeClr val="accent2"/>
                </a:solidFill>
              </a:rPr>
              <a:t>collection</a:t>
            </a:r>
            <a:r>
              <a:rPr lang="en-US" altLang="en-US" dirty="0"/>
              <a:t> of </a:t>
            </a:r>
            <a:r>
              <a:rPr lang="en-US" altLang="en-US" dirty="0">
                <a:solidFill>
                  <a:srgbClr val="0070C0"/>
                </a:solidFill>
              </a:rPr>
              <a:t>autonomous computers </a:t>
            </a:r>
            <a:r>
              <a:rPr lang="en-US" altLang="en-US" dirty="0">
                <a:solidFill>
                  <a:schemeClr val="accent2"/>
                </a:solidFill>
              </a:rPr>
              <a:t>interconnected </a:t>
            </a:r>
            <a:r>
              <a:rPr lang="en-US" altLang="en-US" dirty="0"/>
              <a:t>by a single or multiple technologies</a:t>
            </a:r>
          </a:p>
          <a:p>
            <a:pPr marL="742950" lvl="1" indent="-285750"/>
            <a:r>
              <a:rPr lang="en-US" altLang="en-US" dirty="0"/>
              <a:t>Interconnected via: </a:t>
            </a:r>
          </a:p>
          <a:p>
            <a:pPr lvl="2"/>
            <a:r>
              <a:rPr lang="en-US" altLang="en-US" dirty="0"/>
              <a:t>Copper wire</a:t>
            </a:r>
          </a:p>
          <a:p>
            <a:pPr lvl="2"/>
            <a:r>
              <a:rPr lang="en-US" altLang="en-US" dirty="0"/>
              <a:t>Fiber optics</a:t>
            </a:r>
          </a:p>
          <a:p>
            <a:pPr lvl="2"/>
            <a:r>
              <a:rPr lang="en-US" altLang="en-US" dirty="0"/>
              <a:t>Microwaves</a:t>
            </a:r>
          </a:p>
          <a:p>
            <a:pPr lvl="2"/>
            <a:r>
              <a:rPr lang="en-US" altLang="en-US" dirty="0"/>
              <a:t>Infrared</a:t>
            </a:r>
          </a:p>
          <a:p>
            <a:pPr lvl="2"/>
            <a:r>
              <a:rPr lang="en-US" altLang="en-US" dirty="0"/>
              <a:t>Communication satellites, etc.</a:t>
            </a:r>
          </a:p>
        </p:txBody>
      </p:sp>
      <p:pic>
        <p:nvPicPr>
          <p:cNvPr id="2" name="!!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44327" y="903515"/>
            <a:ext cx="9688653" cy="595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1376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10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5G Network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67" y="903515"/>
            <a:ext cx="3877734" cy="5586361"/>
          </a:xfrm>
        </p:spPr>
      </p:pic>
      <p:sp>
        <p:nvSpPr>
          <p:cNvPr id="8" name="TextBox 7"/>
          <p:cNvSpPr txBox="1"/>
          <p:nvPr/>
        </p:nvSpPr>
        <p:spPr>
          <a:xfrm>
            <a:off x="4284134" y="6228265"/>
            <a:ext cx="91614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[Source] </a:t>
            </a:r>
            <a:r>
              <a:rPr lang="en-US" sz="1100" dirty="0">
                <a:hlinkClick r:id="rId3"/>
              </a:rPr>
              <a:t>https://www.qualcomm.com/invention/5g/what-is-5g#:~:text=A%3A%205G%20is%20the%205th,machines%2C%20objects%2C%20and%20devices.</a:t>
            </a:r>
            <a:endParaRPr lang="en-US" sz="11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134" y="1078076"/>
            <a:ext cx="9071683" cy="49756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3133" y="6520024"/>
            <a:ext cx="43091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[Source] </a:t>
            </a:r>
            <a:r>
              <a:rPr lang="en-US" sz="1050" dirty="0">
                <a:hlinkClick r:id="rId5"/>
              </a:rPr>
              <a:t>https://engtechmag.files.wordpress.co/2018/09/gn38319c_en.jpg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855235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4F13C-E8A0-4E8B-AA10-0B96B8E96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and Rescue Mission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DEA30743-6047-442F-9969-4FD6456668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68368" y="3582860"/>
            <a:ext cx="1345063" cy="1345063"/>
          </a:xfr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A5E031C-2EF4-4559-9835-25FB6B4F0515}"/>
              </a:ext>
            </a:extLst>
          </p:cNvPr>
          <p:cNvSpPr txBox="1"/>
          <p:nvPr/>
        </p:nvSpPr>
        <p:spPr>
          <a:xfrm>
            <a:off x="3944619" y="4735082"/>
            <a:ext cx="1404789" cy="522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hindawi.com/journals/amete/2020/8396164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2515B34-DF1C-418C-8B7F-80BACD88AF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825226" y="1587575"/>
            <a:ext cx="7868616" cy="438490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2CDCC58-371E-44F2-9183-F56F6248C50B}"/>
              </a:ext>
            </a:extLst>
          </p:cNvPr>
          <p:cNvSpPr txBox="1"/>
          <p:nvPr/>
        </p:nvSpPr>
        <p:spPr>
          <a:xfrm>
            <a:off x="1825226" y="5895620"/>
            <a:ext cx="7827659" cy="23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s://borrowbits.com/2011/12/wireless-sensor-networks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344E437-BF94-49A5-A083-9B4550F97E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522788" y="903515"/>
            <a:ext cx="9146424" cy="567616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77EC0ED-A605-4F77-9D6C-0FC27FED1518}"/>
              </a:ext>
            </a:extLst>
          </p:cNvPr>
          <p:cNvSpPr txBox="1"/>
          <p:nvPr/>
        </p:nvSpPr>
        <p:spPr>
          <a:xfrm>
            <a:off x="1522788" y="6502820"/>
            <a:ext cx="9098817" cy="23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8" tooltip="https://idstch.com/technology/ict/darpa-s-n-zero-program-will-allow-unattended-wireless-sensor-network-monitoring-for-years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9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505066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58B8-3274-48A0-95EA-C56E18448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UAV-based Mission Team Network</a:t>
            </a:r>
          </a:p>
        </p:txBody>
      </p:sp>
      <p:pic>
        <p:nvPicPr>
          <p:cNvPr id="29" name="Content Placeholder 28">
            <a:extLst>
              <a:ext uri="{FF2B5EF4-FFF2-40B4-BE49-F238E27FC236}">
                <a16:creationId xmlns:a16="http://schemas.microsoft.com/office/drawing/2014/main" id="{B89FB053-0FC6-4429-92D8-C7C1522A2C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396" y="1078765"/>
            <a:ext cx="7011663" cy="5349756"/>
          </a:xfrm>
        </p:spPr>
      </p:pic>
    </p:spTree>
    <p:extLst>
      <p:ext uri="{BB962C8B-B14F-4D97-AF65-F5344CB8AC3E}">
        <p14:creationId xmlns:p14="http://schemas.microsoft.com/office/powerpoint/2010/main" val="2392977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61BE0-C065-411E-A7A6-7C73A0AE4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Target Defense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CAE87F-F09F-4985-BAC8-EB21505342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68" y="1317206"/>
            <a:ext cx="11244263" cy="4754905"/>
          </a:xfrm>
        </p:spPr>
      </p:pic>
    </p:spTree>
    <p:extLst>
      <p:ext uri="{BB962C8B-B14F-4D97-AF65-F5344CB8AC3E}">
        <p14:creationId xmlns:p14="http://schemas.microsoft.com/office/powerpoint/2010/main" val="17533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B5A60-209D-442A-9B81-7E7A24926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Defensive Deception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AF149-5364-4586-88C8-95F24DADB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2D81323-6D4C-42BA-965D-ECA4A6422E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0973845"/>
              </p:ext>
            </p:extLst>
          </p:nvPr>
        </p:nvGraphicFramePr>
        <p:xfrm>
          <a:off x="604007" y="2205756"/>
          <a:ext cx="10987809" cy="244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Acrobat Document" r:id="rId3" imgW="9270655" imgH="2057400" progId="Acrobat.Document.DC">
                  <p:embed/>
                </p:oleObj>
              </mc:Choice>
              <mc:Fallback>
                <p:oleObj name="Acrobat Document" r:id="rId3" imgW="9270655" imgH="205740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4007" y="2205756"/>
                        <a:ext cx="10987809" cy="2446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7667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sz="3200" dirty="0"/>
              <a:t>Classification of interconnected processors by scale.</a:t>
            </a:r>
          </a:p>
        </p:txBody>
      </p:sp>
      <p:pic>
        <p:nvPicPr>
          <p:cNvPr id="14340" name="Picture 4" descr="1-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055" y="1284514"/>
            <a:ext cx="7762577" cy="511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0029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Metric Units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17119" y="5694763"/>
            <a:ext cx="9144000" cy="531212"/>
          </a:xfrm>
        </p:spPr>
        <p:txBody>
          <a:bodyPr/>
          <a:lstStyle/>
          <a:p>
            <a:pPr marL="609600" indent="-609600" algn="ctr">
              <a:buNone/>
            </a:pPr>
            <a:r>
              <a:rPr lang="en-US" altLang="en-US" sz="2600" dirty="0"/>
              <a:t>The principal metric prefixes.</a:t>
            </a:r>
          </a:p>
        </p:txBody>
      </p:sp>
      <p:pic>
        <p:nvPicPr>
          <p:cNvPr id="12292" name="Picture 4" descr="1-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67" y="1417331"/>
            <a:ext cx="11487305" cy="4029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9836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9DAF0407A351428470F65AE867762C" ma:contentTypeVersion="12" ma:contentTypeDescription="Create a new document." ma:contentTypeScope="" ma:versionID="80febc8361a2e585090ee63dd74406f1">
  <xsd:schema xmlns:xsd="http://www.w3.org/2001/XMLSchema" xmlns:xs="http://www.w3.org/2001/XMLSchema" xmlns:p="http://schemas.microsoft.com/office/2006/metadata/properties" xmlns:ns3="2eb25448-20fa-4ef5-83b3-759cb732aca2" xmlns:ns4="dffadf15-067a-4e50-a3a9-77b93cbce0b8" targetNamespace="http://schemas.microsoft.com/office/2006/metadata/properties" ma:root="true" ma:fieldsID="01e45a7556c565056c7c1438443a682c" ns3:_="" ns4:_="">
    <xsd:import namespace="2eb25448-20fa-4ef5-83b3-759cb732aca2"/>
    <xsd:import namespace="dffadf15-067a-4e50-a3a9-77b93cbce0b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b25448-20fa-4ef5-83b3-759cb732ac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fadf15-067a-4e50-a3a9-77b93cbce0b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4653040-6DA6-404A-878A-9655FCD19C7B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dffadf15-067a-4e50-a3a9-77b93cbce0b8"/>
    <ds:schemaRef ds:uri="http://schemas.openxmlformats.org/package/2006/metadata/core-properties"/>
    <ds:schemaRef ds:uri="http://purl.org/dc/terms/"/>
    <ds:schemaRef ds:uri="2eb25448-20fa-4ef5-83b3-759cb732aca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3274252-8A71-45D8-96FC-3D59EC52B4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094F4F-E73E-4CA4-92DC-64BD692CB3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b25448-20fa-4ef5-83b3-759cb732aca2"/>
    <ds:schemaRef ds:uri="dffadf15-067a-4e50-a3a9-77b93cbce0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3429</TotalTime>
  <Words>153</Words>
  <Application>Microsoft Office PowerPoint</Application>
  <PresentationFormat>Widescreen</PresentationFormat>
  <Paragraphs>22</Paragraphs>
  <Slides>9</Slides>
  <Notes>0</Notes>
  <HiddenSlides>2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NanumSquareRound ExtraBold</vt:lpstr>
      <vt:lpstr>TmonMonsori Black</vt:lpstr>
      <vt:lpstr>Arial</vt:lpstr>
      <vt:lpstr>Calibri</vt:lpstr>
      <vt:lpstr>Office Theme</vt:lpstr>
      <vt:lpstr>Acrobat Document</vt:lpstr>
      <vt:lpstr>Internet?</vt:lpstr>
      <vt:lpstr>Computer Networks?</vt:lpstr>
      <vt:lpstr>5G Network</vt:lpstr>
      <vt:lpstr>Search and Rescue Mission</vt:lpstr>
      <vt:lpstr>UAV-based Mission Team Network</vt:lpstr>
      <vt:lpstr>Moving Target Defense</vt:lpstr>
      <vt:lpstr>Defensive Deception</vt:lpstr>
      <vt:lpstr>Classification of interconnected processors by scale.</vt:lpstr>
      <vt:lpstr>Metric Units</vt:lpstr>
    </vt:vector>
  </TitlesOfParts>
  <Company>Radford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Lee, Hwajung</dc:creator>
  <cp:lastModifiedBy>Lee, Hwajung</cp:lastModifiedBy>
  <cp:revision>73</cp:revision>
  <dcterms:created xsi:type="dcterms:W3CDTF">2020-07-03T17:09:21Z</dcterms:created>
  <dcterms:modified xsi:type="dcterms:W3CDTF">2022-10-14T00:36:12Z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0x010100F59DAF0407A351428470F65AE867762C</vt:lpwstr>
  </property>
</Properties>
</file>