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82" r:id="rId1"/>
  </p:sldMasterIdLst>
  <p:notesMasterIdLst>
    <p:notesMasterId r:id="rId61"/>
  </p:notesMasterIdLst>
  <p:handoutMasterIdLst>
    <p:handoutMasterId r:id="rId62"/>
  </p:handoutMasterIdLst>
  <p:sldIdLst>
    <p:sldId id="319" r:id="rId2"/>
    <p:sldId id="567" r:id="rId3"/>
    <p:sldId id="535" r:id="rId4"/>
    <p:sldId id="537" r:id="rId5"/>
    <p:sldId id="536" r:id="rId6"/>
    <p:sldId id="575" r:id="rId7"/>
    <p:sldId id="591" r:id="rId8"/>
    <p:sldId id="570" r:id="rId9"/>
    <p:sldId id="538" r:id="rId10"/>
    <p:sldId id="257" r:id="rId11"/>
    <p:sldId id="544" r:id="rId12"/>
    <p:sldId id="393" r:id="rId13"/>
    <p:sldId id="554" r:id="rId14"/>
    <p:sldId id="539" r:id="rId15"/>
    <p:sldId id="545" r:id="rId16"/>
    <p:sldId id="546" r:id="rId17"/>
    <p:sldId id="547" r:id="rId18"/>
    <p:sldId id="548" r:id="rId19"/>
    <p:sldId id="578" r:id="rId20"/>
    <p:sldId id="549" r:id="rId21"/>
    <p:sldId id="563" r:id="rId22"/>
    <p:sldId id="564" r:id="rId23"/>
    <p:sldId id="565" r:id="rId24"/>
    <p:sldId id="568" r:id="rId25"/>
    <p:sldId id="516" r:id="rId26"/>
    <p:sldId id="522" r:id="rId27"/>
    <p:sldId id="528" r:id="rId28"/>
    <p:sldId id="556" r:id="rId29"/>
    <p:sldId id="532" r:id="rId30"/>
    <p:sldId id="542" r:id="rId31"/>
    <p:sldId id="533" r:id="rId32"/>
    <p:sldId id="594" r:id="rId33"/>
    <p:sldId id="593" r:id="rId34"/>
    <p:sldId id="569" r:id="rId35"/>
    <p:sldId id="601" r:id="rId36"/>
    <p:sldId id="582" r:id="rId37"/>
    <p:sldId id="583" r:id="rId38"/>
    <p:sldId id="584" r:id="rId39"/>
    <p:sldId id="585" r:id="rId40"/>
    <p:sldId id="595" r:id="rId41"/>
    <p:sldId id="592" r:id="rId42"/>
    <p:sldId id="596" r:id="rId43"/>
    <p:sldId id="597" r:id="rId44"/>
    <p:sldId id="598" r:id="rId45"/>
    <p:sldId id="599" r:id="rId46"/>
    <p:sldId id="600" r:id="rId47"/>
    <p:sldId id="558" r:id="rId48"/>
    <p:sldId id="572" r:id="rId49"/>
    <p:sldId id="559" r:id="rId50"/>
    <p:sldId id="561" r:id="rId51"/>
    <p:sldId id="562" r:id="rId52"/>
    <p:sldId id="586" r:id="rId53"/>
    <p:sldId id="588" r:id="rId54"/>
    <p:sldId id="573" r:id="rId55"/>
    <p:sldId id="574" r:id="rId56"/>
    <p:sldId id="590" r:id="rId57"/>
    <p:sldId id="589" r:id="rId58"/>
    <p:sldId id="602" r:id="rId59"/>
    <p:sldId id="577" r:id="rId60"/>
  </p:sldIdLst>
  <p:sldSz cx="9144000" cy="6858000" type="screen4x3"/>
  <p:notesSz cx="7010400" cy="9296400"/>
  <p:custDataLst>
    <p:tags r:id="rId63"/>
  </p:custDataLst>
  <p:defaultTextStyle>
    <a:defPPr>
      <a:defRPr lang="en-US"/>
    </a:defPPr>
    <a:lvl1pPr algn="l" rtl="0" fontAlgn="base">
      <a:spcBef>
        <a:spcPct val="0"/>
      </a:spcBef>
      <a:spcAft>
        <a:spcPct val="0"/>
      </a:spcAft>
      <a:defRPr sz="2000" kern="1200">
        <a:solidFill>
          <a:srgbClr val="FFFFFF"/>
        </a:solidFill>
        <a:latin typeface="Times New Roman" pitchFamily="18" charset="0"/>
        <a:ea typeface="+mn-ea"/>
        <a:cs typeface="+mn-cs"/>
      </a:defRPr>
    </a:lvl1pPr>
    <a:lvl2pPr marL="457200" algn="l" rtl="0" fontAlgn="base">
      <a:spcBef>
        <a:spcPct val="0"/>
      </a:spcBef>
      <a:spcAft>
        <a:spcPct val="0"/>
      </a:spcAft>
      <a:defRPr sz="2000" kern="1200">
        <a:solidFill>
          <a:srgbClr val="FFFFFF"/>
        </a:solidFill>
        <a:latin typeface="Times New Roman" pitchFamily="18" charset="0"/>
        <a:ea typeface="+mn-ea"/>
        <a:cs typeface="+mn-cs"/>
      </a:defRPr>
    </a:lvl2pPr>
    <a:lvl3pPr marL="914400" algn="l" rtl="0" fontAlgn="base">
      <a:spcBef>
        <a:spcPct val="0"/>
      </a:spcBef>
      <a:spcAft>
        <a:spcPct val="0"/>
      </a:spcAft>
      <a:defRPr sz="2000" kern="1200">
        <a:solidFill>
          <a:srgbClr val="FFFFFF"/>
        </a:solidFill>
        <a:latin typeface="Times New Roman" pitchFamily="18" charset="0"/>
        <a:ea typeface="+mn-ea"/>
        <a:cs typeface="+mn-cs"/>
      </a:defRPr>
    </a:lvl3pPr>
    <a:lvl4pPr marL="1371600" algn="l" rtl="0" fontAlgn="base">
      <a:spcBef>
        <a:spcPct val="0"/>
      </a:spcBef>
      <a:spcAft>
        <a:spcPct val="0"/>
      </a:spcAft>
      <a:defRPr sz="2000" kern="1200">
        <a:solidFill>
          <a:srgbClr val="FFFFFF"/>
        </a:solidFill>
        <a:latin typeface="Times New Roman" pitchFamily="18" charset="0"/>
        <a:ea typeface="+mn-ea"/>
        <a:cs typeface="+mn-cs"/>
      </a:defRPr>
    </a:lvl4pPr>
    <a:lvl5pPr marL="1828800" algn="l" rtl="0" fontAlgn="base">
      <a:spcBef>
        <a:spcPct val="0"/>
      </a:spcBef>
      <a:spcAft>
        <a:spcPct val="0"/>
      </a:spcAft>
      <a:defRPr sz="2000" kern="1200">
        <a:solidFill>
          <a:srgbClr val="FFFFFF"/>
        </a:solidFill>
        <a:latin typeface="Times New Roman" pitchFamily="18" charset="0"/>
        <a:ea typeface="+mn-ea"/>
        <a:cs typeface="+mn-cs"/>
      </a:defRPr>
    </a:lvl5pPr>
    <a:lvl6pPr marL="2286000" algn="l" defTabSz="914400" rtl="0" eaLnBrk="1" latinLnBrk="0" hangingPunct="1">
      <a:defRPr sz="2000" kern="1200">
        <a:solidFill>
          <a:srgbClr val="FFFFFF"/>
        </a:solidFill>
        <a:latin typeface="Times New Roman" pitchFamily="18" charset="0"/>
        <a:ea typeface="+mn-ea"/>
        <a:cs typeface="+mn-cs"/>
      </a:defRPr>
    </a:lvl6pPr>
    <a:lvl7pPr marL="2743200" algn="l" defTabSz="914400" rtl="0" eaLnBrk="1" latinLnBrk="0" hangingPunct="1">
      <a:defRPr sz="2000" kern="1200">
        <a:solidFill>
          <a:srgbClr val="FFFFFF"/>
        </a:solidFill>
        <a:latin typeface="Times New Roman" pitchFamily="18" charset="0"/>
        <a:ea typeface="+mn-ea"/>
        <a:cs typeface="+mn-cs"/>
      </a:defRPr>
    </a:lvl7pPr>
    <a:lvl8pPr marL="3200400" algn="l" defTabSz="914400" rtl="0" eaLnBrk="1" latinLnBrk="0" hangingPunct="1">
      <a:defRPr sz="2000" kern="1200">
        <a:solidFill>
          <a:srgbClr val="FFFFFF"/>
        </a:solidFill>
        <a:latin typeface="Times New Roman" pitchFamily="18" charset="0"/>
        <a:ea typeface="+mn-ea"/>
        <a:cs typeface="+mn-cs"/>
      </a:defRPr>
    </a:lvl8pPr>
    <a:lvl9pPr marL="3657600" algn="l" defTabSz="914400" rtl="0" eaLnBrk="1" latinLnBrk="0" hangingPunct="1">
      <a:defRPr sz="2000" kern="1200">
        <a:solidFill>
          <a:srgbClr val="FFFFFF"/>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18B2B6"/>
    <a:srgbClr val="66FF33"/>
    <a:srgbClr val="222222"/>
    <a:srgbClr val="FFFF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2838" autoAdjust="0"/>
  </p:normalViewPr>
  <p:slideViewPr>
    <p:cSldViewPr>
      <p:cViewPr varScale="1">
        <p:scale>
          <a:sx n="65" d="100"/>
          <a:sy n="65" d="100"/>
        </p:scale>
        <p:origin x="1982" y="3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 d="1"/>
        <a:sy n="1" d="1"/>
      </p:scale>
      <p:origin x="0" y="-8856"/>
    </p:cViewPr>
  </p:sorterViewPr>
  <p:notesViewPr>
    <p:cSldViewPr>
      <p:cViewPr varScale="1">
        <p:scale>
          <a:sx n="70" d="100"/>
          <a:sy n="70" d="100"/>
        </p:scale>
        <p:origin x="-1422"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solidFill>
                  <a:schemeClr val="tx1"/>
                </a:solidFill>
              </a:defRPr>
            </a:lvl1pPr>
          </a:lstStyle>
          <a:p>
            <a:endParaRPr lang="en-US"/>
          </a:p>
        </p:txBody>
      </p:sp>
      <p:sp>
        <p:nvSpPr>
          <p:cNvPr id="12288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solidFill>
                  <a:schemeClr val="tx1"/>
                </a:solidFill>
              </a:defRPr>
            </a:lvl1pPr>
          </a:lstStyle>
          <a:p>
            <a:endParaRPr lang="en-US"/>
          </a:p>
        </p:txBody>
      </p:sp>
      <p:sp>
        <p:nvSpPr>
          <p:cNvPr id="12288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solidFill>
                  <a:schemeClr val="tx1"/>
                </a:solidFill>
              </a:defRPr>
            </a:lvl1pPr>
          </a:lstStyle>
          <a:p>
            <a:endParaRPr lang="en-US"/>
          </a:p>
        </p:txBody>
      </p:sp>
      <p:sp>
        <p:nvSpPr>
          <p:cNvPr id="12288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solidFill>
                  <a:schemeClr val="tx1"/>
                </a:solidFill>
              </a:defRPr>
            </a:lvl1pPr>
          </a:lstStyle>
          <a:p>
            <a:fld id="{04E78497-89D3-4381-B177-452C8D95C53C}" type="slidenum">
              <a:rPr lang="en-US"/>
              <a:pPr/>
              <a:t>‹#›</a:t>
            </a:fld>
            <a:endParaRPr lang="en-US"/>
          </a:p>
        </p:txBody>
      </p:sp>
    </p:spTree>
    <p:extLst>
      <p:ext uri="{BB962C8B-B14F-4D97-AF65-F5344CB8AC3E}">
        <p14:creationId xmlns:p14="http://schemas.microsoft.com/office/powerpoint/2010/main" val="3600872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solidFill>
                  <a:schemeClr val="tx1"/>
                </a:solidFill>
              </a:defRPr>
            </a:lvl1pPr>
          </a:lstStyle>
          <a:p>
            <a:endParaRPr lang="en-US"/>
          </a:p>
        </p:txBody>
      </p:sp>
      <p:sp>
        <p:nvSpPr>
          <p:cNvPr id="6451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solidFill>
                  <a:schemeClr val="tx1"/>
                </a:solidFill>
              </a:defRPr>
            </a:lvl1pPr>
          </a:lstStyle>
          <a:p>
            <a:endParaRPr lang="en-US"/>
          </a:p>
        </p:txBody>
      </p:sp>
      <p:sp>
        <p:nvSpPr>
          <p:cNvPr id="317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solidFill>
                  <a:schemeClr val="tx1"/>
                </a:solidFill>
              </a:defRPr>
            </a:lvl1pPr>
          </a:lstStyle>
          <a:p>
            <a:endParaRPr lang="en-US"/>
          </a:p>
        </p:txBody>
      </p:sp>
      <p:sp>
        <p:nvSpPr>
          <p:cNvPr id="6451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solidFill>
                  <a:schemeClr val="tx1"/>
                </a:solidFill>
              </a:defRPr>
            </a:lvl1pPr>
          </a:lstStyle>
          <a:p>
            <a:fld id="{9C790140-34C5-4BB4-96EA-63A8364FDDCF}" type="slidenum">
              <a:rPr lang="en-US"/>
              <a:pPr/>
              <a:t>‹#›</a:t>
            </a:fld>
            <a:endParaRPr lang="en-US"/>
          </a:p>
        </p:txBody>
      </p:sp>
    </p:spTree>
    <p:extLst>
      <p:ext uri="{BB962C8B-B14F-4D97-AF65-F5344CB8AC3E}">
        <p14:creationId xmlns:p14="http://schemas.microsoft.com/office/powerpoint/2010/main" val="2102429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dictionary.reference.com/browse/static"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5Y_ZB0l9NgY"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youtube.com/watch?v=tFjQ9NuP33w"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137.45.192.119/"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regex.info/exif.cgi"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AE060A8-867C-4099-9951-A384CEA48031}" type="slidenum">
              <a:rPr lang="en-US"/>
              <a:pPr/>
              <a:t>1</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s-EC" smtClean="0"/>
          </a:p>
        </p:txBody>
      </p:sp>
    </p:spTree>
    <p:extLst>
      <p:ext uri="{BB962C8B-B14F-4D97-AF65-F5344CB8AC3E}">
        <p14:creationId xmlns:p14="http://schemas.microsoft.com/office/powerpoint/2010/main" val="309283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A48E2-539E-4E54-A50B-3DB5F4077395}" type="slidenum">
              <a:rPr lang="en-US"/>
              <a:pPr/>
              <a:t>19</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b="1"/>
              <a:t>NIST Special Publication 800-61 Computer Security Incident Handling Guide </a:t>
            </a:r>
          </a:p>
          <a:p>
            <a:r>
              <a:rPr lang="en-US"/>
              <a:t>http://csrc.nist.gov/publications/nistpubs/800-61/sp800-61.pdf </a:t>
            </a:r>
          </a:p>
          <a:p>
            <a:r>
              <a:rPr lang="en-US" b="1"/>
              <a:t>Handbook for Computer Security Incident Response Teams (CSIRTs)</a:t>
            </a:r>
            <a:endParaRPr lang="en-US"/>
          </a:p>
          <a:p>
            <a:r>
              <a:rPr lang="en-US"/>
              <a:t>http://www.sei.cmu.edu/pub/documents/98.reports/pdf/98hb001.pdf</a:t>
            </a:r>
          </a:p>
        </p:txBody>
      </p:sp>
    </p:spTree>
    <p:extLst>
      <p:ext uri="{BB962C8B-B14F-4D97-AF65-F5344CB8AC3E}">
        <p14:creationId xmlns:p14="http://schemas.microsoft.com/office/powerpoint/2010/main" val="598680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0A48E2-539E-4E54-A50B-3DB5F4077395}" type="slidenum">
              <a:rPr lang="en-US"/>
              <a:pPr/>
              <a:t>20</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r>
              <a:rPr lang="en-US" b="1"/>
              <a:t>NIST Special Publication 800-61 Computer Security Incident Handling Guide </a:t>
            </a:r>
          </a:p>
          <a:p>
            <a:r>
              <a:rPr lang="en-US"/>
              <a:t>http://csrc.nist.gov/publications/nistpubs/800-61/sp800-61.pdf </a:t>
            </a:r>
          </a:p>
          <a:p>
            <a:r>
              <a:rPr lang="en-US" b="1"/>
              <a:t>Handbook for Computer Security Incident Response Teams (CSIRTs)</a:t>
            </a:r>
            <a:endParaRPr lang="en-US"/>
          </a:p>
          <a:p>
            <a:r>
              <a:rPr lang="en-US"/>
              <a:t>http://www.sei.cmu.edu/pub/documents/98.reports/pdf/98hb001.pdf</a:t>
            </a:r>
          </a:p>
        </p:txBody>
      </p:sp>
    </p:spTree>
    <p:extLst>
      <p:ext uri="{BB962C8B-B14F-4D97-AF65-F5344CB8AC3E}">
        <p14:creationId xmlns:p14="http://schemas.microsoft.com/office/powerpoint/2010/main" val="771164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t>Key page:</a:t>
            </a:r>
          </a:p>
          <a:p>
            <a:pPr marL="0" lvl="1" defTabSz="931774">
              <a:defRPr/>
            </a:pPr>
            <a:r>
              <a:rPr lang="en-US" dirty="0" smtClean="0"/>
              <a:t>http://precisioncomputerinvestigations.wordpress.com/tag/digital-forensics/</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22</a:t>
            </a:fld>
            <a:endParaRPr lang="en-US"/>
          </a:p>
        </p:txBody>
      </p:sp>
    </p:spTree>
    <p:extLst>
      <p:ext uri="{BB962C8B-B14F-4D97-AF65-F5344CB8AC3E}">
        <p14:creationId xmlns:p14="http://schemas.microsoft.com/office/powerpoint/2010/main" val="208142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t>Key </a:t>
            </a:r>
            <a:r>
              <a:rPr lang="en-US" smtClean="0"/>
              <a:t>page:</a:t>
            </a:r>
          </a:p>
          <a:p>
            <a:pPr marL="0" lvl="1" defTabSz="931774">
              <a:defRPr/>
            </a:pPr>
            <a:r>
              <a:rPr lang="en-US" smtClean="0"/>
              <a:t>http</a:t>
            </a:r>
            <a:r>
              <a:rPr lang="en-US" dirty="0" smtClean="0"/>
              <a:t>://</a:t>
            </a:r>
            <a:r>
              <a:rPr lang="en-US" dirty="0" err="1" smtClean="0"/>
              <a:t>precisioncomputerinvestigations.wordpress.com</a:t>
            </a:r>
            <a:r>
              <a:rPr lang="en-US" dirty="0" smtClean="0"/>
              <a:t>/tag/digital-forensics/</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23</a:t>
            </a:fld>
            <a:endParaRPr lang="en-US"/>
          </a:p>
        </p:txBody>
      </p:sp>
    </p:spTree>
    <p:extLst>
      <p:ext uri="{BB962C8B-B14F-4D97-AF65-F5344CB8AC3E}">
        <p14:creationId xmlns:p14="http://schemas.microsoft.com/office/powerpoint/2010/main" val="2016921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err="1" smtClean="0"/>
              <a:t>an·ti·stat·ic</a:t>
            </a:r>
            <a:endParaRPr lang="en-US" b="1" dirty="0" smtClean="0"/>
          </a:p>
          <a:p>
            <a:r>
              <a:rPr lang="en-US" dirty="0" smtClean="0"/>
              <a:t>   /ˌ</a:t>
            </a:r>
            <a:r>
              <a:rPr lang="en-US" dirty="0" err="1" smtClean="0"/>
              <a:t>æntiˈstætɪk</a:t>
            </a:r>
            <a:r>
              <a:rPr lang="en-US" dirty="0" smtClean="0"/>
              <a:t>, ˌ</a:t>
            </a:r>
            <a:r>
              <a:rPr lang="en-US" dirty="0" err="1" smtClean="0"/>
              <a:t>æntaɪ</a:t>
            </a:r>
            <a:r>
              <a:rPr lang="en-US" dirty="0" smtClean="0"/>
              <a:t>-/ Show Spelled[an-tee-stat-</a:t>
            </a:r>
            <a:r>
              <a:rPr lang="en-US" dirty="0" err="1" smtClean="0"/>
              <a:t>ik</a:t>
            </a:r>
            <a:r>
              <a:rPr lang="en-US" dirty="0" smtClean="0"/>
              <a:t>, an-</a:t>
            </a:r>
            <a:r>
              <a:rPr lang="en-US" dirty="0" err="1" smtClean="0"/>
              <a:t>tahy</a:t>
            </a:r>
            <a:r>
              <a:rPr lang="en-US" dirty="0" smtClean="0"/>
              <a:t>-] Show IPA </a:t>
            </a:r>
          </a:p>
          <a:p>
            <a:r>
              <a:rPr lang="en-US" dirty="0"/>
              <a:t>adjective</a:t>
            </a:r>
            <a:r>
              <a:rPr lang="en-US" dirty="0" smtClean="0"/>
              <a:t> </a:t>
            </a:r>
            <a:r>
              <a:rPr lang="en-US" dirty="0"/>
              <a:t>pertaining</a:t>
            </a:r>
            <a:r>
              <a:rPr lang="en-US" dirty="0" smtClean="0"/>
              <a:t> </a:t>
            </a:r>
            <a:r>
              <a:rPr lang="en-US" dirty="0"/>
              <a:t>to</a:t>
            </a:r>
            <a:r>
              <a:rPr lang="en-US" dirty="0" smtClean="0"/>
              <a:t> a material or procedure </a:t>
            </a:r>
            <a:r>
              <a:rPr lang="en-US" dirty="0"/>
              <a:t>that</a:t>
            </a:r>
            <a:r>
              <a:rPr lang="en-US" dirty="0" smtClean="0"/>
              <a:t> disperses, or inhibits the </a:t>
            </a:r>
            <a:r>
              <a:rPr lang="en-US" dirty="0"/>
              <a:t>accumulation</a:t>
            </a:r>
            <a:r>
              <a:rPr lang="en-US" dirty="0" smtClean="0"/>
              <a:t> </a:t>
            </a:r>
            <a:r>
              <a:rPr lang="en-US" dirty="0"/>
              <a:t>of,</a:t>
            </a:r>
            <a:r>
              <a:rPr lang="en-US" dirty="0" smtClean="0"/>
              <a:t> </a:t>
            </a:r>
            <a:r>
              <a:rPr lang="en-US" b="0" i="0" dirty="0" smtClean="0">
                <a:hlinkClick r:id="rId3" action="ppaction://hlinkfile"/>
              </a:rPr>
              <a:t>static</a:t>
            </a:r>
            <a:r>
              <a:rPr lang="en-US" dirty="0" smtClean="0"/>
              <a:t> charges on textiles, </a:t>
            </a:r>
            <a:r>
              <a:rPr lang="en-US" dirty="0"/>
              <a:t>phonograph</a:t>
            </a:r>
            <a:r>
              <a:rPr lang="en-US" dirty="0" smtClean="0"/>
              <a:t> records, paper products, </a:t>
            </a:r>
            <a:r>
              <a:rPr lang="en-US" dirty="0"/>
              <a:t>etc.</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26</a:t>
            </a:fld>
            <a:endParaRPr lang="en-US"/>
          </a:p>
        </p:txBody>
      </p:sp>
    </p:spTree>
    <p:extLst>
      <p:ext uri="{BB962C8B-B14F-4D97-AF65-F5344CB8AC3E}">
        <p14:creationId xmlns:p14="http://schemas.microsoft.com/office/powerpoint/2010/main" val="669961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DC8658-3DC2-4BD6-AC3D-C2747FA5A0E9}" type="slidenum">
              <a:rPr lang="en-US"/>
              <a:pPr/>
              <a:t>28</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a:t>Google:</a:t>
            </a:r>
          </a:p>
          <a:p>
            <a:r>
              <a:rPr lang="en-US"/>
              <a:t>	slacker</a:t>
            </a:r>
          </a:p>
        </p:txBody>
      </p:sp>
    </p:spTree>
    <p:extLst>
      <p:ext uri="{BB962C8B-B14F-4D97-AF65-F5344CB8AC3E}">
        <p14:creationId xmlns:p14="http://schemas.microsoft.com/office/powerpoint/2010/main" val="126890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1200" b="1" kern="1200" dirty="0" smtClean="0">
                <a:solidFill>
                  <a:schemeClr val="tx1"/>
                </a:solidFill>
                <a:effectLst/>
                <a:latin typeface="Times New Roman" pitchFamily="18" charset="0"/>
                <a:ea typeface="+mn-ea"/>
                <a:cs typeface="+mn-cs"/>
              </a:rPr>
              <a:t>FTK Imager</a:t>
            </a:r>
            <a:endParaRPr lang="en-US" sz="1200" kern="1200" dirty="0" smtClean="0">
              <a:solidFill>
                <a:schemeClr val="tx1"/>
              </a:solidFill>
              <a:effectLst/>
              <a:latin typeface="Times New Roman" pitchFamily="18" charset="0"/>
              <a:ea typeface="+mn-ea"/>
              <a:cs typeface="+mn-cs"/>
            </a:endParaRPr>
          </a:p>
          <a:p>
            <a:r>
              <a:rPr lang="en-US" sz="1200" b="1" u="sng" kern="1200" dirty="0" smtClean="0">
                <a:solidFill>
                  <a:schemeClr val="tx1"/>
                </a:solidFill>
                <a:effectLst/>
                <a:latin typeface="Times New Roman" pitchFamily="18" charset="0"/>
                <a:ea typeface="+mn-ea"/>
                <a:cs typeface="+mn-cs"/>
                <a:hlinkClick r:id="rId3"/>
              </a:rPr>
              <a:t>https://www.youtube.com/watch?v=5Y_ZB0l9NgY</a:t>
            </a:r>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Data Recovery: Manual Data Carving with FTK imager</a:t>
            </a:r>
          </a:p>
          <a:p>
            <a:r>
              <a:rPr lang="en-US" sz="1200" u="sng" kern="1200" dirty="0" smtClean="0">
                <a:solidFill>
                  <a:schemeClr val="tx1"/>
                </a:solidFill>
                <a:effectLst/>
                <a:latin typeface="Times New Roman" pitchFamily="18" charset="0"/>
                <a:ea typeface="+mn-ea"/>
                <a:cs typeface="+mn-cs"/>
                <a:hlinkClick r:id="rId4"/>
              </a:rPr>
              <a:t>https://www.youtube.com/watch?v=tFjQ9NuP33w</a:t>
            </a:r>
            <a:r>
              <a:rPr lang="en-US" sz="1200" kern="1200" dirty="0" smtClean="0">
                <a:solidFill>
                  <a:schemeClr val="tx1"/>
                </a:solidFill>
                <a:effectLst/>
                <a:latin typeface="Times New Roman" pitchFamily="18" charset="0"/>
                <a:ea typeface="+mn-ea"/>
                <a:cs typeface="+mn-cs"/>
              </a:rPr>
              <a:t> </a:t>
            </a:r>
          </a:p>
          <a:p>
            <a:endParaRPr lang="en-US" dirty="0" smtClean="0"/>
          </a:p>
          <a:p>
            <a:r>
              <a:rPr lang="en-US" dirty="0" smtClean="0"/>
              <a:t>Find: Ctrl + F  -&gt; F3</a:t>
            </a:r>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31</a:t>
            </a:fld>
            <a:endParaRPr lang="en-US"/>
          </a:p>
        </p:txBody>
      </p:sp>
    </p:spTree>
    <p:extLst>
      <p:ext uri="{BB962C8B-B14F-4D97-AF65-F5344CB8AC3E}">
        <p14:creationId xmlns:p14="http://schemas.microsoft.com/office/powerpoint/2010/main" val="3566740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watch the videos, enter “security1#” as a</a:t>
            </a:r>
            <a:r>
              <a:rPr lang="en-US" baseline="0" dirty="0" smtClean="0"/>
              <a:t> password</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32</a:t>
            </a:fld>
            <a:endParaRPr lang="en-US"/>
          </a:p>
        </p:txBody>
      </p:sp>
    </p:spTree>
    <p:extLst>
      <p:ext uri="{BB962C8B-B14F-4D97-AF65-F5344CB8AC3E}">
        <p14:creationId xmlns:p14="http://schemas.microsoft.com/office/powerpoint/2010/main" val="948362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t>
            </a:r>
          </a:p>
          <a:p>
            <a:pPr lvl="1"/>
            <a:r>
              <a:rPr lang="en-US" b="1" dirty="0" smtClean="0">
                <a:solidFill>
                  <a:srgbClr val="FF9999"/>
                </a:solidFill>
              </a:rPr>
              <a:t>[Step 1] </a:t>
            </a:r>
            <a:r>
              <a:rPr lang="en-US" dirty="0" smtClean="0"/>
              <a:t>Go to:  </a:t>
            </a:r>
            <a:r>
              <a:rPr lang="en-US" u="sng" dirty="0" smtClean="0">
                <a:hlinkClick r:id="rId3"/>
              </a:rPr>
              <a:t>https://137.45.192.119</a:t>
            </a:r>
            <a:endParaRPr lang="en-US" dirty="0" smtClean="0"/>
          </a:p>
          <a:p>
            <a:pPr lvl="1"/>
            <a:r>
              <a:rPr lang="en-US" b="1" dirty="0" smtClean="0">
                <a:solidFill>
                  <a:srgbClr val="FF9999"/>
                </a:solidFill>
              </a:rPr>
              <a:t>[Step 2] </a:t>
            </a:r>
            <a:r>
              <a:rPr lang="en-US" dirty="0" smtClean="0"/>
              <a:t>Register for an account. They should register as a high school team. Also, it is up to you if you want each student to register separately or as teams. If registering as a team, they must share one common username and password. I usually ask students to use appropriate team names and nothing foul. </a:t>
            </a:r>
          </a:p>
          <a:p>
            <a:pPr lvl="1"/>
            <a:r>
              <a:rPr lang="en-US" b="1" dirty="0" smtClean="0">
                <a:solidFill>
                  <a:srgbClr val="FF9999"/>
                </a:solidFill>
              </a:rPr>
              <a:t>[Step 3] </a:t>
            </a:r>
            <a:r>
              <a:rPr lang="en-US" dirty="0" smtClean="0"/>
              <a:t>Once they register and login, they can start working on challenges. They will see their scores on the scoreboard. For reference they can see the scores of other high school students who have competed over the last 4 months. </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33</a:t>
            </a:fld>
            <a:endParaRPr lang="en-US"/>
          </a:p>
        </p:txBody>
      </p:sp>
    </p:spTree>
    <p:extLst>
      <p:ext uri="{BB962C8B-B14F-4D97-AF65-F5344CB8AC3E}">
        <p14:creationId xmlns:p14="http://schemas.microsoft.com/office/powerpoint/2010/main" val="1157627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35</a:t>
            </a:fld>
            <a:endParaRPr lang="en-US"/>
          </a:p>
        </p:txBody>
      </p:sp>
    </p:spTree>
    <p:extLst>
      <p:ext uri="{BB962C8B-B14F-4D97-AF65-F5344CB8AC3E}">
        <p14:creationId xmlns:p14="http://schemas.microsoft.com/office/powerpoint/2010/main" val="817175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Korean American</a:t>
            </a:r>
          </a:p>
          <a:p>
            <a:r>
              <a:rPr lang="en-US" dirty="0" smtClean="0"/>
              <a:t>I am __ years old</a:t>
            </a:r>
          </a:p>
          <a:p>
            <a:r>
              <a:rPr lang="en-US" dirty="0" smtClean="0"/>
              <a:t>Christian, Bible Study Leader</a:t>
            </a:r>
          </a:p>
          <a:p>
            <a:r>
              <a:rPr lang="en-US" dirty="0" smtClean="0"/>
              <a:t>I have two female dogs: Sa-rang and Coco</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3</a:t>
            </a:fld>
            <a:endParaRPr lang="en-US"/>
          </a:p>
        </p:txBody>
      </p:sp>
    </p:spTree>
    <p:extLst>
      <p:ext uri="{BB962C8B-B14F-4D97-AF65-F5344CB8AC3E}">
        <p14:creationId xmlns:p14="http://schemas.microsoft.com/office/powerpoint/2010/main" val="1639269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Cookie Tester Website</a:t>
            </a:r>
          </a:p>
          <a:p>
            <a:r>
              <a:rPr lang="en-US" dirty="0" smtClean="0"/>
              <a:t>http://www.html-kit.com/tools/cookietester/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41</a:t>
            </a:fld>
            <a:endParaRPr lang="en-US"/>
          </a:p>
        </p:txBody>
      </p:sp>
    </p:spTree>
    <p:extLst>
      <p:ext uri="{BB962C8B-B14F-4D97-AF65-F5344CB8AC3E}">
        <p14:creationId xmlns:p14="http://schemas.microsoft.com/office/powerpoint/2010/main" val="2695471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99F5B-B2D5-4543-9D84-C5EB591ED6AE}" type="slidenum">
              <a:rPr lang="en-US"/>
              <a:pPr/>
              <a:t>47</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a:xfrm>
            <a:off x="935039" y="4416425"/>
            <a:ext cx="5140325" cy="4183063"/>
          </a:xfrm>
        </p:spPr>
        <p:txBody>
          <a:bodyPr/>
          <a:lstStyle/>
          <a:p>
            <a:r>
              <a:rPr lang="en-US" b="1"/>
              <a:t>Algorithm</a:t>
            </a:r>
            <a:r>
              <a:rPr lang="en-US"/>
              <a:t> - A step-by-step procedure used for solving a problem </a:t>
            </a:r>
          </a:p>
        </p:txBody>
      </p:sp>
    </p:spTree>
    <p:extLst>
      <p:ext uri="{BB962C8B-B14F-4D97-AF65-F5344CB8AC3E}">
        <p14:creationId xmlns:p14="http://schemas.microsoft.com/office/powerpoint/2010/main" val="3553919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49A04-23C0-44D8-ADF6-3CBDA2130308}" type="slidenum">
              <a:rPr lang="en-US"/>
              <a:pPr/>
              <a:t>49</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www.Stegoarchive.com</a:t>
            </a:r>
          </a:p>
          <a:p>
            <a:endParaRPr lang="en-US"/>
          </a:p>
          <a:p>
            <a:r>
              <a:rPr lang="en-US"/>
              <a:t>Google:</a:t>
            </a:r>
          </a:p>
          <a:p>
            <a:r>
              <a:rPr lang="en-US"/>
              <a:t>	SNOW Steganography</a:t>
            </a:r>
          </a:p>
        </p:txBody>
      </p:sp>
    </p:spTree>
    <p:extLst>
      <p:ext uri="{BB962C8B-B14F-4D97-AF65-F5344CB8AC3E}">
        <p14:creationId xmlns:p14="http://schemas.microsoft.com/office/powerpoint/2010/main" val="35883070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49A04-23C0-44D8-ADF6-3CBDA2130308}" type="slidenum">
              <a:rPr lang="en-US"/>
              <a:pPr/>
              <a:t>50</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www.Stegoarchive.com</a:t>
            </a:r>
          </a:p>
          <a:p>
            <a:endParaRPr lang="en-US"/>
          </a:p>
          <a:p>
            <a:r>
              <a:rPr lang="en-US"/>
              <a:t>Google:</a:t>
            </a:r>
          </a:p>
          <a:p>
            <a:r>
              <a:rPr lang="en-US"/>
              <a:t>	SNOW Steganography</a:t>
            </a:r>
          </a:p>
        </p:txBody>
      </p:sp>
    </p:spTree>
    <p:extLst>
      <p:ext uri="{BB962C8B-B14F-4D97-AF65-F5344CB8AC3E}">
        <p14:creationId xmlns:p14="http://schemas.microsoft.com/office/powerpoint/2010/main" val="1052791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49A04-23C0-44D8-ADF6-3CBDA2130308}" type="slidenum">
              <a:rPr lang="en-US"/>
              <a:pPr/>
              <a:t>51</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a:t>www.Stegoarchive.com</a:t>
            </a:r>
          </a:p>
          <a:p>
            <a:endParaRPr lang="en-US"/>
          </a:p>
          <a:p>
            <a:r>
              <a:rPr lang="en-US"/>
              <a:t>Google:</a:t>
            </a:r>
          </a:p>
          <a:p>
            <a:r>
              <a:rPr lang="en-US"/>
              <a:t>	SNOW Steganography</a:t>
            </a:r>
          </a:p>
        </p:txBody>
      </p:sp>
    </p:spTree>
    <p:extLst>
      <p:ext uri="{BB962C8B-B14F-4D97-AF65-F5344CB8AC3E}">
        <p14:creationId xmlns:p14="http://schemas.microsoft.com/office/powerpoint/2010/main" val="34144947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http://www.secretcodebreaker.com/steganography.html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52</a:t>
            </a:fld>
            <a:endParaRPr lang="en-US"/>
          </a:p>
        </p:txBody>
      </p:sp>
    </p:spTree>
    <p:extLst>
      <p:ext uri="{BB962C8B-B14F-4D97-AF65-F5344CB8AC3E}">
        <p14:creationId xmlns:p14="http://schemas.microsoft.com/office/powerpoint/2010/main" val="2627511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Activity Overview:</a:t>
            </a:r>
          </a:p>
          <a:p>
            <a:r>
              <a:rPr lang="en-US" dirty="0"/>
              <a:t>Digital Forensics: Digital Photo Scavenger Hunt</a:t>
            </a:r>
          </a:p>
          <a:p>
            <a:r>
              <a:rPr lang="en-US" dirty="0"/>
              <a:t>In this fun session you will make your way around campus and take pictures of the landmarks. After the hunt is over, you will come back to the lab and learn how to extract EXIF data from your images.  EXIF data includes date time, GPS, and camera information.  Afterwards, we will delete our pictures from the disks then learn how to recover the deleted files.</a:t>
            </a:r>
          </a:p>
          <a:p>
            <a:r>
              <a:rPr lang="en-US" dirty="0"/>
              <a:t> </a:t>
            </a:r>
          </a:p>
          <a:p>
            <a:r>
              <a:rPr lang="en-US" dirty="0"/>
              <a:t>Website: </a:t>
            </a:r>
            <a:r>
              <a:rPr lang="en-US" u="sng" dirty="0">
                <a:hlinkClick r:id="rId3"/>
              </a:rPr>
              <a:t>http://regex.info/exif.cgi</a:t>
            </a:r>
            <a:endParaRPr lang="en-US" dirty="0"/>
          </a:p>
          <a:p>
            <a:r>
              <a:rPr lang="en-US" dirty="0"/>
              <a:t> </a:t>
            </a:r>
          </a:p>
          <a:p>
            <a:r>
              <a:rPr lang="en-US" dirty="0"/>
              <a:t>Note:  First, make sure you have location based services enabled on the students phones. Then they can take their phones and snap pictures around landmarks on your campus.  Afterwards, they could connect their phones and transfer the image, or email them to themselves.  Then all they have to do is upload the images to the address above. The images with EXIF data will then plot on a Google Map.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53</a:t>
            </a:fld>
            <a:endParaRPr lang="en-US"/>
          </a:p>
        </p:txBody>
      </p:sp>
    </p:spTree>
    <p:extLst>
      <p:ext uri="{BB962C8B-B14F-4D97-AF65-F5344CB8AC3E}">
        <p14:creationId xmlns:p14="http://schemas.microsoft.com/office/powerpoint/2010/main" val="2253807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54</a:t>
            </a:fld>
            <a:endParaRPr lang="en-US"/>
          </a:p>
        </p:txBody>
      </p:sp>
    </p:spTree>
    <p:extLst>
      <p:ext uri="{BB962C8B-B14F-4D97-AF65-F5344CB8AC3E}">
        <p14:creationId xmlns:p14="http://schemas.microsoft.com/office/powerpoint/2010/main" val="42167556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55</a:t>
            </a:fld>
            <a:endParaRPr lang="en-US"/>
          </a:p>
        </p:txBody>
      </p:sp>
    </p:spTree>
    <p:extLst>
      <p:ext uri="{BB962C8B-B14F-4D97-AF65-F5344CB8AC3E}">
        <p14:creationId xmlns:p14="http://schemas.microsoft.com/office/powerpoint/2010/main" val="4279867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56</a:t>
            </a:fld>
            <a:endParaRPr lang="en-US"/>
          </a:p>
        </p:txBody>
      </p:sp>
    </p:spTree>
    <p:extLst>
      <p:ext uri="{BB962C8B-B14F-4D97-AF65-F5344CB8AC3E}">
        <p14:creationId xmlns:p14="http://schemas.microsoft.com/office/powerpoint/2010/main" val="227849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a:t>
            </a:fld>
            <a:endParaRPr lang="en-US"/>
          </a:p>
        </p:txBody>
      </p:sp>
    </p:spTree>
    <p:extLst>
      <p:ext uri="{BB962C8B-B14F-4D97-AF65-F5344CB8AC3E}">
        <p14:creationId xmlns:p14="http://schemas.microsoft.com/office/powerpoint/2010/main" val="4952271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58</a:t>
            </a:fld>
            <a:endParaRPr lang="en-US"/>
          </a:p>
        </p:txBody>
      </p:sp>
    </p:spTree>
    <p:extLst>
      <p:ext uri="{BB962C8B-B14F-4D97-AF65-F5344CB8AC3E}">
        <p14:creationId xmlns:p14="http://schemas.microsoft.com/office/powerpoint/2010/main" val="108189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Activity</a:t>
            </a:r>
          </a:p>
          <a:p>
            <a:r>
              <a:rPr lang="en-US" dirty="0" smtClean="0"/>
              <a:t>- Network</a:t>
            </a:r>
            <a:r>
              <a:rPr lang="en-US" baseline="0" dirty="0" smtClean="0"/>
              <a:t>ing and banding</a:t>
            </a:r>
            <a:endParaRPr lang="en-US" dirty="0" smtClean="0"/>
          </a:p>
          <a:p>
            <a:endParaRPr lang="en-US" dirty="0" smtClean="0"/>
          </a:p>
          <a:p>
            <a:r>
              <a:rPr lang="en-US" dirty="0" smtClean="0"/>
              <a:t>What is your name?</a:t>
            </a:r>
          </a:p>
          <a:p>
            <a:r>
              <a:rPr lang="en-US" dirty="0" smtClean="0"/>
              <a:t>What is your school?</a:t>
            </a:r>
          </a:p>
          <a:p>
            <a:r>
              <a:rPr lang="en-US" dirty="0" smtClean="0"/>
              <a:t>What is your favorite indoor/outdoor activity?</a:t>
            </a:r>
          </a:p>
          <a:p>
            <a:r>
              <a:rPr lang="en-US" dirty="0" smtClean="0"/>
              <a:t>What is your favorite time of day/day of the week/month of the year? Why?</a:t>
            </a:r>
          </a:p>
          <a:p>
            <a:r>
              <a:rPr lang="en-US" dirty="0" smtClean="0"/>
              <a:t>When you have 2 hours of free-time, how do you pass the time? </a:t>
            </a:r>
          </a:p>
          <a:p>
            <a:r>
              <a:rPr lang="en-US" dirty="0" smtClean="0"/>
              <a:t>What do you expect from this class or Summer Bridge Program?</a:t>
            </a:r>
          </a:p>
          <a:p>
            <a:r>
              <a:rPr lang="en-US" dirty="0" smtClean="0"/>
              <a:t>Anything else?</a:t>
            </a:r>
          </a:p>
          <a:p>
            <a:endParaRPr lang="en-US" dirty="0"/>
          </a:p>
        </p:txBody>
      </p:sp>
      <p:sp>
        <p:nvSpPr>
          <p:cNvPr id="4" name="Slide Number Placeholder 3"/>
          <p:cNvSpPr>
            <a:spLocks noGrp="1"/>
          </p:cNvSpPr>
          <p:nvPr>
            <p:ph type="sldNum" sz="quarter" idx="10"/>
          </p:nvPr>
        </p:nvSpPr>
        <p:spPr/>
        <p:txBody>
          <a:bodyPr/>
          <a:lstStyle/>
          <a:p>
            <a:fld id="{9C790140-34C5-4BB4-96EA-63A8364FDDCF}" type="slidenum">
              <a:rPr lang="en-US" smtClean="0"/>
              <a:pPr/>
              <a:t>8</a:t>
            </a:fld>
            <a:endParaRPr lang="en-US"/>
          </a:p>
        </p:txBody>
      </p:sp>
    </p:spTree>
    <p:extLst>
      <p:ext uri="{BB962C8B-B14F-4D97-AF65-F5344CB8AC3E}">
        <p14:creationId xmlns:p14="http://schemas.microsoft.com/office/powerpoint/2010/main" val="217597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7462DB36-0904-4611-BDF7-5D7D22912B1F}" type="slidenum">
              <a:rPr lang="en-US"/>
              <a:pPr/>
              <a:t>10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281373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290CC3-B7B1-4A27-863A-22662BC3D1FC}" type="slidenum">
              <a:rPr lang="en-US"/>
              <a:pPr/>
              <a:t>11</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Correct term would be “Forensic Ana~”</a:t>
            </a:r>
          </a:p>
          <a:p>
            <a:endParaRPr lang="en-US"/>
          </a:p>
        </p:txBody>
      </p:sp>
    </p:spTree>
    <p:extLst>
      <p:ext uri="{BB962C8B-B14F-4D97-AF65-F5344CB8AC3E}">
        <p14:creationId xmlns:p14="http://schemas.microsoft.com/office/powerpoint/2010/main" val="3054145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A9B139F-973A-4E6B-89EC-3D54743F836B}" type="slidenum">
              <a:rPr lang="en-US"/>
              <a:pPr/>
              <a:t>12</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3826309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CA9B139F-973A-4E6B-89EC-3D54743F836B}" type="slidenum">
              <a:rPr lang="en-US"/>
              <a:pPr/>
              <a:t>14</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CA" smtClean="0"/>
          </a:p>
        </p:txBody>
      </p:sp>
    </p:spTree>
    <p:extLst>
      <p:ext uri="{BB962C8B-B14F-4D97-AF65-F5344CB8AC3E}">
        <p14:creationId xmlns:p14="http://schemas.microsoft.com/office/powerpoint/2010/main" val="108559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A90192-4F29-4F5D-8BB5-6F03627D116D}" type="slidenum">
              <a:rPr lang="en-US"/>
              <a:pPr/>
              <a:t>17</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dirty="0"/>
              <a:t>Hard drive</a:t>
            </a:r>
          </a:p>
          <a:p>
            <a:r>
              <a:rPr lang="en-US" dirty="0"/>
              <a:t>History files</a:t>
            </a:r>
          </a:p>
          <a:p>
            <a:r>
              <a:rPr lang="en-US" dirty="0"/>
              <a:t>Logs</a:t>
            </a:r>
          </a:p>
          <a:p>
            <a:r>
              <a:rPr lang="en-US" dirty="0"/>
              <a:t>Metadata</a:t>
            </a:r>
          </a:p>
          <a:p>
            <a:r>
              <a:rPr lang="en-US" dirty="0"/>
              <a:t>Cookies</a:t>
            </a:r>
          </a:p>
          <a:p>
            <a:r>
              <a:rPr lang="en-US" dirty="0"/>
              <a:t>Windows mobile cell phone</a:t>
            </a:r>
          </a:p>
          <a:p>
            <a:r>
              <a:rPr lang="en-US" dirty="0"/>
              <a:t>Disk</a:t>
            </a:r>
          </a:p>
          <a:p>
            <a:endParaRPr lang="en-US" dirty="0"/>
          </a:p>
        </p:txBody>
      </p:sp>
    </p:spTree>
    <p:extLst>
      <p:ext uri="{BB962C8B-B14F-4D97-AF65-F5344CB8AC3E}">
        <p14:creationId xmlns:p14="http://schemas.microsoft.com/office/powerpoint/2010/main" val="2145775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b="1">
                <a:solidFill>
                  <a:srgbClr val="66FF33"/>
                </a:solidFill>
              </a:defRPr>
            </a:lvl1pPr>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356EB6E-4463-45BC-8D95-BCB0B794DBA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latin typeface="+mn-lt"/>
              </a:defRPr>
            </a:lvl1pPr>
          </a:lstStyle>
          <a:p>
            <a:fld id="{351AC41B-6DF0-4E0D-8055-240F4ED664FB}" type="datetimeFigureOut">
              <a:rPr lang="en-US" smtClean="0"/>
              <a:pPr/>
              <a:t>7/9/2017</a:t>
            </a:fld>
            <a:endParaRPr lang="en-US"/>
          </a:p>
        </p:txBody>
      </p:sp>
      <p:sp>
        <p:nvSpPr>
          <p:cNvPr id="5" name="Footer Placeholder 4"/>
          <p:cNvSpPr>
            <a:spLocks noGrp="1"/>
          </p:cNvSpPr>
          <p:nvPr>
            <p:ph type="ftr" sz="quarter" idx="11"/>
          </p:nvPr>
        </p:nvSpPr>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2AFF2985-3E17-4EFE-8A1A-4E68C801C32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lvl1pPr>
              <a:defRPr>
                <a:latin typeface="+mn-lt"/>
              </a:defRPr>
            </a:lvl1pPr>
          </a:lstStyle>
          <a:p>
            <a:fld id="{4D3AAAB3-5880-4490-ABDE-A52CC995D914}" type="datetimeFigureOut">
              <a:rPr lang="en-US" smtClean="0"/>
              <a:pPr/>
              <a:t>7/9/2017</a:t>
            </a:fld>
            <a:endParaRPr lang="en-US"/>
          </a:p>
        </p:txBody>
      </p:sp>
      <p:sp>
        <p:nvSpPr>
          <p:cNvPr id="5" name="Footer Placeholder 4"/>
          <p:cNvSpPr>
            <a:spLocks noGrp="1"/>
          </p:cNvSpPr>
          <p:nvPr>
            <p:ph type="ftr" sz="quarter" idx="11"/>
          </p:nvPr>
        </p:nvSpPr>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BFBCD3F2-56DD-4624-AAB5-C332C6E97D4C}"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lvl1pPr>
              <a:defRPr>
                <a:latin typeface="+mn-lt"/>
              </a:defRPr>
            </a:lvl1pPr>
          </a:lstStyle>
          <a:p>
            <a:fld id="{8BFF4D06-5D16-4C28-BA2A-80DF380E7610}" type="datetimeFigureOut">
              <a:rPr lang="en-US" smtClean="0"/>
              <a:pPr/>
              <a:t>7/9/2017</a:t>
            </a:fld>
            <a:endParaRPr lang="en-US"/>
          </a:p>
        </p:txBody>
      </p:sp>
      <p:sp>
        <p:nvSpPr>
          <p:cNvPr id="5" name="Footer Placeholder 4"/>
          <p:cNvSpPr>
            <a:spLocks noGrp="1"/>
          </p:cNvSpPr>
          <p:nvPr>
            <p:ph type="ftr" sz="quarter" idx="11"/>
          </p:nvPr>
        </p:nvSpPr>
        <p:spPr>
          <a:xfrm>
            <a:off x="457200" y="6480969"/>
            <a:ext cx="4260056" cy="300831"/>
          </a:xfrm>
        </p:spPr>
        <p:txBody>
          <a:bodyPr/>
          <a:lstStyle>
            <a:lvl1pPr>
              <a:defRPr>
                <a:latin typeface="+mn-lt"/>
              </a:defRPr>
            </a:lvl1p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p:txBody>
          <a:bodyPr/>
          <a:lstStyle>
            <a:lvl1pPr>
              <a:defRPr>
                <a:latin typeface="+mn-lt"/>
              </a:defRPr>
            </a:lvl1pPr>
          </a:lstStyle>
          <a:p>
            <a:fld id="{AFED6DCF-C009-4B00-B8CC-92D69E983C7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lvl1pPr>
              <a:defRPr>
                <a:latin typeface="+mn-lt"/>
              </a:defRPr>
            </a:lvl1pPr>
          </a:lstStyle>
          <a:p>
            <a:fld id="{A8C5AEF8-E2BB-4CC8-951D-FBA280B1C26E}" type="datetimeFigureOut">
              <a:rPr lang="en-US" smtClean="0"/>
              <a:pPr/>
              <a:t>7/9/2017</a:t>
            </a:fld>
            <a:endParaRPr lang="en-US" dirty="0"/>
          </a:p>
        </p:txBody>
      </p:sp>
      <p:sp>
        <p:nvSpPr>
          <p:cNvPr id="5" name="Footer Placeholder 4"/>
          <p:cNvSpPr>
            <a:spLocks noGrp="1"/>
          </p:cNvSpPr>
          <p:nvPr>
            <p:ph type="ftr" sz="quarter" idx="11"/>
          </p:nvPr>
        </p:nvSpPr>
        <p:spPr>
          <a:xfrm>
            <a:off x="2619376" y="6480969"/>
            <a:ext cx="4260056" cy="300831"/>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6" name="Slide Number Placeholder 5"/>
          <p:cNvSpPr>
            <a:spLocks noGrp="1"/>
          </p:cNvSpPr>
          <p:nvPr>
            <p:ph type="sldNum" sz="quarter" idx="12"/>
          </p:nvPr>
        </p:nvSpPr>
        <p:spPr>
          <a:xfrm>
            <a:off x="8451056" y="809624"/>
            <a:ext cx="502920" cy="300831"/>
          </a:xfrm>
        </p:spPr>
        <p:txBody>
          <a:bodyPr/>
          <a:lstStyle/>
          <a:p>
            <a:fld id="{1A4A7A16-0FBB-426C-AE33-3EE0BA92D08E}"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lvl1pPr>
              <a:defRPr>
                <a:latin typeface="+mn-lt"/>
              </a:defRPr>
            </a:lvl1pPr>
          </a:lstStyle>
          <a:p>
            <a:fld id="{AA097D83-AC8A-4B92-ACE4-681F3ECA56B2}" type="datetimeFigureOut">
              <a:rPr lang="en-US" smtClean="0"/>
              <a:pPr/>
              <a:t>7/9/2017</a:t>
            </a:fld>
            <a:endParaRPr lang="en-US"/>
          </a:p>
        </p:txBody>
      </p:sp>
      <p:sp>
        <p:nvSpPr>
          <p:cNvPr id="6" name="Footer Placeholder 5"/>
          <p:cNvSpPr>
            <a:spLocks noGrp="1"/>
          </p:cNvSpPr>
          <p:nvPr>
            <p:ph type="ftr" sz="quarter" idx="11"/>
          </p:nvPr>
        </p:nvSpPr>
        <p:spPr>
          <a:xfrm>
            <a:off x="457200" y="6480969"/>
            <a:ext cx="4260056" cy="301752"/>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7" name="Slide Number Placeholder 6"/>
          <p:cNvSpPr>
            <a:spLocks noGrp="1"/>
          </p:cNvSpPr>
          <p:nvPr>
            <p:ph type="sldNum" sz="quarter" idx="12"/>
          </p:nvPr>
        </p:nvSpPr>
        <p:spPr>
          <a:xfrm>
            <a:off x="7589520" y="6480969"/>
            <a:ext cx="502920" cy="301752"/>
          </a:xfrm>
        </p:spPr>
        <p:txBody>
          <a:bodyPr/>
          <a:lstStyle>
            <a:lvl1pPr>
              <a:defRPr>
                <a:latin typeface="+mn-lt"/>
              </a:defRPr>
            </a:lvl1pPr>
          </a:lstStyle>
          <a:p>
            <a:fld id="{5F6C5F2E-E565-4456-8528-2F0FF0BA21A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rgbClr val="66FF33"/>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lvl1pPr>
              <a:defRPr>
                <a:latin typeface="+mn-lt"/>
              </a:defRPr>
            </a:lvl1pPr>
          </a:lstStyle>
          <a:p>
            <a:fld id="{23F91AE1-A726-4F0E-A0D8-D7C9B141AC97}" type="datetimeFigureOut">
              <a:rPr lang="en-US" smtClean="0"/>
              <a:pPr/>
              <a:t>7/9/2017</a:t>
            </a:fld>
            <a:endParaRPr lang="en-US"/>
          </a:p>
        </p:txBody>
      </p:sp>
      <p:sp>
        <p:nvSpPr>
          <p:cNvPr id="8" name="Footer Placeholder 7"/>
          <p:cNvSpPr>
            <a:spLocks noGrp="1"/>
          </p:cNvSpPr>
          <p:nvPr>
            <p:ph type="ftr" sz="quarter" idx="11"/>
          </p:nvPr>
        </p:nvSpPr>
        <p:spPr>
          <a:xfrm>
            <a:off x="457200" y="6480969"/>
            <a:ext cx="4261104" cy="301752"/>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atin typeface="+mn-lt"/>
              </a:defRPr>
            </a:lvl1pPr>
          </a:lstStyle>
          <a:p>
            <a:fld id="{D6608F8C-1D42-41CE-AC2F-B21D25CE7B7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lvl1pPr>
              <a:defRPr>
                <a:latin typeface="+mn-lt"/>
              </a:defRPr>
            </a:lvl1pPr>
          </a:lstStyle>
          <a:p>
            <a:fld id="{237A5A56-D5AF-421C-8DBD-AEFE32AA35D7}" type="datetimeFigureOut">
              <a:rPr lang="en-US" smtClean="0"/>
              <a:pPr/>
              <a:t>7/9/2017</a:t>
            </a:fld>
            <a:endParaRPr lang="en-US"/>
          </a:p>
        </p:txBody>
      </p:sp>
      <p:sp>
        <p:nvSpPr>
          <p:cNvPr id="4" name="Footer Placeholder 3"/>
          <p:cNvSpPr>
            <a:spLocks noGrp="1"/>
          </p:cNvSpPr>
          <p:nvPr>
            <p:ph type="ftr" sz="quarter" idx="11"/>
          </p:nvPr>
        </p:nvSpPr>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lvl1pPr>
              <a:defRPr>
                <a:latin typeface="+mn-lt"/>
              </a:defRPr>
            </a:lvl1pPr>
          </a:lstStyle>
          <a:p>
            <a:fld id="{59CFC573-5C0C-46CC-B889-85C09C02D3DF}"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lvl1pPr>
              <a:defRPr>
                <a:latin typeface="+mn-lt"/>
              </a:defRPr>
            </a:lvl1pPr>
          </a:lstStyle>
          <a:p>
            <a:fld id="{FF7D0FA0-852F-4B12-8CE1-018FDC9C549B}" type="datetimeFigureOut">
              <a:rPr lang="en-US" smtClean="0"/>
              <a:pPr/>
              <a:t>7/9/2017</a:t>
            </a:fld>
            <a:endParaRPr lang="en-US"/>
          </a:p>
        </p:txBody>
      </p:sp>
      <p:sp>
        <p:nvSpPr>
          <p:cNvPr id="3" name="Footer Placeholder 2"/>
          <p:cNvSpPr>
            <a:spLocks noGrp="1"/>
          </p:cNvSpPr>
          <p:nvPr>
            <p:ph type="ftr" sz="quarter" idx="11"/>
          </p:nvPr>
        </p:nvSpPr>
        <p:spPr>
          <a:xfrm>
            <a:off x="457200" y="6481890"/>
            <a:ext cx="4260056" cy="300831"/>
          </a:xfrm>
        </p:spPr>
        <p:txBody>
          <a:bodyPr/>
          <a:lstStyle>
            <a:lvl1pPr>
              <a:defRPr>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4" name="Slide Number Placeholder 3"/>
          <p:cNvSpPr>
            <a:spLocks noGrp="1"/>
          </p:cNvSpPr>
          <p:nvPr>
            <p:ph type="sldNum" sz="quarter" idx="12"/>
          </p:nvPr>
        </p:nvSpPr>
        <p:spPr>
          <a:xfrm>
            <a:off x="7589520" y="6480969"/>
            <a:ext cx="502920" cy="301752"/>
          </a:xfrm>
        </p:spPr>
        <p:txBody>
          <a:bodyPr/>
          <a:lstStyle>
            <a:lvl1pPr>
              <a:defRPr>
                <a:latin typeface="+mn-lt"/>
              </a:defRPr>
            </a:lvl1pPr>
          </a:lstStyle>
          <a:p>
            <a:fld id="{942BFE2E-F53D-440F-91F1-5532B670F12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1" cap="all" baseline="0">
                <a:solidFill>
                  <a:srgbClr val="66FF33"/>
                </a:solidFill>
              </a:defRPr>
            </a:lvl1pPr>
          </a:lstStyle>
          <a:p>
            <a:r>
              <a:rPr kumimoji="0" lang="en-US" dirty="0" smtClean="0"/>
              <a:t>Click to edit Master title style</a:t>
            </a:r>
            <a:endParaRPr kumimoji="0" lang="en-US" dirty="0"/>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atin typeface="+mn-lt"/>
              </a:defRPr>
            </a:lvl1pPr>
          </a:lstStyle>
          <a:p>
            <a:fld id="{3D89BE67-856B-4D05-B09F-666188EFA536}" type="datetimeFigureOut">
              <a:rPr lang="en-US" smtClean="0"/>
              <a:pPr/>
              <a:t>7/9/2017</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atin typeface="+mn-lt"/>
              </a:defRPr>
            </a:lvl1pPr>
          </a:lstStyle>
          <a:p>
            <a:fld id="{C599FB8D-BA32-42AA-BE8D-3AD670B84A9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1" cap="all" baseline="0"/>
            </a:lvl1pPr>
          </a:lstStyle>
          <a:p>
            <a:r>
              <a:rPr kumimoji="0" lang="en-US" dirty="0" smtClean="0"/>
              <a:t>Click to edit Master title style</a:t>
            </a:r>
            <a:endParaRPr kumimoji="0" lang="en-US" dirty="0"/>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atin typeface="+mn-lt"/>
              </a:defRPr>
            </a:lvl1pPr>
          </a:lstStyle>
          <a:p>
            <a:fld id="{67FFCDFB-DB95-4CD2-9A06-5EF2AD035264}" type="datetimeFigureOut">
              <a:rPr lang="en-US" smtClean="0"/>
              <a:pPr/>
              <a:t>7/9/2017</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atin typeface="+mn-lt"/>
              </a:defRPr>
            </a:lvl1pPr>
          </a:lstStyle>
          <a:p>
            <a:fld id="{CC259300-245F-4DD7-8EF2-82900A714D7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latin typeface="+mn-lt"/>
              </a:defRPr>
            </a:lvl1pPr>
          </a:lstStyle>
          <a:p>
            <a:fld id="{A138E1C4-A694-4E9C-B272-7759221C7F1F}" type="datetimeFigureOut">
              <a:rPr lang="en-US" smtClean="0"/>
              <a:pPr/>
              <a:t>7/9/2017</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latin typeface="+mn-lt"/>
              </a:defRPr>
            </a:lvl1p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latin typeface="+mn-lt"/>
              </a:defRPr>
            </a:lvl1pPr>
          </a:lstStyle>
          <a:p>
            <a:fld id="{B4079FFF-B040-404D-AD97-F73E796F9079}" type="slidenum">
              <a:rPr lang="en-US" smtClean="0"/>
              <a:pPr/>
              <a:t>‹#›</a:t>
            </a:fld>
            <a:endParaRPr lang="en-US"/>
          </a:p>
        </p:txBody>
      </p:sp>
      <p:sp>
        <p:nvSpPr>
          <p:cNvPr id="15" name="Footer Placeholder 4"/>
          <p:cNvSpPr txBox="1">
            <a:spLocks/>
          </p:cNvSpPr>
          <p:nvPr userDrawn="1"/>
        </p:nvSpPr>
        <p:spPr>
          <a:xfrm>
            <a:off x="457200" y="6480969"/>
            <a:ext cx="4260056" cy="300831"/>
          </a:xfrm>
          <a:prstGeom prst="rect">
            <a:avLst/>
          </a:prstGeom>
        </p:spPr>
        <p:txBody>
          <a:bodyPr/>
          <a:lstStyle>
            <a:lvl1pPr>
              <a:defRPr>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mn-lt"/>
              <a:ea typeface="+mn-ea"/>
              <a:cs typeface="+mn-cs"/>
            </a:endParaRPr>
          </a:p>
        </p:txBody>
      </p:sp>
      <p:sp>
        <p:nvSpPr>
          <p:cNvPr id="16" name="Footer Placeholder 4"/>
          <p:cNvSpPr txBox="1">
            <a:spLocks/>
          </p:cNvSpPr>
          <p:nvPr userDrawn="1"/>
        </p:nvSpPr>
        <p:spPr>
          <a:xfrm>
            <a:off x="609600" y="6633369"/>
            <a:ext cx="4260056" cy="300831"/>
          </a:xfrm>
          <a:prstGeom prst="rect">
            <a:avLst/>
          </a:prstGeom>
        </p:spPr>
        <p:txBody>
          <a:bodyPr/>
          <a:lstStyle>
            <a:lvl1pPr>
              <a:defRPr>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mn-lt"/>
              <a:ea typeface="+mn-ea"/>
              <a:cs typeface="+mn-cs"/>
            </a:endParaRPr>
          </a:p>
        </p:txBody>
      </p:sp>
    </p:spTree>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iming>
    <p:tnLst>
      <p:par>
        <p:cTn id="1" dur="indefinite" restart="never" nodeType="tmRoot"/>
      </p:par>
    </p:tnLst>
  </p:timing>
  <p:hf hdr="0" dt="0"/>
  <p:txStyles>
    <p:titleStyle>
      <a:lvl1pPr marL="484632" algn="l" rtl="0" eaLnBrk="1" latinLnBrk="0" hangingPunct="1">
        <a:spcBef>
          <a:spcPct val="0"/>
        </a:spcBef>
        <a:buNone/>
        <a:defRPr kumimoji="0" sz="4200" b="1" kern="1200">
          <a:ln w="6350">
            <a:solidFill>
              <a:schemeClr val="accent1">
                <a:shade val="43000"/>
              </a:schemeClr>
            </a:solidFill>
          </a:ln>
          <a:solidFill>
            <a:srgbClr val="66FF33"/>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www.christianpost.com/news/casey-anthony-trial-computer-expert-unearths-chloroform-internet-searches-50980/" TargetMode="External"/><Relationship Id="rId2" Type="http://schemas.openxmlformats.org/officeDocument/2006/relationships/hyperlink" Target="http://precisioncomputerinvestigations.wordpress.com/2010/04/14/how-computer-forensics-solved-the-btk-killer-cas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recisioncomputerinvestigations.wordpress.com/2010/04/13/the-dangers-of-the-interne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precisioncomputerinvestigations.wordpress.com/tag/skype-forensics/" TargetMode="External"/><Relationship Id="rId4" Type="http://schemas.openxmlformats.org/officeDocument/2006/relationships/hyperlink" Target="http://precisioncomputerinvestigations.wordpress.com/2010/03/09/findings-of-a-facebook-analysi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precisioncomputerinvestigations.wordpress.com/2010/04/08/what-computer-forensics-can-do-for-yo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precisioncomputerinvestigations.wordpress.com/2010/03/24/corporate-investigation-a-case-study/" TargetMode="External"/><Relationship Id="rId4" Type="http://schemas.openxmlformats.org/officeDocument/2006/relationships/hyperlink" Target="http://precisioncomputerinvestigations.wordpress.com/2010/03/29/corporate-fraud-a-case-stud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accessdata.com/product-downloa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vimeo.com/6921667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vimeo.com/69216833"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137.45.192.11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5.wmf"/><Relationship Id="rId5" Type="http://schemas.openxmlformats.org/officeDocument/2006/relationships/oleObject" Target="../embeddings/oleObject2.bin"/><Relationship Id="rId4" Type="http://schemas.openxmlformats.org/officeDocument/2006/relationships/image" Target="../media/image14.png"/><Relationship Id="rId9" Type="http://schemas.openxmlformats.org/officeDocument/2006/relationships/hyperlink" Target="http://www.nytimes.com/"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8.bin"/><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hyperlink" Target="http://www.nytimes.com/" TargetMode="Externa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1.bin"/><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hyperlink" Target="http://www.wireshark.org/download.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html-kit.com/tools/cookietester/"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infoencrypt.com/"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2.xml.rels><?xml version="1.0" encoding="UTF-8" standalone="yes"?>
<Relationships xmlns="http://schemas.openxmlformats.org/package/2006/relationships"><Relationship Id="rId3" Type="http://schemas.openxmlformats.org/officeDocument/2006/relationships/hyperlink" Target="http://www.openstego.com/"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secretcodebreaker.com/steganography.html"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regex.info/exif.cgi"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26"/>
          <p:cNvSpPr>
            <a:spLocks noGrp="1" noChangeArrowheads="1"/>
          </p:cNvSpPr>
          <p:nvPr>
            <p:ph type="ctrTitle"/>
          </p:nvPr>
        </p:nvSpPr>
        <p:spPr>
          <a:xfrm>
            <a:off x="609600" y="762000"/>
            <a:ext cx="8153400" cy="2057400"/>
          </a:xfrm>
        </p:spPr>
        <p:txBody>
          <a:bodyPr>
            <a:normAutofit/>
          </a:bodyPr>
          <a:lstStyle/>
          <a:p>
            <a:pPr eaLnBrk="1" hangingPunct="1"/>
            <a:r>
              <a:rPr lang="en-US" sz="4800" b="1" dirty="0" smtClean="0"/>
              <a:t>Computer Forensics</a:t>
            </a:r>
            <a:br>
              <a:rPr lang="en-US" sz="4800" b="1" dirty="0" smtClean="0"/>
            </a:br>
            <a:r>
              <a:rPr lang="en-US" sz="4800" b="1" dirty="0" smtClean="0"/>
              <a:t>(Digital Forensic)</a:t>
            </a:r>
          </a:p>
        </p:txBody>
      </p:sp>
      <p:sp>
        <p:nvSpPr>
          <p:cNvPr id="3075" name="Rectangle 1027"/>
          <p:cNvSpPr>
            <a:spLocks noGrp="1" noChangeArrowheads="1"/>
          </p:cNvSpPr>
          <p:nvPr>
            <p:ph type="subTitle" idx="1"/>
          </p:nvPr>
        </p:nvSpPr>
        <p:spPr>
          <a:xfrm>
            <a:off x="609600" y="3276600"/>
            <a:ext cx="8077200" cy="2971800"/>
          </a:xfrm>
        </p:spPr>
        <p:txBody>
          <a:bodyPr>
            <a:normAutofit/>
          </a:bodyPr>
          <a:lstStyle/>
          <a:p>
            <a:pPr eaLnBrk="1" hangingPunct="1">
              <a:lnSpc>
                <a:spcPct val="80000"/>
              </a:lnSpc>
              <a:buFont typeface="Wingdings" pitchFamily="2" charset="2"/>
              <a:buNone/>
            </a:pPr>
            <a:r>
              <a:rPr lang="en-US" sz="3400" b="1" i="1" cap="none" dirty="0" smtClean="0"/>
              <a:t>SUMMER BRIDGE PROGRAM</a:t>
            </a:r>
          </a:p>
          <a:p>
            <a:pPr eaLnBrk="1" hangingPunct="1">
              <a:lnSpc>
                <a:spcPct val="80000"/>
              </a:lnSpc>
              <a:buFont typeface="Wingdings" pitchFamily="2" charset="2"/>
              <a:buNone/>
            </a:pPr>
            <a:endParaRPr lang="en-US" sz="3400" b="1" i="1" cap="none" dirty="0" smtClean="0"/>
          </a:p>
          <a:p>
            <a:pPr eaLnBrk="1" hangingPunct="1">
              <a:lnSpc>
                <a:spcPct val="80000"/>
              </a:lnSpc>
              <a:buFont typeface="Wingdings" pitchFamily="2" charset="2"/>
              <a:buNone/>
            </a:pPr>
            <a:r>
              <a:rPr lang="en-US" sz="2800" b="1" i="1" cap="none" dirty="0" smtClean="0"/>
              <a:t>DR. HWAJUNG LEE</a:t>
            </a:r>
          </a:p>
          <a:p>
            <a:pPr eaLnBrk="1" hangingPunct="1">
              <a:lnSpc>
                <a:spcPct val="80000"/>
              </a:lnSpc>
              <a:buFont typeface="Wingdings" pitchFamily="2" charset="2"/>
              <a:buNone/>
            </a:pPr>
            <a:r>
              <a:rPr lang="en-US" sz="2800" b="1" i="1" cap="none" dirty="0" smtClean="0"/>
              <a:t>DR. ASHLEY </a:t>
            </a:r>
            <a:r>
              <a:rPr lang="en-US" sz="2800" b="1" i="1" cap="none" dirty="0" smtClean="0"/>
              <a:t>PODHRADSKY</a:t>
            </a:r>
            <a:endParaRPr lang="en-US" sz="2800" b="1" i="1" cap="none" dirty="0" smtClean="0"/>
          </a:p>
        </p:txBody>
      </p:sp>
      <p:sp>
        <p:nvSpPr>
          <p:cNvPr id="4" name="TextBox 3"/>
          <p:cNvSpPr txBox="1"/>
          <p:nvPr/>
        </p:nvSpPr>
        <p:spPr>
          <a:xfrm>
            <a:off x="381000" y="6535579"/>
            <a:ext cx="2747868" cy="246221"/>
          </a:xfrm>
          <a:prstGeom prst="rect">
            <a:avLst/>
          </a:prstGeom>
          <a:noFill/>
        </p:spPr>
        <p:txBody>
          <a:bodyPr wrap="none" rtlCol="0">
            <a:spAutoFit/>
          </a:bodyPr>
          <a:lstStyle/>
          <a:p>
            <a:r>
              <a:rPr lang="en-US" sz="1000" dirty="0" smtClean="0">
                <a:solidFill>
                  <a:schemeClr val="accent1"/>
                </a:solidFill>
                <a:latin typeface="+mn-lt"/>
              </a:rPr>
              <a:t>Image Source: thecomputerforensics.info</a:t>
            </a:r>
            <a:endParaRPr lang="en-US" sz="1000" dirty="0">
              <a:solidFill>
                <a:schemeClr val="accent1"/>
              </a:solidFill>
              <a:latin typeface="+mn-lt"/>
            </a:endParaRPr>
          </a:p>
        </p:txBody>
      </p:sp>
      <p:pic>
        <p:nvPicPr>
          <p:cNvPr id="5" name="Picture 4" descr="images2.jpg"/>
          <p:cNvPicPr>
            <a:picLocks noChangeAspect="1"/>
          </p:cNvPicPr>
          <p:nvPr/>
        </p:nvPicPr>
        <p:blipFill>
          <a:blip r:embed="rId3" cstate="print"/>
          <a:stretch>
            <a:fillRect/>
          </a:stretch>
        </p:blipFill>
        <p:spPr>
          <a:xfrm>
            <a:off x="304800" y="3971561"/>
            <a:ext cx="2924227" cy="258163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dirty="0" smtClean="0"/>
              <a:t>In This week, </a:t>
            </a:r>
            <a:br>
              <a:rPr lang="en-US" dirty="0" smtClean="0"/>
            </a:br>
            <a:r>
              <a:rPr lang="en-US" dirty="0" smtClean="0"/>
              <a:t>We will talk about…</a:t>
            </a:r>
          </a:p>
        </p:txBody>
      </p:sp>
      <p:sp>
        <p:nvSpPr>
          <p:cNvPr id="14341" name="Rectangle 3"/>
          <p:cNvSpPr>
            <a:spLocks noGrp="1" noChangeArrowheads="1"/>
          </p:cNvSpPr>
          <p:nvPr>
            <p:ph idx="1"/>
          </p:nvPr>
        </p:nvSpPr>
        <p:spPr>
          <a:xfrm>
            <a:off x="457200" y="1752600"/>
            <a:ext cx="8305800" cy="4572000"/>
          </a:xfrm>
        </p:spPr>
        <p:txBody>
          <a:bodyPr>
            <a:normAutofit lnSpcReduction="10000"/>
          </a:bodyPr>
          <a:lstStyle/>
          <a:p>
            <a:pPr eaLnBrk="1" hangingPunct="1"/>
            <a:r>
              <a:rPr lang="en-US" dirty="0" smtClean="0"/>
              <a:t>What is computer forensics?</a:t>
            </a:r>
          </a:p>
          <a:p>
            <a:r>
              <a:rPr lang="en-US" dirty="0" smtClean="0"/>
              <a:t>Computer Forensics in the news</a:t>
            </a:r>
          </a:p>
          <a:p>
            <a:r>
              <a:rPr lang="en-US" dirty="0" smtClean="0"/>
              <a:t>When is computer forensics used? </a:t>
            </a:r>
          </a:p>
          <a:p>
            <a:r>
              <a:rPr lang="en-US" dirty="0" smtClean="0"/>
              <a:t>History of computer forensics</a:t>
            </a:r>
          </a:p>
          <a:p>
            <a:pPr eaLnBrk="1" hangingPunct="1"/>
            <a:r>
              <a:rPr lang="en-US" dirty="0" smtClean="0"/>
              <a:t>Describe how to prepare for computer investigations </a:t>
            </a:r>
          </a:p>
          <a:p>
            <a:pPr eaLnBrk="1" hangingPunct="1"/>
            <a:r>
              <a:rPr lang="en-US" dirty="0" smtClean="0"/>
              <a:t>Computer Forensics Example- </a:t>
            </a:r>
            <a:r>
              <a:rPr lang="en-US" dirty="0" err="1" smtClean="0"/>
              <a:t>AccessData</a:t>
            </a:r>
            <a:r>
              <a:rPr lang="en-US" dirty="0" smtClean="0"/>
              <a:t> FTK Imager, </a:t>
            </a:r>
            <a:r>
              <a:rPr lang="en-US" dirty="0" err="1" smtClean="0"/>
              <a:t>Wireshark</a:t>
            </a:r>
            <a:r>
              <a:rPr lang="en-US" dirty="0" smtClean="0"/>
              <a:t>, </a:t>
            </a:r>
            <a:r>
              <a:rPr lang="en-US" dirty="0" err="1" smtClean="0"/>
              <a:t>Encryptor</a:t>
            </a:r>
            <a:r>
              <a:rPr lang="en-US" dirty="0" smtClean="0"/>
              <a:t> &amp; </a:t>
            </a:r>
            <a:r>
              <a:rPr lang="en-US" dirty="0" err="1" smtClean="0"/>
              <a:t>Decryptor</a:t>
            </a:r>
            <a:endParaRPr lang="en-US" dirty="0" smtClean="0"/>
          </a:p>
          <a:p>
            <a:pPr eaLnBrk="1" hangingPunct="1"/>
            <a:endParaRPr lang="en-US" dirty="0" smtClean="0"/>
          </a:p>
        </p:txBody>
      </p:sp>
      <p:sp>
        <p:nvSpPr>
          <p:cNvPr id="5" name="Slide Number Placeholder 4"/>
          <p:cNvSpPr>
            <a:spLocks noGrp="1"/>
          </p:cNvSpPr>
          <p:nvPr>
            <p:ph type="sldNum" sz="quarter" idx="12"/>
          </p:nvPr>
        </p:nvSpPr>
        <p:spPr/>
        <p:txBody>
          <a:bodyPr/>
          <a:lstStyle/>
          <a:p>
            <a:fld id="{DF6F3536-9C01-4051-BAD4-6572C8BFE794}" type="slidenum">
              <a:rPr lang="en-US"/>
              <a:pPr/>
              <a:t>10</a:t>
            </a:fld>
            <a:endParaRPr lang="en-US"/>
          </a:p>
        </p:txBody>
      </p:sp>
      <p:sp>
        <p:nvSpPr>
          <p:cNvPr id="6" name="Rectangle 5"/>
          <p:cNvSpPr/>
          <p:nvPr/>
        </p:nvSpPr>
        <p:spPr>
          <a:xfrm>
            <a:off x="6477000" y="2133600"/>
            <a:ext cx="2383986" cy="246221"/>
          </a:xfrm>
          <a:prstGeom prst="rect">
            <a:avLst/>
          </a:prstGeom>
        </p:spPr>
        <p:txBody>
          <a:bodyPr wrap="none">
            <a:spAutoFit/>
          </a:bodyPr>
          <a:lstStyle/>
          <a:p>
            <a:r>
              <a:rPr lang="en-US" sz="1000" dirty="0" smtClean="0">
                <a:solidFill>
                  <a:schemeClr val="accent2"/>
                </a:solidFill>
                <a:latin typeface="+mn-lt"/>
              </a:rPr>
              <a:t>Image Source: e-crimebureau.com</a:t>
            </a:r>
            <a:endParaRPr lang="en-US" sz="1000" dirty="0">
              <a:solidFill>
                <a:schemeClr val="accent2"/>
              </a:solidFill>
              <a:latin typeface="+mn-lt"/>
            </a:endParaRPr>
          </a:p>
        </p:txBody>
      </p:sp>
      <p:pic>
        <p:nvPicPr>
          <p:cNvPr id="7" name="Picture 6" descr="computerforensics.jpg"/>
          <p:cNvPicPr>
            <a:picLocks noChangeAspect="1"/>
          </p:cNvPicPr>
          <p:nvPr/>
        </p:nvPicPr>
        <p:blipFill>
          <a:blip r:embed="rId3" cstate="print"/>
          <a:stretch>
            <a:fillRect/>
          </a:stretch>
        </p:blipFill>
        <p:spPr>
          <a:xfrm>
            <a:off x="6858000" y="228599"/>
            <a:ext cx="1600200" cy="18861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341">
                                            <p:txEl>
                                              <p:pRg st="0" end="0"/>
                                            </p:txEl>
                                          </p:spTgt>
                                        </p:tgtEl>
                                        <p:attrNameLst>
                                          <p:attrName>style.visibility</p:attrName>
                                        </p:attrNameLst>
                                      </p:cBhvr>
                                      <p:to>
                                        <p:strVal val="visible"/>
                                      </p:to>
                                    </p:set>
                                    <p:animEffect transition="in" filter="wipe(left)">
                                      <p:cBhvr>
                                        <p:cTn id="7" dur="500"/>
                                        <p:tgtEl>
                                          <p:spTgt spid="143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341">
                                            <p:txEl>
                                              <p:pRg st="1" end="1"/>
                                            </p:txEl>
                                          </p:spTgt>
                                        </p:tgtEl>
                                        <p:attrNameLst>
                                          <p:attrName>style.visibility</p:attrName>
                                        </p:attrNameLst>
                                      </p:cBhvr>
                                      <p:to>
                                        <p:strVal val="visible"/>
                                      </p:to>
                                    </p:set>
                                    <p:animEffect transition="in" filter="wipe(left)">
                                      <p:cBhvr>
                                        <p:cTn id="12" dur="500"/>
                                        <p:tgtEl>
                                          <p:spTgt spid="143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341">
                                            <p:txEl>
                                              <p:pRg st="2" end="2"/>
                                            </p:txEl>
                                          </p:spTgt>
                                        </p:tgtEl>
                                        <p:attrNameLst>
                                          <p:attrName>style.visibility</p:attrName>
                                        </p:attrNameLst>
                                      </p:cBhvr>
                                      <p:to>
                                        <p:strVal val="visible"/>
                                      </p:to>
                                    </p:set>
                                    <p:animEffect transition="in" filter="wipe(left)">
                                      <p:cBhvr>
                                        <p:cTn id="17" dur="500"/>
                                        <p:tgtEl>
                                          <p:spTgt spid="143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341">
                                            <p:txEl>
                                              <p:pRg st="3" end="3"/>
                                            </p:txEl>
                                          </p:spTgt>
                                        </p:tgtEl>
                                        <p:attrNameLst>
                                          <p:attrName>style.visibility</p:attrName>
                                        </p:attrNameLst>
                                      </p:cBhvr>
                                      <p:to>
                                        <p:strVal val="visible"/>
                                      </p:to>
                                    </p:set>
                                    <p:animEffect transition="in" filter="wipe(left)">
                                      <p:cBhvr>
                                        <p:cTn id="22" dur="500"/>
                                        <p:tgtEl>
                                          <p:spTgt spid="143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341">
                                            <p:txEl>
                                              <p:pRg st="4" end="4"/>
                                            </p:txEl>
                                          </p:spTgt>
                                        </p:tgtEl>
                                        <p:attrNameLst>
                                          <p:attrName>style.visibility</p:attrName>
                                        </p:attrNameLst>
                                      </p:cBhvr>
                                      <p:to>
                                        <p:strVal val="visible"/>
                                      </p:to>
                                    </p:set>
                                    <p:animEffect transition="in" filter="wipe(left)">
                                      <p:cBhvr>
                                        <p:cTn id="27" dur="500"/>
                                        <p:tgtEl>
                                          <p:spTgt spid="143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4341">
                                            <p:txEl>
                                              <p:pRg st="5" end="5"/>
                                            </p:txEl>
                                          </p:spTgt>
                                        </p:tgtEl>
                                        <p:attrNameLst>
                                          <p:attrName>style.visibility</p:attrName>
                                        </p:attrNameLst>
                                      </p:cBhvr>
                                      <p:to>
                                        <p:strVal val="visible"/>
                                      </p:to>
                                    </p:set>
                                    <p:animEffect transition="in" filter="wipe(left)">
                                      <p:cBhvr>
                                        <p:cTn id="32" dur="500"/>
                                        <p:tgtEl>
                                          <p:spTgt spid="143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Forensic</a:t>
            </a:r>
          </a:p>
        </p:txBody>
      </p:sp>
      <p:sp>
        <p:nvSpPr>
          <p:cNvPr id="108547" name="Rectangle 3"/>
          <p:cNvSpPr>
            <a:spLocks noGrp="1" noChangeArrowheads="1"/>
          </p:cNvSpPr>
          <p:nvPr>
            <p:ph type="body" idx="1"/>
          </p:nvPr>
        </p:nvSpPr>
        <p:spPr/>
        <p:txBody>
          <a:bodyPr/>
          <a:lstStyle/>
          <a:p>
            <a:pPr>
              <a:lnSpc>
                <a:spcPct val="90000"/>
              </a:lnSpc>
            </a:pPr>
            <a:r>
              <a:rPr lang="en-US" dirty="0"/>
              <a:t>Adj. - “of, relating to, or used in courts of law or public debate or argument" </a:t>
            </a:r>
          </a:p>
          <a:p>
            <a:pPr lvl="1">
              <a:lnSpc>
                <a:spcPct val="90000"/>
              </a:lnSpc>
            </a:pPr>
            <a:r>
              <a:rPr lang="en-US" dirty="0"/>
              <a:t>From the Latin term </a:t>
            </a:r>
            <a:r>
              <a:rPr lang="en-US" i="1" dirty="0" err="1"/>
              <a:t>forensis</a:t>
            </a:r>
            <a:r>
              <a:rPr lang="en-US" dirty="0"/>
              <a:t> (</a:t>
            </a:r>
            <a:r>
              <a:rPr lang="en-US" i="1" dirty="0"/>
              <a:t>forum)</a:t>
            </a:r>
          </a:p>
          <a:p>
            <a:pPr>
              <a:lnSpc>
                <a:spcPct val="90000"/>
              </a:lnSpc>
            </a:pPr>
            <a:r>
              <a:rPr lang="en-US" dirty="0" smtClean="0"/>
              <a:t>Computer </a:t>
            </a:r>
            <a:r>
              <a:rPr lang="en-US" dirty="0"/>
              <a:t>Forensics - Exceedingly poor English expression which uses the noun </a:t>
            </a:r>
            <a:r>
              <a:rPr lang="en-US" i="1" dirty="0"/>
              <a:t>computer</a:t>
            </a:r>
            <a:r>
              <a:rPr lang="en-US" dirty="0"/>
              <a:t> as an adjective to modify the adjective </a:t>
            </a:r>
            <a:r>
              <a:rPr lang="en-US" i="1" dirty="0"/>
              <a:t>forensic</a:t>
            </a:r>
            <a:r>
              <a:rPr lang="en-US" dirty="0"/>
              <a:t> as a </a:t>
            </a:r>
            <a:r>
              <a:rPr lang="en-US" dirty="0" smtClean="0"/>
              <a:t>noun</a:t>
            </a:r>
          </a:p>
          <a:p>
            <a:pPr>
              <a:lnSpc>
                <a:spcPct val="90000"/>
              </a:lnSpc>
            </a:pPr>
            <a:r>
              <a:rPr lang="en-US" dirty="0" smtClean="0"/>
              <a:t>Digital Forensics – still poor English expression</a:t>
            </a:r>
            <a:endParaRPr lang="en-US" dirty="0"/>
          </a:p>
          <a:p>
            <a:pPr>
              <a:lnSpc>
                <a:spcPct val="90000"/>
              </a:lnSpc>
            </a:pPr>
            <a:r>
              <a:rPr lang="en-US" dirty="0" smtClean="0"/>
              <a:t>I think “</a:t>
            </a:r>
            <a:r>
              <a:rPr lang="en-US" b="1" dirty="0" smtClean="0">
                <a:solidFill>
                  <a:srgbClr val="FF9999"/>
                </a:solidFill>
                <a:effectLst>
                  <a:outerShdw blurRad="38100" dist="38100" dir="2700000" algn="tl">
                    <a:srgbClr val="000000">
                      <a:alpha val="43137"/>
                    </a:srgbClr>
                  </a:outerShdw>
                </a:effectLst>
              </a:rPr>
              <a:t>Forensic IT</a:t>
            </a:r>
            <a:r>
              <a:rPr lang="en-US" dirty="0" smtClean="0"/>
              <a:t>” is a better expression</a:t>
            </a:r>
            <a:endParaRPr lang="en-US" dirty="0"/>
          </a:p>
        </p:txBody>
      </p:sp>
      <p:sp>
        <p:nvSpPr>
          <p:cNvPr id="4" name="Rectangle 3"/>
          <p:cNvSpPr/>
          <p:nvPr/>
        </p:nvSpPr>
        <p:spPr>
          <a:xfrm>
            <a:off x="6324600" y="4630579"/>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304800"/>
            <a:ext cx="8077200" cy="1295400"/>
          </a:xfrm>
        </p:spPr>
        <p:txBody>
          <a:bodyPr>
            <a:normAutofit fontScale="90000"/>
          </a:bodyPr>
          <a:lstStyle/>
          <a:p>
            <a:pPr eaLnBrk="1" fontAlgn="auto" hangingPunct="1">
              <a:spcAft>
                <a:spcPts val="0"/>
              </a:spcAft>
              <a:defRPr/>
            </a:pPr>
            <a:r>
              <a:rPr lang="en-US" dirty="0" smtClean="0"/>
              <a:t>Understanding </a:t>
            </a:r>
            <a:br>
              <a:rPr lang="en-US" dirty="0" smtClean="0"/>
            </a:br>
            <a:r>
              <a:rPr lang="en-US" dirty="0" smtClean="0"/>
              <a:t>Computer Forensics (1)</a:t>
            </a:r>
          </a:p>
        </p:txBody>
      </p:sp>
      <p:sp>
        <p:nvSpPr>
          <p:cNvPr id="11269" name="Rectangle 3"/>
          <p:cNvSpPr>
            <a:spLocks noGrp="1" noChangeArrowheads="1"/>
          </p:cNvSpPr>
          <p:nvPr>
            <p:ph idx="1"/>
          </p:nvPr>
        </p:nvSpPr>
        <p:spPr>
          <a:xfrm>
            <a:off x="457200" y="1905000"/>
            <a:ext cx="8229600" cy="4343400"/>
          </a:xfrm>
        </p:spPr>
        <p:txBody>
          <a:bodyPr>
            <a:normAutofit/>
          </a:bodyPr>
          <a:lstStyle/>
          <a:p>
            <a:pPr eaLnBrk="1" hangingPunct="1">
              <a:lnSpc>
                <a:spcPct val="80000"/>
              </a:lnSpc>
            </a:pPr>
            <a:r>
              <a:rPr lang="en-US" b="1" dirty="0" smtClean="0"/>
              <a:t>Computer forensics</a:t>
            </a:r>
          </a:p>
          <a:p>
            <a:pPr lvl="1" eaLnBrk="1" hangingPunct="1">
              <a:lnSpc>
                <a:spcPct val="80000"/>
              </a:lnSpc>
            </a:pPr>
            <a:r>
              <a:rPr lang="en-US" dirty="0" smtClean="0"/>
              <a:t>Involves obtaining and analyzing digital information </a:t>
            </a:r>
          </a:p>
          <a:p>
            <a:pPr lvl="1" eaLnBrk="1" hangingPunct="1">
              <a:lnSpc>
                <a:spcPct val="80000"/>
              </a:lnSpc>
            </a:pPr>
            <a:r>
              <a:rPr lang="en-US" dirty="0" smtClean="0"/>
              <a:t>Investigates data that can be retrieved from a computer’s hard disk or other storage media, including tasks of recovering data that users have hidden or deleted and using it as </a:t>
            </a:r>
            <a:r>
              <a:rPr lang="en-US" dirty="0" err="1" smtClean="0"/>
              <a:t>envidence</a:t>
            </a:r>
            <a:r>
              <a:rPr lang="en-US" dirty="0" smtClean="0"/>
              <a:t>. Evidence can be </a:t>
            </a:r>
            <a:r>
              <a:rPr lang="en-US" b="1" dirty="0" err="1" smtClean="0">
                <a:solidFill>
                  <a:srgbClr val="FF9999"/>
                </a:solidFill>
              </a:rPr>
              <a:t>inculpatory</a:t>
            </a:r>
            <a:r>
              <a:rPr lang="en-US" b="1" dirty="0" smtClean="0"/>
              <a:t> </a:t>
            </a:r>
            <a:r>
              <a:rPr lang="en-US" dirty="0" smtClean="0"/>
              <a:t>(“incriminating”) or </a:t>
            </a:r>
            <a:r>
              <a:rPr lang="en-US" b="1" dirty="0" smtClean="0">
                <a:solidFill>
                  <a:srgbClr val="FF9999"/>
                </a:solidFill>
              </a:rPr>
              <a:t>exculpatory</a:t>
            </a:r>
            <a:r>
              <a:rPr lang="en-US" sz="1900" b="1" dirty="0" smtClean="0"/>
              <a:t/>
            </a:r>
            <a:br>
              <a:rPr lang="en-US" sz="1900" b="1" dirty="0" smtClean="0"/>
            </a:br>
            <a:endParaRPr lang="en-US" sz="1900" dirty="0" smtClean="0"/>
          </a:p>
          <a:p>
            <a:pPr lvl="2" eaLnBrk="1" hangingPunct="1">
              <a:lnSpc>
                <a:spcPct val="80000"/>
              </a:lnSpc>
              <a:buFont typeface="Wingdings" pitchFamily="2" charset="2"/>
              <a:buNone/>
            </a:pPr>
            <a:endParaRPr lang="en-US" sz="1900" dirty="0" smtClean="0"/>
          </a:p>
        </p:txBody>
      </p:sp>
      <p:sp>
        <p:nvSpPr>
          <p:cNvPr id="5" name="Slide Number Placeholder 4"/>
          <p:cNvSpPr>
            <a:spLocks noGrp="1"/>
          </p:cNvSpPr>
          <p:nvPr>
            <p:ph type="sldNum" sz="quarter" idx="12"/>
          </p:nvPr>
        </p:nvSpPr>
        <p:spPr/>
        <p:txBody>
          <a:bodyPr/>
          <a:lstStyle/>
          <a:p>
            <a:fld id="{DA5DB1B1-50FC-475A-B7CB-45B99234A7B4}" type="slidenum">
              <a:rPr lang="en-US"/>
              <a:pPr/>
              <a:t>12</a:t>
            </a:fld>
            <a:endParaRPr lang="en-US"/>
          </a:p>
        </p:txBody>
      </p:sp>
      <p:sp>
        <p:nvSpPr>
          <p:cNvPr id="6" name="Rectangle 5"/>
          <p:cNvSpPr/>
          <p:nvPr/>
        </p:nvSpPr>
        <p:spPr>
          <a:xfrm>
            <a:off x="3733800" y="6611779"/>
            <a:ext cx="2392975" cy="246221"/>
          </a:xfrm>
          <a:prstGeom prst="rect">
            <a:avLst/>
          </a:prstGeom>
        </p:spPr>
        <p:txBody>
          <a:bodyPr wrap="square">
            <a:spAutoFit/>
          </a:bodyPr>
          <a:lstStyle/>
          <a:p>
            <a:r>
              <a:rPr lang="en-US" sz="1000" dirty="0" smtClean="0">
                <a:solidFill>
                  <a:schemeClr val="accent1"/>
                </a:solidFill>
                <a:latin typeface="+mn-lt"/>
              </a:rPr>
              <a:t>Image Source: en.wikipedia.org</a:t>
            </a:r>
            <a:endParaRPr lang="en-US" sz="1000" dirty="0">
              <a:solidFill>
                <a:schemeClr val="accent1"/>
              </a:solidFill>
              <a:latin typeface="+mn-lt"/>
            </a:endParaRPr>
          </a:p>
        </p:txBody>
      </p:sp>
      <p:pic>
        <p:nvPicPr>
          <p:cNvPr id="7" name="Picture 6" descr="personalStorage.bmp"/>
          <p:cNvPicPr>
            <a:picLocks noChangeAspect="1"/>
          </p:cNvPicPr>
          <p:nvPr/>
        </p:nvPicPr>
        <p:blipFill>
          <a:blip r:embed="rId3" cstate="print"/>
          <a:stretch>
            <a:fillRect/>
          </a:stretch>
        </p:blipFill>
        <p:spPr>
          <a:xfrm>
            <a:off x="3680402" y="5029199"/>
            <a:ext cx="2110589" cy="163090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normAutofit/>
          </a:bodyPr>
          <a:lstStyle/>
          <a:p>
            <a:r>
              <a:rPr lang="en-US" sz="3800" dirty="0" smtClean="0"/>
              <a:t>Understanding </a:t>
            </a:r>
            <a:br>
              <a:rPr lang="en-US" sz="3800" dirty="0" smtClean="0"/>
            </a:br>
            <a:r>
              <a:rPr lang="en-US" sz="3800" dirty="0" smtClean="0"/>
              <a:t>Computer Forensics (2)</a:t>
            </a:r>
            <a:endParaRPr lang="en-US" sz="3800" dirty="0"/>
          </a:p>
        </p:txBody>
      </p:sp>
      <p:sp>
        <p:nvSpPr>
          <p:cNvPr id="165891" name="Rectangle 3"/>
          <p:cNvSpPr>
            <a:spLocks noGrp="1" noChangeArrowheads="1"/>
          </p:cNvSpPr>
          <p:nvPr>
            <p:ph type="body" idx="1"/>
          </p:nvPr>
        </p:nvSpPr>
        <p:spPr/>
        <p:txBody>
          <a:bodyPr/>
          <a:lstStyle/>
          <a:p>
            <a:r>
              <a:rPr lang="en-US" dirty="0" smtClean="0"/>
              <a:t>Types of Evidence</a:t>
            </a:r>
          </a:p>
          <a:p>
            <a:pPr lvl="1"/>
            <a:r>
              <a:rPr lang="en-US" dirty="0" smtClean="0">
                <a:solidFill>
                  <a:srgbClr val="66FF33"/>
                </a:solidFill>
              </a:rPr>
              <a:t>Exculpatory</a:t>
            </a:r>
          </a:p>
          <a:p>
            <a:pPr lvl="2"/>
            <a:r>
              <a:rPr lang="en-US" dirty="0" smtClean="0"/>
              <a:t>Proves Innocence</a:t>
            </a:r>
          </a:p>
          <a:p>
            <a:pPr lvl="1"/>
            <a:r>
              <a:rPr lang="en-US" dirty="0" err="1" smtClean="0">
                <a:solidFill>
                  <a:srgbClr val="66FF33"/>
                </a:solidFill>
              </a:rPr>
              <a:t>Inculpatory</a:t>
            </a:r>
            <a:endParaRPr lang="en-US" dirty="0">
              <a:solidFill>
                <a:srgbClr val="66FF33"/>
              </a:solidFill>
            </a:endParaRPr>
          </a:p>
          <a:p>
            <a:pPr lvl="2"/>
            <a:r>
              <a:rPr lang="en-US" dirty="0" smtClean="0"/>
              <a:t>Proves </a:t>
            </a:r>
            <a:r>
              <a:rPr lang="en-US" dirty="0"/>
              <a:t>Guilt </a:t>
            </a:r>
          </a:p>
          <a:p>
            <a:pPr lvl="1"/>
            <a:r>
              <a:rPr lang="en-US" dirty="0"/>
              <a:t>Tampering</a:t>
            </a:r>
          </a:p>
          <a:p>
            <a:pPr lvl="2"/>
            <a:r>
              <a:rPr lang="en-US" dirty="0"/>
              <a:t>Proves Malfeasance or Mishandling</a:t>
            </a:r>
          </a:p>
          <a:p>
            <a:pPr lvl="1"/>
            <a:endParaRPr lang="en-US" dirty="0"/>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3400" y="304800"/>
            <a:ext cx="8077200" cy="1295400"/>
          </a:xfrm>
        </p:spPr>
        <p:txBody>
          <a:bodyPr>
            <a:normAutofit fontScale="90000"/>
          </a:bodyPr>
          <a:lstStyle/>
          <a:p>
            <a:pPr eaLnBrk="1" fontAlgn="auto" hangingPunct="1">
              <a:spcAft>
                <a:spcPts val="0"/>
              </a:spcAft>
              <a:defRPr/>
            </a:pPr>
            <a:r>
              <a:rPr lang="en-US" dirty="0" smtClean="0"/>
              <a:t>Understanding </a:t>
            </a:r>
            <a:br>
              <a:rPr lang="en-US" dirty="0" smtClean="0"/>
            </a:br>
            <a:r>
              <a:rPr lang="en-US" dirty="0" smtClean="0"/>
              <a:t>Computer Forensics (3)</a:t>
            </a:r>
          </a:p>
        </p:txBody>
      </p:sp>
      <p:sp>
        <p:nvSpPr>
          <p:cNvPr id="11269" name="Rectangle 3"/>
          <p:cNvSpPr>
            <a:spLocks noGrp="1" noChangeArrowheads="1"/>
          </p:cNvSpPr>
          <p:nvPr>
            <p:ph idx="1"/>
          </p:nvPr>
        </p:nvSpPr>
        <p:spPr>
          <a:xfrm>
            <a:off x="457200" y="1905000"/>
            <a:ext cx="8229600" cy="4343400"/>
          </a:xfrm>
        </p:spPr>
        <p:txBody>
          <a:bodyPr>
            <a:normAutofit/>
          </a:bodyPr>
          <a:lstStyle/>
          <a:p>
            <a:pPr eaLnBrk="1" hangingPunct="1">
              <a:lnSpc>
                <a:spcPct val="80000"/>
              </a:lnSpc>
            </a:pPr>
            <a:r>
              <a:rPr lang="en-US" b="1" dirty="0" smtClean="0"/>
              <a:t>Related Fields</a:t>
            </a:r>
          </a:p>
          <a:p>
            <a:pPr lvl="1" eaLnBrk="1" hangingPunct="1">
              <a:lnSpc>
                <a:spcPct val="80000"/>
              </a:lnSpc>
            </a:pPr>
            <a:r>
              <a:rPr lang="en-US" b="1" dirty="0" smtClean="0"/>
              <a:t>Network forensics</a:t>
            </a:r>
          </a:p>
          <a:p>
            <a:pPr lvl="2" eaLnBrk="1" hangingPunct="1">
              <a:lnSpc>
                <a:spcPct val="80000"/>
              </a:lnSpc>
            </a:pPr>
            <a:r>
              <a:rPr lang="en-US" dirty="0" smtClean="0"/>
              <a:t>Yields information about how a perpetrator or an attacker gained access to a network</a:t>
            </a:r>
          </a:p>
          <a:p>
            <a:pPr lvl="1" eaLnBrk="1" hangingPunct="1">
              <a:lnSpc>
                <a:spcPct val="80000"/>
              </a:lnSpc>
            </a:pPr>
            <a:r>
              <a:rPr lang="en-US" b="1" dirty="0" smtClean="0"/>
              <a:t>Data recovery</a:t>
            </a:r>
            <a:endParaRPr lang="en-US" dirty="0" smtClean="0"/>
          </a:p>
          <a:p>
            <a:pPr lvl="2" eaLnBrk="1" hangingPunct="1">
              <a:lnSpc>
                <a:spcPct val="80000"/>
              </a:lnSpc>
            </a:pPr>
            <a:r>
              <a:rPr lang="en-US" dirty="0" smtClean="0"/>
              <a:t>Recovers information that was deleted by mistake or intentionally</a:t>
            </a:r>
          </a:p>
          <a:p>
            <a:pPr lvl="2" eaLnBrk="1" hangingPunct="1">
              <a:lnSpc>
                <a:spcPct val="80000"/>
              </a:lnSpc>
            </a:pPr>
            <a:r>
              <a:rPr lang="en-US" dirty="0" smtClean="0"/>
              <a:t>Typically you know what you’re looking for</a:t>
            </a:r>
          </a:p>
          <a:p>
            <a:pPr lvl="1" eaLnBrk="1" hangingPunct="1">
              <a:lnSpc>
                <a:spcPct val="80000"/>
              </a:lnSpc>
            </a:pPr>
            <a:r>
              <a:rPr lang="en-US" b="1" dirty="0" smtClean="0"/>
              <a:t>Disaster recovery</a:t>
            </a:r>
            <a:endParaRPr lang="en-US" dirty="0" smtClean="0"/>
          </a:p>
          <a:p>
            <a:pPr lvl="2" eaLnBrk="1" hangingPunct="1">
              <a:lnSpc>
                <a:spcPct val="80000"/>
              </a:lnSpc>
            </a:pPr>
            <a:r>
              <a:rPr lang="en-US" dirty="0" smtClean="0"/>
              <a:t>Uses computer forensics techniques to retrieve information their clients have lost due to natural or man made disaster</a:t>
            </a:r>
          </a:p>
          <a:p>
            <a:pPr lvl="2" eaLnBrk="1" hangingPunct="1">
              <a:lnSpc>
                <a:spcPct val="80000"/>
              </a:lnSpc>
            </a:pPr>
            <a:endParaRPr lang="en-US" sz="1900" dirty="0" smtClean="0"/>
          </a:p>
          <a:p>
            <a:pPr lvl="2" eaLnBrk="1" hangingPunct="1">
              <a:lnSpc>
                <a:spcPct val="80000"/>
              </a:lnSpc>
              <a:buFont typeface="Wingdings" pitchFamily="2" charset="2"/>
              <a:buNone/>
            </a:pPr>
            <a:endParaRPr lang="en-US" sz="1900" dirty="0" smtClean="0"/>
          </a:p>
        </p:txBody>
      </p:sp>
      <p:sp>
        <p:nvSpPr>
          <p:cNvPr id="5" name="Slide Number Placeholder 4"/>
          <p:cNvSpPr>
            <a:spLocks noGrp="1"/>
          </p:cNvSpPr>
          <p:nvPr>
            <p:ph type="sldNum" sz="quarter" idx="12"/>
          </p:nvPr>
        </p:nvSpPr>
        <p:spPr/>
        <p:txBody>
          <a:bodyPr/>
          <a:lstStyle/>
          <a:p>
            <a:fld id="{DA5DB1B1-50FC-475A-B7CB-45B99234A7B4}" type="slidenum">
              <a:rPr lang="en-US"/>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269">
                                            <p:txEl>
                                              <p:pRg st="1" end="1"/>
                                            </p:txEl>
                                          </p:spTgt>
                                        </p:tgtEl>
                                        <p:attrNameLst>
                                          <p:attrName>style.visibility</p:attrName>
                                        </p:attrNameLst>
                                      </p:cBhvr>
                                      <p:to>
                                        <p:strVal val="visible"/>
                                      </p:to>
                                    </p:set>
                                    <p:anim calcmode="lin" valueType="num">
                                      <p:cBhvr additive="base">
                                        <p:cTn id="7" dur="500" fill="hold"/>
                                        <p:tgtEl>
                                          <p:spTgt spid="1126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126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269">
                                            <p:txEl>
                                              <p:pRg st="3" end="3"/>
                                            </p:txEl>
                                          </p:spTgt>
                                        </p:tgtEl>
                                        <p:attrNameLst>
                                          <p:attrName>style.visibility</p:attrName>
                                        </p:attrNameLst>
                                      </p:cBhvr>
                                      <p:to>
                                        <p:strVal val="visible"/>
                                      </p:to>
                                    </p:set>
                                    <p:anim calcmode="lin" valueType="num">
                                      <p:cBhvr additive="base">
                                        <p:cTn id="13" dur="500" fill="hold"/>
                                        <p:tgtEl>
                                          <p:spTgt spid="11269">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26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1269">
                                            <p:txEl>
                                              <p:pRg st="6" end="6"/>
                                            </p:txEl>
                                          </p:spTgt>
                                        </p:tgtEl>
                                        <p:attrNameLst>
                                          <p:attrName>style.visibility</p:attrName>
                                        </p:attrNameLst>
                                      </p:cBhvr>
                                      <p:to>
                                        <p:strVal val="visible"/>
                                      </p:to>
                                    </p:set>
                                    <p:anim calcmode="lin" valueType="num">
                                      <p:cBhvr additive="base">
                                        <p:cTn id="19" dur="500" fill="hold"/>
                                        <p:tgtEl>
                                          <p:spTgt spid="11269">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26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1269">
                                            <p:txEl>
                                              <p:pRg st="2" end="2"/>
                                            </p:txEl>
                                          </p:spTgt>
                                        </p:tgtEl>
                                        <p:attrNameLst>
                                          <p:attrName>style.visibility</p:attrName>
                                        </p:attrNameLst>
                                      </p:cBhvr>
                                      <p:to>
                                        <p:strVal val="visible"/>
                                      </p:to>
                                    </p:set>
                                    <p:anim calcmode="lin" valueType="num">
                                      <p:cBhvr additive="base">
                                        <p:cTn id="25" dur="500" fill="hold"/>
                                        <p:tgtEl>
                                          <p:spTgt spid="11269">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126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1269">
                                            <p:txEl>
                                              <p:pRg st="4" end="4"/>
                                            </p:txEl>
                                          </p:spTgt>
                                        </p:tgtEl>
                                        <p:attrNameLst>
                                          <p:attrName>style.visibility</p:attrName>
                                        </p:attrNameLst>
                                      </p:cBhvr>
                                      <p:to>
                                        <p:strVal val="visible"/>
                                      </p:to>
                                    </p:set>
                                    <p:anim calcmode="lin" valueType="num">
                                      <p:cBhvr additive="base">
                                        <p:cTn id="31" dur="500" fill="hold"/>
                                        <p:tgtEl>
                                          <p:spTgt spid="1126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1269">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1269">
                                            <p:txEl>
                                              <p:pRg st="5" end="5"/>
                                            </p:txEl>
                                          </p:spTgt>
                                        </p:tgtEl>
                                        <p:attrNameLst>
                                          <p:attrName>style.visibility</p:attrName>
                                        </p:attrNameLst>
                                      </p:cBhvr>
                                      <p:to>
                                        <p:strVal val="visible"/>
                                      </p:to>
                                    </p:set>
                                    <p:anim calcmode="lin" valueType="num">
                                      <p:cBhvr additive="base">
                                        <p:cTn id="35" dur="500" fill="hold"/>
                                        <p:tgtEl>
                                          <p:spTgt spid="11269">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126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1269">
                                            <p:txEl>
                                              <p:pRg st="7" end="7"/>
                                            </p:txEl>
                                          </p:spTgt>
                                        </p:tgtEl>
                                        <p:attrNameLst>
                                          <p:attrName>style.visibility</p:attrName>
                                        </p:attrNameLst>
                                      </p:cBhvr>
                                      <p:to>
                                        <p:strVal val="visible"/>
                                      </p:to>
                                    </p:set>
                                    <p:anim calcmode="lin" valueType="num">
                                      <p:cBhvr additive="base">
                                        <p:cTn id="41" dur="500" fill="hold"/>
                                        <p:tgtEl>
                                          <p:spTgt spid="11269">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26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a:t>Computer Crime</a:t>
            </a:r>
          </a:p>
        </p:txBody>
      </p:sp>
      <p:sp>
        <p:nvSpPr>
          <p:cNvPr id="98307" name="Rectangle 3"/>
          <p:cNvSpPr>
            <a:spLocks noGrp="1" noChangeArrowheads="1"/>
          </p:cNvSpPr>
          <p:nvPr>
            <p:ph type="body" idx="1"/>
          </p:nvPr>
        </p:nvSpPr>
        <p:spPr/>
        <p:txBody>
          <a:bodyPr/>
          <a:lstStyle/>
          <a:p>
            <a:pPr>
              <a:lnSpc>
                <a:spcPct val="80000"/>
              </a:lnSpc>
            </a:pPr>
            <a:r>
              <a:rPr lang="en-US" sz="2800"/>
              <a:t>Computer as an Instrument of Crime</a:t>
            </a:r>
          </a:p>
          <a:p>
            <a:pPr lvl="1">
              <a:lnSpc>
                <a:spcPct val="80000"/>
              </a:lnSpc>
            </a:pPr>
            <a:r>
              <a:rPr lang="en-US" sz="2400"/>
              <a:t>Remote System Penetration</a:t>
            </a:r>
          </a:p>
          <a:p>
            <a:pPr lvl="1">
              <a:lnSpc>
                <a:spcPct val="80000"/>
              </a:lnSpc>
            </a:pPr>
            <a:r>
              <a:rPr lang="en-US" sz="2400"/>
              <a:t>Instrument of Fraud </a:t>
            </a:r>
          </a:p>
          <a:p>
            <a:pPr lvl="1">
              <a:lnSpc>
                <a:spcPct val="80000"/>
              </a:lnSpc>
            </a:pPr>
            <a:r>
              <a:rPr lang="en-US" sz="2400"/>
              <a:t>Used to Deliver Threats / Harassment</a:t>
            </a:r>
          </a:p>
          <a:p>
            <a:pPr lvl="1">
              <a:lnSpc>
                <a:spcPct val="80000"/>
              </a:lnSpc>
            </a:pPr>
            <a:r>
              <a:rPr lang="en-US" sz="2400"/>
              <a:t>DoS Attacks</a:t>
            </a:r>
          </a:p>
          <a:p>
            <a:pPr>
              <a:lnSpc>
                <a:spcPct val="80000"/>
              </a:lnSpc>
            </a:pPr>
            <a:r>
              <a:rPr lang="en-US" sz="2800"/>
              <a:t>Computer as a Victim of a Crime</a:t>
            </a:r>
          </a:p>
          <a:p>
            <a:pPr lvl="1">
              <a:lnSpc>
                <a:spcPct val="80000"/>
              </a:lnSpc>
            </a:pPr>
            <a:r>
              <a:rPr lang="en-US" sz="2400"/>
              <a:t>System Compromise</a:t>
            </a:r>
          </a:p>
          <a:p>
            <a:pPr>
              <a:lnSpc>
                <a:spcPct val="80000"/>
              </a:lnSpc>
            </a:pPr>
            <a:r>
              <a:rPr lang="en-US" sz="2800"/>
              <a:t>Repository of Evidence Incidental to Crime</a:t>
            </a:r>
          </a:p>
          <a:p>
            <a:pPr lvl="1">
              <a:lnSpc>
                <a:spcPct val="80000"/>
              </a:lnSpc>
            </a:pPr>
            <a:r>
              <a:rPr lang="en-US" sz="2400"/>
              <a:t>Contraband Items </a:t>
            </a:r>
          </a:p>
          <a:p>
            <a:pPr lvl="1">
              <a:lnSpc>
                <a:spcPct val="80000"/>
              </a:lnSpc>
            </a:pPr>
            <a:r>
              <a:rPr lang="en-US" sz="2400"/>
              <a:t>Electronic Discovery in Civil Litigation </a:t>
            </a:r>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267494"/>
            <a:ext cx="8915400" cy="1399032"/>
          </a:xfrm>
        </p:spPr>
        <p:txBody>
          <a:bodyPr/>
          <a:lstStyle/>
          <a:p>
            <a:r>
              <a:rPr lang="en-US" sz="4200" dirty="0"/>
              <a:t>The Importance of Being Digital</a:t>
            </a:r>
          </a:p>
        </p:txBody>
      </p:sp>
      <p:sp>
        <p:nvSpPr>
          <p:cNvPr id="88067" name="Rectangle 3"/>
          <p:cNvSpPr>
            <a:spLocks noGrp="1" noChangeArrowheads="1"/>
          </p:cNvSpPr>
          <p:nvPr>
            <p:ph type="body" idx="1"/>
          </p:nvPr>
        </p:nvSpPr>
        <p:spPr/>
        <p:txBody>
          <a:bodyPr/>
          <a:lstStyle/>
          <a:p>
            <a:pPr>
              <a:lnSpc>
                <a:spcPct val="80000"/>
              </a:lnSpc>
            </a:pPr>
            <a:r>
              <a:rPr lang="en-US" sz="2800" dirty="0"/>
              <a:t>People live and work in increasingly digital modes </a:t>
            </a:r>
          </a:p>
          <a:p>
            <a:pPr>
              <a:lnSpc>
                <a:spcPct val="80000"/>
              </a:lnSpc>
            </a:pPr>
            <a:r>
              <a:rPr lang="en-US" sz="2800" dirty="0"/>
              <a:t>Nearly every crime now involves some form of digital evidence</a:t>
            </a:r>
          </a:p>
          <a:p>
            <a:pPr>
              <a:lnSpc>
                <a:spcPct val="80000"/>
              </a:lnSpc>
            </a:pPr>
            <a:r>
              <a:rPr lang="en-US" sz="2800" dirty="0"/>
              <a:t>3~4% of people will commit a crime given the opportunity</a:t>
            </a:r>
          </a:p>
          <a:p>
            <a:pPr>
              <a:lnSpc>
                <a:spcPct val="80000"/>
              </a:lnSpc>
            </a:pPr>
            <a:r>
              <a:rPr lang="en-US" sz="2800" dirty="0"/>
              <a:t>Internet based crime presents a lower overall risk to the offender when compared to “real world” crime</a:t>
            </a:r>
          </a:p>
          <a:p>
            <a:pPr>
              <a:lnSpc>
                <a:spcPct val="80000"/>
              </a:lnSpc>
            </a:pPr>
            <a:r>
              <a:rPr lang="en-US" sz="2800" dirty="0"/>
              <a:t>This naturally encourages criminals to </a:t>
            </a:r>
            <a:r>
              <a:rPr lang="en-US" sz="2800" dirty="0" smtClean="0"/>
              <a:t>adapt digital modes</a:t>
            </a:r>
            <a:endParaRPr lang="en-US" sz="2800" dirty="0"/>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Digital Evidence</a:t>
            </a:r>
          </a:p>
        </p:txBody>
      </p:sp>
      <p:sp>
        <p:nvSpPr>
          <p:cNvPr id="84995" name="Rectangle 3"/>
          <p:cNvSpPr>
            <a:spLocks noGrp="1" noChangeArrowheads="1"/>
          </p:cNvSpPr>
          <p:nvPr>
            <p:ph type="body" idx="1"/>
          </p:nvPr>
        </p:nvSpPr>
        <p:spPr/>
        <p:txBody>
          <a:bodyPr/>
          <a:lstStyle/>
          <a:p>
            <a:r>
              <a:rPr lang="en-US"/>
              <a:t>Name some examples of digital evidence</a:t>
            </a:r>
          </a:p>
          <a:p>
            <a:pPr lvl="1"/>
            <a:r>
              <a:rPr lang="en-US"/>
              <a:t>________________________</a:t>
            </a:r>
          </a:p>
          <a:p>
            <a:pPr lvl="1"/>
            <a:r>
              <a:rPr lang="en-US"/>
              <a:t>________________________</a:t>
            </a:r>
          </a:p>
          <a:p>
            <a:pPr lvl="1"/>
            <a:r>
              <a:rPr lang="en-US"/>
              <a:t>________________________</a:t>
            </a:r>
          </a:p>
          <a:p>
            <a:pPr lvl="1"/>
            <a:r>
              <a:rPr lang="en-US"/>
              <a:t>________________________</a:t>
            </a:r>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
        <p:nvSpPr>
          <p:cNvPr id="5" name="Rectangle 4"/>
          <p:cNvSpPr/>
          <p:nvPr/>
        </p:nvSpPr>
        <p:spPr>
          <a:xfrm>
            <a:off x="5680963" y="5791200"/>
            <a:ext cx="3158237" cy="246221"/>
          </a:xfrm>
          <a:prstGeom prst="rect">
            <a:avLst/>
          </a:prstGeom>
        </p:spPr>
        <p:txBody>
          <a:bodyPr wrap="none">
            <a:spAutoFit/>
          </a:bodyPr>
          <a:lstStyle/>
          <a:p>
            <a:r>
              <a:rPr lang="en-US" sz="1000" dirty="0" smtClean="0">
                <a:solidFill>
                  <a:schemeClr val="accent2"/>
                </a:solidFill>
                <a:latin typeface="+mn-lt"/>
              </a:rPr>
              <a:t>Image Source: nacvaquickread.wordpress.com</a:t>
            </a:r>
            <a:endParaRPr lang="en-US" sz="1000" dirty="0">
              <a:solidFill>
                <a:schemeClr val="accent2"/>
              </a:solidFill>
              <a:latin typeface="+mn-lt"/>
            </a:endParaRPr>
          </a:p>
        </p:txBody>
      </p:sp>
      <p:pic>
        <p:nvPicPr>
          <p:cNvPr id="6" name="Picture 5" descr="forensic_image2.jpg"/>
          <p:cNvPicPr>
            <a:picLocks noChangeAspect="1"/>
          </p:cNvPicPr>
          <p:nvPr/>
        </p:nvPicPr>
        <p:blipFill>
          <a:blip r:embed="rId3" cstate="print"/>
          <a:stretch>
            <a:fillRect/>
          </a:stretch>
        </p:blipFill>
        <p:spPr>
          <a:xfrm>
            <a:off x="6096000" y="2614805"/>
            <a:ext cx="2438400" cy="320930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Sources of Digital Evidence</a:t>
            </a:r>
          </a:p>
        </p:txBody>
      </p:sp>
      <p:sp>
        <p:nvSpPr>
          <p:cNvPr id="107523" name="Rectangle 3"/>
          <p:cNvSpPr>
            <a:spLocks noGrp="1" noChangeArrowheads="1"/>
          </p:cNvSpPr>
          <p:nvPr>
            <p:ph type="body" idx="1"/>
          </p:nvPr>
        </p:nvSpPr>
        <p:spPr/>
        <p:txBody>
          <a:bodyPr/>
          <a:lstStyle/>
          <a:p>
            <a:pPr>
              <a:lnSpc>
                <a:spcPct val="90000"/>
              </a:lnSpc>
            </a:pPr>
            <a:r>
              <a:rPr lang="en-US" dirty="0"/>
              <a:t>Open Computer Systems</a:t>
            </a:r>
          </a:p>
          <a:p>
            <a:pPr lvl="1">
              <a:lnSpc>
                <a:spcPct val="90000"/>
              </a:lnSpc>
            </a:pPr>
            <a:r>
              <a:rPr lang="en-US" dirty="0"/>
              <a:t>PC’s, Servers, Etc</a:t>
            </a:r>
          </a:p>
          <a:p>
            <a:pPr>
              <a:lnSpc>
                <a:spcPct val="90000"/>
              </a:lnSpc>
            </a:pPr>
            <a:r>
              <a:rPr lang="en-US" dirty="0"/>
              <a:t>Communication Systems </a:t>
            </a:r>
          </a:p>
          <a:p>
            <a:pPr lvl="1">
              <a:lnSpc>
                <a:spcPct val="90000"/>
              </a:lnSpc>
            </a:pPr>
            <a:r>
              <a:rPr lang="en-US" dirty="0"/>
              <a:t>Telecommunications Systems</a:t>
            </a:r>
          </a:p>
          <a:p>
            <a:pPr lvl="1">
              <a:lnSpc>
                <a:spcPct val="90000"/>
              </a:lnSpc>
            </a:pPr>
            <a:r>
              <a:rPr lang="en-US" dirty="0"/>
              <a:t>Transient Network (content) Data </a:t>
            </a:r>
          </a:p>
          <a:p>
            <a:pPr lvl="1">
              <a:lnSpc>
                <a:spcPct val="90000"/>
              </a:lnSpc>
            </a:pPr>
            <a:r>
              <a:rPr lang="en-US" dirty="0"/>
              <a:t>Non-transient (log) Data</a:t>
            </a:r>
          </a:p>
          <a:p>
            <a:pPr>
              <a:lnSpc>
                <a:spcPct val="90000"/>
              </a:lnSpc>
            </a:pPr>
            <a:r>
              <a:rPr lang="en-US" dirty="0"/>
              <a:t>Embedded Computer Systems </a:t>
            </a:r>
          </a:p>
          <a:p>
            <a:pPr lvl="1">
              <a:lnSpc>
                <a:spcPct val="90000"/>
              </a:lnSpc>
            </a:pPr>
            <a:r>
              <a:rPr lang="en-US" dirty="0"/>
              <a:t>PDAs, Cell Phones, iPods, </a:t>
            </a:r>
            <a:r>
              <a:rPr lang="en-US" dirty="0" err="1" smtClean="0"/>
              <a:t>iPhone</a:t>
            </a:r>
            <a:r>
              <a:rPr lang="en-US" dirty="0" smtClean="0"/>
              <a:t>, Etc</a:t>
            </a:r>
            <a:endParaRPr lang="en-US" dirty="0"/>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67494"/>
            <a:ext cx="9144000" cy="1399032"/>
          </a:xfrm>
        </p:spPr>
        <p:txBody>
          <a:bodyPr/>
          <a:lstStyle/>
          <a:p>
            <a:r>
              <a:rPr lang="en-US" dirty="0"/>
              <a:t>Crimes Involving Digital Evidence</a:t>
            </a:r>
          </a:p>
        </p:txBody>
      </p:sp>
      <p:sp>
        <p:nvSpPr>
          <p:cNvPr id="58371" name="Rectangle 3"/>
          <p:cNvSpPr>
            <a:spLocks noGrp="1" noChangeArrowheads="1"/>
          </p:cNvSpPr>
          <p:nvPr>
            <p:ph type="body" sz="half" idx="1"/>
          </p:nvPr>
        </p:nvSpPr>
        <p:spPr/>
        <p:txBody>
          <a:bodyPr/>
          <a:lstStyle/>
          <a:p>
            <a:pPr>
              <a:lnSpc>
                <a:spcPct val="90000"/>
              </a:lnSpc>
            </a:pPr>
            <a:r>
              <a:rPr lang="en-US" dirty="0"/>
              <a:t>Traditional crimes</a:t>
            </a:r>
          </a:p>
          <a:p>
            <a:pPr>
              <a:lnSpc>
                <a:spcPct val="90000"/>
              </a:lnSpc>
            </a:pPr>
            <a:r>
              <a:rPr lang="en-US" dirty="0"/>
              <a:t>Theft of Trade </a:t>
            </a:r>
            <a:r>
              <a:rPr lang="en-US" dirty="0" smtClean="0"/>
              <a:t>Secrets</a:t>
            </a:r>
            <a:endParaRPr lang="en-US" dirty="0"/>
          </a:p>
          <a:p>
            <a:pPr>
              <a:lnSpc>
                <a:spcPct val="90000"/>
              </a:lnSpc>
            </a:pPr>
            <a:r>
              <a:rPr lang="en-US" dirty="0"/>
              <a:t>Harassment </a:t>
            </a:r>
          </a:p>
          <a:p>
            <a:pPr>
              <a:lnSpc>
                <a:spcPct val="90000"/>
              </a:lnSpc>
            </a:pPr>
            <a:r>
              <a:rPr lang="en-US" dirty="0"/>
              <a:t>Intrusion Events</a:t>
            </a:r>
          </a:p>
          <a:p>
            <a:pPr>
              <a:lnSpc>
                <a:spcPct val="90000"/>
              </a:lnSpc>
            </a:pPr>
            <a:r>
              <a:rPr lang="en-US" dirty="0" smtClean="0"/>
              <a:t>Malicious </a:t>
            </a:r>
            <a:r>
              <a:rPr lang="en-US" dirty="0"/>
              <a:t>Code</a:t>
            </a:r>
          </a:p>
        </p:txBody>
      </p:sp>
      <p:sp>
        <p:nvSpPr>
          <p:cNvPr id="58372" name="Rectangle 4"/>
          <p:cNvSpPr>
            <a:spLocks noGrp="1" noChangeArrowheads="1"/>
          </p:cNvSpPr>
          <p:nvPr>
            <p:ph type="body" sz="half" idx="2"/>
          </p:nvPr>
        </p:nvSpPr>
        <p:spPr/>
        <p:txBody>
          <a:bodyPr/>
          <a:lstStyle/>
          <a:p>
            <a:pPr>
              <a:lnSpc>
                <a:spcPct val="90000"/>
              </a:lnSpc>
            </a:pPr>
            <a:r>
              <a:rPr lang="en-US" dirty="0" smtClean="0"/>
              <a:t>Child </a:t>
            </a:r>
            <a:r>
              <a:rPr lang="en-US" dirty="0"/>
              <a:t>Pornography</a:t>
            </a:r>
          </a:p>
          <a:p>
            <a:pPr>
              <a:lnSpc>
                <a:spcPct val="90000"/>
              </a:lnSpc>
            </a:pPr>
            <a:r>
              <a:rPr lang="en-US" dirty="0" smtClean="0"/>
              <a:t>Inappropriate </a:t>
            </a:r>
            <a:r>
              <a:rPr lang="en-US" dirty="0"/>
              <a:t>Use</a:t>
            </a:r>
          </a:p>
          <a:p>
            <a:pPr>
              <a:lnSpc>
                <a:spcPct val="90000"/>
              </a:lnSpc>
            </a:pPr>
            <a:r>
              <a:rPr lang="en-US" dirty="0" smtClean="0"/>
              <a:t>Others</a:t>
            </a:r>
            <a:r>
              <a:rPr lang="en-US" dirty="0"/>
              <a:t>?</a:t>
            </a:r>
          </a:p>
        </p:txBody>
      </p:sp>
      <p:sp>
        <p:nvSpPr>
          <p:cNvPr id="5" name="Rectangle 4"/>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ONE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 y="267494"/>
            <a:ext cx="9144000" cy="1399032"/>
          </a:xfrm>
        </p:spPr>
        <p:txBody>
          <a:bodyPr/>
          <a:lstStyle/>
          <a:p>
            <a:r>
              <a:rPr lang="en-US" dirty="0"/>
              <a:t>Crimes Involving Digital Evidence</a:t>
            </a:r>
          </a:p>
        </p:txBody>
      </p:sp>
      <p:sp>
        <p:nvSpPr>
          <p:cNvPr id="58371" name="Rectangle 3"/>
          <p:cNvSpPr>
            <a:spLocks noGrp="1" noChangeArrowheads="1"/>
          </p:cNvSpPr>
          <p:nvPr>
            <p:ph type="body" sz="half" idx="1"/>
          </p:nvPr>
        </p:nvSpPr>
        <p:spPr/>
        <p:txBody>
          <a:bodyPr/>
          <a:lstStyle/>
          <a:p>
            <a:pPr>
              <a:lnSpc>
                <a:spcPct val="90000"/>
              </a:lnSpc>
            </a:pPr>
            <a:r>
              <a:rPr lang="en-US"/>
              <a:t>Traditional crimes</a:t>
            </a:r>
          </a:p>
          <a:p>
            <a:pPr>
              <a:lnSpc>
                <a:spcPct val="90000"/>
              </a:lnSpc>
            </a:pPr>
            <a:r>
              <a:rPr lang="en-US"/>
              <a:t>Theft of Trade Secrets</a:t>
            </a:r>
          </a:p>
          <a:p>
            <a:pPr>
              <a:lnSpc>
                <a:spcPct val="90000"/>
              </a:lnSpc>
            </a:pPr>
            <a:r>
              <a:rPr lang="en-US"/>
              <a:t>Rights Infringement</a:t>
            </a:r>
          </a:p>
          <a:p>
            <a:pPr>
              <a:lnSpc>
                <a:spcPct val="90000"/>
              </a:lnSpc>
            </a:pPr>
            <a:r>
              <a:rPr lang="en-US"/>
              <a:t>Harassment </a:t>
            </a:r>
          </a:p>
          <a:p>
            <a:pPr>
              <a:lnSpc>
                <a:spcPct val="90000"/>
              </a:lnSpc>
            </a:pPr>
            <a:r>
              <a:rPr lang="en-US"/>
              <a:t>Intrusion Events</a:t>
            </a:r>
          </a:p>
          <a:p>
            <a:pPr>
              <a:lnSpc>
                <a:spcPct val="90000"/>
              </a:lnSpc>
            </a:pPr>
            <a:r>
              <a:rPr lang="en-US"/>
              <a:t>Tortious Interference</a:t>
            </a:r>
          </a:p>
          <a:p>
            <a:pPr>
              <a:lnSpc>
                <a:spcPct val="90000"/>
              </a:lnSpc>
            </a:pPr>
            <a:r>
              <a:rPr lang="en-US"/>
              <a:t>Malicious Code</a:t>
            </a:r>
          </a:p>
        </p:txBody>
      </p:sp>
      <p:sp>
        <p:nvSpPr>
          <p:cNvPr id="58372" name="Rectangle 4"/>
          <p:cNvSpPr>
            <a:spLocks noGrp="1" noChangeArrowheads="1"/>
          </p:cNvSpPr>
          <p:nvPr>
            <p:ph type="body" sz="half" idx="2"/>
          </p:nvPr>
        </p:nvSpPr>
        <p:spPr/>
        <p:txBody>
          <a:bodyPr/>
          <a:lstStyle/>
          <a:p>
            <a:pPr>
              <a:lnSpc>
                <a:spcPct val="90000"/>
              </a:lnSpc>
            </a:pPr>
            <a:r>
              <a:rPr lang="en-US"/>
              <a:t>Embezzlement</a:t>
            </a:r>
          </a:p>
          <a:p>
            <a:pPr>
              <a:lnSpc>
                <a:spcPct val="90000"/>
              </a:lnSpc>
            </a:pPr>
            <a:r>
              <a:rPr lang="en-US"/>
              <a:t>Child Pornography</a:t>
            </a:r>
          </a:p>
          <a:p>
            <a:pPr>
              <a:lnSpc>
                <a:spcPct val="90000"/>
              </a:lnSpc>
            </a:pPr>
            <a:r>
              <a:rPr lang="en-US"/>
              <a:t>Denial of Service</a:t>
            </a:r>
          </a:p>
          <a:p>
            <a:pPr>
              <a:lnSpc>
                <a:spcPct val="90000"/>
              </a:lnSpc>
            </a:pPr>
            <a:r>
              <a:rPr lang="en-US"/>
              <a:t>Extortion</a:t>
            </a:r>
          </a:p>
          <a:p>
            <a:pPr>
              <a:lnSpc>
                <a:spcPct val="90000"/>
              </a:lnSpc>
            </a:pPr>
            <a:r>
              <a:rPr lang="en-US"/>
              <a:t>Inappropriate Use</a:t>
            </a:r>
          </a:p>
          <a:p>
            <a:pPr>
              <a:lnSpc>
                <a:spcPct val="90000"/>
              </a:lnSpc>
            </a:pPr>
            <a:r>
              <a:rPr lang="en-US"/>
              <a:t>Unlawful Solicitation </a:t>
            </a:r>
          </a:p>
          <a:p>
            <a:pPr>
              <a:lnSpc>
                <a:spcPct val="90000"/>
              </a:lnSpc>
            </a:pPr>
            <a:r>
              <a:rPr lang="en-US"/>
              <a:t>Others?</a:t>
            </a:r>
          </a:p>
        </p:txBody>
      </p:sp>
      <p:sp>
        <p:nvSpPr>
          <p:cNvPr id="5" name="Rectangle 4"/>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Activity TWO: </a:t>
            </a:r>
            <a:br>
              <a:rPr lang="en-US" dirty="0" smtClean="0"/>
            </a:br>
            <a:r>
              <a:rPr lang="en-US" sz="3600" dirty="0" smtClean="0">
                <a:solidFill>
                  <a:srgbClr val="FF9999"/>
                </a:solidFill>
              </a:rPr>
              <a:t>Digital Forensic Cases (1)</a:t>
            </a:r>
            <a:endParaRPr lang="en-US" sz="3600" dirty="0">
              <a:solidFill>
                <a:srgbClr val="FF9999"/>
              </a:solidFill>
            </a:endParaRPr>
          </a:p>
        </p:txBody>
      </p:sp>
      <p:sp>
        <p:nvSpPr>
          <p:cNvPr id="28675" name="Content Placeholder 2"/>
          <p:cNvSpPr>
            <a:spLocks noGrp="1"/>
          </p:cNvSpPr>
          <p:nvPr>
            <p:ph idx="1"/>
          </p:nvPr>
        </p:nvSpPr>
        <p:spPr/>
        <p:txBody>
          <a:bodyPr>
            <a:normAutofit/>
          </a:bodyPr>
          <a:lstStyle/>
          <a:p>
            <a:pPr eaLnBrk="1" hangingPunct="1"/>
            <a:r>
              <a:rPr lang="en-US" dirty="0" smtClean="0"/>
              <a:t>BTK Killer</a:t>
            </a:r>
          </a:p>
          <a:p>
            <a:pPr lvl="1" eaLnBrk="1" hangingPunct="1"/>
            <a:r>
              <a:rPr lang="en-US" dirty="0" smtClean="0">
                <a:hlinkClick r:id="rId2"/>
              </a:rPr>
              <a:t>http://precisioncomputerinvestigations.wordpress.com/2010/04/14/how-computer-forensics-solved-the-btk-killer-case/</a:t>
            </a:r>
            <a:r>
              <a:rPr lang="en-US" dirty="0" smtClean="0"/>
              <a:t> </a:t>
            </a:r>
          </a:p>
          <a:p>
            <a:pPr eaLnBrk="1" hangingPunct="1"/>
            <a:r>
              <a:rPr lang="en-US" dirty="0" err="1" smtClean="0"/>
              <a:t>Caylee</a:t>
            </a:r>
            <a:r>
              <a:rPr lang="en-US" dirty="0" smtClean="0"/>
              <a:t> Anthony</a:t>
            </a:r>
          </a:p>
          <a:p>
            <a:pPr lvl="1" eaLnBrk="1" hangingPunct="1"/>
            <a:r>
              <a:rPr lang="en-US" dirty="0" smtClean="0">
                <a:hlinkClick r:id="rId3"/>
              </a:rPr>
              <a:t>http://www.christianpost.com/news/casey-anthony-trial-computer-expert-unearths-chloroform-internet-searches-50980/</a:t>
            </a:r>
            <a:endParaRPr lang="en-US" dirty="0" smtClean="0"/>
          </a:p>
          <a:p>
            <a:pPr lvl="1" eaLnBrk="1" hangingPunct="1"/>
            <a:endParaRPr lang="en-US" dirty="0" smtClean="0"/>
          </a:p>
        </p:txBody>
      </p:sp>
      <p:sp>
        <p:nvSpPr>
          <p:cNvPr id="5" name="Slide Number Placeholder 4"/>
          <p:cNvSpPr>
            <a:spLocks noGrp="1"/>
          </p:cNvSpPr>
          <p:nvPr>
            <p:ph type="sldNum" sz="quarter" idx="12"/>
          </p:nvPr>
        </p:nvSpPr>
        <p:spPr/>
        <p:txBody>
          <a:bodyPr/>
          <a:lstStyle/>
          <a:p>
            <a:fld id="{C74246CD-2A76-450D-A687-DDD67160FD25}"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Activity TWO: </a:t>
            </a:r>
            <a:r>
              <a:rPr lang="en-US" sz="3600" dirty="0" smtClean="0"/>
              <a:t/>
            </a:r>
            <a:br>
              <a:rPr lang="en-US" sz="3600" dirty="0" smtClean="0"/>
            </a:br>
            <a:r>
              <a:rPr lang="en-US" sz="3600" dirty="0" smtClean="0">
                <a:solidFill>
                  <a:srgbClr val="FF9999"/>
                </a:solidFill>
              </a:rPr>
              <a:t>Digital Forensic Cases (2)</a:t>
            </a:r>
            <a:endParaRPr lang="en-US" sz="3600" dirty="0">
              <a:solidFill>
                <a:srgbClr val="FF9999"/>
              </a:solidFill>
            </a:endParaRPr>
          </a:p>
        </p:txBody>
      </p:sp>
      <p:sp>
        <p:nvSpPr>
          <p:cNvPr id="28675" name="Content Placeholder 2"/>
          <p:cNvSpPr>
            <a:spLocks noGrp="1"/>
          </p:cNvSpPr>
          <p:nvPr>
            <p:ph idx="1"/>
          </p:nvPr>
        </p:nvSpPr>
        <p:spPr/>
        <p:txBody>
          <a:bodyPr>
            <a:normAutofit fontScale="92500"/>
          </a:bodyPr>
          <a:lstStyle/>
          <a:p>
            <a:pPr eaLnBrk="1" hangingPunct="1"/>
            <a:r>
              <a:rPr lang="en-US" dirty="0" smtClean="0"/>
              <a:t>The Dangers of Internet</a:t>
            </a:r>
          </a:p>
          <a:p>
            <a:pPr lvl="1"/>
            <a:r>
              <a:rPr lang="en-US" dirty="0" smtClean="0">
                <a:hlinkClick r:id="rId3"/>
              </a:rPr>
              <a:t>http://precisioncomputerinvestigations.wordpress.com/2010/04/13/the-dangers-of-the-internet/</a:t>
            </a:r>
            <a:r>
              <a:rPr lang="en-US" dirty="0" smtClean="0"/>
              <a:t> </a:t>
            </a:r>
          </a:p>
          <a:p>
            <a:r>
              <a:rPr lang="en-US" dirty="0" err="1" smtClean="0"/>
              <a:t>Facebook</a:t>
            </a:r>
            <a:r>
              <a:rPr lang="en-US" dirty="0" smtClean="0"/>
              <a:t> and Skype Forensics</a:t>
            </a:r>
          </a:p>
          <a:p>
            <a:pPr lvl="1"/>
            <a:r>
              <a:rPr lang="en-US" dirty="0" smtClean="0"/>
              <a:t>Findings of a </a:t>
            </a:r>
            <a:r>
              <a:rPr lang="en-US" dirty="0" err="1" smtClean="0"/>
              <a:t>Facebook</a:t>
            </a:r>
            <a:r>
              <a:rPr lang="en-US" dirty="0" smtClean="0"/>
              <a:t> Forensic Analysis </a:t>
            </a:r>
          </a:p>
          <a:p>
            <a:pPr lvl="2"/>
            <a:r>
              <a:rPr lang="en-US" dirty="0" smtClean="0">
                <a:hlinkClick r:id="rId4"/>
              </a:rPr>
              <a:t>http://precisioncomputerinvestigations.wordpress.com/2010/03/09/findings-of-a-facebook-analysis/</a:t>
            </a:r>
            <a:r>
              <a:rPr lang="en-US" dirty="0" smtClean="0"/>
              <a:t> </a:t>
            </a:r>
          </a:p>
          <a:p>
            <a:pPr lvl="1"/>
            <a:r>
              <a:rPr lang="en-US" dirty="0" smtClean="0"/>
              <a:t>Chat History</a:t>
            </a:r>
          </a:p>
          <a:p>
            <a:pPr lvl="2"/>
            <a:r>
              <a:rPr lang="en-US" dirty="0" smtClean="0">
                <a:hlinkClick r:id="rId5"/>
              </a:rPr>
              <a:t>http://precisioncomputerinvestigations.wordpress.com/tag/skype-forensics/</a:t>
            </a:r>
            <a:r>
              <a:rPr lang="en-US" dirty="0" smtClean="0"/>
              <a:t> </a:t>
            </a:r>
          </a:p>
        </p:txBody>
      </p:sp>
      <p:sp>
        <p:nvSpPr>
          <p:cNvPr id="5" name="Slide Number Placeholder 4"/>
          <p:cNvSpPr>
            <a:spLocks noGrp="1"/>
          </p:cNvSpPr>
          <p:nvPr>
            <p:ph type="sldNum" sz="quarter" idx="12"/>
          </p:nvPr>
        </p:nvSpPr>
        <p:spPr/>
        <p:txBody>
          <a:bodyPr/>
          <a:lstStyle/>
          <a:p>
            <a:fld id="{C74246CD-2A76-450D-A687-DDD67160FD25}" type="slidenum">
              <a:rPr lang="en-US"/>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Activity TWO: </a:t>
            </a:r>
            <a:r>
              <a:rPr lang="en-US" sz="3600" dirty="0" smtClean="0"/>
              <a:t/>
            </a:r>
            <a:br>
              <a:rPr lang="en-US" sz="3600" dirty="0" smtClean="0"/>
            </a:br>
            <a:r>
              <a:rPr lang="en-US" sz="3600" dirty="0" smtClean="0">
                <a:solidFill>
                  <a:srgbClr val="FF9999"/>
                </a:solidFill>
              </a:rPr>
              <a:t>Digital Forensic Cases (3)</a:t>
            </a:r>
            <a:endParaRPr lang="en-US" sz="3600" dirty="0">
              <a:solidFill>
                <a:srgbClr val="FF9999"/>
              </a:solidFill>
            </a:endParaRPr>
          </a:p>
        </p:txBody>
      </p:sp>
      <p:sp>
        <p:nvSpPr>
          <p:cNvPr id="28675" name="Content Placeholder 2"/>
          <p:cNvSpPr>
            <a:spLocks noGrp="1"/>
          </p:cNvSpPr>
          <p:nvPr>
            <p:ph idx="1"/>
          </p:nvPr>
        </p:nvSpPr>
        <p:spPr/>
        <p:txBody>
          <a:bodyPr>
            <a:normAutofit fontScale="92500" lnSpcReduction="20000"/>
          </a:bodyPr>
          <a:lstStyle/>
          <a:p>
            <a:r>
              <a:rPr lang="en-US" dirty="0" smtClean="0"/>
              <a:t>What Computer Forensics Can Do For You</a:t>
            </a:r>
          </a:p>
          <a:p>
            <a:pPr lvl="1"/>
            <a:r>
              <a:rPr lang="en-US" dirty="0" smtClean="0">
                <a:hlinkClick r:id="rId3"/>
              </a:rPr>
              <a:t>http://precisioncomputerinvestigations.wordpress.com/2010/04/08/what-computer-forensics-can-do-for-you/</a:t>
            </a:r>
            <a:r>
              <a:rPr lang="en-US" dirty="0" smtClean="0"/>
              <a:t> </a:t>
            </a:r>
          </a:p>
          <a:p>
            <a:r>
              <a:rPr lang="en-US" dirty="0" smtClean="0"/>
              <a:t>Corporate Fraud – A Case Study</a:t>
            </a:r>
          </a:p>
          <a:p>
            <a:pPr lvl="1"/>
            <a:r>
              <a:rPr lang="en-US" dirty="0" smtClean="0">
                <a:hlinkClick r:id="rId4"/>
              </a:rPr>
              <a:t>http://precisioncomputerinvestigations.wordpress.com/2010/03/29/corporate-fraud-a-case-study/</a:t>
            </a:r>
            <a:r>
              <a:rPr lang="en-US" dirty="0" smtClean="0"/>
              <a:t> </a:t>
            </a:r>
          </a:p>
          <a:p>
            <a:r>
              <a:rPr lang="en-US" dirty="0" smtClean="0"/>
              <a:t>Corporate Investigation – A Case Study</a:t>
            </a:r>
          </a:p>
          <a:p>
            <a:pPr lvl="1"/>
            <a:r>
              <a:rPr lang="en-US" dirty="0" smtClean="0">
                <a:hlinkClick r:id="rId5"/>
              </a:rPr>
              <a:t>http://precisioncomputerinvestigations.wordpress.com/2010/03/24/corporate-investigation-a-case-study/</a:t>
            </a:r>
            <a:r>
              <a:rPr lang="en-US" dirty="0" smtClean="0"/>
              <a:t> </a:t>
            </a:r>
          </a:p>
        </p:txBody>
      </p:sp>
      <p:sp>
        <p:nvSpPr>
          <p:cNvPr id="5" name="Slide Number Placeholder 4"/>
          <p:cNvSpPr>
            <a:spLocks noGrp="1"/>
          </p:cNvSpPr>
          <p:nvPr>
            <p:ph type="sldNum" sz="quarter" idx="12"/>
          </p:nvPr>
        </p:nvSpPr>
        <p:spPr/>
        <p:txBody>
          <a:bodyPr/>
          <a:lstStyle/>
          <a:p>
            <a:fld id="{C74246CD-2A76-450D-A687-DDD67160FD25}" type="slidenum">
              <a:rPr lang="en-US"/>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TWO</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dirty="0" smtClean="0"/>
              <a:t>Digital Investigation</a:t>
            </a:r>
            <a:br>
              <a:rPr lang="en-US" dirty="0" smtClean="0"/>
            </a:br>
            <a:r>
              <a:rPr lang="en-US" dirty="0"/>
              <a:t>:</a:t>
            </a:r>
            <a:r>
              <a:rPr lang="en-US" dirty="0" smtClean="0"/>
              <a:t>Taking a Systematic Approach</a:t>
            </a:r>
          </a:p>
        </p:txBody>
      </p:sp>
      <p:sp>
        <p:nvSpPr>
          <p:cNvPr id="24580" name="Rectangle 3"/>
          <p:cNvSpPr>
            <a:spLocks noGrp="1" noChangeArrowheads="1"/>
          </p:cNvSpPr>
          <p:nvPr>
            <p:ph idx="1"/>
          </p:nvPr>
        </p:nvSpPr>
        <p:spPr>
          <a:xfrm>
            <a:off x="612775" y="1600200"/>
            <a:ext cx="8153400" cy="4495800"/>
          </a:xfrm>
        </p:spPr>
        <p:txBody>
          <a:bodyPr>
            <a:normAutofit fontScale="92500"/>
          </a:bodyPr>
          <a:lstStyle/>
          <a:p>
            <a:pPr eaLnBrk="1" hangingPunct="1"/>
            <a:r>
              <a:rPr lang="en-US" dirty="0" smtClean="0"/>
              <a:t> Steps for problem solving</a:t>
            </a:r>
          </a:p>
          <a:p>
            <a:pPr lvl="1" eaLnBrk="1" hangingPunct="1"/>
            <a:r>
              <a:rPr lang="en-US" dirty="0" smtClean="0"/>
              <a:t>Make an initial assessment about the type of case you are investigating</a:t>
            </a:r>
          </a:p>
          <a:p>
            <a:pPr lvl="1" eaLnBrk="1" hangingPunct="1"/>
            <a:r>
              <a:rPr lang="en-US" dirty="0" smtClean="0"/>
              <a:t>Determine the resources you need</a:t>
            </a:r>
          </a:p>
          <a:p>
            <a:pPr lvl="1" eaLnBrk="1" hangingPunct="1"/>
            <a:r>
              <a:rPr lang="en-US" dirty="0" smtClean="0"/>
              <a:t>Obtain and copy an evidence disk drive</a:t>
            </a:r>
          </a:p>
          <a:p>
            <a:pPr lvl="1" eaLnBrk="1" hangingPunct="1"/>
            <a:r>
              <a:rPr lang="en-US" dirty="0" smtClean="0"/>
              <a:t>Identify the risks- Mitigate or minimize the risks</a:t>
            </a:r>
          </a:p>
          <a:p>
            <a:pPr lvl="1" eaLnBrk="1" hangingPunct="1"/>
            <a:r>
              <a:rPr lang="en-US" dirty="0" smtClean="0"/>
              <a:t>Analyze and recover the digital evidence</a:t>
            </a:r>
          </a:p>
          <a:p>
            <a:pPr lvl="1" eaLnBrk="1" hangingPunct="1"/>
            <a:r>
              <a:rPr lang="en-US" dirty="0" smtClean="0"/>
              <a:t>Investigate the data you recover</a:t>
            </a:r>
          </a:p>
          <a:p>
            <a:pPr lvl="1" eaLnBrk="1" hangingPunct="1"/>
            <a:r>
              <a:rPr lang="en-US" dirty="0" smtClean="0"/>
              <a:t>Complete the case report</a:t>
            </a:r>
          </a:p>
          <a:p>
            <a:pPr lvl="1" eaLnBrk="1" hangingPunct="1"/>
            <a:r>
              <a:rPr lang="en-US" dirty="0" smtClean="0"/>
              <a:t>Critique the case</a:t>
            </a:r>
          </a:p>
          <a:p>
            <a:pPr lvl="1" eaLnBrk="1" hangingPunct="1">
              <a:buFont typeface="Wingdings 2" pitchFamily="18" charset="2"/>
              <a:buNone/>
            </a:pPr>
            <a:endParaRPr lang="en-US" dirty="0" smtClean="0"/>
          </a:p>
        </p:txBody>
      </p:sp>
      <p:sp>
        <p:nvSpPr>
          <p:cNvPr id="5" name="Slide Number Placeholder 4"/>
          <p:cNvSpPr>
            <a:spLocks noGrp="1"/>
          </p:cNvSpPr>
          <p:nvPr>
            <p:ph type="sldNum" sz="quarter" idx="12"/>
          </p:nvPr>
        </p:nvSpPr>
        <p:spPr/>
        <p:txBody>
          <a:bodyPr/>
          <a:lstStyle/>
          <a:p>
            <a:fld id="{0951E9F3-A11E-4EBB-8AA3-FCD0A1BC9AC5}" type="slidenum">
              <a:rPr lang="en-US"/>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2775" y="228600"/>
            <a:ext cx="8153400" cy="990600"/>
          </a:xfrm>
        </p:spPr>
        <p:txBody>
          <a:bodyPr/>
          <a:lstStyle/>
          <a:p>
            <a:pPr eaLnBrk="1" hangingPunct="1"/>
            <a:r>
              <a:rPr lang="en-US" dirty="0" smtClean="0"/>
              <a:t>Securing Your Evidence</a:t>
            </a:r>
          </a:p>
        </p:txBody>
      </p:sp>
      <p:sp>
        <p:nvSpPr>
          <p:cNvPr id="19460" name="Rectangle 3"/>
          <p:cNvSpPr>
            <a:spLocks noGrp="1" noChangeArrowheads="1"/>
          </p:cNvSpPr>
          <p:nvPr>
            <p:ph idx="1"/>
          </p:nvPr>
        </p:nvSpPr>
        <p:spPr>
          <a:xfrm>
            <a:off x="612775" y="1600200"/>
            <a:ext cx="8153400" cy="5029200"/>
          </a:xfrm>
        </p:spPr>
        <p:txBody>
          <a:bodyPr>
            <a:normAutofit/>
          </a:bodyPr>
          <a:lstStyle/>
          <a:p>
            <a:pPr eaLnBrk="1" hangingPunct="1">
              <a:lnSpc>
                <a:spcPct val="70000"/>
              </a:lnSpc>
            </a:pPr>
            <a:r>
              <a:rPr lang="en-US" dirty="0" smtClean="0"/>
              <a:t>Use </a:t>
            </a:r>
            <a:r>
              <a:rPr lang="en-US" b="1" dirty="0" smtClean="0"/>
              <a:t>evidence bags</a:t>
            </a:r>
            <a:r>
              <a:rPr lang="en-US" dirty="0" smtClean="0"/>
              <a:t> to secure and catalog the evidence</a:t>
            </a:r>
          </a:p>
          <a:p>
            <a:pPr eaLnBrk="1" hangingPunct="1">
              <a:lnSpc>
                <a:spcPct val="70000"/>
              </a:lnSpc>
            </a:pPr>
            <a:r>
              <a:rPr lang="en-US" dirty="0" smtClean="0"/>
              <a:t>Use computer safe products</a:t>
            </a:r>
          </a:p>
          <a:p>
            <a:pPr lvl="1" eaLnBrk="1" hangingPunct="1">
              <a:lnSpc>
                <a:spcPct val="70000"/>
              </a:lnSpc>
            </a:pPr>
            <a:r>
              <a:rPr lang="en-US" dirty="0" smtClean="0"/>
              <a:t>Antistatic bags</a:t>
            </a:r>
          </a:p>
          <a:p>
            <a:pPr lvl="1" eaLnBrk="1" hangingPunct="1">
              <a:lnSpc>
                <a:spcPct val="70000"/>
              </a:lnSpc>
            </a:pPr>
            <a:r>
              <a:rPr lang="en-US" dirty="0" smtClean="0"/>
              <a:t>Antistatic pads</a:t>
            </a:r>
          </a:p>
          <a:p>
            <a:pPr eaLnBrk="1" hangingPunct="1">
              <a:lnSpc>
                <a:spcPct val="70000"/>
              </a:lnSpc>
            </a:pPr>
            <a:r>
              <a:rPr lang="en-US" dirty="0" smtClean="0"/>
              <a:t>Use well padded containers</a:t>
            </a:r>
          </a:p>
          <a:p>
            <a:pPr eaLnBrk="1" hangingPunct="1">
              <a:lnSpc>
                <a:spcPct val="70000"/>
              </a:lnSpc>
            </a:pPr>
            <a:r>
              <a:rPr lang="en-US" dirty="0" smtClean="0"/>
              <a:t>Use evidence tape to seal all openings</a:t>
            </a:r>
          </a:p>
          <a:p>
            <a:pPr eaLnBrk="1" hangingPunct="1">
              <a:lnSpc>
                <a:spcPct val="70000"/>
              </a:lnSpc>
            </a:pPr>
            <a:r>
              <a:rPr lang="en-US" dirty="0" smtClean="0"/>
              <a:t>Write your initials on tape to prove that evidence has not been tampered with</a:t>
            </a:r>
          </a:p>
          <a:p>
            <a:pPr eaLnBrk="1" hangingPunct="1">
              <a:lnSpc>
                <a:spcPct val="70000"/>
              </a:lnSpc>
            </a:pPr>
            <a:r>
              <a:rPr lang="en-US" dirty="0" smtClean="0"/>
              <a:t>Consider computer specific temperature and humidity ranges</a:t>
            </a:r>
          </a:p>
        </p:txBody>
      </p:sp>
      <p:sp>
        <p:nvSpPr>
          <p:cNvPr id="5" name="Slide Number Placeholder 4"/>
          <p:cNvSpPr>
            <a:spLocks noGrp="1"/>
          </p:cNvSpPr>
          <p:nvPr>
            <p:ph type="sldNum" sz="quarter" idx="12"/>
          </p:nvPr>
        </p:nvSpPr>
        <p:spPr/>
        <p:txBody>
          <a:bodyPr/>
          <a:lstStyle/>
          <a:p>
            <a:fld id="{9B1A9DD7-AB43-404B-BCB5-5613DF5FE0CA}" type="slidenum">
              <a:rPr lang="en-US"/>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mtClean="0"/>
              <a:t>Understanding Data Recovery Workstations and Software</a:t>
            </a:r>
          </a:p>
        </p:txBody>
      </p:sp>
      <p:sp>
        <p:nvSpPr>
          <p:cNvPr id="25604" name="Rectangle 3"/>
          <p:cNvSpPr>
            <a:spLocks noGrp="1" noChangeArrowheads="1"/>
          </p:cNvSpPr>
          <p:nvPr>
            <p:ph idx="1"/>
          </p:nvPr>
        </p:nvSpPr>
        <p:spPr>
          <a:xfrm>
            <a:off x="612775" y="1600200"/>
            <a:ext cx="8153400" cy="4876800"/>
          </a:xfrm>
        </p:spPr>
        <p:txBody>
          <a:bodyPr>
            <a:normAutofit fontScale="92500" lnSpcReduction="10000"/>
          </a:bodyPr>
          <a:lstStyle/>
          <a:p>
            <a:pPr eaLnBrk="1" hangingPunct="1">
              <a:lnSpc>
                <a:spcPct val="80000"/>
              </a:lnSpc>
            </a:pPr>
            <a:r>
              <a:rPr lang="en-US" dirty="0" smtClean="0"/>
              <a:t>Investigations are conducted on a computer forensics lab (or data-recovery lab)</a:t>
            </a:r>
          </a:p>
          <a:p>
            <a:pPr eaLnBrk="1" hangingPunct="1">
              <a:lnSpc>
                <a:spcPct val="80000"/>
              </a:lnSpc>
            </a:pPr>
            <a:r>
              <a:rPr lang="en-US" dirty="0" smtClean="0"/>
              <a:t>Computer forensics and data-recovery are related but different</a:t>
            </a:r>
          </a:p>
          <a:p>
            <a:pPr eaLnBrk="1" hangingPunct="1">
              <a:lnSpc>
                <a:spcPct val="80000"/>
              </a:lnSpc>
            </a:pPr>
            <a:r>
              <a:rPr lang="en-US" b="1" dirty="0" smtClean="0"/>
              <a:t>Computer forensics workstation</a:t>
            </a:r>
          </a:p>
          <a:p>
            <a:pPr lvl="1" eaLnBrk="1" hangingPunct="1">
              <a:lnSpc>
                <a:spcPct val="80000"/>
              </a:lnSpc>
            </a:pPr>
            <a:r>
              <a:rPr lang="en-US" dirty="0" smtClean="0"/>
              <a:t>Specially configured personal computer</a:t>
            </a:r>
          </a:p>
          <a:p>
            <a:pPr lvl="1" eaLnBrk="1" hangingPunct="1">
              <a:lnSpc>
                <a:spcPct val="80000"/>
              </a:lnSpc>
            </a:pPr>
            <a:r>
              <a:rPr lang="en-US" dirty="0" smtClean="0"/>
              <a:t>Loaded with additional bays and forensics software</a:t>
            </a:r>
          </a:p>
          <a:p>
            <a:pPr eaLnBrk="1" hangingPunct="1">
              <a:lnSpc>
                <a:spcPct val="80000"/>
              </a:lnSpc>
            </a:pPr>
            <a:r>
              <a:rPr lang="en-US" dirty="0" smtClean="0"/>
              <a:t>To avoid altering the evidence use:</a:t>
            </a:r>
          </a:p>
          <a:p>
            <a:pPr lvl="1" eaLnBrk="1" hangingPunct="1">
              <a:lnSpc>
                <a:spcPct val="80000"/>
              </a:lnSpc>
            </a:pPr>
            <a:r>
              <a:rPr lang="en-US" dirty="0" smtClean="0"/>
              <a:t>Forensics boot disk, Write-blockers devices, Network interface card (NIC), Extra USB ports, FireWire 400/800 ports, SCSI card, Disk editor tool, Text editor tool, Graphics viewer program, Other specialized viewing tools</a:t>
            </a:r>
          </a:p>
        </p:txBody>
      </p:sp>
      <p:sp>
        <p:nvSpPr>
          <p:cNvPr id="5" name="Slide Number Placeholder 4"/>
          <p:cNvSpPr>
            <a:spLocks noGrp="1"/>
          </p:cNvSpPr>
          <p:nvPr>
            <p:ph type="sldNum" sz="quarter" idx="12"/>
          </p:nvPr>
        </p:nvSpPr>
        <p:spPr/>
        <p:txBody>
          <a:bodyPr/>
          <a:lstStyle/>
          <a:p>
            <a:fld id="{734A7569-525F-474D-908B-705710F4DFCF}" type="slidenum">
              <a:rPr lang="en-US"/>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r>
              <a:rPr lang="en-US" sz="4000"/>
              <a:t>Sources of File System Evidence</a:t>
            </a:r>
          </a:p>
        </p:txBody>
      </p:sp>
      <p:sp>
        <p:nvSpPr>
          <p:cNvPr id="235523" name="Rectangle 3"/>
          <p:cNvSpPr>
            <a:spLocks noGrp="1" noChangeArrowheads="1"/>
          </p:cNvSpPr>
          <p:nvPr>
            <p:ph type="body" idx="1"/>
          </p:nvPr>
        </p:nvSpPr>
        <p:spPr/>
        <p:txBody>
          <a:bodyPr/>
          <a:lstStyle/>
          <a:p>
            <a:r>
              <a:rPr lang="en-US"/>
              <a:t>File Slack</a:t>
            </a:r>
          </a:p>
          <a:p>
            <a:r>
              <a:rPr lang="en-US"/>
              <a:t>Free Space - “Unallocated” Clusters</a:t>
            </a:r>
          </a:p>
          <a:p>
            <a:r>
              <a:rPr lang="en-US"/>
              <a:t>Deleted Files</a:t>
            </a:r>
          </a:p>
          <a:p>
            <a:r>
              <a:rPr lang="en-US"/>
              <a:t>Page File / Swap Partition</a:t>
            </a:r>
          </a:p>
          <a:p>
            <a:r>
              <a:rPr lang="en-US"/>
              <a:t>Unpartitioned “Free” Space</a:t>
            </a:r>
          </a:p>
          <a:p>
            <a:r>
              <a:rPr lang="en-US"/>
              <a:t>Host Protected Areas</a:t>
            </a:r>
          </a:p>
          <a:p>
            <a:endParaRPr lang="en-US"/>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dirty="0" smtClean="0"/>
              <a:t>Understanding Bit-Stream Copies (1)</a:t>
            </a:r>
          </a:p>
        </p:txBody>
      </p:sp>
      <p:sp>
        <p:nvSpPr>
          <p:cNvPr id="29700" name="Rectangle 3"/>
          <p:cNvSpPr>
            <a:spLocks noGrp="1" noChangeArrowheads="1"/>
          </p:cNvSpPr>
          <p:nvPr>
            <p:ph idx="1"/>
          </p:nvPr>
        </p:nvSpPr>
        <p:spPr>
          <a:xfrm>
            <a:off x="533400" y="1600200"/>
            <a:ext cx="8077200" cy="4191000"/>
          </a:xfrm>
        </p:spPr>
        <p:txBody>
          <a:bodyPr>
            <a:normAutofit/>
          </a:bodyPr>
          <a:lstStyle/>
          <a:p>
            <a:pPr marL="319088" indent="-319088" eaLnBrk="1" hangingPunct="1">
              <a:lnSpc>
                <a:spcPct val="90000"/>
              </a:lnSpc>
              <a:buFont typeface="Wingdings" pitchFamily="2" charset="2"/>
              <a:buChar char=""/>
            </a:pPr>
            <a:r>
              <a:rPr lang="en-US" b="1" dirty="0" smtClean="0"/>
              <a:t>Bit-stream copy</a:t>
            </a:r>
          </a:p>
          <a:p>
            <a:pPr marL="639763" lvl="1" eaLnBrk="1" hangingPunct="1">
              <a:lnSpc>
                <a:spcPct val="90000"/>
              </a:lnSpc>
              <a:buFont typeface="Wingdings 2" pitchFamily="18" charset="2"/>
              <a:buChar char=""/>
            </a:pPr>
            <a:r>
              <a:rPr lang="en-US" dirty="0" smtClean="0"/>
              <a:t>Bit-by-bit copy of the original storage medium</a:t>
            </a:r>
          </a:p>
          <a:p>
            <a:pPr marL="639763" lvl="1" eaLnBrk="1" hangingPunct="1">
              <a:lnSpc>
                <a:spcPct val="90000"/>
              </a:lnSpc>
              <a:buFont typeface="Wingdings 2" pitchFamily="18" charset="2"/>
              <a:buChar char=""/>
            </a:pPr>
            <a:r>
              <a:rPr lang="en-US" dirty="0" smtClean="0"/>
              <a:t>Exact copy of the original disk </a:t>
            </a:r>
          </a:p>
          <a:p>
            <a:pPr marL="639763" lvl="1" eaLnBrk="1" hangingPunct="1">
              <a:lnSpc>
                <a:spcPct val="90000"/>
              </a:lnSpc>
              <a:buFont typeface="Wingdings 2" pitchFamily="18" charset="2"/>
              <a:buChar char=""/>
            </a:pPr>
            <a:r>
              <a:rPr lang="en-US" dirty="0" smtClean="0"/>
              <a:t>Different from a simple backup copy</a:t>
            </a:r>
          </a:p>
          <a:p>
            <a:pPr lvl="2" eaLnBrk="1" hangingPunct="1">
              <a:lnSpc>
                <a:spcPct val="90000"/>
              </a:lnSpc>
              <a:buFont typeface="Wingdings" pitchFamily="2" charset="2"/>
              <a:buChar char=""/>
            </a:pPr>
            <a:r>
              <a:rPr lang="en-US" sz="2400" dirty="0" smtClean="0"/>
              <a:t>Backup software only copy known files</a:t>
            </a:r>
          </a:p>
          <a:p>
            <a:pPr lvl="2" eaLnBrk="1" hangingPunct="1">
              <a:lnSpc>
                <a:spcPct val="90000"/>
              </a:lnSpc>
              <a:buFont typeface="Wingdings" pitchFamily="2" charset="2"/>
              <a:buChar char=""/>
            </a:pPr>
            <a:r>
              <a:rPr lang="en-US" sz="2400" dirty="0" smtClean="0"/>
              <a:t>Backup software cannot copy deleted files, e-mail messages or recover file fragments</a:t>
            </a:r>
          </a:p>
        </p:txBody>
      </p:sp>
      <p:sp>
        <p:nvSpPr>
          <p:cNvPr id="5" name="Slide Number Placeholder 4"/>
          <p:cNvSpPr>
            <a:spLocks noGrp="1"/>
          </p:cNvSpPr>
          <p:nvPr>
            <p:ph type="sldNum" sz="quarter" idx="12"/>
          </p:nvPr>
        </p:nvSpPr>
        <p:spPr/>
        <p:txBody>
          <a:bodyPr/>
          <a:lstStyle/>
          <a:p>
            <a:fld id="{C9A7EB47-6C96-4024-BD76-91BB6EBF6A59}" type="slidenum">
              <a:rPr lang="en-US"/>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lstStyle/>
          <a:p>
            <a:r>
              <a:rPr lang="en-US" dirty="0" smtClean="0"/>
              <a:t>Dr. Hwajung Lee</a:t>
            </a:r>
          </a:p>
          <a:p>
            <a:pPr lvl="1"/>
            <a:r>
              <a:rPr lang="en-US" dirty="0" smtClean="0"/>
              <a:t>Professor</a:t>
            </a:r>
          </a:p>
          <a:p>
            <a:pPr lvl="2"/>
            <a:r>
              <a:rPr lang="en-US" dirty="0" smtClean="0"/>
              <a:t>in the department of </a:t>
            </a:r>
            <a:r>
              <a:rPr lang="en-US" b="1" dirty="0" smtClean="0">
                <a:solidFill>
                  <a:srgbClr val="FF9999"/>
                </a:solidFill>
              </a:rPr>
              <a:t>Information Technology</a:t>
            </a:r>
          </a:p>
          <a:p>
            <a:pPr lvl="2"/>
            <a:r>
              <a:rPr lang="en-US" dirty="0" smtClean="0"/>
              <a:t>at Radford University</a:t>
            </a:r>
          </a:p>
          <a:p>
            <a:pPr lvl="1"/>
            <a:r>
              <a:rPr lang="en-US" dirty="0" smtClean="0"/>
              <a:t>Email: hlee3@radford.edu</a:t>
            </a:r>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AFED6DCF-C009-4B00-B8CC-92D69E983C74}" type="slidenum">
              <a:rPr lang="en-US" smtClean="0"/>
              <a:pPr/>
              <a:t>3</a:t>
            </a:fld>
            <a:endParaRPr lang="en-US"/>
          </a:p>
        </p:txBody>
      </p:sp>
      <p:sp>
        <p:nvSpPr>
          <p:cNvPr id="6" name="TextBox 5"/>
          <p:cNvSpPr txBox="1"/>
          <p:nvPr/>
        </p:nvSpPr>
        <p:spPr>
          <a:xfrm>
            <a:off x="6248400" y="2438400"/>
            <a:ext cx="2751074" cy="246221"/>
          </a:xfrm>
          <a:prstGeom prst="rect">
            <a:avLst/>
          </a:prstGeom>
          <a:noFill/>
        </p:spPr>
        <p:txBody>
          <a:bodyPr wrap="none" rtlCol="0">
            <a:spAutoFit/>
          </a:bodyPr>
          <a:lstStyle/>
          <a:p>
            <a:r>
              <a:rPr lang="en-US" sz="1000" dirty="0" smtClean="0">
                <a:solidFill>
                  <a:schemeClr val="accent2"/>
                </a:solidFill>
                <a:latin typeface="+mn-lt"/>
              </a:rPr>
              <a:t>Image Source: computerforensicsinfo.org</a:t>
            </a:r>
            <a:endParaRPr lang="en-US" sz="1000" dirty="0">
              <a:solidFill>
                <a:schemeClr val="accent2"/>
              </a:solidFill>
              <a:latin typeface="+mn-lt"/>
            </a:endParaRPr>
          </a:p>
        </p:txBody>
      </p:sp>
      <p:pic>
        <p:nvPicPr>
          <p:cNvPr id="7" name="Picture 6" descr="imagesCATL5TUM.jpg"/>
          <p:cNvPicPr>
            <a:picLocks noChangeAspect="1"/>
          </p:cNvPicPr>
          <p:nvPr/>
        </p:nvPicPr>
        <p:blipFill>
          <a:blip r:embed="rId3" cstate="print"/>
          <a:stretch>
            <a:fillRect/>
          </a:stretch>
        </p:blipFill>
        <p:spPr>
          <a:xfrm>
            <a:off x="6477000" y="304800"/>
            <a:ext cx="2143125" cy="2143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2775" y="228600"/>
            <a:ext cx="8153400" cy="990600"/>
          </a:xfrm>
        </p:spPr>
        <p:txBody>
          <a:bodyPr>
            <a:normAutofit fontScale="90000"/>
          </a:bodyPr>
          <a:lstStyle/>
          <a:p>
            <a:pPr eaLnBrk="1" hangingPunct="1"/>
            <a:r>
              <a:rPr lang="en-US" dirty="0" smtClean="0"/>
              <a:t>Understanding Bit-Stream Copies (2)</a:t>
            </a:r>
          </a:p>
        </p:txBody>
      </p:sp>
      <p:sp>
        <p:nvSpPr>
          <p:cNvPr id="29700" name="Rectangle 3"/>
          <p:cNvSpPr>
            <a:spLocks noGrp="1" noChangeArrowheads="1"/>
          </p:cNvSpPr>
          <p:nvPr>
            <p:ph idx="1"/>
          </p:nvPr>
        </p:nvSpPr>
        <p:spPr>
          <a:xfrm>
            <a:off x="533400" y="1600200"/>
            <a:ext cx="8077200" cy="4267200"/>
          </a:xfrm>
        </p:spPr>
        <p:txBody>
          <a:bodyPr>
            <a:normAutofit/>
          </a:bodyPr>
          <a:lstStyle/>
          <a:p>
            <a:pPr marL="319088" indent="-319088" eaLnBrk="1" hangingPunct="1">
              <a:lnSpc>
                <a:spcPct val="90000"/>
              </a:lnSpc>
              <a:buFont typeface="Wingdings" pitchFamily="2" charset="2"/>
              <a:buChar char=""/>
            </a:pPr>
            <a:r>
              <a:rPr lang="en-US" b="1" dirty="0" smtClean="0"/>
              <a:t>Bit-stream image</a:t>
            </a:r>
          </a:p>
          <a:p>
            <a:pPr marL="639763" lvl="1" eaLnBrk="1" hangingPunct="1">
              <a:lnSpc>
                <a:spcPct val="90000"/>
              </a:lnSpc>
              <a:buFont typeface="Wingdings 2" pitchFamily="18" charset="2"/>
              <a:buChar char=""/>
            </a:pPr>
            <a:r>
              <a:rPr lang="en-US" dirty="0" smtClean="0"/>
              <a:t>File containing the bit-stream copy of all data on a disk or partition</a:t>
            </a:r>
          </a:p>
          <a:p>
            <a:pPr marL="639763" lvl="1" eaLnBrk="1" hangingPunct="1">
              <a:lnSpc>
                <a:spcPct val="90000"/>
              </a:lnSpc>
              <a:buFont typeface="Wingdings 2" pitchFamily="18" charset="2"/>
              <a:buChar char=""/>
            </a:pPr>
            <a:r>
              <a:rPr lang="en-US" dirty="0" smtClean="0"/>
              <a:t>Also known as </a:t>
            </a:r>
            <a:r>
              <a:rPr lang="en-US" b="1" dirty="0" smtClean="0"/>
              <a:t>forensic copy</a:t>
            </a:r>
          </a:p>
        </p:txBody>
      </p:sp>
      <p:sp>
        <p:nvSpPr>
          <p:cNvPr id="5" name="Slide Number Placeholder 4"/>
          <p:cNvSpPr>
            <a:spLocks noGrp="1"/>
          </p:cNvSpPr>
          <p:nvPr>
            <p:ph type="sldNum" sz="quarter" idx="12"/>
          </p:nvPr>
        </p:nvSpPr>
        <p:spPr/>
        <p:txBody>
          <a:bodyPr/>
          <a:lstStyle/>
          <a:p>
            <a:fld id="{C9A7EB47-6C96-4024-BD76-91BB6EBF6A59}" type="slidenum">
              <a:rPr lang="en-US"/>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28600" y="228600"/>
            <a:ext cx="8686799" cy="1143000"/>
          </a:xfrm>
        </p:spPr>
        <p:txBody>
          <a:bodyPr>
            <a:normAutofit fontScale="90000"/>
          </a:bodyPr>
          <a:lstStyle/>
          <a:p>
            <a:pPr eaLnBrk="1" hangingPunct="1"/>
            <a:r>
              <a:rPr lang="en-US" dirty="0" smtClean="0"/>
              <a:t>Class Activity THREE: </a:t>
            </a:r>
            <a:br>
              <a:rPr lang="en-US" dirty="0" smtClean="0"/>
            </a:br>
            <a:r>
              <a:rPr lang="en-US" sz="3300" dirty="0" smtClean="0">
                <a:solidFill>
                  <a:srgbClr val="FF9999"/>
                </a:solidFill>
              </a:rPr>
              <a:t>Acquiring an Image of Evidence Media and Recovering a Deleted File</a:t>
            </a:r>
          </a:p>
        </p:txBody>
      </p:sp>
      <p:sp>
        <p:nvSpPr>
          <p:cNvPr id="30724" name="Rectangle 3"/>
          <p:cNvSpPr>
            <a:spLocks noGrp="1" noChangeArrowheads="1"/>
          </p:cNvSpPr>
          <p:nvPr>
            <p:ph idx="1"/>
          </p:nvPr>
        </p:nvSpPr>
        <p:spPr>
          <a:xfrm>
            <a:off x="381000" y="2057400"/>
            <a:ext cx="8458200" cy="4267200"/>
          </a:xfrm>
        </p:spPr>
        <p:txBody>
          <a:bodyPr>
            <a:normAutofit/>
          </a:bodyPr>
          <a:lstStyle/>
          <a:p>
            <a:pPr eaLnBrk="1" hangingPunct="1">
              <a:lnSpc>
                <a:spcPct val="90000"/>
              </a:lnSpc>
            </a:pPr>
            <a:r>
              <a:rPr lang="en-US" dirty="0" smtClean="0"/>
              <a:t>First rule of computer forensics</a:t>
            </a:r>
          </a:p>
          <a:p>
            <a:pPr lvl="1" eaLnBrk="1" hangingPunct="1">
              <a:lnSpc>
                <a:spcPct val="90000"/>
              </a:lnSpc>
            </a:pPr>
            <a:r>
              <a:rPr lang="en-US" dirty="0" smtClean="0"/>
              <a:t>Preserve the original evidence</a:t>
            </a:r>
          </a:p>
          <a:p>
            <a:pPr eaLnBrk="1" hangingPunct="1">
              <a:lnSpc>
                <a:spcPct val="90000"/>
              </a:lnSpc>
            </a:pPr>
            <a:r>
              <a:rPr lang="en-US" dirty="0" smtClean="0"/>
              <a:t>Conduct your analysis only on a copy of the data</a:t>
            </a:r>
          </a:p>
          <a:p>
            <a:pPr eaLnBrk="1" hangingPunct="1">
              <a:lnSpc>
                <a:spcPct val="90000"/>
              </a:lnSpc>
            </a:pPr>
            <a:r>
              <a:rPr lang="en-US" dirty="0" smtClean="0"/>
              <a:t>Use FTK Imager to </a:t>
            </a:r>
            <a:r>
              <a:rPr lang="en-US" dirty="0" smtClean="0">
                <a:solidFill>
                  <a:srgbClr val="FF9999"/>
                </a:solidFill>
              </a:rPr>
              <a:t>create a forensic image</a:t>
            </a:r>
          </a:p>
          <a:p>
            <a:pPr lvl="1">
              <a:lnSpc>
                <a:spcPct val="90000"/>
              </a:lnSpc>
            </a:pPr>
            <a:r>
              <a:rPr lang="en-US" dirty="0">
                <a:hlinkClick r:id="rId3"/>
              </a:rPr>
              <a:t>http://</a:t>
            </a:r>
            <a:r>
              <a:rPr lang="en-US" dirty="0" smtClean="0">
                <a:hlinkClick r:id="rId3"/>
              </a:rPr>
              <a:t>accessdata.com/product-download</a:t>
            </a:r>
            <a:endParaRPr lang="en-US" dirty="0" smtClean="0"/>
          </a:p>
          <a:p>
            <a:pPr lvl="1">
              <a:lnSpc>
                <a:spcPct val="90000"/>
              </a:lnSpc>
            </a:pPr>
            <a:r>
              <a:rPr lang="en-US" dirty="0" smtClean="0"/>
              <a:t>Your job is to </a:t>
            </a:r>
            <a:r>
              <a:rPr lang="en-US" dirty="0" smtClean="0">
                <a:solidFill>
                  <a:srgbClr val="FF9999"/>
                </a:solidFill>
              </a:rPr>
              <a:t>recover data from deleted files</a:t>
            </a:r>
          </a:p>
          <a:p>
            <a:pPr lvl="1" eaLnBrk="1" hangingPunct="1">
              <a:lnSpc>
                <a:spcPct val="90000"/>
              </a:lnSpc>
              <a:buFont typeface="Wingdings 2" pitchFamily="18" charset="2"/>
              <a:buNone/>
            </a:pPr>
            <a:endParaRPr lang="en-US" dirty="0" smtClean="0"/>
          </a:p>
          <a:p>
            <a:pPr lvl="1" eaLnBrk="1" hangingPunct="1">
              <a:lnSpc>
                <a:spcPct val="90000"/>
              </a:lnSpc>
              <a:buFont typeface="Wingdings 2" pitchFamily="18" charset="2"/>
              <a:buNone/>
            </a:pPr>
            <a:endParaRPr lang="en-US" dirty="0" smtClean="0"/>
          </a:p>
        </p:txBody>
      </p:sp>
      <p:sp>
        <p:nvSpPr>
          <p:cNvPr id="5" name="Slide Number Placeholder 4"/>
          <p:cNvSpPr>
            <a:spLocks noGrp="1"/>
          </p:cNvSpPr>
          <p:nvPr>
            <p:ph type="sldNum" sz="quarter" idx="12"/>
          </p:nvPr>
        </p:nvSpPr>
        <p:spPr/>
        <p:txBody>
          <a:bodyPr/>
          <a:lstStyle/>
          <a:p>
            <a:fld id="{95FDA65F-FAEC-406B-8756-EDB0CE51C471}" type="slidenum">
              <a:rPr lang="en-US"/>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and Security </a:t>
            </a:r>
            <a:br>
              <a:rPr lang="en-US" dirty="0" smtClean="0"/>
            </a:br>
            <a:r>
              <a:rPr lang="en-US" dirty="0" smtClean="0"/>
              <a:t>on the Internet </a:t>
            </a:r>
            <a:endParaRPr lang="en-US" dirty="0"/>
          </a:p>
        </p:txBody>
      </p:sp>
      <p:sp>
        <p:nvSpPr>
          <p:cNvPr id="3" name="Content Placeholder 2"/>
          <p:cNvSpPr>
            <a:spLocks noGrp="1"/>
          </p:cNvSpPr>
          <p:nvPr>
            <p:ph idx="1"/>
          </p:nvPr>
        </p:nvSpPr>
        <p:spPr/>
        <p:txBody>
          <a:bodyPr/>
          <a:lstStyle/>
          <a:p>
            <a:r>
              <a:rPr lang="en-US" dirty="0" smtClean="0"/>
              <a:t>Privacy on the Internet</a:t>
            </a:r>
          </a:p>
          <a:p>
            <a:pPr lvl="1"/>
            <a:r>
              <a:rPr lang="en-US" dirty="0" smtClean="0">
                <a:hlinkClick r:id="rId3"/>
              </a:rPr>
              <a:t>https://vimeo.com/69216673</a:t>
            </a:r>
            <a:r>
              <a:rPr lang="en-US" dirty="0" smtClean="0"/>
              <a:t> </a:t>
            </a:r>
          </a:p>
          <a:p>
            <a:pPr lvl="2"/>
            <a:r>
              <a:rPr lang="en-US" dirty="0" smtClean="0"/>
              <a:t>To watch, enter “security1#”</a:t>
            </a:r>
          </a:p>
          <a:p>
            <a:r>
              <a:rPr lang="en-US" dirty="0" smtClean="0"/>
              <a:t>Security on the Internet</a:t>
            </a:r>
          </a:p>
          <a:p>
            <a:pPr lvl="1"/>
            <a:r>
              <a:rPr lang="en-US" dirty="0">
                <a:hlinkClick r:id="rId4"/>
              </a:rPr>
              <a:t>https://</a:t>
            </a:r>
            <a:r>
              <a:rPr lang="en-US" dirty="0" smtClean="0">
                <a:hlinkClick r:id="rId4"/>
              </a:rPr>
              <a:t>vimeo.com/69216833</a:t>
            </a:r>
            <a:r>
              <a:rPr lang="en-US" dirty="0" smtClean="0"/>
              <a:t> </a:t>
            </a:r>
            <a:endParaRPr lang="en-US" dirty="0"/>
          </a:p>
          <a:p>
            <a:pPr lvl="2"/>
            <a:r>
              <a:rPr lang="en-US" dirty="0"/>
              <a:t>To watch, enter “security1#”</a:t>
            </a:r>
          </a:p>
          <a:p>
            <a:pPr lvl="1"/>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32</a:t>
            </a:fld>
            <a:endParaRPr lang="en-US"/>
          </a:p>
        </p:txBody>
      </p:sp>
    </p:spTree>
    <p:extLst>
      <p:ext uri="{BB962C8B-B14F-4D97-AF65-F5344CB8AC3E}">
        <p14:creationId xmlns:p14="http://schemas.microsoft.com/office/powerpoint/2010/main" val="25041694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Contest:</a:t>
            </a:r>
            <a:br>
              <a:rPr lang="en-US" dirty="0" smtClean="0"/>
            </a:br>
            <a:r>
              <a:rPr lang="en-US" dirty="0" smtClean="0"/>
              <a:t>Capture the Flag Contest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Instruction:</a:t>
            </a:r>
          </a:p>
          <a:p>
            <a:pPr lvl="1"/>
            <a:r>
              <a:rPr lang="en-US" b="1" dirty="0" smtClean="0">
                <a:solidFill>
                  <a:srgbClr val="FF9999"/>
                </a:solidFill>
              </a:rPr>
              <a:t>[Step 1] </a:t>
            </a:r>
            <a:r>
              <a:rPr lang="en-US" dirty="0" smtClean="0"/>
              <a:t>Go </a:t>
            </a:r>
            <a:r>
              <a:rPr lang="en-US" dirty="0"/>
              <a:t>to:  </a:t>
            </a:r>
            <a:r>
              <a:rPr lang="en-US" u="sng" dirty="0">
                <a:hlinkClick r:id="rId3"/>
              </a:rPr>
              <a:t>https://137.45.192.119</a:t>
            </a:r>
            <a:endParaRPr lang="en-US" dirty="0"/>
          </a:p>
          <a:p>
            <a:pPr lvl="1"/>
            <a:r>
              <a:rPr lang="en-US" b="1" dirty="0" smtClean="0">
                <a:solidFill>
                  <a:srgbClr val="FF9999"/>
                </a:solidFill>
              </a:rPr>
              <a:t>[Step 2] </a:t>
            </a:r>
            <a:r>
              <a:rPr lang="en-US" dirty="0"/>
              <a:t>Register for an account. </a:t>
            </a:r>
            <a:r>
              <a:rPr lang="en-US" dirty="0" smtClean="0"/>
              <a:t>You </a:t>
            </a:r>
            <a:r>
              <a:rPr lang="en-US" dirty="0"/>
              <a:t>should register as a high school </a:t>
            </a:r>
            <a:r>
              <a:rPr lang="en-US" dirty="0" smtClean="0"/>
              <a:t>team</a:t>
            </a:r>
            <a:r>
              <a:rPr lang="en-US" dirty="0"/>
              <a:t> </a:t>
            </a:r>
            <a:r>
              <a:rPr lang="en-US" dirty="0" smtClean="0"/>
              <a:t>with a given team name and a given password. </a:t>
            </a:r>
          </a:p>
          <a:p>
            <a:pPr lvl="2"/>
            <a:r>
              <a:rPr lang="en-US" dirty="0" smtClean="0"/>
              <a:t>Team name: (ex) team1, team2, team3, …</a:t>
            </a:r>
            <a:r>
              <a:rPr lang="en-US" dirty="0"/>
              <a:t> </a:t>
            </a:r>
            <a:endParaRPr lang="en-US" dirty="0" smtClean="0"/>
          </a:p>
          <a:p>
            <a:pPr lvl="2"/>
            <a:r>
              <a:rPr lang="en-US" dirty="0" smtClean="0"/>
              <a:t>Password: (ex) secure1$, secure2$, …</a:t>
            </a:r>
            <a:endParaRPr lang="en-US" dirty="0"/>
          </a:p>
          <a:p>
            <a:pPr lvl="1"/>
            <a:r>
              <a:rPr lang="en-US" b="1" dirty="0" smtClean="0">
                <a:solidFill>
                  <a:srgbClr val="FF9999"/>
                </a:solidFill>
              </a:rPr>
              <a:t>[Step 3] </a:t>
            </a:r>
            <a:r>
              <a:rPr lang="en-US" dirty="0" smtClean="0"/>
              <a:t>Once you </a:t>
            </a:r>
            <a:r>
              <a:rPr lang="en-US" dirty="0"/>
              <a:t>register and login, </a:t>
            </a:r>
            <a:r>
              <a:rPr lang="en-US" dirty="0" smtClean="0"/>
              <a:t>you </a:t>
            </a:r>
            <a:r>
              <a:rPr lang="en-US" dirty="0"/>
              <a:t>can start working on challenges. </a:t>
            </a:r>
            <a:r>
              <a:rPr lang="en-US" dirty="0" smtClean="0"/>
              <a:t>You </a:t>
            </a:r>
            <a:r>
              <a:rPr lang="en-US" dirty="0"/>
              <a:t>will see </a:t>
            </a:r>
            <a:r>
              <a:rPr lang="en-US" dirty="0" smtClean="0"/>
              <a:t>your </a:t>
            </a:r>
            <a:r>
              <a:rPr lang="en-US" dirty="0"/>
              <a:t>scores on the scoreboard. For reference </a:t>
            </a:r>
            <a:r>
              <a:rPr lang="en-US" dirty="0" smtClean="0"/>
              <a:t>you </a:t>
            </a:r>
            <a:r>
              <a:rPr lang="en-US" dirty="0"/>
              <a:t>can see the scores of other high school students who have competed over the last 4 months. </a:t>
            </a:r>
          </a:p>
          <a:p>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33</a:t>
            </a:fld>
            <a:endParaRPr lang="en-US"/>
          </a:p>
        </p:txBody>
      </p:sp>
    </p:spTree>
    <p:extLst>
      <p:ext uri="{BB962C8B-B14F-4D97-AF65-F5344CB8AC3E}">
        <p14:creationId xmlns:p14="http://schemas.microsoft.com/office/powerpoint/2010/main" val="22066263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THREE</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9"/>
          <p:cNvSpPr>
            <a:spLocks noChangeArrowheads="1"/>
          </p:cNvSpPr>
          <p:nvPr/>
        </p:nvSpPr>
        <p:spPr bwMode="auto">
          <a:xfrm>
            <a:off x="1881188" y="139700"/>
            <a:ext cx="52816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a:r>
              <a:rPr lang="en-US" altLang="en-US" sz="3900" b="1" dirty="0">
                <a:solidFill>
                  <a:srgbClr val="92D050"/>
                </a:solidFill>
              </a:rPr>
              <a:t>TCP/IP Protocol Suite</a:t>
            </a:r>
          </a:p>
        </p:txBody>
      </p:sp>
      <p:sp>
        <p:nvSpPr>
          <p:cNvPr id="372779" name="Text Box 43"/>
          <p:cNvSpPr txBox="1">
            <a:spLocks noChangeArrowheads="1"/>
          </p:cNvSpPr>
          <p:nvPr/>
        </p:nvSpPr>
        <p:spPr bwMode="auto">
          <a:xfrm>
            <a:off x="2286000" y="64008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Diverse network technologies</a:t>
            </a:r>
          </a:p>
        </p:txBody>
      </p:sp>
      <p:sp>
        <p:nvSpPr>
          <p:cNvPr id="372780" name="Text Box 44"/>
          <p:cNvSpPr txBox="1">
            <a:spLocks noChangeArrowheads="1"/>
          </p:cNvSpPr>
          <p:nvPr/>
        </p:nvSpPr>
        <p:spPr bwMode="auto">
          <a:xfrm>
            <a:off x="685800" y="1981200"/>
            <a:ext cx="182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Reliable stream service</a:t>
            </a:r>
          </a:p>
        </p:txBody>
      </p:sp>
      <p:sp>
        <p:nvSpPr>
          <p:cNvPr id="372781" name="Text Box 45"/>
          <p:cNvSpPr txBox="1">
            <a:spLocks noChangeArrowheads="1"/>
          </p:cNvSpPr>
          <p:nvPr/>
        </p:nvSpPr>
        <p:spPr bwMode="auto">
          <a:xfrm>
            <a:off x="7239000" y="1936750"/>
            <a:ext cx="1828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User</a:t>
            </a:r>
          </a:p>
          <a:p>
            <a:pPr algn="l" eaLnBrk="1" hangingPunct="1"/>
            <a:r>
              <a:rPr lang="en-US" altLang="en-US" sz="2400" b="1" dirty="0">
                <a:solidFill>
                  <a:srgbClr val="18B2B6"/>
                </a:solidFill>
              </a:rPr>
              <a:t>datagram service</a:t>
            </a:r>
          </a:p>
        </p:txBody>
      </p:sp>
      <p:sp>
        <p:nvSpPr>
          <p:cNvPr id="46088" name="Rectangle 47"/>
          <p:cNvSpPr>
            <a:spLocks noChangeArrowheads="1"/>
          </p:cNvSpPr>
          <p:nvPr/>
        </p:nvSpPr>
        <p:spPr bwMode="auto">
          <a:xfrm>
            <a:off x="1108075" y="992188"/>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089" name="Text Box 48"/>
          <p:cNvSpPr txBox="1">
            <a:spLocks noChangeArrowheads="1"/>
          </p:cNvSpPr>
          <p:nvPr/>
        </p:nvSpPr>
        <p:spPr bwMode="auto">
          <a:xfrm>
            <a:off x="1392238" y="1036638"/>
            <a:ext cx="946150"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rgbClr val="FF9999"/>
                </a:solidFill>
              </a:rPr>
              <a:t>HTTP</a:t>
            </a:r>
          </a:p>
        </p:txBody>
      </p:sp>
      <p:sp>
        <p:nvSpPr>
          <p:cNvPr id="46090" name="Rectangle 49"/>
          <p:cNvSpPr>
            <a:spLocks noChangeArrowheads="1"/>
          </p:cNvSpPr>
          <p:nvPr/>
        </p:nvSpPr>
        <p:spPr bwMode="auto">
          <a:xfrm>
            <a:off x="2943225" y="1000125"/>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091" name="Text Box 50"/>
          <p:cNvSpPr txBox="1">
            <a:spLocks noChangeArrowheads="1"/>
          </p:cNvSpPr>
          <p:nvPr/>
        </p:nvSpPr>
        <p:spPr bwMode="auto">
          <a:xfrm>
            <a:off x="3151188" y="1044575"/>
            <a:ext cx="890587"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9999"/>
                </a:solidFill>
              </a:rPr>
              <a:t>SMTP</a:t>
            </a:r>
          </a:p>
        </p:txBody>
      </p:sp>
      <p:sp>
        <p:nvSpPr>
          <p:cNvPr id="46092" name="Rectangle 51"/>
          <p:cNvSpPr>
            <a:spLocks noChangeArrowheads="1"/>
          </p:cNvSpPr>
          <p:nvPr/>
        </p:nvSpPr>
        <p:spPr bwMode="auto">
          <a:xfrm>
            <a:off x="6577013" y="995363"/>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093" name="Text Box 52"/>
          <p:cNvSpPr txBox="1">
            <a:spLocks noChangeArrowheads="1"/>
          </p:cNvSpPr>
          <p:nvPr/>
        </p:nvSpPr>
        <p:spPr bwMode="auto">
          <a:xfrm>
            <a:off x="7016750" y="1041400"/>
            <a:ext cx="693738"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9999"/>
                </a:solidFill>
              </a:rPr>
              <a:t>RTP</a:t>
            </a:r>
          </a:p>
        </p:txBody>
      </p:sp>
      <p:sp>
        <p:nvSpPr>
          <p:cNvPr id="46094" name="Rectangle 53"/>
          <p:cNvSpPr>
            <a:spLocks noChangeArrowheads="1"/>
          </p:cNvSpPr>
          <p:nvPr/>
        </p:nvSpPr>
        <p:spPr bwMode="auto">
          <a:xfrm>
            <a:off x="2351088" y="2182813"/>
            <a:ext cx="1460500" cy="469900"/>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46095" name="Text Box 54"/>
          <p:cNvSpPr txBox="1">
            <a:spLocks noChangeArrowheads="1"/>
          </p:cNvSpPr>
          <p:nvPr/>
        </p:nvSpPr>
        <p:spPr bwMode="auto">
          <a:xfrm>
            <a:off x="2657475" y="2214563"/>
            <a:ext cx="693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FF00"/>
                </a:solidFill>
              </a:rPr>
              <a:t>TCP</a:t>
            </a:r>
          </a:p>
        </p:txBody>
      </p:sp>
      <p:sp>
        <p:nvSpPr>
          <p:cNvPr id="46096" name="Rectangle 55"/>
          <p:cNvSpPr>
            <a:spLocks noChangeArrowheads="1"/>
          </p:cNvSpPr>
          <p:nvPr/>
        </p:nvSpPr>
        <p:spPr bwMode="auto">
          <a:xfrm>
            <a:off x="5594350" y="2189163"/>
            <a:ext cx="1460500" cy="469900"/>
          </a:xfrm>
          <a:prstGeom prst="rect">
            <a:avLst/>
          </a:prstGeom>
          <a:solidFill>
            <a:schemeClr val="fo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46097" name="Text Box 56"/>
          <p:cNvSpPr txBox="1">
            <a:spLocks noChangeArrowheads="1"/>
          </p:cNvSpPr>
          <p:nvPr/>
        </p:nvSpPr>
        <p:spPr bwMode="auto">
          <a:xfrm>
            <a:off x="5886450" y="2220913"/>
            <a:ext cx="722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rgbClr val="FFFF00"/>
                </a:solidFill>
              </a:rPr>
              <a:t>UDP</a:t>
            </a:r>
          </a:p>
        </p:txBody>
      </p:sp>
      <p:grpSp>
        <p:nvGrpSpPr>
          <p:cNvPr id="46098" name="Group 57"/>
          <p:cNvGrpSpPr>
            <a:grpSpLocks/>
          </p:cNvGrpSpPr>
          <p:nvPr/>
        </p:nvGrpSpPr>
        <p:grpSpPr bwMode="auto">
          <a:xfrm>
            <a:off x="3775075" y="3792538"/>
            <a:ext cx="1747838" cy="639762"/>
            <a:chOff x="1722" y="2347"/>
            <a:chExt cx="1101" cy="403"/>
          </a:xfrm>
        </p:grpSpPr>
        <p:sp>
          <p:nvSpPr>
            <p:cNvPr id="46120" name="Rectangle 58"/>
            <p:cNvSpPr>
              <a:spLocks noChangeArrowheads="1"/>
            </p:cNvSpPr>
            <p:nvPr/>
          </p:nvSpPr>
          <p:spPr bwMode="auto">
            <a:xfrm>
              <a:off x="1722" y="2347"/>
              <a:ext cx="1101" cy="40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46121" name="Text Box 59"/>
            <p:cNvSpPr txBox="1">
              <a:spLocks noChangeArrowheads="1"/>
            </p:cNvSpPr>
            <p:nvPr/>
          </p:nvSpPr>
          <p:spPr bwMode="auto">
            <a:xfrm>
              <a:off x="2094" y="2441"/>
              <a:ext cx="2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rgbClr val="92D050"/>
                  </a:solidFill>
                </a:rPr>
                <a:t>IP</a:t>
              </a:r>
            </a:p>
          </p:txBody>
        </p:sp>
      </p:grpSp>
      <p:grpSp>
        <p:nvGrpSpPr>
          <p:cNvPr id="46099" name="Group 60"/>
          <p:cNvGrpSpPr>
            <a:grpSpLocks/>
          </p:cNvGrpSpPr>
          <p:nvPr/>
        </p:nvGrpSpPr>
        <p:grpSpPr bwMode="auto">
          <a:xfrm>
            <a:off x="768350" y="5205413"/>
            <a:ext cx="2190750" cy="1109662"/>
            <a:chOff x="2277" y="3287"/>
            <a:chExt cx="1380" cy="699"/>
          </a:xfrm>
        </p:grpSpPr>
        <p:sp>
          <p:nvSpPr>
            <p:cNvPr id="46118" name="Rectangle 61"/>
            <p:cNvSpPr>
              <a:spLocks noChangeArrowheads="1"/>
            </p:cNvSpPr>
            <p:nvPr/>
          </p:nvSpPr>
          <p:spPr bwMode="auto">
            <a:xfrm>
              <a:off x="2277" y="3287"/>
              <a:ext cx="1380" cy="699"/>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b="1">
                <a:solidFill>
                  <a:srgbClr val="00B0F0"/>
                </a:solidFill>
              </a:endParaRPr>
            </a:p>
          </p:txBody>
        </p:sp>
        <p:sp>
          <p:nvSpPr>
            <p:cNvPr id="46119" name="Text Box 62"/>
            <p:cNvSpPr txBox="1">
              <a:spLocks noChangeArrowheads="1"/>
            </p:cNvSpPr>
            <p:nvPr/>
          </p:nvSpPr>
          <p:spPr bwMode="auto">
            <a:xfrm>
              <a:off x="2423" y="3355"/>
              <a:ext cx="1117" cy="538"/>
            </a:xfrm>
            <a:prstGeom prst="rect">
              <a:avLst/>
            </a:prstGeom>
            <a:solidFill>
              <a:schemeClr val="accent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dirty="0">
                  <a:solidFill>
                    <a:schemeClr val="tx1"/>
                  </a:solidFill>
                </a:rPr>
                <a:t>Network</a:t>
              </a:r>
            </a:p>
            <a:p>
              <a:pPr>
                <a:spcBef>
                  <a:spcPct val="50000"/>
                </a:spcBef>
              </a:pPr>
              <a:r>
                <a:rPr lang="en-US" altLang="en-US" sz="2000" b="1" dirty="0">
                  <a:solidFill>
                    <a:schemeClr val="tx1"/>
                  </a:solidFill>
                </a:rPr>
                <a:t>interface 1</a:t>
              </a:r>
            </a:p>
          </p:txBody>
        </p:sp>
      </p:grpSp>
      <p:sp>
        <p:nvSpPr>
          <p:cNvPr id="46100" name="Line 63"/>
          <p:cNvSpPr>
            <a:spLocks noChangeShapeType="1"/>
          </p:cNvSpPr>
          <p:nvPr/>
        </p:nvSpPr>
        <p:spPr bwMode="auto">
          <a:xfrm flipV="1">
            <a:off x="4565650" y="4448175"/>
            <a:ext cx="1588" cy="82232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1" name="Line 64"/>
          <p:cNvSpPr>
            <a:spLocks noChangeShapeType="1"/>
          </p:cNvSpPr>
          <p:nvPr/>
        </p:nvSpPr>
        <p:spPr bwMode="auto">
          <a:xfrm flipV="1">
            <a:off x="4849813" y="2674938"/>
            <a:ext cx="1465262" cy="1084262"/>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2" name="Line 65"/>
          <p:cNvSpPr>
            <a:spLocks noChangeShapeType="1"/>
          </p:cNvSpPr>
          <p:nvPr/>
        </p:nvSpPr>
        <p:spPr bwMode="auto">
          <a:xfrm flipH="1" flipV="1">
            <a:off x="3275013" y="2676525"/>
            <a:ext cx="1055687" cy="1095375"/>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3" name="Line 66"/>
          <p:cNvSpPr>
            <a:spLocks noChangeShapeType="1"/>
          </p:cNvSpPr>
          <p:nvPr/>
        </p:nvSpPr>
        <p:spPr bwMode="auto">
          <a:xfrm flipV="1">
            <a:off x="6650038" y="1474788"/>
            <a:ext cx="588962" cy="67945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4" name="Line 67"/>
          <p:cNvSpPr>
            <a:spLocks noChangeShapeType="1"/>
          </p:cNvSpPr>
          <p:nvPr/>
        </p:nvSpPr>
        <p:spPr bwMode="auto">
          <a:xfrm flipV="1">
            <a:off x="3281363" y="1498600"/>
            <a:ext cx="561975" cy="665163"/>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5" name="Line 68"/>
          <p:cNvSpPr>
            <a:spLocks noChangeShapeType="1"/>
          </p:cNvSpPr>
          <p:nvPr/>
        </p:nvSpPr>
        <p:spPr bwMode="auto">
          <a:xfrm>
            <a:off x="1973263" y="1487488"/>
            <a:ext cx="763587" cy="62865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6106" name="Group 69"/>
          <p:cNvGrpSpPr>
            <a:grpSpLocks/>
          </p:cNvGrpSpPr>
          <p:nvPr/>
        </p:nvGrpSpPr>
        <p:grpSpPr bwMode="auto">
          <a:xfrm>
            <a:off x="6335713" y="5200650"/>
            <a:ext cx="2190750" cy="1109663"/>
            <a:chOff x="2277" y="3287"/>
            <a:chExt cx="1380" cy="699"/>
          </a:xfrm>
        </p:grpSpPr>
        <p:sp>
          <p:nvSpPr>
            <p:cNvPr id="46116" name="Rectangle 70"/>
            <p:cNvSpPr>
              <a:spLocks noChangeArrowheads="1"/>
            </p:cNvSpPr>
            <p:nvPr/>
          </p:nvSpPr>
          <p:spPr bwMode="auto">
            <a:xfrm>
              <a:off x="2277" y="3287"/>
              <a:ext cx="1380" cy="699"/>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b="1"/>
            </a:p>
          </p:txBody>
        </p:sp>
        <p:sp>
          <p:nvSpPr>
            <p:cNvPr id="46117" name="Text Box 71"/>
            <p:cNvSpPr txBox="1">
              <a:spLocks noChangeArrowheads="1"/>
            </p:cNvSpPr>
            <p:nvPr/>
          </p:nvSpPr>
          <p:spPr bwMode="auto">
            <a:xfrm>
              <a:off x="2423" y="3355"/>
              <a:ext cx="1117" cy="538"/>
            </a:xfrm>
            <a:prstGeom prst="rect">
              <a:avLst/>
            </a:prstGeom>
            <a:solidFill>
              <a:schemeClr val="accent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chemeClr val="tx1"/>
                  </a:solidFill>
                </a:rPr>
                <a:t>Network</a:t>
              </a:r>
            </a:p>
            <a:p>
              <a:pPr>
                <a:spcBef>
                  <a:spcPct val="50000"/>
                </a:spcBef>
              </a:pPr>
              <a:r>
                <a:rPr lang="en-US" altLang="en-US" sz="2000" b="1">
                  <a:solidFill>
                    <a:schemeClr val="tx1"/>
                  </a:solidFill>
                </a:rPr>
                <a:t>interface 3</a:t>
              </a:r>
            </a:p>
          </p:txBody>
        </p:sp>
      </p:grpSp>
      <p:grpSp>
        <p:nvGrpSpPr>
          <p:cNvPr id="46107" name="Group 72"/>
          <p:cNvGrpSpPr>
            <a:grpSpLocks/>
          </p:cNvGrpSpPr>
          <p:nvPr/>
        </p:nvGrpSpPr>
        <p:grpSpPr bwMode="auto">
          <a:xfrm>
            <a:off x="3425825" y="5253038"/>
            <a:ext cx="2190750" cy="1109662"/>
            <a:chOff x="2277" y="3287"/>
            <a:chExt cx="1380" cy="699"/>
          </a:xfrm>
        </p:grpSpPr>
        <p:sp>
          <p:nvSpPr>
            <p:cNvPr id="46114" name="Rectangle 73"/>
            <p:cNvSpPr>
              <a:spLocks noChangeArrowheads="1"/>
            </p:cNvSpPr>
            <p:nvPr/>
          </p:nvSpPr>
          <p:spPr bwMode="auto">
            <a:xfrm>
              <a:off x="2277" y="3287"/>
              <a:ext cx="1380" cy="699"/>
            </a:xfrm>
            <a:prstGeom prst="rect">
              <a:avLst/>
            </a:prstGeom>
            <a:solidFill>
              <a:schemeClr val="accent2"/>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b="1"/>
            </a:p>
          </p:txBody>
        </p:sp>
        <p:sp>
          <p:nvSpPr>
            <p:cNvPr id="46115" name="Text Box 74"/>
            <p:cNvSpPr txBox="1">
              <a:spLocks noChangeArrowheads="1"/>
            </p:cNvSpPr>
            <p:nvPr/>
          </p:nvSpPr>
          <p:spPr bwMode="auto">
            <a:xfrm>
              <a:off x="2423" y="3355"/>
              <a:ext cx="1117" cy="538"/>
            </a:xfrm>
            <a:prstGeom prst="rect">
              <a:avLst/>
            </a:prstGeom>
            <a:solidFill>
              <a:schemeClr val="accent2"/>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chemeClr val="tx1"/>
                  </a:solidFill>
                </a:rPr>
                <a:t>Network</a:t>
              </a:r>
            </a:p>
            <a:p>
              <a:pPr>
                <a:spcBef>
                  <a:spcPct val="50000"/>
                </a:spcBef>
              </a:pPr>
              <a:r>
                <a:rPr lang="en-US" altLang="en-US" sz="2000" b="1">
                  <a:solidFill>
                    <a:schemeClr val="tx1"/>
                  </a:solidFill>
                </a:rPr>
                <a:t>interface 2</a:t>
              </a:r>
            </a:p>
          </p:txBody>
        </p:sp>
      </p:grpSp>
      <p:sp>
        <p:nvSpPr>
          <p:cNvPr id="46108" name="Line 75"/>
          <p:cNvSpPr>
            <a:spLocks noChangeShapeType="1"/>
          </p:cNvSpPr>
          <p:nvPr/>
        </p:nvSpPr>
        <p:spPr bwMode="auto">
          <a:xfrm flipH="1" flipV="1">
            <a:off x="4886325" y="4494213"/>
            <a:ext cx="2557463" cy="639762"/>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09" name="Line 76"/>
          <p:cNvSpPr>
            <a:spLocks noChangeShapeType="1"/>
          </p:cNvSpPr>
          <p:nvPr/>
        </p:nvSpPr>
        <p:spPr bwMode="auto">
          <a:xfrm flipV="1">
            <a:off x="1743075" y="4481513"/>
            <a:ext cx="2519363" cy="693737"/>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110" name="Rectangle 77"/>
          <p:cNvSpPr>
            <a:spLocks noChangeArrowheads="1"/>
          </p:cNvSpPr>
          <p:nvPr/>
        </p:nvSpPr>
        <p:spPr bwMode="auto">
          <a:xfrm>
            <a:off x="4694238" y="992188"/>
            <a:ext cx="1460500" cy="469900"/>
          </a:xfrm>
          <a:prstGeom prst="rect">
            <a:avLst/>
          </a:prstGeom>
          <a:solidFill>
            <a:schemeClr val="hlink"/>
          </a:solidFill>
          <a:ln w="25400">
            <a:solidFill>
              <a:schemeClr val="tx1"/>
            </a:solidFill>
            <a:miter lim="800000"/>
            <a:headEnd/>
            <a:tailEnd/>
          </a:ln>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solidFill>
                <a:srgbClr val="FF9999"/>
              </a:solidFill>
            </a:endParaRPr>
          </a:p>
        </p:txBody>
      </p:sp>
      <p:sp>
        <p:nvSpPr>
          <p:cNvPr id="46111" name="Text Box 78"/>
          <p:cNvSpPr txBox="1">
            <a:spLocks noChangeArrowheads="1"/>
          </p:cNvSpPr>
          <p:nvPr/>
        </p:nvSpPr>
        <p:spPr bwMode="auto">
          <a:xfrm>
            <a:off x="5083175" y="1038225"/>
            <a:ext cx="795338" cy="396875"/>
          </a:xfrm>
          <a:prstGeom prst="rect">
            <a:avLst/>
          </a:prstGeom>
          <a:solidFill>
            <a:schemeClr val="hlink"/>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spcBef>
                <a:spcPct val="50000"/>
              </a:spcBef>
            </a:pPr>
            <a:r>
              <a:rPr lang="en-US" altLang="en-US" sz="2000" b="1">
                <a:solidFill>
                  <a:srgbClr val="FF9999"/>
                </a:solidFill>
              </a:rPr>
              <a:t>DNS</a:t>
            </a:r>
          </a:p>
        </p:txBody>
      </p:sp>
      <p:sp>
        <p:nvSpPr>
          <p:cNvPr id="46112" name="Line 79"/>
          <p:cNvSpPr>
            <a:spLocks noChangeShapeType="1"/>
          </p:cNvSpPr>
          <p:nvPr/>
        </p:nvSpPr>
        <p:spPr bwMode="auto">
          <a:xfrm flipH="1" flipV="1">
            <a:off x="5411788" y="1470025"/>
            <a:ext cx="647700" cy="693738"/>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2816" name="Text Box 80"/>
          <p:cNvSpPr txBox="1">
            <a:spLocks noChangeArrowheads="1"/>
          </p:cNvSpPr>
          <p:nvPr/>
        </p:nvSpPr>
        <p:spPr bwMode="auto">
          <a:xfrm>
            <a:off x="685800" y="3733800"/>
            <a:ext cx="29114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400" b="1" dirty="0">
                <a:solidFill>
                  <a:srgbClr val="18B2B6"/>
                </a:solidFill>
              </a:rPr>
              <a:t>Best-effort  </a:t>
            </a:r>
          </a:p>
          <a:p>
            <a:pPr algn="l" eaLnBrk="1" hangingPunct="1"/>
            <a:r>
              <a:rPr lang="en-US" altLang="en-US" sz="2400" b="1" dirty="0">
                <a:solidFill>
                  <a:srgbClr val="18B2B6"/>
                </a:solidFill>
              </a:rPr>
              <a:t>connectionless packet transfer</a:t>
            </a:r>
          </a:p>
        </p:txBody>
      </p:sp>
    </p:spTree>
    <p:extLst>
      <p:ext uri="{BB962C8B-B14F-4D97-AF65-F5344CB8AC3E}">
        <p14:creationId xmlns:p14="http://schemas.microsoft.com/office/powerpoint/2010/main" val="2069196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2779"/>
                                        </p:tgtEl>
                                        <p:attrNameLst>
                                          <p:attrName>style.visibility</p:attrName>
                                        </p:attrNameLst>
                                      </p:cBhvr>
                                      <p:to>
                                        <p:strVal val="visible"/>
                                      </p:to>
                                    </p:set>
                                    <p:animEffect transition="in" filter="checkerboard(across)">
                                      <p:cBhvr>
                                        <p:cTn id="7" dur="500"/>
                                        <p:tgtEl>
                                          <p:spTgt spid="3727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2780"/>
                                        </p:tgtEl>
                                        <p:attrNameLst>
                                          <p:attrName>style.visibility</p:attrName>
                                        </p:attrNameLst>
                                      </p:cBhvr>
                                      <p:to>
                                        <p:strVal val="visible"/>
                                      </p:to>
                                    </p:set>
                                    <p:animEffect transition="in" filter="checkerboard(across)">
                                      <p:cBhvr>
                                        <p:cTn id="12" dur="500"/>
                                        <p:tgtEl>
                                          <p:spTgt spid="37278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372781"/>
                                        </p:tgtEl>
                                        <p:attrNameLst>
                                          <p:attrName>style.visibility</p:attrName>
                                        </p:attrNameLst>
                                      </p:cBhvr>
                                      <p:to>
                                        <p:strVal val="visible"/>
                                      </p:to>
                                    </p:set>
                                    <p:animEffect transition="in" filter="checkerboard(across)">
                                      <p:cBhvr>
                                        <p:cTn id="15" dur="500"/>
                                        <p:tgtEl>
                                          <p:spTgt spid="37278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72816"/>
                                        </p:tgtEl>
                                        <p:attrNameLst>
                                          <p:attrName>style.visibility</p:attrName>
                                        </p:attrNameLst>
                                      </p:cBhvr>
                                      <p:to>
                                        <p:strVal val="visible"/>
                                      </p:to>
                                    </p:set>
                                    <p:animEffect transition="in" filter="checkerboard(across)">
                                      <p:cBhvr>
                                        <p:cTn id="18" dur="500"/>
                                        <p:tgtEl>
                                          <p:spTgt spid="372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79" grpId="0"/>
      <p:bldP spid="372780" grpId="0"/>
      <p:bldP spid="372781" grpId="0"/>
      <p:bldP spid="3728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Web Browsing Application</a:t>
            </a:r>
          </a:p>
        </p:txBody>
      </p:sp>
      <p:sp>
        <p:nvSpPr>
          <p:cNvPr id="12291" name="Rectangle 3"/>
          <p:cNvSpPr>
            <a:spLocks noGrp="1" noChangeArrowheads="1"/>
          </p:cNvSpPr>
          <p:nvPr>
            <p:ph type="body" idx="1"/>
          </p:nvPr>
        </p:nvSpPr>
        <p:spPr/>
        <p:txBody>
          <a:bodyPr>
            <a:normAutofit fontScale="92500"/>
          </a:bodyPr>
          <a:lstStyle/>
          <a:p>
            <a:pPr eaLnBrk="1" hangingPunct="1">
              <a:lnSpc>
                <a:spcPct val="80000"/>
              </a:lnSpc>
            </a:pPr>
            <a:r>
              <a:rPr lang="en-US" sz="2600" dirty="0" smtClean="0"/>
              <a:t>World Wide Web allows users to access resources (i.e. documents) located in computers connected to the Internet</a:t>
            </a:r>
          </a:p>
          <a:p>
            <a:pPr eaLnBrk="1" hangingPunct="1">
              <a:lnSpc>
                <a:spcPct val="80000"/>
              </a:lnSpc>
            </a:pPr>
            <a:r>
              <a:rPr lang="en-US" sz="2600" dirty="0" smtClean="0"/>
              <a:t>Documents are prepared using </a:t>
            </a:r>
            <a:r>
              <a:rPr lang="en-US" sz="2600" dirty="0" err="1" smtClean="0"/>
              <a:t>HyperText</a:t>
            </a:r>
            <a:r>
              <a:rPr lang="en-US" sz="2600" dirty="0" smtClean="0"/>
              <a:t> Markup Language (HTML)</a:t>
            </a:r>
          </a:p>
          <a:p>
            <a:pPr eaLnBrk="1" hangingPunct="1">
              <a:lnSpc>
                <a:spcPct val="80000"/>
              </a:lnSpc>
            </a:pPr>
            <a:r>
              <a:rPr lang="en-US" sz="2600" dirty="0" smtClean="0"/>
              <a:t>A browser application program is used to access the web </a:t>
            </a:r>
          </a:p>
          <a:p>
            <a:pPr eaLnBrk="1" hangingPunct="1">
              <a:lnSpc>
                <a:spcPct val="80000"/>
              </a:lnSpc>
            </a:pPr>
            <a:r>
              <a:rPr lang="en-US" sz="2600" dirty="0" smtClean="0"/>
              <a:t>The browser displays HTML documents that include </a:t>
            </a:r>
            <a:r>
              <a:rPr lang="en-US" sz="2600" i="1" dirty="0" smtClean="0"/>
              <a:t>links</a:t>
            </a:r>
            <a:r>
              <a:rPr lang="en-US" sz="2600" dirty="0" smtClean="0"/>
              <a:t> to other documents</a:t>
            </a:r>
          </a:p>
          <a:p>
            <a:pPr eaLnBrk="1" hangingPunct="1">
              <a:lnSpc>
                <a:spcPct val="80000"/>
              </a:lnSpc>
            </a:pPr>
            <a:r>
              <a:rPr lang="en-US" sz="2600" dirty="0" smtClean="0"/>
              <a:t>Each link references a </a:t>
            </a:r>
            <a:r>
              <a:rPr lang="en-US" sz="2600" i="1" dirty="0" smtClean="0"/>
              <a:t>Uniform Resource Locator</a:t>
            </a:r>
            <a:r>
              <a:rPr lang="en-US" sz="2600" dirty="0" smtClean="0"/>
              <a:t> (URL) that gives the name of the machine and the location of the given document </a:t>
            </a:r>
          </a:p>
          <a:p>
            <a:pPr eaLnBrk="1" hangingPunct="1">
              <a:lnSpc>
                <a:spcPct val="80000"/>
              </a:lnSpc>
            </a:pPr>
            <a:r>
              <a:rPr lang="en-US" sz="2600" dirty="0" smtClean="0"/>
              <a:t>Let’s see what happens when a user clicks on a link</a:t>
            </a:r>
          </a:p>
          <a:p>
            <a:pPr eaLnBrk="1" hangingPunct="1">
              <a:lnSpc>
                <a:spcPct val="80000"/>
              </a:lnSpc>
            </a:pPr>
            <a:endParaRPr lang="en-US" sz="2600" dirty="0" smtClean="0"/>
          </a:p>
        </p:txBody>
      </p:sp>
      <p:sp>
        <p:nvSpPr>
          <p:cNvPr id="5" name="Rectangle 4"/>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14400" y="762000"/>
            <a:ext cx="70104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26" name="Object 2"/>
          <p:cNvGraphicFramePr>
            <a:graphicFrameLocks noChangeAspect="1"/>
          </p:cNvGraphicFramePr>
          <p:nvPr/>
        </p:nvGraphicFramePr>
        <p:xfrm>
          <a:off x="1143000" y="2057400"/>
          <a:ext cx="1127125" cy="1143000"/>
        </p:xfrm>
        <a:graphic>
          <a:graphicData uri="http://schemas.openxmlformats.org/presentationml/2006/ole">
            <mc:AlternateContent xmlns:mc="http://schemas.openxmlformats.org/markup-compatibility/2006">
              <mc:Choice xmlns:v="urn:schemas-microsoft-com:vml" Requires="v">
                <p:oleObj spid="_x0000_s1417" name="Clip" r:id="rId3" imgW="704905" imgH="714286" progId="">
                  <p:embed/>
                </p:oleObj>
              </mc:Choice>
              <mc:Fallback>
                <p:oleObj name="Clip" r:id="rId3" imgW="704905" imgH="714286"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057400"/>
                        <a:ext cx="11271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7391400" y="2209800"/>
          <a:ext cx="436563" cy="609600"/>
        </p:xfrm>
        <a:graphic>
          <a:graphicData uri="http://schemas.openxmlformats.org/presentationml/2006/ole">
            <mc:AlternateContent xmlns:mc="http://schemas.openxmlformats.org/markup-compatibility/2006">
              <mc:Choice xmlns:v="urn:schemas-microsoft-com:vml" Requires="v">
                <p:oleObj spid="_x0000_s1418" name="Clip" r:id="rId5" imgW="2042984" imgH="2858530" progId="">
                  <p:embed/>
                </p:oleObj>
              </mc:Choice>
              <mc:Fallback>
                <p:oleObj name="Clip" r:id="rId5" imgW="2042984" imgH="2858530"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2209800"/>
                        <a:ext cx="4365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4"/>
          <p:cNvGraphicFramePr>
            <a:graphicFrameLocks noChangeAspect="1"/>
          </p:cNvGraphicFramePr>
          <p:nvPr/>
        </p:nvGraphicFramePr>
        <p:xfrm>
          <a:off x="4876800" y="838200"/>
          <a:ext cx="336550" cy="685800"/>
        </p:xfrm>
        <a:graphic>
          <a:graphicData uri="http://schemas.openxmlformats.org/presentationml/2006/ole">
            <mc:AlternateContent xmlns:mc="http://schemas.openxmlformats.org/markup-compatibility/2006">
              <mc:Choice xmlns:v="urn:schemas-microsoft-com:vml" Requires="v">
                <p:oleObj spid="_x0000_s1419" name="Clip" r:id="rId7" imgW="453951" imgH="907902" progId="">
                  <p:embed/>
                </p:oleObj>
              </mc:Choice>
              <mc:Fallback>
                <p:oleObj name="Clip" r:id="rId7" imgW="453951" imgH="907902" progId="">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6800" y="838200"/>
                        <a:ext cx="336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9" name="Cloud"/>
          <p:cNvSpPr>
            <a:spLocks noChangeAspect="1" noEditPoints="1" noChangeArrowheads="1"/>
          </p:cNvSpPr>
          <p:nvPr/>
        </p:nvSpPr>
        <p:spPr bwMode="auto">
          <a:xfrm>
            <a:off x="2667000" y="1676400"/>
            <a:ext cx="3846513"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2D050"/>
          </a:solidFill>
          <a:ln w="12700">
            <a:solidFill>
              <a:schemeClr val="tx1"/>
            </a:solidFill>
            <a:miter lim="800000"/>
            <a:headEnd/>
            <a:tailEnd/>
          </a:ln>
        </p:spPr>
        <p:txBody>
          <a:bodyPr/>
          <a:lstStyle/>
          <a:p>
            <a:endParaRPr lang="en-US"/>
          </a:p>
        </p:txBody>
      </p:sp>
      <p:sp>
        <p:nvSpPr>
          <p:cNvPr id="685062" name="Rectangle 6"/>
          <p:cNvSpPr>
            <a:spLocks noChangeArrowheads="1"/>
          </p:cNvSpPr>
          <p:nvPr/>
        </p:nvSpPr>
        <p:spPr bwMode="auto">
          <a:xfrm>
            <a:off x="381000" y="3394075"/>
            <a:ext cx="8229600" cy="2625725"/>
          </a:xfrm>
          <a:prstGeom prst="rect">
            <a:avLst/>
          </a:prstGeom>
          <a:noFill/>
          <a:ln w="9525">
            <a:noFill/>
            <a:miter lim="800000"/>
            <a:headEnd/>
            <a:tailEnd/>
          </a:ln>
        </p:spPr>
        <p:txBody>
          <a:bodyPr/>
          <a:lstStyle/>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User clicks on </a:t>
            </a:r>
            <a:r>
              <a:rPr lang="en-US" sz="2400" dirty="0">
                <a:solidFill>
                  <a:schemeClr val="tx1"/>
                </a:solidFill>
                <a:latin typeface="+mn-lt"/>
                <a:hlinkClick r:id="rId9"/>
              </a:rPr>
              <a:t>http://www.nytimes.com/</a:t>
            </a:r>
            <a:endParaRPr lang="en-US" sz="2400" dirty="0">
              <a:solidFill>
                <a:schemeClr val="tx1"/>
              </a:solidFill>
              <a:latin typeface="+mn-lt"/>
            </a:endParaRP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URL contains Internet name of machine (</a:t>
            </a:r>
            <a:r>
              <a:rPr lang="en-US" sz="2400" dirty="0">
                <a:solidFill>
                  <a:schemeClr val="tx1"/>
                </a:solidFill>
                <a:latin typeface="+mn-lt"/>
                <a:hlinkClick r:id="rId9"/>
              </a:rPr>
              <a:t>www.nytimes.com</a:t>
            </a:r>
            <a:r>
              <a:rPr lang="en-US" sz="2400" dirty="0">
                <a:solidFill>
                  <a:schemeClr val="tx1"/>
                </a:solidFill>
                <a:latin typeface="+mn-lt"/>
              </a:rPr>
              <a:t>), but not Internet address</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Internet needs Internet address to send information to a machine</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Browser software uses Domain Name System (DNS) protocol to send query for Internet address</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DNS system responds with Internet address</a:t>
            </a:r>
          </a:p>
        </p:txBody>
      </p:sp>
      <p:sp>
        <p:nvSpPr>
          <p:cNvPr id="685063" name="Freeform 7"/>
          <p:cNvSpPr>
            <a:spLocks/>
          </p:cNvSpPr>
          <p:nvPr/>
        </p:nvSpPr>
        <p:spPr bwMode="auto">
          <a:xfrm>
            <a:off x="2590800" y="1600200"/>
            <a:ext cx="2438400" cy="1447800"/>
          </a:xfrm>
          <a:custGeom>
            <a:avLst/>
            <a:gdLst>
              <a:gd name="T0" fmla="*/ 0 w 1536"/>
              <a:gd name="T1" fmla="*/ 2147483647 h 1008"/>
              <a:gd name="T2" fmla="*/ 2147483647 w 1536"/>
              <a:gd name="T3" fmla="*/ 2147483647 h 1008"/>
              <a:gd name="T4" fmla="*/ 2147483647 w 1536"/>
              <a:gd name="T5" fmla="*/ 2147483647 h 1008"/>
              <a:gd name="T6" fmla="*/ 2147483647 w 1536"/>
              <a:gd name="T7" fmla="*/ 0 h 1008"/>
              <a:gd name="T8" fmla="*/ 0 60000 65536"/>
              <a:gd name="T9" fmla="*/ 0 60000 65536"/>
              <a:gd name="T10" fmla="*/ 0 60000 65536"/>
              <a:gd name="T11" fmla="*/ 0 60000 65536"/>
              <a:gd name="T12" fmla="*/ 0 w 1536"/>
              <a:gd name="T13" fmla="*/ 0 h 1008"/>
              <a:gd name="T14" fmla="*/ 1536 w 1536"/>
              <a:gd name="T15" fmla="*/ 1008 h 1008"/>
            </a:gdLst>
            <a:ahLst/>
            <a:cxnLst>
              <a:cxn ang="T8">
                <a:pos x="T0" y="T1"/>
              </a:cxn>
              <a:cxn ang="T9">
                <a:pos x="T2" y="T3"/>
              </a:cxn>
              <a:cxn ang="T10">
                <a:pos x="T4" y="T5"/>
              </a:cxn>
              <a:cxn ang="T11">
                <a:pos x="T6" y="T7"/>
              </a:cxn>
            </a:cxnLst>
            <a:rect l="T12" t="T13" r="T14" b="T15"/>
            <a:pathLst>
              <a:path w="1536" h="1008">
                <a:moveTo>
                  <a:pt x="0" y="1008"/>
                </a:moveTo>
                <a:cubicBezTo>
                  <a:pt x="296" y="980"/>
                  <a:pt x="592" y="952"/>
                  <a:pt x="816" y="864"/>
                </a:cubicBezTo>
                <a:cubicBezTo>
                  <a:pt x="1040" y="776"/>
                  <a:pt x="1224" y="624"/>
                  <a:pt x="1344" y="480"/>
                </a:cubicBezTo>
                <a:cubicBezTo>
                  <a:pt x="1464" y="336"/>
                  <a:pt x="1500" y="168"/>
                  <a:pt x="1536" y="0"/>
                </a:cubicBezTo>
              </a:path>
            </a:pathLst>
          </a:custGeom>
          <a:noFill/>
          <a:ln w="28575" cmpd="sng">
            <a:solidFill>
              <a:srgbClr val="FF0000"/>
            </a:solidFill>
            <a:round/>
            <a:headEnd type="none" w="med" len="med"/>
            <a:tailEnd type="triangle" w="med" len="med"/>
          </a:ln>
        </p:spPr>
        <p:txBody>
          <a:bodyPr/>
          <a:lstStyle/>
          <a:p>
            <a:endParaRPr lang="en-US">
              <a:solidFill>
                <a:schemeClr val="bg1"/>
              </a:solidFill>
            </a:endParaRPr>
          </a:p>
        </p:txBody>
      </p:sp>
      <p:sp>
        <p:nvSpPr>
          <p:cNvPr id="685064" name="Freeform 8"/>
          <p:cNvSpPr>
            <a:spLocks/>
          </p:cNvSpPr>
          <p:nvPr/>
        </p:nvSpPr>
        <p:spPr bwMode="auto">
          <a:xfrm>
            <a:off x="2438400" y="1524000"/>
            <a:ext cx="2438400" cy="1447800"/>
          </a:xfrm>
          <a:custGeom>
            <a:avLst/>
            <a:gdLst>
              <a:gd name="T0" fmla="*/ 0 w 1536"/>
              <a:gd name="T1" fmla="*/ 2147483647 h 1008"/>
              <a:gd name="T2" fmla="*/ 2147483647 w 1536"/>
              <a:gd name="T3" fmla="*/ 2147483647 h 1008"/>
              <a:gd name="T4" fmla="*/ 2147483647 w 1536"/>
              <a:gd name="T5" fmla="*/ 2147483647 h 1008"/>
              <a:gd name="T6" fmla="*/ 2147483647 w 1536"/>
              <a:gd name="T7" fmla="*/ 0 h 1008"/>
              <a:gd name="T8" fmla="*/ 0 60000 65536"/>
              <a:gd name="T9" fmla="*/ 0 60000 65536"/>
              <a:gd name="T10" fmla="*/ 0 60000 65536"/>
              <a:gd name="T11" fmla="*/ 0 60000 65536"/>
              <a:gd name="T12" fmla="*/ 0 w 1536"/>
              <a:gd name="T13" fmla="*/ 0 h 1008"/>
              <a:gd name="T14" fmla="*/ 1536 w 1536"/>
              <a:gd name="T15" fmla="*/ 1008 h 1008"/>
            </a:gdLst>
            <a:ahLst/>
            <a:cxnLst>
              <a:cxn ang="T8">
                <a:pos x="T0" y="T1"/>
              </a:cxn>
              <a:cxn ang="T9">
                <a:pos x="T2" y="T3"/>
              </a:cxn>
              <a:cxn ang="T10">
                <a:pos x="T4" y="T5"/>
              </a:cxn>
              <a:cxn ang="T11">
                <a:pos x="T6" y="T7"/>
              </a:cxn>
            </a:cxnLst>
            <a:rect l="T12" t="T13" r="T14" b="T15"/>
            <a:pathLst>
              <a:path w="1536" h="1008">
                <a:moveTo>
                  <a:pt x="0" y="1008"/>
                </a:moveTo>
                <a:cubicBezTo>
                  <a:pt x="296" y="980"/>
                  <a:pt x="592" y="952"/>
                  <a:pt x="816" y="864"/>
                </a:cubicBezTo>
                <a:cubicBezTo>
                  <a:pt x="1040" y="776"/>
                  <a:pt x="1224" y="624"/>
                  <a:pt x="1344" y="480"/>
                </a:cubicBezTo>
                <a:cubicBezTo>
                  <a:pt x="1464" y="336"/>
                  <a:pt x="1500" y="168"/>
                  <a:pt x="1536" y="0"/>
                </a:cubicBezTo>
              </a:path>
            </a:pathLst>
          </a:custGeom>
          <a:noFill/>
          <a:ln w="28575" cmpd="sng">
            <a:solidFill>
              <a:srgbClr val="FF0000"/>
            </a:solidFill>
            <a:round/>
            <a:headEnd type="triangle" w="med" len="med"/>
            <a:tailEnd type="none" w="med" len="med"/>
          </a:ln>
        </p:spPr>
        <p:txBody>
          <a:bodyPr/>
          <a:lstStyle/>
          <a:p>
            <a:endParaRPr lang="en-US">
              <a:solidFill>
                <a:schemeClr val="bg1"/>
              </a:solidFill>
            </a:endParaRPr>
          </a:p>
        </p:txBody>
      </p:sp>
      <p:sp>
        <p:nvSpPr>
          <p:cNvPr id="685065" name="Text Box 9"/>
          <p:cNvSpPr txBox="1">
            <a:spLocks noChangeArrowheads="1"/>
          </p:cNvSpPr>
          <p:nvPr/>
        </p:nvSpPr>
        <p:spPr bwMode="auto">
          <a:xfrm>
            <a:off x="4419600" y="2286000"/>
            <a:ext cx="2717411" cy="369332"/>
          </a:xfrm>
          <a:prstGeom prst="rect">
            <a:avLst/>
          </a:prstGeom>
          <a:solidFill>
            <a:schemeClr val="accent2"/>
          </a:solidFill>
          <a:ln w="9525">
            <a:noFill/>
            <a:miter lim="800000"/>
            <a:headEnd/>
            <a:tailEnd/>
          </a:ln>
        </p:spPr>
        <p:txBody>
          <a:bodyPr wrap="none">
            <a:spAutoFit/>
          </a:bodyPr>
          <a:lstStyle/>
          <a:p>
            <a:pPr algn="l" eaLnBrk="1" hangingPunct="1"/>
            <a:r>
              <a:rPr lang="en-US" sz="1800" b="1" dirty="0">
                <a:solidFill>
                  <a:schemeClr val="bg1"/>
                </a:solidFill>
                <a:latin typeface="+mn-lt"/>
              </a:rPr>
              <a:t>Q. www.nytimes.com?</a:t>
            </a:r>
          </a:p>
        </p:txBody>
      </p:sp>
      <p:sp>
        <p:nvSpPr>
          <p:cNvPr id="685066" name="Text Box 10"/>
          <p:cNvSpPr txBox="1">
            <a:spLocks noChangeArrowheads="1"/>
          </p:cNvSpPr>
          <p:nvPr/>
        </p:nvSpPr>
        <p:spPr bwMode="auto">
          <a:xfrm>
            <a:off x="2667000" y="1676400"/>
            <a:ext cx="1959191" cy="369332"/>
          </a:xfrm>
          <a:prstGeom prst="rect">
            <a:avLst/>
          </a:prstGeom>
          <a:solidFill>
            <a:schemeClr val="accent2"/>
          </a:solidFill>
          <a:ln w="9525">
            <a:noFill/>
            <a:miter lim="800000"/>
            <a:headEnd/>
            <a:tailEnd/>
          </a:ln>
        </p:spPr>
        <p:txBody>
          <a:bodyPr wrap="none">
            <a:spAutoFit/>
          </a:bodyPr>
          <a:lstStyle/>
          <a:p>
            <a:pPr algn="l" eaLnBrk="1" hangingPunct="1"/>
            <a:r>
              <a:rPr lang="en-US" sz="1800" b="1" dirty="0">
                <a:solidFill>
                  <a:schemeClr val="bg1"/>
                </a:solidFill>
                <a:latin typeface="+mn-lt"/>
              </a:rPr>
              <a:t>A. 64.15.247.200</a:t>
            </a:r>
          </a:p>
        </p:txBody>
      </p:sp>
      <p:sp>
        <p:nvSpPr>
          <p:cNvPr id="1035" name="Rectangle 11"/>
          <p:cNvSpPr>
            <a:spLocks noGrp="1" noChangeArrowheads="1"/>
          </p:cNvSpPr>
          <p:nvPr>
            <p:ph type="title"/>
          </p:nvPr>
        </p:nvSpPr>
        <p:spPr>
          <a:xfrm>
            <a:off x="381000" y="-242316"/>
            <a:ext cx="3429000" cy="1399032"/>
          </a:xfrm>
        </p:spPr>
        <p:txBody>
          <a:bodyPr/>
          <a:lstStyle/>
          <a:p>
            <a:pPr eaLnBrk="1" hangingPunct="1"/>
            <a:r>
              <a:rPr lang="en-US" dirty="0" smtClean="0"/>
              <a:t>1. DNS</a:t>
            </a:r>
          </a:p>
        </p:txBody>
      </p:sp>
      <p:sp>
        <p:nvSpPr>
          <p:cNvPr id="14" name="Rectangle 13"/>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85063"/>
                                        </p:tgtEl>
                                        <p:attrNameLst>
                                          <p:attrName>style.visibility</p:attrName>
                                        </p:attrNameLst>
                                      </p:cBhvr>
                                      <p:to>
                                        <p:strVal val="visible"/>
                                      </p:to>
                                    </p:set>
                                    <p:animEffect transition="in" filter="wipe(down)">
                                      <p:cBhvr>
                                        <p:cTn id="7" dur="500"/>
                                        <p:tgtEl>
                                          <p:spTgt spid="6850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5065"/>
                                        </p:tgtEl>
                                        <p:attrNameLst>
                                          <p:attrName>style.visibility</p:attrName>
                                        </p:attrNameLst>
                                      </p:cBhvr>
                                      <p:to>
                                        <p:strVal val="visible"/>
                                      </p:to>
                                    </p:set>
                                    <p:animEffect transition="in" filter="fade">
                                      <p:cBhvr>
                                        <p:cTn id="10" dur="1000"/>
                                        <p:tgtEl>
                                          <p:spTgt spid="685065"/>
                                        </p:tgtEl>
                                      </p:cBhvr>
                                    </p:animEffect>
                                  </p:childTnLst>
                                </p:cTn>
                              </p:par>
                              <p:par>
                                <p:cTn id="11" presetID="5" presetClass="entr" presetSubtype="10" fill="hold" nodeType="withEffect">
                                  <p:stCondLst>
                                    <p:cond delay="0"/>
                                  </p:stCondLst>
                                  <p:childTnLst>
                                    <p:set>
                                      <p:cBhvr>
                                        <p:cTn id="12" dur="1" fill="hold">
                                          <p:stCondLst>
                                            <p:cond delay="0"/>
                                          </p:stCondLst>
                                        </p:cTn>
                                        <p:tgtEl>
                                          <p:spTgt spid="685062">
                                            <p:txEl>
                                              <p:pRg st="3" end="3"/>
                                            </p:txEl>
                                          </p:spTgt>
                                        </p:tgtEl>
                                        <p:attrNameLst>
                                          <p:attrName>style.visibility</p:attrName>
                                        </p:attrNameLst>
                                      </p:cBhvr>
                                      <p:to>
                                        <p:strVal val="visible"/>
                                      </p:to>
                                    </p:set>
                                    <p:animEffect transition="in" filter="checkerboard(across)">
                                      <p:cBhvr>
                                        <p:cTn id="13" dur="500"/>
                                        <p:tgtEl>
                                          <p:spTgt spid="68506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85064"/>
                                        </p:tgtEl>
                                        <p:attrNameLst>
                                          <p:attrName>style.visibility</p:attrName>
                                        </p:attrNameLst>
                                      </p:cBhvr>
                                      <p:to>
                                        <p:strVal val="visible"/>
                                      </p:to>
                                    </p:set>
                                    <p:animEffect transition="in" filter="wipe(up)">
                                      <p:cBhvr>
                                        <p:cTn id="18" dur="500"/>
                                        <p:tgtEl>
                                          <p:spTgt spid="685064"/>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85066"/>
                                        </p:tgtEl>
                                        <p:attrNameLst>
                                          <p:attrName>style.visibility</p:attrName>
                                        </p:attrNameLst>
                                      </p:cBhvr>
                                      <p:to>
                                        <p:strVal val="visible"/>
                                      </p:to>
                                    </p:set>
                                    <p:animEffect transition="in" filter="wipe(up)">
                                      <p:cBhvr>
                                        <p:cTn id="21" dur="500"/>
                                        <p:tgtEl>
                                          <p:spTgt spid="685066"/>
                                        </p:tgtEl>
                                      </p:cBhvr>
                                    </p:animEffect>
                                  </p:childTnLst>
                                </p:cTn>
                              </p:par>
                              <p:par>
                                <p:cTn id="22" presetID="5" presetClass="entr" presetSubtype="10" fill="hold" nodeType="withEffect">
                                  <p:stCondLst>
                                    <p:cond delay="0"/>
                                  </p:stCondLst>
                                  <p:childTnLst>
                                    <p:set>
                                      <p:cBhvr>
                                        <p:cTn id="23" dur="1" fill="hold">
                                          <p:stCondLst>
                                            <p:cond delay="0"/>
                                          </p:stCondLst>
                                        </p:cTn>
                                        <p:tgtEl>
                                          <p:spTgt spid="685062">
                                            <p:txEl>
                                              <p:pRg st="4" end="4"/>
                                            </p:txEl>
                                          </p:spTgt>
                                        </p:tgtEl>
                                        <p:attrNameLst>
                                          <p:attrName>style.visibility</p:attrName>
                                        </p:attrNameLst>
                                      </p:cBhvr>
                                      <p:to>
                                        <p:strVal val="visible"/>
                                      </p:to>
                                    </p:set>
                                    <p:animEffect transition="in" filter="checkerboard(across)">
                                      <p:cBhvr>
                                        <p:cTn id="24" dur="500"/>
                                        <p:tgtEl>
                                          <p:spTgt spid="6850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63" grpId="0" animBg="1"/>
      <p:bldP spid="685064" grpId="0" animBg="1"/>
      <p:bldP spid="685065" grpId="0" animBg="1"/>
      <p:bldP spid="68506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685800" y="533400"/>
            <a:ext cx="7696200" cy="2590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082" name="Line 2"/>
          <p:cNvSpPr>
            <a:spLocks noChangeShapeType="1"/>
          </p:cNvSpPr>
          <p:nvPr/>
        </p:nvSpPr>
        <p:spPr bwMode="auto">
          <a:xfrm flipV="1">
            <a:off x="2438400" y="2393950"/>
            <a:ext cx="4648200" cy="76200"/>
          </a:xfrm>
          <a:prstGeom prst="line">
            <a:avLst/>
          </a:prstGeom>
          <a:noFill/>
          <a:ln w="38100">
            <a:solidFill>
              <a:srgbClr val="FF0000"/>
            </a:solidFill>
            <a:round/>
            <a:headEnd/>
            <a:tailEnd type="triangle" w="med" len="med"/>
          </a:ln>
        </p:spPr>
        <p:txBody>
          <a:bodyPr/>
          <a:lstStyle/>
          <a:p>
            <a:endParaRPr lang="en-US"/>
          </a:p>
        </p:txBody>
      </p:sp>
      <p:graphicFrame>
        <p:nvGraphicFramePr>
          <p:cNvPr id="2050" name="Object 3"/>
          <p:cNvGraphicFramePr>
            <a:graphicFrameLocks noChangeAspect="1"/>
          </p:cNvGraphicFramePr>
          <p:nvPr/>
        </p:nvGraphicFramePr>
        <p:xfrm>
          <a:off x="990600" y="1371600"/>
          <a:ext cx="1127125" cy="1143000"/>
        </p:xfrm>
        <a:graphic>
          <a:graphicData uri="http://schemas.openxmlformats.org/presentationml/2006/ole">
            <mc:AlternateContent xmlns:mc="http://schemas.openxmlformats.org/markup-compatibility/2006">
              <mc:Choice xmlns:v="urn:schemas-microsoft-com:vml" Requires="v">
                <p:oleObj spid="_x0000_s2441" name="Clip" r:id="rId3" imgW="704905" imgH="714286" progId="">
                  <p:embed/>
                </p:oleObj>
              </mc:Choice>
              <mc:Fallback>
                <p:oleObj name="Clip" r:id="rId3" imgW="704905" imgH="714286"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371600"/>
                        <a:ext cx="11271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4"/>
          <p:cNvGraphicFramePr>
            <a:graphicFrameLocks noChangeAspect="1"/>
          </p:cNvGraphicFramePr>
          <p:nvPr/>
        </p:nvGraphicFramePr>
        <p:xfrm>
          <a:off x="7162800" y="1371600"/>
          <a:ext cx="546100" cy="762000"/>
        </p:xfrm>
        <a:graphic>
          <a:graphicData uri="http://schemas.openxmlformats.org/presentationml/2006/ole">
            <mc:AlternateContent xmlns:mc="http://schemas.openxmlformats.org/markup-compatibility/2006">
              <mc:Choice xmlns:v="urn:schemas-microsoft-com:vml" Requires="v">
                <p:oleObj spid="_x0000_s2442" name="Clip" r:id="rId5" imgW="2042984" imgH="2858530" progId="">
                  <p:embed/>
                </p:oleObj>
              </mc:Choice>
              <mc:Fallback>
                <p:oleObj name="Clip" r:id="rId5" imgW="2042984" imgH="2858530"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1371600"/>
                        <a:ext cx="546100"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5"/>
          <p:cNvGraphicFramePr>
            <a:graphicFrameLocks noChangeAspect="1"/>
          </p:cNvGraphicFramePr>
          <p:nvPr/>
        </p:nvGraphicFramePr>
        <p:xfrm>
          <a:off x="4724400" y="228600"/>
          <a:ext cx="336550" cy="685800"/>
        </p:xfrm>
        <a:graphic>
          <a:graphicData uri="http://schemas.openxmlformats.org/presentationml/2006/ole">
            <mc:AlternateContent xmlns:mc="http://schemas.openxmlformats.org/markup-compatibility/2006">
              <mc:Choice xmlns:v="urn:schemas-microsoft-com:vml" Requires="v">
                <p:oleObj spid="_x0000_s2443" name="Clip" r:id="rId7" imgW="453951" imgH="907902" progId="">
                  <p:embed/>
                </p:oleObj>
              </mc:Choice>
              <mc:Fallback>
                <p:oleObj name="Clip" r:id="rId7" imgW="453951" imgH="907902" progId="">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4400" y="228600"/>
                        <a:ext cx="336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Cloud"/>
          <p:cNvSpPr>
            <a:spLocks noChangeAspect="1" noEditPoints="1" noChangeArrowheads="1"/>
          </p:cNvSpPr>
          <p:nvPr/>
        </p:nvSpPr>
        <p:spPr bwMode="auto">
          <a:xfrm>
            <a:off x="2514600" y="990600"/>
            <a:ext cx="3846513"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2D050"/>
          </a:solidFill>
          <a:ln w="12700">
            <a:solidFill>
              <a:schemeClr val="tx1"/>
            </a:solidFill>
            <a:miter lim="800000"/>
            <a:headEnd/>
            <a:tailEnd/>
          </a:ln>
        </p:spPr>
        <p:txBody>
          <a:bodyPr/>
          <a:lstStyle/>
          <a:p>
            <a:endParaRPr lang="en-US"/>
          </a:p>
        </p:txBody>
      </p:sp>
      <p:sp>
        <p:nvSpPr>
          <p:cNvPr id="686087" name="Rectangle 7"/>
          <p:cNvSpPr>
            <a:spLocks noChangeArrowheads="1"/>
          </p:cNvSpPr>
          <p:nvPr/>
        </p:nvSpPr>
        <p:spPr bwMode="auto">
          <a:xfrm>
            <a:off x="457200" y="3124200"/>
            <a:ext cx="8229600" cy="2625725"/>
          </a:xfrm>
          <a:prstGeom prst="rect">
            <a:avLst/>
          </a:prstGeom>
          <a:noFill/>
          <a:ln w="9525">
            <a:noFill/>
            <a:miter lim="800000"/>
            <a:headEnd/>
            <a:tailEnd/>
          </a:ln>
        </p:spPr>
        <p:txBody>
          <a:bodyPr/>
          <a:lstStyle/>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Browser software uses </a:t>
            </a:r>
            <a:r>
              <a:rPr lang="en-US" sz="2400" dirty="0" err="1">
                <a:solidFill>
                  <a:schemeClr val="tx1"/>
                </a:solidFill>
                <a:latin typeface="+mn-lt"/>
              </a:rPr>
              <a:t>HyperText</a:t>
            </a:r>
            <a:r>
              <a:rPr lang="en-US" sz="2400" dirty="0">
                <a:solidFill>
                  <a:schemeClr val="tx1"/>
                </a:solidFill>
                <a:latin typeface="+mn-lt"/>
              </a:rPr>
              <a:t> Transfer Protocol (HTTP) to send request for document</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server waits for requests by listening to a well-known port number (80 for HTTP)</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client sends request messages through an “ephemeral port number,” e.g. 1127 </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needs a Transmission Control Protocol (TCP) connection between the HTTP client and the HTTP server to transfer messages reliably</a:t>
            </a:r>
          </a:p>
        </p:txBody>
      </p:sp>
      <p:sp>
        <p:nvSpPr>
          <p:cNvPr id="686088" name="Line 8"/>
          <p:cNvSpPr>
            <a:spLocks noChangeShapeType="1"/>
          </p:cNvSpPr>
          <p:nvPr/>
        </p:nvSpPr>
        <p:spPr bwMode="auto">
          <a:xfrm flipV="1">
            <a:off x="2362200" y="1219200"/>
            <a:ext cx="4648200" cy="76200"/>
          </a:xfrm>
          <a:prstGeom prst="line">
            <a:avLst/>
          </a:prstGeom>
          <a:noFill/>
          <a:ln w="38100">
            <a:solidFill>
              <a:srgbClr val="FF0000"/>
            </a:solidFill>
            <a:round/>
            <a:headEnd/>
            <a:tailEnd type="triangle" w="med" len="med"/>
          </a:ln>
        </p:spPr>
        <p:txBody>
          <a:bodyPr/>
          <a:lstStyle/>
          <a:p>
            <a:endParaRPr lang="en-US"/>
          </a:p>
        </p:txBody>
      </p:sp>
      <p:sp>
        <p:nvSpPr>
          <p:cNvPr id="686089" name="Line 9"/>
          <p:cNvSpPr>
            <a:spLocks noChangeShapeType="1"/>
          </p:cNvSpPr>
          <p:nvPr/>
        </p:nvSpPr>
        <p:spPr bwMode="auto">
          <a:xfrm flipV="1">
            <a:off x="2286000" y="1676400"/>
            <a:ext cx="4648200" cy="76200"/>
          </a:xfrm>
          <a:prstGeom prst="line">
            <a:avLst/>
          </a:prstGeom>
          <a:noFill/>
          <a:ln w="38100">
            <a:solidFill>
              <a:srgbClr val="FF0000"/>
            </a:solidFill>
            <a:round/>
            <a:headEnd type="triangle" w="med" len="med"/>
            <a:tailEnd/>
          </a:ln>
        </p:spPr>
        <p:txBody>
          <a:bodyPr/>
          <a:lstStyle/>
          <a:p>
            <a:endParaRPr lang="en-US"/>
          </a:p>
        </p:txBody>
      </p:sp>
      <p:sp>
        <p:nvSpPr>
          <p:cNvPr id="686090" name="Text Box 10"/>
          <p:cNvSpPr txBox="1">
            <a:spLocks noChangeArrowheads="1"/>
          </p:cNvSpPr>
          <p:nvPr/>
        </p:nvSpPr>
        <p:spPr bwMode="auto">
          <a:xfrm>
            <a:off x="3505200" y="2286000"/>
            <a:ext cx="2895600" cy="738664"/>
          </a:xfrm>
          <a:prstGeom prst="rect">
            <a:avLst/>
          </a:prstGeom>
          <a:solidFill>
            <a:schemeClr val="accent3"/>
          </a:solidFill>
          <a:ln w="9525" algn="ctr">
            <a:noFill/>
            <a:miter lim="800000"/>
            <a:headEnd/>
            <a:tailEnd/>
          </a:ln>
        </p:spPr>
        <p:txBody>
          <a:bodyPr>
            <a:spAutoFit/>
          </a:bodyPr>
          <a:lstStyle/>
          <a:p>
            <a:pPr algn="l" eaLnBrk="1" hangingPunct="1"/>
            <a:r>
              <a:rPr lang="en-US" sz="1400" b="1" dirty="0">
                <a:solidFill>
                  <a:schemeClr val="bg1"/>
                </a:solidFill>
                <a:latin typeface="+mn-lt"/>
              </a:rPr>
              <a:t>TCP Connection Request</a:t>
            </a:r>
          </a:p>
          <a:p>
            <a:pPr algn="l" eaLnBrk="1" hangingPunct="1"/>
            <a:r>
              <a:rPr lang="en-US" sz="1400" b="1" dirty="0">
                <a:solidFill>
                  <a:schemeClr val="bg1"/>
                </a:solidFill>
                <a:latin typeface="+mn-lt"/>
              </a:rPr>
              <a:t>From:  128.100.11.13 Port 1127</a:t>
            </a:r>
          </a:p>
          <a:p>
            <a:pPr algn="l" eaLnBrk="1" hangingPunct="1"/>
            <a:r>
              <a:rPr lang="en-US" sz="1400" b="1" dirty="0">
                <a:solidFill>
                  <a:schemeClr val="bg1"/>
                </a:solidFill>
                <a:latin typeface="+mn-lt"/>
              </a:rPr>
              <a:t>To: 64.15.247.200 Port 80</a:t>
            </a:r>
          </a:p>
        </p:txBody>
      </p:sp>
      <p:sp>
        <p:nvSpPr>
          <p:cNvPr id="2059" name="Rectangle 11"/>
          <p:cNvSpPr>
            <a:spLocks noGrp="1" noChangeArrowheads="1"/>
          </p:cNvSpPr>
          <p:nvPr>
            <p:ph type="title"/>
          </p:nvPr>
        </p:nvSpPr>
        <p:spPr>
          <a:xfrm>
            <a:off x="304800" y="-408432"/>
            <a:ext cx="3200400" cy="1399032"/>
          </a:xfrm>
        </p:spPr>
        <p:txBody>
          <a:bodyPr/>
          <a:lstStyle/>
          <a:p>
            <a:pPr eaLnBrk="1" hangingPunct="1"/>
            <a:r>
              <a:rPr lang="en-US" dirty="0" smtClean="0"/>
              <a:t>2. TCP</a:t>
            </a:r>
          </a:p>
        </p:txBody>
      </p:sp>
      <p:sp>
        <p:nvSpPr>
          <p:cNvPr id="686092" name="Text Box 12"/>
          <p:cNvSpPr txBox="1">
            <a:spLocks noChangeArrowheads="1"/>
          </p:cNvSpPr>
          <p:nvPr/>
        </p:nvSpPr>
        <p:spPr bwMode="auto">
          <a:xfrm>
            <a:off x="3352800" y="1371600"/>
            <a:ext cx="2895600" cy="738664"/>
          </a:xfrm>
          <a:prstGeom prst="rect">
            <a:avLst/>
          </a:prstGeom>
          <a:solidFill>
            <a:schemeClr val="accent3"/>
          </a:solidFill>
          <a:ln w="9525">
            <a:noFill/>
            <a:miter lim="800000"/>
            <a:headEnd/>
            <a:tailEnd/>
          </a:ln>
        </p:spPr>
        <p:txBody>
          <a:bodyPr>
            <a:spAutoFit/>
          </a:bodyPr>
          <a:lstStyle/>
          <a:p>
            <a:pPr algn="l" eaLnBrk="1" hangingPunct="1"/>
            <a:r>
              <a:rPr lang="en-US" sz="1400" b="1" dirty="0">
                <a:solidFill>
                  <a:schemeClr val="bg1"/>
                </a:solidFill>
                <a:latin typeface="+mn-lt"/>
              </a:rPr>
              <a:t>ACK, TCP Connection Request</a:t>
            </a:r>
          </a:p>
          <a:p>
            <a:pPr algn="l" eaLnBrk="1" hangingPunct="1"/>
            <a:r>
              <a:rPr lang="en-US" sz="1400" b="1" dirty="0">
                <a:solidFill>
                  <a:schemeClr val="bg1"/>
                </a:solidFill>
                <a:latin typeface="+mn-lt"/>
              </a:rPr>
              <a:t>From: 64.15.247.200 Port 80 To:128.100.11.13 Port 1127</a:t>
            </a:r>
          </a:p>
        </p:txBody>
      </p:sp>
      <p:sp>
        <p:nvSpPr>
          <p:cNvPr id="686093" name="Text Box 13"/>
          <p:cNvSpPr txBox="1">
            <a:spLocks noChangeArrowheads="1"/>
          </p:cNvSpPr>
          <p:nvPr/>
        </p:nvSpPr>
        <p:spPr bwMode="auto">
          <a:xfrm>
            <a:off x="4495800" y="914400"/>
            <a:ext cx="609600" cy="304800"/>
          </a:xfrm>
          <a:prstGeom prst="rect">
            <a:avLst/>
          </a:prstGeom>
          <a:solidFill>
            <a:schemeClr val="accent3"/>
          </a:solidFill>
          <a:ln w="9525">
            <a:noFill/>
            <a:miter lim="800000"/>
            <a:headEnd/>
            <a:tailEnd/>
          </a:ln>
        </p:spPr>
        <p:txBody>
          <a:bodyPr>
            <a:spAutoFit/>
          </a:bodyPr>
          <a:lstStyle/>
          <a:p>
            <a:pPr algn="l" eaLnBrk="1" hangingPunct="1"/>
            <a:r>
              <a:rPr lang="en-US" sz="1400" b="1" dirty="0">
                <a:solidFill>
                  <a:schemeClr val="bg1"/>
                </a:solidFill>
                <a:latin typeface="+mn-lt"/>
              </a:rPr>
              <a:t>ACK</a:t>
            </a:r>
          </a:p>
        </p:txBody>
      </p:sp>
      <p:sp>
        <p:nvSpPr>
          <p:cNvPr id="686094" name="Line 14"/>
          <p:cNvSpPr>
            <a:spLocks noChangeShapeType="1"/>
          </p:cNvSpPr>
          <p:nvPr/>
        </p:nvSpPr>
        <p:spPr bwMode="auto">
          <a:xfrm flipH="1" flipV="1">
            <a:off x="7835900" y="1911350"/>
            <a:ext cx="379413" cy="152400"/>
          </a:xfrm>
          <a:prstGeom prst="line">
            <a:avLst/>
          </a:prstGeom>
          <a:noFill/>
          <a:ln w="76200">
            <a:solidFill>
              <a:srgbClr val="FF3300"/>
            </a:solidFill>
            <a:round/>
            <a:headEnd/>
            <a:tailEnd type="triangle" w="med" len="med"/>
          </a:ln>
        </p:spPr>
        <p:txBody>
          <a:bodyPr/>
          <a:lstStyle/>
          <a:p>
            <a:endParaRPr lang="en-US"/>
          </a:p>
        </p:txBody>
      </p:sp>
      <p:sp>
        <p:nvSpPr>
          <p:cNvPr id="686095" name="Line 15"/>
          <p:cNvSpPr>
            <a:spLocks noChangeShapeType="1"/>
          </p:cNvSpPr>
          <p:nvPr/>
        </p:nvSpPr>
        <p:spPr bwMode="auto">
          <a:xfrm flipV="1">
            <a:off x="703263" y="1682750"/>
            <a:ext cx="303212" cy="228600"/>
          </a:xfrm>
          <a:prstGeom prst="line">
            <a:avLst/>
          </a:prstGeom>
          <a:noFill/>
          <a:ln w="57150">
            <a:solidFill>
              <a:srgbClr val="FF3300"/>
            </a:solidFill>
            <a:round/>
            <a:headEnd/>
            <a:tailEnd type="triangle" w="med" len="med"/>
          </a:ln>
        </p:spPr>
        <p:txBody>
          <a:bodyPr/>
          <a:lstStyle/>
          <a:p>
            <a:endParaRPr lang="en-US"/>
          </a:p>
        </p:txBody>
      </p:sp>
      <p:sp>
        <p:nvSpPr>
          <p:cNvPr id="17" name="Rectangle 16"/>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86087">
                                            <p:txEl>
                                              <p:pRg st="1" end="1"/>
                                            </p:txEl>
                                          </p:spTgt>
                                        </p:tgtEl>
                                        <p:attrNameLst>
                                          <p:attrName>style.visibility</p:attrName>
                                        </p:attrNameLst>
                                      </p:cBhvr>
                                      <p:to>
                                        <p:strVal val="visible"/>
                                      </p:to>
                                    </p:set>
                                    <p:animEffect transition="in" filter="checkerboard(across)">
                                      <p:cBhvr>
                                        <p:cTn id="7" dur="500"/>
                                        <p:tgtEl>
                                          <p:spTgt spid="686087">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86094"/>
                                        </p:tgtEl>
                                        <p:attrNameLst>
                                          <p:attrName>style.visibility</p:attrName>
                                        </p:attrNameLst>
                                      </p:cBhvr>
                                      <p:to>
                                        <p:strVal val="visible"/>
                                      </p:to>
                                    </p:set>
                                    <p:animEffect transition="in" filter="checkerboard(across)">
                                      <p:cBhvr>
                                        <p:cTn id="10" dur="500"/>
                                        <p:tgtEl>
                                          <p:spTgt spid="686094"/>
                                        </p:tgtEl>
                                      </p:cBhvr>
                                    </p:animEffect>
                                  </p:childTnLst>
                                </p:cTn>
                              </p:par>
                            </p:childTnLst>
                          </p:cTn>
                        </p:par>
                        <p:par>
                          <p:cTn id="11" fill="hold">
                            <p:stCondLst>
                              <p:cond delay="500"/>
                            </p:stCondLst>
                            <p:childTnLst>
                              <p:par>
                                <p:cTn id="12" presetID="5" presetClass="exit" presetSubtype="10" fill="hold" grpId="1" nodeType="afterEffect">
                                  <p:stCondLst>
                                    <p:cond delay="0"/>
                                  </p:stCondLst>
                                  <p:childTnLst>
                                    <p:animEffect transition="out" filter="checkerboard(across)">
                                      <p:cBhvr>
                                        <p:cTn id="13" dur="2000"/>
                                        <p:tgtEl>
                                          <p:spTgt spid="686094"/>
                                        </p:tgtEl>
                                      </p:cBhvr>
                                    </p:animEffect>
                                    <p:set>
                                      <p:cBhvr>
                                        <p:cTn id="14" dur="1" fill="hold">
                                          <p:stCondLst>
                                            <p:cond delay="1999"/>
                                          </p:stCondLst>
                                        </p:cTn>
                                        <p:tgtEl>
                                          <p:spTgt spid="68609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686087">
                                            <p:txEl>
                                              <p:pRg st="2" end="2"/>
                                            </p:txEl>
                                          </p:spTgt>
                                        </p:tgtEl>
                                        <p:attrNameLst>
                                          <p:attrName>style.visibility</p:attrName>
                                        </p:attrNameLst>
                                      </p:cBhvr>
                                      <p:to>
                                        <p:strVal val="visible"/>
                                      </p:to>
                                    </p:set>
                                    <p:animEffect transition="in" filter="checkerboard(across)">
                                      <p:cBhvr>
                                        <p:cTn id="19" dur="500"/>
                                        <p:tgtEl>
                                          <p:spTgt spid="686087">
                                            <p:txEl>
                                              <p:pRg st="2" end="2"/>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686095"/>
                                        </p:tgtEl>
                                        <p:attrNameLst>
                                          <p:attrName>style.visibility</p:attrName>
                                        </p:attrNameLst>
                                      </p:cBhvr>
                                      <p:to>
                                        <p:strVal val="visible"/>
                                      </p:to>
                                    </p:set>
                                    <p:animEffect transition="in" filter="checkerboard(across)">
                                      <p:cBhvr>
                                        <p:cTn id="22" dur="500"/>
                                        <p:tgtEl>
                                          <p:spTgt spid="686095"/>
                                        </p:tgtEl>
                                      </p:cBhvr>
                                    </p:animEffect>
                                  </p:childTnLst>
                                </p:cTn>
                              </p:par>
                            </p:childTnLst>
                          </p:cTn>
                        </p:par>
                        <p:par>
                          <p:cTn id="23" fill="hold">
                            <p:stCondLst>
                              <p:cond delay="500"/>
                            </p:stCondLst>
                            <p:childTnLst>
                              <p:par>
                                <p:cTn id="24" presetID="5" presetClass="exit" presetSubtype="10" fill="hold" grpId="1" nodeType="afterEffect">
                                  <p:stCondLst>
                                    <p:cond delay="0"/>
                                  </p:stCondLst>
                                  <p:childTnLst>
                                    <p:animEffect transition="out" filter="checkerboard(across)">
                                      <p:cBhvr>
                                        <p:cTn id="25" dur="2000"/>
                                        <p:tgtEl>
                                          <p:spTgt spid="686095"/>
                                        </p:tgtEl>
                                      </p:cBhvr>
                                    </p:animEffect>
                                    <p:set>
                                      <p:cBhvr>
                                        <p:cTn id="26" dur="1" fill="hold">
                                          <p:stCondLst>
                                            <p:cond delay="1999"/>
                                          </p:stCondLst>
                                        </p:cTn>
                                        <p:tgtEl>
                                          <p:spTgt spid="68609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686087">
                                            <p:txEl>
                                              <p:pRg st="3" end="3"/>
                                            </p:txEl>
                                          </p:spTgt>
                                        </p:tgtEl>
                                        <p:attrNameLst>
                                          <p:attrName>style.visibility</p:attrName>
                                        </p:attrNameLst>
                                      </p:cBhvr>
                                      <p:to>
                                        <p:strVal val="visible"/>
                                      </p:to>
                                    </p:set>
                                    <p:animEffect transition="in" filter="checkerboard(across)">
                                      <p:cBhvr>
                                        <p:cTn id="31" dur="500"/>
                                        <p:tgtEl>
                                          <p:spTgt spid="68608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86082"/>
                                        </p:tgtEl>
                                        <p:attrNameLst>
                                          <p:attrName>style.visibility</p:attrName>
                                        </p:attrNameLst>
                                      </p:cBhvr>
                                      <p:to>
                                        <p:strVal val="visible"/>
                                      </p:to>
                                    </p:set>
                                    <p:animEffect transition="in" filter="wipe(left)">
                                      <p:cBhvr>
                                        <p:cTn id="36" dur="500"/>
                                        <p:tgtEl>
                                          <p:spTgt spid="686082"/>
                                        </p:tgtEl>
                                      </p:cBhvr>
                                    </p:animEffect>
                                  </p:childTnLst>
                                </p:cTn>
                              </p:par>
                              <p:par>
                                <p:cTn id="37" presetID="22" presetClass="entr" presetSubtype="8" fill="hold" nodeType="withEffect">
                                  <p:stCondLst>
                                    <p:cond delay="0"/>
                                  </p:stCondLst>
                                  <p:childTnLst>
                                    <p:set>
                                      <p:cBhvr>
                                        <p:cTn id="38" dur="1" fill="hold">
                                          <p:stCondLst>
                                            <p:cond delay="0"/>
                                          </p:stCondLst>
                                        </p:cTn>
                                        <p:tgtEl>
                                          <p:spTgt spid="686090"/>
                                        </p:tgtEl>
                                        <p:attrNameLst>
                                          <p:attrName>style.visibility</p:attrName>
                                        </p:attrNameLst>
                                      </p:cBhvr>
                                      <p:to>
                                        <p:strVal val="visible"/>
                                      </p:to>
                                    </p:set>
                                    <p:animEffect transition="in" filter="wipe(left)">
                                      <p:cBhvr>
                                        <p:cTn id="39" dur="500"/>
                                        <p:tgtEl>
                                          <p:spTgt spid="68609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686089"/>
                                        </p:tgtEl>
                                        <p:attrNameLst>
                                          <p:attrName>style.visibility</p:attrName>
                                        </p:attrNameLst>
                                      </p:cBhvr>
                                      <p:to>
                                        <p:strVal val="visible"/>
                                      </p:to>
                                    </p:set>
                                    <p:animEffect transition="in" filter="wipe(right)">
                                      <p:cBhvr>
                                        <p:cTn id="44" dur="500"/>
                                        <p:tgtEl>
                                          <p:spTgt spid="686089"/>
                                        </p:tgtEl>
                                      </p:cBhvr>
                                    </p:animEffect>
                                  </p:childTnLst>
                                </p:cTn>
                              </p:par>
                              <p:par>
                                <p:cTn id="45" presetID="22" presetClass="entr" presetSubtype="2" fill="hold" nodeType="withEffect">
                                  <p:stCondLst>
                                    <p:cond delay="0"/>
                                  </p:stCondLst>
                                  <p:childTnLst>
                                    <p:set>
                                      <p:cBhvr>
                                        <p:cTn id="46" dur="1" fill="hold">
                                          <p:stCondLst>
                                            <p:cond delay="0"/>
                                          </p:stCondLst>
                                        </p:cTn>
                                        <p:tgtEl>
                                          <p:spTgt spid="686092"/>
                                        </p:tgtEl>
                                        <p:attrNameLst>
                                          <p:attrName>style.visibility</p:attrName>
                                        </p:attrNameLst>
                                      </p:cBhvr>
                                      <p:to>
                                        <p:strVal val="visible"/>
                                      </p:to>
                                    </p:set>
                                    <p:animEffect transition="in" filter="wipe(right)">
                                      <p:cBhvr>
                                        <p:cTn id="47" dur="500"/>
                                        <p:tgtEl>
                                          <p:spTgt spid="68609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86088"/>
                                        </p:tgtEl>
                                        <p:attrNameLst>
                                          <p:attrName>style.visibility</p:attrName>
                                        </p:attrNameLst>
                                      </p:cBhvr>
                                      <p:to>
                                        <p:strVal val="visible"/>
                                      </p:to>
                                    </p:set>
                                    <p:animEffect transition="in" filter="wipe(left)">
                                      <p:cBhvr>
                                        <p:cTn id="52" dur="500"/>
                                        <p:tgtEl>
                                          <p:spTgt spid="686088"/>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686093"/>
                                        </p:tgtEl>
                                        <p:attrNameLst>
                                          <p:attrName>style.visibility</p:attrName>
                                        </p:attrNameLst>
                                      </p:cBhvr>
                                      <p:to>
                                        <p:strVal val="visible"/>
                                      </p:to>
                                    </p:set>
                                    <p:animEffect transition="in" filter="wipe(left)">
                                      <p:cBhvr>
                                        <p:cTn id="55" dur="500"/>
                                        <p:tgtEl>
                                          <p:spTgt spid="686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2" grpId="0" animBg="1"/>
      <p:bldP spid="686088" grpId="0" animBg="1"/>
      <p:bldP spid="686089" grpId="0" animBg="1"/>
      <p:bldP spid="686093" grpId="0" animBg="1"/>
      <p:bldP spid="686094" grpId="0" animBg="1"/>
      <p:bldP spid="686094" grpId="1" animBg="1"/>
      <p:bldP spid="686095" grpId="0" animBg="1"/>
      <p:bldP spid="686095"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990600" y="685800"/>
            <a:ext cx="71628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74" name="Object 2"/>
          <p:cNvGraphicFramePr>
            <a:graphicFrameLocks noChangeAspect="1"/>
          </p:cNvGraphicFramePr>
          <p:nvPr/>
        </p:nvGraphicFramePr>
        <p:xfrm>
          <a:off x="1219200" y="2057400"/>
          <a:ext cx="1127125" cy="1143000"/>
        </p:xfrm>
        <a:graphic>
          <a:graphicData uri="http://schemas.openxmlformats.org/presentationml/2006/ole">
            <mc:AlternateContent xmlns:mc="http://schemas.openxmlformats.org/markup-compatibility/2006">
              <mc:Choice xmlns:v="urn:schemas-microsoft-com:vml" Requires="v">
                <p:oleObj spid="_x0000_s3465" name="Clip" r:id="rId3" imgW="704905" imgH="714286" progId="">
                  <p:embed/>
                </p:oleObj>
              </mc:Choice>
              <mc:Fallback>
                <p:oleObj name="Clip" r:id="rId3" imgW="704905" imgH="714286"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057400"/>
                        <a:ext cx="1127125"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5" name="Object 3"/>
          <p:cNvGraphicFramePr>
            <a:graphicFrameLocks noChangeAspect="1"/>
          </p:cNvGraphicFramePr>
          <p:nvPr/>
        </p:nvGraphicFramePr>
        <p:xfrm>
          <a:off x="7467600" y="2209800"/>
          <a:ext cx="436563" cy="609600"/>
        </p:xfrm>
        <a:graphic>
          <a:graphicData uri="http://schemas.openxmlformats.org/presentationml/2006/ole">
            <mc:AlternateContent xmlns:mc="http://schemas.openxmlformats.org/markup-compatibility/2006">
              <mc:Choice xmlns:v="urn:schemas-microsoft-com:vml" Requires="v">
                <p:oleObj spid="_x0000_s3466" name="Clip" r:id="rId5" imgW="2042984" imgH="2858530" progId="">
                  <p:embed/>
                </p:oleObj>
              </mc:Choice>
              <mc:Fallback>
                <p:oleObj name="Clip" r:id="rId5" imgW="2042984" imgH="2858530" progId="">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2209800"/>
                        <a:ext cx="436563"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4953000" y="838200"/>
          <a:ext cx="336550" cy="685800"/>
        </p:xfrm>
        <a:graphic>
          <a:graphicData uri="http://schemas.openxmlformats.org/presentationml/2006/ole">
            <mc:AlternateContent xmlns:mc="http://schemas.openxmlformats.org/markup-compatibility/2006">
              <mc:Choice xmlns:v="urn:schemas-microsoft-com:vml" Requires="v">
                <p:oleObj spid="_x0000_s3467" name="Clip" r:id="rId7" imgW="453951" imgH="907902" progId="">
                  <p:embed/>
                </p:oleObj>
              </mc:Choice>
              <mc:Fallback>
                <p:oleObj name="Clip" r:id="rId7" imgW="453951" imgH="907902" progId="">
                  <p:embed/>
                  <p:pic>
                    <p:nvPicPr>
                      <p:cNvPr id="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838200"/>
                        <a:ext cx="3365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Cloud"/>
          <p:cNvSpPr>
            <a:spLocks noChangeAspect="1" noEditPoints="1" noChangeArrowheads="1"/>
          </p:cNvSpPr>
          <p:nvPr/>
        </p:nvSpPr>
        <p:spPr bwMode="auto">
          <a:xfrm>
            <a:off x="2743200" y="1676400"/>
            <a:ext cx="3846513"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2D050"/>
          </a:solidFill>
          <a:ln w="12700">
            <a:solidFill>
              <a:schemeClr val="tx1"/>
            </a:solidFill>
            <a:miter lim="800000"/>
            <a:headEnd/>
            <a:tailEnd/>
          </a:ln>
        </p:spPr>
        <p:txBody>
          <a:bodyPr/>
          <a:lstStyle/>
          <a:p>
            <a:endParaRPr lang="en-US"/>
          </a:p>
        </p:txBody>
      </p:sp>
      <p:sp>
        <p:nvSpPr>
          <p:cNvPr id="687110" name="Rectangle 6"/>
          <p:cNvSpPr>
            <a:spLocks noChangeArrowheads="1"/>
          </p:cNvSpPr>
          <p:nvPr/>
        </p:nvSpPr>
        <p:spPr bwMode="auto">
          <a:xfrm>
            <a:off x="381000" y="3505200"/>
            <a:ext cx="8229600" cy="2895600"/>
          </a:xfrm>
          <a:prstGeom prst="rect">
            <a:avLst/>
          </a:prstGeom>
          <a:noFill/>
          <a:ln w="9525">
            <a:noFill/>
            <a:miter lim="800000"/>
            <a:headEnd/>
            <a:tailEnd/>
          </a:ln>
        </p:spPr>
        <p:txBody>
          <a:bodyPr/>
          <a:lstStyle/>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client sends its request message: “GET …”</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server sends a status response: “200 OK”</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HTTP server sends requested file</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Browser displays </a:t>
            </a:r>
            <a:r>
              <a:rPr lang="en-US" sz="2400" dirty="0" smtClean="0">
                <a:solidFill>
                  <a:schemeClr val="tx1"/>
                </a:solidFill>
                <a:latin typeface="+mn-lt"/>
              </a:rPr>
              <a:t>document</a:t>
            </a:r>
            <a:endParaRPr lang="en-US" sz="2400" dirty="0">
              <a:solidFill>
                <a:schemeClr val="tx1"/>
              </a:solidFill>
              <a:latin typeface="+mn-lt"/>
            </a:endParaRP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Clicking a link sets off a chain of events across the Internet!</a:t>
            </a:r>
          </a:p>
          <a:p>
            <a:pPr marL="342900" indent="-342900" algn="l" eaLnBrk="1" hangingPunct="1">
              <a:lnSpc>
                <a:spcPct val="90000"/>
              </a:lnSpc>
              <a:spcBef>
                <a:spcPct val="20000"/>
              </a:spcBef>
              <a:buClr>
                <a:schemeClr val="tx2"/>
              </a:buClr>
              <a:buSzPct val="70000"/>
              <a:buFont typeface="Wingdings" pitchFamily="2" charset="2"/>
              <a:buChar char="l"/>
            </a:pPr>
            <a:r>
              <a:rPr lang="en-US" sz="2400" dirty="0">
                <a:solidFill>
                  <a:schemeClr val="tx1"/>
                </a:solidFill>
                <a:latin typeface="+mn-lt"/>
              </a:rPr>
              <a:t>Let’s see how protocols &amp; layers come into play…</a:t>
            </a:r>
          </a:p>
        </p:txBody>
      </p:sp>
      <p:sp>
        <p:nvSpPr>
          <p:cNvPr id="687111" name="Line 7"/>
          <p:cNvSpPr>
            <a:spLocks noChangeShapeType="1"/>
          </p:cNvSpPr>
          <p:nvPr/>
        </p:nvSpPr>
        <p:spPr bwMode="auto">
          <a:xfrm flipV="1">
            <a:off x="2514600" y="2751138"/>
            <a:ext cx="4648200" cy="76200"/>
          </a:xfrm>
          <a:prstGeom prst="line">
            <a:avLst/>
          </a:prstGeom>
          <a:noFill/>
          <a:ln w="38100">
            <a:solidFill>
              <a:srgbClr val="FF0000"/>
            </a:solidFill>
            <a:round/>
            <a:headEnd/>
            <a:tailEnd type="triangle" w="med" len="med"/>
          </a:ln>
        </p:spPr>
        <p:txBody>
          <a:bodyPr/>
          <a:lstStyle/>
          <a:p>
            <a:endParaRPr lang="en-US"/>
          </a:p>
        </p:txBody>
      </p:sp>
      <p:sp>
        <p:nvSpPr>
          <p:cNvPr id="687112" name="Line 8"/>
          <p:cNvSpPr>
            <a:spLocks noChangeShapeType="1"/>
          </p:cNvSpPr>
          <p:nvPr/>
        </p:nvSpPr>
        <p:spPr bwMode="auto">
          <a:xfrm flipV="1">
            <a:off x="2514600" y="2522538"/>
            <a:ext cx="4648200" cy="76200"/>
          </a:xfrm>
          <a:prstGeom prst="line">
            <a:avLst/>
          </a:prstGeom>
          <a:noFill/>
          <a:ln w="38100">
            <a:solidFill>
              <a:srgbClr val="FF0000"/>
            </a:solidFill>
            <a:round/>
            <a:headEnd type="triangle" w="med" len="med"/>
            <a:tailEnd/>
          </a:ln>
        </p:spPr>
        <p:txBody>
          <a:bodyPr/>
          <a:lstStyle/>
          <a:p>
            <a:endParaRPr lang="en-US"/>
          </a:p>
        </p:txBody>
      </p:sp>
      <p:sp>
        <p:nvSpPr>
          <p:cNvPr id="687113" name="Text Box 9"/>
          <p:cNvSpPr txBox="1">
            <a:spLocks noChangeArrowheads="1"/>
          </p:cNvSpPr>
          <p:nvPr/>
        </p:nvSpPr>
        <p:spPr bwMode="auto">
          <a:xfrm>
            <a:off x="4191000" y="2903538"/>
            <a:ext cx="1524000" cy="304800"/>
          </a:xfrm>
          <a:prstGeom prst="rect">
            <a:avLst/>
          </a:prstGeom>
          <a:solidFill>
            <a:schemeClr val="accent3"/>
          </a:solidFill>
          <a:ln w="9525">
            <a:noFill/>
            <a:miter lim="800000"/>
            <a:headEnd/>
            <a:tailEnd/>
          </a:ln>
        </p:spPr>
        <p:txBody>
          <a:bodyPr>
            <a:spAutoFit/>
          </a:bodyPr>
          <a:lstStyle/>
          <a:p>
            <a:pPr algn="l" eaLnBrk="1" hangingPunct="1">
              <a:spcBef>
                <a:spcPct val="50000"/>
              </a:spcBef>
            </a:pPr>
            <a:r>
              <a:rPr lang="en-US" sz="1400" b="1">
                <a:solidFill>
                  <a:schemeClr val="bg1"/>
                </a:solidFill>
                <a:latin typeface="+mn-lt"/>
              </a:rPr>
              <a:t>GET / HTTP/1.1</a:t>
            </a:r>
          </a:p>
        </p:txBody>
      </p:sp>
      <p:sp>
        <p:nvSpPr>
          <p:cNvPr id="687114" name="Text Box 10"/>
          <p:cNvSpPr txBox="1">
            <a:spLocks noChangeArrowheads="1"/>
          </p:cNvSpPr>
          <p:nvPr/>
        </p:nvSpPr>
        <p:spPr bwMode="auto">
          <a:xfrm>
            <a:off x="4343400" y="2141538"/>
            <a:ext cx="990600" cy="304800"/>
          </a:xfrm>
          <a:prstGeom prst="rect">
            <a:avLst/>
          </a:prstGeom>
          <a:solidFill>
            <a:schemeClr val="accent3"/>
          </a:solidFill>
          <a:ln w="9525">
            <a:noFill/>
            <a:miter lim="800000"/>
            <a:headEnd/>
            <a:tailEnd/>
          </a:ln>
        </p:spPr>
        <p:txBody>
          <a:bodyPr>
            <a:spAutoFit/>
          </a:bodyPr>
          <a:lstStyle/>
          <a:p>
            <a:pPr algn="l" eaLnBrk="1" hangingPunct="1">
              <a:spcBef>
                <a:spcPct val="50000"/>
              </a:spcBef>
            </a:pPr>
            <a:r>
              <a:rPr lang="en-US" sz="1400" b="1">
                <a:solidFill>
                  <a:schemeClr val="bg1"/>
                </a:solidFill>
                <a:latin typeface="+mn-lt"/>
              </a:rPr>
              <a:t>200 OK</a:t>
            </a:r>
          </a:p>
        </p:txBody>
      </p:sp>
      <p:sp>
        <p:nvSpPr>
          <p:cNvPr id="3083" name="Rectangle 11"/>
          <p:cNvSpPr>
            <a:spLocks noGrp="1" noChangeArrowheads="1"/>
          </p:cNvSpPr>
          <p:nvPr>
            <p:ph type="title"/>
          </p:nvPr>
        </p:nvSpPr>
        <p:spPr>
          <a:xfrm>
            <a:off x="304800" y="-304800"/>
            <a:ext cx="2895600" cy="1399032"/>
          </a:xfrm>
        </p:spPr>
        <p:txBody>
          <a:bodyPr/>
          <a:lstStyle/>
          <a:p>
            <a:pPr eaLnBrk="1" hangingPunct="1"/>
            <a:r>
              <a:rPr lang="en-US" dirty="0" smtClean="0"/>
              <a:t>3.  HTTP</a:t>
            </a:r>
          </a:p>
        </p:txBody>
      </p:sp>
      <p:sp>
        <p:nvSpPr>
          <p:cNvPr id="687116" name="Line 12"/>
          <p:cNvSpPr>
            <a:spLocks noChangeShapeType="1"/>
          </p:cNvSpPr>
          <p:nvPr/>
        </p:nvSpPr>
        <p:spPr bwMode="auto">
          <a:xfrm flipH="1">
            <a:off x="2525713" y="1989138"/>
            <a:ext cx="4325937" cy="76200"/>
          </a:xfrm>
          <a:prstGeom prst="line">
            <a:avLst/>
          </a:prstGeom>
          <a:noFill/>
          <a:ln w="38100">
            <a:solidFill>
              <a:srgbClr val="FF0000"/>
            </a:solidFill>
            <a:round/>
            <a:headEnd/>
            <a:tailEnd type="triangle" w="med" len="med"/>
          </a:ln>
        </p:spPr>
        <p:txBody>
          <a:bodyPr/>
          <a:lstStyle/>
          <a:p>
            <a:endParaRPr lang="en-US"/>
          </a:p>
        </p:txBody>
      </p:sp>
      <p:sp>
        <p:nvSpPr>
          <p:cNvPr id="687117" name="Rectangle 13"/>
          <p:cNvSpPr>
            <a:spLocks noChangeArrowheads="1"/>
          </p:cNvSpPr>
          <p:nvPr/>
        </p:nvSpPr>
        <p:spPr bwMode="auto">
          <a:xfrm>
            <a:off x="4346575" y="1685925"/>
            <a:ext cx="1290638" cy="228600"/>
          </a:xfrm>
          <a:prstGeom prst="rect">
            <a:avLst/>
          </a:prstGeom>
          <a:solidFill>
            <a:schemeClr val="accent3"/>
          </a:solidFill>
          <a:ln w="9525" algn="ctr">
            <a:solidFill>
              <a:schemeClr val="accent2"/>
            </a:solidFill>
            <a:miter lim="800000"/>
            <a:headEnd/>
            <a:tailEnd/>
          </a:ln>
        </p:spPr>
        <p:txBody>
          <a:bodyPr wrap="none" anchor="ctr"/>
          <a:lstStyle/>
          <a:p>
            <a:pPr eaLnBrk="1" hangingPunct="1"/>
            <a:r>
              <a:rPr lang="en-US" sz="1400" b="1" dirty="0">
                <a:solidFill>
                  <a:schemeClr val="bg1"/>
                </a:solidFill>
                <a:latin typeface="+mn-lt"/>
              </a:rPr>
              <a:t>Content</a:t>
            </a:r>
          </a:p>
        </p:txBody>
      </p:sp>
      <p:sp>
        <p:nvSpPr>
          <p:cNvPr id="15" name="Rectangle 14"/>
          <p:cNvSpPr/>
          <p:nvPr/>
        </p:nvSpPr>
        <p:spPr>
          <a:xfrm>
            <a:off x="2652029" y="6459379"/>
            <a:ext cx="3977371" cy="246221"/>
          </a:xfrm>
          <a:prstGeom prst="rect">
            <a:avLst/>
          </a:prstGeom>
        </p:spPr>
        <p:txBody>
          <a:bodyPr wrap="none">
            <a:spAutoFit/>
          </a:bodyPr>
          <a:lstStyle/>
          <a:p>
            <a:r>
              <a:rPr lang="en-US" sz="1000" dirty="0" smtClean="0">
                <a:solidFill>
                  <a:schemeClr val="accent1"/>
                </a:solidFill>
                <a:latin typeface="+mn-lt"/>
              </a:rPr>
              <a:t>Source:  Communication Networks, Leon-Garcia and </a:t>
            </a:r>
            <a:r>
              <a:rPr lang="en-US" sz="1000" dirty="0" err="1" smtClean="0">
                <a:solidFill>
                  <a:schemeClr val="accent1"/>
                </a:solidFill>
                <a:latin typeface="+mn-lt"/>
              </a:rPr>
              <a:t>Widjaja</a:t>
            </a:r>
            <a:endParaRPr lang="en-US" sz="1000" dirty="0">
              <a:solidFill>
                <a:schemeClr val="accent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87111"/>
                                        </p:tgtEl>
                                        <p:attrNameLst>
                                          <p:attrName>style.visibility</p:attrName>
                                        </p:attrNameLst>
                                      </p:cBhvr>
                                      <p:to>
                                        <p:strVal val="visible"/>
                                      </p:to>
                                    </p:set>
                                    <p:animEffect transition="in" filter="wipe(left)">
                                      <p:cBhvr>
                                        <p:cTn id="7" dur="500"/>
                                        <p:tgtEl>
                                          <p:spTgt spid="687111"/>
                                        </p:tgtEl>
                                      </p:cBhvr>
                                    </p:animEffect>
                                  </p:childTnLst>
                                </p:cTn>
                              </p:par>
                              <p:par>
                                <p:cTn id="8" presetID="5" presetClass="entr" presetSubtype="10" fill="hold" nodeType="withEffect">
                                  <p:stCondLst>
                                    <p:cond delay="0"/>
                                  </p:stCondLst>
                                  <p:childTnLst>
                                    <p:set>
                                      <p:cBhvr>
                                        <p:cTn id="9" dur="1" fill="hold">
                                          <p:stCondLst>
                                            <p:cond delay="0"/>
                                          </p:stCondLst>
                                        </p:cTn>
                                        <p:tgtEl>
                                          <p:spTgt spid="687110">
                                            <p:txEl>
                                              <p:pRg st="0" end="0"/>
                                            </p:txEl>
                                          </p:spTgt>
                                        </p:tgtEl>
                                        <p:attrNameLst>
                                          <p:attrName>style.visibility</p:attrName>
                                        </p:attrNameLst>
                                      </p:cBhvr>
                                      <p:to>
                                        <p:strVal val="visible"/>
                                      </p:to>
                                    </p:set>
                                    <p:animEffect transition="in" filter="checkerboard(across)">
                                      <p:cBhvr>
                                        <p:cTn id="10" dur="500"/>
                                        <p:tgtEl>
                                          <p:spTgt spid="687110">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87113"/>
                                        </p:tgtEl>
                                        <p:attrNameLst>
                                          <p:attrName>style.visibility</p:attrName>
                                        </p:attrNameLst>
                                      </p:cBhvr>
                                      <p:to>
                                        <p:strVal val="visible"/>
                                      </p:to>
                                    </p:set>
                                    <p:animEffect transition="in" filter="wipe(left)">
                                      <p:cBhvr>
                                        <p:cTn id="13" dur="500"/>
                                        <p:tgtEl>
                                          <p:spTgt spid="6871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687112"/>
                                        </p:tgtEl>
                                        <p:attrNameLst>
                                          <p:attrName>style.visibility</p:attrName>
                                        </p:attrNameLst>
                                      </p:cBhvr>
                                      <p:to>
                                        <p:strVal val="visible"/>
                                      </p:to>
                                    </p:set>
                                    <p:animEffect transition="in" filter="wipe(right)">
                                      <p:cBhvr>
                                        <p:cTn id="18" dur="500"/>
                                        <p:tgtEl>
                                          <p:spTgt spid="687112"/>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687114"/>
                                        </p:tgtEl>
                                        <p:attrNameLst>
                                          <p:attrName>style.visibility</p:attrName>
                                        </p:attrNameLst>
                                      </p:cBhvr>
                                      <p:to>
                                        <p:strVal val="visible"/>
                                      </p:to>
                                    </p:set>
                                    <p:animEffect transition="in" filter="wipe(right)">
                                      <p:cBhvr>
                                        <p:cTn id="21" dur="500"/>
                                        <p:tgtEl>
                                          <p:spTgt spid="687114"/>
                                        </p:tgtEl>
                                      </p:cBhvr>
                                    </p:animEffect>
                                  </p:childTnLst>
                                </p:cTn>
                              </p:par>
                              <p:par>
                                <p:cTn id="22" presetID="5" presetClass="entr" presetSubtype="10" fill="hold" nodeType="withEffect">
                                  <p:stCondLst>
                                    <p:cond delay="0"/>
                                  </p:stCondLst>
                                  <p:childTnLst>
                                    <p:set>
                                      <p:cBhvr>
                                        <p:cTn id="23" dur="1" fill="hold">
                                          <p:stCondLst>
                                            <p:cond delay="0"/>
                                          </p:stCondLst>
                                        </p:cTn>
                                        <p:tgtEl>
                                          <p:spTgt spid="687110">
                                            <p:txEl>
                                              <p:pRg st="1" end="1"/>
                                            </p:txEl>
                                          </p:spTgt>
                                        </p:tgtEl>
                                        <p:attrNameLst>
                                          <p:attrName>style.visibility</p:attrName>
                                        </p:attrNameLst>
                                      </p:cBhvr>
                                      <p:to>
                                        <p:strVal val="visible"/>
                                      </p:to>
                                    </p:set>
                                    <p:animEffect transition="in" filter="checkerboard(across)">
                                      <p:cBhvr>
                                        <p:cTn id="24" dur="500"/>
                                        <p:tgtEl>
                                          <p:spTgt spid="68711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687110">
                                            <p:txEl>
                                              <p:pRg st="2" end="2"/>
                                            </p:txEl>
                                          </p:spTgt>
                                        </p:tgtEl>
                                        <p:attrNameLst>
                                          <p:attrName>style.visibility</p:attrName>
                                        </p:attrNameLst>
                                      </p:cBhvr>
                                      <p:to>
                                        <p:strVal val="visible"/>
                                      </p:to>
                                    </p:set>
                                    <p:animEffect transition="in" filter="checkerboard(across)">
                                      <p:cBhvr>
                                        <p:cTn id="29" dur="500"/>
                                        <p:tgtEl>
                                          <p:spTgt spid="687110">
                                            <p:txEl>
                                              <p:pRg st="2" end="2"/>
                                            </p:txEl>
                                          </p:spTgt>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687116"/>
                                        </p:tgtEl>
                                        <p:attrNameLst>
                                          <p:attrName>style.visibility</p:attrName>
                                        </p:attrNameLst>
                                      </p:cBhvr>
                                      <p:to>
                                        <p:strVal val="visible"/>
                                      </p:to>
                                    </p:set>
                                    <p:animEffect transition="in" filter="wipe(right)">
                                      <p:cBhvr>
                                        <p:cTn id="32" dur="500"/>
                                        <p:tgtEl>
                                          <p:spTgt spid="687116"/>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687117"/>
                                        </p:tgtEl>
                                        <p:attrNameLst>
                                          <p:attrName>style.visibility</p:attrName>
                                        </p:attrNameLst>
                                      </p:cBhvr>
                                      <p:to>
                                        <p:strVal val="visible"/>
                                      </p:to>
                                    </p:set>
                                    <p:animEffect transition="in" filter="wipe(right)">
                                      <p:cBhvr>
                                        <p:cTn id="35" dur="500"/>
                                        <p:tgtEl>
                                          <p:spTgt spid="687117"/>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687110">
                                            <p:txEl>
                                              <p:pRg st="3" end="3"/>
                                            </p:txEl>
                                          </p:spTgt>
                                        </p:tgtEl>
                                        <p:attrNameLst>
                                          <p:attrName>style.visibility</p:attrName>
                                        </p:attrNameLst>
                                      </p:cBhvr>
                                      <p:to>
                                        <p:strVal val="visible"/>
                                      </p:to>
                                    </p:set>
                                    <p:animEffect transition="in" filter="checkerboard(across)">
                                      <p:cBhvr>
                                        <p:cTn id="40" dur="500"/>
                                        <p:tgtEl>
                                          <p:spTgt spid="687110">
                                            <p:txEl>
                                              <p:pRg st="3" end="3"/>
                                            </p:txEl>
                                          </p:spTgt>
                                        </p:tgtEl>
                                      </p:cBhvr>
                                    </p:animEffect>
                                  </p:childTnLst>
                                </p:cTn>
                              </p:par>
                            </p:childTnLst>
                          </p:cTn>
                        </p:par>
                        <p:par>
                          <p:cTn id="41" fill="hold">
                            <p:stCondLst>
                              <p:cond delay="500"/>
                            </p:stCondLst>
                            <p:childTnLst>
                              <p:par>
                                <p:cTn id="42" presetID="5" presetClass="entr" presetSubtype="10" fill="hold" nodeType="afterEffect">
                                  <p:stCondLst>
                                    <p:cond delay="0"/>
                                  </p:stCondLst>
                                  <p:childTnLst>
                                    <p:set>
                                      <p:cBhvr>
                                        <p:cTn id="43" dur="1" fill="hold">
                                          <p:stCondLst>
                                            <p:cond delay="0"/>
                                          </p:stCondLst>
                                        </p:cTn>
                                        <p:tgtEl>
                                          <p:spTgt spid="687110">
                                            <p:txEl>
                                              <p:pRg st="4" end="4"/>
                                            </p:txEl>
                                          </p:spTgt>
                                        </p:tgtEl>
                                        <p:attrNameLst>
                                          <p:attrName>style.visibility</p:attrName>
                                        </p:attrNameLst>
                                      </p:cBhvr>
                                      <p:to>
                                        <p:strVal val="visible"/>
                                      </p:to>
                                    </p:set>
                                    <p:animEffect transition="in" filter="checkerboard(across)">
                                      <p:cBhvr>
                                        <p:cTn id="44" dur="1000"/>
                                        <p:tgtEl>
                                          <p:spTgt spid="687110">
                                            <p:txEl>
                                              <p:pRg st="4" end="4"/>
                                            </p:txEl>
                                          </p:spTgt>
                                        </p:tgtEl>
                                      </p:cBhvr>
                                    </p:animEffect>
                                  </p:childTnLst>
                                </p:cTn>
                              </p:par>
                            </p:childTnLst>
                          </p:cTn>
                        </p:par>
                        <p:par>
                          <p:cTn id="45" fill="hold">
                            <p:stCondLst>
                              <p:cond delay="1500"/>
                            </p:stCondLst>
                            <p:childTnLst>
                              <p:par>
                                <p:cTn id="46" presetID="5" presetClass="entr" presetSubtype="10" fill="hold" nodeType="afterEffect">
                                  <p:stCondLst>
                                    <p:cond delay="0"/>
                                  </p:stCondLst>
                                  <p:childTnLst>
                                    <p:set>
                                      <p:cBhvr>
                                        <p:cTn id="47" dur="1" fill="hold">
                                          <p:stCondLst>
                                            <p:cond delay="0"/>
                                          </p:stCondLst>
                                        </p:cTn>
                                        <p:tgtEl>
                                          <p:spTgt spid="687110">
                                            <p:txEl>
                                              <p:pRg st="5" end="5"/>
                                            </p:txEl>
                                          </p:spTgt>
                                        </p:tgtEl>
                                        <p:attrNameLst>
                                          <p:attrName>style.visibility</p:attrName>
                                        </p:attrNameLst>
                                      </p:cBhvr>
                                      <p:to>
                                        <p:strVal val="visible"/>
                                      </p:to>
                                    </p:set>
                                    <p:animEffect transition="in" filter="checkerboard(across)">
                                      <p:cBhvr>
                                        <p:cTn id="48" dur="1000"/>
                                        <p:tgtEl>
                                          <p:spTgt spid="6871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11" grpId="0" animBg="1"/>
      <p:bldP spid="687112" grpId="0" animBg="1"/>
      <p:bldP spid="687113" grpId="0" animBg="1"/>
      <p:bldP spid="687114" grpId="0" animBg="1"/>
      <p:bldP spid="687116" grpId="0" animBg="1"/>
      <p:bldP spid="6871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Sa-rang, Coco, and Emma</a:t>
            </a:r>
            <a:endParaRPr lang="en-US" dirty="0"/>
          </a:p>
        </p:txBody>
      </p:sp>
      <p:pic>
        <p:nvPicPr>
          <p:cNvPr id="6" name="Content Placeholder 5" descr="PIC-0026.jpg"/>
          <p:cNvPicPr>
            <a:picLocks noGrp="1" noChangeAspect="1"/>
          </p:cNvPicPr>
          <p:nvPr>
            <p:ph idx="1"/>
          </p:nvPr>
        </p:nvPicPr>
        <p:blipFill>
          <a:blip r:embed="rId2" cstate="print"/>
          <a:stretch>
            <a:fillRect/>
          </a:stretch>
        </p:blipFill>
        <p:spPr>
          <a:xfrm>
            <a:off x="1143000" y="1524000"/>
            <a:ext cx="3048000" cy="2286000"/>
          </a:xfrm>
        </p:spPr>
      </p:pic>
      <p:sp>
        <p:nvSpPr>
          <p:cNvPr id="5" name="Slide Number Placeholder 4"/>
          <p:cNvSpPr>
            <a:spLocks noGrp="1"/>
          </p:cNvSpPr>
          <p:nvPr>
            <p:ph type="sldNum" sz="quarter" idx="12"/>
          </p:nvPr>
        </p:nvSpPr>
        <p:spPr>
          <a:xfrm>
            <a:off x="3474720" y="6290469"/>
            <a:ext cx="502920" cy="301752"/>
          </a:xfrm>
        </p:spPr>
        <p:txBody>
          <a:bodyPr/>
          <a:lstStyle/>
          <a:p>
            <a:fld id="{AFED6DCF-C009-4B00-B8CC-92D69E983C74}" type="slidenum">
              <a:rPr lang="en-US" smtClean="0"/>
              <a:pPr/>
              <a:t>4</a:t>
            </a:fld>
            <a:endParaRPr lang="en-US"/>
          </a:p>
        </p:txBody>
      </p:sp>
      <p:pic>
        <p:nvPicPr>
          <p:cNvPr id="9" name="Picture 8" descr="IMG_0117.JPG"/>
          <p:cNvPicPr>
            <a:picLocks noChangeAspect="1"/>
          </p:cNvPicPr>
          <p:nvPr/>
        </p:nvPicPr>
        <p:blipFill>
          <a:blip r:embed="rId3" cstate="print"/>
          <a:stretch>
            <a:fillRect/>
          </a:stretch>
        </p:blipFill>
        <p:spPr>
          <a:xfrm>
            <a:off x="304800" y="3886200"/>
            <a:ext cx="3505200" cy="2628900"/>
          </a:xfrm>
          <a:prstGeom prst="rect">
            <a:avLst/>
          </a:prstGeom>
        </p:spPr>
      </p:pic>
      <p:pic>
        <p:nvPicPr>
          <p:cNvPr id="10" name="Picture 9" descr="dcp_1182.jpg"/>
          <p:cNvPicPr>
            <a:picLocks noChangeAspect="1"/>
          </p:cNvPicPr>
          <p:nvPr/>
        </p:nvPicPr>
        <p:blipFill>
          <a:blip r:embed="rId4" cstate="print"/>
          <a:stretch>
            <a:fillRect/>
          </a:stretch>
        </p:blipFill>
        <p:spPr>
          <a:xfrm>
            <a:off x="4343400" y="1524000"/>
            <a:ext cx="4000499" cy="2666999"/>
          </a:xfrm>
          <a:prstGeom prst="rect">
            <a:avLst/>
          </a:prstGeom>
        </p:spPr>
      </p:pic>
      <p:pic>
        <p:nvPicPr>
          <p:cNvPr id="8" name="Picture 7" descr="photo (1).JPG"/>
          <p:cNvPicPr>
            <a:picLocks noChangeAspect="1"/>
          </p:cNvPicPr>
          <p:nvPr/>
        </p:nvPicPr>
        <p:blipFill>
          <a:blip r:embed="rId5" cstate="print"/>
          <a:stretch>
            <a:fillRect/>
          </a:stretch>
        </p:blipFill>
        <p:spPr>
          <a:xfrm>
            <a:off x="3048000" y="4114800"/>
            <a:ext cx="3251200" cy="2438400"/>
          </a:xfrm>
          <a:prstGeom prst="rect">
            <a:avLst/>
          </a:prstGeom>
        </p:spPr>
      </p:pic>
      <p:pic>
        <p:nvPicPr>
          <p:cNvPr id="7" name="Picture 6" descr="PIC-0031.jpg"/>
          <p:cNvPicPr>
            <a:picLocks noChangeAspect="1"/>
          </p:cNvPicPr>
          <p:nvPr/>
        </p:nvPicPr>
        <p:blipFill>
          <a:blip r:embed="rId6" cstate="print"/>
          <a:stretch>
            <a:fillRect/>
          </a:stretch>
        </p:blipFill>
        <p:spPr>
          <a:xfrm>
            <a:off x="5715000" y="4114800"/>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par>
                                <p:cTn id="11" presetID="22"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par>
                                <p:cTn id="17" presetID="22" presetClass="entr" presetSubtype="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Object 2"/>
          <p:cNvGraphicFramePr>
            <a:graphicFrameLocks noChangeAspect="1"/>
          </p:cNvGraphicFramePr>
          <p:nvPr/>
        </p:nvGraphicFramePr>
        <p:xfrm>
          <a:off x="1087438" y="1981200"/>
          <a:ext cx="1127125" cy="1143000"/>
        </p:xfrm>
        <a:graphic>
          <a:graphicData uri="http://schemas.openxmlformats.org/presentationml/2006/ole">
            <mc:AlternateContent xmlns:mc="http://schemas.openxmlformats.org/markup-compatibility/2006">
              <mc:Choice xmlns:v="urn:schemas-microsoft-com:vml" Requires="v">
                <p:oleObj spid="_x0000_s4256" name="Clip" r:id="rId3" imgW="704905" imgH="714286" progId="MS_ClipArt_Gallery.2">
                  <p:embed/>
                </p:oleObj>
              </mc:Choice>
              <mc:Fallback>
                <p:oleObj name="Clip" r:id="rId3" imgW="704905" imgH="71428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7438" y="1981200"/>
                        <a:ext cx="11271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7335838" y="2133600"/>
          <a:ext cx="436562" cy="609600"/>
        </p:xfrm>
        <a:graphic>
          <a:graphicData uri="http://schemas.openxmlformats.org/presentationml/2006/ole">
            <mc:AlternateContent xmlns:mc="http://schemas.openxmlformats.org/markup-compatibility/2006">
              <mc:Choice xmlns:v="urn:schemas-microsoft-com:vml" Requires="v">
                <p:oleObj spid="_x0000_s4257" name="Clip" r:id="rId5" imgW="2048040" imgH="2857680" progId="MS_ClipArt_Gallery.2">
                  <p:embed/>
                </p:oleObj>
              </mc:Choice>
              <mc:Fallback>
                <p:oleObj name="Clip" r:id="rId5" imgW="2048040" imgH="2857680"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838" y="2133600"/>
                        <a:ext cx="436562"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8" name="Cloud"/>
          <p:cNvSpPr>
            <a:spLocks noChangeAspect="1" noEditPoints="1" noChangeArrowheads="1"/>
          </p:cNvSpPr>
          <p:nvPr/>
        </p:nvSpPr>
        <p:spPr bwMode="auto">
          <a:xfrm>
            <a:off x="2611438" y="1600200"/>
            <a:ext cx="3846512" cy="16002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000"/>
          </a:solidFill>
          <a:ln w="12700">
            <a:solidFill>
              <a:schemeClr val="hlink"/>
            </a:solidFill>
            <a:miter lim="800000"/>
            <a:headEnd/>
            <a:tailEnd/>
          </a:ln>
        </p:spPr>
        <p:txBody>
          <a:bodyPr/>
          <a:lstStyle/>
          <a:p>
            <a:endParaRPr lang="en-US" dirty="0">
              <a:solidFill>
                <a:schemeClr val="bg2"/>
              </a:solidFill>
            </a:endParaRPr>
          </a:p>
        </p:txBody>
      </p:sp>
      <p:sp>
        <p:nvSpPr>
          <p:cNvPr id="6149" name="Rectangle 6"/>
          <p:cNvSpPr>
            <a:spLocks noChangeArrowheads="1"/>
          </p:cNvSpPr>
          <p:nvPr/>
        </p:nvSpPr>
        <p:spPr bwMode="auto">
          <a:xfrm>
            <a:off x="533400" y="3733800"/>
            <a:ext cx="8229600"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lnSpc>
                <a:spcPct val="90000"/>
              </a:lnSpc>
              <a:spcBef>
                <a:spcPct val="20000"/>
              </a:spcBef>
              <a:buClr>
                <a:schemeClr val="tx2"/>
              </a:buClr>
              <a:buSzPct val="70000"/>
              <a:buFont typeface="Wingdings" panose="05000000000000000000" pitchFamily="2" charset="2"/>
              <a:buChar char="l"/>
            </a:pPr>
            <a:r>
              <a:rPr lang="en-US" altLang="en-US" sz="2600" dirty="0">
                <a:solidFill>
                  <a:schemeClr val="tx1"/>
                </a:solidFill>
              </a:rPr>
              <a:t>User clicks on </a:t>
            </a:r>
            <a:r>
              <a:rPr lang="en-US" altLang="en-US" sz="2600" dirty="0">
                <a:solidFill>
                  <a:schemeClr val="tx1"/>
                </a:solidFill>
                <a:hlinkClick r:id="rId7"/>
              </a:rPr>
              <a:t>http://www.nytimes.com/</a:t>
            </a:r>
            <a:endParaRPr lang="en-US" altLang="en-US" sz="2600" dirty="0">
              <a:solidFill>
                <a:schemeClr val="tx1"/>
              </a:solidFill>
            </a:endParaRPr>
          </a:p>
          <a:p>
            <a:pPr algn="l" eaLnBrk="1" hangingPunct="1">
              <a:lnSpc>
                <a:spcPct val="90000"/>
              </a:lnSpc>
              <a:spcBef>
                <a:spcPct val="20000"/>
              </a:spcBef>
              <a:buClr>
                <a:schemeClr val="tx2"/>
              </a:buClr>
              <a:buSzPct val="70000"/>
              <a:buFont typeface="Wingdings" panose="05000000000000000000" pitchFamily="2" charset="2"/>
              <a:buChar char="l"/>
            </a:pPr>
            <a:r>
              <a:rPr lang="en-US" altLang="en-US" sz="2600" i="1" dirty="0" smtClean="0">
                <a:solidFill>
                  <a:schemeClr val="tx1"/>
                </a:solidFill>
              </a:rPr>
              <a:t>Wireshark </a:t>
            </a:r>
            <a:r>
              <a:rPr lang="en-US" altLang="en-US" sz="2600" dirty="0" smtClean="0">
                <a:solidFill>
                  <a:schemeClr val="tx1"/>
                </a:solidFill>
              </a:rPr>
              <a:t>(</a:t>
            </a:r>
            <a:r>
              <a:rPr lang="en-US" altLang="en-US" sz="2600" i="1" dirty="0" smtClean="0">
                <a:solidFill>
                  <a:schemeClr val="tx1"/>
                </a:solidFill>
              </a:rPr>
              <a:t>Ethereal</a:t>
            </a:r>
            <a:r>
              <a:rPr lang="en-US" altLang="en-US" sz="2600" dirty="0" smtClean="0">
                <a:solidFill>
                  <a:schemeClr val="tx1"/>
                </a:solidFill>
              </a:rPr>
              <a:t>) </a:t>
            </a:r>
            <a:r>
              <a:rPr lang="en-US" altLang="en-US" sz="2600" dirty="0">
                <a:solidFill>
                  <a:schemeClr val="tx1"/>
                </a:solidFill>
              </a:rPr>
              <a:t>network analyzer captures all frames observed by its Ethernet NIC</a:t>
            </a:r>
          </a:p>
          <a:p>
            <a:pPr algn="l" eaLnBrk="1" hangingPunct="1">
              <a:lnSpc>
                <a:spcPct val="90000"/>
              </a:lnSpc>
              <a:spcBef>
                <a:spcPct val="20000"/>
              </a:spcBef>
              <a:buClr>
                <a:schemeClr val="tx2"/>
              </a:buClr>
              <a:buSzPct val="70000"/>
              <a:buFont typeface="Wingdings" panose="05000000000000000000" pitchFamily="2" charset="2"/>
              <a:buChar char="l"/>
            </a:pPr>
            <a:r>
              <a:rPr lang="en-US" altLang="en-US" sz="2600" dirty="0">
                <a:solidFill>
                  <a:schemeClr val="tx1"/>
                </a:solidFill>
              </a:rPr>
              <a:t>Sequence of frames and contents of frame can be examined in detail down to individual bytes</a:t>
            </a:r>
          </a:p>
        </p:txBody>
      </p:sp>
      <p:sp>
        <p:nvSpPr>
          <p:cNvPr id="6150" name="Rectangle 11"/>
          <p:cNvSpPr>
            <a:spLocks noGrp="1" noChangeArrowheads="1"/>
          </p:cNvSpPr>
          <p:nvPr>
            <p:ph type="title"/>
          </p:nvPr>
        </p:nvSpPr>
        <p:spPr>
          <a:xfrm>
            <a:off x="762000" y="228600"/>
            <a:ext cx="7543800" cy="1020763"/>
          </a:xfrm>
        </p:spPr>
        <p:txBody>
          <a:bodyPr>
            <a:normAutofit fontScale="90000"/>
          </a:bodyPr>
          <a:lstStyle/>
          <a:p>
            <a:pPr eaLnBrk="1" hangingPunct="1"/>
            <a:r>
              <a:rPr lang="en-US" altLang="en-US" sz="3500" dirty="0" smtClean="0"/>
              <a:t>How the layers work together:  Network Analyzer Example</a:t>
            </a:r>
          </a:p>
        </p:txBody>
      </p:sp>
      <p:sp>
        <p:nvSpPr>
          <p:cNvPr id="6151" name="Text Box 12"/>
          <p:cNvSpPr txBox="1">
            <a:spLocks noChangeArrowheads="1"/>
          </p:cNvSpPr>
          <p:nvPr/>
        </p:nvSpPr>
        <p:spPr bwMode="auto">
          <a:xfrm>
            <a:off x="3794125" y="2046288"/>
            <a:ext cx="15039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algn="l" eaLnBrk="1" hangingPunct="1"/>
            <a:r>
              <a:rPr lang="en-US" altLang="en-US" sz="2800" b="1" dirty="0">
                <a:solidFill>
                  <a:srgbClr val="C00000"/>
                </a:solidFill>
              </a:rPr>
              <a:t>Internet</a:t>
            </a:r>
          </a:p>
        </p:txBody>
      </p:sp>
    </p:spTree>
    <p:extLst>
      <p:ext uri="{BB962C8B-B14F-4D97-AF65-F5344CB8AC3E}">
        <p14:creationId xmlns:p14="http://schemas.microsoft.com/office/powerpoint/2010/main" val="13321614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FOUR:</a:t>
            </a:r>
            <a:br>
              <a:rPr lang="en-US" dirty="0" smtClean="0"/>
            </a:br>
            <a:r>
              <a:rPr lang="en-US" sz="3300" dirty="0" smtClean="0">
                <a:solidFill>
                  <a:srgbClr val="FF9999"/>
                </a:solidFill>
              </a:rPr>
              <a:t>Grabbing </a:t>
            </a:r>
            <a:r>
              <a:rPr lang="en-US" sz="3300" dirty="0">
                <a:solidFill>
                  <a:srgbClr val="FF9999"/>
                </a:solidFill>
              </a:rPr>
              <a:t>Cookies and </a:t>
            </a:r>
            <a:r>
              <a:rPr lang="en-US" sz="3300" dirty="0" smtClean="0">
                <a:solidFill>
                  <a:srgbClr val="FF9999"/>
                </a:solidFill>
              </a:rPr>
              <a:t>Passwords </a:t>
            </a:r>
            <a:r>
              <a:rPr lang="en-US" sz="3300" dirty="0">
                <a:solidFill>
                  <a:srgbClr val="FF9999"/>
                </a:solidFill>
              </a:rPr>
              <a:t>with Wireshark</a:t>
            </a:r>
          </a:p>
        </p:txBody>
      </p:sp>
      <p:sp>
        <p:nvSpPr>
          <p:cNvPr id="3" name="Content Placeholder 2"/>
          <p:cNvSpPr>
            <a:spLocks noGrp="1"/>
          </p:cNvSpPr>
          <p:nvPr>
            <p:ph idx="1"/>
          </p:nvPr>
        </p:nvSpPr>
        <p:spPr>
          <a:xfrm>
            <a:off x="457200" y="1882808"/>
            <a:ext cx="8382000" cy="4572000"/>
          </a:xfrm>
        </p:spPr>
        <p:txBody>
          <a:bodyPr/>
          <a:lstStyle/>
          <a:p>
            <a:r>
              <a:rPr lang="en-US" dirty="0" err="1" smtClean="0"/>
              <a:t>Wireshark</a:t>
            </a:r>
            <a:endParaRPr lang="en-US" dirty="0" smtClean="0"/>
          </a:p>
          <a:p>
            <a:pPr lvl="1"/>
            <a:r>
              <a:rPr lang="en-US" dirty="0" smtClean="0">
                <a:hlinkClick r:id="rId3"/>
              </a:rPr>
              <a:t>http://www.wireshark.org/download.html</a:t>
            </a:r>
            <a:r>
              <a:rPr lang="en-US" dirty="0" smtClean="0"/>
              <a:t> </a:t>
            </a:r>
          </a:p>
          <a:p>
            <a:r>
              <a:rPr lang="en-US" dirty="0"/>
              <a:t>Grabbing </a:t>
            </a:r>
            <a:r>
              <a:rPr lang="en-US" dirty="0" smtClean="0"/>
              <a:t>cookies and password</a:t>
            </a:r>
            <a:endParaRPr lang="en-US" dirty="0"/>
          </a:p>
          <a:p>
            <a:pPr lvl="1"/>
            <a:r>
              <a:rPr lang="en-US" dirty="0" smtClean="0">
                <a:hlinkClick r:id="rId4"/>
              </a:rPr>
              <a:t>http</a:t>
            </a:r>
            <a:r>
              <a:rPr lang="en-US" dirty="0">
                <a:hlinkClick r:id="rId4"/>
              </a:rPr>
              <a:t>://www.html-kit.com/tools/cookietester</a:t>
            </a:r>
            <a:r>
              <a:rPr lang="en-US" dirty="0" smtClean="0">
                <a:hlinkClick r:id="rId4"/>
              </a:rPr>
              <a:t>/</a:t>
            </a:r>
            <a:r>
              <a:rPr lang="en-US" dirty="0" smtClean="0"/>
              <a:t> </a:t>
            </a:r>
            <a:endParaRPr lang="en-US" dirty="0"/>
          </a:p>
          <a:p>
            <a:endParaRPr lang="en-US" dirty="0" smtClean="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41</a:t>
            </a:fld>
            <a:endParaRPr lang="en-US"/>
          </a:p>
        </p:txBody>
      </p:sp>
    </p:spTree>
    <p:extLst>
      <p:ext uri="{BB962C8B-B14F-4D97-AF65-F5344CB8AC3E}">
        <p14:creationId xmlns:p14="http://schemas.microsoft.com/office/powerpoint/2010/main" val="3745803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Ethereal windows</a:t>
            </a:r>
          </a:p>
        </p:txBody>
      </p:sp>
      <p:pic>
        <p:nvPicPr>
          <p:cNvPr id="5632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371600"/>
            <a:ext cx="8915400" cy="5273675"/>
          </a:xfrm>
          <a:noFill/>
        </p:spPr>
      </p:pic>
      <p:sp>
        <p:nvSpPr>
          <p:cNvPr id="518159" name="Rectangle 15"/>
          <p:cNvSpPr>
            <a:spLocks noChangeArrowheads="1"/>
          </p:cNvSpPr>
          <p:nvPr/>
        </p:nvSpPr>
        <p:spPr bwMode="auto">
          <a:xfrm>
            <a:off x="0" y="2362200"/>
            <a:ext cx="9144000" cy="16764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18161" name="Rectangle 17"/>
          <p:cNvSpPr>
            <a:spLocks noChangeArrowheads="1"/>
          </p:cNvSpPr>
          <p:nvPr/>
        </p:nvSpPr>
        <p:spPr bwMode="auto">
          <a:xfrm>
            <a:off x="0" y="4114800"/>
            <a:ext cx="9144000" cy="12192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18163" name="Rectangle 19"/>
          <p:cNvSpPr>
            <a:spLocks noChangeArrowheads="1"/>
          </p:cNvSpPr>
          <p:nvPr/>
        </p:nvSpPr>
        <p:spPr bwMode="auto">
          <a:xfrm>
            <a:off x="0" y="5410200"/>
            <a:ext cx="9144000" cy="914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18164" name="AutoShape 20"/>
          <p:cNvSpPr>
            <a:spLocks noChangeArrowheads="1"/>
          </p:cNvSpPr>
          <p:nvPr/>
        </p:nvSpPr>
        <p:spPr bwMode="auto">
          <a:xfrm>
            <a:off x="1295400" y="304800"/>
            <a:ext cx="2362200" cy="1600200"/>
          </a:xfrm>
          <a:prstGeom prst="wedgeRoundRectCallout">
            <a:avLst>
              <a:gd name="adj1" fmla="val -36088"/>
              <a:gd name="adj2" fmla="val 72125"/>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Top Pane shows frame/packet sequence</a:t>
            </a:r>
          </a:p>
        </p:txBody>
      </p:sp>
      <p:sp>
        <p:nvSpPr>
          <p:cNvPr id="518165" name="AutoShape 21"/>
          <p:cNvSpPr>
            <a:spLocks noChangeArrowheads="1"/>
          </p:cNvSpPr>
          <p:nvPr/>
        </p:nvSpPr>
        <p:spPr bwMode="auto">
          <a:xfrm>
            <a:off x="5791200" y="381000"/>
            <a:ext cx="2895600" cy="1600200"/>
          </a:xfrm>
          <a:prstGeom prst="wedgeRoundRectCallout">
            <a:avLst>
              <a:gd name="adj1" fmla="val -60634"/>
              <a:gd name="adj2" fmla="val 180556"/>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Middle Pane shows encapsulation for a given frame</a:t>
            </a:r>
          </a:p>
        </p:txBody>
      </p:sp>
      <p:sp>
        <p:nvSpPr>
          <p:cNvPr id="518166" name="AutoShape 22"/>
          <p:cNvSpPr>
            <a:spLocks noChangeArrowheads="1"/>
          </p:cNvSpPr>
          <p:nvPr/>
        </p:nvSpPr>
        <p:spPr bwMode="auto">
          <a:xfrm>
            <a:off x="4114800" y="6400800"/>
            <a:ext cx="5029200" cy="457200"/>
          </a:xfrm>
          <a:prstGeom prst="wedgeRoundRectCallout">
            <a:avLst>
              <a:gd name="adj1" fmla="val -63194"/>
              <a:gd name="adj2" fmla="val -61458"/>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Bottom Pane shows hex &amp; text</a:t>
            </a:r>
          </a:p>
        </p:txBody>
      </p:sp>
    </p:spTree>
    <p:extLst>
      <p:ext uri="{BB962C8B-B14F-4D97-AF65-F5344CB8AC3E}">
        <p14:creationId xmlns:p14="http://schemas.microsoft.com/office/powerpoint/2010/main" val="2125342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8159"/>
                                        </p:tgtEl>
                                        <p:attrNameLst>
                                          <p:attrName>style.visibility</p:attrName>
                                        </p:attrNameLst>
                                      </p:cBhvr>
                                      <p:to>
                                        <p:strVal val="visible"/>
                                      </p:to>
                                    </p:set>
                                    <p:animEffect transition="in" filter="checkerboard(across)">
                                      <p:cBhvr>
                                        <p:cTn id="7" dur="500"/>
                                        <p:tgtEl>
                                          <p:spTgt spid="51815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18164"/>
                                        </p:tgtEl>
                                        <p:attrNameLst>
                                          <p:attrName>style.visibility</p:attrName>
                                        </p:attrNameLst>
                                      </p:cBhvr>
                                      <p:to>
                                        <p:strVal val="visible"/>
                                      </p:to>
                                    </p:set>
                                    <p:animEffect transition="in" filter="checkerboard(across)">
                                      <p:cBhvr>
                                        <p:cTn id="10" dur="500"/>
                                        <p:tgtEl>
                                          <p:spTgt spid="51816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18165"/>
                                        </p:tgtEl>
                                        <p:attrNameLst>
                                          <p:attrName>style.visibility</p:attrName>
                                        </p:attrNameLst>
                                      </p:cBhvr>
                                      <p:to>
                                        <p:strVal val="visible"/>
                                      </p:to>
                                    </p:set>
                                    <p:animEffect transition="in" filter="checkerboard(across)">
                                      <p:cBhvr>
                                        <p:cTn id="15" dur="500"/>
                                        <p:tgtEl>
                                          <p:spTgt spid="518165"/>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18161"/>
                                        </p:tgtEl>
                                        <p:attrNameLst>
                                          <p:attrName>style.visibility</p:attrName>
                                        </p:attrNameLst>
                                      </p:cBhvr>
                                      <p:to>
                                        <p:strVal val="visible"/>
                                      </p:to>
                                    </p:set>
                                    <p:animEffect transition="in" filter="checkerboard(across)">
                                      <p:cBhvr>
                                        <p:cTn id="18" dur="500"/>
                                        <p:tgtEl>
                                          <p:spTgt spid="51816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18166"/>
                                        </p:tgtEl>
                                        <p:attrNameLst>
                                          <p:attrName>style.visibility</p:attrName>
                                        </p:attrNameLst>
                                      </p:cBhvr>
                                      <p:to>
                                        <p:strVal val="visible"/>
                                      </p:to>
                                    </p:set>
                                    <p:animEffect transition="in" filter="checkerboard(across)">
                                      <p:cBhvr>
                                        <p:cTn id="23" dur="500"/>
                                        <p:tgtEl>
                                          <p:spTgt spid="518166"/>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18163"/>
                                        </p:tgtEl>
                                        <p:attrNameLst>
                                          <p:attrName>style.visibility</p:attrName>
                                        </p:attrNameLst>
                                      </p:cBhvr>
                                      <p:to>
                                        <p:strVal val="visible"/>
                                      </p:to>
                                    </p:set>
                                    <p:animEffect transition="in" filter="checkerboard(across)">
                                      <p:cBhvr>
                                        <p:cTn id="26" dur="500"/>
                                        <p:tgtEl>
                                          <p:spTgt spid="5181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518164"/>
                                        </p:tgtEl>
                                      </p:cBhvr>
                                    </p:animEffect>
                                    <p:set>
                                      <p:cBhvr>
                                        <p:cTn id="31" dur="1" fill="hold">
                                          <p:stCondLst>
                                            <p:cond delay="499"/>
                                          </p:stCondLst>
                                        </p:cTn>
                                        <p:tgtEl>
                                          <p:spTgt spid="518164"/>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518165"/>
                                        </p:tgtEl>
                                      </p:cBhvr>
                                    </p:animEffect>
                                    <p:set>
                                      <p:cBhvr>
                                        <p:cTn id="34" dur="1" fill="hold">
                                          <p:stCondLst>
                                            <p:cond delay="499"/>
                                          </p:stCondLst>
                                        </p:cTn>
                                        <p:tgtEl>
                                          <p:spTgt spid="518165"/>
                                        </p:tgtEl>
                                        <p:attrNameLst>
                                          <p:attrName>style.visibility</p:attrName>
                                        </p:attrNameLst>
                                      </p:cBhvr>
                                      <p:to>
                                        <p:strVal val="hidden"/>
                                      </p:to>
                                    </p:set>
                                  </p:childTnLst>
                                </p:cTn>
                              </p:par>
                              <p:par>
                                <p:cTn id="35" presetID="5" presetClass="exit" presetSubtype="10" fill="hold" grpId="1" nodeType="withEffect">
                                  <p:stCondLst>
                                    <p:cond delay="0"/>
                                  </p:stCondLst>
                                  <p:childTnLst>
                                    <p:animEffect transition="out" filter="checkerboard(across)">
                                      <p:cBhvr>
                                        <p:cTn id="36" dur="500"/>
                                        <p:tgtEl>
                                          <p:spTgt spid="518159"/>
                                        </p:tgtEl>
                                      </p:cBhvr>
                                    </p:animEffect>
                                    <p:set>
                                      <p:cBhvr>
                                        <p:cTn id="37" dur="1" fill="hold">
                                          <p:stCondLst>
                                            <p:cond delay="499"/>
                                          </p:stCondLst>
                                        </p:cTn>
                                        <p:tgtEl>
                                          <p:spTgt spid="518159"/>
                                        </p:tgtEl>
                                        <p:attrNameLst>
                                          <p:attrName>style.visibility</p:attrName>
                                        </p:attrNameLst>
                                      </p:cBhvr>
                                      <p:to>
                                        <p:strVal val="hidden"/>
                                      </p:to>
                                    </p:set>
                                  </p:childTnLst>
                                </p:cTn>
                              </p:par>
                              <p:par>
                                <p:cTn id="38" presetID="5" presetClass="exit" presetSubtype="10" fill="hold" grpId="1" nodeType="withEffect">
                                  <p:stCondLst>
                                    <p:cond delay="0"/>
                                  </p:stCondLst>
                                  <p:childTnLst>
                                    <p:animEffect transition="out" filter="checkerboard(across)">
                                      <p:cBhvr>
                                        <p:cTn id="39" dur="500"/>
                                        <p:tgtEl>
                                          <p:spTgt spid="518161"/>
                                        </p:tgtEl>
                                      </p:cBhvr>
                                    </p:animEffect>
                                    <p:set>
                                      <p:cBhvr>
                                        <p:cTn id="40" dur="1" fill="hold">
                                          <p:stCondLst>
                                            <p:cond delay="499"/>
                                          </p:stCondLst>
                                        </p:cTn>
                                        <p:tgtEl>
                                          <p:spTgt spid="518161"/>
                                        </p:tgtEl>
                                        <p:attrNameLst>
                                          <p:attrName>style.visibility</p:attrName>
                                        </p:attrNameLst>
                                      </p:cBhvr>
                                      <p:to>
                                        <p:strVal val="hidden"/>
                                      </p:to>
                                    </p:set>
                                  </p:childTnLst>
                                </p:cTn>
                              </p:par>
                              <p:par>
                                <p:cTn id="41" presetID="5" presetClass="exit" presetSubtype="10" fill="hold" grpId="1" nodeType="withEffect">
                                  <p:stCondLst>
                                    <p:cond delay="0"/>
                                  </p:stCondLst>
                                  <p:childTnLst>
                                    <p:animEffect transition="out" filter="checkerboard(across)">
                                      <p:cBhvr>
                                        <p:cTn id="42" dur="500"/>
                                        <p:tgtEl>
                                          <p:spTgt spid="518163"/>
                                        </p:tgtEl>
                                      </p:cBhvr>
                                    </p:animEffect>
                                    <p:set>
                                      <p:cBhvr>
                                        <p:cTn id="43" dur="1" fill="hold">
                                          <p:stCondLst>
                                            <p:cond delay="499"/>
                                          </p:stCondLst>
                                        </p:cTn>
                                        <p:tgtEl>
                                          <p:spTgt spid="518163"/>
                                        </p:tgtEl>
                                        <p:attrNameLst>
                                          <p:attrName>style.visibility</p:attrName>
                                        </p:attrNameLst>
                                      </p:cBhvr>
                                      <p:to>
                                        <p:strVal val="hidden"/>
                                      </p:to>
                                    </p:set>
                                  </p:childTnLst>
                                </p:cTn>
                              </p:par>
                              <p:par>
                                <p:cTn id="44" presetID="5" presetClass="exit" presetSubtype="10" fill="hold" grpId="1" nodeType="withEffect">
                                  <p:stCondLst>
                                    <p:cond delay="0"/>
                                  </p:stCondLst>
                                  <p:childTnLst>
                                    <p:animEffect transition="out" filter="checkerboard(across)">
                                      <p:cBhvr>
                                        <p:cTn id="45" dur="500"/>
                                        <p:tgtEl>
                                          <p:spTgt spid="518166"/>
                                        </p:tgtEl>
                                      </p:cBhvr>
                                    </p:animEffect>
                                    <p:set>
                                      <p:cBhvr>
                                        <p:cTn id="46" dur="1" fill="hold">
                                          <p:stCondLst>
                                            <p:cond delay="499"/>
                                          </p:stCondLst>
                                        </p:cTn>
                                        <p:tgtEl>
                                          <p:spTgt spid="5181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9" grpId="0" animBg="1"/>
      <p:bldP spid="518159" grpId="1" animBg="1"/>
      <p:bldP spid="518161" grpId="0" animBg="1"/>
      <p:bldP spid="518161" grpId="1" animBg="1"/>
      <p:bldP spid="518163" grpId="0" animBg="1"/>
      <p:bldP spid="518163" grpId="1" animBg="1"/>
      <p:bldP spid="518164" grpId="0" animBg="1"/>
      <p:bldP spid="518164" grpId="1" animBg="1"/>
      <p:bldP spid="518165" grpId="0" animBg="1"/>
      <p:bldP spid="518165" grpId="1" animBg="1"/>
      <p:bldP spid="518166" grpId="0" animBg="1"/>
      <p:bldP spid="518166"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Top pane:  frame sequence</a:t>
            </a:r>
          </a:p>
        </p:txBody>
      </p:sp>
      <p:pic>
        <p:nvPicPr>
          <p:cNvPr id="573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 y="1371600"/>
            <a:ext cx="8915400" cy="5273675"/>
          </a:xfrm>
          <a:noFill/>
        </p:spPr>
      </p:pic>
      <p:sp>
        <p:nvSpPr>
          <p:cNvPr id="528388" name="AutoShape 4"/>
          <p:cNvSpPr>
            <a:spLocks noChangeArrowheads="1"/>
          </p:cNvSpPr>
          <p:nvPr/>
        </p:nvSpPr>
        <p:spPr bwMode="auto">
          <a:xfrm>
            <a:off x="1295400" y="1066800"/>
            <a:ext cx="1981200" cy="1066800"/>
          </a:xfrm>
          <a:prstGeom prst="wedgeRoundRectCallout">
            <a:avLst>
              <a:gd name="adj1" fmla="val -43750"/>
              <a:gd name="adj2" fmla="val 70000"/>
              <a:gd name="adj3" fmla="val 16667"/>
            </a:avLst>
          </a:prstGeom>
          <a:solidFill>
            <a:srgbClr val="FFC000"/>
          </a:solidFill>
          <a:ln w="3810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800">
                <a:solidFill>
                  <a:srgbClr val="FF3300"/>
                </a:solidFill>
              </a:rPr>
              <a:t>DNS Query</a:t>
            </a:r>
          </a:p>
        </p:txBody>
      </p:sp>
      <p:sp>
        <p:nvSpPr>
          <p:cNvPr id="528389" name="Rectangle 5"/>
          <p:cNvSpPr>
            <a:spLocks noChangeArrowheads="1"/>
          </p:cNvSpPr>
          <p:nvPr/>
        </p:nvSpPr>
        <p:spPr bwMode="auto">
          <a:xfrm>
            <a:off x="0" y="2362200"/>
            <a:ext cx="9144000" cy="4572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8390" name="AutoShape 6"/>
          <p:cNvSpPr>
            <a:spLocks noChangeArrowheads="1"/>
          </p:cNvSpPr>
          <p:nvPr/>
        </p:nvSpPr>
        <p:spPr bwMode="auto">
          <a:xfrm>
            <a:off x="3962400" y="838200"/>
            <a:ext cx="2362200" cy="1447800"/>
          </a:xfrm>
          <a:prstGeom prst="wedgeRoundRectCallout">
            <a:avLst>
              <a:gd name="adj1" fmla="val -40523"/>
              <a:gd name="adj2" fmla="val 84759"/>
              <a:gd name="adj3" fmla="val 16667"/>
            </a:avLst>
          </a:prstGeom>
          <a:solidFill>
            <a:srgbClr val="FFC000"/>
          </a:solidFill>
          <a:ln w="3810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TCP Connection Setup</a:t>
            </a:r>
          </a:p>
        </p:txBody>
      </p:sp>
      <p:sp>
        <p:nvSpPr>
          <p:cNvPr id="528391" name="Rectangle 7"/>
          <p:cNvSpPr>
            <a:spLocks noChangeArrowheads="1"/>
          </p:cNvSpPr>
          <p:nvPr/>
        </p:nvSpPr>
        <p:spPr bwMode="auto">
          <a:xfrm>
            <a:off x="0" y="2743200"/>
            <a:ext cx="9144000" cy="533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8392" name="AutoShape 8"/>
          <p:cNvSpPr>
            <a:spLocks noChangeArrowheads="1"/>
          </p:cNvSpPr>
          <p:nvPr/>
        </p:nvSpPr>
        <p:spPr bwMode="auto">
          <a:xfrm>
            <a:off x="6553200" y="1371600"/>
            <a:ext cx="2133600" cy="1600200"/>
          </a:xfrm>
          <a:prstGeom prst="wedgeRoundRectCallout">
            <a:avLst>
              <a:gd name="adj1" fmla="val -43750"/>
              <a:gd name="adj2" fmla="val 70000"/>
              <a:gd name="adj3" fmla="val 16667"/>
            </a:avLst>
          </a:prstGeom>
          <a:solidFill>
            <a:srgbClr val="FFC000"/>
          </a:solidFill>
          <a:ln w="3810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HTTP Request &amp; Response</a:t>
            </a:r>
          </a:p>
        </p:txBody>
      </p:sp>
      <p:sp>
        <p:nvSpPr>
          <p:cNvPr id="528393" name="Rectangle 9"/>
          <p:cNvSpPr>
            <a:spLocks noChangeArrowheads="1"/>
          </p:cNvSpPr>
          <p:nvPr/>
        </p:nvSpPr>
        <p:spPr bwMode="auto">
          <a:xfrm>
            <a:off x="0" y="3276600"/>
            <a:ext cx="9144000" cy="5334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Tree>
    <p:extLst>
      <p:ext uri="{BB962C8B-B14F-4D97-AF65-F5344CB8AC3E}">
        <p14:creationId xmlns:p14="http://schemas.microsoft.com/office/powerpoint/2010/main" val="25871139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8389"/>
                                        </p:tgtEl>
                                        <p:attrNameLst>
                                          <p:attrName>style.visibility</p:attrName>
                                        </p:attrNameLst>
                                      </p:cBhvr>
                                      <p:to>
                                        <p:strVal val="visible"/>
                                      </p:to>
                                    </p:set>
                                    <p:animEffect transition="in" filter="checkerboard(across)">
                                      <p:cBhvr>
                                        <p:cTn id="7" dur="500"/>
                                        <p:tgtEl>
                                          <p:spTgt spid="52838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8388"/>
                                        </p:tgtEl>
                                        <p:attrNameLst>
                                          <p:attrName>style.visibility</p:attrName>
                                        </p:attrNameLst>
                                      </p:cBhvr>
                                      <p:to>
                                        <p:strVal val="visible"/>
                                      </p:to>
                                    </p:set>
                                    <p:animEffect transition="in" filter="checkerboard(across)">
                                      <p:cBhvr>
                                        <p:cTn id="10" dur="500"/>
                                        <p:tgtEl>
                                          <p:spTgt spid="5283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528389"/>
                                        </p:tgtEl>
                                      </p:cBhvr>
                                    </p:animEffect>
                                    <p:set>
                                      <p:cBhvr>
                                        <p:cTn id="15" dur="1" fill="hold">
                                          <p:stCondLst>
                                            <p:cond delay="499"/>
                                          </p:stCondLst>
                                        </p:cTn>
                                        <p:tgtEl>
                                          <p:spTgt spid="528389"/>
                                        </p:tgtEl>
                                        <p:attrNameLst>
                                          <p:attrName>style.visibility</p:attrName>
                                        </p:attrNameLst>
                                      </p:cBhvr>
                                      <p:to>
                                        <p:strVal val="hidden"/>
                                      </p:to>
                                    </p:set>
                                  </p:childTnLst>
                                </p:cTn>
                              </p:par>
                              <p:par>
                                <p:cTn id="16" presetID="5" presetClass="exit" presetSubtype="10" fill="hold" grpId="1" nodeType="withEffect">
                                  <p:stCondLst>
                                    <p:cond delay="0"/>
                                  </p:stCondLst>
                                  <p:childTnLst>
                                    <p:animEffect transition="out" filter="checkerboard(across)">
                                      <p:cBhvr>
                                        <p:cTn id="17" dur="500"/>
                                        <p:tgtEl>
                                          <p:spTgt spid="528388"/>
                                        </p:tgtEl>
                                      </p:cBhvr>
                                    </p:animEffect>
                                    <p:set>
                                      <p:cBhvr>
                                        <p:cTn id="18" dur="1" fill="hold">
                                          <p:stCondLst>
                                            <p:cond delay="499"/>
                                          </p:stCondLst>
                                        </p:cTn>
                                        <p:tgtEl>
                                          <p:spTgt spid="52838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528391"/>
                                        </p:tgtEl>
                                        <p:attrNameLst>
                                          <p:attrName>style.visibility</p:attrName>
                                        </p:attrNameLst>
                                      </p:cBhvr>
                                      <p:to>
                                        <p:strVal val="visible"/>
                                      </p:to>
                                    </p:set>
                                    <p:animEffect transition="in" filter="checkerboard(across)">
                                      <p:cBhvr>
                                        <p:cTn id="23" dur="500"/>
                                        <p:tgtEl>
                                          <p:spTgt spid="52839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528390"/>
                                        </p:tgtEl>
                                        <p:attrNameLst>
                                          <p:attrName>style.visibility</p:attrName>
                                        </p:attrNameLst>
                                      </p:cBhvr>
                                      <p:to>
                                        <p:strVal val="visible"/>
                                      </p:to>
                                    </p:set>
                                    <p:animEffect transition="in" filter="checkerboard(across)">
                                      <p:cBhvr>
                                        <p:cTn id="26" dur="500"/>
                                        <p:tgtEl>
                                          <p:spTgt spid="52839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grpId="1" nodeType="clickEffect">
                                  <p:stCondLst>
                                    <p:cond delay="0"/>
                                  </p:stCondLst>
                                  <p:childTnLst>
                                    <p:animEffect transition="out" filter="checkerboard(across)">
                                      <p:cBhvr>
                                        <p:cTn id="30" dur="500"/>
                                        <p:tgtEl>
                                          <p:spTgt spid="528391"/>
                                        </p:tgtEl>
                                      </p:cBhvr>
                                    </p:animEffect>
                                    <p:set>
                                      <p:cBhvr>
                                        <p:cTn id="31" dur="1" fill="hold">
                                          <p:stCondLst>
                                            <p:cond delay="499"/>
                                          </p:stCondLst>
                                        </p:cTn>
                                        <p:tgtEl>
                                          <p:spTgt spid="528391"/>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528390"/>
                                        </p:tgtEl>
                                      </p:cBhvr>
                                    </p:animEffect>
                                    <p:set>
                                      <p:cBhvr>
                                        <p:cTn id="34" dur="1" fill="hold">
                                          <p:stCondLst>
                                            <p:cond delay="499"/>
                                          </p:stCondLst>
                                        </p:cTn>
                                        <p:tgtEl>
                                          <p:spTgt spid="528390"/>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28393"/>
                                        </p:tgtEl>
                                        <p:attrNameLst>
                                          <p:attrName>style.visibility</p:attrName>
                                        </p:attrNameLst>
                                      </p:cBhvr>
                                      <p:to>
                                        <p:strVal val="visible"/>
                                      </p:to>
                                    </p:set>
                                    <p:animEffect transition="in" filter="checkerboard(across)">
                                      <p:cBhvr>
                                        <p:cTn id="39" dur="500"/>
                                        <p:tgtEl>
                                          <p:spTgt spid="528393"/>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528392"/>
                                        </p:tgtEl>
                                        <p:attrNameLst>
                                          <p:attrName>style.visibility</p:attrName>
                                        </p:attrNameLst>
                                      </p:cBhvr>
                                      <p:to>
                                        <p:strVal val="visible"/>
                                      </p:to>
                                    </p:set>
                                    <p:animEffect transition="in" filter="checkerboard(across)">
                                      <p:cBhvr>
                                        <p:cTn id="42" dur="500"/>
                                        <p:tgtEl>
                                          <p:spTgt spid="52839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xit" presetSubtype="10" fill="hold" grpId="1" nodeType="clickEffect">
                                  <p:stCondLst>
                                    <p:cond delay="0"/>
                                  </p:stCondLst>
                                  <p:childTnLst>
                                    <p:animEffect transition="out" filter="checkerboard(across)">
                                      <p:cBhvr>
                                        <p:cTn id="46" dur="500"/>
                                        <p:tgtEl>
                                          <p:spTgt spid="528393"/>
                                        </p:tgtEl>
                                      </p:cBhvr>
                                    </p:animEffect>
                                    <p:set>
                                      <p:cBhvr>
                                        <p:cTn id="47" dur="1" fill="hold">
                                          <p:stCondLst>
                                            <p:cond delay="499"/>
                                          </p:stCondLst>
                                        </p:cTn>
                                        <p:tgtEl>
                                          <p:spTgt spid="528393"/>
                                        </p:tgtEl>
                                        <p:attrNameLst>
                                          <p:attrName>style.visibility</p:attrName>
                                        </p:attrNameLst>
                                      </p:cBhvr>
                                      <p:to>
                                        <p:strVal val="hidden"/>
                                      </p:to>
                                    </p:set>
                                  </p:childTnLst>
                                </p:cTn>
                              </p:par>
                              <p:par>
                                <p:cTn id="48" presetID="5" presetClass="exit" presetSubtype="10" fill="hold" grpId="1" nodeType="withEffect">
                                  <p:stCondLst>
                                    <p:cond delay="0"/>
                                  </p:stCondLst>
                                  <p:childTnLst>
                                    <p:animEffect transition="out" filter="checkerboard(across)">
                                      <p:cBhvr>
                                        <p:cTn id="49" dur="500"/>
                                        <p:tgtEl>
                                          <p:spTgt spid="528392"/>
                                        </p:tgtEl>
                                      </p:cBhvr>
                                    </p:animEffect>
                                    <p:set>
                                      <p:cBhvr>
                                        <p:cTn id="50" dur="1" fill="hold">
                                          <p:stCondLst>
                                            <p:cond delay="499"/>
                                          </p:stCondLst>
                                        </p:cTn>
                                        <p:tgtEl>
                                          <p:spTgt spid="528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8" grpId="0" animBg="1"/>
      <p:bldP spid="528388" grpId="1" animBg="1"/>
      <p:bldP spid="528389" grpId="0" animBg="1"/>
      <p:bldP spid="528389" grpId="1" animBg="1"/>
      <p:bldP spid="528390" grpId="0" animBg="1"/>
      <p:bldP spid="528390" grpId="1" animBg="1"/>
      <p:bldP spid="528391" grpId="0" animBg="1"/>
      <p:bldP spid="528391" grpId="1" animBg="1"/>
      <p:bldP spid="528392" grpId="0" animBg="1"/>
      <p:bldP spid="528392" grpId="1" animBg="1"/>
      <p:bldP spid="528393" grpId="0" animBg="1"/>
      <p:bldP spid="528393"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t>Middle pane:  Encapsulation</a:t>
            </a:r>
          </a:p>
        </p:txBody>
      </p:sp>
      <p:pic>
        <p:nvPicPr>
          <p:cNvPr id="5837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481138"/>
            <a:ext cx="8915400" cy="5260975"/>
          </a:xfrm>
          <a:noFill/>
        </p:spPr>
      </p:pic>
      <p:sp>
        <p:nvSpPr>
          <p:cNvPr id="521222" name="Rectangle 6"/>
          <p:cNvSpPr>
            <a:spLocks noChangeArrowheads="1"/>
          </p:cNvSpPr>
          <p:nvPr/>
        </p:nvSpPr>
        <p:spPr bwMode="auto">
          <a:xfrm>
            <a:off x="76200" y="2819400"/>
            <a:ext cx="8915400" cy="6858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1223" name="AutoShape 7"/>
          <p:cNvSpPr>
            <a:spLocks noChangeArrowheads="1"/>
          </p:cNvSpPr>
          <p:nvPr/>
        </p:nvSpPr>
        <p:spPr bwMode="auto">
          <a:xfrm>
            <a:off x="4419600" y="1752600"/>
            <a:ext cx="4114800" cy="609600"/>
          </a:xfrm>
          <a:prstGeom prst="wedgeRoundRectCallout">
            <a:avLst>
              <a:gd name="adj1" fmla="val -43750"/>
              <a:gd name="adj2" fmla="val 104949"/>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Ethernet Frame</a:t>
            </a:r>
          </a:p>
        </p:txBody>
      </p:sp>
      <p:sp>
        <p:nvSpPr>
          <p:cNvPr id="521226" name="AutoShape 10"/>
          <p:cNvSpPr>
            <a:spLocks noChangeArrowheads="1"/>
          </p:cNvSpPr>
          <p:nvPr/>
        </p:nvSpPr>
        <p:spPr bwMode="auto">
          <a:xfrm>
            <a:off x="5791200" y="3581400"/>
            <a:ext cx="2743200" cy="1676400"/>
          </a:xfrm>
          <a:prstGeom prst="wedgeRoundRectCallout">
            <a:avLst>
              <a:gd name="adj1" fmla="val -114120"/>
              <a:gd name="adj2" fmla="val -72347"/>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Ethernet Destination and Source Addresses</a:t>
            </a:r>
          </a:p>
        </p:txBody>
      </p:sp>
      <p:sp>
        <p:nvSpPr>
          <p:cNvPr id="521227" name="AutoShape 11"/>
          <p:cNvSpPr>
            <a:spLocks noChangeArrowheads="1"/>
          </p:cNvSpPr>
          <p:nvPr/>
        </p:nvSpPr>
        <p:spPr bwMode="auto">
          <a:xfrm>
            <a:off x="1066800" y="4038600"/>
            <a:ext cx="2819400" cy="533400"/>
          </a:xfrm>
          <a:prstGeom prst="wedgeRoundRectCallout">
            <a:avLst>
              <a:gd name="adj1" fmla="val -42060"/>
              <a:gd name="adj2" fmla="val -155653"/>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Protocol Type</a:t>
            </a:r>
          </a:p>
        </p:txBody>
      </p:sp>
    </p:spTree>
    <p:extLst>
      <p:ext uri="{BB962C8B-B14F-4D97-AF65-F5344CB8AC3E}">
        <p14:creationId xmlns:p14="http://schemas.microsoft.com/office/powerpoint/2010/main" val="4178305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1222"/>
                                        </p:tgtEl>
                                        <p:attrNameLst>
                                          <p:attrName>style.visibility</p:attrName>
                                        </p:attrNameLst>
                                      </p:cBhvr>
                                      <p:to>
                                        <p:strVal val="visible"/>
                                      </p:to>
                                    </p:set>
                                    <p:animEffect transition="in" filter="checkerboard(across)">
                                      <p:cBhvr>
                                        <p:cTn id="7" dur="500"/>
                                        <p:tgtEl>
                                          <p:spTgt spid="5212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1223"/>
                                        </p:tgtEl>
                                        <p:attrNameLst>
                                          <p:attrName>style.visibility</p:attrName>
                                        </p:attrNameLst>
                                      </p:cBhvr>
                                      <p:to>
                                        <p:strVal val="visible"/>
                                      </p:to>
                                    </p:set>
                                    <p:animEffect transition="in" filter="checkerboard(across)">
                                      <p:cBhvr>
                                        <p:cTn id="10" dur="500"/>
                                        <p:tgtEl>
                                          <p:spTgt spid="5212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21226"/>
                                        </p:tgtEl>
                                        <p:attrNameLst>
                                          <p:attrName>style.visibility</p:attrName>
                                        </p:attrNameLst>
                                      </p:cBhvr>
                                      <p:to>
                                        <p:strVal val="visible"/>
                                      </p:to>
                                    </p:set>
                                    <p:animEffect transition="in" filter="checkerboard(across)">
                                      <p:cBhvr>
                                        <p:cTn id="15" dur="500"/>
                                        <p:tgtEl>
                                          <p:spTgt spid="5212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21227"/>
                                        </p:tgtEl>
                                        <p:attrNameLst>
                                          <p:attrName>style.visibility</p:attrName>
                                        </p:attrNameLst>
                                      </p:cBhvr>
                                      <p:to>
                                        <p:strVal val="visible"/>
                                      </p:to>
                                    </p:set>
                                    <p:animEffect transition="in" filter="checkerboard(across)">
                                      <p:cBhvr>
                                        <p:cTn id="20" dur="500"/>
                                        <p:tgtEl>
                                          <p:spTgt spid="52122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521227"/>
                                        </p:tgtEl>
                                      </p:cBhvr>
                                    </p:animEffect>
                                    <p:set>
                                      <p:cBhvr>
                                        <p:cTn id="25" dur="1" fill="hold">
                                          <p:stCondLst>
                                            <p:cond delay="499"/>
                                          </p:stCondLst>
                                        </p:cTn>
                                        <p:tgtEl>
                                          <p:spTgt spid="521227"/>
                                        </p:tgtEl>
                                        <p:attrNameLst>
                                          <p:attrName>style.visibility</p:attrName>
                                        </p:attrNameLst>
                                      </p:cBhvr>
                                      <p:to>
                                        <p:strVal val="hidden"/>
                                      </p:to>
                                    </p:set>
                                  </p:childTnLst>
                                </p:cTn>
                              </p:par>
                              <p:par>
                                <p:cTn id="26" presetID="5" presetClass="exit" presetSubtype="10" fill="hold" grpId="1" nodeType="withEffect">
                                  <p:stCondLst>
                                    <p:cond delay="0"/>
                                  </p:stCondLst>
                                  <p:childTnLst>
                                    <p:animEffect transition="out" filter="checkerboard(across)">
                                      <p:cBhvr>
                                        <p:cTn id="27" dur="500"/>
                                        <p:tgtEl>
                                          <p:spTgt spid="521223"/>
                                        </p:tgtEl>
                                      </p:cBhvr>
                                    </p:animEffect>
                                    <p:set>
                                      <p:cBhvr>
                                        <p:cTn id="28" dur="1" fill="hold">
                                          <p:stCondLst>
                                            <p:cond delay="499"/>
                                          </p:stCondLst>
                                        </p:cTn>
                                        <p:tgtEl>
                                          <p:spTgt spid="521223"/>
                                        </p:tgtEl>
                                        <p:attrNameLst>
                                          <p:attrName>style.visibility</p:attrName>
                                        </p:attrNameLst>
                                      </p:cBhvr>
                                      <p:to>
                                        <p:strVal val="hidden"/>
                                      </p:to>
                                    </p:set>
                                  </p:childTnLst>
                                </p:cTn>
                              </p:par>
                              <p:par>
                                <p:cTn id="29" presetID="5" presetClass="exit" presetSubtype="10" fill="hold" grpId="1" nodeType="withEffect">
                                  <p:stCondLst>
                                    <p:cond delay="0"/>
                                  </p:stCondLst>
                                  <p:childTnLst>
                                    <p:animEffect transition="out" filter="checkerboard(across)">
                                      <p:cBhvr>
                                        <p:cTn id="30" dur="500"/>
                                        <p:tgtEl>
                                          <p:spTgt spid="521222"/>
                                        </p:tgtEl>
                                      </p:cBhvr>
                                    </p:animEffect>
                                    <p:set>
                                      <p:cBhvr>
                                        <p:cTn id="31" dur="1" fill="hold">
                                          <p:stCondLst>
                                            <p:cond delay="499"/>
                                          </p:stCondLst>
                                        </p:cTn>
                                        <p:tgtEl>
                                          <p:spTgt spid="521222"/>
                                        </p:tgtEl>
                                        <p:attrNameLst>
                                          <p:attrName>style.visibility</p:attrName>
                                        </p:attrNameLst>
                                      </p:cBhvr>
                                      <p:to>
                                        <p:strVal val="hidden"/>
                                      </p:to>
                                    </p:set>
                                  </p:childTnLst>
                                </p:cTn>
                              </p:par>
                              <p:par>
                                <p:cTn id="32" presetID="5" presetClass="exit" presetSubtype="10" fill="hold" grpId="1" nodeType="withEffect">
                                  <p:stCondLst>
                                    <p:cond delay="0"/>
                                  </p:stCondLst>
                                  <p:childTnLst>
                                    <p:animEffect transition="out" filter="checkerboard(across)">
                                      <p:cBhvr>
                                        <p:cTn id="33" dur="500"/>
                                        <p:tgtEl>
                                          <p:spTgt spid="521226"/>
                                        </p:tgtEl>
                                      </p:cBhvr>
                                    </p:animEffect>
                                    <p:set>
                                      <p:cBhvr>
                                        <p:cTn id="34" dur="1" fill="hold">
                                          <p:stCondLst>
                                            <p:cond delay="499"/>
                                          </p:stCondLst>
                                        </p:cTn>
                                        <p:tgtEl>
                                          <p:spTgt spid="5212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22" grpId="0" animBg="1"/>
      <p:bldP spid="521222" grpId="1" animBg="1"/>
      <p:bldP spid="521223" grpId="0" animBg="1"/>
      <p:bldP spid="521223" grpId="1" animBg="1"/>
      <p:bldP spid="521226" grpId="0" animBg="1"/>
      <p:bldP spid="521226" grpId="1" animBg="1"/>
      <p:bldP spid="521227" grpId="0" animBg="1"/>
      <p:bldP spid="521227"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Middle pane:  Encapsulation</a:t>
            </a:r>
          </a:p>
        </p:txBody>
      </p:sp>
      <p:pic>
        <p:nvPicPr>
          <p:cNvPr id="593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481138"/>
            <a:ext cx="8915400" cy="5260975"/>
          </a:xfrm>
          <a:noFill/>
        </p:spPr>
      </p:pic>
      <p:sp>
        <p:nvSpPr>
          <p:cNvPr id="524292" name="Rectangle 4"/>
          <p:cNvSpPr>
            <a:spLocks noChangeArrowheads="1"/>
          </p:cNvSpPr>
          <p:nvPr/>
        </p:nvSpPr>
        <p:spPr bwMode="auto">
          <a:xfrm>
            <a:off x="76200" y="3352800"/>
            <a:ext cx="8915400" cy="19812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4293" name="AutoShape 5"/>
          <p:cNvSpPr>
            <a:spLocks noChangeArrowheads="1"/>
          </p:cNvSpPr>
          <p:nvPr/>
        </p:nvSpPr>
        <p:spPr bwMode="auto">
          <a:xfrm>
            <a:off x="5486400" y="2057400"/>
            <a:ext cx="3200400" cy="609600"/>
          </a:xfrm>
          <a:prstGeom prst="wedgeRoundRectCallout">
            <a:avLst>
              <a:gd name="adj1" fmla="val -40028"/>
              <a:gd name="adj2" fmla="val 150782"/>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IP Packet</a:t>
            </a:r>
          </a:p>
        </p:txBody>
      </p:sp>
      <p:sp>
        <p:nvSpPr>
          <p:cNvPr id="524294" name="AutoShape 6"/>
          <p:cNvSpPr>
            <a:spLocks noChangeArrowheads="1"/>
          </p:cNvSpPr>
          <p:nvPr/>
        </p:nvSpPr>
        <p:spPr bwMode="auto">
          <a:xfrm>
            <a:off x="6019800" y="3810000"/>
            <a:ext cx="2743200" cy="1295400"/>
          </a:xfrm>
          <a:prstGeom prst="wedgeRoundRectCallout">
            <a:avLst>
              <a:gd name="adj1" fmla="val -131426"/>
              <a:gd name="adj2" fmla="val 41912"/>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IP Source and  Destination Addresses</a:t>
            </a:r>
          </a:p>
        </p:txBody>
      </p:sp>
      <p:sp>
        <p:nvSpPr>
          <p:cNvPr id="524295" name="AutoShape 7"/>
          <p:cNvSpPr>
            <a:spLocks noChangeArrowheads="1"/>
          </p:cNvSpPr>
          <p:nvPr/>
        </p:nvSpPr>
        <p:spPr bwMode="auto">
          <a:xfrm>
            <a:off x="304800" y="6096000"/>
            <a:ext cx="2819400" cy="533400"/>
          </a:xfrm>
          <a:prstGeom prst="wedgeRoundRectCallout">
            <a:avLst>
              <a:gd name="adj1" fmla="val -35866"/>
              <a:gd name="adj2" fmla="val -280356"/>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Protocol Type</a:t>
            </a:r>
          </a:p>
        </p:txBody>
      </p:sp>
      <p:sp>
        <p:nvSpPr>
          <p:cNvPr id="524299" name="AutoShape 11"/>
          <p:cNvSpPr>
            <a:spLocks noChangeArrowheads="1"/>
          </p:cNvSpPr>
          <p:nvPr/>
        </p:nvSpPr>
        <p:spPr bwMode="auto">
          <a:xfrm>
            <a:off x="1524000" y="609600"/>
            <a:ext cx="3581400" cy="2133600"/>
          </a:xfrm>
          <a:prstGeom prst="cloudCallout">
            <a:avLst>
              <a:gd name="adj1" fmla="val -43750"/>
              <a:gd name="adj2" fmla="val 70000"/>
            </a:avLst>
          </a:prstGeom>
          <a:solidFill>
            <a:srgbClr val="FFC000"/>
          </a:solidFill>
          <a:ln w="38100">
            <a:solidFill>
              <a:srgbClr val="FF3300"/>
            </a:solidFill>
            <a:round/>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800">
                <a:solidFill>
                  <a:srgbClr val="FF3300"/>
                </a:solidFill>
              </a:rPr>
              <a:t>And a lot of other stuff!</a:t>
            </a:r>
          </a:p>
        </p:txBody>
      </p:sp>
    </p:spTree>
    <p:extLst>
      <p:ext uri="{BB962C8B-B14F-4D97-AF65-F5344CB8AC3E}">
        <p14:creationId xmlns:p14="http://schemas.microsoft.com/office/powerpoint/2010/main" val="1380406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4292"/>
                                        </p:tgtEl>
                                        <p:attrNameLst>
                                          <p:attrName>style.visibility</p:attrName>
                                        </p:attrNameLst>
                                      </p:cBhvr>
                                      <p:to>
                                        <p:strVal val="visible"/>
                                      </p:to>
                                    </p:set>
                                    <p:animEffect transition="in" filter="checkerboard(across)">
                                      <p:cBhvr>
                                        <p:cTn id="7" dur="500"/>
                                        <p:tgtEl>
                                          <p:spTgt spid="52429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4293"/>
                                        </p:tgtEl>
                                        <p:attrNameLst>
                                          <p:attrName>style.visibility</p:attrName>
                                        </p:attrNameLst>
                                      </p:cBhvr>
                                      <p:to>
                                        <p:strVal val="visible"/>
                                      </p:to>
                                    </p:set>
                                    <p:animEffect transition="in" filter="checkerboard(across)">
                                      <p:cBhvr>
                                        <p:cTn id="10" dur="500"/>
                                        <p:tgtEl>
                                          <p:spTgt spid="52429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24294"/>
                                        </p:tgtEl>
                                        <p:attrNameLst>
                                          <p:attrName>style.visibility</p:attrName>
                                        </p:attrNameLst>
                                      </p:cBhvr>
                                      <p:to>
                                        <p:strVal val="visible"/>
                                      </p:to>
                                    </p:set>
                                    <p:animEffect transition="in" filter="checkerboard(across)">
                                      <p:cBhvr>
                                        <p:cTn id="15" dur="500"/>
                                        <p:tgtEl>
                                          <p:spTgt spid="52429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524295"/>
                                        </p:tgtEl>
                                        <p:attrNameLst>
                                          <p:attrName>style.visibility</p:attrName>
                                        </p:attrNameLst>
                                      </p:cBhvr>
                                      <p:to>
                                        <p:strVal val="visible"/>
                                      </p:to>
                                    </p:set>
                                    <p:animEffect transition="in" filter="checkerboard(across)">
                                      <p:cBhvr>
                                        <p:cTn id="20" dur="500"/>
                                        <p:tgtEl>
                                          <p:spTgt spid="52429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24299"/>
                                        </p:tgtEl>
                                        <p:attrNameLst>
                                          <p:attrName>style.visibility</p:attrName>
                                        </p:attrNameLst>
                                      </p:cBhvr>
                                      <p:to>
                                        <p:strVal val="visible"/>
                                      </p:to>
                                    </p:set>
                                    <p:animEffect transition="in" filter="checkerboard(across)">
                                      <p:cBhvr>
                                        <p:cTn id="25" dur="500"/>
                                        <p:tgtEl>
                                          <p:spTgt spid="52429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xit" presetSubtype="10" fill="hold" grpId="1" nodeType="clickEffect">
                                  <p:stCondLst>
                                    <p:cond delay="0"/>
                                  </p:stCondLst>
                                  <p:childTnLst>
                                    <p:animEffect transition="out" filter="checkerboard(across)">
                                      <p:cBhvr>
                                        <p:cTn id="29" dur="500"/>
                                        <p:tgtEl>
                                          <p:spTgt spid="524293"/>
                                        </p:tgtEl>
                                      </p:cBhvr>
                                    </p:animEffect>
                                    <p:set>
                                      <p:cBhvr>
                                        <p:cTn id="30" dur="1" fill="hold">
                                          <p:stCondLst>
                                            <p:cond delay="499"/>
                                          </p:stCondLst>
                                        </p:cTn>
                                        <p:tgtEl>
                                          <p:spTgt spid="524293"/>
                                        </p:tgtEl>
                                        <p:attrNameLst>
                                          <p:attrName>style.visibility</p:attrName>
                                        </p:attrNameLst>
                                      </p:cBhvr>
                                      <p:to>
                                        <p:strVal val="hidden"/>
                                      </p:to>
                                    </p:set>
                                  </p:childTnLst>
                                </p:cTn>
                              </p:par>
                              <p:par>
                                <p:cTn id="31" presetID="5" presetClass="exit" presetSubtype="10" fill="hold" grpId="1" nodeType="withEffect">
                                  <p:stCondLst>
                                    <p:cond delay="0"/>
                                  </p:stCondLst>
                                  <p:childTnLst>
                                    <p:animEffect transition="out" filter="checkerboard(across)">
                                      <p:cBhvr>
                                        <p:cTn id="32" dur="500"/>
                                        <p:tgtEl>
                                          <p:spTgt spid="524299"/>
                                        </p:tgtEl>
                                      </p:cBhvr>
                                    </p:animEffect>
                                    <p:set>
                                      <p:cBhvr>
                                        <p:cTn id="33" dur="1" fill="hold">
                                          <p:stCondLst>
                                            <p:cond delay="499"/>
                                          </p:stCondLst>
                                        </p:cTn>
                                        <p:tgtEl>
                                          <p:spTgt spid="524299"/>
                                        </p:tgtEl>
                                        <p:attrNameLst>
                                          <p:attrName>style.visibility</p:attrName>
                                        </p:attrNameLst>
                                      </p:cBhvr>
                                      <p:to>
                                        <p:strVal val="hidden"/>
                                      </p:to>
                                    </p:set>
                                  </p:childTnLst>
                                </p:cTn>
                              </p:par>
                              <p:par>
                                <p:cTn id="34" presetID="5" presetClass="exit" presetSubtype="10" fill="hold" grpId="1" nodeType="withEffect">
                                  <p:stCondLst>
                                    <p:cond delay="0"/>
                                  </p:stCondLst>
                                  <p:childTnLst>
                                    <p:animEffect transition="out" filter="checkerboard(across)">
                                      <p:cBhvr>
                                        <p:cTn id="35" dur="500"/>
                                        <p:tgtEl>
                                          <p:spTgt spid="524294"/>
                                        </p:tgtEl>
                                      </p:cBhvr>
                                    </p:animEffect>
                                    <p:set>
                                      <p:cBhvr>
                                        <p:cTn id="36" dur="1" fill="hold">
                                          <p:stCondLst>
                                            <p:cond delay="499"/>
                                          </p:stCondLst>
                                        </p:cTn>
                                        <p:tgtEl>
                                          <p:spTgt spid="524294"/>
                                        </p:tgtEl>
                                        <p:attrNameLst>
                                          <p:attrName>style.visibility</p:attrName>
                                        </p:attrNameLst>
                                      </p:cBhvr>
                                      <p:to>
                                        <p:strVal val="hidden"/>
                                      </p:to>
                                    </p:set>
                                  </p:childTnLst>
                                </p:cTn>
                              </p:par>
                              <p:par>
                                <p:cTn id="37" presetID="5" presetClass="exit" presetSubtype="10" fill="hold" grpId="1" nodeType="withEffect">
                                  <p:stCondLst>
                                    <p:cond delay="0"/>
                                  </p:stCondLst>
                                  <p:childTnLst>
                                    <p:animEffect transition="out" filter="checkerboard(across)">
                                      <p:cBhvr>
                                        <p:cTn id="38" dur="500"/>
                                        <p:tgtEl>
                                          <p:spTgt spid="524292"/>
                                        </p:tgtEl>
                                      </p:cBhvr>
                                    </p:animEffect>
                                    <p:set>
                                      <p:cBhvr>
                                        <p:cTn id="39" dur="1" fill="hold">
                                          <p:stCondLst>
                                            <p:cond delay="499"/>
                                          </p:stCondLst>
                                        </p:cTn>
                                        <p:tgtEl>
                                          <p:spTgt spid="524292"/>
                                        </p:tgtEl>
                                        <p:attrNameLst>
                                          <p:attrName>style.visibility</p:attrName>
                                        </p:attrNameLst>
                                      </p:cBhvr>
                                      <p:to>
                                        <p:strVal val="hidden"/>
                                      </p:to>
                                    </p:set>
                                  </p:childTnLst>
                                </p:cTn>
                              </p:par>
                              <p:par>
                                <p:cTn id="40" presetID="5" presetClass="exit" presetSubtype="10" fill="hold" grpId="1" nodeType="withEffect">
                                  <p:stCondLst>
                                    <p:cond delay="0"/>
                                  </p:stCondLst>
                                  <p:childTnLst>
                                    <p:animEffect transition="out" filter="checkerboard(across)">
                                      <p:cBhvr>
                                        <p:cTn id="41" dur="500"/>
                                        <p:tgtEl>
                                          <p:spTgt spid="524295"/>
                                        </p:tgtEl>
                                      </p:cBhvr>
                                    </p:animEffect>
                                    <p:set>
                                      <p:cBhvr>
                                        <p:cTn id="42" dur="1" fill="hold">
                                          <p:stCondLst>
                                            <p:cond delay="499"/>
                                          </p:stCondLst>
                                        </p:cTn>
                                        <p:tgtEl>
                                          <p:spTgt spid="5242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292" grpId="0" animBg="1"/>
      <p:bldP spid="524292" grpId="1" animBg="1"/>
      <p:bldP spid="524293" grpId="0" animBg="1"/>
      <p:bldP spid="524293" grpId="1" animBg="1"/>
      <p:bldP spid="524294" grpId="0" animBg="1"/>
      <p:bldP spid="524294" grpId="1" animBg="1"/>
      <p:bldP spid="524295" grpId="0" animBg="1"/>
      <p:bldP spid="524295" grpId="1" animBg="1"/>
      <p:bldP spid="524299" grpId="0" animBg="1"/>
      <p:bldP spid="524299"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Middle pane:  Encapsulation</a:t>
            </a:r>
          </a:p>
        </p:txBody>
      </p:sp>
      <p:pic>
        <p:nvPicPr>
          <p:cNvPr id="6041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295400"/>
            <a:ext cx="9144000" cy="5334000"/>
          </a:xfrm>
          <a:noFill/>
        </p:spPr>
      </p:pic>
      <p:sp>
        <p:nvSpPr>
          <p:cNvPr id="525318" name="Rectangle 6"/>
          <p:cNvSpPr>
            <a:spLocks noChangeArrowheads="1"/>
          </p:cNvSpPr>
          <p:nvPr/>
        </p:nvSpPr>
        <p:spPr bwMode="auto">
          <a:xfrm>
            <a:off x="76200" y="2819400"/>
            <a:ext cx="8915400" cy="14478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5319" name="AutoShape 7"/>
          <p:cNvSpPr>
            <a:spLocks noChangeArrowheads="1"/>
          </p:cNvSpPr>
          <p:nvPr/>
        </p:nvSpPr>
        <p:spPr bwMode="auto">
          <a:xfrm>
            <a:off x="5410200" y="1905000"/>
            <a:ext cx="3200400" cy="609600"/>
          </a:xfrm>
          <a:prstGeom prst="wedgeRoundRectCallout">
            <a:avLst>
              <a:gd name="adj1" fmla="val -40079"/>
              <a:gd name="adj2" fmla="val 91926"/>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dirty="0">
                <a:solidFill>
                  <a:srgbClr val="FF3300"/>
                </a:solidFill>
              </a:rPr>
              <a:t>TCP Segment</a:t>
            </a:r>
          </a:p>
        </p:txBody>
      </p:sp>
      <p:sp>
        <p:nvSpPr>
          <p:cNvPr id="525320" name="AutoShape 8"/>
          <p:cNvSpPr>
            <a:spLocks noChangeArrowheads="1"/>
          </p:cNvSpPr>
          <p:nvPr/>
        </p:nvSpPr>
        <p:spPr bwMode="auto">
          <a:xfrm>
            <a:off x="5867400" y="3124200"/>
            <a:ext cx="2743200" cy="1295400"/>
          </a:xfrm>
          <a:prstGeom prst="wedgeRoundRectCallout">
            <a:avLst>
              <a:gd name="adj1" fmla="val -164296"/>
              <a:gd name="adj2" fmla="val -49880"/>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Source and  Destination Port Numbers</a:t>
            </a:r>
          </a:p>
        </p:txBody>
      </p:sp>
      <p:sp>
        <p:nvSpPr>
          <p:cNvPr id="525322" name="Rectangle 10"/>
          <p:cNvSpPr>
            <a:spLocks noChangeArrowheads="1"/>
          </p:cNvSpPr>
          <p:nvPr/>
        </p:nvSpPr>
        <p:spPr bwMode="auto">
          <a:xfrm>
            <a:off x="152400" y="4114800"/>
            <a:ext cx="8839200" cy="137160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endParaRPr lang="en-US" altLang="en-US"/>
          </a:p>
        </p:txBody>
      </p:sp>
      <p:sp>
        <p:nvSpPr>
          <p:cNvPr id="525323" name="AutoShape 11"/>
          <p:cNvSpPr>
            <a:spLocks noChangeArrowheads="1"/>
          </p:cNvSpPr>
          <p:nvPr/>
        </p:nvSpPr>
        <p:spPr bwMode="auto">
          <a:xfrm>
            <a:off x="3962400" y="5410200"/>
            <a:ext cx="1981200" cy="1066800"/>
          </a:xfrm>
          <a:prstGeom prst="wedgeRoundRectCallout">
            <a:avLst>
              <a:gd name="adj1" fmla="val -122755"/>
              <a:gd name="adj2" fmla="val -43454"/>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HTTP Request</a:t>
            </a:r>
          </a:p>
        </p:txBody>
      </p:sp>
      <p:sp>
        <p:nvSpPr>
          <p:cNvPr id="525324" name="AutoShape 12"/>
          <p:cNvSpPr>
            <a:spLocks noChangeArrowheads="1"/>
          </p:cNvSpPr>
          <p:nvPr/>
        </p:nvSpPr>
        <p:spPr bwMode="auto">
          <a:xfrm>
            <a:off x="6400800" y="4648200"/>
            <a:ext cx="1981200" cy="609600"/>
          </a:xfrm>
          <a:prstGeom prst="wedgeRoundRectCallout">
            <a:avLst>
              <a:gd name="adj1" fmla="val -264421"/>
              <a:gd name="adj2" fmla="val -94273"/>
              <a:gd name="adj3" fmla="val 16667"/>
            </a:avLst>
          </a:prstGeom>
          <a:solidFill>
            <a:srgbClr val="FFC000"/>
          </a:solidFill>
          <a:ln w="57150">
            <a:solidFill>
              <a:srgbClr val="FF3300"/>
            </a:solidFill>
            <a:miter lim="800000"/>
            <a:headEnd/>
            <a:tailEnd/>
          </a:ln>
        </p:spPr>
        <p:txBody>
          <a:bodyPr/>
          <a:lstStyle>
            <a:lvl1pPr>
              <a:defRPr sz="1600">
                <a:solidFill>
                  <a:srgbClr val="000000"/>
                </a:solidFill>
                <a:latin typeface="Arial" panose="020B0604020202020204" pitchFamily="34" charset="0"/>
              </a:defRPr>
            </a:lvl1pPr>
            <a:lvl2pPr marL="742950" indent="-285750">
              <a:defRPr sz="1600">
                <a:solidFill>
                  <a:srgbClr val="000000"/>
                </a:solidFill>
                <a:latin typeface="Arial" panose="020B0604020202020204" pitchFamily="34" charset="0"/>
              </a:defRPr>
            </a:lvl2pPr>
            <a:lvl3pPr marL="1143000" indent="-228600">
              <a:defRPr sz="1600">
                <a:solidFill>
                  <a:srgbClr val="000000"/>
                </a:solidFill>
                <a:latin typeface="Arial" panose="020B0604020202020204" pitchFamily="34" charset="0"/>
              </a:defRPr>
            </a:lvl3pPr>
            <a:lvl4pPr marL="1600200" indent="-228600">
              <a:defRPr sz="1600">
                <a:solidFill>
                  <a:srgbClr val="000000"/>
                </a:solidFill>
                <a:latin typeface="Arial" panose="020B0604020202020204" pitchFamily="34" charset="0"/>
              </a:defRPr>
            </a:lvl4pPr>
            <a:lvl5pPr marL="2057400" indent="-228600">
              <a:defRPr sz="1600">
                <a:solidFill>
                  <a:srgbClr val="000000"/>
                </a:solidFill>
                <a:latin typeface="Arial" panose="020B0604020202020204" pitchFamily="34" charset="0"/>
              </a:defRPr>
            </a:lvl5pPr>
            <a:lvl6pPr marL="2514600" indent="-228600" algn="ctr" eaLnBrk="0" fontAlgn="base" hangingPunct="0">
              <a:spcBef>
                <a:spcPct val="0"/>
              </a:spcBef>
              <a:spcAft>
                <a:spcPct val="0"/>
              </a:spcAft>
              <a:defRPr sz="1600">
                <a:solidFill>
                  <a:srgbClr val="000000"/>
                </a:solidFill>
                <a:latin typeface="Arial" panose="020B0604020202020204" pitchFamily="34" charset="0"/>
              </a:defRPr>
            </a:lvl6pPr>
            <a:lvl7pPr marL="2971800" indent="-228600" algn="ctr" eaLnBrk="0" fontAlgn="base" hangingPunct="0">
              <a:spcBef>
                <a:spcPct val="0"/>
              </a:spcBef>
              <a:spcAft>
                <a:spcPct val="0"/>
              </a:spcAft>
              <a:defRPr sz="1600">
                <a:solidFill>
                  <a:srgbClr val="000000"/>
                </a:solidFill>
                <a:latin typeface="Arial" panose="020B0604020202020204" pitchFamily="34" charset="0"/>
              </a:defRPr>
            </a:lvl7pPr>
            <a:lvl8pPr marL="3429000" indent="-228600" algn="ctr" eaLnBrk="0" fontAlgn="base" hangingPunct="0">
              <a:spcBef>
                <a:spcPct val="0"/>
              </a:spcBef>
              <a:spcAft>
                <a:spcPct val="0"/>
              </a:spcAft>
              <a:defRPr sz="1600">
                <a:solidFill>
                  <a:srgbClr val="000000"/>
                </a:solidFill>
                <a:latin typeface="Arial" panose="020B0604020202020204" pitchFamily="34" charset="0"/>
              </a:defRPr>
            </a:lvl8pPr>
            <a:lvl9pPr marL="3886200" indent="-228600" algn="ctr" eaLnBrk="0" fontAlgn="base" hangingPunct="0">
              <a:spcBef>
                <a:spcPct val="0"/>
              </a:spcBef>
              <a:spcAft>
                <a:spcPct val="0"/>
              </a:spcAft>
              <a:defRPr sz="1600">
                <a:solidFill>
                  <a:srgbClr val="000000"/>
                </a:solidFill>
                <a:latin typeface="Arial" panose="020B0604020202020204" pitchFamily="34" charset="0"/>
              </a:defRPr>
            </a:lvl9pPr>
          </a:lstStyle>
          <a:p>
            <a:pPr eaLnBrk="1" hangingPunct="1"/>
            <a:r>
              <a:rPr lang="en-US" altLang="en-US" sz="2400">
                <a:solidFill>
                  <a:srgbClr val="FF3300"/>
                </a:solidFill>
              </a:rPr>
              <a:t>GET</a:t>
            </a:r>
          </a:p>
        </p:txBody>
      </p:sp>
    </p:spTree>
    <p:extLst>
      <p:ext uri="{BB962C8B-B14F-4D97-AF65-F5344CB8AC3E}">
        <p14:creationId xmlns:p14="http://schemas.microsoft.com/office/powerpoint/2010/main" val="1351012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25319"/>
                                        </p:tgtEl>
                                        <p:attrNameLst>
                                          <p:attrName>style.visibility</p:attrName>
                                        </p:attrNameLst>
                                      </p:cBhvr>
                                      <p:to>
                                        <p:strVal val="visible"/>
                                      </p:to>
                                    </p:set>
                                    <p:animEffect transition="in" filter="checkerboard(across)">
                                      <p:cBhvr>
                                        <p:cTn id="7" dur="500"/>
                                        <p:tgtEl>
                                          <p:spTgt spid="5253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25318"/>
                                        </p:tgtEl>
                                        <p:attrNameLst>
                                          <p:attrName>style.visibility</p:attrName>
                                        </p:attrNameLst>
                                      </p:cBhvr>
                                      <p:to>
                                        <p:strVal val="visible"/>
                                      </p:to>
                                    </p:set>
                                    <p:animEffect transition="in" filter="checkerboard(across)">
                                      <p:cBhvr>
                                        <p:cTn id="10" dur="500"/>
                                        <p:tgtEl>
                                          <p:spTgt spid="5253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25320"/>
                                        </p:tgtEl>
                                        <p:attrNameLst>
                                          <p:attrName>style.visibility</p:attrName>
                                        </p:attrNameLst>
                                      </p:cBhvr>
                                      <p:to>
                                        <p:strVal val="visible"/>
                                      </p:to>
                                    </p:set>
                                    <p:animEffect transition="in" filter="checkerboard(across)">
                                      <p:cBhvr>
                                        <p:cTn id="15" dur="500"/>
                                        <p:tgtEl>
                                          <p:spTgt spid="52532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 presetClass="exit" presetSubtype="10" fill="hold" grpId="1" nodeType="clickEffect">
                                  <p:stCondLst>
                                    <p:cond delay="0"/>
                                  </p:stCondLst>
                                  <p:childTnLst>
                                    <p:animEffect transition="out" filter="checkerboard(across)">
                                      <p:cBhvr>
                                        <p:cTn id="19" dur="500"/>
                                        <p:tgtEl>
                                          <p:spTgt spid="525319"/>
                                        </p:tgtEl>
                                      </p:cBhvr>
                                    </p:animEffect>
                                    <p:set>
                                      <p:cBhvr>
                                        <p:cTn id="20" dur="1" fill="hold">
                                          <p:stCondLst>
                                            <p:cond delay="499"/>
                                          </p:stCondLst>
                                        </p:cTn>
                                        <p:tgtEl>
                                          <p:spTgt spid="525319"/>
                                        </p:tgtEl>
                                        <p:attrNameLst>
                                          <p:attrName>style.visibility</p:attrName>
                                        </p:attrNameLst>
                                      </p:cBhvr>
                                      <p:to>
                                        <p:strVal val="hidden"/>
                                      </p:to>
                                    </p:set>
                                  </p:childTnLst>
                                </p:cTn>
                              </p:par>
                              <p:par>
                                <p:cTn id="21" presetID="5" presetClass="exit" presetSubtype="10" fill="hold" grpId="1" nodeType="withEffect">
                                  <p:stCondLst>
                                    <p:cond delay="0"/>
                                  </p:stCondLst>
                                  <p:childTnLst>
                                    <p:animEffect transition="out" filter="checkerboard(across)">
                                      <p:cBhvr>
                                        <p:cTn id="22" dur="500"/>
                                        <p:tgtEl>
                                          <p:spTgt spid="525318"/>
                                        </p:tgtEl>
                                      </p:cBhvr>
                                    </p:animEffect>
                                    <p:set>
                                      <p:cBhvr>
                                        <p:cTn id="23" dur="1" fill="hold">
                                          <p:stCondLst>
                                            <p:cond delay="499"/>
                                          </p:stCondLst>
                                        </p:cTn>
                                        <p:tgtEl>
                                          <p:spTgt spid="525318"/>
                                        </p:tgtEl>
                                        <p:attrNameLst>
                                          <p:attrName>style.visibility</p:attrName>
                                        </p:attrNameLst>
                                      </p:cBhvr>
                                      <p:to>
                                        <p:strVal val="hidden"/>
                                      </p:to>
                                    </p:set>
                                  </p:childTnLst>
                                </p:cTn>
                              </p:par>
                              <p:par>
                                <p:cTn id="24" presetID="5" presetClass="exit" presetSubtype="10" fill="hold" grpId="1" nodeType="withEffect">
                                  <p:stCondLst>
                                    <p:cond delay="0"/>
                                  </p:stCondLst>
                                  <p:childTnLst>
                                    <p:animEffect transition="out" filter="checkerboard(across)">
                                      <p:cBhvr>
                                        <p:cTn id="25" dur="500"/>
                                        <p:tgtEl>
                                          <p:spTgt spid="525320"/>
                                        </p:tgtEl>
                                      </p:cBhvr>
                                    </p:animEffect>
                                    <p:set>
                                      <p:cBhvr>
                                        <p:cTn id="26" dur="1" fill="hold">
                                          <p:stCondLst>
                                            <p:cond delay="499"/>
                                          </p:stCondLst>
                                        </p:cTn>
                                        <p:tgtEl>
                                          <p:spTgt spid="525320"/>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525323"/>
                                        </p:tgtEl>
                                        <p:attrNameLst>
                                          <p:attrName>style.visibility</p:attrName>
                                        </p:attrNameLst>
                                      </p:cBhvr>
                                      <p:to>
                                        <p:strVal val="visible"/>
                                      </p:to>
                                    </p:set>
                                    <p:animEffect transition="in" filter="checkerboard(across)">
                                      <p:cBhvr>
                                        <p:cTn id="31" dur="500"/>
                                        <p:tgtEl>
                                          <p:spTgt spid="52532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525322"/>
                                        </p:tgtEl>
                                        <p:attrNameLst>
                                          <p:attrName>style.visibility</p:attrName>
                                        </p:attrNameLst>
                                      </p:cBhvr>
                                      <p:to>
                                        <p:strVal val="visible"/>
                                      </p:to>
                                    </p:set>
                                    <p:animEffect transition="in" filter="checkerboard(across)">
                                      <p:cBhvr>
                                        <p:cTn id="34" dur="500"/>
                                        <p:tgtEl>
                                          <p:spTgt spid="52532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525324"/>
                                        </p:tgtEl>
                                        <p:attrNameLst>
                                          <p:attrName>style.visibility</p:attrName>
                                        </p:attrNameLst>
                                      </p:cBhvr>
                                      <p:to>
                                        <p:strVal val="visible"/>
                                      </p:to>
                                    </p:set>
                                    <p:animEffect transition="in" filter="checkerboard(across)">
                                      <p:cBhvr>
                                        <p:cTn id="39" dur="500"/>
                                        <p:tgtEl>
                                          <p:spTgt spid="52532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xit" presetSubtype="10" fill="hold" grpId="1" nodeType="clickEffect">
                                  <p:stCondLst>
                                    <p:cond delay="0"/>
                                  </p:stCondLst>
                                  <p:childTnLst>
                                    <p:animEffect transition="out" filter="checkerboard(across)">
                                      <p:cBhvr>
                                        <p:cTn id="43" dur="500"/>
                                        <p:tgtEl>
                                          <p:spTgt spid="525324"/>
                                        </p:tgtEl>
                                      </p:cBhvr>
                                    </p:animEffect>
                                    <p:set>
                                      <p:cBhvr>
                                        <p:cTn id="44" dur="1" fill="hold">
                                          <p:stCondLst>
                                            <p:cond delay="499"/>
                                          </p:stCondLst>
                                        </p:cTn>
                                        <p:tgtEl>
                                          <p:spTgt spid="525324"/>
                                        </p:tgtEl>
                                        <p:attrNameLst>
                                          <p:attrName>style.visibility</p:attrName>
                                        </p:attrNameLst>
                                      </p:cBhvr>
                                      <p:to>
                                        <p:strVal val="hidden"/>
                                      </p:to>
                                    </p:set>
                                  </p:childTnLst>
                                </p:cTn>
                              </p:par>
                              <p:par>
                                <p:cTn id="45" presetID="5" presetClass="exit" presetSubtype="10" fill="hold" grpId="1" nodeType="withEffect">
                                  <p:stCondLst>
                                    <p:cond delay="0"/>
                                  </p:stCondLst>
                                  <p:childTnLst>
                                    <p:animEffect transition="out" filter="checkerboard(across)">
                                      <p:cBhvr>
                                        <p:cTn id="46" dur="500"/>
                                        <p:tgtEl>
                                          <p:spTgt spid="525323"/>
                                        </p:tgtEl>
                                      </p:cBhvr>
                                    </p:animEffect>
                                    <p:set>
                                      <p:cBhvr>
                                        <p:cTn id="47" dur="1" fill="hold">
                                          <p:stCondLst>
                                            <p:cond delay="499"/>
                                          </p:stCondLst>
                                        </p:cTn>
                                        <p:tgtEl>
                                          <p:spTgt spid="525323"/>
                                        </p:tgtEl>
                                        <p:attrNameLst>
                                          <p:attrName>style.visibility</p:attrName>
                                        </p:attrNameLst>
                                      </p:cBhvr>
                                      <p:to>
                                        <p:strVal val="hidden"/>
                                      </p:to>
                                    </p:set>
                                  </p:childTnLst>
                                </p:cTn>
                              </p:par>
                              <p:par>
                                <p:cTn id="48" presetID="5" presetClass="exit" presetSubtype="10" fill="hold" grpId="1" nodeType="withEffect">
                                  <p:stCondLst>
                                    <p:cond delay="0"/>
                                  </p:stCondLst>
                                  <p:childTnLst>
                                    <p:animEffect transition="out" filter="checkerboard(across)">
                                      <p:cBhvr>
                                        <p:cTn id="49" dur="500"/>
                                        <p:tgtEl>
                                          <p:spTgt spid="525322"/>
                                        </p:tgtEl>
                                      </p:cBhvr>
                                    </p:animEffect>
                                    <p:set>
                                      <p:cBhvr>
                                        <p:cTn id="50" dur="1" fill="hold">
                                          <p:stCondLst>
                                            <p:cond delay="499"/>
                                          </p:stCondLst>
                                        </p:cTn>
                                        <p:tgtEl>
                                          <p:spTgt spid="5253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318" grpId="0" animBg="1"/>
      <p:bldP spid="525318" grpId="1" animBg="1"/>
      <p:bldP spid="525319" grpId="0" animBg="1"/>
      <p:bldP spid="525319" grpId="1" animBg="1"/>
      <p:bldP spid="525320" grpId="0" animBg="1"/>
      <p:bldP spid="525320" grpId="1" animBg="1"/>
      <p:bldP spid="525322" grpId="0" animBg="1"/>
      <p:bldP spid="525322" grpId="1" animBg="1"/>
      <p:bldP spid="525323" grpId="0" animBg="1"/>
      <p:bldP spid="525323" grpId="1" animBg="1"/>
      <p:bldP spid="525324" grpId="0" animBg="1"/>
      <p:bldP spid="525324" grpId="1"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r>
              <a:rPr lang="en-US"/>
              <a:t>Encryption Terms</a:t>
            </a:r>
          </a:p>
        </p:txBody>
      </p:sp>
      <p:sp>
        <p:nvSpPr>
          <p:cNvPr id="237571" name="Rectangle 3"/>
          <p:cNvSpPr>
            <a:spLocks noGrp="1" noChangeArrowheads="1"/>
          </p:cNvSpPr>
          <p:nvPr>
            <p:ph type="body" idx="1"/>
          </p:nvPr>
        </p:nvSpPr>
        <p:spPr>
          <a:xfrm>
            <a:off x="457200" y="1676400"/>
            <a:ext cx="8229600" cy="4572000"/>
          </a:xfrm>
        </p:spPr>
        <p:txBody>
          <a:bodyPr/>
          <a:lstStyle/>
          <a:p>
            <a:r>
              <a:rPr lang="en-US" dirty="0" smtClean="0"/>
              <a:t>Plaintext – </a:t>
            </a:r>
            <a:r>
              <a:rPr lang="en-US" dirty="0"/>
              <a:t>Original Message</a:t>
            </a:r>
          </a:p>
          <a:p>
            <a:r>
              <a:rPr lang="en-US" dirty="0" smtClean="0"/>
              <a:t>Algorithm – </a:t>
            </a:r>
            <a:r>
              <a:rPr lang="en-US" dirty="0"/>
              <a:t>Transformation Procedure </a:t>
            </a:r>
          </a:p>
          <a:p>
            <a:r>
              <a:rPr lang="en-US" dirty="0" smtClean="0"/>
              <a:t>Key – </a:t>
            </a:r>
            <a:r>
              <a:rPr lang="en-US" dirty="0"/>
              <a:t>Variable used to scramble message</a:t>
            </a:r>
          </a:p>
          <a:p>
            <a:r>
              <a:rPr lang="en-US" dirty="0" err="1"/>
              <a:t>Ciphertext</a:t>
            </a:r>
            <a:r>
              <a:rPr lang="en-US" dirty="0"/>
              <a:t> – Resulting garbled </a:t>
            </a:r>
            <a:r>
              <a:rPr lang="en-US" dirty="0" smtClean="0"/>
              <a:t>output</a:t>
            </a:r>
          </a:p>
        </p:txBody>
      </p:sp>
      <p:pic>
        <p:nvPicPr>
          <p:cNvPr id="237572" name="Picture 4" descr="crypto1"/>
          <p:cNvPicPr>
            <a:picLocks noChangeAspect="1" noChangeArrowheads="1"/>
          </p:cNvPicPr>
          <p:nvPr/>
        </p:nvPicPr>
        <p:blipFill>
          <a:blip r:embed="rId3" cstate="print"/>
          <a:srcRect/>
          <a:stretch>
            <a:fillRect/>
          </a:stretch>
        </p:blipFill>
        <p:spPr bwMode="auto">
          <a:xfrm>
            <a:off x="1752600" y="4610894"/>
            <a:ext cx="5752301" cy="1713706"/>
          </a:xfrm>
          <a:prstGeom prst="rect">
            <a:avLst/>
          </a:prstGeom>
          <a:noFill/>
        </p:spPr>
      </p:pic>
      <p:sp>
        <p:nvSpPr>
          <p:cNvPr id="5" name="Rectangle 4"/>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FIVE:</a:t>
            </a:r>
            <a:br>
              <a:rPr lang="en-US" dirty="0" smtClean="0"/>
            </a:br>
            <a:r>
              <a:rPr lang="en-US" sz="3600" dirty="0" smtClean="0">
                <a:solidFill>
                  <a:srgbClr val="FF9999"/>
                </a:solidFill>
              </a:rPr>
              <a:t>Encryption and Decryption</a:t>
            </a:r>
            <a:endParaRPr lang="en-US" sz="3600" dirty="0">
              <a:solidFill>
                <a:srgbClr val="FF9999"/>
              </a:solidFill>
            </a:endParaRPr>
          </a:p>
        </p:txBody>
      </p:sp>
      <p:sp>
        <p:nvSpPr>
          <p:cNvPr id="3" name="Content Placeholder 2"/>
          <p:cNvSpPr>
            <a:spLocks noGrp="1"/>
          </p:cNvSpPr>
          <p:nvPr>
            <p:ph idx="1"/>
          </p:nvPr>
        </p:nvSpPr>
        <p:spPr/>
        <p:txBody>
          <a:bodyPr/>
          <a:lstStyle/>
          <a:p>
            <a:r>
              <a:rPr lang="en-US" dirty="0" smtClean="0"/>
              <a:t>PKI Demo </a:t>
            </a:r>
          </a:p>
          <a:p>
            <a:pPr lvl="1"/>
            <a:r>
              <a:rPr lang="en-US" sz="2400" u="sng" dirty="0" smtClean="0">
                <a:hlinkClick r:id="rId2"/>
              </a:rPr>
              <a:t>http</a:t>
            </a:r>
            <a:r>
              <a:rPr lang="en-US" sz="2400" u="sng" dirty="0">
                <a:hlinkClick r:id="rId2"/>
              </a:rPr>
              <a:t>://infoencrypt.com/</a:t>
            </a:r>
            <a:endParaRPr lang="en-US" sz="2400"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err="1" smtClean="0"/>
              <a:t>Steganography</a:t>
            </a:r>
            <a:r>
              <a:rPr lang="en-US" dirty="0" smtClean="0"/>
              <a:t> (1) </a:t>
            </a:r>
            <a:endParaRPr lang="en-US" dirty="0"/>
          </a:p>
        </p:txBody>
      </p:sp>
      <p:sp>
        <p:nvSpPr>
          <p:cNvPr id="243715" name="Rectangle 3"/>
          <p:cNvSpPr>
            <a:spLocks noGrp="1" noChangeArrowheads="1"/>
          </p:cNvSpPr>
          <p:nvPr>
            <p:ph type="body" idx="1"/>
          </p:nvPr>
        </p:nvSpPr>
        <p:spPr/>
        <p:txBody>
          <a:bodyPr/>
          <a:lstStyle/>
          <a:p>
            <a:r>
              <a:rPr lang="en-US" dirty="0"/>
              <a:t>The Science of Hiding Information</a:t>
            </a:r>
          </a:p>
          <a:p>
            <a:pPr lvl="1"/>
            <a:r>
              <a:rPr lang="en-US" dirty="0"/>
              <a:t>History – Tablets, shaved heads</a:t>
            </a:r>
          </a:p>
          <a:p>
            <a:pPr lvl="1"/>
            <a:r>
              <a:rPr lang="en-US" dirty="0"/>
              <a:t>Now - Images, sounds, other files</a:t>
            </a:r>
          </a:p>
          <a:p>
            <a:r>
              <a:rPr lang="en-US" dirty="0"/>
              <a:t>Data is frequently encrypted</a:t>
            </a:r>
          </a:p>
          <a:p>
            <a:pPr lvl="1"/>
            <a:r>
              <a:rPr lang="en-US" dirty="0"/>
              <a:t>Frequency analysis can detect this</a:t>
            </a:r>
          </a:p>
        </p:txBody>
      </p:sp>
      <p:sp>
        <p:nvSpPr>
          <p:cNvPr id="4" name="Rectangle 3"/>
          <p:cNvSpPr/>
          <p:nvPr/>
        </p:nvSpPr>
        <p:spPr>
          <a:xfrm>
            <a:off x="6629400" y="6400800"/>
            <a:ext cx="2228495" cy="246221"/>
          </a:xfrm>
          <a:prstGeom prst="rect">
            <a:avLst/>
          </a:prstGeom>
        </p:spPr>
        <p:txBody>
          <a:bodyPr wrap="none">
            <a:spAutoFit/>
          </a:bodyPr>
          <a:lstStyle/>
          <a:p>
            <a:r>
              <a:rPr lang="en-US" sz="1000" dirty="0" smtClean="0">
                <a:solidFill>
                  <a:schemeClr val="accent1"/>
                </a:solidFill>
                <a:latin typeface="+mn-lt"/>
              </a:rPr>
              <a:t>Source:  class note by Rob Guess</a:t>
            </a:r>
            <a:endParaRPr lang="en-US" sz="1000" dirty="0">
              <a:solidFill>
                <a:schemeClr val="accent1"/>
              </a:solidFill>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your TA?</a:t>
            </a:r>
            <a:endParaRPr lang="en-US" dirty="0"/>
          </a:p>
        </p:txBody>
      </p:sp>
      <p:sp>
        <p:nvSpPr>
          <p:cNvPr id="3" name="Content Placeholder 2"/>
          <p:cNvSpPr>
            <a:spLocks noGrp="1"/>
          </p:cNvSpPr>
          <p:nvPr>
            <p:ph idx="1"/>
          </p:nvPr>
        </p:nvSpPr>
        <p:spPr/>
        <p:txBody>
          <a:bodyPr/>
          <a:lstStyle/>
          <a:p>
            <a:r>
              <a:rPr lang="en-US" dirty="0" smtClean="0"/>
              <a:t>Mr. Collier Crisanti </a:t>
            </a:r>
            <a:endParaRPr lang="en-US" dirty="0" smtClean="0"/>
          </a:p>
        </p:txBody>
      </p:sp>
      <p:sp>
        <p:nvSpPr>
          <p:cNvPr id="5" name="Slide Number Placeholder 4"/>
          <p:cNvSpPr>
            <a:spLocks noGrp="1"/>
          </p:cNvSpPr>
          <p:nvPr>
            <p:ph type="sldNum" sz="quarter" idx="12"/>
          </p:nvPr>
        </p:nvSpPr>
        <p:spPr/>
        <p:txBody>
          <a:bodyPr/>
          <a:lstStyle/>
          <a:p>
            <a:fld id="{AFED6DCF-C009-4B00-B8CC-92D69E983C74}" type="slidenum">
              <a:rPr lang="en-US" smtClean="0"/>
              <a:pPr/>
              <a:t>5</a:t>
            </a:fld>
            <a:endParaRPr lang="en-US"/>
          </a:p>
        </p:txBody>
      </p:sp>
      <p:sp>
        <p:nvSpPr>
          <p:cNvPr id="6" name="TextBox 5"/>
          <p:cNvSpPr txBox="1"/>
          <p:nvPr/>
        </p:nvSpPr>
        <p:spPr>
          <a:xfrm>
            <a:off x="6043849" y="6477000"/>
            <a:ext cx="2404826" cy="246221"/>
          </a:xfrm>
          <a:prstGeom prst="rect">
            <a:avLst/>
          </a:prstGeom>
          <a:noFill/>
        </p:spPr>
        <p:txBody>
          <a:bodyPr wrap="none" rtlCol="0">
            <a:spAutoFit/>
          </a:bodyPr>
          <a:lstStyle/>
          <a:p>
            <a:r>
              <a:rPr lang="en-US" sz="1000" dirty="0" smtClean="0">
                <a:solidFill>
                  <a:schemeClr val="accent1"/>
                </a:solidFill>
                <a:latin typeface="+mn-lt"/>
              </a:rPr>
              <a:t>Image Source: racktopsystems.com</a:t>
            </a:r>
            <a:endParaRPr lang="en-US" sz="1000" dirty="0">
              <a:solidFill>
                <a:schemeClr val="accent1"/>
              </a:solidFill>
              <a:latin typeface="+mn-lt"/>
            </a:endParaRPr>
          </a:p>
        </p:txBody>
      </p:sp>
      <p:pic>
        <p:nvPicPr>
          <p:cNvPr id="7" name="Picture 6" descr="imagesCALEHLLJ.jpg"/>
          <p:cNvPicPr>
            <a:picLocks noChangeAspect="1"/>
          </p:cNvPicPr>
          <p:nvPr/>
        </p:nvPicPr>
        <p:blipFill>
          <a:blip r:embed="rId3" cstate="print"/>
          <a:stretch>
            <a:fillRect/>
          </a:stretch>
        </p:blipFill>
        <p:spPr>
          <a:xfrm>
            <a:off x="5857875" y="3657600"/>
            <a:ext cx="2828925" cy="2828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err="1"/>
              <a:t>Steganography</a:t>
            </a:r>
            <a:r>
              <a:rPr lang="en-US" dirty="0"/>
              <a:t> </a:t>
            </a:r>
            <a:r>
              <a:rPr lang="en-US" dirty="0" smtClean="0"/>
              <a:t>(2)</a:t>
            </a:r>
            <a:endParaRPr lang="en-US" dirty="0"/>
          </a:p>
        </p:txBody>
      </p:sp>
      <p:sp>
        <p:nvSpPr>
          <p:cNvPr id="4" name="TextBox 3"/>
          <p:cNvSpPr txBox="1"/>
          <p:nvPr/>
        </p:nvSpPr>
        <p:spPr>
          <a:xfrm>
            <a:off x="1600200" y="6324600"/>
            <a:ext cx="5575565" cy="246221"/>
          </a:xfrm>
          <a:prstGeom prst="rect">
            <a:avLst/>
          </a:prstGeom>
          <a:noFill/>
        </p:spPr>
        <p:txBody>
          <a:bodyPr wrap="none" rtlCol="0">
            <a:spAutoFit/>
          </a:bodyPr>
          <a:lstStyle/>
          <a:p>
            <a:r>
              <a:rPr lang="en-US" sz="1000" dirty="0" smtClean="0">
                <a:latin typeface="+mn-lt"/>
              </a:rPr>
              <a:t>Source:  http://petitcolas.net/fabien/steganography/image_downgrading/index.html</a:t>
            </a:r>
            <a:endParaRPr lang="en-US" sz="1000" dirty="0">
              <a:latin typeface="+mn-lt"/>
            </a:endParaRPr>
          </a:p>
        </p:txBody>
      </p:sp>
      <p:sp>
        <p:nvSpPr>
          <p:cNvPr id="5" name="TextBox 4"/>
          <p:cNvSpPr txBox="1"/>
          <p:nvPr/>
        </p:nvSpPr>
        <p:spPr>
          <a:xfrm>
            <a:off x="457200" y="1828800"/>
            <a:ext cx="8382000" cy="1015663"/>
          </a:xfrm>
          <a:prstGeom prst="rect">
            <a:avLst/>
          </a:prstGeom>
          <a:noFill/>
        </p:spPr>
        <p:txBody>
          <a:bodyPr wrap="square" rtlCol="0">
            <a:spAutoFit/>
          </a:bodyPr>
          <a:lstStyle/>
          <a:p>
            <a:r>
              <a:rPr lang="en-US" dirty="0" smtClean="0">
                <a:solidFill>
                  <a:schemeClr val="tx1"/>
                </a:solidFill>
                <a:latin typeface="+mn-lt"/>
              </a:rPr>
              <a:t>The image in which we want to hide another image:</a:t>
            </a:r>
            <a:br>
              <a:rPr lang="en-US" dirty="0" smtClean="0">
                <a:solidFill>
                  <a:schemeClr val="tx1"/>
                </a:solidFill>
                <a:latin typeface="+mn-lt"/>
              </a:rPr>
            </a:br>
            <a:r>
              <a:rPr lang="en-US" dirty="0" smtClean="0">
                <a:solidFill>
                  <a:schemeClr val="tx1"/>
                </a:solidFill>
                <a:latin typeface="+mn-lt"/>
              </a:rPr>
              <a:t>‘Arctic hare’ – Copyright photos courtesy of Robert E. Barber, Barber Nature Photography (REBarber@msn.com)</a:t>
            </a:r>
          </a:p>
        </p:txBody>
      </p:sp>
      <p:pic>
        <p:nvPicPr>
          <p:cNvPr id="7" name="Picture 6" descr="arctic_hare_before.bmp"/>
          <p:cNvPicPr>
            <a:picLocks noChangeAspect="1"/>
          </p:cNvPicPr>
          <p:nvPr/>
        </p:nvPicPr>
        <p:blipFill>
          <a:blip r:embed="rId3" cstate="print"/>
          <a:stretch>
            <a:fillRect/>
          </a:stretch>
        </p:blipFill>
        <p:spPr>
          <a:xfrm>
            <a:off x="304800" y="3195992"/>
            <a:ext cx="4184153" cy="2819400"/>
          </a:xfrm>
          <a:prstGeom prst="rect">
            <a:avLst/>
          </a:prstGeom>
        </p:spPr>
      </p:pic>
      <p:pic>
        <p:nvPicPr>
          <p:cNvPr id="8" name="Picture 7" descr="stego4_after.bmp"/>
          <p:cNvPicPr>
            <a:picLocks noChangeAspect="1"/>
          </p:cNvPicPr>
          <p:nvPr/>
        </p:nvPicPr>
        <p:blipFill>
          <a:blip r:embed="rId4" cstate="print"/>
          <a:stretch>
            <a:fillRect/>
          </a:stretch>
        </p:blipFill>
        <p:spPr>
          <a:xfrm>
            <a:off x="4648505" y="3195992"/>
            <a:ext cx="4190695" cy="2823808"/>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err="1" smtClean="0"/>
              <a:t>Steganography</a:t>
            </a:r>
            <a:r>
              <a:rPr lang="en-US" dirty="0" smtClean="0"/>
              <a:t> (3) </a:t>
            </a:r>
            <a:endParaRPr lang="en-US" dirty="0"/>
          </a:p>
        </p:txBody>
      </p:sp>
      <p:sp>
        <p:nvSpPr>
          <p:cNvPr id="4" name="TextBox 3"/>
          <p:cNvSpPr txBox="1"/>
          <p:nvPr/>
        </p:nvSpPr>
        <p:spPr>
          <a:xfrm>
            <a:off x="1905000" y="6400800"/>
            <a:ext cx="5487400" cy="246221"/>
          </a:xfrm>
          <a:prstGeom prst="rect">
            <a:avLst/>
          </a:prstGeom>
          <a:noFill/>
        </p:spPr>
        <p:txBody>
          <a:bodyPr wrap="none" rtlCol="0">
            <a:spAutoFit/>
          </a:bodyPr>
          <a:lstStyle/>
          <a:p>
            <a:r>
              <a:rPr lang="en-US" sz="1000" dirty="0" smtClean="0">
                <a:latin typeface="+mn-lt"/>
              </a:rPr>
              <a:t>Source: http://petitcolas.net/fabien/steganography/image_downgrading/index.html</a:t>
            </a:r>
            <a:endParaRPr lang="en-US" sz="1000" dirty="0">
              <a:latin typeface="+mn-lt"/>
            </a:endParaRPr>
          </a:p>
        </p:txBody>
      </p:sp>
      <p:sp>
        <p:nvSpPr>
          <p:cNvPr id="6" name="TextBox 5"/>
          <p:cNvSpPr txBox="1"/>
          <p:nvPr/>
        </p:nvSpPr>
        <p:spPr>
          <a:xfrm>
            <a:off x="457200" y="1879937"/>
            <a:ext cx="8382000" cy="1015663"/>
          </a:xfrm>
          <a:prstGeom prst="rect">
            <a:avLst/>
          </a:prstGeom>
          <a:noFill/>
        </p:spPr>
        <p:txBody>
          <a:bodyPr wrap="square" rtlCol="0">
            <a:spAutoFit/>
          </a:bodyPr>
          <a:lstStyle/>
          <a:p>
            <a:r>
              <a:rPr lang="en-US" dirty="0" smtClean="0">
                <a:latin typeface="+mn-lt"/>
              </a:rPr>
              <a:t>The image we wish to hide: ‘F15’ – Copyright photo courtesy of Toni </a:t>
            </a:r>
            <a:r>
              <a:rPr lang="en-US" dirty="0" err="1" smtClean="0">
                <a:latin typeface="+mn-lt"/>
              </a:rPr>
              <a:t>Lankerd</a:t>
            </a:r>
            <a:r>
              <a:rPr lang="en-US" dirty="0" smtClean="0">
                <a:latin typeface="+mn-lt"/>
              </a:rPr>
              <a:t>, 18347 Woodland Ridge Dr. Apt #7, Spring Lake, MI 49456, U.S.A. (tlankerd@wmis.net)</a:t>
            </a:r>
          </a:p>
        </p:txBody>
      </p:sp>
      <p:pic>
        <p:nvPicPr>
          <p:cNvPr id="8" name="Picture 7" descr="F15_before.bmp"/>
          <p:cNvPicPr>
            <a:picLocks noChangeAspect="1"/>
          </p:cNvPicPr>
          <p:nvPr/>
        </p:nvPicPr>
        <p:blipFill>
          <a:blip r:embed="rId3" cstate="print"/>
          <a:stretch>
            <a:fillRect/>
          </a:stretch>
        </p:blipFill>
        <p:spPr>
          <a:xfrm>
            <a:off x="326973" y="3195786"/>
            <a:ext cx="4191000" cy="2824014"/>
          </a:xfrm>
          <a:prstGeom prst="rect">
            <a:avLst/>
          </a:prstGeom>
        </p:spPr>
      </p:pic>
      <p:pic>
        <p:nvPicPr>
          <p:cNvPr id="9" name="Picture 8" descr="extract4_after.bmp"/>
          <p:cNvPicPr>
            <a:picLocks noChangeAspect="1"/>
          </p:cNvPicPr>
          <p:nvPr/>
        </p:nvPicPr>
        <p:blipFill>
          <a:blip r:embed="rId4" cstate="print"/>
          <a:stretch>
            <a:fillRect/>
          </a:stretch>
        </p:blipFill>
        <p:spPr>
          <a:xfrm>
            <a:off x="4670372" y="3206111"/>
            <a:ext cx="4168828" cy="2809074"/>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SIX:</a:t>
            </a:r>
            <a:br>
              <a:rPr lang="en-US" dirty="0" smtClean="0"/>
            </a:br>
            <a:r>
              <a:rPr lang="en-US" sz="3600" dirty="0" err="1" smtClean="0">
                <a:solidFill>
                  <a:srgbClr val="FF9999"/>
                </a:solidFill>
              </a:rPr>
              <a:t>Steganography</a:t>
            </a:r>
            <a:endParaRPr lang="en-US" sz="3600" dirty="0">
              <a:solidFill>
                <a:srgbClr val="FF9999"/>
              </a:solidFill>
            </a:endParaRPr>
          </a:p>
        </p:txBody>
      </p:sp>
      <p:sp>
        <p:nvSpPr>
          <p:cNvPr id="3" name="Content Placeholder 2"/>
          <p:cNvSpPr>
            <a:spLocks noGrp="1"/>
          </p:cNvSpPr>
          <p:nvPr>
            <p:ph idx="1"/>
          </p:nvPr>
        </p:nvSpPr>
        <p:spPr/>
        <p:txBody>
          <a:bodyPr/>
          <a:lstStyle/>
          <a:p>
            <a:r>
              <a:rPr lang="en-US" dirty="0" smtClean="0"/>
              <a:t>Download Steganography software</a:t>
            </a:r>
          </a:p>
          <a:p>
            <a:pPr lvl="1"/>
            <a:r>
              <a:rPr lang="en-US" dirty="0">
                <a:hlinkClick r:id="rId3"/>
              </a:rPr>
              <a:t>http://www.openstego.com/</a:t>
            </a:r>
            <a:r>
              <a:rPr lang="en-US" dirty="0"/>
              <a:t> </a:t>
            </a:r>
            <a:endParaRPr lang="en-US" dirty="0" smtClean="0"/>
          </a:p>
          <a:p>
            <a:pPr lvl="1"/>
            <a:r>
              <a:rPr lang="en-US" dirty="0" smtClean="0">
                <a:hlinkClick r:id="rId4"/>
              </a:rPr>
              <a:t>http://www.secretcodebreaker.com/steganography.html</a:t>
            </a:r>
            <a:endParaRPr lang="en-US" dirty="0" smtClean="0"/>
          </a:p>
          <a:p>
            <a:r>
              <a:rPr lang="en-US" dirty="0" smtClean="0"/>
              <a:t>Sample Execution</a:t>
            </a:r>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SEVEN:</a:t>
            </a:r>
            <a:br>
              <a:rPr lang="en-US" dirty="0" smtClean="0"/>
            </a:br>
            <a:r>
              <a:rPr lang="en-US" sz="3600" dirty="0" smtClean="0">
                <a:solidFill>
                  <a:srgbClr val="FF9999"/>
                </a:solidFill>
              </a:rPr>
              <a:t>Digital </a:t>
            </a:r>
            <a:r>
              <a:rPr lang="en-US" sz="3600" dirty="0">
                <a:solidFill>
                  <a:srgbClr val="FF9999"/>
                </a:solidFill>
              </a:rPr>
              <a:t>Photo Scavenger Hunt</a:t>
            </a:r>
          </a:p>
        </p:txBody>
      </p:sp>
      <p:sp>
        <p:nvSpPr>
          <p:cNvPr id="3" name="Content Placeholder 2"/>
          <p:cNvSpPr>
            <a:spLocks noGrp="1"/>
          </p:cNvSpPr>
          <p:nvPr>
            <p:ph idx="1"/>
          </p:nvPr>
        </p:nvSpPr>
        <p:spPr/>
        <p:txBody>
          <a:bodyPr>
            <a:normAutofit fontScale="92500" lnSpcReduction="20000"/>
          </a:bodyPr>
          <a:lstStyle/>
          <a:p>
            <a:r>
              <a:rPr lang="en-US" sz="3200" u="sng" dirty="0" smtClean="0">
                <a:hlinkClick r:id="rId3"/>
              </a:rPr>
              <a:t>http://regex.info/exif.cgi</a:t>
            </a:r>
            <a:endParaRPr lang="en-US" sz="3200" dirty="0" smtClean="0"/>
          </a:p>
          <a:p>
            <a:pPr>
              <a:buNone/>
            </a:pPr>
            <a:endParaRPr lang="en-US" sz="3200" dirty="0" smtClean="0"/>
          </a:p>
          <a:p>
            <a:pPr lvl="1"/>
            <a:r>
              <a:rPr lang="en-US" sz="2800" dirty="0" smtClean="0"/>
              <a:t>First, make sure you have location based services enabled on the students phones. Then they can take their phones and snap pictures around landmarks on your campus.  Afterwards, they could connect their phones and transfer the image, or email them to themselves.  Then all they have to do is upload the images to the address above. The images with EXIF data will then plot on a Google Map.  </a:t>
            </a:r>
          </a:p>
          <a:p>
            <a:endParaRPr lang="en-US" sz="3200" dirty="0" smtClean="0">
              <a:latin typeface="Times New Roman" pitchFamily="18" charset="0"/>
            </a:endParaRPr>
          </a:p>
          <a:p>
            <a:endParaRPr lang="en-US" dirty="0" smtClean="0"/>
          </a:p>
        </p:txBody>
      </p:sp>
      <p:sp>
        <p:nvSpPr>
          <p:cNvPr id="4" name="Footer Placeholder 3"/>
          <p:cNvSpPr>
            <a:spLocks noGrp="1"/>
          </p:cNvSpPr>
          <p:nvPr>
            <p:ph type="ftr" sz="quarter" idx="11"/>
          </p:nvPr>
        </p:nvSpPr>
        <p:spPr/>
        <p:txBody>
          <a:body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FOUR</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Eight:</a:t>
            </a:r>
            <a:br>
              <a:rPr lang="en-US" dirty="0" smtClean="0"/>
            </a:br>
            <a:r>
              <a:rPr lang="en-US" sz="3600" dirty="0" smtClean="0">
                <a:solidFill>
                  <a:srgbClr val="FF9999"/>
                </a:solidFill>
              </a:rPr>
              <a:t>Prepare the Friday presentation</a:t>
            </a:r>
            <a:endParaRPr lang="en-US" sz="3600" dirty="0">
              <a:solidFill>
                <a:srgbClr val="FF9999"/>
              </a:solidFill>
            </a:endParaRPr>
          </a:p>
        </p:txBody>
      </p:sp>
      <p:sp>
        <p:nvSpPr>
          <p:cNvPr id="3" name="Content Placeholder 2"/>
          <p:cNvSpPr>
            <a:spLocks noGrp="1"/>
          </p:cNvSpPr>
          <p:nvPr>
            <p:ph idx="1"/>
          </p:nvPr>
        </p:nvSpPr>
        <p:spPr/>
        <p:txBody>
          <a:bodyPr>
            <a:normAutofit/>
          </a:bodyPr>
          <a:lstStyle/>
          <a:p>
            <a:r>
              <a:rPr lang="en-US" dirty="0" smtClean="0"/>
              <a:t>Prepare the presentation, including</a:t>
            </a:r>
          </a:p>
          <a:p>
            <a:pPr lvl="1"/>
            <a:r>
              <a:rPr lang="en-US" dirty="0" smtClean="0"/>
              <a:t>Systematic Approach of Digital Investigation</a:t>
            </a:r>
          </a:p>
          <a:p>
            <a:pPr lvl="1"/>
            <a:r>
              <a:rPr lang="en-US" dirty="0" smtClean="0"/>
              <a:t>How to use</a:t>
            </a:r>
          </a:p>
          <a:p>
            <a:pPr lvl="2"/>
            <a:r>
              <a:rPr lang="en-US" dirty="0" smtClean="0"/>
              <a:t>Digital </a:t>
            </a:r>
            <a:r>
              <a:rPr lang="en-US" dirty="0"/>
              <a:t>Photo Scavenger Hunt</a:t>
            </a:r>
            <a:endParaRPr lang="en-US" dirty="0" smtClean="0"/>
          </a:p>
          <a:p>
            <a:pPr lvl="2"/>
            <a:r>
              <a:rPr lang="en-US" dirty="0" smtClean="0"/>
              <a:t>Wireshark</a:t>
            </a:r>
          </a:p>
          <a:p>
            <a:pPr lvl="2"/>
            <a:r>
              <a:rPr lang="en-US" dirty="0" smtClean="0"/>
              <a:t>FTK</a:t>
            </a:r>
          </a:p>
          <a:p>
            <a:pPr lvl="2"/>
            <a:r>
              <a:rPr lang="en-US" dirty="0" smtClean="0"/>
              <a:t>Steganography</a:t>
            </a:r>
            <a:endParaRPr lang="en-US" dirty="0"/>
          </a:p>
          <a:p>
            <a:pPr lvl="2"/>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Nine:</a:t>
            </a:r>
            <a:br>
              <a:rPr lang="en-US" dirty="0" smtClean="0"/>
            </a:br>
            <a:r>
              <a:rPr lang="en-US" sz="3600" dirty="0">
                <a:solidFill>
                  <a:srgbClr val="FF9999"/>
                </a:solidFill>
              </a:rPr>
              <a:t>Field Trip </a:t>
            </a:r>
            <a:r>
              <a:rPr lang="en-US" sz="3600" dirty="0" smtClean="0">
                <a:solidFill>
                  <a:srgbClr val="FF9999"/>
                </a:solidFill>
              </a:rPr>
              <a:t>(Tabletop Activity)</a:t>
            </a:r>
            <a:endParaRPr lang="en-US" sz="3600" dirty="0">
              <a:solidFill>
                <a:srgbClr val="FF9999"/>
              </a:solidFill>
            </a:endParaRPr>
          </a:p>
        </p:txBody>
      </p:sp>
      <p:sp>
        <p:nvSpPr>
          <p:cNvPr id="3" name="Content Placeholder 2"/>
          <p:cNvSpPr>
            <a:spLocks noGrp="1"/>
          </p:cNvSpPr>
          <p:nvPr>
            <p:ph idx="1"/>
          </p:nvPr>
        </p:nvSpPr>
        <p:spPr/>
        <p:txBody>
          <a:bodyPr>
            <a:normAutofit/>
          </a:bodyPr>
          <a:lstStyle/>
          <a:p>
            <a:pPr lvl="2"/>
            <a:r>
              <a:rPr lang="en-US" dirty="0"/>
              <a:t>10:00-10:30:  Transportation </a:t>
            </a:r>
            <a:endParaRPr lang="en-US" dirty="0" smtClean="0"/>
          </a:p>
          <a:p>
            <a:pPr marL="722376" lvl="2" indent="0">
              <a:buNone/>
            </a:pPr>
            <a:r>
              <a:rPr lang="en-US" dirty="0"/>
              <a:t> </a:t>
            </a:r>
            <a:r>
              <a:rPr lang="en-US" dirty="0" smtClean="0"/>
              <a:t>                         to </a:t>
            </a:r>
            <a:r>
              <a:rPr lang="en-US" dirty="0"/>
              <a:t>City Government Building </a:t>
            </a:r>
          </a:p>
          <a:p>
            <a:pPr lvl="2"/>
            <a:r>
              <a:rPr lang="en-US" dirty="0"/>
              <a:t>10:30-10:45:  Introduction</a:t>
            </a:r>
          </a:p>
          <a:p>
            <a:pPr lvl="2"/>
            <a:r>
              <a:rPr lang="en-US" dirty="0"/>
              <a:t>10:45-11:30:  Tabletop Part I</a:t>
            </a:r>
          </a:p>
          <a:p>
            <a:pPr lvl="2"/>
            <a:r>
              <a:rPr lang="en-US" dirty="0"/>
              <a:t>11:30-12:15:  Lunch</a:t>
            </a:r>
          </a:p>
          <a:p>
            <a:pPr lvl="2"/>
            <a:r>
              <a:rPr lang="en-US" dirty="0"/>
              <a:t>12:15-3:15:  Field Exercise</a:t>
            </a:r>
          </a:p>
          <a:p>
            <a:pPr lvl="2"/>
            <a:r>
              <a:rPr lang="en-US" dirty="0"/>
              <a:t>3:15-4:00:  Tabletop Part II </a:t>
            </a:r>
          </a:p>
          <a:p>
            <a:pPr lvl="2"/>
            <a:r>
              <a:rPr lang="en-US" dirty="0"/>
              <a:t>4:00-4:30:  Guest Speaker</a:t>
            </a:r>
          </a:p>
          <a:p>
            <a:pPr lvl="2"/>
            <a:r>
              <a:rPr lang="en-US" dirty="0"/>
              <a:t>4:30:  Wrap-up and back to campus</a:t>
            </a:r>
          </a:p>
          <a:p>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56</a:t>
            </a:fld>
            <a:endParaRPr lang="en-US"/>
          </a:p>
        </p:txBody>
      </p:sp>
    </p:spTree>
    <p:extLst>
      <p:ext uri="{BB962C8B-B14F-4D97-AF65-F5344CB8AC3E}">
        <p14:creationId xmlns:p14="http://schemas.microsoft.com/office/powerpoint/2010/main" val="27774885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DAY FIVE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043311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Ten:</a:t>
            </a:r>
            <a:br>
              <a:rPr lang="en-US" dirty="0" smtClean="0"/>
            </a:br>
            <a:r>
              <a:rPr lang="en-US" sz="3600" dirty="0" smtClean="0">
                <a:solidFill>
                  <a:srgbClr val="FF9999"/>
                </a:solidFill>
              </a:rPr>
              <a:t>Prepare the Friday presentation</a:t>
            </a:r>
            <a:endParaRPr lang="en-US" sz="3600" dirty="0">
              <a:solidFill>
                <a:srgbClr val="FF9999"/>
              </a:solidFill>
            </a:endParaRPr>
          </a:p>
        </p:txBody>
      </p:sp>
      <p:sp>
        <p:nvSpPr>
          <p:cNvPr id="3" name="Content Placeholder 2"/>
          <p:cNvSpPr>
            <a:spLocks noGrp="1"/>
          </p:cNvSpPr>
          <p:nvPr>
            <p:ph idx="1"/>
          </p:nvPr>
        </p:nvSpPr>
        <p:spPr/>
        <p:txBody>
          <a:bodyPr>
            <a:normAutofit/>
          </a:bodyPr>
          <a:lstStyle/>
          <a:p>
            <a:r>
              <a:rPr lang="en-US" dirty="0" smtClean="0"/>
              <a:t>Prepare the presentation, including</a:t>
            </a:r>
          </a:p>
          <a:p>
            <a:pPr lvl="1"/>
            <a:r>
              <a:rPr lang="en-US" dirty="0" smtClean="0"/>
              <a:t>Systematic Approach of Digital Investigation</a:t>
            </a:r>
          </a:p>
          <a:p>
            <a:pPr lvl="1"/>
            <a:r>
              <a:rPr lang="en-US" dirty="0" smtClean="0"/>
              <a:t>How to use</a:t>
            </a:r>
          </a:p>
          <a:p>
            <a:pPr lvl="2"/>
            <a:r>
              <a:rPr lang="en-US" dirty="0" smtClean="0"/>
              <a:t>Digital </a:t>
            </a:r>
            <a:r>
              <a:rPr lang="en-US" dirty="0"/>
              <a:t>Photo Scavenger Hunt</a:t>
            </a:r>
            <a:endParaRPr lang="en-US" dirty="0" smtClean="0"/>
          </a:p>
          <a:p>
            <a:pPr lvl="2"/>
            <a:r>
              <a:rPr lang="en-US" dirty="0" smtClean="0"/>
              <a:t>Wireshark</a:t>
            </a:r>
          </a:p>
          <a:p>
            <a:pPr lvl="2"/>
            <a:r>
              <a:rPr lang="en-US" dirty="0" smtClean="0"/>
              <a:t>FTK</a:t>
            </a:r>
          </a:p>
          <a:p>
            <a:pPr lvl="2"/>
            <a:r>
              <a:rPr lang="en-US" dirty="0" smtClean="0"/>
              <a:t>Steganography</a:t>
            </a:r>
            <a:endParaRPr lang="en-US" dirty="0"/>
          </a:p>
          <a:p>
            <a:pPr lvl="2"/>
            <a:endParaRPr lang="en-US" dirty="0"/>
          </a:p>
        </p:txBody>
      </p:sp>
      <p:sp>
        <p:nvSpPr>
          <p:cNvPr id="4" name="Footer Placeholder 3"/>
          <p:cNvSpPr>
            <a:spLocks noGrp="1"/>
          </p:cNvSpPr>
          <p:nvPr>
            <p:ph type="ftr" sz="quarter" idx="11"/>
          </p:nvPr>
        </p:nvSpPr>
        <p:spPr/>
        <p:txBody>
          <a:bodyPr/>
          <a:lstStyle/>
          <a:p>
            <a:pPr>
              <a:defRPr/>
            </a:pPr>
            <a:r>
              <a:rPr lang="en-US" smtClean="0"/>
              <a:t>Summer Bridge Program at </a:t>
            </a:r>
            <a:r>
              <a:rPr lang="en-US" b="1"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58</a:t>
            </a:fld>
            <a:endParaRPr lang="en-US"/>
          </a:p>
        </p:txBody>
      </p:sp>
    </p:spTree>
    <p:extLst>
      <p:ext uri="{BB962C8B-B14F-4D97-AF65-F5344CB8AC3E}">
        <p14:creationId xmlns:p14="http://schemas.microsoft.com/office/powerpoint/2010/main" val="21254796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Any Questions?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lstStyle/>
          <a:p>
            <a:r>
              <a:rPr lang="en-US" dirty="0" smtClean="0"/>
              <a:t>Our Plan for This Week</a:t>
            </a:r>
            <a:endParaRPr lang="en-US" dirty="0"/>
          </a:p>
        </p:txBody>
      </p:sp>
      <p:sp>
        <p:nvSpPr>
          <p:cNvPr id="3" name="Content Placeholder 2"/>
          <p:cNvSpPr>
            <a:spLocks noGrp="1"/>
          </p:cNvSpPr>
          <p:nvPr>
            <p:ph idx="1"/>
          </p:nvPr>
        </p:nvSpPr>
        <p:spPr>
          <a:xfrm>
            <a:off x="228600" y="1143000"/>
            <a:ext cx="8686800" cy="5486400"/>
          </a:xfrm>
        </p:spPr>
        <p:txBody>
          <a:bodyPr>
            <a:normAutofit fontScale="70000" lnSpcReduction="20000"/>
          </a:bodyPr>
          <a:lstStyle/>
          <a:p>
            <a:r>
              <a:rPr lang="en-US" dirty="0" smtClean="0"/>
              <a:t>DAY ONE (Monday)</a:t>
            </a:r>
          </a:p>
          <a:p>
            <a:pPr lvl="1"/>
            <a:r>
              <a:rPr lang="en-US" dirty="0" smtClean="0">
                <a:solidFill>
                  <a:srgbClr val="66FF33"/>
                </a:solidFill>
              </a:rPr>
              <a:t>Lecture and TWO activities</a:t>
            </a:r>
          </a:p>
          <a:p>
            <a:pPr lvl="2"/>
            <a:r>
              <a:rPr lang="en-US" b="1" dirty="0" smtClean="0">
                <a:solidFill>
                  <a:srgbClr val="FF9999"/>
                </a:solidFill>
              </a:rPr>
              <a:t>Activity One</a:t>
            </a:r>
            <a:r>
              <a:rPr lang="en-US" dirty="0" smtClean="0">
                <a:solidFill>
                  <a:srgbClr val="FF9999"/>
                </a:solidFill>
              </a:rPr>
              <a:t>: Who are you?</a:t>
            </a:r>
          </a:p>
          <a:p>
            <a:pPr lvl="2"/>
            <a:r>
              <a:rPr lang="en-US" b="1" dirty="0" smtClean="0">
                <a:solidFill>
                  <a:srgbClr val="FF9999"/>
                </a:solidFill>
              </a:rPr>
              <a:t>Activity Two</a:t>
            </a:r>
            <a:r>
              <a:rPr lang="en-US" dirty="0" smtClean="0">
                <a:solidFill>
                  <a:srgbClr val="FF9999"/>
                </a:solidFill>
              </a:rPr>
              <a:t>: Digital Forensic Cases</a:t>
            </a:r>
          </a:p>
          <a:p>
            <a:r>
              <a:rPr lang="en-US" dirty="0" smtClean="0"/>
              <a:t>DAY TWO (Tuesday)</a:t>
            </a:r>
          </a:p>
          <a:p>
            <a:pPr lvl="1"/>
            <a:r>
              <a:rPr lang="en-US" dirty="0" smtClean="0">
                <a:solidFill>
                  <a:srgbClr val="66FF33"/>
                </a:solidFill>
              </a:rPr>
              <a:t>Lecture and ONE activity</a:t>
            </a:r>
          </a:p>
          <a:p>
            <a:pPr lvl="2"/>
            <a:r>
              <a:rPr lang="en-US" b="1" dirty="0" smtClean="0">
                <a:solidFill>
                  <a:srgbClr val="FF9999"/>
                </a:solidFill>
              </a:rPr>
              <a:t>Activity Three</a:t>
            </a:r>
            <a:r>
              <a:rPr lang="en-US" dirty="0" smtClean="0">
                <a:solidFill>
                  <a:srgbClr val="FF9999"/>
                </a:solidFill>
              </a:rPr>
              <a:t>: Acquiring an Image of Evidence Media and Recovering a Deleted File</a:t>
            </a:r>
            <a:endParaRPr lang="en-US" dirty="0" smtClean="0"/>
          </a:p>
          <a:p>
            <a:r>
              <a:rPr lang="en-US" dirty="0" smtClean="0"/>
              <a:t>DAY THREE (Wednesday)</a:t>
            </a:r>
          </a:p>
          <a:p>
            <a:pPr lvl="1"/>
            <a:r>
              <a:rPr lang="en-US" dirty="0" smtClean="0">
                <a:solidFill>
                  <a:srgbClr val="66FF33"/>
                </a:solidFill>
              </a:rPr>
              <a:t>Lecture and THREE activities</a:t>
            </a:r>
          </a:p>
          <a:p>
            <a:pPr lvl="2"/>
            <a:r>
              <a:rPr lang="en-US" b="1" dirty="0" smtClean="0">
                <a:solidFill>
                  <a:srgbClr val="FF9999"/>
                </a:solidFill>
              </a:rPr>
              <a:t>Activity Four</a:t>
            </a:r>
            <a:r>
              <a:rPr lang="en-US" dirty="0" smtClean="0">
                <a:solidFill>
                  <a:srgbClr val="FF9999"/>
                </a:solidFill>
              </a:rPr>
              <a:t>: Cookies and Grabbing Passwords with </a:t>
            </a:r>
            <a:r>
              <a:rPr lang="en-US" dirty="0" err="1" smtClean="0">
                <a:solidFill>
                  <a:srgbClr val="FF9999"/>
                </a:solidFill>
              </a:rPr>
              <a:t>Wireshark</a:t>
            </a:r>
            <a:endParaRPr lang="en-US" dirty="0" smtClean="0">
              <a:solidFill>
                <a:srgbClr val="FF9999"/>
              </a:solidFill>
            </a:endParaRPr>
          </a:p>
          <a:p>
            <a:pPr lvl="2"/>
            <a:r>
              <a:rPr lang="en-US" b="1" dirty="0" smtClean="0">
                <a:solidFill>
                  <a:srgbClr val="FF9999"/>
                </a:solidFill>
              </a:rPr>
              <a:t>Activity Five</a:t>
            </a:r>
            <a:r>
              <a:rPr lang="en-US" dirty="0" smtClean="0">
                <a:solidFill>
                  <a:srgbClr val="FF9999"/>
                </a:solidFill>
              </a:rPr>
              <a:t>: </a:t>
            </a:r>
            <a:r>
              <a:rPr lang="en-US" dirty="0" err="1" smtClean="0">
                <a:solidFill>
                  <a:srgbClr val="FF9999"/>
                </a:solidFill>
              </a:rPr>
              <a:t>Encryptor</a:t>
            </a:r>
            <a:r>
              <a:rPr lang="en-US" dirty="0" smtClean="0">
                <a:solidFill>
                  <a:srgbClr val="FF9999"/>
                </a:solidFill>
              </a:rPr>
              <a:t> and </a:t>
            </a:r>
            <a:r>
              <a:rPr lang="en-US" dirty="0" err="1" smtClean="0">
                <a:solidFill>
                  <a:srgbClr val="FF9999"/>
                </a:solidFill>
              </a:rPr>
              <a:t>Decryptor</a:t>
            </a:r>
            <a:endParaRPr lang="en-US" dirty="0" smtClean="0">
              <a:solidFill>
                <a:srgbClr val="FF9999"/>
              </a:solidFill>
            </a:endParaRPr>
          </a:p>
          <a:p>
            <a:pPr lvl="2"/>
            <a:r>
              <a:rPr lang="en-US" b="1" dirty="0" smtClean="0">
                <a:solidFill>
                  <a:srgbClr val="FF9999"/>
                </a:solidFill>
              </a:rPr>
              <a:t>Activity Six: </a:t>
            </a:r>
            <a:r>
              <a:rPr lang="en-US" dirty="0" err="1" smtClean="0">
                <a:solidFill>
                  <a:srgbClr val="FF9999"/>
                </a:solidFill>
              </a:rPr>
              <a:t>Steganography</a:t>
            </a:r>
            <a:endParaRPr lang="en-US" dirty="0" smtClean="0"/>
          </a:p>
          <a:p>
            <a:r>
              <a:rPr lang="en-US" dirty="0" smtClean="0"/>
              <a:t>DAY FOUR (Thursday</a:t>
            </a:r>
            <a:r>
              <a:rPr lang="en-US" dirty="0" smtClean="0"/>
              <a:t>)</a:t>
            </a:r>
          </a:p>
          <a:p>
            <a:pPr lvl="1"/>
            <a:r>
              <a:rPr lang="en-US" dirty="0">
                <a:solidFill>
                  <a:srgbClr val="66FF33"/>
                </a:solidFill>
              </a:rPr>
              <a:t>Lecture and </a:t>
            </a:r>
            <a:r>
              <a:rPr lang="en-US" dirty="0" smtClean="0">
                <a:solidFill>
                  <a:srgbClr val="66FF33"/>
                </a:solidFill>
              </a:rPr>
              <a:t>TWO activities</a:t>
            </a:r>
            <a:endParaRPr lang="en-US" dirty="0" smtClean="0"/>
          </a:p>
          <a:p>
            <a:pPr lvl="2"/>
            <a:r>
              <a:rPr lang="en-US" b="1" dirty="0" smtClean="0">
                <a:solidFill>
                  <a:srgbClr val="FF9999"/>
                </a:solidFill>
              </a:rPr>
              <a:t>Activity Seven: </a:t>
            </a:r>
            <a:r>
              <a:rPr lang="en-US" dirty="0" smtClean="0">
                <a:solidFill>
                  <a:srgbClr val="FF9999"/>
                </a:solidFill>
              </a:rPr>
              <a:t>Digital Photo Scavenger </a:t>
            </a:r>
            <a:r>
              <a:rPr lang="en-US" dirty="0" smtClean="0">
                <a:solidFill>
                  <a:srgbClr val="FF9999"/>
                </a:solidFill>
              </a:rPr>
              <a:t>Hunt</a:t>
            </a:r>
          </a:p>
          <a:p>
            <a:pPr lvl="2"/>
            <a:r>
              <a:rPr lang="en-US" b="1" dirty="0">
                <a:solidFill>
                  <a:srgbClr val="FF9999"/>
                </a:solidFill>
              </a:rPr>
              <a:t>Activity Nine</a:t>
            </a:r>
            <a:r>
              <a:rPr lang="en-US" dirty="0">
                <a:solidFill>
                  <a:srgbClr val="FF9999"/>
                </a:solidFill>
              </a:rPr>
              <a:t>: Preparing the Friday </a:t>
            </a:r>
            <a:r>
              <a:rPr lang="en-US" dirty="0" smtClean="0">
                <a:solidFill>
                  <a:srgbClr val="FF9999"/>
                </a:solidFill>
              </a:rPr>
              <a:t>Presentation</a:t>
            </a:r>
            <a:endParaRPr lang="en-US" dirty="0" smtClean="0">
              <a:solidFill>
                <a:srgbClr val="FF9999"/>
              </a:solidFill>
            </a:endParaRPr>
          </a:p>
          <a:p>
            <a:r>
              <a:rPr lang="en-US" dirty="0" smtClean="0"/>
              <a:t>DAY </a:t>
            </a:r>
            <a:r>
              <a:rPr lang="en-US" dirty="0" smtClean="0"/>
              <a:t>Five (Friday)</a:t>
            </a:r>
          </a:p>
          <a:p>
            <a:pPr lvl="2"/>
            <a:r>
              <a:rPr lang="en-US" b="1" dirty="0" smtClean="0">
                <a:solidFill>
                  <a:srgbClr val="FF9999"/>
                </a:solidFill>
              </a:rPr>
              <a:t>Presentation </a:t>
            </a:r>
            <a:r>
              <a:rPr lang="en-US" b="1" dirty="0" smtClean="0">
                <a:solidFill>
                  <a:srgbClr val="FF9999"/>
                </a:solidFill>
              </a:rPr>
              <a:t>in the closing session</a:t>
            </a:r>
            <a:endParaRPr lang="en-US" b="1" dirty="0">
              <a:solidFill>
                <a:srgbClr val="FF9999"/>
              </a:solidFill>
            </a:endParaRPr>
          </a:p>
        </p:txBody>
      </p:sp>
      <p:sp>
        <p:nvSpPr>
          <p:cNvPr id="4" name="Footer Placeholder 3"/>
          <p:cNvSpPr>
            <a:spLocks noGrp="1"/>
          </p:cNvSpPr>
          <p:nvPr>
            <p:ph type="ftr" sz="quarter" idx="11"/>
          </p:nvPr>
        </p:nvSpPr>
        <p:spPr/>
        <p:txBody>
          <a:body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6</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anim calcmode="lin" valueType="num">
                                      <p:cBhvr additive="base">
                                        <p:cTn id="19"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2" end="12"/>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anim calcmode="lin" valueType="num">
                                      <p:cBhvr additive="base">
                                        <p:cTn id="23"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3" end="13"/>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3">
                                            <p:txEl>
                                              <p:pRg st="16" end="16"/>
                                            </p:txEl>
                                          </p:spTgt>
                                        </p:tgtEl>
                                        <p:attrNameLst>
                                          <p:attrName>style.visibility</p:attrName>
                                        </p:attrNameLst>
                                      </p:cBhvr>
                                      <p:to>
                                        <p:strVal val="visible"/>
                                      </p:to>
                                    </p:set>
                                    <p:anim calcmode="lin" valueType="num">
                                      <p:cBhvr additive="base">
                                        <p:cTn id="27" dur="500" fill="hold"/>
                                        <p:tgtEl>
                                          <p:spTgt spid="3">
                                            <p:txEl>
                                              <p:pRg st="16" end="1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 calcmode="lin" valueType="num">
                                      <p:cBhvr additive="base">
                                        <p:cTn id="4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additive="base">
                                        <p:cTn id="57"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additive="base">
                                        <p:cTn id="63"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3">
                                            <p:txEl>
                                              <p:pRg st="9" end="9"/>
                                            </p:txEl>
                                          </p:spTgt>
                                        </p:tgtEl>
                                        <p:attrNameLst>
                                          <p:attrName>style.visibility</p:attrName>
                                        </p:attrNameLst>
                                      </p:cBhvr>
                                      <p:to>
                                        <p:strVal val="visible"/>
                                      </p:to>
                                    </p:set>
                                    <p:anim calcmode="lin" valueType="num">
                                      <p:cBhvr additive="base">
                                        <p:cTn id="69"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nodeType="clickEffect">
                                  <p:stCondLst>
                                    <p:cond delay="0"/>
                                  </p:stCondLst>
                                  <p:childTnLst>
                                    <p:set>
                                      <p:cBhvr>
                                        <p:cTn id="74" dur="1" fill="hold">
                                          <p:stCondLst>
                                            <p:cond delay="0"/>
                                          </p:stCondLst>
                                        </p:cTn>
                                        <p:tgtEl>
                                          <p:spTgt spid="3">
                                            <p:txEl>
                                              <p:pRg st="10" end="10"/>
                                            </p:txEl>
                                          </p:spTgt>
                                        </p:tgtEl>
                                        <p:attrNameLst>
                                          <p:attrName>style.visibility</p:attrName>
                                        </p:attrNameLst>
                                      </p:cBhvr>
                                      <p:to>
                                        <p:strVal val="visible"/>
                                      </p:to>
                                    </p:set>
                                    <p:anim calcmode="lin" valueType="num">
                                      <p:cBhvr additive="base">
                                        <p:cTn id="75"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nodeType="clickEffect">
                                  <p:stCondLst>
                                    <p:cond delay="0"/>
                                  </p:stCondLst>
                                  <p:childTnLst>
                                    <p:set>
                                      <p:cBhvr>
                                        <p:cTn id="80" dur="1" fill="hold">
                                          <p:stCondLst>
                                            <p:cond delay="0"/>
                                          </p:stCondLst>
                                        </p:cTn>
                                        <p:tgtEl>
                                          <p:spTgt spid="3">
                                            <p:txEl>
                                              <p:pRg st="11" end="11"/>
                                            </p:txEl>
                                          </p:spTgt>
                                        </p:tgtEl>
                                        <p:attrNameLst>
                                          <p:attrName>style.visibility</p:attrName>
                                        </p:attrNameLst>
                                      </p:cBhvr>
                                      <p:to>
                                        <p:strVal val="visible"/>
                                      </p:to>
                                    </p:set>
                                    <p:anim calcmode="lin" valueType="num">
                                      <p:cBhvr additive="base">
                                        <p:cTn id="81"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nodeType="clickEffect">
                                  <p:stCondLst>
                                    <p:cond delay="0"/>
                                  </p:stCondLst>
                                  <p:childTnLst>
                                    <p:set>
                                      <p:cBhvr>
                                        <p:cTn id="86" dur="1" fill="hold">
                                          <p:stCondLst>
                                            <p:cond delay="0"/>
                                          </p:stCondLst>
                                        </p:cTn>
                                        <p:tgtEl>
                                          <p:spTgt spid="3">
                                            <p:txEl>
                                              <p:pRg st="14" end="14"/>
                                            </p:txEl>
                                          </p:spTgt>
                                        </p:tgtEl>
                                        <p:attrNameLst>
                                          <p:attrName>style.visibility</p:attrName>
                                        </p:attrNameLst>
                                      </p:cBhvr>
                                      <p:to>
                                        <p:strVal val="visible"/>
                                      </p:to>
                                    </p:set>
                                    <p:anim calcmode="lin" valueType="num">
                                      <p:cBhvr additive="base">
                                        <p:cTn id="87" dur="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nodeType="clickEffect">
                                  <p:stCondLst>
                                    <p:cond delay="0"/>
                                  </p:stCondLst>
                                  <p:childTnLst>
                                    <p:set>
                                      <p:cBhvr>
                                        <p:cTn id="92" dur="1" fill="hold">
                                          <p:stCondLst>
                                            <p:cond delay="0"/>
                                          </p:stCondLst>
                                        </p:cTn>
                                        <p:tgtEl>
                                          <p:spTgt spid="3">
                                            <p:txEl>
                                              <p:pRg st="15" end="15"/>
                                            </p:txEl>
                                          </p:spTgt>
                                        </p:tgtEl>
                                        <p:attrNameLst>
                                          <p:attrName>style.visibility</p:attrName>
                                        </p:attrNameLst>
                                      </p:cBhvr>
                                      <p:to>
                                        <p:strVal val="visible"/>
                                      </p:to>
                                    </p:set>
                                    <p:anim calcmode="lin" valueType="num">
                                      <p:cBhvr additive="base">
                                        <p:cTn id="93" dur="500" fill="hold"/>
                                        <p:tgtEl>
                                          <p:spTgt spid="3">
                                            <p:txEl>
                                              <p:pRg st="15" end="15"/>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2" fill="hold" nodeType="clickEffect">
                                  <p:stCondLst>
                                    <p:cond delay="0"/>
                                  </p:stCondLst>
                                  <p:childTnLst>
                                    <p:set>
                                      <p:cBhvr>
                                        <p:cTn id="98" dur="1" fill="hold">
                                          <p:stCondLst>
                                            <p:cond delay="0"/>
                                          </p:stCondLst>
                                        </p:cTn>
                                        <p:tgtEl>
                                          <p:spTgt spid="3">
                                            <p:txEl>
                                              <p:pRg st="17" end="17"/>
                                            </p:txEl>
                                          </p:spTgt>
                                        </p:tgtEl>
                                        <p:attrNameLst>
                                          <p:attrName>style.visibility</p:attrName>
                                        </p:attrNameLst>
                                      </p:cBhvr>
                                      <p:to>
                                        <p:strVal val="visible"/>
                                      </p:to>
                                    </p:set>
                                    <p:anim calcmode="lin" valueType="num">
                                      <p:cBhvr additive="base">
                                        <p:cTn id="99" dur="500" fill="hold"/>
                                        <p:tgtEl>
                                          <p:spTgt spid="3">
                                            <p:txEl>
                                              <p:pRg st="17" end="17"/>
                                            </p:txEl>
                                          </p:spTgt>
                                        </p:tgtEl>
                                        <p:attrNameLst>
                                          <p:attrName>ppt_x</p:attrName>
                                        </p:attrNameLst>
                                      </p:cBhvr>
                                      <p:tavLst>
                                        <p:tav tm="0">
                                          <p:val>
                                            <p:strVal val="1+#ppt_w/2"/>
                                          </p:val>
                                        </p:tav>
                                        <p:tav tm="100000">
                                          <p:val>
                                            <p:strVal val="#ppt_x"/>
                                          </p:val>
                                        </p:tav>
                                      </p:tavLst>
                                    </p:anim>
                                    <p:anim calcmode="lin" valueType="num">
                                      <p:cBhvr additive="base">
                                        <p:cTn id="100" dur="5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lstStyle/>
          <a:p>
            <a:r>
              <a:rPr lang="en-US" dirty="0" smtClean="0"/>
              <a:t>Our Plan for This Week</a:t>
            </a:r>
            <a:endParaRPr lang="en-US" dirty="0"/>
          </a:p>
        </p:txBody>
      </p:sp>
      <p:sp>
        <p:nvSpPr>
          <p:cNvPr id="3" name="Content Placeholder 2"/>
          <p:cNvSpPr>
            <a:spLocks noGrp="1"/>
          </p:cNvSpPr>
          <p:nvPr>
            <p:ph idx="1"/>
          </p:nvPr>
        </p:nvSpPr>
        <p:spPr>
          <a:xfrm>
            <a:off x="228600" y="1143000"/>
            <a:ext cx="8915400" cy="5486400"/>
          </a:xfrm>
        </p:spPr>
        <p:txBody>
          <a:bodyPr>
            <a:normAutofit fontScale="62500" lnSpcReduction="20000"/>
          </a:bodyPr>
          <a:lstStyle/>
          <a:p>
            <a:r>
              <a:rPr lang="en-US" dirty="0" smtClean="0"/>
              <a:t>DAY ONE (Monday)</a:t>
            </a:r>
          </a:p>
          <a:p>
            <a:pPr lvl="1"/>
            <a:r>
              <a:rPr lang="en-US" dirty="0" smtClean="0">
                <a:solidFill>
                  <a:srgbClr val="66FF33"/>
                </a:solidFill>
              </a:rPr>
              <a:t>Lecture and TWO activities</a:t>
            </a:r>
          </a:p>
          <a:p>
            <a:pPr lvl="2"/>
            <a:r>
              <a:rPr lang="en-US" b="1" dirty="0" smtClean="0">
                <a:solidFill>
                  <a:srgbClr val="FF9999"/>
                </a:solidFill>
              </a:rPr>
              <a:t>Activity One</a:t>
            </a:r>
            <a:r>
              <a:rPr lang="en-US" dirty="0" smtClean="0">
                <a:solidFill>
                  <a:srgbClr val="FF9999"/>
                </a:solidFill>
              </a:rPr>
              <a:t>: Who are you?</a:t>
            </a:r>
          </a:p>
          <a:p>
            <a:pPr lvl="2"/>
            <a:r>
              <a:rPr lang="en-US" b="1" dirty="0" smtClean="0">
                <a:solidFill>
                  <a:srgbClr val="FF9999"/>
                </a:solidFill>
              </a:rPr>
              <a:t>Activity Two</a:t>
            </a:r>
            <a:r>
              <a:rPr lang="en-US" dirty="0" smtClean="0">
                <a:solidFill>
                  <a:srgbClr val="FF9999"/>
                </a:solidFill>
              </a:rPr>
              <a:t>: Digital Forensic Cases</a:t>
            </a:r>
          </a:p>
          <a:p>
            <a:r>
              <a:rPr lang="en-US" dirty="0" smtClean="0"/>
              <a:t>DAY TWO (Tuesday)</a:t>
            </a:r>
          </a:p>
          <a:p>
            <a:pPr lvl="1"/>
            <a:r>
              <a:rPr lang="en-US" dirty="0" smtClean="0">
                <a:solidFill>
                  <a:srgbClr val="66FF33"/>
                </a:solidFill>
              </a:rPr>
              <a:t>Lecture and ONE activity</a:t>
            </a:r>
          </a:p>
          <a:p>
            <a:pPr lvl="2"/>
            <a:r>
              <a:rPr lang="en-US" b="1" dirty="0" smtClean="0">
                <a:solidFill>
                  <a:srgbClr val="FF9999"/>
                </a:solidFill>
              </a:rPr>
              <a:t>Activity Three</a:t>
            </a:r>
            <a:r>
              <a:rPr lang="en-US" dirty="0" smtClean="0">
                <a:solidFill>
                  <a:srgbClr val="FF9999"/>
                </a:solidFill>
              </a:rPr>
              <a:t>: Acquiring an Image of Evidence Media and Recovering a Deleted File</a:t>
            </a:r>
          </a:p>
          <a:p>
            <a:pPr lvl="2"/>
            <a:r>
              <a:rPr lang="en-US" b="1" dirty="0" smtClean="0">
                <a:solidFill>
                  <a:srgbClr val="FFC000"/>
                </a:solidFill>
              </a:rPr>
              <a:t>Capture the Flag Contest</a:t>
            </a:r>
          </a:p>
          <a:p>
            <a:r>
              <a:rPr lang="en-US" dirty="0" smtClean="0"/>
              <a:t>DAY THREE (Wednesday)</a:t>
            </a:r>
          </a:p>
          <a:p>
            <a:pPr lvl="1"/>
            <a:r>
              <a:rPr lang="en-US" dirty="0" smtClean="0">
                <a:solidFill>
                  <a:srgbClr val="66FF33"/>
                </a:solidFill>
              </a:rPr>
              <a:t>Lecture and THREE activities</a:t>
            </a:r>
          </a:p>
          <a:p>
            <a:pPr lvl="2"/>
            <a:r>
              <a:rPr lang="en-US" b="1" dirty="0" smtClean="0">
                <a:solidFill>
                  <a:srgbClr val="FF9999"/>
                </a:solidFill>
              </a:rPr>
              <a:t>Activity Four</a:t>
            </a:r>
            <a:r>
              <a:rPr lang="en-US" dirty="0" smtClean="0">
                <a:solidFill>
                  <a:srgbClr val="FF9999"/>
                </a:solidFill>
              </a:rPr>
              <a:t>: Grabbing Cookies and Passwords with Wireshark</a:t>
            </a:r>
          </a:p>
          <a:p>
            <a:pPr lvl="2"/>
            <a:r>
              <a:rPr lang="en-US" b="1" dirty="0" smtClean="0">
                <a:solidFill>
                  <a:srgbClr val="FF9999"/>
                </a:solidFill>
              </a:rPr>
              <a:t>Activity Five</a:t>
            </a:r>
            <a:r>
              <a:rPr lang="en-US" dirty="0" smtClean="0">
                <a:solidFill>
                  <a:srgbClr val="FF9999"/>
                </a:solidFill>
              </a:rPr>
              <a:t>: Encryption and Decryption</a:t>
            </a:r>
          </a:p>
          <a:p>
            <a:pPr lvl="2"/>
            <a:r>
              <a:rPr lang="en-US" b="1" dirty="0" smtClean="0">
                <a:solidFill>
                  <a:srgbClr val="FF9999"/>
                </a:solidFill>
              </a:rPr>
              <a:t>Activity Six: </a:t>
            </a:r>
            <a:r>
              <a:rPr lang="en-US" dirty="0" smtClean="0">
                <a:solidFill>
                  <a:srgbClr val="FF9999"/>
                </a:solidFill>
              </a:rPr>
              <a:t>Steganography</a:t>
            </a:r>
          </a:p>
          <a:p>
            <a:pPr lvl="2"/>
            <a:r>
              <a:rPr lang="en-US" b="1" dirty="0" smtClean="0">
                <a:solidFill>
                  <a:srgbClr val="FF9999"/>
                </a:solidFill>
              </a:rPr>
              <a:t>Activity </a:t>
            </a:r>
            <a:r>
              <a:rPr lang="en-US" b="1" dirty="0">
                <a:solidFill>
                  <a:srgbClr val="FF9999"/>
                </a:solidFill>
              </a:rPr>
              <a:t>Seven: </a:t>
            </a:r>
            <a:r>
              <a:rPr lang="en-US" dirty="0">
                <a:solidFill>
                  <a:srgbClr val="FF9999"/>
                </a:solidFill>
              </a:rPr>
              <a:t>Digital Photo Scavenger </a:t>
            </a:r>
            <a:r>
              <a:rPr lang="en-US" dirty="0" smtClean="0">
                <a:solidFill>
                  <a:srgbClr val="FF9999"/>
                </a:solidFill>
              </a:rPr>
              <a:t>Hunt</a:t>
            </a:r>
            <a:endParaRPr lang="en-US" dirty="0" smtClean="0"/>
          </a:p>
          <a:p>
            <a:r>
              <a:rPr lang="en-US" dirty="0" smtClean="0"/>
              <a:t>DAY FOUR (Thursday)</a:t>
            </a:r>
          </a:p>
          <a:p>
            <a:pPr lvl="2"/>
            <a:r>
              <a:rPr lang="en-US" b="1" dirty="0">
                <a:solidFill>
                  <a:srgbClr val="FF9999"/>
                </a:solidFill>
              </a:rPr>
              <a:t>Activity </a:t>
            </a:r>
            <a:r>
              <a:rPr lang="en-US" b="1" dirty="0" smtClean="0">
                <a:solidFill>
                  <a:srgbClr val="FF9999"/>
                </a:solidFill>
              </a:rPr>
              <a:t>Eight</a:t>
            </a:r>
            <a:r>
              <a:rPr lang="en-US" dirty="0" smtClean="0">
                <a:solidFill>
                  <a:srgbClr val="FF9999"/>
                </a:solidFill>
              </a:rPr>
              <a:t>: </a:t>
            </a:r>
            <a:r>
              <a:rPr lang="en-US" dirty="0">
                <a:solidFill>
                  <a:srgbClr val="FF9999"/>
                </a:solidFill>
              </a:rPr>
              <a:t>Preparing the Friday </a:t>
            </a:r>
            <a:r>
              <a:rPr lang="en-US" dirty="0" smtClean="0">
                <a:solidFill>
                  <a:srgbClr val="FF9999"/>
                </a:solidFill>
              </a:rPr>
              <a:t>Presentation</a:t>
            </a:r>
            <a:endParaRPr lang="en-US" dirty="0" smtClean="0"/>
          </a:p>
          <a:p>
            <a:pPr lvl="2"/>
            <a:r>
              <a:rPr lang="en-US" b="1" dirty="0" smtClean="0">
                <a:solidFill>
                  <a:srgbClr val="FF9999"/>
                </a:solidFill>
              </a:rPr>
              <a:t>Activity Nine: </a:t>
            </a:r>
            <a:r>
              <a:rPr lang="en-US" dirty="0" smtClean="0">
                <a:solidFill>
                  <a:srgbClr val="FF9999"/>
                </a:solidFill>
              </a:rPr>
              <a:t>Field Trip (Tabletop Activity)</a:t>
            </a:r>
          </a:p>
          <a:p>
            <a:r>
              <a:rPr lang="en-US" dirty="0" smtClean="0"/>
              <a:t>DAY Five (Friday)</a:t>
            </a:r>
          </a:p>
          <a:p>
            <a:pPr lvl="2"/>
            <a:r>
              <a:rPr lang="en-US" b="1" dirty="0">
                <a:solidFill>
                  <a:srgbClr val="FF9999"/>
                </a:solidFill>
              </a:rPr>
              <a:t>Activity </a:t>
            </a:r>
            <a:r>
              <a:rPr lang="en-US" b="1" dirty="0" smtClean="0">
                <a:solidFill>
                  <a:srgbClr val="FF9999"/>
                </a:solidFill>
              </a:rPr>
              <a:t>Ten</a:t>
            </a:r>
            <a:r>
              <a:rPr lang="en-US" dirty="0" smtClean="0">
                <a:solidFill>
                  <a:srgbClr val="FF9999"/>
                </a:solidFill>
              </a:rPr>
              <a:t>: </a:t>
            </a:r>
            <a:r>
              <a:rPr lang="en-US" dirty="0">
                <a:solidFill>
                  <a:srgbClr val="FF9999"/>
                </a:solidFill>
              </a:rPr>
              <a:t>Preparing the Friday </a:t>
            </a:r>
            <a:r>
              <a:rPr lang="en-US" dirty="0" smtClean="0">
                <a:solidFill>
                  <a:srgbClr val="FF9999"/>
                </a:solidFill>
              </a:rPr>
              <a:t>Presentation</a:t>
            </a:r>
            <a:endParaRPr lang="en-US" b="1" dirty="0" smtClean="0">
              <a:solidFill>
                <a:srgbClr val="FF9999"/>
              </a:solidFill>
            </a:endParaRPr>
          </a:p>
          <a:p>
            <a:pPr lvl="2"/>
            <a:r>
              <a:rPr lang="en-US" b="1" dirty="0" smtClean="0">
                <a:solidFill>
                  <a:srgbClr val="FF9999"/>
                </a:solidFill>
              </a:rPr>
              <a:t>Presentation in the closing session</a:t>
            </a:r>
            <a:endParaRPr lang="en-US" b="1" dirty="0">
              <a:solidFill>
                <a:srgbClr val="FF9999"/>
              </a:solidFill>
            </a:endParaRPr>
          </a:p>
        </p:txBody>
      </p:sp>
      <p:sp>
        <p:nvSpPr>
          <p:cNvPr id="4" name="Footer Placeholder 3"/>
          <p:cNvSpPr>
            <a:spLocks noGrp="1"/>
          </p:cNvSpPr>
          <p:nvPr>
            <p:ph type="ftr" sz="quarter" idx="11"/>
          </p:nvPr>
        </p:nvSpPr>
        <p:spPr/>
        <p:txBody>
          <a:bodyPr/>
          <a:lstStyle/>
          <a:p>
            <a:pPr>
              <a:defRPr/>
            </a:pPr>
            <a:r>
              <a:rPr lang="en-US" dirty="0" smtClean="0"/>
              <a:t>Summer Bridge Program at </a:t>
            </a:r>
            <a:r>
              <a:rPr lang="en-US" b="1" dirty="0" smtClean="0">
                <a:solidFill>
                  <a:srgbClr val="FFC000"/>
                </a:solidFill>
              </a:rPr>
              <a:t>Radford University</a:t>
            </a:r>
            <a:endParaRPr lang="en-US" b="1" dirty="0">
              <a:solidFill>
                <a:srgbClr val="FFC000"/>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7</a:t>
            </a:fld>
            <a:endParaRPr lang="en-US"/>
          </a:p>
        </p:txBody>
      </p:sp>
    </p:spTree>
    <p:extLst>
      <p:ext uri="{BB962C8B-B14F-4D97-AF65-F5344CB8AC3E}">
        <p14:creationId xmlns:p14="http://schemas.microsoft.com/office/powerpoint/2010/main" val="33137590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3">
                                            <p:txEl>
                                              <p:pRg st="14" end="14"/>
                                            </p:txEl>
                                          </p:spTgt>
                                        </p:tgtEl>
                                        <p:attrNameLst>
                                          <p:attrName>style.visibility</p:attrName>
                                        </p:attrNameLst>
                                      </p:cBhvr>
                                      <p:to>
                                        <p:strVal val="visible"/>
                                      </p:to>
                                    </p:set>
                                    <p:anim calcmode="lin" valueType="num">
                                      <p:cBhvr additive="base">
                                        <p:cTn id="19" dur="500" fill="hold"/>
                                        <p:tgtEl>
                                          <p:spTgt spid="3">
                                            <p:txEl>
                                              <p:pRg st="14" end="1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14" end="14"/>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3">
                                            <p:txEl>
                                              <p:pRg st="17" end="17"/>
                                            </p:txEl>
                                          </p:spTgt>
                                        </p:tgtEl>
                                        <p:attrNameLst>
                                          <p:attrName>style.visibility</p:attrName>
                                        </p:attrNameLst>
                                      </p:cBhvr>
                                      <p:to>
                                        <p:strVal val="visible"/>
                                      </p:to>
                                    </p:set>
                                    <p:anim calcmode="lin" valueType="num">
                                      <p:cBhvr additive="base">
                                        <p:cTn id="23" dur="500" fill="hold"/>
                                        <p:tgtEl>
                                          <p:spTgt spid="3">
                                            <p:txEl>
                                              <p:pRg st="17" end="17"/>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17" end="17"/>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additive="base">
                                        <p:cTn id="3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additive="base">
                                        <p:cTn id="4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3">
                                            <p:txEl>
                                              <p:pRg st="6" end="6"/>
                                            </p:txEl>
                                          </p:spTgt>
                                        </p:tgtEl>
                                        <p:attrNameLst>
                                          <p:attrName>style.visibility</p:attrName>
                                        </p:attrNameLst>
                                      </p:cBhvr>
                                      <p:to>
                                        <p:strVal val="visible"/>
                                      </p:to>
                                    </p:set>
                                    <p:anim calcmode="lin" valueType="num">
                                      <p:cBhvr additive="base">
                                        <p:cTn id="5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 calcmode="lin" valueType="num">
                                      <p:cBhvr additive="base">
                                        <p:cTn id="59"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 calcmode="lin" valueType="num">
                                      <p:cBhvr additive="base">
                                        <p:cTn id="65" dur="5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3">
                                            <p:txEl>
                                              <p:pRg st="10" end="10"/>
                                            </p:txEl>
                                          </p:spTgt>
                                        </p:tgtEl>
                                        <p:attrNameLst>
                                          <p:attrName>style.visibility</p:attrName>
                                        </p:attrNameLst>
                                      </p:cBhvr>
                                      <p:to>
                                        <p:strVal val="visible"/>
                                      </p:to>
                                    </p:set>
                                    <p:anim calcmode="lin" valueType="num">
                                      <p:cBhvr additive="base">
                                        <p:cTn id="71" dur="5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 calcmode="lin" valueType="num">
                                      <p:cBhvr additive="base">
                                        <p:cTn id="77" dur="5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nodeType="clickEffect">
                                  <p:stCondLst>
                                    <p:cond delay="0"/>
                                  </p:stCondLst>
                                  <p:childTnLst>
                                    <p:set>
                                      <p:cBhvr>
                                        <p:cTn id="82" dur="1" fill="hold">
                                          <p:stCondLst>
                                            <p:cond delay="0"/>
                                          </p:stCondLst>
                                        </p:cTn>
                                        <p:tgtEl>
                                          <p:spTgt spid="3">
                                            <p:txEl>
                                              <p:pRg st="12" end="12"/>
                                            </p:txEl>
                                          </p:spTgt>
                                        </p:tgtEl>
                                        <p:attrNameLst>
                                          <p:attrName>style.visibility</p:attrName>
                                        </p:attrNameLst>
                                      </p:cBhvr>
                                      <p:to>
                                        <p:strVal val="visible"/>
                                      </p:to>
                                    </p:set>
                                    <p:anim calcmode="lin" valueType="num">
                                      <p:cBhvr additive="base">
                                        <p:cTn id="83" dur="5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3">
                                            <p:txEl>
                                              <p:pRg st="13" end="13"/>
                                            </p:txEl>
                                          </p:spTgt>
                                        </p:tgtEl>
                                        <p:attrNameLst>
                                          <p:attrName>style.visibility</p:attrName>
                                        </p:attrNameLst>
                                      </p:cBhvr>
                                      <p:to>
                                        <p:strVal val="visible"/>
                                      </p:to>
                                    </p:set>
                                    <p:anim calcmode="lin" valueType="num">
                                      <p:cBhvr additive="base">
                                        <p:cTn id="89" dur="500" fill="hold"/>
                                        <p:tgtEl>
                                          <p:spTgt spid="3">
                                            <p:txEl>
                                              <p:pRg st="13" end="13"/>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nodeType="clickEffect">
                                  <p:stCondLst>
                                    <p:cond delay="0"/>
                                  </p:stCondLst>
                                  <p:childTnLst>
                                    <p:set>
                                      <p:cBhvr>
                                        <p:cTn id="94" dur="1" fill="hold">
                                          <p:stCondLst>
                                            <p:cond delay="0"/>
                                          </p:stCondLst>
                                        </p:cTn>
                                        <p:tgtEl>
                                          <p:spTgt spid="3">
                                            <p:txEl>
                                              <p:pRg st="15" end="15"/>
                                            </p:txEl>
                                          </p:spTgt>
                                        </p:tgtEl>
                                        <p:attrNameLst>
                                          <p:attrName>style.visibility</p:attrName>
                                        </p:attrNameLst>
                                      </p:cBhvr>
                                      <p:to>
                                        <p:strVal val="visible"/>
                                      </p:to>
                                    </p:set>
                                    <p:anim calcmode="lin" valueType="num">
                                      <p:cBhvr additive="base">
                                        <p:cTn id="95" dur="500" fill="hold"/>
                                        <p:tgtEl>
                                          <p:spTgt spid="3">
                                            <p:txEl>
                                              <p:pRg st="15" end="15"/>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3">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nodeType="clickEffect">
                                  <p:stCondLst>
                                    <p:cond delay="0"/>
                                  </p:stCondLst>
                                  <p:childTnLst>
                                    <p:set>
                                      <p:cBhvr>
                                        <p:cTn id="100" dur="1" fill="hold">
                                          <p:stCondLst>
                                            <p:cond delay="0"/>
                                          </p:stCondLst>
                                        </p:cTn>
                                        <p:tgtEl>
                                          <p:spTgt spid="3">
                                            <p:txEl>
                                              <p:pRg st="16" end="16"/>
                                            </p:txEl>
                                          </p:spTgt>
                                        </p:tgtEl>
                                        <p:attrNameLst>
                                          <p:attrName>style.visibility</p:attrName>
                                        </p:attrNameLst>
                                      </p:cBhvr>
                                      <p:to>
                                        <p:strVal val="visible"/>
                                      </p:to>
                                    </p:set>
                                    <p:anim calcmode="lin" valueType="num">
                                      <p:cBhvr additive="base">
                                        <p:cTn id="101" dur="500" fill="hold"/>
                                        <p:tgtEl>
                                          <p:spTgt spid="3">
                                            <p:txEl>
                                              <p:pRg st="16" end="16"/>
                                            </p:txEl>
                                          </p:spTgt>
                                        </p:tgtEl>
                                        <p:attrNameLst>
                                          <p:attrName>ppt_x</p:attrName>
                                        </p:attrNameLst>
                                      </p:cBhvr>
                                      <p:tavLst>
                                        <p:tav tm="0">
                                          <p:val>
                                            <p:strVal val="1+#ppt_w/2"/>
                                          </p:val>
                                        </p:tav>
                                        <p:tav tm="100000">
                                          <p:val>
                                            <p:strVal val="#ppt_x"/>
                                          </p:val>
                                        </p:tav>
                                      </p:tavLst>
                                    </p:anim>
                                    <p:anim calcmode="lin" valueType="num">
                                      <p:cBhvr additive="base">
                                        <p:cTn id="102" dur="500" fill="hold"/>
                                        <p:tgtEl>
                                          <p:spTgt spid="3">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nodeType="clickEffect">
                                  <p:stCondLst>
                                    <p:cond delay="0"/>
                                  </p:stCondLst>
                                  <p:childTnLst>
                                    <p:set>
                                      <p:cBhvr>
                                        <p:cTn id="106" dur="1" fill="hold">
                                          <p:stCondLst>
                                            <p:cond delay="0"/>
                                          </p:stCondLst>
                                        </p:cTn>
                                        <p:tgtEl>
                                          <p:spTgt spid="3">
                                            <p:txEl>
                                              <p:pRg st="18" end="18"/>
                                            </p:txEl>
                                          </p:spTgt>
                                        </p:tgtEl>
                                        <p:attrNameLst>
                                          <p:attrName>style.visibility</p:attrName>
                                        </p:attrNameLst>
                                      </p:cBhvr>
                                      <p:to>
                                        <p:strVal val="visible"/>
                                      </p:to>
                                    </p:set>
                                    <p:anim calcmode="lin" valueType="num">
                                      <p:cBhvr additive="base">
                                        <p:cTn id="107" dur="500" fill="hold"/>
                                        <p:tgtEl>
                                          <p:spTgt spid="3">
                                            <p:txEl>
                                              <p:pRg st="18" end="18"/>
                                            </p:txEl>
                                          </p:spTgt>
                                        </p:tgtEl>
                                        <p:attrNameLst>
                                          <p:attrName>ppt_x</p:attrName>
                                        </p:attrNameLst>
                                      </p:cBhvr>
                                      <p:tavLst>
                                        <p:tav tm="0">
                                          <p:val>
                                            <p:strVal val="1+#ppt_w/2"/>
                                          </p:val>
                                        </p:tav>
                                        <p:tav tm="100000">
                                          <p:val>
                                            <p:strVal val="#ppt_x"/>
                                          </p:val>
                                        </p:tav>
                                      </p:tavLst>
                                    </p:anim>
                                    <p:anim calcmode="lin" valueType="num">
                                      <p:cBhvr additive="base">
                                        <p:cTn id="108" dur="500" fill="hold"/>
                                        <p:tgtEl>
                                          <p:spTgt spid="3">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2" fill="hold" nodeType="clickEffect">
                                  <p:stCondLst>
                                    <p:cond delay="0"/>
                                  </p:stCondLst>
                                  <p:childTnLst>
                                    <p:set>
                                      <p:cBhvr>
                                        <p:cTn id="112" dur="1" fill="hold">
                                          <p:stCondLst>
                                            <p:cond delay="0"/>
                                          </p:stCondLst>
                                        </p:cTn>
                                        <p:tgtEl>
                                          <p:spTgt spid="3">
                                            <p:txEl>
                                              <p:pRg st="19" end="19"/>
                                            </p:txEl>
                                          </p:spTgt>
                                        </p:tgtEl>
                                        <p:attrNameLst>
                                          <p:attrName>style.visibility</p:attrName>
                                        </p:attrNameLst>
                                      </p:cBhvr>
                                      <p:to>
                                        <p:strVal val="visible"/>
                                      </p:to>
                                    </p:set>
                                    <p:anim calcmode="lin" valueType="num">
                                      <p:cBhvr additive="base">
                                        <p:cTn id="113" dur="500" fill="hold"/>
                                        <p:tgtEl>
                                          <p:spTgt spid="3">
                                            <p:txEl>
                                              <p:pRg st="19" end="19"/>
                                            </p:tx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
                                            <p:txEl>
                                              <p:pRg st="19" end="1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ONE:</a:t>
            </a:r>
            <a:br>
              <a:rPr lang="en-US" dirty="0" smtClean="0"/>
            </a:br>
            <a:r>
              <a:rPr lang="en-US" sz="3600" dirty="0" smtClean="0">
                <a:solidFill>
                  <a:srgbClr val="FF9999"/>
                </a:solidFill>
              </a:rPr>
              <a:t>Who are you?</a:t>
            </a:r>
            <a:endParaRPr lang="en-US" sz="3600" dirty="0">
              <a:solidFill>
                <a:srgbClr val="FF9999"/>
              </a:solidFill>
            </a:endParaRPr>
          </a:p>
        </p:txBody>
      </p:sp>
      <p:sp>
        <p:nvSpPr>
          <p:cNvPr id="5" name="Slide Number Placeholder 4"/>
          <p:cNvSpPr>
            <a:spLocks noGrp="1"/>
          </p:cNvSpPr>
          <p:nvPr>
            <p:ph type="sldNum" sz="quarter" idx="12"/>
          </p:nvPr>
        </p:nvSpPr>
        <p:spPr/>
        <p:txBody>
          <a:bodyPr/>
          <a:lstStyle/>
          <a:p>
            <a:fld id="{AFED6DCF-C009-4B00-B8CC-92D69E983C74}" type="slidenum">
              <a:rPr lang="en-US" smtClean="0"/>
              <a:pPr/>
              <a:t>8</a:t>
            </a:fld>
            <a:endParaRPr lang="en-US"/>
          </a:p>
        </p:txBody>
      </p:sp>
      <p:sp>
        <p:nvSpPr>
          <p:cNvPr id="6" name="Rectangle 5"/>
          <p:cNvSpPr/>
          <p:nvPr/>
        </p:nvSpPr>
        <p:spPr>
          <a:xfrm>
            <a:off x="2849713" y="6154579"/>
            <a:ext cx="3398687" cy="246221"/>
          </a:xfrm>
          <a:prstGeom prst="rect">
            <a:avLst/>
          </a:prstGeom>
        </p:spPr>
        <p:txBody>
          <a:bodyPr wrap="none">
            <a:spAutoFit/>
          </a:bodyPr>
          <a:lstStyle/>
          <a:p>
            <a:r>
              <a:rPr lang="en-US" sz="1000" dirty="0" smtClean="0">
                <a:solidFill>
                  <a:schemeClr val="accent2"/>
                </a:solidFill>
                <a:latin typeface="+mn-lt"/>
              </a:rPr>
              <a:t>Image Source: newenglandcomputerforensics.com</a:t>
            </a:r>
            <a:endParaRPr lang="en-US" sz="1000" dirty="0">
              <a:solidFill>
                <a:schemeClr val="accent2"/>
              </a:solidFill>
              <a:latin typeface="+mn-lt"/>
            </a:endParaRPr>
          </a:p>
        </p:txBody>
      </p:sp>
      <p:pic>
        <p:nvPicPr>
          <p:cNvPr id="7" name="Picture 6" descr="images3.jpg"/>
          <p:cNvPicPr>
            <a:picLocks noChangeAspect="1"/>
          </p:cNvPicPr>
          <p:nvPr/>
        </p:nvPicPr>
        <p:blipFill>
          <a:blip r:embed="rId3" cstate="print"/>
          <a:stretch>
            <a:fillRect/>
          </a:stretch>
        </p:blipFill>
        <p:spPr>
          <a:xfrm>
            <a:off x="1600200" y="1731757"/>
            <a:ext cx="5694218" cy="442139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ONE:</a:t>
            </a:r>
            <a:br>
              <a:rPr lang="en-US" dirty="0" smtClean="0"/>
            </a:br>
            <a:r>
              <a:rPr lang="en-US" sz="3600" dirty="0" smtClean="0">
                <a:solidFill>
                  <a:srgbClr val="FF9999"/>
                </a:solidFill>
              </a:rPr>
              <a:t>Who are you?</a:t>
            </a:r>
            <a:endParaRPr lang="en-US" sz="3600" dirty="0">
              <a:solidFill>
                <a:srgbClr val="FF9999"/>
              </a:solidFill>
            </a:endParaRPr>
          </a:p>
        </p:txBody>
      </p:sp>
      <p:sp>
        <p:nvSpPr>
          <p:cNvPr id="3" name="Content Placeholder 2"/>
          <p:cNvSpPr>
            <a:spLocks noGrp="1"/>
          </p:cNvSpPr>
          <p:nvPr>
            <p:ph idx="1"/>
          </p:nvPr>
        </p:nvSpPr>
        <p:spPr/>
        <p:txBody>
          <a:bodyPr>
            <a:normAutofit fontScale="92500" lnSpcReduction="20000"/>
          </a:bodyPr>
          <a:lstStyle/>
          <a:p>
            <a:r>
              <a:rPr lang="en-US" dirty="0" smtClean="0"/>
              <a:t>What is your name?</a:t>
            </a:r>
          </a:p>
          <a:p>
            <a:r>
              <a:rPr lang="en-US" dirty="0" smtClean="0"/>
              <a:t>What is your school?</a:t>
            </a:r>
          </a:p>
          <a:p>
            <a:r>
              <a:rPr lang="en-US" dirty="0" smtClean="0"/>
              <a:t>What is your favorite indoor/outdoor activity?</a:t>
            </a:r>
          </a:p>
          <a:p>
            <a:r>
              <a:rPr lang="en-US" dirty="0" smtClean="0"/>
              <a:t>What is your favorite time of day/day of the week/month of the year? Why?</a:t>
            </a:r>
          </a:p>
          <a:p>
            <a:r>
              <a:rPr lang="en-US" dirty="0" smtClean="0"/>
              <a:t>When you have 2 hours of free-time, how do you pass the time? </a:t>
            </a:r>
          </a:p>
          <a:p>
            <a:r>
              <a:rPr lang="en-US" dirty="0" smtClean="0"/>
              <a:t>What do you expect from this class and Summer Bridge Program?</a:t>
            </a:r>
          </a:p>
          <a:p>
            <a:r>
              <a:rPr lang="en-US" dirty="0" smtClean="0"/>
              <a:t>Anything else?</a:t>
            </a:r>
            <a:endParaRPr lang="en-US" dirty="0"/>
          </a:p>
        </p:txBody>
      </p:sp>
      <p:sp>
        <p:nvSpPr>
          <p:cNvPr id="5" name="Slide Number Placeholder 4"/>
          <p:cNvSpPr>
            <a:spLocks noGrp="1"/>
          </p:cNvSpPr>
          <p:nvPr>
            <p:ph type="sldNum" sz="quarter" idx="12"/>
          </p:nvPr>
        </p:nvSpPr>
        <p:spPr/>
        <p:txBody>
          <a:bodyPr/>
          <a:lstStyle/>
          <a:p>
            <a:fld id="{AFED6DCF-C009-4B00-B8CC-92D69E983C74}" type="slidenum">
              <a:rPr lang="en-US" smtClean="0"/>
              <a:pPr/>
              <a:t>9</a:t>
            </a:fld>
            <a:endParaRPr lang="en-US"/>
          </a:p>
        </p:txBody>
      </p:sp>
      <p:sp>
        <p:nvSpPr>
          <p:cNvPr id="6" name="Rectangle 5"/>
          <p:cNvSpPr/>
          <p:nvPr/>
        </p:nvSpPr>
        <p:spPr>
          <a:xfrm>
            <a:off x="5669113" y="2039779"/>
            <a:ext cx="3398687" cy="246221"/>
          </a:xfrm>
          <a:prstGeom prst="rect">
            <a:avLst/>
          </a:prstGeom>
        </p:spPr>
        <p:txBody>
          <a:bodyPr wrap="none">
            <a:spAutoFit/>
          </a:bodyPr>
          <a:lstStyle/>
          <a:p>
            <a:r>
              <a:rPr lang="en-US" sz="1000" dirty="0" smtClean="0">
                <a:solidFill>
                  <a:schemeClr val="accent2"/>
                </a:solidFill>
                <a:latin typeface="+mn-lt"/>
              </a:rPr>
              <a:t>Image Source: newenglandcomputerforensics.com</a:t>
            </a:r>
            <a:endParaRPr lang="en-US" sz="1000" dirty="0">
              <a:solidFill>
                <a:schemeClr val="accent2"/>
              </a:solidFill>
              <a:latin typeface="+mn-lt"/>
            </a:endParaRPr>
          </a:p>
        </p:txBody>
      </p:sp>
      <p:pic>
        <p:nvPicPr>
          <p:cNvPr id="7" name="Picture 6" descr="images3.jpg"/>
          <p:cNvPicPr>
            <a:picLocks noChangeAspect="1"/>
          </p:cNvPicPr>
          <p:nvPr/>
        </p:nvPicPr>
        <p:blipFill>
          <a:blip r:embed="rId2" cstate="print"/>
          <a:stretch>
            <a:fillRect/>
          </a:stretch>
        </p:blipFill>
        <p:spPr>
          <a:xfrm>
            <a:off x="6096000" y="228600"/>
            <a:ext cx="2428875" cy="1885950"/>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omputer Forensics&amp;#x0D;&amp;#x0A;(Digital Forensic)&amp;quot;&quot;/&gt;&lt;property id=&quot;20307&quot; value=&quot;319&quot;/&gt;&lt;/object&gt;&lt;object type=&quot;3&quot; unique_id=&quot;10005&quot;&gt;&lt;property id=&quot;20148&quot; value=&quot;5&quot;/&gt;&lt;property id=&quot;20300&quot; value=&quot;Slide 9 - &amp;quot;In This week, &amp;#x0D;&amp;#x0A;We will talk about…&amp;quot;&quot;/&gt;&lt;property id=&quot;20307&quot; value=&quot;257&quot;/&gt;&lt;/object&gt;&lt;object type=&quot;3&quot; unique_id=&quot;10006&quot;&gt;&lt;property id=&quot;20148&quot; value=&quot;5&quot;/&gt;&lt;property id=&quot;20300&quot; value=&quot;Slide 11 - &amp;quot;Understanding &amp;#x0D;&amp;#x0A;Computer Forensics (1)&amp;quot;&quot;/&gt;&lt;property id=&quot;20307&quot; value=&quot;393&quot;/&gt;&lt;/object&gt;&lt;object type=&quot;3&quot; unique_id=&quot;10007&quot;&gt;&lt;property id=&quot;20148&quot; value=&quot;5&quot;/&gt;&lt;property id=&quot;20300&quot; value=&quot;Slide 30 - &amp;quot;A Brief History &amp;#x0D;&amp;#x0A;of Computer Forensics (1)&amp;quot;&quot;/&gt;&lt;property id=&quot;20307&quot; value=&quot;480&quot;/&gt;&lt;/object&gt;&lt;object type=&quot;3&quot; unique_id=&quot;10008&quot;&gt;&lt;property id=&quot;20148&quot; value=&quot;5&quot;/&gt;&lt;property id=&quot;20300&quot; value=&quot;Slide 33 - &amp;quot;Understanding Case Law&amp;quot;&quot;/&gt;&lt;property id=&quot;20307&quot; value=&quot;394&quot;/&gt;&lt;/object&gt;&lt;object type=&quot;3&quot; unique_id=&quot;10009&quot;&gt;&lt;property id=&quot;20148&quot; value=&quot;5&quot;/&gt;&lt;property id=&quot;20300&quot; value=&quot;Slide 34 - &amp;quot;Preparing for Computer Investigations&amp;quot;&quot;/&gt;&lt;property id=&quot;20307&quot; value=&quot;482&quot;/&gt;&lt;/object&gt;&lt;object type=&quot;3&quot; unique_id=&quot;10010&quot;&gt;&lt;property id=&quot;20148&quot; value=&quot;5&quot;/&gt;&lt;property id=&quot;20300&quot; value=&quot;Slide 35 - &amp;quot;Preparing for Computer Investigations&amp;quot;&quot;/&gt;&lt;property id=&quot;20307&quot; value=&quot;508&quot;/&gt;&lt;/object&gt;&lt;object type=&quot;3&quot; unique_id=&quot;10011&quot;&gt;&lt;property id=&quot;20148&quot; value=&quot;5&quot;/&gt;&lt;property id=&quot;20300&quot; value=&quot;Slide 36 - &amp;quot;Understanding Corporate Investigations&amp;quot;&quot;/&gt;&lt;property id=&quot;20307&quot; value=&quot;398&quot;/&gt;&lt;/object&gt;&lt;object type=&quot;3&quot; unique_id=&quot;10012&quot;&gt;&lt;property id=&quot;20148&quot; value=&quot;5&quot;/&gt;&lt;property id=&quot;20300&quot; value=&quot;Slide 37 - &amp;quot;Understanding Corporate Investigations&amp;quot;&quot;/&gt;&lt;property id=&quot;20307&quot; value=&quot;513&quot;/&gt;&lt;/object&gt;&lt;object type=&quot;3&quot; unique_id=&quot;10013&quot;&gt;&lt;property id=&quot;20148&quot; value=&quot;5&quot;/&gt;&lt;property id=&quot;20300&quot; value=&quot;Slide 38 - &amp;quot;Maintaining Professional Conduct&amp;quot;&quot;/&gt;&lt;property id=&quot;20307&quot; value=&quot;466&quot;/&gt;&lt;/object&gt;&lt;object type=&quot;3&quot; unique_id=&quot;10014&quot;&gt;&lt;property id=&quot;20148&quot; value=&quot;5&quot;/&gt;&lt;property id=&quot;20300&quot; value=&quot;Slide 39 - &amp;quot;Maintaining Professional Conduct&amp;quot;&quot;/&gt;&lt;property id=&quot;20307&quot; value=&quot;514&quot;/&gt;&lt;/object&gt;&lt;object type=&quot;3&quot; unique_id=&quot;10015&quot;&gt;&lt;property id=&quot;20148&quot; value=&quot;5&quot;/&gt;&lt;property id=&quot;20300&quot; value=&quot;Slide 40 - &amp;quot;Taking a Systematic Approach&amp;quot;&quot;/&gt;&lt;property id=&quot;20307&quot; value=&quot;516&quot;/&gt;&lt;/object&gt;&lt;object type=&quot;3&quot; unique_id=&quot;10016&quot;&gt;&lt;property id=&quot;20148&quot; value=&quot;5&quot;/&gt;&lt;property id=&quot;20300&quot; value=&quot;Slide 41 - &amp;quot;Planning Your Investigation&amp;quot;&quot;/&gt;&lt;property id=&quot;20307&quot; value=&quot;518&quot;/&gt;&lt;/object&gt;&lt;object type=&quot;3&quot; unique_id=&quot;10017&quot;&gt;&lt;property id=&quot;20148&quot; value=&quot;5&quot;/&gt;&lt;property id=&quot;20300&quot; value=&quot;Slide 42 - &amp;quot;Securing Your Evidence&amp;quot;&quot;/&gt;&lt;property id=&quot;20307&quot; value=&quot;522&quot;/&gt;&lt;/object&gt;&lt;object type=&quot;3&quot; unique_id=&quot;10018&quot;&gt;&lt;property id=&quot;20148&quot; value=&quot;5&quot;/&gt;&lt;property id=&quot;20300&quot; value=&quot;Slide 43 - &amp;quot;Understanding Data Recovery Workstations and Software&amp;quot;&quot;/&gt;&lt;property id=&quot;20307&quot; value=&quot;528&quot;/&gt;&lt;/object&gt;&lt;object type=&quot;3&quot; unique_id=&quot;10020&quot;&gt;&lt;property id=&quot;20148&quot; value=&quot;5&quot;/&gt;&lt;property id=&quot;20300&quot; value=&quot;Slide 45 - &amp;quot;Understanding Bit-Stream Copies (1)&amp;quot;&quot;/&gt;&lt;property id=&quot;20307&quot; value=&quot;532&quot;/&gt;&lt;/object&gt;&lt;object type=&quot;3&quot; unique_id=&quot;10021&quot;&gt;&lt;property id=&quot;20148&quot; value=&quot;5&quot;/&gt;&lt;property id=&quot;20300&quot; value=&quot;Slide 47 - &amp;quot;Class Activity THREE: &amp;#x0D;&amp;#x0A;Acquiring an Image of Evidence Media and Recovering a Deleted File&amp;quot;&quot;/&gt;&lt;property id=&quot;20307&quot; value=&quot;533&quot;/&gt;&lt;/object&gt;&lt;object type=&quot;3&quot; unique_id=&quot;10282&quot;&gt;&lt;property id=&quot;20148&quot; value=&quot;5&quot;/&gt;&lt;property id=&quot;20300&quot; value=&quot;Slide 3 - &amp;quot;Who am I?&amp;quot;&quot;/&gt;&lt;property id=&quot;20307&quot; value=&quot;535&quot;/&gt;&lt;/object&gt;&lt;object type=&quot;3&quot; unique_id=&quot;10388&quot;&gt;&lt;property id=&quot;20148&quot; value=&quot;5&quot;/&gt;&lt;property id=&quot;20300&quot; value=&quot;Slide 5 - &amp;quot;Who is your TA?&amp;quot;&quot;/&gt;&lt;property id=&quot;20307&quot; value=&quot;536&quot;/&gt;&lt;/object&gt;&lt;object type=&quot;3&quot; unique_id=&quot;10499&quot;&gt;&lt;property id=&quot;20148&quot; value=&quot;5&quot;/&gt;&lt;property id=&quot;20300&quot; value=&quot;Slide 4 - &amp;quot;Sa-rang and Coco&amp;quot;&quot;/&gt;&lt;property id=&quot;20307&quot; value=&quot;537&quot;/&gt;&lt;/object&gt;&lt;object type=&quot;3&quot; unique_id=&quot;10615&quot;&gt;&lt;property id=&quot;20148&quot; value=&quot;5&quot;/&gt;&lt;property id=&quot;20300&quot; value=&quot;Slide 8 - &amp;quot;Activity ONE:&amp;#x0D;&amp;#x0A;Who are you?&amp;quot;&quot;/&gt;&lt;property id=&quot;20307&quot; value=&quot;538&quot;/&gt;&lt;/object&gt;&lt;object type=&quot;3&quot; unique_id=&quot;10736&quot;&gt;&lt;property id=&quot;20148&quot; value=&quot;5&quot;/&gt;&lt;property id=&quot;20300&quot; value=&quot;Slide 13 - &amp;quot;Understanding &amp;#x0D;&amp;#x0A;Computer Forensics (3)&amp;quot;&quot;/&gt;&lt;property id=&quot;20307&quot; value=&quot;539&quot;/&gt;&lt;/object&gt;&lt;object type=&quot;3&quot; unique_id=&quot;10737&quot;&gt;&lt;property id=&quot;20148&quot; value=&quot;5&quot;/&gt;&lt;property id=&quot;20300&quot; value=&quot;Slide 31 - &amp;quot;A Brief History &amp;#x0D;&amp;#x0A;of Computer Forensics (2)&amp;quot;&quot;/&gt;&lt;property id=&quot;20307&quot; value=&quot;541&quot;/&gt;&lt;/object&gt;&lt;object type=&quot;3&quot; unique_id=&quot;10738&quot;&gt;&lt;property id=&quot;20148&quot; value=&quot;5&quot;/&gt;&lt;property id=&quot;20300&quot; value=&quot;Slide 32 - &amp;quot;A Brief History &amp;#x0D;&amp;#x0A;of Computer Forensics (3)&amp;quot;&quot;/&gt;&lt;property id=&quot;20307&quot; value=&quot;540&quot;/&gt;&lt;/object&gt;&lt;object type=&quot;3&quot; unique_id=&quot;10874&quot;&gt;&lt;property id=&quot;20148&quot; value=&quot;5&quot;/&gt;&lt;property id=&quot;20300&quot; value=&quot;Slide 46 - &amp;quot;Understanding Bit-Stream Copies (2)&amp;quot;&quot;/&gt;&lt;property id=&quot;20307&quot; value=&quot;542&quot;/&gt;&lt;/object&gt;&lt;object type=&quot;3&quot; unique_id=&quot;11798&quot;&gt;&lt;property id=&quot;20148&quot; value=&quot;5&quot;/&gt;&lt;property id=&quot;20300&quot; value=&quot;Slide 10 - &amp;quot;Forensic&amp;quot;&quot;/&gt;&lt;property id=&quot;20307&quot; value=&quot;544&quot;/&gt;&lt;/object&gt;&lt;object type=&quot;3&quot; unique_id=&quot;11799&quot;&gt;&lt;property id=&quot;20148&quot; value=&quot;5&quot;/&gt;&lt;property id=&quot;20300&quot; value=&quot;Slide 14 - &amp;quot;Computer Crime&amp;quot;&quot;/&gt;&lt;property id=&quot;20307&quot; value=&quot;545&quot;/&gt;&lt;/object&gt;&lt;object type=&quot;3&quot; unique_id=&quot;11800&quot;&gt;&lt;property id=&quot;20148&quot; value=&quot;5&quot;/&gt;&lt;property id=&quot;20300&quot; value=&quot;Slide 15 - &amp;quot;The Importance of Being Digital&amp;quot;&quot;/&gt;&lt;property id=&quot;20307&quot; value=&quot;546&quot;/&gt;&lt;/object&gt;&lt;object type=&quot;3&quot; unique_id=&quot;11801&quot;&gt;&lt;property id=&quot;20148&quot; value=&quot;5&quot;/&gt;&lt;property id=&quot;20300&quot; value=&quot;Slide 16 - &amp;quot;Digital Evidence&amp;quot;&quot;/&gt;&lt;property id=&quot;20307&quot; value=&quot;547&quot;/&gt;&lt;/object&gt;&lt;object type=&quot;3&quot; unique_id=&quot;11802&quot;&gt;&lt;property id=&quot;20148&quot; value=&quot;5&quot;/&gt;&lt;property id=&quot;20300&quot; value=&quot;Slide 17 - &amp;quot;Sources of Digital Evidence&amp;quot;&quot;/&gt;&lt;property id=&quot;20307&quot; value=&quot;548&quot;/&gt;&lt;/object&gt;&lt;object type=&quot;3&quot; unique_id=&quot;11803&quot;&gt;&lt;property id=&quot;20148&quot; value=&quot;5&quot;/&gt;&lt;property id=&quot;20300&quot; value=&quot;Slide 19 - &amp;quot;Crimes Involving Digital Evidence&amp;quot;&quot;/&gt;&lt;property id=&quot;20307&quot; value=&quot;549&quot;/&gt;&lt;/object&gt;&lt;object type=&quot;3&quot; unique_id=&quot;11804&quot;&gt;&lt;property id=&quot;20148&quot; value=&quot;5&quot;/&gt;&lt;property id=&quot;20300&quot; value=&quot;Slide 24&quot;/&gt;&lt;property id=&quot;20307&quot; value=&quot;550&quot;/&gt;&lt;/object&gt;&lt;object type=&quot;3&quot; unique_id=&quot;11805&quot;&gt;&lt;property id=&quot;20148&quot; value=&quot;5&quot;/&gt;&lt;property id=&quot;20300&quot; value=&quot;Slide 25&quot;/&gt;&lt;property id=&quot;20307&quot; value=&quot;551&quot;/&gt;&lt;/object&gt;&lt;object type=&quot;3&quot; unique_id=&quot;11806&quot;&gt;&lt;property id=&quot;20148&quot; value=&quot;5&quot;/&gt;&lt;property id=&quot;20300&quot; value=&quot;Slide 26&quot;/&gt;&lt;property id=&quot;20307&quot; value=&quot;552&quot;/&gt;&lt;/object&gt;&lt;object type=&quot;3&quot; unique_id=&quot;11807&quot;&gt;&lt;property id=&quot;20148&quot; value=&quot;5&quot;/&gt;&lt;property id=&quot;20300&quot; value=&quot;Slide 27&quot;/&gt;&lt;property id=&quot;20307&quot; value=&quot;553&quot;/&gt;&lt;/object&gt;&lt;object type=&quot;3&quot; unique_id=&quot;12120&quot;&gt;&lt;property id=&quot;20148&quot; value=&quot;5&quot;/&gt;&lt;property id=&quot;20300&quot; value=&quot;Slide 12 - &amp;quot;Understanding &amp;#x0D;&amp;#x0A;Computer Forensics (2)&amp;quot;&quot;/&gt;&lt;property id=&quot;20307&quot; value=&quot;554&quot;/&gt;&lt;/object&gt;&lt;object type=&quot;3&quot; unique_id=&quot;12485&quot;&gt;&lt;property id=&quot;20148&quot; value=&quot;5&quot;/&gt;&lt;property id=&quot;20300&quot; value=&quot;Slide 44 - &amp;quot;Sources of File System Evidence&amp;quot;&quot;/&gt;&lt;property id=&quot;20307&quot; value=&quot;556&quot;/&gt;&lt;/object&gt;&lt;object type=&quot;3&quot; unique_id=&quot;12822&quot;&gt;&lt;property id=&quot;20148&quot; value=&quot;5&quot;/&gt;&lt;property id=&quot;20300&quot; value=&quot;Slide 55 - &amp;quot;Attacking Analysis&amp;quot;&quot;/&gt;&lt;property id=&quot;20307&quot; value=&quot;557&quot;/&gt;&lt;/object&gt;&lt;object type=&quot;3&quot; unique_id=&quot;12823&quot;&gt;&lt;property id=&quot;20148&quot; value=&quot;5&quot;/&gt;&lt;property id=&quot;20300&quot; value=&quot;Slide 56 - &amp;quot;Encryption Terms&amp;quot;&quot;/&gt;&lt;property id=&quot;20307&quot; value=&quot;558&quot;/&gt;&lt;/object&gt;&lt;object type=&quot;3&quot; unique_id=&quot;12824&quot;&gt;&lt;property id=&quot;20148&quot; value=&quot;5&quot;/&gt;&lt;property id=&quot;20300&quot; value=&quot;Slide 58 - &amp;quot;Steganography (1) &amp;quot;&quot;/&gt;&lt;property id=&quot;20307&quot; value=&quot;559&quot;/&gt;&lt;/object&gt;&lt;object type=&quot;3&quot; unique_id=&quot;13366&quot;&gt;&lt;property id=&quot;20148&quot; value=&quot;5&quot;/&gt;&lt;property id=&quot;20300&quot; value=&quot;Slide 59 - &amp;quot;Steganography (2)&amp;quot;&quot;/&gt;&lt;property id=&quot;20307&quot; value=&quot;561&quot;/&gt;&lt;/object&gt;&lt;object type=&quot;3&quot; unique_id=&quot;13508&quot;&gt;&lt;property id=&quot;20148&quot; value=&quot;5&quot;/&gt;&lt;property id=&quot;20300&quot; value=&quot;Slide 60 - &amp;quot;Steganography (3) &amp;quot;&quot;/&gt;&lt;property id=&quot;20307&quot; value=&quot;562&quot;/&gt;&lt;/object&gt;&lt;object type=&quot;3&quot; unique_id=&quot;19657&quot;&gt;&lt;property id=&quot;20148&quot; value=&quot;5&quot;/&gt;&lt;property id=&quot;20300&quot; value=&quot;Slide 2 - &amp;quot;DAY ONE&amp;quot;&quot;/&gt;&lt;property id=&quot;20307&quot; value=&quot;567&quot;/&gt;&lt;/object&gt;&lt;object type=&quot;3&quot; unique_id=&quot;19658&quot;&gt;&lt;property id=&quot;20148&quot; value=&quot;5&quot;/&gt;&lt;property id=&quot;20300&quot; value=&quot;Slide 20 - &amp;quot;Activity TWO: &amp;#x0D;&amp;#x0A;Digital Forensic Cases (1)&amp;quot;&quot;/&gt;&lt;property id=&quot;20307&quot; value=&quot;563&quot;/&gt;&lt;/object&gt;&lt;object type=&quot;3&quot; unique_id=&quot;19659&quot;&gt;&lt;property id=&quot;20148&quot; value=&quot;5&quot;/&gt;&lt;property id=&quot;20300&quot; value=&quot;Slide 21 - &amp;quot;Activity TWO: &amp;#x0D;&amp;#x0A;Digital Forensic Cases (2)&amp;quot;&quot;/&gt;&lt;property id=&quot;20307&quot; value=&quot;564&quot;/&gt;&lt;/object&gt;&lt;object type=&quot;3&quot; unique_id=&quot;19660&quot;&gt;&lt;property id=&quot;20148&quot; value=&quot;5&quot;/&gt;&lt;property id=&quot;20300&quot; value=&quot;Slide 22 - &amp;quot;Activity TWO: &amp;#x0D;&amp;#x0A;Digital Forensic Cases (3)&amp;quot;&quot;/&gt;&lt;property id=&quot;20307&quot; value=&quot;565&quot;/&gt;&lt;/object&gt;&lt;object type=&quot;3&quot; unique_id=&quot;19661&quot;&gt;&lt;property id=&quot;20148&quot; value=&quot;5&quot;/&gt;&lt;property id=&quot;20300&quot; value=&quot;Slide 23 - &amp;quot;DAY TWO&amp;quot;&quot;/&gt;&lt;property id=&quot;20307&quot; value=&quot;568&quot;/&gt;&lt;/object&gt;&lt;object type=&quot;3&quot; unique_id=&quot;19663&quot;&gt;&lt;property id=&quot;20148&quot; value=&quot;5&quot;/&gt;&lt;property id=&quot;20300&quot; value=&quot;Slide 48 - &amp;quot;DAY THREE&amp;quot;&quot;/&gt;&lt;property id=&quot;20307&quot; value=&quot;569&quot;/&gt;&lt;/object&gt;&lt;object type=&quot;3&quot; unique_id=&quot;20337&quot;&gt;&lt;property id=&quot;20148&quot; value=&quot;5&quot;/&gt;&lt;property id=&quot;20300&quot; value=&quot;Slide 7 - &amp;quot;Activity ONE:&amp;#x0D;&amp;#x0A;Who are you?&amp;quot;&quot;/&gt;&lt;property id=&quot;20307&quot; value=&quot;570&quot;/&gt;&lt;/object&gt;&lt;object type=&quot;3&quot; unique_id=&quot;21274&quot;&gt;&lt;property id=&quot;20148&quot; value=&quot;5&quot;/&gt;&lt;property id=&quot;20300&quot; value=&quot;Slide 54 - &amp;quot;ACTIVITY FOUR:&amp;#x0D;&amp;#x0A;Cookies and Grabbing Passwords with Wireshark&amp;quot;&quot;/&gt;&lt;property id=&quot;20307&quot; value=&quot;571&quot;/&gt;&lt;/object&gt;&lt;object type=&quot;3&quot; unique_id=&quot;21275&quot;&gt;&lt;property id=&quot;20148&quot; value=&quot;5&quot;/&gt;&lt;property id=&quot;20300&quot; value=&quot;Slide 57 - &amp;quot;ACTIVITY FIVE:&amp;#x0D;&amp;#x0A;Encryptor and Decryptor&amp;quot;&quot;/&gt;&lt;property id=&quot;20307&quot; value=&quot;572&quot;/&gt;&lt;/object&gt;&lt;object type=&quot;3&quot; unique_id=&quot;21708&quot;&gt;&lt;property id=&quot;20148&quot; value=&quot;5&quot;/&gt;&lt;property id=&quot;20300&quot; value=&quot;Slide 61 - &amp;quot;DAY FOUR&amp;quot;&quot;/&gt;&lt;property id=&quot;20307&quot; value=&quot;573&quot;/&gt;&lt;/object&gt;&lt;object type=&quot;3&quot; unique_id=&quot;21709&quot;&gt;&lt;property id=&quot;20148&quot; value=&quot;5&quot;/&gt;&lt;property id=&quot;20300&quot; value=&quot;Slide 63 - &amp;quot;Activity SEVEN:&amp;#x0D;&amp;#x0A;Prepare the Friday presentation&amp;quot;&quot;/&gt;&lt;property id=&quot;20307&quot; value=&quot;574&quot;/&gt;&lt;/object&gt;&lt;object type=&quot;3&quot; unique_id=&quot;21990&quot;&gt;&lt;property id=&quot;20148&quot; value=&quot;5&quot;/&gt;&lt;property id=&quot;20300&quot; value=&quot;Slide 6 - &amp;quot;Our Plan for This Week&amp;quot;&quot;/&gt;&lt;property id=&quot;20307&quot; value=&quot;575&quot;/&gt;&lt;/object&gt;&lt;object type=&quot;3&quot; unique_id=&quot;24328&quot;&gt;&lt;property id=&quot;20148&quot; value=&quot;5&quot;/&gt;&lt;property id=&quot;20300&quot; value=&quot;Slide 62 - &amp;quot;Activity Six:&amp;#x0D;&amp;#x0A;Write a Wrap-up report: 1 hour&amp;quot;&quot;/&gt;&lt;property id=&quot;20307&quot; value=&quot;576&quot;/&gt;&lt;/object&gt;&lt;object type=&quot;3&quot; unique_id=&quot;28389&quot;&gt;&lt;property id=&quot;20148&quot; value=&quot;5&quot;/&gt;&lt;property id=&quot;20300&quot; value=&quot;Slide 64 - &amp;quot;Any Questions?&amp;quot;&quot;/&gt;&lt;property id=&quot;20307&quot; value=&quot;577&quot;/&gt;&lt;/object&gt;&lt;object type=&quot;3&quot; unique_id=&quot;28390&quot;&gt;&lt;property id=&quot;20148&quot; value=&quot;5&quot;/&gt;&lt;property id=&quot;20300&quot; value=&quot;Slide 18 - &amp;quot;Crimes Involving Digital Evidence&amp;quot;&quot;/&gt;&lt;property id=&quot;20307&quot; value=&quot;578&quot;/&gt;&lt;/object&gt;&lt;object type=&quot;3&quot; unique_id=&quot;28391&quot;&gt;&lt;property id=&quot;20148&quot; value=&quot;5&quot;/&gt;&lt;property id=&quot;20300&quot; value=&quot;Slide 28&quot;/&gt;&lt;property id=&quot;20307&quot; value=&quot;579&quot;/&gt;&lt;/object&gt;&lt;object type=&quot;3&quot; unique_id=&quot;28392&quot;&gt;&lt;property id=&quot;20148&quot; value=&quot;5&quot;/&gt;&lt;property id=&quot;20300&quot; value=&quot;Slide 29&quot;/&gt;&lt;property id=&quot;20307&quot; value=&quot;580&quot;/&gt;&lt;/object&gt;&lt;object type=&quot;3&quot; unique_id=&quot;31787&quot;&gt;&lt;property id=&quot;20148&quot; value=&quot;5&quot;/&gt;&lt;property id=&quot;20300&quot; value=&quot;Slide 49 - &amp;quot;Accessing a Website &amp;quot;&quot;/&gt;&lt;property id=&quot;20307&quot; value=&quot;581&quot;/&gt;&lt;/object&gt;&lt;object type=&quot;3&quot; unique_id=&quot;32160&quot;&gt;&lt;property id=&quot;20148&quot; value=&quot;5&quot;/&gt;&lt;property id=&quot;20300&quot; value=&quot;Slide 50 - &amp;quot;Web Browsing Application&amp;quot;&quot;/&gt;&lt;property id=&quot;20307&quot; value=&quot;582&quot;/&gt;&lt;/object&gt;&lt;object type=&quot;3&quot; unique_id=&quot;32161&quot;&gt;&lt;property id=&quot;20148&quot; value=&quot;5&quot;/&gt;&lt;property id=&quot;20300&quot; value=&quot;Slide 51 - &amp;quot;1. DNS&amp;quot;&quot;/&gt;&lt;property id=&quot;20307&quot; value=&quot;583&quot;/&gt;&lt;/object&gt;&lt;object type=&quot;3&quot; unique_id=&quot;32162&quot;&gt;&lt;property id=&quot;20148&quot; value=&quot;5&quot;/&gt;&lt;property id=&quot;20300&quot; value=&quot;Slide 52 - &amp;quot;2. TCP&amp;quot;&quot;/&gt;&lt;property id=&quot;20307&quot; value=&quot;584&quot;/&gt;&lt;/object&gt;&lt;object type=&quot;3&quot; unique_id=&quot;32163&quot;&gt;&lt;property id=&quot;20148&quot; value=&quot;5&quot;/&gt;&lt;property id=&quot;20300&quot; value=&quot;Slide 53 - &amp;quot;3.  HTTP&amp;quot;&quot;/&gt;&lt;property id=&quot;20307&quot; value=&quot;585&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0</TotalTime>
  <Words>2565</Words>
  <Application>Microsoft Office PowerPoint</Application>
  <PresentationFormat>On-screen Show (4:3)</PresentationFormat>
  <Paragraphs>556</Paragraphs>
  <Slides>59</Slides>
  <Notes>30</Notes>
  <HiddenSlides>4</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7" baseType="lpstr">
      <vt:lpstr>Arial</vt:lpstr>
      <vt:lpstr>Century Gothic</vt:lpstr>
      <vt:lpstr>Times New Roman</vt:lpstr>
      <vt:lpstr>Verdana</vt:lpstr>
      <vt:lpstr>Wingdings</vt:lpstr>
      <vt:lpstr>Wingdings 2</vt:lpstr>
      <vt:lpstr>Verve</vt:lpstr>
      <vt:lpstr>Clip</vt:lpstr>
      <vt:lpstr>Computer Forensics (Digital Forensic)</vt:lpstr>
      <vt:lpstr>DAY ONE</vt:lpstr>
      <vt:lpstr>Who am I?</vt:lpstr>
      <vt:lpstr>Sa-rang, Coco, and Emma</vt:lpstr>
      <vt:lpstr>Who is your TA?</vt:lpstr>
      <vt:lpstr>Our Plan for This Week</vt:lpstr>
      <vt:lpstr>Our Plan for This Week</vt:lpstr>
      <vt:lpstr>Activity ONE: Who are you?</vt:lpstr>
      <vt:lpstr>Activity ONE: Who are you?</vt:lpstr>
      <vt:lpstr>In This week,  We will talk about…</vt:lpstr>
      <vt:lpstr>Forensic</vt:lpstr>
      <vt:lpstr>Understanding  Computer Forensics (1)</vt:lpstr>
      <vt:lpstr>Understanding  Computer Forensics (2)</vt:lpstr>
      <vt:lpstr>Understanding  Computer Forensics (3)</vt:lpstr>
      <vt:lpstr>Computer Crime</vt:lpstr>
      <vt:lpstr>The Importance of Being Digital</vt:lpstr>
      <vt:lpstr>Digital Evidence</vt:lpstr>
      <vt:lpstr>Sources of Digital Evidence</vt:lpstr>
      <vt:lpstr>Crimes Involving Digital Evidence</vt:lpstr>
      <vt:lpstr>Crimes Involving Digital Evidence</vt:lpstr>
      <vt:lpstr>Activity TWO:  Digital Forensic Cases (1)</vt:lpstr>
      <vt:lpstr>Activity TWO:  Digital Forensic Cases (2)</vt:lpstr>
      <vt:lpstr>Activity TWO:  Digital Forensic Cases (3)</vt:lpstr>
      <vt:lpstr>DAY TWO</vt:lpstr>
      <vt:lpstr>Digital Investigation :Taking a Systematic Approach</vt:lpstr>
      <vt:lpstr>Securing Your Evidence</vt:lpstr>
      <vt:lpstr>Understanding Data Recovery Workstations and Software</vt:lpstr>
      <vt:lpstr>Sources of File System Evidence</vt:lpstr>
      <vt:lpstr>Understanding Bit-Stream Copies (1)</vt:lpstr>
      <vt:lpstr>Understanding Bit-Stream Copies (2)</vt:lpstr>
      <vt:lpstr>Class Activity THREE:  Acquiring an Image of Evidence Media and Recovering a Deleted File</vt:lpstr>
      <vt:lpstr>Privacy and Security  on the Internet </vt:lpstr>
      <vt:lpstr>Mini Contest: Capture the Flag Contest</vt:lpstr>
      <vt:lpstr>DAY THREE</vt:lpstr>
      <vt:lpstr>PowerPoint Presentation</vt:lpstr>
      <vt:lpstr>Web Browsing Application</vt:lpstr>
      <vt:lpstr>1. DNS</vt:lpstr>
      <vt:lpstr>2. TCP</vt:lpstr>
      <vt:lpstr>3.  HTTP</vt:lpstr>
      <vt:lpstr>How the layers work together:  Network Analyzer Example</vt:lpstr>
      <vt:lpstr>ACTIVITY FOUR: Grabbing Cookies and Passwords with Wireshark</vt:lpstr>
      <vt:lpstr>Ethereal windows</vt:lpstr>
      <vt:lpstr>Top pane:  frame sequence</vt:lpstr>
      <vt:lpstr>Middle pane:  Encapsulation</vt:lpstr>
      <vt:lpstr>Middle pane:  Encapsulation</vt:lpstr>
      <vt:lpstr>Middle pane:  Encapsulation</vt:lpstr>
      <vt:lpstr>Encryption Terms</vt:lpstr>
      <vt:lpstr>ACTIVITY FIVE: Encryption and Decryption</vt:lpstr>
      <vt:lpstr>Steganography (1) </vt:lpstr>
      <vt:lpstr>Steganography (2)</vt:lpstr>
      <vt:lpstr>Steganography (3) </vt:lpstr>
      <vt:lpstr>ACTIVITY SIX: Steganography</vt:lpstr>
      <vt:lpstr>ACTIVITY SEVEN: Digital Photo Scavenger Hunt</vt:lpstr>
      <vt:lpstr>DAY FOUR</vt:lpstr>
      <vt:lpstr>Activity Eight: Prepare the Friday presentation</vt:lpstr>
      <vt:lpstr>Activity Nine: Field Trip (Tabletop Activity)</vt:lpstr>
      <vt:lpstr>DAY FIVE</vt:lpstr>
      <vt:lpstr>Activity Ten: Prepare the Friday presentation</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
  <cp:lastModifiedBy/>
  <cp:revision>389</cp:revision>
  <dcterms:created xsi:type="dcterms:W3CDTF">2002-09-27T23:29:22Z</dcterms:created>
  <dcterms:modified xsi:type="dcterms:W3CDTF">2017-07-09T21:11:54Z</dcterms:modified>
</cp:coreProperties>
</file>