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3"/>
  </p:notesMasterIdLst>
  <p:handoutMasterIdLst>
    <p:handoutMasterId r:id="rId64"/>
  </p:handoutMasterIdLst>
  <p:sldIdLst>
    <p:sldId id="500" r:id="rId3"/>
    <p:sldId id="849" r:id="rId4"/>
    <p:sldId id="822" r:id="rId5"/>
    <p:sldId id="748" r:id="rId6"/>
    <p:sldId id="783" r:id="rId7"/>
    <p:sldId id="784" r:id="rId8"/>
    <p:sldId id="715" r:id="rId9"/>
    <p:sldId id="786" r:id="rId10"/>
    <p:sldId id="716" r:id="rId11"/>
    <p:sldId id="749" r:id="rId12"/>
    <p:sldId id="850" r:id="rId13"/>
    <p:sldId id="787" r:id="rId14"/>
    <p:sldId id="810" r:id="rId15"/>
    <p:sldId id="793" r:id="rId16"/>
    <p:sldId id="750" r:id="rId17"/>
    <p:sldId id="811" r:id="rId18"/>
    <p:sldId id="794" r:id="rId19"/>
    <p:sldId id="798" r:id="rId20"/>
    <p:sldId id="797" r:id="rId21"/>
    <p:sldId id="799" r:id="rId22"/>
    <p:sldId id="795" r:id="rId23"/>
    <p:sldId id="812" r:id="rId24"/>
    <p:sldId id="788" r:id="rId25"/>
    <p:sldId id="800" r:id="rId26"/>
    <p:sldId id="801" r:id="rId27"/>
    <p:sldId id="813" r:id="rId28"/>
    <p:sldId id="790" r:id="rId29"/>
    <p:sldId id="814" r:id="rId30"/>
    <p:sldId id="804" r:id="rId31"/>
    <p:sldId id="826" r:id="rId32"/>
    <p:sldId id="839" r:id="rId33"/>
    <p:sldId id="840" r:id="rId34"/>
    <p:sldId id="841" r:id="rId35"/>
    <p:sldId id="842" r:id="rId36"/>
    <p:sldId id="843" r:id="rId37"/>
    <p:sldId id="844" r:id="rId38"/>
    <p:sldId id="845" r:id="rId39"/>
    <p:sldId id="829" r:id="rId40"/>
    <p:sldId id="830" r:id="rId41"/>
    <p:sldId id="831" r:id="rId42"/>
    <p:sldId id="832" r:id="rId43"/>
    <p:sldId id="825" r:id="rId44"/>
    <p:sldId id="805" r:id="rId45"/>
    <p:sldId id="751" r:id="rId46"/>
    <p:sldId id="816" r:id="rId47"/>
    <p:sldId id="817" r:id="rId48"/>
    <p:sldId id="815" r:id="rId49"/>
    <p:sldId id="818" r:id="rId50"/>
    <p:sldId id="851" r:id="rId51"/>
    <p:sldId id="807" r:id="rId52"/>
    <p:sldId id="809" r:id="rId53"/>
    <p:sldId id="820" r:id="rId54"/>
    <p:sldId id="819" r:id="rId55"/>
    <p:sldId id="821" r:id="rId56"/>
    <p:sldId id="853" r:id="rId57"/>
    <p:sldId id="854" r:id="rId58"/>
    <p:sldId id="855" r:id="rId59"/>
    <p:sldId id="856" r:id="rId60"/>
    <p:sldId id="838" r:id="rId61"/>
    <p:sldId id="681" r:id="rId6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346" autoAdjust="0"/>
    <p:restoredTop sz="85484" autoAdjust="0"/>
  </p:normalViewPr>
  <p:slideViewPr>
    <p:cSldViewPr snapToGrid="0">
      <p:cViewPr varScale="1">
        <p:scale>
          <a:sx n="99" d="100"/>
          <a:sy n="99" d="100"/>
        </p:scale>
        <p:origin x="1566" y="84"/>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80" d="100"/>
        <a:sy n="1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9.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54" Type="http://schemas.openxmlformats.org/officeDocument/2006/relationships/slide" Target="slides/slide58.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7.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2.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1.xml"/><Relationship Id="rId8" Type="http://schemas.openxmlformats.org/officeDocument/2006/relationships/slide" Target="slides/slide10.xml"/><Relationship Id="rId51" Type="http://schemas.openxmlformats.org/officeDocument/2006/relationships/slide" Target="slides/slide54.xml"/><Relationship Id="rId3"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IP Addressing</a:t>
            </a:r>
            <a:endParaRPr lang="en-GB" b="1" dirty="0"/>
          </a:p>
        </p:txBody>
      </p:sp>
    </p:spTree>
    <p:extLst>
      <p:ext uri="{BB962C8B-B14F-4D97-AF65-F5344CB8AC3E}">
        <p14:creationId xmlns:p14="http://schemas.microsoft.com/office/powerpoint/2010/main" val="26236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val="71580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val="243739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270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39595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328573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353941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92020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115829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11693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334031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extLst>
      <p:ext uri="{BB962C8B-B14F-4D97-AF65-F5344CB8AC3E}">
        <p14:creationId xmlns:p14="http://schemas.microsoft.com/office/powerpoint/2010/main" val="394733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493502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367822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170465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319921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47603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743890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272379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202241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4287089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val="327130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p>
          <a:p>
            <a:pPr>
              <a:lnSpc>
                <a:spcPct val="80000"/>
              </a:lnSpc>
              <a:buFontTx/>
              <a:buNone/>
            </a:pPr>
            <a:endParaRPr lang="en-US" dirty="0" smtClean="0"/>
          </a:p>
          <a:p>
            <a:pPr>
              <a:lnSpc>
                <a:spcPct val="80000"/>
              </a:lnSpc>
              <a:buFontTx/>
              <a:buNone/>
            </a:pPr>
            <a:r>
              <a:rPr lang="en-US" dirty="0" smtClean="0"/>
              <a:t>&lt;&lt;Five</a:t>
            </a:r>
            <a:r>
              <a:rPr lang="en-US" baseline="0" dirty="0" smtClean="0"/>
              <a:t> </a:t>
            </a:r>
            <a:r>
              <a:rPr lang="en-US" dirty="0" smtClean="0"/>
              <a:t>RIRs&gt;&gt; (Regional internet Registry</a:t>
            </a:r>
            <a:r>
              <a:rPr lang="en-US" baseline="0" dirty="0" smtClean="0"/>
              <a:t>) System</a:t>
            </a:r>
            <a:endParaRPr lang="en-US" dirty="0" smtClean="0"/>
          </a:p>
          <a:p>
            <a:pPr>
              <a:lnSpc>
                <a:spcPct val="80000"/>
              </a:lnSpc>
              <a:buFontTx/>
              <a:buNone/>
            </a:pPr>
            <a:r>
              <a:rPr lang="en-US" dirty="0" smtClean="0"/>
              <a:t>http://www.cisco.com/web/about/ac123/ac147/archived_issues/ipj_4-4/regional_internet_registries.html</a:t>
            </a:r>
          </a:p>
          <a:p>
            <a:pPr>
              <a:lnSpc>
                <a:spcPct val="80000"/>
              </a:lnSpc>
              <a:buFontTx/>
              <a:buNone/>
            </a:pPr>
            <a:endParaRPr lang="en-US" dirty="0" smtClean="0"/>
          </a:p>
          <a:p>
            <a:pPr marL="228600" indent="-228600">
              <a:lnSpc>
                <a:spcPct val="80000"/>
              </a:lnSpc>
              <a:buFontTx/>
              <a:buAutoNum type="arabicPeriod"/>
            </a:pPr>
            <a:r>
              <a:rPr lang="en-US" sz="1200" b="0" i="0" kern="1200" dirty="0" smtClean="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smtClean="0">
                <a:solidFill>
                  <a:schemeClr val="tx1"/>
                </a:solidFill>
                <a:latin typeface="Arial" charset="0"/>
                <a:ea typeface="ＭＳ Ｐゴシック" charset="0"/>
                <a:cs typeface="ＭＳ Ｐゴシック" charset="0"/>
              </a:rPr>
              <a:t>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a:t>
            </a:r>
          </a:p>
          <a:p>
            <a:pPr marL="598487" lvl="1" indent="-228600">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smtClean="0"/>
          </a:p>
          <a:p>
            <a:pPr>
              <a:lnSpc>
                <a:spcPct val="80000"/>
              </a:lnSpc>
              <a:buFontTx/>
              <a:buNone/>
            </a:pPr>
            <a:r>
              <a:rPr lang="en-US" dirty="0" smtClean="0"/>
              <a:t>2. </a:t>
            </a:r>
            <a:r>
              <a:rPr lang="en-US" sz="1200" b="0" i="0" kern="1200" dirty="0" smtClean="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1" kern="1200" baseline="0" dirty="0" smtClean="0">
                <a:solidFill>
                  <a:schemeClr val="tx1"/>
                </a:solidFill>
                <a:latin typeface="Arial" charset="0"/>
                <a:ea typeface="ＭＳ Ｐゴシック" charset="0"/>
                <a:cs typeface="ＭＳ Ｐゴシック" charset="0"/>
              </a:rPr>
              <a:t> </a:t>
            </a:r>
            <a:r>
              <a:rPr lang="en-US" sz="1200" b="0" i="0" kern="1200" dirty="0" smtClean="0">
                <a:solidFill>
                  <a:schemeClr val="tx1"/>
                </a:solidFill>
                <a:latin typeface="Arial" charset="0"/>
                <a:ea typeface="ＭＳ Ｐゴシック" charset="0"/>
                <a:cs typeface="ＭＳ Ｐゴシック" charset="0"/>
              </a:rPr>
              <a:t>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p>
          <a:p>
            <a:pPr lvl="1">
              <a:lnSpc>
                <a:spcPct val="80000"/>
              </a:lnSpc>
              <a:buFontTx/>
              <a:buNone/>
            </a:pPr>
            <a:r>
              <a:rPr lang="en-US" dirty="0" smtClean="0"/>
              <a:t/>
            </a:r>
            <a:br>
              <a:rPr lang="en-US" dirty="0" smtClean="0"/>
            </a:b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0" kern="1200" dirty="0" smtClean="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r>
              <a:rPr lang="en-US" dirty="0" smtClean="0"/>
              <a:t/>
            </a:r>
            <a:br>
              <a:rPr lang="en-US" dirty="0" smtClean="0"/>
            </a:br>
            <a:endParaRPr lang="en-US" dirty="0" smtClean="0"/>
          </a:p>
          <a:p>
            <a:pPr>
              <a:lnSpc>
                <a:spcPct val="80000"/>
              </a:lnSpc>
              <a:buFontTx/>
              <a:buNone/>
            </a:pPr>
            <a:r>
              <a:rPr lang="en-US" dirty="0" smtClean="0"/>
              <a:t>3. </a:t>
            </a:r>
            <a:r>
              <a:rPr lang="en-US" sz="1200" b="0" i="0" kern="1200" dirty="0" smtClean="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a:t>
            </a:r>
          </a:p>
          <a:p>
            <a:pPr lvl="1">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smtClean="0">
                <a:solidFill>
                  <a:schemeClr val="tx1"/>
                </a:solidFill>
                <a:latin typeface="Arial" charset="0"/>
                <a:ea typeface="ＭＳ Ｐゴシック" charset="0"/>
                <a:cs typeface="ＭＳ Ｐゴシック" charset="0"/>
              </a:rPr>
              <a:t>Autonomous System Number</a:t>
            </a:r>
            <a:r>
              <a:rPr lang="en-US" sz="1200" b="0" i="0" kern="1200" dirty="0" smtClean="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smtClean="0"/>
          </a:p>
          <a:p>
            <a:pPr lvl="1">
              <a:lnSpc>
                <a:spcPct val="80000"/>
              </a:lnSpc>
              <a:buFontTx/>
              <a:buNone/>
            </a:pPr>
            <a:r>
              <a:rPr lang="en-US" sz="1200" b="0" i="1" kern="1200" dirty="0" smtClean="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	As a result, ARIN (</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&lt;Two Emerging RIRs&gt;</a:t>
            </a: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smtClean="0">
                <a:solidFill>
                  <a:schemeClr val="tx1"/>
                </a:solidFill>
                <a:latin typeface="Arial" charset="0"/>
                <a:ea typeface="ＭＳ Ｐゴシック" charset="0"/>
                <a:cs typeface="ＭＳ Ｐゴシック" charset="0"/>
              </a:rPr>
              <a:t>4. </a:t>
            </a:r>
            <a:r>
              <a:rPr lang="en-US" sz="1200" b="0" i="1" kern="1200" dirty="0" err="1" smtClean="0">
                <a:solidFill>
                  <a:schemeClr val="tx1"/>
                </a:solidFill>
                <a:latin typeface="Arial" charset="0"/>
                <a:ea typeface="ＭＳ Ｐゴシック" charset="0"/>
                <a:cs typeface="ＭＳ Ｐゴシック" charset="0"/>
              </a:rPr>
              <a:t>AfriNIC</a:t>
            </a:r>
            <a:r>
              <a:rPr lang="en-US" sz="1200" b="0" i="0" kern="1200" dirty="0" smtClean="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5. </a:t>
            </a:r>
            <a:r>
              <a:rPr lang="en-US" sz="1200" b="0" i="1" kern="1200" dirty="0" smtClean="0">
                <a:solidFill>
                  <a:schemeClr val="tx1"/>
                </a:solidFill>
                <a:latin typeface="Arial" charset="0"/>
                <a:ea typeface="ＭＳ Ｐゴシック" charset="0"/>
                <a:cs typeface="ＭＳ Ｐゴシック" charset="0"/>
              </a:rPr>
              <a:t>LACNIC</a:t>
            </a:r>
            <a:r>
              <a:rPr lang="en-US" sz="1200" b="0" i="0" kern="1200" dirty="0" smtClean="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smtClean="0"/>
          </a:p>
        </p:txBody>
      </p:sp>
    </p:spTree>
    <p:extLst>
      <p:ext uri="{BB962C8B-B14F-4D97-AF65-F5344CB8AC3E}">
        <p14:creationId xmlns:p14="http://schemas.microsoft.com/office/powerpoint/2010/main" val="1361793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59205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015032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252766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2783906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p>
          <a:p>
            <a:pPr>
              <a:lnSpc>
                <a:spcPct val="80000"/>
              </a:lnSpc>
              <a:buFontTx/>
              <a:buNone/>
            </a:pPr>
            <a:endParaRPr lang="en-US" sz="1200" dirty="0" smtClean="0">
              <a:latin typeface="Arial" charset="0"/>
            </a:endParaRPr>
          </a:p>
          <a:p>
            <a:pPr>
              <a:lnSpc>
                <a:spcPct val="80000"/>
              </a:lnSpc>
              <a:buFontTx/>
              <a:buNone/>
            </a:pPr>
            <a:r>
              <a:rPr lang="en-US" sz="1200" dirty="0" smtClean="0">
                <a:latin typeface="Arial" charset="0"/>
              </a:rPr>
              <a:t>EUI (Extended Unique</a:t>
            </a:r>
            <a:r>
              <a:rPr lang="en-US" sz="1200" baseline="0" dirty="0" smtClean="0">
                <a:latin typeface="Arial" charset="0"/>
              </a:rPr>
              <a:t> identifier)</a:t>
            </a:r>
          </a:p>
          <a:p>
            <a:pPr>
              <a:lnSpc>
                <a:spcPct val="80000"/>
              </a:lnSpc>
              <a:buFontTx/>
              <a:buNone/>
            </a:pPr>
            <a:endParaRPr lang="en-US" sz="1200" baseline="0" dirty="0" smtClean="0">
              <a:latin typeface="Arial" charset="0"/>
            </a:endParaRPr>
          </a:p>
          <a:p>
            <a:r>
              <a:rPr lang="en-US" sz="1200" b="0" i="0" kern="1200" dirty="0" smtClean="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smtClean="0">
              <a:solidFill>
                <a:schemeClr val="tx1"/>
              </a:solidFill>
              <a:latin typeface="Arial" charset="0"/>
              <a:ea typeface="ＭＳ Ｐゴシック" charset="0"/>
              <a:cs typeface="ＭＳ Ｐゴシック" charset="0"/>
            </a:endParaRPr>
          </a:p>
          <a:p>
            <a:r>
              <a:rPr lang="en-US" sz="1200" b="0" i="0" kern="1200" dirty="0" smtClean="0">
                <a:solidFill>
                  <a:schemeClr val="tx1"/>
                </a:solidFill>
                <a:latin typeface="Arial" charset="0"/>
                <a:ea typeface="ＭＳ Ｐゴシック" charset="0"/>
                <a:cs typeface="ＭＳ Ｐゴシック" charset="0"/>
              </a:rPr>
              <a:t>Brian </a:t>
            </a:r>
            <a:r>
              <a:rPr lang="en-US" sz="1200" b="0" i="0" kern="1200" dirty="0" err="1" smtClean="0">
                <a:solidFill>
                  <a:schemeClr val="tx1"/>
                </a:solidFill>
                <a:latin typeface="Arial" charset="0"/>
                <a:ea typeface="ＭＳ Ｐゴシック" charset="0"/>
                <a:cs typeface="ＭＳ Ｐゴシック" charset="0"/>
              </a:rPr>
              <a:t>McGahan</a:t>
            </a:r>
            <a:r>
              <a:rPr lang="en-US" sz="1200" b="0" i="0" kern="1200" dirty="0" smtClean="0">
                <a:solidFill>
                  <a:schemeClr val="tx1"/>
                </a:solidFill>
                <a:latin typeface="Arial" charset="0"/>
                <a:ea typeface="ＭＳ Ｐゴシック" charset="0"/>
                <a:cs typeface="ＭＳ Ｐゴシック" charset="0"/>
              </a:rPr>
              <a:t>, CCIE #8593 (R&amp;S/SP/Security)</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3"/>
              </a:rPr>
              <a:t>bmcgahan@INE.com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Internetwork Expert, Inc.</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4"/>
              </a:rPr>
              <a:t>http://www.INE.com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Online Community: </a:t>
            </a:r>
            <a:r>
              <a:rPr lang="en-US" sz="1200" b="0" i="0" kern="1200" dirty="0" smtClean="0">
                <a:solidFill>
                  <a:schemeClr val="tx1"/>
                </a:solidFill>
                <a:latin typeface="Arial" charset="0"/>
                <a:ea typeface="ＭＳ Ｐゴシック" charset="0"/>
                <a:cs typeface="ＭＳ Ｐゴシック" charset="0"/>
                <a:hlinkClick r:id="rId5"/>
              </a:rPr>
              <a:t>http://www.IEOC.com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CCIE Blog: </a:t>
            </a:r>
            <a:r>
              <a:rPr lang="en-US" sz="1200" b="0" i="0" kern="1200" dirty="0" smtClean="0">
                <a:solidFill>
                  <a:schemeClr val="tx1"/>
                </a:solidFill>
                <a:latin typeface="Arial" charset="0"/>
                <a:ea typeface="ＭＳ Ｐゴシック" charset="0"/>
                <a:cs typeface="ＭＳ Ｐゴシック" charset="0"/>
                <a:hlinkClick r:id="rId6"/>
              </a:rPr>
              <a:t>http://blog.INE.com</a:t>
            </a: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smtClean="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1690409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355932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2787004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3937652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3669504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196421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308043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133246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746817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1952120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2484583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2537704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687639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752774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1993935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2508296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335135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3923848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val="13902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val="3914641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val="1216422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val="2968988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val="395578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smtClean="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smtClean="0">
              <a:cs typeface="Arial" charset="0"/>
            </a:endParaRPr>
          </a:p>
          <a:p>
            <a:pPr>
              <a:buFontTx/>
              <a:buNone/>
            </a:pPr>
            <a:endParaRPr lang="en-GB" b="1" dirty="0" smtClean="0"/>
          </a:p>
        </p:txBody>
      </p:sp>
    </p:spTree>
    <p:extLst>
      <p:ext uri="{BB962C8B-B14F-4D97-AF65-F5344CB8AC3E}">
        <p14:creationId xmlns:p14="http://schemas.microsoft.com/office/powerpoint/2010/main" val="253088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smtClean="0"/>
              <a:t>9.3.1.1 </a:t>
            </a:r>
            <a:r>
              <a:rPr lang="en-US" b="1" dirty="0" err="1" smtClean="0"/>
              <a:t>Subnetting</a:t>
            </a:r>
            <a:r>
              <a:rPr lang="en-US" b="1" dirty="0" smtClean="0"/>
              <a:t> Using the Subnet ID</a:t>
            </a:r>
          </a:p>
        </p:txBody>
      </p:sp>
    </p:spTree>
    <p:extLst>
      <p:ext uri="{BB962C8B-B14F-4D97-AF65-F5344CB8AC3E}">
        <p14:creationId xmlns:p14="http://schemas.microsoft.com/office/powerpoint/2010/main" val="1363979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smtClean="0"/>
              <a:t>9.3.1.2 IPv6 Subnet Allocation</a:t>
            </a:r>
          </a:p>
        </p:txBody>
      </p:sp>
    </p:spTree>
    <p:extLst>
      <p:ext uri="{BB962C8B-B14F-4D97-AF65-F5344CB8AC3E}">
        <p14:creationId xmlns:p14="http://schemas.microsoft.com/office/powerpoint/2010/main" val="3119451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smtClean="0"/>
              <a:t>9.3.1.3 </a:t>
            </a:r>
            <a:r>
              <a:rPr lang="en-US" b="1" dirty="0" err="1" smtClean="0"/>
              <a:t>Subnetting</a:t>
            </a:r>
            <a:r>
              <a:rPr lang="en-US" b="1" dirty="0" smtClean="0"/>
              <a:t> into the Interface ID</a:t>
            </a:r>
          </a:p>
        </p:txBody>
      </p:sp>
    </p:spTree>
    <p:extLst>
      <p:ext uri="{BB962C8B-B14F-4D97-AF65-F5344CB8AC3E}">
        <p14:creationId xmlns:p14="http://schemas.microsoft.com/office/powerpoint/2010/main" val="2219101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414497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413823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404839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val="25333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336048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IPv6</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 &amp;</a:t>
            </a:r>
          </a:p>
          <a:p>
            <a:pPr eaLnBrk="1" hangingPunct="1">
              <a:buFont typeface="Wingdings" charset="0"/>
              <a:buNone/>
            </a:pPr>
            <a:r>
              <a:rPr lang="en-US" sz="2400" dirty="0" smtClean="0">
                <a:latin typeface="Arial" charset="0"/>
              </a:rPr>
              <a:t>Routing and Switching Essentials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0106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5473252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Introduction to Networks</a:t>
            </a:r>
            <a:r>
              <a:rPr lang="en-US" sz="2400" dirty="0" smtClean="0"/>
              <a:t/>
            </a:r>
            <a:br>
              <a:rPr lang="en-US" sz="2400" dirty="0" smtClean="0"/>
            </a:br>
            <a:r>
              <a:rPr lang="en-US" sz="2400" dirty="0" smtClean="0"/>
              <a:t>8.2  </a:t>
            </a:r>
            <a:r>
              <a:rPr lang="en-US" sz="2400" dirty="0">
                <a:latin typeface="Arial" charset="0"/>
              </a:rPr>
              <a:t>IPv6 Network Addresses</a:t>
            </a:r>
            <a:endParaRPr lang="en-US" sz="2400" dirty="0" smtClean="0">
              <a:solidFill>
                <a:schemeClr val="folHlink"/>
              </a:solidFill>
            </a:endParaRPr>
          </a:p>
        </p:txBody>
      </p:sp>
    </p:spTree>
    <p:extLst>
      <p:ext uri="{BB962C8B-B14F-4D97-AF65-F5344CB8AC3E}">
        <p14:creationId xmlns:p14="http://schemas.microsoft.com/office/powerpoint/2010/main" val="128783185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272073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val="396782233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val="55630656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8935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3910511245"/>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622380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val="1840042102"/>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val="2080245625"/>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07814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val="164752308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9719"/>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
            </a:r>
            <a:br>
              <a:rPr lang="en-US" sz="2800" dirty="0" smtClean="0"/>
            </a:br>
            <a:endParaRPr lang="en-US" sz="2800" dirty="0" smtClean="0">
              <a:solidFill>
                <a:schemeClr val="folHlink"/>
              </a:solidFill>
            </a:endParaRPr>
          </a:p>
        </p:txBody>
      </p:sp>
      <p:sp>
        <p:nvSpPr>
          <p:cNvPr id="6" name="Rectangle 2"/>
          <p:cNvSpPr txBox="1">
            <a:spLocks noChangeArrowheads="1"/>
          </p:cNvSpPr>
          <p:nvPr/>
        </p:nvSpPr>
        <p:spPr bwMode="white">
          <a:xfrm>
            <a:off x="463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pPr marL="0" indent="0" algn="l" eaLnBrk="1" hangingPunct="1">
              <a:buFont typeface="Wingdings" pitchFamily="2" charset="2"/>
              <a:buNone/>
            </a:pPr>
            <a:r>
              <a:rPr lang="en-US" sz="2800" dirty="0" smtClean="0">
                <a:solidFill>
                  <a:schemeClr val="bg1"/>
                </a:solidFill>
                <a:cs typeface="Arial" charset="0"/>
              </a:rPr>
              <a:t>Routing and Switching Essentials</a:t>
            </a:r>
          </a:p>
          <a:p>
            <a:pPr marL="0" indent="0" algn="l" eaLnBrk="1" hangingPunct="1">
              <a:buFont typeface="Wingdings" pitchFamily="2" charset="2"/>
              <a:buNone/>
            </a:pPr>
            <a:r>
              <a:rPr lang="en-US" dirty="0" smtClean="0">
                <a:solidFill>
                  <a:schemeClr val="bg1"/>
                </a:solidFill>
                <a:cs typeface="Arial" charset="0"/>
              </a:rPr>
              <a:t>9.3  Design Considerations for IPv6</a:t>
            </a:r>
          </a:p>
          <a:p>
            <a:pPr marL="0" marR="0" lvl="0" indent="0" algn="l" defTabSz="814388"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mj-lt"/>
                <a:ea typeface="+mj-ea"/>
                <a:cs typeface="+mj-cs"/>
              </a:rPr>
              <a:t/>
            </a:r>
            <a:br>
              <a:rPr kumimoji="0" lang="en-US" sz="2800" b="0" i="0" u="none" strike="noStrike" kern="0" cap="none" spc="0" normalizeH="0" baseline="0" noProof="0" dirty="0" smtClean="0">
                <a:ln>
                  <a:noFill/>
                </a:ln>
                <a:solidFill>
                  <a:srgbClr val="FFFFFF"/>
                </a:solidFill>
                <a:effectLst/>
                <a:uLnTx/>
                <a:uFillTx/>
                <a:latin typeface="+mj-lt"/>
                <a:ea typeface="+mj-ea"/>
                <a:cs typeface="+mj-cs"/>
              </a:rPr>
            </a:br>
            <a:endParaRPr kumimoji="0" lang="en-US" sz="2800" b="0" i="0" u="none" strike="noStrike" kern="0" cap="none" spc="0" normalizeH="0" baseline="0" noProof="0" dirty="0" smtClean="0">
              <a:ln>
                <a:noFill/>
              </a:ln>
              <a:solidFill>
                <a:schemeClr val="folHlink"/>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cs typeface="Arial" pitchFamily="34" charset="0"/>
              </a:rPr>
              <a:t>Subnetting Using the Subnet ID</a:t>
            </a:r>
            <a:endParaRPr lang="en-US" sz="2800" dirty="0">
              <a:cs typeface="Arial" pitchFamily="34" charset="0"/>
            </a:endParaRPr>
          </a:p>
        </p:txBody>
      </p:sp>
      <p:sp>
        <p:nvSpPr>
          <p:cNvPr id="26627"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An IPv6 Network Space is </a:t>
            </a:r>
            <a:r>
              <a:rPr lang="en-US" sz="2000" dirty="0" err="1" smtClean="0"/>
              <a:t>subnetted</a:t>
            </a:r>
            <a:r>
              <a:rPr lang="en-US" sz="2000" dirty="0" smtClean="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650874" y="1920874"/>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4566873" y="2889250"/>
            <a:ext cx="4577127" cy="3549650"/>
          </a:xfrm>
          <a:prstGeom prst="rect">
            <a:avLst/>
          </a:prstGeom>
          <a:noFill/>
          <a:ln w="9525" algn="ctr">
            <a:noFill/>
            <a:miter lim="800000"/>
            <a:headEnd/>
            <a:tailEnd/>
          </a:ln>
        </p:spPr>
      </p:pic>
      <p:sp>
        <p:nvSpPr>
          <p:cNvPr id="2" name="TextBox 1"/>
          <p:cNvSpPr txBox="1"/>
          <p:nvPr/>
        </p:nvSpPr>
        <p:spPr>
          <a:xfrm>
            <a:off x="419100" y="1920874"/>
            <a:ext cx="8229600"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250825"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4659313" y="1652588"/>
            <a:ext cx="4237037" cy="3413125"/>
          </a:xfrm>
          <a:prstGeom prst="rect">
            <a:avLst/>
          </a:prstGeom>
          <a:noFill/>
          <a:ln w="9525" algn="ctr">
            <a:noFill/>
            <a:miter lim="800000"/>
            <a:headEnd/>
            <a:tailEnd/>
          </a:ln>
        </p:spPr>
      </p:pic>
      <p:sp>
        <p:nvSpPr>
          <p:cNvPr id="5" name="TextBox 4"/>
          <p:cNvSpPr txBox="1"/>
          <p:nvPr/>
        </p:nvSpPr>
        <p:spPr>
          <a:xfrm>
            <a:off x="250824" y="1630362"/>
            <a:ext cx="8645526"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2054225" y="2360613"/>
            <a:ext cx="5226050" cy="4089400"/>
          </a:xfrm>
          <a:prstGeom prst="rect">
            <a:avLst/>
          </a:prstGeom>
          <a:noFill/>
          <a:ln w="9525" algn="ctr">
            <a:noFill/>
            <a:miter lim="800000"/>
            <a:headEnd/>
            <a:tailEnd/>
          </a:ln>
        </p:spPr>
      </p:pic>
      <p:sp>
        <p:nvSpPr>
          <p:cNvPr id="5" name="TextBox 4"/>
          <p:cNvSpPr txBox="1"/>
          <p:nvPr/>
        </p:nvSpPr>
        <p:spPr>
          <a:xfrm>
            <a:off x="1142999" y="2190110"/>
            <a:ext cx="7010401"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smtClean="0"/>
              <a:t>Each IPv6 address has 128 bits verses the 32 bits in an IPv4 address. </a:t>
            </a:r>
          </a:p>
          <a:p>
            <a:r>
              <a:rPr lang="en-US" sz="2000" dirty="0" smtClean="0"/>
              <a:t>The prefix length is used to indicate the network portion of an IPv6 address using the following format: IPv6 address/prefix length </a:t>
            </a:r>
          </a:p>
          <a:p>
            <a:r>
              <a:rPr lang="en-US" sz="2000" dirty="0" smtClean="0"/>
              <a:t>There </a:t>
            </a:r>
            <a:r>
              <a:rPr lang="en-US" sz="2000" dirty="0"/>
              <a:t>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val="268725534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55515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14751</TotalTime>
  <Pages>28</Pages>
  <Words>2836</Words>
  <Application>Microsoft Office PowerPoint</Application>
  <PresentationFormat>On-screen Show (4:3)</PresentationFormat>
  <Paragraphs>446</Paragraphs>
  <Slides>60</Slides>
  <Notes>59</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ＭＳ Ｐゴシック</vt:lpstr>
      <vt:lpstr>Arial</vt:lpstr>
      <vt:lpstr>Courier New</vt:lpstr>
      <vt:lpstr>Times New Roman</vt:lpstr>
      <vt:lpstr>Wingdings</vt:lpstr>
      <vt:lpstr>PPT-TMPLT-WHT_C</vt:lpstr>
      <vt:lpstr>NetAcad-4F_PPT-WHT_060408</vt:lpstr>
      <vt:lpstr>IPv6</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Lee, Hwajung</cp:lastModifiedBy>
  <cp:revision>900</cp:revision>
  <cp:lastPrinted>1999-01-27T00:54:54Z</cp:lastPrinted>
  <dcterms:created xsi:type="dcterms:W3CDTF">2006-10-23T15:07:30Z</dcterms:created>
  <dcterms:modified xsi:type="dcterms:W3CDTF">2015-12-07T21:17:23Z</dcterms:modified>
</cp:coreProperties>
</file>