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42"/>
  </p:notesMasterIdLst>
  <p:handoutMasterIdLst>
    <p:handoutMasterId r:id="rId43"/>
  </p:handoutMasterIdLst>
  <p:sldIdLst>
    <p:sldId id="812" r:id="rId3"/>
    <p:sldId id="903" r:id="rId4"/>
    <p:sldId id="871" r:id="rId5"/>
    <p:sldId id="904" r:id="rId6"/>
    <p:sldId id="873" r:id="rId7"/>
    <p:sldId id="874" r:id="rId8"/>
    <p:sldId id="908" r:id="rId9"/>
    <p:sldId id="965" r:id="rId10"/>
    <p:sldId id="966" r:id="rId11"/>
    <p:sldId id="967" r:id="rId12"/>
    <p:sldId id="875" r:id="rId13"/>
    <p:sldId id="877" r:id="rId14"/>
    <p:sldId id="500" r:id="rId15"/>
    <p:sldId id="786" r:id="rId16"/>
    <p:sldId id="791" r:id="rId17"/>
    <p:sldId id="912" r:id="rId18"/>
    <p:sldId id="977" r:id="rId19"/>
    <p:sldId id="991" r:id="rId20"/>
    <p:sldId id="992" r:id="rId21"/>
    <p:sldId id="994" r:id="rId22"/>
    <p:sldId id="993" r:id="rId23"/>
    <p:sldId id="995" r:id="rId24"/>
    <p:sldId id="996" r:id="rId25"/>
    <p:sldId id="997" r:id="rId26"/>
    <p:sldId id="913" r:id="rId27"/>
    <p:sldId id="998" r:id="rId28"/>
    <p:sldId id="999" r:id="rId29"/>
    <p:sldId id="1001" r:id="rId30"/>
    <p:sldId id="1002" r:id="rId31"/>
    <p:sldId id="1006" r:id="rId32"/>
    <p:sldId id="1003" r:id="rId33"/>
    <p:sldId id="1004" r:id="rId34"/>
    <p:sldId id="1005" r:id="rId35"/>
    <p:sldId id="976" r:id="rId36"/>
    <p:sldId id="883" r:id="rId37"/>
    <p:sldId id="946" r:id="rId38"/>
    <p:sldId id="947" r:id="rId39"/>
    <p:sldId id="884" r:id="rId40"/>
    <p:sldId id="885" r:id="rId41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 autoAdjust="0"/>
    <p:restoredTop sz="84695" autoAdjust="0"/>
  </p:normalViewPr>
  <p:slideViewPr>
    <p:cSldViewPr snapToGrid="0">
      <p:cViewPr varScale="1">
        <p:scale>
          <a:sx n="76" d="100"/>
          <a:sy n="76" d="100"/>
        </p:scale>
        <p:origin x="90" y="8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240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3.xml"/><Relationship Id="rId13" Type="http://schemas.openxmlformats.org/officeDocument/2006/relationships/slide" Target="slides/slide29.xml"/><Relationship Id="rId18" Type="http://schemas.openxmlformats.org/officeDocument/2006/relationships/slide" Target="slides/slide35.xml"/><Relationship Id="rId3" Type="http://schemas.openxmlformats.org/officeDocument/2006/relationships/slide" Target="slides/slide18.xml"/><Relationship Id="rId7" Type="http://schemas.openxmlformats.org/officeDocument/2006/relationships/slide" Target="slides/slide22.xml"/><Relationship Id="rId12" Type="http://schemas.openxmlformats.org/officeDocument/2006/relationships/slide" Target="slides/slide28.xml"/><Relationship Id="rId17" Type="http://schemas.openxmlformats.org/officeDocument/2006/relationships/slide" Target="slides/slide33.xml"/><Relationship Id="rId2" Type="http://schemas.openxmlformats.org/officeDocument/2006/relationships/slide" Target="slides/slide17.xml"/><Relationship Id="rId16" Type="http://schemas.openxmlformats.org/officeDocument/2006/relationships/slide" Target="slides/slide32.xml"/><Relationship Id="rId20" Type="http://schemas.openxmlformats.org/officeDocument/2006/relationships/slide" Target="slides/slide37.xml"/><Relationship Id="rId1" Type="http://schemas.openxmlformats.org/officeDocument/2006/relationships/slide" Target="slides/slide16.xml"/><Relationship Id="rId6" Type="http://schemas.openxmlformats.org/officeDocument/2006/relationships/slide" Target="slides/slide21.xml"/><Relationship Id="rId11" Type="http://schemas.openxmlformats.org/officeDocument/2006/relationships/slide" Target="slides/slide27.xml"/><Relationship Id="rId5" Type="http://schemas.openxmlformats.org/officeDocument/2006/relationships/slide" Target="slides/slide20.xml"/><Relationship Id="rId15" Type="http://schemas.openxmlformats.org/officeDocument/2006/relationships/slide" Target="slides/slide31.xml"/><Relationship Id="rId10" Type="http://schemas.openxmlformats.org/officeDocument/2006/relationships/slide" Target="slides/slide26.xml"/><Relationship Id="rId19" Type="http://schemas.openxmlformats.org/officeDocument/2006/relationships/slide" Target="slides/slide36.xml"/><Relationship Id="rId4" Type="http://schemas.openxmlformats.org/officeDocument/2006/relationships/slide" Target="slides/slide19.xml"/><Relationship Id="rId9" Type="http://schemas.openxmlformats.org/officeDocument/2006/relationships/slide" Target="slides/slide24.xml"/><Relationship Id="rId14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 err="1"/>
              <a:t>Presentation_ID.scr</a:t>
            </a:r>
            <a:endParaRPr lang="en-US" sz="800" dirty="0"/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 err="1"/>
              <a:t>Presentation_ID.scr</a:t>
            </a:r>
            <a:endParaRPr lang="en-US" sz="800" dirty="0"/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 &amp; Switching Essentials</a:t>
            </a:r>
            <a:r>
              <a:rPr lang="en-US" b="0" baseline="0" dirty="0"/>
              <a:t> v6.0</a:t>
            </a:r>
            <a:endParaRPr lang="en-US" b="0" dirty="0"/>
          </a:p>
          <a:p>
            <a:pPr>
              <a:buFontTx/>
              <a:buNone/>
            </a:pPr>
            <a:r>
              <a:rPr lang="en-US" sz="1400" dirty="0">
                <a:latin typeface="Arial" charset="0"/>
              </a:rPr>
              <a:t>Chapter 4: Introduction to Switched Networks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10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317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11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13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 and Switching Essentials </a:t>
            </a:r>
            <a:r>
              <a:rPr lang="en-US" b="0" baseline="0" dirty="0"/>
              <a:t>v6.0</a:t>
            </a:r>
            <a:endParaRPr lang="en-US" b="0" dirty="0"/>
          </a:p>
          <a:p>
            <a:pPr>
              <a:buFontTx/>
              <a:buNone/>
            </a:pPr>
            <a:r>
              <a:rPr lang="en-US" sz="1200" dirty="0">
                <a:latin typeface="Arial" charset="0"/>
              </a:rPr>
              <a:t>Chapter 4: Switched Networks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14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 and Switching</a:t>
            </a:r>
            <a:r>
              <a:rPr lang="en-US" b="0" baseline="0" dirty="0"/>
              <a:t> Essentials v6.0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/>
              <a:t>Chapter 4: LAN Design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</a:t>
            </a:r>
            <a:r>
              <a:rPr lang="en-US" sz="1200" dirty="0">
                <a:latin typeface="Arial" charset="0"/>
              </a:rPr>
              <a:t>LAN Design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 – Converged Networks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4.1.1.1</a:t>
            </a:r>
            <a:r>
              <a:rPr lang="en-US" baseline="0" dirty="0">
                <a:latin typeface="Arial" charset="0"/>
              </a:rPr>
              <a:t> – Growing Complexity of Networks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</a:t>
            </a:r>
            <a:r>
              <a:rPr lang="en-US" sz="1200" dirty="0">
                <a:latin typeface="Arial" charset="0"/>
              </a:rPr>
              <a:t>LAN Design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 – Converged Networks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4.1.1.2 – Elements of a Converged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</a:t>
            </a:r>
            <a:r>
              <a:rPr lang="en-US" sz="1200" dirty="0">
                <a:latin typeface="Arial" charset="0"/>
              </a:rPr>
              <a:t>LAN Design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 – Converged Networks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4.1.1.3</a:t>
            </a:r>
            <a:r>
              <a:rPr lang="en-US" baseline="0" dirty="0">
                <a:latin typeface="Arial" charset="0"/>
              </a:rPr>
              <a:t> – Cisco Borderless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</a:t>
            </a:r>
            <a:r>
              <a:rPr lang="en-US" sz="1200" dirty="0">
                <a:latin typeface="Arial" charset="0"/>
              </a:rPr>
              <a:t>LAN Design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 – Converged Networks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4.1.1.4</a:t>
            </a:r>
            <a:r>
              <a:rPr lang="en-US" baseline="0" dirty="0">
                <a:latin typeface="Arial" charset="0"/>
              </a:rPr>
              <a:t> – Hierarchy in the Borderless Switched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</a:t>
            </a:r>
            <a:r>
              <a:rPr lang="en-US" sz="1200" dirty="0">
                <a:latin typeface="Arial" charset="0"/>
              </a:rPr>
              <a:t>LAN Design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 – Converged Networks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4.1.1.5</a:t>
            </a:r>
            <a:r>
              <a:rPr lang="en-US" baseline="0" dirty="0">
                <a:latin typeface="Arial" charset="0"/>
              </a:rPr>
              <a:t> – Access, Distribution, and Core Layers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</a:t>
            </a:r>
            <a:r>
              <a:rPr lang="en-US" sz="1200" dirty="0">
                <a:latin typeface="Arial" charset="0"/>
              </a:rPr>
              <a:t>LAN Design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4.1.2 – Switched</a:t>
            </a:r>
            <a:r>
              <a:rPr lang="en-US" baseline="0" dirty="0">
                <a:latin typeface="Arial" charset="0"/>
              </a:rPr>
              <a:t> Networks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4.1.2.1 – Role of Switched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</a:t>
            </a:r>
            <a:r>
              <a:rPr lang="en-US" sz="1200" dirty="0">
                <a:latin typeface="Arial" charset="0"/>
              </a:rPr>
              <a:t>LAN Design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4.1.2 – Switched</a:t>
            </a:r>
            <a:r>
              <a:rPr lang="en-US" baseline="0" dirty="0">
                <a:latin typeface="Arial" charset="0"/>
              </a:rPr>
              <a:t> Networks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aseline="0" dirty="0">
                <a:latin typeface="Arial" charset="0"/>
              </a:rPr>
              <a:t>4.1.2.2 – Form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</a:t>
            </a:r>
            <a:r>
              <a:rPr lang="en-US" sz="1200" dirty="0">
                <a:latin typeface="Arial" charset="0"/>
              </a:rPr>
              <a:t>LAN Design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4.1.2 – Switched</a:t>
            </a:r>
            <a:r>
              <a:rPr lang="en-US" baseline="0" dirty="0">
                <a:latin typeface="Arial" charset="0"/>
              </a:rPr>
              <a:t> Networks</a:t>
            </a:r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4.1.2.2 – Form Factors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</a:t>
            </a:r>
            <a:r>
              <a:rPr lang="en-US" sz="1200" dirty="0">
                <a:latin typeface="Arial" charset="0"/>
              </a:rPr>
              <a:t>LAN Design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4.1.2 – Switched</a:t>
            </a:r>
            <a:r>
              <a:rPr lang="en-US" baseline="0" dirty="0">
                <a:latin typeface="Arial" charset="0"/>
              </a:rPr>
              <a:t> Networks</a:t>
            </a:r>
          </a:p>
          <a:p>
            <a:pPr marL="112713" marR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4.1.2.2 – Form Factors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 and Switching Essentials </a:t>
            </a:r>
            <a:r>
              <a:rPr lang="en-US" b="0" baseline="0" dirty="0"/>
              <a:t>v6.0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/>
              <a:t>Chapter 4: Introduction</a:t>
            </a:r>
            <a:r>
              <a:rPr lang="en-US" sz="1200" b="0" baseline="0" dirty="0"/>
              <a:t> to Switched Networks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962705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</a:t>
            </a:r>
            <a:r>
              <a:rPr lang="en-US" sz="1200" dirty="0">
                <a:latin typeface="Arial" charset="0"/>
              </a:rPr>
              <a:t>The Switched Environment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 – Frame Forwarding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4.2.1.1 - </a:t>
            </a:r>
            <a:r>
              <a:rPr lang="en-US" sz="1200" dirty="0"/>
              <a:t>Switching as a General Concept in Networking and Telecommunications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</a:t>
            </a:r>
            <a:r>
              <a:rPr lang="en-US" sz="1200" dirty="0">
                <a:latin typeface="Arial" charset="0"/>
              </a:rPr>
              <a:t>The Switched Environment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 – Frame Forwarding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4.2.1.2 - </a:t>
            </a:r>
            <a:r>
              <a:rPr lang="en-US" sz="1200" dirty="0"/>
              <a:t>Dynamically Populating a Switch MAC Address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</a:t>
            </a:r>
            <a:r>
              <a:rPr lang="en-US" sz="1200" dirty="0">
                <a:latin typeface="Arial" charset="0"/>
              </a:rPr>
              <a:t>The Switched Environment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 – Frame Forwarding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4.2.1.3 – Switch Forwarding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</a:t>
            </a:r>
            <a:r>
              <a:rPr lang="en-US" sz="1200" dirty="0">
                <a:latin typeface="Arial" charset="0"/>
              </a:rPr>
              <a:t>The Switched Environment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 – Frame Forwarding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4.2.1.4 - </a:t>
            </a:r>
            <a:r>
              <a:rPr lang="en-US" sz="1200" dirty="0"/>
              <a:t>Store-and-Forward Switching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Routing and Switching Essentials Planning Guide</a:t>
            </a:r>
          </a:p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4: Introduction</a:t>
            </a:r>
            <a:r>
              <a:rPr lang="en-US" b="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to Switched Networks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</a:t>
            </a:r>
            <a:r>
              <a:rPr lang="en-US" sz="1200" dirty="0">
                <a:latin typeface="Arial" charset="0"/>
              </a:rPr>
              <a:t>The Switched Environment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 – Frame Forwarding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4.2.1.5 – Cut-Through Switching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</a:t>
            </a:r>
            <a:r>
              <a:rPr lang="en-US" sz="1200" dirty="0">
                <a:latin typeface="Arial" charset="0"/>
              </a:rPr>
              <a:t>The Switched Environment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4.2.2 – Switching Domains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4.2.2.1 – Collision Domains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</a:t>
            </a:r>
            <a:r>
              <a:rPr lang="en-US" sz="1200" dirty="0">
                <a:latin typeface="Arial" charset="0"/>
              </a:rPr>
              <a:t>The Switched Environment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4.2.2 – Switching Domains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4.2.2.2 – Broadcast Domains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</a:t>
            </a:r>
            <a:r>
              <a:rPr lang="en-US" sz="1200" dirty="0">
                <a:latin typeface="Arial" charset="0"/>
              </a:rPr>
              <a:t>The Switched Environment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4.2.2 – Switching Domains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4.2.2.3 – Alleviating Network Congestion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Routing and Switching Essentials</a:t>
            </a:r>
            <a:r>
              <a:rPr lang="en-US" b="0" baseline="0" dirty="0"/>
              <a:t> v6.0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/>
              <a:t>Chapter 4: Introduction to Switched Networks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825558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4.3.1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</a:t>
            </a:r>
            <a:r>
              <a:rPr lang="en-US" dirty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36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241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37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337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119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471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137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8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519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9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86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Chapter 6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Chapter 6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netacad.com/group/communities/ccna-blo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Instructor Materials</a:t>
            </a:r>
            <a:br>
              <a:rPr lang="en-US" sz="2400" dirty="0">
                <a:latin typeface="Arial" charset="0"/>
              </a:rPr>
            </a:br>
            <a:r>
              <a:rPr lang="en-US" sz="2400" dirty="0">
                <a:latin typeface="Arial" charset="0"/>
              </a:rPr>
              <a:t>Chapter 4: Introduction to Switched Networks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49" y="4672012"/>
            <a:ext cx="4555819" cy="1061813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latin typeface="Arial" charset="0"/>
              </a:rPr>
              <a:t>Routing &amp; Switching Essentials v6.0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4: Best Practices (Cont.)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/>
              <a:t>Section 4.2 (cont.)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Room divisions (switches) create collision domains, but cannot limit the reach of an announcement (broadcast).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Physically separating rooms limits the reach of announcements (broadcasts), but also forces the use of a messenger (router) if messages are to exchanged between remote rooms.</a:t>
            </a:r>
          </a:p>
        </p:txBody>
      </p:sp>
    </p:spTree>
    <p:extLst>
      <p:ext uri="{BB962C8B-B14F-4D97-AF65-F5344CB8AC3E}">
        <p14:creationId xmlns:p14="http://schemas.microsoft.com/office/powerpoint/2010/main" val="316950129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395786" y="35028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4: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395786" y="1260910"/>
            <a:ext cx="8200528" cy="3571875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at: </a:t>
            </a:r>
            <a:r>
              <a:rPr lang="en-US" sz="2000" dirty="0">
                <a:hlinkClick r:id="rId3"/>
              </a:rPr>
              <a:t>https://www.netacad.com/group/communities/community-home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defRPr/>
            </a:pPr>
            <a:r>
              <a:rPr lang="en-US" sz="2000" dirty="0"/>
              <a:t>Best practices from around the world for teaching CCNA Routing and Switching. </a:t>
            </a:r>
            <a:r>
              <a:rPr lang="en-US" sz="2000" dirty="0">
                <a:hlinkClick r:id="rId4"/>
              </a:rPr>
              <a:t>https://www.netacad.com/group/communities/ccna-blog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If you have lesson plans or resources that you would like to share, upload them to the CCNA Community in order to help other instructors.</a:t>
            </a:r>
          </a:p>
          <a:p>
            <a:r>
              <a:rPr lang="en-US" sz="2000" dirty="0"/>
              <a:t>Students can enroll in </a:t>
            </a:r>
            <a:r>
              <a:rPr lang="en-US" sz="2000" b="1" dirty="0"/>
              <a:t>Packet Tracer Know How 1: Packet Tracer 101 </a:t>
            </a:r>
            <a:r>
              <a:rPr lang="en-US" sz="2000" dirty="0"/>
              <a:t>(self-enroll)</a:t>
            </a:r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Chapter 4: Switched Networks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dirty="0"/>
              <a:t>Routing and Switching Essentials v6.0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028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4 -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337482"/>
            <a:ext cx="7940675" cy="4743578"/>
          </a:xfrm>
        </p:spPr>
        <p:txBody>
          <a:bodyPr/>
          <a:lstStyle/>
          <a:p>
            <a:pPr marL="0" indent="0">
              <a:buNone/>
            </a:pPr>
            <a:r>
              <a:rPr lang="en-CA" sz="2000" dirty="0"/>
              <a:t>4.1 LAN Design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switched networks support small to medium-sized businesses.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data, voice, and video are converged in a switched network.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a switched network in a small to medium-sized business.</a:t>
            </a:r>
          </a:p>
          <a:p>
            <a:pPr marL="1588" indent="0">
              <a:buNone/>
            </a:pPr>
            <a:r>
              <a:rPr lang="en-CA" sz="2000" dirty="0"/>
              <a:t>4.2 The Switched Environment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Layer 2 switches forward data in a small to medium-sized LAN.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frames are forwarded in a switched network.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Compare a collision domain to a broadcast domain.</a:t>
            </a:r>
          </a:p>
          <a:p>
            <a:pPr marL="627063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CA" sz="2400" dirty="0"/>
              <a:t>4.1 LAN Design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Converged Networks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Growing Complexity of Networks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784" y="2816942"/>
            <a:ext cx="2820635" cy="3607178"/>
          </a:xfrm>
        </p:spPr>
        <p:txBody>
          <a:bodyPr/>
          <a:lstStyle/>
          <a:p>
            <a:r>
              <a:rPr lang="en-US" sz="2000" dirty="0"/>
              <a:t>Our digital world is changing.</a:t>
            </a:r>
          </a:p>
          <a:p>
            <a:r>
              <a:rPr lang="en-US" sz="2000" dirty="0"/>
              <a:t>Information must be accessed from anywhere in the world.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489" y="1828800"/>
            <a:ext cx="5371527" cy="43053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00030874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Converged Networks</a:t>
            </a:r>
            <a:br>
              <a:rPr lang="en-US" dirty="0">
                <a:latin typeface="Arial" charset="0"/>
              </a:rPr>
            </a:br>
            <a:r>
              <a:rPr lang="en-US" dirty="0">
                <a:ea typeface="ＭＳ Ｐゴシック" pitchFamily="34" charset="-128"/>
              </a:rPr>
              <a:t>Elements of a Converged Network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5767" y="1504337"/>
            <a:ext cx="5134393" cy="4970206"/>
          </a:xfrm>
        </p:spPr>
        <p:txBody>
          <a:bodyPr/>
          <a:lstStyle/>
          <a:p>
            <a:r>
              <a:rPr lang="en-US" sz="2000" dirty="0"/>
              <a:t>To support collaboration, networks employ converged solutions.</a:t>
            </a:r>
          </a:p>
          <a:p>
            <a:r>
              <a:rPr lang="en-US" sz="2000" dirty="0"/>
              <a:t>Data services include voice systems, IP phones, voice gateways, video support, and video conferencing.</a:t>
            </a:r>
          </a:p>
          <a:p>
            <a:r>
              <a:rPr lang="en-US" sz="2000" dirty="0"/>
              <a:t>Call control, voice messaging, mobility, and automated attendant are also common features.</a:t>
            </a:r>
          </a:p>
          <a:p>
            <a:pPr marL="236538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/>
              <a:t>Multiple types of traffic; only one network to manage.</a:t>
            </a:r>
          </a:p>
          <a:p>
            <a:pPr marL="236538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/>
              <a:t>Substantial savings over installation and management of separate voice, video, and data networks.</a:t>
            </a:r>
          </a:p>
          <a:p>
            <a:pPr marL="236538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/>
              <a:t>Integrates IT management.</a:t>
            </a:r>
          </a:p>
          <a:p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3766" y="1784555"/>
            <a:ext cx="3021069" cy="405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949979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Converged Networks</a:t>
            </a:r>
            <a:br>
              <a:rPr lang="en-US" dirty="0">
                <a:latin typeface="Arial" charset="0"/>
              </a:rPr>
            </a:br>
            <a:r>
              <a:rPr lang="en-US" dirty="0">
                <a:ea typeface="ＭＳ Ｐゴシック" pitchFamily="34" charset="-128"/>
              </a:rPr>
              <a:t>Cisco Borderless Networks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5768" y="1504338"/>
            <a:ext cx="3329097" cy="4689986"/>
          </a:xfrm>
        </p:spPr>
        <p:txBody>
          <a:bodyPr/>
          <a:lstStyle/>
          <a:p>
            <a:r>
              <a:rPr lang="en-US" sz="2000" dirty="0"/>
              <a:t>A network architecture that allows organizations to connect anyone, anywhere, anytime, and on any device securely, reliably, and seamlessly.</a:t>
            </a:r>
          </a:p>
          <a:p>
            <a:r>
              <a:rPr lang="en-US" sz="2000" dirty="0"/>
              <a:t>Designed to address IT and business challenges, such as supporting the converged network and changing work patterns.</a:t>
            </a:r>
          </a:p>
          <a:p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5783" y="1458709"/>
            <a:ext cx="5324475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423215"/>
      </p:ext>
    </p:extLst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Converged Networks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Hierarchy in the Borderless Switched Network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5768" y="1666567"/>
            <a:ext cx="3550015" cy="458674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Borderless switched network design guidelines are built upon the following principles:</a:t>
            </a:r>
          </a:p>
          <a:p>
            <a:pPr marL="236538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/>
              <a:t>Hierarchical</a:t>
            </a:r>
          </a:p>
          <a:p>
            <a:pPr marL="236538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/>
              <a:t>Modularity</a:t>
            </a:r>
          </a:p>
          <a:p>
            <a:pPr marL="236538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/>
              <a:t>Resiliency</a:t>
            </a:r>
          </a:p>
          <a:p>
            <a:pPr marL="236538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/>
              <a:t>Flexibility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5384" y="1666567"/>
            <a:ext cx="5069525" cy="413710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70618237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Materials – </a:t>
            </a:r>
            <a:r>
              <a:rPr lang="en-US">
                <a:latin typeface="Arial" charset="0"/>
              </a:rPr>
              <a:t>Chapter 4 </a:t>
            </a:r>
            <a:r>
              <a:rPr lang="en-US" dirty="0">
                <a:latin typeface="Arial" charset="0"/>
              </a:rPr>
              <a:t>Planning Guide</a:t>
            </a:r>
            <a:endParaRPr lang="en-US" dirty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32586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Instructor Planning Guide</a:t>
            </a:r>
            <a:endParaRPr lang="en-CA" sz="2000" dirty="0"/>
          </a:p>
          <a:p>
            <a:pPr lvl="1">
              <a:buFont typeface="Wingdings" charset="2"/>
              <a:buChar char="§"/>
            </a:pPr>
            <a:r>
              <a:rPr lang="en-CA" sz="1600" dirty="0"/>
              <a:t>Information to help you become familiar with the chapter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Teaching aids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/>
              <a:t>Instructor Class Presentation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Optional slides that you can use in the classroom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Begins on slide # 13</a:t>
            </a:r>
            <a:endParaRPr lang="en-CA" sz="16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CA" sz="2000" dirty="0"/>
              <a:t>Note: Remove the Planning Guide from this presentation before sharing with anyone.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Converged Networks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Access, Distribution, and Core Layers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461" y="1296374"/>
            <a:ext cx="6722666" cy="5266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237876"/>
      </p:ext>
    </p:extLst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Switched Networks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Role of Switched Networks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195768" y="1666567"/>
            <a:ext cx="3550015" cy="4586749"/>
          </a:xfrm>
        </p:spPr>
        <p:txBody>
          <a:bodyPr/>
          <a:lstStyle/>
          <a:p>
            <a:r>
              <a:rPr lang="en-US" sz="2000" dirty="0"/>
              <a:t>Switching technologies are crucial to network design. </a:t>
            </a:r>
          </a:p>
          <a:p>
            <a:r>
              <a:rPr lang="en-US" sz="2000" dirty="0"/>
              <a:t>Switching allows traffic to be sent only where it is needed in most cases, using fast methods.</a:t>
            </a:r>
          </a:p>
          <a:p>
            <a:r>
              <a:rPr lang="en-US" sz="2000" dirty="0"/>
              <a:t>A switched LAN:</a:t>
            </a:r>
          </a:p>
          <a:p>
            <a:pPr marL="681037" lvl="1" indent="-342900">
              <a:buFont typeface="Wingdings" pitchFamily="2" charset="2"/>
              <a:buChar char="§"/>
            </a:pPr>
            <a:r>
              <a:rPr lang="en-US" sz="1600" dirty="0"/>
              <a:t>Allows more flexibility </a:t>
            </a:r>
          </a:p>
          <a:p>
            <a:pPr marL="681037" lvl="1" indent="-342900">
              <a:buFont typeface="Wingdings" pitchFamily="2" charset="2"/>
              <a:buChar char="§"/>
            </a:pPr>
            <a:r>
              <a:rPr lang="en-US" sz="1600" dirty="0"/>
              <a:t>Allows more traffic management</a:t>
            </a:r>
          </a:p>
          <a:p>
            <a:pPr marL="681037" lvl="1" indent="-342900">
              <a:buFont typeface="Wingdings" pitchFamily="2" charset="2"/>
              <a:buChar char="§"/>
            </a:pPr>
            <a:r>
              <a:rPr lang="en-US" sz="1600" dirty="0"/>
              <a:t>Supports quality of service, additional security, wireless, IP telephony, and mobility services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2663" y="1529839"/>
            <a:ext cx="3128115" cy="45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291646"/>
      </p:ext>
    </p:extLst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Switched Networks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Form Factors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593975" y="2418735"/>
            <a:ext cx="3137367" cy="973394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Fixed </a:t>
            </a:r>
          </a:p>
          <a:p>
            <a:pPr marL="0" indent="0">
              <a:buNone/>
            </a:pPr>
            <a:r>
              <a:rPr lang="en-US" sz="2000" b="1" dirty="0"/>
              <a:t>Configuration </a:t>
            </a:r>
          </a:p>
          <a:p>
            <a:pPr marL="0" indent="0">
              <a:buNone/>
            </a:pPr>
            <a:r>
              <a:rPr lang="en-US" sz="2000" b="1" dirty="0"/>
              <a:t>Switches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7089" y="1612639"/>
            <a:ext cx="5211568" cy="4378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686226"/>
      </p:ext>
    </p:extLst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Switched Networks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Form Factors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593975" y="2418735"/>
            <a:ext cx="3137367" cy="973394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Modular</a:t>
            </a:r>
          </a:p>
          <a:p>
            <a:pPr marL="0" indent="0">
              <a:buNone/>
            </a:pPr>
            <a:r>
              <a:rPr lang="en-US" sz="2000" b="1" dirty="0"/>
              <a:t>Platform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869" y="1630311"/>
            <a:ext cx="5448867" cy="449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776324"/>
      </p:ext>
    </p:extLst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Switched Networks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Form Factors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593975" y="2418734"/>
            <a:ext cx="1854257" cy="1474839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Stackable</a:t>
            </a:r>
          </a:p>
          <a:p>
            <a:pPr marL="0" indent="0">
              <a:buNone/>
            </a:pPr>
            <a:r>
              <a:rPr lang="en-US" sz="2000" b="1" dirty="0"/>
              <a:t>Configuration </a:t>
            </a:r>
          </a:p>
          <a:p>
            <a:pPr marL="0" indent="0">
              <a:buNone/>
            </a:pPr>
            <a:r>
              <a:rPr lang="en-US" sz="2000" b="1" dirty="0"/>
              <a:t>Switches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8156" y="1480037"/>
            <a:ext cx="5965406" cy="4596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0713738"/>
      </p:ext>
    </p:extLst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242" y="2263774"/>
            <a:ext cx="4513006" cy="1526562"/>
          </a:xfrm>
        </p:spPr>
        <p:txBody>
          <a:bodyPr/>
          <a:lstStyle/>
          <a:p>
            <a:pPr eaLnBrk="1" hangingPunct="1"/>
            <a:r>
              <a:rPr lang="en-CA" sz="2400" dirty="0"/>
              <a:t>4.2 The Switched Environment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92449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691639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Frame Forwarding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Switching as a General Concept in Networking and Telecommunications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43252" y="1873044"/>
            <a:ext cx="8343548" cy="4468761"/>
          </a:xfrm>
        </p:spPr>
        <p:txBody>
          <a:bodyPr/>
          <a:lstStyle/>
          <a:p>
            <a:pPr marL="342900" indent="-342900"/>
            <a:r>
              <a:rPr lang="en-US" sz="2000" dirty="0"/>
              <a:t>A switch makes a decision based on ingress and a destination port.</a:t>
            </a:r>
          </a:p>
          <a:p>
            <a:pPr marL="342900" indent="-342900"/>
            <a:r>
              <a:rPr lang="en-US" sz="2000" dirty="0"/>
              <a:t>A LAN switch keeps a table that it uses to determine how to forward traffic through the switch.</a:t>
            </a:r>
          </a:p>
          <a:p>
            <a:pPr marL="342900" indent="-342900"/>
            <a:r>
              <a:rPr lang="en-US" sz="2000" dirty="0"/>
              <a:t>Cisco LAN switches forward Ethernet frames based on the destination MAC address of the frames.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5871679"/>
      </p:ext>
    </p:extLst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691639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Frame Forwarding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Dynamically Populating a Switch MAC Address Table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43252" y="1873044"/>
            <a:ext cx="8343548" cy="4468761"/>
          </a:xfrm>
        </p:spPr>
        <p:txBody>
          <a:bodyPr/>
          <a:lstStyle/>
          <a:p>
            <a:pPr marL="342900" indent="-342900"/>
            <a:r>
              <a:rPr lang="en-US" sz="2000" dirty="0"/>
              <a:t>A switch must first learn which devices exist on each port before it can transmit a frame.</a:t>
            </a:r>
          </a:p>
          <a:p>
            <a:pPr marL="342900" indent="-342900"/>
            <a:r>
              <a:rPr lang="en-US" sz="2000" dirty="0"/>
              <a:t>As a switch learns the relationship of ports to devices, it builds a table called a MAC address or content addressable memory (CAM) table.</a:t>
            </a:r>
          </a:p>
          <a:p>
            <a:pPr marL="342900" indent="-342900"/>
            <a:r>
              <a:rPr lang="en-US" sz="2000" dirty="0"/>
              <a:t>CAM is a special type of memory used in high-speed searching applications.</a:t>
            </a:r>
          </a:p>
          <a:p>
            <a:pPr marL="342900" indent="-342900"/>
            <a:r>
              <a:rPr lang="en-US" sz="2000" dirty="0"/>
              <a:t>The information in the MAC address table is used to send frames.</a:t>
            </a:r>
          </a:p>
          <a:p>
            <a:pPr marL="342900" indent="-342900"/>
            <a:r>
              <a:rPr lang="en-US" sz="2000" dirty="0"/>
              <a:t>When a switch receives an incoming frame with a MAC address that is not found in the CAM table, it floods it to all ports, except the one that received the frame.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68623338"/>
      </p:ext>
    </p:extLst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691639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Frame Forwarding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Switch Forwarding Methods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5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14" y="2028217"/>
            <a:ext cx="8561050" cy="4101893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74211625"/>
      </p:ext>
    </p:extLst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119" y="558903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Frame Forwarding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Store-and-Forward Switching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99007" y="2286000"/>
            <a:ext cx="3093122" cy="3967316"/>
          </a:xfrm>
        </p:spPr>
        <p:txBody>
          <a:bodyPr/>
          <a:lstStyle/>
          <a:p>
            <a:pPr marL="342900" indent="-342900"/>
            <a:r>
              <a:rPr lang="en-US" sz="2000" dirty="0"/>
              <a:t>Allows the switch to:</a:t>
            </a:r>
          </a:p>
          <a:p>
            <a:pPr marL="681037" lvl="1" indent="-342900">
              <a:buFont typeface="Wingdings" pitchFamily="2" charset="2"/>
              <a:buChar char="§"/>
            </a:pPr>
            <a:r>
              <a:rPr lang="en-US" dirty="0"/>
              <a:t>Check for errors (via FCS check)</a:t>
            </a:r>
          </a:p>
          <a:p>
            <a:pPr marL="681037" lvl="1" indent="-342900">
              <a:buFont typeface="Wingdings" pitchFamily="2" charset="2"/>
              <a:buChar char="§"/>
            </a:pPr>
            <a:r>
              <a:rPr lang="en-US" dirty="0"/>
              <a:t>Perform automatic buffering</a:t>
            </a:r>
          </a:p>
          <a:p>
            <a:pPr marL="342900" indent="-342900"/>
            <a:r>
              <a:rPr lang="en-US" sz="2000" dirty="0"/>
              <a:t>Slower forwarding process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4255" y="2055404"/>
            <a:ext cx="560070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677406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lnSpc>
                <a:spcPct val="90000"/>
              </a:lnSpc>
              <a:defRPr/>
            </a:pPr>
            <a:r>
              <a:rPr lang="en-US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Routing and Switching Essentials 6.0 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</a:t>
            </a: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lanning Guide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4: Introduction to Switched Networks</a:t>
            </a:r>
            <a:endParaRPr lang="en-US" b="0" kern="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119" y="558903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Frame Forwarding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Cut-Through Switching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99007" y="2286000"/>
            <a:ext cx="2785248" cy="3905250"/>
          </a:xfrm>
        </p:spPr>
        <p:txBody>
          <a:bodyPr/>
          <a:lstStyle/>
          <a:p>
            <a:pPr marL="342900" indent="-342900"/>
            <a:r>
              <a:rPr lang="en-US" sz="2000" dirty="0"/>
              <a:t>Allows the switch to start forwarding in about 10 microseconds</a:t>
            </a:r>
          </a:p>
          <a:p>
            <a:pPr marL="342900" indent="-342900"/>
            <a:r>
              <a:rPr lang="en-US" sz="2000" dirty="0"/>
              <a:t>No FCS check</a:t>
            </a:r>
          </a:p>
          <a:p>
            <a:pPr marL="342900" indent="-342900"/>
            <a:r>
              <a:rPr lang="en-US" sz="2000" dirty="0"/>
              <a:t>No automatic buffering</a:t>
            </a:r>
            <a:endParaRPr lang="en-US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0863" y="1876425"/>
            <a:ext cx="547687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4825278"/>
      </p:ext>
    </p:extLst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119" y="558903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Switching Domains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Collision Domains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09716" y="2201198"/>
            <a:ext cx="3172549" cy="433602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Ethernet switch port:</a:t>
            </a:r>
          </a:p>
          <a:p>
            <a:pPr marL="342900" indent="-342900"/>
            <a:r>
              <a:rPr lang="en-US" sz="2000" dirty="0"/>
              <a:t>Operating in half duplex, each segment is in its own collision domain.</a:t>
            </a:r>
          </a:p>
          <a:p>
            <a:pPr marL="342900" indent="-342900"/>
            <a:r>
              <a:rPr lang="en-US" sz="2000" dirty="0"/>
              <a:t>Operating in full duplex eliminates collisions.</a:t>
            </a:r>
          </a:p>
          <a:p>
            <a:pPr marL="342900" indent="-342900"/>
            <a:r>
              <a:rPr lang="en-US" sz="2000" dirty="0"/>
              <a:t>By default, will auto-negotiate full duplex when the adjacent device can also operate in full duplex</a:t>
            </a:r>
            <a:r>
              <a:rPr lang="en-US" sz="2000" i="1" dirty="0"/>
              <a:t>.</a:t>
            </a:r>
            <a:r>
              <a:rPr lang="en-US" sz="2000" dirty="0"/>
              <a:t> 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7097" y="2450700"/>
            <a:ext cx="4791996" cy="303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9716" y="1637071"/>
            <a:ext cx="8377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n-lt"/>
              </a:rPr>
              <a:t>Collision domain - Segment where devices compete to communicate.</a:t>
            </a:r>
          </a:p>
        </p:txBody>
      </p:sp>
    </p:spTree>
    <p:extLst>
      <p:ext uri="{BB962C8B-B14F-4D97-AF65-F5344CB8AC3E}">
        <p14:creationId xmlns:p14="http://schemas.microsoft.com/office/powerpoint/2010/main" val="428685152"/>
      </p:ext>
    </p:extLst>
  </p:cSld>
  <p:clrMapOvr>
    <a:masterClrMapping/>
  </p:clrMapOvr>
  <p:transition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119" y="558903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Switching Domains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Broadcast Domains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09716" y="1651819"/>
            <a:ext cx="8273845" cy="499970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 broadcast domain is the extent of the network where a broadcast frame can be heard.</a:t>
            </a:r>
          </a:p>
          <a:p>
            <a:pPr marL="342900" indent="-342900"/>
            <a:r>
              <a:rPr lang="en-US" sz="2000" dirty="0"/>
              <a:t>Switches forward broadcast frames to all ports; therefore, switches do not break broadcast domains.</a:t>
            </a:r>
          </a:p>
          <a:p>
            <a:pPr marL="342900" indent="-342900"/>
            <a:r>
              <a:rPr lang="en-US" sz="2000" dirty="0"/>
              <a:t>All ports of a switch, with its default configuration, belong to the same broadcast domain.</a:t>
            </a:r>
          </a:p>
          <a:p>
            <a:pPr marL="342900" indent="-342900"/>
            <a:r>
              <a:rPr lang="en-US" sz="2000" dirty="0"/>
              <a:t>If two or more switches are connected, broadcasts are forwarded to all ports of all switches, except for the port that originally received the broadcast.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91340606"/>
      </p:ext>
    </p:extLst>
  </p:cSld>
  <p:clrMapOvr>
    <a:masterClrMapping/>
  </p:clrMapOvr>
  <p:transition spd="med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119" y="558903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>
                <a:ea typeface="ＭＳ Ｐゴシック" pitchFamily="34" charset="-128"/>
              </a:rPr>
              <a:t>Switching Domains</a:t>
            </a:r>
            <a:br>
              <a:rPr lang="en-US" dirty="0">
                <a:latin typeface="Arial" charset="0"/>
              </a:rPr>
            </a:br>
            <a:r>
              <a:rPr lang="en-US" sz="2800" dirty="0"/>
              <a:t>Alleviating Network Congestion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09716" y="1651819"/>
            <a:ext cx="8273845" cy="499970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Switches help alleviate network congestion by:</a:t>
            </a:r>
          </a:p>
          <a:p>
            <a:pPr marL="342900" indent="-342900"/>
            <a:r>
              <a:rPr lang="en-US" sz="2000" dirty="0"/>
              <a:t>Facilitating the segmentation of a LAN into separate collision domains.</a:t>
            </a:r>
          </a:p>
          <a:p>
            <a:pPr marL="342900" indent="-342900"/>
            <a:r>
              <a:rPr lang="en-US" sz="2000" dirty="0"/>
              <a:t>Providing full-duplex communication between devices.</a:t>
            </a:r>
          </a:p>
          <a:p>
            <a:pPr marL="342900" indent="-342900"/>
            <a:r>
              <a:rPr lang="en-US" sz="2000" dirty="0"/>
              <a:t>Taking advantage of their high-port density.</a:t>
            </a:r>
          </a:p>
          <a:p>
            <a:pPr marL="342900" indent="-342900"/>
            <a:r>
              <a:rPr lang="en-US" sz="2000" dirty="0"/>
              <a:t>Buffering large frames.</a:t>
            </a:r>
          </a:p>
          <a:p>
            <a:pPr marL="342900" indent="-342900"/>
            <a:r>
              <a:rPr lang="en-US" sz="2000" dirty="0"/>
              <a:t>Employing high-speed ports.</a:t>
            </a:r>
          </a:p>
          <a:p>
            <a:pPr marL="342900" indent="-342900"/>
            <a:r>
              <a:rPr lang="en-US" sz="2000" dirty="0"/>
              <a:t>Taking advantage of their fast internal switching process.</a:t>
            </a:r>
          </a:p>
          <a:p>
            <a:pPr marL="342900" indent="-342900"/>
            <a:r>
              <a:rPr lang="en-US" sz="2000" dirty="0"/>
              <a:t>Having a low, per-port cost.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23286280"/>
      </p:ext>
    </p:extLst>
  </p:cSld>
  <p:clrMapOvr>
    <a:masterClrMapping/>
  </p:clrMapOvr>
  <p:transition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4.3 Chapter Summary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46901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65507" y="1329952"/>
            <a:ext cx="8600517" cy="5318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The trend in networks is towards convergence using a single set of wires and devices to handle voice, video, and data transmission.</a:t>
            </a:r>
          </a:p>
          <a:p>
            <a:r>
              <a:rPr lang="en-US" sz="1600" dirty="0"/>
              <a:t>There has been a dramatic shift in the way businesses operate.</a:t>
            </a:r>
          </a:p>
          <a:p>
            <a:r>
              <a:rPr lang="en-US" sz="1600" dirty="0"/>
              <a:t>There are no physical offices or geographic boundaries constraints. Resources must now be seamlessly available anytime and anywhere.</a:t>
            </a:r>
          </a:p>
          <a:p>
            <a:r>
              <a:rPr lang="en-US" sz="1600" dirty="0"/>
              <a:t>The Cisco Borderless Network architecture enables different elements, from access switches to wireless access points, to work together and allow users to access resources from any place, at any time.</a:t>
            </a:r>
          </a:p>
          <a:p>
            <a:r>
              <a:rPr lang="en-US" sz="1600" dirty="0"/>
              <a:t>The traditional, three-layer hierarchical design model divides the network into core, distribution, and access layers, and allows each portion of the network to be optimized for specific functionality. </a:t>
            </a:r>
          </a:p>
          <a:p>
            <a:r>
              <a:rPr lang="en-US" sz="1600" dirty="0"/>
              <a:t>It provides modularity, resiliency, and flexibility, which provides a foundation that allows network designers to overlay security, mobility, and unified communication features. </a:t>
            </a:r>
          </a:p>
          <a:p>
            <a:r>
              <a:rPr lang="en-US" sz="1600" dirty="0"/>
              <a:t>Switches use either store-and-forward or cut-through switching.</a:t>
            </a:r>
          </a:p>
          <a:p>
            <a:r>
              <a:rPr lang="en-US" sz="1600" dirty="0"/>
              <a:t>Every port on a switch forms a separate collision domain allowing for extremely high-speed, full-duplex communication.</a:t>
            </a:r>
          </a:p>
          <a:p>
            <a:r>
              <a:rPr lang="en-US" sz="1600" dirty="0"/>
              <a:t>Switch ports do not block broadcasts and connecting switches can extend the size of the broadcast domain, often resulting in degraded network performance.</a:t>
            </a:r>
          </a:p>
          <a:p>
            <a:endParaRPr lang="en-US" sz="1600" dirty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Chapter Summary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97760924"/>
      </p:ext>
    </p:extLst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Section 4.1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4"/>
            <a:ext cx="3799792" cy="5118255"/>
          </a:xfrm>
        </p:spPr>
        <p:txBody>
          <a:bodyPr/>
          <a:lstStyle/>
          <a:p>
            <a:pPr eaLnBrk="1" fontAlgn="b" hangingPunct="1"/>
            <a:r>
              <a:rPr lang="en-US" sz="1600" dirty="0"/>
              <a:t>Converged network</a:t>
            </a:r>
          </a:p>
          <a:p>
            <a:pPr eaLnBrk="1" fontAlgn="b" hangingPunct="1"/>
            <a:r>
              <a:rPr lang="en-US" sz="1600" dirty="0"/>
              <a:t>Cisco borderless networks</a:t>
            </a:r>
          </a:p>
          <a:p>
            <a:pPr eaLnBrk="1" fontAlgn="b" hangingPunct="1"/>
            <a:r>
              <a:rPr lang="en-US" sz="1600" dirty="0"/>
              <a:t>Core layer</a:t>
            </a:r>
          </a:p>
          <a:p>
            <a:pPr eaLnBrk="1" fontAlgn="b" hangingPunct="1"/>
            <a:r>
              <a:rPr lang="en-US" sz="1600" dirty="0"/>
              <a:t>Distribution layer</a:t>
            </a:r>
          </a:p>
          <a:p>
            <a:pPr eaLnBrk="1" fontAlgn="b" hangingPunct="1"/>
            <a:r>
              <a:rPr lang="en-US" sz="1600" dirty="0"/>
              <a:t>Fixed configuration switches</a:t>
            </a:r>
          </a:p>
          <a:p>
            <a:pPr eaLnBrk="1" fontAlgn="b" hangingPunct="1"/>
            <a:r>
              <a:rPr lang="en-US" sz="1600" dirty="0"/>
              <a:t>Modular configuration switches</a:t>
            </a:r>
          </a:p>
          <a:p>
            <a:pPr eaLnBrk="1" fontAlgn="b" hangingPunct="1"/>
            <a:r>
              <a:rPr lang="en-US" sz="1600" dirty="0"/>
              <a:t>Stackable configuration switches</a:t>
            </a:r>
          </a:p>
          <a:p>
            <a:pPr eaLnBrk="1" fontAlgn="b" hangingPunct="1"/>
            <a:r>
              <a:rPr lang="en-US" sz="1600" dirty="0"/>
              <a:t>Cost of a switch</a:t>
            </a:r>
          </a:p>
          <a:p>
            <a:pPr eaLnBrk="1" fontAlgn="b" hangingPunct="1"/>
            <a:r>
              <a:rPr lang="en-US" sz="1600" dirty="0"/>
              <a:t>Frame buffers</a:t>
            </a:r>
          </a:p>
        </p:txBody>
      </p:sp>
    </p:spTree>
    <p:extLst>
      <p:ext uri="{BB962C8B-B14F-4D97-AF65-F5344CB8AC3E}">
        <p14:creationId xmlns:p14="http://schemas.microsoft.com/office/powerpoint/2010/main" val="3150004748"/>
      </p:ext>
    </p:extLst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Section 4.2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7" y="1358745"/>
            <a:ext cx="4156447" cy="4946358"/>
          </a:xfrm>
        </p:spPr>
        <p:txBody>
          <a:bodyPr/>
          <a:lstStyle/>
          <a:p>
            <a:pPr eaLnBrk="1" fontAlgn="b" hangingPunct="1"/>
            <a:r>
              <a:rPr lang="en-US" sz="1600" dirty="0"/>
              <a:t>Ingress port</a:t>
            </a:r>
          </a:p>
          <a:p>
            <a:pPr eaLnBrk="1" fontAlgn="b" hangingPunct="1"/>
            <a:r>
              <a:rPr lang="en-US" sz="1600" dirty="0"/>
              <a:t>Content addressable memory (CAM)</a:t>
            </a:r>
          </a:p>
          <a:p>
            <a:pPr eaLnBrk="1" fontAlgn="b" hangingPunct="1"/>
            <a:r>
              <a:rPr lang="en-US" sz="1600" dirty="0"/>
              <a:t>Cut-through switching</a:t>
            </a:r>
          </a:p>
          <a:p>
            <a:pPr eaLnBrk="1" fontAlgn="b" hangingPunct="1"/>
            <a:r>
              <a:rPr lang="en-US" sz="1600" dirty="0"/>
              <a:t>Store-and-forward switching</a:t>
            </a:r>
          </a:p>
          <a:p>
            <a:pPr eaLnBrk="1" fontAlgn="b" hangingPunct="1"/>
            <a:r>
              <a:rPr lang="en-US" sz="1600" dirty="0"/>
              <a:t>Frame-check-sequence (FCS)</a:t>
            </a:r>
          </a:p>
          <a:p>
            <a:pPr eaLnBrk="1" fontAlgn="b" hangingPunct="1"/>
            <a:r>
              <a:rPr lang="en-US" sz="1600" dirty="0"/>
              <a:t>Fragment free switching</a:t>
            </a:r>
          </a:p>
          <a:p>
            <a:pPr eaLnBrk="1" fontAlgn="b" hangingPunct="1"/>
            <a:r>
              <a:rPr lang="en-US" sz="1600" dirty="0"/>
              <a:t>Collision domain</a:t>
            </a:r>
          </a:p>
          <a:p>
            <a:pPr eaLnBrk="1" fontAlgn="b" hangingPunct="1"/>
            <a:r>
              <a:rPr lang="en-US" sz="1600" dirty="0"/>
              <a:t>Broadcast domain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/>
            <a:endParaRPr lang="en-US" sz="16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06104559"/>
      </p:ext>
    </p:extLst>
  </p:cSld>
  <p:clrMapOvr>
    <a:masterClrMapping/>
  </p:clrMapOvr>
  <p:transition spd="med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5863" y="350288"/>
            <a:ext cx="8218757" cy="838200"/>
          </a:xfrm>
        </p:spPr>
        <p:txBody>
          <a:bodyPr/>
          <a:lstStyle/>
          <a:p>
            <a:pPr eaLnBrk="1" hangingPunct="1"/>
            <a:r>
              <a:rPr lang="en-US" dirty="0"/>
              <a:t>Chapter 4: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45863" y="1222600"/>
            <a:ext cx="8060269" cy="372982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356084"/>
              </p:ext>
            </p:extLst>
          </p:nvPr>
        </p:nvGraphicFramePr>
        <p:xfrm>
          <a:off x="445863" y="1641144"/>
          <a:ext cx="831599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4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2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23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Page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Activity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Activity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Optional?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4.0.1.2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Class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Sent</a:t>
                      </a:r>
                      <a:r>
                        <a:rPr lang="en-US" sz="1400" baseline="0" dirty="0"/>
                        <a:t> or Received Instructions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4.1.1.6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/>
                        <a:t>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Identify Switched Network Terminology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4.1.2.3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Identify Switch 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4.2.1.2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Video Demonstration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MAC Address Tables on Connected Switches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4.2.1.6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Frame Forwarding 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4.2.1.7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Switch</a:t>
                      </a:r>
                      <a:r>
                        <a:rPr lang="en-US" sz="1400" baseline="0" dirty="0"/>
                        <a:t> It!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4.3.1.1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Class 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It’s Network Access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34"/>
          <p:cNvSpPr txBox="1">
            <a:spLocks noChangeArrowheads="1"/>
          </p:cNvSpPr>
          <p:nvPr/>
        </p:nvSpPr>
        <p:spPr bwMode="auto">
          <a:xfrm>
            <a:off x="445863" y="6019643"/>
            <a:ext cx="8162663" cy="40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r>
              <a:rPr lang="en-US" sz="1600" kern="0" dirty="0"/>
              <a:t>The password used in the Packet Tracer activities in this chapter is: </a:t>
            </a:r>
            <a:r>
              <a:rPr lang="en-US" sz="1600" b="1" kern="0" dirty="0"/>
              <a:t>PT_ccna5</a:t>
            </a:r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  <a:p>
            <a:pPr marL="119063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30700475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46113" y="340092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4: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285841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/>
              <a:t>Students should complete Chapter 4 “Assessment” after completing Chapter 4.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Quizzes, labs, Packet Tracers, and other activities can be used to informally assess student progress.</a:t>
            </a:r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05510" y="1214404"/>
            <a:ext cx="7940675" cy="5186398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/>
              <a:t>Prior to teaching Chapter 4,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Complete Chapter 4 “Assessment.”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The objectives of this chapter are: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switched networks support small to medium-sized businesses.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data, voice, and video are converged in a switched network.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a switched network in a small to medium-sized business.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Layer 2 switches forward data in a small to medium-sized LAN.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frames are forwarded in a switched network.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Compare a collision domain to a broadcast domain.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20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505510" y="35115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4: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80494528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4: Best Practices (Cont.)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/>
              <a:t>Section 4.2</a:t>
            </a:r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Accentuate the fact a switch must populate its CAM table on its own.</a:t>
            </a:r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Introduce the idea that, in a practical network, manual CAM setup is not doable.</a:t>
            </a:r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Emphasize that the CAM table borrows its name from the type of physical memory used and how fast it is.</a:t>
            </a:r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Highlight the need and basic operation of a CAM table.</a:t>
            </a:r>
          </a:p>
          <a:p>
            <a:pPr lvl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5271947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4: Best Practices (Cont.)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/>
              <a:t>Section 4.2 (Cont.)</a:t>
            </a:r>
          </a:p>
          <a:p>
            <a:pPr marL="0" lvl="1" indent="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dirty="0"/>
              <a:t>If needed, use the following analogy to clarify the collision domain concept: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A collision domain is a room full of people and people are the network devices. Two (or more) people cannot talk at the same time; they must compete for a chance to communicate.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The greater the number of people in the room, the greater are the chances of any two people trying to speak at the same time.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Switches act as room divisions, breaking up a big room into smaller rooms. By dividing people into rooms, the competition is smaller (the chances of any two people inside a room having something to say at the same time reduces).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A process to choose who is to speak next is needed. [leaving a hook for CSMA/CD]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lvl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406094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4: Best Practices (Cont.)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/>
              <a:t>Section 4.2 (cont.)</a:t>
            </a:r>
          </a:p>
          <a:p>
            <a:pPr marL="0" lvl="1" indent="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dirty="0"/>
              <a:t>The same analogy holds for broadcast domains, but stress that broadcasts (heard by the entire room) are loud while unicasts (conversations taking place within a division) are quiet: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Announcements (broadcasts) can be heard through the divisions.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All the people in the room must listen (process) to the announcement, disturbing any ongoing task.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Even if the announcement is only relevant within a division, it must be loud to be heard by all people in that division. This makes it heard through the division boundaries, too.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To solve this, the divisions must be physically separated, creating a number of remote smaller rooms.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/>
              <a:t>Now announcements cannot be sent to all people anymore, only to people inside the smaller room where the announcement was created.</a:t>
            </a:r>
          </a:p>
        </p:txBody>
      </p:sp>
    </p:spTree>
    <p:extLst>
      <p:ext uri="{BB962C8B-B14F-4D97-AF65-F5344CB8AC3E}">
        <p14:creationId xmlns:p14="http://schemas.microsoft.com/office/powerpoint/2010/main" val="344100592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28158</TotalTime>
  <Pages>28</Pages>
  <Words>2210</Words>
  <Application>Microsoft Office PowerPoint</Application>
  <PresentationFormat>On-screen Show (4:3)</PresentationFormat>
  <Paragraphs>328</Paragraphs>
  <Slides>39</Slides>
  <Notes>38</Notes>
  <HiddenSlides>12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ＭＳ Ｐゴシック</vt:lpstr>
      <vt:lpstr>Arial</vt:lpstr>
      <vt:lpstr>Wingdings</vt:lpstr>
      <vt:lpstr>PPT-TMPLT-WHT_C</vt:lpstr>
      <vt:lpstr>NetAcad-4F_PPT-WHT_060408</vt:lpstr>
      <vt:lpstr>Instructor Materials Chapter 4: Introduction to Switched Networks</vt:lpstr>
      <vt:lpstr>Instructor Materials – Chapter 4 Planning Guide</vt:lpstr>
      <vt:lpstr>PowerPoint Presentation</vt:lpstr>
      <vt:lpstr>Chapter 4: Activities</vt:lpstr>
      <vt:lpstr>Chapter 4: 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4: Additional Help</vt:lpstr>
      <vt:lpstr>PowerPoint Presentation</vt:lpstr>
      <vt:lpstr>Chapter 4: Switched Networks</vt:lpstr>
      <vt:lpstr>Chapter 4 - Sections &amp; Objectives</vt:lpstr>
      <vt:lpstr>4.1 LAN Design</vt:lpstr>
      <vt:lpstr>Converged Networks Growing Complexity of Networks</vt:lpstr>
      <vt:lpstr>Converged Networks Elements of a Converged Network</vt:lpstr>
      <vt:lpstr>Converged Networks Cisco Borderless Networks</vt:lpstr>
      <vt:lpstr>Converged Networks Hierarchy in the Borderless Switched Network</vt:lpstr>
      <vt:lpstr>Converged Networks Access, Distribution, and Core Layers</vt:lpstr>
      <vt:lpstr>Switched Networks Role of Switched Networks</vt:lpstr>
      <vt:lpstr>Switched Networks Form Factors</vt:lpstr>
      <vt:lpstr>Switched Networks Form Factors</vt:lpstr>
      <vt:lpstr>Switched Networks Form Factors</vt:lpstr>
      <vt:lpstr>4.2 The Switched Environment</vt:lpstr>
      <vt:lpstr>Frame Forwarding Switching as a General Concept in Networking and Telecommunications</vt:lpstr>
      <vt:lpstr>Frame Forwarding Dynamically Populating a Switch MAC Address Table</vt:lpstr>
      <vt:lpstr>Frame Forwarding Switch Forwarding Methods</vt:lpstr>
      <vt:lpstr>Frame Forwarding Store-and-Forward Switching</vt:lpstr>
      <vt:lpstr>Frame Forwarding Cut-Through Switching</vt:lpstr>
      <vt:lpstr>Switching Domains Collision Domains</vt:lpstr>
      <vt:lpstr>Switching Domains Broadcast Domains</vt:lpstr>
      <vt:lpstr>Switching Domains Alleviating Network Congestion</vt:lpstr>
      <vt:lpstr>4.3 Chapter Summary</vt:lpstr>
      <vt:lpstr>Chapter Summary Summary</vt:lpstr>
      <vt:lpstr>Section 4.1 Terms and Commands</vt:lpstr>
      <vt:lpstr>Section 4.2 Terms and Commands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Allan Johnson</cp:lastModifiedBy>
  <cp:revision>1022</cp:revision>
  <cp:lastPrinted>1999-01-27T00:54:54Z</cp:lastPrinted>
  <dcterms:created xsi:type="dcterms:W3CDTF">2006-10-23T15:07:30Z</dcterms:created>
  <dcterms:modified xsi:type="dcterms:W3CDTF">2016-04-27T18:12:04Z</dcterms:modified>
</cp:coreProperties>
</file>