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58"/>
  </p:notesMasterIdLst>
  <p:handoutMasterIdLst>
    <p:handoutMasterId r:id="rId59"/>
  </p:handoutMasterIdLst>
  <p:sldIdLst>
    <p:sldId id="812" r:id="rId3"/>
    <p:sldId id="903" r:id="rId4"/>
    <p:sldId id="871" r:id="rId5"/>
    <p:sldId id="904" r:id="rId6"/>
    <p:sldId id="932" r:id="rId7"/>
    <p:sldId id="873" r:id="rId8"/>
    <p:sldId id="874" r:id="rId9"/>
    <p:sldId id="908" r:id="rId10"/>
    <p:sldId id="966" r:id="rId11"/>
    <p:sldId id="875" r:id="rId12"/>
    <p:sldId id="877" r:id="rId13"/>
    <p:sldId id="500" r:id="rId14"/>
    <p:sldId id="786" r:id="rId15"/>
    <p:sldId id="791" r:id="rId16"/>
    <p:sldId id="991" r:id="rId17"/>
    <p:sldId id="1097" r:id="rId18"/>
    <p:sldId id="1119" r:id="rId19"/>
    <p:sldId id="1098" r:id="rId20"/>
    <p:sldId id="1099" r:id="rId21"/>
    <p:sldId id="1120" r:id="rId22"/>
    <p:sldId id="1100" r:id="rId23"/>
    <p:sldId id="1101" r:id="rId24"/>
    <p:sldId id="1102" r:id="rId25"/>
    <p:sldId id="1121" r:id="rId26"/>
    <p:sldId id="1103" r:id="rId27"/>
    <p:sldId id="1104" r:id="rId28"/>
    <p:sldId id="1105" r:id="rId29"/>
    <p:sldId id="1106" r:id="rId30"/>
    <p:sldId id="1122" r:id="rId31"/>
    <p:sldId id="913" r:id="rId32"/>
    <p:sldId id="1061" r:id="rId33"/>
    <p:sldId id="1107" r:id="rId34"/>
    <p:sldId id="1108" r:id="rId35"/>
    <p:sldId id="1109" r:id="rId36"/>
    <p:sldId id="1110" r:id="rId37"/>
    <p:sldId id="1111" r:id="rId38"/>
    <p:sldId id="1112" r:id="rId39"/>
    <p:sldId id="1113" r:id="rId40"/>
    <p:sldId id="1114" r:id="rId41"/>
    <p:sldId id="1115" r:id="rId42"/>
    <p:sldId id="1116" r:id="rId43"/>
    <p:sldId id="1123" r:id="rId44"/>
    <p:sldId id="1124" r:id="rId45"/>
    <p:sldId id="1127" r:id="rId46"/>
    <p:sldId id="1128" r:id="rId47"/>
    <p:sldId id="1126" r:id="rId48"/>
    <p:sldId id="1062" r:id="rId49"/>
    <p:sldId id="1117" r:id="rId50"/>
    <p:sldId id="1118" r:id="rId51"/>
    <p:sldId id="976" r:id="rId52"/>
    <p:sldId id="883" r:id="rId53"/>
    <p:sldId id="946" r:id="rId54"/>
    <p:sldId id="1050" r:id="rId55"/>
    <p:sldId id="884" r:id="rId56"/>
    <p:sldId id="885" r:id="rId57"/>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69" autoAdjust="0"/>
    <p:restoredTop sz="84398" autoAdjust="0"/>
  </p:normalViewPr>
  <p:slideViewPr>
    <p:cSldViewPr snapToGrid="0">
      <p:cViewPr varScale="1">
        <p:scale>
          <a:sx n="100" d="100"/>
          <a:sy n="100" d="100"/>
        </p:scale>
        <p:origin x="78" y="426"/>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22.xml"/><Relationship Id="rId13" Type="http://schemas.openxmlformats.org/officeDocument/2006/relationships/slide" Target="slides/slide27.xml"/><Relationship Id="rId18" Type="http://schemas.openxmlformats.org/officeDocument/2006/relationships/slide" Target="slides/slide33.xml"/><Relationship Id="rId26" Type="http://schemas.openxmlformats.org/officeDocument/2006/relationships/slide" Target="slides/slide41.xml"/><Relationship Id="rId3" Type="http://schemas.openxmlformats.org/officeDocument/2006/relationships/slide" Target="slides/slide17.xml"/><Relationship Id="rId21" Type="http://schemas.openxmlformats.org/officeDocument/2006/relationships/slide" Target="slides/slide36.xml"/><Relationship Id="rId34" Type="http://schemas.openxmlformats.org/officeDocument/2006/relationships/slide" Target="slides/slide49.xml"/><Relationship Id="rId7" Type="http://schemas.openxmlformats.org/officeDocument/2006/relationships/slide" Target="slides/slide21.xml"/><Relationship Id="rId12" Type="http://schemas.openxmlformats.org/officeDocument/2006/relationships/slide" Target="slides/slide26.xml"/><Relationship Id="rId17" Type="http://schemas.openxmlformats.org/officeDocument/2006/relationships/slide" Target="slides/slide32.xml"/><Relationship Id="rId25" Type="http://schemas.openxmlformats.org/officeDocument/2006/relationships/slide" Target="slides/slide40.xml"/><Relationship Id="rId33" Type="http://schemas.openxmlformats.org/officeDocument/2006/relationships/slide" Target="slides/slide48.xml"/><Relationship Id="rId2" Type="http://schemas.openxmlformats.org/officeDocument/2006/relationships/slide" Target="slides/slide16.xml"/><Relationship Id="rId16" Type="http://schemas.openxmlformats.org/officeDocument/2006/relationships/slide" Target="slides/slide31.xml"/><Relationship Id="rId20" Type="http://schemas.openxmlformats.org/officeDocument/2006/relationships/slide" Target="slides/slide35.xml"/><Relationship Id="rId29" Type="http://schemas.openxmlformats.org/officeDocument/2006/relationships/slide" Target="slides/slide44.xml"/><Relationship Id="rId1" Type="http://schemas.openxmlformats.org/officeDocument/2006/relationships/slide" Target="slides/slide15.xml"/><Relationship Id="rId6" Type="http://schemas.openxmlformats.org/officeDocument/2006/relationships/slide" Target="slides/slide20.xml"/><Relationship Id="rId11" Type="http://schemas.openxmlformats.org/officeDocument/2006/relationships/slide" Target="slides/slide25.xml"/><Relationship Id="rId24" Type="http://schemas.openxmlformats.org/officeDocument/2006/relationships/slide" Target="slides/slide39.xml"/><Relationship Id="rId32" Type="http://schemas.openxmlformats.org/officeDocument/2006/relationships/slide" Target="slides/slide47.xml"/><Relationship Id="rId37" Type="http://schemas.openxmlformats.org/officeDocument/2006/relationships/slide" Target="slides/slide53.xml"/><Relationship Id="rId5" Type="http://schemas.openxmlformats.org/officeDocument/2006/relationships/slide" Target="slides/slide19.xml"/><Relationship Id="rId15" Type="http://schemas.openxmlformats.org/officeDocument/2006/relationships/slide" Target="slides/slide29.xml"/><Relationship Id="rId23" Type="http://schemas.openxmlformats.org/officeDocument/2006/relationships/slide" Target="slides/slide38.xml"/><Relationship Id="rId28" Type="http://schemas.openxmlformats.org/officeDocument/2006/relationships/slide" Target="slides/slide43.xml"/><Relationship Id="rId36" Type="http://schemas.openxmlformats.org/officeDocument/2006/relationships/slide" Target="slides/slide52.xml"/><Relationship Id="rId10" Type="http://schemas.openxmlformats.org/officeDocument/2006/relationships/slide" Target="slides/slide24.xml"/><Relationship Id="rId19" Type="http://schemas.openxmlformats.org/officeDocument/2006/relationships/slide" Target="slides/slide34.xml"/><Relationship Id="rId31" Type="http://schemas.openxmlformats.org/officeDocument/2006/relationships/slide" Target="slides/slide46.xml"/><Relationship Id="rId4" Type="http://schemas.openxmlformats.org/officeDocument/2006/relationships/slide" Target="slides/slide18.xml"/><Relationship Id="rId9" Type="http://schemas.openxmlformats.org/officeDocument/2006/relationships/slide" Target="slides/slide23.xml"/><Relationship Id="rId14" Type="http://schemas.openxmlformats.org/officeDocument/2006/relationships/slide" Target="slides/slide28.xml"/><Relationship Id="rId22" Type="http://schemas.openxmlformats.org/officeDocument/2006/relationships/slide" Target="slides/slide37.xml"/><Relationship Id="rId27" Type="http://schemas.openxmlformats.org/officeDocument/2006/relationships/slide" Target="slides/slide42.xml"/><Relationship Id="rId30" Type="http://schemas.openxmlformats.org/officeDocument/2006/relationships/slide" Target="slides/slide45.xml"/><Relationship Id="rId35"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a:t>
            </a:r>
            <a:r>
              <a:rPr lang="en-US" b="0" baseline="0" dirty="0"/>
              <a:t> v6.0</a:t>
            </a:r>
            <a:endParaRPr lang="en-US" b="0" dirty="0"/>
          </a:p>
          <a:p>
            <a:pPr>
              <a:buFontTx/>
              <a:buNone/>
            </a:pPr>
            <a:r>
              <a:rPr lang="en-US" sz="1400" dirty="0">
                <a:latin typeface="Arial" charset="0"/>
              </a:rPr>
              <a:t>Chapter 8: DHCP</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10</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11</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12</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dirty="0">
                <a:latin typeface="Arial" charset="0"/>
              </a:rPr>
              <a:t>Chapter 8: DHCP</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13</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7238055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14</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baseline="0" dirty="0"/>
              <a:t>Routing and Switching Essentials v6.0</a:t>
            </a:r>
            <a:endParaRPr lang="en-US" b="0" dirty="0"/>
          </a:p>
          <a:p>
            <a:pPr>
              <a:buFontTx/>
              <a:buNone/>
            </a:pPr>
            <a:r>
              <a:rPr lang="en-US" sz="1200" b="0" dirty="0"/>
              <a:t>Chapter 8: DHCPv4</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8.1.1 – DHCPv4</a:t>
            </a:r>
            <a:r>
              <a:rPr lang="en-US" baseline="0" dirty="0">
                <a:latin typeface="Arial" charset="0"/>
              </a:rPr>
              <a:t> Operation</a:t>
            </a:r>
          </a:p>
          <a:p>
            <a:pPr>
              <a:lnSpc>
                <a:spcPct val="80000"/>
              </a:lnSpc>
              <a:buFontTx/>
              <a:buNone/>
            </a:pPr>
            <a:r>
              <a:rPr lang="en-US" baseline="0" dirty="0">
                <a:latin typeface="Arial" charset="0"/>
              </a:rPr>
              <a:t>8.1.1.1 – Introduction DHCPv4</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8.1.1 – DHCPv4</a:t>
            </a:r>
            <a:r>
              <a:rPr lang="en-US" baseline="0" dirty="0">
                <a:latin typeface="Arial" charset="0"/>
              </a:rPr>
              <a:t> Operation</a:t>
            </a:r>
          </a:p>
          <a:p>
            <a:pPr>
              <a:lnSpc>
                <a:spcPct val="80000"/>
              </a:lnSpc>
              <a:buFontTx/>
              <a:buNone/>
            </a:pPr>
            <a:r>
              <a:rPr lang="en-US" baseline="0" dirty="0">
                <a:latin typeface="Arial" charset="0"/>
              </a:rPr>
              <a:t>8.1.1.2 – DHCPv4 Operation</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8.1.1 – DHCPv4</a:t>
            </a:r>
            <a:r>
              <a:rPr lang="en-US" baseline="0" dirty="0">
                <a:latin typeface="Arial" charset="0"/>
              </a:rPr>
              <a:t> Operation</a:t>
            </a:r>
          </a:p>
          <a:p>
            <a:pPr>
              <a:lnSpc>
                <a:spcPct val="80000"/>
              </a:lnSpc>
              <a:buFontTx/>
              <a:buNone/>
            </a:pPr>
            <a:r>
              <a:rPr lang="en-US" baseline="0" dirty="0">
                <a:latin typeface="Arial" charset="0"/>
              </a:rPr>
              <a:t>8.1.1.2 – DHCPv4 Operation</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8.1.1 – DHCPv4</a:t>
            </a:r>
            <a:r>
              <a:rPr lang="en-US" baseline="0" dirty="0">
                <a:latin typeface="Arial" charset="0"/>
              </a:rPr>
              <a:t> Operation</a:t>
            </a:r>
          </a:p>
          <a:p>
            <a:pPr>
              <a:lnSpc>
                <a:spcPct val="80000"/>
              </a:lnSpc>
              <a:buFontTx/>
              <a:buNone/>
            </a:pPr>
            <a:r>
              <a:rPr lang="en-US" baseline="0" dirty="0">
                <a:latin typeface="Arial" charset="0"/>
              </a:rPr>
              <a:t>8.1.1.3 - </a:t>
            </a:r>
            <a:r>
              <a:rPr lang="en-US" dirty="0">
                <a:latin typeface="Arial" charset="0"/>
              </a:rPr>
              <a:t>DHCPv4 Message Format</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8.1.1 – DHCPv4</a:t>
            </a:r>
            <a:r>
              <a:rPr lang="en-US" baseline="0" dirty="0">
                <a:latin typeface="Arial" charset="0"/>
              </a:rPr>
              <a:t> Operation</a:t>
            </a:r>
          </a:p>
          <a:p>
            <a:pPr>
              <a:lnSpc>
                <a:spcPct val="80000"/>
              </a:lnSpc>
              <a:buFontTx/>
              <a:buNone/>
            </a:pPr>
            <a:r>
              <a:rPr lang="en-US" baseline="0" dirty="0">
                <a:latin typeface="Arial" charset="0"/>
              </a:rPr>
              <a:t>8.1.1.4 - </a:t>
            </a:r>
            <a:r>
              <a:rPr lang="en-US" dirty="0">
                <a:latin typeface="Arial" charset="0"/>
              </a:rPr>
              <a:t>DHCPv4 Discover and Offer Messages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8.1.1 – DHCPv4</a:t>
            </a:r>
            <a:r>
              <a:rPr lang="en-US" baseline="0" dirty="0">
                <a:latin typeface="Arial" charset="0"/>
              </a:rPr>
              <a:t> Operation</a:t>
            </a:r>
          </a:p>
          <a:p>
            <a:pPr>
              <a:lnSpc>
                <a:spcPct val="80000"/>
              </a:lnSpc>
              <a:buFontTx/>
              <a:buNone/>
            </a:pPr>
            <a:r>
              <a:rPr lang="en-US" baseline="0" dirty="0">
                <a:latin typeface="Arial" charset="0"/>
              </a:rPr>
              <a:t>8.1.1.4 - </a:t>
            </a:r>
            <a:r>
              <a:rPr lang="en-US" dirty="0">
                <a:latin typeface="Arial" charset="0"/>
              </a:rPr>
              <a:t>DHCPv4 Discover and Offer Messages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8.1.2</a:t>
            </a:r>
            <a:r>
              <a:rPr lang="en-US" baseline="0" dirty="0">
                <a:latin typeface="Arial" charset="0"/>
              </a:rPr>
              <a:t> </a:t>
            </a:r>
            <a:r>
              <a:rPr lang="en-US" dirty="0">
                <a:latin typeface="Arial" charset="0"/>
              </a:rPr>
              <a:t>– Configure</a:t>
            </a:r>
            <a:r>
              <a:rPr lang="en-US" baseline="0" dirty="0">
                <a:latin typeface="Arial" charset="0"/>
              </a:rPr>
              <a:t> DHCPv4 Server</a:t>
            </a:r>
            <a:endParaRPr lang="en-US" dirty="0"/>
          </a:p>
          <a:p>
            <a:pPr>
              <a:lnSpc>
                <a:spcPct val="80000"/>
              </a:lnSpc>
              <a:buFontTx/>
              <a:buNone/>
            </a:pPr>
            <a:r>
              <a:rPr lang="en-US" dirty="0"/>
              <a:t>8.1.2.1 - </a:t>
            </a:r>
            <a:r>
              <a:rPr lang="en-US" dirty="0">
                <a:latin typeface="Arial" charset="0"/>
              </a:rPr>
              <a:t>Configure a Basic DHCPv4 Server</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8.1.2</a:t>
            </a:r>
            <a:r>
              <a:rPr lang="en-US" baseline="0" dirty="0">
                <a:latin typeface="Arial" charset="0"/>
              </a:rPr>
              <a:t> </a:t>
            </a:r>
            <a:r>
              <a:rPr lang="en-US" dirty="0">
                <a:latin typeface="Arial" charset="0"/>
              </a:rPr>
              <a:t>– Configure</a:t>
            </a:r>
            <a:r>
              <a:rPr lang="en-US" baseline="0" dirty="0">
                <a:latin typeface="Arial" charset="0"/>
              </a:rPr>
              <a:t> DHCPv4 Server</a:t>
            </a:r>
            <a:endParaRPr lang="en-US" dirty="0"/>
          </a:p>
          <a:p>
            <a:pPr>
              <a:lnSpc>
                <a:spcPct val="80000"/>
              </a:lnSpc>
              <a:buFontTx/>
              <a:buNone/>
            </a:pPr>
            <a:r>
              <a:rPr lang="en-US" dirty="0"/>
              <a:t>8.1.2.2 - </a:t>
            </a:r>
            <a:r>
              <a:rPr lang="en-US" dirty="0">
                <a:latin typeface="Arial" charset="0"/>
              </a:rPr>
              <a:t>Verifying DHCPv4</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8.1.2</a:t>
            </a:r>
            <a:r>
              <a:rPr lang="en-US" baseline="0" dirty="0">
                <a:latin typeface="Arial" charset="0"/>
              </a:rPr>
              <a:t> </a:t>
            </a:r>
            <a:r>
              <a:rPr lang="en-US" dirty="0">
                <a:latin typeface="Arial" charset="0"/>
              </a:rPr>
              <a:t>– Configure</a:t>
            </a:r>
            <a:r>
              <a:rPr lang="en-US" baseline="0" dirty="0">
                <a:latin typeface="Arial" charset="0"/>
              </a:rPr>
              <a:t> DHCPv4 Server</a:t>
            </a:r>
            <a:endParaRPr lang="en-US" dirty="0"/>
          </a:p>
          <a:p>
            <a:pPr>
              <a:lnSpc>
                <a:spcPct val="80000"/>
              </a:lnSpc>
              <a:buFontTx/>
              <a:buNone/>
            </a:pPr>
            <a:r>
              <a:rPr lang="en-US" dirty="0"/>
              <a:t>8.1.2.3</a:t>
            </a:r>
            <a:r>
              <a:rPr lang="en-US" baseline="0" dirty="0"/>
              <a:t> - </a:t>
            </a:r>
            <a:r>
              <a:rPr lang="en-US" dirty="0">
                <a:latin typeface="Arial" charset="0"/>
              </a:rPr>
              <a:t>DHCPv4 Relay</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8.1.2</a:t>
            </a:r>
            <a:r>
              <a:rPr lang="en-US" baseline="0" dirty="0">
                <a:latin typeface="Arial" charset="0"/>
              </a:rPr>
              <a:t> </a:t>
            </a:r>
            <a:r>
              <a:rPr lang="en-US" dirty="0">
                <a:latin typeface="Arial" charset="0"/>
              </a:rPr>
              <a:t>– Configure</a:t>
            </a:r>
            <a:r>
              <a:rPr lang="en-US" baseline="0" dirty="0">
                <a:latin typeface="Arial" charset="0"/>
              </a:rPr>
              <a:t> DHCPv4 Server</a:t>
            </a:r>
            <a:endParaRPr lang="en-US" dirty="0"/>
          </a:p>
          <a:p>
            <a:pPr>
              <a:lnSpc>
                <a:spcPct val="80000"/>
              </a:lnSpc>
              <a:buFontTx/>
              <a:buNone/>
            </a:pPr>
            <a:r>
              <a:rPr lang="en-US" dirty="0"/>
              <a:t>8.1.2.3</a:t>
            </a:r>
            <a:r>
              <a:rPr lang="en-US" baseline="0" dirty="0"/>
              <a:t> - </a:t>
            </a:r>
            <a:r>
              <a:rPr lang="en-US" dirty="0">
                <a:latin typeface="Arial" charset="0"/>
              </a:rPr>
              <a:t>DHCPv4 Relay (cont.)</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8.1.3</a:t>
            </a:r>
            <a:r>
              <a:rPr lang="en-US" baseline="0" dirty="0">
                <a:latin typeface="Arial" charset="0"/>
              </a:rPr>
              <a:t> </a:t>
            </a:r>
            <a:r>
              <a:rPr lang="en-US" dirty="0">
                <a:latin typeface="Arial" charset="0"/>
              </a:rPr>
              <a:t>– Configure</a:t>
            </a:r>
            <a:r>
              <a:rPr lang="en-US" baseline="0" dirty="0">
                <a:latin typeface="Arial" charset="0"/>
              </a:rPr>
              <a:t> DHCPv4 Client</a:t>
            </a:r>
            <a:endParaRPr lang="en-US" dirty="0"/>
          </a:p>
          <a:p>
            <a:pPr>
              <a:lnSpc>
                <a:spcPct val="80000"/>
              </a:lnSpc>
              <a:buFontTx/>
              <a:buNone/>
            </a:pPr>
            <a:r>
              <a:rPr lang="en-US" dirty="0"/>
              <a:t>8.1.3.1 - </a:t>
            </a:r>
            <a:r>
              <a:rPr lang="en-US" dirty="0">
                <a:latin typeface="Arial" charset="0"/>
              </a:rPr>
              <a:t>Configuring a Router as a DHCPv4 client</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8.1.3</a:t>
            </a:r>
            <a:r>
              <a:rPr lang="en-US" baseline="0" dirty="0">
                <a:latin typeface="Arial" charset="0"/>
              </a:rPr>
              <a:t> </a:t>
            </a:r>
            <a:r>
              <a:rPr lang="en-US" dirty="0">
                <a:latin typeface="Arial" charset="0"/>
              </a:rPr>
              <a:t>– Configure</a:t>
            </a:r>
            <a:r>
              <a:rPr lang="en-US" baseline="0" dirty="0">
                <a:latin typeface="Arial" charset="0"/>
              </a:rPr>
              <a:t> DHCPv4 Client</a:t>
            </a:r>
            <a:endParaRPr lang="en-US" dirty="0"/>
          </a:p>
          <a:p>
            <a:pPr>
              <a:lnSpc>
                <a:spcPct val="80000"/>
              </a:lnSpc>
              <a:buFontTx/>
              <a:buNone/>
            </a:pPr>
            <a:r>
              <a:rPr lang="en-US" dirty="0"/>
              <a:t>8.1.3.2</a:t>
            </a:r>
            <a:r>
              <a:rPr lang="en-US" baseline="0" dirty="0"/>
              <a:t> - </a:t>
            </a:r>
            <a:r>
              <a:rPr lang="en-US" dirty="0">
                <a:latin typeface="Arial" charset="0"/>
              </a:rPr>
              <a:t>Configuring a Wireless Router as a DHCPv4 Client</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8.1.4– </a:t>
            </a:r>
            <a:r>
              <a:rPr lang="en-US" sz="1200" dirty="0">
                <a:latin typeface="Arial" charset="0"/>
              </a:rPr>
              <a:t>Troubleshooting DHCPv4</a:t>
            </a:r>
          </a:p>
          <a:p>
            <a:pPr>
              <a:lnSpc>
                <a:spcPct val="80000"/>
              </a:lnSpc>
              <a:buFontTx/>
              <a:buNone/>
            </a:pPr>
            <a:r>
              <a:rPr lang="en-US" sz="1200" dirty="0">
                <a:latin typeface="Arial" charset="0"/>
              </a:rPr>
              <a:t>8.1.4.1 - </a:t>
            </a:r>
            <a:r>
              <a:rPr lang="en-US" dirty="0">
                <a:latin typeface="Arial" charset="0"/>
              </a:rPr>
              <a:t>Troubleshooting Tasks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8.1.4– </a:t>
            </a:r>
            <a:r>
              <a:rPr lang="en-US" sz="1200" dirty="0">
                <a:latin typeface="Arial" charset="0"/>
              </a:rPr>
              <a:t>Troubleshooting DHCPv4</a:t>
            </a:r>
          </a:p>
          <a:p>
            <a:pPr>
              <a:lnSpc>
                <a:spcPct val="80000"/>
              </a:lnSpc>
              <a:buFontTx/>
              <a:buNone/>
            </a:pPr>
            <a:r>
              <a:rPr lang="en-US" sz="1200" dirty="0">
                <a:latin typeface="Arial" charset="0"/>
              </a:rPr>
              <a:t>8.1.4.2 - </a:t>
            </a:r>
            <a:r>
              <a:rPr lang="en-US" dirty="0">
                <a:latin typeface="Arial" charset="0"/>
              </a:rPr>
              <a:t>Verify Router DHCPv4 Configuration</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 – Dynamic</a:t>
            </a:r>
            <a:r>
              <a:rPr lang="en-US" sz="1200" kern="1200" baseline="0" dirty="0">
                <a:solidFill>
                  <a:schemeClr val="tx1"/>
                </a:solidFill>
                <a:latin typeface="Arial" charset="0"/>
                <a:ea typeface="ＭＳ Ｐゴシック" charset="0"/>
                <a:cs typeface="ＭＳ Ｐゴシック" charset="0"/>
              </a:rPr>
              <a:t> Host Configuration Protocol v4</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8.1.4 – </a:t>
            </a:r>
            <a:r>
              <a:rPr lang="en-US" sz="1200" dirty="0">
                <a:latin typeface="Arial" charset="0"/>
              </a:rPr>
              <a:t>Troubleshooting DHCPv4</a:t>
            </a:r>
          </a:p>
          <a:p>
            <a:pPr>
              <a:lnSpc>
                <a:spcPct val="80000"/>
              </a:lnSpc>
              <a:buFontTx/>
              <a:buNone/>
            </a:pPr>
            <a:r>
              <a:rPr lang="en-US" sz="1200" dirty="0">
                <a:latin typeface="Arial" charset="0"/>
              </a:rPr>
              <a:t>8.1.4.3 - </a:t>
            </a:r>
            <a:r>
              <a:rPr lang="en-US" dirty="0">
                <a:latin typeface="Arial" charset="0"/>
              </a:rPr>
              <a:t>Debugging DHCPv4</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Routing and Switching Essentials 6.0</a:t>
            </a:r>
          </a:p>
          <a:p>
            <a:pPr marL="0" indent="0" algn="l" defTabSz="814388">
              <a:lnSpc>
                <a:spcPct val="90000"/>
              </a:lnSpc>
              <a:buNone/>
              <a:defRPr/>
            </a:pPr>
            <a:r>
              <a:rPr lang="en-US" b="0" dirty="0">
                <a:solidFill>
                  <a:schemeClr val="bg1"/>
                </a:solidFill>
                <a:latin typeface="Arial" pitchFamily="34" charset="0"/>
                <a:cs typeface="Arial" pitchFamily="34" charset="0"/>
              </a:rPr>
              <a:t>Chapter 8: DHCP</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30</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a:t>
            </a:r>
            <a:r>
              <a:rPr lang="en-US" b="0" baseline="0" dirty="0"/>
              <a:t> and Switching Essentials v6.0</a:t>
            </a:r>
            <a:endParaRPr lang="en-US" b="0" dirty="0"/>
          </a:p>
          <a:p>
            <a:pPr>
              <a:buFontTx/>
              <a:buNone/>
            </a:pPr>
            <a:r>
              <a:rPr lang="en-US" sz="1200" b="0" dirty="0"/>
              <a:t>Chapter 8: Dynamic Host Configuration Protocol</a:t>
            </a:r>
            <a:r>
              <a:rPr lang="en-US" sz="1200" b="0" baseline="0" dirty="0"/>
              <a:t> v6</a:t>
            </a:r>
            <a:endParaRPr lang="en-GB" b="0" dirty="0"/>
          </a:p>
        </p:txBody>
      </p:sp>
    </p:spTree>
    <p:extLst>
      <p:ext uri="{BB962C8B-B14F-4D97-AF65-F5344CB8AC3E}">
        <p14:creationId xmlns:p14="http://schemas.microsoft.com/office/powerpoint/2010/main" val="21962705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8.2.1 – SLAAC and DHCPv6</a:t>
            </a:r>
          </a:p>
          <a:p>
            <a:pPr>
              <a:lnSpc>
                <a:spcPct val="80000"/>
              </a:lnSpc>
              <a:buFontTx/>
              <a:buNone/>
            </a:pPr>
            <a:r>
              <a:rPr lang="en-US" dirty="0">
                <a:latin typeface="Arial" charset="0"/>
              </a:rPr>
              <a:t>8.2.1.1</a:t>
            </a:r>
            <a:r>
              <a:rPr lang="en-US" baseline="0" dirty="0">
                <a:latin typeface="Arial" charset="0"/>
              </a:rPr>
              <a:t> - </a:t>
            </a:r>
            <a:r>
              <a:rPr lang="en-US" dirty="0">
                <a:latin typeface="Arial" charset="0"/>
              </a:rPr>
              <a:t>Stateless Address </a:t>
            </a:r>
            <a:r>
              <a:rPr lang="en-US" dirty="0" err="1">
                <a:latin typeface="Arial" charset="0"/>
              </a:rPr>
              <a:t>Autoconfiguration</a:t>
            </a:r>
            <a:r>
              <a:rPr lang="en-US" dirty="0">
                <a:latin typeface="Arial" charset="0"/>
              </a:rPr>
              <a:t> (SLAAC)</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8.2.1 – SLAAC and DHCPv6</a:t>
            </a:r>
            <a:endParaRPr lang="en-US" dirty="0"/>
          </a:p>
          <a:p>
            <a:pPr>
              <a:lnSpc>
                <a:spcPct val="80000"/>
              </a:lnSpc>
              <a:buFontTx/>
              <a:buNone/>
            </a:pPr>
            <a:r>
              <a:rPr lang="en-US" dirty="0">
                <a:latin typeface="Arial" charset="0"/>
              </a:rPr>
              <a:t>8.2.1.2 - SLAAC Operation</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8.2.1 – SLAAC and DHCPv6</a:t>
            </a:r>
          </a:p>
          <a:p>
            <a:pPr>
              <a:lnSpc>
                <a:spcPct val="80000"/>
              </a:lnSpc>
              <a:buFontTx/>
              <a:buNone/>
            </a:pPr>
            <a:r>
              <a:rPr lang="en-US" dirty="0">
                <a:latin typeface="Arial" charset="0"/>
              </a:rPr>
              <a:t>8.2.1.3 - SLAAC and DHCPv6</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8.2.1 – SLAAC and DHCPv6</a:t>
            </a:r>
            <a:endParaRPr lang="en-US" dirty="0"/>
          </a:p>
          <a:p>
            <a:pPr>
              <a:lnSpc>
                <a:spcPct val="80000"/>
              </a:lnSpc>
              <a:buFontTx/>
              <a:buNone/>
            </a:pPr>
            <a:r>
              <a:rPr lang="en-US" dirty="0">
                <a:latin typeface="Arial" charset="0"/>
              </a:rPr>
              <a:t>8.2.1.4 - SLAAC Option</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8.2.1 – SLAAC and DHCPv6</a:t>
            </a:r>
            <a:endParaRPr lang="en-US" dirty="0"/>
          </a:p>
          <a:p>
            <a:pPr>
              <a:lnSpc>
                <a:spcPct val="80000"/>
              </a:lnSpc>
              <a:buFontTx/>
              <a:buNone/>
            </a:pPr>
            <a:r>
              <a:rPr lang="en-US" dirty="0">
                <a:latin typeface="Arial" charset="0"/>
              </a:rPr>
              <a:t>8.2.1.5 - Stateless DHCPv6 Option</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8.2.1 – SLAAC and DHCPv6</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8.2.1.6 - Stateless DHCPv6 Option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8.2.1 – SLAAC and DHCPv6</a:t>
            </a:r>
            <a:endParaRPr lang="en-US" dirty="0"/>
          </a:p>
          <a:p>
            <a:pPr>
              <a:lnSpc>
                <a:spcPct val="80000"/>
              </a:lnSpc>
              <a:buFontTx/>
              <a:buNone/>
            </a:pPr>
            <a:r>
              <a:rPr lang="en-US" dirty="0">
                <a:latin typeface="Arial" charset="0"/>
              </a:rPr>
              <a:t>8.2.1.7 - DHCPv6 Operations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8.2.2 – Stateless</a:t>
            </a:r>
            <a:r>
              <a:rPr lang="en-US" baseline="0" dirty="0">
                <a:latin typeface="Arial" charset="0"/>
              </a:rPr>
              <a:t> </a:t>
            </a:r>
            <a:r>
              <a:rPr lang="en-US" dirty="0">
                <a:latin typeface="Arial" charset="0"/>
              </a:rPr>
              <a:t>DHCPv6</a:t>
            </a:r>
            <a:endParaRPr lang="en-US" dirty="0"/>
          </a:p>
          <a:p>
            <a:pPr>
              <a:lnSpc>
                <a:spcPct val="80000"/>
              </a:lnSpc>
              <a:buFontTx/>
              <a:buNone/>
            </a:pPr>
            <a:r>
              <a:rPr lang="en-US" dirty="0">
                <a:latin typeface="Arial" charset="0"/>
              </a:rPr>
              <a:t>8.2.2.1 - Configuring a Router as a Stateless DHCPv6 Server</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8.2.2 – Stateless</a:t>
            </a:r>
            <a:r>
              <a:rPr lang="en-US" baseline="0" dirty="0">
                <a:latin typeface="Arial" charset="0"/>
              </a:rPr>
              <a:t> </a:t>
            </a:r>
            <a:r>
              <a:rPr lang="en-US" dirty="0">
                <a:latin typeface="Arial" charset="0"/>
              </a:rPr>
              <a:t>DHCPv6</a:t>
            </a:r>
            <a:endParaRPr lang="en-US" dirty="0"/>
          </a:p>
          <a:p>
            <a:pPr>
              <a:lnSpc>
                <a:spcPct val="80000"/>
              </a:lnSpc>
              <a:buFontTx/>
              <a:buNone/>
            </a:pPr>
            <a:r>
              <a:rPr lang="en-US" dirty="0">
                <a:latin typeface="Arial" charset="0"/>
              </a:rPr>
              <a:t>8.2.2.2 - Configuring a Router as a Stateless DHCPv6 Client</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8.2.2 – Stateless</a:t>
            </a:r>
            <a:r>
              <a:rPr lang="en-US" baseline="0" dirty="0">
                <a:latin typeface="Arial" charset="0"/>
              </a:rPr>
              <a:t> </a:t>
            </a:r>
            <a:r>
              <a:rPr lang="en-US" dirty="0">
                <a:latin typeface="Arial" charset="0"/>
              </a:rPr>
              <a:t>DHCPv6</a:t>
            </a:r>
            <a:endParaRPr lang="en-US" dirty="0"/>
          </a:p>
          <a:p>
            <a:pPr>
              <a:lnSpc>
                <a:spcPct val="80000"/>
              </a:lnSpc>
              <a:buFontTx/>
              <a:buNone/>
            </a:pPr>
            <a:r>
              <a:rPr lang="en-US" dirty="0">
                <a:latin typeface="Arial" charset="0"/>
              </a:rPr>
              <a:t>8.2.2.3 - Verifying Stateless DHCPv6</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8.2.3– </a:t>
            </a:r>
            <a:r>
              <a:rPr lang="en-US" dirty="0" err="1">
                <a:latin typeface="Arial" charset="0"/>
              </a:rPr>
              <a:t>Stateful</a:t>
            </a:r>
            <a:r>
              <a:rPr lang="en-US" baseline="0" dirty="0">
                <a:latin typeface="Arial" charset="0"/>
              </a:rPr>
              <a:t> </a:t>
            </a:r>
            <a:r>
              <a:rPr lang="en-US" dirty="0">
                <a:latin typeface="Arial" charset="0"/>
              </a:rPr>
              <a:t>DHCPv6 Server</a:t>
            </a:r>
            <a:endParaRPr lang="en-US" dirty="0"/>
          </a:p>
          <a:p>
            <a:pPr>
              <a:lnSpc>
                <a:spcPct val="80000"/>
              </a:lnSpc>
              <a:buFontTx/>
              <a:buNone/>
            </a:pPr>
            <a:r>
              <a:rPr lang="en-US" dirty="0">
                <a:latin typeface="Arial" charset="0"/>
              </a:rPr>
              <a:t>8.2.3.1 - Configuring a Router as a </a:t>
            </a:r>
            <a:r>
              <a:rPr lang="en-US" dirty="0" err="1">
                <a:latin typeface="Arial" charset="0"/>
              </a:rPr>
              <a:t>Stateful</a:t>
            </a:r>
            <a:r>
              <a:rPr lang="en-US" dirty="0">
                <a:latin typeface="Arial" charset="0"/>
              </a:rPr>
              <a:t> DHCPv6 Server</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8.2.3– </a:t>
            </a:r>
            <a:r>
              <a:rPr lang="en-US" dirty="0" err="1">
                <a:latin typeface="Arial" charset="0"/>
              </a:rPr>
              <a:t>Stateful</a:t>
            </a:r>
            <a:r>
              <a:rPr lang="en-US" baseline="0" dirty="0">
                <a:latin typeface="Arial" charset="0"/>
              </a:rPr>
              <a:t> </a:t>
            </a:r>
            <a:r>
              <a:rPr lang="en-US" dirty="0">
                <a:latin typeface="Arial" charset="0"/>
              </a:rPr>
              <a:t>DHCPv6 Server</a:t>
            </a:r>
            <a:endParaRPr lang="en-US" dirty="0"/>
          </a:p>
          <a:p>
            <a:pPr>
              <a:lnSpc>
                <a:spcPct val="80000"/>
              </a:lnSpc>
              <a:buFontTx/>
              <a:buNone/>
            </a:pPr>
            <a:r>
              <a:rPr lang="en-US" dirty="0">
                <a:latin typeface="Arial" charset="0"/>
              </a:rPr>
              <a:t>8.2.3.1 - Configuring a Router as a </a:t>
            </a:r>
            <a:r>
              <a:rPr lang="en-US" dirty="0" err="1">
                <a:latin typeface="Arial" charset="0"/>
              </a:rPr>
              <a:t>Stateful</a:t>
            </a:r>
            <a:r>
              <a:rPr lang="en-US" dirty="0">
                <a:latin typeface="Arial" charset="0"/>
              </a:rPr>
              <a:t> DHCPv6 Server (cont.)</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8.2.3– </a:t>
            </a:r>
            <a:r>
              <a:rPr lang="en-US" dirty="0" err="1">
                <a:latin typeface="Arial" charset="0"/>
              </a:rPr>
              <a:t>Stateful</a:t>
            </a:r>
            <a:r>
              <a:rPr lang="en-US" baseline="0" dirty="0">
                <a:latin typeface="Arial" charset="0"/>
              </a:rPr>
              <a:t> </a:t>
            </a:r>
            <a:r>
              <a:rPr lang="en-US" dirty="0">
                <a:latin typeface="Arial" charset="0"/>
              </a:rPr>
              <a:t>DHCPv6 Server</a:t>
            </a:r>
            <a:endParaRPr lang="en-US" dirty="0"/>
          </a:p>
          <a:p>
            <a:pPr>
              <a:lnSpc>
                <a:spcPct val="80000"/>
              </a:lnSpc>
              <a:buFontTx/>
              <a:buNone/>
            </a:pPr>
            <a:r>
              <a:rPr lang="en-US" dirty="0">
                <a:latin typeface="Arial" charset="0"/>
              </a:rPr>
              <a:t>8.2.3.2 - Configuring a Router as a </a:t>
            </a:r>
            <a:r>
              <a:rPr lang="en-US" dirty="0" err="1">
                <a:latin typeface="Arial" charset="0"/>
              </a:rPr>
              <a:t>Stateful</a:t>
            </a:r>
            <a:r>
              <a:rPr lang="en-US" dirty="0">
                <a:latin typeface="Arial" charset="0"/>
              </a:rPr>
              <a:t> DHCPv6 Client</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8.2.3 – </a:t>
            </a:r>
            <a:r>
              <a:rPr lang="en-US" dirty="0" err="1">
                <a:latin typeface="Arial" charset="0"/>
              </a:rPr>
              <a:t>Stateful</a:t>
            </a:r>
            <a:r>
              <a:rPr lang="en-US" baseline="0" dirty="0">
                <a:latin typeface="Arial" charset="0"/>
              </a:rPr>
              <a:t> </a:t>
            </a:r>
            <a:r>
              <a:rPr lang="en-US" dirty="0">
                <a:latin typeface="Arial" charset="0"/>
              </a:rPr>
              <a:t>DHCPv6 Server</a:t>
            </a:r>
            <a:endParaRPr lang="en-US" dirty="0"/>
          </a:p>
          <a:p>
            <a:pPr>
              <a:lnSpc>
                <a:spcPct val="80000"/>
              </a:lnSpc>
              <a:buFontTx/>
              <a:buNone/>
            </a:pPr>
            <a:r>
              <a:rPr lang="en-US" dirty="0">
                <a:latin typeface="Arial" charset="0"/>
              </a:rPr>
              <a:t>8.2.3.3 - Verifying </a:t>
            </a:r>
            <a:r>
              <a:rPr lang="en-US" dirty="0" err="1">
                <a:latin typeface="Arial" charset="0"/>
              </a:rPr>
              <a:t>Stateful</a:t>
            </a:r>
            <a:r>
              <a:rPr lang="en-US" dirty="0">
                <a:latin typeface="Arial" charset="0"/>
              </a:rPr>
              <a:t> DHCPv6</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8.2.3– </a:t>
            </a:r>
            <a:r>
              <a:rPr lang="en-US" dirty="0" err="1">
                <a:latin typeface="Arial" charset="0"/>
              </a:rPr>
              <a:t>Stateful</a:t>
            </a:r>
            <a:r>
              <a:rPr lang="en-US" baseline="0" dirty="0">
                <a:latin typeface="Arial" charset="0"/>
              </a:rPr>
              <a:t> </a:t>
            </a:r>
            <a:r>
              <a:rPr lang="en-US" dirty="0">
                <a:latin typeface="Arial" charset="0"/>
              </a:rPr>
              <a:t>DHCPv6 Server</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8.2.3.3 - Verifying </a:t>
            </a:r>
            <a:r>
              <a:rPr lang="en-US" dirty="0" err="1">
                <a:latin typeface="Arial" charset="0"/>
              </a:rPr>
              <a:t>Stateful</a:t>
            </a:r>
            <a:r>
              <a:rPr lang="en-US" dirty="0">
                <a:latin typeface="Arial" charset="0"/>
              </a:rPr>
              <a:t> DHCPv6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1"/>
          <p:cNvSpPr>
            <a:spLocks noGrp="1" noChangeArrowheads="1"/>
          </p:cNvSpPr>
          <p:nvPr>
            <p:ph type="sldNum" sz="quarter" idx="5"/>
          </p:nvPr>
        </p:nvSpPr>
        <p:spPr>
          <a:noFill/>
        </p:spPr>
        <p:txBody>
          <a:bodyPr/>
          <a:lstStyle/>
          <a:p>
            <a:fld id="{0DB79D2C-2513-4C1B-9532-8FA5C66044E0}" type="slidenum">
              <a:rPr lang="en-US" smtClean="0"/>
              <a:pPr/>
              <a:t>46</a:t>
            </a:fld>
            <a:endParaRPr lang="en-US" dirty="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8.2.3– </a:t>
            </a:r>
            <a:r>
              <a:rPr lang="en-US" dirty="0" err="1">
                <a:latin typeface="Arial" charset="0"/>
              </a:rPr>
              <a:t>Stateful</a:t>
            </a:r>
            <a:r>
              <a:rPr lang="en-US" baseline="0" dirty="0">
                <a:latin typeface="Arial" charset="0"/>
              </a:rPr>
              <a:t> </a:t>
            </a:r>
            <a:r>
              <a:rPr lang="en-US" dirty="0">
                <a:latin typeface="Arial" charset="0"/>
              </a:rPr>
              <a:t>DHCPv6 Server</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8.2.3.4 - </a:t>
            </a:r>
            <a:r>
              <a:rPr lang="en-US" sz="1200" dirty="0"/>
              <a:t>Configuring a Router as a DHCPv6 Relay Agent</a:t>
            </a:r>
            <a:endParaRPr lang="en-US" baseline="0" dirty="0"/>
          </a:p>
        </p:txBody>
      </p:sp>
    </p:spTree>
    <p:extLst>
      <p:ext uri="{BB962C8B-B14F-4D97-AF65-F5344CB8AC3E}">
        <p14:creationId xmlns:p14="http://schemas.microsoft.com/office/powerpoint/2010/main" val="63672087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8.2.4 – Troubleshooting DHCPv6</a:t>
            </a:r>
            <a:endParaRPr lang="en-US" dirty="0"/>
          </a:p>
          <a:p>
            <a:pPr>
              <a:lnSpc>
                <a:spcPct val="80000"/>
              </a:lnSpc>
              <a:buFontTx/>
              <a:buNone/>
            </a:pPr>
            <a:r>
              <a:rPr lang="en-US" dirty="0">
                <a:latin typeface="Arial" charset="0"/>
              </a:rPr>
              <a:t>8.2.4.1 - Troubleshooting Tasks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8.2.4 – Troubleshooting DHCPv6</a:t>
            </a:r>
            <a:endParaRPr lang="en-US" dirty="0"/>
          </a:p>
          <a:p>
            <a:pPr>
              <a:lnSpc>
                <a:spcPct val="80000"/>
              </a:lnSpc>
              <a:buFontTx/>
              <a:buNone/>
            </a:pPr>
            <a:r>
              <a:rPr lang="en-US" dirty="0">
                <a:latin typeface="Arial" charset="0"/>
              </a:rPr>
              <a:t>8.2.4.2</a:t>
            </a:r>
            <a:r>
              <a:rPr lang="en-US" baseline="0" dirty="0">
                <a:latin typeface="Arial" charset="0"/>
              </a:rPr>
              <a:t> - </a:t>
            </a:r>
            <a:r>
              <a:rPr lang="en-US" dirty="0">
                <a:latin typeface="Arial" charset="0"/>
              </a:rPr>
              <a:t>Verify Router DHCPv6 Configuration</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kern="1200" dirty="0">
                <a:solidFill>
                  <a:schemeClr val="tx1"/>
                </a:solidFill>
                <a:latin typeface="Arial" charset="0"/>
                <a:ea typeface="ＭＳ Ｐゴシック" charset="0"/>
                <a:cs typeface="ＭＳ Ｐゴシック" charset="0"/>
              </a:rPr>
              <a:t>8.2 – </a:t>
            </a:r>
            <a:r>
              <a:rPr lang="en-US" sz="1200" b="0" dirty="0"/>
              <a:t>Dynamic Host Configuration Protocol</a:t>
            </a:r>
            <a:r>
              <a:rPr lang="en-US" sz="1200" b="0" baseline="0" dirty="0"/>
              <a:t> v6</a:t>
            </a:r>
            <a:endParaRPr lang="en-GB" b="0" dirty="0"/>
          </a:p>
          <a:p>
            <a:pPr>
              <a:lnSpc>
                <a:spcPct val="80000"/>
              </a:lnSpc>
              <a:buFontTx/>
              <a:buNone/>
            </a:pPr>
            <a:r>
              <a:rPr lang="en-US" dirty="0">
                <a:latin typeface="Arial" charset="0"/>
              </a:rPr>
              <a:t>8.2.4 – Troubleshooting DHCPv6</a:t>
            </a:r>
            <a:endParaRPr lang="en-US" dirty="0"/>
          </a:p>
          <a:p>
            <a:pPr>
              <a:lnSpc>
                <a:spcPct val="80000"/>
              </a:lnSpc>
              <a:buFontTx/>
              <a:buNone/>
            </a:pPr>
            <a:r>
              <a:rPr lang="en-US" dirty="0">
                <a:latin typeface="Arial" charset="0"/>
              </a:rPr>
              <a:t>8.2.4.3 - Debugging DHCPv6</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951551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50</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8: DHCP</a:t>
            </a:r>
            <a:endParaRPr lang="en-GB" b="0" dirty="0"/>
          </a:p>
        </p:txBody>
      </p:sp>
    </p:spTree>
    <p:extLst>
      <p:ext uri="{BB962C8B-B14F-4D97-AF65-F5344CB8AC3E}">
        <p14:creationId xmlns:p14="http://schemas.microsoft.com/office/powerpoint/2010/main" val="288255589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8.4</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52</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53</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55</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368471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866862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dirty="0"/>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hyperlink" Target="https://www.netacad.com/group/communities/community-home" TargetMode="External"/><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hyperlink" Target="https://www.netacad.com/group/communities/ccna-blo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14.xml"/><Relationship Id="rId4" Type="http://schemas.openxmlformats.org/officeDocument/2006/relationships/image" Target="../media/image37.png"/></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6.xml"/><Relationship Id="rId1" Type="http://schemas.openxmlformats.org/officeDocument/2006/relationships/slideLayout" Target="../slideLayouts/slideLayout14.xml"/><Relationship Id="rId5" Type="http://schemas.openxmlformats.org/officeDocument/2006/relationships/image" Target="../media/image41.png"/><Relationship Id="rId4" Type="http://schemas.openxmlformats.org/officeDocument/2006/relationships/image" Target="../media/image40.png"/></Relationships>
</file>

<file path=ppt/slides/_rels/slide4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4.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8: DHCP</a:t>
            </a:r>
            <a:endParaRPr lang="en-US" sz="2400" dirty="0">
              <a:solidFill>
                <a:srgbClr val="00B0F0"/>
              </a:solidFill>
              <a:latin typeface="Arial" charset="0"/>
            </a:endParaRPr>
          </a:p>
        </p:txBody>
      </p:sp>
      <p:sp>
        <p:nvSpPr>
          <p:cNvPr id="3" name="Subtitle 2"/>
          <p:cNvSpPr>
            <a:spLocks noGrp="1"/>
          </p:cNvSpPr>
          <p:nvPr>
            <p:ph type="subTitle" idx="1"/>
          </p:nvPr>
        </p:nvSpPr>
        <p:spPr>
          <a:xfrm>
            <a:off x="311149" y="4672012"/>
            <a:ext cx="5053331" cy="1061813"/>
          </a:xfrm>
        </p:spPr>
        <p:txBody>
          <a:bodyPr/>
          <a:lstStyle/>
          <a:p>
            <a:pPr eaLnBrk="1" hangingPunct="1"/>
            <a:r>
              <a:rPr lang="en-US" dirty="0">
                <a:latin typeface="Arial" charset="0"/>
              </a:rPr>
              <a:t>CCNA Routing and Switching</a:t>
            </a:r>
          </a:p>
          <a:p>
            <a:pPr eaLnBrk="1" hangingPunct="1"/>
            <a:r>
              <a:rPr lang="en-US" dirty="0">
                <a:latin typeface="Arial" charset="0"/>
              </a:rPr>
              <a:t>Routing and Switching Essentials v6.0</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395786" y="350288"/>
            <a:ext cx="8145462" cy="838200"/>
          </a:xfrm>
        </p:spPr>
        <p:txBody>
          <a:bodyPr/>
          <a:lstStyle/>
          <a:p>
            <a:pPr eaLnBrk="1" hangingPunct="1"/>
            <a:r>
              <a:rPr lang="en-US" dirty="0"/>
              <a:t>Chapter 8: Additional Help</a:t>
            </a:r>
          </a:p>
        </p:txBody>
      </p:sp>
      <p:sp>
        <p:nvSpPr>
          <p:cNvPr id="20483" name="Rectangle 34"/>
          <p:cNvSpPr>
            <a:spLocks noGrp="1" noChangeArrowheads="1"/>
          </p:cNvSpPr>
          <p:nvPr>
            <p:ph type="body" idx="4294967295"/>
          </p:nvPr>
        </p:nvSpPr>
        <p:spPr>
          <a:xfrm>
            <a:off x="395786" y="1260910"/>
            <a:ext cx="8200528" cy="3571875"/>
          </a:xfrm>
        </p:spPr>
        <p:txBody>
          <a:bodyPr/>
          <a:lstStyle/>
          <a:p>
            <a:pPr>
              <a:lnSpc>
                <a:spcPct val="85000"/>
              </a:lnSpc>
              <a:spcBef>
                <a:spcPct val="30000"/>
              </a:spcBef>
              <a:spcAft>
                <a:spcPts val="1200"/>
              </a:spcAft>
              <a:defRPr/>
            </a:pPr>
            <a:r>
              <a:rPr lang="en-US" sz="2000" dirty="0"/>
              <a:t>For additional help with teaching strategies, including lesson plans, analogies for difficult concepts, and discussion topics, visit the CCNA Community at: </a:t>
            </a:r>
            <a:r>
              <a:rPr lang="en-US" sz="2000" dirty="0">
                <a:hlinkClick r:id="rId3"/>
              </a:rPr>
              <a:t>https://www.netacad.com/group/communities/community-home</a:t>
            </a:r>
            <a:endParaRPr lang="en-US" sz="2000" dirty="0"/>
          </a:p>
          <a:p>
            <a:pPr>
              <a:lnSpc>
                <a:spcPct val="85000"/>
              </a:lnSpc>
              <a:spcBef>
                <a:spcPct val="30000"/>
              </a:spcBef>
              <a:spcAft>
                <a:spcPts val="1200"/>
              </a:spcAft>
              <a:defRPr/>
            </a:pPr>
            <a:r>
              <a:rPr lang="en-US" sz="2000" dirty="0"/>
              <a:t>Best practices from around the world for teaching CCNA Routing and Switching. </a:t>
            </a:r>
            <a:r>
              <a:rPr lang="en-US" sz="2000" dirty="0">
                <a:hlinkClick r:id="rId4"/>
              </a:rPr>
              <a:t>https://www.netacad.com/group/communities/ccna-blog</a:t>
            </a:r>
            <a:endParaRPr lang="en-US" sz="2000" dirty="0"/>
          </a:p>
          <a:p>
            <a:pPr>
              <a:lnSpc>
                <a:spcPct val="85000"/>
              </a:lnSpc>
              <a:spcBef>
                <a:spcPct val="30000"/>
              </a:spcBef>
              <a:defRPr/>
            </a:pPr>
            <a:r>
              <a:rPr lang="en-US" sz="2000" dirty="0"/>
              <a:t>If you have lesson plans or resources that you would like to share, upload them to the CCNA Community in order to help other instructors.</a:t>
            </a:r>
          </a:p>
          <a:p>
            <a:r>
              <a:rPr lang="en-US" sz="2000" dirty="0"/>
              <a:t>Students can enroll in </a:t>
            </a:r>
            <a:r>
              <a:rPr lang="en-US" sz="2000" b="1" dirty="0"/>
              <a:t>Packet Tracer Know How 1: Packet Tracer 101 </a:t>
            </a:r>
            <a:r>
              <a:rPr lang="en-US" sz="2000" dirty="0"/>
              <a:t>(self-enroll)</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lstStyle/>
          <a:p>
            <a:pPr eaLnBrk="1" hangingPunct="1"/>
            <a:r>
              <a:rPr lang="en-US" sz="2400" dirty="0">
                <a:latin typeface="Arial" charset="0"/>
              </a:rPr>
              <a:t>Chapter 8: DHCP</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r>
              <a:rPr lang="en-US" dirty="0"/>
              <a:t>Routing and Switching Essentials v6.0</a:t>
            </a:r>
            <a:endParaRPr lang="en-US" dirty="0">
              <a:solidFill>
                <a:srgbClr val="00B0F0"/>
              </a:solidFill>
              <a:latin typeface="Arial" charset="0"/>
            </a:endParaRPr>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350288"/>
            <a:ext cx="8145462" cy="838200"/>
          </a:xfrm>
        </p:spPr>
        <p:txBody>
          <a:bodyPr/>
          <a:lstStyle/>
          <a:p>
            <a:pPr eaLnBrk="1" hangingPunct="1"/>
            <a:r>
              <a:rPr lang="en-US" dirty="0"/>
              <a:t>Chapter 8 - Sections &amp; Objectives</a:t>
            </a:r>
          </a:p>
        </p:txBody>
      </p:sp>
      <p:sp>
        <p:nvSpPr>
          <p:cNvPr id="4099" name="Rectangle 34"/>
          <p:cNvSpPr>
            <a:spLocks noGrp="1" noChangeArrowheads="1"/>
          </p:cNvSpPr>
          <p:nvPr>
            <p:ph type="body" idx="4294967295"/>
          </p:nvPr>
        </p:nvSpPr>
        <p:spPr>
          <a:xfrm>
            <a:off x="655638" y="1337482"/>
            <a:ext cx="7940675" cy="4743578"/>
          </a:xfrm>
        </p:spPr>
        <p:txBody>
          <a:bodyPr/>
          <a:lstStyle/>
          <a:p>
            <a:pPr marL="0" indent="0">
              <a:buNone/>
            </a:pPr>
            <a:r>
              <a:rPr lang="en-CA" sz="2000" dirty="0"/>
              <a:t>8.1 DHCPv4</a:t>
            </a:r>
          </a:p>
          <a:p>
            <a:pPr marL="742950" lvl="1" indent="-285750">
              <a:buFont typeface="Arial" panose="020B0604020202020204" pitchFamily="34" charset="0"/>
              <a:buChar char="•"/>
            </a:pPr>
            <a:r>
              <a:rPr lang="en-US" sz="1600" dirty="0"/>
              <a:t>Explain how DHCPv4 operates in a small- to medium-sized business network.</a:t>
            </a:r>
          </a:p>
          <a:p>
            <a:pPr marL="742950" lvl="1" indent="-285750">
              <a:buFont typeface="Arial" panose="020B0604020202020204" pitchFamily="34" charset="0"/>
              <a:buChar char="•"/>
            </a:pPr>
            <a:r>
              <a:rPr lang="en-US" sz="1600" dirty="0"/>
              <a:t>Configure a router as a DHCPv4 server.</a:t>
            </a:r>
          </a:p>
          <a:p>
            <a:pPr marL="742950" lvl="1" indent="-285750">
              <a:buFont typeface="Arial" panose="020B0604020202020204" pitchFamily="34" charset="0"/>
              <a:buChar char="•"/>
            </a:pPr>
            <a:r>
              <a:rPr lang="en-US" sz="1600" dirty="0"/>
              <a:t>Configure a router as a DHCPv4 client.</a:t>
            </a:r>
          </a:p>
          <a:p>
            <a:pPr marL="742950" lvl="1" indent="-285750">
              <a:buFont typeface="Arial" panose="020B0604020202020204" pitchFamily="34" charset="0"/>
              <a:buChar char="•"/>
            </a:pPr>
            <a:r>
              <a:rPr lang="en-US" sz="1600" dirty="0"/>
              <a:t>Troubleshoot a DHCP configuration for IPv4 in a switched network.</a:t>
            </a:r>
          </a:p>
          <a:p>
            <a:pPr marL="1588" indent="0">
              <a:buNone/>
            </a:pPr>
            <a:r>
              <a:rPr lang="en-CA" sz="2000" dirty="0"/>
              <a:t>8.2 DHCPv6</a:t>
            </a:r>
          </a:p>
          <a:p>
            <a:pPr marL="742950" lvl="1" indent="-285750">
              <a:buFont typeface="Arial" panose="020B0604020202020204" pitchFamily="34" charset="0"/>
              <a:buChar char="•"/>
            </a:pPr>
            <a:r>
              <a:rPr lang="en-US" sz="1600" dirty="0"/>
              <a:t>Explain the operation of DHCPv6.</a:t>
            </a:r>
          </a:p>
          <a:p>
            <a:pPr marL="742950" lvl="1" indent="-285750">
              <a:buFont typeface="Arial" panose="020B0604020202020204" pitchFamily="34" charset="0"/>
              <a:buChar char="•"/>
            </a:pPr>
            <a:r>
              <a:rPr lang="en-US" sz="1600" dirty="0"/>
              <a:t>Configure stateless DHCPv6 for a small to medium-sized business.</a:t>
            </a:r>
          </a:p>
          <a:p>
            <a:pPr marL="742950" lvl="1" indent="-285750">
              <a:buFont typeface="Arial" panose="020B0604020202020204" pitchFamily="34" charset="0"/>
              <a:buChar char="•"/>
            </a:pPr>
            <a:r>
              <a:rPr lang="en-US" sz="1600" dirty="0"/>
              <a:t>Configure </a:t>
            </a:r>
            <a:r>
              <a:rPr lang="en-US" sz="1600" dirty="0" err="1"/>
              <a:t>stateful</a:t>
            </a:r>
            <a:r>
              <a:rPr lang="en-US" sz="1600" dirty="0"/>
              <a:t> DHCPv6 for a small to medium-sized business.</a:t>
            </a:r>
          </a:p>
          <a:p>
            <a:pPr marL="742950" lvl="1" indent="-285750">
              <a:buFont typeface="Arial" panose="020B0604020202020204" pitchFamily="34" charset="0"/>
              <a:buChar char="•"/>
            </a:pPr>
            <a:r>
              <a:rPr lang="en-US" sz="1600" dirty="0"/>
              <a:t>Troubleshoot a DHCP configuration for IPv6 in a switched network.</a:t>
            </a:r>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8.1 </a:t>
            </a:r>
            <a:r>
              <a:rPr lang="en-US" sz="2400" dirty="0">
                <a:latin typeface="Arial" charset="0"/>
              </a:rPr>
              <a:t>DHCPv4</a:t>
            </a: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DHCPv4 Operation</a:t>
            </a:r>
            <a:br>
              <a:rPr lang="en-US" dirty="0">
                <a:latin typeface="Arial" charset="0"/>
              </a:rPr>
            </a:br>
            <a:r>
              <a:rPr lang="en-US" dirty="0">
                <a:latin typeface="Arial" charset="0"/>
              </a:rPr>
              <a:t>Introducing DHCPv4</a:t>
            </a:r>
            <a:endParaRPr lang="en-US" dirty="0">
              <a:solidFill>
                <a:srgbClr val="00B0F0"/>
              </a:solidFill>
              <a:latin typeface="Arial" charset="0"/>
            </a:endParaRPr>
          </a:p>
        </p:txBody>
      </p:sp>
      <p:sp>
        <p:nvSpPr>
          <p:cNvPr id="2" name="TextBox 1"/>
          <p:cNvSpPr txBox="1"/>
          <p:nvPr/>
        </p:nvSpPr>
        <p:spPr>
          <a:xfrm>
            <a:off x="243840" y="1310640"/>
            <a:ext cx="8336280" cy="2933111"/>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DHCPv4:</a:t>
            </a:r>
          </a:p>
          <a:p>
            <a:pPr marL="693738" lvl="1" indent="-236538" algn="l" defTabSz="814388">
              <a:lnSpc>
                <a:spcPct val="95000"/>
              </a:lnSpc>
              <a:spcBef>
                <a:spcPct val="50000"/>
              </a:spcBef>
              <a:buClr>
                <a:srgbClr val="708CA1"/>
              </a:buClr>
              <a:buFont typeface="Wingdings" charset="0"/>
              <a:buChar char="§"/>
            </a:pPr>
            <a:r>
              <a:rPr lang="en-US" sz="1600" dirty="0">
                <a:latin typeface="+mn-lt"/>
              </a:rPr>
              <a:t>assigns IPv4 addresses and other network configuration information dynamically</a:t>
            </a:r>
          </a:p>
          <a:p>
            <a:pPr marL="693738" lvl="1" indent="-236538" algn="l" defTabSz="814388">
              <a:lnSpc>
                <a:spcPct val="95000"/>
              </a:lnSpc>
              <a:spcBef>
                <a:spcPct val="50000"/>
              </a:spcBef>
              <a:buClr>
                <a:srgbClr val="708CA1"/>
              </a:buClr>
              <a:buFont typeface="Wingdings" charset="0"/>
              <a:buChar char="§"/>
            </a:pPr>
            <a:r>
              <a:rPr lang="en-US" sz="1600" dirty="0">
                <a:latin typeface="+mn-lt"/>
              </a:rPr>
              <a:t>useful and timesaving tool for network administrators</a:t>
            </a:r>
          </a:p>
          <a:p>
            <a:pPr marL="693738" lvl="1" indent="-236538" algn="l" defTabSz="814388">
              <a:lnSpc>
                <a:spcPct val="95000"/>
              </a:lnSpc>
              <a:spcBef>
                <a:spcPct val="50000"/>
              </a:spcBef>
              <a:buClr>
                <a:srgbClr val="708CA1"/>
              </a:buClr>
              <a:buFont typeface="Wingdings" charset="0"/>
              <a:buChar char="§"/>
            </a:pPr>
            <a:r>
              <a:rPr lang="en-US" sz="1600" dirty="0"/>
              <a:t>dynamically assigns, or leases, an IPv4 address from a pool of addresses</a:t>
            </a:r>
            <a:endParaRPr lang="en-US" sz="1600" dirty="0">
              <a:latin typeface="+mn-lt"/>
            </a:endParaRPr>
          </a:p>
          <a:p>
            <a:pPr marL="236538" indent="-236538" algn="l" defTabSz="814388">
              <a:lnSpc>
                <a:spcPct val="95000"/>
              </a:lnSpc>
              <a:spcBef>
                <a:spcPct val="50000"/>
              </a:spcBef>
              <a:buClr>
                <a:srgbClr val="708CA1"/>
              </a:buClr>
              <a:buFont typeface="Wingdings" charset="0"/>
              <a:buChar char="§"/>
            </a:pPr>
            <a:r>
              <a:rPr lang="en-US" sz="2000" dirty="0">
                <a:latin typeface="+mn-lt"/>
              </a:rPr>
              <a:t>A Cisco router can be configured to provide DHCPv4 services.</a:t>
            </a:r>
          </a:p>
          <a:p>
            <a:pPr marL="236538" indent="-236538" algn="l" defTabSz="814388">
              <a:lnSpc>
                <a:spcPct val="95000"/>
              </a:lnSpc>
              <a:spcBef>
                <a:spcPct val="50000"/>
              </a:spcBef>
              <a:buClr>
                <a:srgbClr val="708CA1"/>
              </a:buClr>
              <a:buFont typeface="Wingdings" charset="0"/>
              <a:buChar char="§"/>
            </a:pPr>
            <a:r>
              <a:rPr lang="en-US" sz="2000" dirty="0">
                <a:latin typeface="+mn-lt"/>
              </a:rPr>
              <a:t>Administrators configure DHCPv4 servers so that leases expire. Then the client must ask for another address, although the client is typically reassigned the same address.</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6042" y="4145869"/>
            <a:ext cx="5983908" cy="2712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5522053"/>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DHCPv4 Operation</a:t>
            </a:r>
            <a:br>
              <a:rPr lang="en-US" dirty="0">
                <a:latin typeface="Arial" charset="0"/>
              </a:rPr>
            </a:br>
            <a:r>
              <a:rPr lang="en-US" dirty="0">
                <a:latin typeface="Arial" charset="0"/>
              </a:rPr>
              <a:t>DHCPv4 Operation</a:t>
            </a:r>
            <a:endParaRPr lang="en-US" dirty="0">
              <a:solidFill>
                <a:srgbClr val="00B0F0"/>
              </a:solidFill>
              <a:latin typeface="Arial"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3815" y="1427798"/>
            <a:ext cx="6376164" cy="50492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2536599"/>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DHCPv4 Operation</a:t>
            </a:r>
            <a:br>
              <a:rPr lang="en-US" dirty="0">
                <a:latin typeface="Arial" charset="0"/>
              </a:rPr>
            </a:br>
            <a:r>
              <a:rPr lang="en-US" dirty="0">
                <a:latin typeface="Arial" charset="0"/>
              </a:rPr>
              <a:t>DHCPv4 Operation (cont.)</a:t>
            </a:r>
            <a:endParaRPr lang="en-US" dirty="0">
              <a:solidFill>
                <a:srgbClr val="00B0F0"/>
              </a:solidFill>
              <a:latin typeface="Arial"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4376" y="1587818"/>
            <a:ext cx="5825621" cy="4630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960218"/>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DHCPv4 Operation</a:t>
            </a:r>
            <a:br>
              <a:rPr lang="en-US" dirty="0">
                <a:latin typeface="Arial" charset="0"/>
              </a:rPr>
            </a:br>
            <a:r>
              <a:rPr lang="en-US" dirty="0">
                <a:latin typeface="Arial" charset="0"/>
              </a:rPr>
              <a:t>DHCPv4 Message Format</a:t>
            </a:r>
            <a:endParaRPr lang="en-US" dirty="0">
              <a:solidFill>
                <a:srgbClr val="00B0F0"/>
              </a:solidFill>
              <a:latin typeface="Arial"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274" y="1410653"/>
            <a:ext cx="7712766" cy="5057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3177854"/>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DHCPv4 Operation</a:t>
            </a:r>
            <a:br>
              <a:rPr lang="en-US" dirty="0">
                <a:latin typeface="Arial" charset="0"/>
              </a:rPr>
            </a:br>
            <a:r>
              <a:rPr lang="en-US" dirty="0">
                <a:latin typeface="Arial" charset="0"/>
              </a:rPr>
              <a:t>DHCPv4 Discover and Offer Messages</a:t>
            </a:r>
            <a:endParaRPr lang="en-US" dirty="0">
              <a:solidFill>
                <a:srgbClr val="00B0F0"/>
              </a:solidFill>
              <a:latin typeface="Arial"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240" y="1285874"/>
            <a:ext cx="6027420" cy="5263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9575380"/>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609600"/>
            <a:ext cx="8145462" cy="838200"/>
          </a:xfrm>
        </p:spPr>
        <p:txBody>
          <a:bodyPr/>
          <a:lstStyle/>
          <a:p>
            <a:pPr eaLnBrk="1" hangingPunct="1"/>
            <a:r>
              <a:rPr lang="en-US" dirty="0">
                <a:latin typeface="Arial" charset="0"/>
              </a:rPr>
              <a:t>Instructor Materials – Chapter 8 Planning Guide</a:t>
            </a:r>
            <a:endParaRPr lang="en-US" dirty="0"/>
          </a:p>
        </p:txBody>
      </p:sp>
      <p:sp>
        <p:nvSpPr>
          <p:cNvPr id="4099" name="Rectangle 34"/>
          <p:cNvSpPr>
            <a:spLocks noGrp="1" noChangeArrowheads="1"/>
          </p:cNvSpPr>
          <p:nvPr>
            <p:ph type="body" idx="4294967295"/>
          </p:nvPr>
        </p:nvSpPr>
        <p:spPr>
          <a:xfrm>
            <a:off x="655638" y="1532586"/>
            <a:ext cx="7940675" cy="4539803"/>
          </a:xfrm>
        </p:spPr>
        <p:txBody>
          <a:bodyPr/>
          <a:lstStyle/>
          <a:p>
            <a:pPr marL="0" indent="0">
              <a:buNone/>
            </a:pPr>
            <a:r>
              <a:rPr lang="en-CA" dirty="0"/>
              <a:t>This PowerPoint deck is divided in two parts:</a:t>
            </a:r>
          </a:p>
          <a:p>
            <a:pPr marL="457200" indent="-457200">
              <a:buFont typeface="+mj-lt"/>
              <a:buAutoNum type="arabicPeriod"/>
            </a:pPr>
            <a:r>
              <a:rPr lang="en-US" sz="2000" dirty="0"/>
              <a:t>Instructor Planning Guide</a:t>
            </a:r>
            <a:endParaRPr lang="en-CA" sz="2000" dirty="0"/>
          </a:p>
          <a:p>
            <a:pPr lvl="1">
              <a:buFont typeface="Wingdings" charset="2"/>
              <a:buChar char="§"/>
            </a:pPr>
            <a:r>
              <a:rPr lang="en-CA" sz="1600" dirty="0"/>
              <a:t>Information to help you become familiar with the chapter</a:t>
            </a:r>
          </a:p>
          <a:p>
            <a:pPr lvl="1">
              <a:buFont typeface="Wingdings" charset="2"/>
              <a:buChar char="§"/>
            </a:pPr>
            <a:r>
              <a:rPr lang="en-CA" sz="1600" dirty="0"/>
              <a:t>Teaching aids</a:t>
            </a:r>
          </a:p>
          <a:p>
            <a:pPr marL="457200" indent="-457200">
              <a:buFont typeface="+mj-lt"/>
              <a:buAutoNum type="arabicPeriod"/>
            </a:pPr>
            <a:r>
              <a:rPr lang="en-CA" sz="2000" dirty="0"/>
              <a:t>Instructor Class Presentation</a:t>
            </a:r>
          </a:p>
          <a:p>
            <a:pPr lvl="1">
              <a:buFont typeface="Wingdings" charset="2"/>
              <a:buChar char="§"/>
            </a:pPr>
            <a:r>
              <a:rPr lang="en-CA" sz="1600" dirty="0"/>
              <a:t>Optional slides that you can use in the classroom</a:t>
            </a:r>
          </a:p>
          <a:p>
            <a:pPr lvl="1">
              <a:buFont typeface="Wingdings" charset="2"/>
              <a:buChar char="§"/>
            </a:pPr>
            <a:r>
              <a:rPr lang="en-CA" sz="1600" dirty="0"/>
              <a:t>Begins on slide # 12</a:t>
            </a:r>
            <a:endParaRPr lang="en-CA" sz="1600" b="1" dirty="0">
              <a:solidFill>
                <a:srgbClr val="00B0F0"/>
              </a:solidFill>
            </a:endParaRP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727708"/>
            <a:ext cx="8772157" cy="838200"/>
          </a:xfrm>
        </p:spPr>
        <p:txBody>
          <a:bodyPr/>
          <a:lstStyle/>
          <a:p>
            <a:pPr eaLnBrk="1" hangingPunct="1"/>
            <a:r>
              <a:rPr lang="en-US" sz="1800" dirty="0">
                <a:latin typeface="Arial" charset="0"/>
              </a:rPr>
              <a:t>DHCPv4 Operation</a:t>
            </a:r>
            <a:br>
              <a:rPr lang="en-US" dirty="0">
                <a:latin typeface="Arial" charset="0"/>
              </a:rPr>
            </a:br>
            <a:r>
              <a:rPr lang="en-US" dirty="0">
                <a:latin typeface="Arial" charset="0"/>
              </a:rPr>
              <a:t>DHCPv4 Discover and Offer Messages (cont.)</a:t>
            </a:r>
            <a:endParaRPr lang="en-US" dirty="0">
              <a:solidFill>
                <a:srgbClr val="00B0F0"/>
              </a:solidFill>
              <a:latin typeface="Arial"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1" y="1636394"/>
            <a:ext cx="5649278" cy="4871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1668394"/>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DHCPv4 Server</a:t>
            </a:r>
            <a:br>
              <a:rPr lang="en-US" dirty="0">
                <a:latin typeface="Arial" charset="0"/>
              </a:rPr>
            </a:br>
            <a:r>
              <a:rPr lang="en-US" dirty="0">
                <a:latin typeface="Arial" charset="0"/>
              </a:rPr>
              <a:t>Configure a Basic DHCPv4 Server</a:t>
            </a:r>
            <a:endParaRPr lang="en-US" dirty="0">
              <a:solidFill>
                <a:srgbClr val="00B0F0"/>
              </a:solidFill>
              <a:latin typeface="Arial" charset="0"/>
            </a:endParaRPr>
          </a:p>
        </p:txBody>
      </p:sp>
      <p:sp>
        <p:nvSpPr>
          <p:cNvPr id="5" name="Rectangle 6"/>
          <p:cNvSpPr>
            <a:spLocks noGrp="1" noChangeArrowheads="1"/>
          </p:cNvSpPr>
          <p:nvPr>
            <p:ph idx="1"/>
          </p:nvPr>
        </p:nvSpPr>
        <p:spPr>
          <a:xfrm>
            <a:off x="335280" y="1234440"/>
            <a:ext cx="8183880" cy="5181599"/>
          </a:xfrm>
        </p:spPr>
        <p:txBody>
          <a:bodyPr/>
          <a:lstStyle/>
          <a:p>
            <a:pPr marL="0" indent="0" eaLnBrk="1" hangingPunct="1">
              <a:lnSpc>
                <a:spcPct val="100000"/>
              </a:lnSpc>
              <a:buNone/>
              <a:defRPr/>
            </a:pPr>
            <a:r>
              <a:rPr lang="en-US" sz="2000" dirty="0"/>
              <a:t>A Cisco router running the Cisco IOS software can be configured to act as a DHCPv4 server. To set up DHCP: </a:t>
            </a:r>
          </a:p>
          <a:p>
            <a:pPr marL="795337" lvl="1" indent="-457200" eaLnBrk="1" hangingPunct="1">
              <a:lnSpc>
                <a:spcPct val="100000"/>
              </a:lnSpc>
              <a:buFont typeface="+mj-lt"/>
              <a:buAutoNum type="arabicPeriod"/>
              <a:defRPr/>
            </a:pPr>
            <a:r>
              <a:rPr lang="en-US" dirty="0"/>
              <a:t>Exclude addresses from the pool.</a:t>
            </a:r>
          </a:p>
          <a:p>
            <a:pPr marL="795337" lvl="1" indent="-457200" eaLnBrk="1" hangingPunct="1">
              <a:lnSpc>
                <a:spcPct val="100000"/>
              </a:lnSpc>
              <a:buFont typeface="+mj-lt"/>
              <a:buAutoNum type="arabicPeriod"/>
              <a:defRPr/>
            </a:pPr>
            <a:r>
              <a:rPr lang="en-US" dirty="0"/>
              <a:t>	Set up the DHCP pool name.</a:t>
            </a:r>
          </a:p>
          <a:p>
            <a:pPr marL="795337" lvl="1" indent="-457200" eaLnBrk="1" hangingPunct="1">
              <a:lnSpc>
                <a:spcPct val="100000"/>
              </a:lnSpc>
              <a:buFont typeface="+mj-lt"/>
              <a:buAutoNum type="arabicPeriod"/>
              <a:defRPr/>
            </a:pPr>
            <a:r>
              <a:rPr lang="en-US" dirty="0"/>
              <a:t>Define the range of addresses and subnet mask. Use the </a:t>
            </a:r>
            <a:r>
              <a:rPr lang="en-US" b="1" dirty="0">
                <a:latin typeface="Courier New" pitchFamily="49" charset="0"/>
                <a:cs typeface="Courier New" pitchFamily="49" charset="0"/>
              </a:rPr>
              <a:t>default-router</a:t>
            </a:r>
            <a:r>
              <a:rPr lang="en-US" dirty="0"/>
              <a:t> command for the default gateway. Optional parameters that can be included in the </a:t>
            </a:r>
            <a:r>
              <a:rPr lang="en-US" i="1" dirty="0"/>
              <a:t>pool</a:t>
            </a:r>
            <a:r>
              <a:rPr lang="en-US" dirty="0"/>
              <a:t> – </a:t>
            </a:r>
            <a:r>
              <a:rPr lang="en-US" i="1" dirty="0"/>
              <a:t>dns server</a:t>
            </a:r>
            <a:r>
              <a:rPr lang="en-US" dirty="0"/>
              <a:t>, </a:t>
            </a:r>
            <a:r>
              <a:rPr lang="en-US" i="1" dirty="0"/>
              <a:t>domain-name</a:t>
            </a:r>
            <a:r>
              <a:rPr lang="en-US" dirty="0"/>
              <a:t>.</a:t>
            </a:r>
          </a:p>
          <a:p>
            <a:pPr marL="719137" lvl="1" indent="-381000" eaLnBrk="1" hangingPunct="1">
              <a:lnSpc>
                <a:spcPct val="100000"/>
              </a:lnSpc>
              <a:defRPr/>
            </a:pPr>
            <a:endParaRPr lang="en-US" b="1" dirty="0"/>
          </a:p>
          <a:p>
            <a:pPr marL="719137" lvl="1" indent="-381000" eaLnBrk="1" hangingPunct="1">
              <a:lnSpc>
                <a:spcPct val="100000"/>
              </a:lnSpc>
              <a:defRPr/>
            </a:pPr>
            <a:endParaRPr lang="en-US" b="1" dirty="0"/>
          </a:p>
          <a:p>
            <a:pPr marL="719137" lvl="1" indent="-381000" eaLnBrk="1" hangingPunct="1">
              <a:lnSpc>
                <a:spcPct val="100000"/>
              </a:lnSpc>
              <a:defRPr/>
            </a:pPr>
            <a:endParaRPr lang="en-US" b="1" dirty="0"/>
          </a:p>
          <a:p>
            <a:pPr marL="381000" indent="-381000" eaLnBrk="1" hangingPunct="1">
              <a:lnSpc>
                <a:spcPct val="100000"/>
              </a:lnSpc>
              <a:defRPr/>
            </a:pPr>
            <a:endParaRPr lang="en-US" sz="2000" b="1" dirty="0"/>
          </a:p>
          <a:p>
            <a:pPr marL="0" indent="0" eaLnBrk="1" hangingPunct="1">
              <a:lnSpc>
                <a:spcPct val="100000"/>
              </a:lnSpc>
              <a:buNone/>
              <a:defRPr/>
            </a:pPr>
            <a:r>
              <a:rPr lang="en-US" sz="2000" dirty="0"/>
              <a:t>To disable DHCP, use the </a:t>
            </a:r>
            <a:r>
              <a:rPr lang="en-US" sz="2000" b="1" dirty="0"/>
              <a:t>no service dhcp</a:t>
            </a:r>
            <a:r>
              <a:rPr lang="en-US" sz="2000" dirty="0"/>
              <a:t> command.</a:t>
            </a:r>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dirty="0"/>
          </a:p>
          <a:p>
            <a:pPr marL="719137" lvl="1" indent="-381000" eaLnBrk="1" hangingPunct="1">
              <a:lnSpc>
                <a:spcPct val="100000"/>
              </a:lnSpc>
              <a:defRPr/>
            </a:pPr>
            <a:endParaRPr lang="en-US" sz="1800" dirty="0"/>
          </a:p>
          <a:p>
            <a:pPr marL="719137" lvl="1" indent="-381000" eaLnBrk="1" hangingPunct="1">
              <a:lnSpc>
                <a:spcPct val="100000"/>
              </a:lnSpc>
              <a:defRPr/>
            </a:pPr>
            <a:endParaRPr lang="en-US" sz="1800" dirty="0"/>
          </a:p>
          <a:p>
            <a:pPr marL="719137" lvl="1" indent="-381000" eaLnBrk="1" hangingPunct="1">
              <a:lnSpc>
                <a:spcPct val="100000"/>
              </a:lnSpc>
              <a:defRPr/>
            </a:pPr>
            <a:r>
              <a:rPr lang="en-US" sz="1800" dirty="0"/>
              <a:t>	</a:t>
            </a:r>
          </a:p>
          <a:p>
            <a:pPr marL="719137" lvl="1" indent="-381000" eaLnBrk="1" hangingPunct="1">
              <a:lnSpc>
                <a:spcPct val="100000"/>
              </a:lnSpc>
              <a:defRPr/>
            </a:pPr>
            <a:endParaRPr lang="en-US" sz="1800" dirty="0"/>
          </a:p>
          <a:p>
            <a:pPr marL="719137" lvl="1" indent="-381000" eaLnBrk="1" hangingPunct="1">
              <a:lnSpc>
                <a:spcPct val="100000"/>
              </a:lnSpc>
              <a:defRPr/>
            </a:pPr>
            <a:endParaRPr lang="en-US" sz="1800" dirty="0"/>
          </a:p>
          <a:p>
            <a:pPr marL="719137" lvl="1" indent="-381000" eaLnBrk="1" hangingPunct="1">
              <a:lnSpc>
                <a:spcPct val="100000"/>
              </a:lnSpc>
              <a:defRPr/>
            </a:pPr>
            <a:endParaRPr lang="en-US" sz="1800" dirty="0"/>
          </a:p>
          <a:p>
            <a:pPr marL="381000" indent="-381000" eaLnBrk="1" hangingPunct="1">
              <a:lnSpc>
                <a:spcPct val="100000"/>
              </a:lnSpc>
              <a:buNone/>
              <a:defRPr/>
            </a:pPr>
            <a:endParaRPr lang="en-US" sz="2000" dirty="0"/>
          </a:p>
          <a:p>
            <a:pPr marL="381000" indent="-381000" eaLnBrk="1" hangingPunct="1">
              <a:lnSpc>
                <a:spcPct val="100000"/>
              </a:lnSpc>
              <a:buNone/>
              <a:defRPr/>
            </a:pPr>
            <a:endParaRPr lang="en-US" sz="2000" dirty="0"/>
          </a:p>
          <a:p>
            <a:pPr marL="381000" indent="-381000" eaLnBrk="1" hangingPunct="1">
              <a:lnSpc>
                <a:spcPct val="100000"/>
              </a:lnSpc>
              <a:buNone/>
              <a:defRPr/>
            </a:pPr>
            <a:endParaRPr lang="en-US" sz="2000" dirty="0"/>
          </a:p>
          <a:p>
            <a:pPr marL="381000" indent="-381000" eaLnBrk="1" hangingPunct="1">
              <a:lnSpc>
                <a:spcPct val="100000"/>
              </a:lnSpc>
              <a:buNone/>
              <a:defRPr/>
            </a:pPr>
            <a:endParaRPr lang="en-US" sz="2000" dirty="0"/>
          </a:p>
          <a:p>
            <a:pPr marL="381000" indent="-381000" eaLnBrk="1" hangingPunct="1">
              <a:lnSpc>
                <a:spcPct val="100000"/>
              </a:lnSpc>
              <a:buNone/>
              <a:defRPr/>
            </a:pPr>
            <a:endParaRPr lang="en-US" sz="2000" dirty="0"/>
          </a:p>
          <a:p>
            <a:pPr marL="381000" indent="-381000" eaLnBrk="1" hangingPunct="1">
              <a:lnSpc>
                <a:spcPct val="100000"/>
              </a:lnSpc>
              <a:buNone/>
              <a:defRPr/>
            </a:pPr>
            <a:r>
              <a:rPr lang="en-US" sz="2200" dirty="0"/>
              <a:t>	</a:t>
            </a:r>
          </a:p>
          <a:p>
            <a:pPr marL="719137" lvl="1" indent="-381000" eaLnBrk="1" hangingPunct="1">
              <a:lnSpc>
                <a:spcPct val="100000"/>
              </a:lnSpc>
              <a:defRPr/>
            </a:pPr>
            <a:r>
              <a:rPr lang="en-US" altLang="ja-JP" sz="1800" dirty="0">
                <a:ea typeface="ＭＳ Ｐゴシック" pitchFamily="34" charset="-128"/>
              </a:rPr>
              <a:t>	</a:t>
            </a:r>
          </a:p>
        </p:txBody>
      </p:sp>
      <p:pic>
        <p:nvPicPr>
          <p:cNvPr id="6" name="Picture 6"/>
          <p:cNvPicPr>
            <a:picLocks noChangeAspect="1" noChangeArrowheads="1"/>
          </p:cNvPicPr>
          <p:nvPr/>
        </p:nvPicPr>
        <p:blipFill>
          <a:blip r:embed="rId3" cstate="screen"/>
          <a:srcRect/>
          <a:stretch>
            <a:fillRect/>
          </a:stretch>
        </p:blipFill>
        <p:spPr bwMode="auto">
          <a:xfrm>
            <a:off x="3379795" y="3892148"/>
            <a:ext cx="4953001" cy="1871134"/>
          </a:xfrm>
          <a:prstGeom prst="rect">
            <a:avLst/>
          </a:prstGeom>
          <a:noFill/>
          <a:ln w="9525">
            <a:noFill/>
            <a:miter lim="800000"/>
            <a:headEnd/>
            <a:tailEnd/>
          </a:ln>
        </p:spPr>
      </p:pic>
    </p:spTree>
    <p:extLst>
      <p:ext uri="{BB962C8B-B14F-4D97-AF65-F5344CB8AC3E}">
        <p14:creationId xmlns:p14="http://schemas.microsoft.com/office/powerpoint/2010/main" val="2210861771"/>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DHCPv4 Server</a:t>
            </a:r>
            <a:br>
              <a:rPr lang="en-US" dirty="0">
                <a:latin typeface="Arial" charset="0"/>
              </a:rPr>
            </a:br>
            <a:r>
              <a:rPr lang="en-US" dirty="0">
                <a:latin typeface="Arial" charset="0"/>
              </a:rPr>
              <a:t>Verifying DHCPv4</a:t>
            </a:r>
            <a:endParaRPr lang="en-US" dirty="0">
              <a:solidFill>
                <a:srgbClr val="00B0F0"/>
              </a:solidFill>
              <a:latin typeface="Arial" charset="0"/>
            </a:endParaRPr>
          </a:p>
        </p:txBody>
      </p:sp>
      <p:sp>
        <p:nvSpPr>
          <p:cNvPr id="2" name="TextBox 1"/>
          <p:cNvSpPr txBox="1"/>
          <p:nvPr/>
        </p:nvSpPr>
        <p:spPr>
          <a:xfrm>
            <a:off x="243840" y="1402080"/>
            <a:ext cx="7391400" cy="2123658"/>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defRPr/>
            </a:pPr>
            <a:r>
              <a:rPr lang="en-US" sz="2000" dirty="0">
                <a:latin typeface="+mn-lt"/>
              </a:rPr>
              <a:t>Commands to verify DHCP: </a:t>
            </a:r>
          </a:p>
          <a:p>
            <a:pPr marL="719137" lvl="1" indent="-381000" algn="l" eaLnBrk="1" hangingPunct="1">
              <a:lnSpc>
                <a:spcPct val="100000"/>
              </a:lnSpc>
              <a:defRPr/>
            </a:pPr>
            <a:r>
              <a:rPr lang="en-US" sz="2000" dirty="0">
                <a:latin typeface="+mn-lt"/>
              </a:rPr>
              <a:t>	</a:t>
            </a:r>
            <a:r>
              <a:rPr lang="en-US" sz="2000" b="1" dirty="0">
                <a:latin typeface="Courier New" panose="02070309020205020404" pitchFamily="49" charset="0"/>
                <a:cs typeface="Courier New" panose="02070309020205020404" pitchFamily="49" charset="0"/>
              </a:rPr>
              <a:t>show running-</a:t>
            </a:r>
            <a:r>
              <a:rPr lang="en-US" sz="2000" b="1" dirty="0" err="1">
                <a:latin typeface="Courier New" panose="02070309020205020404" pitchFamily="49" charset="0"/>
                <a:cs typeface="Courier New" panose="02070309020205020404" pitchFamily="49" charset="0"/>
              </a:rPr>
              <a:t>config</a:t>
            </a:r>
            <a:r>
              <a:rPr lang="en-US" sz="2000" b="1" dirty="0">
                <a:latin typeface="Courier New" panose="02070309020205020404" pitchFamily="49" charset="0"/>
                <a:cs typeface="Courier New" panose="02070309020205020404" pitchFamily="49" charset="0"/>
              </a:rPr>
              <a:t> | section </a:t>
            </a:r>
            <a:r>
              <a:rPr lang="en-US" sz="2000" b="1" dirty="0" err="1">
                <a:latin typeface="Courier New" panose="02070309020205020404" pitchFamily="49" charset="0"/>
                <a:cs typeface="Courier New" panose="02070309020205020404" pitchFamily="49" charset="0"/>
              </a:rPr>
              <a:t>dhcp</a:t>
            </a:r>
            <a:endParaRPr lang="en-US" sz="2000" b="1" dirty="0">
              <a:latin typeface="Courier New" panose="02070309020205020404" pitchFamily="49" charset="0"/>
              <a:cs typeface="Courier New" panose="02070309020205020404" pitchFamily="49" charset="0"/>
            </a:endParaRPr>
          </a:p>
          <a:p>
            <a:pPr marL="719137" lvl="1" indent="-381000" algn="l" eaLnBrk="1" hangingPunct="1">
              <a:lnSpc>
                <a:spcPct val="100000"/>
              </a:lnSpc>
              <a:defRPr/>
            </a:pPr>
            <a:r>
              <a:rPr lang="en-US" sz="2000" b="1" dirty="0">
                <a:latin typeface="Courier New" panose="02070309020205020404" pitchFamily="49" charset="0"/>
                <a:cs typeface="Courier New" panose="02070309020205020404" pitchFamily="49" charset="0"/>
              </a:rPr>
              <a:t>	show </a:t>
            </a:r>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dhcp</a:t>
            </a:r>
            <a:r>
              <a:rPr lang="en-US" sz="2000" b="1" dirty="0">
                <a:latin typeface="Courier New" panose="02070309020205020404" pitchFamily="49" charset="0"/>
                <a:cs typeface="Courier New" panose="02070309020205020404" pitchFamily="49" charset="0"/>
              </a:rPr>
              <a:t> binding</a:t>
            </a:r>
          </a:p>
          <a:p>
            <a:pPr marL="719137" lvl="1" indent="-381000" algn="l" eaLnBrk="1" hangingPunct="1">
              <a:lnSpc>
                <a:spcPct val="100000"/>
              </a:lnSpc>
              <a:defRPr/>
            </a:pPr>
            <a:r>
              <a:rPr lang="en-US" sz="2000" b="1" dirty="0">
                <a:latin typeface="Courier New" panose="02070309020205020404" pitchFamily="49" charset="0"/>
                <a:cs typeface="Courier New" panose="02070309020205020404" pitchFamily="49" charset="0"/>
              </a:rPr>
              <a:t>	show </a:t>
            </a:r>
            <a:r>
              <a:rPr lang="en-US" sz="2000" b="1" dirty="0" err="1">
                <a:latin typeface="Courier New" panose="02070309020205020404" pitchFamily="49" charset="0"/>
                <a:cs typeface="Courier New" panose="02070309020205020404" pitchFamily="49" charset="0"/>
              </a:rPr>
              <a:t>ip</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dhcp</a:t>
            </a:r>
            <a:r>
              <a:rPr lang="en-US" sz="2000" b="1" dirty="0">
                <a:latin typeface="Courier New" panose="02070309020205020404" pitchFamily="49" charset="0"/>
                <a:cs typeface="Courier New" panose="02070309020205020404" pitchFamily="49" charset="0"/>
              </a:rPr>
              <a:t> server statistics</a:t>
            </a:r>
          </a:p>
          <a:p>
            <a:pPr marL="236538" indent="-236538" algn="l" defTabSz="814388">
              <a:lnSpc>
                <a:spcPct val="95000"/>
              </a:lnSpc>
              <a:spcBef>
                <a:spcPct val="50000"/>
              </a:spcBef>
              <a:buClr>
                <a:srgbClr val="708CA1"/>
              </a:buClr>
              <a:buFont typeface="Wingdings" charset="0"/>
              <a:buChar char="§"/>
              <a:defRPr/>
            </a:pPr>
            <a:r>
              <a:rPr lang="en-US" sz="2000" dirty="0">
                <a:latin typeface="+mn-lt"/>
              </a:rPr>
              <a:t>On the PC, issue the </a:t>
            </a:r>
            <a:r>
              <a:rPr lang="en-US" sz="2000" b="1" dirty="0">
                <a:latin typeface="Courier New" panose="02070309020205020404" pitchFamily="49" charset="0"/>
                <a:cs typeface="Courier New" panose="02070309020205020404" pitchFamily="49" charset="0"/>
              </a:rPr>
              <a:t>ipconfig /all </a:t>
            </a:r>
            <a:r>
              <a:rPr lang="en-US" sz="2000" dirty="0">
                <a:latin typeface="+mn-lt"/>
              </a:rPr>
              <a:t>command.</a:t>
            </a:r>
          </a:p>
          <a:p>
            <a:pPr marL="719137" lvl="1" indent="-381000" eaLnBrk="1" hangingPunct="1">
              <a:lnSpc>
                <a:spcPct val="100000"/>
              </a:lnSpc>
              <a:defRPr/>
            </a:pPr>
            <a:r>
              <a:rPr lang="en-US" dirty="0"/>
              <a:t>	</a:t>
            </a:r>
          </a:p>
        </p:txBody>
      </p:sp>
      <p:pic>
        <p:nvPicPr>
          <p:cNvPr id="5" name="Picture 2"/>
          <p:cNvPicPr>
            <a:picLocks noChangeAspect="1" noChangeArrowheads="1"/>
          </p:cNvPicPr>
          <p:nvPr/>
        </p:nvPicPr>
        <p:blipFill>
          <a:blip r:embed="rId3" cstate="screen"/>
          <a:srcRect/>
          <a:stretch>
            <a:fillRect/>
          </a:stretch>
        </p:blipFill>
        <p:spPr bwMode="auto">
          <a:xfrm>
            <a:off x="2044659" y="3169920"/>
            <a:ext cx="4352491" cy="333756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647465765"/>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DHCPv4 Server</a:t>
            </a:r>
            <a:br>
              <a:rPr lang="en-US" dirty="0">
                <a:latin typeface="Arial" charset="0"/>
              </a:rPr>
            </a:br>
            <a:r>
              <a:rPr lang="en-US" dirty="0">
                <a:latin typeface="Arial" charset="0"/>
              </a:rPr>
              <a:t>DHCPv4 Relay</a:t>
            </a:r>
            <a:endParaRPr lang="en-US" dirty="0">
              <a:solidFill>
                <a:srgbClr val="00B0F0"/>
              </a:solidFill>
              <a:latin typeface="Arial"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1237" y="1590673"/>
            <a:ext cx="6307282" cy="4764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3359053"/>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DHCPv4 Server</a:t>
            </a:r>
            <a:br>
              <a:rPr lang="en-US" dirty="0">
                <a:latin typeface="Arial" charset="0"/>
              </a:rPr>
            </a:br>
            <a:r>
              <a:rPr lang="en-US" dirty="0">
                <a:latin typeface="Arial" charset="0"/>
              </a:rPr>
              <a:t>DHCPv4 Relay (cont.)</a:t>
            </a:r>
            <a:endParaRPr lang="en-US" dirty="0">
              <a:solidFill>
                <a:srgbClr val="00B0F0"/>
              </a:solidFill>
              <a:latin typeface="Arial" charset="0"/>
            </a:endParaRPr>
          </a:p>
        </p:txBody>
      </p:sp>
      <p:sp>
        <p:nvSpPr>
          <p:cNvPr id="4" name="Rectangle 3"/>
          <p:cNvSpPr/>
          <p:nvPr/>
        </p:nvSpPr>
        <p:spPr>
          <a:xfrm>
            <a:off x="259080" y="1511112"/>
            <a:ext cx="7924800" cy="677108"/>
          </a:xfrm>
          <a:prstGeom prst="rect">
            <a:avLst/>
          </a:prstGeom>
        </p:spPr>
        <p:txBody>
          <a:bodyPr wrap="square">
            <a:spAutoFit/>
          </a:bodyPr>
          <a:lstStyle/>
          <a:p>
            <a:pPr marL="236538" lvl="1" indent="-236538" algn="l" defTabSz="814388">
              <a:lnSpc>
                <a:spcPct val="95000"/>
              </a:lnSpc>
              <a:spcBef>
                <a:spcPct val="50000"/>
              </a:spcBef>
              <a:buClr>
                <a:srgbClr val="708CA1"/>
              </a:buClr>
              <a:buFont typeface="Wingdings" charset="0"/>
              <a:buChar char="§"/>
              <a:defRPr/>
            </a:pPr>
            <a:r>
              <a:rPr lang="en-US" sz="2000" dirty="0">
                <a:latin typeface="+mn-lt"/>
              </a:rPr>
              <a:t>Using an IP helper address enables a router to forward DHCPv4 broadcasts to the DHCPv4 server. Acting as a relay.</a:t>
            </a:r>
            <a:endParaRPr lang="en-US" altLang="ja-JP" sz="2000" dirty="0">
              <a:latin typeface="+mn-lt"/>
            </a:endParaRPr>
          </a:p>
        </p:txBody>
      </p:sp>
      <p:pic>
        <p:nvPicPr>
          <p:cNvPr id="7" name="Picture 2"/>
          <p:cNvPicPr>
            <a:picLocks noChangeAspect="1" noChangeArrowheads="1"/>
          </p:cNvPicPr>
          <p:nvPr/>
        </p:nvPicPr>
        <p:blipFill>
          <a:blip r:embed="rId3" cstate="screen"/>
          <a:srcRect/>
          <a:stretch>
            <a:fillRect/>
          </a:stretch>
        </p:blipFill>
        <p:spPr bwMode="auto">
          <a:xfrm>
            <a:off x="1116390" y="2645896"/>
            <a:ext cx="6494446" cy="2647950"/>
          </a:xfrm>
          <a:prstGeom prst="rect">
            <a:avLst/>
          </a:prstGeom>
          <a:noFill/>
          <a:ln w="9525">
            <a:noFill/>
            <a:miter lim="800000"/>
            <a:headEnd/>
            <a:tailEnd/>
          </a:ln>
        </p:spPr>
      </p:pic>
    </p:spTree>
    <p:extLst>
      <p:ext uri="{BB962C8B-B14F-4D97-AF65-F5344CB8AC3E}">
        <p14:creationId xmlns:p14="http://schemas.microsoft.com/office/powerpoint/2010/main" val="1745715984"/>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DHCPv4 Client</a:t>
            </a:r>
            <a:br>
              <a:rPr lang="en-US" sz="1800" dirty="0">
                <a:latin typeface="Arial" charset="0"/>
              </a:rPr>
            </a:br>
            <a:r>
              <a:rPr lang="en-US" dirty="0">
                <a:latin typeface="Arial" charset="0"/>
              </a:rPr>
              <a:t>Configuring a Router as a DHCPv4 client</a:t>
            </a:r>
            <a:endParaRPr lang="en-US" dirty="0">
              <a:solidFill>
                <a:srgbClr val="00B0F0"/>
              </a:solidFill>
              <a:latin typeface="Arial"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3549" y="1399223"/>
            <a:ext cx="5880692" cy="4986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6208537"/>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47821" y="760152"/>
            <a:ext cx="8772157" cy="838200"/>
          </a:xfrm>
        </p:spPr>
        <p:txBody>
          <a:bodyPr/>
          <a:lstStyle/>
          <a:p>
            <a:pPr eaLnBrk="1" hangingPunct="1"/>
            <a:r>
              <a:rPr lang="en-US" sz="1800" dirty="0">
                <a:latin typeface="Arial" charset="0"/>
              </a:rPr>
              <a:t>Configure DHCPv4 Client</a:t>
            </a:r>
            <a:br>
              <a:rPr lang="en-US" sz="1800" dirty="0">
                <a:latin typeface="Arial" charset="0"/>
              </a:rPr>
            </a:br>
            <a:r>
              <a:rPr lang="en-US" dirty="0">
                <a:latin typeface="Arial" charset="0"/>
              </a:rPr>
              <a:t>Configuring a Wireless Router as a DHCPv4 Client</a:t>
            </a:r>
            <a:endParaRPr lang="en-US" dirty="0">
              <a:solidFill>
                <a:srgbClr val="00B0F0"/>
              </a:solidFill>
              <a:latin typeface="Arial" charset="0"/>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757" y="1856423"/>
            <a:ext cx="6596893" cy="4559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3110169"/>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47821" y="455352"/>
            <a:ext cx="8772157" cy="838200"/>
          </a:xfrm>
        </p:spPr>
        <p:txBody>
          <a:bodyPr/>
          <a:lstStyle/>
          <a:p>
            <a:pPr eaLnBrk="1" hangingPunct="1"/>
            <a:r>
              <a:rPr lang="en-US" sz="1800" dirty="0">
                <a:latin typeface="Arial" charset="0"/>
              </a:rPr>
              <a:t>Troubleshooting DHCPv4</a:t>
            </a:r>
            <a:br>
              <a:rPr lang="en-US" sz="1800" dirty="0">
                <a:latin typeface="Arial" charset="0"/>
              </a:rPr>
            </a:br>
            <a:r>
              <a:rPr lang="en-US" dirty="0">
                <a:latin typeface="Arial" charset="0"/>
              </a:rPr>
              <a:t>Troubleshooting Tasks</a:t>
            </a:r>
            <a:endParaRPr lang="en-US" dirty="0">
              <a:solidFill>
                <a:srgbClr val="00B0F0"/>
              </a:solidFill>
              <a:latin typeface="Arial"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045970"/>
            <a:ext cx="7909628" cy="257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6265622"/>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47821" y="455352"/>
            <a:ext cx="8772157" cy="838200"/>
          </a:xfrm>
        </p:spPr>
        <p:txBody>
          <a:bodyPr/>
          <a:lstStyle/>
          <a:p>
            <a:pPr eaLnBrk="1" hangingPunct="1"/>
            <a:r>
              <a:rPr lang="en-US" sz="1800" dirty="0">
                <a:latin typeface="Arial" charset="0"/>
              </a:rPr>
              <a:t>Troubleshooting DHCPv4</a:t>
            </a:r>
            <a:br>
              <a:rPr lang="en-US" sz="1800" dirty="0">
                <a:latin typeface="Arial" charset="0"/>
              </a:rPr>
            </a:br>
            <a:r>
              <a:rPr lang="en-US" dirty="0">
                <a:latin typeface="Arial" charset="0"/>
              </a:rPr>
              <a:t>Verify Router DHCPv4 Configuration</a:t>
            </a:r>
            <a:endParaRPr lang="en-US" dirty="0">
              <a:solidFill>
                <a:srgbClr val="00B0F0"/>
              </a:solidFill>
              <a:latin typeface="Arial" charset="0"/>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9820" y="1528763"/>
            <a:ext cx="6371570" cy="2936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9349332"/>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47821" y="455352"/>
            <a:ext cx="8772157" cy="838200"/>
          </a:xfrm>
        </p:spPr>
        <p:txBody>
          <a:bodyPr/>
          <a:lstStyle/>
          <a:p>
            <a:pPr eaLnBrk="1" hangingPunct="1"/>
            <a:r>
              <a:rPr lang="en-US" sz="1800" dirty="0">
                <a:latin typeface="Arial" charset="0"/>
              </a:rPr>
              <a:t>Troubleshooting DHCPv4</a:t>
            </a:r>
            <a:br>
              <a:rPr lang="en-US" sz="1800" dirty="0">
                <a:latin typeface="Arial" charset="0"/>
              </a:rPr>
            </a:br>
            <a:r>
              <a:rPr lang="en-US" dirty="0">
                <a:latin typeface="Arial" charset="0"/>
              </a:rPr>
              <a:t>Debugging DHCPv4</a:t>
            </a:r>
            <a:endParaRPr lang="en-US" dirty="0">
              <a:solidFill>
                <a:srgbClr val="00B0F0"/>
              </a:solidFill>
              <a:latin typeface="Arial" charset="0"/>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8049" y="1264920"/>
            <a:ext cx="6101925"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82880" y="5745480"/>
            <a:ext cx="8534400" cy="1027974"/>
          </a:xfrm>
          <a:prstGeom prst="rect">
            <a:avLst/>
          </a:prstGeom>
          <a:noFill/>
        </p:spPr>
        <p:txBody>
          <a:bodyPr wrap="square" rtlCol="0">
            <a:spAutoFit/>
          </a:bodyPr>
          <a:lstStyle/>
          <a:p>
            <a:pPr marL="236538" lvl="1" indent="-236538" algn="l" defTabSz="814388">
              <a:lnSpc>
                <a:spcPct val="95000"/>
              </a:lnSpc>
              <a:spcBef>
                <a:spcPct val="50000"/>
              </a:spcBef>
              <a:buClr>
                <a:srgbClr val="708CA1"/>
              </a:buClr>
              <a:buFont typeface="Wingdings" charset="0"/>
              <a:buChar char="§"/>
              <a:defRPr/>
            </a:pPr>
            <a:r>
              <a:rPr lang="en-US" sz="1600" dirty="0">
                <a:latin typeface="+mn-lt"/>
              </a:rPr>
              <a:t>The figure shows an extended ACL permitting only packets with UDP destination ports of 67 or 68. These are the typical ports used by DHCPv4 clients and servers when sending DHCPv4 messages. The extended ACL is used with the </a:t>
            </a:r>
            <a:r>
              <a:rPr lang="en-US" sz="1600" dirty="0">
                <a:latin typeface="Courier New" panose="02070309020205020404" pitchFamily="49" charset="0"/>
                <a:cs typeface="Courier New" panose="02070309020205020404" pitchFamily="49" charset="0"/>
              </a:rPr>
              <a:t>debug </a:t>
            </a:r>
            <a:r>
              <a:rPr lang="en-US" sz="1600" dirty="0" err="1">
                <a:latin typeface="Courier New" panose="02070309020205020404" pitchFamily="49" charset="0"/>
                <a:cs typeface="Courier New" panose="02070309020205020404" pitchFamily="49" charset="0"/>
              </a:rPr>
              <a:t>ip</a:t>
            </a:r>
            <a:r>
              <a:rPr lang="en-US" sz="1600" dirty="0">
                <a:latin typeface="Courier New" panose="02070309020205020404" pitchFamily="49" charset="0"/>
                <a:cs typeface="Courier New" panose="02070309020205020404" pitchFamily="49" charset="0"/>
              </a:rPr>
              <a:t> packet</a:t>
            </a:r>
            <a:r>
              <a:rPr lang="en-US" sz="1600" dirty="0">
                <a:latin typeface="+mn-lt"/>
              </a:rPr>
              <a:t> command to display only DHCPv4 messages.</a:t>
            </a:r>
          </a:p>
        </p:txBody>
      </p:sp>
    </p:spTree>
    <p:extLst>
      <p:ext uri="{BB962C8B-B14F-4D97-AF65-F5344CB8AC3E}">
        <p14:creationId xmlns:p14="http://schemas.microsoft.com/office/powerpoint/2010/main" val="4211156498"/>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Routing and Switching Essentials </a:t>
            </a:r>
            <a:r>
              <a:rPr lang="en-US" kern="0" dirty="0">
                <a:solidFill>
                  <a:schemeClr val="bg1"/>
                </a:solidFill>
                <a:latin typeface="+mj-lt"/>
                <a:ea typeface="+mj-ea"/>
                <a:cs typeface="+mj-cs"/>
              </a:rPr>
              <a:t>6.0 P</a:t>
            </a:r>
            <a:r>
              <a:rPr lang="en-US" b="0" kern="0" dirty="0">
                <a:solidFill>
                  <a:schemeClr val="bg1"/>
                </a:solidFill>
                <a:latin typeface="+mj-lt"/>
                <a:ea typeface="+mj-ea"/>
                <a:cs typeface="+mj-cs"/>
              </a:rPr>
              <a:t>lanning Guide</a:t>
            </a:r>
          </a:p>
          <a:p>
            <a:pPr algn="l" defTabSz="814388">
              <a:lnSpc>
                <a:spcPct val="90000"/>
              </a:lnSpc>
              <a:defRPr/>
            </a:pPr>
            <a:r>
              <a:rPr lang="en-US" b="0" dirty="0">
                <a:solidFill>
                  <a:schemeClr val="bg1"/>
                </a:solidFill>
                <a:latin typeface="Arial" pitchFamily="34" charset="0"/>
                <a:cs typeface="Arial" pitchFamily="34" charset="0"/>
              </a:rPr>
              <a:t>Chapter 8: DHCP</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8.2 DHCPv6</a:t>
            </a:r>
            <a:endParaRPr lang="en-US" sz="2400" dirty="0">
              <a:solidFill>
                <a:srgbClr val="00B0F0"/>
              </a:solidFill>
            </a:endParaRPr>
          </a:p>
        </p:txBody>
      </p:sp>
    </p:spTree>
    <p:extLst>
      <p:ext uri="{BB962C8B-B14F-4D97-AF65-F5344CB8AC3E}">
        <p14:creationId xmlns:p14="http://schemas.microsoft.com/office/powerpoint/2010/main" val="1565692449"/>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98501" y="744912"/>
            <a:ext cx="8772157" cy="838200"/>
          </a:xfrm>
        </p:spPr>
        <p:txBody>
          <a:bodyPr/>
          <a:lstStyle/>
          <a:p>
            <a:pPr eaLnBrk="1" hangingPunct="1"/>
            <a:r>
              <a:rPr lang="en-US" sz="1800" dirty="0">
                <a:latin typeface="Arial" charset="0"/>
              </a:rPr>
              <a:t>SLAAC and DHCPv6</a:t>
            </a:r>
            <a:br>
              <a:rPr lang="en-US" dirty="0">
                <a:latin typeface="Arial" charset="0"/>
              </a:rPr>
            </a:br>
            <a:r>
              <a:rPr lang="en-US" dirty="0">
                <a:latin typeface="Arial" charset="0"/>
              </a:rPr>
              <a:t>Stateless Address </a:t>
            </a:r>
            <a:r>
              <a:rPr lang="en-US" dirty="0" err="1">
                <a:latin typeface="Arial" charset="0"/>
              </a:rPr>
              <a:t>Autoconfiguration</a:t>
            </a:r>
            <a:r>
              <a:rPr lang="en-US" dirty="0">
                <a:latin typeface="Arial" charset="0"/>
              </a:rPr>
              <a:t> (SLAAC)</a:t>
            </a:r>
            <a:endParaRPr lang="en-US" dirty="0">
              <a:solidFill>
                <a:srgbClr val="00B0F0"/>
              </a:solidFill>
              <a:latin typeface="Arial" charset="0"/>
            </a:endParaRPr>
          </a:p>
        </p:txBody>
      </p:sp>
      <p:sp>
        <p:nvSpPr>
          <p:cNvPr id="2" name="Content Placeholder 1"/>
          <p:cNvSpPr>
            <a:spLocks noGrp="1"/>
          </p:cNvSpPr>
          <p:nvPr>
            <p:ph idx="1"/>
          </p:nvPr>
        </p:nvSpPr>
        <p:spPr>
          <a:xfrm>
            <a:off x="121920" y="1813560"/>
            <a:ext cx="8752915" cy="975360"/>
          </a:xfrm>
        </p:spPr>
        <p:txBody>
          <a:bodyPr/>
          <a:lstStyle/>
          <a:p>
            <a:pPr marL="236538" lvl="1" indent="-236538">
              <a:spcBef>
                <a:spcPct val="50000"/>
              </a:spcBef>
              <a:buFont typeface="Wingdings" charset="0"/>
              <a:buChar char="§"/>
              <a:defRPr/>
            </a:pPr>
            <a:r>
              <a:rPr lang="en-US" dirty="0"/>
              <a:t>SLAAC uses ICMPv6 Router Solicitation and Router Advertisement messages to provide addressing and other configuration information that would normally be provided by a DHCP server:</a:t>
            </a:r>
            <a:endParaRPr lang="en-US" sz="2000"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4171" y="2910840"/>
            <a:ext cx="5057179" cy="3593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6479174"/>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7541" y="455352"/>
            <a:ext cx="8772157" cy="838200"/>
          </a:xfrm>
        </p:spPr>
        <p:txBody>
          <a:bodyPr/>
          <a:lstStyle/>
          <a:p>
            <a:pPr eaLnBrk="1" hangingPunct="1"/>
            <a:r>
              <a:rPr lang="en-US" sz="1800" dirty="0">
                <a:latin typeface="Arial" charset="0"/>
              </a:rPr>
              <a:t>SLAAC and DHCPv6</a:t>
            </a:r>
            <a:br>
              <a:rPr lang="en-US" dirty="0">
                <a:latin typeface="Arial" charset="0"/>
              </a:rPr>
            </a:br>
            <a:r>
              <a:rPr lang="en-US" dirty="0">
                <a:latin typeface="Arial" charset="0"/>
              </a:rPr>
              <a:t>SLAAC Operation</a:t>
            </a:r>
            <a:endParaRPr lang="en-US" dirty="0">
              <a:solidFill>
                <a:srgbClr val="00B0F0"/>
              </a:solidFill>
              <a:latin typeface="Arial" charset="0"/>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9239" y="2150900"/>
            <a:ext cx="5405439" cy="4351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335280" y="1428453"/>
            <a:ext cx="8305800" cy="677108"/>
          </a:xfrm>
          <a:prstGeom prst="rect">
            <a:avLst/>
          </a:prstGeom>
        </p:spPr>
        <p:txBody>
          <a:bodyPr wrap="square">
            <a:spAutoFit/>
          </a:bodyPr>
          <a:lstStyle/>
          <a:p>
            <a:pPr marL="236538" lvl="1" indent="-236538" algn="l" defTabSz="814388">
              <a:lnSpc>
                <a:spcPct val="95000"/>
              </a:lnSpc>
              <a:spcBef>
                <a:spcPct val="50000"/>
              </a:spcBef>
              <a:buClr>
                <a:srgbClr val="708CA1"/>
              </a:buClr>
              <a:buFont typeface="Wingdings" charset="0"/>
              <a:buChar char="§"/>
              <a:defRPr/>
            </a:pPr>
            <a:r>
              <a:rPr lang="en-US" sz="2000" dirty="0">
                <a:solidFill>
                  <a:srgbClr val="000000"/>
                </a:solidFill>
                <a:latin typeface="Arial"/>
              </a:rPr>
              <a:t>A router must have IPv6 routing enabled before it can send RA messages: Router(</a:t>
            </a:r>
            <a:r>
              <a:rPr lang="en-US" sz="2000" dirty="0" err="1">
                <a:solidFill>
                  <a:srgbClr val="000000"/>
                </a:solidFill>
                <a:latin typeface="Arial"/>
              </a:rPr>
              <a:t>config</a:t>
            </a:r>
            <a:r>
              <a:rPr lang="en-US" sz="2000" dirty="0">
                <a:solidFill>
                  <a:srgbClr val="000000"/>
                </a:solidFill>
                <a:latin typeface="Arial"/>
              </a:rPr>
              <a:t>)# </a:t>
            </a:r>
            <a:r>
              <a:rPr lang="en-US" sz="2000" b="1" dirty="0">
                <a:solidFill>
                  <a:srgbClr val="000000"/>
                </a:solidFill>
                <a:latin typeface="Courier New" panose="02070309020205020404" pitchFamily="49" charset="0"/>
                <a:cs typeface="Courier New" panose="02070309020205020404" pitchFamily="49" charset="0"/>
              </a:rPr>
              <a:t>ipv6 unicast-routing</a:t>
            </a:r>
          </a:p>
        </p:txBody>
      </p:sp>
    </p:spTree>
    <p:extLst>
      <p:ext uri="{BB962C8B-B14F-4D97-AF65-F5344CB8AC3E}">
        <p14:creationId xmlns:p14="http://schemas.microsoft.com/office/powerpoint/2010/main" val="3362884885"/>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7541" y="424872"/>
            <a:ext cx="8772157" cy="838200"/>
          </a:xfrm>
        </p:spPr>
        <p:txBody>
          <a:bodyPr/>
          <a:lstStyle/>
          <a:p>
            <a:pPr eaLnBrk="1" hangingPunct="1"/>
            <a:r>
              <a:rPr lang="en-US" sz="1800" dirty="0">
                <a:latin typeface="Arial" charset="0"/>
              </a:rPr>
              <a:t>SLAAC and DHCPv6</a:t>
            </a:r>
            <a:br>
              <a:rPr lang="en-US" dirty="0">
                <a:latin typeface="Arial" charset="0"/>
              </a:rPr>
            </a:br>
            <a:r>
              <a:rPr lang="en-US" dirty="0">
                <a:latin typeface="Arial" charset="0"/>
              </a:rPr>
              <a:t>SLAAC and DHCPv6</a:t>
            </a:r>
            <a:endParaRPr lang="en-US" dirty="0">
              <a:solidFill>
                <a:srgbClr val="00B0F0"/>
              </a:solidFill>
              <a:latin typeface="Arial" charset="0"/>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0003" y="1317308"/>
            <a:ext cx="6725722" cy="5129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0922051"/>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7541" y="516312"/>
            <a:ext cx="8772157" cy="838200"/>
          </a:xfrm>
        </p:spPr>
        <p:txBody>
          <a:bodyPr/>
          <a:lstStyle/>
          <a:p>
            <a:pPr eaLnBrk="1" hangingPunct="1"/>
            <a:r>
              <a:rPr lang="en-US" sz="1800" dirty="0">
                <a:latin typeface="Arial" charset="0"/>
              </a:rPr>
              <a:t>SLAAC and DHCPv6</a:t>
            </a:r>
            <a:br>
              <a:rPr lang="en-US" dirty="0">
                <a:latin typeface="Arial" charset="0"/>
              </a:rPr>
            </a:br>
            <a:r>
              <a:rPr lang="en-US" dirty="0">
                <a:latin typeface="Arial" charset="0"/>
              </a:rPr>
              <a:t>SLAAC Option</a:t>
            </a:r>
            <a:endParaRPr lang="en-US" dirty="0">
              <a:solidFill>
                <a:srgbClr val="00B0F0"/>
              </a:solidFill>
              <a:latin typeface="Arial" charset="0"/>
            </a:endParaRP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0503" y="2565083"/>
            <a:ext cx="6950962" cy="3683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304800" y="1470646"/>
            <a:ext cx="8031480" cy="677108"/>
          </a:xfrm>
          <a:prstGeom prst="rect">
            <a:avLst/>
          </a:prstGeom>
        </p:spPr>
        <p:txBody>
          <a:bodyPr wrap="square">
            <a:spAutoFit/>
          </a:bodyPr>
          <a:lstStyle/>
          <a:p>
            <a:pPr marL="236538" lvl="1" indent="-236538" algn="l" defTabSz="814388">
              <a:lnSpc>
                <a:spcPct val="95000"/>
              </a:lnSpc>
              <a:spcBef>
                <a:spcPct val="50000"/>
              </a:spcBef>
              <a:buClr>
                <a:srgbClr val="708CA1"/>
              </a:buClr>
              <a:buFont typeface="Wingdings" charset="0"/>
              <a:buChar char="§"/>
              <a:defRPr/>
            </a:pPr>
            <a:r>
              <a:rPr lang="en-US" sz="2000" dirty="0">
                <a:solidFill>
                  <a:srgbClr val="000000"/>
                </a:solidFill>
                <a:latin typeface="Arial"/>
              </a:rPr>
              <a:t>SLAAC is the default option on Cisco routers. Both the M flag and the O flag are set to 0 in the RA, as shown in the figure.</a:t>
            </a:r>
          </a:p>
        </p:txBody>
      </p:sp>
    </p:spTree>
    <p:extLst>
      <p:ext uri="{BB962C8B-B14F-4D97-AF65-F5344CB8AC3E}">
        <p14:creationId xmlns:p14="http://schemas.microsoft.com/office/powerpoint/2010/main" val="2433808279"/>
      </p:ext>
    </p:extLst>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7541" y="516312"/>
            <a:ext cx="8772157" cy="838200"/>
          </a:xfrm>
        </p:spPr>
        <p:txBody>
          <a:bodyPr/>
          <a:lstStyle/>
          <a:p>
            <a:pPr eaLnBrk="1" hangingPunct="1"/>
            <a:r>
              <a:rPr lang="en-US" sz="1800" dirty="0">
                <a:latin typeface="Arial" charset="0"/>
              </a:rPr>
              <a:t>SLAAC and DHCPv6</a:t>
            </a:r>
            <a:br>
              <a:rPr lang="en-US" dirty="0">
                <a:latin typeface="Arial" charset="0"/>
              </a:rPr>
            </a:br>
            <a:r>
              <a:rPr lang="en-US" dirty="0">
                <a:latin typeface="Arial" charset="0"/>
              </a:rPr>
              <a:t>Stateless DHCPv6 Option</a:t>
            </a:r>
            <a:endParaRPr lang="en-US" dirty="0">
              <a:solidFill>
                <a:srgbClr val="00B0F0"/>
              </a:solidFill>
              <a:latin typeface="Arial" charset="0"/>
            </a:endParaRP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921" y="2542223"/>
            <a:ext cx="6579870" cy="4085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74320" y="1600200"/>
            <a:ext cx="8503920" cy="1634294"/>
          </a:xfrm>
          <a:prstGeom prst="rect">
            <a:avLst/>
          </a:prstGeom>
          <a:noFill/>
        </p:spPr>
        <p:txBody>
          <a:bodyPr wrap="square" rtlCol="0">
            <a:spAutoFit/>
          </a:bodyPr>
          <a:lstStyle/>
          <a:p>
            <a:pPr marL="236538" lvl="1" indent="-236538" algn="l" defTabSz="814388">
              <a:lnSpc>
                <a:spcPct val="95000"/>
              </a:lnSpc>
              <a:spcBef>
                <a:spcPct val="50000"/>
              </a:spcBef>
              <a:buClr>
                <a:srgbClr val="708CA1"/>
              </a:buClr>
              <a:buFont typeface="Wingdings" charset="0"/>
              <a:buChar char="§"/>
              <a:defRPr/>
            </a:pPr>
            <a:r>
              <a:rPr lang="en-US" sz="2000" dirty="0">
                <a:solidFill>
                  <a:srgbClr val="000000"/>
                </a:solidFill>
                <a:latin typeface="Arial"/>
              </a:rPr>
              <a:t>To modify the RA message sent on the interface of a router to indicate stateless DHCPv6, use the following command: </a:t>
            </a:r>
            <a:r>
              <a:rPr lang="en-US" sz="2000" b="1" dirty="0">
                <a:solidFill>
                  <a:srgbClr val="000000"/>
                </a:solidFill>
                <a:latin typeface="+mn-lt"/>
                <a:cs typeface="Courier New" panose="02070309020205020404" pitchFamily="49" charset="0"/>
              </a:rPr>
              <a:t>Router(</a:t>
            </a:r>
            <a:r>
              <a:rPr lang="en-US" sz="2000" b="1" dirty="0" err="1">
                <a:solidFill>
                  <a:srgbClr val="000000"/>
                </a:solidFill>
                <a:latin typeface="+mn-lt"/>
                <a:cs typeface="Courier New" panose="02070309020205020404" pitchFamily="49" charset="0"/>
              </a:rPr>
              <a:t>config</a:t>
            </a:r>
            <a:r>
              <a:rPr lang="en-US" sz="2000" b="1" dirty="0">
                <a:solidFill>
                  <a:srgbClr val="000000"/>
                </a:solidFill>
                <a:latin typeface="+mn-lt"/>
                <a:cs typeface="Courier New" panose="02070309020205020404" pitchFamily="49" charset="0"/>
              </a:rPr>
              <a:t>-if)#</a:t>
            </a:r>
            <a:r>
              <a:rPr lang="en-US" sz="2000" b="1" dirty="0">
                <a:solidFill>
                  <a:srgbClr val="000000"/>
                </a:solidFill>
                <a:latin typeface="Courier New" panose="02070309020205020404" pitchFamily="49" charset="0"/>
                <a:cs typeface="Courier New" panose="02070309020205020404" pitchFamily="49" charset="0"/>
              </a:rPr>
              <a:t> ipv6 </a:t>
            </a:r>
            <a:r>
              <a:rPr lang="en-US" sz="2000" b="1" dirty="0" err="1">
                <a:solidFill>
                  <a:srgbClr val="000000"/>
                </a:solidFill>
                <a:latin typeface="Courier New" panose="02070309020205020404" pitchFamily="49" charset="0"/>
                <a:cs typeface="Courier New" panose="02070309020205020404" pitchFamily="49" charset="0"/>
              </a:rPr>
              <a:t>nd</a:t>
            </a:r>
            <a:r>
              <a:rPr lang="en-US" sz="2000" b="1" dirty="0">
                <a:solidFill>
                  <a:srgbClr val="000000"/>
                </a:solidFill>
                <a:latin typeface="Courier New" panose="02070309020205020404" pitchFamily="49" charset="0"/>
                <a:cs typeface="Courier New" panose="02070309020205020404" pitchFamily="49" charset="0"/>
              </a:rPr>
              <a:t> other-</a:t>
            </a:r>
            <a:r>
              <a:rPr lang="en-US" sz="2000" b="1" dirty="0" err="1">
                <a:solidFill>
                  <a:srgbClr val="000000"/>
                </a:solidFill>
                <a:latin typeface="Courier New" panose="02070309020205020404" pitchFamily="49" charset="0"/>
                <a:cs typeface="Courier New" panose="02070309020205020404" pitchFamily="49" charset="0"/>
              </a:rPr>
              <a:t>config</a:t>
            </a:r>
            <a:r>
              <a:rPr lang="en-US" sz="2000" b="1" dirty="0">
                <a:solidFill>
                  <a:srgbClr val="000000"/>
                </a:solidFill>
                <a:latin typeface="Courier New" panose="02070309020205020404" pitchFamily="49" charset="0"/>
                <a:cs typeface="Courier New" panose="02070309020205020404" pitchFamily="49" charset="0"/>
              </a:rPr>
              <a:t>-flag </a:t>
            </a:r>
          </a:p>
          <a:p>
            <a:br>
              <a:rPr lang="en-US" dirty="0"/>
            </a:br>
            <a:endParaRPr lang="en-US" dirty="0"/>
          </a:p>
        </p:txBody>
      </p:sp>
    </p:spTree>
    <p:extLst>
      <p:ext uri="{BB962C8B-B14F-4D97-AF65-F5344CB8AC3E}">
        <p14:creationId xmlns:p14="http://schemas.microsoft.com/office/powerpoint/2010/main" val="2841172892"/>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7541" y="516312"/>
            <a:ext cx="8772157" cy="838200"/>
          </a:xfrm>
        </p:spPr>
        <p:txBody>
          <a:bodyPr/>
          <a:lstStyle/>
          <a:p>
            <a:pPr eaLnBrk="1" hangingPunct="1"/>
            <a:r>
              <a:rPr lang="en-US" sz="1800" dirty="0">
                <a:latin typeface="Arial" charset="0"/>
              </a:rPr>
              <a:t>SLAAC and DHCPv6</a:t>
            </a:r>
            <a:br>
              <a:rPr lang="en-US" dirty="0">
                <a:latin typeface="Arial" charset="0"/>
              </a:rPr>
            </a:br>
            <a:r>
              <a:rPr lang="en-US" dirty="0" err="1">
                <a:latin typeface="Arial" charset="0"/>
              </a:rPr>
              <a:t>Stateful</a:t>
            </a:r>
            <a:r>
              <a:rPr lang="en-US" dirty="0">
                <a:latin typeface="Arial" charset="0"/>
              </a:rPr>
              <a:t> DHCPv6 Option</a:t>
            </a:r>
            <a:endParaRPr lang="en-US" dirty="0">
              <a:solidFill>
                <a:srgbClr val="00B0F0"/>
              </a:solidFill>
              <a:latin typeface="Arial" charset="0"/>
            </a:endParaRPr>
          </a:p>
        </p:txBody>
      </p:sp>
      <p:sp>
        <p:nvSpPr>
          <p:cNvPr id="2" name="Content Placeholder 1"/>
          <p:cNvSpPr>
            <a:spLocks noGrp="1"/>
          </p:cNvSpPr>
          <p:nvPr>
            <p:ph idx="1"/>
          </p:nvPr>
        </p:nvSpPr>
        <p:spPr>
          <a:xfrm>
            <a:off x="114860" y="1630680"/>
            <a:ext cx="8752915" cy="975360"/>
          </a:xfrm>
        </p:spPr>
        <p:txBody>
          <a:bodyPr/>
          <a:lstStyle/>
          <a:p>
            <a:r>
              <a:rPr lang="en-US" sz="1600" dirty="0"/>
              <a:t>This option is the most similar to DHCPv4. In this case, the RA message informs the client not to use the information in the RA message. All addressing information and configuration information must be obtained from a </a:t>
            </a:r>
            <a:r>
              <a:rPr lang="en-US" sz="1600" dirty="0" err="1"/>
              <a:t>stateful</a:t>
            </a:r>
            <a:r>
              <a:rPr lang="en-US" sz="1600" dirty="0"/>
              <a:t> DHCPv6 server. </a:t>
            </a:r>
            <a:r>
              <a:rPr lang="en-US" sz="1600" b="1" dirty="0"/>
              <a:t>Router(</a:t>
            </a:r>
            <a:r>
              <a:rPr lang="en-US" sz="1600" b="1" dirty="0" err="1"/>
              <a:t>config</a:t>
            </a:r>
            <a:r>
              <a:rPr lang="en-US" sz="1600" b="1" dirty="0"/>
              <a:t>-if)# </a:t>
            </a:r>
            <a:r>
              <a:rPr lang="en-US" sz="1600" b="1" dirty="0">
                <a:latin typeface="Courier New" panose="02070309020205020404" pitchFamily="49" charset="0"/>
                <a:cs typeface="Courier New" panose="02070309020205020404" pitchFamily="49" charset="0"/>
              </a:rPr>
              <a:t>ipv6 </a:t>
            </a:r>
            <a:r>
              <a:rPr lang="en-US" sz="1600" b="1" dirty="0" err="1">
                <a:latin typeface="Courier New" panose="02070309020205020404" pitchFamily="49" charset="0"/>
                <a:cs typeface="Courier New" panose="02070309020205020404" pitchFamily="49" charset="0"/>
              </a:rPr>
              <a:t>nd</a:t>
            </a:r>
            <a:r>
              <a:rPr lang="en-US" sz="1600" b="1" dirty="0">
                <a:latin typeface="Courier New" panose="02070309020205020404" pitchFamily="49" charset="0"/>
                <a:cs typeface="Courier New" panose="02070309020205020404" pitchFamily="49" charset="0"/>
              </a:rPr>
              <a:t> managed-</a:t>
            </a:r>
            <a:r>
              <a:rPr lang="en-US" sz="1600" b="1" dirty="0" err="1">
                <a:latin typeface="Courier New" panose="02070309020205020404" pitchFamily="49" charset="0"/>
                <a:cs typeface="Courier New" panose="02070309020205020404" pitchFamily="49" charset="0"/>
              </a:rPr>
              <a:t>config</a:t>
            </a:r>
            <a:r>
              <a:rPr lang="en-US" sz="1600" b="1" dirty="0">
                <a:latin typeface="Courier New" panose="02070309020205020404" pitchFamily="49" charset="0"/>
                <a:cs typeface="Courier New" panose="02070309020205020404" pitchFamily="49" charset="0"/>
              </a:rPr>
              <a:t>-flag </a:t>
            </a: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3059" y="2638425"/>
            <a:ext cx="5857875" cy="401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5059278"/>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7541" y="516312"/>
            <a:ext cx="8772157" cy="838200"/>
          </a:xfrm>
        </p:spPr>
        <p:txBody>
          <a:bodyPr/>
          <a:lstStyle/>
          <a:p>
            <a:pPr eaLnBrk="1" hangingPunct="1"/>
            <a:r>
              <a:rPr lang="en-US" sz="1800" dirty="0">
                <a:latin typeface="Arial" charset="0"/>
              </a:rPr>
              <a:t>SLAAC and DHCPv6</a:t>
            </a:r>
            <a:br>
              <a:rPr lang="en-US" dirty="0">
                <a:latin typeface="Arial" charset="0"/>
              </a:rPr>
            </a:br>
            <a:r>
              <a:rPr lang="en-US" dirty="0" err="1">
                <a:latin typeface="Arial" charset="0"/>
              </a:rPr>
              <a:t>DHCPv6</a:t>
            </a:r>
            <a:r>
              <a:rPr lang="en-US" dirty="0">
                <a:latin typeface="Arial" charset="0"/>
              </a:rPr>
              <a:t> Operations</a:t>
            </a:r>
            <a:endParaRPr lang="en-US" dirty="0">
              <a:solidFill>
                <a:srgbClr val="00B0F0"/>
              </a:solidFill>
              <a:latin typeface="Arial" charset="0"/>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6398" y="1630680"/>
            <a:ext cx="5811063" cy="4617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605318" y="4419600"/>
            <a:ext cx="2286000" cy="1421928"/>
          </a:xfrm>
          <a:prstGeom prst="rect">
            <a:avLst/>
          </a:prstGeom>
        </p:spPr>
        <p:txBody>
          <a:bodyPr wrap="square">
            <a:spAutoFit/>
          </a:bodyPr>
          <a:lstStyle/>
          <a:p>
            <a:r>
              <a:rPr lang="en-US" sz="1600" dirty="0">
                <a:latin typeface="+mn-lt"/>
              </a:rPr>
              <a:t>If stateless or </a:t>
            </a:r>
            <a:r>
              <a:rPr lang="en-US" sz="1600" dirty="0" err="1">
                <a:latin typeface="+mn-lt"/>
              </a:rPr>
              <a:t>stateful</a:t>
            </a:r>
            <a:r>
              <a:rPr lang="en-US" sz="1600" dirty="0">
                <a:latin typeface="+mn-lt"/>
              </a:rPr>
              <a:t> DHCPv6 is indicated in the RA message, then the device begins DHCPv6 client/server communications.</a:t>
            </a:r>
          </a:p>
        </p:txBody>
      </p:sp>
    </p:spTree>
    <p:extLst>
      <p:ext uri="{BB962C8B-B14F-4D97-AF65-F5344CB8AC3E}">
        <p14:creationId xmlns:p14="http://schemas.microsoft.com/office/powerpoint/2010/main" val="1403512545"/>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2301" y="790632"/>
            <a:ext cx="8772157" cy="838200"/>
          </a:xfrm>
        </p:spPr>
        <p:txBody>
          <a:bodyPr/>
          <a:lstStyle/>
          <a:p>
            <a:pPr eaLnBrk="1" hangingPunct="1"/>
            <a:r>
              <a:rPr lang="en-US" sz="1800" dirty="0">
                <a:latin typeface="Arial" charset="0"/>
              </a:rPr>
              <a:t>Stateless DHCPv6</a:t>
            </a:r>
            <a:br>
              <a:rPr lang="en-US" dirty="0">
                <a:latin typeface="Arial" charset="0"/>
              </a:rPr>
            </a:br>
            <a:r>
              <a:rPr lang="en-US" dirty="0">
                <a:latin typeface="Arial" charset="0"/>
              </a:rPr>
              <a:t>Configuring a Router as a Stateless DHCPv6 Server</a:t>
            </a:r>
            <a:endParaRPr lang="en-US" dirty="0">
              <a:solidFill>
                <a:srgbClr val="00B0F0"/>
              </a:solidFill>
              <a:latin typeface="Arial" charset="0"/>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1624" y="1898333"/>
            <a:ext cx="6691259" cy="4456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7140578"/>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2301" y="790632"/>
            <a:ext cx="8772157" cy="838200"/>
          </a:xfrm>
        </p:spPr>
        <p:txBody>
          <a:bodyPr/>
          <a:lstStyle/>
          <a:p>
            <a:pPr eaLnBrk="1" hangingPunct="1"/>
            <a:r>
              <a:rPr lang="en-US" sz="1800" dirty="0">
                <a:latin typeface="Arial" charset="0"/>
              </a:rPr>
              <a:t>Stateless DHCPv6</a:t>
            </a:r>
            <a:br>
              <a:rPr lang="en-US" dirty="0">
                <a:latin typeface="Arial" charset="0"/>
              </a:rPr>
            </a:br>
            <a:r>
              <a:rPr lang="en-US" dirty="0">
                <a:latin typeface="Arial" charset="0"/>
              </a:rPr>
              <a:t>Configuring a Router as a Stateless DHCPv6 Client</a:t>
            </a:r>
            <a:endParaRPr lang="en-US" dirty="0">
              <a:solidFill>
                <a:srgbClr val="00B0F0"/>
              </a:solidFill>
              <a:latin typeface="Arial" charset="0"/>
            </a:endParaRP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06" y="2086928"/>
            <a:ext cx="6873334" cy="37761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9385921"/>
      </p:ext>
    </p:extLst>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8: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4107307237"/>
              </p:ext>
            </p:extLst>
          </p:nvPr>
        </p:nvGraphicFramePr>
        <p:xfrm>
          <a:off x="445863" y="1641144"/>
          <a:ext cx="8315996" cy="370840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8.1.1.5</a:t>
                      </a:r>
                    </a:p>
                  </a:txBody>
                  <a:tcPr/>
                </a:tc>
                <a:tc>
                  <a:txBody>
                    <a:bodyPr/>
                    <a:lstStyle/>
                    <a:p>
                      <a:r>
                        <a:rPr lang="en-US" sz="1400" dirty="0"/>
                        <a:t>Activity</a:t>
                      </a:r>
                    </a:p>
                  </a:txBody>
                  <a:tcPr/>
                </a:tc>
                <a:tc>
                  <a:txBody>
                    <a:bodyPr/>
                    <a:lstStyle/>
                    <a:p>
                      <a:pPr marL="0" algn="l" defTabSz="914400" rtl="0" eaLnBrk="1" latinLnBrk="0" hangingPunct="1"/>
                      <a:r>
                        <a:rPr lang="en-US" sz="1400" kern="1200" dirty="0">
                          <a:solidFill>
                            <a:schemeClr val="dk1"/>
                          </a:solidFill>
                          <a:latin typeface="+mn-lt"/>
                          <a:ea typeface="+mn-ea"/>
                          <a:cs typeface="+mn-cs"/>
                        </a:rPr>
                        <a:t>Identify the Steps in DHCPv4 Operation</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1"/>
                  </a:ext>
                </a:extLst>
              </a:tr>
              <a:tr h="370840">
                <a:tc>
                  <a:txBody>
                    <a:bodyPr/>
                    <a:lstStyle/>
                    <a:p>
                      <a:r>
                        <a:rPr lang="en-US" sz="1400" dirty="0"/>
                        <a:t>8.1.2.1</a:t>
                      </a:r>
                    </a:p>
                  </a:txBody>
                  <a:tcPr/>
                </a:tc>
                <a:tc>
                  <a:txBody>
                    <a:bodyPr/>
                    <a:lstStyle/>
                    <a:p>
                      <a:r>
                        <a:rPr lang="en-US" sz="1400" baseline="0" dirty="0"/>
                        <a:t>Syntax Checker</a:t>
                      </a:r>
                      <a:endParaRPr lang="en-US" sz="1400" dirty="0"/>
                    </a:p>
                  </a:txBody>
                  <a:tcPr/>
                </a:tc>
                <a:tc>
                  <a:txBody>
                    <a:bodyPr/>
                    <a:lstStyle/>
                    <a:p>
                      <a:r>
                        <a:rPr lang="en-US" sz="1400" dirty="0"/>
                        <a:t>Configuring a DCHPv4 Server</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2"/>
                  </a:ext>
                </a:extLst>
              </a:tr>
              <a:tr h="370840">
                <a:tc>
                  <a:txBody>
                    <a:bodyPr/>
                    <a:lstStyle/>
                    <a:p>
                      <a:r>
                        <a:rPr lang="en-US" sz="1400" dirty="0"/>
                        <a:t>8.1.2.3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Configure DCHPv4 Relay</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3"/>
                  </a:ext>
                </a:extLst>
              </a:tr>
              <a:tr h="370840">
                <a:tc>
                  <a:txBody>
                    <a:bodyPr/>
                    <a:lstStyle/>
                    <a:p>
                      <a:r>
                        <a:rPr lang="en-US" sz="1400" dirty="0"/>
                        <a:t>8.1.2.4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Lab</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Configuring Basic DHCPv4 on a Router</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4"/>
                  </a:ext>
                </a:extLst>
              </a:tr>
              <a:tr h="370840">
                <a:tc>
                  <a:txBody>
                    <a:bodyPr/>
                    <a:lstStyle/>
                    <a:p>
                      <a:r>
                        <a:rPr lang="en-US" sz="1400" dirty="0"/>
                        <a:t>8.1.2.5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Lab</a:t>
                      </a:r>
                      <a:endParaRPr lang="en-US" sz="1400" dirty="0"/>
                    </a:p>
                  </a:txBody>
                  <a:tcPr/>
                </a:tc>
                <a:tc>
                  <a:txBody>
                    <a:bodyPr/>
                    <a:lstStyle/>
                    <a:p>
                      <a:r>
                        <a:rPr lang="en-US" sz="1400" dirty="0"/>
                        <a:t>Configuring Basic DHCPv4</a:t>
                      </a:r>
                      <a:r>
                        <a:rPr lang="en-US" sz="1400" baseline="0" dirty="0"/>
                        <a:t> on a Switch</a:t>
                      </a:r>
                      <a:endParaRPr lang="en-US" sz="1400" dirty="0"/>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5"/>
                  </a:ext>
                </a:extLst>
              </a:tr>
              <a:tr h="370840">
                <a:tc>
                  <a:txBody>
                    <a:bodyPr/>
                    <a:lstStyle/>
                    <a:p>
                      <a:r>
                        <a:rPr lang="en-US" sz="1400" dirty="0"/>
                        <a:t>8.1.3.1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kern="1200" dirty="0">
                          <a:solidFill>
                            <a:schemeClr val="dk1"/>
                          </a:solidFill>
                          <a:latin typeface="+mn-lt"/>
                          <a:ea typeface="+mn-ea"/>
                          <a:cs typeface="+mn-cs"/>
                        </a:rPr>
                        <a:t>Configuring a Router as DHCP Client</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6"/>
                  </a:ext>
                </a:extLst>
              </a:tr>
              <a:tr h="370840">
                <a:tc>
                  <a:txBody>
                    <a:bodyPr/>
                    <a:lstStyle/>
                    <a:p>
                      <a:r>
                        <a:rPr lang="en-US" sz="1400" dirty="0"/>
                        <a:t>8.1.3.3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r>
                        <a:rPr lang="en-US" sz="1400" dirty="0"/>
                        <a:t>Configuring</a:t>
                      </a:r>
                      <a:r>
                        <a:rPr lang="en-US" sz="1400" baseline="0" dirty="0"/>
                        <a:t> DHCPv4 Using Cisco IOS</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7"/>
                  </a:ext>
                </a:extLst>
              </a:tr>
              <a:tr h="370840">
                <a:tc>
                  <a:txBody>
                    <a:bodyPr/>
                    <a:lstStyle/>
                    <a:p>
                      <a:r>
                        <a:rPr lang="en-US" sz="1400" dirty="0"/>
                        <a:t>8.1.4.4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Lab</a:t>
                      </a:r>
                      <a:endParaRPr lang="en-US" sz="1400" dirty="0"/>
                    </a:p>
                  </a:txBody>
                  <a:tcPr/>
                </a:tc>
                <a:tc>
                  <a:txBody>
                    <a:bodyPr/>
                    <a:lstStyle/>
                    <a:p>
                      <a:r>
                        <a:rPr lang="en-US" sz="1400" dirty="0"/>
                        <a:t>Troubleshooting DCHPv4</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8"/>
                  </a:ext>
                </a:extLst>
              </a:tr>
              <a:tr h="370840">
                <a:tc>
                  <a:txBody>
                    <a:bodyPr/>
                    <a:lstStyle/>
                    <a:p>
                      <a:r>
                        <a:rPr lang="en-US" sz="1400" dirty="0"/>
                        <a:t>8.2.1.8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Identify the Steps in DHCPv6 Operation</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9"/>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7541" y="501072"/>
            <a:ext cx="8772157" cy="838200"/>
          </a:xfrm>
        </p:spPr>
        <p:txBody>
          <a:bodyPr/>
          <a:lstStyle/>
          <a:p>
            <a:pPr eaLnBrk="1" hangingPunct="1"/>
            <a:r>
              <a:rPr lang="en-US" sz="1800" dirty="0">
                <a:latin typeface="Arial" charset="0"/>
              </a:rPr>
              <a:t>Stateless DHCPv6</a:t>
            </a:r>
            <a:br>
              <a:rPr lang="en-US" dirty="0">
                <a:latin typeface="Arial" charset="0"/>
              </a:rPr>
            </a:br>
            <a:r>
              <a:rPr lang="en-US" dirty="0">
                <a:latin typeface="Arial" charset="0"/>
              </a:rPr>
              <a:t>Verifying Stateless DHCPv6</a:t>
            </a:r>
            <a:endParaRPr lang="en-US" dirty="0">
              <a:solidFill>
                <a:srgbClr val="00B0F0"/>
              </a:solidFill>
              <a:latin typeface="Arial" charset="0"/>
            </a:endParaRPr>
          </a:p>
        </p:txBody>
      </p:sp>
      <p:sp>
        <p:nvSpPr>
          <p:cNvPr id="2" name="Content Placeholder 1"/>
          <p:cNvSpPr>
            <a:spLocks noGrp="1"/>
          </p:cNvSpPr>
          <p:nvPr>
            <p:ph idx="1"/>
          </p:nvPr>
        </p:nvSpPr>
        <p:spPr>
          <a:xfrm>
            <a:off x="304800" y="4892040"/>
            <a:ext cx="8273415" cy="1584960"/>
          </a:xfrm>
        </p:spPr>
        <p:txBody>
          <a:bodyPr/>
          <a:lstStyle/>
          <a:p>
            <a:pPr marL="0" indent="0">
              <a:buNone/>
            </a:pPr>
            <a:r>
              <a:rPr lang="en-US" sz="2000" dirty="0"/>
              <a:t>Verify the stateless DHCP client using the following commands: </a:t>
            </a:r>
          </a:p>
          <a:p>
            <a:r>
              <a:rPr lang="en-US" sz="2000" b="1" dirty="0">
                <a:latin typeface="Courier New" pitchFamily="49" charset="0"/>
                <a:cs typeface="Courier New" pitchFamily="49" charset="0"/>
              </a:rPr>
              <a:t>show ipv6 interface</a:t>
            </a:r>
          </a:p>
          <a:p>
            <a:r>
              <a:rPr lang="en-US" sz="2000" b="1" dirty="0">
                <a:latin typeface="Courier New" pitchFamily="49" charset="0"/>
                <a:cs typeface="Courier New" pitchFamily="49" charset="0"/>
              </a:rPr>
              <a:t>debug ipv6 </a:t>
            </a:r>
            <a:r>
              <a:rPr lang="en-US" sz="2000" b="1" dirty="0" err="1">
                <a:latin typeface="Courier New" pitchFamily="49" charset="0"/>
                <a:cs typeface="Courier New" pitchFamily="49" charset="0"/>
              </a:rPr>
              <a:t>dhcp</a:t>
            </a:r>
            <a:r>
              <a:rPr lang="en-US" sz="2000" b="1" dirty="0">
                <a:latin typeface="Courier New" pitchFamily="49" charset="0"/>
                <a:cs typeface="Courier New" pitchFamily="49" charset="0"/>
              </a:rPr>
              <a:t> detail</a:t>
            </a:r>
          </a:p>
          <a:p>
            <a:endParaRPr lang="en-US" sz="2000" dirty="0"/>
          </a:p>
        </p:txBody>
      </p:sp>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6474" y="1804034"/>
            <a:ext cx="5111989" cy="2707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0041263"/>
      </p:ext>
    </p:extLst>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61341" y="821112"/>
            <a:ext cx="8772157" cy="838200"/>
          </a:xfrm>
        </p:spPr>
        <p:txBody>
          <a:bodyPr/>
          <a:lstStyle/>
          <a:p>
            <a:pPr eaLnBrk="1" hangingPunct="1"/>
            <a:r>
              <a:rPr lang="en-US" sz="1800" dirty="0" err="1">
                <a:latin typeface="Arial" charset="0"/>
              </a:rPr>
              <a:t>Stateful</a:t>
            </a:r>
            <a:r>
              <a:rPr lang="en-US" sz="1800" dirty="0">
                <a:latin typeface="Arial" charset="0"/>
              </a:rPr>
              <a:t> DHCPv6 Server</a:t>
            </a:r>
            <a:br>
              <a:rPr lang="en-US" dirty="0">
                <a:latin typeface="Arial" charset="0"/>
              </a:rPr>
            </a:br>
            <a:r>
              <a:rPr lang="en-US" dirty="0">
                <a:latin typeface="Arial" charset="0"/>
              </a:rPr>
              <a:t>Configuring a Router as a </a:t>
            </a:r>
            <a:r>
              <a:rPr lang="en-US" dirty="0" err="1">
                <a:latin typeface="Arial" charset="0"/>
              </a:rPr>
              <a:t>Stateful</a:t>
            </a:r>
            <a:r>
              <a:rPr lang="en-US" dirty="0">
                <a:latin typeface="Arial" charset="0"/>
              </a:rPr>
              <a:t> DHCPv6 Server</a:t>
            </a:r>
            <a:endParaRPr lang="en-US" dirty="0">
              <a:solidFill>
                <a:srgbClr val="00B0F0"/>
              </a:solidFill>
              <a:latin typeface="Arial" charset="0"/>
            </a:endParaRPr>
          </a:p>
        </p:txBody>
      </p:sp>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2166" y="1638300"/>
            <a:ext cx="6043058" cy="4808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9248348"/>
      </p:ext>
    </p:extLst>
  </p:cSld>
  <p:clrMapOvr>
    <a:masterClrMapping/>
  </p:clrMapOvr>
  <p:transitio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61341" y="821112"/>
            <a:ext cx="8772157" cy="838200"/>
          </a:xfrm>
        </p:spPr>
        <p:txBody>
          <a:bodyPr/>
          <a:lstStyle/>
          <a:p>
            <a:pPr eaLnBrk="1" hangingPunct="1"/>
            <a:r>
              <a:rPr lang="en-US" sz="1800" dirty="0" err="1">
                <a:latin typeface="Arial" charset="0"/>
              </a:rPr>
              <a:t>Stateful</a:t>
            </a:r>
            <a:r>
              <a:rPr lang="en-US" sz="1800" dirty="0">
                <a:latin typeface="Arial" charset="0"/>
              </a:rPr>
              <a:t> DHCPv6 Server</a:t>
            </a:r>
            <a:br>
              <a:rPr lang="en-US" dirty="0">
                <a:latin typeface="Arial" charset="0"/>
              </a:rPr>
            </a:br>
            <a:r>
              <a:rPr lang="en-US" dirty="0">
                <a:latin typeface="Arial" charset="0"/>
              </a:rPr>
              <a:t>Configuring a Router as a </a:t>
            </a:r>
            <a:r>
              <a:rPr lang="en-US" dirty="0" err="1">
                <a:latin typeface="Arial" charset="0"/>
              </a:rPr>
              <a:t>Stateful</a:t>
            </a:r>
            <a:r>
              <a:rPr lang="en-US" dirty="0">
                <a:latin typeface="Arial" charset="0"/>
              </a:rPr>
              <a:t> DHCPv6 Server (cont.)</a:t>
            </a:r>
            <a:endParaRPr lang="en-US" dirty="0">
              <a:solidFill>
                <a:srgbClr val="00B0F0"/>
              </a:solidFill>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928" y="1669733"/>
            <a:ext cx="7344352" cy="4952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7066739"/>
      </p:ext>
    </p:extLst>
  </p:cSld>
  <p:clrMapOvr>
    <a:masterClrMapping/>
  </p:clrMapOvr>
  <p:transition spd="med">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61341" y="821112"/>
            <a:ext cx="8772157" cy="838200"/>
          </a:xfrm>
        </p:spPr>
        <p:txBody>
          <a:bodyPr/>
          <a:lstStyle/>
          <a:p>
            <a:pPr eaLnBrk="1" hangingPunct="1"/>
            <a:r>
              <a:rPr lang="en-US" sz="1800" dirty="0" err="1">
                <a:latin typeface="Arial" charset="0"/>
              </a:rPr>
              <a:t>Stateful</a:t>
            </a:r>
            <a:r>
              <a:rPr lang="en-US" sz="1800" dirty="0">
                <a:latin typeface="Arial" charset="0"/>
              </a:rPr>
              <a:t> DHCPv6 Server</a:t>
            </a:r>
            <a:br>
              <a:rPr lang="en-US" dirty="0">
                <a:latin typeface="Arial" charset="0"/>
              </a:rPr>
            </a:br>
            <a:r>
              <a:rPr lang="en-US" dirty="0">
                <a:latin typeface="Arial" charset="0"/>
              </a:rPr>
              <a:t>Configuring a Router as a </a:t>
            </a:r>
            <a:r>
              <a:rPr lang="en-US" dirty="0" err="1">
                <a:latin typeface="Arial" charset="0"/>
              </a:rPr>
              <a:t>Stateful</a:t>
            </a:r>
            <a:r>
              <a:rPr lang="en-US" dirty="0">
                <a:latin typeface="Arial" charset="0"/>
              </a:rPr>
              <a:t> DHCPv6 Client</a:t>
            </a:r>
            <a:endParaRPr lang="en-US" dirty="0">
              <a:solidFill>
                <a:srgbClr val="00B0F0"/>
              </a:solidFill>
              <a:latin typeface="Arial" charset="0"/>
            </a:endParaRPr>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7288" y="2248853"/>
            <a:ext cx="6777056" cy="3664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9010034"/>
      </p:ext>
    </p:extLst>
  </p:cSld>
  <p:clrMapOvr>
    <a:masterClrMapping/>
  </p:clrMapOvr>
  <p:transitio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78088" y="516312"/>
            <a:ext cx="8772157" cy="838200"/>
          </a:xfrm>
        </p:spPr>
        <p:txBody>
          <a:bodyPr/>
          <a:lstStyle/>
          <a:p>
            <a:pPr eaLnBrk="1" hangingPunct="1"/>
            <a:r>
              <a:rPr lang="en-US" sz="1800" dirty="0" err="1">
                <a:latin typeface="Arial" charset="0"/>
              </a:rPr>
              <a:t>Stateful</a:t>
            </a:r>
            <a:r>
              <a:rPr lang="en-US" sz="1800" dirty="0">
                <a:latin typeface="Arial" charset="0"/>
              </a:rPr>
              <a:t> DHCPv6 Server</a:t>
            </a:r>
            <a:br>
              <a:rPr lang="en-US" dirty="0">
                <a:latin typeface="Arial" charset="0"/>
              </a:rPr>
            </a:br>
            <a:r>
              <a:rPr lang="en-US" dirty="0">
                <a:latin typeface="Arial" charset="0"/>
              </a:rPr>
              <a:t>Verifying </a:t>
            </a:r>
            <a:r>
              <a:rPr lang="en-US" dirty="0" err="1">
                <a:latin typeface="Arial" charset="0"/>
              </a:rPr>
              <a:t>Stateful</a:t>
            </a:r>
            <a:r>
              <a:rPr lang="en-US" dirty="0">
                <a:latin typeface="Arial" charset="0"/>
              </a:rPr>
              <a:t> DHCPv6</a:t>
            </a:r>
            <a:endParaRPr lang="en-US" dirty="0">
              <a:solidFill>
                <a:srgbClr val="00B0F0"/>
              </a:solidFill>
              <a:latin typeface="Arial" charset="0"/>
            </a:endParaRP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3960" y="1560174"/>
            <a:ext cx="5928357" cy="3351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9244" y="4768215"/>
            <a:ext cx="5217795" cy="19888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1253916"/>
      </p:ext>
    </p:extLst>
  </p:cSld>
  <p:clrMapOvr>
    <a:masterClrMapping/>
  </p:clrMapOvr>
  <p:transitio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78088" y="516312"/>
            <a:ext cx="8772157" cy="838200"/>
          </a:xfrm>
        </p:spPr>
        <p:txBody>
          <a:bodyPr/>
          <a:lstStyle/>
          <a:p>
            <a:pPr eaLnBrk="1" hangingPunct="1"/>
            <a:r>
              <a:rPr lang="en-US" sz="1800" dirty="0" err="1">
                <a:latin typeface="Arial" charset="0"/>
              </a:rPr>
              <a:t>Stateful</a:t>
            </a:r>
            <a:r>
              <a:rPr lang="en-US" sz="1800" dirty="0">
                <a:latin typeface="Arial" charset="0"/>
              </a:rPr>
              <a:t> DHCPv6 Server</a:t>
            </a:r>
            <a:br>
              <a:rPr lang="en-US" dirty="0">
                <a:latin typeface="Arial" charset="0"/>
              </a:rPr>
            </a:br>
            <a:r>
              <a:rPr lang="en-US" dirty="0">
                <a:latin typeface="Arial" charset="0"/>
              </a:rPr>
              <a:t>Verifying </a:t>
            </a:r>
            <a:r>
              <a:rPr lang="en-US" dirty="0" err="1">
                <a:latin typeface="Arial" charset="0"/>
              </a:rPr>
              <a:t>Stateful</a:t>
            </a:r>
            <a:r>
              <a:rPr lang="en-US" dirty="0">
                <a:latin typeface="Arial" charset="0"/>
              </a:rPr>
              <a:t> DHCPv6 (cont.)</a:t>
            </a:r>
            <a:endParaRPr lang="en-US" dirty="0">
              <a:solidFill>
                <a:srgbClr val="00B0F0"/>
              </a:solidFill>
              <a:latin typeface="Arial" charset="0"/>
            </a:endParaRP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4429" y="1719262"/>
            <a:ext cx="5666965" cy="4491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8689366"/>
      </p:ext>
    </p:extLst>
  </p:cSld>
  <p:clrMapOvr>
    <a:masterClrMapping/>
  </p:clrMapOvr>
  <p:transitio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0114" y="1533070"/>
            <a:ext cx="5341257" cy="5078313"/>
          </a:xfrm>
          <a:prstGeom prst="rect">
            <a:avLst/>
          </a:prstGeom>
          <a:noFill/>
          <a:ln>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56322" name="Rectangle 2"/>
          <p:cNvSpPr>
            <a:spLocks noGrp="1" noChangeArrowheads="1"/>
          </p:cNvSpPr>
          <p:nvPr>
            <p:ph type="title"/>
          </p:nvPr>
        </p:nvSpPr>
        <p:spPr>
          <a:xfrm>
            <a:off x="409575" y="420688"/>
            <a:ext cx="8145463" cy="1084262"/>
          </a:xfrm>
        </p:spPr>
        <p:txBody>
          <a:bodyPr/>
          <a:lstStyle/>
          <a:p>
            <a:pPr eaLnBrk="1" hangingPunct="1">
              <a:defRPr/>
            </a:pPr>
            <a:r>
              <a:rPr lang="en-US" sz="1800" dirty="0"/>
              <a:t>Stateful DHCPv6 </a:t>
            </a:r>
            <a:br>
              <a:rPr lang="en-US" sz="2800" dirty="0"/>
            </a:br>
            <a:r>
              <a:rPr lang="en-US" sz="2800" dirty="0"/>
              <a:t>Configuring a Router as a DHCPv6 Relay Agent</a:t>
            </a:r>
            <a:endParaRPr lang="en-US" sz="2800" dirty="0">
              <a:solidFill>
                <a:srgbClr val="678DC5"/>
              </a:solidFill>
              <a:cs typeface="Arial" pitchFamily="34" charset="0"/>
            </a:endParaRPr>
          </a:p>
        </p:txBody>
      </p:sp>
      <p:sp>
        <p:nvSpPr>
          <p:cNvPr id="7171" name="Rectangle 6"/>
          <p:cNvSpPr>
            <a:spLocks noGrp="1" noChangeArrowheads="1"/>
          </p:cNvSpPr>
          <p:nvPr>
            <p:ph idx="1"/>
          </p:nvPr>
        </p:nvSpPr>
        <p:spPr>
          <a:xfrm>
            <a:off x="573088" y="1362075"/>
            <a:ext cx="8056562" cy="4791075"/>
          </a:xfrm>
        </p:spPr>
        <p:txBody>
          <a:bodyPr/>
          <a:lstStyle/>
          <a:p>
            <a:pPr>
              <a:buNone/>
            </a:pPr>
            <a:endParaRPr lang="en-US" sz="2300" dirty="0"/>
          </a:p>
          <a:p>
            <a:pPr>
              <a:buNone/>
            </a:pPr>
            <a:endParaRPr lang="en-US" sz="2300" dirty="0"/>
          </a:p>
          <a:p>
            <a:pPr>
              <a:buNone/>
            </a:pPr>
            <a:endParaRPr lang="en-US" sz="2300" dirty="0"/>
          </a:p>
          <a:p>
            <a:pPr>
              <a:buNone/>
            </a:pPr>
            <a:endParaRPr lang="en-US" sz="2300" dirty="0"/>
          </a:p>
          <a:p>
            <a:pPr>
              <a:buNone/>
            </a:pPr>
            <a:endParaRPr lang="en-US" sz="2300" dirty="0"/>
          </a:p>
          <a:p>
            <a:pPr>
              <a:buNone/>
            </a:pPr>
            <a:endParaRPr lang="en-US" sz="2300" dirty="0"/>
          </a:p>
          <a:p>
            <a:pPr>
              <a:buNone/>
            </a:pPr>
            <a:endParaRPr lang="en-US" sz="2300" dirty="0"/>
          </a:p>
          <a:p>
            <a:pPr>
              <a:buNone/>
            </a:pPr>
            <a:endParaRPr lang="en-US" sz="2300" dirty="0"/>
          </a:p>
          <a:p>
            <a:pPr>
              <a:buNone/>
            </a:pPr>
            <a:endParaRPr lang="en-US" sz="2300" dirty="0"/>
          </a:p>
          <a:p>
            <a:pPr>
              <a:buNone/>
            </a:pPr>
            <a:endParaRPr lang="en-US" sz="2300" dirty="0"/>
          </a:p>
        </p:txBody>
      </p:sp>
      <p:pic>
        <p:nvPicPr>
          <p:cNvPr id="20482" name="Picture 2"/>
          <p:cNvPicPr>
            <a:picLocks noChangeAspect="1" noChangeArrowheads="1"/>
          </p:cNvPicPr>
          <p:nvPr/>
        </p:nvPicPr>
        <p:blipFill>
          <a:blip r:embed="rId3" cstate="screen"/>
          <a:srcRect/>
          <a:stretch>
            <a:fillRect/>
          </a:stretch>
        </p:blipFill>
        <p:spPr bwMode="auto">
          <a:xfrm>
            <a:off x="2209800" y="5202457"/>
            <a:ext cx="4524829" cy="1365934"/>
          </a:xfrm>
          <a:prstGeom prst="rect">
            <a:avLst/>
          </a:prstGeom>
          <a:noFill/>
          <a:ln w="9525">
            <a:noFill/>
            <a:miter lim="800000"/>
            <a:headEnd/>
            <a:tailEnd/>
          </a:ln>
        </p:spPr>
      </p:pic>
      <p:pic>
        <p:nvPicPr>
          <p:cNvPr id="20483" name="Picture 3"/>
          <p:cNvPicPr>
            <a:picLocks noChangeAspect="1" noChangeArrowheads="1"/>
          </p:cNvPicPr>
          <p:nvPr/>
        </p:nvPicPr>
        <p:blipFill>
          <a:blip r:embed="rId4" cstate="screen"/>
          <a:srcRect/>
          <a:stretch>
            <a:fillRect/>
          </a:stretch>
        </p:blipFill>
        <p:spPr bwMode="auto">
          <a:xfrm>
            <a:off x="2336800" y="1621077"/>
            <a:ext cx="4453165" cy="3580345"/>
          </a:xfrm>
          <a:prstGeom prst="rect">
            <a:avLst/>
          </a:prstGeom>
          <a:noFill/>
          <a:ln w="9525">
            <a:noFill/>
            <a:miter lim="800000"/>
            <a:headEnd/>
            <a:tailEnd/>
          </a:ln>
        </p:spPr>
      </p:pic>
      <p:pic>
        <p:nvPicPr>
          <p:cNvPr id="8194" name="Picture 2"/>
          <p:cNvPicPr>
            <a:picLocks noChangeAspect="1" noChangeArrowheads="1"/>
          </p:cNvPicPr>
          <p:nvPr/>
        </p:nvPicPr>
        <p:blipFill>
          <a:blip r:embed="rId5" cstate="screen"/>
          <a:srcRect/>
          <a:stretch>
            <a:fillRect/>
          </a:stretch>
        </p:blipFill>
        <p:spPr bwMode="auto">
          <a:xfrm>
            <a:off x="1727201" y="1596571"/>
            <a:ext cx="2220686" cy="286259"/>
          </a:xfrm>
          <a:prstGeom prst="rect">
            <a:avLst/>
          </a:prstGeom>
          <a:noFill/>
          <a:ln w="9525">
            <a:noFill/>
            <a:miter lim="800000"/>
            <a:headEnd/>
            <a:tailEnd/>
          </a:ln>
        </p:spPr>
      </p:pic>
    </p:spTree>
    <p:extLst>
      <p:ext uri="{BB962C8B-B14F-4D97-AF65-F5344CB8AC3E}">
        <p14:creationId xmlns:p14="http://schemas.microsoft.com/office/powerpoint/2010/main" val="2721900368"/>
      </p:ext>
    </p:extLst>
  </p:cSld>
  <p:clrMapOvr>
    <a:masterClrMapping/>
  </p:clrMapOvr>
  <p:transition spd="med">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Troubleshooting DHCPv6</a:t>
            </a:r>
            <a:br>
              <a:rPr lang="en-US" dirty="0">
                <a:latin typeface="Arial" charset="0"/>
              </a:rPr>
            </a:br>
            <a:r>
              <a:rPr lang="en-US" dirty="0">
                <a:latin typeface="Arial" charset="0"/>
              </a:rPr>
              <a:t>Troubleshooting Tasks</a:t>
            </a:r>
            <a:endParaRPr lang="en-US" dirty="0">
              <a:solidFill>
                <a:srgbClr val="00B0F0"/>
              </a:solidFill>
              <a:latin typeface="Arial" charset="0"/>
            </a:endParaRP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10194"/>
            <a:ext cx="9006840" cy="2766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4304739"/>
      </p:ext>
    </p:extLst>
  </p:cSld>
  <p:clrMapOvr>
    <a:masterClrMapping/>
  </p:clrMapOvr>
  <p:transitio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Troubleshooting DHCPv6</a:t>
            </a:r>
            <a:br>
              <a:rPr lang="en-US" dirty="0">
                <a:latin typeface="Arial" charset="0"/>
              </a:rPr>
            </a:br>
            <a:r>
              <a:rPr lang="en-US" dirty="0">
                <a:latin typeface="Arial" charset="0"/>
              </a:rPr>
              <a:t>Verify Router DHCPv6 Configuration</a:t>
            </a:r>
            <a:endParaRPr lang="en-US" dirty="0">
              <a:solidFill>
                <a:srgbClr val="00B0F0"/>
              </a:solidFill>
              <a:latin typeface="Arial" charset="0"/>
            </a:endParaRP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7360" y="1513523"/>
            <a:ext cx="5846445" cy="495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6408421"/>
      </p:ext>
    </p:extLst>
  </p:cSld>
  <p:clrMapOvr>
    <a:masterClrMapping/>
  </p:clrMapOvr>
  <p:transition spd="med">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Troubleshooting DHCPv6</a:t>
            </a:r>
            <a:br>
              <a:rPr lang="en-US" dirty="0">
                <a:latin typeface="Arial" charset="0"/>
              </a:rPr>
            </a:br>
            <a:r>
              <a:rPr lang="en-US" dirty="0">
                <a:latin typeface="Arial" charset="0"/>
              </a:rPr>
              <a:t>Debugging DHCPv6</a:t>
            </a:r>
            <a:endParaRPr lang="en-US" dirty="0">
              <a:solidFill>
                <a:srgbClr val="00B0F0"/>
              </a:solidFill>
              <a:latin typeface="Arial" charset="0"/>
            </a:endParaRP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61" y="1303972"/>
            <a:ext cx="7998925" cy="5035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9312158"/>
      </p:ext>
    </p:extLst>
  </p:cSld>
  <p:clrMapOvr>
    <a:masterClrMapping/>
  </p:clrMapOvr>
  <p:transition spd="med">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8: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1223311264"/>
              </p:ext>
            </p:extLst>
          </p:nvPr>
        </p:nvGraphicFramePr>
        <p:xfrm>
          <a:off x="445863" y="1641144"/>
          <a:ext cx="8315996" cy="296672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8.2.2.3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Configuring and Verifying</a:t>
                      </a:r>
                      <a:r>
                        <a:rPr lang="en-US" sz="1400" baseline="0" dirty="0"/>
                        <a:t> Stateless DHCPv6</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1"/>
                  </a:ext>
                </a:extLst>
              </a:tr>
              <a:tr h="370840">
                <a:tc>
                  <a:txBody>
                    <a:bodyPr/>
                    <a:lstStyle/>
                    <a:p>
                      <a:r>
                        <a:rPr lang="en-US" sz="1400" dirty="0"/>
                        <a:t>8.2.3.3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 and Verifying Stateful DHCPv6</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2"/>
                  </a:ext>
                </a:extLst>
              </a:tr>
              <a:tr h="370840">
                <a:tc>
                  <a:txBody>
                    <a:bodyPr/>
                    <a:lstStyle/>
                    <a:p>
                      <a:r>
                        <a:rPr lang="en-US" sz="1400" dirty="0"/>
                        <a:t>8.2.3.4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Configuring a Router as a DHCPv6</a:t>
                      </a:r>
                      <a:r>
                        <a:rPr lang="en-US" sz="1400" baseline="0" dirty="0"/>
                        <a:t> Relay Agent</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3"/>
                  </a:ext>
                </a:extLst>
              </a:tr>
              <a:tr h="370840">
                <a:tc>
                  <a:txBody>
                    <a:bodyPr/>
                    <a:lstStyle/>
                    <a:p>
                      <a:r>
                        <a:rPr lang="en-US" sz="1400" dirty="0"/>
                        <a:t>8.2.3.5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Lab</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a:t>
                      </a:r>
                      <a:r>
                        <a:rPr lang="en-US" sz="1400" baseline="0" dirty="0"/>
                        <a:t> Stateless and Stateful DHCPv6</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4"/>
                  </a:ext>
                </a:extLst>
              </a:tr>
              <a:tr h="370840">
                <a:tc>
                  <a:txBody>
                    <a:bodyPr/>
                    <a:lstStyle/>
                    <a:p>
                      <a:r>
                        <a:rPr lang="en-US" sz="1400" dirty="0"/>
                        <a:t>8.2.4.4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r>
                        <a:rPr lang="en-US" sz="1400" dirty="0"/>
                        <a:t>Troubleshooting</a:t>
                      </a:r>
                      <a:r>
                        <a:rPr lang="en-US" sz="1400" baseline="0" dirty="0"/>
                        <a:t> DHCPv6</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5"/>
                  </a:ext>
                </a:extLst>
              </a:tr>
              <a:tr h="370840">
                <a:tc>
                  <a:txBody>
                    <a:bodyPr/>
                    <a:lstStyle/>
                    <a:p>
                      <a:r>
                        <a:rPr lang="en-US" sz="1400" dirty="0"/>
                        <a:t>8.3.1.1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Class</a:t>
                      </a:r>
                      <a:r>
                        <a:rPr lang="en-US" sz="1400" baseline="0" dirty="0"/>
                        <a:t> Activity</a:t>
                      </a:r>
                      <a:endParaRPr lang="en-US" sz="1400" dirty="0"/>
                    </a:p>
                  </a:txBody>
                  <a:tcPr/>
                </a:tc>
                <a:tc>
                  <a:txBody>
                    <a:bodyPr/>
                    <a:lstStyle/>
                    <a:p>
                      <a:r>
                        <a:rPr lang="en-US" sz="1400" dirty="0"/>
                        <a:t>IoE and</a:t>
                      </a:r>
                      <a:r>
                        <a:rPr lang="en-US" sz="1400" baseline="0" dirty="0"/>
                        <a:t> DHCP</a:t>
                      </a:r>
                      <a:endParaRPr lang="en-US" sz="1400" dirty="0"/>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6"/>
                  </a:ext>
                </a:extLst>
              </a:tr>
              <a:tr h="370840">
                <a:tc>
                  <a:txBody>
                    <a:bodyPr/>
                    <a:lstStyle/>
                    <a:p>
                      <a:r>
                        <a:rPr lang="en-US" sz="1400" dirty="0"/>
                        <a:t>8.3.1.2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 </a:t>
                      </a:r>
                    </a:p>
                  </a:txBody>
                  <a:tcPr/>
                </a:tc>
                <a:tc>
                  <a:txBody>
                    <a:bodyPr/>
                    <a:lstStyle/>
                    <a:p>
                      <a:r>
                        <a:rPr lang="en-US" sz="1400" dirty="0"/>
                        <a:t>Skills</a:t>
                      </a:r>
                      <a:r>
                        <a:rPr lang="en-US" sz="1400" baseline="0" dirty="0"/>
                        <a:t> Integration Challenge</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7"/>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946008897"/>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8.3 Summary</a:t>
            </a:r>
            <a:endParaRPr lang="en-US" sz="2400" dirty="0">
              <a:solidFill>
                <a:srgbClr val="00B0F0"/>
              </a:solidFill>
            </a:endParaRPr>
          </a:p>
        </p:txBody>
      </p:sp>
    </p:spTree>
    <p:extLst>
      <p:ext uri="{BB962C8B-B14F-4D97-AF65-F5344CB8AC3E}">
        <p14:creationId xmlns:p14="http://schemas.microsoft.com/office/powerpoint/2010/main" val="1505346901"/>
      </p:ext>
    </p:extLst>
  </p:cSld>
  <p:clrMapOvr>
    <a:masterClrMapping/>
  </p:clrMapOvr>
  <p:transition>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213109" y="1539502"/>
            <a:ext cx="8473692" cy="440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461963" indent="-342900"/>
            <a:r>
              <a:rPr lang="en-US" sz="2000" dirty="0">
                <a:solidFill>
                  <a:srgbClr val="000000"/>
                </a:solidFill>
                <a:latin typeface="Arial"/>
              </a:rPr>
              <a:t>Explain how DHCPv4 operates in a small- to medium-sized business network.</a:t>
            </a:r>
          </a:p>
          <a:p>
            <a:pPr marL="461963" indent="-342900"/>
            <a:r>
              <a:rPr lang="en-US" sz="2000" dirty="0">
                <a:solidFill>
                  <a:srgbClr val="000000"/>
                </a:solidFill>
                <a:latin typeface="Arial"/>
              </a:rPr>
              <a:t>Configure a router as a DHCPv4 server.</a:t>
            </a:r>
          </a:p>
          <a:p>
            <a:pPr marL="461963" indent="-342900"/>
            <a:r>
              <a:rPr lang="en-US" sz="2000" dirty="0">
                <a:solidFill>
                  <a:srgbClr val="000000"/>
                </a:solidFill>
                <a:latin typeface="Arial"/>
              </a:rPr>
              <a:t>Configure a router as a DHCPv4 client.</a:t>
            </a:r>
          </a:p>
          <a:p>
            <a:pPr marL="461963" indent="-342900"/>
            <a:r>
              <a:rPr lang="en-US" sz="2000" dirty="0">
                <a:solidFill>
                  <a:srgbClr val="000000"/>
                </a:solidFill>
                <a:latin typeface="Arial"/>
              </a:rPr>
              <a:t>Troubleshoot a DHCP configuration for IPv4 in a switched network.</a:t>
            </a:r>
          </a:p>
          <a:p>
            <a:pPr marL="461963" indent="-342900"/>
            <a:r>
              <a:rPr lang="en-US" sz="2000" dirty="0">
                <a:solidFill>
                  <a:srgbClr val="000000"/>
                </a:solidFill>
                <a:latin typeface="Arial"/>
              </a:rPr>
              <a:t>Explain the operation of DHCPv6.</a:t>
            </a:r>
          </a:p>
          <a:p>
            <a:pPr marL="461963" indent="-342900"/>
            <a:r>
              <a:rPr lang="en-US" sz="2000" dirty="0">
                <a:solidFill>
                  <a:srgbClr val="000000"/>
                </a:solidFill>
                <a:latin typeface="Arial"/>
              </a:rPr>
              <a:t>Configure stateless DHCPv6 for a small to medium-sized business.</a:t>
            </a:r>
          </a:p>
          <a:p>
            <a:pPr marL="461963" indent="-342900"/>
            <a:r>
              <a:rPr lang="en-US" sz="2000" dirty="0">
                <a:solidFill>
                  <a:srgbClr val="000000"/>
                </a:solidFill>
                <a:latin typeface="Arial"/>
              </a:rPr>
              <a:t>Configure </a:t>
            </a:r>
            <a:r>
              <a:rPr lang="en-US" sz="2000" dirty="0" err="1">
                <a:solidFill>
                  <a:srgbClr val="000000"/>
                </a:solidFill>
                <a:latin typeface="Arial"/>
              </a:rPr>
              <a:t>stateful</a:t>
            </a:r>
            <a:r>
              <a:rPr lang="en-US" sz="2000" dirty="0">
                <a:solidFill>
                  <a:srgbClr val="000000"/>
                </a:solidFill>
                <a:latin typeface="Arial"/>
              </a:rPr>
              <a:t> DHCPv6 for a small to medium-sized business.</a:t>
            </a:r>
          </a:p>
          <a:p>
            <a:pPr marL="461963" indent="-342900"/>
            <a:r>
              <a:rPr lang="en-US" sz="2000" dirty="0">
                <a:solidFill>
                  <a:srgbClr val="000000"/>
                </a:solidFill>
                <a:latin typeface="Arial"/>
              </a:rPr>
              <a:t>Troubleshoot a DHCP configuration for IPv6 in a switched network.</a:t>
            </a:r>
          </a:p>
        </p:txBody>
      </p:sp>
      <p:sp>
        <p:nvSpPr>
          <p:cNvPr id="21505" name="Rectangle 2"/>
          <p:cNvSpPr>
            <a:spLocks noGrp="1" noChangeArrowheads="1"/>
          </p:cNvSpPr>
          <p:nvPr>
            <p:ph type="title"/>
          </p:nvPr>
        </p:nvSpPr>
        <p:spPr/>
        <p:txBody>
          <a:bodyPr/>
          <a:lstStyle/>
          <a:p>
            <a:pPr eaLnBrk="1" hangingPunct="1"/>
            <a:r>
              <a:rPr lang="en-US" sz="1800" dirty="0">
                <a:latin typeface="Arial" charset="0"/>
              </a:rPr>
              <a:t>Chapter Summary</a:t>
            </a:r>
            <a:br>
              <a:rPr lang="en-US" dirty="0">
                <a:latin typeface="Arial" charset="0"/>
              </a:rPr>
            </a:br>
            <a:r>
              <a:rPr lang="en-US" dirty="0">
                <a:latin typeface="Arial" charset="0"/>
              </a:rPr>
              <a:t>Summary</a:t>
            </a: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8.1</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Dynamic Host Configuration Protocol (DHCP)</a:t>
            </a:r>
          </a:p>
          <a:p>
            <a:pPr eaLnBrk="1" fontAlgn="b" hangingPunct="1"/>
            <a:r>
              <a:rPr lang="en-US" sz="1600" dirty="0"/>
              <a:t>DHCP Discover (DHCPDISCOVER)</a:t>
            </a:r>
          </a:p>
          <a:p>
            <a:pPr eaLnBrk="1" fontAlgn="b" hangingPunct="1"/>
            <a:r>
              <a:rPr lang="en-US" sz="1600" dirty="0"/>
              <a:t>DHCP Offer (DHCPOFFER)</a:t>
            </a:r>
          </a:p>
          <a:p>
            <a:pPr eaLnBrk="1" fontAlgn="b" hangingPunct="1"/>
            <a:r>
              <a:rPr lang="en-US" sz="1600" dirty="0"/>
              <a:t>DHCP Request (DHCPREQUEST)</a:t>
            </a:r>
          </a:p>
          <a:p>
            <a:pPr eaLnBrk="1" fontAlgn="b" hangingPunct="1"/>
            <a:r>
              <a:rPr lang="en-US" sz="1600" dirty="0"/>
              <a:t>DHCP Acknowledgment (DHCPACK)</a:t>
            </a:r>
          </a:p>
          <a:p>
            <a:pPr eaLnBrk="1" fontAlgn="b" hangingPunct="1"/>
            <a:r>
              <a:rPr lang="en-US" sz="1600" dirty="0"/>
              <a:t>Operation (OP) Code</a:t>
            </a:r>
          </a:p>
          <a:p>
            <a:pPr eaLnBrk="1" fontAlgn="b" hangingPunct="1"/>
            <a:r>
              <a:rPr lang="en-US" sz="1600" dirty="0"/>
              <a:t>Hardware Address Length</a:t>
            </a:r>
          </a:p>
          <a:p>
            <a:pPr eaLnBrk="1" fontAlgn="b" hangingPunct="1"/>
            <a:r>
              <a:rPr lang="en-US" sz="1600" dirty="0"/>
              <a:t>Hops</a:t>
            </a:r>
          </a:p>
          <a:p>
            <a:pPr eaLnBrk="1" fontAlgn="b" hangingPunct="1"/>
            <a:r>
              <a:rPr lang="en-US" sz="1600" dirty="0"/>
              <a:t>Transaction Identifier</a:t>
            </a:r>
          </a:p>
          <a:p>
            <a:pPr eaLnBrk="1" fontAlgn="b" hangingPunct="1"/>
            <a:endParaRPr lang="en-US" sz="1600" dirty="0"/>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excluded-address</a:t>
            </a:r>
          </a:p>
          <a:p>
            <a:pPr eaLnBrk="1" fontAlgn="b" hangingPunct="1"/>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pool </a:t>
            </a:r>
            <a:r>
              <a:rPr lang="en-US" sz="1600" b="1" i="1" dirty="0">
                <a:latin typeface="Courier New" panose="02070309020205020404" pitchFamily="49" charset="0"/>
                <a:cs typeface="Courier New" panose="02070309020205020404" pitchFamily="49" charset="0"/>
              </a:rPr>
              <a:t>pool-name</a:t>
            </a:r>
          </a:p>
          <a:p>
            <a:pPr eaLnBrk="1" fontAlgn="b" hangingPunct="1"/>
            <a:r>
              <a:rPr lang="en-US" sz="1600" b="1" dirty="0">
                <a:latin typeface="Courier New" panose="02070309020205020404" pitchFamily="49" charset="0"/>
                <a:cs typeface="Courier New" panose="02070309020205020404" pitchFamily="49" charset="0"/>
              </a:rPr>
              <a:t>default-router </a:t>
            </a:r>
          </a:p>
          <a:p>
            <a:pPr eaLnBrk="1" fontAlgn="b" hangingPunct="1"/>
            <a:r>
              <a:rPr lang="en-US" sz="1600" b="1" dirty="0" err="1">
                <a:latin typeface="Courier New" panose="02070309020205020404" pitchFamily="49" charset="0"/>
                <a:cs typeface="Courier New" panose="02070309020205020404" pitchFamily="49" charset="0"/>
              </a:rPr>
              <a:t>dns</a:t>
            </a:r>
            <a:r>
              <a:rPr lang="en-US" sz="1600" b="1" dirty="0">
                <a:latin typeface="Courier New" panose="02070309020205020404" pitchFamily="49" charset="0"/>
                <a:cs typeface="Courier New" panose="02070309020205020404" pitchFamily="49" charset="0"/>
              </a:rPr>
              <a:t>-server </a:t>
            </a:r>
          </a:p>
          <a:p>
            <a:pPr eaLnBrk="1" fontAlgn="b" hangingPunct="1"/>
            <a:r>
              <a:rPr lang="en-US" sz="1600" b="1" dirty="0">
                <a:latin typeface="Courier New" panose="02070309020205020404" pitchFamily="49" charset="0"/>
                <a:cs typeface="Courier New" panose="02070309020205020404" pitchFamily="49" charset="0"/>
              </a:rPr>
              <a:t>domain-name </a:t>
            </a:r>
            <a:r>
              <a:rPr lang="en-US" sz="1600" b="1" i="1" dirty="0">
                <a:latin typeface="Courier New" panose="02070309020205020404" pitchFamily="49" charset="0"/>
                <a:cs typeface="Courier New" panose="02070309020205020404" pitchFamily="49" charset="0"/>
              </a:rPr>
              <a:t>domain</a:t>
            </a:r>
            <a:r>
              <a:rPr lang="en-US" sz="1600" b="1" dirty="0">
                <a:latin typeface="Courier New" panose="02070309020205020404" pitchFamily="49" charset="0"/>
                <a:cs typeface="Courier New" panose="02070309020205020404" pitchFamily="49" charset="0"/>
              </a:rPr>
              <a:t> </a:t>
            </a:r>
          </a:p>
          <a:p>
            <a:pPr eaLnBrk="1" fontAlgn="b" hangingPunct="1"/>
            <a:r>
              <a:rPr lang="en-US" sz="1600" b="1" dirty="0">
                <a:latin typeface="Courier New" panose="02070309020205020404" pitchFamily="49" charset="0"/>
                <a:cs typeface="Courier New" panose="02070309020205020404" pitchFamily="49" charset="0"/>
              </a:rPr>
              <a:t>lease</a:t>
            </a:r>
          </a:p>
          <a:p>
            <a:pPr eaLnBrk="1" fontAlgn="b" hangingPunct="1"/>
            <a:r>
              <a:rPr lang="en-US" sz="1600" b="1" dirty="0" err="1">
                <a:latin typeface="Courier New" panose="02070309020205020404" pitchFamily="49" charset="0"/>
                <a:cs typeface="Courier New" panose="02070309020205020404" pitchFamily="49" charset="0"/>
              </a:rPr>
              <a:t>netbios</a:t>
            </a:r>
            <a:r>
              <a:rPr lang="en-US" sz="1600" b="1" dirty="0">
                <a:latin typeface="Courier New" panose="02070309020205020404" pitchFamily="49" charset="0"/>
                <a:cs typeface="Courier New" panose="02070309020205020404" pitchFamily="49" charset="0"/>
              </a:rPr>
              <a:t>-name-server</a:t>
            </a:r>
          </a:p>
          <a:p>
            <a:pPr eaLnBrk="1" fontAlgn="b" hangingPunct="1"/>
            <a:r>
              <a:rPr lang="en-US" sz="1600" b="1" dirty="0">
                <a:latin typeface="Courier New" panose="02070309020205020404" pitchFamily="49" charset="0"/>
                <a:cs typeface="Courier New" panose="02070309020205020404" pitchFamily="49" charset="0"/>
              </a:rPr>
              <a:t>no service </a:t>
            </a:r>
            <a:r>
              <a:rPr lang="en-US" sz="1600" b="1" dirty="0" err="1">
                <a:latin typeface="Courier New" panose="02070309020205020404" pitchFamily="49" charset="0"/>
                <a:cs typeface="Courier New" panose="02070309020205020404" pitchFamily="49" charset="0"/>
              </a:rPr>
              <a:t>dhcp</a:t>
            </a:r>
            <a:endParaRPr lang="en-US" sz="1600" b="1" dirty="0">
              <a:latin typeface="Courier New" panose="02070309020205020404" pitchFamily="49" charset="0"/>
              <a:cs typeface="Courier New" panose="02070309020205020404" pitchFamily="49" charset="0"/>
            </a:endParaRPr>
          </a:p>
          <a:p>
            <a:pPr eaLnBrk="1" fontAlgn="b" hangingPunct="1"/>
            <a:r>
              <a:rPr lang="en-US" sz="1600" b="1" dirty="0">
                <a:latin typeface="Courier New" panose="02070309020205020404" pitchFamily="49" charset="0"/>
                <a:cs typeface="Courier New" panose="02070309020205020404" pitchFamily="49" charset="0"/>
              </a:rPr>
              <a:t>show running-</a:t>
            </a:r>
            <a:r>
              <a:rPr lang="en-US" sz="1600" b="1" dirty="0" err="1">
                <a:latin typeface="Courier New" panose="02070309020205020404" pitchFamily="49" charset="0"/>
                <a:cs typeface="Courier New" panose="02070309020205020404" pitchFamily="49" charset="0"/>
              </a:rPr>
              <a:t>config</a:t>
            </a:r>
            <a:r>
              <a:rPr lang="en-US" sz="1600" b="1" dirty="0">
                <a:latin typeface="Courier New" panose="02070309020205020404" pitchFamily="49" charset="0"/>
                <a:cs typeface="Courier New" panose="02070309020205020404" pitchFamily="49" charset="0"/>
              </a:rPr>
              <a:t> | section </a:t>
            </a:r>
            <a:r>
              <a:rPr lang="en-US" sz="1600" b="1" dirty="0" err="1">
                <a:latin typeface="Courier New" panose="02070309020205020404" pitchFamily="49" charset="0"/>
                <a:cs typeface="Courier New" panose="02070309020205020404" pitchFamily="49" charset="0"/>
              </a:rPr>
              <a:t>dhcp</a:t>
            </a:r>
            <a:endParaRPr lang="en-US" sz="1600" b="1" dirty="0">
              <a:latin typeface="Courier New" panose="02070309020205020404" pitchFamily="49" charset="0"/>
              <a:cs typeface="Courier New" panose="02070309020205020404" pitchFamily="49" charset="0"/>
            </a:endParaRPr>
          </a:p>
          <a:p>
            <a:pPr eaLnBrk="1" fontAlgn="b" hangingPunct="1"/>
            <a:r>
              <a:rPr lang="en-US" sz="1600" b="1" dirty="0">
                <a:latin typeface="Courier New" panose="02070309020205020404" pitchFamily="49" charset="0"/>
                <a:cs typeface="Courier New" panose="02070309020205020404" pitchFamily="49" charset="0"/>
              </a:rPr>
              <a:t>show </a:t>
            </a:r>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binding</a:t>
            </a:r>
          </a:p>
          <a:p>
            <a:pPr eaLnBrk="1" fontAlgn="b" hangingPunct="1"/>
            <a:r>
              <a:rPr lang="en-US" sz="1600" b="1" dirty="0">
                <a:latin typeface="Courier New" panose="02070309020205020404" pitchFamily="49" charset="0"/>
                <a:cs typeface="Courier New" panose="02070309020205020404" pitchFamily="49" charset="0"/>
              </a:rPr>
              <a:t>show </a:t>
            </a:r>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server statistics</a:t>
            </a:r>
          </a:p>
          <a:p>
            <a:pPr eaLnBrk="1" fontAlgn="b" hangingPunct="1"/>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helper-address</a:t>
            </a:r>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address </a:t>
            </a:r>
            <a:r>
              <a:rPr lang="en-US" sz="1600" b="1" dirty="0" err="1">
                <a:latin typeface="Courier New" panose="02070309020205020404" pitchFamily="49" charset="0"/>
                <a:cs typeface="Courier New" panose="02070309020205020404" pitchFamily="49" charset="0"/>
              </a:rPr>
              <a:t>dhcp</a:t>
            </a:r>
            <a:endParaRPr lang="en-US" sz="1600" b="1" dirty="0">
              <a:latin typeface="Courier New" panose="02070309020205020404" pitchFamily="49" charset="0"/>
              <a:cs typeface="Courier New" panose="02070309020205020404" pitchFamily="49" charset="0"/>
            </a:endParaRPr>
          </a:p>
          <a:p>
            <a:pPr eaLnBrk="1" fontAlgn="b" hangingPunct="1"/>
            <a:r>
              <a:rPr lang="en-US" sz="1600" b="1" dirty="0">
                <a:latin typeface="Courier New" panose="02070309020205020404" pitchFamily="49" charset="0"/>
                <a:cs typeface="Courier New" panose="02070309020205020404" pitchFamily="49" charset="0"/>
              </a:rPr>
              <a:t>show </a:t>
            </a:r>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conflict </a:t>
            </a:r>
          </a:p>
          <a:p>
            <a:pPr eaLnBrk="1" fontAlgn="b" hangingPunct="1"/>
            <a:r>
              <a:rPr lang="en-US" sz="1600" b="1" dirty="0">
                <a:latin typeface="Courier New" panose="02070309020205020404" pitchFamily="49" charset="0"/>
                <a:cs typeface="Courier New" panose="02070309020205020404" pitchFamily="49" charset="0"/>
              </a:rPr>
              <a:t>debug </a:t>
            </a:r>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packet</a:t>
            </a:r>
          </a:p>
          <a:p>
            <a:pPr eaLnBrk="1" fontAlgn="b" hangingPunct="1"/>
            <a:r>
              <a:rPr lang="en-US" sz="1600" b="1" dirty="0">
                <a:latin typeface="Courier New" panose="02070309020205020404" pitchFamily="49" charset="0"/>
                <a:cs typeface="Courier New" panose="02070309020205020404" pitchFamily="49" charset="0"/>
              </a:rPr>
              <a:t>debug </a:t>
            </a:r>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server events</a:t>
            </a:r>
            <a:endParaRPr lang="en-US" sz="16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150004748"/>
      </p:ext>
    </p:extLst>
  </p:cSld>
  <p:clrMapOvr>
    <a:masterClrMapping/>
  </p:clrMapOvr>
  <p:transition spd="med">
    <p:wipe dir="r"/>
  </p:transition>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8.2</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Stateless Address </a:t>
            </a:r>
            <a:r>
              <a:rPr lang="en-US" sz="1600" dirty="0" err="1"/>
              <a:t>Autoconfiguration</a:t>
            </a:r>
            <a:r>
              <a:rPr lang="en-US" sz="1600" dirty="0"/>
              <a:t> (SLAAC)</a:t>
            </a:r>
            <a:endParaRPr lang="en-US" sz="1600" b="1" dirty="0">
              <a:latin typeface="Courier New" panose="02070309020205020404" pitchFamily="49" charset="0"/>
              <a:cs typeface="Courier New" panose="02070309020205020404" pitchFamily="49" charset="0"/>
            </a:endParaRPr>
          </a:p>
          <a:p>
            <a:r>
              <a:rPr lang="en-US" sz="1600" dirty="0"/>
              <a:t>Dynamic Host Configuration Protocol for IPv6 (</a:t>
            </a:r>
            <a:r>
              <a:rPr lang="en-US" sz="1600" dirty="0" err="1"/>
              <a:t>Stateful</a:t>
            </a:r>
            <a:r>
              <a:rPr lang="en-US" sz="1600" dirty="0"/>
              <a:t> DHCPv6)</a:t>
            </a:r>
          </a:p>
          <a:p>
            <a:pPr eaLnBrk="1" fontAlgn="b" hangingPunct="1"/>
            <a:r>
              <a:rPr lang="en-US" sz="1600" dirty="0"/>
              <a:t>Router Advertisement (RA) message</a:t>
            </a:r>
          </a:p>
          <a:p>
            <a:pPr eaLnBrk="1" fontAlgn="b" hangingPunct="1"/>
            <a:r>
              <a:rPr lang="en-US" sz="1600" dirty="0"/>
              <a:t>Stateless DHCPv6 Option (Router Advertisement and DHCPv6)</a:t>
            </a:r>
          </a:p>
          <a:p>
            <a:pPr eaLnBrk="1" fontAlgn="b" hangingPunct="1"/>
            <a:r>
              <a:rPr lang="en-US" sz="1600" dirty="0" err="1"/>
              <a:t>Stateful</a:t>
            </a:r>
            <a:r>
              <a:rPr lang="en-US" sz="1600" dirty="0"/>
              <a:t> DHCPv6 (DHCPv6 only)</a:t>
            </a:r>
          </a:p>
          <a:p>
            <a:pPr eaLnBrk="1" fontAlgn="auto" hangingPunct="1"/>
            <a:r>
              <a:rPr lang="en-US" sz="1600" dirty="0"/>
              <a:t>Stateless DHCPv6 client</a:t>
            </a:r>
          </a:p>
          <a:p>
            <a:pPr eaLnBrk="1" fontAlgn="auto" hangingPunct="1"/>
            <a:r>
              <a:rPr lang="en-US" sz="1600" dirty="0" err="1"/>
              <a:t>Stateful</a:t>
            </a:r>
            <a:r>
              <a:rPr lang="en-US" sz="1600" dirty="0"/>
              <a:t> DHCPv6 client</a:t>
            </a:r>
          </a:p>
          <a:p>
            <a:pPr eaLnBrk="1" fontAlgn="b" hangingPunct="1"/>
            <a:endParaRPr lang="en-US" sz="1600" dirty="0"/>
          </a:p>
          <a:p>
            <a:pPr eaLnBrk="1" fontAlgn="b" hangingPunct="1"/>
            <a:endParaRPr lang="en-US" sz="1600" dirty="0"/>
          </a:p>
          <a:p>
            <a:pPr eaLnBrk="1" fontAlgn="b" hangingPunct="1"/>
            <a:endParaRPr lang="en-US" sz="1600" b="1" dirty="0">
              <a:latin typeface="Courier New" panose="02070309020205020404" pitchFamily="49" charset="0"/>
              <a:cs typeface="Courier New" panose="02070309020205020404" pitchFamily="49" charset="0"/>
            </a:endParaRP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auto" hangingPunct="1"/>
            <a:r>
              <a:rPr lang="en-US" sz="1600" dirty="0"/>
              <a:t>DHCPv6 SOLICIT</a:t>
            </a:r>
          </a:p>
          <a:p>
            <a:pPr eaLnBrk="1" fontAlgn="auto" hangingPunct="1"/>
            <a:r>
              <a:rPr lang="en-US" sz="1600" dirty="0"/>
              <a:t>DHCPv6 ADVERTISE</a:t>
            </a:r>
          </a:p>
          <a:p>
            <a:pPr eaLnBrk="1" fontAlgn="auto" hangingPunct="1"/>
            <a:r>
              <a:rPr lang="en-US" sz="1600" dirty="0"/>
              <a:t>DHCPv6 REQUEST</a:t>
            </a:r>
            <a:endParaRPr lang="en-US" sz="1600" b="1" dirty="0">
              <a:latin typeface="Courier New" panose="02070309020205020404" pitchFamily="49" charset="0"/>
              <a:cs typeface="Courier New" panose="02070309020205020404" pitchFamily="49" charset="0"/>
            </a:endParaRPr>
          </a:p>
          <a:p>
            <a:pPr eaLnBrk="1" fontAlgn="b" hangingPunct="1"/>
            <a:r>
              <a:rPr lang="en-US" sz="1600" b="1" dirty="0">
                <a:latin typeface="Courier New" panose="02070309020205020404" pitchFamily="49" charset="0"/>
                <a:cs typeface="Courier New" panose="02070309020205020404" pitchFamily="49" charset="0"/>
              </a:rPr>
              <a:t>no</a:t>
            </a:r>
            <a:r>
              <a:rPr lang="en-US" sz="1600" dirty="0">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ipv6 </a:t>
            </a:r>
            <a:r>
              <a:rPr lang="en-US" sz="1600" b="1" dirty="0" err="1">
                <a:latin typeface="Courier New" panose="02070309020205020404" pitchFamily="49" charset="0"/>
                <a:cs typeface="Courier New" panose="02070309020205020404" pitchFamily="49" charset="0"/>
              </a:rPr>
              <a:t>nd</a:t>
            </a:r>
            <a:r>
              <a:rPr lang="en-US" sz="1600" b="1" dirty="0">
                <a:latin typeface="Courier New" panose="02070309020205020404" pitchFamily="49" charset="0"/>
                <a:cs typeface="Courier New" panose="02070309020205020404" pitchFamily="49" charset="0"/>
              </a:rPr>
              <a:t> managed-</a:t>
            </a:r>
            <a:r>
              <a:rPr lang="en-US" sz="1600" b="1" dirty="0" err="1">
                <a:latin typeface="Courier New" panose="02070309020205020404" pitchFamily="49" charset="0"/>
                <a:cs typeface="Courier New" panose="02070309020205020404" pitchFamily="49" charset="0"/>
              </a:rPr>
              <a:t>config</a:t>
            </a:r>
            <a:r>
              <a:rPr lang="en-US" sz="1600" b="1" dirty="0">
                <a:latin typeface="Courier New" panose="02070309020205020404" pitchFamily="49" charset="0"/>
                <a:cs typeface="Courier New" panose="02070309020205020404" pitchFamily="49" charset="0"/>
              </a:rPr>
              <a:t>-flag</a:t>
            </a:r>
            <a:r>
              <a:rPr lang="en-US" sz="1600" dirty="0">
                <a:latin typeface="Courier New" panose="02070309020205020404" pitchFamily="49" charset="0"/>
                <a:cs typeface="Courier New" panose="02070309020205020404" pitchFamily="49" charset="0"/>
              </a:rPr>
              <a:t> </a:t>
            </a:r>
          </a:p>
          <a:p>
            <a:pPr eaLnBrk="1" fontAlgn="b" hangingPunct="1"/>
            <a:r>
              <a:rPr lang="en-US" sz="1600" b="1" dirty="0">
                <a:latin typeface="Courier New" panose="02070309020205020404" pitchFamily="49" charset="0"/>
                <a:cs typeface="Courier New" panose="02070309020205020404" pitchFamily="49" charset="0"/>
              </a:rPr>
              <a:t>no ipv6 </a:t>
            </a:r>
            <a:r>
              <a:rPr lang="en-US" sz="1600" b="1" dirty="0" err="1">
                <a:latin typeface="Courier New" panose="02070309020205020404" pitchFamily="49" charset="0"/>
                <a:cs typeface="Courier New" panose="02070309020205020404" pitchFamily="49" charset="0"/>
              </a:rPr>
              <a:t>nd</a:t>
            </a:r>
            <a:r>
              <a:rPr lang="en-US" sz="1600" b="1" dirty="0">
                <a:latin typeface="Courier New" panose="02070309020205020404" pitchFamily="49" charset="0"/>
                <a:cs typeface="Courier New" panose="02070309020205020404" pitchFamily="49" charset="0"/>
              </a:rPr>
              <a:t> other-</a:t>
            </a:r>
            <a:r>
              <a:rPr lang="en-US" sz="1600" b="1" dirty="0" err="1">
                <a:latin typeface="Courier New" panose="02070309020205020404" pitchFamily="49" charset="0"/>
                <a:cs typeface="Courier New" panose="02070309020205020404" pitchFamily="49" charset="0"/>
              </a:rPr>
              <a:t>config</a:t>
            </a:r>
            <a:r>
              <a:rPr lang="en-US" sz="1600" b="1" dirty="0">
                <a:latin typeface="Courier New" panose="02070309020205020404" pitchFamily="49" charset="0"/>
                <a:cs typeface="Courier New" panose="02070309020205020404" pitchFamily="49" charset="0"/>
              </a:rPr>
              <a:t>-flag</a:t>
            </a:r>
            <a:endParaRPr lang="en-US" sz="1600" dirty="0">
              <a:latin typeface="Courier New" panose="02070309020205020404" pitchFamily="49" charset="0"/>
              <a:cs typeface="Courier New" panose="02070309020205020404" pitchFamily="49" charset="0"/>
            </a:endParaRPr>
          </a:p>
          <a:p>
            <a:pPr eaLnBrk="1" fontAlgn="auto" hangingPunct="1"/>
            <a:r>
              <a:rPr lang="en-US" sz="1600" b="1" dirty="0">
                <a:latin typeface="Courier New" panose="02070309020205020404" pitchFamily="49" charset="0"/>
                <a:cs typeface="Courier New" panose="02070309020205020404" pitchFamily="49" charset="0"/>
              </a:rPr>
              <a:t>ipv6 </a:t>
            </a:r>
            <a:r>
              <a:rPr lang="en-US" sz="1600" b="1" dirty="0" err="1">
                <a:latin typeface="Courier New" panose="02070309020205020404" pitchFamily="49" charset="0"/>
                <a:cs typeface="Courier New" panose="02070309020205020404" pitchFamily="49" charset="0"/>
              </a:rPr>
              <a:t>nd</a:t>
            </a:r>
            <a:r>
              <a:rPr lang="en-US" sz="1600" b="1" dirty="0">
                <a:latin typeface="Courier New" panose="02070309020205020404" pitchFamily="49" charset="0"/>
                <a:cs typeface="Courier New" panose="02070309020205020404" pitchFamily="49" charset="0"/>
              </a:rPr>
              <a:t> other-</a:t>
            </a:r>
            <a:r>
              <a:rPr lang="en-US" sz="1600" b="1" dirty="0" err="1">
                <a:latin typeface="Courier New" panose="02070309020205020404" pitchFamily="49" charset="0"/>
                <a:cs typeface="Courier New" panose="02070309020205020404" pitchFamily="49" charset="0"/>
              </a:rPr>
              <a:t>config</a:t>
            </a:r>
            <a:r>
              <a:rPr lang="en-US" sz="1600" b="1" dirty="0">
                <a:latin typeface="Courier New" panose="02070309020205020404" pitchFamily="49" charset="0"/>
                <a:cs typeface="Courier New" panose="02070309020205020404" pitchFamily="49" charset="0"/>
              </a:rPr>
              <a:t>-flag</a:t>
            </a:r>
            <a:r>
              <a:rPr lang="en-US" sz="1600" dirty="0">
                <a:latin typeface="Courier New" panose="02070309020205020404" pitchFamily="49" charset="0"/>
                <a:cs typeface="Courier New" panose="02070309020205020404" pitchFamily="49" charset="0"/>
              </a:rPr>
              <a:t> </a:t>
            </a:r>
          </a:p>
          <a:p>
            <a:pPr eaLnBrk="1" fontAlgn="auto" hangingPunct="1"/>
            <a:r>
              <a:rPr lang="en-US" sz="1600" b="1" dirty="0">
                <a:latin typeface="Courier New" panose="02070309020205020404" pitchFamily="49" charset="0"/>
                <a:cs typeface="Courier New" panose="02070309020205020404" pitchFamily="49" charset="0"/>
              </a:rPr>
              <a:t>ipv6 </a:t>
            </a:r>
            <a:r>
              <a:rPr lang="en-US" sz="1600" b="1" dirty="0" err="1">
                <a:latin typeface="Courier New" panose="02070309020205020404" pitchFamily="49" charset="0"/>
                <a:cs typeface="Courier New" panose="02070309020205020404" pitchFamily="49" charset="0"/>
              </a:rPr>
              <a:t>nd</a:t>
            </a:r>
            <a:r>
              <a:rPr lang="en-US" sz="1600" b="1" dirty="0">
                <a:latin typeface="Courier New" panose="02070309020205020404" pitchFamily="49" charset="0"/>
                <a:cs typeface="Courier New" panose="02070309020205020404" pitchFamily="49" charset="0"/>
              </a:rPr>
              <a:t> managed-</a:t>
            </a:r>
            <a:r>
              <a:rPr lang="en-US" sz="1600" b="1" dirty="0" err="1">
                <a:latin typeface="Courier New" panose="02070309020205020404" pitchFamily="49" charset="0"/>
                <a:cs typeface="Courier New" panose="02070309020205020404" pitchFamily="49" charset="0"/>
              </a:rPr>
              <a:t>config</a:t>
            </a:r>
            <a:r>
              <a:rPr lang="en-US" sz="1600" b="1" dirty="0">
                <a:latin typeface="Courier New" panose="02070309020205020404" pitchFamily="49" charset="0"/>
                <a:cs typeface="Courier New" panose="02070309020205020404" pitchFamily="49" charset="0"/>
              </a:rPr>
              <a:t>-flag</a:t>
            </a:r>
            <a:r>
              <a:rPr lang="en-US" sz="1600" dirty="0">
                <a:latin typeface="Courier New" panose="02070309020205020404" pitchFamily="49" charset="0"/>
                <a:cs typeface="Courier New" panose="02070309020205020404" pitchFamily="49" charset="0"/>
              </a:rPr>
              <a:t> </a:t>
            </a:r>
          </a:p>
          <a:p>
            <a:pPr eaLnBrk="1" fontAlgn="auto" hangingPunct="1"/>
            <a:r>
              <a:rPr lang="en-US" sz="1600" b="1" dirty="0">
                <a:latin typeface="Courier New" panose="02070309020205020404" pitchFamily="49" charset="0"/>
                <a:cs typeface="Courier New" panose="02070309020205020404" pitchFamily="49" charset="0"/>
              </a:rPr>
              <a:t>ipv6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server </a:t>
            </a:r>
            <a:r>
              <a:rPr lang="en-US" sz="1600" b="1" i="1" dirty="0">
                <a:latin typeface="Courier New" panose="02070309020205020404" pitchFamily="49" charset="0"/>
                <a:cs typeface="Courier New" panose="02070309020205020404" pitchFamily="49" charset="0"/>
              </a:rPr>
              <a:t>pool-name</a:t>
            </a:r>
          </a:p>
          <a:p>
            <a:pPr eaLnBrk="1" fontAlgn="auto" hangingPunct="1"/>
            <a:r>
              <a:rPr lang="en-US" sz="1600" b="1" dirty="0">
                <a:latin typeface="Courier New" panose="02070309020205020404" pitchFamily="49" charset="0"/>
                <a:cs typeface="Courier New" panose="02070309020205020404" pitchFamily="49" charset="0"/>
              </a:rPr>
              <a:t>ipv6 enable</a:t>
            </a:r>
          </a:p>
          <a:p>
            <a:pPr eaLnBrk="1" fontAlgn="b" hangingPunct="1"/>
            <a:r>
              <a:rPr lang="en-US" sz="1600" b="1" dirty="0">
                <a:latin typeface="Courier New" panose="02070309020205020404" pitchFamily="49" charset="0"/>
                <a:cs typeface="Courier New" panose="02070309020205020404" pitchFamily="49" charset="0"/>
              </a:rPr>
              <a:t>ipv6 address </a:t>
            </a:r>
            <a:r>
              <a:rPr lang="en-US" sz="1600" b="1" dirty="0" err="1">
                <a:latin typeface="Courier New" panose="02070309020205020404" pitchFamily="49" charset="0"/>
                <a:cs typeface="Courier New" panose="02070309020205020404" pitchFamily="49" charset="0"/>
              </a:rPr>
              <a:t>autoconfig</a:t>
            </a:r>
            <a:endParaRPr lang="en-US" sz="1600" b="1" dirty="0">
              <a:latin typeface="Courier New" panose="02070309020205020404" pitchFamily="49" charset="0"/>
              <a:cs typeface="Courier New" panose="02070309020205020404" pitchFamily="49" charset="0"/>
            </a:endParaRPr>
          </a:p>
          <a:p>
            <a:pPr eaLnBrk="1" fontAlgn="b" hangingPunct="1"/>
            <a:r>
              <a:rPr lang="en-US" sz="1600" b="1" dirty="0">
                <a:latin typeface="Courier New" panose="02070309020205020404" pitchFamily="49" charset="0"/>
                <a:cs typeface="Courier New" panose="02070309020205020404" pitchFamily="49" charset="0"/>
              </a:rPr>
              <a:t>show ipv6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pool </a:t>
            </a:r>
          </a:p>
          <a:p>
            <a:pPr eaLnBrk="1" fontAlgn="b" hangingPunct="1"/>
            <a:endParaRPr lang="en-US" sz="1600" b="1" dirty="0"/>
          </a:p>
          <a:p>
            <a:pPr eaLnBrk="1" fontAlgn="auto" hangingPunct="1"/>
            <a:endParaRPr lang="en-US" sz="1600" dirty="0"/>
          </a:p>
        </p:txBody>
      </p:sp>
      <p:sp>
        <p:nvSpPr>
          <p:cNvPr id="8" name="Content Placeholder 1"/>
          <p:cNvSpPr txBox="1">
            <a:spLocks/>
          </p:cNvSpPr>
          <p:nvPr/>
        </p:nvSpPr>
        <p:spPr bwMode="auto">
          <a:xfrm>
            <a:off x="5856378" y="1358745"/>
            <a:ext cx="309712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b="1" dirty="0">
                <a:latin typeface="Courier New" panose="02070309020205020404" pitchFamily="49" charset="0"/>
                <a:cs typeface="Courier New" panose="02070309020205020404" pitchFamily="49" charset="0"/>
              </a:rPr>
              <a:t>show ipv6 interface </a:t>
            </a:r>
            <a:r>
              <a:rPr lang="en-US" sz="1600" b="1" i="1" dirty="0">
                <a:latin typeface="Courier New" panose="02070309020205020404" pitchFamily="49" charset="0"/>
                <a:cs typeface="Courier New" panose="02070309020205020404" pitchFamily="49" charset="0"/>
              </a:rPr>
              <a:t>type number</a:t>
            </a:r>
            <a:endParaRPr lang="en-US" sz="1600" b="1" dirty="0">
              <a:latin typeface="Courier New" panose="02070309020205020404" pitchFamily="49" charset="0"/>
              <a:cs typeface="Courier New" panose="02070309020205020404" pitchFamily="49" charset="0"/>
            </a:endParaRPr>
          </a:p>
          <a:p>
            <a:pPr eaLnBrk="1" fontAlgn="b" hangingPunct="1"/>
            <a:r>
              <a:rPr lang="en-US" sz="1600" b="1" dirty="0">
                <a:latin typeface="Courier New" panose="02070309020205020404" pitchFamily="49" charset="0"/>
                <a:cs typeface="Courier New" panose="02070309020205020404" pitchFamily="49" charset="0"/>
              </a:rPr>
              <a:t>debug ipv6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detail</a:t>
            </a:r>
          </a:p>
          <a:p>
            <a:pPr eaLnBrk="1" fontAlgn="b" hangingPunct="1"/>
            <a:r>
              <a:rPr lang="en-US" sz="1600" b="1" dirty="0">
                <a:latin typeface="Courier New" panose="02070309020205020404" pitchFamily="49" charset="0"/>
                <a:cs typeface="Courier New" panose="02070309020205020404" pitchFamily="49" charset="0"/>
              </a:rPr>
              <a:t>address </a:t>
            </a:r>
            <a:r>
              <a:rPr lang="en-US" sz="1600" b="1" i="1" dirty="0">
                <a:latin typeface="Courier New" panose="02070309020205020404" pitchFamily="49" charset="0"/>
                <a:cs typeface="Courier New" panose="02070309020205020404" pitchFamily="49" charset="0"/>
              </a:rPr>
              <a:t>prefix </a:t>
            </a:r>
          </a:p>
          <a:p>
            <a:pPr eaLnBrk="1" fontAlgn="b" hangingPunct="1"/>
            <a:r>
              <a:rPr lang="en-US" sz="1600" b="1" dirty="0">
                <a:latin typeface="Courier New" panose="02070309020205020404" pitchFamily="49" charset="0"/>
                <a:cs typeface="Courier New" panose="02070309020205020404" pitchFamily="49" charset="0"/>
              </a:rPr>
              <a:t>ipv6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server </a:t>
            </a:r>
            <a:r>
              <a:rPr lang="en-US" sz="1600" i="1" dirty="0">
                <a:latin typeface="Courier New" panose="02070309020205020404" pitchFamily="49" charset="0"/>
                <a:cs typeface="Courier New" panose="02070309020205020404" pitchFamily="49" charset="0"/>
              </a:rPr>
              <a:t>pool-name</a:t>
            </a:r>
          </a:p>
          <a:p>
            <a:pPr eaLnBrk="1" fontAlgn="b" hangingPunct="1"/>
            <a:r>
              <a:rPr lang="en-US" sz="1600" b="1" dirty="0">
                <a:latin typeface="Courier New" panose="02070309020205020404" pitchFamily="49" charset="0"/>
                <a:cs typeface="Courier New" panose="02070309020205020404" pitchFamily="49" charset="0"/>
              </a:rPr>
              <a:t>ipv6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pool </a:t>
            </a:r>
            <a:r>
              <a:rPr lang="en-US" sz="1600" b="1" i="1" dirty="0">
                <a:latin typeface="Courier New" panose="02070309020205020404" pitchFamily="49" charset="0"/>
                <a:cs typeface="Courier New" panose="02070309020205020404" pitchFamily="49" charset="0"/>
              </a:rPr>
              <a:t>pool-name</a:t>
            </a:r>
            <a:endParaRPr lang="en-US" sz="1600" i="1" dirty="0"/>
          </a:p>
          <a:p>
            <a:pPr eaLnBrk="1" fontAlgn="b" hangingPunct="1"/>
            <a:r>
              <a:rPr lang="en-US" sz="1600" b="1" dirty="0">
                <a:latin typeface="Courier New" panose="02070309020205020404" pitchFamily="49" charset="0"/>
                <a:cs typeface="Courier New" panose="02070309020205020404" pitchFamily="49" charset="0"/>
              </a:rPr>
              <a:t>ipv6 enable</a:t>
            </a:r>
          </a:p>
          <a:p>
            <a:pPr eaLnBrk="1" fontAlgn="b" hangingPunct="1"/>
            <a:r>
              <a:rPr lang="en-US" sz="1600" b="1" dirty="0">
                <a:latin typeface="Courier New" panose="02070309020205020404" pitchFamily="49" charset="0"/>
                <a:cs typeface="Courier New" panose="02070309020205020404" pitchFamily="49" charset="0"/>
              </a:rPr>
              <a:t>ipv6 address </a:t>
            </a:r>
            <a:r>
              <a:rPr lang="en-US" sz="1600" b="1" dirty="0" err="1">
                <a:latin typeface="Courier New" panose="02070309020205020404" pitchFamily="49" charset="0"/>
                <a:cs typeface="Courier New" panose="02070309020205020404" pitchFamily="49" charset="0"/>
              </a:rPr>
              <a:t>dhcp</a:t>
            </a:r>
            <a:r>
              <a:rPr lang="en-US" sz="1600" dirty="0">
                <a:latin typeface="Courier New" panose="02070309020205020404" pitchFamily="49" charset="0"/>
                <a:cs typeface="Courier New" panose="02070309020205020404" pitchFamily="49" charset="0"/>
              </a:rPr>
              <a:t> </a:t>
            </a:r>
          </a:p>
          <a:p>
            <a:pPr eaLnBrk="1" fontAlgn="b" hangingPunct="1"/>
            <a:r>
              <a:rPr lang="en-US" sz="1600" b="1" dirty="0">
                <a:latin typeface="Courier New" panose="02070309020205020404" pitchFamily="49" charset="0"/>
                <a:cs typeface="Courier New" panose="02070309020205020404" pitchFamily="49" charset="0"/>
              </a:rPr>
              <a:t>show ipv6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binding</a:t>
            </a:r>
          </a:p>
          <a:p>
            <a:pPr eaLnBrk="1" fontAlgn="b" hangingPunct="1"/>
            <a:r>
              <a:rPr lang="en-US" sz="1600" b="1" dirty="0">
                <a:latin typeface="Courier New" panose="02070309020205020404" pitchFamily="49" charset="0"/>
                <a:cs typeface="Courier New" panose="02070309020205020404" pitchFamily="49" charset="0"/>
              </a:rPr>
              <a:t>ipv6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relay destination </a:t>
            </a:r>
            <a:r>
              <a:rPr lang="en-US" sz="1600" b="1" i="1" dirty="0">
                <a:latin typeface="Courier New" panose="02070309020205020404" pitchFamily="49" charset="0"/>
                <a:cs typeface="Courier New" panose="02070309020205020404" pitchFamily="49" charset="0"/>
              </a:rPr>
              <a:t>ipv6_address</a:t>
            </a:r>
          </a:p>
          <a:p>
            <a:pPr eaLnBrk="1" fontAlgn="b" hangingPunct="1"/>
            <a:r>
              <a:rPr lang="en-US" sz="1600" b="1" dirty="0">
                <a:latin typeface="Courier New" panose="02070309020205020404" pitchFamily="49" charset="0"/>
                <a:cs typeface="Courier New" panose="02070309020205020404" pitchFamily="49" charset="0"/>
              </a:rPr>
              <a:t>show ipv6 </a:t>
            </a:r>
            <a:r>
              <a:rPr lang="en-US" sz="1600" b="1" dirty="0" err="1">
                <a:latin typeface="Courier New" panose="02070309020205020404" pitchFamily="49" charset="0"/>
                <a:cs typeface="Courier New" panose="02070309020205020404" pitchFamily="49" charset="0"/>
              </a:rPr>
              <a:t>dhcp</a:t>
            </a:r>
            <a:r>
              <a:rPr lang="en-US" sz="1600" b="1" dirty="0">
                <a:latin typeface="Courier New" panose="02070309020205020404" pitchFamily="49" charset="0"/>
                <a:cs typeface="Courier New" panose="02070309020205020404" pitchFamily="49" charset="0"/>
              </a:rPr>
              <a:t> interface </a:t>
            </a:r>
            <a:r>
              <a:rPr lang="en-US" sz="1600" b="1" i="1" dirty="0">
                <a:latin typeface="Courier New" panose="02070309020205020404" pitchFamily="49" charset="0"/>
                <a:cs typeface="Courier New" panose="02070309020205020404" pitchFamily="49" charset="0"/>
              </a:rPr>
              <a:t>type number</a:t>
            </a:r>
          </a:p>
        </p:txBody>
      </p:sp>
    </p:spTree>
    <p:extLst>
      <p:ext uri="{BB962C8B-B14F-4D97-AF65-F5344CB8AC3E}">
        <p14:creationId xmlns:p14="http://schemas.microsoft.com/office/powerpoint/2010/main" val="1932885295"/>
      </p:ext>
    </p:extLst>
  </p:cSld>
  <p:clrMapOvr>
    <a:masterClrMapping/>
  </p:clrMapOvr>
  <p:transitio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646113" y="340092"/>
            <a:ext cx="8145462" cy="838200"/>
          </a:xfrm>
        </p:spPr>
        <p:txBody>
          <a:bodyPr/>
          <a:lstStyle/>
          <a:p>
            <a:pPr eaLnBrk="1" hangingPunct="1"/>
            <a:r>
              <a:rPr lang="en-US" dirty="0"/>
              <a:t>Chapter 8: Assessment</a:t>
            </a:r>
          </a:p>
        </p:txBody>
      </p:sp>
      <p:sp>
        <p:nvSpPr>
          <p:cNvPr id="7171" name="Rectangle 34"/>
          <p:cNvSpPr>
            <a:spLocks noGrp="1" noChangeArrowheads="1"/>
          </p:cNvSpPr>
          <p:nvPr>
            <p:ph type="body" idx="4294967295"/>
          </p:nvPr>
        </p:nvSpPr>
        <p:spPr>
          <a:xfrm>
            <a:off x="646113" y="1285841"/>
            <a:ext cx="7940675" cy="3571875"/>
          </a:xfrm>
        </p:spPr>
        <p:txBody>
          <a:bodyPr/>
          <a:lstStyle/>
          <a:p>
            <a:pPr eaLnBrk="1" hangingPunct="1">
              <a:spcBef>
                <a:spcPct val="30000"/>
              </a:spcBef>
            </a:pPr>
            <a:r>
              <a:rPr lang="en-US" sz="2000" dirty="0"/>
              <a:t>Students should complete Chapter 8 “Assessment” after completing Chapter 8.</a:t>
            </a:r>
          </a:p>
          <a:p>
            <a:pPr eaLnBrk="1" hangingPunct="1">
              <a:spcBef>
                <a:spcPct val="30000"/>
              </a:spcBef>
            </a:pPr>
            <a:r>
              <a:rPr lang="en-US" sz="2000" dirty="0"/>
              <a:t>Quizzes, labs, Packet 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505510" y="1214404"/>
            <a:ext cx="7940675" cy="5186398"/>
          </a:xfrm>
        </p:spPr>
        <p:txBody>
          <a:bodyPr/>
          <a:lstStyle/>
          <a:p>
            <a:pPr marL="0" indent="0" eaLnBrk="1" hangingPunct="1">
              <a:lnSpc>
                <a:spcPct val="85000"/>
              </a:lnSpc>
              <a:spcBef>
                <a:spcPct val="30000"/>
              </a:spcBef>
              <a:buNone/>
            </a:pPr>
            <a:r>
              <a:rPr lang="en-US" sz="2000" dirty="0"/>
              <a:t>Prior to teaching Chapter 8, the instructor should:</a:t>
            </a:r>
          </a:p>
          <a:p>
            <a:pPr eaLnBrk="1" hangingPunct="1">
              <a:lnSpc>
                <a:spcPct val="85000"/>
              </a:lnSpc>
              <a:spcBef>
                <a:spcPct val="30000"/>
              </a:spcBef>
            </a:pPr>
            <a:r>
              <a:rPr lang="en-US" sz="2000" dirty="0"/>
              <a:t>Complete Chapter 8 “Assessment.”</a:t>
            </a:r>
          </a:p>
          <a:p>
            <a:pPr eaLnBrk="1" hangingPunct="1">
              <a:lnSpc>
                <a:spcPct val="85000"/>
              </a:lnSpc>
              <a:spcBef>
                <a:spcPct val="30000"/>
              </a:spcBef>
            </a:pPr>
            <a:r>
              <a:rPr lang="en-US" sz="2000" dirty="0"/>
              <a:t>The objectives of this chapter are:</a:t>
            </a:r>
          </a:p>
          <a:p>
            <a:pPr marL="742950" lvl="1" indent="-285750">
              <a:buFont typeface="Arial" panose="020B0604020202020204" pitchFamily="34" charset="0"/>
              <a:buChar char="•"/>
            </a:pPr>
            <a:r>
              <a:rPr lang="en-US" sz="1600" dirty="0"/>
              <a:t>Explain how DHCPv4 operates in a small- to medium-sized business network.</a:t>
            </a:r>
          </a:p>
          <a:p>
            <a:pPr marL="742950" lvl="1" indent="-285750">
              <a:buFont typeface="Arial" panose="020B0604020202020204" pitchFamily="34" charset="0"/>
              <a:buChar char="•"/>
            </a:pPr>
            <a:r>
              <a:rPr lang="en-US" sz="1600" dirty="0"/>
              <a:t>Configure a router as a DHCPv4 server.</a:t>
            </a:r>
          </a:p>
          <a:p>
            <a:pPr marL="742950" lvl="1" indent="-285750">
              <a:buFont typeface="Arial" panose="020B0604020202020204" pitchFamily="34" charset="0"/>
              <a:buChar char="•"/>
            </a:pPr>
            <a:r>
              <a:rPr lang="en-US" sz="1600" dirty="0"/>
              <a:t>Configure a router as a DHCPv4 client.</a:t>
            </a:r>
          </a:p>
          <a:p>
            <a:pPr marL="742950" lvl="1" indent="-285750">
              <a:buFont typeface="Arial" panose="020B0604020202020204" pitchFamily="34" charset="0"/>
              <a:buChar char="•"/>
            </a:pPr>
            <a:r>
              <a:rPr lang="en-US" sz="1600" dirty="0"/>
              <a:t>Troubleshoot a DHCP configuration for IPv4 in a switched network.</a:t>
            </a:r>
          </a:p>
          <a:p>
            <a:pPr marL="742950" lvl="1" indent="-285750">
              <a:buFont typeface="Arial" panose="020B0604020202020204" pitchFamily="34" charset="0"/>
              <a:buChar char="•"/>
            </a:pPr>
            <a:r>
              <a:rPr lang="en-US" sz="1600" dirty="0"/>
              <a:t>Explain the operation of DHCPv6.</a:t>
            </a:r>
          </a:p>
          <a:p>
            <a:pPr marL="742950" lvl="1" indent="-285750">
              <a:buFont typeface="Arial" panose="020B0604020202020204" pitchFamily="34" charset="0"/>
              <a:buChar char="•"/>
            </a:pPr>
            <a:r>
              <a:rPr lang="en-US" sz="1600" dirty="0"/>
              <a:t>Configure stateless DHCPv6 for a small to medium-sized business.</a:t>
            </a:r>
          </a:p>
          <a:p>
            <a:pPr marL="742950" lvl="1" indent="-285750">
              <a:buFont typeface="Arial" panose="020B0604020202020204" pitchFamily="34" charset="0"/>
              <a:buChar char="•"/>
            </a:pPr>
            <a:r>
              <a:rPr lang="en-US" sz="1600" dirty="0"/>
              <a:t>Configure </a:t>
            </a:r>
            <a:r>
              <a:rPr lang="en-US" sz="1600" dirty="0" err="1"/>
              <a:t>stateful</a:t>
            </a:r>
            <a:r>
              <a:rPr lang="en-US" sz="1600" dirty="0"/>
              <a:t> DHCPv6 for a small to medium-sized business.</a:t>
            </a:r>
          </a:p>
          <a:p>
            <a:pPr marL="742950" lvl="1" indent="-285750">
              <a:buFont typeface="Arial" panose="020B0604020202020204" pitchFamily="34" charset="0"/>
              <a:buChar char="•"/>
            </a:pPr>
            <a:r>
              <a:rPr lang="en-US" sz="1600" dirty="0"/>
              <a:t>Troubleshoot a DHCP configuration for IPv6 in a switched network.</a:t>
            </a:r>
          </a:p>
          <a:p>
            <a:pPr eaLnBrk="1" hangingPunct="1">
              <a:lnSpc>
                <a:spcPct val="85000"/>
              </a:lnSpc>
              <a:spcBef>
                <a:spcPct val="30000"/>
              </a:spcBef>
            </a:pPr>
            <a:endParaRPr lang="en-US" sz="2000" b="1" dirty="0">
              <a:solidFill>
                <a:srgbClr val="FF0000"/>
              </a:solidFill>
            </a:endParaRPr>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505510" y="35115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8: Best Practices</a:t>
            </a: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8: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8.1</a:t>
            </a:r>
          </a:p>
          <a:p>
            <a:pPr marL="237744" lvl="1" indent="-237744" eaLnBrk="1" hangingPunct="1">
              <a:spcBef>
                <a:spcPts val="1200"/>
              </a:spcBef>
              <a:buFont typeface="Wingdings" pitchFamily="2" charset="2"/>
              <a:buChar char="§"/>
            </a:pPr>
            <a:r>
              <a:rPr lang="en-US" dirty="0"/>
              <a:t>The instructor should ensure this chapter becomes as hands-on as possible.</a:t>
            </a:r>
          </a:p>
          <a:p>
            <a:pPr marL="237744" lvl="1" indent="-237744" eaLnBrk="1" hangingPunct="1">
              <a:spcBef>
                <a:spcPts val="1200"/>
              </a:spcBef>
              <a:buFont typeface="Wingdings" pitchFamily="2" charset="2"/>
              <a:buChar char="§"/>
            </a:pPr>
            <a:r>
              <a:rPr lang="en-US" dirty="0"/>
              <a:t>Discuss the advantages of using DHCP in a network.</a:t>
            </a:r>
          </a:p>
          <a:p>
            <a:pPr marL="237744" lvl="1" indent="-237744" eaLnBrk="1" hangingPunct="1">
              <a:spcBef>
                <a:spcPts val="1200"/>
              </a:spcBef>
              <a:buFont typeface="Wingdings" pitchFamily="2" charset="2"/>
              <a:buChar char="§"/>
            </a:pPr>
            <a:r>
              <a:rPr lang="en-US" dirty="0"/>
              <a:t>Provide extra opportunities for students to troubleshoot DHCPv4 issues.</a:t>
            </a:r>
          </a:p>
          <a:p>
            <a:pPr marL="237744" lvl="1" indent="-237744" eaLnBrk="1" hangingPunct="1">
              <a:spcBef>
                <a:spcPts val="1200"/>
              </a:spcBef>
              <a:buFont typeface="Wingdings" pitchFamily="2" charset="2"/>
              <a:buChar char="§"/>
            </a:pPr>
            <a:endParaRPr lang="en-US" dirty="0"/>
          </a:p>
          <a:p>
            <a:pPr lvl="0"/>
            <a:endParaRPr lang="en-US" sz="2000" dirty="0"/>
          </a:p>
        </p:txBody>
      </p:sp>
    </p:spTree>
    <p:extLst>
      <p:ext uri="{BB962C8B-B14F-4D97-AF65-F5344CB8AC3E}">
        <p14:creationId xmlns:p14="http://schemas.microsoft.com/office/powerpoint/2010/main" val="322527194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8: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8.2</a:t>
            </a:r>
          </a:p>
          <a:p>
            <a:pPr marL="237744" lvl="1" indent="-237744" eaLnBrk="1" hangingPunct="1">
              <a:spcBef>
                <a:spcPts val="1200"/>
              </a:spcBef>
              <a:buFont typeface="Wingdings" pitchFamily="2" charset="2"/>
              <a:buChar char="§"/>
            </a:pPr>
            <a:r>
              <a:rPr lang="en-US" dirty="0"/>
              <a:t>Provide opportunities for students to do both (DHCPv4 and DHCPv6) labs in Packet Tracer and hands-on mode.</a:t>
            </a:r>
          </a:p>
          <a:p>
            <a:pPr marL="237744" lvl="1" indent="-237744" eaLnBrk="1" hangingPunct="1">
              <a:spcBef>
                <a:spcPts val="1200"/>
              </a:spcBef>
              <a:buFont typeface="Wingdings" pitchFamily="2" charset="2"/>
              <a:buChar char="§"/>
            </a:pPr>
            <a:r>
              <a:rPr lang="en-US" dirty="0"/>
              <a:t>Provide extra opportunities for the students to troubleshoot DHCPv6 issues.</a:t>
            </a:r>
          </a:p>
          <a:p>
            <a:pPr marL="237744" lvl="1" indent="-237744" eaLnBrk="1" hangingPunct="1">
              <a:spcBef>
                <a:spcPts val="1200"/>
              </a:spcBef>
              <a:buFont typeface="Wingdings" pitchFamily="2" charset="2"/>
              <a:buChar char="§"/>
            </a:pPr>
            <a:r>
              <a:rPr lang="en-US" dirty="0"/>
              <a:t>When discussing this chapter you will need preconfigured DHCPv4 and DHCPv6 topologies. Students will learn best by seeing the commands and the results.</a:t>
            </a:r>
          </a:p>
        </p:txBody>
      </p:sp>
    </p:spTree>
    <p:extLst>
      <p:ext uri="{BB962C8B-B14F-4D97-AF65-F5344CB8AC3E}">
        <p14:creationId xmlns:p14="http://schemas.microsoft.com/office/powerpoint/2010/main" val="3441005926"/>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32453</TotalTime>
  <Pages>28</Pages>
  <Words>2112</Words>
  <Application>Microsoft Office PowerPoint</Application>
  <PresentationFormat>On-screen Show (4:3)</PresentationFormat>
  <Paragraphs>499</Paragraphs>
  <Slides>55</Slides>
  <Notes>54</Notes>
  <HiddenSlides>12</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55</vt:i4>
      </vt:variant>
    </vt:vector>
  </HeadingPairs>
  <TitlesOfParts>
    <vt:vector size="61" baseType="lpstr">
      <vt:lpstr>ＭＳ Ｐゴシック</vt:lpstr>
      <vt:lpstr>Arial</vt:lpstr>
      <vt:lpstr>Courier New</vt:lpstr>
      <vt:lpstr>Wingdings</vt:lpstr>
      <vt:lpstr>PPT-TMPLT-WHT_C</vt:lpstr>
      <vt:lpstr>NetAcad-4F_PPT-WHT_060408</vt:lpstr>
      <vt:lpstr>Instructor Materials Chapter 8: DHCP</vt:lpstr>
      <vt:lpstr>Instructor Materials – Chapter 8 Planning Guide</vt:lpstr>
      <vt:lpstr>PowerPoint Presentation</vt:lpstr>
      <vt:lpstr>Chapter 8: Activities</vt:lpstr>
      <vt:lpstr>Chapter 8: Activities</vt:lpstr>
      <vt:lpstr>Chapter 8: Assessment</vt:lpstr>
      <vt:lpstr>PowerPoint Presentation</vt:lpstr>
      <vt:lpstr>PowerPoint Presentation</vt:lpstr>
      <vt:lpstr>PowerPoint Presentation</vt:lpstr>
      <vt:lpstr>Chapter 8: Additional Help</vt:lpstr>
      <vt:lpstr>PowerPoint Presentation</vt:lpstr>
      <vt:lpstr>Chapter 8: DHCP</vt:lpstr>
      <vt:lpstr>Chapter 8 - Sections &amp; Objectives</vt:lpstr>
      <vt:lpstr>8.1 DHCPv4</vt:lpstr>
      <vt:lpstr>DHCPv4 Operation Introducing DHCPv4</vt:lpstr>
      <vt:lpstr>DHCPv4 Operation DHCPv4 Operation</vt:lpstr>
      <vt:lpstr>DHCPv4 Operation DHCPv4 Operation (cont.)</vt:lpstr>
      <vt:lpstr>DHCPv4 Operation DHCPv4 Message Format</vt:lpstr>
      <vt:lpstr>DHCPv4 Operation DHCPv4 Discover and Offer Messages</vt:lpstr>
      <vt:lpstr>DHCPv4 Operation DHCPv4 Discover and Offer Messages (cont.)</vt:lpstr>
      <vt:lpstr>Configure DHCPv4 Server Configure a Basic DHCPv4 Server</vt:lpstr>
      <vt:lpstr>Configure DHCPv4 Server Verifying DHCPv4</vt:lpstr>
      <vt:lpstr>Configure DHCPv4 Server DHCPv4 Relay</vt:lpstr>
      <vt:lpstr>Configure DHCPv4 Server DHCPv4 Relay (cont.)</vt:lpstr>
      <vt:lpstr>Configure DHCPv4 Client Configuring a Router as a DHCPv4 client</vt:lpstr>
      <vt:lpstr>Configure DHCPv4 Client Configuring a Wireless Router as a DHCPv4 Client</vt:lpstr>
      <vt:lpstr>Troubleshooting DHCPv4 Troubleshooting Tasks</vt:lpstr>
      <vt:lpstr>Troubleshooting DHCPv4 Verify Router DHCPv4 Configuration</vt:lpstr>
      <vt:lpstr>Troubleshooting DHCPv4 Debugging DHCPv4</vt:lpstr>
      <vt:lpstr>8.2 DHCPv6</vt:lpstr>
      <vt:lpstr>SLAAC and DHCPv6 Stateless Address Autoconfiguration (SLAAC)</vt:lpstr>
      <vt:lpstr>SLAAC and DHCPv6 SLAAC Operation</vt:lpstr>
      <vt:lpstr>SLAAC and DHCPv6 SLAAC and DHCPv6</vt:lpstr>
      <vt:lpstr>SLAAC and DHCPv6 SLAAC Option</vt:lpstr>
      <vt:lpstr>SLAAC and DHCPv6 Stateless DHCPv6 Option</vt:lpstr>
      <vt:lpstr>SLAAC and DHCPv6 Stateful DHCPv6 Option</vt:lpstr>
      <vt:lpstr>SLAAC and DHCPv6 DHCPv6 Operations</vt:lpstr>
      <vt:lpstr>Stateless DHCPv6 Configuring a Router as a Stateless DHCPv6 Server</vt:lpstr>
      <vt:lpstr>Stateless DHCPv6 Configuring a Router as a Stateless DHCPv6 Client</vt:lpstr>
      <vt:lpstr>Stateless DHCPv6 Verifying Stateless DHCPv6</vt:lpstr>
      <vt:lpstr>Stateful DHCPv6 Server Configuring a Router as a Stateful DHCPv6 Server</vt:lpstr>
      <vt:lpstr>Stateful DHCPv6 Server Configuring a Router as a Stateful DHCPv6 Server (cont.)</vt:lpstr>
      <vt:lpstr>Stateful DHCPv6 Server Configuring a Router as a Stateful DHCPv6 Client</vt:lpstr>
      <vt:lpstr>Stateful DHCPv6 Server Verifying Stateful DHCPv6</vt:lpstr>
      <vt:lpstr>Stateful DHCPv6 Server Verifying Stateful DHCPv6 (cont.)</vt:lpstr>
      <vt:lpstr>Stateful DHCPv6  Configuring a Router as a DHCPv6 Relay Agent</vt:lpstr>
      <vt:lpstr>Troubleshooting DHCPv6 Troubleshooting Tasks</vt:lpstr>
      <vt:lpstr>Troubleshooting DHCPv6 Verify Router DHCPv6 Configuration</vt:lpstr>
      <vt:lpstr>Troubleshooting DHCPv6 Debugging DHCPv6</vt:lpstr>
      <vt:lpstr>8.3 Summary</vt:lpstr>
      <vt:lpstr>Chapter Summary Summary</vt:lpstr>
      <vt:lpstr>Section 8.1 Terms and Commands</vt:lpstr>
      <vt:lpstr>Section 8.2 Terms and Commands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Allan Johnson</cp:lastModifiedBy>
  <cp:revision>1108</cp:revision>
  <cp:lastPrinted>1999-01-27T00:54:54Z</cp:lastPrinted>
  <dcterms:created xsi:type="dcterms:W3CDTF">2006-10-23T15:07:30Z</dcterms:created>
  <dcterms:modified xsi:type="dcterms:W3CDTF">2016-05-06T15:32:27Z</dcterms:modified>
</cp:coreProperties>
</file>