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0" r:id="rId1"/>
    <p:sldMasterId id="2147483945" r:id="rId2"/>
  </p:sldMasterIdLst>
  <p:notesMasterIdLst>
    <p:notesMasterId r:id="rId41"/>
  </p:notesMasterIdLst>
  <p:handoutMasterIdLst>
    <p:handoutMasterId r:id="rId42"/>
  </p:handoutMasterIdLst>
  <p:sldIdLst>
    <p:sldId id="812" r:id="rId3"/>
    <p:sldId id="903" r:id="rId4"/>
    <p:sldId id="871" r:id="rId5"/>
    <p:sldId id="904" r:id="rId6"/>
    <p:sldId id="991" r:id="rId7"/>
    <p:sldId id="873" r:id="rId8"/>
    <p:sldId id="874" r:id="rId9"/>
    <p:sldId id="908" r:id="rId10"/>
    <p:sldId id="965" r:id="rId11"/>
    <p:sldId id="1002" r:id="rId12"/>
    <p:sldId id="875" r:id="rId13"/>
    <p:sldId id="877" r:id="rId14"/>
    <p:sldId id="500" r:id="rId15"/>
    <p:sldId id="786" r:id="rId16"/>
    <p:sldId id="791" r:id="rId17"/>
    <p:sldId id="912" r:id="rId18"/>
    <p:sldId id="992" r:id="rId19"/>
    <p:sldId id="993" r:id="rId20"/>
    <p:sldId id="995" r:id="rId21"/>
    <p:sldId id="994" r:id="rId22"/>
    <p:sldId id="996" r:id="rId23"/>
    <p:sldId id="1003" r:id="rId24"/>
    <p:sldId id="1004" r:id="rId25"/>
    <p:sldId id="997" r:id="rId26"/>
    <p:sldId id="1005" r:id="rId27"/>
    <p:sldId id="1006" r:id="rId28"/>
    <p:sldId id="998" r:id="rId29"/>
    <p:sldId id="999" r:id="rId30"/>
    <p:sldId id="1007" r:id="rId31"/>
    <p:sldId id="1000" r:id="rId32"/>
    <p:sldId id="1001" r:id="rId33"/>
    <p:sldId id="976" r:id="rId34"/>
    <p:sldId id="883" r:id="rId35"/>
    <p:sldId id="946" r:id="rId36"/>
    <p:sldId id="947" r:id="rId37"/>
    <p:sldId id="948" r:id="rId38"/>
    <p:sldId id="884" r:id="rId39"/>
    <p:sldId id="885" r:id="rId40"/>
  </p:sldIdLst>
  <p:sldSz cx="9144000" cy="6858000" type="screen4x3"/>
  <p:notesSz cx="7010400" cy="9296400"/>
  <p:defaultTextStyle>
    <a:defPPr>
      <a:defRPr lang="en-US"/>
    </a:defPPr>
    <a:lvl1pPr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ane Gibbons" initials="JG" lastIdx="12" clrIdx="0"/>
  <p:cmAuthor id="1" name="Rodrigo Floriano" initials="RF"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C0C4"/>
    <a:srgbClr val="678DC5"/>
    <a:srgbClr val="3E67A4"/>
    <a:srgbClr val="3E8DC5"/>
    <a:srgbClr val="5F5F65"/>
    <a:srgbClr val="7E7E86"/>
    <a:srgbClr val="FFFFFF"/>
    <a:srgbClr val="8E8E9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367" autoAdjust="0"/>
    <p:restoredTop sz="89277" autoAdjust="0"/>
  </p:normalViewPr>
  <p:slideViewPr>
    <p:cSldViewPr snapToGrid="0">
      <p:cViewPr varScale="1">
        <p:scale>
          <a:sx n="101" d="100"/>
          <a:sy n="101" d="100"/>
        </p:scale>
        <p:origin x="108" y="576"/>
      </p:cViewPr>
      <p:guideLst>
        <p:guide orient="horz" pos="2160"/>
        <p:guide pos="2880"/>
      </p:guideLst>
    </p:cSldViewPr>
  </p:slideViewPr>
  <p:outlineViewPr>
    <p:cViewPr>
      <p:scale>
        <a:sx n="33" d="100"/>
        <a:sy n="33" d="100"/>
      </p:scale>
      <p:origin x="0" y="5022"/>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Lst>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commentAuthors" Target="commentAuthors.xml"/></Relationships>
</file>

<file path=ppt/_rels/viewProps.xml.rels><?xml version="1.0" encoding="UTF-8" standalone="yes"?>
<Relationships xmlns="http://schemas.openxmlformats.org/package/2006/relationships"><Relationship Id="rId8" Type="http://schemas.openxmlformats.org/officeDocument/2006/relationships/slide" Target="slides/slide24.xml"/><Relationship Id="rId13" Type="http://schemas.openxmlformats.org/officeDocument/2006/relationships/slide" Target="slides/slide29.xml"/><Relationship Id="rId18" Type="http://schemas.openxmlformats.org/officeDocument/2006/relationships/slide" Target="slides/slide36.xml"/><Relationship Id="rId3" Type="http://schemas.openxmlformats.org/officeDocument/2006/relationships/slide" Target="slides/slide18.xml"/><Relationship Id="rId7" Type="http://schemas.openxmlformats.org/officeDocument/2006/relationships/slide" Target="slides/slide23.xml"/><Relationship Id="rId12" Type="http://schemas.openxmlformats.org/officeDocument/2006/relationships/slide" Target="slides/slide28.xml"/><Relationship Id="rId17" Type="http://schemas.openxmlformats.org/officeDocument/2006/relationships/slide" Target="slides/slide35.xml"/><Relationship Id="rId2" Type="http://schemas.openxmlformats.org/officeDocument/2006/relationships/slide" Target="slides/slide17.xml"/><Relationship Id="rId16" Type="http://schemas.openxmlformats.org/officeDocument/2006/relationships/slide" Target="slides/slide34.xml"/><Relationship Id="rId1" Type="http://schemas.openxmlformats.org/officeDocument/2006/relationships/slide" Target="slides/slide16.xml"/><Relationship Id="rId6" Type="http://schemas.openxmlformats.org/officeDocument/2006/relationships/slide" Target="slides/slide22.xml"/><Relationship Id="rId11" Type="http://schemas.openxmlformats.org/officeDocument/2006/relationships/slide" Target="slides/slide27.xml"/><Relationship Id="rId5" Type="http://schemas.openxmlformats.org/officeDocument/2006/relationships/slide" Target="slides/slide21.xml"/><Relationship Id="rId15" Type="http://schemas.openxmlformats.org/officeDocument/2006/relationships/slide" Target="slides/slide33.xml"/><Relationship Id="rId10" Type="http://schemas.openxmlformats.org/officeDocument/2006/relationships/slide" Target="slides/slide26.xml"/><Relationship Id="rId4" Type="http://schemas.openxmlformats.org/officeDocument/2006/relationships/slide" Target="slides/slide20.xml"/><Relationship Id="rId9" Type="http://schemas.openxmlformats.org/officeDocument/2006/relationships/slide" Target="slides/slide25.xml"/><Relationship Id="rId14" Type="http://schemas.openxmlformats.org/officeDocument/2006/relationships/slide" Target="slides/slide3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11"/>
          <p:cNvSpPr>
            <a:spLocks noChangeArrowheads="1"/>
          </p:cNvSpPr>
          <p:nvPr/>
        </p:nvSpPr>
        <p:spPr bwMode="auto">
          <a:xfrm>
            <a:off x="6249988" y="8609013"/>
            <a:ext cx="4492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5123" name="Rectangle 12"/>
          <p:cNvSpPr>
            <a:spLocks noChangeArrowheads="1"/>
          </p:cNvSpPr>
          <p:nvPr/>
        </p:nvSpPr>
        <p:spPr bwMode="auto">
          <a:xfrm>
            <a:off x="57150" y="8785225"/>
            <a:ext cx="261937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67" tIns="50185" rIns="95667" bIns="50185">
            <a:spAutoFit/>
          </a:bodyPr>
          <a:lstStyle/>
          <a:p>
            <a:pPr algn="l" defTabSz="611188">
              <a:lnSpc>
                <a:spcPct val="100000"/>
              </a:lnSpc>
              <a:tabLst>
                <a:tab pos="2387600" algn="l"/>
                <a:tab pos="4830763" algn="l"/>
              </a:tabLst>
            </a:pPr>
            <a:r>
              <a:rPr lang="en-US" sz="800"/>
              <a:t>© 2006, Cisco Systems, Inc. All rights reserved.</a:t>
            </a:r>
          </a:p>
          <a:p>
            <a:pPr algn="l" defTabSz="611188">
              <a:lnSpc>
                <a:spcPct val="100000"/>
              </a:lnSpc>
              <a:tabLst>
                <a:tab pos="2387600" algn="l"/>
                <a:tab pos="4830763" algn="l"/>
              </a:tabLst>
            </a:pPr>
            <a:r>
              <a:rPr lang="en-US" sz="800"/>
              <a:t>Presentation_ID.scr</a:t>
            </a:r>
          </a:p>
        </p:txBody>
      </p:sp>
      <p:sp>
        <p:nvSpPr>
          <p:cNvPr id="5124" name="Line 13"/>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125" name="Rectangle 14"/>
          <p:cNvSpPr>
            <a:spLocks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p>
            <a:pPr algn="r" defTabSz="903288">
              <a:lnSpc>
                <a:spcPct val="100000"/>
              </a:lnSpc>
            </a:pPr>
            <a:fld id="{22244E67-557B-7741-B9F5-F61AA18495DF}" type="slidenum">
              <a:rPr lang="en-US" sz="800"/>
              <a:pPr algn="r" defTabSz="903288">
                <a:lnSpc>
                  <a:spcPct val="100000"/>
                </a:lnSpc>
              </a:pPr>
              <a:t>‹#›</a:t>
            </a:fld>
            <a:endParaRPr lang="en-US" sz="800"/>
          </a:p>
        </p:txBody>
      </p:sp>
    </p:spTree>
    <p:extLst>
      <p:ext uri="{BB962C8B-B14F-4D97-AF65-F5344CB8AC3E}">
        <p14:creationId xmlns:p14="http://schemas.microsoft.com/office/powerpoint/2010/main" val="21810151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8"/>
          <p:cNvSpPr>
            <a:spLocks noChangeArrowheads="1"/>
          </p:cNvSpPr>
          <p:nvPr/>
        </p:nvSpPr>
        <p:spPr bwMode="auto">
          <a:xfrm>
            <a:off x="6249988" y="8609013"/>
            <a:ext cx="4492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6147" name="Rectangle 9"/>
          <p:cNvSpPr>
            <a:spLocks noChangeArrowheads="1"/>
          </p:cNvSpPr>
          <p:nvPr/>
        </p:nvSpPr>
        <p:spPr bwMode="auto">
          <a:xfrm>
            <a:off x="57150" y="8785225"/>
            <a:ext cx="261937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67" tIns="50185" rIns="95667" bIns="50185">
            <a:spAutoFit/>
          </a:bodyPr>
          <a:lstStyle/>
          <a:p>
            <a:pPr algn="l" defTabSz="611188">
              <a:lnSpc>
                <a:spcPct val="100000"/>
              </a:lnSpc>
              <a:tabLst>
                <a:tab pos="2387600" algn="l"/>
                <a:tab pos="4830763" algn="l"/>
              </a:tabLst>
            </a:pPr>
            <a:r>
              <a:rPr lang="en-US" sz="800"/>
              <a:t>© 2006, Cisco Systems, Inc. All rights reserved.</a:t>
            </a:r>
          </a:p>
          <a:p>
            <a:pPr algn="l" defTabSz="611188">
              <a:lnSpc>
                <a:spcPct val="100000"/>
              </a:lnSpc>
              <a:tabLst>
                <a:tab pos="2387600" algn="l"/>
                <a:tab pos="4830763" algn="l"/>
              </a:tabLst>
            </a:pPr>
            <a:r>
              <a:rPr lang="en-US" sz="800"/>
              <a:t>Presentation_ID.scr</a:t>
            </a:r>
          </a:p>
        </p:txBody>
      </p:sp>
      <p:sp>
        <p:nvSpPr>
          <p:cNvPr id="6148" name="Line 10"/>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83307" name="Rectangle 11"/>
          <p:cNvSpPr>
            <a:spLocks noGrp="1" noChangeArrowheads="1"/>
          </p:cNvSpPr>
          <p:nvPr>
            <p:ph type="sldNum" sz="quarter" idx="5"/>
          </p:nvPr>
        </p:nvSpPr>
        <p:spPr bwMode="auto">
          <a:xfrm>
            <a:off x="5929313" y="8680450"/>
            <a:ext cx="812800" cy="287338"/>
          </a:xfrm>
          <a:prstGeom prst="rect">
            <a:avLst/>
          </a:prstGeom>
          <a:noFill/>
          <a:ln w="9525">
            <a:noFill/>
            <a:miter lim="800000"/>
            <a:headEnd/>
            <a:tailEnd/>
          </a:ln>
          <a:effectLst/>
        </p:spPr>
        <p:txBody>
          <a:bodyPr vert="horz" wrap="square" lIns="18819" tIns="0" rIns="18819" bIns="0" numCol="1" anchor="b" anchorCtr="0" compatLnSpc="1">
            <a:prstTxWarp prst="textNoShape">
              <a:avLst/>
            </a:prstTxWarp>
          </a:bodyPr>
          <a:lstStyle>
            <a:lvl1pPr algn="r" defTabSz="903288">
              <a:lnSpc>
                <a:spcPct val="100000"/>
              </a:lnSpc>
              <a:defRPr sz="800" smtClean="0">
                <a:cs typeface="+mn-cs"/>
              </a:defRPr>
            </a:lvl1pPr>
          </a:lstStyle>
          <a:p>
            <a:pPr>
              <a:defRPr/>
            </a:pPr>
            <a:fld id="{F4CE0E46-7F05-B940-8356-5580BE265E49}" type="slidenum">
              <a:rPr lang="en-US"/>
              <a:pPr>
                <a:defRPr/>
              </a:pPr>
              <a:t>‹#›</a:t>
            </a:fld>
            <a:endParaRPr lang="en-US"/>
          </a:p>
        </p:txBody>
      </p:sp>
      <p:sp>
        <p:nvSpPr>
          <p:cNvPr id="6150" name="Rectangle 12"/>
          <p:cNvSpPr>
            <a:spLocks noGrp="1" noRot="1" noChangeAspect="1" noChangeArrowheads="1" noTextEdit="1"/>
          </p:cNvSpPr>
          <p:nvPr>
            <p:ph type="sldImg" idx="2"/>
          </p:nvPr>
        </p:nvSpPr>
        <p:spPr bwMode="auto">
          <a:xfrm>
            <a:off x="873125" y="244475"/>
            <a:ext cx="5321300" cy="39909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83309" name="Rectangle 13"/>
          <p:cNvSpPr>
            <a:spLocks noGrp="1" noChangeArrowheads="1"/>
          </p:cNvSpPr>
          <p:nvPr>
            <p:ph type="body" sz="quarter" idx="3"/>
          </p:nvPr>
        </p:nvSpPr>
        <p:spPr bwMode="auto">
          <a:xfrm>
            <a:off x="768350" y="4378325"/>
            <a:ext cx="5468938" cy="4252913"/>
          </a:xfrm>
          <a:prstGeom prst="rect">
            <a:avLst/>
          </a:prstGeom>
          <a:noFill/>
          <a:ln w="9525">
            <a:noFill/>
            <a:miter lim="800000"/>
            <a:headEnd/>
            <a:tailEnd/>
          </a:ln>
          <a:effectLst/>
        </p:spPr>
        <p:txBody>
          <a:bodyPr vert="horz" wrap="square" lIns="95667" tIns="50185" rIns="95667" bIns="50185" numCol="1" anchor="t" anchorCtr="0" compatLnSpc="1">
            <a:prstTxWarp prst="textNoShape">
              <a:avLst/>
            </a:prstTxWarp>
          </a:bodyPr>
          <a:lstStyle/>
          <a:p>
            <a:pPr lvl="0"/>
            <a:r>
              <a:rPr lang="en-US" noProof="0"/>
              <a:t>Body Text</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626460584"/>
      </p:ext>
    </p:extLst>
  </p:cSld>
  <p:clrMap bg1="lt1" tx1="dk1" bg2="lt2" tx2="dk2" accent1="accent1" accent2="accent2" accent3="accent3" accent4="accent4" accent5="accent5" accent6="accent6" hlink="hlink" folHlink="folHlink"/>
  <p:notesStyle>
    <a:lvl1pPr marL="112713" indent="-112713" algn="l" defTabSz="1020763" rtl="0" eaLnBrk="0" fontAlgn="base" hangingPunct="0">
      <a:lnSpc>
        <a:spcPct val="90000"/>
      </a:lnSpc>
      <a:spcBef>
        <a:spcPct val="50000"/>
      </a:spcBef>
      <a:spcAft>
        <a:spcPct val="0"/>
      </a:spcAft>
      <a:buSzPct val="100000"/>
      <a:buChar char="•"/>
      <a:defRPr sz="1200" kern="1200">
        <a:solidFill>
          <a:schemeClr val="tx1"/>
        </a:solidFill>
        <a:latin typeface="Arial" charset="0"/>
        <a:ea typeface="ＭＳ Ｐゴシック" charset="0"/>
        <a:cs typeface="ＭＳ Ｐゴシック" charset="0"/>
      </a:defRPr>
    </a:lvl1pPr>
    <a:lvl2pPr marL="482600" indent="-120650"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2pPr>
    <a:lvl3pPr marL="9667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3pPr>
    <a:lvl4pPr marL="14493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4pPr>
    <a:lvl5pPr marL="19319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CD9030C1-C977-B14B-8EB7-BA2B30FCDB63}" type="slidenum">
              <a:rPr lang="en-US" sz="800"/>
              <a:pPr/>
              <a:t>1</a:t>
            </a:fld>
            <a:endParaRPr lang="en-US" sz="80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Cisco Networking Academy Program</a:t>
            </a:r>
          </a:p>
          <a:p>
            <a:pPr marL="0" indent="0" eaLnBrk="1" hangingPunct="1">
              <a:buNone/>
            </a:pPr>
            <a:r>
              <a:rPr lang="en-US" dirty="0">
                <a:solidFill>
                  <a:schemeClr val="tx1"/>
                </a:solidFill>
                <a:latin typeface="Arial" charset="0"/>
              </a:rPr>
              <a:t>Routing and Switching Essentials v6.0</a:t>
            </a:r>
          </a:p>
          <a:p>
            <a:pPr>
              <a:buFontTx/>
              <a:buNone/>
            </a:pPr>
            <a:r>
              <a:rPr lang="en-US" sz="1400" dirty="0">
                <a:latin typeface="Arial" charset="0"/>
              </a:rPr>
              <a:t>Chapter 9: NAT for IPv4</a:t>
            </a:r>
            <a:endParaRPr lang="en-GB" b="0" dirty="0"/>
          </a:p>
        </p:txBody>
      </p:sp>
    </p:spTree>
    <p:extLst>
      <p:ext uri="{BB962C8B-B14F-4D97-AF65-F5344CB8AC3E}">
        <p14:creationId xmlns:p14="http://schemas.microsoft.com/office/powerpoint/2010/main" val="33972705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10</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endParaRPr lang="en-US" dirty="0">
              <a:latin typeface="Arial" charset="0"/>
            </a:endParaRPr>
          </a:p>
        </p:txBody>
      </p:sp>
    </p:spTree>
    <p:extLst>
      <p:ext uri="{BB962C8B-B14F-4D97-AF65-F5344CB8AC3E}">
        <p14:creationId xmlns:p14="http://schemas.microsoft.com/office/powerpoint/2010/main" val="5402791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5F7D0146-1035-4865-8A5B-0B1E8578604B}" type="slidenum">
              <a:rPr lang="en-US" sz="800" b="0">
                <a:ea typeface="ＭＳ Ｐゴシック" pitchFamily="34" charset="-128"/>
              </a:rPr>
              <a:pPr algn="r"/>
              <a:t>11</a:t>
            </a:fld>
            <a:endParaRPr lang="en-US" sz="800" b="0">
              <a:ea typeface="ＭＳ Ｐゴシック" pitchFamily="34" charset="-128"/>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26352797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 name="Slide Number Placeholder 3"/>
          <p:cNvSpPr>
            <a:spLocks noGrp="1"/>
          </p:cNvSpPr>
          <p:nvPr>
            <p:ph type="sldNum" sz="quarter" idx="5"/>
          </p:nvPr>
        </p:nvSpPr>
        <p:spPr/>
        <p:txBody>
          <a:bodyPr/>
          <a:lstStyle/>
          <a:p>
            <a:pPr>
              <a:defRPr/>
            </a:pPr>
            <a:fld id="{B8CB16DC-A265-4634-B8FE-A98AE8199390}" type="slidenum">
              <a:rPr lang="en-US" smtClean="0"/>
              <a:pPr>
                <a:defRPr/>
              </a:pPr>
              <a:t>12</a:t>
            </a:fld>
            <a:endParaRPr lang="en-US"/>
          </a:p>
        </p:txBody>
      </p:sp>
    </p:spTree>
    <p:extLst>
      <p:ext uri="{BB962C8B-B14F-4D97-AF65-F5344CB8AC3E}">
        <p14:creationId xmlns:p14="http://schemas.microsoft.com/office/powerpoint/2010/main" val="12503892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CD9030C1-C977-B14B-8EB7-BA2B30FCDB63}" type="slidenum">
              <a:rPr lang="en-US" sz="800"/>
              <a:pPr/>
              <a:t>13</a:t>
            </a:fld>
            <a:endParaRPr lang="en-US" sz="80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Cisco Networking Academy Program</a:t>
            </a:r>
          </a:p>
          <a:p>
            <a:pPr marL="112713" marR="0" indent="-112713" algn="l" defTabSz="1020763" rtl="0" eaLnBrk="0" fontAlgn="base" latinLnBrk="0" hangingPunct="0">
              <a:lnSpc>
                <a:spcPct val="90000"/>
              </a:lnSpc>
              <a:spcBef>
                <a:spcPct val="50000"/>
              </a:spcBef>
              <a:spcAft>
                <a:spcPct val="0"/>
              </a:spcAft>
              <a:buClrTx/>
              <a:buSzPct val="100000"/>
              <a:buFontTx/>
              <a:buNone/>
              <a:tabLst/>
              <a:defRPr/>
            </a:pPr>
            <a:r>
              <a:rPr lang="en-US" dirty="0">
                <a:solidFill>
                  <a:schemeClr val="tx1"/>
                </a:solidFill>
                <a:latin typeface="Arial" charset="0"/>
              </a:rPr>
              <a:t>Routing and Switching Essentials v6.0</a:t>
            </a:r>
            <a:endParaRPr lang="en-US" b="0" dirty="0"/>
          </a:p>
          <a:p>
            <a:pPr>
              <a:buFontTx/>
              <a:buNone/>
            </a:pPr>
            <a:r>
              <a:rPr lang="en-US" sz="1200" dirty="0">
                <a:latin typeface="Arial" charset="0"/>
              </a:rPr>
              <a:t>Chapter 9: NAT for IPv4</a:t>
            </a:r>
            <a:endParaRPr lang="en-GB" b="0" dirty="0"/>
          </a:p>
        </p:txBody>
      </p:sp>
    </p:spTree>
    <p:extLst>
      <p:ext uri="{BB962C8B-B14F-4D97-AF65-F5344CB8AC3E}">
        <p14:creationId xmlns:p14="http://schemas.microsoft.com/office/powerpoint/2010/main" val="4769437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14</a:t>
            </a:fld>
            <a:endParaRPr lang="en-US"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7238055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15</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marL="0" indent="0" eaLnBrk="1" hangingPunct="1">
              <a:buNone/>
            </a:pPr>
            <a:r>
              <a:rPr lang="en-US" dirty="0">
                <a:solidFill>
                  <a:schemeClr val="tx1"/>
                </a:solidFill>
                <a:latin typeface="Arial" charset="0"/>
              </a:rPr>
              <a:t>Routing and Switching Essentials v6.0</a:t>
            </a:r>
          </a:p>
          <a:p>
            <a:pPr>
              <a:buFontTx/>
              <a:buNone/>
            </a:pPr>
            <a:r>
              <a:rPr lang="en-US" sz="1400" dirty="0">
                <a:latin typeface="Arial" charset="0"/>
              </a:rPr>
              <a:t>Chapter 9: NAT for IPv4</a:t>
            </a:r>
            <a:endParaRPr lang="en-GB" b="0" dirty="0"/>
          </a:p>
        </p:txBody>
      </p:sp>
    </p:spTree>
    <p:extLst>
      <p:ext uri="{BB962C8B-B14F-4D97-AF65-F5344CB8AC3E}">
        <p14:creationId xmlns:p14="http://schemas.microsoft.com/office/powerpoint/2010/main" val="28677331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16</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9.1 – </a:t>
            </a:r>
            <a:r>
              <a:rPr lang="en-CA" sz="1200" dirty="0"/>
              <a:t>NAT Operation</a:t>
            </a:r>
          </a:p>
          <a:p>
            <a:pPr>
              <a:lnSpc>
                <a:spcPct val="80000"/>
              </a:lnSpc>
              <a:buFontTx/>
              <a:buNone/>
            </a:pPr>
            <a:r>
              <a:rPr lang="en-US" dirty="0">
                <a:latin typeface="Arial" charset="0"/>
              </a:rPr>
              <a:t>9.1.1 – </a:t>
            </a:r>
            <a:r>
              <a:rPr lang="en-US" sz="1200" b="0" i="0" u="none" strike="noStrike" kern="1200" dirty="0">
                <a:solidFill>
                  <a:schemeClr val="tx1"/>
                </a:solidFill>
                <a:effectLst/>
                <a:latin typeface="Arial" charset="0"/>
                <a:ea typeface="ＭＳ Ｐゴシック" charset="0"/>
                <a:cs typeface="ＭＳ Ｐゴシック" charset="0"/>
              </a:rPr>
              <a:t>NAT Characteristics</a:t>
            </a:r>
            <a:endParaRPr lang="en-US" b="0" dirty="0"/>
          </a:p>
          <a:p>
            <a:pPr>
              <a:lnSpc>
                <a:spcPct val="80000"/>
              </a:lnSpc>
              <a:buFontTx/>
              <a:buNone/>
            </a:pP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9.1 – </a:t>
            </a:r>
            <a:r>
              <a:rPr lang="en-CA" sz="1200" dirty="0"/>
              <a:t>NAT Operation</a:t>
            </a:r>
          </a:p>
          <a:p>
            <a:pPr>
              <a:lnSpc>
                <a:spcPct val="80000"/>
              </a:lnSpc>
              <a:buFontTx/>
              <a:buNone/>
            </a:pPr>
            <a:r>
              <a:rPr lang="en-US" dirty="0">
                <a:latin typeface="Arial" charset="0"/>
              </a:rPr>
              <a:t>9.1.2</a:t>
            </a:r>
            <a:r>
              <a:rPr lang="en-US" baseline="0" dirty="0">
                <a:latin typeface="Arial" charset="0"/>
              </a:rPr>
              <a:t> – Types of NAT</a:t>
            </a:r>
            <a:endParaRPr lang="en-US" b="0" dirty="0"/>
          </a:p>
          <a:p>
            <a:pPr>
              <a:lnSpc>
                <a:spcPct val="80000"/>
              </a:lnSpc>
              <a:buFontTx/>
              <a:buNone/>
            </a:pPr>
            <a:endParaRPr lang="en-US" dirty="0"/>
          </a:p>
        </p:txBody>
      </p:sp>
    </p:spTree>
    <p:extLst>
      <p:ext uri="{BB962C8B-B14F-4D97-AF65-F5344CB8AC3E}">
        <p14:creationId xmlns:p14="http://schemas.microsoft.com/office/powerpoint/2010/main" val="37141476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9.1 – </a:t>
            </a:r>
            <a:r>
              <a:rPr lang="en-CA" sz="1200" dirty="0"/>
              <a:t>NAT Operation</a:t>
            </a:r>
          </a:p>
          <a:p>
            <a:pPr>
              <a:lnSpc>
                <a:spcPct val="80000"/>
              </a:lnSpc>
              <a:buFontTx/>
              <a:buNone/>
            </a:pPr>
            <a:r>
              <a:rPr lang="en-US" dirty="0">
                <a:latin typeface="Arial" charset="0"/>
              </a:rPr>
              <a:t>9.1.3</a:t>
            </a:r>
            <a:r>
              <a:rPr lang="en-US" baseline="0" dirty="0">
                <a:latin typeface="Arial" charset="0"/>
              </a:rPr>
              <a:t> – NAT Advantages</a:t>
            </a:r>
            <a:endParaRPr lang="en-US" b="0" dirty="0"/>
          </a:p>
          <a:p>
            <a:pPr>
              <a:lnSpc>
                <a:spcPct val="80000"/>
              </a:lnSpc>
              <a:buFontTx/>
              <a:buNone/>
            </a:pPr>
            <a:endParaRPr lang="en-US" dirty="0"/>
          </a:p>
        </p:txBody>
      </p:sp>
    </p:spTree>
    <p:extLst>
      <p:ext uri="{BB962C8B-B14F-4D97-AF65-F5344CB8AC3E}">
        <p14:creationId xmlns:p14="http://schemas.microsoft.com/office/powerpoint/2010/main" val="25763357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19</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marL="0" indent="0" eaLnBrk="1" hangingPunct="1">
              <a:buNone/>
            </a:pPr>
            <a:r>
              <a:rPr lang="en-US" dirty="0">
                <a:solidFill>
                  <a:schemeClr val="tx1"/>
                </a:solidFill>
                <a:latin typeface="Arial" charset="0"/>
              </a:rPr>
              <a:t>Routing and Switching Essentials v6.0</a:t>
            </a:r>
          </a:p>
          <a:p>
            <a:pPr>
              <a:buFontTx/>
              <a:buNone/>
            </a:pPr>
            <a:r>
              <a:rPr lang="en-US" sz="1400" dirty="0">
                <a:latin typeface="Arial" charset="0"/>
              </a:rPr>
              <a:t>Chapter 9: NAT for IPv4</a:t>
            </a:r>
            <a:endParaRPr lang="en-GB" b="0" dirty="0"/>
          </a:p>
        </p:txBody>
      </p:sp>
    </p:spTree>
    <p:extLst>
      <p:ext uri="{BB962C8B-B14F-4D97-AF65-F5344CB8AC3E}">
        <p14:creationId xmlns:p14="http://schemas.microsoft.com/office/powerpoint/2010/main" val="26521467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a:t>
            </a:fld>
            <a:endParaRPr lang="en-US"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4016389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20</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9.2 – Configuring </a:t>
            </a:r>
            <a:r>
              <a:rPr lang="en-CA" sz="1200" dirty="0"/>
              <a:t>NAT</a:t>
            </a:r>
          </a:p>
          <a:p>
            <a:pPr>
              <a:lnSpc>
                <a:spcPct val="80000"/>
              </a:lnSpc>
              <a:buFontTx/>
              <a:buNone/>
            </a:pPr>
            <a:r>
              <a:rPr lang="en-US" dirty="0">
                <a:latin typeface="Arial" charset="0"/>
              </a:rPr>
              <a:t>9.2.1</a:t>
            </a:r>
            <a:r>
              <a:rPr lang="en-US" baseline="0" dirty="0">
                <a:latin typeface="Arial" charset="0"/>
              </a:rPr>
              <a:t> – Configuring Static NAT</a:t>
            </a:r>
            <a:endParaRPr lang="en-US" b="0" dirty="0"/>
          </a:p>
          <a:p>
            <a:pPr>
              <a:lnSpc>
                <a:spcPct val="80000"/>
              </a:lnSpc>
              <a:buFontTx/>
              <a:buNone/>
            </a:pPr>
            <a:endParaRPr lang="en-US" dirty="0"/>
          </a:p>
        </p:txBody>
      </p:sp>
    </p:spTree>
    <p:extLst>
      <p:ext uri="{BB962C8B-B14F-4D97-AF65-F5344CB8AC3E}">
        <p14:creationId xmlns:p14="http://schemas.microsoft.com/office/powerpoint/2010/main" val="41816121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21</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9.2 – Configuring </a:t>
            </a:r>
            <a:r>
              <a:rPr lang="en-CA" sz="1200" dirty="0"/>
              <a:t>NAT</a:t>
            </a:r>
          </a:p>
          <a:p>
            <a:pPr>
              <a:lnSpc>
                <a:spcPct val="80000"/>
              </a:lnSpc>
              <a:buFontTx/>
              <a:buNone/>
            </a:pPr>
            <a:r>
              <a:rPr lang="en-US" dirty="0">
                <a:latin typeface="Arial" charset="0"/>
              </a:rPr>
              <a:t>9.2.2</a:t>
            </a:r>
            <a:r>
              <a:rPr lang="en-US" baseline="0" dirty="0">
                <a:latin typeface="Arial" charset="0"/>
              </a:rPr>
              <a:t> – Configuring Dynamic NAT</a:t>
            </a:r>
            <a:endParaRPr lang="en-US" b="0" dirty="0"/>
          </a:p>
          <a:p>
            <a:pPr>
              <a:lnSpc>
                <a:spcPct val="80000"/>
              </a:lnSpc>
              <a:buFontTx/>
              <a:buNone/>
            </a:pPr>
            <a:endParaRPr lang="en-US" dirty="0"/>
          </a:p>
        </p:txBody>
      </p:sp>
    </p:spTree>
    <p:extLst>
      <p:ext uri="{BB962C8B-B14F-4D97-AF65-F5344CB8AC3E}">
        <p14:creationId xmlns:p14="http://schemas.microsoft.com/office/powerpoint/2010/main" val="10987212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9.2 – Configuring </a:t>
            </a:r>
            <a:r>
              <a:rPr lang="en-CA" sz="1200" dirty="0"/>
              <a:t>NAT</a:t>
            </a:r>
          </a:p>
          <a:p>
            <a:pPr>
              <a:lnSpc>
                <a:spcPct val="80000"/>
              </a:lnSpc>
              <a:buFontTx/>
              <a:buNone/>
            </a:pPr>
            <a:r>
              <a:rPr lang="en-US" dirty="0">
                <a:latin typeface="Arial" charset="0"/>
              </a:rPr>
              <a:t>9.2.2</a:t>
            </a:r>
            <a:r>
              <a:rPr lang="en-US" baseline="0" dirty="0">
                <a:latin typeface="Arial" charset="0"/>
              </a:rPr>
              <a:t> – Configuring Dynamic NAT</a:t>
            </a:r>
            <a:endParaRPr lang="en-US" b="0" dirty="0"/>
          </a:p>
          <a:p>
            <a:pPr>
              <a:lnSpc>
                <a:spcPct val="80000"/>
              </a:lnSpc>
              <a:buFontTx/>
              <a:buNone/>
            </a:pPr>
            <a:endParaRPr lang="en-US" dirty="0"/>
          </a:p>
        </p:txBody>
      </p:sp>
    </p:spTree>
    <p:extLst>
      <p:ext uri="{BB962C8B-B14F-4D97-AF65-F5344CB8AC3E}">
        <p14:creationId xmlns:p14="http://schemas.microsoft.com/office/powerpoint/2010/main" val="177232954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9.2 – Configuring </a:t>
            </a:r>
            <a:r>
              <a:rPr lang="en-CA" sz="1200" dirty="0"/>
              <a:t>NAT</a:t>
            </a:r>
          </a:p>
          <a:p>
            <a:pPr>
              <a:lnSpc>
                <a:spcPct val="80000"/>
              </a:lnSpc>
              <a:buFontTx/>
              <a:buNone/>
            </a:pPr>
            <a:r>
              <a:rPr lang="en-US" dirty="0">
                <a:latin typeface="Arial" charset="0"/>
              </a:rPr>
              <a:t>9.2.2</a:t>
            </a:r>
            <a:r>
              <a:rPr lang="en-US" baseline="0" dirty="0">
                <a:latin typeface="Arial" charset="0"/>
              </a:rPr>
              <a:t> – Configuring Dynamic NAT</a:t>
            </a:r>
            <a:endParaRPr lang="en-US" b="0" dirty="0"/>
          </a:p>
          <a:p>
            <a:pPr>
              <a:lnSpc>
                <a:spcPct val="80000"/>
              </a:lnSpc>
              <a:buFontTx/>
              <a:buNone/>
            </a:pPr>
            <a:endParaRPr lang="en-US" dirty="0"/>
          </a:p>
        </p:txBody>
      </p:sp>
    </p:spTree>
    <p:extLst>
      <p:ext uri="{BB962C8B-B14F-4D97-AF65-F5344CB8AC3E}">
        <p14:creationId xmlns:p14="http://schemas.microsoft.com/office/powerpoint/2010/main" val="38523482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24</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9.2 – Configuring </a:t>
            </a:r>
            <a:r>
              <a:rPr lang="en-CA" sz="1200" dirty="0"/>
              <a:t>NAT</a:t>
            </a:r>
          </a:p>
          <a:p>
            <a:pPr>
              <a:lnSpc>
                <a:spcPct val="80000"/>
              </a:lnSpc>
              <a:buFontTx/>
              <a:buNone/>
            </a:pPr>
            <a:r>
              <a:rPr lang="en-US" dirty="0">
                <a:latin typeface="Arial" charset="0"/>
              </a:rPr>
              <a:t>9.2.3</a:t>
            </a:r>
            <a:r>
              <a:rPr lang="en-US" baseline="0" dirty="0">
                <a:latin typeface="Arial" charset="0"/>
              </a:rPr>
              <a:t> – </a:t>
            </a:r>
            <a:r>
              <a:rPr lang="en-US" dirty="0"/>
              <a:t>Configuring Port Address Translations (PAT)</a:t>
            </a:r>
          </a:p>
        </p:txBody>
      </p:sp>
    </p:spTree>
    <p:extLst>
      <p:ext uri="{BB962C8B-B14F-4D97-AF65-F5344CB8AC3E}">
        <p14:creationId xmlns:p14="http://schemas.microsoft.com/office/powerpoint/2010/main" val="379655409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25</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9.2 – Configuring </a:t>
            </a:r>
            <a:r>
              <a:rPr lang="en-CA" sz="1200" dirty="0"/>
              <a:t>NAT</a:t>
            </a:r>
          </a:p>
          <a:p>
            <a:pPr>
              <a:lnSpc>
                <a:spcPct val="80000"/>
              </a:lnSpc>
              <a:buFontTx/>
              <a:buNone/>
            </a:pPr>
            <a:r>
              <a:rPr lang="en-US" dirty="0">
                <a:latin typeface="Arial" charset="0"/>
              </a:rPr>
              <a:t>9.2.3</a:t>
            </a:r>
            <a:r>
              <a:rPr lang="en-US" baseline="0" dirty="0">
                <a:latin typeface="Arial" charset="0"/>
              </a:rPr>
              <a:t> – </a:t>
            </a:r>
            <a:r>
              <a:rPr lang="en-US" dirty="0"/>
              <a:t>Configuring Port Address Translations (PAT)</a:t>
            </a:r>
          </a:p>
        </p:txBody>
      </p:sp>
    </p:spTree>
    <p:extLst>
      <p:ext uri="{BB962C8B-B14F-4D97-AF65-F5344CB8AC3E}">
        <p14:creationId xmlns:p14="http://schemas.microsoft.com/office/powerpoint/2010/main" val="207079264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26</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9.2 – Configuring </a:t>
            </a:r>
            <a:r>
              <a:rPr lang="en-CA" sz="1200" dirty="0"/>
              <a:t>NAT</a:t>
            </a:r>
          </a:p>
          <a:p>
            <a:pPr>
              <a:lnSpc>
                <a:spcPct val="80000"/>
              </a:lnSpc>
              <a:buFontTx/>
              <a:buNone/>
            </a:pPr>
            <a:r>
              <a:rPr lang="en-US" dirty="0">
                <a:latin typeface="Arial" charset="0"/>
              </a:rPr>
              <a:t>9.2.3</a:t>
            </a:r>
            <a:r>
              <a:rPr lang="en-US" baseline="0" dirty="0">
                <a:latin typeface="Arial" charset="0"/>
              </a:rPr>
              <a:t> – </a:t>
            </a:r>
            <a:r>
              <a:rPr lang="en-US" dirty="0"/>
              <a:t>Configuring Port Address Translations (PAT) </a:t>
            </a:r>
          </a:p>
        </p:txBody>
      </p:sp>
    </p:spTree>
    <p:extLst>
      <p:ext uri="{BB962C8B-B14F-4D97-AF65-F5344CB8AC3E}">
        <p14:creationId xmlns:p14="http://schemas.microsoft.com/office/powerpoint/2010/main" val="203295784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9.2 – Configuring </a:t>
            </a:r>
            <a:r>
              <a:rPr lang="en-CA" sz="1200" dirty="0"/>
              <a:t>NAT</a:t>
            </a:r>
          </a:p>
          <a:p>
            <a:pPr>
              <a:lnSpc>
                <a:spcPct val="80000"/>
              </a:lnSpc>
              <a:buFontTx/>
              <a:buNone/>
            </a:pPr>
            <a:r>
              <a:rPr lang="en-US" dirty="0">
                <a:latin typeface="Arial" charset="0"/>
              </a:rPr>
              <a:t>9.2.4</a:t>
            </a:r>
            <a:r>
              <a:rPr lang="en-US" baseline="0" dirty="0">
                <a:latin typeface="Arial" charset="0"/>
              </a:rPr>
              <a:t> – Port Forwarding</a:t>
            </a:r>
            <a:endParaRPr lang="en-US" b="0" dirty="0"/>
          </a:p>
          <a:p>
            <a:pPr>
              <a:lnSpc>
                <a:spcPct val="80000"/>
              </a:lnSpc>
              <a:buFontTx/>
              <a:buNone/>
            </a:pPr>
            <a:endParaRPr lang="en-US" dirty="0"/>
          </a:p>
        </p:txBody>
      </p:sp>
    </p:spTree>
    <p:extLst>
      <p:ext uri="{BB962C8B-B14F-4D97-AF65-F5344CB8AC3E}">
        <p14:creationId xmlns:p14="http://schemas.microsoft.com/office/powerpoint/2010/main" val="19407814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9.2 – Configuring </a:t>
            </a:r>
            <a:r>
              <a:rPr lang="en-CA" sz="1200" dirty="0"/>
              <a:t>NAT</a:t>
            </a:r>
          </a:p>
          <a:p>
            <a:pPr>
              <a:lnSpc>
                <a:spcPct val="80000"/>
              </a:lnSpc>
              <a:buFontTx/>
              <a:buNone/>
            </a:pPr>
            <a:r>
              <a:rPr lang="en-US" dirty="0">
                <a:latin typeface="Arial" charset="0"/>
              </a:rPr>
              <a:t>9.2.5</a:t>
            </a:r>
            <a:r>
              <a:rPr lang="en-US" baseline="0" dirty="0">
                <a:latin typeface="Arial" charset="0"/>
              </a:rPr>
              <a:t> – Configuring NAT and IPv6</a:t>
            </a:r>
            <a:endParaRPr lang="en-US" b="0" dirty="0"/>
          </a:p>
          <a:p>
            <a:pPr>
              <a:lnSpc>
                <a:spcPct val="80000"/>
              </a:lnSpc>
              <a:buFontTx/>
              <a:buNone/>
            </a:pPr>
            <a:endParaRPr lang="en-US" dirty="0"/>
          </a:p>
        </p:txBody>
      </p:sp>
    </p:spTree>
    <p:extLst>
      <p:ext uri="{BB962C8B-B14F-4D97-AF65-F5344CB8AC3E}">
        <p14:creationId xmlns:p14="http://schemas.microsoft.com/office/powerpoint/2010/main" val="244405068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29</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9.2 – Configuring </a:t>
            </a:r>
            <a:r>
              <a:rPr lang="en-CA" sz="1200" dirty="0"/>
              <a:t>NAT</a:t>
            </a:r>
          </a:p>
          <a:p>
            <a:pPr>
              <a:lnSpc>
                <a:spcPct val="80000"/>
              </a:lnSpc>
              <a:buFontTx/>
              <a:buNone/>
            </a:pPr>
            <a:r>
              <a:rPr lang="en-US" dirty="0">
                <a:latin typeface="Arial" charset="0"/>
              </a:rPr>
              <a:t>9.2.5</a:t>
            </a:r>
            <a:r>
              <a:rPr lang="en-US" baseline="0" dirty="0">
                <a:latin typeface="Arial" charset="0"/>
              </a:rPr>
              <a:t> – Configuring NAT and IPv6</a:t>
            </a:r>
            <a:endParaRPr lang="en-US" b="0" dirty="0"/>
          </a:p>
          <a:p>
            <a:pPr>
              <a:lnSpc>
                <a:spcPct val="80000"/>
              </a:lnSpc>
              <a:buFontTx/>
              <a:buNone/>
            </a:pPr>
            <a:endParaRPr lang="en-US" dirty="0"/>
          </a:p>
        </p:txBody>
      </p:sp>
    </p:spTree>
    <p:extLst>
      <p:ext uri="{BB962C8B-B14F-4D97-AF65-F5344CB8AC3E}">
        <p14:creationId xmlns:p14="http://schemas.microsoft.com/office/powerpoint/2010/main" val="4682622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1"/>
          <p:cNvSpPr>
            <a:spLocks noGrp="1" noChangeArrowheads="1"/>
          </p:cNvSpPr>
          <p:nvPr>
            <p:ph type="sldNum" sz="quarter" idx="5"/>
          </p:nvPr>
        </p:nvSpPr>
        <p:spPr/>
        <p:txBody>
          <a:bodyPr/>
          <a:lstStyle/>
          <a:p>
            <a:pPr>
              <a:defRPr/>
            </a:pPr>
            <a:fld id="{D897EDCD-494B-463B-94F5-50E6B57D71C3}" type="slidenum">
              <a:rPr lang="en-US" smtClean="0"/>
              <a:pPr>
                <a:defRPr/>
              </a:pPr>
              <a:t>3</a:t>
            </a:fld>
            <a:endParaRPr lang="en-US"/>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lgn="l" defTabSz="814388">
              <a:lnSpc>
                <a:spcPct val="90000"/>
              </a:lnSpc>
              <a:buNone/>
              <a:defRPr/>
            </a:pPr>
            <a:r>
              <a:rPr lang="en-US" sz="800" b="0" kern="0" dirty="0">
                <a:solidFill>
                  <a:schemeClr val="bg1"/>
                </a:solidFill>
                <a:latin typeface="Arial" charset="0"/>
                <a:ea typeface="ＭＳ Ｐゴシック" charset="0"/>
                <a:cs typeface="ＭＳ Ｐゴシック" charset="0"/>
              </a:rPr>
              <a:t>Routing and Switching Planning Guide</a:t>
            </a:r>
          </a:p>
          <a:p>
            <a:pPr marL="0" indent="0" algn="l" defTabSz="814388">
              <a:lnSpc>
                <a:spcPct val="90000"/>
              </a:lnSpc>
              <a:buNone/>
              <a:defRPr/>
            </a:pPr>
            <a:r>
              <a:rPr lang="en-US" sz="1200" dirty="0">
                <a:latin typeface="Arial" charset="0"/>
              </a:rPr>
              <a:t>Chapter 9: NAT for IPv4</a:t>
            </a:r>
            <a:endParaRPr lang="en-GB" dirty="0"/>
          </a:p>
        </p:txBody>
      </p:sp>
    </p:spTree>
    <p:extLst>
      <p:ext uri="{BB962C8B-B14F-4D97-AF65-F5344CB8AC3E}">
        <p14:creationId xmlns:p14="http://schemas.microsoft.com/office/powerpoint/2010/main" val="5518852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30</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marL="0" indent="0" eaLnBrk="1" hangingPunct="1">
              <a:buNone/>
            </a:pPr>
            <a:r>
              <a:rPr lang="en-US" dirty="0">
                <a:solidFill>
                  <a:schemeClr val="tx1"/>
                </a:solidFill>
                <a:latin typeface="Arial" charset="0"/>
              </a:rPr>
              <a:t>Routing and Switching Essentials v6.0</a:t>
            </a:r>
          </a:p>
          <a:p>
            <a:pPr>
              <a:buFontTx/>
              <a:buNone/>
            </a:pPr>
            <a:r>
              <a:rPr lang="en-US" sz="1400" dirty="0">
                <a:latin typeface="Arial" charset="0"/>
              </a:rPr>
              <a:t>Chapter 9: NAT for IPv4</a:t>
            </a:r>
            <a:endParaRPr lang="en-GB" b="0" dirty="0"/>
          </a:p>
        </p:txBody>
      </p:sp>
    </p:spTree>
    <p:extLst>
      <p:ext uri="{BB962C8B-B14F-4D97-AF65-F5344CB8AC3E}">
        <p14:creationId xmlns:p14="http://schemas.microsoft.com/office/powerpoint/2010/main" val="63856358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31</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9.3</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Troubleshooting </a:t>
            </a:r>
            <a:r>
              <a:rPr lang="en-CA" sz="1200" dirty="0"/>
              <a:t>NAT</a:t>
            </a:r>
          </a:p>
          <a:p>
            <a:pPr>
              <a:lnSpc>
                <a:spcPct val="80000"/>
              </a:lnSpc>
              <a:buFontTx/>
              <a:buNone/>
            </a:pPr>
            <a:r>
              <a:rPr lang="en-US" dirty="0">
                <a:latin typeface="Arial" charset="0"/>
              </a:rPr>
              <a:t>9.3.1</a:t>
            </a:r>
            <a:r>
              <a:rPr lang="en-US" baseline="0" dirty="0">
                <a:latin typeface="Arial" charset="0"/>
              </a:rPr>
              <a:t> – Troubleshooting NAT Configurations</a:t>
            </a:r>
            <a:endParaRPr lang="en-US" b="0" dirty="0"/>
          </a:p>
          <a:p>
            <a:pPr>
              <a:lnSpc>
                <a:spcPct val="80000"/>
              </a:lnSpc>
              <a:buFontTx/>
              <a:buNone/>
            </a:pPr>
            <a:endParaRPr lang="en-US" dirty="0"/>
          </a:p>
        </p:txBody>
      </p:sp>
    </p:spTree>
    <p:extLst>
      <p:ext uri="{BB962C8B-B14F-4D97-AF65-F5344CB8AC3E}">
        <p14:creationId xmlns:p14="http://schemas.microsoft.com/office/powerpoint/2010/main" val="207999803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32</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marL="0" indent="0" eaLnBrk="1" hangingPunct="1">
              <a:buNone/>
            </a:pPr>
            <a:r>
              <a:rPr lang="en-US" dirty="0">
                <a:solidFill>
                  <a:schemeClr val="tx1"/>
                </a:solidFill>
                <a:latin typeface="Arial" charset="0"/>
              </a:rPr>
              <a:t>Routing and Switching Essentials v6.0</a:t>
            </a:r>
          </a:p>
          <a:p>
            <a:pPr>
              <a:buFontTx/>
              <a:buNone/>
            </a:pPr>
            <a:r>
              <a:rPr lang="en-US" sz="1400" dirty="0">
                <a:latin typeface="Arial" charset="0"/>
              </a:rPr>
              <a:t>Chapter 9: NAT for IPv4</a:t>
            </a:r>
            <a:endParaRPr lang="en-GB" b="0" dirty="0"/>
          </a:p>
        </p:txBody>
      </p:sp>
    </p:spTree>
    <p:extLst>
      <p:ext uri="{BB962C8B-B14F-4D97-AF65-F5344CB8AC3E}">
        <p14:creationId xmlns:p14="http://schemas.microsoft.com/office/powerpoint/2010/main" val="288255589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9.4.1</a:t>
            </a:r>
            <a:r>
              <a:rPr lang="en-US" sz="1200" kern="1200" baseline="0" dirty="0">
                <a:solidFill>
                  <a:schemeClr val="tx1"/>
                </a:solidFill>
                <a:latin typeface="Arial" charset="0"/>
                <a:ea typeface="ＭＳ Ｐゴシック" charset="0"/>
                <a:cs typeface="ＭＳ Ｐゴシック" charset="0"/>
              </a:rPr>
              <a:t> - </a:t>
            </a:r>
            <a:r>
              <a:rPr lang="en-US" dirty="0">
                <a:latin typeface="Arial" charset="0"/>
              </a:rPr>
              <a:t>Summary</a:t>
            </a:r>
            <a:endParaRPr lang="en-US" dirty="0"/>
          </a:p>
        </p:txBody>
      </p:sp>
    </p:spTree>
    <p:extLst>
      <p:ext uri="{BB962C8B-B14F-4D97-AF65-F5344CB8AC3E}">
        <p14:creationId xmlns:p14="http://schemas.microsoft.com/office/powerpoint/2010/main" val="113082897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pPr/>
              <a:t>34</a:t>
            </a:fld>
            <a:endParaRPr lang="en-US" sz="800"/>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latin typeface="Arial" charset="0"/>
              </a:rPr>
              <a:t>New Terms and Commands</a:t>
            </a:r>
            <a:endParaRPr lang="en-US" dirty="0"/>
          </a:p>
        </p:txBody>
      </p:sp>
    </p:spTree>
    <p:extLst>
      <p:ext uri="{BB962C8B-B14F-4D97-AF65-F5344CB8AC3E}">
        <p14:creationId xmlns:p14="http://schemas.microsoft.com/office/powerpoint/2010/main" val="388052415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pPr/>
              <a:t>35</a:t>
            </a:fld>
            <a:endParaRPr lang="en-US" sz="800"/>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latin typeface="Arial" charset="0"/>
              </a:rPr>
              <a:t>New Terms and Commands</a:t>
            </a:r>
            <a:endParaRPr lang="en-US" dirty="0"/>
          </a:p>
        </p:txBody>
      </p:sp>
    </p:spTree>
    <p:extLst>
      <p:ext uri="{BB962C8B-B14F-4D97-AF65-F5344CB8AC3E}">
        <p14:creationId xmlns:p14="http://schemas.microsoft.com/office/powerpoint/2010/main" val="211753371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pPr/>
              <a:t>36</a:t>
            </a:fld>
            <a:endParaRPr lang="en-US" sz="800"/>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latin typeface="Arial" charset="0"/>
              </a:rPr>
              <a:t>New Terms and Commands</a:t>
            </a:r>
            <a:endParaRPr lang="en-US" dirty="0"/>
          </a:p>
        </p:txBody>
      </p:sp>
    </p:spTree>
    <p:extLst>
      <p:ext uri="{BB962C8B-B14F-4D97-AF65-F5344CB8AC3E}">
        <p14:creationId xmlns:p14="http://schemas.microsoft.com/office/powerpoint/2010/main" val="104376164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 name="Slide Number Placeholder 3"/>
          <p:cNvSpPr>
            <a:spLocks noGrp="1"/>
          </p:cNvSpPr>
          <p:nvPr>
            <p:ph type="sldNum" sz="quarter" idx="5"/>
          </p:nvPr>
        </p:nvSpPr>
        <p:spPr/>
        <p:txBody>
          <a:bodyPr/>
          <a:lstStyle/>
          <a:p>
            <a:pPr>
              <a:defRPr/>
            </a:pPr>
            <a:fld id="{2AC3B40C-7774-46A0-8FD7-D0857136B166}" type="slidenum">
              <a:rPr lang="en-US" smtClean="0"/>
              <a:pPr>
                <a:defRPr/>
              </a:pPr>
              <a:t>38</a:t>
            </a:fld>
            <a:endParaRPr lang="en-US"/>
          </a:p>
        </p:txBody>
      </p:sp>
    </p:spTree>
    <p:extLst>
      <p:ext uri="{BB962C8B-B14F-4D97-AF65-F5344CB8AC3E}">
        <p14:creationId xmlns:p14="http://schemas.microsoft.com/office/powerpoint/2010/main" val="11809928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4</a:t>
            </a:fld>
            <a:endParaRPr lang="en-US"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0571199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5</a:t>
            </a:fld>
            <a:endParaRPr lang="en-US"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0912545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ACE20BE7-F2F3-4E26-9454-50B18F790A4E}" type="slidenum">
              <a:rPr lang="en-US" sz="800" b="0">
                <a:ea typeface="ＭＳ Ｐゴシック" pitchFamily="34" charset="-128"/>
              </a:rPr>
              <a:pPr algn="r"/>
              <a:t>6</a:t>
            </a:fld>
            <a:endParaRPr lang="en-US"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17844004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7</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3684715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8</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endParaRPr lang="en-US" dirty="0">
              <a:latin typeface="Arial" charset="0"/>
            </a:endParaRPr>
          </a:p>
        </p:txBody>
      </p:sp>
    </p:spTree>
    <p:extLst>
      <p:ext uri="{BB962C8B-B14F-4D97-AF65-F5344CB8AC3E}">
        <p14:creationId xmlns:p14="http://schemas.microsoft.com/office/powerpoint/2010/main" val="37331372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9</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endParaRPr lang="en-US" dirty="0">
              <a:latin typeface="Arial" charset="0"/>
            </a:endParaRPr>
          </a:p>
        </p:txBody>
      </p:sp>
    </p:spTree>
    <p:extLst>
      <p:ext uri="{BB962C8B-B14F-4D97-AF65-F5344CB8AC3E}">
        <p14:creationId xmlns:p14="http://schemas.microsoft.com/office/powerpoint/2010/main" val="10185190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PPt_CoverArt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893888"/>
            <a:ext cx="9140825" cy="2449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p:cNvSpPr>
            <a:spLocks noChangeArrowheads="1"/>
          </p:cNvSpPr>
          <p:nvPr/>
        </p:nvSpPr>
        <p:spPr bwMode="auto">
          <a:xfrm>
            <a:off x="4498975" y="6670675"/>
            <a:ext cx="2347913"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2007 – 2010, Cisco Systems, Inc. All rights reserved.</a:t>
            </a:r>
          </a:p>
        </p:txBody>
      </p:sp>
      <p:sp>
        <p:nvSpPr>
          <p:cNvPr id="6" name="Rectangle 4"/>
          <p:cNvSpPr>
            <a:spLocks noChangeArrowheads="1"/>
          </p:cNvSpPr>
          <p:nvPr/>
        </p:nvSpPr>
        <p:spPr bwMode="auto">
          <a:xfrm>
            <a:off x="7123113" y="6672263"/>
            <a:ext cx="6508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Public</a:t>
            </a:r>
          </a:p>
        </p:txBody>
      </p:sp>
      <p:sp>
        <p:nvSpPr>
          <p:cNvPr id="7" name="Rectangle 5"/>
          <p:cNvSpPr>
            <a:spLocks noChangeArrowheads="1"/>
          </p:cNvSpPr>
          <p:nvPr/>
        </p:nvSpPr>
        <p:spPr bwMode="auto">
          <a:xfrm>
            <a:off x="193675" y="6562725"/>
            <a:ext cx="96202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dirty="0">
                <a:solidFill>
                  <a:srgbClr val="D3D3D3"/>
                </a:solidFill>
              </a:rPr>
              <a:t>ITE PC v4.1</a:t>
            </a:r>
          </a:p>
          <a:p>
            <a:pPr algn="l" defTabSz="814388">
              <a:lnSpc>
                <a:spcPct val="100000"/>
              </a:lnSpc>
            </a:pPr>
            <a:r>
              <a:rPr lang="en-US" sz="700" dirty="0">
                <a:solidFill>
                  <a:srgbClr val="D3D3D3"/>
                </a:solidFill>
              </a:rPr>
              <a:t>Chapter 6</a:t>
            </a:r>
          </a:p>
        </p:txBody>
      </p:sp>
      <p:sp>
        <p:nvSpPr>
          <p:cNvPr id="8" name="Rectangle 6"/>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DC7FBAF0-BCF5-8741-945F-3C6763791038}" type="slidenum">
              <a:rPr lang="en-US" sz="1000">
                <a:solidFill>
                  <a:srgbClr val="D3D3D3"/>
                </a:solidFill>
              </a:rPr>
              <a:pPr algn="r" defTabSz="814388">
                <a:lnSpc>
                  <a:spcPct val="100000"/>
                </a:lnSpc>
              </a:pPr>
              <a:t>‹#›</a:t>
            </a:fld>
            <a:endParaRPr lang="en-US" sz="1000">
              <a:solidFill>
                <a:srgbClr val="D3D3D3"/>
              </a:solidFill>
            </a:endParaRPr>
          </a:p>
        </p:txBody>
      </p:sp>
      <p:pic>
        <p:nvPicPr>
          <p:cNvPr id="9" name="Picture 9" descr="Cisco_NewLogo"/>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83225" y="5940425"/>
            <a:ext cx="3354388"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0" descr="Cis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063" y="119063"/>
            <a:ext cx="117157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247" name="Rectangle 7"/>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dirty="0"/>
              <a:t>Click To Edit Master Title Style</a:t>
            </a:r>
          </a:p>
        </p:txBody>
      </p:sp>
      <p:sp>
        <p:nvSpPr>
          <p:cNvPr id="1290248" name="Rectangle 8"/>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a:t>Click to Edit Master Subtitle Style</a:t>
            </a:r>
          </a:p>
        </p:txBody>
      </p:sp>
    </p:spTree>
    <p:extLst>
      <p:ext uri="{BB962C8B-B14F-4D97-AF65-F5344CB8AC3E}">
        <p14:creationId xmlns:p14="http://schemas.microsoft.com/office/powerpoint/2010/main" val="38540273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87525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67663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55638" y="798513"/>
            <a:ext cx="8145462" cy="838200"/>
          </a:xfrm>
        </p:spPr>
        <p:txBody>
          <a:bodyPr/>
          <a:lstStyle/>
          <a:p>
            <a:r>
              <a:rPr lang="en-US"/>
              <a:t>Click to edit Master title style</a:t>
            </a:r>
          </a:p>
        </p:txBody>
      </p:sp>
      <p:sp>
        <p:nvSpPr>
          <p:cNvPr id="3" name="Table Placeholder 2"/>
          <p:cNvSpPr>
            <a:spLocks noGrp="1"/>
          </p:cNvSpPr>
          <p:nvPr>
            <p:ph type="tbl" idx="1"/>
          </p:nvPr>
        </p:nvSpPr>
        <p:spPr>
          <a:xfrm>
            <a:off x="655638" y="2014538"/>
            <a:ext cx="7940675" cy="3571875"/>
          </a:xfrm>
        </p:spPr>
        <p:txBody>
          <a:bodyPr/>
          <a:lstStyle/>
          <a:p>
            <a:pPr lvl="0"/>
            <a:endParaRPr lang="en-US" noProof="0" dirty="0"/>
          </a:p>
        </p:txBody>
      </p:sp>
    </p:spTree>
    <p:extLst>
      <p:ext uri="{BB962C8B-B14F-4D97-AF65-F5344CB8AC3E}">
        <p14:creationId xmlns:p14="http://schemas.microsoft.com/office/powerpoint/2010/main" val="39697481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descr="PPt_4face_021208.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911350"/>
            <a:ext cx="9144000" cy="2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78"/>
          <p:cNvSpPr>
            <a:spLocks noChangeArrowheads="1"/>
          </p:cNvSpPr>
          <p:nvPr/>
        </p:nvSpPr>
        <p:spPr bwMode="auto">
          <a:xfrm>
            <a:off x="4498975" y="6672263"/>
            <a:ext cx="20224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2008 Cisco Systems, Inc. All rights reserved.</a:t>
            </a:r>
          </a:p>
        </p:txBody>
      </p:sp>
      <p:sp>
        <p:nvSpPr>
          <p:cNvPr id="6" name="Rectangle 279"/>
          <p:cNvSpPr>
            <a:spLocks noChangeArrowheads="1"/>
          </p:cNvSpPr>
          <p:nvPr/>
        </p:nvSpPr>
        <p:spPr bwMode="auto">
          <a:xfrm>
            <a:off x="6896100" y="6672263"/>
            <a:ext cx="877888"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Confidential</a:t>
            </a:r>
          </a:p>
        </p:txBody>
      </p:sp>
      <p:sp>
        <p:nvSpPr>
          <p:cNvPr id="7" name="Rectangle 280"/>
          <p:cNvSpPr>
            <a:spLocks noChangeArrowheads="1"/>
          </p:cNvSpPr>
          <p:nvPr/>
        </p:nvSpPr>
        <p:spPr bwMode="auto">
          <a:xfrm>
            <a:off x="193675" y="6672263"/>
            <a:ext cx="96202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Presentation_ID</a:t>
            </a:r>
          </a:p>
        </p:txBody>
      </p:sp>
      <p:sp>
        <p:nvSpPr>
          <p:cNvPr id="8" name="Rectangle 281"/>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7F1BC4EF-034A-F647-AA58-B71D58802FDB}" type="slidenum">
              <a:rPr lang="en-US" sz="1000">
                <a:solidFill>
                  <a:srgbClr val="D3D3D3"/>
                </a:solidFill>
              </a:rPr>
              <a:pPr algn="r" defTabSz="814388">
                <a:lnSpc>
                  <a:spcPct val="100000"/>
                </a:lnSpc>
              </a:pPr>
              <a:t>‹#›</a:t>
            </a:fld>
            <a:endParaRPr lang="en-US" sz="1000">
              <a:solidFill>
                <a:srgbClr val="D3D3D3"/>
              </a:solidFill>
            </a:endParaRPr>
          </a:p>
        </p:txBody>
      </p:sp>
      <p:pic>
        <p:nvPicPr>
          <p:cNvPr id="9" name="Picture 331" descr="Cisco_NewLogo"/>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83225" y="5940425"/>
            <a:ext cx="3354388"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33" descr="Cis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063" y="119063"/>
            <a:ext cx="117157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9873" name="Rectangle 209"/>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dirty="0"/>
              <a:t>Click to edit Master title style</a:t>
            </a:r>
          </a:p>
        </p:txBody>
      </p:sp>
      <p:sp>
        <p:nvSpPr>
          <p:cNvPr id="369874" name="Rectangle 210"/>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dirty="0"/>
              <a:t>Click to edit Master subtitle style</a:t>
            </a:r>
          </a:p>
        </p:txBody>
      </p:sp>
    </p:spTree>
    <p:extLst>
      <p:ext uri="{BB962C8B-B14F-4D97-AF65-F5344CB8AC3E}">
        <p14:creationId xmlns:p14="http://schemas.microsoft.com/office/powerpoint/2010/main" val="8848856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lvl2pPr marL="457200" indent="-228600">
              <a:buFont typeface="Arial" panose="020B0604020202020204" pitchFamily="34" charset="0"/>
              <a:buChar char="•"/>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610473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3228517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492319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643739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408482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8569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5638" y="702293"/>
            <a:ext cx="8145462" cy="838200"/>
          </a:xfrm>
        </p:spPr>
        <p:txBody>
          <a:bodyPr/>
          <a:lstStyle/>
          <a:p>
            <a:r>
              <a:rPr lang="en-US" dirty="0"/>
              <a:t>Click to edit Master title style</a:t>
            </a:r>
          </a:p>
        </p:txBody>
      </p:sp>
      <p:sp>
        <p:nvSpPr>
          <p:cNvPr id="3" name="Content Placeholder 2"/>
          <p:cNvSpPr>
            <a:spLocks noGrp="1"/>
          </p:cNvSpPr>
          <p:nvPr>
            <p:ph idx="1"/>
          </p:nvPr>
        </p:nvSpPr>
        <p:spPr>
          <a:xfrm>
            <a:off x="655638" y="1687390"/>
            <a:ext cx="7940675" cy="4720787"/>
          </a:xfrm>
        </p:spPr>
        <p:txBody>
          <a:bodyPr/>
          <a:lstStyle>
            <a:lvl2pPr marL="457200" indent="-228600">
              <a:buFont typeface="Arial" panose="020B0604020202020204" pitchFamily="34" charset="0"/>
              <a:buChar char="•"/>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96097551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8542533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1374911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986291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31607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781150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38947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00279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88369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4858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774995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2919012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5.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55638" y="798513"/>
            <a:ext cx="8145462"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b" anchorCtr="0" compatLnSpc="1">
            <a:prstTxWarp prst="textNoShape">
              <a:avLst/>
            </a:prstTxWarp>
          </a:bodyPr>
          <a:lstStyle/>
          <a:p>
            <a:pPr lvl="0"/>
            <a:r>
              <a:rPr lang="en-US"/>
              <a:t>Slide Title</a:t>
            </a:r>
          </a:p>
        </p:txBody>
      </p:sp>
      <p:sp>
        <p:nvSpPr>
          <p:cNvPr id="1027" name="Rectangle 4"/>
          <p:cNvSpPr>
            <a:spLocks noChangeArrowheads="1"/>
          </p:cNvSpPr>
          <p:nvPr/>
        </p:nvSpPr>
        <p:spPr bwMode="auto">
          <a:xfrm>
            <a:off x="193675" y="6562725"/>
            <a:ext cx="96202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dirty="0">
                <a:solidFill>
                  <a:srgbClr val="D3D3D3"/>
                </a:solidFill>
              </a:rPr>
              <a:t>ITE PC v4.1</a:t>
            </a:r>
          </a:p>
          <a:p>
            <a:pPr algn="l" defTabSz="814388">
              <a:lnSpc>
                <a:spcPct val="100000"/>
              </a:lnSpc>
            </a:pPr>
            <a:r>
              <a:rPr lang="en-US" sz="700" dirty="0">
                <a:solidFill>
                  <a:srgbClr val="D3D3D3"/>
                </a:solidFill>
              </a:rPr>
              <a:t>Chapter 6</a:t>
            </a:r>
          </a:p>
        </p:txBody>
      </p:sp>
      <p:sp>
        <p:nvSpPr>
          <p:cNvPr id="1028" name="Rectangle 5"/>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28856D66-2D7E-BA44-8BF8-F720D8CAD36C}" type="slidenum">
              <a:rPr lang="en-US" sz="1000">
                <a:solidFill>
                  <a:srgbClr val="D3D3D3"/>
                </a:solidFill>
              </a:rPr>
              <a:pPr algn="r" defTabSz="814388">
                <a:lnSpc>
                  <a:spcPct val="100000"/>
                </a:lnSpc>
              </a:pPr>
              <a:t>‹#›</a:t>
            </a:fld>
            <a:endParaRPr lang="en-US" sz="1000">
              <a:solidFill>
                <a:srgbClr val="D3D3D3"/>
              </a:solidFill>
            </a:endParaRPr>
          </a:p>
        </p:txBody>
      </p:sp>
      <p:sp>
        <p:nvSpPr>
          <p:cNvPr id="1029" name="Rectangle 6"/>
          <p:cNvSpPr>
            <a:spLocks noGrp="1" noChangeArrowheads="1"/>
          </p:cNvSpPr>
          <p:nvPr>
            <p:ph type="body" idx="1"/>
          </p:nvPr>
        </p:nvSpPr>
        <p:spPr bwMode="auto">
          <a:xfrm>
            <a:off x="636398" y="2078328"/>
            <a:ext cx="7940675" cy="3950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p>
            <a:pPr lvl="0"/>
            <a:r>
              <a:rPr lang="en-US"/>
              <a:t>Body Text</a:t>
            </a:r>
          </a:p>
          <a:p>
            <a:pPr lvl="1"/>
            <a:r>
              <a:rPr lang="en-US"/>
              <a:t>Second Level</a:t>
            </a:r>
          </a:p>
          <a:p>
            <a:pPr lvl="2"/>
            <a:r>
              <a:rPr lang="en-US"/>
              <a:t>Third Level</a:t>
            </a:r>
          </a:p>
          <a:p>
            <a:pPr lvl="3"/>
            <a:r>
              <a:rPr lang="en-US"/>
              <a:t>Fourth Level</a:t>
            </a:r>
          </a:p>
          <a:p>
            <a:pPr lvl="4"/>
            <a:r>
              <a:rPr lang="en-US"/>
              <a:t>Fifth Level</a:t>
            </a:r>
          </a:p>
        </p:txBody>
      </p:sp>
      <p:pic>
        <p:nvPicPr>
          <p:cNvPr id="1030" name="Picture 7" descr="PPt_TopBand_Artwork"/>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9140825"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Rectangle 8"/>
          <p:cNvSpPr>
            <a:spLocks noChangeArrowheads="1"/>
          </p:cNvSpPr>
          <p:nvPr/>
        </p:nvSpPr>
        <p:spPr bwMode="auto">
          <a:xfrm>
            <a:off x="4498975" y="6670675"/>
            <a:ext cx="2347913"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2007 – 2010, Cisco Systems, Inc. All rights reserved.</a:t>
            </a:r>
          </a:p>
        </p:txBody>
      </p:sp>
      <p:sp>
        <p:nvSpPr>
          <p:cNvPr id="1032" name="Rectangle 9"/>
          <p:cNvSpPr>
            <a:spLocks noChangeArrowheads="1"/>
          </p:cNvSpPr>
          <p:nvPr/>
        </p:nvSpPr>
        <p:spPr bwMode="auto">
          <a:xfrm>
            <a:off x="7123113" y="6672263"/>
            <a:ext cx="6508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Public</a:t>
            </a:r>
          </a:p>
        </p:txBody>
      </p:sp>
    </p:spTree>
  </p:cSld>
  <p:clrMap bg1="lt1" tx1="dk1" bg2="lt2" tx2="dk2" accent1="accent1" accent2="accent2" accent3="accent3" accent4="accent4" accent5="accent5" accent6="accent6" hlink="hlink" folHlink="folHlink"/>
  <p:sldLayoutIdLst>
    <p:sldLayoutId id="2147484055"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 id="2147484044" r:id="rId12"/>
  </p:sldLayoutIdLst>
  <p:txStyles>
    <p:titleStyle>
      <a:lvl1pPr algn="l" defTabSz="814388" rtl="0" eaLnBrk="0" fontAlgn="base" hangingPunct="0">
        <a:lnSpc>
          <a:spcPct val="90000"/>
        </a:lnSpc>
        <a:spcBef>
          <a:spcPct val="0"/>
        </a:spcBef>
        <a:spcAft>
          <a:spcPct val="0"/>
        </a:spcAft>
        <a:defRPr sz="3200" b="1">
          <a:solidFill>
            <a:srgbClr val="708CA1"/>
          </a:solidFill>
          <a:latin typeface="+mj-lt"/>
          <a:ea typeface="ＭＳ Ｐゴシック" charset="0"/>
          <a:cs typeface="ＭＳ Ｐゴシック" charset="0"/>
        </a:defRPr>
      </a:lvl1pPr>
      <a:lvl2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2pPr>
      <a:lvl3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3pPr>
      <a:lvl4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4pPr>
      <a:lvl5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5pPr>
      <a:lvl6pPr marL="457200" algn="l" defTabSz="814388" rtl="0" fontAlgn="base">
        <a:lnSpc>
          <a:spcPct val="90000"/>
        </a:lnSpc>
        <a:spcBef>
          <a:spcPct val="0"/>
        </a:spcBef>
        <a:spcAft>
          <a:spcPct val="0"/>
        </a:spcAft>
        <a:defRPr sz="3200" b="1">
          <a:solidFill>
            <a:srgbClr val="708CA1"/>
          </a:solidFill>
          <a:latin typeface="Arial" charset="0"/>
        </a:defRPr>
      </a:lvl6pPr>
      <a:lvl7pPr marL="914400" algn="l" defTabSz="814388" rtl="0" fontAlgn="base">
        <a:lnSpc>
          <a:spcPct val="90000"/>
        </a:lnSpc>
        <a:spcBef>
          <a:spcPct val="0"/>
        </a:spcBef>
        <a:spcAft>
          <a:spcPct val="0"/>
        </a:spcAft>
        <a:defRPr sz="3200" b="1">
          <a:solidFill>
            <a:srgbClr val="708CA1"/>
          </a:solidFill>
          <a:latin typeface="Arial" charset="0"/>
        </a:defRPr>
      </a:lvl7pPr>
      <a:lvl8pPr marL="1371600" algn="l" defTabSz="814388" rtl="0" fontAlgn="base">
        <a:lnSpc>
          <a:spcPct val="90000"/>
        </a:lnSpc>
        <a:spcBef>
          <a:spcPct val="0"/>
        </a:spcBef>
        <a:spcAft>
          <a:spcPct val="0"/>
        </a:spcAft>
        <a:defRPr sz="3200" b="1">
          <a:solidFill>
            <a:srgbClr val="708CA1"/>
          </a:solidFill>
          <a:latin typeface="Arial" charset="0"/>
        </a:defRPr>
      </a:lvl8pPr>
      <a:lvl9pPr marL="1828800" algn="l" defTabSz="814388" rtl="0" fontAlgn="base">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0" fontAlgn="base" hangingPunct="0">
        <a:lnSpc>
          <a:spcPct val="95000"/>
        </a:lnSpc>
        <a:spcBef>
          <a:spcPct val="35000"/>
        </a:spcBef>
        <a:spcAft>
          <a:spcPct val="0"/>
        </a:spcAft>
        <a:buClr>
          <a:srgbClr val="708CA1"/>
        </a:buClr>
        <a:defRPr sz="2000">
          <a:solidFill>
            <a:schemeClr val="tx1"/>
          </a:solidFill>
          <a:latin typeface="+mn-lt"/>
        </a:defRPr>
      </a:lvl6pPr>
      <a:lvl7pPr marL="2519363" algn="l" defTabSz="814388" rtl="0" eaLnBrk="0" fontAlgn="base" hangingPunct="0">
        <a:lnSpc>
          <a:spcPct val="95000"/>
        </a:lnSpc>
        <a:spcBef>
          <a:spcPct val="35000"/>
        </a:spcBef>
        <a:spcAft>
          <a:spcPct val="0"/>
        </a:spcAft>
        <a:buClr>
          <a:srgbClr val="708CA1"/>
        </a:buClr>
        <a:defRPr sz="2000">
          <a:solidFill>
            <a:schemeClr val="tx1"/>
          </a:solidFill>
          <a:latin typeface="+mn-lt"/>
        </a:defRPr>
      </a:lvl7pPr>
      <a:lvl8pPr marL="2976563" algn="l" defTabSz="814388" rtl="0" eaLnBrk="0" fontAlgn="base" hangingPunct="0">
        <a:lnSpc>
          <a:spcPct val="95000"/>
        </a:lnSpc>
        <a:spcBef>
          <a:spcPct val="35000"/>
        </a:spcBef>
        <a:spcAft>
          <a:spcPct val="0"/>
        </a:spcAft>
        <a:buClr>
          <a:srgbClr val="708CA1"/>
        </a:buClr>
        <a:defRPr sz="2000">
          <a:solidFill>
            <a:schemeClr val="tx1"/>
          </a:solidFill>
          <a:latin typeface="+mn-lt"/>
        </a:defRPr>
      </a:lvl8pPr>
      <a:lvl9pPr marL="3433763" algn="l" defTabSz="814388" rtl="0" eaLnBrk="0" fontAlgn="base" hangingPunct="0">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6146"/>
          <p:cNvSpPr>
            <a:spLocks noGrp="1" noChangeArrowheads="1"/>
          </p:cNvSpPr>
          <p:nvPr>
            <p:ph type="title"/>
          </p:nvPr>
        </p:nvSpPr>
        <p:spPr bwMode="auto">
          <a:xfrm>
            <a:off x="193868" y="394392"/>
            <a:ext cx="8772157"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b" anchorCtr="0" compatLnSpc="1">
            <a:prstTxWarp prst="textNoShape">
              <a:avLst/>
            </a:prstTxWarp>
          </a:bodyPr>
          <a:lstStyle/>
          <a:p>
            <a:pPr lvl="0"/>
            <a:r>
              <a:rPr lang="en-US"/>
              <a:t>Slide Title</a:t>
            </a:r>
          </a:p>
        </p:txBody>
      </p:sp>
      <p:sp>
        <p:nvSpPr>
          <p:cNvPr id="3075" name="Rectangle 6281"/>
          <p:cNvSpPr>
            <a:spLocks noChangeArrowheads="1"/>
          </p:cNvSpPr>
          <p:nvPr/>
        </p:nvSpPr>
        <p:spPr bwMode="auto">
          <a:xfrm>
            <a:off x="193675" y="6672263"/>
            <a:ext cx="96202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Presentation_ID</a:t>
            </a:r>
          </a:p>
        </p:txBody>
      </p:sp>
      <p:sp>
        <p:nvSpPr>
          <p:cNvPr id="3076" name="Rectangle 6282"/>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6084AB3D-AE30-934E-B0BC-A74C2CCEE444}" type="slidenum">
              <a:rPr lang="en-US" sz="1000">
                <a:solidFill>
                  <a:srgbClr val="D3D3D3"/>
                </a:solidFill>
              </a:rPr>
              <a:pPr algn="r" defTabSz="814388">
                <a:lnSpc>
                  <a:spcPct val="100000"/>
                </a:lnSpc>
              </a:pPr>
              <a:t>‹#›</a:t>
            </a:fld>
            <a:endParaRPr lang="en-US" sz="1000">
              <a:solidFill>
                <a:srgbClr val="D3D3D3"/>
              </a:solidFill>
            </a:endParaRPr>
          </a:p>
        </p:txBody>
      </p:sp>
      <p:sp>
        <p:nvSpPr>
          <p:cNvPr id="3077" name="Rectangle 6284"/>
          <p:cNvSpPr>
            <a:spLocks noGrp="1" noChangeArrowheads="1"/>
          </p:cNvSpPr>
          <p:nvPr>
            <p:ph type="body" idx="1"/>
          </p:nvPr>
        </p:nvSpPr>
        <p:spPr bwMode="auto">
          <a:xfrm>
            <a:off x="213109" y="1539502"/>
            <a:ext cx="8733677" cy="4926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p>
            <a:pPr lvl="0"/>
            <a:r>
              <a:rPr lang="en-US" dirty="0"/>
              <a:t>Body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078" name="Rectangle 6312"/>
          <p:cNvSpPr>
            <a:spLocks noChangeArrowheads="1"/>
          </p:cNvSpPr>
          <p:nvPr/>
        </p:nvSpPr>
        <p:spPr bwMode="auto">
          <a:xfrm>
            <a:off x="4498975" y="6672263"/>
            <a:ext cx="20224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2008 Cisco Systems, Inc. All rights reserved.</a:t>
            </a:r>
          </a:p>
        </p:txBody>
      </p:sp>
      <p:sp>
        <p:nvSpPr>
          <p:cNvPr id="3079" name="Rectangle 6313"/>
          <p:cNvSpPr>
            <a:spLocks noChangeArrowheads="1"/>
          </p:cNvSpPr>
          <p:nvPr/>
        </p:nvSpPr>
        <p:spPr bwMode="auto">
          <a:xfrm>
            <a:off x="6896100" y="6672263"/>
            <a:ext cx="877888"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Confidential</a:t>
            </a:r>
          </a:p>
        </p:txBody>
      </p:sp>
      <p:pic>
        <p:nvPicPr>
          <p:cNvPr id="3080" name="Picture 8" descr="Rev08_Cisco_BrandBar10_060408.png"/>
          <p:cNvPicPr>
            <a:picLocks noChangeAspect="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0" y="0"/>
            <a:ext cx="9144000"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56" r:id="rId1"/>
    <p:sldLayoutId id="2147484045" r:id="rId2"/>
    <p:sldLayoutId id="2147484046" r:id="rId3"/>
    <p:sldLayoutId id="2147484047" r:id="rId4"/>
    <p:sldLayoutId id="2147484048" r:id="rId5"/>
    <p:sldLayoutId id="2147484049" r:id="rId6"/>
    <p:sldLayoutId id="2147484050" r:id="rId7"/>
    <p:sldLayoutId id="2147484051" r:id="rId8"/>
    <p:sldLayoutId id="2147484052" r:id="rId9"/>
    <p:sldLayoutId id="2147484053" r:id="rId10"/>
    <p:sldLayoutId id="2147484054" r:id="rId11"/>
  </p:sldLayoutIdLst>
  <p:txStyles>
    <p:titleStyle>
      <a:lvl1pPr algn="l" defTabSz="814388" rtl="0" eaLnBrk="0" fontAlgn="base" hangingPunct="0">
        <a:lnSpc>
          <a:spcPct val="90000"/>
        </a:lnSpc>
        <a:spcBef>
          <a:spcPct val="0"/>
        </a:spcBef>
        <a:spcAft>
          <a:spcPct val="0"/>
        </a:spcAft>
        <a:defRPr sz="3200" b="1">
          <a:solidFill>
            <a:srgbClr val="708CA1"/>
          </a:solidFill>
          <a:latin typeface="+mj-lt"/>
          <a:ea typeface="ＭＳ Ｐゴシック" charset="0"/>
          <a:cs typeface="ＭＳ Ｐゴシック" charset="0"/>
        </a:defRPr>
      </a:lvl1pPr>
      <a:lvl2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2pPr>
      <a:lvl3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3pPr>
      <a:lvl4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4pPr>
      <a:lvl5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hyperlink" Target="https://www.netacad.com/group/communities/community-home" TargetMode="External"/><Relationship Id="rId2" Type="http://schemas.openxmlformats.org/officeDocument/2006/relationships/notesSlide" Target="../notesSlides/notesSlide11.xml"/><Relationship Id="rId1" Type="http://schemas.openxmlformats.org/officeDocument/2006/relationships/slideLayout" Target="../slideLayouts/slideLayout19.xml"/><Relationship Id="rId4" Type="http://schemas.openxmlformats.org/officeDocument/2006/relationships/hyperlink" Target="https://www.netacad.com/group/communities/ccna-blog"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14.xml"/><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3.xml"/><Relationship Id="rId1" Type="http://schemas.openxmlformats.org/officeDocument/2006/relationships/slideLayout" Target="../slideLayouts/slideLayout14.xml"/><Relationship Id="rId4" Type="http://schemas.openxmlformats.org/officeDocument/2006/relationships/image" Target="../media/image14.png"/></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6.xml"/><Relationship Id="rId1" Type="http://schemas.openxmlformats.org/officeDocument/2006/relationships/slideLayout" Target="../slideLayouts/slideLayout14.xml"/><Relationship Id="rId4" Type="http://schemas.openxmlformats.org/officeDocument/2006/relationships/image" Target="../media/image18.png"/></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7.xml"/><Relationship Id="rId1" Type="http://schemas.openxmlformats.org/officeDocument/2006/relationships/slideLayout" Target="../slideLayouts/slideLayout14.xml"/><Relationship Id="rId4" Type="http://schemas.openxmlformats.org/officeDocument/2006/relationships/image" Target="../media/image20.png"/></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9.xml"/></Relationships>
</file>

<file path=ppt/slides/_rels/slide3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7.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3" Type="http://schemas.openxmlformats.org/officeDocument/2006/relationships/hyperlink" Target="http://www.cisco.com/en/US/customer/tech/tk648/tk361/technologies_tech_note09186a0080094c32.shtml" TargetMode="External"/><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Grp="1" noChangeArrowheads="1"/>
          </p:cNvSpPr>
          <p:nvPr>
            <p:ph type="ctrTitle"/>
          </p:nvPr>
        </p:nvSpPr>
        <p:spPr/>
        <p:txBody>
          <a:bodyPr/>
          <a:lstStyle/>
          <a:p>
            <a:pPr eaLnBrk="1" hangingPunct="1"/>
            <a:r>
              <a:rPr lang="en-US" sz="2400" dirty="0">
                <a:latin typeface="Arial" charset="0"/>
              </a:rPr>
              <a:t>Instructor Materials</a:t>
            </a:r>
            <a:br>
              <a:rPr lang="en-US" sz="2400" dirty="0">
                <a:latin typeface="Arial" charset="0"/>
              </a:rPr>
            </a:br>
            <a:r>
              <a:rPr lang="en-US" sz="2400" dirty="0">
                <a:latin typeface="Arial" charset="0"/>
              </a:rPr>
              <a:t>Chapter 9: NAT for IPv4</a:t>
            </a:r>
            <a:endParaRPr lang="en-US" sz="2400" dirty="0">
              <a:solidFill>
                <a:srgbClr val="00B0F0"/>
              </a:solidFill>
              <a:latin typeface="Arial" charset="0"/>
            </a:endParaRPr>
          </a:p>
        </p:txBody>
      </p:sp>
      <p:sp>
        <p:nvSpPr>
          <p:cNvPr id="3" name="Subtitle 2"/>
          <p:cNvSpPr>
            <a:spLocks noGrp="1"/>
          </p:cNvSpPr>
          <p:nvPr>
            <p:ph type="subTitle" idx="1"/>
          </p:nvPr>
        </p:nvSpPr>
        <p:spPr>
          <a:xfrm>
            <a:off x="311150" y="4672012"/>
            <a:ext cx="5601970" cy="1061813"/>
          </a:xfrm>
        </p:spPr>
        <p:txBody>
          <a:bodyPr/>
          <a:lstStyle/>
          <a:p>
            <a:pPr eaLnBrk="1" hangingPunct="1"/>
            <a:r>
              <a:rPr lang="en-US" dirty="0">
                <a:latin typeface="Arial" charset="0"/>
              </a:rPr>
              <a:t>CCNA Routing and Switching</a:t>
            </a:r>
          </a:p>
          <a:p>
            <a:pPr eaLnBrk="1" hangingPunct="1"/>
            <a:r>
              <a:rPr lang="en-US" dirty="0">
                <a:solidFill>
                  <a:schemeClr val="tx1"/>
                </a:solidFill>
                <a:latin typeface="Arial" charset="0"/>
              </a:rPr>
              <a:t>Routing and Switching Essentials v6.0</a:t>
            </a:r>
          </a:p>
          <a:p>
            <a:endParaRPr lang="en-US" dirty="0"/>
          </a:p>
        </p:txBody>
      </p:sp>
    </p:spTree>
    <p:extLst>
      <p:ext uri="{BB962C8B-B14F-4D97-AF65-F5344CB8AC3E}">
        <p14:creationId xmlns:p14="http://schemas.microsoft.com/office/powerpoint/2010/main" val="2515264652"/>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Chapter 9: Best Practices (Cont.)</a:t>
            </a:r>
          </a:p>
        </p:txBody>
      </p:sp>
      <p:sp>
        <p:nvSpPr>
          <p:cNvPr id="6" name="Content Placeholder 5"/>
          <p:cNvSpPr>
            <a:spLocks noGrp="1"/>
          </p:cNvSpPr>
          <p:nvPr>
            <p:ph idx="1"/>
          </p:nvPr>
        </p:nvSpPr>
        <p:spPr>
          <a:xfrm>
            <a:off x="232348" y="1232592"/>
            <a:ext cx="8733677" cy="4926405"/>
          </a:xfrm>
        </p:spPr>
        <p:txBody>
          <a:bodyPr/>
          <a:lstStyle/>
          <a:p>
            <a:r>
              <a:rPr lang="en-US" dirty="0"/>
              <a:t>Section 9.3</a:t>
            </a:r>
          </a:p>
          <a:p>
            <a:pPr lvl="1"/>
            <a:r>
              <a:rPr lang="en-US" dirty="0"/>
              <a:t>Troubleshooting NAT using show and debug commands.</a:t>
            </a:r>
          </a:p>
          <a:p>
            <a:pPr lvl="1"/>
            <a:r>
              <a:rPr lang="en-US" dirty="0"/>
              <a:t>How NAT for IPv6 is used to translate between IPv6 addresses and IPv4 addresses.</a:t>
            </a:r>
          </a:p>
          <a:p>
            <a:endParaRPr lang="en-US" dirty="0"/>
          </a:p>
          <a:p>
            <a:endParaRPr lang="en-US" dirty="0"/>
          </a:p>
        </p:txBody>
      </p:sp>
    </p:spTree>
    <p:extLst>
      <p:ext uri="{BB962C8B-B14F-4D97-AF65-F5344CB8AC3E}">
        <p14:creationId xmlns:p14="http://schemas.microsoft.com/office/powerpoint/2010/main" val="2326879303"/>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4" name="Rectangle 33"/>
          <p:cNvSpPr>
            <a:spLocks noGrp="1" noChangeArrowheads="1"/>
          </p:cNvSpPr>
          <p:nvPr>
            <p:ph type="title" idx="4294967295"/>
          </p:nvPr>
        </p:nvSpPr>
        <p:spPr>
          <a:xfrm>
            <a:off x="395786" y="350288"/>
            <a:ext cx="8145462" cy="838200"/>
          </a:xfrm>
        </p:spPr>
        <p:txBody>
          <a:bodyPr/>
          <a:lstStyle/>
          <a:p>
            <a:pPr eaLnBrk="1" hangingPunct="1"/>
            <a:r>
              <a:rPr lang="en-US" dirty="0"/>
              <a:t>Chapter 9: Additional Help</a:t>
            </a:r>
          </a:p>
        </p:txBody>
      </p:sp>
      <p:sp>
        <p:nvSpPr>
          <p:cNvPr id="20483" name="Rectangle 34"/>
          <p:cNvSpPr>
            <a:spLocks noGrp="1" noChangeArrowheads="1"/>
          </p:cNvSpPr>
          <p:nvPr>
            <p:ph type="body" idx="4294967295"/>
          </p:nvPr>
        </p:nvSpPr>
        <p:spPr>
          <a:xfrm>
            <a:off x="395786" y="1260910"/>
            <a:ext cx="8200528" cy="3571875"/>
          </a:xfrm>
        </p:spPr>
        <p:txBody>
          <a:bodyPr/>
          <a:lstStyle/>
          <a:p>
            <a:pPr>
              <a:lnSpc>
                <a:spcPct val="85000"/>
              </a:lnSpc>
              <a:spcBef>
                <a:spcPct val="30000"/>
              </a:spcBef>
              <a:spcAft>
                <a:spcPts val="1200"/>
              </a:spcAft>
              <a:defRPr/>
            </a:pPr>
            <a:r>
              <a:rPr lang="en-US" sz="2000" dirty="0"/>
              <a:t>For additional help with teaching strategies, including lesson plans, analogies for difficult concepts, and discussion topics, visit the CCNA Community at: </a:t>
            </a:r>
            <a:r>
              <a:rPr lang="en-US" sz="2000" dirty="0">
                <a:hlinkClick r:id="rId3"/>
              </a:rPr>
              <a:t>https://www.netacad.com/group/communities/community-home</a:t>
            </a:r>
            <a:endParaRPr lang="en-US" sz="2000" dirty="0"/>
          </a:p>
          <a:p>
            <a:pPr>
              <a:lnSpc>
                <a:spcPct val="85000"/>
              </a:lnSpc>
              <a:spcBef>
                <a:spcPct val="30000"/>
              </a:spcBef>
              <a:spcAft>
                <a:spcPts val="1200"/>
              </a:spcAft>
              <a:defRPr/>
            </a:pPr>
            <a:r>
              <a:rPr lang="en-US" sz="2000" dirty="0"/>
              <a:t>Best practices from around the world for teaching CCNA Routing and Switching. </a:t>
            </a:r>
            <a:r>
              <a:rPr lang="en-US" sz="2000" dirty="0">
                <a:hlinkClick r:id="rId4"/>
              </a:rPr>
              <a:t>https://www.netacad.com/group/communities/ccna-blog</a:t>
            </a:r>
            <a:endParaRPr lang="en-US" sz="2000" dirty="0"/>
          </a:p>
          <a:p>
            <a:pPr>
              <a:lnSpc>
                <a:spcPct val="85000"/>
              </a:lnSpc>
              <a:spcBef>
                <a:spcPct val="30000"/>
              </a:spcBef>
              <a:defRPr/>
            </a:pPr>
            <a:r>
              <a:rPr lang="en-US" sz="2000" dirty="0"/>
              <a:t>If you have lesson plans or resources that you would like to share, upload them to the CCNA Community in order to help other instructors.</a:t>
            </a:r>
          </a:p>
          <a:p>
            <a:r>
              <a:rPr lang="en-US" sz="2000" dirty="0"/>
              <a:t>Students can enroll in </a:t>
            </a:r>
            <a:r>
              <a:rPr lang="en-US" sz="2000" b="1" dirty="0"/>
              <a:t>Packet Tracer Know How 1: Packet Tracer 101 </a:t>
            </a:r>
            <a:r>
              <a:rPr lang="en-US" sz="2000" dirty="0"/>
              <a:t>(self-enroll)</a:t>
            </a:r>
          </a:p>
        </p:txBody>
      </p:sp>
    </p:spTree>
    <p:extLst>
      <p:ext uri="{BB962C8B-B14F-4D97-AF65-F5344CB8AC3E}">
        <p14:creationId xmlns:p14="http://schemas.microsoft.com/office/powerpoint/2010/main" val="1402589301"/>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Rectangle 70"/>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b="0"/>
          </a:p>
        </p:txBody>
      </p:sp>
      <p:pic>
        <p:nvPicPr>
          <p:cNvPr id="14339" name="Picture 100" descr="CNA_largo-onwhite"/>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9297878"/>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p:cNvSpPr>
            <a:spLocks noGrp="1" noChangeArrowheads="1"/>
          </p:cNvSpPr>
          <p:nvPr>
            <p:ph type="ctrTitle"/>
          </p:nvPr>
        </p:nvSpPr>
        <p:spPr>
          <a:xfrm>
            <a:off x="311150" y="2263775"/>
            <a:ext cx="3854450" cy="1481138"/>
          </a:xfrm>
        </p:spPr>
        <p:txBody>
          <a:bodyPr/>
          <a:lstStyle/>
          <a:p>
            <a:pPr eaLnBrk="1" hangingPunct="1"/>
            <a:r>
              <a:rPr lang="en-US" sz="2400" dirty="0">
                <a:latin typeface="Arial" charset="0"/>
              </a:rPr>
              <a:t>Chapter 9: NAT for IPv4</a:t>
            </a:r>
            <a:endParaRPr lang="en-US" sz="2400" dirty="0">
              <a:solidFill>
                <a:srgbClr val="00B0F0"/>
              </a:solidFill>
              <a:latin typeface="Arial" charset="0"/>
            </a:endParaRPr>
          </a:p>
        </p:txBody>
      </p:sp>
      <p:sp>
        <p:nvSpPr>
          <p:cNvPr id="7170" name="Rectangle 3"/>
          <p:cNvSpPr>
            <a:spLocks noGrp="1" noChangeArrowheads="1"/>
          </p:cNvSpPr>
          <p:nvPr>
            <p:ph type="subTitle" idx="1"/>
          </p:nvPr>
        </p:nvSpPr>
        <p:spPr>
          <a:xfrm>
            <a:off x="311150" y="4672013"/>
            <a:ext cx="6788150" cy="658812"/>
          </a:xfrm>
        </p:spPr>
        <p:txBody>
          <a:bodyPr/>
          <a:lstStyle/>
          <a:p>
            <a:pPr eaLnBrk="1" hangingPunct="1"/>
            <a:r>
              <a:rPr lang="en-US" dirty="0">
                <a:solidFill>
                  <a:schemeClr val="tx1"/>
                </a:solidFill>
                <a:latin typeface="Arial" charset="0"/>
              </a:rPr>
              <a:t>Routing and Switching Essentials v6.0</a:t>
            </a:r>
          </a:p>
        </p:txBody>
      </p:sp>
    </p:spTree>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93868" y="331332"/>
            <a:ext cx="8772157" cy="838200"/>
          </a:xfrm>
        </p:spPr>
        <p:txBody>
          <a:bodyPr/>
          <a:lstStyle/>
          <a:p>
            <a:r>
              <a:rPr lang="en-US" dirty="0"/>
              <a:t>Chapter 9 - Sections &amp; Objectives</a:t>
            </a:r>
          </a:p>
        </p:txBody>
      </p:sp>
      <p:sp>
        <p:nvSpPr>
          <p:cNvPr id="4099" name="Rectangle 34"/>
          <p:cNvSpPr>
            <a:spLocks noGrp="1" noChangeArrowheads="1"/>
          </p:cNvSpPr>
          <p:nvPr>
            <p:ph idx="1"/>
          </p:nvPr>
        </p:nvSpPr>
        <p:spPr>
          <a:xfrm>
            <a:off x="213109" y="1476442"/>
            <a:ext cx="8733677" cy="4926405"/>
          </a:xfrm>
        </p:spPr>
        <p:txBody>
          <a:bodyPr/>
          <a:lstStyle/>
          <a:p>
            <a:r>
              <a:rPr lang="en-CA"/>
              <a:t>9.1 Network Layer Protocols</a:t>
            </a:r>
          </a:p>
          <a:p>
            <a:pPr lvl="1"/>
            <a:r>
              <a:rPr lang="en-US"/>
              <a:t>Explain how NAT provides IPv4 address scalability in a small to medium-sized business network.</a:t>
            </a:r>
          </a:p>
          <a:p>
            <a:r>
              <a:rPr lang="en-CA"/>
              <a:t>9.2 Configuring NAT</a:t>
            </a:r>
          </a:p>
          <a:p>
            <a:pPr lvl="1"/>
            <a:r>
              <a:rPr lang="en-US"/>
              <a:t>Configure NAT services on the edge router to provide IPv4 address scalability in a small to medium-sized business network.</a:t>
            </a:r>
          </a:p>
          <a:p>
            <a:r>
              <a:rPr lang="en-US"/>
              <a:t>9.3 Troubleshoot NAT Configurations</a:t>
            </a:r>
          </a:p>
          <a:p>
            <a:pPr lvl="1"/>
            <a:r>
              <a:rPr lang="en-US"/>
              <a:t>Troubleshoot NAT issues in a small to medium-sized business network.</a:t>
            </a:r>
            <a:endParaRPr lang="en-US" dirty="0"/>
          </a:p>
        </p:txBody>
      </p:sp>
    </p:spTree>
    <p:extLst>
      <p:ext uri="{BB962C8B-B14F-4D97-AF65-F5344CB8AC3E}">
        <p14:creationId xmlns:p14="http://schemas.microsoft.com/office/powerpoint/2010/main" val="1065710895"/>
      </p:ext>
    </p:extLst>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pPr eaLnBrk="1" hangingPunct="1"/>
            <a:r>
              <a:rPr lang="en-CA" sz="2400" dirty="0"/>
              <a:t>9.1 NAT Operation</a:t>
            </a:r>
            <a:endParaRPr lang="en-US" sz="2400" dirty="0">
              <a:solidFill>
                <a:srgbClr val="00B0F0"/>
              </a:solidFill>
            </a:endParaRPr>
          </a:p>
        </p:txBody>
      </p:sp>
    </p:spTree>
    <p:extLst>
      <p:ext uri="{BB962C8B-B14F-4D97-AF65-F5344CB8AC3E}">
        <p14:creationId xmlns:p14="http://schemas.microsoft.com/office/powerpoint/2010/main" val="2753221210"/>
      </p:ext>
    </p:extLst>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600" dirty="0"/>
              <a:t>NAT Operation</a:t>
            </a:r>
            <a:br>
              <a:rPr lang="en-US" dirty="0"/>
            </a:br>
            <a:r>
              <a:rPr lang="en-US" dirty="0"/>
              <a:t>NAT Characteristics</a:t>
            </a:r>
          </a:p>
        </p:txBody>
      </p:sp>
      <p:sp>
        <p:nvSpPr>
          <p:cNvPr id="2" name="Content Placeholder 1"/>
          <p:cNvSpPr>
            <a:spLocks noGrp="1"/>
          </p:cNvSpPr>
          <p:nvPr>
            <p:ph idx="1"/>
          </p:nvPr>
        </p:nvSpPr>
        <p:spPr>
          <a:xfrm>
            <a:off x="193868" y="1232592"/>
            <a:ext cx="8733677" cy="4926405"/>
          </a:xfrm>
        </p:spPr>
        <p:txBody>
          <a:bodyPr>
            <a:normAutofit fontScale="92500" lnSpcReduction="10000"/>
          </a:bodyPr>
          <a:lstStyle/>
          <a:p>
            <a:r>
              <a:rPr lang="en-US" dirty="0"/>
              <a:t>IPv4 Private Address Space</a:t>
            </a:r>
          </a:p>
          <a:p>
            <a:pPr lvl="1"/>
            <a:r>
              <a:rPr lang="en-US" dirty="0"/>
              <a:t>10.0.0.0 /8, 172.16.0.0 /12, and 192.168.0.0 /16</a:t>
            </a:r>
          </a:p>
          <a:p>
            <a:r>
              <a:rPr lang="en-US" dirty="0"/>
              <a:t>What is NAT?</a:t>
            </a:r>
          </a:p>
          <a:p>
            <a:pPr lvl="1"/>
            <a:r>
              <a:rPr lang="en-US" dirty="0"/>
              <a:t>Process to translate network IPv4 address</a:t>
            </a:r>
          </a:p>
          <a:p>
            <a:pPr lvl="1"/>
            <a:r>
              <a:rPr lang="en-US" dirty="0"/>
              <a:t>Conserve public IPv4 addresses</a:t>
            </a:r>
          </a:p>
          <a:p>
            <a:pPr lvl="1"/>
            <a:r>
              <a:rPr lang="en-US" dirty="0"/>
              <a:t>Configured at the border router for translation</a:t>
            </a:r>
          </a:p>
          <a:p>
            <a:r>
              <a:rPr lang="en-US" dirty="0"/>
              <a:t>NAT Terminology</a:t>
            </a:r>
          </a:p>
          <a:p>
            <a:pPr lvl="1"/>
            <a:r>
              <a:rPr lang="en-US" dirty="0"/>
              <a:t>Inside address</a:t>
            </a:r>
          </a:p>
          <a:p>
            <a:pPr lvl="1"/>
            <a:r>
              <a:rPr lang="en-US" dirty="0"/>
              <a:t>Inside local address</a:t>
            </a:r>
          </a:p>
          <a:p>
            <a:pPr lvl="1"/>
            <a:r>
              <a:rPr lang="en-US" dirty="0"/>
              <a:t>Inside global address</a:t>
            </a:r>
          </a:p>
          <a:p>
            <a:pPr lvl="1"/>
            <a:r>
              <a:rPr lang="en-US" dirty="0"/>
              <a:t>Outside address</a:t>
            </a:r>
          </a:p>
          <a:p>
            <a:pPr lvl="1"/>
            <a:r>
              <a:rPr lang="en-US" dirty="0"/>
              <a:t>Outside local address</a:t>
            </a:r>
          </a:p>
          <a:p>
            <a:pPr lvl="1"/>
            <a:r>
              <a:rPr lang="en-US" dirty="0"/>
              <a:t>Outside global address</a:t>
            </a:r>
          </a:p>
          <a:p>
            <a:pPr marL="0" indent="0">
              <a:buNone/>
            </a:pPr>
            <a:endParaRPr lang="en-US" dirty="0"/>
          </a:p>
          <a:p>
            <a:pPr lvl="1"/>
            <a:endParaRPr lang="en-US" dirty="0"/>
          </a:p>
          <a:p>
            <a:endParaRPr lang="en-US" dirty="0"/>
          </a:p>
        </p:txBody>
      </p:sp>
      <p:pic>
        <p:nvPicPr>
          <p:cNvPr id="8"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505325" y="3558718"/>
            <a:ext cx="4460700" cy="3139241"/>
          </a:xfrm>
          <a:prstGeom prst="rect">
            <a:avLst/>
          </a:prstGeom>
          <a:noFill/>
          <a:ln w="9525">
            <a:solidFill>
              <a:schemeClr val="tx1"/>
            </a:solidFill>
            <a:bevel/>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00030874"/>
      </p:ext>
    </p:extLst>
  </p:cSld>
  <p:clrMapOvr>
    <a:masterClrMapping/>
  </p:clrMapOvr>
  <p:transition spd="med">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600" dirty="0"/>
              <a:t>NAT Operation</a:t>
            </a:r>
            <a:br>
              <a:rPr lang="en-US" sz="1600" dirty="0"/>
            </a:br>
            <a:r>
              <a:rPr lang="en-US" dirty="0"/>
              <a:t>Types of NAT</a:t>
            </a:r>
          </a:p>
        </p:txBody>
      </p:sp>
      <p:sp>
        <p:nvSpPr>
          <p:cNvPr id="2" name="Content Placeholder 1"/>
          <p:cNvSpPr>
            <a:spLocks noGrp="1"/>
          </p:cNvSpPr>
          <p:nvPr>
            <p:ph idx="1"/>
          </p:nvPr>
        </p:nvSpPr>
        <p:spPr>
          <a:xfrm>
            <a:off x="193869" y="1380752"/>
            <a:ext cx="5416356" cy="5362948"/>
          </a:xfrm>
        </p:spPr>
        <p:txBody>
          <a:bodyPr>
            <a:normAutofit fontScale="85000" lnSpcReduction="10000"/>
          </a:bodyPr>
          <a:lstStyle/>
          <a:p>
            <a:r>
              <a:rPr lang="en-US" dirty="0"/>
              <a:t>Static NAT</a:t>
            </a:r>
          </a:p>
          <a:p>
            <a:pPr lvl="1"/>
            <a:r>
              <a:rPr lang="en-US" dirty="0"/>
              <a:t>One-to-one mapping of local and global addresses</a:t>
            </a:r>
          </a:p>
          <a:p>
            <a:pPr lvl="1"/>
            <a:r>
              <a:rPr lang="en-US" dirty="0"/>
              <a:t>Configured by the network administrator and remain constant.</a:t>
            </a:r>
          </a:p>
          <a:p>
            <a:r>
              <a:rPr lang="en-US" dirty="0"/>
              <a:t>Dynamic NAT</a:t>
            </a:r>
          </a:p>
          <a:p>
            <a:pPr lvl="1"/>
            <a:r>
              <a:rPr lang="en-US" dirty="0"/>
              <a:t>Uses a pool of public addresses and assigns them on a first-come, first-served basis</a:t>
            </a:r>
          </a:p>
          <a:p>
            <a:pPr lvl="1"/>
            <a:r>
              <a:rPr lang="en-US" dirty="0"/>
              <a:t>Requires that enough public addresses for the total number of simultaneous user sessions</a:t>
            </a:r>
          </a:p>
          <a:p>
            <a:r>
              <a:rPr lang="en-US" dirty="0"/>
              <a:t>Port Address Translation (PAT)</a:t>
            </a:r>
          </a:p>
          <a:p>
            <a:pPr lvl="1"/>
            <a:r>
              <a:rPr lang="en-US" dirty="0"/>
              <a:t>Maps multiple private IPv4 addresses to a single public IPv4 address or a few addresses</a:t>
            </a:r>
          </a:p>
          <a:p>
            <a:pPr lvl="1"/>
            <a:r>
              <a:rPr lang="en-US" dirty="0"/>
              <a:t>Also known as NAT overload</a:t>
            </a:r>
          </a:p>
          <a:p>
            <a:pPr lvl="1"/>
            <a:r>
              <a:rPr lang="en-US" dirty="0"/>
              <a:t>Validates that the incoming packets were requested</a:t>
            </a:r>
          </a:p>
          <a:p>
            <a:pPr lvl="1"/>
            <a:r>
              <a:rPr lang="en-US" dirty="0"/>
              <a:t>Uses port numbers to forward the response packets to the correct internal device</a:t>
            </a:r>
          </a:p>
          <a:p>
            <a:pPr lvl="1"/>
            <a:endParaRPr lang="en-US" dirty="0"/>
          </a:p>
          <a:p>
            <a:endParaRPr lang="en-US" dirty="0"/>
          </a:p>
        </p:txBody>
      </p:sp>
      <p:pic>
        <p:nvPicPr>
          <p:cNvPr id="4"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895976" y="1229516"/>
            <a:ext cx="3070049" cy="2614439"/>
          </a:xfrm>
          <a:prstGeom prst="rect">
            <a:avLst/>
          </a:prstGeom>
          <a:noFill/>
          <a:ln w="9525">
            <a:solidFill>
              <a:schemeClr val="tx1"/>
            </a:solidFill>
            <a:bevel/>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895976" y="4024838"/>
            <a:ext cx="3070050" cy="2608259"/>
          </a:xfrm>
          <a:prstGeom prst="rect">
            <a:avLst/>
          </a:prstGeom>
          <a:noFill/>
          <a:ln w="9525">
            <a:solidFill>
              <a:schemeClr val="tx1"/>
            </a:solidFill>
            <a:bevel/>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81459269"/>
      </p:ext>
    </p:extLst>
  </p:cSld>
  <p:clrMapOvr>
    <a:masterClrMapping/>
  </p:clrMapOvr>
  <p:transition spd="med">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600" dirty="0"/>
              <a:t>NAT Operation</a:t>
            </a:r>
            <a:br>
              <a:rPr lang="en-US" sz="1600" dirty="0"/>
            </a:br>
            <a:r>
              <a:rPr lang="en-US" dirty="0"/>
              <a:t>NAT Advantages</a:t>
            </a:r>
          </a:p>
        </p:txBody>
      </p:sp>
      <p:sp>
        <p:nvSpPr>
          <p:cNvPr id="2" name="Content Placeholder 1"/>
          <p:cNvSpPr>
            <a:spLocks noGrp="1"/>
          </p:cNvSpPr>
          <p:nvPr>
            <p:ph idx="1"/>
          </p:nvPr>
        </p:nvSpPr>
        <p:spPr>
          <a:xfrm>
            <a:off x="213109" y="1232592"/>
            <a:ext cx="8733677" cy="4149635"/>
          </a:xfrm>
        </p:spPr>
        <p:txBody>
          <a:bodyPr>
            <a:normAutofit fontScale="92500" lnSpcReduction="10000"/>
          </a:bodyPr>
          <a:lstStyle/>
          <a:p>
            <a:r>
              <a:rPr lang="en-US" dirty="0"/>
              <a:t>Advantages of NAT</a:t>
            </a:r>
          </a:p>
          <a:p>
            <a:pPr lvl="1"/>
            <a:r>
              <a:rPr lang="en-US" dirty="0"/>
              <a:t>Conserves the legally registered addressing scheme</a:t>
            </a:r>
          </a:p>
          <a:p>
            <a:pPr lvl="1"/>
            <a:r>
              <a:rPr lang="pt-BR" dirty="0"/>
              <a:t>Increases the flexibility of connections to the public network</a:t>
            </a:r>
          </a:p>
          <a:p>
            <a:pPr lvl="1"/>
            <a:r>
              <a:rPr lang="pt-BR" dirty="0"/>
              <a:t>Provides consistency for internal network addressing schemes</a:t>
            </a:r>
          </a:p>
          <a:p>
            <a:pPr lvl="1"/>
            <a:r>
              <a:rPr lang="pt-BR" dirty="0"/>
              <a:t>Provides network security</a:t>
            </a:r>
            <a:endParaRPr lang="en-US" dirty="0"/>
          </a:p>
          <a:p>
            <a:r>
              <a:rPr lang="en-US" dirty="0"/>
              <a:t>Disadvantages of NAT</a:t>
            </a:r>
          </a:p>
          <a:p>
            <a:pPr lvl="1"/>
            <a:r>
              <a:rPr lang="en-US" dirty="0"/>
              <a:t>Performance is degraded</a:t>
            </a:r>
          </a:p>
          <a:p>
            <a:pPr lvl="1"/>
            <a:r>
              <a:rPr lang="pt-BR" dirty="0"/>
              <a:t>End-to-end functionality is degraded</a:t>
            </a:r>
          </a:p>
          <a:p>
            <a:pPr lvl="1"/>
            <a:r>
              <a:rPr lang="pt-BR" dirty="0"/>
              <a:t>End-to-end IP traceability is lost</a:t>
            </a:r>
          </a:p>
          <a:p>
            <a:pPr lvl="1"/>
            <a:r>
              <a:rPr lang="pt-BR" dirty="0"/>
              <a:t>Tunneling is more complicated</a:t>
            </a:r>
          </a:p>
          <a:p>
            <a:pPr lvl="1"/>
            <a:r>
              <a:rPr lang="pt-BR" dirty="0"/>
              <a:t>Initiating TCP connections can be disrupted</a:t>
            </a:r>
          </a:p>
          <a:p>
            <a:pPr lvl="1"/>
            <a:endParaRPr lang="en-US" dirty="0"/>
          </a:p>
          <a:p>
            <a:endParaRPr lang="en-US" dirty="0"/>
          </a:p>
        </p:txBody>
      </p:sp>
      <p:pic>
        <p:nvPicPr>
          <p:cNvPr id="3" name="Picture 2"/>
          <p:cNvPicPr>
            <a:picLocks noChangeAspect="1"/>
          </p:cNvPicPr>
          <p:nvPr/>
        </p:nvPicPr>
        <p:blipFill>
          <a:blip r:embed="rId3"/>
          <a:stretch>
            <a:fillRect/>
          </a:stretch>
        </p:blipFill>
        <p:spPr>
          <a:xfrm>
            <a:off x="4327350" y="5092700"/>
            <a:ext cx="4638675" cy="1600200"/>
          </a:xfrm>
          <a:prstGeom prst="rect">
            <a:avLst/>
          </a:prstGeom>
        </p:spPr>
      </p:pic>
    </p:spTree>
    <p:extLst>
      <p:ext uri="{BB962C8B-B14F-4D97-AF65-F5344CB8AC3E}">
        <p14:creationId xmlns:p14="http://schemas.microsoft.com/office/powerpoint/2010/main" val="3770329755"/>
      </p:ext>
    </p:extLst>
  </p:cSld>
  <p:clrMapOvr>
    <a:masterClrMapping/>
  </p:clrMapOvr>
  <p:transition spd="med">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pPr eaLnBrk="1" hangingPunct="1"/>
            <a:r>
              <a:rPr lang="en-CA" sz="2400" dirty="0"/>
              <a:t>9.2 Configuring NAT</a:t>
            </a:r>
            <a:endParaRPr lang="en-US" sz="2400" dirty="0">
              <a:solidFill>
                <a:srgbClr val="00B0F0"/>
              </a:solidFill>
            </a:endParaRPr>
          </a:p>
        </p:txBody>
      </p:sp>
    </p:spTree>
    <p:extLst>
      <p:ext uri="{BB962C8B-B14F-4D97-AF65-F5344CB8AC3E}">
        <p14:creationId xmlns:p14="http://schemas.microsoft.com/office/powerpoint/2010/main" val="1450594900"/>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idx="4294967295"/>
          </p:nvPr>
        </p:nvSpPr>
        <p:spPr>
          <a:xfrm>
            <a:off x="655638" y="609600"/>
            <a:ext cx="8145462" cy="838200"/>
          </a:xfrm>
        </p:spPr>
        <p:txBody>
          <a:bodyPr/>
          <a:lstStyle/>
          <a:p>
            <a:pPr eaLnBrk="1" hangingPunct="1"/>
            <a:r>
              <a:rPr lang="en-US" dirty="0">
                <a:latin typeface="Arial" charset="0"/>
              </a:rPr>
              <a:t>Instructor Materials – Chapter 9 Planning Guide</a:t>
            </a:r>
            <a:endParaRPr lang="en-US" dirty="0"/>
          </a:p>
        </p:txBody>
      </p:sp>
      <p:sp>
        <p:nvSpPr>
          <p:cNvPr id="4099" name="Rectangle 34"/>
          <p:cNvSpPr>
            <a:spLocks noGrp="1" noChangeArrowheads="1"/>
          </p:cNvSpPr>
          <p:nvPr>
            <p:ph type="body" idx="4294967295"/>
          </p:nvPr>
        </p:nvSpPr>
        <p:spPr>
          <a:xfrm>
            <a:off x="655638" y="1532586"/>
            <a:ext cx="7940675" cy="4539803"/>
          </a:xfrm>
        </p:spPr>
        <p:txBody>
          <a:bodyPr/>
          <a:lstStyle/>
          <a:p>
            <a:pPr marL="0" indent="0">
              <a:buNone/>
            </a:pPr>
            <a:r>
              <a:rPr lang="en-CA" dirty="0"/>
              <a:t>This PowerPoint deck is divided in two parts:</a:t>
            </a:r>
          </a:p>
          <a:p>
            <a:pPr marL="457200" indent="-457200">
              <a:buFont typeface="+mj-lt"/>
              <a:buAutoNum type="arabicPeriod"/>
            </a:pPr>
            <a:r>
              <a:rPr lang="en-US" sz="2000" dirty="0"/>
              <a:t>Instructor Planning Guide</a:t>
            </a:r>
            <a:endParaRPr lang="en-CA" sz="2000" dirty="0"/>
          </a:p>
          <a:p>
            <a:pPr lvl="1">
              <a:buFont typeface="Wingdings" charset="2"/>
              <a:buChar char="§"/>
            </a:pPr>
            <a:r>
              <a:rPr lang="en-CA" sz="1600" dirty="0"/>
              <a:t>Information to help you become familiar with the chapter</a:t>
            </a:r>
          </a:p>
          <a:p>
            <a:pPr lvl="1">
              <a:buFont typeface="Wingdings" charset="2"/>
              <a:buChar char="§"/>
            </a:pPr>
            <a:r>
              <a:rPr lang="en-CA" sz="1600" dirty="0"/>
              <a:t>Teaching aids</a:t>
            </a:r>
          </a:p>
          <a:p>
            <a:pPr marL="457200" indent="-457200">
              <a:buFont typeface="+mj-lt"/>
              <a:buAutoNum type="arabicPeriod"/>
            </a:pPr>
            <a:r>
              <a:rPr lang="en-CA" sz="2000" dirty="0"/>
              <a:t>Instructor Class Presentation</a:t>
            </a:r>
          </a:p>
          <a:p>
            <a:pPr lvl="1">
              <a:buFont typeface="Wingdings" charset="2"/>
              <a:buChar char="§"/>
            </a:pPr>
            <a:r>
              <a:rPr lang="en-CA" sz="1600" dirty="0"/>
              <a:t>Optional slides that you can use in the classroom</a:t>
            </a:r>
          </a:p>
          <a:p>
            <a:pPr lvl="1">
              <a:buFont typeface="Wingdings" charset="2"/>
              <a:buChar char="§"/>
            </a:pPr>
            <a:r>
              <a:rPr lang="en-CA" sz="1600" dirty="0"/>
              <a:t>Begins on slide </a:t>
            </a:r>
            <a:r>
              <a:rPr lang="en-CA" sz="1600"/>
              <a:t># 13</a:t>
            </a:r>
            <a:endParaRPr lang="en-CA" sz="1600" b="1" dirty="0">
              <a:solidFill>
                <a:srgbClr val="00B0F0"/>
              </a:solidFill>
            </a:endParaRPr>
          </a:p>
          <a:p>
            <a:pPr marL="0" indent="0">
              <a:buNone/>
            </a:pPr>
            <a:r>
              <a:rPr lang="en-CA" sz="2000" dirty="0"/>
              <a:t>Note: Remove the Planning Guide from this presentation before sharing with anyone.</a:t>
            </a:r>
            <a:endParaRPr lang="en-CA" dirty="0"/>
          </a:p>
        </p:txBody>
      </p:sp>
    </p:spTree>
    <p:extLst>
      <p:ext uri="{BB962C8B-B14F-4D97-AF65-F5344CB8AC3E}">
        <p14:creationId xmlns:p14="http://schemas.microsoft.com/office/powerpoint/2010/main" val="1045761936"/>
      </p:ext>
    </p:extLst>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600" dirty="0"/>
              <a:t>Configuring NAT</a:t>
            </a:r>
            <a:br>
              <a:rPr lang="en-US" sz="1600" dirty="0"/>
            </a:br>
            <a:r>
              <a:rPr lang="en-US" dirty="0"/>
              <a:t>Configuring Static NAT</a:t>
            </a:r>
          </a:p>
        </p:txBody>
      </p:sp>
      <p:sp>
        <p:nvSpPr>
          <p:cNvPr id="2" name="Content Placeholder 1"/>
          <p:cNvSpPr>
            <a:spLocks noGrp="1"/>
          </p:cNvSpPr>
          <p:nvPr>
            <p:ph idx="1"/>
          </p:nvPr>
        </p:nvSpPr>
        <p:spPr>
          <a:xfrm>
            <a:off x="232347" y="1232592"/>
            <a:ext cx="8733677" cy="5329463"/>
          </a:xfrm>
        </p:spPr>
        <p:txBody>
          <a:bodyPr/>
          <a:lstStyle/>
          <a:p>
            <a:r>
              <a:rPr lang="en-US" dirty="0"/>
              <a:t>Configuring Static NAT</a:t>
            </a:r>
          </a:p>
          <a:p>
            <a:pPr lvl="1"/>
            <a:r>
              <a:rPr lang="en-US" dirty="0"/>
              <a:t>Create the mapping between the inside local and outside local addresses</a:t>
            </a:r>
          </a:p>
          <a:p>
            <a:pPr lvl="2"/>
            <a:r>
              <a:rPr lang="en-US" b="1" dirty="0" err="1">
                <a:latin typeface="Courier New" panose="02070309020205020404" pitchFamily="49" charset="0"/>
                <a:cs typeface="Courier New" panose="02070309020205020404" pitchFamily="49" charset="0"/>
              </a:rPr>
              <a:t>ip</a:t>
            </a:r>
            <a:r>
              <a:rPr lang="en-US" b="1" dirty="0">
                <a:latin typeface="Courier New" panose="02070309020205020404" pitchFamily="49" charset="0"/>
                <a:cs typeface="Courier New" panose="02070309020205020404" pitchFamily="49" charset="0"/>
              </a:rPr>
              <a:t> </a:t>
            </a:r>
            <a:r>
              <a:rPr lang="en-US" b="1" dirty="0" err="1">
                <a:latin typeface="Courier New" panose="02070309020205020404" pitchFamily="49" charset="0"/>
                <a:cs typeface="Courier New" panose="02070309020205020404" pitchFamily="49" charset="0"/>
              </a:rPr>
              <a:t>nat</a:t>
            </a:r>
            <a:r>
              <a:rPr lang="en-US" b="1" dirty="0">
                <a:latin typeface="Courier New" panose="02070309020205020404" pitchFamily="49" charset="0"/>
                <a:cs typeface="Courier New" panose="02070309020205020404" pitchFamily="49" charset="0"/>
              </a:rPr>
              <a:t> inside source static </a:t>
            </a:r>
            <a:r>
              <a:rPr lang="en-US" i="1" dirty="0">
                <a:latin typeface="Courier New" panose="02070309020205020404" pitchFamily="49" charset="0"/>
                <a:cs typeface="Courier New" panose="02070309020205020404" pitchFamily="49" charset="0"/>
              </a:rPr>
              <a:t>local-</a:t>
            </a:r>
            <a:r>
              <a:rPr lang="en-US" i="1" dirty="0" err="1">
                <a:latin typeface="Courier New" panose="02070309020205020404" pitchFamily="49" charset="0"/>
                <a:cs typeface="Courier New" panose="02070309020205020404" pitchFamily="49" charset="0"/>
              </a:rPr>
              <a:t>ip</a:t>
            </a:r>
            <a:r>
              <a:rPr lang="en-US" i="1" dirty="0">
                <a:latin typeface="Courier New" panose="02070309020205020404" pitchFamily="49" charset="0"/>
                <a:cs typeface="Courier New" panose="02070309020205020404" pitchFamily="49" charset="0"/>
              </a:rPr>
              <a:t> global-</a:t>
            </a:r>
            <a:r>
              <a:rPr lang="en-US" i="1" dirty="0" err="1">
                <a:latin typeface="Courier New" panose="02070309020205020404" pitchFamily="49" charset="0"/>
                <a:cs typeface="Courier New" panose="02070309020205020404" pitchFamily="49" charset="0"/>
              </a:rPr>
              <a:t>ip</a:t>
            </a:r>
            <a:endParaRPr lang="en-US" i="1" dirty="0">
              <a:latin typeface="Courier New" panose="02070309020205020404" pitchFamily="49" charset="0"/>
              <a:cs typeface="Courier New" panose="02070309020205020404" pitchFamily="49" charset="0"/>
            </a:endParaRPr>
          </a:p>
          <a:p>
            <a:pPr lvl="1"/>
            <a:r>
              <a:rPr lang="en-US" dirty="0"/>
              <a:t>Define which interfaces belong to the inside network and which belong to the outside network</a:t>
            </a:r>
          </a:p>
          <a:p>
            <a:pPr lvl="2"/>
            <a:r>
              <a:rPr lang="en-US" b="1" dirty="0" err="1">
                <a:latin typeface="Courier New" panose="02070309020205020404" pitchFamily="49" charset="0"/>
                <a:cs typeface="Courier New" panose="02070309020205020404" pitchFamily="49" charset="0"/>
              </a:rPr>
              <a:t>ip</a:t>
            </a:r>
            <a:r>
              <a:rPr lang="en-US" b="1" dirty="0">
                <a:latin typeface="Courier New" panose="02070309020205020404" pitchFamily="49" charset="0"/>
                <a:cs typeface="Courier New" panose="02070309020205020404" pitchFamily="49" charset="0"/>
              </a:rPr>
              <a:t> </a:t>
            </a:r>
            <a:r>
              <a:rPr lang="en-US" b="1" dirty="0" err="1">
                <a:latin typeface="Courier New" panose="02070309020205020404" pitchFamily="49" charset="0"/>
                <a:cs typeface="Courier New" panose="02070309020205020404" pitchFamily="49" charset="0"/>
              </a:rPr>
              <a:t>nat</a:t>
            </a:r>
            <a:r>
              <a:rPr lang="en-US" b="1" dirty="0">
                <a:latin typeface="Courier New" panose="02070309020205020404" pitchFamily="49" charset="0"/>
                <a:cs typeface="Courier New" panose="02070309020205020404" pitchFamily="49" charset="0"/>
              </a:rPr>
              <a:t> inside</a:t>
            </a:r>
          </a:p>
          <a:p>
            <a:pPr lvl="2"/>
            <a:r>
              <a:rPr lang="en-US" b="1" dirty="0" err="1">
                <a:latin typeface="Courier New" panose="02070309020205020404" pitchFamily="49" charset="0"/>
                <a:cs typeface="Courier New" panose="02070309020205020404" pitchFamily="49" charset="0"/>
              </a:rPr>
              <a:t>ip</a:t>
            </a:r>
            <a:r>
              <a:rPr lang="en-US" b="1" dirty="0">
                <a:latin typeface="Courier New" panose="02070309020205020404" pitchFamily="49" charset="0"/>
                <a:cs typeface="Courier New" panose="02070309020205020404" pitchFamily="49" charset="0"/>
              </a:rPr>
              <a:t> </a:t>
            </a:r>
            <a:r>
              <a:rPr lang="en-US" b="1" dirty="0" err="1">
                <a:latin typeface="Courier New" panose="02070309020205020404" pitchFamily="49" charset="0"/>
                <a:cs typeface="Courier New" panose="02070309020205020404" pitchFamily="49" charset="0"/>
              </a:rPr>
              <a:t>nat</a:t>
            </a:r>
            <a:r>
              <a:rPr lang="en-US" b="1" dirty="0">
                <a:latin typeface="Courier New" panose="02070309020205020404" pitchFamily="49" charset="0"/>
                <a:cs typeface="Courier New" panose="02070309020205020404" pitchFamily="49" charset="0"/>
              </a:rPr>
              <a:t> outside</a:t>
            </a:r>
          </a:p>
          <a:p>
            <a:r>
              <a:rPr lang="en-US" dirty="0"/>
              <a:t>Analyzing Static NAT</a:t>
            </a:r>
          </a:p>
          <a:p>
            <a:r>
              <a:rPr lang="en-US" dirty="0"/>
              <a:t>Verifying Static NAT</a:t>
            </a:r>
          </a:p>
          <a:p>
            <a:pPr marL="228600" lvl="1" indent="0">
              <a:buNone/>
            </a:pPr>
            <a:r>
              <a:rPr lang="en-US" b="1" dirty="0">
                <a:latin typeface="Courier New" panose="02070309020205020404" pitchFamily="49" charset="0"/>
                <a:cs typeface="Courier New" panose="02070309020205020404" pitchFamily="49" charset="0"/>
              </a:rPr>
              <a:t>show </a:t>
            </a:r>
            <a:r>
              <a:rPr lang="en-US" b="1" dirty="0" err="1">
                <a:latin typeface="Courier New" panose="02070309020205020404" pitchFamily="49" charset="0"/>
                <a:cs typeface="Courier New" panose="02070309020205020404" pitchFamily="49" charset="0"/>
              </a:rPr>
              <a:t>ip</a:t>
            </a:r>
            <a:r>
              <a:rPr lang="en-US" b="1" dirty="0">
                <a:latin typeface="Courier New" panose="02070309020205020404" pitchFamily="49" charset="0"/>
                <a:cs typeface="Courier New" panose="02070309020205020404" pitchFamily="49" charset="0"/>
              </a:rPr>
              <a:t> </a:t>
            </a:r>
            <a:r>
              <a:rPr lang="en-US" b="1" dirty="0" err="1">
                <a:latin typeface="Courier New" panose="02070309020205020404" pitchFamily="49" charset="0"/>
                <a:cs typeface="Courier New" panose="02070309020205020404" pitchFamily="49" charset="0"/>
              </a:rPr>
              <a:t>nat</a:t>
            </a:r>
            <a:r>
              <a:rPr lang="en-US" b="1" dirty="0">
                <a:latin typeface="Courier New" panose="02070309020205020404" pitchFamily="49" charset="0"/>
                <a:cs typeface="Courier New" panose="02070309020205020404" pitchFamily="49" charset="0"/>
              </a:rPr>
              <a:t> translations</a:t>
            </a:r>
          </a:p>
          <a:p>
            <a:pPr marL="228600" lvl="1" indent="0">
              <a:buNone/>
            </a:pPr>
            <a:r>
              <a:rPr lang="en-US" b="1" dirty="0">
                <a:latin typeface="Courier New" panose="02070309020205020404" pitchFamily="49" charset="0"/>
                <a:cs typeface="Courier New" panose="02070309020205020404" pitchFamily="49" charset="0"/>
              </a:rPr>
              <a:t>show </a:t>
            </a:r>
            <a:r>
              <a:rPr lang="en-US" b="1" dirty="0" err="1">
                <a:latin typeface="Courier New" panose="02070309020205020404" pitchFamily="49" charset="0"/>
                <a:cs typeface="Courier New" panose="02070309020205020404" pitchFamily="49" charset="0"/>
              </a:rPr>
              <a:t>ip</a:t>
            </a:r>
            <a:r>
              <a:rPr lang="en-US" b="1" dirty="0">
                <a:latin typeface="Courier New" panose="02070309020205020404" pitchFamily="49" charset="0"/>
                <a:cs typeface="Courier New" panose="02070309020205020404" pitchFamily="49" charset="0"/>
              </a:rPr>
              <a:t> </a:t>
            </a:r>
            <a:r>
              <a:rPr lang="en-US" b="1" dirty="0" err="1">
                <a:latin typeface="Courier New" panose="02070309020205020404" pitchFamily="49" charset="0"/>
                <a:cs typeface="Courier New" panose="02070309020205020404" pitchFamily="49" charset="0"/>
              </a:rPr>
              <a:t>nat</a:t>
            </a:r>
            <a:r>
              <a:rPr lang="en-US" b="1" dirty="0">
                <a:latin typeface="Courier New" panose="02070309020205020404" pitchFamily="49" charset="0"/>
                <a:cs typeface="Courier New" panose="02070309020205020404" pitchFamily="49" charset="0"/>
              </a:rPr>
              <a:t> statistics</a:t>
            </a:r>
          </a:p>
          <a:p>
            <a:pPr marL="228600" lvl="1" indent="0">
              <a:buNone/>
            </a:pPr>
            <a:r>
              <a:rPr lang="en-US" b="1" dirty="0">
                <a:latin typeface="Courier New" panose="02070309020205020404" pitchFamily="49" charset="0"/>
                <a:cs typeface="Courier New" panose="02070309020205020404" pitchFamily="49" charset="0"/>
              </a:rPr>
              <a:t>clear </a:t>
            </a:r>
            <a:r>
              <a:rPr lang="en-US" b="1" dirty="0" err="1">
                <a:latin typeface="Courier New" panose="02070309020205020404" pitchFamily="49" charset="0"/>
                <a:cs typeface="Courier New" panose="02070309020205020404" pitchFamily="49" charset="0"/>
              </a:rPr>
              <a:t>ip</a:t>
            </a:r>
            <a:r>
              <a:rPr lang="en-US" b="1" dirty="0">
                <a:latin typeface="Courier New" panose="02070309020205020404" pitchFamily="49" charset="0"/>
                <a:cs typeface="Courier New" panose="02070309020205020404" pitchFamily="49" charset="0"/>
              </a:rPr>
              <a:t> </a:t>
            </a:r>
            <a:r>
              <a:rPr lang="en-US" b="1" dirty="0" err="1">
                <a:latin typeface="Courier New" panose="02070309020205020404" pitchFamily="49" charset="0"/>
                <a:cs typeface="Courier New" panose="02070309020205020404" pitchFamily="49" charset="0"/>
              </a:rPr>
              <a:t>nat</a:t>
            </a:r>
            <a:r>
              <a:rPr lang="en-US" b="1" dirty="0">
                <a:latin typeface="Courier New" panose="02070309020205020404" pitchFamily="49" charset="0"/>
                <a:cs typeface="Courier New" panose="02070309020205020404" pitchFamily="49" charset="0"/>
              </a:rPr>
              <a:t> statistics</a:t>
            </a:r>
          </a:p>
          <a:p>
            <a:endParaRPr lang="en-US" dirty="0"/>
          </a:p>
        </p:txBody>
      </p:sp>
      <p:pic>
        <p:nvPicPr>
          <p:cNvPr id="5" name="Picture 4"/>
          <p:cNvPicPr>
            <a:picLocks noChangeAspect="1"/>
          </p:cNvPicPr>
          <p:nvPr/>
        </p:nvPicPr>
        <p:blipFill>
          <a:blip r:embed="rId3"/>
          <a:stretch>
            <a:fillRect/>
          </a:stretch>
        </p:blipFill>
        <p:spPr>
          <a:xfrm>
            <a:off x="4247909" y="3539959"/>
            <a:ext cx="4896091" cy="3022096"/>
          </a:xfrm>
          <a:prstGeom prst="rect">
            <a:avLst/>
          </a:prstGeom>
        </p:spPr>
      </p:pic>
    </p:spTree>
    <p:extLst>
      <p:ext uri="{BB962C8B-B14F-4D97-AF65-F5344CB8AC3E}">
        <p14:creationId xmlns:p14="http://schemas.microsoft.com/office/powerpoint/2010/main" val="419518456"/>
      </p:ext>
    </p:extLst>
  </p:cSld>
  <p:clrMapOvr>
    <a:masterClrMapping/>
  </p:clrMapOvr>
  <p:transition spd="med">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600" dirty="0"/>
              <a:t>Configuring NAT</a:t>
            </a:r>
            <a:br>
              <a:rPr lang="en-US" dirty="0"/>
            </a:br>
            <a:r>
              <a:rPr lang="en-US" dirty="0"/>
              <a:t>Configuring Dynamic NAT</a:t>
            </a:r>
          </a:p>
        </p:txBody>
      </p:sp>
      <p:sp>
        <p:nvSpPr>
          <p:cNvPr id="2" name="Content Placeholder 1"/>
          <p:cNvSpPr>
            <a:spLocks noGrp="1"/>
          </p:cNvSpPr>
          <p:nvPr>
            <p:ph idx="1"/>
          </p:nvPr>
        </p:nvSpPr>
        <p:spPr>
          <a:xfrm>
            <a:off x="232348" y="1232592"/>
            <a:ext cx="8733677" cy="4926405"/>
          </a:xfrm>
        </p:spPr>
        <p:txBody>
          <a:bodyPr/>
          <a:lstStyle/>
          <a:p>
            <a:r>
              <a:rPr lang="en-US" dirty="0"/>
              <a:t>Dynamic NAT Operation</a:t>
            </a:r>
          </a:p>
          <a:p>
            <a:pPr lvl="1"/>
            <a:r>
              <a:rPr lang="en-US" dirty="0"/>
              <a:t>The pool of public IPv4 addresses (inside global address pool) is available to any device on the inside network on a first-come, first-served basis.</a:t>
            </a:r>
          </a:p>
          <a:p>
            <a:pPr lvl="1"/>
            <a:r>
              <a:rPr lang="en-US" dirty="0"/>
              <a:t>With dynamic NAT, a single inside address is translated to a single outside address.</a:t>
            </a:r>
          </a:p>
          <a:p>
            <a:pPr lvl="1"/>
            <a:r>
              <a:rPr lang="en-US" dirty="0"/>
              <a:t>The pool must be large enough to accommodate all inside devices.</a:t>
            </a:r>
          </a:p>
          <a:p>
            <a:pPr lvl="1"/>
            <a:r>
              <a:rPr lang="en-US" dirty="0"/>
              <a:t>A device is unable to communicate to any external networks if no addresses are available in the pool.</a:t>
            </a:r>
          </a:p>
        </p:txBody>
      </p:sp>
    </p:spTree>
    <p:extLst>
      <p:ext uri="{BB962C8B-B14F-4D97-AF65-F5344CB8AC3E}">
        <p14:creationId xmlns:p14="http://schemas.microsoft.com/office/powerpoint/2010/main" val="2664835298"/>
      </p:ext>
    </p:extLst>
  </p:cSld>
  <p:clrMapOvr>
    <a:masterClrMapping/>
  </p:clrMapOvr>
  <p:transition spd="med">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600" dirty="0"/>
              <a:t>Configuring NAT</a:t>
            </a:r>
            <a:br>
              <a:rPr lang="en-US" dirty="0"/>
            </a:br>
            <a:r>
              <a:rPr lang="en-US" dirty="0"/>
              <a:t>Configuring Dynamic NAT (Cont.)</a:t>
            </a:r>
          </a:p>
        </p:txBody>
      </p:sp>
      <p:sp>
        <p:nvSpPr>
          <p:cNvPr id="2" name="Content Placeholder 1"/>
          <p:cNvSpPr>
            <a:spLocks noGrp="1"/>
          </p:cNvSpPr>
          <p:nvPr>
            <p:ph idx="1"/>
          </p:nvPr>
        </p:nvSpPr>
        <p:spPr>
          <a:xfrm>
            <a:off x="232348" y="1232592"/>
            <a:ext cx="8733677" cy="4926405"/>
          </a:xfrm>
        </p:spPr>
        <p:txBody>
          <a:bodyPr/>
          <a:lstStyle/>
          <a:p>
            <a:r>
              <a:rPr lang="en-US" dirty="0"/>
              <a:t>Configuring Dynamic NAT</a:t>
            </a:r>
          </a:p>
          <a:p>
            <a:pPr lvl="1"/>
            <a:r>
              <a:rPr lang="en-US" dirty="0"/>
              <a:t>Create the mapping between the inside local and outside local addresses</a:t>
            </a:r>
          </a:p>
          <a:p>
            <a:pPr lvl="2"/>
            <a:r>
              <a:rPr lang="en-US" b="1" dirty="0" err="1">
                <a:latin typeface="Courier New" panose="02070309020205020404" pitchFamily="49" charset="0"/>
                <a:cs typeface="Courier New" panose="02070309020205020404" pitchFamily="49" charset="0"/>
              </a:rPr>
              <a:t>ip</a:t>
            </a:r>
            <a:r>
              <a:rPr lang="en-US" b="1" dirty="0">
                <a:latin typeface="Courier New" panose="02070309020205020404" pitchFamily="49" charset="0"/>
                <a:cs typeface="Courier New" panose="02070309020205020404" pitchFamily="49" charset="0"/>
              </a:rPr>
              <a:t> </a:t>
            </a:r>
            <a:r>
              <a:rPr lang="en-US" b="1" dirty="0" err="1">
                <a:latin typeface="Courier New" panose="02070309020205020404" pitchFamily="49" charset="0"/>
                <a:cs typeface="Courier New" panose="02070309020205020404" pitchFamily="49" charset="0"/>
              </a:rPr>
              <a:t>nat</a:t>
            </a:r>
            <a:r>
              <a:rPr lang="en-US" b="1" dirty="0">
                <a:latin typeface="Courier New" panose="02070309020205020404" pitchFamily="49" charset="0"/>
                <a:cs typeface="Courier New" panose="02070309020205020404" pitchFamily="49" charset="0"/>
              </a:rPr>
              <a:t> pool </a:t>
            </a:r>
            <a:r>
              <a:rPr lang="en-US" i="1" dirty="0">
                <a:latin typeface="Courier New" panose="02070309020205020404" pitchFamily="49" charset="0"/>
                <a:cs typeface="Courier New" panose="02070309020205020404" pitchFamily="49" charset="0"/>
              </a:rPr>
              <a:t>name</a:t>
            </a:r>
            <a:r>
              <a:rPr lang="en-US" dirty="0">
                <a:latin typeface="Courier New" panose="02070309020205020404" pitchFamily="49" charset="0"/>
                <a:cs typeface="Courier New" panose="02070309020205020404" pitchFamily="49" charset="0"/>
              </a:rPr>
              <a:t> </a:t>
            </a:r>
            <a:r>
              <a:rPr lang="en-US" i="1" dirty="0">
                <a:latin typeface="Courier New" panose="02070309020205020404" pitchFamily="49" charset="0"/>
                <a:cs typeface="Courier New" panose="02070309020205020404" pitchFamily="49" charset="0"/>
              </a:rPr>
              <a:t>start-</a:t>
            </a:r>
            <a:r>
              <a:rPr lang="en-US" i="1" dirty="0" err="1">
                <a:latin typeface="Courier New" panose="02070309020205020404" pitchFamily="49" charset="0"/>
                <a:cs typeface="Courier New" panose="02070309020205020404" pitchFamily="49" charset="0"/>
              </a:rPr>
              <a:t>ip</a:t>
            </a:r>
            <a:r>
              <a:rPr lang="en-US" i="1" dirty="0">
                <a:latin typeface="Courier New" panose="02070309020205020404" pitchFamily="49" charset="0"/>
                <a:cs typeface="Courier New" panose="02070309020205020404" pitchFamily="49" charset="0"/>
              </a:rPr>
              <a:t> end-</a:t>
            </a:r>
            <a:r>
              <a:rPr lang="en-US" i="1" dirty="0" err="1">
                <a:latin typeface="Courier New" panose="02070309020205020404" pitchFamily="49" charset="0"/>
                <a:cs typeface="Courier New" panose="02070309020205020404" pitchFamily="49" charset="0"/>
              </a:rPr>
              <a:t>ip</a:t>
            </a:r>
            <a:r>
              <a:rPr lang="en-US" b="1" dirty="0">
                <a:latin typeface="Courier New" panose="02070309020205020404" pitchFamily="49" charset="0"/>
                <a:cs typeface="Courier New" panose="02070309020205020404" pitchFamily="49" charset="0"/>
              </a:rPr>
              <a:t> </a:t>
            </a:r>
            <a:r>
              <a:rPr lang="en-US" dirty="0">
                <a:latin typeface="Courier New" panose="02070309020205020404" pitchFamily="49" charset="0"/>
                <a:cs typeface="Courier New" panose="02070309020205020404" pitchFamily="49" charset="0"/>
              </a:rPr>
              <a:t>{</a:t>
            </a:r>
            <a:r>
              <a:rPr lang="en-US" b="1" dirty="0">
                <a:latin typeface="Courier New" panose="02070309020205020404" pitchFamily="49" charset="0"/>
                <a:cs typeface="Courier New" panose="02070309020205020404" pitchFamily="49" charset="0"/>
              </a:rPr>
              <a:t>netmask </a:t>
            </a:r>
            <a:r>
              <a:rPr lang="en-US" i="1" dirty="0" err="1">
                <a:latin typeface="Courier New" panose="02070309020205020404" pitchFamily="49" charset="0"/>
                <a:cs typeface="Courier New" panose="02070309020205020404" pitchFamily="49" charset="0"/>
              </a:rPr>
              <a:t>netmask</a:t>
            </a:r>
            <a:r>
              <a:rPr lang="en-US" b="1" dirty="0">
                <a:latin typeface="Courier New" panose="02070309020205020404" pitchFamily="49" charset="0"/>
                <a:cs typeface="Courier New" panose="02070309020205020404" pitchFamily="49" charset="0"/>
              </a:rPr>
              <a:t> </a:t>
            </a:r>
            <a:r>
              <a:rPr lang="en-US" dirty="0">
                <a:latin typeface="Courier New" panose="02070309020205020404" pitchFamily="49" charset="0"/>
                <a:cs typeface="Courier New" panose="02070309020205020404" pitchFamily="49" charset="0"/>
              </a:rPr>
              <a:t>|</a:t>
            </a:r>
            <a:r>
              <a:rPr lang="en-US" b="1" dirty="0">
                <a:latin typeface="Courier New" panose="02070309020205020404" pitchFamily="49" charset="0"/>
                <a:cs typeface="Courier New" panose="02070309020205020404" pitchFamily="49" charset="0"/>
              </a:rPr>
              <a:t> prefix-length </a:t>
            </a:r>
            <a:r>
              <a:rPr lang="en-US" i="1" dirty="0">
                <a:latin typeface="Courier New" panose="02070309020205020404" pitchFamily="49" charset="0"/>
                <a:cs typeface="Courier New" panose="02070309020205020404" pitchFamily="49" charset="0"/>
              </a:rPr>
              <a:t>prefix-length</a:t>
            </a:r>
            <a:r>
              <a:rPr lang="en-US" dirty="0">
                <a:latin typeface="Courier New" panose="02070309020205020404" pitchFamily="49" charset="0"/>
                <a:cs typeface="Courier New" panose="02070309020205020404" pitchFamily="49" charset="0"/>
              </a:rPr>
              <a:t>}</a:t>
            </a:r>
          </a:p>
          <a:p>
            <a:pPr lvl="1"/>
            <a:r>
              <a:rPr lang="en-US" dirty="0"/>
              <a:t>Create a standard ACL to permit those addresses to be translated</a:t>
            </a:r>
          </a:p>
          <a:p>
            <a:pPr lvl="2"/>
            <a:r>
              <a:rPr lang="en-US" b="1" dirty="0">
                <a:latin typeface="Courier New" panose="02070309020205020404" pitchFamily="49" charset="0"/>
                <a:cs typeface="Courier New" panose="02070309020205020404" pitchFamily="49" charset="0"/>
              </a:rPr>
              <a:t>access-list </a:t>
            </a:r>
            <a:r>
              <a:rPr lang="en-US" i="1" dirty="0">
                <a:latin typeface="Courier New" panose="02070309020205020404" pitchFamily="49" charset="0"/>
                <a:cs typeface="Courier New" panose="02070309020205020404" pitchFamily="49" charset="0"/>
              </a:rPr>
              <a:t>access-list-number</a:t>
            </a:r>
            <a:r>
              <a:rPr lang="en-US" b="1" dirty="0">
                <a:latin typeface="Courier New" panose="02070309020205020404" pitchFamily="49" charset="0"/>
                <a:cs typeface="Courier New" panose="02070309020205020404" pitchFamily="49" charset="0"/>
              </a:rPr>
              <a:t> permit </a:t>
            </a:r>
            <a:r>
              <a:rPr lang="en-US" i="1" dirty="0">
                <a:latin typeface="Courier New" panose="02070309020205020404" pitchFamily="49" charset="0"/>
                <a:cs typeface="Courier New" panose="02070309020205020404" pitchFamily="49" charset="0"/>
              </a:rPr>
              <a:t>source </a:t>
            </a:r>
            <a:r>
              <a:rPr lang="en-US" dirty="0">
                <a:latin typeface="Courier New" panose="02070309020205020404" pitchFamily="49" charset="0"/>
                <a:cs typeface="Courier New" panose="02070309020205020404" pitchFamily="49" charset="0"/>
              </a:rPr>
              <a:t>[</a:t>
            </a:r>
            <a:r>
              <a:rPr lang="en-US" i="1" dirty="0">
                <a:latin typeface="Courier New" panose="02070309020205020404" pitchFamily="49" charset="0"/>
                <a:cs typeface="Courier New" panose="02070309020205020404" pitchFamily="49" charset="0"/>
              </a:rPr>
              <a:t>source-wildcard</a:t>
            </a:r>
            <a:r>
              <a:rPr lang="en-US" dirty="0">
                <a:latin typeface="Courier New" panose="02070309020205020404" pitchFamily="49" charset="0"/>
                <a:cs typeface="Courier New" panose="02070309020205020404" pitchFamily="49" charset="0"/>
              </a:rPr>
              <a:t>]</a:t>
            </a:r>
          </a:p>
          <a:p>
            <a:pPr lvl="1"/>
            <a:r>
              <a:rPr lang="en-US" dirty="0"/>
              <a:t>Bind the ACL to the pool</a:t>
            </a:r>
          </a:p>
          <a:p>
            <a:pPr lvl="2"/>
            <a:r>
              <a:rPr lang="en-US" b="1" dirty="0" err="1">
                <a:latin typeface="Courier New" panose="02070309020205020404" pitchFamily="49" charset="0"/>
                <a:cs typeface="Courier New" panose="02070309020205020404" pitchFamily="49" charset="0"/>
              </a:rPr>
              <a:t>ip</a:t>
            </a:r>
            <a:r>
              <a:rPr lang="en-US" b="1" dirty="0">
                <a:latin typeface="Courier New" panose="02070309020205020404" pitchFamily="49" charset="0"/>
                <a:cs typeface="Courier New" panose="02070309020205020404" pitchFamily="49" charset="0"/>
              </a:rPr>
              <a:t> </a:t>
            </a:r>
            <a:r>
              <a:rPr lang="en-US" b="1" dirty="0" err="1">
                <a:latin typeface="Courier New" panose="02070309020205020404" pitchFamily="49" charset="0"/>
                <a:cs typeface="Courier New" panose="02070309020205020404" pitchFamily="49" charset="0"/>
              </a:rPr>
              <a:t>nat</a:t>
            </a:r>
            <a:r>
              <a:rPr lang="en-US" b="1" dirty="0">
                <a:latin typeface="Courier New" panose="02070309020205020404" pitchFamily="49" charset="0"/>
                <a:cs typeface="Courier New" panose="02070309020205020404" pitchFamily="49" charset="0"/>
              </a:rPr>
              <a:t> inside source list </a:t>
            </a:r>
            <a:r>
              <a:rPr lang="en-US" i="1" dirty="0">
                <a:latin typeface="Courier New" panose="02070309020205020404" pitchFamily="49" charset="0"/>
                <a:cs typeface="Courier New" panose="02070309020205020404" pitchFamily="49" charset="0"/>
              </a:rPr>
              <a:t>access-list-number</a:t>
            </a:r>
            <a:r>
              <a:rPr lang="en-US" b="1" dirty="0">
                <a:latin typeface="Courier New" panose="02070309020205020404" pitchFamily="49" charset="0"/>
                <a:cs typeface="Courier New" panose="02070309020205020404" pitchFamily="49" charset="0"/>
              </a:rPr>
              <a:t> pool </a:t>
            </a:r>
            <a:r>
              <a:rPr lang="en-US" i="1" dirty="0">
                <a:latin typeface="Courier New" panose="02070309020205020404" pitchFamily="49" charset="0"/>
                <a:cs typeface="Courier New" panose="02070309020205020404" pitchFamily="49" charset="0"/>
              </a:rPr>
              <a:t>name</a:t>
            </a:r>
          </a:p>
          <a:p>
            <a:pPr lvl="1"/>
            <a:r>
              <a:rPr lang="en-US" dirty="0"/>
              <a:t>Identify the inside and outside interfaces</a:t>
            </a:r>
          </a:p>
          <a:p>
            <a:pPr lvl="2"/>
            <a:r>
              <a:rPr lang="en-US" b="1" dirty="0" err="1">
                <a:latin typeface="Courier New" panose="02070309020205020404" pitchFamily="49" charset="0"/>
                <a:cs typeface="Courier New" panose="02070309020205020404" pitchFamily="49" charset="0"/>
              </a:rPr>
              <a:t>ip</a:t>
            </a:r>
            <a:r>
              <a:rPr lang="en-US" b="1" dirty="0">
                <a:latin typeface="Courier New" panose="02070309020205020404" pitchFamily="49" charset="0"/>
                <a:cs typeface="Courier New" panose="02070309020205020404" pitchFamily="49" charset="0"/>
              </a:rPr>
              <a:t> </a:t>
            </a:r>
            <a:r>
              <a:rPr lang="en-US" b="1" dirty="0" err="1">
                <a:latin typeface="Courier New" panose="02070309020205020404" pitchFamily="49" charset="0"/>
                <a:cs typeface="Courier New" panose="02070309020205020404" pitchFamily="49" charset="0"/>
              </a:rPr>
              <a:t>nat</a:t>
            </a:r>
            <a:r>
              <a:rPr lang="en-US" b="1" dirty="0">
                <a:latin typeface="Courier New" panose="02070309020205020404" pitchFamily="49" charset="0"/>
                <a:cs typeface="Courier New" panose="02070309020205020404" pitchFamily="49" charset="0"/>
              </a:rPr>
              <a:t> inside</a:t>
            </a:r>
          </a:p>
          <a:p>
            <a:pPr lvl="2"/>
            <a:r>
              <a:rPr lang="en-US" b="1" dirty="0" err="1">
                <a:latin typeface="Courier New" panose="02070309020205020404" pitchFamily="49" charset="0"/>
                <a:cs typeface="Courier New" panose="02070309020205020404" pitchFamily="49" charset="0"/>
              </a:rPr>
              <a:t>ip</a:t>
            </a:r>
            <a:r>
              <a:rPr lang="en-US" b="1" dirty="0">
                <a:latin typeface="Courier New" panose="02070309020205020404" pitchFamily="49" charset="0"/>
                <a:cs typeface="Courier New" panose="02070309020205020404" pitchFamily="49" charset="0"/>
              </a:rPr>
              <a:t> </a:t>
            </a:r>
            <a:r>
              <a:rPr lang="en-US" b="1" dirty="0" err="1">
                <a:latin typeface="Courier New" panose="02070309020205020404" pitchFamily="49" charset="0"/>
                <a:cs typeface="Courier New" panose="02070309020205020404" pitchFamily="49" charset="0"/>
              </a:rPr>
              <a:t>nat</a:t>
            </a:r>
            <a:r>
              <a:rPr lang="en-US" b="1" dirty="0">
                <a:latin typeface="Courier New" panose="02070309020205020404" pitchFamily="49" charset="0"/>
                <a:cs typeface="Courier New" panose="02070309020205020404" pitchFamily="49" charset="0"/>
              </a:rPr>
              <a:t> outside</a:t>
            </a:r>
          </a:p>
          <a:p>
            <a:endParaRPr lang="en-US" b="1"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176723822"/>
      </p:ext>
    </p:extLst>
  </p:cSld>
  <p:clrMapOvr>
    <a:masterClrMapping/>
  </p:clrMapOvr>
  <p:transition spd="med">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600" dirty="0"/>
              <a:t>Configuring NAT</a:t>
            </a:r>
            <a:br>
              <a:rPr lang="en-US" dirty="0"/>
            </a:br>
            <a:r>
              <a:rPr lang="en-US" dirty="0"/>
              <a:t>Configuring Dynamic NAT (Cont.)</a:t>
            </a:r>
          </a:p>
        </p:txBody>
      </p:sp>
      <p:sp>
        <p:nvSpPr>
          <p:cNvPr id="2" name="Content Placeholder 1"/>
          <p:cNvSpPr>
            <a:spLocks noGrp="1"/>
          </p:cNvSpPr>
          <p:nvPr>
            <p:ph idx="1"/>
          </p:nvPr>
        </p:nvSpPr>
        <p:spPr>
          <a:xfrm>
            <a:off x="232348" y="1232593"/>
            <a:ext cx="8733677" cy="2286111"/>
          </a:xfrm>
        </p:spPr>
        <p:txBody>
          <a:bodyPr>
            <a:normAutofit fontScale="92500" lnSpcReduction="10000"/>
          </a:bodyPr>
          <a:lstStyle/>
          <a:p>
            <a:r>
              <a:rPr lang="en-US" dirty="0"/>
              <a:t>Analyzing Dynamic NAT</a:t>
            </a:r>
          </a:p>
          <a:p>
            <a:r>
              <a:rPr lang="en-US" dirty="0"/>
              <a:t>Verifying Dynamic NAT</a:t>
            </a:r>
          </a:p>
          <a:p>
            <a:pPr marL="228600" lvl="1" indent="0">
              <a:buNone/>
            </a:pPr>
            <a:r>
              <a:rPr lang="en-US" b="1" dirty="0">
                <a:latin typeface="Courier New" panose="02070309020205020404" pitchFamily="49" charset="0"/>
                <a:cs typeface="Courier New" panose="02070309020205020404" pitchFamily="49" charset="0"/>
              </a:rPr>
              <a:t>show </a:t>
            </a:r>
            <a:r>
              <a:rPr lang="en-US" b="1" dirty="0" err="1">
                <a:latin typeface="Courier New" panose="02070309020205020404" pitchFamily="49" charset="0"/>
                <a:cs typeface="Courier New" panose="02070309020205020404" pitchFamily="49" charset="0"/>
              </a:rPr>
              <a:t>ip</a:t>
            </a:r>
            <a:r>
              <a:rPr lang="en-US" b="1" dirty="0">
                <a:latin typeface="Courier New" panose="02070309020205020404" pitchFamily="49" charset="0"/>
                <a:cs typeface="Courier New" panose="02070309020205020404" pitchFamily="49" charset="0"/>
              </a:rPr>
              <a:t> </a:t>
            </a:r>
            <a:r>
              <a:rPr lang="en-US" b="1" dirty="0" err="1">
                <a:latin typeface="Courier New" panose="02070309020205020404" pitchFamily="49" charset="0"/>
                <a:cs typeface="Courier New" panose="02070309020205020404" pitchFamily="49" charset="0"/>
              </a:rPr>
              <a:t>nat</a:t>
            </a:r>
            <a:r>
              <a:rPr lang="en-US" b="1" dirty="0">
                <a:latin typeface="Courier New" panose="02070309020205020404" pitchFamily="49" charset="0"/>
                <a:cs typeface="Courier New" panose="02070309020205020404" pitchFamily="49" charset="0"/>
              </a:rPr>
              <a:t> translations</a:t>
            </a:r>
          </a:p>
          <a:p>
            <a:pPr marL="228600" lvl="1" indent="0">
              <a:buNone/>
            </a:pPr>
            <a:r>
              <a:rPr lang="en-US" b="1" dirty="0">
                <a:latin typeface="Courier New" panose="02070309020205020404" pitchFamily="49" charset="0"/>
                <a:cs typeface="Courier New" panose="02070309020205020404" pitchFamily="49" charset="0"/>
              </a:rPr>
              <a:t>show </a:t>
            </a:r>
            <a:r>
              <a:rPr lang="en-US" b="1" dirty="0" err="1">
                <a:latin typeface="Courier New" panose="02070309020205020404" pitchFamily="49" charset="0"/>
                <a:cs typeface="Courier New" panose="02070309020205020404" pitchFamily="49" charset="0"/>
              </a:rPr>
              <a:t>ip</a:t>
            </a:r>
            <a:r>
              <a:rPr lang="en-US" b="1" dirty="0">
                <a:latin typeface="Courier New" panose="02070309020205020404" pitchFamily="49" charset="0"/>
                <a:cs typeface="Courier New" panose="02070309020205020404" pitchFamily="49" charset="0"/>
              </a:rPr>
              <a:t> </a:t>
            </a:r>
            <a:r>
              <a:rPr lang="en-US" b="1" dirty="0" err="1">
                <a:latin typeface="Courier New" panose="02070309020205020404" pitchFamily="49" charset="0"/>
                <a:cs typeface="Courier New" panose="02070309020205020404" pitchFamily="49" charset="0"/>
              </a:rPr>
              <a:t>nat</a:t>
            </a:r>
            <a:r>
              <a:rPr lang="en-US" b="1" dirty="0">
                <a:latin typeface="Courier New" panose="02070309020205020404" pitchFamily="49" charset="0"/>
                <a:cs typeface="Courier New" panose="02070309020205020404" pitchFamily="49" charset="0"/>
              </a:rPr>
              <a:t> translations verbose</a:t>
            </a:r>
          </a:p>
          <a:p>
            <a:pPr marL="228600" lvl="1" indent="0">
              <a:buNone/>
            </a:pPr>
            <a:r>
              <a:rPr lang="en-US" b="1" dirty="0">
                <a:latin typeface="Courier New" panose="02070309020205020404" pitchFamily="49" charset="0"/>
                <a:cs typeface="Courier New" panose="02070309020205020404" pitchFamily="49" charset="0"/>
              </a:rPr>
              <a:t>clear </a:t>
            </a:r>
            <a:r>
              <a:rPr lang="en-US" b="1" dirty="0" err="1">
                <a:latin typeface="Courier New" panose="02070309020205020404" pitchFamily="49" charset="0"/>
                <a:cs typeface="Courier New" panose="02070309020205020404" pitchFamily="49" charset="0"/>
              </a:rPr>
              <a:t>ip</a:t>
            </a:r>
            <a:r>
              <a:rPr lang="en-US" b="1" dirty="0">
                <a:latin typeface="Courier New" panose="02070309020205020404" pitchFamily="49" charset="0"/>
                <a:cs typeface="Courier New" panose="02070309020205020404" pitchFamily="49" charset="0"/>
              </a:rPr>
              <a:t> </a:t>
            </a:r>
            <a:r>
              <a:rPr lang="en-US" b="1" dirty="0" err="1">
                <a:latin typeface="Courier New" panose="02070309020205020404" pitchFamily="49" charset="0"/>
                <a:cs typeface="Courier New" panose="02070309020205020404" pitchFamily="49" charset="0"/>
              </a:rPr>
              <a:t>nat</a:t>
            </a:r>
            <a:r>
              <a:rPr lang="en-US" b="1" dirty="0">
                <a:latin typeface="Courier New" panose="02070309020205020404" pitchFamily="49" charset="0"/>
                <a:cs typeface="Courier New" panose="02070309020205020404" pitchFamily="49" charset="0"/>
              </a:rPr>
              <a:t> statistics</a:t>
            </a:r>
          </a:p>
          <a:p>
            <a:pPr marL="228600" lvl="1" indent="0">
              <a:buNone/>
            </a:pPr>
            <a:r>
              <a:rPr lang="en-US" b="1" dirty="0">
                <a:latin typeface="Courier New" panose="02070309020205020404" pitchFamily="49" charset="0"/>
                <a:cs typeface="Courier New" panose="02070309020205020404" pitchFamily="49" charset="0"/>
              </a:rPr>
              <a:t>clear </a:t>
            </a:r>
            <a:r>
              <a:rPr lang="en-US" b="1" dirty="0" err="1">
                <a:latin typeface="Courier New" panose="02070309020205020404" pitchFamily="49" charset="0"/>
                <a:cs typeface="Courier New" panose="02070309020205020404" pitchFamily="49" charset="0"/>
              </a:rPr>
              <a:t>ip</a:t>
            </a:r>
            <a:r>
              <a:rPr lang="en-US" b="1" dirty="0">
                <a:latin typeface="Courier New" panose="02070309020205020404" pitchFamily="49" charset="0"/>
                <a:cs typeface="Courier New" panose="02070309020205020404" pitchFamily="49" charset="0"/>
              </a:rPr>
              <a:t> </a:t>
            </a:r>
            <a:r>
              <a:rPr lang="en-US" b="1" dirty="0" err="1">
                <a:latin typeface="Courier New" panose="02070309020205020404" pitchFamily="49" charset="0"/>
                <a:cs typeface="Courier New" panose="02070309020205020404" pitchFamily="49" charset="0"/>
              </a:rPr>
              <a:t>nat</a:t>
            </a:r>
            <a:r>
              <a:rPr lang="en-US" b="1" dirty="0">
                <a:latin typeface="Courier New" panose="02070309020205020404" pitchFamily="49" charset="0"/>
                <a:cs typeface="Courier New" panose="02070309020205020404" pitchFamily="49" charset="0"/>
              </a:rPr>
              <a:t> translations *</a:t>
            </a:r>
          </a:p>
        </p:txBody>
      </p:sp>
      <p:pic>
        <p:nvPicPr>
          <p:cNvPr id="4" name="Picture 3"/>
          <p:cNvPicPr>
            <a:picLocks noChangeAspect="1"/>
          </p:cNvPicPr>
          <p:nvPr/>
        </p:nvPicPr>
        <p:blipFill>
          <a:blip r:embed="rId3"/>
          <a:stretch>
            <a:fillRect/>
          </a:stretch>
        </p:blipFill>
        <p:spPr>
          <a:xfrm>
            <a:off x="1062098" y="3686841"/>
            <a:ext cx="3517848" cy="2899930"/>
          </a:xfrm>
          <a:prstGeom prst="rect">
            <a:avLst/>
          </a:prstGeom>
        </p:spPr>
      </p:pic>
      <p:pic>
        <p:nvPicPr>
          <p:cNvPr id="7" name="Picture 6"/>
          <p:cNvPicPr>
            <a:picLocks noChangeAspect="1"/>
          </p:cNvPicPr>
          <p:nvPr/>
        </p:nvPicPr>
        <p:blipFill>
          <a:blip r:embed="rId4"/>
          <a:stretch>
            <a:fillRect/>
          </a:stretch>
        </p:blipFill>
        <p:spPr>
          <a:xfrm>
            <a:off x="5066601" y="3686841"/>
            <a:ext cx="3424453" cy="2805073"/>
          </a:xfrm>
          <a:prstGeom prst="rect">
            <a:avLst/>
          </a:prstGeom>
        </p:spPr>
      </p:pic>
    </p:spTree>
    <p:extLst>
      <p:ext uri="{BB962C8B-B14F-4D97-AF65-F5344CB8AC3E}">
        <p14:creationId xmlns:p14="http://schemas.microsoft.com/office/powerpoint/2010/main" val="3241848757"/>
      </p:ext>
    </p:extLst>
  </p:cSld>
  <p:clrMapOvr>
    <a:masterClrMapping/>
  </p:clrMapOvr>
  <p:transition spd="med">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9" y="336517"/>
            <a:ext cx="8772157" cy="838200"/>
          </a:xfrm>
        </p:spPr>
        <p:txBody>
          <a:bodyPr>
            <a:normAutofit fontScale="90000"/>
          </a:bodyPr>
          <a:lstStyle/>
          <a:p>
            <a:r>
              <a:rPr lang="en-US" sz="1600" dirty="0"/>
              <a:t>Configuring NAT</a:t>
            </a:r>
            <a:br>
              <a:rPr lang="en-US" sz="1600" dirty="0"/>
            </a:br>
            <a:r>
              <a:rPr lang="en-US" dirty="0"/>
              <a:t>Configuring Port Address Translations (PAT)</a:t>
            </a:r>
          </a:p>
        </p:txBody>
      </p:sp>
      <p:sp>
        <p:nvSpPr>
          <p:cNvPr id="2" name="Content Placeholder 1"/>
          <p:cNvSpPr>
            <a:spLocks noGrp="1"/>
          </p:cNvSpPr>
          <p:nvPr>
            <p:ph idx="1"/>
          </p:nvPr>
        </p:nvSpPr>
        <p:spPr>
          <a:xfrm>
            <a:off x="213107" y="1232592"/>
            <a:ext cx="8733677" cy="3698223"/>
          </a:xfrm>
        </p:spPr>
        <p:txBody>
          <a:bodyPr>
            <a:normAutofit fontScale="85000" lnSpcReduction="10000"/>
          </a:bodyPr>
          <a:lstStyle/>
          <a:p>
            <a:r>
              <a:rPr lang="en-US" dirty="0"/>
              <a:t>Configuring PAT: Address Pool</a:t>
            </a:r>
          </a:p>
          <a:p>
            <a:pPr lvl="1"/>
            <a:r>
              <a:rPr lang="en-US" dirty="0"/>
              <a:t>Create the mapping between the inside local and outside local addresses</a:t>
            </a:r>
          </a:p>
          <a:p>
            <a:pPr lvl="2"/>
            <a:r>
              <a:rPr lang="en-US" b="1" dirty="0" err="1">
                <a:latin typeface="Courier New" panose="02070309020205020404" pitchFamily="49" charset="0"/>
                <a:cs typeface="Courier New" panose="02070309020205020404" pitchFamily="49" charset="0"/>
              </a:rPr>
              <a:t>ip</a:t>
            </a:r>
            <a:r>
              <a:rPr lang="en-US" b="1" dirty="0">
                <a:latin typeface="Courier New" panose="02070309020205020404" pitchFamily="49" charset="0"/>
                <a:cs typeface="Courier New" panose="02070309020205020404" pitchFamily="49" charset="0"/>
              </a:rPr>
              <a:t> </a:t>
            </a:r>
            <a:r>
              <a:rPr lang="en-US" b="1" dirty="0" err="1">
                <a:latin typeface="Courier New" panose="02070309020205020404" pitchFamily="49" charset="0"/>
                <a:cs typeface="Courier New" panose="02070309020205020404" pitchFamily="49" charset="0"/>
              </a:rPr>
              <a:t>nat</a:t>
            </a:r>
            <a:r>
              <a:rPr lang="en-US" b="1" dirty="0">
                <a:latin typeface="Courier New" panose="02070309020205020404" pitchFamily="49" charset="0"/>
                <a:cs typeface="Courier New" panose="02070309020205020404" pitchFamily="49" charset="0"/>
              </a:rPr>
              <a:t> pool name </a:t>
            </a:r>
            <a:r>
              <a:rPr lang="en-US" i="1" dirty="0">
                <a:latin typeface="Courier New" panose="02070309020205020404" pitchFamily="49" charset="0"/>
                <a:cs typeface="Courier New" panose="02070309020205020404" pitchFamily="49" charset="0"/>
              </a:rPr>
              <a:t>start-</a:t>
            </a:r>
            <a:r>
              <a:rPr lang="en-US" i="1" dirty="0" err="1">
                <a:latin typeface="Courier New" panose="02070309020205020404" pitchFamily="49" charset="0"/>
                <a:cs typeface="Courier New" panose="02070309020205020404" pitchFamily="49" charset="0"/>
              </a:rPr>
              <a:t>ip</a:t>
            </a:r>
            <a:r>
              <a:rPr lang="en-US" i="1" dirty="0">
                <a:latin typeface="Courier New" panose="02070309020205020404" pitchFamily="49" charset="0"/>
                <a:cs typeface="Courier New" panose="02070309020205020404" pitchFamily="49" charset="0"/>
              </a:rPr>
              <a:t> end-</a:t>
            </a:r>
            <a:r>
              <a:rPr lang="en-US" i="1" dirty="0" err="1">
                <a:latin typeface="Courier New" panose="02070309020205020404" pitchFamily="49" charset="0"/>
                <a:cs typeface="Courier New" panose="02070309020205020404" pitchFamily="49" charset="0"/>
              </a:rPr>
              <a:t>ip</a:t>
            </a:r>
            <a:r>
              <a:rPr lang="en-US" b="1" dirty="0">
                <a:latin typeface="Courier New" panose="02070309020205020404" pitchFamily="49" charset="0"/>
                <a:cs typeface="Courier New" panose="02070309020205020404" pitchFamily="49" charset="0"/>
              </a:rPr>
              <a:t> </a:t>
            </a:r>
            <a:r>
              <a:rPr lang="en-US" dirty="0">
                <a:latin typeface="Courier New" panose="02070309020205020404" pitchFamily="49" charset="0"/>
                <a:cs typeface="Courier New" panose="02070309020205020404" pitchFamily="49" charset="0"/>
              </a:rPr>
              <a:t>{</a:t>
            </a:r>
            <a:r>
              <a:rPr lang="en-US" b="1" dirty="0">
                <a:latin typeface="Courier New" panose="02070309020205020404" pitchFamily="49" charset="0"/>
                <a:cs typeface="Courier New" panose="02070309020205020404" pitchFamily="49" charset="0"/>
              </a:rPr>
              <a:t>netmask </a:t>
            </a:r>
            <a:r>
              <a:rPr lang="en-US" i="1" dirty="0" err="1">
                <a:latin typeface="Courier New" panose="02070309020205020404" pitchFamily="49" charset="0"/>
                <a:cs typeface="Courier New" panose="02070309020205020404" pitchFamily="49" charset="0"/>
              </a:rPr>
              <a:t>netmask</a:t>
            </a:r>
            <a:r>
              <a:rPr lang="en-US" b="1" dirty="0">
                <a:latin typeface="Courier New" panose="02070309020205020404" pitchFamily="49" charset="0"/>
                <a:cs typeface="Courier New" panose="02070309020205020404" pitchFamily="49" charset="0"/>
              </a:rPr>
              <a:t> </a:t>
            </a:r>
            <a:r>
              <a:rPr lang="en-US" dirty="0">
                <a:latin typeface="Courier New" panose="02070309020205020404" pitchFamily="49" charset="0"/>
                <a:cs typeface="Courier New" panose="02070309020205020404" pitchFamily="49" charset="0"/>
              </a:rPr>
              <a:t>|</a:t>
            </a:r>
            <a:r>
              <a:rPr lang="en-US" b="1" dirty="0">
                <a:latin typeface="Courier New" panose="02070309020205020404" pitchFamily="49" charset="0"/>
                <a:cs typeface="Courier New" panose="02070309020205020404" pitchFamily="49" charset="0"/>
              </a:rPr>
              <a:t> prefix-length </a:t>
            </a:r>
            <a:r>
              <a:rPr lang="en-US" i="1" dirty="0">
                <a:latin typeface="Courier New" panose="02070309020205020404" pitchFamily="49" charset="0"/>
                <a:cs typeface="Courier New" panose="02070309020205020404" pitchFamily="49" charset="0"/>
              </a:rPr>
              <a:t>prefix-length</a:t>
            </a:r>
            <a:r>
              <a:rPr lang="en-US" dirty="0">
                <a:latin typeface="Courier New" panose="02070309020205020404" pitchFamily="49" charset="0"/>
                <a:cs typeface="Courier New" panose="02070309020205020404" pitchFamily="49" charset="0"/>
              </a:rPr>
              <a:t>}</a:t>
            </a:r>
          </a:p>
          <a:p>
            <a:pPr lvl="1"/>
            <a:r>
              <a:rPr lang="en-US" dirty="0"/>
              <a:t>Create a standard ACL to permit those addresses to be translated</a:t>
            </a:r>
          </a:p>
          <a:p>
            <a:pPr lvl="2"/>
            <a:r>
              <a:rPr lang="en-US" b="1" dirty="0">
                <a:latin typeface="Courier New" panose="02070309020205020404" pitchFamily="49" charset="0"/>
                <a:cs typeface="Courier New" panose="02070309020205020404" pitchFamily="49" charset="0"/>
              </a:rPr>
              <a:t>access-list </a:t>
            </a:r>
            <a:r>
              <a:rPr lang="en-US" i="1" dirty="0">
                <a:latin typeface="Courier New" panose="02070309020205020404" pitchFamily="49" charset="0"/>
                <a:cs typeface="Courier New" panose="02070309020205020404" pitchFamily="49" charset="0"/>
              </a:rPr>
              <a:t>access-list-number</a:t>
            </a:r>
            <a:r>
              <a:rPr lang="en-US" b="1" dirty="0">
                <a:latin typeface="Courier New" panose="02070309020205020404" pitchFamily="49" charset="0"/>
                <a:cs typeface="Courier New" panose="02070309020205020404" pitchFamily="49" charset="0"/>
              </a:rPr>
              <a:t> permit </a:t>
            </a:r>
            <a:r>
              <a:rPr lang="en-US" i="1" dirty="0">
                <a:latin typeface="Courier New" panose="02070309020205020404" pitchFamily="49" charset="0"/>
                <a:cs typeface="Courier New" panose="02070309020205020404" pitchFamily="49" charset="0"/>
              </a:rPr>
              <a:t>source</a:t>
            </a:r>
            <a:r>
              <a:rPr lang="en-US" b="1" i="1" dirty="0">
                <a:latin typeface="Courier New" panose="02070309020205020404" pitchFamily="49" charset="0"/>
                <a:cs typeface="Courier New" panose="02070309020205020404" pitchFamily="49" charset="0"/>
              </a:rPr>
              <a:t> </a:t>
            </a:r>
            <a:r>
              <a:rPr lang="en-US" dirty="0">
                <a:latin typeface="Courier New" panose="02070309020205020404" pitchFamily="49" charset="0"/>
                <a:cs typeface="Courier New" panose="02070309020205020404" pitchFamily="49" charset="0"/>
              </a:rPr>
              <a:t>[</a:t>
            </a:r>
            <a:r>
              <a:rPr lang="en-US" i="1" dirty="0">
                <a:latin typeface="Courier New" panose="02070309020205020404" pitchFamily="49" charset="0"/>
                <a:cs typeface="Courier New" panose="02070309020205020404" pitchFamily="49" charset="0"/>
              </a:rPr>
              <a:t>source-wildcard</a:t>
            </a:r>
            <a:r>
              <a:rPr lang="en-US" dirty="0">
                <a:latin typeface="Courier New" panose="02070309020205020404" pitchFamily="49" charset="0"/>
                <a:cs typeface="Courier New" panose="02070309020205020404" pitchFamily="49" charset="0"/>
              </a:rPr>
              <a:t>]</a:t>
            </a:r>
          </a:p>
          <a:p>
            <a:pPr lvl="1"/>
            <a:r>
              <a:rPr lang="en-US" dirty="0"/>
              <a:t>Bind the ACL to the pool</a:t>
            </a:r>
          </a:p>
          <a:p>
            <a:pPr lvl="2"/>
            <a:r>
              <a:rPr lang="en-US" b="1" dirty="0" err="1">
                <a:latin typeface="Courier New" panose="02070309020205020404" pitchFamily="49" charset="0"/>
                <a:cs typeface="Courier New" panose="02070309020205020404" pitchFamily="49" charset="0"/>
              </a:rPr>
              <a:t>ip</a:t>
            </a:r>
            <a:r>
              <a:rPr lang="en-US" b="1" dirty="0">
                <a:latin typeface="Courier New" panose="02070309020205020404" pitchFamily="49" charset="0"/>
                <a:cs typeface="Courier New" panose="02070309020205020404" pitchFamily="49" charset="0"/>
              </a:rPr>
              <a:t> </a:t>
            </a:r>
            <a:r>
              <a:rPr lang="en-US" b="1" dirty="0" err="1">
                <a:latin typeface="Courier New" panose="02070309020205020404" pitchFamily="49" charset="0"/>
                <a:cs typeface="Courier New" panose="02070309020205020404" pitchFamily="49" charset="0"/>
              </a:rPr>
              <a:t>nat</a:t>
            </a:r>
            <a:r>
              <a:rPr lang="en-US" b="1" dirty="0">
                <a:latin typeface="Courier New" panose="02070309020205020404" pitchFamily="49" charset="0"/>
                <a:cs typeface="Courier New" panose="02070309020205020404" pitchFamily="49" charset="0"/>
              </a:rPr>
              <a:t> inside source list </a:t>
            </a:r>
            <a:r>
              <a:rPr lang="en-US" b="1" i="1" dirty="0">
                <a:latin typeface="Courier New" panose="02070309020205020404" pitchFamily="49" charset="0"/>
                <a:cs typeface="Courier New" panose="02070309020205020404" pitchFamily="49" charset="0"/>
              </a:rPr>
              <a:t>access-list-number</a:t>
            </a:r>
            <a:r>
              <a:rPr lang="en-US" b="1" dirty="0">
                <a:latin typeface="Courier New" panose="02070309020205020404" pitchFamily="49" charset="0"/>
                <a:cs typeface="Courier New" panose="02070309020205020404" pitchFamily="49" charset="0"/>
              </a:rPr>
              <a:t> pool </a:t>
            </a:r>
            <a:r>
              <a:rPr lang="en-US" b="1" i="1" dirty="0">
                <a:latin typeface="Courier New" panose="02070309020205020404" pitchFamily="49" charset="0"/>
                <a:cs typeface="Courier New" panose="02070309020205020404" pitchFamily="49" charset="0"/>
              </a:rPr>
              <a:t>name</a:t>
            </a:r>
          </a:p>
          <a:p>
            <a:pPr lvl="1"/>
            <a:r>
              <a:rPr lang="en-US" dirty="0"/>
              <a:t>Identify the inside and outside interfaces</a:t>
            </a:r>
          </a:p>
          <a:p>
            <a:pPr lvl="2"/>
            <a:r>
              <a:rPr lang="en-US" b="1" dirty="0" err="1">
                <a:latin typeface="Courier New" panose="02070309020205020404" pitchFamily="49" charset="0"/>
                <a:cs typeface="Courier New" panose="02070309020205020404" pitchFamily="49" charset="0"/>
              </a:rPr>
              <a:t>ip</a:t>
            </a:r>
            <a:r>
              <a:rPr lang="en-US" b="1" dirty="0">
                <a:latin typeface="Courier New" panose="02070309020205020404" pitchFamily="49" charset="0"/>
                <a:cs typeface="Courier New" panose="02070309020205020404" pitchFamily="49" charset="0"/>
              </a:rPr>
              <a:t> </a:t>
            </a:r>
            <a:r>
              <a:rPr lang="en-US" b="1" dirty="0" err="1">
                <a:latin typeface="Courier New" panose="02070309020205020404" pitchFamily="49" charset="0"/>
                <a:cs typeface="Courier New" panose="02070309020205020404" pitchFamily="49" charset="0"/>
              </a:rPr>
              <a:t>nat</a:t>
            </a:r>
            <a:r>
              <a:rPr lang="en-US" b="1" dirty="0">
                <a:latin typeface="Courier New" panose="02070309020205020404" pitchFamily="49" charset="0"/>
                <a:cs typeface="Courier New" panose="02070309020205020404" pitchFamily="49" charset="0"/>
              </a:rPr>
              <a:t> inside</a:t>
            </a:r>
          </a:p>
          <a:p>
            <a:pPr lvl="2"/>
            <a:r>
              <a:rPr lang="en-US" b="1" dirty="0" err="1">
                <a:latin typeface="Courier New" panose="02070309020205020404" pitchFamily="49" charset="0"/>
                <a:cs typeface="Courier New" panose="02070309020205020404" pitchFamily="49" charset="0"/>
              </a:rPr>
              <a:t>ip</a:t>
            </a:r>
            <a:r>
              <a:rPr lang="en-US" b="1" dirty="0">
                <a:latin typeface="Courier New" panose="02070309020205020404" pitchFamily="49" charset="0"/>
                <a:cs typeface="Courier New" panose="02070309020205020404" pitchFamily="49" charset="0"/>
              </a:rPr>
              <a:t> </a:t>
            </a:r>
            <a:r>
              <a:rPr lang="en-US" b="1" dirty="0" err="1">
                <a:latin typeface="Courier New" panose="02070309020205020404" pitchFamily="49" charset="0"/>
                <a:cs typeface="Courier New" panose="02070309020205020404" pitchFamily="49" charset="0"/>
              </a:rPr>
              <a:t>nat</a:t>
            </a:r>
            <a:r>
              <a:rPr lang="en-US" b="1" dirty="0">
                <a:latin typeface="Courier New" panose="02070309020205020404" pitchFamily="49" charset="0"/>
                <a:cs typeface="Courier New" panose="02070309020205020404" pitchFamily="49" charset="0"/>
              </a:rPr>
              <a:t> outside</a:t>
            </a:r>
            <a:endParaRPr lang="en-US" dirty="0"/>
          </a:p>
          <a:p>
            <a:endParaRPr lang="en-US" dirty="0"/>
          </a:p>
        </p:txBody>
      </p:sp>
      <p:pic>
        <p:nvPicPr>
          <p:cNvPr id="5" name="Picture 4"/>
          <p:cNvPicPr>
            <a:picLocks noChangeAspect="1"/>
          </p:cNvPicPr>
          <p:nvPr/>
        </p:nvPicPr>
        <p:blipFill>
          <a:blip r:embed="rId3"/>
          <a:stretch>
            <a:fillRect/>
          </a:stretch>
        </p:blipFill>
        <p:spPr>
          <a:xfrm>
            <a:off x="3634452" y="4694281"/>
            <a:ext cx="5331574" cy="1955315"/>
          </a:xfrm>
          <a:prstGeom prst="rect">
            <a:avLst/>
          </a:prstGeom>
        </p:spPr>
      </p:pic>
    </p:spTree>
    <p:extLst>
      <p:ext uri="{BB962C8B-B14F-4D97-AF65-F5344CB8AC3E}">
        <p14:creationId xmlns:p14="http://schemas.microsoft.com/office/powerpoint/2010/main" val="1385721960"/>
      </p:ext>
    </p:extLst>
  </p:cSld>
  <p:clrMapOvr>
    <a:masterClrMapping/>
  </p:clrMapOvr>
  <p:transition spd="med">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348092"/>
            <a:ext cx="8772157" cy="838200"/>
          </a:xfrm>
        </p:spPr>
        <p:txBody>
          <a:bodyPr>
            <a:normAutofit/>
          </a:bodyPr>
          <a:lstStyle/>
          <a:p>
            <a:r>
              <a:rPr lang="en-US" sz="1600" dirty="0"/>
              <a:t>Configuring NAT</a:t>
            </a:r>
            <a:br>
              <a:rPr lang="en-US" sz="1600" dirty="0"/>
            </a:br>
            <a:r>
              <a:rPr lang="en-US" sz="2700" dirty="0"/>
              <a:t>Configuring Port Address Translations (PAT) (Cont.)</a:t>
            </a:r>
          </a:p>
        </p:txBody>
      </p:sp>
      <p:sp>
        <p:nvSpPr>
          <p:cNvPr id="2" name="Content Placeholder 1"/>
          <p:cNvSpPr>
            <a:spLocks noGrp="1"/>
          </p:cNvSpPr>
          <p:nvPr>
            <p:ph idx="1"/>
          </p:nvPr>
        </p:nvSpPr>
        <p:spPr>
          <a:xfrm>
            <a:off x="213107" y="1232593"/>
            <a:ext cx="8733677" cy="3582476"/>
          </a:xfrm>
        </p:spPr>
        <p:txBody>
          <a:bodyPr>
            <a:normAutofit fontScale="92500" lnSpcReduction="10000"/>
          </a:bodyPr>
          <a:lstStyle/>
          <a:p>
            <a:r>
              <a:rPr lang="en-US" dirty="0"/>
              <a:t>Configuring PAT: Single Address</a:t>
            </a:r>
          </a:p>
          <a:p>
            <a:pPr lvl="1"/>
            <a:r>
              <a:rPr lang="en-US" dirty="0"/>
              <a:t>Define a standard ACL to permit those addresses to be translated</a:t>
            </a:r>
          </a:p>
          <a:p>
            <a:pPr lvl="2"/>
            <a:r>
              <a:rPr lang="en-US" b="1" dirty="0">
                <a:latin typeface="Courier New" panose="02070309020205020404" pitchFamily="49" charset="0"/>
                <a:cs typeface="Courier New" panose="02070309020205020404" pitchFamily="49" charset="0"/>
              </a:rPr>
              <a:t>access-list </a:t>
            </a:r>
            <a:r>
              <a:rPr lang="en-US" i="1" dirty="0">
                <a:latin typeface="Courier New" panose="02070309020205020404" pitchFamily="49" charset="0"/>
                <a:cs typeface="Courier New" panose="02070309020205020404" pitchFamily="49" charset="0"/>
              </a:rPr>
              <a:t>access-list-number</a:t>
            </a:r>
            <a:r>
              <a:rPr lang="en-US" b="1" dirty="0">
                <a:latin typeface="Courier New" panose="02070309020205020404" pitchFamily="49" charset="0"/>
                <a:cs typeface="Courier New" panose="02070309020205020404" pitchFamily="49" charset="0"/>
              </a:rPr>
              <a:t> permit </a:t>
            </a:r>
            <a:r>
              <a:rPr lang="en-US" i="1" dirty="0">
                <a:latin typeface="Courier New" panose="02070309020205020404" pitchFamily="49" charset="0"/>
                <a:cs typeface="Courier New" panose="02070309020205020404" pitchFamily="49" charset="0"/>
              </a:rPr>
              <a:t>source </a:t>
            </a:r>
            <a:r>
              <a:rPr lang="en-US" dirty="0">
                <a:latin typeface="Courier New" panose="02070309020205020404" pitchFamily="49" charset="0"/>
                <a:cs typeface="Courier New" panose="02070309020205020404" pitchFamily="49" charset="0"/>
              </a:rPr>
              <a:t>[</a:t>
            </a:r>
            <a:r>
              <a:rPr lang="en-US" i="1" dirty="0">
                <a:latin typeface="Courier New" panose="02070309020205020404" pitchFamily="49" charset="0"/>
                <a:cs typeface="Courier New" panose="02070309020205020404" pitchFamily="49" charset="0"/>
              </a:rPr>
              <a:t>source-wildcard</a:t>
            </a:r>
            <a:r>
              <a:rPr lang="en-US" dirty="0">
                <a:latin typeface="Courier New" panose="02070309020205020404" pitchFamily="49" charset="0"/>
                <a:cs typeface="Courier New" panose="02070309020205020404" pitchFamily="49" charset="0"/>
              </a:rPr>
              <a:t>]</a:t>
            </a:r>
          </a:p>
          <a:p>
            <a:pPr lvl="1"/>
            <a:r>
              <a:rPr lang="en-US" dirty="0"/>
              <a:t>Establish dynamic source translation, specify the ACL, exit interface, and overload option</a:t>
            </a:r>
          </a:p>
          <a:p>
            <a:pPr lvl="2"/>
            <a:r>
              <a:rPr lang="en-US" b="1" dirty="0" err="1">
                <a:latin typeface="Courier New" panose="02070309020205020404" pitchFamily="49" charset="0"/>
                <a:cs typeface="Courier New" panose="02070309020205020404" pitchFamily="49" charset="0"/>
              </a:rPr>
              <a:t>ip</a:t>
            </a:r>
            <a:r>
              <a:rPr lang="en-US" b="1" dirty="0">
                <a:latin typeface="Courier New" panose="02070309020205020404" pitchFamily="49" charset="0"/>
                <a:cs typeface="Courier New" panose="02070309020205020404" pitchFamily="49" charset="0"/>
              </a:rPr>
              <a:t> </a:t>
            </a:r>
            <a:r>
              <a:rPr lang="en-US" b="1" dirty="0" err="1">
                <a:latin typeface="Courier New" panose="02070309020205020404" pitchFamily="49" charset="0"/>
                <a:cs typeface="Courier New" panose="02070309020205020404" pitchFamily="49" charset="0"/>
              </a:rPr>
              <a:t>nat</a:t>
            </a:r>
            <a:r>
              <a:rPr lang="en-US" b="1" dirty="0">
                <a:latin typeface="Courier New" panose="02070309020205020404" pitchFamily="49" charset="0"/>
                <a:cs typeface="Courier New" panose="02070309020205020404" pitchFamily="49" charset="0"/>
              </a:rPr>
              <a:t> inside source list </a:t>
            </a:r>
            <a:r>
              <a:rPr lang="en-US" i="1" dirty="0">
                <a:latin typeface="Courier New" panose="02070309020205020404" pitchFamily="49" charset="0"/>
                <a:cs typeface="Courier New" panose="02070309020205020404" pitchFamily="49" charset="0"/>
              </a:rPr>
              <a:t>access-list-number</a:t>
            </a:r>
            <a:r>
              <a:rPr lang="en-US" b="1" dirty="0">
                <a:latin typeface="Courier New" panose="02070309020205020404" pitchFamily="49" charset="0"/>
                <a:cs typeface="Courier New" panose="02070309020205020404" pitchFamily="49" charset="0"/>
              </a:rPr>
              <a:t> interface type </a:t>
            </a:r>
            <a:r>
              <a:rPr lang="en-US" i="1" dirty="0">
                <a:latin typeface="Courier New" panose="02070309020205020404" pitchFamily="49" charset="0"/>
                <a:cs typeface="Courier New" panose="02070309020205020404" pitchFamily="49" charset="0"/>
              </a:rPr>
              <a:t>name</a:t>
            </a:r>
            <a:r>
              <a:rPr lang="en-US" b="1" i="1" dirty="0">
                <a:latin typeface="Courier New" panose="02070309020205020404" pitchFamily="49" charset="0"/>
                <a:cs typeface="Courier New" panose="02070309020205020404" pitchFamily="49" charset="0"/>
              </a:rPr>
              <a:t> </a:t>
            </a:r>
            <a:r>
              <a:rPr lang="en-US" b="1" dirty="0">
                <a:latin typeface="Courier New" panose="02070309020205020404" pitchFamily="49" charset="0"/>
                <a:cs typeface="Courier New" panose="02070309020205020404" pitchFamily="49" charset="0"/>
              </a:rPr>
              <a:t>overload</a:t>
            </a:r>
          </a:p>
          <a:p>
            <a:pPr lvl="1"/>
            <a:r>
              <a:rPr lang="en-US" dirty="0"/>
              <a:t>Identify the inside and outside interfaces</a:t>
            </a:r>
          </a:p>
          <a:p>
            <a:pPr lvl="2"/>
            <a:r>
              <a:rPr lang="en-US" b="1" dirty="0" err="1">
                <a:latin typeface="Courier New" panose="02070309020205020404" pitchFamily="49" charset="0"/>
                <a:cs typeface="Courier New" panose="02070309020205020404" pitchFamily="49" charset="0"/>
              </a:rPr>
              <a:t>ip</a:t>
            </a:r>
            <a:r>
              <a:rPr lang="en-US" b="1" dirty="0">
                <a:latin typeface="Courier New" panose="02070309020205020404" pitchFamily="49" charset="0"/>
                <a:cs typeface="Courier New" panose="02070309020205020404" pitchFamily="49" charset="0"/>
              </a:rPr>
              <a:t> </a:t>
            </a:r>
            <a:r>
              <a:rPr lang="en-US" b="1" dirty="0" err="1">
                <a:latin typeface="Courier New" panose="02070309020205020404" pitchFamily="49" charset="0"/>
                <a:cs typeface="Courier New" panose="02070309020205020404" pitchFamily="49" charset="0"/>
              </a:rPr>
              <a:t>nat</a:t>
            </a:r>
            <a:r>
              <a:rPr lang="en-US" b="1" dirty="0">
                <a:latin typeface="Courier New" panose="02070309020205020404" pitchFamily="49" charset="0"/>
                <a:cs typeface="Courier New" panose="02070309020205020404" pitchFamily="49" charset="0"/>
              </a:rPr>
              <a:t> inside</a:t>
            </a:r>
          </a:p>
          <a:p>
            <a:pPr lvl="2"/>
            <a:r>
              <a:rPr lang="en-US" b="1" dirty="0" err="1">
                <a:latin typeface="Courier New" panose="02070309020205020404" pitchFamily="49" charset="0"/>
                <a:cs typeface="Courier New" panose="02070309020205020404" pitchFamily="49" charset="0"/>
              </a:rPr>
              <a:t>ip</a:t>
            </a:r>
            <a:r>
              <a:rPr lang="en-US" b="1" dirty="0">
                <a:latin typeface="Courier New" panose="02070309020205020404" pitchFamily="49" charset="0"/>
                <a:cs typeface="Courier New" panose="02070309020205020404" pitchFamily="49" charset="0"/>
              </a:rPr>
              <a:t> </a:t>
            </a:r>
            <a:r>
              <a:rPr lang="en-US" b="1" dirty="0" err="1">
                <a:latin typeface="Courier New" panose="02070309020205020404" pitchFamily="49" charset="0"/>
                <a:cs typeface="Courier New" panose="02070309020205020404" pitchFamily="49" charset="0"/>
              </a:rPr>
              <a:t>nat</a:t>
            </a:r>
            <a:r>
              <a:rPr lang="en-US" b="1" dirty="0">
                <a:latin typeface="Courier New" panose="02070309020205020404" pitchFamily="49" charset="0"/>
                <a:cs typeface="Courier New" panose="02070309020205020404" pitchFamily="49" charset="0"/>
              </a:rPr>
              <a:t> outside</a:t>
            </a:r>
            <a:endParaRPr lang="en-US" dirty="0"/>
          </a:p>
          <a:p>
            <a:endParaRPr lang="en-US" dirty="0"/>
          </a:p>
        </p:txBody>
      </p:sp>
      <p:pic>
        <p:nvPicPr>
          <p:cNvPr id="3" name="Picture 2"/>
          <p:cNvPicPr>
            <a:picLocks noChangeAspect="1"/>
          </p:cNvPicPr>
          <p:nvPr/>
        </p:nvPicPr>
        <p:blipFill>
          <a:blip r:embed="rId3"/>
          <a:stretch>
            <a:fillRect/>
          </a:stretch>
        </p:blipFill>
        <p:spPr>
          <a:xfrm>
            <a:off x="3476315" y="4815068"/>
            <a:ext cx="5489708" cy="1837964"/>
          </a:xfrm>
          <a:prstGeom prst="rect">
            <a:avLst/>
          </a:prstGeom>
        </p:spPr>
      </p:pic>
    </p:spTree>
    <p:extLst>
      <p:ext uri="{BB962C8B-B14F-4D97-AF65-F5344CB8AC3E}">
        <p14:creationId xmlns:p14="http://schemas.microsoft.com/office/powerpoint/2010/main" val="2609140189"/>
      </p:ext>
    </p:extLst>
  </p:cSld>
  <p:clrMapOvr>
    <a:masterClrMapping/>
  </p:clrMapOvr>
  <p:transition spd="med">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348092"/>
            <a:ext cx="8772157" cy="838200"/>
          </a:xfrm>
        </p:spPr>
        <p:txBody>
          <a:bodyPr/>
          <a:lstStyle/>
          <a:p>
            <a:r>
              <a:rPr lang="en-US" sz="1600" dirty="0"/>
              <a:t>Configuring NAT</a:t>
            </a:r>
            <a:br>
              <a:rPr lang="en-US" sz="1600" dirty="0"/>
            </a:br>
            <a:r>
              <a:rPr lang="en-US" sz="2700" dirty="0"/>
              <a:t>Configuring Port Address Translations (PAT) (Cont.)</a:t>
            </a:r>
          </a:p>
        </p:txBody>
      </p:sp>
      <p:sp>
        <p:nvSpPr>
          <p:cNvPr id="2" name="Content Placeholder 1"/>
          <p:cNvSpPr>
            <a:spLocks noGrp="1"/>
          </p:cNvSpPr>
          <p:nvPr>
            <p:ph idx="1"/>
          </p:nvPr>
        </p:nvSpPr>
        <p:spPr>
          <a:xfrm>
            <a:off x="213107" y="1232592"/>
            <a:ext cx="8733677" cy="1892573"/>
          </a:xfrm>
        </p:spPr>
        <p:txBody>
          <a:bodyPr>
            <a:normAutofit fontScale="92500" lnSpcReduction="10000"/>
          </a:bodyPr>
          <a:lstStyle/>
          <a:p>
            <a:r>
              <a:rPr lang="en-US" dirty="0"/>
              <a:t>Analyzing PAT</a:t>
            </a:r>
          </a:p>
          <a:p>
            <a:r>
              <a:rPr lang="en-US" dirty="0"/>
              <a:t>Verifying PAT</a:t>
            </a:r>
          </a:p>
          <a:p>
            <a:pPr marL="228600" lvl="1" indent="0">
              <a:buNone/>
            </a:pPr>
            <a:r>
              <a:rPr lang="en-US" b="1" dirty="0">
                <a:latin typeface="Courier New" panose="02070309020205020404" pitchFamily="49" charset="0"/>
                <a:cs typeface="Courier New" panose="02070309020205020404" pitchFamily="49" charset="0"/>
              </a:rPr>
              <a:t>show </a:t>
            </a:r>
            <a:r>
              <a:rPr lang="en-US" b="1" dirty="0" err="1">
                <a:latin typeface="Courier New" panose="02070309020205020404" pitchFamily="49" charset="0"/>
                <a:cs typeface="Courier New" panose="02070309020205020404" pitchFamily="49" charset="0"/>
              </a:rPr>
              <a:t>ip</a:t>
            </a:r>
            <a:r>
              <a:rPr lang="en-US" b="1" dirty="0">
                <a:latin typeface="Courier New" panose="02070309020205020404" pitchFamily="49" charset="0"/>
                <a:cs typeface="Courier New" panose="02070309020205020404" pitchFamily="49" charset="0"/>
              </a:rPr>
              <a:t> </a:t>
            </a:r>
            <a:r>
              <a:rPr lang="en-US" b="1" dirty="0" err="1">
                <a:latin typeface="Courier New" panose="02070309020205020404" pitchFamily="49" charset="0"/>
                <a:cs typeface="Courier New" panose="02070309020205020404" pitchFamily="49" charset="0"/>
              </a:rPr>
              <a:t>nat</a:t>
            </a:r>
            <a:r>
              <a:rPr lang="en-US" b="1" dirty="0">
                <a:latin typeface="Courier New" panose="02070309020205020404" pitchFamily="49" charset="0"/>
                <a:cs typeface="Courier New" panose="02070309020205020404" pitchFamily="49" charset="0"/>
              </a:rPr>
              <a:t> translations</a:t>
            </a:r>
          </a:p>
          <a:p>
            <a:pPr marL="228600" lvl="1" indent="0">
              <a:buNone/>
            </a:pPr>
            <a:r>
              <a:rPr lang="en-US" b="1" dirty="0">
                <a:latin typeface="Courier New" panose="02070309020205020404" pitchFamily="49" charset="0"/>
                <a:cs typeface="Courier New" panose="02070309020205020404" pitchFamily="49" charset="0"/>
              </a:rPr>
              <a:t>show </a:t>
            </a:r>
            <a:r>
              <a:rPr lang="en-US" b="1" dirty="0" err="1">
                <a:latin typeface="Courier New" panose="02070309020205020404" pitchFamily="49" charset="0"/>
                <a:cs typeface="Courier New" panose="02070309020205020404" pitchFamily="49" charset="0"/>
              </a:rPr>
              <a:t>ip</a:t>
            </a:r>
            <a:r>
              <a:rPr lang="en-US" b="1" dirty="0">
                <a:latin typeface="Courier New" panose="02070309020205020404" pitchFamily="49" charset="0"/>
                <a:cs typeface="Courier New" panose="02070309020205020404" pitchFamily="49" charset="0"/>
              </a:rPr>
              <a:t> </a:t>
            </a:r>
            <a:r>
              <a:rPr lang="en-US" b="1" dirty="0" err="1">
                <a:latin typeface="Courier New" panose="02070309020205020404" pitchFamily="49" charset="0"/>
                <a:cs typeface="Courier New" panose="02070309020205020404" pitchFamily="49" charset="0"/>
              </a:rPr>
              <a:t>nat</a:t>
            </a:r>
            <a:r>
              <a:rPr lang="en-US" b="1" dirty="0">
                <a:latin typeface="Courier New" panose="02070309020205020404" pitchFamily="49" charset="0"/>
                <a:cs typeface="Courier New" panose="02070309020205020404" pitchFamily="49" charset="0"/>
              </a:rPr>
              <a:t> statistics</a:t>
            </a:r>
          </a:p>
          <a:p>
            <a:pPr marL="228600" lvl="1" indent="0">
              <a:buNone/>
            </a:pPr>
            <a:r>
              <a:rPr lang="en-US" b="1" dirty="0" err="1">
                <a:latin typeface="Courier New" panose="02070309020205020404" pitchFamily="49" charset="0"/>
                <a:cs typeface="Courier New" panose="02070309020205020404" pitchFamily="49" charset="0"/>
              </a:rPr>
              <a:t>slear</a:t>
            </a:r>
            <a:r>
              <a:rPr lang="en-US" b="1" dirty="0">
                <a:latin typeface="Courier New" panose="02070309020205020404" pitchFamily="49" charset="0"/>
                <a:cs typeface="Courier New" panose="02070309020205020404" pitchFamily="49" charset="0"/>
              </a:rPr>
              <a:t> </a:t>
            </a:r>
            <a:r>
              <a:rPr lang="en-US" b="1" dirty="0" err="1">
                <a:latin typeface="Courier New" panose="02070309020205020404" pitchFamily="49" charset="0"/>
                <a:cs typeface="Courier New" panose="02070309020205020404" pitchFamily="49" charset="0"/>
              </a:rPr>
              <a:t>ip</a:t>
            </a:r>
            <a:r>
              <a:rPr lang="en-US" b="1" dirty="0">
                <a:latin typeface="Courier New" panose="02070309020205020404" pitchFamily="49" charset="0"/>
                <a:cs typeface="Courier New" panose="02070309020205020404" pitchFamily="49" charset="0"/>
              </a:rPr>
              <a:t> </a:t>
            </a:r>
            <a:r>
              <a:rPr lang="en-US" b="1" dirty="0" err="1">
                <a:latin typeface="Courier New" panose="02070309020205020404" pitchFamily="49" charset="0"/>
                <a:cs typeface="Courier New" panose="02070309020205020404" pitchFamily="49" charset="0"/>
              </a:rPr>
              <a:t>nat</a:t>
            </a:r>
            <a:r>
              <a:rPr lang="en-US" b="1" dirty="0">
                <a:latin typeface="Courier New" panose="02070309020205020404" pitchFamily="49" charset="0"/>
                <a:cs typeface="Courier New" panose="02070309020205020404" pitchFamily="49" charset="0"/>
              </a:rPr>
              <a:t> statistics</a:t>
            </a:r>
          </a:p>
          <a:p>
            <a:endParaRPr lang="en-US" dirty="0"/>
          </a:p>
        </p:txBody>
      </p:sp>
      <p:pic>
        <p:nvPicPr>
          <p:cNvPr id="3" name="Picture 2"/>
          <p:cNvPicPr>
            <a:picLocks noChangeAspect="1"/>
          </p:cNvPicPr>
          <p:nvPr/>
        </p:nvPicPr>
        <p:blipFill>
          <a:blip r:embed="rId3"/>
          <a:stretch>
            <a:fillRect/>
          </a:stretch>
        </p:blipFill>
        <p:spPr>
          <a:xfrm>
            <a:off x="5018395" y="3419633"/>
            <a:ext cx="3938010" cy="3119283"/>
          </a:xfrm>
          <a:prstGeom prst="rect">
            <a:avLst/>
          </a:prstGeom>
        </p:spPr>
      </p:pic>
      <p:pic>
        <p:nvPicPr>
          <p:cNvPr id="6" name="Picture 5"/>
          <p:cNvPicPr>
            <a:picLocks noChangeAspect="1"/>
          </p:cNvPicPr>
          <p:nvPr/>
        </p:nvPicPr>
        <p:blipFill>
          <a:blip r:embed="rId4"/>
          <a:stretch>
            <a:fillRect/>
          </a:stretch>
        </p:blipFill>
        <p:spPr>
          <a:xfrm>
            <a:off x="651556" y="3432906"/>
            <a:ext cx="3928389" cy="3106010"/>
          </a:xfrm>
          <a:prstGeom prst="rect">
            <a:avLst/>
          </a:prstGeom>
        </p:spPr>
      </p:pic>
    </p:spTree>
    <p:extLst>
      <p:ext uri="{BB962C8B-B14F-4D97-AF65-F5344CB8AC3E}">
        <p14:creationId xmlns:p14="http://schemas.microsoft.com/office/powerpoint/2010/main" val="2471184178"/>
      </p:ext>
    </p:extLst>
  </p:cSld>
  <p:clrMapOvr>
    <a:masterClrMapping/>
  </p:clrMapOvr>
  <p:transition spd="med">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Configuring NAT</a:t>
            </a:r>
            <a:br>
              <a:rPr lang="en-US" sz="1800" dirty="0">
                <a:latin typeface="Arial" charset="0"/>
              </a:rPr>
            </a:br>
            <a:r>
              <a:rPr lang="en-US" dirty="0">
                <a:latin typeface="Arial" charset="0"/>
              </a:rPr>
              <a:t>Port Forwarding</a:t>
            </a:r>
            <a:endParaRPr lang="en-US" dirty="0">
              <a:solidFill>
                <a:srgbClr val="00B0F0"/>
              </a:solidFill>
              <a:latin typeface="Arial" charset="0"/>
            </a:endParaRPr>
          </a:p>
        </p:txBody>
      </p:sp>
      <p:sp>
        <p:nvSpPr>
          <p:cNvPr id="2" name="Content Placeholder 1"/>
          <p:cNvSpPr>
            <a:spLocks noGrp="1"/>
          </p:cNvSpPr>
          <p:nvPr>
            <p:ph idx="1"/>
          </p:nvPr>
        </p:nvSpPr>
        <p:spPr>
          <a:xfrm>
            <a:off x="213111" y="1232592"/>
            <a:ext cx="8514200" cy="3513028"/>
          </a:xfrm>
        </p:spPr>
        <p:txBody>
          <a:bodyPr/>
          <a:lstStyle/>
          <a:p>
            <a:r>
              <a:rPr lang="en-US" sz="2000" dirty="0"/>
              <a:t>Port Forwarding</a:t>
            </a:r>
          </a:p>
          <a:p>
            <a:pPr lvl="1"/>
            <a:r>
              <a:rPr lang="en-US" sz="1600" dirty="0"/>
              <a:t>Port forwarding is the act of forwarding a network port from one network node to another.</a:t>
            </a:r>
          </a:p>
          <a:p>
            <a:pPr lvl="1"/>
            <a:r>
              <a:rPr lang="en-US" sz="1600" dirty="0"/>
              <a:t>A packet sent to the public IP address and port of a router can be forwarded to a private IP address and port in inside network.</a:t>
            </a:r>
          </a:p>
          <a:p>
            <a:pPr lvl="1"/>
            <a:r>
              <a:rPr lang="en-US" sz="1600" dirty="0"/>
              <a:t>Port forwarding is helpful in situations where servers have private addresses, not reachable from the outside networks.</a:t>
            </a:r>
            <a:endParaRPr lang="en-US" sz="2000" dirty="0"/>
          </a:p>
          <a:p>
            <a:r>
              <a:rPr lang="en-US" sz="2000" dirty="0"/>
              <a:t>Wireless Router Example</a:t>
            </a:r>
          </a:p>
          <a:p>
            <a:r>
              <a:rPr lang="en-US" sz="2000" dirty="0"/>
              <a:t>Configuring Port Forwarding with IOS</a:t>
            </a:r>
          </a:p>
          <a:p>
            <a:pPr marL="228600" lvl="1" indent="0">
              <a:buNone/>
            </a:pPr>
            <a:r>
              <a:rPr lang="en-US" sz="1600" b="1" dirty="0" err="1">
                <a:latin typeface="Courier New" panose="02070309020205020404" pitchFamily="49" charset="0"/>
                <a:cs typeface="Courier New" panose="02070309020205020404" pitchFamily="49" charset="0"/>
              </a:rPr>
              <a:t>ip</a:t>
            </a:r>
            <a:r>
              <a:rPr lang="en-US" sz="1600" b="1" dirty="0">
                <a:latin typeface="Courier New" panose="02070309020205020404" pitchFamily="49" charset="0"/>
                <a:cs typeface="Courier New" panose="02070309020205020404" pitchFamily="49" charset="0"/>
              </a:rPr>
              <a:t> </a:t>
            </a:r>
            <a:r>
              <a:rPr lang="en-US" sz="1600" b="1" dirty="0" err="1">
                <a:latin typeface="Courier New" panose="02070309020205020404" pitchFamily="49" charset="0"/>
                <a:cs typeface="Courier New" panose="02070309020205020404" pitchFamily="49" charset="0"/>
              </a:rPr>
              <a:t>nat</a:t>
            </a:r>
            <a:r>
              <a:rPr lang="en-US" sz="1600" b="1" dirty="0">
                <a:latin typeface="Courier New" panose="02070309020205020404" pitchFamily="49" charset="0"/>
                <a:cs typeface="Courier New" panose="02070309020205020404" pitchFamily="49" charset="0"/>
              </a:rPr>
              <a:t> inside source </a:t>
            </a:r>
            <a:r>
              <a:rPr lang="en-US" sz="1600" dirty="0">
                <a:latin typeface="Courier New" panose="02070309020205020404" pitchFamily="49" charset="0"/>
                <a:cs typeface="Courier New" panose="02070309020205020404" pitchFamily="49" charset="0"/>
              </a:rPr>
              <a:t>[</a:t>
            </a:r>
            <a:r>
              <a:rPr lang="en-US" sz="1600" b="1" dirty="0">
                <a:latin typeface="Courier New" panose="02070309020205020404" pitchFamily="49" charset="0"/>
                <a:cs typeface="Courier New" panose="02070309020205020404" pitchFamily="49" charset="0"/>
              </a:rPr>
              <a:t>static </a:t>
            </a:r>
            <a:r>
              <a:rPr lang="en-US" sz="1600" dirty="0">
                <a:latin typeface="Courier New" panose="02070309020205020404" pitchFamily="49" charset="0"/>
                <a:cs typeface="Courier New" panose="02070309020205020404" pitchFamily="49" charset="0"/>
              </a:rPr>
              <a:t>{</a:t>
            </a:r>
            <a:r>
              <a:rPr lang="en-US" sz="1600" b="1" dirty="0" err="1">
                <a:latin typeface="Courier New" panose="02070309020205020404" pitchFamily="49" charset="0"/>
                <a:cs typeface="Courier New" panose="02070309020205020404" pitchFamily="49" charset="0"/>
              </a:rPr>
              <a:t>tcp</a:t>
            </a:r>
            <a:r>
              <a:rPr lang="en-US" sz="1600" b="1" dirty="0">
                <a:latin typeface="Courier New" panose="02070309020205020404" pitchFamily="49" charset="0"/>
                <a:cs typeface="Courier New" panose="02070309020205020404" pitchFamily="49" charset="0"/>
              </a:rPr>
              <a:t> </a:t>
            </a:r>
            <a:r>
              <a:rPr lang="en-US" sz="1600" dirty="0">
                <a:latin typeface="Courier New" panose="02070309020205020404" pitchFamily="49" charset="0"/>
                <a:cs typeface="Courier New" panose="02070309020205020404" pitchFamily="49" charset="0"/>
              </a:rPr>
              <a:t>|</a:t>
            </a:r>
            <a:r>
              <a:rPr lang="en-US" sz="1600" b="1" dirty="0">
                <a:latin typeface="Courier New" panose="02070309020205020404" pitchFamily="49" charset="0"/>
                <a:cs typeface="Courier New" panose="02070309020205020404" pitchFamily="49" charset="0"/>
              </a:rPr>
              <a:t> </a:t>
            </a:r>
            <a:r>
              <a:rPr lang="en-US" sz="1600" b="1" dirty="0" err="1">
                <a:latin typeface="Courier New" panose="02070309020205020404" pitchFamily="49" charset="0"/>
                <a:cs typeface="Courier New" panose="02070309020205020404" pitchFamily="49" charset="0"/>
              </a:rPr>
              <a:t>udp</a:t>
            </a:r>
            <a:r>
              <a:rPr lang="en-US" sz="1600" b="1" dirty="0">
                <a:latin typeface="Courier New" panose="02070309020205020404" pitchFamily="49" charset="0"/>
                <a:cs typeface="Courier New" panose="02070309020205020404" pitchFamily="49" charset="0"/>
              </a:rPr>
              <a:t> </a:t>
            </a:r>
            <a:r>
              <a:rPr lang="en-US" sz="1600" i="1" dirty="0">
                <a:latin typeface="Courier New" panose="02070309020205020404" pitchFamily="49" charset="0"/>
                <a:cs typeface="Courier New" panose="02070309020205020404" pitchFamily="49" charset="0"/>
              </a:rPr>
              <a:t>local-</a:t>
            </a:r>
            <a:r>
              <a:rPr lang="en-US" sz="1600" i="1" dirty="0" err="1">
                <a:latin typeface="Courier New" panose="02070309020205020404" pitchFamily="49" charset="0"/>
                <a:cs typeface="Courier New" panose="02070309020205020404" pitchFamily="49" charset="0"/>
              </a:rPr>
              <a:t>ip</a:t>
            </a:r>
            <a:r>
              <a:rPr lang="en-US" sz="1600" i="1" dirty="0">
                <a:latin typeface="Courier New" panose="02070309020205020404" pitchFamily="49" charset="0"/>
                <a:cs typeface="Courier New" panose="02070309020205020404" pitchFamily="49" charset="0"/>
              </a:rPr>
              <a:t> local-port global-</a:t>
            </a:r>
            <a:r>
              <a:rPr lang="en-US" sz="1600" i="1" dirty="0" err="1">
                <a:latin typeface="Courier New" panose="02070309020205020404" pitchFamily="49" charset="0"/>
                <a:cs typeface="Courier New" panose="02070309020205020404" pitchFamily="49" charset="0"/>
              </a:rPr>
              <a:t>ip</a:t>
            </a:r>
            <a:r>
              <a:rPr lang="en-US" sz="1600" i="1" dirty="0">
                <a:latin typeface="Courier New" panose="02070309020205020404" pitchFamily="49" charset="0"/>
                <a:cs typeface="Courier New" panose="02070309020205020404" pitchFamily="49" charset="0"/>
              </a:rPr>
              <a:t> global-port</a:t>
            </a:r>
            <a:r>
              <a:rPr lang="en-US" sz="1600" dirty="0">
                <a:latin typeface="Courier New" panose="02070309020205020404" pitchFamily="49" charset="0"/>
                <a:cs typeface="Courier New" panose="02070309020205020404" pitchFamily="49" charset="0"/>
              </a:rPr>
              <a:t>}</a:t>
            </a:r>
            <a:r>
              <a:rPr lang="en-US" sz="1600" b="1" dirty="0">
                <a:latin typeface="Courier New" panose="02070309020205020404" pitchFamily="49" charset="0"/>
                <a:cs typeface="Courier New" panose="02070309020205020404" pitchFamily="49" charset="0"/>
              </a:rPr>
              <a:t> </a:t>
            </a:r>
            <a:r>
              <a:rPr lang="en-US" sz="1600" dirty="0">
                <a:latin typeface="Courier New" panose="02070309020205020404" pitchFamily="49" charset="0"/>
                <a:cs typeface="Courier New" panose="02070309020205020404" pitchFamily="49" charset="0"/>
              </a:rPr>
              <a:t>[</a:t>
            </a:r>
            <a:r>
              <a:rPr lang="en-US" sz="1600" b="1" dirty="0">
                <a:latin typeface="Courier New" panose="02070309020205020404" pitchFamily="49" charset="0"/>
                <a:cs typeface="Courier New" panose="02070309020205020404" pitchFamily="49" charset="0"/>
              </a:rPr>
              <a:t>extendable</a:t>
            </a:r>
            <a:r>
              <a:rPr lang="en-US" sz="1600" dirty="0">
                <a:latin typeface="Courier New" panose="02070309020205020404" pitchFamily="49" charset="0"/>
                <a:cs typeface="Courier New" panose="02070309020205020404" pitchFamily="49" charset="0"/>
              </a:rPr>
              <a:t>]</a:t>
            </a:r>
            <a:endParaRPr lang="en-US" sz="1200" dirty="0">
              <a:latin typeface="Courier New" panose="02070309020205020404" pitchFamily="49" charset="0"/>
              <a:cs typeface="Courier New" panose="02070309020205020404" pitchFamily="49" charset="0"/>
            </a:endParaRPr>
          </a:p>
          <a:p>
            <a:endParaRPr lang="en-US" dirty="0"/>
          </a:p>
        </p:txBody>
      </p:sp>
      <p:pic>
        <p:nvPicPr>
          <p:cNvPr id="7" name="Picture 6"/>
          <p:cNvPicPr>
            <a:picLocks noChangeAspect="1"/>
          </p:cNvPicPr>
          <p:nvPr/>
        </p:nvPicPr>
        <p:blipFill>
          <a:blip r:embed="rId3"/>
          <a:stretch>
            <a:fillRect/>
          </a:stretch>
        </p:blipFill>
        <p:spPr>
          <a:xfrm>
            <a:off x="4633266" y="4822034"/>
            <a:ext cx="4332759" cy="1584552"/>
          </a:xfrm>
          <a:prstGeom prst="rect">
            <a:avLst/>
          </a:prstGeom>
        </p:spPr>
      </p:pic>
      <p:pic>
        <p:nvPicPr>
          <p:cNvPr id="11" name="Picture 10"/>
          <p:cNvPicPr>
            <a:picLocks noChangeAspect="1"/>
          </p:cNvPicPr>
          <p:nvPr/>
        </p:nvPicPr>
        <p:blipFill>
          <a:blip r:embed="rId4"/>
          <a:stretch>
            <a:fillRect/>
          </a:stretch>
        </p:blipFill>
        <p:spPr>
          <a:xfrm>
            <a:off x="193868" y="4965538"/>
            <a:ext cx="4179314" cy="1493135"/>
          </a:xfrm>
          <a:prstGeom prst="rect">
            <a:avLst/>
          </a:prstGeom>
        </p:spPr>
      </p:pic>
    </p:spTree>
    <p:extLst>
      <p:ext uri="{BB962C8B-B14F-4D97-AF65-F5344CB8AC3E}">
        <p14:creationId xmlns:p14="http://schemas.microsoft.com/office/powerpoint/2010/main" val="2860300629"/>
      </p:ext>
    </p:extLst>
  </p:cSld>
  <p:clrMapOvr>
    <a:masterClrMapping/>
  </p:clrMapOvr>
  <p:transition spd="med">
    <p:wipe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Configuring NAT</a:t>
            </a:r>
            <a:br>
              <a:rPr lang="en-US" sz="1800" dirty="0">
                <a:latin typeface="Arial" charset="0"/>
              </a:rPr>
            </a:br>
            <a:r>
              <a:rPr lang="en-US" dirty="0">
                <a:latin typeface="Arial" charset="0"/>
              </a:rPr>
              <a:t>Configuring NAT and IPv6</a:t>
            </a:r>
            <a:endParaRPr lang="en-US" dirty="0">
              <a:solidFill>
                <a:srgbClr val="00B0F0"/>
              </a:solidFill>
              <a:latin typeface="Arial" charset="0"/>
            </a:endParaRPr>
          </a:p>
        </p:txBody>
      </p:sp>
      <p:sp>
        <p:nvSpPr>
          <p:cNvPr id="2" name="Content Placeholder 1"/>
          <p:cNvSpPr>
            <a:spLocks noGrp="1"/>
          </p:cNvSpPr>
          <p:nvPr>
            <p:ph idx="1"/>
          </p:nvPr>
        </p:nvSpPr>
        <p:spPr>
          <a:xfrm>
            <a:off x="213110" y="1232592"/>
            <a:ext cx="8752915" cy="3594052"/>
          </a:xfrm>
        </p:spPr>
        <p:txBody>
          <a:bodyPr>
            <a:normAutofit fontScale="92500"/>
          </a:bodyPr>
          <a:lstStyle/>
          <a:p>
            <a:r>
              <a:rPr lang="en-US" sz="2000" dirty="0"/>
              <a:t>NAT for IPv6?</a:t>
            </a:r>
            <a:endParaRPr lang="en-US" sz="1600" dirty="0"/>
          </a:p>
          <a:p>
            <a:pPr lvl="1"/>
            <a:r>
              <a:rPr lang="en-US" sz="1600" dirty="0"/>
              <a:t>IPv6 with a 128-bit address provides 340 undecillion addresses.</a:t>
            </a:r>
          </a:p>
          <a:p>
            <a:pPr lvl="1"/>
            <a:r>
              <a:rPr lang="en-US" sz="1600" dirty="0"/>
              <a:t>Address space is not an issue for IPv6.</a:t>
            </a:r>
          </a:p>
          <a:p>
            <a:pPr lvl="1"/>
            <a:r>
              <a:rPr lang="en-US" sz="1600" dirty="0"/>
              <a:t>IPv6 makes IPv4 public-private NAT unnecessary by design; however, IPv6 does implement a form of private addresses, and it is implemented differently than they are for IPv4.</a:t>
            </a:r>
            <a:endParaRPr lang="en-US" sz="2000" dirty="0"/>
          </a:p>
          <a:p>
            <a:r>
              <a:rPr lang="en-US" sz="2000" dirty="0"/>
              <a:t>IPv6 Unique Local Address</a:t>
            </a:r>
          </a:p>
          <a:p>
            <a:pPr lvl="1"/>
            <a:r>
              <a:rPr lang="en-US" sz="1600" dirty="0"/>
              <a:t>IPv6 unique local addresses (ULAs) are designed to allow IPv6 communications within a local site.</a:t>
            </a:r>
          </a:p>
          <a:p>
            <a:pPr lvl="1"/>
            <a:r>
              <a:rPr lang="en-US" sz="1600" dirty="0"/>
              <a:t>ULAs are not meant to provide additional IPv6 address space.</a:t>
            </a:r>
          </a:p>
          <a:p>
            <a:pPr lvl="1"/>
            <a:r>
              <a:rPr lang="en-US" sz="1600" dirty="0"/>
              <a:t>ULAs have the prefix FC00::/7, which results in a first </a:t>
            </a:r>
            <a:r>
              <a:rPr lang="en-US" sz="1600" dirty="0" err="1"/>
              <a:t>hextet</a:t>
            </a:r>
            <a:r>
              <a:rPr lang="en-US" sz="1600" dirty="0"/>
              <a:t> range of FC00 to FDFF.</a:t>
            </a:r>
          </a:p>
          <a:p>
            <a:pPr lvl="1"/>
            <a:r>
              <a:rPr lang="en-US" sz="1600" dirty="0"/>
              <a:t>ULAs are also known as local IPv6 addresses (not to be confused with IPv6 link-local addresses).</a:t>
            </a:r>
            <a:endParaRPr lang="en-US" sz="2000" dirty="0"/>
          </a:p>
          <a:p>
            <a:endParaRPr lang="en-US" dirty="0"/>
          </a:p>
        </p:txBody>
      </p:sp>
      <p:pic>
        <p:nvPicPr>
          <p:cNvPr id="7" name="Picture 6"/>
          <p:cNvPicPr>
            <a:picLocks noChangeAspect="1"/>
          </p:cNvPicPr>
          <p:nvPr/>
        </p:nvPicPr>
        <p:blipFill>
          <a:blip r:embed="rId3"/>
          <a:stretch>
            <a:fillRect/>
          </a:stretch>
        </p:blipFill>
        <p:spPr>
          <a:xfrm>
            <a:off x="4294208" y="4689598"/>
            <a:ext cx="4691059" cy="1950492"/>
          </a:xfrm>
          <a:prstGeom prst="rect">
            <a:avLst/>
          </a:prstGeom>
        </p:spPr>
      </p:pic>
    </p:spTree>
    <p:extLst>
      <p:ext uri="{BB962C8B-B14F-4D97-AF65-F5344CB8AC3E}">
        <p14:creationId xmlns:p14="http://schemas.microsoft.com/office/powerpoint/2010/main" val="1896995250"/>
      </p:ext>
    </p:extLst>
  </p:cSld>
  <p:clrMapOvr>
    <a:masterClrMapping/>
  </p:clrMapOvr>
  <p:transition spd="med">
    <p:wipe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Configuring NAT</a:t>
            </a:r>
            <a:br>
              <a:rPr lang="en-US" sz="1800" dirty="0">
                <a:latin typeface="Arial" charset="0"/>
              </a:rPr>
            </a:br>
            <a:r>
              <a:rPr lang="en-US" dirty="0">
                <a:latin typeface="Arial" charset="0"/>
              </a:rPr>
              <a:t>Configuring NAT and IPv6 (Cont.)</a:t>
            </a:r>
            <a:endParaRPr lang="en-US" dirty="0">
              <a:solidFill>
                <a:srgbClr val="00B0F0"/>
              </a:solidFill>
              <a:latin typeface="Arial" charset="0"/>
            </a:endParaRPr>
          </a:p>
        </p:txBody>
      </p:sp>
      <p:sp>
        <p:nvSpPr>
          <p:cNvPr id="2" name="Content Placeholder 1"/>
          <p:cNvSpPr>
            <a:spLocks noGrp="1"/>
          </p:cNvSpPr>
          <p:nvPr>
            <p:ph idx="1"/>
          </p:nvPr>
        </p:nvSpPr>
        <p:spPr>
          <a:xfrm>
            <a:off x="213110" y="1232591"/>
            <a:ext cx="8752915" cy="2471307"/>
          </a:xfrm>
        </p:spPr>
        <p:txBody>
          <a:bodyPr>
            <a:normAutofit fontScale="85000" lnSpcReduction="10000"/>
          </a:bodyPr>
          <a:lstStyle/>
          <a:p>
            <a:r>
              <a:rPr lang="en-US" sz="2000" dirty="0"/>
              <a:t>NAT for IPv6</a:t>
            </a:r>
            <a:endParaRPr lang="en-US" sz="1600" dirty="0"/>
          </a:p>
          <a:p>
            <a:pPr lvl="1"/>
            <a:r>
              <a:rPr lang="en-US" dirty="0"/>
              <a:t>IPv6 also uses NAT, but in a much different context.</a:t>
            </a:r>
          </a:p>
          <a:p>
            <a:pPr lvl="1"/>
            <a:r>
              <a:rPr lang="en-US" dirty="0"/>
              <a:t>In IPv6, NAT is used to provide transparent communication between IPv6 and IPv4.</a:t>
            </a:r>
          </a:p>
          <a:p>
            <a:pPr lvl="1"/>
            <a:r>
              <a:rPr lang="en-US" dirty="0"/>
              <a:t>NAT64 is not intended to be a permanent solution; it is meant to be a transition mechanism.</a:t>
            </a:r>
          </a:p>
          <a:p>
            <a:pPr lvl="1"/>
            <a:r>
              <a:rPr lang="en-US" dirty="0"/>
              <a:t>Network Address Translation-Protocol Translation (NAT-PT) was another NAT-based transition mechanism for IPv6, but is now deprecated by IETF.</a:t>
            </a:r>
          </a:p>
          <a:p>
            <a:pPr lvl="1"/>
            <a:r>
              <a:rPr lang="en-US" dirty="0"/>
              <a:t>NAT64 is now recommended.</a:t>
            </a:r>
          </a:p>
          <a:p>
            <a:endParaRPr lang="en-US" dirty="0"/>
          </a:p>
        </p:txBody>
      </p:sp>
      <p:pic>
        <p:nvPicPr>
          <p:cNvPr id="6" name="Picture 5"/>
          <p:cNvPicPr>
            <a:picLocks noChangeAspect="1"/>
          </p:cNvPicPr>
          <p:nvPr/>
        </p:nvPicPr>
        <p:blipFill>
          <a:blip r:embed="rId3"/>
          <a:stretch>
            <a:fillRect/>
          </a:stretch>
        </p:blipFill>
        <p:spPr>
          <a:xfrm>
            <a:off x="3691110" y="3255259"/>
            <a:ext cx="5410200" cy="3333750"/>
          </a:xfrm>
          <a:prstGeom prst="rect">
            <a:avLst/>
          </a:prstGeom>
        </p:spPr>
      </p:pic>
    </p:spTree>
    <p:extLst>
      <p:ext uri="{BB962C8B-B14F-4D97-AF65-F5344CB8AC3E}">
        <p14:creationId xmlns:p14="http://schemas.microsoft.com/office/powerpoint/2010/main" val="1120086275"/>
      </p:ext>
    </p:extLst>
  </p:cSld>
  <p:clrMapOvr>
    <a:masterClrMapping/>
  </p:clrMapOvr>
  <p:transition spd="med">
    <p:wipe dir="r"/>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ectangle 33"/>
          <p:cNvSpPr txBox="1">
            <a:spLocks noChangeArrowheads="1"/>
          </p:cNvSpPr>
          <p:nvPr/>
        </p:nvSpPr>
        <p:spPr bwMode="white">
          <a:xfrm>
            <a:off x="311148" y="2155592"/>
            <a:ext cx="4189413" cy="1838248"/>
          </a:xfrm>
          <a:prstGeom prst="rect">
            <a:avLst/>
          </a:prstGeom>
          <a:noFill/>
          <a:ln w="9525" algn="ctr">
            <a:noFill/>
            <a:miter lim="800000"/>
            <a:headEnd/>
            <a:tailEnd/>
          </a:ln>
        </p:spPr>
        <p:txBody>
          <a:bodyPr lIns="82124" tIns="41061" rIns="82124" bIns="41061" anchor="ctr"/>
          <a:lstStyle/>
          <a:p>
            <a:pPr algn="l" defTabSz="814388">
              <a:lnSpc>
                <a:spcPct val="90000"/>
              </a:lnSpc>
              <a:defRPr/>
            </a:pPr>
            <a:r>
              <a:rPr lang="en-US" b="0" kern="0" dirty="0">
                <a:solidFill>
                  <a:schemeClr val="bg1"/>
                </a:solidFill>
                <a:latin typeface="+mj-lt"/>
                <a:ea typeface="+mj-ea"/>
                <a:cs typeface="+mj-cs"/>
              </a:rPr>
              <a:t>Routing and Switching v</a:t>
            </a:r>
            <a:r>
              <a:rPr lang="en-US" kern="0" dirty="0">
                <a:solidFill>
                  <a:schemeClr val="bg1"/>
                </a:solidFill>
                <a:latin typeface="+mj-lt"/>
                <a:ea typeface="+mj-ea"/>
                <a:cs typeface="+mj-cs"/>
              </a:rPr>
              <a:t>6.0 P</a:t>
            </a:r>
            <a:r>
              <a:rPr lang="en-US" b="0" kern="0" dirty="0">
                <a:solidFill>
                  <a:schemeClr val="bg1"/>
                </a:solidFill>
                <a:latin typeface="+mj-lt"/>
                <a:ea typeface="+mj-ea"/>
                <a:cs typeface="+mj-cs"/>
              </a:rPr>
              <a:t>lanning Guide</a:t>
            </a:r>
          </a:p>
          <a:p>
            <a:pPr algn="l" defTabSz="814388">
              <a:defRPr/>
            </a:pPr>
            <a:r>
              <a:rPr lang="en-US" dirty="0">
                <a:solidFill>
                  <a:schemeClr val="bg1"/>
                </a:solidFill>
              </a:rPr>
              <a:t>Chapter 9: NAT for IPv4</a:t>
            </a:r>
            <a:endParaRPr lang="en-US" b="0" kern="0" dirty="0">
              <a:solidFill>
                <a:schemeClr val="bg1"/>
              </a:solidFill>
              <a:latin typeface="+mj-lt"/>
              <a:ea typeface="+mj-ea"/>
              <a:cs typeface="+mj-cs"/>
            </a:endParaRPr>
          </a:p>
        </p:txBody>
      </p:sp>
    </p:spTree>
    <p:extLst>
      <p:ext uri="{BB962C8B-B14F-4D97-AF65-F5344CB8AC3E}">
        <p14:creationId xmlns:p14="http://schemas.microsoft.com/office/powerpoint/2010/main" val="3725981340"/>
      </p:ext>
    </p:extLst>
  </p:cSld>
  <p:clrMapOvr>
    <a:masterClrMapping/>
  </p:clrMapOvr>
  <p:transition>
    <p:wipe dir="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pPr eaLnBrk="1" hangingPunct="1"/>
            <a:r>
              <a:rPr lang="en-CA" sz="2400" dirty="0"/>
              <a:t>9.3 Troubleshooting NAT</a:t>
            </a:r>
            <a:endParaRPr lang="en-US" sz="2400" dirty="0">
              <a:solidFill>
                <a:srgbClr val="00B0F0"/>
              </a:solidFill>
            </a:endParaRPr>
          </a:p>
        </p:txBody>
      </p:sp>
    </p:spTree>
    <p:extLst>
      <p:ext uri="{BB962C8B-B14F-4D97-AF65-F5344CB8AC3E}">
        <p14:creationId xmlns:p14="http://schemas.microsoft.com/office/powerpoint/2010/main" val="2477202008"/>
      </p:ext>
    </p:extLst>
  </p:cSld>
  <p:clrMapOvr>
    <a:masterClrMapping/>
  </p:clrMapOvr>
  <p:transition>
    <p:wipe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600" dirty="0"/>
              <a:t>Troubleshooting NAT</a:t>
            </a:r>
            <a:br>
              <a:rPr lang="en-US" sz="1600" dirty="0"/>
            </a:br>
            <a:r>
              <a:rPr lang="en-US" dirty="0"/>
              <a:t>Troubleshooting NAT Configurations</a:t>
            </a:r>
          </a:p>
        </p:txBody>
      </p:sp>
      <p:sp>
        <p:nvSpPr>
          <p:cNvPr id="2" name="Content Placeholder 1"/>
          <p:cNvSpPr>
            <a:spLocks noGrp="1"/>
          </p:cNvSpPr>
          <p:nvPr>
            <p:ph idx="1"/>
          </p:nvPr>
        </p:nvSpPr>
        <p:spPr>
          <a:xfrm>
            <a:off x="232348" y="1232592"/>
            <a:ext cx="8733677" cy="2587054"/>
          </a:xfrm>
        </p:spPr>
        <p:txBody>
          <a:bodyPr>
            <a:normAutofit fontScale="92500" lnSpcReduction="10000"/>
          </a:bodyPr>
          <a:lstStyle/>
          <a:p>
            <a:r>
              <a:rPr lang="en-US" dirty="0"/>
              <a:t>Troubleshooting NAT: show commands</a:t>
            </a:r>
          </a:p>
          <a:p>
            <a:pPr marL="228600" lvl="1" indent="0">
              <a:buNone/>
            </a:pPr>
            <a:r>
              <a:rPr lang="en-US" b="1" dirty="0">
                <a:latin typeface="Courier New" panose="02070309020205020404" pitchFamily="49" charset="0"/>
                <a:cs typeface="Courier New" panose="02070309020205020404" pitchFamily="49" charset="0"/>
              </a:rPr>
              <a:t>clear </a:t>
            </a:r>
            <a:r>
              <a:rPr lang="en-US" b="1" dirty="0" err="1">
                <a:latin typeface="Courier New" panose="02070309020205020404" pitchFamily="49" charset="0"/>
                <a:cs typeface="Courier New" panose="02070309020205020404" pitchFamily="49" charset="0"/>
              </a:rPr>
              <a:t>ip</a:t>
            </a:r>
            <a:r>
              <a:rPr lang="en-US" b="1" dirty="0">
                <a:latin typeface="Courier New" panose="02070309020205020404" pitchFamily="49" charset="0"/>
                <a:cs typeface="Courier New" panose="02070309020205020404" pitchFamily="49" charset="0"/>
              </a:rPr>
              <a:t> </a:t>
            </a:r>
            <a:r>
              <a:rPr lang="en-US" b="1" dirty="0" err="1">
                <a:latin typeface="Courier New" panose="02070309020205020404" pitchFamily="49" charset="0"/>
                <a:cs typeface="Courier New" panose="02070309020205020404" pitchFamily="49" charset="0"/>
              </a:rPr>
              <a:t>nat</a:t>
            </a:r>
            <a:r>
              <a:rPr lang="en-US" b="1" dirty="0">
                <a:latin typeface="Courier New" panose="02070309020205020404" pitchFamily="49" charset="0"/>
                <a:cs typeface="Courier New" panose="02070309020205020404" pitchFamily="49" charset="0"/>
              </a:rPr>
              <a:t> statistics</a:t>
            </a:r>
          </a:p>
          <a:p>
            <a:pPr marL="228600" lvl="1" indent="0">
              <a:buNone/>
            </a:pPr>
            <a:r>
              <a:rPr lang="en-US" b="1" dirty="0">
                <a:latin typeface="Courier New" panose="02070309020205020404" pitchFamily="49" charset="0"/>
                <a:cs typeface="Courier New" panose="02070309020205020404" pitchFamily="49" charset="0"/>
              </a:rPr>
              <a:t>clear </a:t>
            </a:r>
            <a:r>
              <a:rPr lang="en-US" b="1" dirty="0" err="1">
                <a:latin typeface="Courier New" panose="02070309020205020404" pitchFamily="49" charset="0"/>
                <a:cs typeface="Courier New" panose="02070309020205020404" pitchFamily="49" charset="0"/>
              </a:rPr>
              <a:t>ip</a:t>
            </a:r>
            <a:r>
              <a:rPr lang="en-US" b="1" dirty="0">
                <a:latin typeface="Courier New" panose="02070309020205020404" pitchFamily="49" charset="0"/>
                <a:cs typeface="Courier New" panose="02070309020205020404" pitchFamily="49" charset="0"/>
              </a:rPr>
              <a:t> </a:t>
            </a:r>
            <a:r>
              <a:rPr lang="en-US" b="1" dirty="0" err="1">
                <a:latin typeface="Courier New" panose="02070309020205020404" pitchFamily="49" charset="0"/>
                <a:cs typeface="Courier New" panose="02070309020205020404" pitchFamily="49" charset="0"/>
              </a:rPr>
              <a:t>nat</a:t>
            </a:r>
            <a:r>
              <a:rPr lang="en-US" b="1" dirty="0">
                <a:latin typeface="Courier New" panose="02070309020205020404" pitchFamily="49" charset="0"/>
                <a:cs typeface="Courier New" panose="02070309020205020404" pitchFamily="49" charset="0"/>
              </a:rPr>
              <a:t> translations *</a:t>
            </a:r>
          </a:p>
          <a:p>
            <a:pPr marL="228600" lvl="1" indent="0">
              <a:buNone/>
            </a:pPr>
            <a:r>
              <a:rPr lang="en-US" b="1" dirty="0">
                <a:latin typeface="Courier New" panose="02070309020205020404" pitchFamily="49" charset="0"/>
                <a:cs typeface="Courier New" panose="02070309020205020404" pitchFamily="49" charset="0"/>
              </a:rPr>
              <a:t>show </a:t>
            </a:r>
            <a:r>
              <a:rPr lang="en-US" b="1" dirty="0" err="1">
                <a:latin typeface="Courier New" panose="02070309020205020404" pitchFamily="49" charset="0"/>
                <a:cs typeface="Courier New" panose="02070309020205020404" pitchFamily="49" charset="0"/>
              </a:rPr>
              <a:t>ip</a:t>
            </a:r>
            <a:r>
              <a:rPr lang="en-US" b="1" dirty="0">
                <a:latin typeface="Courier New" panose="02070309020205020404" pitchFamily="49" charset="0"/>
                <a:cs typeface="Courier New" panose="02070309020205020404" pitchFamily="49" charset="0"/>
              </a:rPr>
              <a:t> </a:t>
            </a:r>
            <a:r>
              <a:rPr lang="en-US" b="1" dirty="0" err="1">
                <a:latin typeface="Courier New" panose="02070309020205020404" pitchFamily="49" charset="0"/>
                <a:cs typeface="Courier New" panose="02070309020205020404" pitchFamily="49" charset="0"/>
              </a:rPr>
              <a:t>nat</a:t>
            </a:r>
            <a:r>
              <a:rPr lang="en-US" b="1" dirty="0">
                <a:latin typeface="Courier New" panose="02070309020205020404" pitchFamily="49" charset="0"/>
                <a:cs typeface="Courier New" panose="02070309020205020404" pitchFamily="49" charset="0"/>
              </a:rPr>
              <a:t> statistics</a:t>
            </a:r>
          </a:p>
          <a:p>
            <a:pPr marL="228600" lvl="1" indent="0">
              <a:buNone/>
            </a:pPr>
            <a:r>
              <a:rPr lang="en-US" b="1" dirty="0">
                <a:latin typeface="Courier New" panose="02070309020205020404" pitchFamily="49" charset="0"/>
                <a:cs typeface="Courier New" panose="02070309020205020404" pitchFamily="49" charset="0"/>
              </a:rPr>
              <a:t>Show </a:t>
            </a:r>
            <a:r>
              <a:rPr lang="en-US" b="1" dirty="0" err="1">
                <a:latin typeface="Courier New" panose="02070309020205020404" pitchFamily="49" charset="0"/>
                <a:cs typeface="Courier New" panose="02070309020205020404" pitchFamily="49" charset="0"/>
              </a:rPr>
              <a:t>ip</a:t>
            </a:r>
            <a:r>
              <a:rPr lang="en-US" b="1" dirty="0">
                <a:latin typeface="Courier New" panose="02070309020205020404" pitchFamily="49" charset="0"/>
                <a:cs typeface="Courier New" panose="02070309020205020404" pitchFamily="49" charset="0"/>
              </a:rPr>
              <a:t> </a:t>
            </a:r>
            <a:r>
              <a:rPr lang="en-US" b="1" dirty="0" err="1">
                <a:latin typeface="Courier New" panose="02070309020205020404" pitchFamily="49" charset="0"/>
                <a:cs typeface="Courier New" panose="02070309020205020404" pitchFamily="49" charset="0"/>
              </a:rPr>
              <a:t>nat</a:t>
            </a:r>
            <a:r>
              <a:rPr lang="en-US" b="1" dirty="0">
                <a:latin typeface="Courier New" panose="02070309020205020404" pitchFamily="49" charset="0"/>
                <a:cs typeface="Courier New" panose="02070309020205020404" pitchFamily="49" charset="0"/>
              </a:rPr>
              <a:t> translations</a:t>
            </a:r>
          </a:p>
          <a:p>
            <a:r>
              <a:rPr lang="en-US" dirty="0"/>
              <a:t>Troubleshooting NAT: debug commands</a:t>
            </a:r>
          </a:p>
          <a:p>
            <a:pPr marL="228600" lvl="1" indent="0">
              <a:buNone/>
            </a:pPr>
            <a:r>
              <a:rPr lang="en-US" b="1" dirty="0">
                <a:latin typeface="Courier New" panose="02070309020205020404" pitchFamily="49" charset="0"/>
                <a:cs typeface="Courier New" panose="02070309020205020404" pitchFamily="49" charset="0"/>
              </a:rPr>
              <a:t>debug </a:t>
            </a:r>
            <a:r>
              <a:rPr lang="en-US" b="1" dirty="0" err="1">
                <a:latin typeface="Courier New" panose="02070309020205020404" pitchFamily="49" charset="0"/>
                <a:cs typeface="Courier New" panose="02070309020205020404" pitchFamily="49" charset="0"/>
              </a:rPr>
              <a:t>ip</a:t>
            </a:r>
            <a:r>
              <a:rPr lang="en-US" b="1" dirty="0">
                <a:latin typeface="Courier New" panose="02070309020205020404" pitchFamily="49" charset="0"/>
                <a:cs typeface="Courier New" panose="02070309020205020404" pitchFamily="49" charset="0"/>
              </a:rPr>
              <a:t> </a:t>
            </a:r>
            <a:r>
              <a:rPr lang="en-US" b="1" dirty="0" err="1">
                <a:latin typeface="Courier New" panose="02070309020205020404" pitchFamily="49" charset="0"/>
                <a:cs typeface="Courier New" panose="02070309020205020404" pitchFamily="49" charset="0"/>
              </a:rPr>
              <a:t>nat</a:t>
            </a:r>
            <a:endParaRPr lang="en-US" dirty="0"/>
          </a:p>
          <a:p>
            <a:endParaRPr lang="en-US" dirty="0"/>
          </a:p>
        </p:txBody>
      </p:sp>
      <p:pic>
        <p:nvPicPr>
          <p:cNvPr id="3" name="Picture 2"/>
          <p:cNvPicPr>
            <a:picLocks noChangeAspect="1"/>
          </p:cNvPicPr>
          <p:nvPr/>
        </p:nvPicPr>
        <p:blipFill>
          <a:blip r:embed="rId3"/>
          <a:stretch>
            <a:fillRect/>
          </a:stretch>
        </p:blipFill>
        <p:spPr>
          <a:xfrm>
            <a:off x="4213184" y="3703628"/>
            <a:ext cx="4559981" cy="2947414"/>
          </a:xfrm>
          <a:prstGeom prst="rect">
            <a:avLst/>
          </a:prstGeom>
        </p:spPr>
      </p:pic>
    </p:spTree>
    <p:extLst>
      <p:ext uri="{BB962C8B-B14F-4D97-AF65-F5344CB8AC3E}">
        <p14:creationId xmlns:p14="http://schemas.microsoft.com/office/powerpoint/2010/main" val="3867590660"/>
      </p:ext>
    </p:extLst>
  </p:cSld>
  <p:clrMapOvr>
    <a:masterClrMapping/>
  </p:clrMapOvr>
  <p:transition spd="med">
    <p:wipe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pPr eaLnBrk="1" hangingPunct="1"/>
            <a:r>
              <a:rPr lang="en-US" sz="2400" dirty="0"/>
              <a:t>9.4 Chapter Summary</a:t>
            </a:r>
            <a:endParaRPr lang="en-US" sz="2400" dirty="0">
              <a:solidFill>
                <a:srgbClr val="00B0F0"/>
              </a:solidFill>
            </a:endParaRPr>
          </a:p>
        </p:txBody>
      </p:sp>
    </p:spTree>
    <p:extLst>
      <p:ext uri="{BB962C8B-B14F-4D97-AF65-F5344CB8AC3E}">
        <p14:creationId xmlns:p14="http://schemas.microsoft.com/office/powerpoint/2010/main" val="1505346901"/>
      </p:ext>
    </p:extLst>
  </p:cSld>
  <p:clrMapOvr>
    <a:masterClrMapping/>
  </p:clrMapOvr>
  <p:transition>
    <p:wipe dir="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600" dirty="0"/>
              <a:t>Chapter Summary</a:t>
            </a:r>
            <a:br>
              <a:rPr lang="en-US" sz="1600" dirty="0"/>
            </a:br>
            <a:r>
              <a:rPr lang="en-US" dirty="0" err="1"/>
              <a:t>Summary</a:t>
            </a:r>
            <a:endParaRPr lang="en-US" dirty="0"/>
          </a:p>
        </p:txBody>
      </p:sp>
      <p:sp>
        <p:nvSpPr>
          <p:cNvPr id="8" name="Content Placeholder 7"/>
          <p:cNvSpPr>
            <a:spLocks noGrp="1"/>
          </p:cNvSpPr>
          <p:nvPr>
            <p:ph idx="1"/>
          </p:nvPr>
        </p:nvSpPr>
        <p:spPr>
          <a:xfrm>
            <a:off x="213107" y="1232592"/>
            <a:ext cx="8733677" cy="5244408"/>
          </a:xfrm>
        </p:spPr>
        <p:txBody>
          <a:bodyPr>
            <a:normAutofit fontScale="92500" lnSpcReduction="10000"/>
          </a:bodyPr>
          <a:lstStyle/>
          <a:p>
            <a:r>
              <a:rPr lang="en-US" sz="2000" dirty="0"/>
              <a:t>How NAT is used to help alleviate the depletion of the IPv4 address space. </a:t>
            </a:r>
          </a:p>
          <a:p>
            <a:r>
              <a:rPr lang="en-US" sz="2000" dirty="0"/>
              <a:t>NAT conserves public address space and saves considerable administrative overhead in managing adds, moves, and changes. </a:t>
            </a:r>
          </a:p>
          <a:p>
            <a:r>
              <a:rPr lang="en-US" sz="2000" dirty="0"/>
              <a:t>NAT for IPv4, including:</a:t>
            </a:r>
          </a:p>
          <a:p>
            <a:pPr lvl="1"/>
            <a:r>
              <a:rPr lang="en-US" dirty="0"/>
              <a:t>NAT characteristics, terminology, and general operations</a:t>
            </a:r>
          </a:p>
          <a:p>
            <a:pPr lvl="1"/>
            <a:r>
              <a:rPr lang="en-US" dirty="0"/>
              <a:t>Different types of NAT, including static NAT, dynamic NAT, and NAT with overloading</a:t>
            </a:r>
          </a:p>
          <a:p>
            <a:pPr lvl="1"/>
            <a:r>
              <a:rPr lang="en-US" dirty="0"/>
              <a:t>Benefits and disadvantages of NAT</a:t>
            </a:r>
          </a:p>
          <a:p>
            <a:r>
              <a:rPr lang="en-US" sz="2000" dirty="0"/>
              <a:t>The configuration, verification, and analysis of static NAT, dynamic NAT, and NAT with overloading.</a:t>
            </a:r>
          </a:p>
          <a:p>
            <a:r>
              <a:rPr lang="en-US" sz="2000" dirty="0"/>
              <a:t>How port forwarding can be used to access an internal devices from the Internet.</a:t>
            </a:r>
          </a:p>
          <a:p>
            <a:r>
              <a:rPr lang="en-US" sz="2000" dirty="0"/>
              <a:t>Troubleshooting NAT using </a:t>
            </a:r>
            <a:r>
              <a:rPr lang="en-US" sz="2000" b="1" dirty="0">
                <a:latin typeface="Courier New" pitchFamily="49" charset="0"/>
                <a:cs typeface="Courier New" pitchFamily="49" charset="0"/>
              </a:rPr>
              <a:t>show</a:t>
            </a:r>
            <a:r>
              <a:rPr lang="en-US" sz="2000" dirty="0"/>
              <a:t> and </a:t>
            </a:r>
            <a:r>
              <a:rPr lang="en-US" sz="2000" b="1" dirty="0">
                <a:latin typeface="Courier New" pitchFamily="49" charset="0"/>
                <a:cs typeface="Courier New" pitchFamily="49" charset="0"/>
              </a:rPr>
              <a:t>debug</a:t>
            </a:r>
            <a:r>
              <a:rPr lang="en-US" sz="2000" dirty="0"/>
              <a:t> commands.</a:t>
            </a:r>
          </a:p>
          <a:p>
            <a:r>
              <a:rPr lang="en-US" sz="2000" dirty="0"/>
              <a:t>How NAT for IPv6 is used to translate between IPv6 addresses and IPv4 addresses.</a:t>
            </a:r>
          </a:p>
        </p:txBody>
      </p:sp>
    </p:spTree>
    <p:extLst>
      <p:ext uri="{BB962C8B-B14F-4D97-AF65-F5344CB8AC3E}">
        <p14:creationId xmlns:p14="http://schemas.microsoft.com/office/powerpoint/2010/main" val="2497760924"/>
      </p:ext>
    </p:extLst>
  </p:cSld>
  <p:clrMapOvr>
    <a:masterClrMapping/>
  </p:clrMapOvr>
  <p:transition spd="med">
    <p:wipe dir="r"/>
  </p:transition>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pPr eaLnBrk="1" hangingPunct="1"/>
            <a:r>
              <a:rPr lang="en-US" sz="1800" dirty="0">
                <a:latin typeface="Arial" charset="0"/>
              </a:rPr>
              <a:t>Section 9.1</a:t>
            </a:r>
            <a:br>
              <a:rPr lang="en-US" dirty="0">
                <a:latin typeface="Arial" charset="0"/>
              </a:rPr>
            </a:br>
            <a:r>
              <a:rPr lang="en-US" dirty="0">
                <a:latin typeface="Arial" charset="0"/>
              </a:rPr>
              <a:t>New Terms and Commands</a:t>
            </a:r>
          </a:p>
        </p:txBody>
      </p:sp>
      <p:sp>
        <p:nvSpPr>
          <p:cNvPr id="4" name="Content Placeholder 1"/>
          <p:cNvSpPr>
            <a:spLocks noGrp="1"/>
          </p:cNvSpPr>
          <p:nvPr>
            <p:ph idx="1"/>
          </p:nvPr>
        </p:nvSpPr>
        <p:spPr>
          <a:xfrm>
            <a:off x="276908" y="1358745"/>
            <a:ext cx="4253528" cy="4946358"/>
          </a:xfrm>
        </p:spPr>
        <p:txBody>
          <a:bodyPr/>
          <a:lstStyle/>
          <a:p>
            <a:pPr eaLnBrk="1" fontAlgn="b" hangingPunct="1"/>
            <a:r>
              <a:rPr lang="en-US" sz="2000" dirty="0"/>
              <a:t>Dynamic Network Address Translation (Dynamic NAT)</a:t>
            </a:r>
          </a:p>
          <a:p>
            <a:pPr eaLnBrk="1" fontAlgn="b" hangingPunct="1"/>
            <a:r>
              <a:rPr lang="en-US" sz="2000" dirty="0"/>
              <a:t>Global Address</a:t>
            </a:r>
          </a:p>
          <a:p>
            <a:pPr eaLnBrk="1" fontAlgn="b" hangingPunct="1"/>
            <a:r>
              <a:rPr lang="en-US" sz="2000" dirty="0"/>
              <a:t>Inside Address</a:t>
            </a:r>
          </a:p>
          <a:p>
            <a:pPr eaLnBrk="1" fontAlgn="b" hangingPunct="1"/>
            <a:r>
              <a:rPr lang="en-US" sz="2000" dirty="0"/>
              <a:t>Inside Global Address</a:t>
            </a:r>
          </a:p>
          <a:p>
            <a:pPr eaLnBrk="1" fontAlgn="b" hangingPunct="1"/>
            <a:r>
              <a:rPr lang="en-US" sz="2000" dirty="0"/>
              <a:t>Inside Local Address</a:t>
            </a:r>
          </a:p>
          <a:p>
            <a:pPr eaLnBrk="1" fontAlgn="b" hangingPunct="1"/>
            <a:r>
              <a:rPr lang="en-US" sz="2000" dirty="0"/>
              <a:t>Local Address</a:t>
            </a:r>
          </a:p>
          <a:p>
            <a:pPr eaLnBrk="1" fontAlgn="b" hangingPunct="1"/>
            <a:r>
              <a:rPr lang="en-US" sz="2000" dirty="0"/>
              <a:t>Network Address Translation (NAT)</a:t>
            </a:r>
          </a:p>
          <a:p>
            <a:pPr eaLnBrk="1" fontAlgn="b" hangingPunct="1"/>
            <a:r>
              <a:rPr lang="en-US" sz="2000" dirty="0"/>
              <a:t>Outside Address</a:t>
            </a:r>
          </a:p>
          <a:p>
            <a:pPr eaLnBrk="1" fontAlgn="b" hangingPunct="1"/>
            <a:r>
              <a:rPr lang="en-US" sz="2000" dirty="0"/>
              <a:t>Outside Global Address</a:t>
            </a:r>
          </a:p>
          <a:p>
            <a:pPr eaLnBrk="1" fontAlgn="b" hangingPunct="1"/>
            <a:r>
              <a:rPr lang="en-US" sz="2000" dirty="0"/>
              <a:t>Outside Local Address</a:t>
            </a:r>
          </a:p>
          <a:p>
            <a:pPr eaLnBrk="1" fontAlgn="b" hangingPunct="1"/>
            <a:endParaRPr lang="en-US" sz="1600" dirty="0"/>
          </a:p>
        </p:txBody>
      </p:sp>
      <p:sp>
        <p:nvSpPr>
          <p:cNvPr id="7" name="Content Placeholder 1"/>
          <p:cNvSpPr txBox="1">
            <a:spLocks/>
          </p:cNvSpPr>
          <p:nvPr/>
        </p:nvSpPr>
        <p:spPr bwMode="auto">
          <a:xfrm>
            <a:off x="4744057" y="1358745"/>
            <a:ext cx="3762634" cy="3240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457200" indent="-228600" algn="l" defTabSz="814388" rtl="0" eaLnBrk="0" fontAlgn="base" hangingPunct="0">
              <a:lnSpc>
                <a:spcPct val="95000"/>
              </a:lnSpc>
              <a:spcBef>
                <a:spcPct val="35000"/>
              </a:spcBef>
              <a:spcAft>
                <a:spcPct val="0"/>
              </a:spcAft>
              <a:buClr>
                <a:srgbClr val="708CA1"/>
              </a:buClr>
              <a:buFont typeface="Arial" panose="020B0604020202020204" pitchFamily="34" charset="0"/>
              <a:buChar cha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fontAlgn="b" hangingPunct="1"/>
            <a:r>
              <a:rPr lang="en-US" sz="2000" kern="0" dirty="0"/>
              <a:t>Port Address Translation (PAT)</a:t>
            </a:r>
          </a:p>
          <a:p>
            <a:pPr eaLnBrk="1" fontAlgn="b" hangingPunct="1"/>
            <a:r>
              <a:rPr lang="en-US" sz="2000" kern="0" dirty="0"/>
              <a:t>Private Address</a:t>
            </a:r>
          </a:p>
          <a:p>
            <a:pPr eaLnBrk="1" fontAlgn="b" hangingPunct="1"/>
            <a:r>
              <a:rPr lang="en-US" sz="2000" kern="0" dirty="0"/>
              <a:t>Public Address</a:t>
            </a:r>
          </a:p>
          <a:p>
            <a:pPr eaLnBrk="1" fontAlgn="b" hangingPunct="1"/>
            <a:r>
              <a:rPr lang="en-US" sz="2000" kern="0" dirty="0"/>
              <a:t>RFC 1918</a:t>
            </a:r>
          </a:p>
          <a:p>
            <a:pPr eaLnBrk="1" fontAlgn="b" hangingPunct="1"/>
            <a:r>
              <a:rPr lang="en-US" sz="2000" kern="0" dirty="0"/>
              <a:t>Static Network Address Translation (Static NAT)</a:t>
            </a:r>
          </a:p>
          <a:p>
            <a:pPr eaLnBrk="1" fontAlgn="b" hangingPunct="1"/>
            <a:endParaRPr lang="en-US" sz="1600" kern="0" dirty="0"/>
          </a:p>
        </p:txBody>
      </p:sp>
    </p:spTree>
    <p:extLst>
      <p:ext uri="{BB962C8B-B14F-4D97-AF65-F5344CB8AC3E}">
        <p14:creationId xmlns:p14="http://schemas.microsoft.com/office/powerpoint/2010/main" val="3150004748"/>
      </p:ext>
    </p:extLst>
  </p:cSld>
  <p:clrMapOvr>
    <a:masterClrMapping/>
  </p:clrMapOvr>
  <p:transition spd="med">
    <p:wipe dir="r"/>
  </p:transition>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pPr eaLnBrk="1" hangingPunct="1"/>
            <a:r>
              <a:rPr lang="en-US" sz="1800" dirty="0">
                <a:latin typeface="Arial" charset="0"/>
              </a:rPr>
              <a:t>Section 9.2</a:t>
            </a:r>
            <a:br>
              <a:rPr lang="en-US" dirty="0">
                <a:latin typeface="Arial" charset="0"/>
              </a:rPr>
            </a:br>
            <a:r>
              <a:rPr lang="en-US" dirty="0">
                <a:latin typeface="Arial" charset="0"/>
              </a:rPr>
              <a:t>New Terms and Commands</a:t>
            </a:r>
          </a:p>
        </p:txBody>
      </p:sp>
      <p:sp>
        <p:nvSpPr>
          <p:cNvPr id="4" name="Content Placeholder 1"/>
          <p:cNvSpPr>
            <a:spLocks noGrp="1"/>
          </p:cNvSpPr>
          <p:nvPr>
            <p:ph idx="1"/>
          </p:nvPr>
        </p:nvSpPr>
        <p:spPr>
          <a:xfrm>
            <a:off x="276909" y="1232592"/>
            <a:ext cx="8519850" cy="5318679"/>
          </a:xfrm>
        </p:spPr>
        <p:txBody>
          <a:bodyPr>
            <a:normAutofit fontScale="92500" lnSpcReduction="10000"/>
          </a:bodyPr>
          <a:lstStyle/>
          <a:p>
            <a:pPr eaLnBrk="1" fontAlgn="b" hangingPunct="1"/>
            <a:r>
              <a:rPr lang="en-US" sz="2000" b="1" dirty="0">
                <a:latin typeface="Courier New" panose="02070309020205020404" pitchFamily="49" charset="0"/>
                <a:cs typeface="Courier New" panose="02070309020205020404" pitchFamily="49" charset="0"/>
              </a:rPr>
              <a:t>show </a:t>
            </a:r>
            <a:r>
              <a:rPr lang="en-US" sz="2000" b="1" dirty="0" err="1">
                <a:latin typeface="Courier New" panose="02070309020205020404" pitchFamily="49" charset="0"/>
                <a:cs typeface="Courier New" panose="02070309020205020404" pitchFamily="49" charset="0"/>
              </a:rPr>
              <a:t>ip</a:t>
            </a:r>
            <a:r>
              <a:rPr lang="en-US" sz="2000" b="1" dirty="0">
                <a:latin typeface="Courier New" panose="02070309020205020404" pitchFamily="49" charset="0"/>
                <a:cs typeface="Courier New" panose="02070309020205020404" pitchFamily="49" charset="0"/>
              </a:rPr>
              <a:t> </a:t>
            </a:r>
            <a:r>
              <a:rPr lang="en-US" sz="2000" b="1" dirty="0" err="1">
                <a:latin typeface="Courier New" panose="02070309020205020404" pitchFamily="49" charset="0"/>
                <a:cs typeface="Courier New" panose="02070309020205020404" pitchFamily="49" charset="0"/>
              </a:rPr>
              <a:t>nat</a:t>
            </a:r>
            <a:r>
              <a:rPr lang="en-US" sz="2000" b="1" dirty="0">
                <a:latin typeface="Courier New" panose="02070309020205020404" pitchFamily="49" charset="0"/>
                <a:cs typeface="Courier New" panose="02070309020205020404" pitchFamily="49" charset="0"/>
              </a:rPr>
              <a:t> statistics</a:t>
            </a:r>
            <a:r>
              <a:rPr lang="en-US" sz="2000" dirty="0"/>
              <a:t> command</a:t>
            </a:r>
          </a:p>
          <a:p>
            <a:pPr eaLnBrk="1" fontAlgn="b" hangingPunct="1"/>
            <a:r>
              <a:rPr lang="en-US" sz="2000" b="1" dirty="0">
                <a:latin typeface="Courier New" panose="02070309020205020404" pitchFamily="49" charset="0"/>
                <a:cs typeface="Courier New" panose="02070309020205020404" pitchFamily="49" charset="0"/>
              </a:rPr>
              <a:t>clear </a:t>
            </a:r>
            <a:r>
              <a:rPr lang="en-US" sz="2000" b="1" dirty="0" err="1">
                <a:latin typeface="Courier New" panose="02070309020205020404" pitchFamily="49" charset="0"/>
                <a:cs typeface="Courier New" panose="02070309020205020404" pitchFamily="49" charset="0"/>
              </a:rPr>
              <a:t>ip</a:t>
            </a:r>
            <a:r>
              <a:rPr lang="en-US" sz="2000" b="1" dirty="0">
                <a:latin typeface="Courier New" panose="02070309020205020404" pitchFamily="49" charset="0"/>
                <a:cs typeface="Courier New" panose="02070309020205020404" pitchFamily="49" charset="0"/>
              </a:rPr>
              <a:t> </a:t>
            </a:r>
            <a:r>
              <a:rPr lang="en-US" sz="2000" b="1" dirty="0" err="1">
                <a:latin typeface="Courier New" panose="02070309020205020404" pitchFamily="49" charset="0"/>
                <a:cs typeface="Courier New" panose="02070309020205020404" pitchFamily="49" charset="0"/>
              </a:rPr>
              <a:t>nat</a:t>
            </a:r>
            <a:r>
              <a:rPr lang="en-US" sz="2000" b="1" dirty="0">
                <a:latin typeface="Courier New" panose="02070309020205020404" pitchFamily="49" charset="0"/>
                <a:cs typeface="Courier New" panose="02070309020205020404" pitchFamily="49" charset="0"/>
              </a:rPr>
              <a:t> statistics</a:t>
            </a:r>
            <a:r>
              <a:rPr lang="en-US" sz="2000" dirty="0"/>
              <a:t> command</a:t>
            </a:r>
          </a:p>
          <a:p>
            <a:pPr eaLnBrk="1" fontAlgn="b" hangingPunct="1"/>
            <a:r>
              <a:rPr lang="en-US" sz="2000" b="1" dirty="0">
                <a:latin typeface="Courier New" panose="02070309020205020404" pitchFamily="49" charset="0"/>
                <a:cs typeface="Courier New" panose="02070309020205020404" pitchFamily="49" charset="0"/>
              </a:rPr>
              <a:t>clear </a:t>
            </a:r>
            <a:r>
              <a:rPr lang="en-US" sz="2000" b="1" dirty="0" err="1">
                <a:latin typeface="Courier New" panose="02070309020205020404" pitchFamily="49" charset="0"/>
                <a:cs typeface="Courier New" panose="02070309020205020404" pitchFamily="49" charset="0"/>
              </a:rPr>
              <a:t>ip</a:t>
            </a:r>
            <a:r>
              <a:rPr lang="en-US" sz="2000" b="1" dirty="0">
                <a:latin typeface="Courier New" panose="02070309020205020404" pitchFamily="49" charset="0"/>
                <a:cs typeface="Courier New" panose="02070309020205020404" pitchFamily="49" charset="0"/>
              </a:rPr>
              <a:t> </a:t>
            </a:r>
            <a:r>
              <a:rPr lang="en-US" sz="2000" b="1" dirty="0" err="1">
                <a:latin typeface="Courier New" panose="02070309020205020404" pitchFamily="49" charset="0"/>
                <a:cs typeface="Courier New" panose="02070309020205020404" pitchFamily="49" charset="0"/>
              </a:rPr>
              <a:t>nat</a:t>
            </a:r>
            <a:r>
              <a:rPr lang="en-US" sz="2000" b="1" dirty="0">
                <a:latin typeface="Courier New" panose="02070309020205020404" pitchFamily="49" charset="0"/>
                <a:cs typeface="Courier New" panose="02070309020205020404" pitchFamily="49" charset="0"/>
              </a:rPr>
              <a:t> translation *</a:t>
            </a:r>
            <a:r>
              <a:rPr lang="en-US" sz="2000" dirty="0"/>
              <a:t> command</a:t>
            </a:r>
          </a:p>
          <a:p>
            <a:pPr eaLnBrk="1" fontAlgn="b" hangingPunct="1"/>
            <a:r>
              <a:rPr lang="en-US" sz="2000" b="1" dirty="0" err="1">
                <a:latin typeface="Courier New" panose="02070309020205020404" pitchFamily="49" charset="0"/>
                <a:cs typeface="Courier New" panose="02070309020205020404" pitchFamily="49" charset="0"/>
              </a:rPr>
              <a:t>ip</a:t>
            </a:r>
            <a:r>
              <a:rPr lang="en-US" sz="2000" b="1" dirty="0">
                <a:latin typeface="Courier New" panose="02070309020205020404" pitchFamily="49" charset="0"/>
                <a:cs typeface="Courier New" panose="02070309020205020404" pitchFamily="49" charset="0"/>
              </a:rPr>
              <a:t> </a:t>
            </a:r>
            <a:r>
              <a:rPr lang="en-US" sz="2000" b="1" dirty="0" err="1">
                <a:latin typeface="Courier New" panose="02070309020205020404" pitchFamily="49" charset="0"/>
                <a:cs typeface="Courier New" panose="02070309020205020404" pitchFamily="49" charset="0"/>
              </a:rPr>
              <a:t>nat</a:t>
            </a:r>
            <a:r>
              <a:rPr lang="en-US" sz="2000" b="1" dirty="0">
                <a:latin typeface="Courier New" panose="02070309020205020404" pitchFamily="49" charset="0"/>
                <a:cs typeface="Courier New" panose="02070309020205020404" pitchFamily="49" charset="0"/>
              </a:rPr>
              <a:t> inside source</a:t>
            </a:r>
            <a:r>
              <a:rPr lang="en-US" sz="2000" dirty="0"/>
              <a:t> command</a:t>
            </a:r>
          </a:p>
          <a:p>
            <a:pPr eaLnBrk="1" fontAlgn="b" hangingPunct="1"/>
            <a:r>
              <a:rPr lang="en-US" sz="2000" b="1" dirty="0" err="1">
                <a:latin typeface="Courier New" panose="02070309020205020404" pitchFamily="49" charset="0"/>
                <a:cs typeface="Courier New" panose="02070309020205020404" pitchFamily="49" charset="0"/>
              </a:rPr>
              <a:t>ip</a:t>
            </a:r>
            <a:r>
              <a:rPr lang="en-US" sz="2000" b="1" dirty="0">
                <a:latin typeface="Courier New" panose="02070309020205020404" pitchFamily="49" charset="0"/>
                <a:cs typeface="Courier New" panose="02070309020205020404" pitchFamily="49" charset="0"/>
              </a:rPr>
              <a:t> </a:t>
            </a:r>
            <a:r>
              <a:rPr lang="en-US" sz="2000" b="1" dirty="0" err="1">
                <a:latin typeface="Courier New" panose="02070309020205020404" pitchFamily="49" charset="0"/>
                <a:cs typeface="Courier New" panose="02070309020205020404" pitchFamily="49" charset="0"/>
              </a:rPr>
              <a:t>nat</a:t>
            </a:r>
            <a:r>
              <a:rPr lang="en-US" sz="2000" b="1" dirty="0">
                <a:latin typeface="Courier New" panose="02070309020205020404" pitchFamily="49" charset="0"/>
                <a:cs typeface="Courier New" panose="02070309020205020404" pitchFamily="49" charset="0"/>
              </a:rPr>
              <a:t> inside source list access-list-number pool name</a:t>
            </a:r>
            <a:r>
              <a:rPr lang="en-US" sz="2000" dirty="0"/>
              <a:t> command</a:t>
            </a:r>
          </a:p>
          <a:p>
            <a:pPr eaLnBrk="1" fontAlgn="b" hangingPunct="1"/>
            <a:r>
              <a:rPr lang="en-US" sz="2000" b="1" dirty="0" err="1">
                <a:latin typeface="Courier New" panose="02070309020205020404" pitchFamily="49" charset="0"/>
                <a:cs typeface="Courier New" panose="02070309020205020404" pitchFamily="49" charset="0"/>
              </a:rPr>
              <a:t>ip</a:t>
            </a:r>
            <a:r>
              <a:rPr lang="en-US" sz="2000" b="1" dirty="0">
                <a:latin typeface="Courier New" panose="02070309020205020404" pitchFamily="49" charset="0"/>
                <a:cs typeface="Courier New" panose="02070309020205020404" pitchFamily="49" charset="0"/>
              </a:rPr>
              <a:t> </a:t>
            </a:r>
            <a:r>
              <a:rPr lang="en-US" sz="2000" b="1" dirty="0" err="1">
                <a:latin typeface="Courier New" panose="02070309020205020404" pitchFamily="49" charset="0"/>
                <a:cs typeface="Courier New" panose="02070309020205020404" pitchFamily="49" charset="0"/>
              </a:rPr>
              <a:t>nat</a:t>
            </a:r>
            <a:r>
              <a:rPr lang="en-US" sz="2000" b="1" dirty="0">
                <a:latin typeface="Courier New" panose="02070309020205020404" pitchFamily="49" charset="0"/>
                <a:cs typeface="Courier New" panose="02070309020205020404" pitchFamily="49" charset="0"/>
              </a:rPr>
              <a:t> pool</a:t>
            </a:r>
            <a:r>
              <a:rPr lang="en-US" sz="2000" dirty="0"/>
              <a:t> command</a:t>
            </a:r>
          </a:p>
          <a:p>
            <a:pPr eaLnBrk="1" fontAlgn="b" hangingPunct="1"/>
            <a:r>
              <a:rPr lang="en-US" sz="2000" b="1" dirty="0" err="1">
                <a:latin typeface="Courier New" panose="02070309020205020404" pitchFamily="49" charset="0"/>
                <a:cs typeface="Courier New" panose="02070309020205020404" pitchFamily="49" charset="0"/>
              </a:rPr>
              <a:t>ip</a:t>
            </a:r>
            <a:r>
              <a:rPr lang="en-US" sz="2000" b="1" dirty="0">
                <a:latin typeface="Courier New" panose="02070309020205020404" pitchFamily="49" charset="0"/>
                <a:cs typeface="Courier New" panose="02070309020205020404" pitchFamily="49" charset="0"/>
              </a:rPr>
              <a:t> </a:t>
            </a:r>
            <a:r>
              <a:rPr lang="en-US" sz="2000" b="1" dirty="0" err="1">
                <a:latin typeface="Courier New" panose="02070309020205020404" pitchFamily="49" charset="0"/>
                <a:cs typeface="Courier New" panose="02070309020205020404" pitchFamily="49" charset="0"/>
              </a:rPr>
              <a:t>nat</a:t>
            </a:r>
            <a:r>
              <a:rPr lang="en-US" sz="2000" b="1" dirty="0">
                <a:latin typeface="Courier New" panose="02070309020205020404" pitchFamily="49" charset="0"/>
                <a:cs typeface="Courier New" panose="02070309020205020404" pitchFamily="49" charset="0"/>
              </a:rPr>
              <a:t> translation timeout</a:t>
            </a:r>
            <a:r>
              <a:rPr lang="en-US" sz="2000" dirty="0"/>
              <a:t> command</a:t>
            </a:r>
          </a:p>
          <a:p>
            <a:pPr eaLnBrk="1" fontAlgn="b" hangingPunct="1"/>
            <a:r>
              <a:rPr lang="en-US" sz="2000" dirty="0"/>
              <a:t>NAT64</a:t>
            </a:r>
          </a:p>
          <a:p>
            <a:pPr eaLnBrk="1" fontAlgn="b" hangingPunct="1"/>
            <a:r>
              <a:rPr lang="en-US" sz="2000" dirty="0"/>
              <a:t>Overload</a:t>
            </a:r>
          </a:p>
          <a:p>
            <a:pPr eaLnBrk="1" fontAlgn="b" hangingPunct="1"/>
            <a:r>
              <a:rPr lang="en-US" sz="2000" dirty="0"/>
              <a:t>Port Forwarding</a:t>
            </a:r>
          </a:p>
          <a:p>
            <a:pPr eaLnBrk="1" fontAlgn="b" hangingPunct="1"/>
            <a:r>
              <a:rPr lang="en-US" sz="2000" b="1" dirty="0">
                <a:latin typeface="Courier New" panose="02070309020205020404" pitchFamily="49" charset="0"/>
                <a:cs typeface="Courier New" panose="02070309020205020404" pitchFamily="49" charset="0"/>
              </a:rPr>
              <a:t>show </a:t>
            </a:r>
            <a:r>
              <a:rPr lang="en-US" sz="2000" b="1" dirty="0" err="1">
                <a:latin typeface="Courier New" panose="02070309020205020404" pitchFamily="49" charset="0"/>
                <a:cs typeface="Courier New" panose="02070309020205020404" pitchFamily="49" charset="0"/>
              </a:rPr>
              <a:t>ip</a:t>
            </a:r>
            <a:r>
              <a:rPr lang="en-US" sz="2000" b="1" dirty="0">
                <a:latin typeface="Courier New" panose="02070309020205020404" pitchFamily="49" charset="0"/>
                <a:cs typeface="Courier New" panose="02070309020205020404" pitchFamily="49" charset="0"/>
              </a:rPr>
              <a:t> </a:t>
            </a:r>
            <a:r>
              <a:rPr lang="en-US" sz="2000" b="1" dirty="0" err="1">
                <a:latin typeface="Courier New" panose="02070309020205020404" pitchFamily="49" charset="0"/>
                <a:cs typeface="Courier New" panose="02070309020205020404" pitchFamily="49" charset="0"/>
              </a:rPr>
              <a:t>nat</a:t>
            </a:r>
            <a:r>
              <a:rPr lang="en-US" sz="2000" b="1" dirty="0">
                <a:latin typeface="Courier New" panose="02070309020205020404" pitchFamily="49" charset="0"/>
                <a:cs typeface="Courier New" panose="02070309020205020404" pitchFamily="49" charset="0"/>
              </a:rPr>
              <a:t> statistics</a:t>
            </a:r>
            <a:r>
              <a:rPr lang="en-US" sz="2000" dirty="0"/>
              <a:t> command</a:t>
            </a:r>
          </a:p>
          <a:p>
            <a:pPr eaLnBrk="1" fontAlgn="b" hangingPunct="1"/>
            <a:r>
              <a:rPr lang="en-US" sz="2000" b="1" dirty="0">
                <a:latin typeface="Courier New" panose="02070309020205020404" pitchFamily="49" charset="0"/>
                <a:cs typeface="Courier New" panose="02070309020205020404" pitchFamily="49" charset="0"/>
              </a:rPr>
              <a:t>show </a:t>
            </a:r>
            <a:r>
              <a:rPr lang="en-US" sz="2000" b="1" dirty="0" err="1">
                <a:latin typeface="Courier New" panose="02070309020205020404" pitchFamily="49" charset="0"/>
                <a:cs typeface="Courier New" panose="02070309020205020404" pitchFamily="49" charset="0"/>
              </a:rPr>
              <a:t>ip</a:t>
            </a:r>
            <a:r>
              <a:rPr lang="en-US" sz="2000" b="1" dirty="0">
                <a:latin typeface="Courier New" panose="02070309020205020404" pitchFamily="49" charset="0"/>
                <a:cs typeface="Courier New" panose="02070309020205020404" pitchFamily="49" charset="0"/>
              </a:rPr>
              <a:t> </a:t>
            </a:r>
            <a:r>
              <a:rPr lang="en-US" sz="2000" b="1" dirty="0" err="1">
                <a:latin typeface="Courier New" panose="02070309020205020404" pitchFamily="49" charset="0"/>
                <a:cs typeface="Courier New" panose="02070309020205020404" pitchFamily="49" charset="0"/>
              </a:rPr>
              <a:t>nat</a:t>
            </a:r>
            <a:r>
              <a:rPr lang="en-US" sz="2000" b="1" dirty="0">
                <a:latin typeface="Courier New" panose="02070309020205020404" pitchFamily="49" charset="0"/>
                <a:cs typeface="Courier New" panose="02070309020205020404" pitchFamily="49" charset="0"/>
              </a:rPr>
              <a:t> translations</a:t>
            </a:r>
            <a:r>
              <a:rPr lang="en-US" sz="2000" dirty="0"/>
              <a:t> command</a:t>
            </a:r>
          </a:p>
          <a:p>
            <a:pPr eaLnBrk="1" fontAlgn="b" hangingPunct="1"/>
            <a:r>
              <a:rPr lang="en-US" sz="2000" dirty="0"/>
              <a:t>Unique Local Address (ULA) </a:t>
            </a:r>
          </a:p>
          <a:p>
            <a:pPr eaLnBrk="1" fontAlgn="b" hangingPunct="1"/>
            <a:endParaRPr lang="en-US" sz="2000" dirty="0"/>
          </a:p>
        </p:txBody>
      </p:sp>
    </p:spTree>
    <p:extLst>
      <p:ext uri="{BB962C8B-B14F-4D97-AF65-F5344CB8AC3E}">
        <p14:creationId xmlns:p14="http://schemas.microsoft.com/office/powerpoint/2010/main" val="1606104559"/>
      </p:ext>
    </p:extLst>
  </p:cSld>
  <p:clrMapOvr>
    <a:masterClrMapping/>
  </p:clrMapOvr>
  <p:transition spd="med">
    <p:wipe dir="r"/>
  </p:transition>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pPr eaLnBrk="1" hangingPunct="1"/>
            <a:r>
              <a:rPr lang="en-US" sz="1800" dirty="0">
                <a:latin typeface="Arial" charset="0"/>
              </a:rPr>
              <a:t>Section 9.3</a:t>
            </a:r>
            <a:br>
              <a:rPr lang="en-US" dirty="0">
                <a:latin typeface="Arial" charset="0"/>
              </a:rPr>
            </a:br>
            <a:r>
              <a:rPr lang="en-US" dirty="0">
                <a:latin typeface="Arial" charset="0"/>
              </a:rPr>
              <a:t>New Terms and Commands</a:t>
            </a:r>
          </a:p>
        </p:txBody>
      </p:sp>
      <p:sp>
        <p:nvSpPr>
          <p:cNvPr id="4" name="Content Placeholder 1"/>
          <p:cNvSpPr>
            <a:spLocks noGrp="1"/>
          </p:cNvSpPr>
          <p:nvPr>
            <p:ph idx="1"/>
          </p:nvPr>
        </p:nvSpPr>
        <p:spPr>
          <a:xfrm>
            <a:off x="276908" y="1358745"/>
            <a:ext cx="4873826" cy="4946358"/>
          </a:xfrm>
        </p:spPr>
        <p:txBody>
          <a:bodyPr/>
          <a:lstStyle/>
          <a:p>
            <a:pPr eaLnBrk="1" fontAlgn="b" hangingPunct="1"/>
            <a:r>
              <a:rPr lang="en-US" sz="2000" b="1" dirty="0">
                <a:latin typeface="Courier New" panose="02070309020205020404" pitchFamily="49" charset="0"/>
                <a:cs typeface="Courier New" panose="02070309020205020404" pitchFamily="49" charset="0"/>
              </a:rPr>
              <a:t>debug </a:t>
            </a:r>
            <a:r>
              <a:rPr lang="en-US" sz="2000" b="1" dirty="0" err="1">
                <a:latin typeface="Courier New" panose="02070309020205020404" pitchFamily="49" charset="0"/>
                <a:cs typeface="Courier New" panose="02070309020205020404" pitchFamily="49" charset="0"/>
              </a:rPr>
              <a:t>ip</a:t>
            </a:r>
            <a:r>
              <a:rPr lang="en-US" sz="2000" b="1" dirty="0">
                <a:latin typeface="Courier New" panose="02070309020205020404" pitchFamily="49" charset="0"/>
                <a:cs typeface="Courier New" panose="02070309020205020404" pitchFamily="49" charset="0"/>
              </a:rPr>
              <a:t> </a:t>
            </a:r>
            <a:r>
              <a:rPr lang="en-US" sz="2000" b="1" dirty="0" err="1">
                <a:latin typeface="Courier New" panose="02070309020205020404" pitchFamily="49" charset="0"/>
                <a:cs typeface="Courier New" panose="02070309020205020404" pitchFamily="49" charset="0"/>
              </a:rPr>
              <a:t>nat</a:t>
            </a:r>
            <a:r>
              <a:rPr lang="en-US" sz="2000" b="1" dirty="0">
                <a:latin typeface="Courier New" panose="02070309020205020404" pitchFamily="49" charset="0"/>
                <a:cs typeface="Courier New" panose="02070309020205020404" pitchFamily="49" charset="0"/>
              </a:rPr>
              <a:t> </a:t>
            </a:r>
            <a:r>
              <a:rPr lang="en-US" sz="2000" dirty="0"/>
              <a:t>command</a:t>
            </a:r>
          </a:p>
          <a:p>
            <a:pPr eaLnBrk="1" fontAlgn="b" hangingPunct="1"/>
            <a:r>
              <a:rPr lang="en-US" sz="2000" b="1" dirty="0">
                <a:latin typeface="Courier New" panose="02070309020205020404" pitchFamily="49" charset="0"/>
                <a:cs typeface="Courier New" panose="02070309020205020404" pitchFamily="49" charset="0"/>
              </a:rPr>
              <a:t>debug </a:t>
            </a:r>
            <a:r>
              <a:rPr lang="en-US" sz="2000" b="1" dirty="0" err="1">
                <a:latin typeface="Courier New" panose="02070309020205020404" pitchFamily="49" charset="0"/>
                <a:cs typeface="Courier New" panose="02070309020205020404" pitchFamily="49" charset="0"/>
              </a:rPr>
              <a:t>ip</a:t>
            </a:r>
            <a:r>
              <a:rPr lang="en-US" sz="2000" b="1" dirty="0">
                <a:latin typeface="Courier New" panose="02070309020205020404" pitchFamily="49" charset="0"/>
                <a:cs typeface="Courier New" panose="02070309020205020404" pitchFamily="49" charset="0"/>
              </a:rPr>
              <a:t> </a:t>
            </a:r>
            <a:r>
              <a:rPr lang="en-US" sz="2000" b="1" dirty="0" err="1">
                <a:latin typeface="Courier New" panose="02070309020205020404" pitchFamily="49" charset="0"/>
                <a:cs typeface="Courier New" panose="02070309020205020404" pitchFamily="49" charset="0"/>
              </a:rPr>
              <a:t>nat</a:t>
            </a:r>
            <a:r>
              <a:rPr lang="en-US" sz="2000" b="1" dirty="0">
                <a:latin typeface="Courier New" panose="02070309020205020404" pitchFamily="49" charset="0"/>
                <a:cs typeface="Courier New" panose="02070309020205020404" pitchFamily="49" charset="0"/>
              </a:rPr>
              <a:t> detailed</a:t>
            </a:r>
            <a:r>
              <a:rPr lang="en-US" sz="2000" dirty="0"/>
              <a:t> command</a:t>
            </a:r>
          </a:p>
          <a:p>
            <a:pPr eaLnBrk="1" fontAlgn="b" hangingPunct="1"/>
            <a:endParaRPr lang="en-US" sz="1600" dirty="0"/>
          </a:p>
        </p:txBody>
      </p:sp>
    </p:spTree>
    <p:extLst>
      <p:ext uri="{BB962C8B-B14F-4D97-AF65-F5344CB8AC3E}">
        <p14:creationId xmlns:p14="http://schemas.microsoft.com/office/powerpoint/2010/main" val="2859828675"/>
      </p:ext>
    </p:extLst>
  </p:cSld>
  <p:clrMapOvr>
    <a:masterClrMapping/>
  </p:clrMapOvr>
  <p:transition spd="med">
    <p:wipe dir="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2"/>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ctr"/>
          <a:lstStyle/>
          <a:p>
            <a:endParaRPr lang="en-US"/>
          </a:p>
        </p:txBody>
      </p:sp>
      <p:pic>
        <p:nvPicPr>
          <p:cNvPr id="121858" name="Picture 3" descr="CNA_largo-onwhite"/>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17036819"/>
      </p:ext>
    </p:extLst>
  </p:cSld>
  <p:clrMapOvr>
    <a:masterClrMapping/>
  </p:clrMapOvr>
  <p:transition spd="med">
    <p:wipe dir="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9" descr="Cisco_WHT_Logo.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2619375"/>
            <a:ext cx="2400300" cy="126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Rectangle 70"/>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b="0"/>
          </a:p>
        </p:txBody>
      </p:sp>
    </p:spTree>
    <p:extLst>
      <p:ext uri="{BB962C8B-B14F-4D97-AF65-F5344CB8AC3E}">
        <p14:creationId xmlns:p14="http://schemas.microsoft.com/office/powerpoint/2010/main" val="725382621"/>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idx="4294967295"/>
          </p:nvPr>
        </p:nvSpPr>
        <p:spPr>
          <a:xfrm>
            <a:off x="445863" y="350288"/>
            <a:ext cx="8218757" cy="838200"/>
          </a:xfrm>
        </p:spPr>
        <p:txBody>
          <a:bodyPr/>
          <a:lstStyle/>
          <a:p>
            <a:pPr eaLnBrk="1" hangingPunct="1"/>
            <a:r>
              <a:rPr lang="en-US" dirty="0"/>
              <a:t>Chapter 9: Activities</a:t>
            </a:r>
          </a:p>
        </p:txBody>
      </p:sp>
      <p:sp>
        <p:nvSpPr>
          <p:cNvPr id="6147" name="Rectangle 34"/>
          <p:cNvSpPr>
            <a:spLocks noGrp="1" noChangeArrowheads="1"/>
          </p:cNvSpPr>
          <p:nvPr>
            <p:ph type="body" idx="4294967295"/>
          </p:nvPr>
        </p:nvSpPr>
        <p:spPr>
          <a:xfrm>
            <a:off x="445863" y="1149317"/>
            <a:ext cx="8060269" cy="372982"/>
          </a:xfrm>
        </p:spPr>
        <p:txBody>
          <a:bodyPr/>
          <a:lstStyle/>
          <a:p>
            <a:pPr marL="0" indent="0" eaLnBrk="1" hangingPunct="1">
              <a:spcBef>
                <a:spcPct val="30000"/>
              </a:spcBef>
              <a:buNone/>
            </a:pPr>
            <a:r>
              <a:rPr lang="en-US" sz="2000" dirty="0"/>
              <a:t>What activities are associated with this chapter?</a:t>
            </a:r>
            <a:endParaRPr lang="en-US" sz="2000" dirty="0">
              <a:solidFill>
                <a:srgbClr val="00B0F0"/>
              </a:solidFill>
            </a:endParaRPr>
          </a:p>
          <a:p>
            <a:pPr marL="0" indent="0" eaLnBrk="1" hangingPunct="1">
              <a:spcBef>
                <a:spcPct val="30000"/>
              </a:spcBef>
              <a:buNone/>
            </a:pPr>
            <a:endParaRPr lang="en-US" sz="2000" dirty="0"/>
          </a:p>
          <a:p>
            <a:pPr marL="119063" indent="0" eaLnBrk="1" hangingPunct="1">
              <a:spcBef>
                <a:spcPct val="30000"/>
              </a:spcBef>
              <a:buNone/>
            </a:pPr>
            <a:endParaRPr lang="en-US" sz="2000" dirty="0"/>
          </a:p>
          <a:p>
            <a:pPr marL="119063" indent="0" eaLnBrk="1" hangingPunct="1">
              <a:spcBef>
                <a:spcPct val="30000"/>
              </a:spcBef>
              <a:buNone/>
            </a:pPr>
            <a:endParaRPr lang="en-US" sz="2000" dirty="0"/>
          </a:p>
        </p:txBody>
      </p:sp>
      <p:graphicFrame>
        <p:nvGraphicFramePr>
          <p:cNvPr id="2" name="Table 1"/>
          <p:cNvGraphicFramePr>
            <a:graphicFrameLocks noGrp="1"/>
          </p:cNvGraphicFramePr>
          <p:nvPr>
            <p:extLst>
              <p:ext uri="{D42A27DB-BD31-4B8C-83A1-F6EECF244321}">
                <p14:modId xmlns:p14="http://schemas.microsoft.com/office/powerpoint/2010/main" val="724092922"/>
              </p:ext>
            </p:extLst>
          </p:nvPr>
        </p:nvGraphicFramePr>
        <p:xfrm>
          <a:off x="346842" y="1522297"/>
          <a:ext cx="8415017" cy="4602480"/>
        </p:xfrm>
        <a:graphic>
          <a:graphicData uri="http://schemas.openxmlformats.org/drawingml/2006/table">
            <a:tbl>
              <a:tblPr firstRow="1" bandRow="1">
                <a:tableStyleId>{5C22544A-7EE6-4342-B048-85BDC9FD1C3A}</a:tableStyleId>
              </a:tblPr>
              <a:tblGrid>
                <a:gridCol w="893379">
                  <a:extLst>
                    <a:ext uri="{9D8B030D-6E8A-4147-A177-3AD203B41FA5}">
                      <a16:colId xmlns:a16="http://schemas.microsoft.com/office/drawing/2014/main" val="20000"/>
                    </a:ext>
                  </a:extLst>
                </a:gridCol>
                <a:gridCol w="1870841">
                  <a:extLst>
                    <a:ext uri="{9D8B030D-6E8A-4147-A177-3AD203B41FA5}">
                      <a16:colId xmlns:a16="http://schemas.microsoft.com/office/drawing/2014/main" val="20001"/>
                    </a:ext>
                  </a:extLst>
                </a:gridCol>
                <a:gridCol w="4061263">
                  <a:extLst>
                    <a:ext uri="{9D8B030D-6E8A-4147-A177-3AD203B41FA5}">
                      <a16:colId xmlns:a16="http://schemas.microsoft.com/office/drawing/2014/main" val="20002"/>
                    </a:ext>
                  </a:extLst>
                </a:gridCol>
                <a:gridCol w="1589534">
                  <a:extLst>
                    <a:ext uri="{9D8B030D-6E8A-4147-A177-3AD203B41FA5}">
                      <a16:colId xmlns:a16="http://schemas.microsoft.com/office/drawing/2014/main" val="20003"/>
                    </a:ext>
                  </a:extLst>
                </a:gridCol>
              </a:tblGrid>
              <a:tr h="312621">
                <a:tc>
                  <a:txBody>
                    <a:bodyPr/>
                    <a:lstStyle/>
                    <a:p>
                      <a:r>
                        <a:rPr lang="en-US" sz="1600" dirty="0"/>
                        <a:t>Page #</a:t>
                      </a:r>
                    </a:p>
                  </a:txBody>
                  <a:tcPr/>
                </a:tc>
                <a:tc>
                  <a:txBody>
                    <a:bodyPr/>
                    <a:lstStyle/>
                    <a:p>
                      <a:r>
                        <a:rPr lang="en-US" sz="1600" dirty="0"/>
                        <a:t>Activity Type</a:t>
                      </a:r>
                    </a:p>
                  </a:txBody>
                  <a:tcPr/>
                </a:tc>
                <a:tc>
                  <a:txBody>
                    <a:bodyPr/>
                    <a:lstStyle/>
                    <a:p>
                      <a:r>
                        <a:rPr lang="en-US" sz="1600" dirty="0"/>
                        <a:t>Activity Name</a:t>
                      </a:r>
                    </a:p>
                  </a:txBody>
                  <a:tcPr/>
                </a:tc>
                <a:tc>
                  <a:txBody>
                    <a:bodyPr/>
                    <a:lstStyle/>
                    <a:p>
                      <a:r>
                        <a:rPr lang="en-US" sz="1600" dirty="0"/>
                        <a:t>Optional?</a:t>
                      </a:r>
                    </a:p>
                  </a:txBody>
                  <a:tcPr/>
                </a:tc>
                <a:extLst>
                  <a:ext uri="{0D108BD9-81ED-4DB2-BD59-A6C34878D82A}">
                    <a16:rowId xmlns:a16="http://schemas.microsoft.com/office/drawing/2014/main" val="10000"/>
                  </a:ext>
                </a:extLst>
              </a:tr>
              <a:tr h="312621">
                <a:tc>
                  <a:txBody>
                    <a:bodyPr/>
                    <a:lstStyle/>
                    <a:p>
                      <a:r>
                        <a:rPr lang="en-US" sz="1600" dirty="0"/>
                        <a:t>9.0.1.2</a:t>
                      </a:r>
                    </a:p>
                  </a:txBody>
                  <a:tcPr/>
                </a:tc>
                <a:tc>
                  <a:txBody>
                    <a:bodyPr/>
                    <a:lstStyle/>
                    <a:p>
                      <a:r>
                        <a:rPr lang="en-US" sz="1600" dirty="0"/>
                        <a:t>Class Activity</a:t>
                      </a:r>
                    </a:p>
                  </a:txBody>
                  <a:tcPr/>
                </a:tc>
                <a:tc>
                  <a:txBody>
                    <a:bodyPr/>
                    <a:lstStyle/>
                    <a:p>
                      <a:r>
                        <a:rPr lang="en-US" sz="1600" dirty="0"/>
                        <a:t>Conceptual NAT</a:t>
                      </a:r>
                    </a:p>
                  </a:txBody>
                  <a:tcPr/>
                </a:tc>
                <a:tc>
                  <a:txBody>
                    <a:bodyPr/>
                    <a:lstStyle/>
                    <a:p>
                      <a:r>
                        <a:rPr lang="en-US" sz="1600" dirty="0">
                          <a:solidFill>
                            <a:schemeClr val="tx1"/>
                          </a:solidFill>
                        </a:rPr>
                        <a:t>Optional</a:t>
                      </a:r>
                    </a:p>
                  </a:txBody>
                  <a:tcPr/>
                </a:tc>
                <a:extLst>
                  <a:ext uri="{0D108BD9-81ED-4DB2-BD59-A6C34878D82A}">
                    <a16:rowId xmlns:a16="http://schemas.microsoft.com/office/drawing/2014/main" val="10001"/>
                  </a:ext>
                </a:extLst>
              </a:tr>
              <a:tr h="312621">
                <a:tc>
                  <a:txBody>
                    <a:bodyPr/>
                    <a:lstStyle/>
                    <a:p>
                      <a:r>
                        <a:rPr lang="en-US" sz="1600" dirty="0"/>
                        <a:t>9.1.1.6</a:t>
                      </a:r>
                    </a:p>
                  </a:txBody>
                  <a:tcPr/>
                </a:tc>
                <a:tc>
                  <a:txBody>
                    <a:bodyPr/>
                    <a:lstStyle/>
                    <a:p>
                      <a:r>
                        <a:rPr lang="en-US" sz="1600" baseline="0" dirty="0"/>
                        <a:t>Interactive Activity</a:t>
                      </a:r>
                      <a:endParaRPr lang="en-US" sz="1600" dirty="0"/>
                    </a:p>
                  </a:txBody>
                  <a:tcPr/>
                </a:tc>
                <a:tc>
                  <a:txBody>
                    <a:bodyPr/>
                    <a:lstStyle/>
                    <a:p>
                      <a:r>
                        <a:rPr lang="en-US" sz="1600" baseline="0" dirty="0"/>
                        <a:t>Identify NAT Terminology</a:t>
                      </a:r>
                      <a:endParaRPr lang="en-US" sz="1600" dirty="0"/>
                    </a:p>
                  </a:txBody>
                  <a:tcPr/>
                </a:tc>
                <a:tc>
                  <a:txBody>
                    <a:bodyPr/>
                    <a:lstStyle/>
                    <a:p>
                      <a:endParaRPr lang="en-US" sz="1600" dirty="0">
                        <a:solidFill>
                          <a:schemeClr val="tx1"/>
                        </a:solidFill>
                      </a:endParaRPr>
                    </a:p>
                  </a:txBody>
                  <a:tcPr/>
                </a:tc>
                <a:extLst>
                  <a:ext uri="{0D108BD9-81ED-4DB2-BD59-A6C34878D82A}">
                    <a16:rowId xmlns:a16="http://schemas.microsoft.com/office/drawing/2014/main" val="10002"/>
                  </a:ext>
                </a:extLst>
              </a:tr>
              <a:tr h="312621">
                <a:tc>
                  <a:txBody>
                    <a:bodyPr/>
                    <a:lstStyle/>
                    <a:p>
                      <a:r>
                        <a:rPr lang="en-US" sz="1600" dirty="0"/>
                        <a:t>9.1.2.6</a:t>
                      </a:r>
                    </a:p>
                  </a:txBody>
                  <a:tcPr/>
                </a:tc>
                <a:tc>
                  <a:txBody>
                    <a:bodyPr/>
                    <a:lstStyle/>
                    <a:p>
                      <a:r>
                        <a:rPr lang="en-US" sz="1600" dirty="0"/>
                        <a:t>Packet Tracer</a:t>
                      </a:r>
                    </a:p>
                  </a:txBody>
                  <a:tcPr/>
                </a:tc>
                <a:tc>
                  <a:txBody>
                    <a:bodyPr/>
                    <a:lstStyle/>
                    <a:p>
                      <a:r>
                        <a:rPr lang="en-US" sz="1600" dirty="0"/>
                        <a:t>Investigating NAT Operation</a:t>
                      </a:r>
                    </a:p>
                  </a:txBody>
                  <a:tcPr/>
                </a:tc>
                <a:tc>
                  <a:txBody>
                    <a:bodyPr/>
                    <a:lstStyle/>
                    <a:p>
                      <a:r>
                        <a:rPr lang="en-US" sz="1600" dirty="0">
                          <a:solidFill>
                            <a:schemeClr val="tx1"/>
                          </a:solidFill>
                        </a:rPr>
                        <a:t>Recommended</a:t>
                      </a:r>
                    </a:p>
                  </a:txBody>
                  <a:tcPr/>
                </a:tc>
                <a:extLst>
                  <a:ext uri="{0D108BD9-81ED-4DB2-BD59-A6C34878D82A}">
                    <a16:rowId xmlns:a16="http://schemas.microsoft.com/office/drawing/2014/main" val="10003"/>
                  </a:ext>
                </a:extLst>
              </a:tr>
              <a:tr h="312621">
                <a:tc>
                  <a:txBody>
                    <a:bodyPr/>
                    <a:lstStyle/>
                    <a:p>
                      <a:r>
                        <a:rPr lang="en-US" sz="1600" dirty="0"/>
                        <a:t>9.2.1.1</a:t>
                      </a:r>
                    </a:p>
                  </a:txBody>
                  <a:tcPr/>
                </a:tc>
                <a:tc>
                  <a:txBody>
                    <a:bodyPr/>
                    <a:lstStyle/>
                    <a:p>
                      <a:r>
                        <a:rPr lang="en-US" sz="1600" dirty="0"/>
                        <a:t>Syntax Checker</a:t>
                      </a:r>
                    </a:p>
                  </a:txBody>
                  <a:tcPr/>
                </a:tc>
                <a:tc>
                  <a:txBody>
                    <a:bodyPr/>
                    <a:lstStyle/>
                    <a:p>
                      <a:r>
                        <a:rPr lang="en-US" sz="1600" dirty="0"/>
                        <a:t>Configuring</a:t>
                      </a:r>
                      <a:r>
                        <a:rPr lang="en-US" sz="1600" baseline="0" dirty="0"/>
                        <a:t> Static NAT</a:t>
                      </a:r>
                      <a:endParaRPr lang="en-US" sz="1600" dirty="0"/>
                    </a:p>
                  </a:txBody>
                  <a:tcPr/>
                </a:tc>
                <a:tc>
                  <a:txBody>
                    <a:bodyPr/>
                    <a:lstStyle/>
                    <a:p>
                      <a:endParaRPr lang="en-US" sz="1600" dirty="0">
                        <a:solidFill>
                          <a:schemeClr val="tx1"/>
                        </a:solidFill>
                      </a:endParaRPr>
                    </a:p>
                  </a:txBody>
                  <a:tcPr/>
                </a:tc>
                <a:extLst>
                  <a:ext uri="{0D108BD9-81ED-4DB2-BD59-A6C34878D82A}">
                    <a16:rowId xmlns:a16="http://schemas.microsoft.com/office/drawing/2014/main" val="10004"/>
                  </a:ext>
                </a:extLst>
              </a:tr>
              <a:tr h="312621">
                <a:tc>
                  <a:txBody>
                    <a:bodyPr/>
                    <a:lstStyle/>
                    <a:p>
                      <a:r>
                        <a:rPr lang="en-US" sz="1600" dirty="0"/>
                        <a:t>9.2.1.4</a:t>
                      </a:r>
                    </a:p>
                  </a:txBody>
                  <a:tcPr/>
                </a:tc>
                <a:tc>
                  <a:txBody>
                    <a:bodyPr/>
                    <a:lstStyle/>
                    <a:p>
                      <a:r>
                        <a:rPr lang="en-US" sz="1600" dirty="0"/>
                        <a:t>Packet Tracer</a:t>
                      </a:r>
                    </a:p>
                  </a:txBody>
                  <a:tcPr/>
                </a:tc>
                <a:tc>
                  <a:txBody>
                    <a:bodyPr/>
                    <a:lstStyle/>
                    <a:p>
                      <a:r>
                        <a:rPr lang="en-US" sz="1600" dirty="0"/>
                        <a:t>Configuring</a:t>
                      </a:r>
                      <a:r>
                        <a:rPr lang="en-US" sz="1600" baseline="0" dirty="0"/>
                        <a:t> Static NAT</a:t>
                      </a:r>
                      <a:endParaRPr lang="en-US" sz="1600" dirty="0"/>
                    </a:p>
                  </a:txBody>
                  <a:tcPr/>
                </a:tc>
                <a:tc>
                  <a:txBody>
                    <a:bodyPr/>
                    <a:lstStyle/>
                    <a:p>
                      <a:endParaRPr lang="en-US" sz="1600" dirty="0">
                        <a:solidFill>
                          <a:schemeClr val="tx1"/>
                        </a:solidFill>
                      </a:endParaRPr>
                    </a:p>
                  </a:txBody>
                  <a:tcPr/>
                </a:tc>
                <a:extLst>
                  <a:ext uri="{0D108BD9-81ED-4DB2-BD59-A6C34878D82A}">
                    <a16:rowId xmlns:a16="http://schemas.microsoft.com/office/drawing/2014/main" val="10005"/>
                  </a:ext>
                </a:extLst>
              </a:tr>
              <a:tr h="312621">
                <a:tc>
                  <a:txBody>
                    <a:bodyPr/>
                    <a:lstStyle/>
                    <a:p>
                      <a:r>
                        <a:rPr lang="en-US" sz="1600" dirty="0"/>
                        <a:t>9.2.2.2</a:t>
                      </a:r>
                    </a:p>
                  </a:txBody>
                  <a:tcPr/>
                </a:tc>
                <a:tc>
                  <a:txBody>
                    <a:bodyPr/>
                    <a:lstStyle/>
                    <a:p>
                      <a:r>
                        <a:rPr lang="en-US" sz="1600" dirty="0"/>
                        <a:t>Syntax Checker</a:t>
                      </a:r>
                    </a:p>
                  </a:txBody>
                  <a:tcPr/>
                </a:tc>
                <a:tc>
                  <a:txBody>
                    <a:bodyPr/>
                    <a:lstStyle/>
                    <a:p>
                      <a:r>
                        <a:rPr lang="en-US" sz="1600" dirty="0"/>
                        <a:t>Configure Dynamic NATs</a:t>
                      </a:r>
                    </a:p>
                  </a:txBody>
                  <a:tcPr/>
                </a:tc>
                <a:tc>
                  <a:txBody>
                    <a:bodyPr/>
                    <a:lstStyle/>
                    <a:p>
                      <a:endParaRPr lang="en-US" sz="1600" dirty="0">
                        <a:solidFill>
                          <a:schemeClr val="tx1"/>
                        </a:solidFill>
                      </a:endParaRPr>
                    </a:p>
                  </a:txBody>
                  <a:tcPr/>
                </a:tc>
                <a:extLst>
                  <a:ext uri="{0D108BD9-81ED-4DB2-BD59-A6C34878D82A}">
                    <a16:rowId xmlns:a16="http://schemas.microsoft.com/office/drawing/2014/main" val="10006"/>
                  </a:ext>
                </a:extLst>
              </a:tr>
              <a:tr h="312621">
                <a:tc>
                  <a:txBody>
                    <a:bodyPr/>
                    <a:lstStyle/>
                    <a:p>
                      <a:r>
                        <a:rPr lang="en-US" sz="1600" dirty="0"/>
                        <a:t>9.2.2.5</a:t>
                      </a:r>
                    </a:p>
                  </a:txBody>
                  <a:tcPr/>
                </a:tc>
                <a:tc>
                  <a:txBody>
                    <a:bodyPr/>
                    <a:lstStyle/>
                    <a:p>
                      <a:r>
                        <a:rPr lang="en-US" sz="1600" dirty="0"/>
                        <a:t>Packe</a:t>
                      </a:r>
                      <a:r>
                        <a:rPr lang="en-US" sz="1600" baseline="0" dirty="0"/>
                        <a:t>t Tracer</a:t>
                      </a:r>
                      <a:endParaRPr lang="en-US" sz="1600" dirty="0"/>
                    </a:p>
                  </a:txBody>
                  <a:tcPr/>
                </a:tc>
                <a:tc>
                  <a:txBody>
                    <a:bodyPr/>
                    <a:lstStyle/>
                    <a:p>
                      <a:r>
                        <a:rPr lang="en-US" sz="1600" dirty="0"/>
                        <a:t>Configuring</a:t>
                      </a:r>
                      <a:r>
                        <a:rPr lang="en-US" sz="1600" baseline="0" dirty="0"/>
                        <a:t> Dynamic NAT</a:t>
                      </a:r>
                      <a:endParaRPr lang="en-US" sz="1600" dirty="0"/>
                    </a:p>
                  </a:txBody>
                  <a:tcPr/>
                </a:tc>
                <a:tc>
                  <a:txBody>
                    <a:bodyPr/>
                    <a:lstStyle/>
                    <a:p>
                      <a:r>
                        <a:rPr lang="en-US" sz="1600" dirty="0">
                          <a:solidFill>
                            <a:schemeClr val="tx1"/>
                          </a:solidFill>
                        </a:rPr>
                        <a:t>Recommended</a:t>
                      </a:r>
                    </a:p>
                  </a:txBody>
                  <a:tcPr/>
                </a:tc>
                <a:extLst>
                  <a:ext uri="{0D108BD9-81ED-4DB2-BD59-A6C34878D82A}">
                    <a16:rowId xmlns:a16="http://schemas.microsoft.com/office/drawing/2014/main" val="10007"/>
                  </a:ext>
                </a:extLst>
              </a:tr>
              <a:tr h="312621">
                <a:tc>
                  <a:txBody>
                    <a:bodyPr/>
                    <a:lstStyle/>
                    <a:p>
                      <a:r>
                        <a:rPr lang="en-US" sz="1600" dirty="0"/>
                        <a:t>9.2.2.6</a:t>
                      </a:r>
                    </a:p>
                  </a:txBody>
                  <a:tcPr/>
                </a:tc>
                <a:tc>
                  <a:txBody>
                    <a:bodyPr/>
                    <a:lstStyle/>
                    <a:p>
                      <a:r>
                        <a:rPr lang="en-US" sz="1600" dirty="0"/>
                        <a:t>Lab</a:t>
                      </a:r>
                    </a:p>
                  </a:txBody>
                  <a:tcPr/>
                </a:tc>
                <a:tc>
                  <a:txBody>
                    <a:bodyPr/>
                    <a:lstStyle/>
                    <a:p>
                      <a:r>
                        <a:rPr lang="en-US" sz="1600" dirty="0"/>
                        <a:t>Configuring Dynamic and Static NAT</a:t>
                      </a:r>
                    </a:p>
                  </a:txBody>
                  <a:tcPr/>
                </a:tc>
                <a:tc>
                  <a:txBody>
                    <a:bodyPr/>
                    <a:lstStyle/>
                    <a:p>
                      <a:r>
                        <a:rPr lang="en-US" sz="1600" dirty="0">
                          <a:solidFill>
                            <a:schemeClr val="tx1"/>
                          </a:solidFill>
                        </a:rPr>
                        <a:t>Optional</a:t>
                      </a:r>
                    </a:p>
                  </a:txBody>
                  <a:tcPr/>
                </a:tc>
                <a:extLst>
                  <a:ext uri="{0D108BD9-81ED-4DB2-BD59-A6C34878D82A}">
                    <a16:rowId xmlns:a16="http://schemas.microsoft.com/office/drawing/2014/main" val="10008"/>
                  </a:ext>
                </a:extLst>
              </a:tr>
              <a:tr h="312621">
                <a:tc>
                  <a:txBody>
                    <a:bodyPr/>
                    <a:lstStyle/>
                    <a:p>
                      <a:r>
                        <a:rPr lang="en-US" sz="1600" dirty="0"/>
                        <a:t>9.2.3.1</a:t>
                      </a:r>
                    </a:p>
                  </a:txBody>
                  <a:tcPr/>
                </a:tc>
                <a:tc>
                  <a:txBody>
                    <a:bodyPr/>
                    <a:lstStyle/>
                    <a:p>
                      <a:r>
                        <a:rPr lang="en-US" sz="1600" dirty="0"/>
                        <a:t>Syntax Checker</a:t>
                      </a:r>
                    </a:p>
                  </a:txBody>
                  <a:tcPr/>
                </a:tc>
                <a:tc>
                  <a:txBody>
                    <a:bodyPr/>
                    <a:lstStyle/>
                    <a:p>
                      <a:r>
                        <a:rPr lang="en-US" sz="1600" dirty="0"/>
                        <a:t>Configuring PAT using an Address</a:t>
                      </a:r>
                      <a:r>
                        <a:rPr lang="en-US" sz="1600" baseline="0" dirty="0"/>
                        <a:t> Pool</a:t>
                      </a:r>
                      <a:endParaRPr lang="en-US" sz="1600" dirty="0"/>
                    </a:p>
                  </a:txBody>
                  <a:tcPr/>
                </a:tc>
                <a:tc>
                  <a:txBody>
                    <a:bodyPr/>
                    <a:lstStyle/>
                    <a:p>
                      <a:endParaRPr lang="en-US" sz="1600" dirty="0">
                        <a:solidFill>
                          <a:schemeClr val="tx1"/>
                        </a:solidFill>
                      </a:endParaRPr>
                    </a:p>
                  </a:txBody>
                  <a:tcPr/>
                </a:tc>
                <a:extLst>
                  <a:ext uri="{0D108BD9-81ED-4DB2-BD59-A6C34878D82A}">
                    <a16:rowId xmlns:a16="http://schemas.microsoft.com/office/drawing/2014/main" val="10009"/>
                  </a:ext>
                </a:extLst>
              </a:tr>
              <a:tr h="312621">
                <a:tc>
                  <a:txBody>
                    <a:bodyPr/>
                    <a:lstStyle/>
                    <a:p>
                      <a:r>
                        <a:rPr lang="en-US" sz="1600" dirty="0"/>
                        <a:t>9.2.3.2</a:t>
                      </a:r>
                    </a:p>
                  </a:txBody>
                  <a:tcPr/>
                </a:tc>
                <a:tc>
                  <a:txBody>
                    <a:bodyPr/>
                    <a:lstStyle/>
                    <a:p>
                      <a:r>
                        <a:rPr lang="en-US" sz="1600" dirty="0"/>
                        <a:t>Syntax</a:t>
                      </a:r>
                      <a:r>
                        <a:rPr lang="en-US" sz="1600" baseline="0" dirty="0"/>
                        <a:t> Checker</a:t>
                      </a:r>
                      <a:endParaRPr lang="en-US" sz="1600" dirty="0"/>
                    </a:p>
                  </a:txBody>
                  <a:tcPr/>
                </a:tc>
                <a:tc>
                  <a:txBody>
                    <a:bodyPr/>
                    <a:lstStyle/>
                    <a:p>
                      <a:r>
                        <a:rPr lang="en-US" sz="1600" dirty="0"/>
                        <a:t>Configuring PAT using a Single</a:t>
                      </a:r>
                      <a:r>
                        <a:rPr lang="en-US" sz="1600" baseline="0" dirty="0"/>
                        <a:t> Address</a:t>
                      </a:r>
                      <a:endParaRPr lang="en-US" sz="1600" dirty="0"/>
                    </a:p>
                  </a:txBody>
                  <a:tcPr/>
                </a:tc>
                <a:tc>
                  <a:txBody>
                    <a:bodyPr/>
                    <a:lstStyle/>
                    <a:p>
                      <a:endParaRPr lang="en-US" sz="1600" dirty="0">
                        <a:solidFill>
                          <a:schemeClr val="tx1"/>
                        </a:solidFill>
                      </a:endParaRPr>
                    </a:p>
                  </a:txBody>
                  <a:tcPr/>
                </a:tc>
                <a:extLst>
                  <a:ext uri="{0D108BD9-81ED-4DB2-BD59-A6C34878D82A}">
                    <a16:rowId xmlns:a16="http://schemas.microsoft.com/office/drawing/2014/main" val="10010"/>
                  </a:ext>
                </a:extLst>
              </a:tr>
              <a:tr h="312621">
                <a:tc>
                  <a:txBody>
                    <a:bodyPr/>
                    <a:lstStyle/>
                    <a:p>
                      <a:r>
                        <a:rPr lang="en-US" sz="1600" dirty="0"/>
                        <a:t>9.2.3.5</a:t>
                      </a:r>
                    </a:p>
                  </a:txBody>
                  <a:tcPr/>
                </a:tc>
                <a:tc>
                  <a:txBody>
                    <a:bodyPr/>
                    <a:lstStyle/>
                    <a:p>
                      <a:r>
                        <a:rPr lang="en-US" sz="1600" dirty="0"/>
                        <a:t>Interactive Activity</a:t>
                      </a:r>
                    </a:p>
                  </a:txBody>
                  <a:tcPr/>
                </a:tc>
                <a:tc>
                  <a:txBody>
                    <a:bodyPr/>
                    <a:lstStyle/>
                    <a:p>
                      <a:r>
                        <a:rPr lang="en-US" sz="1600" dirty="0"/>
                        <a:t>Identify the Address Information at Each Hop</a:t>
                      </a:r>
                    </a:p>
                  </a:txBody>
                  <a:tcPr/>
                </a:tc>
                <a:tc>
                  <a:txBody>
                    <a:bodyPr/>
                    <a:lstStyle/>
                    <a:p>
                      <a:endParaRPr lang="en-US" sz="1600" dirty="0">
                        <a:solidFill>
                          <a:schemeClr val="tx1"/>
                        </a:solidFill>
                      </a:endParaRPr>
                    </a:p>
                  </a:txBody>
                  <a:tcPr/>
                </a:tc>
                <a:extLst>
                  <a:ext uri="{0D108BD9-81ED-4DB2-BD59-A6C34878D82A}">
                    <a16:rowId xmlns:a16="http://schemas.microsoft.com/office/drawing/2014/main" val="10011"/>
                  </a:ext>
                </a:extLst>
              </a:tr>
              <a:tr h="312621">
                <a:tc>
                  <a:txBody>
                    <a:bodyPr/>
                    <a:lstStyle/>
                    <a:p>
                      <a:r>
                        <a:rPr lang="en-US" sz="1600" dirty="0"/>
                        <a:t>9.2.3.6</a:t>
                      </a:r>
                    </a:p>
                  </a:txBody>
                  <a:tcPr/>
                </a:tc>
                <a:tc>
                  <a:txBody>
                    <a:bodyPr/>
                    <a:lstStyle/>
                    <a:p>
                      <a:r>
                        <a:rPr lang="en-US" sz="1600" dirty="0"/>
                        <a:t>Packet</a:t>
                      </a:r>
                      <a:r>
                        <a:rPr lang="en-US" sz="1600" baseline="0" dirty="0"/>
                        <a:t> Tracer</a:t>
                      </a:r>
                      <a:endParaRPr lang="en-US" sz="1600" dirty="0"/>
                    </a:p>
                  </a:txBody>
                  <a:tcPr/>
                </a:tc>
                <a:tc>
                  <a:txBody>
                    <a:bodyPr/>
                    <a:lstStyle/>
                    <a:p>
                      <a:r>
                        <a:rPr lang="en-US" sz="1600" dirty="0"/>
                        <a:t>Implementing Static and Dynamic</a:t>
                      </a:r>
                      <a:r>
                        <a:rPr lang="en-US" sz="1600" baseline="0" dirty="0"/>
                        <a:t> NAT</a:t>
                      </a:r>
                      <a:endParaRPr lang="en-US" sz="1600" dirty="0"/>
                    </a:p>
                  </a:txBody>
                  <a:tcPr/>
                </a:tc>
                <a:tc>
                  <a:txBody>
                    <a:bodyPr/>
                    <a:lstStyle/>
                    <a:p>
                      <a:r>
                        <a:rPr lang="en-US" sz="1600" dirty="0">
                          <a:solidFill>
                            <a:schemeClr val="tx1"/>
                          </a:solidFill>
                        </a:rPr>
                        <a:t>Optional</a:t>
                      </a:r>
                    </a:p>
                  </a:txBody>
                  <a:tcPr/>
                </a:tc>
                <a:extLst>
                  <a:ext uri="{0D108BD9-81ED-4DB2-BD59-A6C34878D82A}">
                    <a16:rowId xmlns:a16="http://schemas.microsoft.com/office/drawing/2014/main" val="10012"/>
                  </a:ext>
                </a:extLst>
              </a:tr>
            </a:tbl>
          </a:graphicData>
        </a:graphic>
      </p:graphicFrame>
      <p:sp>
        <p:nvSpPr>
          <p:cNvPr id="6" name="Rectangle 34"/>
          <p:cNvSpPr txBox="1">
            <a:spLocks noChangeArrowheads="1"/>
          </p:cNvSpPr>
          <p:nvPr/>
        </p:nvSpPr>
        <p:spPr bwMode="auto">
          <a:xfrm>
            <a:off x="445863" y="6290873"/>
            <a:ext cx="8162663" cy="319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eaLnBrk="1" hangingPunct="1">
              <a:spcBef>
                <a:spcPct val="30000"/>
              </a:spcBef>
              <a:buFont typeface="Wingdings" charset="0"/>
              <a:buNone/>
            </a:pPr>
            <a:r>
              <a:rPr lang="en-US" sz="1600" kern="0" dirty="0"/>
              <a:t>The password used in the Packet Tracer activities in this chapter is: </a:t>
            </a:r>
            <a:r>
              <a:rPr lang="en-US" sz="1600" b="1" kern="0" dirty="0"/>
              <a:t>PT_ccna5</a:t>
            </a:r>
          </a:p>
          <a:p>
            <a:pPr marL="0" indent="0" eaLnBrk="1" hangingPunct="1">
              <a:spcBef>
                <a:spcPct val="30000"/>
              </a:spcBef>
              <a:buFont typeface="Wingdings" charset="0"/>
              <a:buNone/>
            </a:pPr>
            <a:endParaRPr lang="en-US" sz="2000" kern="0" dirty="0"/>
          </a:p>
          <a:p>
            <a:pPr marL="119063" indent="0" eaLnBrk="1" hangingPunct="1">
              <a:spcBef>
                <a:spcPct val="30000"/>
              </a:spcBef>
              <a:buFont typeface="Wingdings" charset="0"/>
              <a:buNone/>
            </a:pPr>
            <a:endParaRPr lang="en-US" sz="2000" kern="0" dirty="0"/>
          </a:p>
          <a:p>
            <a:pPr marL="0" indent="0" eaLnBrk="1" hangingPunct="1">
              <a:spcBef>
                <a:spcPct val="30000"/>
              </a:spcBef>
              <a:buFont typeface="Wingdings" charset="0"/>
              <a:buNone/>
            </a:pPr>
            <a:endParaRPr lang="en-US" sz="2000" kern="0" dirty="0"/>
          </a:p>
          <a:p>
            <a:pPr marL="0" indent="0" eaLnBrk="1" hangingPunct="1">
              <a:spcBef>
                <a:spcPct val="30000"/>
              </a:spcBef>
              <a:buFont typeface="Wingdings" charset="0"/>
              <a:buNone/>
            </a:pPr>
            <a:endParaRPr lang="en-US" sz="2000" kern="0" dirty="0"/>
          </a:p>
        </p:txBody>
      </p:sp>
    </p:spTree>
    <p:extLst>
      <p:ext uri="{BB962C8B-B14F-4D97-AF65-F5344CB8AC3E}">
        <p14:creationId xmlns:p14="http://schemas.microsoft.com/office/powerpoint/2010/main" val="3307004754"/>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idx="4294967295"/>
          </p:nvPr>
        </p:nvSpPr>
        <p:spPr>
          <a:xfrm>
            <a:off x="445863" y="350288"/>
            <a:ext cx="8218757" cy="838200"/>
          </a:xfrm>
        </p:spPr>
        <p:txBody>
          <a:bodyPr/>
          <a:lstStyle/>
          <a:p>
            <a:pPr eaLnBrk="1" hangingPunct="1"/>
            <a:r>
              <a:rPr lang="en-US" dirty="0"/>
              <a:t>Chapter 9: Activities (Cont.)</a:t>
            </a:r>
          </a:p>
        </p:txBody>
      </p:sp>
      <p:sp>
        <p:nvSpPr>
          <p:cNvPr id="6147" name="Rectangle 34"/>
          <p:cNvSpPr>
            <a:spLocks noGrp="1" noChangeArrowheads="1"/>
          </p:cNvSpPr>
          <p:nvPr>
            <p:ph type="body" idx="4294967295"/>
          </p:nvPr>
        </p:nvSpPr>
        <p:spPr>
          <a:xfrm>
            <a:off x="445863" y="1149317"/>
            <a:ext cx="8060269" cy="372982"/>
          </a:xfrm>
        </p:spPr>
        <p:txBody>
          <a:bodyPr/>
          <a:lstStyle/>
          <a:p>
            <a:pPr marL="0" indent="0" eaLnBrk="1" hangingPunct="1">
              <a:spcBef>
                <a:spcPct val="30000"/>
              </a:spcBef>
              <a:buNone/>
            </a:pPr>
            <a:r>
              <a:rPr lang="en-US" sz="2000" dirty="0"/>
              <a:t>What activities are associated with this chapter?</a:t>
            </a:r>
            <a:endParaRPr lang="en-US" sz="2000" dirty="0">
              <a:solidFill>
                <a:srgbClr val="00B0F0"/>
              </a:solidFill>
            </a:endParaRPr>
          </a:p>
          <a:p>
            <a:pPr marL="0" indent="0" eaLnBrk="1" hangingPunct="1">
              <a:spcBef>
                <a:spcPct val="30000"/>
              </a:spcBef>
              <a:buNone/>
            </a:pPr>
            <a:endParaRPr lang="en-US" sz="2000" dirty="0"/>
          </a:p>
          <a:p>
            <a:pPr marL="119063" indent="0" eaLnBrk="1" hangingPunct="1">
              <a:spcBef>
                <a:spcPct val="30000"/>
              </a:spcBef>
              <a:buNone/>
            </a:pPr>
            <a:endParaRPr lang="en-US" sz="2000" dirty="0"/>
          </a:p>
          <a:p>
            <a:pPr marL="119063" indent="0" eaLnBrk="1" hangingPunct="1">
              <a:spcBef>
                <a:spcPct val="30000"/>
              </a:spcBef>
              <a:buNone/>
            </a:pPr>
            <a:endParaRPr lang="en-US" sz="2000" dirty="0"/>
          </a:p>
        </p:txBody>
      </p:sp>
      <p:graphicFrame>
        <p:nvGraphicFramePr>
          <p:cNvPr id="2" name="Table 1"/>
          <p:cNvGraphicFramePr>
            <a:graphicFrameLocks noGrp="1"/>
          </p:cNvGraphicFramePr>
          <p:nvPr>
            <p:extLst>
              <p:ext uri="{D42A27DB-BD31-4B8C-83A1-F6EECF244321}">
                <p14:modId xmlns:p14="http://schemas.microsoft.com/office/powerpoint/2010/main" val="206524822"/>
              </p:ext>
            </p:extLst>
          </p:nvPr>
        </p:nvGraphicFramePr>
        <p:xfrm>
          <a:off x="445863" y="1522297"/>
          <a:ext cx="8315996" cy="2834640"/>
        </p:xfrm>
        <a:graphic>
          <a:graphicData uri="http://schemas.openxmlformats.org/drawingml/2006/table">
            <a:tbl>
              <a:tblPr firstRow="1" bandRow="1">
                <a:tableStyleId>{5C22544A-7EE6-4342-B048-85BDC9FD1C3A}</a:tableStyleId>
              </a:tblPr>
              <a:tblGrid>
                <a:gridCol w="846909">
                  <a:extLst>
                    <a:ext uri="{9D8B030D-6E8A-4147-A177-3AD203B41FA5}">
                      <a16:colId xmlns:a16="http://schemas.microsoft.com/office/drawing/2014/main" val="20000"/>
                    </a:ext>
                  </a:extLst>
                </a:gridCol>
                <a:gridCol w="1545021">
                  <a:extLst>
                    <a:ext uri="{9D8B030D-6E8A-4147-A177-3AD203B41FA5}">
                      <a16:colId xmlns:a16="http://schemas.microsoft.com/office/drawing/2014/main" val="20001"/>
                    </a:ext>
                  </a:extLst>
                </a:gridCol>
                <a:gridCol w="4286907">
                  <a:extLst>
                    <a:ext uri="{9D8B030D-6E8A-4147-A177-3AD203B41FA5}">
                      <a16:colId xmlns:a16="http://schemas.microsoft.com/office/drawing/2014/main" val="20002"/>
                    </a:ext>
                  </a:extLst>
                </a:gridCol>
                <a:gridCol w="1637159">
                  <a:extLst>
                    <a:ext uri="{9D8B030D-6E8A-4147-A177-3AD203B41FA5}">
                      <a16:colId xmlns:a16="http://schemas.microsoft.com/office/drawing/2014/main" val="20003"/>
                    </a:ext>
                  </a:extLst>
                </a:gridCol>
              </a:tblGrid>
              <a:tr h="312621">
                <a:tc>
                  <a:txBody>
                    <a:bodyPr/>
                    <a:lstStyle/>
                    <a:p>
                      <a:r>
                        <a:rPr lang="en-US" sz="1600" dirty="0"/>
                        <a:t>Page #</a:t>
                      </a:r>
                    </a:p>
                  </a:txBody>
                  <a:tcPr/>
                </a:tc>
                <a:tc>
                  <a:txBody>
                    <a:bodyPr/>
                    <a:lstStyle/>
                    <a:p>
                      <a:r>
                        <a:rPr lang="en-US" sz="1600" dirty="0"/>
                        <a:t>Activity Type</a:t>
                      </a:r>
                    </a:p>
                  </a:txBody>
                  <a:tcPr/>
                </a:tc>
                <a:tc>
                  <a:txBody>
                    <a:bodyPr/>
                    <a:lstStyle/>
                    <a:p>
                      <a:r>
                        <a:rPr lang="en-US" sz="1600" dirty="0"/>
                        <a:t>Activity Name</a:t>
                      </a:r>
                    </a:p>
                  </a:txBody>
                  <a:tcPr/>
                </a:tc>
                <a:tc>
                  <a:txBody>
                    <a:bodyPr/>
                    <a:lstStyle/>
                    <a:p>
                      <a:r>
                        <a:rPr lang="en-US" sz="1600" dirty="0"/>
                        <a:t>Optional?</a:t>
                      </a:r>
                    </a:p>
                  </a:txBody>
                  <a:tcPr/>
                </a:tc>
                <a:extLst>
                  <a:ext uri="{0D108BD9-81ED-4DB2-BD59-A6C34878D82A}">
                    <a16:rowId xmlns:a16="http://schemas.microsoft.com/office/drawing/2014/main" val="10000"/>
                  </a:ext>
                </a:extLst>
              </a:tr>
              <a:tr h="312621">
                <a:tc>
                  <a:txBody>
                    <a:bodyPr/>
                    <a:lstStyle/>
                    <a:p>
                      <a:r>
                        <a:rPr lang="en-US" sz="1600" dirty="0"/>
                        <a:t>9.2.3.7</a:t>
                      </a:r>
                    </a:p>
                  </a:txBody>
                  <a:tcPr/>
                </a:tc>
                <a:tc>
                  <a:txBody>
                    <a:bodyPr/>
                    <a:lstStyle/>
                    <a:p>
                      <a:r>
                        <a:rPr lang="en-US" sz="1600" dirty="0"/>
                        <a:t>Lab</a:t>
                      </a:r>
                    </a:p>
                  </a:txBody>
                  <a:tcPr/>
                </a:tc>
                <a:tc>
                  <a:txBody>
                    <a:bodyPr/>
                    <a:lstStyle/>
                    <a:p>
                      <a:r>
                        <a:rPr lang="en-US" sz="1600" dirty="0"/>
                        <a:t>Configuring Port Address Translation (PAT)</a:t>
                      </a:r>
                    </a:p>
                  </a:txBody>
                  <a:tcPr/>
                </a:tc>
                <a:tc>
                  <a:txBody>
                    <a:bodyPr/>
                    <a:lstStyle/>
                    <a:p>
                      <a:r>
                        <a:rPr lang="en-US" sz="1600" dirty="0">
                          <a:solidFill>
                            <a:schemeClr val="tx1"/>
                          </a:solidFill>
                        </a:rPr>
                        <a:t>Recommended</a:t>
                      </a:r>
                    </a:p>
                  </a:txBody>
                  <a:tcPr/>
                </a:tc>
                <a:extLst>
                  <a:ext uri="{0D108BD9-81ED-4DB2-BD59-A6C34878D82A}">
                    <a16:rowId xmlns:a16="http://schemas.microsoft.com/office/drawing/2014/main" val="10001"/>
                  </a:ext>
                </a:extLst>
              </a:tr>
              <a:tr h="312621">
                <a:tc>
                  <a:txBody>
                    <a:bodyPr/>
                    <a:lstStyle/>
                    <a:p>
                      <a:r>
                        <a:rPr lang="en-US" sz="1600" dirty="0"/>
                        <a:t>9.2.4.4</a:t>
                      </a:r>
                    </a:p>
                  </a:txBody>
                  <a:tcPr/>
                </a:tc>
                <a:tc>
                  <a:txBody>
                    <a:bodyPr/>
                    <a:lstStyle/>
                    <a:p>
                      <a:r>
                        <a:rPr lang="en-US" sz="1600" dirty="0"/>
                        <a:t>Packet Tracer</a:t>
                      </a:r>
                    </a:p>
                  </a:txBody>
                  <a:tcPr/>
                </a:tc>
                <a:tc>
                  <a:txBody>
                    <a:bodyPr/>
                    <a:lstStyle/>
                    <a:p>
                      <a:r>
                        <a:rPr lang="en-US" sz="1600" dirty="0"/>
                        <a:t>Configuring Port Forwarding on a Wireless Router</a:t>
                      </a:r>
                    </a:p>
                  </a:txBody>
                  <a:tcPr/>
                </a:tc>
                <a:tc>
                  <a:txBody>
                    <a:bodyPr/>
                    <a:lstStyle/>
                    <a:p>
                      <a:r>
                        <a:rPr lang="en-US" sz="1600" dirty="0">
                          <a:solidFill>
                            <a:schemeClr val="tx1"/>
                          </a:solidFill>
                        </a:rPr>
                        <a:t>Optional</a:t>
                      </a:r>
                    </a:p>
                  </a:txBody>
                  <a:tcPr/>
                </a:tc>
                <a:extLst>
                  <a:ext uri="{0D108BD9-81ED-4DB2-BD59-A6C34878D82A}">
                    <a16:rowId xmlns:a16="http://schemas.microsoft.com/office/drawing/2014/main" val="10002"/>
                  </a:ext>
                </a:extLst>
              </a:tr>
              <a:tr h="312621">
                <a:tc>
                  <a:txBody>
                    <a:bodyPr/>
                    <a:lstStyle/>
                    <a:p>
                      <a:r>
                        <a:rPr lang="en-US" sz="1600" dirty="0"/>
                        <a:t>9.3.1.4</a:t>
                      </a:r>
                    </a:p>
                  </a:txBody>
                  <a:tcPr/>
                </a:tc>
                <a:tc>
                  <a:txBody>
                    <a:bodyPr/>
                    <a:lstStyle/>
                    <a:p>
                      <a:r>
                        <a:rPr lang="en-US" sz="1600" dirty="0"/>
                        <a:t>Packet</a:t>
                      </a:r>
                      <a:r>
                        <a:rPr lang="en-US" sz="1600" baseline="0" dirty="0"/>
                        <a:t> Tracer</a:t>
                      </a:r>
                      <a:endParaRPr lang="en-US" sz="1600" dirty="0"/>
                    </a:p>
                  </a:txBody>
                  <a:tcPr/>
                </a:tc>
                <a:tc>
                  <a:txBody>
                    <a:bodyPr/>
                    <a:lstStyle/>
                    <a:p>
                      <a:r>
                        <a:rPr lang="en-US" sz="1600" dirty="0"/>
                        <a:t>Verifying and Troubleshooting</a:t>
                      </a:r>
                      <a:r>
                        <a:rPr lang="en-US" sz="1600" baseline="0" dirty="0"/>
                        <a:t> NAT Configurations</a:t>
                      </a:r>
                      <a:endParaRPr lang="en-US" sz="1600" dirty="0"/>
                    </a:p>
                  </a:txBody>
                  <a:tcPr/>
                </a:tc>
                <a:tc>
                  <a:txBody>
                    <a:bodyPr/>
                    <a:lstStyle/>
                    <a:p>
                      <a:r>
                        <a:rPr lang="en-US" sz="1600" dirty="0">
                          <a:solidFill>
                            <a:schemeClr val="tx1"/>
                          </a:solidFill>
                        </a:rPr>
                        <a:t>Recommended</a:t>
                      </a:r>
                    </a:p>
                  </a:txBody>
                  <a:tcPr/>
                </a:tc>
                <a:extLst>
                  <a:ext uri="{0D108BD9-81ED-4DB2-BD59-A6C34878D82A}">
                    <a16:rowId xmlns:a16="http://schemas.microsoft.com/office/drawing/2014/main" val="10003"/>
                  </a:ext>
                </a:extLst>
              </a:tr>
              <a:tr h="312621">
                <a:tc>
                  <a:txBody>
                    <a:bodyPr/>
                    <a:lstStyle/>
                    <a:p>
                      <a:r>
                        <a:rPr lang="en-US" sz="1600" dirty="0"/>
                        <a:t>9.3.1.5</a:t>
                      </a:r>
                    </a:p>
                  </a:txBody>
                  <a:tcPr/>
                </a:tc>
                <a:tc>
                  <a:txBody>
                    <a:bodyPr/>
                    <a:lstStyle/>
                    <a:p>
                      <a:r>
                        <a:rPr lang="en-US" sz="1600" dirty="0"/>
                        <a:t>Lab</a:t>
                      </a:r>
                    </a:p>
                  </a:txBody>
                  <a:tcPr/>
                </a:tc>
                <a:tc>
                  <a:txBody>
                    <a:bodyPr/>
                    <a:lstStyle/>
                    <a:p>
                      <a:r>
                        <a:rPr lang="en-US" sz="1600" dirty="0"/>
                        <a:t>Troubleshooting NAT Configurations</a:t>
                      </a:r>
                    </a:p>
                  </a:txBody>
                  <a:tcPr/>
                </a:tc>
                <a:tc>
                  <a:txBody>
                    <a:bodyPr/>
                    <a:lstStyle/>
                    <a:p>
                      <a:r>
                        <a:rPr lang="en-US" sz="1600" dirty="0">
                          <a:solidFill>
                            <a:schemeClr val="tx1"/>
                          </a:solidFill>
                        </a:rPr>
                        <a:t>Optional</a:t>
                      </a:r>
                    </a:p>
                  </a:txBody>
                  <a:tcPr/>
                </a:tc>
                <a:extLst>
                  <a:ext uri="{0D108BD9-81ED-4DB2-BD59-A6C34878D82A}">
                    <a16:rowId xmlns:a16="http://schemas.microsoft.com/office/drawing/2014/main" val="10004"/>
                  </a:ext>
                </a:extLst>
              </a:tr>
              <a:tr h="312621">
                <a:tc>
                  <a:txBody>
                    <a:bodyPr/>
                    <a:lstStyle/>
                    <a:p>
                      <a:r>
                        <a:rPr lang="en-US" sz="1600" dirty="0"/>
                        <a:t>9.4.1.1</a:t>
                      </a:r>
                    </a:p>
                  </a:txBody>
                  <a:tcPr/>
                </a:tc>
                <a:tc>
                  <a:txBody>
                    <a:bodyPr/>
                    <a:lstStyle/>
                    <a:p>
                      <a:r>
                        <a:rPr lang="en-US" sz="1600" dirty="0"/>
                        <a:t>Class Activity</a:t>
                      </a:r>
                    </a:p>
                  </a:txBody>
                  <a:tcPr/>
                </a:tc>
                <a:tc>
                  <a:txBody>
                    <a:bodyPr/>
                    <a:lstStyle/>
                    <a:p>
                      <a:r>
                        <a:rPr lang="en-US" sz="1600" dirty="0"/>
                        <a:t>NAT Check</a:t>
                      </a:r>
                    </a:p>
                  </a:txBody>
                  <a:tcPr/>
                </a:tc>
                <a:tc>
                  <a:txBody>
                    <a:bodyPr/>
                    <a:lstStyle/>
                    <a:p>
                      <a:r>
                        <a:rPr lang="en-US" sz="1600" dirty="0">
                          <a:solidFill>
                            <a:schemeClr val="tx1"/>
                          </a:solidFill>
                        </a:rPr>
                        <a:t>Optional</a:t>
                      </a:r>
                    </a:p>
                  </a:txBody>
                  <a:tcPr/>
                </a:tc>
                <a:extLst>
                  <a:ext uri="{0D108BD9-81ED-4DB2-BD59-A6C34878D82A}">
                    <a16:rowId xmlns:a16="http://schemas.microsoft.com/office/drawing/2014/main" val="10005"/>
                  </a:ext>
                </a:extLst>
              </a:tr>
              <a:tr h="312621">
                <a:tc>
                  <a:txBody>
                    <a:bodyPr/>
                    <a:lstStyle/>
                    <a:p>
                      <a:r>
                        <a:rPr lang="en-US" sz="1600" dirty="0"/>
                        <a:t>9.4.1.2</a:t>
                      </a:r>
                    </a:p>
                  </a:txBody>
                  <a:tcPr/>
                </a:tc>
                <a:tc>
                  <a:txBody>
                    <a:bodyPr/>
                    <a:lstStyle/>
                    <a:p>
                      <a:r>
                        <a:rPr lang="en-US" sz="1600" dirty="0"/>
                        <a:t>Packet</a:t>
                      </a:r>
                      <a:r>
                        <a:rPr lang="en-US" sz="1600" baseline="0" dirty="0"/>
                        <a:t> Tracer</a:t>
                      </a:r>
                      <a:endParaRPr lang="en-US" sz="1600" dirty="0"/>
                    </a:p>
                  </a:txBody>
                  <a:tcPr/>
                </a:tc>
                <a:tc>
                  <a:txBody>
                    <a:bodyPr/>
                    <a:lstStyle/>
                    <a:p>
                      <a:r>
                        <a:rPr lang="en-US" sz="1600" dirty="0"/>
                        <a:t>Skills Integration Challenge</a:t>
                      </a:r>
                    </a:p>
                  </a:txBody>
                  <a:tcPr/>
                </a:tc>
                <a:tc>
                  <a:txBody>
                    <a:bodyPr/>
                    <a:lstStyle/>
                    <a:p>
                      <a:r>
                        <a:rPr lang="en-US" sz="1600" dirty="0">
                          <a:solidFill>
                            <a:schemeClr val="tx1"/>
                          </a:solidFill>
                        </a:rPr>
                        <a:t>Recommended</a:t>
                      </a:r>
                    </a:p>
                  </a:txBody>
                  <a:tcPr/>
                </a:tc>
                <a:extLst>
                  <a:ext uri="{0D108BD9-81ED-4DB2-BD59-A6C34878D82A}">
                    <a16:rowId xmlns:a16="http://schemas.microsoft.com/office/drawing/2014/main" val="10006"/>
                  </a:ext>
                </a:extLst>
              </a:tr>
            </a:tbl>
          </a:graphicData>
        </a:graphic>
      </p:graphicFrame>
      <p:sp>
        <p:nvSpPr>
          <p:cNvPr id="6" name="Rectangle 34"/>
          <p:cNvSpPr txBox="1">
            <a:spLocks noChangeArrowheads="1"/>
          </p:cNvSpPr>
          <p:nvPr/>
        </p:nvSpPr>
        <p:spPr bwMode="auto">
          <a:xfrm>
            <a:off x="445863" y="6290873"/>
            <a:ext cx="8162663" cy="319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eaLnBrk="1" hangingPunct="1">
              <a:spcBef>
                <a:spcPct val="30000"/>
              </a:spcBef>
              <a:buFont typeface="Wingdings" charset="0"/>
              <a:buNone/>
            </a:pPr>
            <a:r>
              <a:rPr lang="en-US" sz="1600" kern="0" dirty="0"/>
              <a:t>The password used in the Packet Tracer activities in this chapter is: </a:t>
            </a:r>
            <a:r>
              <a:rPr lang="en-US" sz="1600" b="1" kern="0" dirty="0"/>
              <a:t>PT_ccna5</a:t>
            </a:r>
          </a:p>
          <a:p>
            <a:pPr marL="0" indent="0" eaLnBrk="1" hangingPunct="1">
              <a:spcBef>
                <a:spcPct val="30000"/>
              </a:spcBef>
              <a:buFont typeface="Wingdings" charset="0"/>
              <a:buNone/>
            </a:pPr>
            <a:endParaRPr lang="en-US" sz="2000" kern="0" dirty="0"/>
          </a:p>
          <a:p>
            <a:pPr marL="119063" indent="0" eaLnBrk="1" hangingPunct="1">
              <a:spcBef>
                <a:spcPct val="30000"/>
              </a:spcBef>
              <a:buFont typeface="Wingdings" charset="0"/>
              <a:buNone/>
            </a:pPr>
            <a:endParaRPr lang="en-US" sz="2000" kern="0" dirty="0"/>
          </a:p>
          <a:p>
            <a:pPr marL="0" indent="0" eaLnBrk="1" hangingPunct="1">
              <a:spcBef>
                <a:spcPct val="30000"/>
              </a:spcBef>
              <a:buFont typeface="Wingdings" charset="0"/>
              <a:buNone/>
            </a:pPr>
            <a:endParaRPr lang="en-US" sz="2000" kern="0" dirty="0"/>
          </a:p>
          <a:p>
            <a:pPr marL="0" indent="0" eaLnBrk="1" hangingPunct="1">
              <a:spcBef>
                <a:spcPct val="30000"/>
              </a:spcBef>
              <a:buFont typeface="Wingdings" charset="0"/>
              <a:buNone/>
            </a:pPr>
            <a:endParaRPr lang="en-US" sz="2000" kern="0" dirty="0"/>
          </a:p>
        </p:txBody>
      </p:sp>
    </p:spTree>
    <p:extLst>
      <p:ext uri="{BB962C8B-B14F-4D97-AF65-F5344CB8AC3E}">
        <p14:creationId xmlns:p14="http://schemas.microsoft.com/office/powerpoint/2010/main" val="2754619928"/>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idx="4294967295"/>
          </p:nvPr>
        </p:nvSpPr>
        <p:spPr>
          <a:xfrm>
            <a:off x="646113" y="340092"/>
            <a:ext cx="8145462" cy="838200"/>
          </a:xfrm>
        </p:spPr>
        <p:txBody>
          <a:bodyPr/>
          <a:lstStyle/>
          <a:p>
            <a:pPr eaLnBrk="1" hangingPunct="1"/>
            <a:r>
              <a:rPr lang="en-US" dirty="0"/>
              <a:t>Chapter 9: Assessment</a:t>
            </a:r>
          </a:p>
        </p:txBody>
      </p:sp>
      <p:sp>
        <p:nvSpPr>
          <p:cNvPr id="7171" name="Rectangle 34"/>
          <p:cNvSpPr>
            <a:spLocks noGrp="1" noChangeArrowheads="1"/>
          </p:cNvSpPr>
          <p:nvPr>
            <p:ph type="body" idx="4294967295"/>
          </p:nvPr>
        </p:nvSpPr>
        <p:spPr>
          <a:xfrm>
            <a:off x="646113" y="1285841"/>
            <a:ext cx="7940675" cy="3571875"/>
          </a:xfrm>
        </p:spPr>
        <p:txBody>
          <a:bodyPr/>
          <a:lstStyle/>
          <a:p>
            <a:pPr eaLnBrk="1" hangingPunct="1">
              <a:spcBef>
                <a:spcPct val="30000"/>
              </a:spcBef>
            </a:pPr>
            <a:r>
              <a:rPr lang="en-US" sz="2000" dirty="0"/>
              <a:t>Students should complete Chapter 9, “Assessment” after completing Chapter 9.</a:t>
            </a:r>
          </a:p>
          <a:p>
            <a:pPr eaLnBrk="1" hangingPunct="1">
              <a:spcBef>
                <a:spcPct val="30000"/>
              </a:spcBef>
            </a:pPr>
            <a:r>
              <a:rPr lang="en-US" sz="2000" dirty="0"/>
              <a:t>Quizzes, labs, Packet Tracers and other activities can be used to informally assess student progress.</a:t>
            </a:r>
          </a:p>
        </p:txBody>
      </p:sp>
    </p:spTree>
    <p:extLst>
      <p:ext uri="{BB962C8B-B14F-4D97-AF65-F5344CB8AC3E}">
        <p14:creationId xmlns:p14="http://schemas.microsoft.com/office/powerpoint/2010/main" val="3303044919"/>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Rectangle 34"/>
          <p:cNvSpPr>
            <a:spLocks noGrp="1" noChangeArrowheads="1"/>
          </p:cNvSpPr>
          <p:nvPr>
            <p:ph idx="1"/>
          </p:nvPr>
        </p:nvSpPr>
        <p:spPr>
          <a:xfrm>
            <a:off x="505510" y="1257299"/>
            <a:ext cx="8381315" cy="5265421"/>
          </a:xfrm>
        </p:spPr>
        <p:txBody>
          <a:bodyPr>
            <a:normAutofit/>
          </a:bodyPr>
          <a:lstStyle/>
          <a:p>
            <a:pPr marL="0" indent="0" eaLnBrk="1" hangingPunct="1">
              <a:lnSpc>
                <a:spcPct val="85000"/>
              </a:lnSpc>
              <a:spcBef>
                <a:spcPct val="30000"/>
              </a:spcBef>
              <a:buNone/>
            </a:pPr>
            <a:r>
              <a:rPr lang="en-US" sz="2000" dirty="0"/>
              <a:t>Prior to teaching Chapter 9, the instructor should:</a:t>
            </a:r>
          </a:p>
          <a:p>
            <a:pPr eaLnBrk="1" hangingPunct="1">
              <a:lnSpc>
                <a:spcPct val="85000"/>
              </a:lnSpc>
              <a:spcBef>
                <a:spcPct val="30000"/>
              </a:spcBef>
            </a:pPr>
            <a:r>
              <a:rPr lang="en-US" sz="2000" dirty="0"/>
              <a:t>Complete Chapter 9, “Assessment.”</a:t>
            </a:r>
          </a:p>
          <a:p>
            <a:pPr marL="236538" lvl="1" indent="-236538" eaLnBrk="1" hangingPunct="1">
              <a:spcBef>
                <a:spcPct val="30000"/>
              </a:spcBef>
              <a:buFont typeface="Wingdings" pitchFamily="2" charset="2"/>
              <a:buChar char="§"/>
            </a:pPr>
            <a:r>
              <a:rPr lang="en-CA" dirty="0"/>
              <a:t>Ensure all the activities are completed. This is a very important concept and hands-on time is vital.</a:t>
            </a:r>
          </a:p>
          <a:p>
            <a:pPr marL="236538" lvl="1" indent="-236538" eaLnBrk="1" hangingPunct="1">
              <a:spcBef>
                <a:spcPct val="30000"/>
              </a:spcBef>
              <a:buFont typeface="Wingdings" pitchFamily="2" charset="2"/>
              <a:buChar char="§"/>
            </a:pPr>
            <a:r>
              <a:rPr lang="en-CA" dirty="0"/>
              <a:t>Basic NAT Troubleshooting information:</a:t>
            </a:r>
          </a:p>
          <a:p>
            <a:pPr lvl="1" indent="0" eaLnBrk="1" hangingPunct="1">
              <a:lnSpc>
                <a:spcPct val="85000"/>
              </a:lnSpc>
              <a:spcBef>
                <a:spcPct val="30000"/>
              </a:spcBef>
              <a:buNone/>
            </a:pPr>
            <a:r>
              <a:rPr lang="en-US" dirty="0">
                <a:hlinkClick r:id="rId3"/>
              </a:rPr>
              <a:t>http://www.cisco.com/en/US/customer/tech/tk648/tk361/technologies_tech_note09186a0080094c32.shtml</a:t>
            </a:r>
            <a:endParaRPr lang="en-US" sz="2000" dirty="0"/>
          </a:p>
          <a:p>
            <a:pPr eaLnBrk="1" hangingPunct="1">
              <a:lnSpc>
                <a:spcPct val="85000"/>
              </a:lnSpc>
              <a:spcBef>
                <a:spcPct val="30000"/>
              </a:spcBef>
            </a:pPr>
            <a:r>
              <a:rPr lang="en-US" sz="2000" dirty="0"/>
              <a:t>The objectives of this chapter are:</a:t>
            </a:r>
          </a:p>
          <a:p>
            <a:pPr lvl="1"/>
            <a:r>
              <a:rPr lang="en-US" sz="1600" dirty="0"/>
              <a:t>Describe NAT characteristics.</a:t>
            </a:r>
          </a:p>
          <a:p>
            <a:pPr lvl="1"/>
            <a:r>
              <a:rPr lang="en-US" sz="1600" dirty="0"/>
              <a:t>Describe the benefits and drawbacks of NAT.</a:t>
            </a:r>
          </a:p>
          <a:p>
            <a:pPr lvl="1"/>
            <a:r>
              <a:rPr lang="en-US" sz="1600" dirty="0"/>
              <a:t>Configure static NAT using the CLI.</a:t>
            </a:r>
          </a:p>
          <a:p>
            <a:pPr lvl="1"/>
            <a:r>
              <a:rPr lang="en-US" sz="1600" dirty="0"/>
              <a:t>Configure dynamic NAT using the CLI.</a:t>
            </a:r>
          </a:p>
          <a:p>
            <a:pPr lvl="1"/>
            <a:r>
              <a:rPr lang="en-US" sz="1600" dirty="0"/>
              <a:t>Configure PAT using the CLI.</a:t>
            </a:r>
          </a:p>
          <a:p>
            <a:pPr lvl="1"/>
            <a:r>
              <a:rPr lang="en-US" sz="1600" dirty="0"/>
              <a:t>Configure port forwarding using the CLI.</a:t>
            </a:r>
          </a:p>
          <a:p>
            <a:pPr lvl="1"/>
            <a:r>
              <a:rPr lang="en-US" sz="1600" dirty="0"/>
              <a:t>Configure NAT64.</a:t>
            </a:r>
          </a:p>
          <a:p>
            <a:pPr lvl="1"/>
            <a:r>
              <a:rPr lang="en-US" sz="1600" dirty="0"/>
              <a:t>Use </a:t>
            </a:r>
            <a:r>
              <a:rPr lang="en-US" sz="1600" b="1" dirty="0">
                <a:latin typeface="Courier New" pitchFamily="49" charset="0"/>
                <a:cs typeface="Courier New" pitchFamily="49" charset="0"/>
              </a:rPr>
              <a:t>show</a:t>
            </a:r>
            <a:r>
              <a:rPr lang="en-US" sz="1600" dirty="0"/>
              <a:t> commands to verify NAT operation.</a:t>
            </a:r>
          </a:p>
          <a:p>
            <a:pPr eaLnBrk="1" hangingPunct="1">
              <a:lnSpc>
                <a:spcPct val="85000"/>
              </a:lnSpc>
              <a:spcBef>
                <a:spcPct val="30000"/>
              </a:spcBef>
            </a:pPr>
            <a:endParaRPr lang="en-US" sz="2000" b="1" dirty="0">
              <a:solidFill>
                <a:srgbClr val="FF0000"/>
              </a:solidFill>
            </a:endParaRPr>
          </a:p>
          <a:p>
            <a:pPr eaLnBrk="1" hangingPunct="1">
              <a:lnSpc>
                <a:spcPct val="85000"/>
              </a:lnSpc>
              <a:spcBef>
                <a:spcPct val="30000"/>
              </a:spcBef>
            </a:pPr>
            <a:endParaRPr lang="en-US" dirty="0"/>
          </a:p>
        </p:txBody>
      </p:sp>
      <p:sp>
        <p:nvSpPr>
          <p:cNvPr id="4" name="Rectangle 33"/>
          <p:cNvSpPr txBox="1">
            <a:spLocks noChangeArrowheads="1"/>
          </p:cNvSpPr>
          <p:nvPr/>
        </p:nvSpPr>
        <p:spPr bwMode="auto">
          <a:xfrm>
            <a:off x="505510" y="351153"/>
            <a:ext cx="8145462" cy="838200"/>
          </a:xfrm>
          <a:prstGeom prst="rect">
            <a:avLst/>
          </a:prstGeom>
          <a:noFill/>
          <a:ln w="9525" algn="ctr">
            <a:noFill/>
            <a:miter lim="800000"/>
            <a:headEnd/>
            <a:tailEnd/>
          </a:ln>
        </p:spPr>
        <p:txBody>
          <a:bodyPr lIns="82124" tIns="41061" rIns="82124" bIns="41061" anchor="b"/>
          <a:lstStyle/>
          <a:p>
            <a:pPr algn="l" defTabSz="814388">
              <a:lnSpc>
                <a:spcPct val="90000"/>
              </a:lnSpc>
              <a:defRPr/>
            </a:pPr>
            <a:r>
              <a:rPr lang="en-US" sz="3200" b="1" kern="0" dirty="0">
                <a:solidFill>
                  <a:srgbClr val="708CA1"/>
                </a:solidFill>
                <a:latin typeface="+mj-lt"/>
                <a:ea typeface="+mj-ea"/>
                <a:cs typeface="+mj-cs"/>
              </a:rPr>
              <a:t>Chapter 9: Best Practices</a:t>
            </a:r>
          </a:p>
        </p:txBody>
      </p:sp>
    </p:spTree>
    <p:extLst>
      <p:ext uri="{BB962C8B-B14F-4D97-AF65-F5344CB8AC3E}">
        <p14:creationId xmlns:p14="http://schemas.microsoft.com/office/powerpoint/2010/main" val="2804945289"/>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3"/>
          <p:cNvSpPr txBox="1">
            <a:spLocks noChangeArrowheads="1"/>
          </p:cNvSpPr>
          <p:nvPr/>
        </p:nvSpPr>
        <p:spPr bwMode="auto">
          <a:xfrm>
            <a:off x="411087" y="354413"/>
            <a:ext cx="8145462" cy="838200"/>
          </a:xfrm>
          <a:prstGeom prst="rect">
            <a:avLst/>
          </a:prstGeom>
          <a:noFill/>
          <a:ln w="9525" algn="ctr">
            <a:noFill/>
            <a:miter lim="800000"/>
            <a:headEnd/>
            <a:tailEnd/>
          </a:ln>
        </p:spPr>
        <p:txBody>
          <a:bodyPr lIns="82124" tIns="41061" rIns="82124" bIns="41061" anchor="b"/>
          <a:lstStyle/>
          <a:p>
            <a:pPr algn="l" defTabSz="814388">
              <a:lnSpc>
                <a:spcPct val="90000"/>
              </a:lnSpc>
              <a:defRPr/>
            </a:pPr>
            <a:r>
              <a:rPr lang="en-US" sz="3200" b="1" kern="0" dirty="0">
                <a:solidFill>
                  <a:srgbClr val="708CA1"/>
                </a:solidFill>
                <a:latin typeface="+mj-lt"/>
                <a:ea typeface="+mj-ea"/>
                <a:cs typeface="+mj-cs"/>
              </a:rPr>
              <a:t>Chapter 9: Best Practices (Cont.)</a:t>
            </a:r>
          </a:p>
        </p:txBody>
      </p:sp>
      <p:sp>
        <p:nvSpPr>
          <p:cNvPr id="9" name="Text Placeholder 6"/>
          <p:cNvSpPr txBox="1">
            <a:spLocks/>
          </p:cNvSpPr>
          <p:nvPr/>
        </p:nvSpPr>
        <p:spPr>
          <a:xfrm>
            <a:off x="228600" y="1344168"/>
            <a:ext cx="8577072" cy="4965192"/>
          </a:xfrm>
          <a:prstGeom prst="rect">
            <a:avLst/>
          </a:prstGeom>
        </p:spPr>
        <p:txBody>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a:buNone/>
            </a:pPr>
            <a:r>
              <a:rPr lang="en-US" sz="2000" dirty="0"/>
              <a:t>Overview</a:t>
            </a:r>
          </a:p>
          <a:p>
            <a:r>
              <a:rPr lang="en-US" sz="2000" dirty="0"/>
              <a:t>All public IPv4 addresses that transverse the Internet must be registered with a Regional Internet Registry (RIR). However, with a theoretical maximum of 4.3 billion addresses, IPv4 address space is severely limited. </a:t>
            </a:r>
          </a:p>
          <a:p>
            <a:r>
              <a:rPr lang="en-US" sz="2000" dirty="0"/>
              <a:t>With the proliferation of personal computing and the advent of the World Wide Web, it soon became obvious that 4.3 billion IPv4 addresses would not be enough.</a:t>
            </a:r>
          </a:p>
          <a:p>
            <a:r>
              <a:rPr lang="en-US" sz="2000" dirty="0"/>
              <a:t>The long term solution was IPv6, but more immediate solutions to address exhaustion were required.</a:t>
            </a:r>
          </a:p>
          <a:p>
            <a:r>
              <a:rPr lang="en-US" sz="2000" dirty="0"/>
              <a:t>For the short term, several solutions were implemented by the IETF, including Network Address Translation (NAT) and RFC 1918, </a:t>
            </a:r>
            <a:r>
              <a:rPr lang="en-US" sz="2000" i="1" dirty="0"/>
              <a:t>Address Allocation for Private Internets.</a:t>
            </a:r>
          </a:p>
          <a:p>
            <a:pPr lvl="0"/>
            <a:endParaRPr lang="en-US" sz="2000" dirty="0"/>
          </a:p>
        </p:txBody>
      </p:sp>
    </p:spTree>
    <p:extLst>
      <p:ext uri="{BB962C8B-B14F-4D97-AF65-F5344CB8AC3E}">
        <p14:creationId xmlns:p14="http://schemas.microsoft.com/office/powerpoint/2010/main" val="3225271947"/>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Chapter 9: Best Practices (Cont.)</a:t>
            </a:r>
          </a:p>
        </p:txBody>
      </p:sp>
      <p:sp>
        <p:nvSpPr>
          <p:cNvPr id="6" name="Content Placeholder 5"/>
          <p:cNvSpPr>
            <a:spLocks noGrp="1"/>
          </p:cNvSpPr>
          <p:nvPr>
            <p:ph idx="1"/>
          </p:nvPr>
        </p:nvSpPr>
        <p:spPr>
          <a:xfrm>
            <a:off x="232348" y="1232592"/>
            <a:ext cx="8733677" cy="4926405"/>
          </a:xfrm>
        </p:spPr>
        <p:txBody>
          <a:bodyPr/>
          <a:lstStyle/>
          <a:p>
            <a:r>
              <a:rPr lang="en-US" dirty="0"/>
              <a:t>Section 9.1</a:t>
            </a:r>
          </a:p>
          <a:p>
            <a:pPr lvl="1"/>
            <a:r>
              <a:rPr lang="en-US" dirty="0"/>
              <a:t>How NAT, combined with the use of private address space, is used to both conserve and more efficiently use IPv4 addresses to provide networks of all sizes access to the Internet.</a:t>
            </a:r>
          </a:p>
          <a:p>
            <a:pPr lvl="1"/>
            <a:r>
              <a:rPr lang="en-US" dirty="0"/>
              <a:t>NAT characteristics, terminology, and general operations.</a:t>
            </a:r>
          </a:p>
          <a:p>
            <a:pPr lvl="1"/>
            <a:r>
              <a:rPr lang="en-US" dirty="0"/>
              <a:t>Three different types of NAT are static NAT, dynamic NAT, and NAT with overloading.</a:t>
            </a:r>
          </a:p>
          <a:p>
            <a:pPr lvl="1"/>
            <a:r>
              <a:rPr lang="en-US" dirty="0"/>
              <a:t>The benefits and disadvantages of NAT.</a:t>
            </a:r>
          </a:p>
          <a:p>
            <a:r>
              <a:rPr lang="en-US" dirty="0"/>
              <a:t>Section 9.2</a:t>
            </a:r>
          </a:p>
          <a:p>
            <a:pPr lvl="1"/>
            <a:r>
              <a:rPr lang="en-US" dirty="0"/>
              <a:t>The configuration, verification, and analysis of static NAT, dynamic NAT, and NAT with overloading.</a:t>
            </a:r>
          </a:p>
          <a:p>
            <a:pPr lvl="1"/>
            <a:r>
              <a:rPr lang="en-US" dirty="0"/>
              <a:t>How port forwarding can be used to access an internal devices from the Internet.</a:t>
            </a:r>
          </a:p>
          <a:p>
            <a:endParaRPr lang="en-US" dirty="0"/>
          </a:p>
        </p:txBody>
      </p:sp>
    </p:spTree>
    <p:extLst>
      <p:ext uri="{BB962C8B-B14F-4D97-AF65-F5344CB8AC3E}">
        <p14:creationId xmlns:p14="http://schemas.microsoft.com/office/powerpoint/2010/main" val="3914060940"/>
      </p:ext>
    </p:extLst>
  </p:cSld>
  <p:clrMapOvr>
    <a:masterClrMapping/>
  </p:clrMapOvr>
  <p:transition>
    <p:wipe dir="r"/>
  </p:transition>
</p:sld>
</file>

<file path=ppt/theme/theme1.xml><?xml version="1.0" encoding="utf-8"?>
<a:theme xmlns:a="http://schemas.openxmlformats.org/drawingml/2006/main" name="PPT-TMPLT-WHT_C">
  <a:themeElements>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PPT-TMPLT-WHT_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NetAcad-4F_PPT-WHT_060408">
  <a:themeElements>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Oct_2006_Cisco White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31195</TotalTime>
  <Pages>28</Pages>
  <Words>2289</Words>
  <Application>Microsoft Office PowerPoint</Application>
  <PresentationFormat>On-screen Show (4:3)</PresentationFormat>
  <Paragraphs>421</Paragraphs>
  <Slides>38</Slides>
  <Notes>37</Notes>
  <HiddenSlides>14</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38</vt:i4>
      </vt:variant>
    </vt:vector>
  </HeadingPairs>
  <TitlesOfParts>
    <vt:vector size="44" baseType="lpstr">
      <vt:lpstr>ＭＳ Ｐゴシック</vt:lpstr>
      <vt:lpstr>Arial</vt:lpstr>
      <vt:lpstr>Courier New</vt:lpstr>
      <vt:lpstr>Wingdings</vt:lpstr>
      <vt:lpstr>PPT-TMPLT-WHT_C</vt:lpstr>
      <vt:lpstr>NetAcad-4F_PPT-WHT_060408</vt:lpstr>
      <vt:lpstr>Instructor Materials Chapter 9: NAT for IPv4</vt:lpstr>
      <vt:lpstr>Instructor Materials – Chapter 9 Planning Guide</vt:lpstr>
      <vt:lpstr>PowerPoint Presentation</vt:lpstr>
      <vt:lpstr>Chapter 9: Activities</vt:lpstr>
      <vt:lpstr>Chapter 9: Activities (Cont.)</vt:lpstr>
      <vt:lpstr>Chapter 9: Assessment</vt:lpstr>
      <vt:lpstr>PowerPoint Presentation</vt:lpstr>
      <vt:lpstr>PowerPoint Presentation</vt:lpstr>
      <vt:lpstr>Chapter 9: Best Practices (Cont.)</vt:lpstr>
      <vt:lpstr>Chapter 9: Best Practices (Cont.)</vt:lpstr>
      <vt:lpstr>Chapter 9: Additional Help</vt:lpstr>
      <vt:lpstr>PowerPoint Presentation</vt:lpstr>
      <vt:lpstr>Chapter 9: NAT for IPv4</vt:lpstr>
      <vt:lpstr>Chapter 9 - Sections &amp; Objectives</vt:lpstr>
      <vt:lpstr>9.1 NAT Operation</vt:lpstr>
      <vt:lpstr>NAT Operation NAT Characteristics</vt:lpstr>
      <vt:lpstr>NAT Operation Types of NAT</vt:lpstr>
      <vt:lpstr>NAT Operation NAT Advantages</vt:lpstr>
      <vt:lpstr>9.2 Configuring NAT</vt:lpstr>
      <vt:lpstr>Configuring NAT Configuring Static NAT</vt:lpstr>
      <vt:lpstr>Configuring NAT Configuring Dynamic NAT</vt:lpstr>
      <vt:lpstr>Configuring NAT Configuring Dynamic NAT (Cont.)</vt:lpstr>
      <vt:lpstr>Configuring NAT Configuring Dynamic NAT (Cont.)</vt:lpstr>
      <vt:lpstr>Configuring NAT Configuring Port Address Translations (PAT)</vt:lpstr>
      <vt:lpstr>Configuring NAT Configuring Port Address Translations (PAT) (Cont.)</vt:lpstr>
      <vt:lpstr>Configuring NAT Configuring Port Address Translations (PAT) (Cont.)</vt:lpstr>
      <vt:lpstr>Configuring NAT Port Forwarding</vt:lpstr>
      <vt:lpstr>Configuring NAT Configuring NAT and IPv6</vt:lpstr>
      <vt:lpstr>Configuring NAT Configuring NAT and IPv6 (Cont.)</vt:lpstr>
      <vt:lpstr>9.3 Troubleshooting NAT</vt:lpstr>
      <vt:lpstr>Troubleshooting NAT Troubleshooting NAT Configurations</vt:lpstr>
      <vt:lpstr>9.4 Chapter Summary</vt:lpstr>
      <vt:lpstr>Chapter Summary Summary</vt:lpstr>
      <vt:lpstr>Section 9.1 New Terms and Commands</vt:lpstr>
      <vt:lpstr>Section 9.2 New Terms and Commands</vt:lpstr>
      <vt:lpstr>Section 9.3 New Terms and Commands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ITE PC v4.0 Chapter 1</dc:title>
  <dc:creator>Karen Alderson</dc:creator>
  <cp:lastModifiedBy>Allan Johnson</cp:lastModifiedBy>
  <cp:revision>1054</cp:revision>
  <cp:lastPrinted>1999-01-27T00:54:54Z</cp:lastPrinted>
  <dcterms:created xsi:type="dcterms:W3CDTF">2006-10-23T15:07:30Z</dcterms:created>
  <dcterms:modified xsi:type="dcterms:W3CDTF">2016-05-06T15:40:05Z</dcterms:modified>
</cp:coreProperties>
</file>