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55"/>
  </p:notesMasterIdLst>
  <p:handoutMasterIdLst>
    <p:handoutMasterId r:id="rId56"/>
  </p:handoutMasterIdLst>
  <p:sldIdLst>
    <p:sldId id="812" r:id="rId3"/>
    <p:sldId id="903" r:id="rId4"/>
    <p:sldId id="871" r:id="rId5"/>
    <p:sldId id="904" r:id="rId6"/>
    <p:sldId id="873" r:id="rId7"/>
    <p:sldId id="874" r:id="rId8"/>
    <p:sldId id="908" r:id="rId9"/>
    <p:sldId id="970" r:id="rId10"/>
    <p:sldId id="875" r:id="rId11"/>
    <p:sldId id="877" r:id="rId12"/>
    <p:sldId id="500" r:id="rId13"/>
    <p:sldId id="786" r:id="rId14"/>
    <p:sldId id="791" r:id="rId15"/>
    <p:sldId id="912" r:id="rId16"/>
    <p:sldId id="992" r:id="rId17"/>
    <p:sldId id="991" r:id="rId18"/>
    <p:sldId id="993" r:id="rId19"/>
    <p:sldId id="994" r:id="rId20"/>
    <p:sldId id="996" r:id="rId21"/>
    <p:sldId id="998" r:id="rId22"/>
    <p:sldId id="999" r:id="rId23"/>
    <p:sldId id="995" r:id="rId24"/>
    <p:sldId id="1000" r:id="rId25"/>
    <p:sldId id="1001" r:id="rId26"/>
    <p:sldId id="1002" r:id="rId27"/>
    <p:sldId id="1003" r:id="rId28"/>
    <p:sldId id="977" r:id="rId29"/>
    <p:sldId id="1004" r:id="rId30"/>
    <p:sldId id="1005" r:id="rId31"/>
    <p:sldId id="1006" r:id="rId32"/>
    <p:sldId id="913" r:id="rId33"/>
    <p:sldId id="1007" r:id="rId34"/>
    <p:sldId id="980" r:id="rId35"/>
    <p:sldId id="1008" r:id="rId36"/>
    <p:sldId id="1009" r:id="rId37"/>
    <p:sldId id="1011" r:id="rId38"/>
    <p:sldId id="1014" r:id="rId39"/>
    <p:sldId id="1015" r:id="rId40"/>
    <p:sldId id="1016" r:id="rId41"/>
    <p:sldId id="1017" r:id="rId42"/>
    <p:sldId id="1019" r:id="rId43"/>
    <p:sldId id="1020" r:id="rId44"/>
    <p:sldId id="1021" r:id="rId45"/>
    <p:sldId id="1022" r:id="rId46"/>
    <p:sldId id="976" r:id="rId47"/>
    <p:sldId id="883" r:id="rId48"/>
    <p:sldId id="1023" r:id="rId49"/>
    <p:sldId id="1024" r:id="rId50"/>
    <p:sldId id="946" r:id="rId51"/>
    <p:sldId id="947" r:id="rId52"/>
    <p:sldId id="884" r:id="rId53"/>
    <p:sldId id="885" r:id="rId54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 autoAdjust="0"/>
    <p:restoredTop sz="89302" autoAdjust="0"/>
  </p:normalViewPr>
  <p:slideViewPr>
    <p:cSldViewPr snapToGrid="0">
      <p:cViewPr varScale="1">
        <p:scale>
          <a:sx n="117" d="100"/>
          <a:sy n="117" d="100"/>
        </p:scale>
        <p:origin x="2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40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1.xml"/><Relationship Id="rId13" Type="http://schemas.openxmlformats.org/officeDocument/2006/relationships/slide" Target="slides/slide26.xml"/><Relationship Id="rId18" Type="http://schemas.openxmlformats.org/officeDocument/2006/relationships/slide" Target="slides/slide32.xml"/><Relationship Id="rId26" Type="http://schemas.openxmlformats.org/officeDocument/2006/relationships/slide" Target="slides/slide40.xml"/><Relationship Id="rId3" Type="http://schemas.openxmlformats.org/officeDocument/2006/relationships/slide" Target="slides/slide16.xml"/><Relationship Id="rId21" Type="http://schemas.openxmlformats.org/officeDocument/2006/relationships/slide" Target="slides/slide35.xml"/><Relationship Id="rId34" Type="http://schemas.openxmlformats.org/officeDocument/2006/relationships/slide" Target="slides/slide49.xml"/><Relationship Id="rId7" Type="http://schemas.openxmlformats.org/officeDocument/2006/relationships/slide" Target="slides/slide20.xml"/><Relationship Id="rId12" Type="http://schemas.openxmlformats.org/officeDocument/2006/relationships/slide" Target="slides/slide25.xml"/><Relationship Id="rId17" Type="http://schemas.openxmlformats.org/officeDocument/2006/relationships/slide" Target="slides/slide30.xml"/><Relationship Id="rId25" Type="http://schemas.openxmlformats.org/officeDocument/2006/relationships/slide" Target="slides/slide39.xml"/><Relationship Id="rId33" Type="http://schemas.openxmlformats.org/officeDocument/2006/relationships/slide" Target="slides/slide48.xml"/><Relationship Id="rId2" Type="http://schemas.openxmlformats.org/officeDocument/2006/relationships/slide" Target="slides/slide15.xml"/><Relationship Id="rId16" Type="http://schemas.openxmlformats.org/officeDocument/2006/relationships/slide" Target="slides/slide29.xml"/><Relationship Id="rId20" Type="http://schemas.openxmlformats.org/officeDocument/2006/relationships/slide" Target="slides/slide34.xml"/><Relationship Id="rId29" Type="http://schemas.openxmlformats.org/officeDocument/2006/relationships/slide" Target="slides/slide43.xml"/><Relationship Id="rId1" Type="http://schemas.openxmlformats.org/officeDocument/2006/relationships/slide" Target="slides/slide14.xml"/><Relationship Id="rId6" Type="http://schemas.openxmlformats.org/officeDocument/2006/relationships/slide" Target="slides/slide19.xml"/><Relationship Id="rId11" Type="http://schemas.openxmlformats.org/officeDocument/2006/relationships/slide" Target="slides/slide24.xml"/><Relationship Id="rId24" Type="http://schemas.openxmlformats.org/officeDocument/2006/relationships/slide" Target="slides/slide38.xml"/><Relationship Id="rId32" Type="http://schemas.openxmlformats.org/officeDocument/2006/relationships/slide" Target="slides/slide47.xml"/><Relationship Id="rId5" Type="http://schemas.openxmlformats.org/officeDocument/2006/relationships/slide" Target="slides/slide18.xml"/><Relationship Id="rId15" Type="http://schemas.openxmlformats.org/officeDocument/2006/relationships/slide" Target="slides/slide28.xml"/><Relationship Id="rId23" Type="http://schemas.openxmlformats.org/officeDocument/2006/relationships/slide" Target="slides/slide37.xml"/><Relationship Id="rId28" Type="http://schemas.openxmlformats.org/officeDocument/2006/relationships/slide" Target="slides/slide42.xml"/><Relationship Id="rId10" Type="http://schemas.openxmlformats.org/officeDocument/2006/relationships/slide" Target="slides/slide23.xml"/><Relationship Id="rId19" Type="http://schemas.openxmlformats.org/officeDocument/2006/relationships/slide" Target="slides/slide33.xml"/><Relationship Id="rId31" Type="http://schemas.openxmlformats.org/officeDocument/2006/relationships/slide" Target="slides/slide46.xml"/><Relationship Id="rId4" Type="http://schemas.openxmlformats.org/officeDocument/2006/relationships/slide" Target="slides/slide17.xml"/><Relationship Id="rId9" Type="http://schemas.openxmlformats.org/officeDocument/2006/relationships/slide" Target="slides/slide22.xml"/><Relationship Id="rId14" Type="http://schemas.openxmlformats.org/officeDocument/2006/relationships/slide" Target="slides/slide27.xml"/><Relationship Id="rId22" Type="http://schemas.openxmlformats.org/officeDocument/2006/relationships/slide" Target="slides/slide36.xml"/><Relationship Id="rId27" Type="http://schemas.openxmlformats.org/officeDocument/2006/relationships/slide" Target="slides/slide41.xml"/><Relationship Id="rId30" Type="http://schemas.openxmlformats.org/officeDocument/2006/relationships/slide" Target="slides/slide44.xml"/><Relationship Id="rId35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 err="1"/>
              <a:t>Presentation_ID.scr</a:t>
            </a:r>
            <a:endParaRPr lang="en-US" sz="800" dirty="0"/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 err="1"/>
              <a:t>Presentation_ID.scr</a:t>
            </a:r>
            <a:endParaRPr lang="en-US" sz="800" dirty="0"/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and Switching Essentials </a:t>
            </a:r>
            <a:r>
              <a:rPr lang="en-US" b="0" baseline="0" dirty="0"/>
              <a:t>v6.0</a:t>
            </a:r>
            <a:endParaRPr lang="en-US" b="0" dirty="0"/>
          </a:p>
          <a:p>
            <a:pPr>
              <a:buFontTx/>
              <a:buNone/>
            </a:pPr>
            <a:r>
              <a:rPr lang="en-US" sz="1400" dirty="0">
                <a:latin typeface="Arial" charset="0"/>
              </a:rPr>
              <a:t>Chapter 5: Switch Configuration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200" dirty="0">
                <a:latin typeface="Arial" charset="0"/>
              </a:rPr>
              <a:t>Chapter 5: Switch Configuration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and Switching Essentials</a:t>
            </a:r>
            <a:r>
              <a:rPr lang="en-US" b="0" baseline="0" dirty="0"/>
              <a:t> v6.0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Chapter 5: Switch Configuration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</a:t>
            </a:r>
            <a:r>
              <a:rPr lang="en-US" baseline="0" dirty="0">
                <a:latin typeface="Arial" charset="0"/>
              </a:rPr>
              <a:t> a Switch with Initial Settings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5.1.1.1 Switch Boot Sequence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</a:t>
            </a:r>
            <a:r>
              <a:rPr lang="en-US" baseline="0" dirty="0">
                <a:latin typeface="Arial" charset="0"/>
              </a:rPr>
              <a:t> a Switch with Initial Settings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5.1.1.1 Switch Boot Sequence (cont.)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 a Switch</a:t>
            </a:r>
            <a:r>
              <a:rPr lang="en-US" baseline="0" dirty="0">
                <a:latin typeface="Arial" charset="0"/>
              </a:rPr>
              <a:t> with Initial Settings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5.1.1.2 – Recovering From a System Crash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 a Switch</a:t>
            </a:r>
            <a:r>
              <a:rPr lang="en-US" baseline="0" dirty="0">
                <a:latin typeface="Arial" charset="0"/>
              </a:rPr>
              <a:t> with Initial Settings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5.1.1.3 - Switch LED Indicators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 a Switch</a:t>
            </a:r>
            <a:r>
              <a:rPr lang="en-US" baseline="0" dirty="0">
                <a:latin typeface="Arial" charset="0"/>
              </a:rPr>
              <a:t> with Initial Settings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5.1.1.4 - </a:t>
            </a:r>
            <a:r>
              <a:rPr lang="en-US" dirty="0">
                <a:latin typeface="Arial" charset="0"/>
              </a:rPr>
              <a:t>Preparing for Basic Switch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 a Switch</a:t>
            </a:r>
            <a:r>
              <a:rPr lang="en-US" baseline="0" dirty="0">
                <a:latin typeface="Arial" charset="0"/>
              </a:rPr>
              <a:t> with Initial Settings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5.1.1.5 -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Configuring Basic Switch Management Access with IPv4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 a Switch</a:t>
            </a:r>
            <a:r>
              <a:rPr lang="en-US" baseline="0" dirty="0">
                <a:latin typeface="Arial" charset="0"/>
              </a:rPr>
              <a:t> with Initial Settings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5.1.1.5 -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Configuring Basic Switch Management Access with IPv4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5.1.1 – Configure a Switch</a:t>
            </a:r>
            <a:r>
              <a:rPr lang="en-US" baseline="0" dirty="0">
                <a:latin typeface="Arial" charset="0"/>
              </a:rPr>
              <a:t> with Initial Settings</a:t>
            </a:r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5.1.1.5 -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Configuring Basic Switch Management Access with IPv4 (cont.)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</a:t>
            </a:r>
            <a:r>
              <a:rPr lang="en-US" baseline="0" dirty="0">
                <a:latin typeface="Arial" charset="0"/>
              </a:rPr>
              <a:t> Ports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5.1.2.1 – Duplex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</a:t>
            </a:r>
            <a:r>
              <a:rPr lang="en-US" baseline="0" dirty="0">
                <a:latin typeface="Arial" charset="0"/>
              </a:rPr>
              <a:t> Ports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5.1.2.2 - </a:t>
            </a:r>
            <a:r>
              <a:rPr lang="en-US" dirty="0">
                <a:latin typeface="Arial" charset="0"/>
              </a:rPr>
              <a:t>Configure Switch Ports at the Physical Layer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</a:t>
            </a:r>
            <a:r>
              <a:rPr lang="en-US" baseline="0" dirty="0">
                <a:latin typeface="Arial" charset="0"/>
              </a:rPr>
              <a:t> Ports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5.1.2.3 - </a:t>
            </a:r>
            <a:r>
              <a:rPr lang="en-US" dirty="0">
                <a:latin typeface="Arial" charset="0"/>
              </a:rPr>
              <a:t>Auto-MDIX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</a:t>
            </a:r>
            <a:r>
              <a:rPr lang="en-US" baseline="0" dirty="0">
                <a:latin typeface="Arial" charset="0"/>
              </a:rPr>
              <a:t> Ports</a:t>
            </a:r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5.1.2.3 - </a:t>
            </a:r>
            <a:r>
              <a:rPr lang="en-US" dirty="0">
                <a:latin typeface="Arial" charset="0"/>
              </a:rPr>
              <a:t>Auto-MDIX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Basic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</a:t>
            </a:r>
            <a:r>
              <a:rPr lang="en-US" baseline="0" dirty="0">
                <a:latin typeface="Arial" charset="0"/>
              </a:rPr>
              <a:t> Ports</a:t>
            </a:r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5.1.2.3 - </a:t>
            </a:r>
            <a:r>
              <a:rPr lang="en-US" dirty="0">
                <a:latin typeface="Arial" charset="0"/>
              </a:rPr>
              <a:t>Auto-MDIX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en-US" sz="1200" dirty="0">
                <a:latin typeface="Arial" charset="0"/>
              </a:rPr>
              <a:t>Basic</a:t>
            </a:r>
            <a:r>
              <a:rPr lang="en-US" sz="1200" baseline="0" dirty="0">
                <a:latin typeface="Arial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 Ports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5.1.2.4 - </a:t>
            </a:r>
            <a:r>
              <a:rPr lang="en-US" dirty="0">
                <a:latin typeface="Arial" charset="0"/>
              </a:rPr>
              <a:t>Verifying Switch Port Configuration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en-US" sz="1200" dirty="0">
                <a:latin typeface="Arial" charset="0"/>
              </a:rPr>
              <a:t>Basic</a:t>
            </a:r>
            <a:r>
              <a:rPr lang="en-US" sz="1200" baseline="0" dirty="0">
                <a:latin typeface="Arial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 Ports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5.1.2.5 – Network Access Layer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en-US" sz="1200" dirty="0">
                <a:latin typeface="Arial" charset="0"/>
              </a:rPr>
              <a:t>Basic</a:t>
            </a:r>
            <a:r>
              <a:rPr lang="en-US" sz="1200" baseline="0" dirty="0">
                <a:latin typeface="Arial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 Ports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5.1.2.5 – Network Access Layer Issue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Routing and Switching</a:t>
            </a:r>
            <a:r>
              <a:rPr lang="en-US" sz="800" b="0" kern="0" baseline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Essentials </a:t>
            </a:r>
            <a:r>
              <a:rPr lang="en-US" sz="800" b="0" kern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5: Switch Configuration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en-US" sz="1200" dirty="0">
                <a:latin typeface="Arial" charset="0"/>
              </a:rPr>
              <a:t>Basic</a:t>
            </a:r>
            <a:r>
              <a:rPr lang="en-US" sz="1200" baseline="0" dirty="0">
                <a:latin typeface="Arial" charset="0"/>
              </a:rPr>
              <a:t> Switch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5.1.2 – Configure Switch Ports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5.1.2.6 - </a:t>
            </a:r>
            <a:r>
              <a:rPr lang="en-US" dirty="0">
                <a:latin typeface="Arial" charset="0"/>
              </a:rPr>
              <a:t>Troubleshooting Network Access Layer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and Switching Essentials </a:t>
            </a:r>
            <a:r>
              <a:rPr lang="en-US" b="0" baseline="0" dirty="0"/>
              <a:t>v6.0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Chapter 5: Switch Configuration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962705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5.2.1 – Secure Remote</a:t>
            </a:r>
            <a:r>
              <a:rPr lang="en-US" baseline="0" dirty="0">
                <a:latin typeface="Arial" charset="0"/>
              </a:rPr>
              <a:t> Access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5.2.1.1 - </a:t>
            </a:r>
            <a:r>
              <a:rPr lang="en-US" dirty="0">
                <a:latin typeface="Arial" charset="0"/>
              </a:rPr>
              <a:t>SSH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5.2.1 – Secure Remote</a:t>
            </a:r>
            <a:r>
              <a:rPr lang="en-US" baseline="0" dirty="0">
                <a:latin typeface="Arial" charset="0"/>
              </a:rPr>
              <a:t> Access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5.2.1.2</a:t>
            </a:r>
            <a:r>
              <a:rPr lang="en-US" baseline="0" dirty="0"/>
              <a:t> -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Configuring SSH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5.2.1 – Secure Remote</a:t>
            </a:r>
            <a:r>
              <a:rPr lang="en-US" baseline="0" dirty="0">
                <a:latin typeface="Arial" charset="0"/>
              </a:rPr>
              <a:t> Access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5.2.1.3 - Verifying SSH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5.2.1 – Secure Remote</a:t>
            </a:r>
            <a:r>
              <a:rPr lang="en-US" baseline="0" dirty="0">
                <a:latin typeface="Arial" charset="0"/>
              </a:rPr>
              <a:t> Access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5.2.1.3 - Verifying SSH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5.2.1 – Switch</a:t>
            </a:r>
            <a:r>
              <a:rPr lang="en-US" baseline="0" dirty="0">
                <a:latin typeface="Arial" charset="0"/>
              </a:rPr>
              <a:t> Port Security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5.2.2.1 - </a:t>
            </a:r>
            <a:r>
              <a:rPr lang="en-US" dirty="0">
                <a:latin typeface="Arial" charset="0"/>
              </a:rPr>
              <a:t>Secure Unused 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5.2.2.2 -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Port Security: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5.2.2.3 </a:t>
            </a:r>
            <a:r>
              <a:rPr lang="en-US" baseline="0" dirty="0">
                <a:latin typeface="Arial" charset="0"/>
              </a:rPr>
              <a:t>- </a:t>
            </a:r>
            <a:r>
              <a:rPr lang="en-US" dirty="0">
                <a:latin typeface="Arial" charset="0"/>
              </a:rPr>
              <a:t> Port Security: Violation Modes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5.2.2.3 </a:t>
            </a:r>
            <a:r>
              <a:rPr lang="en-US" baseline="0" dirty="0">
                <a:latin typeface="Arial" charset="0"/>
              </a:rPr>
              <a:t>- </a:t>
            </a:r>
            <a:r>
              <a:rPr lang="en-US" dirty="0">
                <a:latin typeface="Arial" charset="0"/>
              </a:rPr>
              <a:t> Port Security: Violation Modes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5.2.2.4 </a:t>
            </a:r>
            <a:r>
              <a:rPr lang="en-US" baseline="0" dirty="0">
                <a:latin typeface="Arial" charset="0"/>
              </a:rPr>
              <a:t>- </a:t>
            </a:r>
            <a:r>
              <a:rPr lang="en-US" dirty="0">
                <a:latin typeface="Arial" charset="0"/>
              </a:rPr>
              <a:t> Port Security: Configuring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5.2.2.5 </a:t>
            </a:r>
            <a:r>
              <a:rPr lang="en-US" baseline="0" dirty="0">
                <a:latin typeface="Arial" charset="0"/>
              </a:rPr>
              <a:t>- </a:t>
            </a:r>
            <a:r>
              <a:rPr lang="en-US" dirty="0">
                <a:latin typeface="Arial" charset="0"/>
              </a:rPr>
              <a:t> Port Security: Verifying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5.2.2.5 </a:t>
            </a:r>
            <a:r>
              <a:rPr lang="en-US" baseline="0" dirty="0">
                <a:latin typeface="Arial" charset="0"/>
              </a:rPr>
              <a:t>- </a:t>
            </a:r>
            <a:r>
              <a:rPr lang="en-US" dirty="0">
                <a:latin typeface="Arial" charset="0"/>
              </a:rPr>
              <a:t> Port Security: Verifying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5.2.2.6 </a:t>
            </a:r>
            <a:r>
              <a:rPr lang="en-US" baseline="0" dirty="0">
                <a:latin typeface="Arial" charset="0"/>
              </a:rPr>
              <a:t>- </a:t>
            </a:r>
            <a:r>
              <a:rPr lang="en-US" dirty="0">
                <a:latin typeface="Arial" charset="0"/>
              </a:rPr>
              <a:t> Ports in Error Disabled State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en-US" sz="1200" dirty="0">
                <a:latin typeface="Arial" charset="0"/>
              </a:rPr>
              <a:t>Switch Security:</a:t>
            </a:r>
            <a:r>
              <a:rPr lang="en-US" sz="1200" baseline="0" dirty="0">
                <a:latin typeface="Arial" charset="0"/>
              </a:rPr>
              <a:t> Management and Implementation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5.2.2 – Switch Port Security</a:t>
            </a:r>
            <a:endParaRPr lang="en-US" dirty="0"/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5.2.2.6 </a:t>
            </a:r>
            <a:r>
              <a:rPr lang="en-US" baseline="0" dirty="0">
                <a:latin typeface="Arial" charset="0"/>
              </a:rPr>
              <a:t>- </a:t>
            </a:r>
            <a:r>
              <a:rPr lang="en-US" dirty="0">
                <a:latin typeface="Arial" charset="0"/>
              </a:rPr>
              <a:t> Ports in Error Disabled State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</a:t>
            </a:r>
            <a:r>
              <a:rPr lang="en-US" b="0" baseline="0" dirty="0"/>
              <a:t> and Switching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Chapter 5: Switch</a:t>
            </a:r>
            <a:r>
              <a:rPr lang="en-US" sz="1200" b="0" baseline="0" dirty="0"/>
              <a:t> Configuration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8255589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49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24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50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3371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137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023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9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Chapter 6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Chapter 6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Chapter 5: Switch Configuration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72013"/>
            <a:ext cx="4824730" cy="982028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Routing and Switching Essentials v6.0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4184650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5: Switch Configuration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/>
              <a:t>Routing and Switching Essentials v6.0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5 -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37482"/>
            <a:ext cx="7940675" cy="4743578"/>
          </a:xfrm>
        </p:spPr>
        <p:txBody>
          <a:bodyPr/>
          <a:lstStyle/>
          <a:p>
            <a:pPr marL="0" indent="0">
              <a:buNone/>
            </a:pPr>
            <a:r>
              <a:rPr lang="en-CA" sz="2000" dirty="0"/>
              <a:t>5.1 Basic Switch Configuration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initial settings on a Cisco switch.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switch ports to meet network requirements.</a:t>
            </a:r>
          </a:p>
          <a:p>
            <a:pPr marL="1588" indent="0">
              <a:buNone/>
            </a:pPr>
            <a:r>
              <a:rPr lang="en-CA" sz="2000" dirty="0"/>
              <a:t>5.2 Switch Security: Management and Implementation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the management virtual interface on a switch.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the port security feature to restrict network access.</a:t>
            </a:r>
          </a:p>
          <a:p>
            <a:pPr marL="627063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/>
              <a:t>5.1 Basic Switch Configuration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Switch Boot Sequence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569720"/>
            <a:ext cx="8752915" cy="475665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Power-on self test (POST).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Run boot loader software.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Boot loader performs low-level CPU initialization.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Boot loader initializes the flash file system.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Boot loader locates and loads a default IOS operating system software image into memory and passes control of the switch over to the IOS.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0030874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Switch Boot Sequence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569720"/>
            <a:ext cx="8752915" cy="4756652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To find a suitable Cisco IOS image, the switch goes through the following steps:</a:t>
            </a:r>
          </a:p>
          <a:p>
            <a:pPr marL="746125" indent="-746125">
              <a:buNone/>
            </a:pPr>
            <a:r>
              <a:rPr lang="en-US" sz="1600" b="1" dirty="0"/>
              <a:t>Step 1. </a:t>
            </a:r>
            <a:r>
              <a:rPr lang="en-US" sz="1600" dirty="0"/>
              <a:t>It attempts to automatically boot by using information in the BOOT environment variable.</a:t>
            </a:r>
          </a:p>
          <a:p>
            <a:pPr marL="746125" indent="-746125">
              <a:buNone/>
              <a:tabLst>
                <a:tab pos="746125" algn="l"/>
              </a:tabLst>
            </a:pPr>
            <a:r>
              <a:rPr lang="en-US" sz="1600" b="1" dirty="0"/>
              <a:t>Step 2.</a:t>
            </a:r>
            <a:r>
              <a:rPr lang="en-US" sz="1600" dirty="0"/>
              <a:t> If this variable is not set, the switch performs a top-to-bottom search through the flash file system. It loads and executes the first executable file, if it can.</a:t>
            </a:r>
          </a:p>
          <a:p>
            <a:pPr marL="746125" indent="-746125">
              <a:buNone/>
            </a:pPr>
            <a:r>
              <a:rPr lang="en-US" sz="1600" b="1" dirty="0"/>
              <a:t>Step 3.</a:t>
            </a:r>
            <a:r>
              <a:rPr lang="en-US" sz="1600" dirty="0"/>
              <a:t> The IOS software then initializes the interfaces using the Cisco IOS commands found in the configuration file and startup configuration, which is stored in NVRAM.</a:t>
            </a:r>
          </a:p>
          <a:p>
            <a:pPr marL="579438" indent="-579438">
              <a:buNone/>
            </a:pPr>
            <a:r>
              <a:rPr lang="en-US" sz="1600" b="1" dirty="0"/>
              <a:t>Note</a:t>
            </a:r>
            <a:r>
              <a:rPr lang="en-US" sz="1600" dirty="0"/>
              <a:t>: The</a:t>
            </a:r>
            <a:r>
              <a:rPr lang="en-US" sz="1600" dirty="0">
                <a:cs typeface="Courier New" pitchFamily="49" charset="0"/>
              </a:rPr>
              <a:t> </a:t>
            </a:r>
            <a:r>
              <a:rPr lang="en-US" sz="1600" b="1" dirty="0">
                <a:cs typeface="Courier New" pitchFamily="49" charset="0"/>
              </a:rPr>
              <a:t>boot system</a:t>
            </a:r>
            <a:r>
              <a:rPr lang="en-US" sz="1600" dirty="0">
                <a:cs typeface="Courier New" pitchFamily="49" charset="0"/>
              </a:rPr>
              <a:t> </a:t>
            </a:r>
            <a:r>
              <a:rPr lang="en-US" sz="1600" dirty="0"/>
              <a:t>command can be used to set the BOOT environment variable. Use the </a:t>
            </a:r>
            <a:r>
              <a:rPr lang="en-US" sz="1600" b="1" dirty="0"/>
              <a:t>show boot </a:t>
            </a:r>
            <a:r>
              <a:rPr lang="en-US" sz="1600" dirty="0"/>
              <a:t>command to see to what the current IOS boot file is set.</a:t>
            </a:r>
          </a:p>
          <a:p>
            <a:pPr marL="746125" indent="-746125"/>
            <a:endParaRPr lang="en-US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77" y="4179092"/>
            <a:ext cx="6323828" cy="227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585" y="4637246"/>
            <a:ext cx="23431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7519059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Recovering From a System Crash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369752"/>
            <a:ext cx="8752915" cy="5093780"/>
          </a:xfrm>
        </p:spPr>
        <p:txBody>
          <a:bodyPr/>
          <a:lstStyle/>
          <a:p>
            <a:r>
              <a:rPr lang="en-US" sz="2000" dirty="0"/>
              <a:t>The boot loader can also be used to manage the switch if the IOS cannot be loaded.</a:t>
            </a:r>
          </a:p>
          <a:p>
            <a:r>
              <a:rPr lang="en-US" sz="2000" dirty="0"/>
              <a:t>The boot loader can be accessed through a console connection by:</a:t>
            </a:r>
          </a:p>
          <a:p>
            <a:pPr marL="795337" lvl="1" indent="-457200">
              <a:buFont typeface="+mj-lt"/>
              <a:buAutoNum type="arabicPeriod"/>
            </a:pPr>
            <a:r>
              <a:rPr lang="en-US" dirty="0"/>
              <a:t>Connecting a PC by console cable to the switch console port. Unplug the switch power cord.</a:t>
            </a:r>
          </a:p>
          <a:p>
            <a:pPr marL="795337" lvl="1" indent="-457200">
              <a:buFont typeface="+mj-lt"/>
              <a:buAutoNum type="arabicPeriod"/>
            </a:pPr>
            <a:r>
              <a:rPr lang="en-US" dirty="0"/>
              <a:t>Reconnecting the power cord to the switch and press and hold the Mode button.</a:t>
            </a:r>
          </a:p>
          <a:p>
            <a:pPr marL="795337" lvl="1" indent="-457200">
              <a:buFont typeface="+mj-lt"/>
              <a:buAutoNum type="arabicPeriod"/>
            </a:pPr>
            <a:r>
              <a:rPr lang="en-US" dirty="0"/>
              <a:t>The System LED turns briefly amber and then solid green. Release the Mode button.</a:t>
            </a:r>
          </a:p>
          <a:p>
            <a:r>
              <a:rPr lang="en-US" sz="2000" dirty="0"/>
              <a:t>The boot loader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switch: </a:t>
            </a:r>
            <a:r>
              <a:rPr lang="en-US" sz="2000" dirty="0">
                <a:cs typeface="Courier New" pitchFamily="49" charset="0"/>
              </a:rPr>
              <a:t>prompt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/>
              <a:t>appears in the terminal emulation software on the PC.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6474157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Switch LED Indicators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369752"/>
            <a:ext cx="8752915" cy="5093780"/>
          </a:xfrm>
        </p:spPr>
        <p:txBody>
          <a:bodyPr/>
          <a:lstStyle/>
          <a:p>
            <a:r>
              <a:rPr lang="en-US" sz="1600" dirty="0"/>
              <a:t>Each port on Cisco Catalyst switches have status LED indicator lights. </a:t>
            </a:r>
          </a:p>
          <a:p>
            <a:r>
              <a:rPr lang="en-US" sz="1600" dirty="0"/>
              <a:t>By default, these LED lights reflect port activity, but they can also provide other information about the switch through the Mode button.</a:t>
            </a:r>
          </a:p>
          <a:p>
            <a:r>
              <a:rPr lang="en-US" sz="1600" dirty="0"/>
              <a:t>The following modes are available on Cisco Catalyst 2960 switches:</a:t>
            </a:r>
          </a:p>
          <a:p>
            <a:pPr marL="625475" lvl="1" indent="-168275">
              <a:tabLst>
                <a:tab pos="517525" algn="l"/>
                <a:tab pos="579438" algn="l"/>
                <a:tab pos="625475" algn="l"/>
              </a:tabLst>
            </a:pPr>
            <a:r>
              <a:rPr lang="en-US" sz="1600" dirty="0"/>
              <a:t>System LED</a:t>
            </a:r>
          </a:p>
          <a:p>
            <a:pPr marL="625475" lvl="1" indent="-168275">
              <a:tabLst>
                <a:tab pos="517525" algn="l"/>
                <a:tab pos="579438" algn="l"/>
                <a:tab pos="625475" algn="l"/>
              </a:tabLst>
            </a:pPr>
            <a:r>
              <a:rPr lang="en-US" sz="1600" dirty="0"/>
              <a:t>Redundant Power System (RPS) LED</a:t>
            </a:r>
          </a:p>
          <a:p>
            <a:pPr marL="625475" lvl="1" indent="-168275">
              <a:tabLst>
                <a:tab pos="517525" algn="l"/>
                <a:tab pos="579438" algn="l"/>
                <a:tab pos="625475" algn="l"/>
              </a:tabLst>
            </a:pPr>
            <a:r>
              <a:rPr lang="en-US" sz="1600" dirty="0"/>
              <a:t>Port Status LED</a:t>
            </a:r>
          </a:p>
          <a:p>
            <a:pPr marL="625475" lvl="1" indent="-168275">
              <a:tabLst>
                <a:tab pos="517525" algn="l"/>
                <a:tab pos="579438" algn="l"/>
                <a:tab pos="625475" algn="l"/>
              </a:tabLst>
            </a:pPr>
            <a:r>
              <a:rPr lang="en-US" sz="1600" dirty="0"/>
              <a:t>Port Duplex LED</a:t>
            </a:r>
          </a:p>
          <a:p>
            <a:pPr marL="625475" lvl="1" indent="-168275">
              <a:tabLst>
                <a:tab pos="517525" algn="l"/>
                <a:tab pos="579438" algn="l"/>
                <a:tab pos="625475" algn="l"/>
              </a:tabLst>
            </a:pPr>
            <a:r>
              <a:rPr lang="en-US" sz="1600" dirty="0"/>
              <a:t>Port Speed LED</a:t>
            </a:r>
          </a:p>
          <a:p>
            <a:pPr marL="625475" lvl="1" indent="-168275">
              <a:tabLst>
                <a:tab pos="517525" algn="l"/>
                <a:tab pos="579438" algn="l"/>
                <a:tab pos="625475" algn="l"/>
              </a:tabLst>
            </a:pPr>
            <a:r>
              <a:rPr lang="en-US" sz="1600" dirty="0"/>
              <a:t>Power over Ethernet (</a:t>
            </a:r>
            <a:r>
              <a:rPr lang="en-US" sz="1600" dirty="0" err="1"/>
              <a:t>PoE</a:t>
            </a:r>
            <a:r>
              <a:rPr lang="en-US" sz="1600" dirty="0"/>
              <a:t>) Mode LED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680" y="2697480"/>
            <a:ext cx="4102677" cy="29687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5395607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Preparing for Basic Switch Management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539240"/>
            <a:ext cx="8752915" cy="263652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To remotely manage a Cisco switch, it must be configured to access the network.</a:t>
            </a:r>
          </a:p>
          <a:p>
            <a:r>
              <a:rPr lang="en-US" sz="1600" dirty="0"/>
              <a:t>A console cable is used to connect a PC to the console port of a switch for configuration.</a:t>
            </a:r>
          </a:p>
          <a:p>
            <a:r>
              <a:rPr lang="en-US" sz="1600" dirty="0"/>
              <a:t>The IP information (address, subnet mask, gateway) is to be assigned to a switch virtual interface (SVI).</a:t>
            </a:r>
          </a:p>
          <a:p>
            <a:r>
              <a:rPr lang="en-US" sz="1600" dirty="0"/>
              <a:t>If managing the switch from a remote network, a default gateway must also be configured.</a:t>
            </a:r>
          </a:p>
          <a:p>
            <a:r>
              <a:rPr lang="en-US" sz="1600" dirty="0"/>
              <a:t>Although these IP settings allow remote management and remote access to the switch, they do not allow the switch to route Layer 3 packets.</a:t>
            </a:r>
          </a:p>
        </p:txBody>
      </p:sp>
    </p:spTree>
    <p:extLst>
      <p:ext uri="{BB962C8B-B14F-4D97-AF65-F5344CB8AC3E}">
        <p14:creationId xmlns:p14="http://schemas.microsoft.com/office/powerpoint/2010/main" val="2596242220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51631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Configuring Switch Management Access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79" y="1781174"/>
            <a:ext cx="7533141" cy="458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03292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Materials – Chapter 5 Planning Guide</a:t>
            </a:r>
            <a:endParaRPr lang="en-US" dirty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Instructor Planning Guide</a:t>
            </a:r>
            <a:endParaRPr lang="en-CA" sz="20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/>
              <a:t>Instructor 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you can use in the classroom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# 11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/>
              <a:t>Note: Remove the Planning Guide from this presentation before sharing with anyone.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76015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Configuring Switch Management Access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30" y="1939288"/>
            <a:ext cx="6925329" cy="327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919" y="5039678"/>
            <a:ext cx="50863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431314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76015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Switch with Initial Settings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Configuring Switch Management Access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474" y="2196465"/>
            <a:ext cx="5935844" cy="42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154" y="2617470"/>
            <a:ext cx="5794282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180557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Duplex Communication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833" y="1790700"/>
            <a:ext cx="6567332" cy="413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897317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950132" cy="809568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Configure Switch Ports at the Physical Layer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896" y="1462087"/>
            <a:ext cx="6162344" cy="467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909659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950132" cy="809568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Auto-MDIX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0520" y="1499444"/>
            <a:ext cx="8229600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600" dirty="0">
                <a:latin typeface="+mn-lt"/>
              </a:rPr>
              <a:t>Certain cable types (straight-through or crossover) were historically required when connecting devices.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600" dirty="0">
                <a:latin typeface="+mn-lt"/>
              </a:rPr>
              <a:t>The automatic medium-dependent interface crossover (auto-MDIX) feature eliminates this problem.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600" dirty="0">
                <a:latin typeface="+mn-lt"/>
              </a:rPr>
              <a:t>When auto-MDIX is enabled, the interface automatically detects and appropriately configures the connection.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600" dirty="0">
                <a:latin typeface="+mn-lt"/>
              </a:rPr>
              <a:t>When using auto-MDIX on an interface, the interface speed and duplex must be set to auto.</a:t>
            </a:r>
          </a:p>
        </p:txBody>
      </p:sp>
    </p:spTree>
    <p:extLst>
      <p:ext uri="{BB962C8B-B14F-4D97-AF65-F5344CB8AC3E}">
        <p14:creationId xmlns:p14="http://schemas.microsoft.com/office/powerpoint/2010/main" val="2989473840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950132" cy="809568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Auto-MDIX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59304"/>
            <a:ext cx="5486400" cy="4091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56" y="1517333"/>
            <a:ext cx="3584209" cy="53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566393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950132" cy="809568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Auto-MDIX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022" y="2673668"/>
            <a:ext cx="6317341" cy="279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173" y="1773189"/>
            <a:ext cx="3613038" cy="76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380179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Verifying Switch Port Configuration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949" y="1536382"/>
            <a:ext cx="6031095" cy="484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949979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Network Access Layer Issue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39" y="1402080"/>
            <a:ext cx="815755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500957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Network Access Layer Issue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856" y="1536383"/>
            <a:ext cx="6309907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897209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Routing and Switching Essentials </a:t>
            </a:r>
            <a:r>
              <a:rPr lang="en-US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6.0 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</a:t>
            </a: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5: Switch Configuration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09108" y="472440"/>
            <a:ext cx="8772157" cy="1263072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Switch Ports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Troubleshooting Network Access Layer Issues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820" y="1422083"/>
            <a:ext cx="5938195" cy="488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395114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/>
              <a:t>5.2 Switch Security: Management and Implementation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92449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Secure Remote Access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SSH Operation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870" y="1308792"/>
            <a:ext cx="8752915" cy="5093780"/>
          </a:xfrm>
        </p:spPr>
        <p:txBody>
          <a:bodyPr/>
          <a:lstStyle/>
          <a:p>
            <a:r>
              <a:rPr lang="en-US" sz="2000" dirty="0"/>
              <a:t>Secure Shell (SSH) is a protocol that provides a secure (encrypted), command-line based connection to a remote device.</a:t>
            </a:r>
          </a:p>
          <a:p>
            <a:r>
              <a:rPr lang="en-US" sz="2000" dirty="0"/>
              <a:t>Because of strong encryption features, SSH should replace Telnet for management connections.</a:t>
            </a:r>
          </a:p>
          <a:p>
            <a:r>
              <a:rPr lang="en-US" sz="2000" dirty="0"/>
              <a:t>SSH uses TCP port 22, by default. </a:t>
            </a:r>
          </a:p>
          <a:p>
            <a:r>
              <a:rPr lang="en-US" sz="2000" dirty="0"/>
              <a:t>Telnet uses TCP port 23.</a:t>
            </a:r>
          </a:p>
          <a:p>
            <a:r>
              <a:rPr lang="en-US" sz="2000" dirty="0"/>
              <a:t>A version of the IOS software, including cryptographic (encrypted) features and capabilities, is required to enable SSH on Catalyst 2960 switches.</a:t>
            </a:r>
          </a:p>
          <a:p>
            <a:endParaRPr lang="en-US" sz="2000" dirty="0"/>
          </a:p>
          <a:p>
            <a:endParaRPr lang="en-US" sz="16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4539315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Secure Remote Access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Configuring SSH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357313"/>
            <a:ext cx="4912995" cy="4970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2023414"/>
            <a:ext cx="2834640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sz="1600" b="1" dirty="0">
                <a:latin typeface="+mn-lt"/>
              </a:rPr>
              <a:t>Verify SHH Support –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AutoNum type="arabicPeriod"/>
            </a:pPr>
            <a:endParaRPr lang="en-US" sz="1600" b="1" dirty="0">
              <a:latin typeface="+mn-lt"/>
            </a:endParaRPr>
          </a:p>
          <a:p>
            <a:pPr marL="342900" indent="-342900" algn="l">
              <a:buAutoNum type="arabicPeriod"/>
            </a:pPr>
            <a:r>
              <a:rPr lang="en-US" sz="1600" b="1" dirty="0">
                <a:latin typeface="+mn-lt"/>
              </a:rPr>
              <a:t>Configure the IP domain.</a:t>
            </a:r>
          </a:p>
          <a:p>
            <a:pPr marL="342900" indent="-342900" algn="l">
              <a:buAutoNum type="arabicPeriod"/>
            </a:pPr>
            <a:endParaRPr lang="en-US" sz="1600" b="1" dirty="0">
              <a:latin typeface="+mn-lt"/>
            </a:endParaRPr>
          </a:p>
          <a:p>
            <a:pPr marL="342900" indent="-342900" algn="l">
              <a:buAutoNum type="arabicPeriod"/>
            </a:pPr>
            <a:r>
              <a:rPr lang="en-US" sz="1600" b="1" dirty="0">
                <a:latin typeface="+mn-lt"/>
              </a:rPr>
              <a:t>Generate RSA key pairs.</a:t>
            </a:r>
          </a:p>
          <a:p>
            <a:pPr marL="342900" indent="-342900" algn="l">
              <a:buAutoNum type="arabicPeriod"/>
            </a:pPr>
            <a:endParaRPr lang="en-US" sz="1600" b="1" dirty="0">
              <a:latin typeface="+mn-lt"/>
            </a:endParaRPr>
          </a:p>
          <a:p>
            <a:pPr marL="342900" indent="-342900" algn="l">
              <a:buAutoNum type="arabicPeriod"/>
            </a:pPr>
            <a:r>
              <a:rPr lang="en-US" sz="1600" b="1" dirty="0">
                <a:latin typeface="+mn-lt"/>
              </a:rPr>
              <a:t>Configure user authentication.</a:t>
            </a:r>
          </a:p>
          <a:p>
            <a:pPr marL="342900" indent="-342900" algn="l">
              <a:buAutoNum type="arabicPeriod"/>
            </a:pPr>
            <a:endParaRPr lang="en-US" sz="1600" b="1" dirty="0">
              <a:latin typeface="+mn-lt"/>
            </a:endParaRPr>
          </a:p>
          <a:p>
            <a:pPr marL="342900" indent="-342900" algn="l">
              <a:buAutoNum type="arabicPeriod"/>
            </a:pPr>
            <a:r>
              <a:rPr lang="en-US" sz="1600" b="1" dirty="0">
                <a:latin typeface="+mn-lt"/>
              </a:rPr>
              <a:t>Configure the </a:t>
            </a:r>
            <a:r>
              <a:rPr lang="en-US" sz="1600" b="1" dirty="0" err="1">
                <a:latin typeface="+mn-lt"/>
              </a:rPr>
              <a:t>vty</a:t>
            </a:r>
            <a:r>
              <a:rPr lang="en-US" sz="1600" b="1" dirty="0">
                <a:latin typeface="+mn-lt"/>
              </a:rPr>
              <a:t> lines.</a:t>
            </a:r>
          </a:p>
          <a:p>
            <a:pPr marL="342900" indent="-342900" algn="l">
              <a:buAutoNum type="arabicPeriod"/>
            </a:pPr>
            <a:endParaRPr lang="en-US" sz="1600" b="1" dirty="0">
              <a:latin typeface="+mn-lt"/>
            </a:endParaRPr>
          </a:p>
          <a:p>
            <a:pPr marL="342900" indent="-342900" algn="l">
              <a:buAutoNum type="arabicPeriod"/>
            </a:pPr>
            <a:r>
              <a:rPr lang="en-US" sz="1600" b="1" dirty="0">
                <a:latin typeface="+mn-lt"/>
              </a:rPr>
              <a:t>Enable SSH version 2.</a:t>
            </a:r>
          </a:p>
          <a:p>
            <a:pPr marL="342900" indent="-342900" algn="l">
              <a:buAutoNum type="arabicPeriod"/>
            </a:pP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771591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Secure Remote Access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Verifying SSH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657" y="1512570"/>
            <a:ext cx="5743303" cy="502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458419"/>
      </p:ext>
    </p:extLst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Secure Remote Access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Verifying SSH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40" y="1493520"/>
            <a:ext cx="5516881" cy="472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094458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Secure Unused Ports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802" y="1425893"/>
            <a:ext cx="6442591" cy="502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933201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 Security: Operation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5760" y="1432560"/>
            <a:ext cx="83058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The MAC addresses of legitimate devices are allowed access, while other MAC addresses are denied.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Any additional attempts to connect by unknown MAC addresses generate a security violation.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Secure MAC addresses can be configured in a number of ways:</a:t>
            </a: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Static secure MAC addresses – manually configured and added to running configuration -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switchport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port-security mac-address </a:t>
            </a:r>
            <a:r>
              <a:rPr lang="en-US" sz="20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mac-address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Dynamic secure MAC addresses – removed when switch restarts</a:t>
            </a: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Sticky secure MAC addresses – added to running configuration and learned dynamically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switchport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port-security mac-address sticky</a:t>
            </a:r>
            <a:r>
              <a:rPr lang="en-US" sz="2000" i="1" dirty="0"/>
              <a:t> </a:t>
            </a:r>
            <a:r>
              <a:rPr lang="en-US" sz="2000" dirty="0"/>
              <a:t>interface configuration mode command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0689362"/>
      </p:ext>
    </p:extLst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 Security: Violation Modes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5760" y="1432560"/>
            <a:ext cx="8305800" cy="3891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IOS considers a security violation when:</a:t>
            </a: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800" dirty="0">
                <a:latin typeface="+mn-lt"/>
              </a:rPr>
              <a:t>The maximum number of secure MAC addresses for that interface have been added to the CAM, and a station whose MAC address is not in the address table attempts to access the interface.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There are three possible actions to take when a violation is detected:</a:t>
            </a: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800" dirty="0">
                <a:latin typeface="+mn-lt"/>
              </a:rPr>
              <a:t>Protect – no notification received</a:t>
            </a: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800" dirty="0">
                <a:latin typeface="+mn-lt"/>
              </a:rPr>
              <a:t>Restrict – notification received of security violation</a:t>
            </a: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800" dirty="0">
                <a:latin typeface="+mn-lt"/>
              </a:rPr>
              <a:t>Shutdown</a:t>
            </a:r>
          </a:p>
          <a:p>
            <a:pPr marL="693738" lvl="2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switchport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port-security violation 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protect </a:t>
            </a:r>
            <a:r>
              <a:rPr lang="en-US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 restrict </a:t>
            </a:r>
            <a:r>
              <a:rPr lang="en-US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shutdown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800" dirty="0"/>
              <a:t>interface configuration mode command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8762780"/>
      </p:ext>
    </p:extLst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 Security: Violation Modes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5" y="1828800"/>
            <a:ext cx="8057220" cy="3154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6502473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/>
              <a:t>Chapter 5: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067792"/>
              </p:ext>
            </p:extLst>
          </p:nvPr>
        </p:nvGraphicFramePr>
        <p:xfrm>
          <a:off x="445863" y="1641144"/>
          <a:ext cx="8315996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4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2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2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Page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Activity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Activity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Optional?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5.0.1.2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Class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Stand By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5.1.1.6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Lab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Basic Switch</a:t>
                      </a:r>
                      <a:r>
                        <a:rPr lang="en-US" sz="1400" baseline="0" dirty="0"/>
                        <a:t> Configuration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5.1.2.2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Syntax</a:t>
                      </a:r>
                      <a:r>
                        <a:rPr lang="en-US" sz="1400" baseline="0" dirty="0"/>
                        <a:t> Checker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Configure Switch Ports at the Physical</a:t>
                      </a:r>
                      <a:r>
                        <a:rPr lang="en-US" sz="1400" baseline="0" dirty="0"/>
                        <a:t> Layer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5.1.2.3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Syntax</a:t>
                      </a:r>
                      <a:r>
                        <a:rPr lang="en-US" sz="1400" baseline="0" dirty="0"/>
                        <a:t> Checker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Enable</a:t>
                      </a:r>
                      <a:r>
                        <a:rPr lang="en-US" sz="1400" baseline="0" dirty="0"/>
                        <a:t> auto-MDIX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5.2.1.4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Packet Tracer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Configuring SSH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5.2.2.8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Packet Tracer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Configuring Switch Port 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5.2.2.9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Packet Tracer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Troubleshooting Switch</a:t>
                      </a:r>
                      <a:r>
                        <a:rPr lang="en-US" sz="1400" baseline="0" dirty="0"/>
                        <a:t> Port Security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5.2.2.10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Lab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Configuring</a:t>
                      </a:r>
                      <a:r>
                        <a:rPr lang="en-US" sz="1400" baseline="0" dirty="0"/>
                        <a:t> Switch Security Features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5.3.1.1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Class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Switch Trio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5.3.1.2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Packet Tracer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Skills</a:t>
                      </a:r>
                      <a:r>
                        <a:rPr lang="en-US" sz="1400" baseline="0" dirty="0"/>
                        <a:t> Integration Challenge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/>
              <a:t>The password used in the Packet Tracer activities in this chapter is: </a:t>
            </a:r>
            <a:r>
              <a:rPr lang="en-US" sz="1600" b="1" kern="0" dirty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 Security: Configuring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5" y="1373989"/>
            <a:ext cx="4196715" cy="177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274" y="1231114"/>
            <a:ext cx="16668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635" y="1828799"/>
            <a:ext cx="4337565" cy="373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5" y="3251422"/>
            <a:ext cx="4465321" cy="330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780523"/>
      </p:ext>
    </p:extLst>
  </p:cSld>
  <p:clrMapOvr>
    <a:masterClrMapping/>
  </p:clrMapOvr>
  <p:transition spd="med"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 Security: Verifying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4" y="1647825"/>
            <a:ext cx="517207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788" y="1520190"/>
            <a:ext cx="22955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313" y="4060508"/>
            <a:ext cx="52197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269" y="3822383"/>
            <a:ext cx="21431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22070"/>
      </p:ext>
    </p:extLst>
  </p:cSld>
  <p:clrMapOvr>
    <a:masterClrMapping/>
  </p:clrMapOvr>
  <p:transition spd="med"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 Security: Verifying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" y="1893570"/>
            <a:ext cx="52387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918" y="1636395"/>
            <a:ext cx="26479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893" y="4635818"/>
            <a:ext cx="51339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167" y="4369118"/>
            <a:ext cx="22574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539354"/>
      </p:ext>
    </p:extLst>
  </p:cSld>
  <p:clrMapOvr>
    <a:masterClrMapping/>
  </p:clrMapOvr>
  <p:transition spd="med"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Ports in Error Disabled State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6720" y="1554480"/>
            <a:ext cx="818388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A port security violation can put a switch in error disabled state.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A port in error disabled is effectively shutdown.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The switch communicates these events through console messages.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59" y="3121313"/>
            <a:ext cx="7287801" cy="2959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956379"/>
      </p:ext>
    </p:extLst>
  </p:cSld>
  <p:clrMapOvr>
    <a:masterClrMapping/>
  </p:clrMapOvr>
  <p:transition spd="med"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Switch Port Security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Ports in Error Disabled State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6" y="1371600"/>
            <a:ext cx="51149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878" y="1324928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320" y="4610100"/>
            <a:ext cx="5181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033" y="4556760"/>
            <a:ext cx="26193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16880" y="2042160"/>
            <a:ext cx="286512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+mn-lt"/>
              </a:rPr>
              <a:t>The</a:t>
            </a:r>
            <a:r>
              <a:rPr lang="en-US" sz="1600" dirty="0">
                <a:latin typeface="+mn-lt"/>
                <a:cs typeface="Courier New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interface </a:t>
            </a:r>
            <a:r>
              <a:rPr lang="en-US" sz="1600" dirty="0">
                <a:latin typeface="+mn-lt"/>
              </a:rPr>
              <a:t>command also reveals a switch port on error disabled state.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7178" y="5225635"/>
            <a:ext cx="321278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1600" dirty="0">
                <a:latin typeface="+mn-lt"/>
              </a:rPr>
              <a:t>A</a:t>
            </a:r>
            <a:r>
              <a:rPr lang="en-US" sz="1600" dirty="0">
                <a:latin typeface="+mn-lt"/>
                <a:cs typeface="Courier New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shutdown</a:t>
            </a:r>
            <a:r>
              <a:rPr lang="en-US" sz="1600" dirty="0">
                <a:latin typeface="+mn-lt"/>
                <a:cs typeface="Courier New" pitchFamily="49" charset="0"/>
              </a:rPr>
              <a:t> </a:t>
            </a:r>
            <a:r>
              <a:rPr lang="en-US" sz="1600" dirty="0">
                <a:latin typeface="+mn-lt"/>
              </a:rPr>
              <a:t>or</a:t>
            </a:r>
            <a:r>
              <a:rPr lang="en-US" sz="1600" dirty="0">
                <a:latin typeface="+mn-lt"/>
                <a:cs typeface="Courier New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 shutdown </a:t>
            </a:r>
            <a:r>
              <a:rPr lang="en-US" sz="1600" dirty="0">
                <a:latin typeface="+mn-lt"/>
              </a:rPr>
              <a:t>interface configuration mode command must be issued to re-enable the port.</a:t>
            </a:r>
          </a:p>
        </p:txBody>
      </p:sp>
    </p:spTree>
    <p:extLst>
      <p:ext uri="{BB962C8B-B14F-4D97-AF65-F5344CB8AC3E}">
        <p14:creationId xmlns:p14="http://schemas.microsoft.com/office/powerpoint/2010/main" val="718598672"/>
      </p:ext>
    </p:extLst>
  </p:cSld>
  <p:clrMapOvr>
    <a:masterClrMapping/>
  </p:clrMapOvr>
  <p:transition spd="med"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5.3 Chapter Summary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46901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8" y="1539502"/>
            <a:ext cx="8600517" cy="248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Cisco LAN switch boot sequence.</a:t>
            </a:r>
          </a:p>
          <a:p>
            <a:r>
              <a:rPr lang="en-US" sz="1600" dirty="0"/>
              <a:t>Cisco LAN switch LED modes.</a:t>
            </a:r>
          </a:p>
          <a:p>
            <a:r>
              <a:rPr lang="en-US" sz="1600" dirty="0"/>
              <a:t>How to remotely access and manage a Cisco LAN switch through a secure connection.</a:t>
            </a:r>
          </a:p>
          <a:p>
            <a:r>
              <a:rPr lang="en-US" sz="1600" dirty="0"/>
              <a:t>Cisco LAN switch port duplex modes.</a:t>
            </a:r>
          </a:p>
          <a:p>
            <a:r>
              <a:rPr lang="en-US" sz="1600" dirty="0"/>
              <a:t>Cisco LAN switch port security, violation modes, and actions.</a:t>
            </a:r>
          </a:p>
          <a:p>
            <a:r>
              <a:rPr lang="en-US" sz="1600" dirty="0"/>
              <a:t>Best practices for switched networks.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1600" dirty="0">
              <a:cs typeface="Arial" charset="0"/>
            </a:endParaRP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Chapter Summary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7" y="1371862"/>
            <a:ext cx="8600517" cy="248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When a Cisco LAN switch is first powered on it goes through the following boot sequence:</a:t>
            </a:r>
          </a:p>
          <a:p>
            <a:pPr marL="685800" lvl="1" indent="-228600"/>
            <a:r>
              <a:rPr lang="en-US" sz="1600" dirty="0"/>
              <a:t>1. First, the switch loads a power-on self-test (POST) program stored in ROM. POST checks the CPU subsystem. It tests the CPU, DRAM, and the portion of the flash device that makes up the flash file system.</a:t>
            </a:r>
          </a:p>
          <a:p>
            <a:pPr marL="685800" lvl="1" indent="-228600"/>
            <a:r>
              <a:rPr lang="en-US" sz="1600" dirty="0"/>
              <a:t>2. Next, the switch loads the boot loader software. The boot loader is a small program stored in ROM and is run immediately after POST successfully completes.</a:t>
            </a:r>
          </a:p>
          <a:p>
            <a:pPr marL="685800" lvl="1" indent="-228600"/>
            <a:r>
              <a:rPr lang="en-US" sz="1600" dirty="0"/>
              <a:t>3. The boot loader performs low-level CPU initialization. It initializes the CPU registers, which control where physical memory is mapped, the quantity of memory, and its speed.</a:t>
            </a:r>
          </a:p>
          <a:p>
            <a:pPr marL="685800" lvl="1" indent="-228600"/>
            <a:r>
              <a:rPr lang="en-US" sz="1600" dirty="0"/>
              <a:t>4. The boot loader initializes the flash file system on the system board.</a:t>
            </a:r>
          </a:p>
          <a:p>
            <a:pPr marL="685800" lvl="1" indent="-228600"/>
            <a:r>
              <a:rPr lang="en-US" sz="1600" dirty="0"/>
              <a:t>5. Finally, the boot loader locates and loads a default IOS operating system software image into memory and gives control of the switch over to the IOS.</a:t>
            </a:r>
          </a:p>
          <a:p>
            <a:r>
              <a:rPr lang="en-US" sz="1600" dirty="0"/>
              <a:t>If the Cisco IOS files are missing or damaged, the boot loader program can be used to reload or recover from the problem.</a:t>
            </a:r>
          </a:p>
          <a:p>
            <a:r>
              <a:rPr lang="en-US" sz="1600" dirty="0"/>
              <a:t>The operational status of the switch is displayed by a series of LEDs on the front panel. These LEDs display such things as port status, duplex, and speed.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Chapter Summary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632501061"/>
      </p:ext>
    </p:extLst>
  </p:cSld>
  <p:clrMapOvr>
    <a:masterClrMapping/>
  </p:clrMapOvr>
  <p:transition spd="med"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7" y="1371862"/>
            <a:ext cx="8600517" cy="54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An IP address is configured on the SVI of the management VLAN to allow for remote configuration of the device. A default gateway belonging to the management VLAN must be configured on the switch using the </a:t>
            </a:r>
            <a:r>
              <a:rPr lang="en-US" sz="1600" b="1" dirty="0" err="1"/>
              <a:t>ip</a:t>
            </a:r>
            <a:r>
              <a:rPr lang="en-US" sz="1600" b="1" dirty="0"/>
              <a:t> default-gateway</a:t>
            </a:r>
            <a:r>
              <a:rPr lang="en-US" sz="1600" dirty="0"/>
              <a:t> command. If the default gateway is not properly configured, remote management is not possible. </a:t>
            </a:r>
          </a:p>
          <a:p>
            <a:r>
              <a:rPr lang="en-US" sz="1600" dirty="0"/>
              <a:t>It is recommended that Secure Shell (SSH) be used to provide a secure (encrypted) management connection to a remote device to prevent the sniffing of unencrypted user names and passwords, which is possible when using protocols such as Telnet.</a:t>
            </a:r>
          </a:p>
          <a:p>
            <a:r>
              <a:rPr lang="en-US" sz="1600" dirty="0"/>
              <a:t>One of the advantages of a switch is that it allows full-duplex communication between devices, effectively doubling the communication rate. Although it is possible to specify the speed and duplex settings of a switch interface, it is recommended that the switch be allowed to set these parameters automatically to avoid errors.</a:t>
            </a:r>
          </a:p>
          <a:p>
            <a:r>
              <a:rPr lang="en-US" sz="1600" dirty="0"/>
              <a:t>Port security is only one defense against network compromise. </a:t>
            </a:r>
            <a:endParaRPr lang="en-US" sz="1600" dirty="0">
              <a:cs typeface="Arial" charset="0"/>
            </a:endParaRP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Chapter Summary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774799253"/>
      </p:ext>
    </p:extLst>
  </p:cSld>
  <p:clrMapOvr>
    <a:masterClrMapping/>
  </p:clrMapOvr>
  <p:transition spd="med"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Section 5.1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eaLnBrk="1" fontAlgn="b" hangingPunct="1"/>
            <a:r>
              <a:rPr lang="en-US" sz="1600" dirty="0"/>
              <a:t>Power on Self-test (POST)</a:t>
            </a:r>
          </a:p>
          <a:p>
            <a:pPr eaLnBrk="1" fontAlgn="b" hangingPunct="1"/>
            <a:r>
              <a:rPr lang="en-US" sz="1600" dirty="0"/>
              <a:t>Boot loader</a:t>
            </a:r>
          </a:p>
          <a:p>
            <a:pPr eaLnBrk="1" fontAlgn="b" hangingPunct="1"/>
            <a:r>
              <a:rPr lang="en-US" sz="1600" dirty="0"/>
              <a:t>BOOT environment variable</a:t>
            </a:r>
          </a:p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boot system</a:t>
            </a:r>
          </a:p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boot</a:t>
            </a:r>
          </a:p>
          <a:p>
            <a:pPr eaLnBrk="1" fontAlgn="b" hangingPunct="1"/>
            <a:r>
              <a:rPr lang="en-US" sz="1600" dirty="0"/>
              <a:t>Mode button</a:t>
            </a:r>
          </a:p>
          <a:p>
            <a:pPr marR="0" eaLnBrk="1" fontAlgn="b" hangingPunct="1"/>
            <a:r>
              <a:rPr lang="en-US" sz="1600" dirty="0"/>
              <a:t>System LED</a:t>
            </a:r>
          </a:p>
          <a:p>
            <a:pPr marR="0" eaLnBrk="1" fontAlgn="b" hangingPunct="1"/>
            <a:r>
              <a:rPr lang="en-US" sz="1600" dirty="0">
                <a:cs typeface="Courier New" panose="02070309020205020404" pitchFamily="49" charset="0"/>
              </a:rPr>
              <a:t>boot loader switch:</a:t>
            </a:r>
          </a:p>
          <a:p>
            <a:pPr marR="0" eaLnBrk="1" fontAlgn="b" hangingPunct="1"/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flash: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R="0" eaLnBrk="1" fontAlgn="b" hangingPunct="1"/>
            <a:r>
              <a:rPr lang="en-US" sz="1600" dirty="0"/>
              <a:t>System LED</a:t>
            </a:r>
          </a:p>
          <a:p>
            <a:pPr marR="0" eaLnBrk="1" fontAlgn="b" hangingPunct="1"/>
            <a:r>
              <a:rPr lang="en-US" sz="1600" dirty="0"/>
              <a:t>Redundant Power System (RPS) LED</a:t>
            </a:r>
          </a:p>
          <a:p>
            <a:pPr marR="0" eaLnBrk="1" fontAlgn="b" hangingPunct="1"/>
            <a:r>
              <a:rPr lang="en-US" sz="1600" dirty="0"/>
              <a:t>Port Status LED</a:t>
            </a:r>
          </a:p>
          <a:p>
            <a:pPr marR="0" eaLnBrk="1" fontAlgn="b" hangingPunct="1"/>
            <a:r>
              <a:rPr lang="en-US" sz="1600" dirty="0"/>
              <a:t>Port Duplex LED</a:t>
            </a:r>
          </a:p>
          <a:p>
            <a:pPr marR="0" eaLnBrk="1" fontAlgn="b" hangingPunct="1"/>
            <a:r>
              <a:rPr lang="en-US" sz="1600" dirty="0"/>
              <a:t>Port Speed LED</a:t>
            </a:r>
          </a:p>
          <a:p>
            <a:pPr marR="0" eaLnBrk="1" fontAlgn="b" hangingPunct="1"/>
            <a:r>
              <a:rPr lang="en-US" sz="1600" dirty="0"/>
              <a:t>Power Over Ethernet (POE) LED</a:t>
            </a:r>
          </a:p>
          <a:p>
            <a:pPr marR="0" eaLnBrk="1" fontAlgn="b" hangingPunct="1"/>
            <a:r>
              <a:rPr lang="en-US" sz="1600" dirty="0"/>
              <a:t>Switch virtual interface (SVI)</a:t>
            </a:r>
          </a:p>
          <a:p>
            <a:pPr marR="0" eaLnBrk="1" fontAlgn="b" hangingPunct="1"/>
            <a:r>
              <a:rPr lang="en-US" sz="1600" dirty="0"/>
              <a:t>VLAN</a:t>
            </a:r>
          </a:p>
          <a:p>
            <a:pPr marR="0" eaLnBrk="1" fontAlgn="b" hangingPunct="1"/>
            <a:r>
              <a:rPr lang="en-US" sz="1600" dirty="0"/>
              <a:t>Full-duplex</a:t>
            </a:r>
          </a:p>
          <a:p>
            <a:pPr marR="0" eaLnBrk="1" fontAlgn="b" hangingPunct="1"/>
            <a:r>
              <a:rPr lang="en-US" sz="1600" dirty="0"/>
              <a:t>Half-duplex</a:t>
            </a:r>
          </a:p>
          <a:p>
            <a:pPr marR="0" eaLnBrk="1" fontAlgn="b" hangingPunct="1"/>
            <a:r>
              <a:rPr lang="en-US" sz="1600" dirty="0"/>
              <a:t>Auto-mdix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a typeface="Calibri"/>
              <a:cs typeface="Times New Roman"/>
            </a:endParaRPr>
          </a:p>
          <a:p>
            <a:pPr marL="0" indent="0" eaLnBrk="1" fontAlgn="b" hangingPunct="1">
              <a:buNone/>
            </a:pPr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interface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vlan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99</a:t>
            </a:r>
          </a:p>
          <a:p>
            <a:pPr eaLnBrk="1" fontAlgn="b" hangingPunct="1"/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default-gateway</a:t>
            </a:r>
          </a:p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interface brief</a:t>
            </a:r>
          </a:p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duplex auto</a:t>
            </a:r>
          </a:p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speed auto</a:t>
            </a:r>
          </a:p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mdix auto</a:t>
            </a:r>
          </a:p>
          <a:p>
            <a:pPr eaLnBrk="1" fontAlgn="b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interfaces</a:t>
            </a:r>
          </a:p>
          <a:p>
            <a:pPr eaLnBrk="1" fontAlgn="b" hangingPunct="1"/>
            <a:r>
              <a:rPr lang="en-US" sz="1600" dirty="0"/>
              <a:t>Input errors</a:t>
            </a:r>
          </a:p>
          <a:p>
            <a:pPr eaLnBrk="1" fontAlgn="b" hangingPunct="1"/>
            <a:r>
              <a:rPr lang="en-US" sz="1600" dirty="0"/>
              <a:t>Runts</a:t>
            </a:r>
          </a:p>
          <a:p>
            <a:pPr eaLnBrk="1" fontAlgn="b" hangingPunct="1"/>
            <a:r>
              <a:rPr lang="en-US" sz="1600" dirty="0"/>
              <a:t>Giants</a:t>
            </a:r>
          </a:p>
          <a:p>
            <a:pPr eaLnBrk="1" fontAlgn="b" hangingPunct="1"/>
            <a:r>
              <a:rPr lang="en-US" sz="1600" dirty="0"/>
              <a:t>CRC Error</a:t>
            </a:r>
          </a:p>
          <a:p>
            <a:pPr eaLnBrk="1" fontAlgn="b" hangingPunct="1"/>
            <a:r>
              <a:rPr lang="en-US" sz="1600" dirty="0"/>
              <a:t>Output errors</a:t>
            </a:r>
          </a:p>
          <a:p>
            <a:pPr eaLnBrk="1" fontAlgn="b" hangingPunct="1"/>
            <a:r>
              <a:rPr lang="en-US" sz="1600" dirty="0"/>
              <a:t>Collisions</a:t>
            </a:r>
          </a:p>
          <a:p>
            <a:pPr eaLnBrk="1" fontAlgn="b" hangingPunct="1"/>
            <a:r>
              <a:rPr lang="en-US" sz="1600" dirty="0"/>
              <a:t>Late Collisions</a:t>
            </a:r>
          </a:p>
        </p:txBody>
      </p:sp>
    </p:spTree>
    <p:extLst>
      <p:ext uri="{BB962C8B-B14F-4D97-AF65-F5344CB8AC3E}">
        <p14:creationId xmlns:p14="http://schemas.microsoft.com/office/powerpoint/2010/main" val="3150004748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46113" y="34009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5: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285841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/>
              <a:t>Students should complete Chapter 5, “Assessment” after completing Chapter 5.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Quizzes, labs, Packet Tracers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Section 5.2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9" y="1358745"/>
            <a:ext cx="2618692" cy="4946358"/>
          </a:xfrm>
        </p:spPr>
        <p:txBody>
          <a:bodyPr/>
          <a:lstStyle/>
          <a:p>
            <a:pPr eaLnBrk="1" fontAlgn="t" hangingPunct="1"/>
            <a:r>
              <a:rPr lang="en-US" sz="1600" dirty="0"/>
              <a:t>Secure Shell (SSH)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version 2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crypto key generate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crypto key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zeroize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Username </a:t>
            </a:r>
            <a:r>
              <a:rPr lang="en-US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username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 secret </a:t>
            </a:r>
            <a:r>
              <a:rPr lang="en-US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password 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transport input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login local 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fontAlgn="t" hangingPunct="1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t" hangingPunct="1"/>
            <a:r>
              <a:rPr lang="en-US" sz="1600" dirty="0">
                <a:ea typeface="Calibri"/>
                <a:cs typeface="Times New Roman"/>
              </a:rPr>
              <a:t>Static Secure MAC Address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a typeface="Calibri"/>
                <a:cs typeface="Times New Roman"/>
              </a:rPr>
              <a:t>Dynamic Secure MAC Address</a:t>
            </a:r>
          </a:p>
          <a:p>
            <a:pPr marL="2286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a typeface="Calibri"/>
                <a:cs typeface="Times New Roman"/>
              </a:rPr>
              <a:t>Sticky Secure MAC Address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port-security 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port-security mac-address 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port-security mac-address sticky</a:t>
            </a:r>
          </a:p>
          <a:p>
            <a:pPr eaLnBrk="1" fontAlgn="auto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port-security interface </a:t>
            </a:r>
          </a:p>
          <a:p>
            <a:pPr eaLnBrk="1" fontAlgn="auto" hangingPunct="1"/>
            <a:r>
              <a:rPr lang="en-US" sz="1600" dirty="0"/>
              <a:t>Protect</a:t>
            </a:r>
          </a:p>
          <a:p>
            <a:pPr eaLnBrk="1" fontAlgn="t" hangingPunct="1"/>
            <a:r>
              <a:rPr lang="en-US" sz="1600" dirty="0"/>
              <a:t>Restrict</a:t>
            </a:r>
          </a:p>
          <a:p>
            <a:pPr eaLnBrk="1" fontAlgn="t" hangingPunct="1"/>
            <a:r>
              <a:rPr lang="en-US" sz="1600" dirty="0"/>
              <a:t>Shutdown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endParaRPr lang="en-US" sz="16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6010946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t" hangingPunct="1"/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switchport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port-security violation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protect 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 restrict 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 shutdown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fontAlgn="t" hangingPunct="1"/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Switchport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port-security maximum </a:t>
            </a:r>
            <a:r>
              <a:rPr lang="en-US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port-security interface 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interface-id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fontAlgn="t" hangingPunct="1"/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show port-security address</a:t>
            </a:r>
          </a:p>
          <a:p>
            <a:pPr eaLnBrk="1" fontAlgn="t" hangingPunct="1"/>
            <a:r>
              <a:rPr lang="en-US" sz="1600" dirty="0"/>
              <a:t>Secure-shutdown</a:t>
            </a:r>
          </a:p>
        </p:txBody>
      </p:sp>
    </p:spTree>
    <p:extLst>
      <p:ext uri="{BB962C8B-B14F-4D97-AF65-F5344CB8AC3E}">
        <p14:creationId xmlns:p14="http://schemas.microsoft.com/office/powerpoint/2010/main" val="1606104559"/>
      </p:ext>
    </p:extLst>
  </p:cSld>
  <p:clrMapOvr>
    <a:masterClrMapping/>
  </p:clrMapOvr>
  <p:transition spd="med"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05510" y="1214404"/>
            <a:ext cx="7940675" cy="5186398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/>
              <a:t>Prior to teaching Chapter 5,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Complete Chapter 5 “Assessment.”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The objectives of this chapter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initial settings on a Cisco switch.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switch ports to meet network requirements.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the management virtual interface on a switch.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the port security feature to restrict network access.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20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5510" y="35115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5: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5: Best Practices (Cont.)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411086" y="1344168"/>
            <a:ext cx="8394585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5.1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Demonstrate switch boot sequence.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Load IOS 12 and 15 on one switch and edit the BOOT environment variable to load from IOS 12 to IOS 15. Demonstrate the results of the command.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Discuss the purpose of the files in </a:t>
            </a:r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flash: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>
                <a:cs typeface="Courier New" panose="02070309020205020404" pitchFamily="49" charset="0"/>
              </a:rPr>
              <a:t>Provide access to 2960 switches so the students can experiment with the mode button and the LED indicators. </a:t>
            </a:r>
          </a:p>
          <a:p>
            <a:pPr lvl="0"/>
            <a:r>
              <a:rPr lang="en-US" sz="2000" dirty="0"/>
              <a:t>Demonstrate adding a console cable and configuring a switch in Packet Tracer.</a:t>
            </a:r>
          </a:p>
          <a:p>
            <a:pPr lv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5271947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9672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5: Best Practices (Cont.)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19672" y="1344168"/>
            <a:ext cx="8327949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5.2</a:t>
            </a:r>
          </a:p>
          <a:p>
            <a:r>
              <a:rPr lang="en-US" sz="2000" dirty="0"/>
              <a:t>Demonstrate Telnet versus SSH with Wireshark.</a:t>
            </a:r>
          </a:p>
          <a:p>
            <a:r>
              <a:rPr lang="en-US" sz="2000" dirty="0"/>
              <a:t>Create several Packet Tracer topologies for demonstration purposes.</a:t>
            </a:r>
          </a:p>
          <a:p>
            <a:pPr marL="230188" indent="-230188"/>
            <a:r>
              <a:rPr lang="en-US" sz="2000" dirty="0"/>
              <a:t>Demonstrate port-security features and violation modes using Packet Tracer.</a:t>
            </a:r>
          </a:p>
          <a:p>
            <a:pPr marL="230188" indent="-230188"/>
            <a:r>
              <a:rPr lang="en-US" sz="2000" dirty="0"/>
              <a:t>Recommendation – Students should keep notes of “show commands” and the results.</a:t>
            </a:r>
          </a:p>
        </p:txBody>
      </p:sp>
    </p:spTree>
    <p:extLst>
      <p:ext uri="{BB962C8B-B14F-4D97-AF65-F5344CB8AC3E}">
        <p14:creationId xmlns:p14="http://schemas.microsoft.com/office/powerpoint/2010/main" val="78671081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395786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5: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395786" y="1260910"/>
            <a:ext cx="8200528" cy="357187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at: </a:t>
            </a:r>
            <a:r>
              <a:rPr lang="en-US" sz="2000" dirty="0">
                <a:hlinkClick r:id="rId3"/>
              </a:rPr>
              <a:t>https://www.netacad.com/group/communities/community-home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4"/>
              </a:rPr>
              <a:t>https://www.netacad.com/group/communities/ccna-blog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  <a:p>
            <a:r>
              <a:rPr lang="en-US" sz="2000" dirty="0"/>
              <a:t>Students can enroll in </a:t>
            </a:r>
            <a:r>
              <a:rPr lang="en-US" sz="2000" b="1" dirty="0"/>
              <a:t>Packet Tracer Know How 1: Packet Tracer 101 </a:t>
            </a:r>
            <a:r>
              <a:rPr lang="en-US" sz="2000" dirty="0"/>
              <a:t>(self-enroll)</a:t>
            </a:r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28412</TotalTime>
  <Pages>28</Pages>
  <Words>2636</Words>
  <Application>Microsoft Office PowerPoint</Application>
  <PresentationFormat>On-screen Show (4:3)</PresentationFormat>
  <Paragraphs>449</Paragraphs>
  <Slides>52</Slides>
  <Notes>51</Notes>
  <HiddenSlides>11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60" baseType="lpstr">
      <vt:lpstr>ＭＳ Ｐゴシック</vt:lpstr>
      <vt:lpstr>Arial</vt:lpstr>
      <vt:lpstr>Calibri</vt:lpstr>
      <vt:lpstr>Courier New</vt:lpstr>
      <vt:lpstr>Times New Roman</vt:lpstr>
      <vt:lpstr>Wingdings</vt:lpstr>
      <vt:lpstr>PPT-TMPLT-WHT_C</vt:lpstr>
      <vt:lpstr>NetAcad-4F_PPT-WHT_060408</vt:lpstr>
      <vt:lpstr>Instructor Materials Chapter 5: Switch Configuration</vt:lpstr>
      <vt:lpstr>Instructor Materials – Chapter 5 Planning Guide</vt:lpstr>
      <vt:lpstr>PowerPoint Presentation</vt:lpstr>
      <vt:lpstr>Chapter 5: Activities</vt:lpstr>
      <vt:lpstr>Chapter 5: Assessment</vt:lpstr>
      <vt:lpstr>PowerPoint Presentation</vt:lpstr>
      <vt:lpstr>PowerPoint Presentation</vt:lpstr>
      <vt:lpstr>PowerPoint Presentation</vt:lpstr>
      <vt:lpstr>Chapter 5: Additional Help</vt:lpstr>
      <vt:lpstr>PowerPoint Presentation</vt:lpstr>
      <vt:lpstr>Chapter 5: Switch Configuration</vt:lpstr>
      <vt:lpstr>Chapter 5 - Sections &amp; Objectives</vt:lpstr>
      <vt:lpstr>5.1 Basic Switch Configuration</vt:lpstr>
      <vt:lpstr>Configure a Switch with Initial Settings Switch Boot Sequence</vt:lpstr>
      <vt:lpstr>Configure a Switch with Initial Settings Switch Boot Sequence (cont.)</vt:lpstr>
      <vt:lpstr>Configure a Switch with Initial Settings Recovering From a System Crash</vt:lpstr>
      <vt:lpstr>Configure a Switch with Initial Settings Switch LED Indicators</vt:lpstr>
      <vt:lpstr>Configure a Switch with Initial Settings Preparing for Basic Switch Management</vt:lpstr>
      <vt:lpstr>Configure a Switch with Initial Settings Configuring Switch Management Access</vt:lpstr>
      <vt:lpstr>Configure a Switch with Initial Settings Configuring Switch Management Access (cont.)</vt:lpstr>
      <vt:lpstr>Configure a Switch with Initial Settings Configuring Switch Management Access (cont.)</vt:lpstr>
      <vt:lpstr>Configure Switch Ports Duplex Communication</vt:lpstr>
      <vt:lpstr>Configure Switch Ports Configure Switch Ports at the Physical Layer</vt:lpstr>
      <vt:lpstr>Configure Switch Ports Auto-MDIX</vt:lpstr>
      <vt:lpstr>Configure Switch Ports Auto-MDIX (cont.)</vt:lpstr>
      <vt:lpstr>Configure Switch Ports Auto-MDIX (cont.)</vt:lpstr>
      <vt:lpstr>Configure Switch Ports Verifying Switch Port Configuration</vt:lpstr>
      <vt:lpstr>Configure Switch Ports Network Access Layer Issue</vt:lpstr>
      <vt:lpstr>Configure Switch Ports Network Access Layer Issue (cont.)</vt:lpstr>
      <vt:lpstr>Configure Switch Ports Troubleshooting Network Access Layer Issues</vt:lpstr>
      <vt:lpstr>5.2 Switch Security: Management and Implementation</vt:lpstr>
      <vt:lpstr>Secure Remote Access SSH Operation</vt:lpstr>
      <vt:lpstr>Secure Remote Access Configuring SSH</vt:lpstr>
      <vt:lpstr>Secure Remote Access Verifying SSH</vt:lpstr>
      <vt:lpstr>Secure Remote Access Verifying SSH (cont.)</vt:lpstr>
      <vt:lpstr>Switch Port Security Secure Unused Ports</vt:lpstr>
      <vt:lpstr>Switch Port Security Port Security: Operation</vt:lpstr>
      <vt:lpstr>Switch Port Security Port Security: Violation Modes</vt:lpstr>
      <vt:lpstr>Switch Port Security Port Security: Violation Modes (cont.)</vt:lpstr>
      <vt:lpstr>Switch Port Security Port Security: Configuring</vt:lpstr>
      <vt:lpstr>Switch Port Security Port Security: Verifying</vt:lpstr>
      <vt:lpstr>Switch Port Security Port Security: Verifying (cont.)</vt:lpstr>
      <vt:lpstr>Switch Port Security Ports in Error Disabled State</vt:lpstr>
      <vt:lpstr>Switch Port Security Ports in Error Disabled State (cont.)</vt:lpstr>
      <vt:lpstr>5.3 Chapter Summary</vt:lpstr>
      <vt:lpstr>Chapter Summary Summary</vt:lpstr>
      <vt:lpstr>Chapter Summary Summary</vt:lpstr>
      <vt:lpstr>Chapter Summary Summary</vt:lpstr>
      <vt:lpstr>Section 5.1 Terms and Commands</vt:lpstr>
      <vt:lpstr>Section 5.2 Terms and Commands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Allan Johnson</cp:lastModifiedBy>
  <cp:revision>1033</cp:revision>
  <cp:lastPrinted>1999-01-27T00:54:54Z</cp:lastPrinted>
  <dcterms:created xsi:type="dcterms:W3CDTF">2006-10-23T15:07:30Z</dcterms:created>
  <dcterms:modified xsi:type="dcterms:W3CDTF">2016-05-03T15:31:55Z</dcterms:modified>
</cp:coreProperties>
</file>