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64"/>
  </p:notesMasterIdLst>
  <p:handoutMasterIdLst>
    <p:handoutMasterId r:id="rId65"/>
  </p:handoutMasterIdLst>
  <p:sldIdLst>
    <p:sldId id="812" r:id="rId3"/>
    <p:sldId id="903" r:id="rId4"/>
    <p:sldId id="871" r:id="rId5"/>
    <p:sldId id="904" r:id="rId6"/>
    <p:sldId id="932" r:id="rId7"/>
    <p:sldId id="964" r:id="rId8"/>
    <p:sldId id="873" r:id="rId9"/>
    <p:sldId id="874" r:id="rId10"/>
    <p:sldId id="1029" r:id="rId11"/>
    <p:sldId id="908" r:id="rId12"/>
    <p:sldId id="1030" r:id="rId13"/>
    <p:sldId id="965" r:id="rId14"/>
    <p:sldId id="875" r:id="rId15"/>
    <p:sldId id="877" r:id="rId16"/>
    <p:sldId id="500" r:id="rId17"/>
    <p:sldId id="786" r:id="rId18"/>
    <p:sldId id="791" r:id="rId19"/>
    <p:sldId id="912" r:id="rId20"/>
    <p:sldId id="991" r:id="rId21"/>
    <p:sldId id="992" r:id="rId22"/>
    <p:sldId id="993" r:id="rId23"/>
    <p:sldId id="994" r:id="rId24"/>
    <p:sldId id="995" r:id="rId25"/>
    <p:sldId id="996" r:id="rId26"/>
    <p:sldId id="997" r:id="rId27"/>
    <p:sldId id="913" r:id="rId28"/>
    <p:sldId id="998" r:id="rId29"/>
    <p:sldId id="999" r:id="rId30"/>
    <p:sldId id="1001" r:id="rId31"/>
    <p:sldId id="1002" r:id="rId32"/>
    <p:sldId id="1003" r:id="rId33"/>
    <p:sldId id="1004" r:id="rId34"/>
    <p:sldId id="1005" r:id="rId35"/>
    <p:sldId id="1006" r:id="rId36"/>
    <p:sldId id="1007" r:id="rId37"/>
    <p:sldId id="1008" r:id="rId38"/>
    <p:sldId id="1009" r:id="rId39"/>
    <p:sldId id="1010" r:id="rId40"/>
    <p:sldId id="1011" r:id="rId41"/>
    <p:sldId id="1012" r:id="rId42"/>
    <p:sldId id="1013" r:id="rId43"/>
    <p:sldId id="1014" r:id="rId44"/>
    <p:sldId id="1015" r:id="rId45"/>
    <p:sldId id="1016" r:id="rId46"/>
    <p:sldId id="1018" r:id="rId47"/>
    <p:sldId id="1017" r:id="rId48"/>
    <p:sldId id="1019" r:id="rId49"/>
    <p:sldId id="1021" r:id="rId50"/>
    <p:sldId id="1022" r:id="rId51"/>
    <p:sldId id="1023" r:id="rId52"/>
    <p:sldId id="1025" r:id="rId53"/>
    <p:sldId id="1024" r:id="rId54"/>
    <p:sldId id="1026" r:id="rId55"/>
    <p:sldId id="1027" r:id="rId56"/>
    <p:sldId id="1028" r:id="rId57"/>
    <p:sldId id="883" r:id="rId58"/>
    <p:sldId id="946" r:id="rId59"/>
    <p:sldId id="947" r:id="rId60"/>
    <p:sldId id="948" r:id="rId61"/>
    <p:sldId id="884" r:id="rId62"/>
    <p:sldId id="885" r:id="rId63"/>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autoAdjust="0"/>
    <p:restoredTop sz="79545" autoAdjust="0"/>
  </p:normalViewPr>
  <p:slideViewPr>
    <p:cSldViewPr snapToGrid="0">
      <p:cViewPr varScale="1">
        <p:scale>
          <a:sx n="76" d="100"/>
          <a:sy n="76" d="100"/>
        </p:scale>
        <p:origin x="90" y="708"/>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5.xml"/><Relationship Id="rId13" Type="http://schemas.openxmlformats.org/officeDocument/2006/relationships/slide" Target="slides/slide31.xml"/><Relationship Id="rId18" Type="http://schemas.openxmlformats.org/officeDocument/2006/relationships/slide" Target="slides/slide36.xml"/><Relationship Id="rId26" Type="http://schemas.openxmlformats.org/officeDocument/2006/relationships/slide" Target="slides/slide44.xml"/><Relationship Id="rId39" Type="http://schemas.openxmlformats.org/officeDocument/2006/relationships/slide" Target="slides/slide59.xml"/><Relationship Id="rId3" Type="http://schemas.openxmlformats.org/officeDocument/2006/relationships/slide" Target="slides/slide20.xml"/><Relationship Id="rId21" Type="http://schemas.openxmlformats.org/officeDocument/2006/relationships/slide" Target="slides/slide39.xml"/><Relationship Id="rId34" Type="http://schemas.openxmlformats.org/officeDocument/2006/relationships/slide" Target="slides/slide53.xml"/><Relationship Id="rId7" Type="http://schemas.openxmlformats.org/officeDocument/2006/relationships/slide" Target="slides/slide24.xml"/><Relationship Id="rId12" Type="http://schemas.openxmlformats.org/officeDocument/2006/relationships/slide" Target="slides/slide30.xml"/><Relationship Id="rId17" Type="http://schemas.openxmlformats.org/officeDocument/2006/relationships/slide" Target="slides/slide35.xml"/><Relationship Id="rId25" Type="http://schemas.openxmlformats.org/officeDocument/2006/relationships/slide" Target="slides/slide43.xml"/><Relationship Id="rId33" Type="http://schemas.openxmlformats.org/officeDocument/2006/relationships/slide" Target="slides/slide52.xml"/><Relationship Id="rId38" Type="http://schemas.openxmlformats.org/officeDocument/2006/relationships/slide" Target="slides/slide58.xml"/><Relationship Id="rId2" Type="http://schemas.openxmlformats.org/officeDocument/2006/relationships/slide" Target="slides/slide19.xml"/><Relationship Id="rId16" Type="http://schemas.openxmlformats.org/officeDocument/2006/relationships/slide" Target="slides/slide34.xml"/><Relationship Id="rId20" Type="http://schemas.openxmlformats.org/officeDocument/2006/relationships/slide" Target="slides/slide38.xml"/><Relationship Id="rId29" Type="http://schemas.openxmlformats.org/officeDocument/2006/relationships/slide" Target="slides/slide47.xml"/><Relationship Id="rId1" Type="http://schemas.openxmlformats.org/officeDocument/2006/relationships/slide" Target="slides/slide18.xml"/><Relationship Id="rId6" Type="http://schemas.openxmlformats.org/officeDocument/2006/relationships/slide" Target="slides/slide23.xml"/><Relationship Id="rId11" Type="http://schemas.openxmlformats.org/officeDocument/2006/relationships/slide" Target="slides/slide29.xml"/><Relationship Id="rId24" Type="http://schemas.openxmlformats.org/officeDocument/2006/relationships/slide" Target="slides/slide42.xml"/><Relationship Id="rId32" Type="http://schemas.openxmlformats.org/officeDocument/2006/relationships/slide" Target="slides/slide50.xml"/><Relationship Id="rId37" Type="http://schemas.openxmlformats.org/officeDocument/2006/relationships/slide" Target="slides/slide57.xml"/><Relationship Id="rId5" Type="http://schemas.openxmlformats.org/officeDocument/2006/relationships/slide" Target="slides/slide22.xml"/><Relationship Id="rId15" Type="http://schemas.openxmlformats.org/officeDocument/2006/relationships/slide" Target="slides/slide33.xml"/><Relationship Id="rId23" Type="http://schemas.openxmlformats.org/officeDocument/2006/relationships/slide" Target="slides/slide41.xml"/><Relationship Id="rId28" Type="http://schemas.openxmlformats.org/officeDocument/2006/relationships/slide" Target="slides/slide46.xml"/><Relationship Id="rId36" Type="http://schemas.openxmlformats.org/officeDocument/2006/relationships/slide" Target="slides/slide56.xml"/><Relationship Id="rId10" Type="http://schemas.openxmlformats.org/officeDocument/2006/relationships/slide" Target="slides/slide28.xml"/><Relationship Id="rId19" Type="http://schemas.openxmlformats.org/officeDocument/2006/relationships/slide" Target="slides/slide37.xml"/><Relationship Id="rId31" Type="http://schemas.openxmlformats.org/officeDocument/2006/relationships/slide" Target="slides/slide49.xml"/><Relationship Id="rId4" Type="http://schemas.openxmlformats.org/officeDocument/2006/relationships/slide" Target="slides/slide21.xml"/><Relationship Id="rId9" Type="http://schemas.openxmlformats.org/officeDocument/2006/relationships/slide" Target="slides/slide27.xml"/><Relationship Id="rId14" Type="http://schemas.openxmlformats.org/officeDocument/2006/relationships/slide" Target="slides/slide32.xml"/><Relationship Id="rId22" Type="http://schemas.openxmlformats.org/officeDocument/2006/relationships/slide" Target="slides/slide40.xml"/><Relationship Id="rId27" Type="http://schemas.openxmlformats.org/officeDocument/2006/relationships/slide" Target="slides/slide45.xml"/><Relationship Id="rId30" Type="http://schemas.openxmlformats.org/officeDocument/2006/relationships/slide" Target="slides/slide48.xml"/><Relationship Id="rId3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p>
          <a:p>
            <a:pPr>
              <a:buFontTx/>
              <a:buNone/>
            </a:pPr>
            <a:r>
              <a:rPr lang="en-US" sz="1400" dirty="0">
                <a:latin typeface="Arial" charset="0"/>
              </a:rPr>
              <a:t>Chapter 2: Static Routing</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7385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12</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018519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13</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14</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15</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dirty="0">
                <a:latin typeface="Arial" charset="0"/>
              </a:rPr>
              <a:t>Chapter 2: Static Routing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16</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a:t>
            </a:r>
            <a:r>
              <a:rPr lang="en-US" b="0" baseline="0" dirty="0"/>
              <a:t> and Switching Essentials v6.0</a:t>
            </a:r>
            <a:endParaRPr lang="en-US" b="0" dirty="0"/>
          </a:p>
          <a:p>
            <a:pPr marL="0" indent="0">
              <a:buNone/>
            </a:pPr>
            <a:r>
              <a:rPr lang="en-US" sz="1200" b="0" dirty="0"/>
              <a:t>Chapter 2: </a:t>
            </a:r>
            <a:r>
              <a:rPr lang="en-CA" sz="1200" dirty="0"/>
              <a:t>Static Routing </a:t>
            </a:r>
          </a:p>
        </p:txBody>
      </p:sp>
    </p:spTree>
    <p:extLst>
      <p:ext uri="{BB962C8B-B14F-4D97-AF65-F5344CB8AC3E}">
        <p14:creationId xmlns:p14="http://schemas.microsoft.com/office/powerpoint/2010/main" val="2867733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2.1 – </a:t>
            </a:r>
            <a:r>
              <a:rPr lang="en-US" sz="1200" dirty="0">
                <a:latin typeface="Arial" charset="0"/>
              </a:rPr>
              <a:t>Static</a:t>
            </a:r>
            <a:r>
              <a:rPr lang="en-US" sz="1200" baseline="0" dirty="0">
                <a:latin typeface="Arial" charset="0"/>
              </a:rPr>
              <a:t> Routing</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2.1.1.1 – Reach Remote Networks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charset="0"/>
              </a:rPr>
              <a:t>2.1.1.2 – </a:t>
            </a:r>
            <a:r>
              <a:rPr lang="en-US" b="0" dirty="0"/>
              <a:t>Why Use Static Routing?</a:t>
            </a:r>
          </a:p>
          <a:p>
            <a:pPr>
              <a:lnSpc>
                <a:spcPct val="80000"/>
              </a:lnSpc>
              <a:buFontTx/>
              <a:buNone/>
            </a:pPr>
            <a:endParaRPr lang="en-US" dirty="0"/>
          </a:p>
        </p:txBody>
      </p:sp>
    </p:spTree>
    <p:extLst>
      <p:ext uri="{BB962C8B-B14F-4D97-AF65-F5344CB8AC3E}">
        <p14:creationId xmlns:p14="http://schemas.microsoft.com/office/powerpoint/2010/main" val="2370609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charset="0"/>
              </a:rPr>
              <a:t>2.1.1.3 – </a:t>
            </a:r>
            <a:r>
              <a:rPr lang="en-US" b="0" dirty="0"/>
              <a:t>When to Use Static Routes</a:t>
            </a:r>
          </a:p>
          <a:p>
            <a:pPr>
              <a:lnSpc>
                <a:spcPct val="80000"/>
              </a:lnSpc>
              <a:buFontTx/>
              <a:buNone/>
            </a:pPr>
            <a:endParaRPr lang="en-US" dirty="0"/>
          </a:p>
        </p:txBody>
      </p:sp>
    </p:spTree>
    <p:extLst>
      <p:ext uri="{BB962C8B-B14F-4D97-AF65-F5344CB8AC3E}">
        <p14:creationId xmlns:p14="http://schemas.microsoft.com/office/powerpoint/2010/main" val="2546055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latin typeface="Arial" charset="0"/>
              </a:rPr>
              <a:t>2.1.2  - Types of Static Routes</a:t>
            </a:r>
          </a:p>
          <a:p>
            <a:pPr marL="0" indent="0">
              <a:buNone/>
            </a:pPr>
            <a:r>
              <a:rPr lang="en-US" dirty="0">
                <a:latin typeface="Arial" charset="0"/>
              </a:rPr>
              <a:t>2.1.2.1 – </a:t>
            </a:r>
            <a:r>
              <a:rPr lang="en-US" b="0" dirty="0"/>
              <a:t>Static Route Applications</a:t>
            </a:r>
          </a:p>
          <a:p>
            <a:pPr>
              <a:lnSpc>
                <a:spcPct val="80000"/>
              </a:lnSpc>
              <a:buFontTx/>
              <a:buNone/>
            </a:pPr>
            <a:endParaRPr lang="en-US" dirty="0"/>
          </a:p>
        </p:txBody>
      </p:sp>
    </p:spTree>
    <p:extLst>
      <p:ext uri="{BB962C8B-B14F-4D97-AF65-F5344CB8AC3E}">
        <p14:creationId xmlns:p14="http://schemas.microsoft.com/office/powerpoint/2010/main" val="75316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1020763" rtl="0" eaLnBrk="0" fontAlgn="base" latinLnBrk="0" hangingPunct="0">
              <a:lnSpc>
                <a:spcPct val="90000"/>
              </a:lnSpc>
              <a:spcBef>
                <a:spcPct val="50000"/>
              </a:spcBef>
              <a:spcAft>
                <a:spcPct val="0"/>
              </a:spcAft>
              <a:buClrTx/>
              <a:buSzPct val="100000"/>
              <a:buFontTx/>
              <a:buNone/>
              <a:tabLst/>
              <a:defRPr/>
            </a:pPr>
            <a:r>
              <a:rPr lang="en-US" dirty="0">
                <a:latin typeface="Arial" charset="0"/>
              </a:rPr>
              <a:t>2.1.2.2</a:t>
            </a:r>
            <a:r>
              <a:rPr lang="en-US" baseline="0" dirty="0">
                <a:latin typeface="Arial" charset="0"/>
              </a:rPr>
              <a:t> </a:t>
            </a:r>
            <a:r>
              <a:rPr lang="en-US" b="0" dirty="0"/>
              <a:t>Standard Static Route</a:t>
            </a:r>
          </a:p>
          <a:p>
            <a:pPr marL="0" indent="0">
              <a:buNone/>
            </a:pPr>
            <a:endParaRPr lang="en-US" dirty="0"/>
          </a:p>
        </p:txBody>
      </p:sp>
    </p:spTree>
    <p:extLst>
      <p:ext uri="{BB962C8B-B14F-4D97-AF65-F5344CB8AC3E}">
        <p14:creationId xmlns:p14="http://schemas.microsoft.com/office/powerpoint/2010/main" val="3165428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1020763" rtl="0" eaLnBrk="0" fontAlgn="base" latinLnBrk="0" hangingPunct="0">
              <a:lnSpc>
                <a:spcPct val="90000"/>
              </a:lnSpc>
              <a:spcBef>
                <a:spcPct val="50000"/>
              </a:spcBef>
              <a:spcAft>
                <a:spcPct val="0"/>
              </a:spcAft>
              <a:buClrTx/>
              <a:buSzPct val="100000"/>
              <a:buFontTx/>
              <a:buNone/>
              <a:tabLst/>
              <a:defRPr/>
            </a:pPr>
            <a:r>
              <a:rPr lang="en-US" dirty="0">
                <a:latin typeface="Arial" charset="0"/>
              </a:rPr>
              <a:t>2.1.2.3</a:t>
            </a:r>
            <a:r>
              <a:rPr lang="en-US" baseline="0" dirty="0">
                <a:latin typeface="Arial" charset="0"/>
              </a:rPr>
              <a:t> </a:t>
            </a:r>
            <a:r>
              <a:rPr lang="en-US" b="0" dirty="0"/>
              <a:t>Default Static Route</a:t>
            </a:r>
          </a:p>
          <a:p>
            <a:pPr marL="0" indent="0">
              <a:buNone/>
            </a:pPr>
            <a:endParaRPr lang="en-US" dirty="0"/>
          </a:p>
        </p:txBody>
      </p:sp>
    </p:spTree>
    <p:extLst>
      <p:ext uri="{BB962C8B-B14F-4D97-AF65-F5344CB8AC3E}">
        <p14:creationId xmlns:p14="http://schemas.microsoft.com/office/powerpoint/2010/main" val="18103361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charset="0"/>
              </a:rPr>
              <a:t>2.1.2.4</a:t>
            </a:r>
            <a:r>
              <a:rPr lang="en-US" baseline="0" dirty="0">
                <a:latin typeface="Arial" charset="0"/>
              </a:rPr>
              <a:t> </a:t>
            </a:r>
            <a:r>
              <a:rPr lang="en-US" b="0" dirty="0"/>
              <a:t>Summary Static Route</a:t>
            </a:r>
          </a:p>
          <a:p>
            <a:pPr marL="0" indent="0">
              <a:buNone/>
            </a:pPr>
            <a:endParaRPr lang="en-US" dirty="0"/>
          </a:p>
        </p:txBody>
      </p:sp>
    </p:spTree>
    <p:extLst>
      <p:ext uri="{BB962C8B-B14F-4D97-AF65-F5344CB8AC3E}">
        <p14:creationId xmlns:p14="http://schemas.microsoft.com/office/powerpoint/2010/main" val="17384721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charset="0"/>
              </a:rPr>
              <a:t>2.1.2.5</a:t>
            </a:r>
            <a:r>
              <a:rPr lang="en-US" baseline="0" dirty="0">
                <a:latin typeface="Arial" charset="0"/>
              </a:rPr>
              <a:t> </a:t>
            </a:r>
            <a:r>
              <a:rPr lang="en-US" b="0" dirty="0"/>
              <a:t>Floating Static Route</a:t>
            </a:r>
          </a:p>
          <a:p>
            <a:pPr marL="0" indent="0">
              <a:buNone/>
            </a:pPr>
            <a:endParaRPr lang="en-US" dirty="0"/>
          </a:p>
        </p:txBody>
      </p:sp>
    </p:spTree>
    <p:extLst>
      <p:ext uri="{BB962C8B-B14F-4D97-AF65-F5344CB8AC3E}">
        <p14:creationId xmlns:p14="http://schemas.microsoft.com/office/powerpoint/2010/main" val="3328955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2: Static Routing</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b="0" dirty="0">
                <a:latin typeface="Arial" charset="0"/>
              </a:rPr>
              <a:t>2.2</a:t>
            </a:r>
            <a:r>
              <a:rPr lang="en-US" b="0" baseline="0" dirty="0">
                <a:latin typeface="Arial" charset="0"/>
              </a:rPr>
              <a:t> Configure Static and Default Routes</a:t>
            </a:r>
          </a:p>
          <a:p>
            <a:pPr marL="0" indent="0">
              <a:buNone/>
            </a:pPr>
            <a:r>
              <a:rPr lang="en-US" b="0" baseline="0" dirty="0">
                <a:latin typeface="Arial" charset="0"/>
              </a:rPr>
              <a:t>2.2.1.1 ip route Command</a:t>
            </a:r>
            <a:endParaRPr lang="en-US" b="0" dirty="0"/>
          </a:p>
          <a:p>
            <a:pPr marL="0" indent="0">
              <a:buNone/>
            </a:pPr>
            <a:endParaRPr lang="en-US" dirty="0"/>
          </a:p>
        </p:txBody>
      </p:sp>
    </p:spTree>
    <p:extLst>
      <p:ext uri="{BB962C8B-B14F-4D97-AF65-F5344CB8AC3E}">
        <p14:creationId xmlns:p14="http://schemas.microsoft.com/office/powerpoint/2010/main" val="3344426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2.2.1.2 </a:t>
            </a:r>
            <a:r>
              <a:rPr lang="en-US" b="0" dirty="0"/>
              <a:t>Next-Hop Options</a:t>
            </a:r>
          </a:p>
          <a:p>
            <a:pPr marL="0" indent="0">
              <a:buNone/>
            </a:pPr>
            <a:endParaRPr lang="en-US" dirty="0"/>
          </a:p>
        </p:txBody>
      </p:sp>
    </p:spTree>
    <p:extLst>
      <p:ext uri="{BB962C8B-B14F-4D97-AF65-F5344CB8AC3E}">
        <p14:creationId xmlns:p14="http://schemas.microsoft.com/office/powerpoint/2010/main" val="23196214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2.2.1.3 </a:t>
            </a:r>
            <a:r>
              <a:rPr lang="en-US" b="0" dirty="0"/>
              <a:t>Configure a Next-Hop Static Route</a:t>
            </a:r>
          </a:p>
          <a:p>
            <a:pPr marL="0" indent="0">
              <a:buNone/>
            </a:pPr>
            <a:endParaRPr lang="en-US" dirty="0"/>
          </a:p>
        </p:txBody>
      </p:sp>
    </p:spTree>
    <p:extLst>
      <p:ext uri="{BB962C8B-B14F-4D97-AF65-F5344CB8AC3E}">
        <p14:creationId xmlns:p14="http://schemas.microsoft.com/office/powerpoint/2010/main" val="13294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a:t>
            </a:r>
          </a:p>
          <a:p>
            <a:pPr marL="0" indent="0" algn="l" defTabSz="814388">
              <a:lnSpc>
                <a:spcPct val="90000"/>
              </a:lnSpc>
              <a:buNone/>
              <a:defRPr/>
            </a:pPr>
            <a:r>
              <a:rPr lang="en-US" b="0" dirty="0">
                <a:solidFill>
                  <a:schemeClr val="bg1"/>
                </a:solidFill>
                <a:latin typeface="Arial" pitchFamily="34" charset="0"/>
                <a:cs typeface="Arial" pitchFamily="34" charset="0"/>
              </a:rPr>
              <a:t>Chapter 2: Static Routing</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marL="0" indent="0" fontAlgn="base">
              <a:buNone/>
            </a:pPr>
            <a:r>
              <a:rPr lang="en-US" sz="1200" b="0" i="0" kern="1200" dirty="0">
                <a:solidFill>
                  <a:schemeClr val="tx1"/>
                </a:solidFill>
                <a:effectLst/>
                <a:latin typeface="Arial" charset="0"/>
                <a:ea typeface="+mn-ea"/>
                <a:cs typeface="+mn-cs"/>
              </a:rPr>
              <a:t>2.2.1.4 Configure a Directly Connected Static Route</a:t>
            </a:r>
          </a:p>
        </p:txBody>
      </p:sp>
    </p:spTree>
    <p:extLst>
      <p:ext uri="{BB962C8B-B14F-4D97-AF65-F5344CB8AC3E}">
        <p14:creationId xmlns:p14="http://schemas.microsoft.com/office/powerpoint/2010/main" val="14153116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2.2.1.5 </a:t>
            </a:r>
            <a:r>
              <a:rPr lang="en-US" b="0" dirty="0"/>
              <a:t>Configure a Fully Specified Static Route</a:t>
            </a:r>
          </a:p>
          <a:p>
            <a:pPr marL="0" indent="0">
              <a:buNone/>
            </a:pPr>
            <a:endParaRPr lang="en-US" dirty="0"/>
          </a:p>
        </p:txBody>
      </p:sp>
    </p:spTree>
    <p:extLst>
      <p:ext uri="{BB962C8B-B14F-4D97-AF65-F5344CB8AC3E}">
        <p14:creationId xmlns:p14="http://schemas.microsoft.com/office/powerpoint/2010/main" val="6317154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2.2.1.6 </a:t>
            </a:r>
            <a:r>
              <a:rPr lang="en-US" b="0" dirty="0"/>
              <a:t>Verify a Static Route</a:t>
            </a:r>
          </a:p>
          <a:p>
            <a:pPr marL="0" indent="0">
              <a:buNone/>
            </a:pPr>
            <a:endParaRPr lang="en-US" dirty="0"/>
          </a:p>
        </p:txBody>
      </p:sp>
    </p:spTree>
    <p:extLst>
      <p:ext uri="{BB962C8B-B14F-4D97-AF65-F5344CB8AC3E}">
        <p14:creationId xmlns:p14="http://schemas.microsoft.com/office/powerpoint/2010/main" val="7571838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2.2.2.1 </a:t>
            </a:r>
            <a:r>
              <a:rPr lang="en-US" b="0" dirty="0"/>
              <a:t>Default Static Route</a:t>
            </a:r>
          </a:p>
          <a:p>
            <a:pPr marL="0" indent="0">
              <a:buNone/>
            </a:pPr>
            <a:endParaRPr lang="en-US" dirty="0"/>
          </a:p>
        </p:txBody>
      </p:sp>
    </p:spTree>
    <p:extLst>
      <p:ext uri="{BB962C8B-B14F-4D97-AF65-F5344CB8AC3E}">
        <p14:creationId xmlns:p14="http://schemas.microsoft.com/office/powerpoint/2010/main" val="137729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2.2.2.2 </a:t>
            </a:r>
            <a:r>
              <a:rPr lang="en-US" b="0" dirty="0"/>
              <a:t>Configure a Default Static Route</a:t>
            </a:r>
          </a:p>
          <a:p>
            <a:pPr marL="0" indent="0">
              <a:buNone/>
            </a:pPr>
            <a:endParaRPr lang="en-US" dirty="0"/>
          </a:p>
        </p:txBody>
      </p:sp>
    </p:spTree>
    <p:extLst>
      <p:ext uri="{BB962C8B-B14F-4D97-AF65-F5344CB8AC3E}">
        <p14:creationId xmlns:p14="http://schemas.microsoft.com/office/powerpoint/2010/main" val="23059590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2.2.2.3 </a:t>
            </a:r>
            <a:r>
              <a:rPr lang="en-US" b="0" dirty="0">
                <a:effectLst/>
              </a:rPr>
              <a:t>Verify a Default Static Route</a:t>
            </a:r>
          </a:p>
          <a:p>
            <a:pPr marL="0" indent="0">
              <a:buNone/>
            </a:pPr>
            <a:endParaRPr lang="en-US" dirty="0"/>
          </a:p>
        </p:txBody>
      </p:sp>
    </p:spTree>
    <p:extLst>
      <p:ext uri="{BB962C8B-B14F-4D97-AF65-F5344CB8AC3E}">
        <p14:creationId xmlns:p14="http://schemas.microsoft.com/office/powerpoint/2010/main" val="15751118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2.2.3.1 </a:t>
            </a:r>
            <a:r>
              <a:rPr lang="en-US" b="0" dirty="0"/>
              <a:t>The ipv6 route Command</a:t>
            </a:r>
          </a:p>
          <a:p>
            <a:endParaRPr lang="en-US" b="0" dirty="0">
              <a:effectLst/>
            </a:endParaRPr>
          </a:p>
          <a:p>
            <a:pPr marL="0" indent="0">
              <a:buNone/>
            </a:pPr>
            <a:endParaRPr lang="en-US" dirty="0"/>
          </a:p>
        </p:txBody>
      </p:sp>
    </p:spTree>
    <p:extLst>
      <p:ext uri="{BB962C8B-B14F-4D97-AF65-F5344CB8AC3E}">
        <p14:creationId xmlns:p14="http://schemas.microsoft.com/office/powerpoint/2010/main" val="37114259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2.2.3.2 </a:t>
            </a:r>
            <a:r>
              <a:rPr lang="en-US" b="0" dirty="0"/>
              <a:t>Next-Hop Options</a:t>
            </a:r>
          </a:p>
          <a:p>
            <a:endParaRPr lang="en-US" b="0" dirty="0">
              <a:effectLst/>
            </a:endParaRPr>
          </a:p>
          <a:p>
            <a:pPr marL="0" indent="0">
              <a:buNone/>
            </a:pPr>
            <a:endParaRPr lang="en-US" dirty="0"/>
          </a:p>
        </p:txBody>
      </p:sp>
    </p:spTree>
    <p:extLst>
      <p:ext uri="{BB962C8B-B14F-4D97-AF65-F5344CB8AC3E}">
        <p14:creationId xmlns:p14="http://schemas.microsoft.com/office/powerpoint/2010/main" val="37412785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2.2.3.3 </a:t>
            </a:r>
            <a:r>
              <a:rPr lang="en-US" b="0" dirty="0"/>
              <a:t>Configure a Next-Hop Static IPv6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28803855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2.2.3.4 </a:t>
            </a:r>
            <a:r>
              <a:rPr lang="en-US" b="0" dirty="0"/>
              <a:t>Configure a Directly Connected Static IPv6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3983015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2.2.3.5 </a:t>
            </a:r>
            <a:r>
              <a:rPr lang="en-US" b="0" dirty="0"/>
              <a:t>Configure a Fully Specified Static IPv6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24335523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2.2.3.6 </a:t>
            </a:r>
            <a:r>
              <a:rPr lang="en-US" b="0" dirty="0"/>
              <a:t>Verify IPv6 Static Routes</a:t>
            </a:r>
          </a:p>
          <a:p>
            <a:endParaRPr lang="en-US" b="0" dirty="0">
              <a:effectLst/>
            </a:endParaRPr>
          </a:p>
          <a:p>
            <a:pPr marL="0" indent="0">
              <a:buNone/>
            </a:pPr>
            <a:endParaRPr lang="en-US" dirty="0"/>
          </a:p>
        </p:txBody>
      </p:sp>
    </p:spTree>
    <p:extLst>
      <p:ext uri="{BB962C8B-B14F-4D97-AF65-F5344CB8AC3E}">
        <p14:creationId xmlns:p14="http://schemas.microsoft.com/office/powerpoint/2010/main" val="3117658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2.2.4.1 </a:t>
            </a:r>
            <a:r>
              <a:rPr lang="en-US" b="0" dirty="0">
                <a:effectLst/>
              </a:rPr>
              <a:t>Default Static IPv6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24269475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2.2.4.2 </a:t>
            </a:r>
            <a:r>
              <a:rPr lang="en-US" b="0" dirty="0"/>
              <a:t>Configure a Default Static IPv6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9558466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2.2.4.3 </a:t>
            </a:r>
            <a:r>
              <a:rPr lang="en-US" b="0" dirty="0"/>
              <a:t>Verify a Default Static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34512020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2.2.5.1 </a:t>
            </a:r>
            <a:r>
              <a:rPr lang="en-US" b="0" dirty="0">
                <a:effectLst/>
              </a:rPr>
              <a:t>Floating Static Routes</a:t>
            </a:r>
          </a:p>
          <a:p>
            <a:endParaRPr lang="en-US" b="0" dirty="0">
              <a:effectLst/>
            </a:endParaRPr>
          </a:p>
          <a:p>
            <a:pPr marL="0" indent="0">
              <a:buNone/>
            </a:pPr>
            <a:endParaRPr lang="en-US" dirty="0"/>
          </a:p>
        </p:txBody>
      </p:sp>
    </p:spTree>
    <p:extLst>
      <p:ext uri="{BB962C8B-B14F-4D97-AF65-F5344CB8AC3E}">
        <p14:creationId xmlns:p14="http://schemas.microsoft.com/office/powerpoint/2010/main" val="24758525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2.2.5.2 </a:t>
            </a:r>
            <a:r>
              <a:rPr lang="en-US" b="0" dirty="0">
                <a:effectLst/>
              </a:rPr>
              <a:t>Configure an IPv4 Floating Static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37224590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2.2.5.3 </a:t>
            </a:r>
            <a:r>
              <a:rPr lang="en-US" b="0" dirty="0"/>
              <a:t>Test the IPv4 Floating Static Route</a:t>
            </a:r>
          </a:p>
          <a:p>
            <a:endParaRPr lang="en-US" b="0" dirty="0">
              <a:effectLst/>
            </a:endParaRPr>
          </a:p>
          <a:p>
            <a:pPr marL="0" indent="0">
              <a:buNone/>
            </a:pPr>
            <a:endParaRPr lang="en-US" dirty="0"/>
          </a:p>
        </p:txBody>
      </p:sp>
    </p:spTree>
    <p:extLst>
      <p:ext uri="{BB962C8B-B14F-4D97-AF65-F5344CB8AC3E}">
        <p14:creationId xmlns:p14="http://schemas.microsoft.com/office/powerpoint/2010/main" val="5414334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2.2.6.1 </a:t>
            </a:r>
            <a:r>
              <a:rPr lang="en-US" dirty="0"/>
              <a:t>Automatically Installed Host Routes</a:t>
            </a:r>
            <a:endParaRPr lang="en-US" b="0" dirty="0">
              <a:effectLst/>
            </a:endParaRPr>
          </a:p>
          <a:p>
            <a:pPr marL="0" indent="0">
              <a:buNone/>
            </a:pPr>
            <a:endParaRPr lang="en-US" dirty="0"/>
          </a:p>
        </p:txBody>
      </p:sp>
    </p:spTree>
    <p:extLst>
      <p:ext uri="{BB962C8B-B14F-4D97-AF65-F5344CB8AC3E}">
        <p14:creationId xmlns:p14="http://schemas.microsoft.com/office/powerpoint/2010/main" val="3513004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2.2.6.3 </a:t>
            </a:r>
            <a:r>
              <a:rPr lang="en-US" b="0" dirty="0"/>
              <a:t>Configure IPv4 and IPv6 Static Host Routes</a:t>
            </a:r>
          </a:p>
          <a:p>
            <a:pPr marL="0" indent="0">
              <a:buNone/>
            </a:pPr>
            <a:endParaRPr lang="en-US" dirty="0"/>
          </a:p>
        </p:txBody>
      </p:sp>
    </p:spTree>
    <p:extLst>
      <p:ext uri="{BB962C8B-B14F-4D97-AF65-F5344CB8AC3E}">
        <p14:creationId xmlns:p14="http://schemas.microsoft.com/office/powerpoint/2010/main" val="2592984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a:latin typeface="Arial" charset="0"/>
              </a:rPr>
              <a:t>2.2.6.3 </a:t>
            </a:r>
            <a:r>
              <a:rPr lang="en-US" b="0" dirty="0"/>
              <a:t>Configure IPv4 and IPv6 Static Host Routes</a:t>
            </a:r>
          </a:p>
          <a:p>
            <a:pPr marL="0" indent="0">
              <a:buNone/>
            </a:pPr>
            <a:endParaRPr lang="en-US" dirty="0"/>
          </a:p>
        </p:txBody>
      </p:sp>
    </p:spTree>
    <p:extLst>
      <p:ext uri="{BB962C8B-B14F-4D97-AF65-F5344CB8AC3E}">
        <p14:creationId xmlns:p14="http://schemas.microsoft.com/office/powerpoint/2010/main" val="39144743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51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2: Static Routing</a:t>
            </a:r>
            <a:endParaRPr lang="en-GB" b="0" dirty="0"/>
          </a:p>
        </p:txBody>
      </p:sp>
    </p:spTree>
    <p:extLst>
      <p:ext uri="{BB962C8B-B14F-4D97-AF65-F5344CB8AC3E}">
        <p14:creationId xmlns:p14="http://schemas.microsoft.com/office/powerpoint/2010/main" val="1427118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2.3.1.1 </a:t>
            </a:r>
            <a:r>
              <a:rPr lang="en-US" dirty="0"/>
              <a:t>Static Routes and Packet Forwarding</a:t>
            </a:r>
          </a:p>
        </p:txBody>
      </p:sp>
    </p:spTree>
    <p:extLst>
      <p:ext uri="{BB962C8B-B14F-4D97-AF65-F5344CB8AC3E}">
        <p14:creationId xmlns:p14="http://schemas.microsoft.com/office/powerpoint/2010/main" val="34359810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b="0" baseline="0" dirty="0">
                <a:latin typeface="Arial" charset="0"/>
              </a:rPr>
              <a:t>2.3.2.1 </a:t>
            </a:r>
            <a:r>
              <a:rPr lang="en-US" b="0" dirty="0"/>
              <a:t>Troubleshoot a Missing Route</a:t>
            </a:r>
          </a:p>
          <a:p>
            <a:endParaRPr lang="en-US" dirty="0"/>
          </a:p>
        </p:txBody>
      </p:sp>
    </p:spTree>
    <p:extLst>
      <p:ext uri="{BB962C8B-B14F-4D97-AF65-F5344CB8AC3E}">
        <p14:creationId xmlns:p14="http://schemas.microsoft.com/office/powerpoint/2010/main" val="315715150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0" baseline="0" dirty="0">
                <a:latin typeface="Arial" charset="0"/>
              </a:rPr>
              <a:t>2.3.2.2 </a:t>
            </a:r>
            <a:r>
              <a:rPr lang="en-US" b="0" dirty="0"/>
              <a:t>Solve a Connectivity Problem</a:t>
            </a:r>
          </a:p>
          <a:p>
            <a:endParaRPr lang="en-US" dirty="0"/>
          </a:p>
        </p:txBody>
      </p:sp>
    </p:spTree>
    <p:extLst>
      <p:ext uri="{BB962C8B-B14F-4D97-AF65-F5344CB8AC3E}">
        <p14:creationId xmlns:p14="http://schemas.microsoft.com/office/powerpoint/2010/main" val="20717822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55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2: Static Routing</a:t>
            </a:r>
            <a:endParaRPr lang="en-GB" b="0" dirty="0"/>
          </a:p>
        </p:txBody>
      </p:sp>
    </p:spTree>
    <p:extLst>
      <p:ext uri="{BB962C8B-B14F-4D97-AF65-F5344CB8AC3E}">
        <p14:creationId xmlns:p14="http://schemas.microsoft.com/office/powerpoint/2010/main" val="26237246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57</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58</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21175337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59</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1043761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43089193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61</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7</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5355184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2: Static Routing</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72012"/>
            <a:ext cx="4103688" cy="1061813"/>
          </a:xfrm>
        </p:spPr>
        <p:txBody>
          <a:bodyPr/>
          <a:lstStyle/>
          <a:p>
            <a:pPr eaLnBrk="1" hangingPunct="1"/>
            <a:r>
              <a:rPr lang="en-US" dirty="0">
                <a:latin typeface="Arial" charset="0"/>
              </a:rPr>
              <a:t>CCNA Routing and Switching</a:t>
            </a:r>
          </a:p>
          <a:p>
            <a:pPr eaLnBrk="1" hangingPunct="1"/>
            <a:r>
              <a:rPr lang="en-US" dirty="0">
                <a:latin typeface="Arial" charset="0"/>
              </a:rPr>
              <a:t>Introduction to Networks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2: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dirty="0"/>
              <a:t>Section 2.1(cont.)</a:t>
            </a:r>
          </a:p>
          <a:p>
            <a:pPr>
              <a:buFont typeface="Wingdings" panose="05000000000000000000" pitchFamily="2" charset="2"/>
              <a:buChar char="§"/>
            </a:pPr>
            <a:r>
              <a:rPr lang="en-US" sz="2000" dirty="0"/>
              <a:t>Highlight the types of IPv4 and IPv6 static routes that will be examined in the chapter:</a:t>
            </a:r>
          </a:p>
          <a:p>
            <a:pPr marL="742950" lvl="1" indent="-285750">
              <a:buFont typeface="Courier New" panose="02070309020205020404" pitchFamily="49" charset="0"/>
              <a:buChar char="o"/>
            </a:pPr>
            <a:r>
              <a:rPr lang="en-US" sz="1600" dirty="0"/>
              <a:t>Standard static route</a:t>
            </a:r>
          </a:p>
          <a:p>
            <a:pPr marL="742950" lvl="1" indent="-285750">
              <a:buFont typeface="Courier New" panose="02070309020205020404" pitchFamily="49" charset="0"/>
              <a:buChar char="o"/>
            </a:pPr>
            <a:r>
              <a:rPr lang="en-US" sz="1600" dirty="0"/>
              <a:t>Default static route</a:t>
            </a:r>
          </a:p>
          <a:p>
            <a:pPr marL="742950" lvl="1" indent="-285750">
              <a:buFont typeface="Courier New" panose="02070309020205020404" pitchFamily="49" charset="0"/>
              <a:buChar char="o"/>
            </a:pPr>
            <a:r>
              <a:rPr lang="en-US" sz="1600" dirty="0"/>
              <a:t>Floating static route</a:t>
            </a:r>
          </a:p>
          <a:p>
            <a:pPr marL="0" lvl="0" indent="0">
              <a:buNone/>
            </a:pPr>
            <a:r>
              <a:rPr lang="en-US" dirty="0"/>
              <a:t>Section 2.2</a:t>
            </a:r>
          </a:p>
          <a:p>
            <a:pPr lvl="0">
              <a:buFont typeface="Wingdings" panose="05000000000000000000" pitchFamily="2" charset="2"/>
              <a:buChar char="§"/>
            </a:pPr>
            <a:r>
              <a:rPr lang="en-US" sz="2000" dirty="0"/>
              <a:t>Set up in Packet Tracer the sample topology that is used in the curriculum. Share with the students so that they can do the static route configurations “hands-on” as you demonstrate.</a:t>
            </a:r>
          </a:p>
          <a:p>
            <a:pPr lvl="0">
              <a:buFont typeface="Wingdings" panose="05000000000000000000" pitchFamily="2" charset="2"/>
              <a:buChar char="§"/>
            </a:pPr>
            <a:r>
              <a:rPr lang="en-US" sz="2000" dirty="0"/>
              <a:t>Clarify the meaning of the terms next-hop and exit interface.</a:t>
            </a:r>
          </a:p>
          <a:p>
            <a:pPr>
              <a:buFont typeface="Wingdings" panose="05000000000000000000" pitchFamily="2" charset="2"/>
              <a:buChar char="§"/>
            </a:pPr>
            <a:r>
              <a:rPr lang="en-US" sz="2000" dirty="0"/>
              <a:t>Discuss the use of default routes and ask students to explain how default routes would be incorporated in their institution’s network?</a:t>
            </a:r>
          </a:p>
          <a:p>
            <a:pPr lvl="0">
              <a:buFont typeface="Wingdings" panose="05000000000000000000" pitchFamily="2" charset="2"/>
              <a:buChar char="§"/>
            </a:pPr>
            <a:endParaRPr lang="en-US" sz="2000" dirty="0"/>
          </a:p>
          <a:p>
            <a:pPr marL="0" lvl="0" indent="0">
              <a:buNone/>
            </a:pPr>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2: Best Practices (Cont.)</a:t>
            </a:r>
          </a:p>
        </p:txBody>
      </p:sp>
      <p:sp>
        <p:nvSpPr>
          <p:cNvPr id="9" name="Text Placeholder 6"/>
          <p:cNvSpPr txBox="1">
            <a:spLocks/>
          </p:cNvSpPr>
          <p:nvPr/>
        </p:nvSpPr>
        <p:spPr>
          <a:xfrm>
            <a:off x="228600" y="1344168"/>
            <a:ext cx="8577072" cy="5624668"/>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dirty="0"/>
              <a:t>Section 2.2</a:t>
            </a:r>
          </a:p>
          <a:p>
            <a:r>
              <a:rPr lang="en-US" sz="2000" dirty="0"/>
              <a:t>Encourage students to use the Syntax Checker activities to practice the new commands.</a:t>
            </a:r>
          </a:p>
          <a:p>
            <a:r>
              <a:rPr lang="en-US" sz="2000" dirty="0"/>
              <a:t>Explain the necessity for using a fully specified static route which includes both the exit interface and the next-hop address. (Necessary with older IOS not using CEF)</a:t>
            </a:r>
          </a:p>
          <a:p>
            <a:r>
              <a:rPr lang="en-US" sz="2000" dirty="0"/>
              <a:t>Demonstrate how to verify static routes using:</a:t>
            </a:r>
          </a:p>
          <a:p>
            <a:pPr marL="742950" lvl="1" indent="-285750">
              <a:buFont typeface="Courier New" panose="02070309020205020404" pitchFamily="49" charset="0"/>
              <a:buChar char="o"/>
            </a:pPr>
            <a:r>
              <a:rPr lang="en-US" sz="1600" b="1" dirty="0"/>
              <a:t>show </a:t>
            </a:r>
            <a:r>
              <a:rPr lang="en-US" sz="1600" b="1" dirty="0" err="1"/>
              <a:t>ip</a:t>
            </a:r>
            <a:r>
              <a:rPr lang="en-US" sz="1600" b="1" dirty="0"/>
              <a:t> route</a:t>
            </a:r>
            <a:r>
              <a:rPr lang="en-US" sz="1600" dirty="0"/>
              <a:t> </a:t>
            </a:r>
          </a:p>
          <a:p>
            <a:pPr marL="742950" lvl="1" indent="-285750">
              <a:buFont typeface="Courier New" panose="02070309020205020404" pitchFamily="49" charset="0"/>
              <a:buChar char="o"/>
            </a:pPr>
            <a:r>
              <a:rPr lang="en-US" sz="1600" b="1" dirty="0"/>
              <a:t>show </a:t>
            </a:r>
            <a:r>
              <a:rPr lang="en-US" sz="1600" b="1" dirty="0" err="1"/>
              <a:t>ip</a:t>
            </a:r>
            <a:r>
              <a:rPr lang="en-US" sz="1600" b="1" dirty="0"/>
              <a:t> route static</a:t>
            </a:r>
            <a:r>
              <a:rPr lang="en-US" sz="1600" dirty="0"/>
              <a:t> </a:t>
            </a:r>
          </a:p>
          <a:p>
            <a:pPr marL="742950" lvl="1" indent="-285750">
              <a:buFont typeface="Courier New" panose="02070309020205020404" pitchFamily="49" charset="0"/>
              <a:buChar char="o"/>
            </a:pPr>
            <a:r>
              <a:rPr lang="en-US" sz="1600" b="1" dirty="0"/>
              <a:t>show </a:t>
            </a:r>
            <a:r>
              <a:rPr lang="en-US" sz="1600" b="1" dirty="0" err="1"/>
              <a:t>ip</a:t>
            </a:r>
            <a:r>
              <a:rPr lang="en-US" sz="1600" b="1" dirty="0"/>
              <a:t> route</a:t>
            </a:r>
            <a:r>
              <a:rPr lang="en-US" sz="1600" dirty="0"/>
              <a:t> </a:t>
            </a:r>
            <a:r>
              <a:rPr lang="en-US" sz="1600" i="1" dirty="0"/>
              <a:t>network</a:t>
            </a:r>
            <a:r>
              <a:rPr lang="en-US" sz="1600" dirty="0"/>
              <a:t> </a:t>
            </a:r>
          </a:p>
          <a:p>
            <a:pPr marL="742950" lvl="1" indent="-285750">
              <a:buFont typeface="Courier New" panose="02070309020205020404" pitchFamily="49" charset="0"/>
              <a:buChar char="o"/>
            </a:pPr>
            <a:r>
              <a:rPr lang="en-US" sz="1600" b="1" dirty="0"/>
              <a:t>show ipv6 route</a:t>
            </a:r>
            <a:r>
              <a:rPr lang="en-US" sz="1600" dirty="0"/>
              <a:t> </a:t>
            </a:r>
          </a:p>
          <a:p>
            <a:pPr marL="742950" lvl="1" indent="-285750">
              <a:buFont typeface="Courier New" panose="02070309020205020404" pitchFamily="49" charset="0"/>
              <a:buChar char="o"/>
            </a:pPr>
            <a:r>
              <a:rPr lang="en-US" sz="1600" b="1" dirty="0"/>
              <a:t>show ipv6 route static</a:t>
            </a:r>
            <a:r>
              <a:rPr lang="en-US" sz="1600" dirty="0"/>
              <a:t> </a:t>
            </a:r>
          </a:p>
          <a:p>
            <a:pPr marL="742950" lvl="1" indent="-285750">
              <a:buFont typeface="Courier New" panose="02070309020205020404" pitchFamily="49" charset="0"/>
              <a:buChar char="o"/>
            </a:pPr>
            <a:r>
              <a:rPr lang="en-US" sz="1600" b="1" dirty="0"/>
              <a:t>show ipv6 route</a:t>
            </a:r>
            <a:r>
              <a:rPr lang="en-US" sz="1600" dirty="0"/>
              <a:t> </a:t>
            </a:r>
            <a:r>
              <a:rPr lang="en-US" sz="1600" i="1" dirty="0"/>
              <a:t>network</a:t>
            </a:r>
            <a:r>
              <a:rPr lang="en-US" sz="1600" dirty="0"/>
              <a:t> </a:t>
            </a:r>
          </a:p>
          <a:p>
            <a:endParaRPr lang="en-US" sz="2000" dirty="0"/>
          </a:p>
          <a:p>
            <a:pPr marL="0" indent="0">
              <a:buNone/>
            </a:pPr>
            <a:endParaRPr lang="en-US" sz="2000" dirty="0"/>
          </a:p>
          <a:p>
            <a:pPr lvl="0">
              <a:buFont typeface="Wingdings" panose="05000000000000000000" pitchFamily="2" charset="2"/>
              <a:buChar char="§"/>
            </a:pPr>
            <a:endParaRPr lang="en-US" sz="2000" dirty="0"/>
          </a:p>
          <a:p>
            <a:pPr marL="0" lvl="0" indent="0">
              <a:buNone/>
            </a:pPr>
            <a:endParaRPr lang="en-US" sz="2000" dirty="0"/>
          </a:p>
        </p:txBody>
      </p:sp>
    </p:spTree>
    <p:extLst>
      <p:ext uri="{BB962C8B-B14F-4D97-AF65-F5344CB8AC3E}">
        <p14:creationId xmlns:p14="http://schemas.microsoft.com/office/powerpoint/2010/main" val="107193115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2: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dirty="0"/>
              <a:t>Section 2.2 (cont.)</a:t>
            </a:r>
          </a:p>
          <a:p>
            <a:r>
              <a:rPr lang="en-US" sz="2000" dirty="0"/>
              <a:t>Discuss the use of Floating Static Routes as backup routes.</a:t>
            </a:r>
          </a:p>
          <a:p>
            <a:r>
              <a:rPr lang="en-US" sz="2000" dirty="0"/>
              <a:t>Explain that the Cisco IOS automatically installs a local host route when an interface address is configured on the router. Indicated with an “L”. Show this as it happens using Packet Tracer. </a:t>
            </a:r>
          </a:p>
          <a:p>
            <a:r>
              <a:rPr lang="en-US" sz="2000" dirty="0"/>
              <a:t>Have students examine routing table output and identify the Static, Default and Local Host routes.</a:t>
            </a:r>
          </a:p>
          <a:p>
            <a:pPr marL="0" indent="0">
              <a:buNone/>
            </a:pPr>
            <a:r>
              <a:rPr lang="en-US" dirty="0"/>
              <a:t>Section 2.3</a:t>
            </a:r>
          </a:p>
          <a:p>
            <a:r>
              <a:rPr lang="en-US" sz="2000" dirty="0"/>
              <a:t>Demonstrate methodical troubleshooting of static routes using </a:t>
            </a:r>
            <a:r>
              <a:rPr lang="en-US" sz="2000" b="1" dirty="0"/>
              <a:t>ping</a:t>
            </a:r>
            <a:r>
              <a:rPr lang="en-US" sz="2000" dirty="0"/>
              <a:t>, </a:t>
            </a:r>
            <a:r>
              <a:rPr lang="en-US" sz="2000" b="1" dirty="0"/>
              <a:t>traceroute</a:t>
            </a:r>
            <a:r>
              <a:rPr lang="en-US" sz="2000" dirty="0"/>
              <a:t>, </a:t>
            </a:r>
            <a:r>
              <a:rPr lang="en-US" sz="2000" b="1" dirty="0"/>
              <a:t>show </a:t>
            </a:r>
            <a:r>
              <a:rPr lang="en-US" sz="2000" b="1" dirty="0" err="1"/>
              <a:t>ip</a:t>
            </a:r>
            <a:r>
              <a:rPr lang="en-US" sz="2000" b="1" dirty="0"/>
              <a:t> route</a:t>
            </a:r>
            <a:r>
              <a:rPr lang="en-US" sz="2000" dirty="0"/>
              <a:t>, </a:t>
            </a:r>
            <a:r>
              <a:rPr lang="en-US" sz="2000" b="1" dirty="0"/>
              <a:t>show </a:t>
            </a:r>
            <a:r>
              <a:rPr lang="en-US" sz="2000" b="1" dirty="0" err="1"/>
              <a:t>ip</a:t>
            </a:r>
            <a:r>
              <a:rPr lang="en-US" sz="2000" b="1" dirty="0"/>
              <a:t> interface brief </a:t>
            </a:r>
            <a:r>
              <a:rPr lang="en-US" sz="2000" dirty="0"/>
              <a:t>and </a:t>
            </a:r>
            <a:r>
              <a:rPr lang="en-US" sz="2000" b="1" dirty="0"/>
              <a:t>show </a:t>
            </a:r>
            <a:r>
              <a:rPr lang="en-US" sz="2000" b="1" dirty="0" err="1"/>
              <a:t>cdp</a:t>
            </a:r>
            <a:r>
              <a:rPr lang="en-US" sz="2000" b="1" dirty="0"/>
              <a:t> neighbors detail.</a:t>
            </a:r>
          </a:p>
          <a:p>
            <a:r>
              <a:rPr lang="en-US" sz="2000" dirty="0"/>
              <a:t>Provide students with as many opportunities as possible to hone their troubleshooting skills.</a:t>
            </a:r>
          </a:p>
          <a:p>
            <a:endParaRPr lang="en-US" dirty="0"/>
          </a:p>
          <a:p>
            <a:pPr marL="0" indent="0">
              <a:buNone/>
            </a:pPr>
            <a:endParaRPr lang="en-US" dirty="0"/>
          </a:p>
          <a:p>
            <a:pPr lvl="0"/>
            <a:endParaRPr lang="en-US" sz="2000" dirty="0"/>
          </a:p>
        </p:txBody>
      </p:sp>
    </p:spTree>
    <p:extLst>
      <p:ext uri="{BB962C8B-B14F-4D97-AF65-F5344CB8AC3E}">
        <p14:creationId xmlns:p14="http://schemas.microsoft.com/office/powerpoint/2010/main" val="391406094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2: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2: Static Routing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2 -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2.1 Static Routing Implementation</a:t>
            </a:r>
          </a:p>
          <a:p>
            <a:pPr marL="742950" lvl="1" indent="-285750">
              <a:buFont typeface="Arial" panose="020B0604020202020204" pitchFamily="34" charset="0"/>
              <a:buChar char="•"/>
            </a:pPr>
            <a:r>
              <a:rPr lang="en-US" sz="1600" dirty="0"/>
              <a:t>Explain the advantages and disadvantages of static routing.</a:t>
            </a:r>
          </a:p>
          <a:p>
            <a:pPr marL="742950" lvl="1" indent="-285750">
              <a:buFont typeface="Arial" panose="020B0604020202020204" pitchFamily="34" charset="0"/>
              <a:buChar char="•"/>
            </a:pPr>
            <a:r>
              <a:rPr lang="en-US" sz="1600" dirty="0"/>
              <a:t>Explain the purpose of different types of static routes.</a:t>
            </a:r>
          </a:p>
          <a:p>
            <a:pPr marL="1588" indent="0">
              <a:buNone/>
            </a:pPr>
            <a:r>
              <a:rPr lang="en-CA" sz="2000" dirty="0"/>
              <a:t>2.2 Configure Static and Default Routes</a:t>
            </a:r>
          </a:p>
          <a:p>
            <a:pPr marL="742950" lvl="1" indent="-285750">
              <a:buFont typeface="Arial" panose="020B0604020202020204" pitchFamily="34" charset="0"/>
              <a:buChar char="•"/>
            </a:pPr>
            <a:r>
              <a:rPr lang="en-US" sz="1600" dirty="0"/>
              <a:t>Configure IPv4 and IPv6 static routes by specifying a next-hop address.</a:t>
            </a:r>
          </a:p>
          <a:p>
            <a:pPr marL="742950" lvl="1" indent="-285750">
              <a:buFont typeface="Arial" panose="020B0604020202020204" pitchFamily="34" charset="0"/>
              <a:buChar char="•"/>
            </a:pPr>
            <a:r>
              <a:rPr lang="en-US" sz="1600" dirty="0"/>
              <a:t>Configure IPv4 and IPv6 default routes.</a:t>
            </a:r>
          </a:p>
          <a:p>
            <a:pPr marL="742950" lvl="1" indent="-285750">
              <a:buFont typeface="Arial" panose="020B0604020202020204" pitchFamily="34" charset="0"/>
              <a:buChar char="•"/>
            </a:pPr>
            <a:r>
              <a:rPr lang="en-US" sz="1600" dirty="0"/>
              <a:t>Configure a floating static route to provide a backup connection.</a:t>
            </a:r>
          </a:p>
          <a:p>
            <a:pPr marL="742950" lvl="1" indent="-285750">
              <a:buFont typeface="Arial" panose="020B0604020202020204" pitchFamily="34" charset="0"/>
              <a:buChar char="•"/>
            </a:pPr>
            <a:r>
              <a:rPr lang="en-US" sz="1600" dirty="0"/>
              <a:t>Configure IPv4 and IPv6 static host routes that direct traffic to a specific host</a:t>
            </a:r>
          </a:p>
          <a:p>
            <a:pPr marL="0" indent="0">
              <a:buNone/>
            </a:pPr>
            <a:r>
              <a:rPr lang="en-US" sz="2000" dirty="0"/>
              <a:t>2.3 Troubleshoot Static and Default Route Issues</a:t>
            </a:r>
          </a:p>
          <a:p>
            <a:pPr marL="627063" lvl="1" indent="-285750">
              <a:buFont typeface="Arial" panose="020B0604020202020204" pitchFamily="34" charset="0"/>
              <a:buChar char="•"/>
            </a:pPr>
            <a:r>
              <a:rPr lang="en-US" sz="1600" dirty="0"/>
              <a:t>Explain how a router processes packets when a static route is configured.</a:t>
            </a:r>
          </a:p>
          <a:p>
            <a:pPr marL="627063" lvl="1" indent="-285750">
              <a:buFont typeface="Arial" panose="020B0604020202020204" pitchFamily="34" charset="0"/>
              <a:buChar char="•"/>
            </a:pPr>
            <a:r>
              <a:rPr lang="en-US" sz="1600" dirty="0"/>
              <a:t>Troubleshoot common static and default route configuration issues.</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marL="0" indent="0">
              <a:buNone/>
            </a:pPr>
            <a:r>
              <a:rPr lang="en-CA" sz="2400" dirty="0"/>
              <a:t>2.1 Static Routing Implementation</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ea typeface="+mj-ea"/>
                <a:cs typeface="+mj-cs"/>
              </a:rPr>
              <a:t>Static Routing</a:t>
            </a:r>
            <a:br>
              <a:rPr lang="en-US" dirty="0">
                <a:ea typeface="+mj-ea"/>
                <a:cs typeface="+mj-cs"/>
              </a:rPr>
            </a:br>
            <a:r>
              <a:rPr lang="en-US" dirty="0">
                <a:ea typeface="+mj-ea"/>
                <a:cs typeface="+mj-cs"/>
              </a:rPr>
              <a:t>Reach Remote Networks</a:t>
            </a:r>
            <a:endParaRPr lang="en-US" dirty="0">
              <a:solidFill>
                <a:srgbClr val="00B0F0"/>
              </a:solidFill>
              <a:latin typeface="Arial" charset="0"/>
            </a:endParaRPr>
          </a:p>
        </p:txBody>
      </p:sp>
      <p:sp>
        <p:nvSpPr>
          <p:cNvPr id="2" name="Content Placeholder 1"/>
          <p:cNvSpPr>
            <a:spLocks noGrp="1"/>
          </p:cNvSpPr>
          <p:nvPr>
            <p:ph idx="1"/>
          </p:nvPr>
        </p:nvSpPr>
        <p:spPr>
          <a:xfrm>
            <a:off x="268530" y="1232592"/>
            <a:ext cx="3458345" cy="4336935"/>
          </a:xfrm>
        </p:spPr>
        <p:txBody>
          <a:bodyPr/>
          <a:lstStyle/>
          <a:p>
            <a:pPr marL="0" indent="0">
              <a:buNone/>
            </a:pPr>
            <a:r>
              <a:rPr lang="en-US" sz="2000" dirty="0"/>
              <a:t>A router can learn about remote networks in one of two ways:</a:t>
            </a:r>
          </a:p>
          <a:p>
            <a:pPr marL="461963" indent="-342900">
              <a:buFont typeface="Arial"/>
              <a:buChar char="•"/>
            </a:pPr>
            <a:r>
              <a:rPr lang="en-US" sz="2000" b="1" dirty="0"/>
              <a:t>Manually</a:t>
            </a:r>
            <a:r>
              <a:rPr lang="en-US" sz="2000" dirty="0"/>
              <a:t> - Remote networks are manually entered into the route table using static routes.</a:t>
            </a:r>
          </a:p>
          <a:p>
            <a:pPr marL="461963" indent="-342900">
              <a:buFont typeface="Arial"/>
              <a:buChar char="•"/>
            </a:pPr>
            <a:r>
              <a:rPr lang="en-US" sz="2000" b="1" dirty="0"/>
              <a:t>Dynamically</a:t>
            </a:r>
            <a:r>
              <a:rPr lang="en-US" sz="2000" dirty="0"/>
              <a:t> - Remote routes are automatically learned using a dynamic routing protocol.</a:t>
            </a:r>
          </a:p>
          <a:p>
            <a:endParaRPr lang="en-US" sz="2000" dirty="0"/>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683788" y="1828801"/>
            <a:ext cx="5282237" cy="3920835"/>
          </a:xfrm>
          <a:prstGeom prst="rect">
            <a:avLst/>
          </a:prstGeom>
        </p:spPr>
      </p:pic>
    </p:spTree>
    <p:extLst>
      <p:ext uri="{BB962C8B-B14F-4D97-AF65-F5344CB8AC3E}">
        <p14:creationId xmlns:p14="http://schemas.microsoft.com/office/powerpoint/2010/main" val="270003087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Static Routing</a:t>
            </a:r>
            <a:br>
              <a:rPr lang="en-US" dirty="0">
                <a:ea typeface="+mj-ea"/>
                <a:cs typeface="+mj-cs"/>
              </a:rPr>
            </a:br>
            <a:r>
              <a:rPr lang="en-US" dirty="0"/>
              <a:t>Why Use Static Routing?</a:t>
            </a:r>
          </a:p>
        </p:txBody>
      </p:sp>
      <p:sp>
        <p:nvSpPr>
          <p:cNvPr id="2" name="Content Placeholder 1"/>
          <p:cNvSpPr>
            <a:spLocks noGrp="1"/>
          </p:cNvSpPr>
          <p:nvPr>
            <p:ph idx="1"/>
          </p:nvPr>
        </p:nvSpPr>
        <p:spPr>
          <a:xfrm>
            <a:off x="268530" y="1232592"/>
            <a:ext cx="8570670" cy="2591263"/>
          </a:xfrm>
        </p:spPr>
        <p:txBody>
          <a:bodyPr/>
          <a:lstStyle/>
          <a:p>
            <a:pPr marL="0" indent="0">
              <a:buNone/>
            </a:pPr>
            <a:r>
              <a:rPr lang="en-US" sz="2000" dirty="0"/>
              <a:t>Static routing provides some advantages over dynamic routing, including:</a:t>
            </a:r>
          </a:p>
          <a:p>
            <a:r>
              <a:rPr lang="en-US" sz="2000" dirty="0"/>
              <a:t>Static routes are not advertised over the network, resulting in better security.</a:t>
            </a:r>
          </a:p>
          <a:p>
            <a:r>
              <a:rPr lang="en-US" sz="2000" dirty="0"/>
              <a:t>Static routes use less bandwidth than dynamic routing protocols, no CPU cycles are used to calculate and communicate routes.</a:t>
            </a:r>
          </a:p>
          <a:p>
            <a:r>
              <a:rPr lang="en-US" sz="2000" dirty="0"/>
              <a:t>The path a static route uses to send data is known.</a:t>
            </a:r>
          </a:p>
          <a:p>
            <a:endParaRPr lang="en-US" sz="2000" dirty="0"/>
          </a:p>
        </p:txBody>
      </p:sp>
      <p:pic>
        <p:nvPicPr>
          <p:cNvPr id="4" name="Picture 3"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82927" y="3532909"/>
            <a:ext cx="6483436" cy="2883799"/>
          </a:xfrm>
          <a:prstGeom prst="rect">
            <a:avLst/>
          </a:prstGeom>
        </p:spPr>
      </p:pic>
    </p:spTree>
    <p:extLst>
      <p:ext uri="{BB962C8B-B14F-4D97-AF65-F5344CB8AC3E}">
        <p14:creationId xmlns:p14="http://schemas.microsoft.com/office/powerpoint/2010/main" val="3042000402"/>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2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15</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Static Routing</a:t>
            </a:r>
            <a:br>
              <a:rPr lang="en-US" dirty="0">
                <a:ea typeface="+mj-ea"/>
                <a:cs typeface="+mj-cs"/>
              </a:rPr>
            </a:br>
            <a:r>
              <a:rPr lang="en-US" dirty="0"/>
              <a:t>When to Use Static Routes</a:t>
            </a:r>
          </a:p>
        </p:txBody>
      </p:sp>
      <p:sp>
        <p:nvSpPr>
          <p:cNvPr id="2" name="Content Placeholder 1"/>
          <p:cNvSpPr>
            <a:spLocks noGrp="1"/>
          </p:cNvSpPr>
          <p:nvPr>
            <p:ph idx="1"/>
          </p:nvPr>
        </p:nvSpPr>
        <p:spPr>
          <a:xfrm>
            <a:off x="268530" y="1232592"/>
            <a:ext cx="8570670" cy="2702099"/>
          </a:xfrm>
        </p:spPr>
        <p:txBody>
          <a:bodyPr/>
          <a:lstStyle/>
          <a:p>
            <a:pPr marL="0" indent="0">
              <a:buNone/>
            </a:pPr>
            <a:r>
              <a:rPr lang="en-US" sz="2000" dirty="0"/>
              <a:t>Static routing has three primary uses:</a:t>
            </a:r>
          </a:p>
          <a:p>
            <a:r>
              <a:rPr lang="en-US" sz="2000" dirty="0"/>
              <a:t>Providing ease of routing table maintenance in smaller networks.</a:t>
            </a:r>
          </a:p>
          <a:p>
            <a:r>
              <a:rPr lang="en-US" sz="2000" dirty="0"/>
              <a:t>Routing to and from stub networks. A stub network is a network accessed by a single route, and the router has no other neighbors.</a:t>
            </a:r>
          </a:p>
          <a:p>
            <a:r>
              <a:rPr lang="en-US" sz="2000" dirty="0"/>
              <a:t>Using a single default route to represent a path to any network that does not have a more specific match with another route in the routing table. </a:t>
            </a: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87782" y="3587003"/>
            <a:ext cx="4904509" cy="3077033"/>
          </a:xfrm>
          <a:prstGeom prst="rect">
            <a:avLst/>
          </a:prstGeom>
        </p:spPr>
      </p:pic>
    </p:spTree>
    <p:extLst>
      <p:ext uri="{BB962C8B-B14F-4D97-AF65-F5344CB8AC3E}">
        <p14:creationId xmlns:p14="http://schemas.microsoft.com/office/powerpoint/2010/main" val="2667230165"/>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Types of Static Routes</a:t>
            </a:r>
            <a:br>
              <a:rPr lang="en-US" dirty="0">
                <a:ea typeface="+mj-ea"/>
                <a:cs typeface="+mj-cs"/>
              </a:rPr>
            </a:br>
            <a:r>
              <a:rPr lang="en-US" dirty="0"/>
              <a:t>Static Route Applications</a:t>
            </a:r>
          </a:p>
        </p:txBody>
      </p:sp>
      <p:sp>
        <p:nvSpPr>
          <p:cNvPr id="2" name="Content Placeholder 1"/>
          <p:cNvSpPr>
            <a:spLocks noGrp="1"/>
          </p:cNvSpPr>
          <p:nvPr>
            <p:ph idx="1"/>
          </p:nvPr>
        </p:nvSpPr>
        <p:spPr>
          <a:xfrm>
            <a:off x="268530" y="1232592"/>
            <a:ext cx="8570670" cy="2702099"/>
          </a:xfrm>
        </p:spPr>
        <p:txBody>
          <a:bodyPr/>
          <a:lstStyle/>
          <a:p>
            <a:pPr marL="0" indent="0">
              <a:buNone/>
            </a:pPr>
            <a:r>
              <a:rPr lang="en-US" sz="2000" dirty="0"/>
              <a:t>Static Routes are often used to:</a:t>
            </a:r>
          </a:p>
          <a:p>
            <a:r>
              <a:rPr lang="en-US" sz="2000" dirty="0"/>
              <a:t>Connect to a specific network.</a:t>
            </a:r>
          </a:p>
          <a:p>
            <a:r>
              <a:rPr lang="en-US" sz="2000" dirty="0"/>
              <a:t>Provide a Gateway of Last Resort for a stub network.</a:t>
            </a:r>
          </a:p>
          <a:p>
            <a:r>
              <a:rPr lang="en-US" sz="2000" dirty="0"/>
              <a:t>Reduce the number of routes advertised by summarizing several contiguous networks as one static route.</a:t>
            </a:r>
          </a:p>
          <a:p>
            <a:r>
              <a:rPr lang="en-US" sz="2000" dirty="0"/>
              <a:t>Create a backup route in case a primary route link fails.</a:t>
            </a:r>
          </a:p>
        </p:txBody>
      </p:sp>
    </p:spTree>
    <p:extLst>
      <p:ext uri="{BB962C8B-B14F-4D97-AF65-F5344CB8AC3E}">
        <p14:creationId xmlns:p14="http://schemas.microsoft.com/office/powerpoint/2010/main" val="305021075"/>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Types of Static Routes</a:t>
            </a:r>
            <a:br>
              <a:rPr lang="en-US" dirty="0">
                <a:ea typeface="+mj-ea"/>
                <a:cs typeface="+mj-cs"/>
              </a:rPr>
            </a:br>
            <a:r>
              <a:rPr lang="en-US" dirty="0"/>
              <a:t>Standard Static Route</a:t>
            </a:r>
          </a:p>
        </p:txBody>
      </p:sp>
      <p:pic>
        <p:nvPicPr>
          <p:cNvPr id="3" name="Content Placeholder 2" descr="Routing and Switching Essentials - Mozilla Firefox"/>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997971" y="1496291"/>
            <a:ext cx="7009736" cy="4516582"/>
          </a:xfrm>
        </p:spPr>
      </p:pic>
    </p:spTree>
    <p:extLst>
      <p:ext uri="{BB962C8B-B14F-4D97-AF65-F5344CB8AC3E}">
        <p14:creationId xmlns:p14="http://schemas.microsoft.com/office/powerpoint/2010/main" val="2433548159"/>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Types of Static Routes</a:t>
            </a:r>
            <a:br>
              <a:rPr lang="en-US" dirty="0">
                <a:ea typeface="+mj-ea"/>
                <a:cs typeface="+mj-cs"/>
              </a:rPr>
            </a:br>
            <a:r>
              <a:rPr lang="en-US" dirty="0"/>
              <a:t>Default Static Route</a:t>
            </a:r>
          </a:p>
        </p:txBody>
      </p:sp>
      <p:pic>
        <p:nvPicPr>
          <p:cNvPr id="4" name="Content Placeholder 3" descr="Routing and Switching Essentials - Mozilla Firefox"/>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2102026" y="3105826"/>
            <a:ext cx="5434847" cy="3752173"/>
          </a:xfrm>
        </p:spPr>
      </p:pic>
      <p:sp>
        <p:nvSpPr>
          <p:cNvPr id="5" name="Rectangle 4"/>
          <p:cNvSpPr/>
          <p:nvPr/>
        </p:nvSpPr>
        <p:spPr>
          <a:xfrm>
            <a:off x="277042" y="1423059"/>
            <a:ext cx="8605807" cy="1862048"/>
          </a:xfrm>
          <a:prstGeom prst="rect">
            <a:avLst/>
          </a:prstGeom>
        </p:spPr>
        <p:txBody>
          <a:bodyPr wrap="square">
            <a:spAutoFit/>
          </a:bodyPr>
          <a:lstStyle/>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A default static route is a route that matches all packets. </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A default route identifies the gateway IP address to which the router sends all IP packets that it does not have a learned or static route. </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A default static route is simply a static route with 0.0.0.0/0 as the destination IPv4 address.</a:t>
            </a:r>
          </a:p>
        </p:txBody>
      </p:sp>
    </p:spTree>
    <p:extLst>
      <p:ext uri="{BB962C8B-B14F-4D97-AF65-F5344CB8AC3E}">
        <p14:creationId xmlns:p14="http://schemas.microsoft.com/office/powerpoint/2010/main" val="4162076681"/>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Types of Static Routes</a:t>
            </a:r>
            <a:br>
              <a:rPr lang="en-US" dirty="0">
                <a:ea typeface="+mj-ea"/>
                <a:cs typeface="+mj-cs"/>
              </a:rPr>
            </a:br>
            <a:r>
              <a:rPr lang="en-US" dirty="0"/>
              <a:t>Summary Static Route</a:t>
            </a: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94509" y="1371599"/>
            <a:ext cx="6996546" cy="5036825"/>
          </a:xfrm>
          <a:prstGeom prst="rect">
            <a:avLst/>
          </a:prstGeom>
        </p:spPr>
      </p:pic>
    </p:spTree>
    <p:extLst>
      <p:ext uri="{BB962C8B-B14F-4D97-AF65-F5344CB8AC3E}">
        <p14:creationId xmlns:p14="http://schemas.microsoft.com/office/powerpoint/2010/main" val="3226650176"/>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Types of Static Routes</a:t>
            </a:r>
            <a:br>
              <a:rPr lang="en-US" dirty="0">
                <a:ea typeface="+mj-ea"/>
                <a:cs typeface="+mj-cs"/>
              </a:rPr>
            </a:br>
            <a:r>
              <a:rPr lang="en-US" dirty="0"/>
              <a:t>Floating Static Route</a:t>
            </a:r>
          </a:p>
        </p:txBody>
      </p:sp>
      <p:pic>
        <p:nvPicPr>
          <p:cNvPr id="2" name="Picture 1"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36073" y="1329676"/>
            <a:ext cx="7140037" cy="5209670"/>
          </a:xfrm>
          <a:prstGeom prst="rect">
            <a:avLst/>
          </a:prstGeom>
        </p:spPr>
      </p:pic>
    </p:spTree>
    <p:extLst>
      <p:ext uri="{BB962C8B-B14F-4D97-AF65-F5344CB8AC3E}">
        <p14:creationId xmlns:p14="http://schemas.microsoft.com/office/powerpoint/2010/main" val="476550011"/>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6.2 Configure Static and Default Routes</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latin typeface="Courier New" panose="02070309020205020404" pitchFamily="49" charset="0"/>
                <a:cs typeface="Courier New" panose="02070309020205020404" pitchFamily="49" charset="0"/>
              </a:rPr>
              <a:t>ip route </a:t>
            </a:r>
            <a:r>
              <a:rPr lang="en-US" dirty="0"/>
              <a:t>Command</a:t>
            </a:r>
          </a:p>
        </p:txBody>
      </p:sp>
      <p:pic>
        <p:nvPicPr>
          <p:cNvPr id="4" name="Picture 3"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70513" y="1343429"/>
            <a:ext cx="6618866" cy="5195917"/>
          </a:xfrm>
          <a:prstGeom prst="rect">
            <a:avLst/>
          </a:prstGeom>
        </p:spPr>
      </p:pic>
    </p:spTree>
    <p:extLst>
      <p:ext uri="{BB962C8B-B14F-4D97-AF65-F5344CB8AC3E}">
        <p14:creationId xmlns:p14="http://schemas.microsoft.com/office/powerpoint/2010/main" val="2559917394"/>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Next-Hop Options</a:t>
            </a:r>
          </a:p>
        </p:txBody>
      </p:sp>
      <p:sp>
        <p:nvSpPr>
          <p:cNvPr id="3" name="Rectangle 2"/>
          <p:cNvSpPr/>
          <p:nvPr/>
        </p:nvSpPr>
        <p:spPr>
          <a:xfrm>
            <a:off x="276998" y="1385452"/>
            <a:ext cx="8576057" cy="2893100"/>
          </a:xfrm>
          <a:prstGeom prst="rect">
            <a:avLst/>
          </a:prstGeom>
        </p:spPr>
        <p:txBody>
          <a:bodyPr wrap="square">
            <a:spAutoFit/>
          </a:bodyPr>
          <a:lstStyle/>
          <a:p>
            <a:pPr lvl="0" algn="l" defTabSz="814388">
              <a:lnSpc>
                <a:spcPct val="95000"/>
              </a:lnSpc>
              <a:spcBef>
                <a:spcPct val="50000"/>
              </a:spcBef>
              <a:buClr>
                <a:srgbClr val="708CA1"/>
              </a:buClr>
            </a:pPr>
            <a:r>
              <a:rPr lang="en-US" sz="2000" kern="0" dirty="0">
                <a:solidFill>
                  <a:srgbClr val="000000"/>
                </a:solidFill>
                <a:latin typeface="Arial"/>
                <a:ea typeface="+mn-ea"/>
                <a:cs typeface="+mn-cs"/>
              </a:rPr>
              <a:t>The next hop can be identified by an IP address, exit interface, or both. How the destination is specified creates one of the three following route types:</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Arial"/>
                <a:ea typeface="+mn-ea"/>
                <a:cs typeface="+mn-cs"/>
              </a:rPr>
              <a:t>Next-hop route </a:t>
            </a:r>
            <a:r>
              <a:rPr lang="en-US" sz="2000" kern="0" dirty="0">
                <a:solidFill>
                  <a:srgbClr val="000000"/>
                </a:solidFill>
                <a:latin typeface="Arial"/>
                <a:ea typeface="+mn-ea"/>
                <a:cs typeface="+mn-cs"/>
              </a:rPr>
              <a:t>- Only the next-hop IP address is specified.</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Arial"/>
                <a:ea typeface="+mn-ea"/>
                <a:cs typeface="+mn-cs"/>
              </a:rPr>
              <a:t>Directly connected static route </a:t>
            </a:r>
            <a:r>
              <a:rPr lang="en-US" sz="2000" kern="0" dirty="0">
                <a:solidFill>
                  <a:srgbClr val="000000"/>
                </a:solidFill>
                <a:latin typeface="Arial"/>
                <a:ea typeface="+mn-ea"/>
                <a:cs typeface="+mn-cs"/>
              </a:rPr>
              <a:t>- Only the router exit interface is specified.</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Arial"/>
                <a:ea typeface="+mn-ea"/>
                <a:cs typeface="+mn-cs"/>
              </a:rPr>
              <a:t>Fully specified static route </a:t>
            </a:r>
            <a:r>
              <a:rPr lang="en-US" sz="2000" kern="0" dirty="0">
                <a:solidFill>
                  <a:srgbClr val="000000"/>
                </a:solidFill>
                <a:latin typeface="Arial"/>
                <a:ea typeface="+mn-ea"/>
                <a:cs typeface="+mn-cs"/>
              </a:rPr>
              <a:t>- The next-hop IP address and exit interface are specified.</a:t>
            </a:r>
          </a:p>
        </p:txBody>
      </p:sp>
    </p:spTree>
    <p:extLst>
      <p:ext uri="{BB962C8B-B14F-4D97-AF65-F5344CB8AC3E}">
        <p14:creationId xmlns:p14="http://schemas.microsoft.com/office/powerpoint/2010/main" val="1768560687"/>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Configure a Next-Hop Static Route</a:t>
            </a:r>
          </a:p>
        </p:txBody>
      </p:sp>
      <p:pic>
        <p:nvPicPr>
          <p:cNvPr id="2" name="Picture 1"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31055" y="1330037"/>
            <a:ext cx="6497782" cy="5383428"/>
          </a:xfrm>
          <a:prstGeom prst="rect">
            <a:avLst/>
          </a:prstGeom>
        </p:spPr>
      </p:pic>
    </p:spTree>
    <p:extLst>
      <p:ext uri="{BB962C8B-B14F-4D97-AF65-F5344CB8AC3E}">
        <p14:creationId xmlns:p14="http://schemas.microsoft.com/office/powerpoint/2010/main" val="2876359554"/>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2: Static Routing</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75968" y="412401"/>
            <a:ext cx="8732373" cy="814009"/>
          </a:xfrm>
        </p:spPr>
        <p:txBody>
          <a:bodyPr/>
          <a:lstStyle/>
          <a:p>
            <a:pPr eaLnBrk="1" hangingPunct="1">
              <a:defRPr/>
            </a:pPr>
            <a:r>
              <a:rPr lang="en-US" sz="1800" dirty="0"/>
              <a:t>Configure IPv4 Static Routes</a:t>
            </a:r>
            <a:br>
              <a:rPr lang="en-US" sz="1800" dirty="0"/>
            </a:br>
            <a:r>
              <a:rPr lang="en-US" dirty="0"/>
              <a:t>Configure Directly Connected Static Route</a:t>
            </a:r>
            <a:endParaRPr lang="en-US" dirty="0">
              <a:solidFill>
                <a:schemeClr val="accent5">
                  <a:lumMod val="75000"/>
                </a:schemeClr>
              </a:solidFill>
              <a:cs typeface="Arial" pitchFamily="34" charset="0"/>
            </a:endParaRPr>
          </a:p>
        </p:txBody>
      </p:sp>
      <p:pic>
        <p:nvPicPr>
          <p:cNvPr id="2" name="Content Placeholder 1"/>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l="-1015" r="-63021"/>
          <a:stretch/>
        </p:blipFill>
        <p:spPr>
          <a:xfrm>
            <a:off x="554038" y="1565275"/>
            <a:ext cx="7940675" cy="4386263"/>
          </a:xfrm>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290607" y="4560774"/>
            <a:ext cx="4631589" cy="1674209"/>
          </a:xfrm>
          <a:prstGeom prst="rect">
            <a:avLst/>
          </a:prstGeom>
        </p:spPr>
      </p:pic>
    </p:spTree>
    <p:extLst>
      <p:ext uri="{BB962C8B-B14F-4D97-AF65-F5344CB8AC3E}">
        <p14:creationId xmlns:p14="http://schemas.microsoft.com/office/powerpoint/2010/main" val="3783976944"/>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Configure a Fully Specified Static Route</a:t>
            </a:r>
          </a:p>
        </p:txBody>
      </p:sp>
      <p:pic>
        <p:nvPicPr>
          <p:cNvPr id="3" name="Picture 2" descr="RS_instructorPPT_Chapter6_final - PowerPoint"/>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86772" y="1454728"/>
            <a:ext cx="8019518" cy="4779818"/>
          </a:xfrm>
          <a:prstGeom prst="rect">
            <a:avLst/>
          </a:prstGeom>
        </p:spPr>
      </p:pic>
    </p:spTree>
    <p:extLst>
      <p:ext uri="{BB962C8B-B14F-4D97-AF65-F5344CB8AC3E}">
        <p14:creationId xmlns:p14="http://schemas.microsoft.com/office/powerpoint/2010/main" val="2258191345"/>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Verify a Static Route</a:t>
            </a:r>
          </a:p>
        </p:txBody>
      </p:sp>
      <p:pic>
        <p:nvPicPr>
          <p:cNvPr id="2" name="Picture 1"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59873" y="1357744"/>
            <a:ext cx="4301836" cy="3445541"/>
          </a:xfrm>
          <a:prstGeom prst="rect">
            <a:avLst/>
          </a:prstGeom>
        </p:spPr>
      </p:pic>
      <p:pic>
        <p:nvPicPr>
          <p:cNvPr id="4" name="Picture 3" descr="Routing and Switching Essentials - Mozilla Firefox"/>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50946" y="4803285"/>
            <a:ext cx="4387602" cy="1647451"/>
          </a:xfrm>
          <a:prstGeom prst="rect">
            <a:avLst/>
          </a:prstGeom>
        </p:spPr>
      </p:pic>
      <p:pic>
        <p:nvPicPr>
          <p:cNvPr id="5" name="Picture 4" descr="Routing and Switching Essentials - Mozilla Firefox"/>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14873" y="4806735"/>
            <a:ext cx="3702918" cy="1369147"/>
          </a:xfrm>
          <a:prstGeom prst="rect">
            <a:avLst/>
          </a:prstGeom>
        </p:spPr>
      </p:pic>
    </p:spTree>
    <p:extLst>
      <p:ext uri="{BB962C8B-B14F-4D97-AF65-F5344CB8AC3E}">
        <p14:creationId xmlns:p14="http://schemas.microsoft.com/office/powerpoint/2010/main" val="1769836096"/>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Default Static Route</a:t>
            </a:r>
          </a:p>
        </p:txBody>
      </p:sp>
      <p:pic>
        <p:nvPicPr>
          <p:cNvPr id="2" name="Picture 1"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3455" y="1289523"/>
            <a:ext cx="8024665" cy="4875749"/>
          </a:xfrm>
          <a:prstGeom prst="rect">
            <a:avLst/>
          </a:prstGeom>
        </p:spPr>
      </p:pic>
    </p:spTree>
    <p:extLst>
      <p:ext uri="{BB962C8B-B14F-4D97-AF65-F5344CB8AC3E}">
        <p14:creationId xmlns:p14="http://schemas.microsoft.com/office/powerpoint/2010/main" val="922800024"/>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Configure a Default Static Route</a:t>
            </a: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95852" y="1472746"/>
            <a:ext cx="6753637" cy="5385254"/>
          </a:xfrm>
          <a:prstGeom prst="rect">
            <a:avLst/>
          </a:prstGeom>
        </p:spPr>
      </p:pic>
    </p:spTree>
    <p:extLst>
      <p:ext uri="{BB962C8B-B14F-4D97-AF65-F5344CB8AC3E}">
        <p14:creationId xmlns:p14="http://schemas.microsoft.com/office/powerpoint/2010/main" val="4184380827"/>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IPv4 Static Routes</a:t>
            </a:r>
            <a:br>
              <a:rPr lang="en-US" dirty="0">
                <a:ea typeface="+mj-ea"/>
                <a:cs typeface="+mj-cs"/>
              </a:rPr>
            </a:br>
            <a:r>
              <a:rPr lang="en-US" dirty="0"/>
              <a:t>Verify a Default Static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5" name="Picture 4" descr="RS_instructorPPT_Chapter6_final - PowerPoint"/>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31276" y="1474584"/>
            <a:ext cx="7398327" cy="5023621"/>
          </a:xfrm>
          <a:prstGeom prst="rect">
            <a:avLst/>
          </a:prstGeom>
        </p:spPr>
      </p:pic>
    </p:spTree>
    <p:extLst>
      <p:ext uri="{BB962C8B-B14F-4D97-AF65-F5344CB8AC3E}">
        <p14:creationId xmlns:p14="http://schemas.microsoft.com/office/powerpoint/2010/main" val="2267140657"/>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Static Routes</a:t>
            </a:r>
            <a:br>
              <a:rPr lang="en-US" dirty="0">
                <a:ea typeface="+mj-ea"/>
                <a:cs typeface="+mj-cs"/>
              </a:rPr>
            </a:br>
            <a:r>
              <a:rPr lang="en-US" dirty="0"/>
              <a:t>The </a:t>
            </a:r>
            <a:r>
              <a:rPr lang="en-US" dirty="0">
                <a:latin typeface="Courier New" panose="02070309020205020404" pitchFamily="49" charset="0"/>
                <a:cs typeface="Courier New" panose="02070309020205020404" pitchFamily="49" charset="0"/>
              </a:rPr>
              <a:t>ipv6 route </a:t>
            </a:r>
            <a:r>
              <a:rPr lang="en-US" dirty="0"/>
              <a:t>Command</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99434" y="1474584"/>
            <a:ext cx="6753072" cy="4922785"/>
          </a:xfrm>
          <a:prstGeom prst="rect">
            <a:avLst/>
          </a:prstGeom>
        </p:spPr>
      </p:pic>
    </p:spTree>
    <p:extLst>
      <p:ext uri="{BB962C8B-B14F-4D97-AF65-F5344CB8AC3E}">
        <p14:creationId xmlns:p14="http://schemas.microsoft.com/office/powerpoint/2010/main" val="529944694"/>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Static Routes</a:t>
            </a:r>
            <a:br>
              <a:rPr lang="en-US" dirty="0">
                <a:ea typeface="+mj-ea"/>
                <a:cs typeface="+mj-cs"/>
              </a:rPr>
            </a:br>
            <a:r>
              <a:rPr lang="en-US" dirty="0"/>
              <a:t>Next-Hop Options</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5"/>
          <p:cNvSpPr/>
          <p:nvPr/>
        </p:nvSpPr>
        <p:spPr>
          <a:xfrm>
            <a:off x="346363" y="1474584"/>
            <a:ext cx="8619661" cy="2154436"/>
          </a:xfrm>
          <a:prstGeom prst="rect">
            <a:avLst/>
          </a:prstGeom>
        </p:spPr>
        <p:txBody>
          <a:bodyPr wrap="square">
            <a:spAutoFit/>
          </a:bodyPr>
          <a:lstStyle/>
          <a:p>
            <a:pPr marL="236538" lvl="0" indent="-236538" algn="l" defTabSz="814388">
              <a:lnSpc>
                <a:spcPct val="95000"/>
              </a:lnSpc>
              <a:spcBef>
                <a:spcPct val="50000"/>
              </a:spcBef>
              <a:buClr>
                <a:srgbClr val="708CA1"/>
              </a:buClr>
              <a:buFont typeface="Wingdings" charset="0"/>
              <a:buChar char="§"/>
            </a:pPr>
            <a:r>
              <a:rPr lang="en-US" sz="2000" b="1" kern="0" dirty="0">
                <a:solidFill>
                  <a:srgbClr val="000000"/>
                </a:solidFill>
                <a:latin typeface="Arial"/>
              </a:rPr>
              <a:t>Next-hop static IPv6 route </a:t>
            </a:r>
            <a:r>
              <a:rPr lang="en-US" sz="2000" kern="0" dirty="0">
                <a:solidFill>
                  <a:srgbClr val="000000"/>
                </a:solidFill>
                <a:latin typeface="Arial"/>
              </a:rPr>
              <a:t>- Only the next-hop IPv6 address is specified</a:t>
            </a:r>
          </a:p>
          <a:p>
            <a:pPr marL="236538" lvl="0" indent="-236538" algn="l" defTabSz="814388">
              <a:lnSpc>
                <a:spcPct val="95000"/>
              </a:lnSpc>
              <a:spcBef>
                <a:spcPct val="50000"/>
              </a:spcBef>
              <a:buClr>
                <a:srgbClr val="708CA1"/>
              </a:buClr>
              <a:buFont typeface="Wingdings" charset="0"/>
              <a:buChar char="§"/>
            </a:pPr>
            <a:r>
              <a:rPr lang="en-US" sz="2000" b="1" kern="0" dirty="0">
                <a:solidFill>
                  <a:srgbClr val="000000"/>
                </a:solidFill>
                <a:latin typeface="Arial"/>
              </a:rPr>
              <a:t>Directly connected static IPv6 route </a:t>
            </a:r>
            <a:r>
              <a:rPr lang="en-US" sz="2000" kern="0" dirty="0">
                <a:solidFill>
                  <a:srgbClr val="000000"/>
                </a:solidFill>
                <a:latin typeface="Arial"/>
              </a:rPr>
              <a:t>- Only the router exit interface is specified</a:t>
            </a:r>
          </a:p>
          <a:p>
            <a:pPr marL="236538" lvl="0" indent="-236538" algn="l" defTabSz="814388">
              <a:lnSpc>
                <a:spcPct val="95000"/>
              </a:lnSpc>
              <a:spcBef>
                <a:spcPct val="50000"/>
              </a:spcBef>
              <a:buClr>
                <a:srgbClr val="708CA1"/>
              </a:buClr>
              <a:buFont typeface="Wingdings" charset="0"/>
              <a:buChar char="§"/>
            </a:pPr>
            <a:r>
              <a:rPr lang="en-US" sz="2000" b="1" kern="0" dirty="0">
                <a:solidFill>
                  <a:srgbClr val="000000"/>
                </a:solidFill>
                <a:latin typeface="Arial"/>
              </a:rPr>
              <a:t>Fully specified static IPv6 route </a:t>
            </a:r>
            <a:r>
              <a:rPr lang="en-US" sz="2000" kern="0" dirty="0">
                <a:solidFill>
                  <a:srgbClr val="000000"/>
                </a:solidFill>
                <a:latin typeface="Arial"/>
              </a:rPr>
              <a:t>- The next-hop IPv6 address and exit interface are specified</a:t>
            </a:r>
          </a:p>
        </p:txBody>
      </p:sp>
    </p:spTree>
    <p:extLst>
      <p:ext uri="{BB962C8B-B14F-4D97-AF65-F5344CB8AC3E}">
        <p14:creationId xmlns:p14="http://schemas.microsoft.com/office/powerpoint/2010/main" val="3679068436"/>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Static Routes</a:t>
            </a:r>
            <a:br>
              <a:rPr lang="en-US" dirty="0">
                <a:ea typeface="+mj-ea"/>
                <a:cs typeface="+mj-cs"/>
              </a:rPr>
            </a:br>
            <a:r>
              <a:rPr lang="en-US" dirty="0"/>
              <a:t>Configure a Next-Hop Static IPv6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16182" y="1371600"/>
            <a:ext cx="6239348" cy="5140036"/>
          </a:xfrm>
          <a:prstGeom prst="rect">
            <a:avLst/>
          </a:prstGeom>
        </p:spPr>
      </p:pic>
    </p:spTree>
    <p:extLst>
      <p:ext uri="{BB962C8B-B14F-4D97-AF65-F5344CB8AC3E}">
        <p14:creationId xmlns:p14="http://schemas.microsoft.com/office/powerpoint/2010/main" val="120974620"/>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Static Routes</a:t>
            </a:r>
            <a:br>
              <a:rPr lang="en-US" dirty="0">
                <a:ea typeface="+mj-ea"/>
                <a:cs typeface="+mj-cs"/>
              </a:rPr>
            </a:br>
            <a:r>
              <a:rPr lang="en-US" dirty="0"/>
              <a:t>Directly Connected Static IPv6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Picture 4"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67346" y="1474584"/>
            <a:ext cx="5583382" cy="4900183"/>
          </a:xfrm>
          <a:prstGeom prst="rect">
            <a:avLst/>
          </a:prstGeom>
        </p:spPr>
      </p:pic>
    </p:spTree>
    <p:extLst>
      <p:ext uri="{BB962C8B-B14F-4D97-AF65-F5344CB8AC3E}">
        <p14:creationId xmlns:p14="http://schemas.microsoft.com/office/powerpoint/2010/main" val="2652153045"/>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2: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956437091"/>
              </p:ext>
            </p:extLst>
          </p:nvPr>
        </p:nvGraphicFramePr>
        <p:xfrm>
          <a:off x="445862" y="1641144"/>
          <a:ext cx="8434901" cy="4580947"/>
        </p:xfrm>
        <a:graphic>
          <a:graphicData uri="http://schemas.openxmlformats.org/drawingml/2006/table">
            <a:tbl>
              <a:tblPr firstRow="1" bandRow="1">
                <a:tableStyleId>{5C22544A-7EE6-4342-B048-85BDC9FD1C3A}</a:tableStyleId>
              </a:tblPr>
              <a:tblGrid>
                <a:gridCol w="990282">
                  <a:extLst>
                    <a:ext uri="{9D8B030D-6E8A-4147-A177-3AD203B41FA5}">
                      <a16:colId xmlns:a16="http://schemas.microsoft.com/office/drawing/2014/main" val="20000"/>
                    </a:ext>
                  </a:extLst>
                </a:gridCol>
                <a:gridCol w="1992713">
                  <a:extLst>
                    <a:ext uri="{9D8B030D-6E8A-4147-A177-3AD203B41FA5}">
                      <a16:colId xmlns:a16="http://schemas.microsoft.com/office/drawing/2014/main" val="20001"/>
                    </a:ext>
                  </a:extLst>
                </a:gridCol>
                <a:gridCol w="4019313">
                  <a:extLst>
                    <a:ext uri="{9D8B030D-6E8A-4147-A177-3AD203B41FA5}">
                      <a16:colId xmlns:a16="http://schemas.microsoft.com/office/drawing/2014/main" val="20002"/>
                    </a:ext>
                  </a:extLst>
                </a:gridCol>
                <a:gridCol w="1432593">
                  <a:extLst>
                    <a:ext uri="{9D8B030D-6E8A-4147-A177-3AD203B41FA5}">
                      <a16:colId xmlns:a16="http://schemas.microsoft.com/office/drawing/2014/main" val="20003"/>
                    </a:ext>
                  </a:extLst>
                </a:gridCol>
              </a:tblGrid>
              <a:tr h="280887">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280887">
                <a:tc>
                  <a:txBody>
                    <a:bodyPr/>
                    <a:lstStyle/>
                    <a:p>
                      <a:r>
                        <a:rPr lang="en-US" sz="1400" dirty="0"/>
                        <a:t>2.0.1.2</a:t>
                      </a:r>
                    </a:p>
                  </a:txBody>
                  <a:tcPr/>
                </a:tc>
                <a:tc>
                  <a:txBody>
                    <a:bodyPr/>
                    <a:lstStyle/>
                    <a:p>
                      <a:r>
                        <a:rPr lang="en-US" sz="1400" dirty="0"/>
                        <a:t>Class Activity</a:t>
                      </a:r>
                    </a:p>
                  </a:txBody>
                  <a:tcPr/>
                </a:tc>
                <a:tc>
                  <a:txBody>
                    <a:bodyPr/>
                    <a:lstStyle/>
                    <a:p>
                      <a:r>
                        <a:rPr lang="en-US" sz="1400" dirty="0"/>
                        <a:t>Which Way Should We Go?</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477508">
                <a:tc>
                  <a:txBody>
                    <a:bodyPr/>
                    <a:lstStyle/>
                    <a:p>
                      <a:r>
                        <a:rPr lang="en-US" sz="1400" dirty="0"/>
                        <a:t>2.1.1.4</a:t>
                      </a:r>
                    </a:p>
                  </a:txBody>
                  <a:tcPr/>
                </a:tc>
                <a:tc>
                  <a:txBody>
                    <a:bodyPr/>
                    <a:lstStyle/>
                    <a:p>
                      <a:r>
                        <a:rPr lang="en-US" sz="1400" baseline="0" dirty="0"/>
                        <a:t>Class Activity</a:t>
                      </a:r>
                      <a:endParaRPr lang="en-US" sz="1400" dirty="0"/>
                    </a:p>
                  </a:txBody>
                  <a:tcPr/>
                </a:tc>
                <a:tc>
                  <a:txBody>
                    <a:bodyPr/>
                    <a:lstStyle/>
                    <a:p>
                      <a:r>
                        <a:rPr lang="en-US" sz="1400" dirty="0"/>
                        <a:t>Identify the Advantages and Disadvantages of Static Routing</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44227">
                <a:tc>
                  <a:txBody>
                    <a:bodyPr/>
                    <a:lstStyle/>
                    <a:p>
                      <a:r>
                        <a:rPr lang="en-US" sz="1400" dirty="0"/>
                        <a:t>2.1.2.6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Class 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Identify the Type of Static Route</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477508">
                <a:tc>
                  <a:txBody>
                    <a:bodyPr/>
                    <a:lstStyle/>
                    <a:p>
                      <a:r>
                        <a:rPr lang="en-US" sz="1400" dirty="0"/>
                        <a:t>2.2.1.3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a:t>
                      </a:r>
                      <a:r>
                        <a:rPr lang="en-US" sz="1400" baseline="0" dirty="0"/>
                        <a:t> Checker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Next-hop Static Routes on R2 (Fig.3)</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477508">
                <a:tc>
                  <a:txBody>
                    <a:bodyPr/>
                    <a:lstStyle/>
                    <a:p>
                      <a:r>
                        <a:rPr lang="en-US" sz="1400" dirty="0"/>
                        <a:t>2.2.1.3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a:t>
                      </a:r>
                      <a:r>
                        <a:rPr lang="en-US" sz="1400" baseline="0" dirty="0"/>
                        <a:t> Checker</a:t>
                      </a:r>
                      <a:endParaRPr lang="en-US" sz="1400" dirty="0"/>
                    </a:p>
                  </a:txBody>
                  <a:tcPr/>
                </a:tc>
                <a:tc>
                  <a:txBody>
                    <a:bodyPr/>
                    <a:lstStyle/>
                    <a:p>
                      <a:r>
                        <a:rPr lang="en-US" sz="1400" dirty="0"/>
                        <a:t>Configuring Next-Hop Static Routes on R3 (Fig.4)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477508">
                <a:tc>
                  <a:txBody>
                    <a:bodyPr/>
                    <a:lstStyle/>
                    <a:p>
                      <a:r>
                        <a:rPr lang="en-US" sz="1400" dirty="0"/>
                        <a:t>2.2.1.4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a:t>
                      </a:r>
                      <a:r>
                        <a:rPr lang="en-US" sz="1400" baseline="0" dirty="0"/>
                        <a:t> Checker</a:t>
                      </a:r>
                      <a:endParaRPr lang="en-US" sz="1400" dirty="0"/>
                    </a:p>
                  </a:txBody>
                  <a:tcPr/>
                </a:tc>
                <a:tc>
                  <a:txBody>
                    <a:bodyPr/>
                    <a:lstStyle/>
                    <a:p>
                      <a:r>
                        <a:rPr lang="en-US" sz="1400" dirty="0"/>
                        <a:t>Configure Directly Connected Static Routes on R2 (Fig. 3)</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6"/>
                  </a:ext>
                </a:extLst>
              </a:tr>
              <a:tr h="280887">
                <a:tc>
                  <a:txBody>
                    <a:bodyPr/>
                    <a:lstStyle/>
                    <a:p>
                      <a:r>
                        <a:rPr lang="en-US" sz="1400" dirty="0"/>
                        <a:t>2.2.1.4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a:t>
                      </a:r>
                      <a:r>
                        <a:rPr lang="en-US" sz="1400" baseline="0" dirty="0"/>
                        <a:t> Checker</a:t>
                      </a:r>
                      <a:endParaRPr lang="en-US" sz="1400" dirty="0"/>
                    </a:p>
                  </a:txBody>
                  <a:tcPr/>
                </a:tc>
                <a:tc>
                  <a:txBody>
                    <a:bodyPr/>
                    <a:lstStyle/>
                    <a:p>
                      <a:r>
                        <a:rPr lang="en-US" sz="1400" dirty="0"/>
                        <a:t>Configure Directly Connected Static Routes on R3 (Fig.4)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280887">
                <a:tc>
                  <a:txBody>
                    <a:bodyPr/>
                    <a:lstStyle/>
                    <a:p>
                      <a:r>
                        <a:rPr lang="en-US" sz="1400" dirty="0"/>
                        <a:t>2.2.1.5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Configure Fully Specified Static Routes on R2 (Fig. 3)</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8"/>
                  </a:ext>
                </a:extLst>
              </a:tr>
              <a:tr h="280887">
                <a:tc>
                  <a:txBody>
                    <a:bodyPr/>
                    <a:lstStyle/>
                    <a:p>
                      <a:r>
                        <a:rPr lang="en-US" sz="1400" dirty="0"/>
                        <a:t>2.2.1.5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Configure Fully Specified Static Routes on R3 (Fig.4)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30700475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Static Routes</a:t>
            </a:r>
            <a:br>
              <a:rPr lang="en-US" dirty="0">
                <a:ea typeface="+mj-ea"/>
                <a:cs typeface="+mj-cs"/>
              </a:rPr>
            </a:br>
            <a:r>
              <a:rPr lang="en-US" dirty="0"/>
              <a:t>Fully Specified Static IPv6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4291" y="1619134"/>
            <a:ext cx="7689273" cy="5030835"/>
          </a:xfrm>
          <a:prstGeom prst="rect">
            <a:avLst/>
          </a:prstGeom>
        </p:spPr>
      </p:pic>
    </p:spTree>
    <p:extLst>
      <p:ext uri="{BB962C8B-B14F-4D97-AF65-F5344CB8AC3E}">
        <p14:creationId xmlns:p14="http://schemas.microsoft.com/office/powerpoint/2010/main" val="2737375730"/>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Static Routes</a:t>
            </a:r>
            <a:br>
              <a:rPr lang="en-US" dirty="0">
                <a:ea typeface="+mj-ea"/>
                <a:cs typeface="+mj-cs"/>
              </a:rPr>
            </a:br>
            <a:r>
              <a:rPr lang="en-US" dirty="0"/>
              <a:t>Verify IPv6 Static Routes</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p:cNvSpPr/>
          <p:nvPr/>
        </p:nvSpPr>
        <p:spPr>
          <a:xfrm>
            <a:off x="304800" y="1474583"/>
            <a:ext cx="3796145" cy="2600712"/>
          </a:xfrm>
          <a:prstGeom prst="rect">
            <a:avLst/>
          </a:prstGeom>
        </p:spPr>
        <p:txBody>
          <a:bodyPr wrap="square">
            <a:spAutoFit/>
          </a:bodyPr>
          <a:lstStyle/>
          <a:p>
            <a:pPr lvl="0" algn="l" defTabSz="814388">
              <a:lnSpc>
                <a:spcPct val="95000"/>
              </a:lnSpc>
              <a:spcBef>
                <a:spcPct val="50000"/>
              </a:spcBef>
              <a:buClr>
                <a:srgbClr val="708CA1"/>
              </a:buClr>
            </a:pPr>
            <a:r>
              <a:rPr lang="en-US" sz="2000" kern="0" dirty="0">
                <a:solidFill>
                  <a:srgbClr val="000000"/>
                </a:solidFill>
                <a:latin typeface="Arial"/>
                <a:ea typeface="+mn-ea"/>
                <a:cs typeface="+mn-cs"/>
              </a:rPr>
              <a:t>In addition to </a:t>
            </a:r>
            <a:r>
              <a:rPr lang="en-US" sz="2000" b="1" kern="0" dirty="0">
                <a:solidFill>
                  <a:srgbClr val="000000"/>
                </a:solidFill>
                <a:latin typeface="Courier"/>
                <a:ea typeface="+mn-ea"/>
                <a:cs typeface="Courier"/>
              </a:rPr>
              <a:t>ping</a:t>
            </a:r>
            <a:r>
              <a:rPr lang="en-US" sz="2000" b="1" kern="0" dirty="0">
                <a:solidFill>
                  <a:srgbClr val="000000"/>
                </a:solidFill>
                <a:latin typeface="Arial"/>
                <a:ea typeface="+mn-ea"/>
                <a:cs typeface="+mn-cs"/>
              </a:rPr>
              <a:t> </a:t>
            </a:r>
            <a:r>
              <a:rPr lang="en-US" sz="2000" kern="0" dirty="0">
                <a:solidFill>
                  <a:srgbClr val="000000"/>
                </a:solidFill>
                <a:latin typeface="Arial"/>
                <a:ea typeface="+mn-ea"/>
                <a:cs typeface="+mn-cs"/>
              </a:rPr>
              <a:t>and</a:t>
            </a:r>
            <a:r>
              <a:rPr lang="en-US" sz="2000" b="1" kern="0" dirty="0">
                <a:solidFill>
                  <a:srgbClr val="000000"/>
                </a:solidFill>
                <a:latin typeface="Arial"/>
                <a:ea typeface="+mn-ea"/>
                <a:cs typeface="+mn-cs"/>
              </a:rPr>
              <a:t> </a:t>
            </a:r>
            <a:r>
              <a:rPr lang="en-US" sz="2000" b="1" kern="0" dirty="0">
                <a:solidFill>
                  <a:srgbClr val="000000"/>
                </a:solidFill>
                <a:latin typeface="Courier"/>
                <a:ea typeface="+mn-ea"/>
                <a:cs typeface="Courier"/>
              </a:rPr>
              <a:t>traceroute</a:t>
            </a:r>
            <a:r>
              <a:rPr lang="en-US" sz="2000" kern="0" dirty="0">
                <a:solidFill>
                  <a:srgbClr val="000000"/>
                </a:solidFill>
                <a:latin typeface="Arial"/>
                <a:ea typeface="+mn-ea"/>
                <a:cs typeface="+mn-cs"/>
              </a:rPr>
              <a:t>, commands to verify static routes include:</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show ipv6 route</a:t>
            </a:r>
            <a:endParaRPr lang="en-US" sz="2000" kern="0" dirty="0">
              <a:solidFill>
                <a:srgbClr val="000000"/>
              </a:solidFill>
              <a:latin typeface="Courier"/>
              <a:ea typeface="+mn-ea"/>
              <a:cs typeface="Courier"/>
            </a:endParaRP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show ipv6 route static</a:t>
            </a:r>
            <a:endParaRPr lang="en-US" sz="2000" kern="0" dirty="0">
              <a:solidFill>
                <a:srgbClr val="000000"/>
              </a:solidFill>
              <a:latin typeface="Courier"/>
              <a:ea typeface="+mn-ea"/>
              <a:cs typeface="Courier"/>
            </a:endParaRP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show ipv6 route </a:t>
            </a:r>
            <a:r>
              <a:rPr lang="en-US" sz="2000" i="1" kern="0" dirty="0">
                <a:solidFill>
                  <a:srgbClr val="000000"/>
                </a:solidFill>
                <a:latin typeface="Courier"/>
                <a:ea typeface="+mn-ea"/>
                <a:cs typeface="Courier"/>
              </a:rPr>
              <a:t>network</a:t>
            </a:r>
            <a:endParaRPr lang="en-US" sz="2000" kern="0" dirty="0">
              <a:solidFill>
                <a:srgbClr val="000000"/>
              </a:solidFill>
              <a:latin typeface="Courier"/>
              <a:ea typeface="+mn-ea"/>
              <a:cs typeface="Courier"/>
            </a:endParaRPr>
          </a:p>
        </p:txBody>
      </p:sp>
      <p:pic>
        <p:nvPicPr>
          <p:cNvPr id="8" name="Picture 7"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100945" y="1828801"/>
            <a:ext cx="4783995" cy="4128654"/>
          </a:xfrm>
          <a:prstGeom prst="rect">
            <a:avLst/>
          </a:prstGeom>
        </p:spPr>
      </p:pic>
    </p:spTree>
    <p:extLst>
      <p:ext uri="{BB962C8B-B14F-4D97-AF65-F5344CB8AC3E}">
        <p14:creationId xmlns:p14="http://schemas.microsoft.com/office/powerpoint/2010/main" val="2797834957"/>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Default Routes</a:t>
            </a:r>
            <a:br>
              <a:rPr lang="en-US" dirty="0">
                <a:ea typeface="+mj-ea"/>
                <a:cs typeface="+mj-cs"/>
              </a:rPr>
            </a:br>
            <a:r>
              <a:rPr lang="en-US" dirty="0"/>
              <a:t>Default Static IPv6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44686" y="1607127"/>
            <a:ext cx="7101783" cy="4827357"/>
          </a:xfrm>
          <a:prstGeom prst="rect">
            <a:avLst/>
          </a:prstGeom>
        </p:spPr>
      </p:pic>
    </p:spTree>
    <p:extLst>
      <p:ext uri="{BB962C8B-B14F-4D97-AF65-F5344CB8AC3E}">
        <p14:creationId xmlns:p14="http://schemas.microsoft.com/office/powerpoint/2010/main" val="644472322"/>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Default Routes</a:t>
            </a:r>
            <a:br>
              <a:rPr lang="en-US" dirty="0">
                <a:ea typeface="+mj-ea"/>
                <a:cs typeface="+mj-cs"/>
              </a:rPr>
            </a:br>
            <a:r>
              <a:rPr lang="en-US" dirty="0"/>
              <a:t>Configure a Default Static IPv6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34835" y="1232592"/>
            <a:ext cx="6179129" cy="5036415"/>
          </a:xfrm>
          <a:prstGeom prst="rect">
            <a:avLst/>
          </a:prstGeom>
        </p:spPr>
      </p:pic>
    </p:spTree>
    <p:extLst>
      <p:ext uri="{BB962C8B-B14F-4D97-AF65-F5344CB8AC3E}">
        <p14:creationId xmlns:p14="http://schemas.microsoft.com/office/powerpoint/2010/main" val="2950177938"/>
      </p:ext>
    </p:extLst>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Default Routes</a:t>
            </a:r>
            <a:br>
              <a:rPr lang="en-US" dirty="0">
                <a:ea typeface="+mj-ea"/>
                <a:cs typeface="+mj-cs"/>
              </a:rPr>
            </a:br>
            <a:r>
              <a:rPr lang="en-US" dirty="0"/>
              <a:t>Verify a Default IPv6 Static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Picture 4" descr="RS_instructorPPT_Chapter6_final - PowerPoint"/>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69120" y="1232592"/>
            <a:ext cx="7600324" cy="4911225"/>
          </a:xfrm>
          <a:prstGeom prst="rect">
            <a:avLst/>
          </a:prstGeom>
        </p:spPr>
      </p:pic>
    </p:spTree>
    <p:extLst>
      <p:ext uri="{BB962C8B-B14F-4D97-AF65-F5344CB8AC3E}">
        <p14:creationId xmlns:p14="http://schemas.microsoft.com/office/powerpoint/2010/main" val="2352631851"/>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Default Routes</a:t>
            </a:r>
            <a:br>
              <a:rPr lang="en-US" dirty="0">
                <a:ea typeface="+mj-ea"/>
                <a:cs typeface="+mj-cs"/>
              </a:rPr>
            </a:br>
            <a:r>
              <a:rPr lang="en-US" dirty="0"/>
              <a:t>Floating Static Routes</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Rectangle 2"/>
          <p:cNvSpPr/>
          <p:nvPr/>
        </p:nvSpPr>
        <p:spPr>
          <a:xfrm>
            <a:off x="193869" y="1336038"/>
            <a:ext cx="3865514" cy="3908762"/>
          </a:xfrm>
          <a:prstGeom prst="rect">
            <a:avLst/>
          </a:prstGeom>
        </p:spPr>
        <p:txBody>
          <a:bodyPr wrap="square">
            <a:spAutoFit/>
          </a:bodyPr>
          <a:lstStyle/>
          <a:p>
            <a:pPr lvl="0" algn="l" defTabSz="814388">
              <a:lnSpc>
                <a:spcPct val="95000"/>
              </a:lnSpc>
              <a:spcBef>
                <a:spcPct val="50000"/>
              </a:spcBef>
              <a:buClr>
                <a:srgbClr val="708CA1"/>
              </a:buClr>
            </a:pPr>
            <a:r>
              <a:rPr lang="en-US" sz="2000" kern="0" dirty="0">
                <a:solidFill>
                  <a:srgbClr val="000000"/>
                </a:solidFill>
                <a:latin typeface="Arial"/>
                <a:ea typeface="+mn-ea"/>
                <a:cs typeface="+mn-cs"/>
              </a:rPr>
              <a:t>Floating static routes have an administrative distance greater than the administrative distance of another static route or dynamic routes. </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The static route “floats” and is not used when the route with the better administrative distance is active. </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If the preferred route is lost the floating static route can take over.</a:t>
            </a:r>
          </a:p>
        </p:txBody>
      </p:sp>
      <p:pic>
        <p:nvPicPr>
          <p:cNvPr id="6" name="Picture 5"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059383" y="1621373"/>
            <a:ext cx="4904630" cy="3726873"/>
          </a:xfrm>
          <a:prstGeom prst="rect">
            <a:avLst/>
          </a:prstGeom>
        </p:spPr>
      </p:pic>
    </p:spTree>
    <p:extLst>
      <p:ext uri="{BB962C8B-B14F-4D97-AF65-F5344CB8AC3E}">
        <p14:creationId xmlns:p14="http://schemas.microsoft.com/office/powerpoint/2010/main" val="1279029311"/>
      </p:ext>
    </p:extLst>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Default Routes</a:t>
            </a:r>
            <a:br>
              <a:rPr lang="en-US" dirty="0">
                <a:ea typeface="+mj-ea"/>
                <a:cs typeface="+mj-cs"/>
              </a:rPr>
            </a:br>
            <a:r>
              <a:rPr lang="en-US" dirty="0"/>
              <a:t>Configure an IPv4 Floating Static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579418" y="1474584"/>
            <a:ext cx="6096001" cy="4799297"/>
          </a:xfrm>
          <a:prstGeom prst="rect">
            <a:avLst/>
          </a:prstGeom>
        </p:spPr>
      </p:pic>
    </p:spTree>
    <p:extLst>
      <p:ext uri="{BB962C8B-B14F-4D97-AF65-F5344CB8AC3E}">
        <p14:creationId xmlns:p14="http://schemas.microsoft.com/office/powerpoint/2010/main" val="4093119910"/>
      </p:ext>
    </p:extLst>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ea typeface="+mj-ea"/>
                <a:cs typeface="+mj-cs"/>
              </a:rPr>
              <a:t>Configure IPv6 Default Routes</a:t>
            </a:r>
            <a:br>
              <a:rPr lang="en-US" dirty="0">
                <a:ea typeface="+mj-ea"/>
                <a:cs typeface="+mj-cs"/>
              </a:rPr>
            </a:br>
            <a:r>
              <a:rPr lang="en-US" dirty="0"/>
              <a:t>Test the IPv4 Floating Static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p:cNvSpPr/>
          <p:nvPr/>
        </p:nvSpPr>
        <p:spPr>
          <a:xfrm>
            <a:off x="387927" y="1474584"/>
            <a:ext cx="8174182" cy="4078039"/>
          </a:xfrm>
          <a:prstGeom prst="rect">
            <a:avLst/>
          </a:prstGeom>
        </p:spPr>
        <p:txBody>
          <a:bodyPr wrap="square">
            <a:spAutoFit/>
          </a:bodyPr>
          <a:lstStyle/>
          <a:p>
            <a:pPr lvl="0" algn="l" defTabSz="814388">
              <a:lnSpc>
                <a:spcPct val="95000"/>
              </a:lnSpc>
              <a:spcBef>
                <a:spcPct val="50000"/>
              </a:spcBef>
              <a:buClr>
                <a:srgbClr val="708CA1"/>
              </a:buClr>
            </a:pPr>
            <a:r>
              <a:rPr lang="en-US" sz="2000" kern="0" dirty="0">
                <a:solidFill>
                  <a:srgbClr val="000000"/>
                </a:solidFill>
                <a:latin typeface="Arial"/>
                <a:ea typeface="+mn-ea"/>
                <a:cs typeface="+mn-cs"/>
              </a:rPr>
              <a:t>To test a floating static route:</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Use the </a:t>
            </a:r>
            <a:r>
              <a:rPr lang="en-US" sz="2000" b="1" kern="0" dirty="0">
                <a:solidFill>
                  <a:srgbClr val="000000"/>
                </a:solidFill>
                <a:latin typeface="Courier"/>
                <a:ea typeface="+mn-ea"/>
                <a:cs typeface="Courier"/>
              </a:rPr>
              <a:t>show </a:t>
            </a:r>
            <a:r>
              <a:rPr lang="en-US" sz="2000" b="1" kern="0" dirty="0" err="1">
                <a:solidFill>
                  <a:srgbClr val="000000"/>
                </a:solidFill>
                <a:latin typeface="Courier"/>
                <a:ea typeface="+mn-ea"/>
                <a:cs typeface="Courier"/>
              </a:rPr>
              <a:t>ip</a:t>
            </a:r>
            <a:r>
              <a:rPr lang="en-US" sz="2000" b="1" kern="0" dirty="0">
                <a:solidFill>
                  <a:srgbClr val="000000"/>
                </a:solidFill>
                <a:latin typeface="Courier"/>
                <a:ea typeface="+mn-ea"/>
                <a:cs typeface="Courier"/>
              </a:rPr>
              <a:t> route</a:t>
            </a:r>
            <a:r>
              <a:rPr lang="en-US" sz="2000" kern="0" dirty="0">
                <a:solidFill>
                  <a:srgbClr val="000000"/>
                </a:solidFill>
                <a:latin typeface="Arial"/>
                <a:ea typeface="+mn-ea"/>
                <a:cs typeface="+mn-cs"/>
              </a:rPr>
              <a:t> command to verify that the routing table is using the default static route.</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Use the </a:t>
            </a:r>
            <a:r>
              <a:rPr lang="en-US" sz="2000" b="1" kern="0" dirty="0">
                <a:solidFill>
                  <a:srgbClr val="000000"/>
                </a:solidFill>
                <a:latin typeface="Courier"/>
                <a:ea typeface="+mn-ea"/>
                <a:cs typeface="Courier"/>
              </a:rPr>
              <a:t>traceroute</a:t>
            </a:r>
            <a:r>
              <a:rPr lang="en-US" sz="2000" kern="0" dirty="0">
                <a:solidFill>
                  <a:srgbClr val="000000"/>
                </a:solidFill>
                <a:latin typeface="Arial"/>
                <a:ea typeface="+mn-ea"/>
                <a:cs typeface="+mn-cs"/>
              </a:rPr>
              <a:t> command to follow the traffic flow out the primary route.</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Disconnect the link or shutdown the primary interface(s). In the curriculum example the serial interfaces on R2 are shutdown.</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Use a </a:t>
            </a:r>
            <a:r>
              <a:rPr lang="en-US" sz="2000" b="1" kern="0" dirty="0">
                <a:solidFill>
                  <a:srgbClr val="000000"/>
                </a:solidFill>
                <a:latin typeface="Courier"/>
                <a:ea typeface="+mn-ea"/>
                <a:cs typeface="Courier"/>
              </a:rPr>
              <a:t>show </a:t>
            </a:r>
            <a:r>
              <a:rPr lang="en-US" sz="2000" b="1" kern="0" dirty="0" err="1">
                <a:solidFill>
                  <a:srgbClr val="000000"/>
                </a:solidFill>
                <a:latin typeface="Courier"/>
                <a:ea typeface="+mn-ea"/>
                <a:cs typeface="Courier"/>
              </a:rPr>
              <a:t>ip</a:t>
            </a:r>
            <a:r>
              <a:rPr lang="en-US" sz="2000" b="1" kern="0" dirty="0">
                <a:solidFill>
                  <a:srgbClr val="000000"/>
                </a:solidFill>
                <a:latin typeface="Courier"/>
                <a:ea typeface="+mn-ea"/>
                <a:cs typeface="Courier"/>
              </a:rPr>
              <a:t> route </a:t>
            </a:r>
            <a:r>
              <a:rPr lang="en-US" sz="2000" kern="0" dirty="0">
                <a:solidFill>
                  <a:srgbClr val="000000"/>
                </a:solidFill>
                <a:latin typeface="Arial"/>
                <a:ea typeface="+mn-ea"/>
                <a:cs typeface="+mn-cs"/>
              </a:rPr>
              <a:t>command to verify that the routing table is using the floating static route.</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Use a </a:t>
            </a:r>
            <a:r>
              <a:rPr lang="en-US" sz="2000" b="1" kern="0" dirty="0">
                <a:solidFill>
                  <a:srgbClr val="000000"/>
                </a:solidFill>
                <a:latin typeface="Courier"/>
                <a:ea typeface="+mn-ea"/>
                <a:cs typeface="Courier"/>
              </a:rPr>
              <a:t>traceroute</a:t>
            </a:r>
            <a:r>
              <a:rPr lang="en-US" sz="2000" kern="0" dirty="0">
                <a:solidFill>
                  <a:srgbClr val="000000"/>
                </a:solidFill>
                <a:latin typeface="Arial"/>
                <a:ea typeface="+mn-ea"/>
                <a:cs typeface="+mn-cs"/>
              </a:rPr>
              <a:t> command to follow the traffic flow out the backup route.</a:t>
            </a:r>
          </a:p>
        </p:txBody>
      </p:sp>
    </p:spTree>
    <p:extLst>
      <p:ext uri="{BB962C8B-B14F-4D97-AF65-F5344CB8AC3E}">
        <p14:creationId xmlns:p14="http://schemas.microsoft.com/office/powerpoint/2010/main" val="2705311644"/>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cs typeface="+mj-cs"/>
              </a:rPr>
              <a:t>Configure Static Host Routes</a:t>
            </a:r>
            <a:br>
              <a:rPr lang="en-US" dirty="0">
                <a:cs typeface="+mj-cs"/>
              </a:rPr>
            </a:br>
            <a:r>
              <a:rPr lang="en-US" dirty="0"/>
              <a:t>Automatically Installed Host Routes</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p:cNvSpPr/>
          <p:nvPr/>
        </p:nvSpPr>
        <p:spPr>
          <a:xfrm>
            <a:off x="5854661" y="1474584"/>
            <a:ext cx="3111364" cy="3908762"/>
          </a:xfrm>
          <a:prstGeom prst="rect">
            <a:avLst/>
          </a:prstGeom>
        </p:spPr>
        <p:txBody>
          <a:bodyPr wrap="square">
            <a:spAutoFit/>
          </a:bodyPr>
          <a:lstStyle/>
          <a:p>
            <a:pPr lvl="0" algn="l" defTabSz="814388">
              <a:lnSpc>
                <a:spcPct val="95000"/>
              </a:lnSpc>
              <a:spcBef>
                <a:spcPct val="50000"/>
              </a:spcBef>
              <a:buClr>
                <a:srgbClr val="708CA1"/>
              </a:buClr>
            </a:pPr>
            <a:r>
              <a:rPr lang="en-US" sz="2000" kern="0" dirty="0">
                <a:solidFill>
                  <a:srgbClr val="000000"/>
                </a:solidFill>
                <a:latin typeface="Arial"/>
                <a:ea typeface="+mn-ea"/>
                <a:cs typeface="+mn-cs"/>
              </a:rPr>
              <a:t>A host route is an IPv4 address with a 32-bit mask or an IPv6 address with a 128-bit mask. </a:t>
            </a:r>
          </a:p>
          <a:p>
            <a:pPr marL="342900" lvl="0" indent="-342900" algn="l" defTabSz="814388">
              <a:lnSpc>
                <a:spcPct val="95000"/>
              </a:lnSpc>
              <a:spcBef>
                <a:spcPct val="50000"/>
              </a:spcBef>
              <a:buClr>
                <a:srgbClr val="708CA1"/>
              </a:buClr>
              <a:buFont typeface="Wingdings" panose="05000000000000000000" pitchFamily="2" charset="2"/>
              <a:buChar char="§"/>
            </a:pPr>
            <a:r>
              <a:rPr lang="en-US" sz="2000" kern="0" dirty="0">
                <a:solidFill>
                  <a:srgbClr val="000000"/>
                </a:solidFill>
                <a:latin typeface="Arial"/>
                <a:ea typeface="+mn-ea"/>
                <a:cs typeface="+mn-cs"/>
              </a:rPr>
              <a:t>Automatically installed when an IP address is configured on the router. </a:t>
            </a:r>
          </a:p>
          <a:p>
            <a:pPr marL="342900" lvl="0" indent="-342900" algn="l" defTabSz="814388">
              <a:lnSpc>
                <a:spcPct val="95000"/>
              </a:lnSpc>
              <a:spcBef>
                <a:spcPct val="50000"/>
              </a:spcBef>
              <a:buClr>
                <a:srgbClr val="708CA1"/>
              </a:buClr>
              <a:buFont typeface="Wingdings" panose="05000000000000000000" pitchFamily="2" charset="2"/>
              <a:buChar char="§"/>
            </a:pPr>
            <a:r>
              <a:rPr lang="en-US" sz="2000" dirty="0"/>
              <a:t>The local routes are marked with “L” in the output of the routing table.</a:t>
            </a:r>
            <a:endParaRPr lang="en-US" sz="2000" kern="0" dirty="0">
              <a:solidFill>
                <a:srgbClr val="000000"/>
              </a:solidFill>
              <a:latin typeface="Arial"/>
              <a:ea typeface="+mn-ea"/>
              <a:cs typeface="+mn-cs"/>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1432" y="1474584"/>
            <a:ext cx="5496643" cy="4358180"/>
          </a:xfrm>
          <a:prstGeom prst="rect">
            <a:avLst/>
          </a:prstGeom>
        </p:spPr>
      </p:pic>
    </p:spTree>
    <p:extLst>
      <p:ext uri="{BB962C8B-B14F-4D97-AF65-F5344CB8AC3E}">
        <p14:creationId xmlns:p14="http://schemas.microsoft.com/office/powerpoint/2010/main" val="291478851"/>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cs typeface="+mj-cs"/>
              </a:rPr>
              <a:t>Configure Static Host Routes</a:t>
            </a:r>
            <a:br>
              <a:rPr lang="en-US" dirty="0">
                <a:cs typeface="+mj-cs"/>
              </a:rPr>
            </a:br>
            <a:r>
              <a:rPr lang="en-US" dirty="0"/>
              <a:t>Configure IPv4 and IPv6 Static Host Routes</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27017" y="1474584"/>
            <a:ext cx="6151419" cy="5078968"/>
          </a:xfrm>
          <a:prstGeom prst="rect">
            <a:avLst/>
          </a:prstGeom>
        </p:spPr>
      </p:pic>
    </p:spTree>
    <p:extLst>
      <p:ext uri="{BB962C8B-B14F-4D97-AF65-F5344CB8AC3E}">
        <p14:creationId xmlns:p14="http://schemas.microsoft.com/office/powerpoint/2010/main" val="1909717820"/>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2: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083484286"/>
              </p:ext>
            </p:extLst>
          </p:nvPr>
        </p:nvGraphicFramePr>
        <p:xfrm>
          <a:off x="445863" y="1738129"/>
          <a:ext cx="8315996" cy="415036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2.2.1.6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Verify the Static Routing Settings on R2 (Fig. 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2.2.1.6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Verify the Static Routing Settings on R3 (Fig. 5)</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70840">
                <a:tc>
                  <a:txBody>
                    <a:bodyPr/>
                    <a:lstStyle/>
                    <a:p>
                      <a:r>
                        <a:rPr lang="en-US" sz="1400" dirty="0"/>
                        <a:t>2.2.2.4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r>
                        <a:rPr lang="en-US" sz="1400" dirty="0"/>
                        <a:t>Configuring IPv4 Static and Default Routes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2.2.2.5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 Configuring IPv4 Static and Default Routes</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4"/>
                  </a:ext>
                </a:extLst>
              </a:tr>
              <a:tr h="370840">
                <a:tc>
                  <a:txBody>
                    <a:bodyPr/>
                    <a:lstStyle/>
                    <a:p>
                      <a:r>
                        <a:rPr lang="en-US" sz="1400" dirty="0"/>
                        <a:t>2.2.3.1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b="0" i="0" u="none" strike="noStrike" kern="1200" dirty="0">
                          <a:solidFill>
                            <a:schemeClr val="dk1"/>
                          </a:solidFill>
                          <a:effectLst/>
                          <a:latin typeface="+mn-lt"/>
                          <a:ea typeface="+mn-ea"/>
                          <a:cs typeface="+mn-cs"/>
                        </a:rPr>
                        <a:t>Enabling IPv6 Unicast Routing on R2 (Fig.3)</a:t>
                      </a:r>
                      <a:endParaRPr lang="en-US" sz="1400" dirty="0"/>
                    </a:p>
                  </a:txBody>
                  <a:tcPr/>
                </a:tc>
                <a:tc>
                  <a:txBody>
                    <a:bodyPr/>
                    <a:lstStyle/>
                    <a:p>
                      <a:r>
                        <a:rPr lang="en-US" sz="1400">
                          <a:solidFill>
                            <a:schemeClr val="tx1"/>
                          </a:solidFill>
                        </a:rPr>
                        <a:t>-</a:t>
                      </a:r>
                      <a:endParaRPr lang="en-US" sz="1400" dirty="0">
                        <a:solidFill>
                          <a:schemeClr val="tx1"/>
                        </a:solidFill>
                      </a:endParaRPr>
                    </a:p>
                  </a:txBody>
                  <a:tcPr/>
                </a:tc>
                <a:extLst>
                  <a:ext uri="{0D108BD9-81ED-4DB2-BD59-A6C34878D82A}">
                    <a16:rowId xmlns:a16="http://schemas.microsoft.com/office/drawing/2014/main" val="10005"/>
                  </a:ext>
                </a:extLst>
              </a:tr>
              <a:tr h="370840">
                <a:tc>
                  <a:txBody>
                    <a:bodyPr/>
                    <a:lstStyle/>
                    <a:p>
                      <a:r>
                        <a:rPr lang="en-US" sz="1400" dirty="0"/>
                        <a:t>2.2.3.1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a:t>
                      </a:r>
                      <a:r>
                        <a:rPr lang="en-US" sz="1400" baseline="0" dirty="0"/>
                        <a:t> Checker</a:t>
                      </a:r>
                      <a:endParaRPr lang="en-US" sz="1400" dirty="0"/>
                    </a:p>
                  </a:txBody>
                  <a:tcPr/>
                </a:tc>
                <a:tc>
                  <a:txBody>
                    <a:bodyPr/>
                    <a:lstStyle/>
                    <a:p>
                      <a:r>
                        <a:rPr lang="en-US" sz="1400" dirty="0"/>
                        <a:t>Enabling IPv6 Unicast Routing on R3 (Fig.4)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2.2.3.3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Configure Next-Hop Static IPv6 Routes on R2 (Fig.3)</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370840">
                <a:tc>
                  <a:txBody>
                    <a:bodyPr/>
                    <a:lstStyle/>
                    <a:p>
                      <a:r>
                        <a:rPr lang="en-US" sz="1400" dirty="0"/>
                        <a:t>2.2.3.3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Configure Next-Hop Static IPv6 Routes on R3 (Fig.4)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8"/>
                  </a:ext>
                </a:extLst>
              </a:tr>
              <a:tr h="370840">
                <a:tc>
                  <a:txBody>
                    <a:bodyPr/>
                    <a:lstStyle/>
                    <a:p>
                      <a:r>
                        <a:rPr lang="en-US" sz="1400" dirty="0"/>
                        <a:t>2.2.3.4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Configure Directly Connected Static IPv6 Routes on R2 (Fig.3)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11681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cs typeface="+mj-cs"/>
              </a:rPr>
              <a:t>Configure Static Host Routes</a:t>
            </a:r>
            <a:br>
              <a:rPr lang="en-US" dirty="0">
                <a:cs typeface="+mj-cs"/>
              </a:rPr>
            </a:br>
            <a:r>
              <a:rPr lang="en-US" dirty="0"/>
              <a:t>Configure IPv4 and IPv6 Static Host Routes</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08491" y="1343428"/>
            <a:ext cx="7342910" cy="5092298"/>
          </a:xfrm>
          <a:prstGeom prst="rect">
            <a:avLst/>
          </a:prstGeom>
        </p:spPr>
      </p:pic>
    </p:spTree>
    <p:extLst>
      <p:ext uri="{BB962C8B-B14F-4D97-AF65-F5344CB8AC3E}">
        <p14:creationId xmlns:p14="http://schemas.microsoft.com/office/powerpoint/2010/main" val="2538000969"/>
      </p:ext>
    </p:extLst>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6.2 Troubleshoot Static and Default Route Issues</a:t>
            </a:r>
            <a:endParaRPr lang="en-US" sz="2400" dirty="0">
              <a:solidFill>
                <a:srgbClr val="00B0F0"/>
              </a:solidFill>
            </a:endParaRPr>
          </a:p>
        </p:txBody>
      </p:sp>
    </p:spTree>
    <p:extLst>
      <p:ext uri="{BB962C8B-B14F-4D97-AF65-F5344CB8AC3E}">
        <p14:creationId xmlns:p14="http://schemas.microsoft.com/office/powerpoint/2010/main" val="92637935"/>
      </p:ext>
    </p:extLst>
  </p:cSld>
  <p:clrMapOvr>
    <a:masterClrMapping/>
  </p:clrMapOvr>
  <p:transition>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cs typeface="+mj-cs"/>
              </a:rPr>
              <a:t>Packet Processing with Static Routes</a:t>
            </a:r>
            <a:br>
              <a:rPr lang="en-US" dirty="0">
                <a:cs typeface="+mj-cs"/>
              </a:rPr>
            </a:br>
            <a:r>
              <a:rPr lang="en-US" dirty="0"/>
              <a:t>Static Routes and Packet Forwarding</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5" name="Picture 4"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90253" y="1626984"/>
            <a:ext cx="6632192" cy="4205780"/>
          </a:xfrm>
          <a:prstGeom prst="rect">
            <a:avLst/>
          </a:prstGeom>
        </p:spPr>
      </p:pic>
    </p:spTree>
    <p:extLst>
      <p:ext uri="{BB962C8B-B14F-4D97-AF65-F5344CB8AC3E}">
        <p14:creationId xmlns:p14="http://schemas.microsoft.com/office/powerpoint/2010/main" val="3658568050"/>
      </p:ext>
    </p:extLst>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cs typeface="+mj-cs"/>
              </a:rPr>
              <a:t>Troubleshoot IPv4 Static and Default Route Configuration</a:t>
            </a:r>
            <a:br>
              <a:rPr lang="en-US" dirty="0">
                <a:cs typeface="+mj-cs"/>
              </a:rPr>
            </a:br>
            <a:r>
              <a:rPr lang="en-US" dirty="0"/>
              <a:t>Troubleshoot a Missing Route</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193868" y="1425402"/>
            <a:ext cx="3726968" cy="4524315"/>
          </a:xfrm>
          <a:prstGeom prst="rect">
            <a:avLst/>
          </a:prstGeom>
        </p:spPr>
        <p:txBody>
          <a:bodyPr wrap="square">
            <a:spAutoFit/>
          </a:bodyPr>
          <a:lstStyle/>
          <a:p>
            <a:pPr lvl="0" algn="l" defTabSz="814388">
              <a:lnSpc>
                <a:spcPct val="95000"/>
              </a:lnSpc>
              <a:spcBef>
                <a:spcPct val="50000"/>
              </a:spcBef>
              <a:buClr>
                <a:srgbClr val="708CA1"/>
              </a:buClr>
            </a:pPr>
            <a:r>
              <a:rPr lang="en-US" sz="2000" kern="0" dirty="0">
                <a:solidFill>
                  <a:srgbClr val="000000"/>
                </a:solidFill>
                <a:latin typeface="Arial"/>
                <a:ea typeface="+mn-ea"/>
                <a:cs typeface="+mn-cs"/>
              </a:rPr>
              <a:t>IOS troubleshooting commands include:</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ping</a:t>
            </a:r>
          </a:p>
          <a:p>
            <a:pPr marL="236538" lvl="0" indent="-236538" algn="l" defTabSz="814388">
              <a:lnSpc>
                <a:spcPct val="95000"/>
              </a:lnSpc>
              <a:spcBef>
                <a:spcPct val="50000"/>
              </a:spcBef>
              <a:buClr>
                <a:srgbClr val="708CA1"/>
              </a:buClr>
              <a:buFont typeface="Wingdings" pitchFamily="2" charset="2"/>
              <a:buChar char="§"/>
            </a:pPr>
            <a:r>
              <a:rPr lang="en-US" sz="2000" dirty="0"/>
              <a:t>Extended </a:t>
            </a:r>
            <a:r>
              <a:rPr lang="en-US" sz="2000" b="1" dirty="0"/>
              <a:t>ping</a:t>
            </a:r>
            <a:r>
              <a:rPr lang="en-US" sz="2000" dirty="0"/>
              <a:t> enables you to specify the source IP address for the ping packets.</a:t>
            </a:r>
            <a:r>
              <a:rPr lang="en-US" sz="2000" b="1" kern="0" dirty="0">
                <a:solidFill>
                  <a:srgbClr val="000000"/>
                </a:solidFill>
                <a:latin typeface="Courier"/>
                <a:ea typeface="+mn-ea"/>
                <a:cs typeface="Courier"/>
              </a:rPr>
              <a:t> </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traceroute</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show </a:t>
            </a:r>
            <a:r>
              <a:rPr lang="en-US" sz="2000" b="1" kern="0" dirty="0" err="1">
                <a:solidFill>
                  <a:srgbClr val="000000"/>
                </a:solidFill>
                <a:latin typeface="Courier"/>
                <a:ea typeface="+mn-ea"/>
                <a:cs typeface="Courier"/>
              </a:rPr>
              <a:t>ip</a:t>
            </a:r>
            <a:r>
              <a:rPr lang="en-US" sz="2000" b="1" kern="0" dirty="0">
                <a:solidFill>
                  <a:srgbClr val="000000"/>
                </a:solidFill>
                <a:latin typeface="Courier"/>
                <a:ea typeface="+mn-ea"/>
                <a:cs typeface="Courier"/>
              </a:rPr>
              <a:t> route</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show </a:t>
            </a:r>
            <a:r>
              <a:rPr lang="en-US" sz="2000" b="1" kern="0" dirty="0" err="1">
                <a:solidFill>
                  <a:srgbClr val="000000"/>
                </a:solidFill>
                <a:latin typeface="Courier"/>
                <a:ea typeface="+mn-ea"/>
                <a:cs typeface="Courier"/>
              </a:rPr>
              <a:t>ip</a:t>
            </a:r>
            <a:r>
              <a:rPr lang="en-US" sz="2000" b="1" kern="0" dirty="0">
                <a:solidFill>
                  <a:srgbClr val="000000"/>
                </a:solidFill>
                <a:latin typeface="Courier"/>
                <a:ea typeface="+mn-ea"/>
                <a:cs typeface="Courier"/>
              </a:rPr>
              <a:t> interface brief</a:t>
            </a:r>
          </a:p>
          <a:p>
            <a:pPr marL="236538" lvl="0" indent="-236538" algn="l" defTabSz="814388">
              <a:lnSpc>
                <a:spcPct val="95000"/>
              </a:lnSpc>
              <a:spcBef>
                <a:spcPct val="50000"/>
              </a:spcBef>
              <a:buClr>
                <a:srgbClr val="708CA1"/>
              </a:buClr>
              <a:buFont typeface="Wingdings" pitchFamily="2" charset="2"/>
              <a:buChar char="§"/>
            </a:pPr>
            <a:r>
              <a:rPr lang="en-US" sz="2000" b="1" kern="0" dirty="0">
                <a:solidFill>
                  <a:srgbClr val="000000"/>
                </a:solidFill>
                <a:latin typeface="Courier"/>
                <a:ea typeface="+mn-ea"/>
                <a:cs typeface="Courier"/>
              </a:rPr>
              <a:t>show </a:t>
            </a:r>
            <a:r>
              <a:rPr lang="en-US" sz="2000" b="1" kern="0" dirty="0" err="1">
                <a:solidFill>
                  <a:srgbClr val="000000"/>
                </a:solidFill>
                <a:latin typeface="Courier"/>
                <a:ea typeface="+mn-ea"/>
                <a:cs typeface="Courier"/>
              </a:rPr>
              <a:t>cdp</a:t>
            </a:r>
            <a:r>
              <a:rPr lang="en-US" sz="2000" b="1" kern="0" dirty="0">
                <a:solidFill>
                  <a:srgbClr val="000000"/>
                </a:solidFill>
                <a:latin typeface="Courier"/>
                <a:ea typeface="+mn-ea"/>
                <a:cs typeface="Courier"/>
              </a:rPr>
              <a:t> neighbors detail</a:t>
            </a:r>
          </a:p>
        </p:txBody>
      </p:sp>
      <p:pic>
        <p:nvPicPr>
          <p:cNvPr id="4" name="Picture 3" descr="Routing and Switching Essentials - Mozilla Firefox"/>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204020" y="1626984"/>
            <a:ext cx="4637314" cy="3934691"/>
          </a:xfrm>
          <a:prstGeom prst="rect">
            <a:avLst/>
          </a:prstGeom>
        </p:spPr>
      </p:pic>
    </p:spTree>
    <p:extLst>
      <p:ext uri="{BB962C8B-B14F-4D97-AF65-F5344CB8AC3E}">
        <p14:creationId xmlns:p14="http://schemas.microsoft.com/office/powerpoint/2010/main" val="2729891671"/>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cs typeface="+mj-cs"/>
              </a:rPr>
              <a:t>Packet Processing with Static Routes</a:t>
            </a:r>
            <a:br>
              <a:rPr lang="en-US" dirty="0">
                <a:cs typeface="+mj-cs"/>
              </a:rPr>
            </a:br>
            <a:r>
              <a:rPr lang="en-US" dirty="0"/>
              <a:t>Solve a Connectivity Problem</a:t>
            </a: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rPr>
              <a:t>Verify a Default Static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193868" y="1425403"/>
            <a:ext cx="8589914" cy="3631763"/>
          </a:xfrm>
          <a:prstGeom prst="rect">
            <a:avLst/>
          </a:prstGeom>
        </p:spPr>
        <p:txBody>
          <a:bodyPr wrap="square">
            <a:spAutoFit/>
          </a:bodyPr>
          <a:lstStyle/>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Finding a missing (or misconfigured) route requires using the right tools in a methodical manner.</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Use the </a:t>
            </a:r>
            <a:r>
              <a:rPr lang="en-US" sz="2000" b="1" kern="0" dirty="0">
                <a:solidFill>
                  <a:srgbClr val="000000"/>
                </a:solidFill>
                <a:latin typeface="+mn-lt"/>
                <a:ea typeface="+mn-ea"/>
                <a:cs typeface="Courier New" pitchFamily="49" charset="0"/>
              </a:rPr>
              <a:t>ping</a:t>
            </a:r>
            <a:r>
              <a:rPr lang="en-US" sz="2000" kern="0" dirty="0">
                <a:solidFill>
                  <a:srgbClr val="000000"/>
                </a:solidFill>
                <a:latin typeface="+mn-lt"/>
                <a:ea typeface="+mn-ea"/>
                <a:cs typeface="+mn-cs"/>
              </a:rPr>
              <a:t> </a:t>
            </a:r>
            <a:r>
              <a:rPr lang="en-US" sz="2000" kern="0" dirty="0">
                <a:solidFill>
                  <a:srgbClr val="000000"/>
                </a:solidFill>
                <a:latin typeface="Arial"/>
                <a:ea typeface="+mn-ea"/>
                <a:cs typeface="+mn-cs"/>
              </a:rPr>
              <a:t>command to confirm the destination can’t be reached.</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A </a:t>
            </a:r>
            <a:r>
              <a:rPr lang="en-US" sz="2000" b="1" kern="0" dirty="0">
                <a:solidFill>
                  <a:srgbClr val="000000"/>
                </a:solidFill>
                <a:latin typeface="+mn-lt"/>
                <a:ea typeface="+mn-ea"/>
                <a:cs typeface="Courier New" pitchFamily="49" charset="0"/>
              </a:rPr>
              <a:t>traceroute</a:t>
            </a:r>
            <a:r>
              <a:rPr lang="en-US" sz="2000" kern="0" dirty="0">
                <a:solidFill>
                  <a:srgbClr val="000000"/>
                </a:solidFill>
                <a:latin typeface="Arial"/>
                <a:ea typeface="+mn-ea"/>
                <a:cs typeface="+mn-cs"/>
              </a:rPr>
              <a:t> would also reveal the closest router (or hop) that fails to respond as expected. In this case, the router would then send an Internet Control Message Protocol (ICMP) destination unreachable message back to the source.</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The next step is to investigate the routing table</a:t>
            </a:r>
            <a:r>
              <a:rPr lang="en-US" sz="2000" dirty="0"/>
              <a:t> using the </a:t>
            </a:r>
            <a:r>
              <a:rPr lang="en-US" sz="2000" b="1" dirty="0"/>
              <a:t>show </a:t>
            </a:r>
            <a:r>
              <a:rPr lang="en-US" sz="2000" b="1" dirty="0" err="1"/>
              <a:t>ip</a:t>
            </a:r>
            <a:r>
              <a:rPr lang="en-US" sz="2000" b="1" dirty="0"/>
              <a:t> route </a:t>
            </a:r>
            <a:r>
              <a:rPr lang="en-US" sz="2000" dirty="0"/>
              <a:t>command</a:t>
            </a:r>
            <a:r>
              <a:rPr lang="en-US" sz="2000" kern="0" dirty="0">
                <a:solidFill>
                  <a:srgbClr val="000000"/>
                </a:solidFill>
                <a:latin typeface="Arial"/>
                <a:ea typeface="+mn-ea"/>
                <a:cs typeface="+mn-cs"/>
              </a:rPr>
              <a:t>. Look for missing or misconfigured routes.</a:t>
            </a:r>
          </a:p>
          <a:p>
            <a:pPr marL="236538" lvl="0" indent="-236538" algn="l" defTabSz="814388">
              <a:lnSpc>
                <a:spcPct val="95000"/>
              </a:lnSpc>
              <a:spcBef>
                <a:spcPct val="50000"/>
              </a:spcBef>
              <a:buClr>
                <a:srgbClr val="708CA1"/>
              </a:buClr>
              <a:buFont typeface="Wingdings" pitchFamily="2" charset="2"/>
              <a:buChar char="§"/>
            </a:pPr>
            <a:r>
              <a:rPr lang="en-US" sz="2000" kern="0" dirty="0">
                <a:solidFill>
                  <a:srgbClr val="000000"/>
                </a:solidFill>
                <a:latin typeface="Arial"/>
                <a:ea typeface="+mn-ea"/>
                <a:cs typeface="+mn-cs"/>
              </a:rPr>
              <a:t>Incorrect static routes are a common cause of routing problems.</a:t>
            </a:r>
          </a:p>
        </p:txBody>
      </p:sp>
    </p:spTree>
    <p:extLst>
      <p:ext uri="{BB962C8B-B14F-4D97-AF65-F5344CB8AC3E}">
        <p14:creationId xmlns:p14="http://schemas.microsoft.com/office/powerpoint/2010/main" val="518152852"/>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2.4 Chapter Summary</a:t>
            </a:r>
            <a:endParaRPr lang="en-US" sz="2400" dirty="0">
              <a:solidFill>
                <a:srgbClr val="00B0F0"/>
              </a:solidFill>
            </a:endParaRPr>
          </a:p>
        </p:txBody>
      </p:sp>
    </p:spTree>
    <p:extLst>
      <p:ext uri="{BB962C8B-B14F-4D97-AF65-F5344CB8AC3E}">
        <p14:creationId xmlns:p14="http://schemas.microsoft.com/office/powerpoint/2010/main" val="2206241276"/>
      </p:ext>
    </p:extLst>
  </p:cSld>
  <p:clrMapOvr>
    <a:masterClrMapping/>
  </p:clrMapOvr>
  <p:transition>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279687" y="1539502"/>
            <a:ext cx="8600517" cy="248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742950" lvl="1" indent="-285750">
              <a:buFont typeface="Arial" panose="020B0604020202020204" pitchFamily="34" charset="0"/>
              <a:buChar char="•"/>
            </a:pPr>
            <a:r>
              <a:rPr lang="en-US" dirty="0"/>
              <a:t>Explain the advantages and disadvantages of static routing.</a:t>
            </a:r>
          </a:p>
          <a:p>
            <a:pPr marL="742950" lvl="1" indent="-285750">
              <a:buFont typeface="Arial" panose="020B0604020202020204" pitchFamily="34" charset="0"/>
              <a:buChar char="•"/>
            </a:pPr>
            <a:r>
              <a:rPr lang="en-US" dirty="0"/>
              <a:t>Explain the purpose of different types of static routes.</a:t>
            </a:r>
          </a:p>
          <a:p>
            <a:pPr marL="742950" lvl="1" indent="-285750">
              <a:buFont typeface="Arial" panose="020B0604020202020204" pitchFamily="34" charset="0"/>
              <a:buChar char="•"/>
            </a:pPr>
            <a:r>
              <a:rPr lang="en-US" dirty="0"/>
              <a:t>Configure IPv4 and IPv6 static routes by specifying a next-hop address.</a:t>
            </a:r>
          </a:p>
          <a:p>
            <a:pPr marL="742950" lvl="1" indent="-285750">
              <a:buFont typeface="Arial" panose="020B0604020202020204" pitchFamily="34" charset="0"/>
              <a:buChar char="•"/>
            </a:pPr>
            <a:r>
              <a:rPr lang="en-US" dirty="0"/>
              <a:t>Configure IPv4 and IPv6 default routes.</a:t>
            </a:r>
          </a:p>
          <a:p>
            <a:pPr marL="742950" lvl="1" indent="-285750">
              <a:buFont typeface="Arial" panose="020B0604020202020204" pitchFamily="34" charset="0"/>
              <a:buChar char="•"/>
            </a:pPr>
            <a:r>
              <a:rPr lang="en-US" dirty="0"/>
              <a:t>Configure a floating static route to provide a backup connection.</a:t>
            </a:r>
          </a:p>
          <a:p>
            <a:pPr marL="742950" lvl="1" indent="-285750">
              <a:buFont typeface="Arial" panose="020B0604020202020204" pitchFamily="34" charset="0"/>
              <a:buChar char="•"/>
            </a:pPr>
            <a:r>
              <a:rPr lang="en-US" dirty="0"/>
              <a:t>Configure IPv4 and IPv6 static host routes that direct traffic to a specific host.</a:t>
            </a:r>
          </a:p>
          <a:p>
            <a:pPr marL="742950" lvl="1" indent="-285750">
              <a:buFont typeface="Arial" panose="020B0604020202020204" pitchFamily="34" charset="0"/>
              <a:buChar char="•"/>
            </a:pPr>
            <a:r>
              <a:rPr lang="en-US" dirty="0"/>
              <a:t>Explain how a router processes packets when a static route is configured.</a:t>
            </a:r>
          </a:p>
          <a:p>
            <a:pPr marL="742950" lvl="1" indent="-285750">
              <a:buFont typeface="Arial" panose="020B0604020202020204" pitchFamily="34" charset="0"/>
              <a:buChar char="•"/>
            </a:pPr>
            <a:r>
              <a:rPr lang="en-US" dirty="0"/>
              <a:t>Troubleshoot common static and default route configuration issues</a:t>
            </a:r>
            <a:r>
              <a:rPr lang="en-US" sz="1600" dirty="0"/>
              <a:t>.</a:t>
            </a:r>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br>
              <a:rPr lang="en-US" dirty="0">
                <a:latin typeface="Arial" charset="0"/>
              </a:rPr>
            </a:br>
            <a:r>
              <a:rPr lang="en-US" dirty="0">
                <a:latin typeface="Arial" charset="0"/>
              </a:rPr>
              <a:t>Summary</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2.1</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static route</a:t>
            </a:r>
          </a:p>
          <a:p>
            <a:pPr eaLnBrk="1" fontAlgn="b" hangingPunct="1"/>
            <a:r>
              <a:rPr lang="en-US" sz="1600" dirty="0"/>
              <a:t>administrative distance (AD)</a:t>
            </a:r>
          </a:p>
          <a:p>
            <a:pPr eaLnBrk="1" fontAlgn="b" hangingPunct="1"/>
            <a:r>
              <a:rPr lang="en-US" sz="1600" dirty="0"/>
              <a:t>stub network</a:t>
            </a:r>
          </a:p>
          <a:p>
            <a:pPr eaLnBrk="1" fontAlgn="b" hangingPunct="1"/>
            <a:r>
              <a:rPr lang="en-US" sz="1600" dirty="0"/>
              <a:t>default route</a:t>
            </a:r>
          </a:p>
          <a:p>
            <a:pPr eaLnBrk="1" fontAlgn="b" hangingPunct="1"/>
            <a:r>
              <a:rPr lang="en-US" sz="1600"/>
              <a:t>0.0.0.0/0 </a:t>
            </a:r>
            <a:endParaRPr lang="en-US" sz="1600" dirty="0"/>
          </a:p>
          <a:p>
            <a:pPr eaLnBrk="1" fontAlgn="b" hangingPunct="1"/>
            <a:r>
              <a:rPr lang="en-US" sz="1600" dirty="0"/>
              <a:t>default static route</a:t>
            </a:r>
          </a:p>
          <a:p>
            <a:pPr eaLnBrk="1" fontAlgn="b" hangingPunct="1"/>
            <a:r>
              <a:rPr lang="en-US" sz="1600" dirty="0"/>
              <a:t>Gateway of Last Resort</a:t>
            </a:r>
          </a:p>
          <a:p>
            <a:pPr eaLnBrk="1" fontAlgn="b" hangingPunct="1"/>
            <a:r>
              <a:rPr lang="en-US" sz="1600" dirty="0"/>
              <a:t>more specific match</a:t>
            </a:r>
          </a:p>
          <a:p>
            <a:pPr eaLnBrk="1" fontAlgn="b" hangingPunct="1"/>
            <a:r>
              <a:rPr lang="en-US" sz="1600" dirty="0"/>
              <a:t>summary static route</a:t>
            </a:r>
          </a:p>
          <a:p>
            <a:pPr eaLnBrk="1" fontAlgn="b" hangingPunct="1"/>
            <a:r>
              <a:rPr lang="en-US" sz="1600" dirty="0"/>
              <a:t>floating static route</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fontAlgn="b" hangingPunct="1">
              <a:buNone/>
            </a:pP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2.2</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exit-</a:t>
            </a:r>
            <a:r>
              <a:rPr lang="en-US" sz="1600" dirty="0" err="1"/>
              <a:t>intf</a:t>
            </a:r>
            <a:endParaRPr lang="en-US" sz="1600" dirty="0"/>
          </a:p>
          <a:p>
            <a:pPr eaLnBrk="1" fontAlgn="b" hangingPunct="1"/>
            <a:r>
              <a:rPr lang="en-US" sz="1600" dirty="0"/>
              <a:t>next hop</a:t>
            </a:r>
          </a:p>
          <a:p>
            <a:pPr eaLnBrk="1" fontAlgn="b" hangingPunct="1"/>
            <a:r>
              <a:rPr lang="en-US" sz="1600" dirty="0"/>
              <a:t>recursive static route</a:t>
            </a:r>
          </a:p>
          <a:p>
            <a:pPr eaLnBrk="1" fontAlgn="b" hangingPunct="1"/>
            <a:r>
              <a:rPr lang="en-US" sz="1600" dirty="0"/>
              <a:t> recursive lookup</a:t>
            </a:r>
          </a:p>
          <a:p>
            <a:pPr eaLnBrk="1" fontAlgn="b" hangingPunct="1"/>
            <a:r>
              <a:rPr lang="en-US" sz="1600" dirty="0"/>
              <a:t>directly connected static route</a:t>
            </a:r>
          </a:p>
          <a:p>
            <a:pPr eaLnBrk="1" fontAlgn="b" hangingPunct="1"/>
            <a:r>
              <a:rPr lang="en-US" sz="1600" dirty="0"/>
              <a:t>CEF (Cisco Express Forwarding)</a:t>
            </a:r>
          </a:p>
          <a:p>
            <a:pPr eaLnBrk="1" fontAlgn="b" hangingPunct="1"/>
            <a:r>
              <a:rPr lang="en-US" sz="1600" dirty="0"/>
              <a:t>FIB (Forwarding Information Base)</a:t>
            </a:r>
          </a:p>
          <a:p>
            <a:pPr eaLnBrk="1" fontAlgn="b" hangingPunct="1"/>
            <a:r>
              <a:rPr lang="en-US" sz="1600" dirty="0"/>
              <a:t>fully specified static route</a:t>
            </a:r>
          </a:p>
          <a:p>
            <a:pPr eaLnBrk="1" fontAlgn="b" hangingPunct="1"/>
            <a:r>
              <a:rPr lang="en-US" sz="1600" dirty="0"/>
              <a:t>edge router</a:t>
            </a:r>
          </a:p>
          <a:p>
            <a:pPr eaLnBrk="1" fontAlgn="b" hangingPunct="1"/>
            <a:r>
              <a:rPr lang="en-US" sz="1600" dirty="0"/>
              <a:t> stub router</a:t>
            </a:r>
          </a:p>
          <a:p>
            <a:pPr eaLnBrk="1" fontAlgn="b" hangingPunct="1"/>
            <a:r>
              <a:rPr lang="en-US" sz="1600" dirty="0"/>
              <a:t> quad-zero route</a:t>
            </a:r>
          </a:p>
          <a:p>
            <a:pPr eaLnBrk="1" fontAlgn="b" hangingPunct="1"/>
            <a:r>
              <a:rPr lang="en-US" sz="1600" dirty="0"/>
              <a:t>::/0</a:t>
            </a:r>
          </a:p>
          <a:p>
            <a:pPr eaLnBrk="1" fontAlgn="b" hangingPunct="1"/>
            <a:r>
              <a:rPr lang="en-US" sz="1600" dirty="0"/>
              <a:t>destination network</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b="1" dirty="0"/>
              <a:t>Ipv6 route </a:t>
            </a:r>
            <a:r>
              <a:rPr lang="en-US" sz="1600" dirty="0"/>
              <a:t>command</a:t>
            </a:r>
          </a:p>
          <a:p>
            <a:pPr eaLnBrk="1" fontAlgn="b" hangingPunct="1"/>
            <a:r>
              <a:rPr lang="en-US" sz="1600" dirty="0"/>
              <a:t>Fully specified static IPv6 route</a:t>
            </a:r>
          </a:p>
          <a:p>
            <a:r>
              <a:rPr lang="en-US" sz="1600" b="1" dirty="0"/>
              <a:t>show ipv6 route </a:t>
            </a:r>
            <a:endParaRPr lang="en-US" sz="1600" dirty="0"/>
          </a:p>
          <a:p>
            <a:r>
              <a:rPr lang="en-US" sz="1600" b="1" dirty="0"/>
              <a:t>show ipv6 route static</a:t>
            </a:r>
            <a:r>
              <a:rPr lang="en-US" sz="1600" dirty="0"/>
              <a:t> </a:t>
            </a:r>
          </a:p>
          <a:p>
            <a:r>
              <a:rPr lang="en-US" sz="1600" b="1" dirty="0"/>
              <a:t>show ipv6 route network</a:t>
            </a:r>
          </a:p>
          <a:p>
            <a:r>
              <a:rPr lang="en-US" sz="1600" dirty="0"/>
              <a:t>IPv4 Static Host Routes</a:t>
            </a:r>
          </a:p>
          <a:p>
            <a:r>
              <a:rPr lang="en-US" sz="1600" dirty="0"/>
              <a:t> IPv6 Static Host Routes</a:t>
            </a:r>
          </a:p>
          <a:p>
            <a:endParaRPr lang="en-US" sz="1600" dirty="0"/>
          </a:p>
          <a:p>
            <a:pPr eaLnBrk="1" fontAlgn="b" hangingPunct="1"/>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endParaRPr lang="en-US" sz="1600" dirty="0"/>
          </a:p>
        </p:txBody>
      </p:sp>
    </p:spTree>
    <p:extLst>
      <p:ext uri="{BB962C8B-B14F-4D97-AF65-F5344CB8AC3E}">
        <p14:creationId xmlns:p14="http://schemas.microsoft.com/office/powerpoint/2010/main" val="1606104559"/>
      </p:ext>
    </p:extLst>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2.3</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Extended ping</a:t>
            </a:r>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2859828675"/>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2: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509605287"/>
              </p:ext>
            </p:extLst>
          </p:nvPr>
        </p:nvGraphicFramePr>
        <p:xfrm>
          <a:off x="445863" y="1641144"/>
          <a:ext cx="8315996" cy="437388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2.2.3.4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Configure Directly Connected Static IPv6 Routes on R3 (Fig.4)</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2.2.3.5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a:solidFill>
                            <a:schemeClr val="dk1"/>
                          </a:solidFill>
                          <a:effectLst/>
                          <a:latin typeface="+mn-lt"/>
                          <a:ea typeface="+mn-ea"/>
                          <a:cs typeface="+mn-cs"/>
                        </a:rPr>
                        <a:t>Configure a Fully Specified Static IPv6 Route on R2 (Fig.3)</a:t>
                      </a:r>
                      <a:endParaRPr lang="en-US" sz="1400" dirty="0">
                        <a:latin typeface="+mn-lt"/>
                      </a:endParaRPr>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70840">
                <a:tc>
                  <a:txBody>
                    <a:bodyPr/>
                    <a:lstStyle/>
                    <a:p>
                      <a:r>
                        <a:rPr lang="en-US" sz="1400" dirty="0"/>
                        <a:t>2.2.4.4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a:t>
                      </a:r>
                      <a:r>
                        <a:rPr lang="en-US" sz="1400" baseline="0" dirty="0"/>
                        <a:t> Tracer</a:t>
                      </a:r>
                      <a:endParaRPr lang="en-US" sz="1400" dirty="0"/>
                    </a:p>
                  </a:txBody>
                  <a:tcPr/>
                </a:tc>
                <a:tc>
                  <a:txBody>
                    <a:bodyPr/>
                    <a:lstStyle/>
                    <a:p>
                      <a:r>
                        <a:rPr lang="en-US" sz="1400" dirty="0"/>
                        <a:t>Configuring IPv6 Static and Default Routes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2.2.4.5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IPv6 Static and Default Routes</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4"/>
                  </a:ext>
                </a:extLst>
              </a:tr>
              <a:tr h="370840">
                <a:tc>
                  <a:txBody>
                    <a:bodyPr/>
                    <a:lstStyle/>
                    <a:p>
                      <a:r>
                        <a:rPr lang="en-US" sz="1400" dirty="0"/>
                        <a:t>2.2.5.2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a:solidFill>
                            <a:schemeClr val="dk1"/>
                          </a:solidFill>
                          <a:effectLst/>
                          <a:latin typeface="+mn-lt"/>
                          <a:ea typeface="+mn-ea"/>
                          <a:cs typeface="+mn-cs"/>
                        </a:rPr>
                        <a:t>Configure a Floating Static Route on R3</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2.2.5.4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Floating Static Routes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6"/>
                  </a:ext>
                </a:extLst>
              </a:tr>
              <a:tr h="370840">
                <a:tc>
                  <a:txBody>
                    <a:bodyPr/>
                    <a:lstStyle/>
                    <a:p>
                      <a:r>
                        <a:rPr lang="en-US" sz="1400" dirty="0"/>
                        <a:t>2.2.6.2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Configure Host Static Routes (Fig.3)</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370840">
                <a:tc>
                  <a:txBody>
                    <a:bodyPr/>
                    <a:lstStyle/>
                    <a:p>
                      <a:r>
                        <a:rPr lang="en-US" sz="1400" dirty="0"/>
                        <a:t>2.3.2.3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Troubleshooting Static Routes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8"/>
                  </a:ext>
                </a:extLst>
              </a:tr>
              <a:tr h="370840">
                <a:tc>
                  <a:txBody>
                    <a:bodyPr/>
                    <a:lstStyle/>
                    <a:p>
                      <a:r>
                        <a:rPr lang="en-US" sz="1400" dirty="0"/>
                        <a:t>2.3.2.4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Troubleshooting IPv4 and IPv6 Static Routes</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9"/>
                  </a:ext>
                </a:extLst>
              </a:tr>
              <a:tr h="370840">
                <a:tc>
                  <a:txBody>
                    <a:bodyPr/>
                    <a:lstStyle/>
                    <a:p>
                      <a:r>
                        <a:rPr lang="en-US" sz="1400" dirty="0"/>
                        <a:t>2.4.1.1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Class Activity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Make It Static</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10"/>
                  </a:ext>
                </a:extLst>
              </a:tr>
            </a:tbl>
          </a:graphicData>
        </a:graphic>
      </p:graphicFrame>
      <p:sp>
        <p:nvSpPr>
          <p:cNvPr id="6" name="Rectangle 34"/>
          <p:cNvSpPr txBox="1">
            <a:spLocks noChangeArrowheads="1"/>
          </p:cNvSpPr>
          <p:nvPr/>
        </p:nvSpPr>
        <p:spPr bwMode="auto">
          <a:xfrm>
            <a:off x="445863" y="6158193"/>
            <a:ext cx="8162663" cy="54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1684664719"/>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2: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2, “Assessment” after completing Chapter 2.</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2, the instructor should:</a:t>
            </a:r>
          </a:p>
          <a:p>
            <a:pPr eaLnBrk="1" hangingPunct="1">
              <a:lnSpc>
                <a:spcPct val="85000"/>
              </a:lnSpc>
              <a:spcBef>
                <a:spcPct val="30000"/>
              </a:spcBef>
            </a:pPr>
            <a:r>
              <a:rPr lang="en-US" sz="2000" dirty="0"/>
              <a:t>Complete Chapter 2, “Assessment.”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the advantages and disadvantages of static routing.</a:t>
            </a:r>
          </a:p>
          <a:p>
            <a:pPr marL="742950" lvl="1" indent="-285750">
              <a:buFont typeface="Arial" panose="020B0604020202020204" pitchFamily="34" charset="0"/>
              <a:buChar char="•"/>
            </a:pPr>
            <a:r>
              <a:rPr lang="en-US" sz="1600" dirty="0"/>
              <a:t>Explain the purpose of different types of static routes.</a:t>
            </a:r>
          </a:p>
          <a:p>
            <a:pPr marL="742950" lvl="1" indent="-285750">
              <a:buFont typeface="Arial" panose="020B0604020202020204" pitchFamily="34" charset="0"/>
              <a:buChar char="•"/>
            </a:pPr>
            <a:r>
              <a:rPr lang="en-US" sz="1600" dirty="0"/>
              <a:t>Configure IPv4 and IPv6 static routes by specifying a next-hop address.</a:t>
            </a:r>
          </a:p>
          <a:p>
            <a:pPr marL="742950" lvl="1" indent="-285750">
              <a:buFont typeface="Arial" panose="020B0604020202020204" pitchFamily="34" charset="0"/>
              <a:buChar char="•"/>
            </a:pPr>
            <a:r>
              <a:rPr lang="en-US" sz="1600" dirty="0"/>
              <a:t>Configure IPv4 and IPv6 default routes.</a:t>
            </a:r>
          </a:p>
          <a:p>
            <a:pPr marL="742950" lvl="1" indent="-285750">
              <a:buFont typeface="Arial" panose="020B0604020202020204" pitchFamily="34" charset="0"/>
              <a:buChar char="•"/>
            </a:pPr>
            <a:r>
              <a:rPr lang="en-US" sz="1600" dirty="0"/>
              <a:t>Configure a floating static route to provide a backup connection.</a:t>
            </a:r>
          </a:p>
          <a:p>
            <a:pPr marL="742950" lvl="1" indent="-285750">
              <a:buFont typeface="Arial" panose="020B0604020202020204" pitchFamily="34" charset="0"/>
              <a:buChar char="•"/>
            </a:pPr>
            <a:r>
              <a:rPr lang="en-US" sz="1600" dirty="0"/>
              <a:t>Configure IPv4 and IPv6 static host routes that direct traffic to a specific host.</a:t>
            </a:r>
          </a:p>
          <a:p>
            <a:pPr marL="742950" lvl="1" indent="-285750">
              <a:buFont typeface="Arial" panose="020B0604020202020204" pitchFamily="34" charset="0"/>
              <a:buChar char="•"/>
            </a:pPr>
            <a:r>
              <a:rPr lang="en-US" sz="1600" dirty="0"/>
              <a:t>Explain how a router processes packets when a static route is configured.</a:t>
            </a:r>
          </a:p>
          <a:p>
            <a:pPr marL="742950" lvl="1" indent="-285750">
              <a:buFont typeface="Arial" panose="020B0604020202020204" pitchFamily="34" charset="0"/>
              <a:buChar char="•"/>
            </a:pPr>
            <a:r>
              <a:rPr lang="en-US" sz="1600" dirty="0"/>
              <a:t>Troubleshoot common static and default route configuration issues.</a:t>
            </a:r>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2: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2: Best Practices (Cont.)</a:t>
            </a:r>
          </a:p>
        </p:txBody>
      </p:sp>
      <p:sp>
        <p:nvSpPr>
          <p:cNvPr id="9" name="Text Placeholder 6"/>
          <p:cNvSpPr txBox="1">
            <a:spLocks/>
          </p:cNvSpPr>
          <p:nvPr/>
        </p:nvSpPr>
        <p:spPr>
          <a:xfrm>
            <a:off x="242455" y="1274893"/>
            <a:ext cx="8577072" cy="5195180"/>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dirty="0"/>
              <a:t>Section 2.1</a:t>
            </a:r>
          </a:p>
          <a:p>
            <a:r>
              <a:rPr lang="en-US" sz="2000" dirty="0"/>
              <a:t>Routers learn about remote networks dynamically using routing protocols, or manually using static routes. In many cases, routers use a combination of both dynamic routing protocols and static routes. This chapter focuses on static routing.</a:t>
            </a:r>
          </a:p>
          <a:p>
            <a:r>
              <a:rPr lang="en-US" sz="2000" dirty="0"/>
              <a:t>Static routes do not require the same amount of processing and overhead as dynamic routing protocols.</a:t>
            </a:r>
          </a:p>
          <a:p>
            <a:r>
              <a:rPr lang="en-US" sz="2000" dirty="0"/>
              <a:t>Discuss the advantages and disadvantages of static routing.</a:t>
            </a:r>
          </a:p>
          <a:p>
            <a:r>
              <a:rPr lang="en-US" sz="2000" dirty="0"/>
              <a:t>Point out where are and how static routes are used</a:t>
            </a:r>
          </a:p>
          <a:p>
            <a:pPr marL="742950" lvl="1" indent="-285750">
              <a:buFont typeface="Courier New" panose="02070309020205020404" pitchFamily="49" charset="0"/>
              <a:buChar char="o"/>
            </a:pPr>
            <a:r>
              <a:rPr lang="en-US" sz="1600" dirty="0"/>
              <a:t>Easy to maintain routing table in small networks that are not expected to grow.</a:t>
            </a:r>
          </a:p>
          <a:p>
            <a:pPr marL="742950" lvl="1" indent="-285750">
              <a:buFont typeface="Courier New" panose="02070309020205020404" pitchFamily="49" charset="0"/>
              <a:buChar char="o"/>
            </a:pPr>
            <a:r>
              <a:rPr lang="en-US" sz="1600" dirty="0"/>
              <a:t> Routing to and from stub networks. </a:t>
            </a:r>
          </a:p>
          <a:p>
            <a:pPr marL="742950" lvl="1" indent="-285750">
              <a:buFont typeface="Courier New" panose="02070309020205020404" pitchFamily="49" charset="0"/>
              <a:buChar char="o"/>
            </a:pPr>
            <a:r>
              <a:rPr lang="en-US" sz="1600" dirty="0"/>
              <a:t>Using a single default route to represent a path to any network that does not have a more specific match with another route in the routing table. Default routes are used to send traffic to any destination beyond the next upstream router.</a:t>
            </a:r>
          </a:p>
          <a:p>
            <a:pPr lvl="1"/>
            <a:r>
              <a:rPr lang="en-US" sz="1600" dirty="0"/>
              <a:t>Stress the advantages of static routing. It is easy for students to discount static routing in favor of dynamic.</a:t>
            </a:r>
          </a:p>
          <a:p>
            <a:pPr lvl="0"/>
            <a:endParaRPr lang="en-US" sz="2000" dirty="0"/>
          </a:p>
        </p:txBody>
      </p:sp>
    </p:spTree>
    <p:extLst>
      <p:ext uri="{BB962C8B-B14F-4D97-AF65-F5344CB8AC3E}">
        <p14:creationId xmlns:p14="http://schemas.microsoft.com/office/powerpoint/2010/main" val="3387716188"/>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27835</TotalTime>
  <Pages>28</Pages>
  <Words>3015</Words>
  <Application>Microsoft Office PowerPoint</Application>
  <PresentationFormat>On-screen Show (4:3)</PresentationFormat>
  <Paragraphs>522</Paragraphs>
  <Slides>61</Slides>
  <Notes>60</Notes>
  <HiddenSlides>16</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61</vt:i4>
      </vt:variant>
    </vt:vector>
  </HeadingPairs>
  <TitlesOfParts>
    <vt:vector size="68" baseType="lpstr">
      <vt:lpstr>ＭＳ Ｐゴシック</vt:lpstr>
      <vt:lpstr>Arial</vt:lpstr>
      <vt:lpstr>Courier</vt:lpstr>
      <vt:lpstr>Courier New</vt:lpstr>
      <vt:lpstr>Wingdings</vt:lpstr>
      <vt:lpstr>PPT-TMPLT-WHT_C</vt:lpstr>
      <vt:lpstr>NetAcad-4F_PPT-WHT_060408</vt:lpstr>
      <vt:lpstr>Instructor Materials Chapter 2: Static Routing</vt:lpstr>
      <vt:lpstr>Instructor Materials – Chapter 2 Planning Guide</vt:lpstr>
      <vt:lpstr>PowerPoint Presentation</vt:lpstr>
      <vt:lpstr>Chapter 2: Activities</vt:lpstr>
      <vt:lpstr>Chapter 2: Activities</vt:lpstr>
      <vt:lpstr>Chapter 2: Activities</vt:lpstr>
      <vt:lpstr>Chapter 2: Assessment</vt:lpstr>
      <vt:lpstr>PowerPoint Presentation</vt:lpstr>
      <vt:lpstr>PowerPoint Presentation</vt:lpstr>
      <vt:lpstr>PowerPoint Presentation</vt:lpstr>
      <vt:lpstr>PowerPoint Presentation</vt:lpstr>
      <vt:lpstr>PowerPoint Presentation</vt:lpstr>
      <vt:lpstr>Chapter 2: Additional Help</vt:lpstr>
      <vt:lpstr>PowerPoint Presentation</vt:lpstr>
      <vt:lpstr>Chapter 2: Static Routing</vt:lpstr>
      <vt:lpstr>Chapter 2 - Sections &amp; Objectives</vt:lpstr>
      <vt:lpstr>2.1 Static Routing Implementation</vt:lpstr>
      <vt:lpstr>Static Routing Reach Remote Networks</vt:lpstr>
      <vt:lpstr>Static Routing Why Use Static Routing?</vt:lpstr>
      <vt:lpstr>Static Routing When to Use Static Routes</vt:lpstr>
      <vt:lpstr>Types of Static Routes Static Route Applications</vt:lpstr>
      <vt:lpstr>Types of Static Routes Standard Static Route</vt:lpstr>
      <vt:lpstr>Types of Static Routes Default Static Route</vt:lpstr>
      <vt:lpstr>Types of Static Routes Summary Static Route</vt:lpstr>
      <vt:lpstr>Types of Static Routes Floating Static Route</vt:lpstr>
      <vt:lpstr>6.2 Configure Static and Default Routes</vt:lpstr>
      <vt:lpstr>Configure IPv4 Static Routes ip route Command</vt:lpstr>
      <vt:lpstr>Configure IPv4 Static Routes Next-Hop Options</vt:lpstr>
      <vt:lpstr>Configure IPv4 Static Routes Configure a Next-Hop Static Route</vt:lpstr>
      <vt:lpstr>Configure IPv4 Static Routes Configure Directly Connected Static Route</vt:lpstr>
      <vt:lpstr>Configure IPv4 Static Routes Configure a Fully Specified Static Route</vt:lpstr>
      <vt:lpstr>Configure IPv4 Static Routes Verify a Static Route</vt:lpstr>
      <vt:lpstr>Configure IPv4 Static Routes Default Static Route</vt:lpstr>
      <vt:lpstr>Configure IPv4 Static Routes Configure a Default Static Route</vt:lpstr>
      <vt:lpstr>Configure IPv4 Static Routes Verify a Default Static Route</vt:lpstr>
      <vt:lpstr>Configure IPv6 Static Routes The ipv6 route Command</vt:lpstr>
      <vt:lpstr>Configure IPv6 Static Routes Next-Hop Options</vt:lpstr>
      <vt:lpstr>Configure IPv6 Static Routes Configure a Next-Hop Static IPv6 Route</vt:lpstr>
      <vt:lpstr>Configure IPv6 Static Routes Directly Connected Static IPv6 Route</vt:lpstr>
      <vt:lpstr>Configure IPv6 Static Routes Fully Specified Static IPv6 Route</vt:lpstr>
      <vt:lpstr>Configure IPv6 Static Routes Verify IPv6 Static Routes</vt:lpstr>
      <vt:lpstr>Configure IPv6 Default Routes Default Static IPv6 Route</vt:lpstr>
      <vt:lpstr>Configure IPv6 Default Routes Configure a Default Static IPv6 Route</vt:lpstr>
      <vt:lpstr>Configure IPv6 Default Routes Verify a Default IPv6 Static Route</vt:lpstr>
      <vt:lpstr>Configure IPv6 Default Routes Floating Static Routes</vt:lpstr>
      <vt:lpstr>Configure IPv6 Default Routes Configure an IPv4 Floating Static Route</vt:lpstr>
      <vt:lpstr>Configure IPv6 Default Routes Test the IPv4 Floating Static Route</vt:lpstr>
      <vt:lpstr>Configure Static Host Routes Automatically Installed Host Routes</vt:lpstr>
      <vt:lpstr>Configure Static Host Routes Configure IPv4 and IPv6 Static Host Routes</vt:lpstr>
      <vt:lpstr>Configure Static Host Routes Configure IPv4 and IPv6 Static Host Routes</vt:lpstr>
      <vt:lpstr>6.2 Troubleshoot Static and Default Route Issues</vt:lpstr>
      <vt:lpstr>Packet Processing with Static Routes Static Routes and Packet Forwarding</vt:lpstr>
      <vt:lpstr>Troubleshoot IPv4 Static and Default Route Configuration Troubleshoot a Missing Route</vt:lpstr>
      <vt:lpstr>Packet Processing with Static Routes Solve a Connectivity Problem</vt:lpstr>
      <vt:lpstr>2.4 Chapter Summary</vt:lpstr>
      <vt:lpstr>Chapter Summary Summary</vt:lpstr>
      <vt:lpstr>Section 2.1 Terms and Commands</vt:lpstr>
      <vt:lpstr>Section 2.2 Terms and Commands</vt:lpstr>
      <vt:lpstr>Section 2.3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1073</cp:revision>
  <cp:lastPrinted>1999-01-27T00:54:54Z</cp:lastPrinted>
  <dcterms:created xsi:type="dcterms:W3CDTF">2006-10-23T15:07:30Z</dcterms:created>
  <dcterms:modified xsi:type="dcterms:W3CDTF">2016-04-27T18:12:50Z</dcterms:modified>
</cp:coreProperties>
</file>