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85"/>
  </p:notesMasterIdLst>
  <p:handoutMasterIdLst>
    <p:handoutMasterId r:id="rId86"/>
  </p:handoutMasterIdLst>
  <p:sldIdLst>
    <p:sldId id="812" r:id="rId3"/>
    <p:sldId id="903" r:id="rId4"/>
    <p:sldId id="871" r:id="rId5"/>
    <p:sldId id="904" r:id="rId6"/>
    <p:sldId id="932" r:id="rId7"/>
    <p:sldId id="964" r:id="rId8"/>
    <p:sldId id="873" r:id="rId9"/>
    <p:sldId id="874" r:id="rId10"/>
    <p:sldId id="908" r:id="rId11"/>
    <p:sldId id="966" r:id="rId12"/>
    <p:sldId id="967" r:id="rId13"/>
    <p:sldId id="875" r:id="rId14"/>
    <p:sldId id="877" r:id="rId15"/>
    <p:sldId id="500" r:id="rId16"/>
    <p:sldId id="786" r:id="rId17"/>
    <p:sldId id="791" r:id="rId18"/>
    <p:sldId id="991" r:id="rId19"/>
    <p:sldId id="912" r:id="rId20"/>
    <p:sldId id="992" r:id="rId21"/>
    <p:sldId id="993" r:id="rId22"/>
    <p:sldId id="994" r:id="rId23"/>
    <p:sldId id="996" r:id="rId24"/>
    <p:sldId id="995" r:id="rId25"/>
    <p:sldId id="998" r:id="rId26"/>
    <p:sldId id="997" r:id="rId27"/>
    <p:sldId id="1000" r:id="rId28"/>
    <p:sldId id="1001" r:id="rId29"/>
    <p:sldId id="999" r:id="rId30"/>
    <p:sldId id="1002" r:id="rId31"/>
    <p:sldId id="1003" r:id="rId32"/>
    <p:sldId id="1004" r:id="rId33"/>
    <p:sldId id="1005" r:id="rId34"/>
    <p:sldId id="1006" r:id="rId35"/>
    <p:sldId id="913" r:id="rId36"/>
    <p:sldId id="980" r:id="rId37"/>
    <p:sldId id="1013" r:id="rId38"/>
    <p:sldId id="1007" r:id="rId39"/>
    <p:sldId id="1008" r:id="rId40"/>
    <p:sldId id="1014" r:id="rId41"/>
    <p:sldId id="1015" r:id="rId42"/>
    <p:sldId id="1016" r:id="rId43"/>
    <p:sldId id="1010" r:id="rId44"/>
    <p:sldId id="1011" r:id="rId45"/>
    <p:sldId id="1017" r:id="rId46"/>
    <p:sldId id="1018" r:id="rId47"/>
    <p:sldId id="1019" r:id="rId48"/>
    <p:sldId id="1020" r:id="rId49"/>
    <p:sldId id="1021" r:id="rId50"/>
    <p:sldId id="1022" r:id="rId51"/>
    <p:sldId id="1023" r:id="rId52"/>
    <p:sldId id="1024" r:id="rId53"/>
    <p:sldId id="1025" r:id="rId54"/>
    <p:sldId id="1026" r:id="rId55"/>
    <p:sldId id="1027" r:id="rId56"/>
    <p:sldId id="1028" r:id="rId57"/>
    <p:sldId id="1029" r:id="rId58"/>
    <p:sldId id="1030" r:id="rId59"/>
    <p:sldId id="1031" r:id="rId60"/>
    <p:sldId id="914" r:id="rId61"/>
    <p:sldId id="982" r:id="rId62"/>
    <p:sldId id="1032" r:id="rId63"/>
    <p:sldId id="1035" r:id="rId64"/>
    <p:sldId id="1033" r:id="rId65"/>
    <p:sldId id="1036" r:id="rId66"/>
    <p:sldId id="1037" r:id="rId67"/>
    <p:sldId id="1039" r:id="rId68"/>
    <p:sldId id="1040" r:id="rId69"/>
    <p:sldId id="1041" r:id="rId70"/>
    <p:sldId id="1042" r:id="rId71"/>
    <p:sldId id="1044" r:id="rId72"/>
    <p:sldId id="1045" r:id="rId73"/>
    <p:sldId id="1046" r:id="rId74"/>
    <p:sldId id="1047" r:id="rId75"/>
    <p:sldId id="1049" r:id="rId76"/>
    <p:sldId id="1048" r:id="rId77"/>
    <p:sldId id="976" r:id="rId78"/>
    <p:sldId id="883" r:id="rId79"/>
    <p:sldId id="946" r:id="rId80"/>
    <p:sldId id="1050" r:id="rId81"/>
    <p:sldId id="948" r:id="rId82"/>
    <p:sldId id="884" r:id="rId83"/>
    <p:sldId id="885" r:id="rId84"/>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autoAdjust="0"/>
    <p:restoredTop sz="89302" autoAdjust="0"/>
  </p:normalViewPr>
  <p:slideViewPr>
    <p:cSldViewPr snapToGrid="0">
      <p:cViewPr varScale="1">
        <p:scale>
          <a:sx n="117" d="100"/>
          <a:sy n="117" d="100"/>
        </p:scale>
        <p:origin x="222" y="84"/>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 r:id="rId6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s>
</file>

<file path=ppt/_rels/viewProps.xml.rels><?xml version="1.0" encoding="UTF-8" standalone="yes"?>
<Relationships xmlns="http://schemas.openxmlformats.org/package/2006/relationships"><Relationship Id="rId13" Type="http://schemas.openxmlformats.org/officeDocument/2006/relationships/slide" Target="slides/slide29.xml"/><Relationship Id="rId18" Type="http://schemas.openxmlformats.org/officeDocument/2006/relationships/slide" Target="slides/slide35.xml"/><Relationship Id="rId26" Type="http://schemas.openxmlformats.org/officeDocument/2006/relationships/slide" Target="slides/slide43.xml"/><Relationship Id="rId39" Type="http://schemas.openxmlformats.org/officeDocument/2006/relationships/slide" Target="slides/slide56.xml"/><Relationship Id="rId21" Type="http://schemas.openxmlformats.org/officeDocument/2006/relationships/slide" Target="slides/slide38.xml"/><Relationship Id="rId34" Type="http://schemas.openxmlformats.org/officeDocument/2006/relationships/slide" Target="slides/slide51.xml"/><Relationship Id="rId42" Type="http://schemas.openxmlformats.org/officeDocument/2006/relationships/slide" Target="slides/slide60.xml"/><Relationship Id="rId47" Type="http://schemas.openxmlformats.org/officeDocument/2006/relationships/slide" Target="slides/slide65.xml"/><Relationship Id="rId50" Type="http://schemas.openxmlformats.org/officeDocument/2006/relationships/slide" Target="slides/slide68.xml"/><Relationship Id="rId55" Type="http://schemas.openxmlformats.org/officeDocument/2006/relationships/slide" Target="slides/slide73.xml"/><Relationship Id="rId7" Type="http://schemas.openxmlformats.org/officeDocument/2006/relationships/slide" Target="slides/slide23.xml"/><Relationship Id="rId2" Type="http://schemas.openxmlformats.org/officeDocument/2006/relationships/slide" Target="slides/slide18.xml"/><Relationship Id="rId16" Type="http://schemas.openxmlformats.org/officeDocument/2006/relationships/slide" Target="slides/slide32.xml"/><Relationship Id="rId20" Type="http://schemas.openxmlformats.org/officeDocument/2006/relationships/slide" Target="slides/slide37.xml"/><Relationship Id="rId29" Type="http://schemas.openxmlformats.org/officeDocument/2006/relationships/slide" Target="slides/slide46.xml"/><Relationship Id="rId41" Type="http://schemas.openxmlformats.org/officeDocument/2006/relationships/slide" Target="slides/slide58.xml"/><Relationship Id="rId54" Type="http://schemas.openxmlformats.org/officeDocument/2006/relationships/slide" Target="slides/slide72.xml"/><Relationship Id="rId1" Type="http://schemas.openxmlformats.org/officeDocument/2006/relationships/slide" Target="slides/slide17.xml"/><Relationship Id="rId6" Type="http://schemas.openxmlformats.org/officeDocument/2006/relationships/slide" Target="slides/slide22.xml"/><Relationship Id="rId11" Type="http://schemas.openxmlformats.org/officeDocument/2006/relationships/slide" Target="slides/slide27.xml"/><Relationship Id="rId24" Type="http://schemas.openxmlformats.org/officeDocument/2006/relationships/slide" Target="slides/slide41.xml"/><Relationship Id="rId32" Type="http://schemas.openxmlformats.org/officeDocument/2006/relationships/slide" Target="slides/slide49.xml"/><Relationship Id="rId37" Type="http://schemas.openxmlformats.org/officeDocument/2006/relationships/slide" Target="slides/slide54.xml"/><Relationship Id="rId40" Type="http://schemas.openxmlformats.org/officeDocument/2006/relationships/slide" Target="slides/slide57.xml"/><Relationship Id="rId45" Type="http://schemas.openxmlformats.org/officeDocument/2006/relationships/slide" Target="slides/slide63.xml"/><Relationship Id="rId53" Type="http://schemas.openxmlformats.org/officeDocument/2006/relationships/slide" Target="slides/slide71.xml"/><Relationship Id="rId58" Type="http://schemas.openxmlformats.org/officeDocument/2006/relationships/slide" Target="slides/slide77.xml"/><Relationship Id="rId5" Type="http://schemas.openxmlformats.org/officeDocument/2006/relationships/slide" Target="slides/slide21.xml"/><Relationship Id="rId15" Type="http://schemas.openxmlformats.org/officeDocument/2006/relationships/slide" Target="slides/slide31.xml"/><Relationship Id="rId23" Type="http://schemas.openxmlformats.org/officeDocument/2006/relationships/slide" Target="slides/slide40.xml"/><Relationship Id="rId28" Type="http://schemas.openxmlformats.org/officeDocument/2006/relationships/slide" Target="slides/slide45.xml"/><Relationship Id="rId36" Type="http://schemas.openxmlformats.org/officeDocument/2006/relationships/slide" Target="slides/slide53.xml"/><Relationship Id="rId49" Type="http://schemas.openxmlformats.org/officeDocument/2006/relationships/slide" Target="slides/slide67.xml"/><Relationship Id="rId57" Type="http://schemas.openxmlformats.org/officeDocument/2006/relationships/slide" Target="slides/slide75.xml"/><Relationship Id="rId61" Type="http://schemas.openxmlformats.org/officeDocument/2006/relationships/slide" Target="slides/slide80.xml"/><Relationship Id="rId10" Type="http://schemas.openxmlformats.org/officeDocument/2006/relationships/slide" Target="slides/slide26.xml"/><Relationship Id="rId19" Type="http://schemas.openxmlformats.org/officeDocument/2006/relationships/slide" Target="slides/slide36.xml"/><Relationship Id="rId31" Type="http://schemas.openxmlformats.org/officeDocument/2006/relationships/slide" Target="slides/slide48.xml"/><Relationship Id="rId44" Type="http://schemas.openxmlformats.org/officeDocument/2006/relationships/slide" Target="slides/slide62.xml"/><Relationship Id="rId52" Type="http://schemas.openxmlformats.org/officeDocument/2006/relationships/slide" Target="slides/slide70.xml"/><Relationship Id="rId60" Type="http://schemas.openxmlformats.org/officeDocument/2006/relationships/slide" Target="slides/slide79.xml"/><Relationship Id="rId4" Type="http://schemas.openxmlformats.org/officeDocument/2006/relationships/slide" Target="slides/slide20.xml"/><Relationship Id="rId9" Type="http://schemas.openxmlformats.org/officeDocument/2006/relationships/slide" Target="slides/slide25.xml"/><Relationship Id="rId14" Type="http://schemas.openxmlformats.org/officeDocument/2006/relationships/slide" Target="slides/slide30.xml"/><Relationship Id="rId22" Type="http://schemas.openxmlformats.org/officeDocument/2006/relationships/slide" Target="slides/slide39.xml"/><Relationship Id="rId27" Type="http://schemas.openxmlformats.org/officeDocument/2006/relationships/slide" Target="slides/slide44.xml"/><Relationship Id="rId30" Type="http://schemas.openxmlformats.org/officeDocument/2006/relationships/slide" Target="slides/slide47.xml"/><Relationship Id="rId35" Type="http://schemas.openxmlformats.org/officeDocument/2006/relationships/slide" Target="slides/slide52.xml"/><Relationship Id="rId43" Type="http://schemas.openxmlformats.org/officeDocument/2006/relationships/slide" Target="slides/slide61.xml"/><Relationship Id="rId48" Type="http://schemas.openxmlformats.org/officeDocument/2006/relationships/slide" Target="slides/slide66.xml"/><Relationship Id="rId56" Type="http://schemas.openxmlformats.org/officeDocument/2006/relationships/slide" Target="slides/slide74.xml"/><Relationship Id="rId8" Type="http://schemas.openxmlformats.org/officeDocument/2006/relationships/slide" Target="slides/slide24.xml"/><Relationship Id="rId51" Type="http://schemas.openxmlformats.org/officeDocument/2006/relationships/slide" Target="slides/slide69.xml"/><Relationship Id="rId3" Type="http://schemas.openxmlformats.org/officeDocument/2006/relationships/slide" Target="slides/slide19.xml"/><Relationship Id="rId12" Type="http://schemas.openxmlformats.org/officeDocument/2006/relationships/slide" Target="slides/slide28.xml"/><Relationship Id="rId17" Type="http://schemas.openxmlformats.org/officeDocument/2006/relationships/slide" Target="slides/slide33.xml"/><Relationship Id="rId25" Type="http://schemas.openxmlformats.org/officeDocument/2006/relationships/slide" Target="slides/slide42.xml"/><Relationship Id="rId33" Type="http://schemas.openxmlformats.org/officeDocument/2006/relationships/slide" Target="slides/slide50.xml"/><Relationship Id="rId38" Type="http://schemas.openxmlformats.org/officeDocument/2006/relationships/slide" Target="slides/slide55.xml"/><Relationship Id="rId46" Type="http://schemas.openxmlformats.org/officeDocument/2006/relationships/slide" Target="slides/slide64.xml"/><Relationship Id="rId59" Type="http://schemas.openxmlformats.org/officeDocument/2006/relationships/slide" Target="slides/slide7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6: VLANs</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472317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12</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13</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14</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dirty="0">
                <a:latin typeface="Arial" charset="0"/>
              </a:rPr>
              <a:t>Chapter 6: VLANs</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15</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baseline="0" dirty="0"/>
              <a:t>Routing and Switching Essentials 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a:lnSpc>
                <a:spcPct val="80000"/>
              </a:lnSpc>
              <a:buFontTx/>
              <a:buNone/>
            </a:pPr>
            <a:r>
              <a:rPr lang="en-US" dirty="0"/>
              <a:t>6.1.1.1 – VLAN Definitions</a:t>
            </a:r>
          </a:p>
        </p:txBody>
      </p:sp>
    </p:spTree>
    <p:extLst>
      <p:ext uri="{BB962C8B-B14F-4D97-AF65-F5344CB8AC3E}">
        <p14:creationId xmlns:p14="http://schemas.microsoft.com/office/powerpoint/2010/main" val="1504448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6.1.1.1 – VLAN Definitions (cont.)</a:t>
            </a:r>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6.1.1.2 – Benefits of VLANs</a:t>
            </a:r>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a:lnSpc>
                <a:spcPct val="80000"/>
              </a:lnSpc>
              <a:buFontTx/>
              <a:buNone/>
            </a:pPr>
            <a:r>
              <a:rPr lang="en-US" dirty="0"/>
              <a:t>6.1.1.3</a:t>
            </a:r>
            <a:r>
              <a:rPr lang="en-US" baseline="0" dirty="0"/>
              <a:t> – Types of VLANs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6.1.1.3</a:t>
            </a:r>
            <a:r>
              <a:rPr lang="en-US" baseline="0" dirty="0"/>
              <a:t> – Types of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6.1.1.4</a:t>
            </a:r>
            <a:r>
              <a:rPr lang="en-US" baseline="0" dirty="0"/>
              <a:t> – Voice VLANs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6.1.1 – Overview of VLANs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6.1.1.4</a:t>
            </a:r>
            <a:r>
              <a:rPr lang="en-US" baseline="0" dirty="0"/>
              <a:t> – Voice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6.1.2.1</a:t>
            </a:r>
            <a:r>
              <a:rPr lang="en-US" baseline="0" dirty="0"/>
              <a:t> – VLAN Trunks</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6.1.2.1</a:t>
            </a:r>
            <a:r>
              <a:rPr lang="en-US" baseline="0" dirty="0"/>
              <a:t> – VLAN Trunks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6.1.2.2</a:t>
            </a:r>
            <a:r>
              <a:rPr lang="en-US" baseline="0" dirty="0"/>
              <a:t> - </a:t>
            </a:r>
            <a:r>
              <a:rPr lang="en-US" dirty="0">
                <a:latin typeface="Arial" charset="0"/>
              </a:rPr>
              <a:t>Controlling Broadcast Domains with VLANs</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6.1.2.2</a:t>
            </a:r>
            <a:r>
              <a:rPr lang="en-US" baseline="0" dirty="0"/>
              <a:t> - </a:t>
            </a:r>
            <a:r>
              <a:rPr lang="en-US" dirty="0">
                <a:latin typeface="Arial" charset="0"/>
              </a:rPr>
              <a:t>Controlling Broadcast Domains with VLANs (cont.)</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6.1.2.2</a:t>
            </a:r>
            <a:r>
              <a:rPr lang="en-US" baseline="0" dirty="0"/>
              <a:t> - </a:t>
            </a:r>
            <a:r>
              <a:rPr lang="en-US" dirty="0">
                <a:latin typeface="Arial" charset="0"/>
              </a:rPr>
              <a:t>Controlling Broadcast Domains with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6.1.2.3 - </a:t>
            </a:r>
            <a:r>
              <a:rPr lang="en-US" dirty="0">
                <a:latin typeface="Arial" charset="0"/>
              </a:rPr>
              <a:t>Tagging Ethernet Frames for VLAN Identification</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 6.0</a:t>
            </a:r>
          </a:p>
          <a:p>
            <a:pPr marL="0" indent="0" algn="l" defTabSz="814388">
              <a:lnSpc>
                <a:spcPct val="90000"/>
              </a:lnSpc>
              <a:buNone/>
              <a:defRPr/>
            </a:pPr>
            <a:r>
              <a:rPr lang="en-US" b="0" dirty="0">
                <a:solidFill>
                  <a:schemeClr val="bg1"/>
                </a:solidFill>
                <a:latin typeface="Arial" pitchFamily="34" charset="0"/>
                <a:cs typeface="Arial" pitchFamily="34" charset="0"/>
              </a:rPr>
              <a:t>Chapter 6: VLANs</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t>6.1.2.3 - </a:t>
            </a:r>
            <a:r>
              <a:rPr lang="en-US" dirty="0">
                <a:latin typeface="Arial" charset="0"/>
              </a:rPr>
              <a:t>Tagging Ethernet Frames for VLAN Identification (cont.)</a:t>
            </a:r>
            <a:endParaRPr lang="en-US" dirty="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6.1.2.4 - </a:t>
            </a:r>
            <a:r>
              <a:rPr lang="en-US" dirty="0">
                <a:latin typeface="Arial" charset="0"/>
              </a:rPr>
              <a:t>Native VLANs and 802.1Q Tagging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latin typeface="Arial" charset="0"/>
              </a:rPr>
              <a:t>6.1.2.5 - Voice VLAN Tagging</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latin typeface="Arial" charset="0"/>
              </a:rPr>
              <a:t>VLAN Segmentation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6.1.2 – VLANs in a Multi-Switched</a:t>
            </a:r>
            <a:r>
              <a:rPr lang="en-US" baseline="0" dirty="0">
                <a:latin typeface="Arial" charset="0"/>
              </a:rPr>
              <a:t> Environment</a:t>
            </a:r>
            <a:endParaRPr lang="en-US" dirty="0"/>
          </a:p>
          <a:p>
            <a:pPr>
              <a:lnSpc>
                <a:spcPct val="80000"/>
              </a:lnSpc>
              <a:buFontTx/>
              <a:buNone/>
            </a:pPr>
            <a:r>
              <a:rPr lang="en-US" dirty="0"/>
              <a:t>6.1.2.6 - </a:t>
            </a:r>
            <a:r>
              <a:rPr lang="en-US" dirty="0">
                <a:latin typeface="Arial" charset="0"/>
              </a:rPr>
              <a:t>Activity – Predict Switch Behavior</a:t>
            </a: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34</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a:t>
            </a:r>
            <a:r>
              <a:rPr lang="en-US" b="0" baseline="0" dirty="0"/>
              <a:t> and Switching Essentials 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6.2.1.1 - VLAN Ranges on Catalyst Switches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6.2.1.1 - VLAN Ranges on Catalyst Switches</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6.2.1.2</a:t>
            </a:r>
            <a:r>
              <a:rPr lang="en-US" baseline="0" dirty="0">
                <a:latin typeface="Arial" charset="0"/>
              </a:rPr>
              <a:t> – Creating a VLAN</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6.2.1.3</a:t>
            </a:r>
            <a:r>
              <a:rPr lang="en-US" baseline="0" dirty="0">
                <a:latin typeface="Arial" charset="0"/>
              </a:rPr>
              <a:t> – Assigning Ports to VLANs </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6.2.1.4</a:t>
            </a:r>
            <a:r>
              <a:rPr lang="en-US" baseline="0" dirty="0">
                <a:latin typeface="Arial" charset="0"/>
              </a:rPr>
              <a:t> - </a:t>
            </a:r>
            <a:r>
              <a:rPr lang="en-US" dirty="0">
                <a:latin typeface="Arial" charset="0"/>
              </a:rPr>
              <a:t>Changing VLAN Port Membership</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6.2.1.4</a:t>
            </a:r>
            <a:r>
              <a:rPr lang="en-US" baseline="0" dirty="0">
                <a:latin typeface="Arial" charset="0"/>
              </a:rPr>
              <a:t> - </a:t>
            </a:r>
            <a:r>
              <a:rPr lang="en-US" dirty="0">
                <a:latin typeface="Arial" charset="0"/>
              </a:rPr>
              <a:t>Changing VLAN Port Membership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6.2.1.4</a:t>
            </a:r>
            <a:r>
              <a:rPr lang="en-US" baseline="0" dirty="0">
                <a:latin typeface="Arial" charset="0"/>
              </a:rPr>
              <a:t> - </a:t>
            </a:r>
            <a:r>
              <a:rPr lang="en-US" dirty="0">
                <a:latin typeface="Arial" charset="0"/>
              </a:rPr>
              <a:t>Changing VLAN Port Membership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6.2.1.5</a:t>
            </a:r>
            <a:r>
              <a:rPr lang="en-US" baseline="0" dirty="0">
                <a:latin typeface="Arial" charset="0"/>
              </a:rPr>
              <a:t> – Deleting VLANs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a:lnSpc>
                <a:spcPct val="80000"/>
              </a:lnSpc>
              <a:buFontTx/>
              <a:buNone/>
            </a:pPr>
            <a:r>
              <a:rPr lang="en-US" dirty="0">
                <a:latin typeface="Arial" charset="0"/>
              </a:rPr>
              <a:t>6.2.1.6</a:t>
            </a:r>
            <a:r>
              <a:rPr lang="en-US" baseline="0" dirty="0">
                <a:latin typeface="Arial" charset="0"/>
              </a:rPr>
              <a:t> - </a:t>
            </a:r>
            <a:r>
              <a:rPr lang="en-US" dirty="0">
                <a:latin typeface="Arial" charset="0"/>
              </a:rPr>
              <a:t>Verifying VLAN Information</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6.2.1 – VLAN Assignment</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6.2.1.6</a:t>
            </a:r>
            <a:r>
              <a:rPr lang="en-US" baseline="0" dirty="0">
                <a:latin typeface="Arial" charset="0"/>
              </a:rPr>
              <a:t> - </a:t>
            </a:r>
            <a:r>
              <a:rPr lang="en-US" dirty="0">
                <a:latin typeface="Arial" charset="0"/>
              </a:rPr>
              <a:t>Verifying VLAN Information</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a:lnSpc>
                <a:spcPct val="80000"/>
              </a:lnSpc>
              <a:buFontTx/>
              <a:buNone/>
            </a:pPr>
            <a:r>
              <a:rPr lang="en-US" dirty="0">
                <a:latin typeface="Arial" charset="0"/>
              </a:rPr>
              <a:t>6.2.2.1</a:t>
            </a:r>
            <a:r>
              <a:rPr lang="en-US" baseline="0" dirty="0">
                <a:latin typeface="Arial" charset="0"/>
              </a:rPr>
              <a:t> - </a:t>
            </a:r>
            <a:r>
              <a:rPr lang="en-US" dirty="0">
                <a:ea typeface="ＭＳ Ｐゴシック" pitchFamily="34" charset="-128"/>
              </a:rPr>
              <a:t>Configuring IEEE 802.1q Trunk Links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6.2.2.1</a:t>
            </a:r>
            <a:r>
              <a:rPr lang="en-US" baseline="0" dirty="0">
                <a:latin typeface="Arial" charset="0"/>
              </a:rPr>
              <a:t> - </a:t>
            </a:r>
            <a:r>
              <a:rPr lang="en-US" dirty="0">
                <a:ea typeface="ＭＳ Ｐゴシック" pitchFamily="34" charset="-128"/>
              </a:rPr>
              <a:t>Configuring IEEE 802.1q Trunk Links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a:lnSpc>
                <a:spcPct val="80000"/>
              </a:lnSpc>
              <a:buFontTx/>
              <a:buNone/>
            </a:pPr>
            <a:r>
              <a:rPr lang="en-US" dirty="0">
                <a:latin typeface="Arial" charset="0"/>
              </a:rPr>
              <a:t>6.2.2.2 - </a:t>
            </a:r>
            <a:r>
              <a:rPr lang="en-US" dirty="0">
                <a:ea typeface="ＭＳ Ｐゴシック" pitchFamily="34" charset="-128"/>
              </a:rPr>
              <a:t>Resetting the Trunk to Default State</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6.2.2.2 - </a:t>
            </a:r>
            <a:r>
              <a:rPr lang="en-US" dirty="0">
                <a:ea typeface="ＭＳ Ｐゴシック" pitchFamily="34" charset="-128"/>
              </a:rPr>
              <a:t>Resetting the Trunk to Default State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6.2.2 – VLAN Trunk</a:t>
            </a:r>
            <a:endParaRPr lang="en-US" dirty="0"/>
          </a:p>
          <a:p>
            <a:pPr>
              <a:lnSpc>
                <a:spcPct val="80000"/>
              </a:lnSpc>
              <a:buFontTx/>
              <a:buNone/>
            </a:pPr>
            <a:r>
              <a:rPr lang="en-US" dirty="0">
                <a:latin typeface="Arial" charset="0"/>
              </a:rPr>
              <a:t>6.2.2.3 - </a:t>
            </a:r>
            <a:r>
              <a:rPr lang="en-US" dirty="0">
                <a:ea typeface="ＭＳ Ｐゴシック" pitchFamily="34" charset="-128"/>
              </a:rPr>
              <a:t>Verifying Trunk Configuration</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6.2.3.1 - </a:t>
            </a:r>
            <a:r>
              <a:rPr lang="en-US" dirty="0">
                <a:ea typeface="ＭＳ Ｐゴシック" pitchFamily="34" charset="-128"/>
              </a:rPr>
              <a:t>IP Addressing Issues with VLANs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6.2.3.2</a:t>
            </a:r>
            <a:r>
              <a:rPr lang="en-US" baseline="0" dirty="0">
                <a:latin typeface="Arial" charset="0"/>
              </a:rPr>
              <a:t> - </a:t>
            </a:r>
            <a:r>
              <a:rPr lang="en-US" dirty="0">
                <a:ea typeface="ＭＳ Ｐゴシック" pitchFamily="34" charset="-128"/>
              </a:rPr>
              <a:t>Missing VLANs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6.2.3.2</a:t>
            </a:r>
            <a:r>
              <a:rPr lang="en-US" baseline="0" dirty="0">
                <a:latin typeface="Arial" charset="0"/>
              </a:rPr>
              <a:t> - </a:t>
            </a:r>
            <a:r>
              <a:rPr lang="en-US" dirty="0">
                <a:ea typeface="ＭＳ Ｐゴシック" pitchFamily="34" charset="-128"/>
              </a:rPr>
              <a:t>Missing VLANs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6.2.3.3 - </a:t>
            </a:r>
            <a:r>
              <a:rPr lang="en-US" dirty="0">
                <a:ea typeface="ＭＳ Ｐゴシック" pitchFamily="34" charset="-128"/>
              </a:rPr>
              <a:t>Introduction to Troubleshooting Trunks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6.2.3.4</a:t>
            </a:r>
            <a:r>
              <a:rPr lang="en-US" baseline="0" dirty="0">
                <a:latin typeface="Arial" charset="0"/>
              </a:rPr>
              <a:t> - </a:t>
            </a:r>
            <a:r>
              <a:rPr lang="en-US" dirty="0">
                <a:ea typeface="ＭＳ Ｐゴシック" pitchFamily="34" charset="-128"/>
              </a:rPr>
              <a:t>Common Problems with Trunks</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6.2.3.4</a:t>
            </a:r>
            <a:r>
              <a:rPr lang="en-US" baseline="0" dirty="0">
                <a:latin typeface="Arial" charset="0"/>
              </a:rPr>
              <a:t> - </a:t>
            </a:r>
            <a:r>
              <a:rPr lang="en-US" dirty="0">
                <a:ea typeface="ＭＳ Ｐゴシック" pitchFamily="34" charset="-128"/>
              </a:rPr>
              <a:t>Common Problems with Trunks</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a:t>
            </a:r>
            <a:r>
              <a:rPr lang="en-US" baseline="0" dirty="0">
                <a:latin typeface="Arial" charset="0"/>
              </a:rPr>
              <a:t>5 - </a:t>
            </a:r>
            <a:r>
              <a:rPr lang="en-US" dirty="0">
                <a:ea typeface="ＭＳ Ｐゴシック" pitchFamily="34" charset="-128"/>
              </a:rPr>
              <a:t>Incorrect Port Mode</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a:lnSpc>
                <a:spcPct val="80000"/>
              </a:lnSpc>
              <a:buFontTx/>
              <a:buNone/>
            </a:pPr>
            <a:r>
              <a:rPr lang="en-US" dirty="0">
                <a:latin typeface="Arial" charset="0"/>
              </a:rPr>
              <a:t>6.2.3.6 -</a:t>
            </a:r>
            <a:r>
              <a:rPr lang="en-US" baseline="0" dirty="0">
                <a:latin typeface="Arial" charset="0"/>
              </a:rPr>
              <a:t> </a:t>
            </a:r>
            <a:r>
              <a:rPr lang="en-US" dirty="0">
                <a:ea typeface="ＭＳ Ｐゴシック" pitchFamily="34" charset="-128"/>
              </a:rPr>
              <a:t>Incorrect VLAN List</a:t>
            </a: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latin typeface="Arial" charset="0"/>
              </a:rPr>
              <a:t>VLAN Implementations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6.2.3 – Troubleshoot</a:t>
            </a:r>
            <a:r>
              <a:rPr lang="en-US" baseline="0" dirty="0">
                <a:latin typeface="Arial" charset="0"/>
              </a:rPr>
              <a:t> VLANs and Trunks</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6.2.3.6 -</a:t>
            </a:r>
            <a:r>
              <a:rPr lang="en-US" baseline="0" dirty="0">
                <a:latin typeface="Arial" charset="0"/>
              </a:rPr>
              <a:t> </a:t>
            </a:r>
            <a:r>
              <a:rPr lang="en-US" dirty="0">
                <a:ea typeface="ＭＳ Ｐゴシック" pitchFamily="34" charset="-128"/>
              </a:rPr>
              <a:t>Incorrect VLAN List (cont.)</a:t>
            </a:r>
            <a:endParaRPr lang="en-US" dirty="0"/>
          </a:p>
          <a:p>
            <a:pPr>
              <a:lnSpc>
                <a:spcPct val="80000"/>
              </a:lnSpc>
              <a:buFontTx/>
              <a:buNone/>
            </a:pPr>
            <a:endParaRPr lang="en-US" dirty="0"/>
          </a:p>
        </p:txBody>
      </p:sp>
    </p:spTree>
    <p:extLst>
      <p:ext uri="{BB962C8B-B14F-4D97-AF65-F5344CB8AC3E}">
        <p14:creationId xmlns:p14="http://schemas.microsoft.com/office/powerpoint/2010/main" val="327223657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59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1388080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43089193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6.3.1.1 - What is Inter-VLAN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6.3.1.2 - Legacy Inter-VLAN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6.3.1.2 - Legacy Inter-VLAN Routing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6.3.1.3 - Router-on-a-Stick Inter-VLAN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6.3.1.3 - Router-on-a-Stick Inter-VLAN Routing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a:lnSpc>
                <a:spcPct val="80000"/>
              </a:lnSpc>
              <a:buFontTx/>
              <a:buNone/>
            </a:pPr>
            <a:r>
              <a:rPr lang="en-US" dirty="0">
                <a:latin typeface="Arial" charset="0"/>
              </a:rPr>
              <a:t>6.3.1.4 -</a:t>
            </a:r>
            <a:r>
              <a:rPr lang="en-US" baseline="0" dirty="0">
                <a:latin typeface="Arial" charset="0"/>
              </a:rPr>
              <a:t> </a:t>
            </a:r>
            <a:r>
              <a:rPr lang="en-US" dirty="0">
                <a:latin typeface="Arial" charset="0"/>
              </a:rPr>
              <a:t>Identify the Types of Inter-VLAN Routing</a:t>
            </a:r>
            <a:r>
              <a:rPr lang="en-US" baseline="0" dirty="0">
                <a:latin typeface="Arial" charset="0"/>
              </a:rPr>
              <a:t> </a:t>
            </a:r>
            <a:r>
              <a:rPr lang="en-US" dirty="0">
                <a:latin typeface="Arial" charset="0"/>
              </a:rPr>
              <a:t>Activity</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6.3.1 – Inter-VLAN Routing</a:t>
            </a:r>
            <a:r>
              <a:rPr lang="en-US" baseline="0" dirty="0">
                <a:latin typeface="Arial" charset="0"/>
              </a:rPr>
              <a:t> Operation</a:t>
            </a:r>
            <a:endParaRPr lang="en-US" dirty="0"/>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6.3.1.4 -</a:t>
            </a:r>
            <a:r>
              <a:rPr lang="en-US" baseline="0" dirty="0">
                <a:latin typeface="Arial" charset="0"/>
              </a:rPr>
              <a:t> </a:t>
            </a:r>
            <a:r>
              <a:rPr lang="en-US" dirty="0">
                <a:latin typeface="Arial" charset="0"/>
              </a:rPr>
              <a:t>Identify the Types of Inter-VLAN Routing</a:t>
            </a:r>
            <a:r>
              <a:rPr lang="en-US" baseline="0" dirty="0">
                <a:latin typeface="Arial" charset="0"/>
              </a:rPr>
              <a:t> </a:t>
            </a:r>
            <a:r>
              <a:rPr lang="en-US" dirty="0">
                <a:latin typeface="Arial" charset="0"/>
              </a:rPr>
              <a:t>Activity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a:t>
            </a:r>
            <a:r>
              <a:rPr lang="en-US" sz="1200" dirty="0">
                <a:latin typeface="Arial" charset="0"/>
              </a:rPr>
              <a:t>Configure Legacy Inter-VLAN Routing</a:t>
            </a:r>
          </a:p>
          <a:p>
            <a:pPr>
              <a:lnSpc>
                <a:spcPct val="80000"/>
              </a:lnSpc>
              <a:buFontTx/>
              <a:buNone/>
            </a:pPr>
            <a:r>
              <a:rPr lang="en-US" dirty="0">
                <a:latin typeface="Arial" charset="0"/>
              </a:rPr>
              <a:t>6.3.2.1 - Configure Legacy Inter-VLAN Routing: Preparation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Configure Legacy Inter-VLAN Routing</a:t>
            </a:r>
            <a:endParaRPr lang="en-US" dirty="0"/>
          </a:p>
          <a:p>
            <a:pPr>
              <a:lnSpc>
                <a:spcPct val="80000"/>
              </a:lnSpc>
              <a:buFontTx/>
              <a:buNone/>
            </a:pPr>
            <a:r>
              <a:rPr lang="en-US" dirty="0">
                <a:latin typeface="Arial" charset="0"/>
              </a:rPr>
              <a:t>6.3.2.2 - Configure Legacy Inter-VLAN Routing: Switch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Configure Legacy Inter-VLAN Routing</a:t>
            </a:r>
            <a:endParaRPr lang="en-US" dirty="0"/>
          </a:p>
          <a:p>
            <a:pPr>
              <a:lnSpc>
                <a:spcPct val="80000"/>
              </a:lnSpc>
              <a:buFontTx/>
              <a:buNone/>
            </a:pPr>
            <a:r>
              <a:rPr lang="en-US" dirty="0">
                <a:latin typeface="Arial" charset="0"/>
              </a:rPr>
              <a:t>6.3.2.3 - Configure Legacy Inter-VLAN Routing: Router Interface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7</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6.3.3.1 - Configure Router-on-a Stick: Preparation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6.3.3.2 -</a:t>
            </a:r>
            <a:r>
              <a:rPr lang="en-US" baseline="0" dirty="0">
                <a:latin typeface="Arial" charset="0"/>
              </a:rPr>
              <a:t> </a:t>
            </a:r>
            <a:r>
              <a:rPr lang="en-US" dirty="0">
                <a:latin typeface="Arial" charset="0"/>
              </a:rPr>
              <a:t>Configure Router-on-a Stick: Switch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6.3.3.3</a:t>
            </a:r>
            <a:r>
              <a:rPr lang="en-US" baseline="0" dirty="0">
                <a:latin typeface="Arial" charset="0"/>
              </a:rPr>
              <a:t> - </a:t>
            </a:r>
            <a:r>
              <a:rPr lang="en-US" dirty="0">
                <a:latin typeface="Arial" charset="0"/>
              </a:rPr>
              <a:t>Configure Router-on-a Stick: Router Subinterface Configuration</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6.3.3.4 - Configure Router-on-a Stick: Verifying </a:t>
            </a:r>
            <a:r>
              <a:rPr lang="en-US" dirty="0" err="1">
                <a:latin typeface="Arial" charset="0"/>
              </a:rPr>
              <a:t>Subinterfaces</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6.3.2 – </a:t>
            </a:r>
            <a:r>
              <a:rPr lang="en-US" sz="1200" dirty="0">
                <a:latin typeface="Arial" charset="0"/>
              </a:rPr>
              <a:t>Configure Router-on-a-Stick Inter-VLAN Routing</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dirty="0">
                <a:latin typeface="Arial" charset="0"/>
              </a:rPr>
              <a:t>6.3.3.4 - Configure Router-on-a Stick: Verifying </a:t>
            </a:r>
            <a:r>
              <a:rPr lang="en-US" dirty="0" err="1">
                <a:latin typeface="Arial" charset="0"/>
              </a:rPr>
              <a:t>Subinterfaces</a:t>
            </a:r>
            <a:r>
              <a:rPr lang="en-US" dirty="0">
                <a:latin typeface="Arial" charset="0"/>
              </a:rPr>
              <a:t> (cont.)</a:t>
            </a:r>
            <a:endParaRPr lang="en-US" dirty="0"/>
          </a:p>
          <a:p>
            <a:pPr>
              <a:lnSpc>
                <a:spcPct val="80000"/>
              </a:lnSpc>
              <a:buFontTx/>
              <a:buNone/>
            </a:pP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a:t>
            </a:r>
            <a:r>
              <a:rPr lang="en-US" sz="1200" dirty="0">
                <a:latin typeface="Arial" charset="0"/>
              </a:rPr>
              <a:t>Inter-VLAN Routing Using Routers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6.3.3 – </a:t>
            </a:r>
            <a:r>
              <a:rPr lang="en-US" sz="1200" dirty="0">
                <a:latin typeface="Arial" charset="0"/>
              </a:rPr>
              <a:t>Configure Router-on-a-Stick Inter-VLAN Routing</a:t>
            </a:r>
          </a:p>
          <a:p>
            <a:pPr>
              <a:lnSpc>
                <a:spcPct val="80000"/>
              </a:lnSpc>
              <a:buFontTx/>
              <a:buNone/>
            </a:pPr>
            <a:r>
              <a:rPr lang="en-US" dirty="0">
                <a:latin typeface="Arial" charset="0"/>
              </a:rPr>
              <a:t>6.3.3.5</a:t>
            </a:r>
            <a:r>
              <a:rPr lang="en-US" baseline="0" dirty="0">
                <a:latin typeface="Arial" charset="0"/>
              </a:rPr>
              <a:t> - </a:t>
            </a:r>
            <a:r>
              <a:rPr lang="en-US" dirty="0">
                <a:latin typeface="Arial" charset="0"/>
              </a:rPr>
              <a:t>Configure Router-on-a Stick: Verifying Routing</a:t>
            </a:r>
            <a:endParaRPr lang="en-US" dirty="0"/>
          </a:p>
        </p:txBody>
      </p:sp>
    </p:spTree>
    <p:extLst>
      <p:ext uri="{BB962C8B-B14F-4D97-AF65-F5344CB8AC3E}">
        <p14:creationId xmlns:p14="http://schemas.microsoft.com/office/powerpoint/2010/main" val="116808572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76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a:t>
            </a:r>
            <a:r>
              <a:rPr lang="en-US" b="0" baseline="0" dirty="0"/>
              <a:t>v6.0</a:t>
            </a:r>
            <a:endParaRPr lang="en-US" b="0" dirty="0"/>
          </a:p>
          <a:p>
            <a:pPr>
              <a:buFontTx/>
              <a:buNone/>
            </a:pPr>
            <a:r>
              <a:rPr lang="en-US" sz="1200" b="0" dirty="0"/>
              <a:t>Chapter 6: VLANs</a:t>
            </a:r>
            <a:endParaRPr lang="en-GB" b="0" dirty="0"/>
          </a:p>
        </p:txBody>
      </p:sp>
    </p:spTree>
    <p:extLst>
      <p:ext uri="{BB962C8B-B14F-4D97-AF65-F5344CB8AC3E}">
        <p14:creationId xmlns:p14="http://schemas.microsoft.com/office/powerpoint/2010/main" val="288255589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6.4</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78</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79</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80</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Terms and Commands</a:t>
            </a:r>
            <a:endParaRPr lang="en-US" dirty="0"/>
          </a:p>
        </p:txBody>
      </p:sp>
    </p:spTree>
    <p:extLst>
      <p:ext uri="{BB962C8B-B14F-4D97-AF65-F5344CB8AC3E}">
        <p14:creationId xmlns:p14="http://schemas.microsoft.com/office/powerpoint/2010/main" val="104376164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82</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3.xml"/><Relationship Id="rId1" Type="http://schemas.openxmlformats.org/officeDocument/2006/relationships/slideLayout" Target="../slideLayouts/slideLayout14.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6.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2.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3.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1.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6: VLANs</a:t>
            </a:r>
            <a:endParaRPr lang="en-US" sz="2400" dirty="0">
              <a:solidFill>
                <a:srgbClr val="00B0F0"/>
              </a:solidFill>
              <a:latin typeface="Arial" charset="0"/>
            </a:endParaRPr>
          </a:p>
        </p:txBody>
      </p:sp>
      <p:sp>
        <p:nvSpPr>
          <p:cNvPr id="3" name="Subtitle 2"/>
          <p:cNvSpPr>
            <a:spLocks noGrp="1"/>
          </p:cNvSpPr>
          <p:nvPr>
            <p:ph type="subTitle" idx="1"/>
          </p:nvPr>
        </p:nvSpPr>
        <p:spPr>
          <a:xfrm>
            <a:off x="311149" y="4672012"/>
            <a:ext cx="5053331" cy="1061813"/>
          </a:xfrm>
        </p:spPr>
        <p:txBody>
          <a:bodyPr/>
          <a:lstStyle/>
          <a:p>
            <a:pPr eaLnBrk="1" hangingPunct="1"/>
            <a:r>
              <a:rPr lang="en-US" dirty="0">
                <a:latin typeface="Arial" charset="0"/>
              </a:rPr>
              <a:t>CCNA Routing and Switching</a:t>
            </a:r>
          </a:p>
          <a:p>
            <a:pPr eaLnBrk="1" hangingPunct="1"/>
            <a:r>
              <a:rPr lang="en-US" dirty="0">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6.2</a:t>
            </a:r>
          </a:p>
          <a:p>
            <a:pPr marL="347663" lvl="1" indent="-288925" eaLnBrk="1" hangingPunct="1">
              <a:lnSpc>
                <a:spcPct val="85000"/>
              </a:lnSpc>
              <a:spcBef>
                <a:spcPct val="30000"/>
              </a:spcBef>
              <a:buFont typeface="Wingdings" pitchFamily="2" charset="2"/>
              <a:buChar char="§"/>
            </a:pPr>
            <a:r>
              <a:rPr lang="en-US" dirty="0"/>
              <a:t>When the students complete the troubleshooting labs, create additional challenges or have one team of students create problems on another team’s setup. Ensure that all changes and all solutions are documented. </a:t>
            </a:r>
          </a:p>
        </p:txBody>
      </p:sp>
    </p:spTree>
    <p:extLst>
      <p:ext uri="{BB962C8B-B14F-4D97-AF65-F5344CB8AC3E}">
        <p14:creationId xmlns:p14="http://schemas.microsoft.com/office/powerpoint/2010/main" val="344100592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6.3</a:t>
            </a:r>
          </a:p>
          <a:p>
            <a:pPr marL="342900" lvl="1" indent="-342900" eaLnBrk="1" hangingPunct="1">
              <a:spcBef>
                <a:spcPts val="36"/>
              </a:spcBef>
              <a:buFont typeface="Wingdings" pitchFamily="2" charset="2"/>
              <a:buChar char="§"/>
            </a:pPr>
            <a:r>
              <a:rPr lang="en-US" dirty="0"/>
              <a:t>After students complete the legacy inter-VLAN routing lab and the router-on-a-stick inter-VLAN routing labs, ask them to present the advantages and disadvantages of each method.</a:t>
            </a:r>
          </a:p>
          <a:p>
            <a:pPr marL="0" lvl="1" indent="0" eaLnBrk="1" hangingPunct="1">
              <a:spcBef>
                <a:spcPts val="36"/>
              </a:spcBef>
            </a:pPr>
            <a:endParaRPr lang="en-US" dirty="0"/>
          </a:p>
        </p:txBody>
      </p:sp>
    </p:spTree>
    <p:extLst>
      <p:ext uri="{BB962C8B-B14F-4D97-AF65-F5344CB8AC3E}">
        <p14:creationId xmlns:p14="http://schemas.microsoft.com/office/powerpoint/2010/main" val="3169501298"/>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6: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a:latin typeface="Arial" charset="0"/>
              </a:rPr>
              <a:t>Chapter 6: VLANs</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6 -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6.1 VLAN Segmentation</a:t>
            </a:r>
          </a:p>
          <a:p>
            <a:pPr marL="625475" lvl="1" indent="-285750">
              <a:buFont typeface="Arial" panose="020B0604020202020204" pitchFamily="34" charset="0"/>
              <a:buChar char="•"/>
            </a:pPr>
            <a:r>
              <a:rPr lang="en-US" sz="1600" dirty="0"/>
              <a:t>Explain the purpose of VLANs in a switched network.</a:t>
            </a:r>
          </a:p>
          <a:p>
            <a:pPr marL="625475" lvl="1" indent="-285750">
              <a:buFont typeface="Arial" panose="020B0604020202020204" pitchFamily="34" charset="0"/>
              <a:buChar char="•"/>
            </a:pPr>
            <a:r>
              <a:rPr lang="en-US" sz="1600" dirty="0"/>
              <a:t>Explain how a switch forwards frames based on VLAN configuration in a multi-switch environment.</a:t>
            </a:r>
          </a:p>
          <a:p>
            <a:pPr marL="1588" indent="0">
              <a:buNone/>
            </a:pPr>
            <a:r>
              <a:rPr lang="en-CA" sz="2000" dirty="0"/>
              <a:t>6.2 VLAN Implementations</a:t>
            </a:r>
          </a:p>
          <a:p>
            <a:pPr marL="625475" lvl="1" indent="-285750">
              <a:buFont typeface="Arial" panose="020B0604020202020204" pitchFamily="34" charset="0"/>
              <a:buChar char="•"/>
            </a:pPr>
            <a:r>
              <a:rPr lang="en-US" sz="1600" dirty="0"/>
              <a:t>Configure a switch port to be assigned to a VLAN based on requirements.</a:t>
            </a:r>
          </a:p>
          <a:p>
            <a:pPr marL="625475" lvl="1" indent="-285750">
              <a:buFont typeface="Arial" panose="020B0604020202020204" pitchFamily="34" charset="0"/>
              <a:buChar char="•"/>
            </a:pPr>
            <a:r>
              <a:rPr lang="en-US" sz="1600" dirty="0"/>
              <a:t>Configure a trunk port on a LAN switch.</a:t>
            </a:r>
          </a:p>
          <a:p>
            <a:pPr marL="625475" lvl="1" indent="-285750">
              <a:buFont typeface="Arial" panose="020B0604020202020204" pitchFamily="34" charset="0"/>
              <a:buChar char="•"/>
            </a:pPr>
            <a:r>
              <a:rPr lang="en-US" sz="1600" dirty="0"/>
              <a:t>Troubleshoot VLAN and trunk configurations in a switched network.</a:t>
            </a:r>
          </a:p>
          <a:p>
            <a:pPr marL="0" indent="0">
              <a:buNone/>
            </a:pPr>
            <a:r>
              <a:rPr lang="en-US" sz="2000" dirty="0"/>
              <a:t>6.3 Inter-VLAN Routing Using Routers</a:t>
            </a:r>
          </a:p>
          <a:p>
            <a:pPr marL="625475" lvl="1" indent="-285750">
              <a:buFont typeface="Arial" panose="020B0604020202020204" pitchFamily="34" charset="0"/>
              <a:buChar char="•"/>
            </a:pPr>
            <a:r>
              <a:rPr lang="en-US" sz="1600" dirty="0"/>
              <a:t>Describe the two options for configuring Inter-VLAN routing.</a:t>
            </a:r>
          </a:p>
          <a:p>
            <a:pPr marL="625475" lvl="1" indent="-285750">
              <a:buFont typeface="Arial" panose="020B0604020202020204" pitchFamily="34" charset="0"/>
              <a:buChar char="•"/>
            </a:pPr>
            <a:r>
              <a:rPr lang="en-US" sz="1600" dirty="0"/>
              <a:t>Configure Legacy Inter-VLAN Routing.</a:t>
            </a:r>
          </a:p>
          <a:p>
            <a:pPr marL="625475" lvl="1" indent="-285750">
              <a:buFont typeface="Arial" panose="020B0604020202020204" pitchFamily="34" charset="0"/>
              <a:buChar char="•"/>
            </a:pPr>
            <a:r>
              <a:rPr lang="en-US" sz="1600" dirty="0"/>
              <a:t>Configure Router-on-a-Stick Inter-VLAN Routing</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6.1 VLAN Segmentation</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VLAN Definitions</a:t>
            </a:r>
            <a:endParaRPr lang="en-US" dirty="0">
              <a:solidFill>
                <a:srgbClr val="00B0F0"/>
              </a:solidFill>
              <a:latin typeface="Arial"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192" y="1423988"/>
            <a:ext cx="6163158" cy="4915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5522053"/>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VLAN Definitions (cont.)</a:t>
            </a:r>
            <a:endParaRPr lang="en-US" dirty="0">
              <a:solidFill>
                <a:srgbClr val="00B0F0"/>
              </a:solidFill>
              <a:latin typeface="Arial" charset="0"/>
            </a:endParaRPr>
          </a:p>
        </p:txBody>
      </p:sp>
      <p:sp>
        <p:nvSpPr>
          <p:cNvPr id="2" name="Content Placeholder 1"/>
          <p:cNvSpPr>
            <a:spLocks noGrp="1"/>
          </p:cNvSpPr>
          <p:nvPr>
            <p:ph idx="1"/>
          </p:nvPr>
        </p:nvSpPr>
        <p:spPr>
          <a:xfrm>
            <a:off x="213110" y="1325880"/>
            <a:ext cx="8752915" cy="5000492"/>
          </a:xfrm>
        </p:spPr>
        <p:txBody>
          <a:bodyPr/>
          <a:lstStyle/>
          <a:p>
            <a:r>
              <a:rPr lang="en-US" sz="2000" dirty="0"/>
              <a:t>VLANs allow an administrator to segment networks based on factors such as function, project team, or application, without regard for the physical location of the user or device. </a:t>
            </a:r>
          </a:p>
          <a:p>
            <a:r>
              <a:rPr lang="en-US" sz="2000" dirty="0"/>
              <a:t>VLANs enable the implementation of access and security policies according to specific groupings of users.</a:t>
            </a:r>
          </a:p>
          <a:p>
            <a:r>
              <a:rPr lang="en-US" sz="2000" dirty="0"/>
              <a:t>A VLAN is a logical partition of a Layer 2 network.</a:t>
            </a:r>
          </a:p>
          <a:p>
            <a:r>
              <a:rPr lang="en-US" sz="2000" dirty="0"/>
              <a:t>Multiple partitions can be created, allowing for multiple VLANs to co-exist.</a:t>
            </a:r>
          </a:p>
          <a:p>
            <a:r>
              <a:rPr lang="en-US" sz="2000" dirty="0"/>
              <a:t>Each VLAN is a broadcast domain, usually with its own IP network.</a:t>
            </a:r>
          </a:p>
          <a:p>
            <a:r>
              <a:rPr lang="en-US" sz="2000" dirty="0"/>
              <a:t>VLANs are mutually isolated, and packets can only pass between them </a:t>
            </a:r>
            <a:r>
              <a:rPr lang="en-US" sz="2000" dirty="0">
                <a:solidFill>
                  <a:srgbClr val="000000"/>
                </a:solidFill>
              </a:rPr>
              <a:t>via</a:t>
            </a:r>
            <a:r>
              <a:rPr lang="en-US" sz="2000" dirty="0">
                <a:solidFill>
                  <a:srgbClr val="FF0000"/>
                </a:solidFill>
              </a:rPr>
              <a:t> </a:t>
            </a:r>
            <a:r>
              <a:rPr lang="en-US" sz="2000" dirty="0"/>
              <a:t>a router.</a:t>
            </a:r>
          </a:p>
          <a:p>
            <a:r>
              <a:rPr lang="en-US" sz="2000" dirty="0"/>
              <a:t>The partitioning of the Layer 2 network takes </a:t>
            </a:r>
            <a:r>
              <a:rPr lang="en-US" sz="2000" dirty="0">
                <a:solidFill>
                  <a:srgbClr val="000000"/>
                </a:solidFill>
              </a:rPr>
              <a:t>place</a:t>
            </a:r>
            <a:r>
              <a:rPr lang="en-US" sz="2000" dirty="0"/>
              <a:t> inside a Layer 2 device, usually </a:t>
            </a:r>
            <a:r>
              <a:rPr lang="en-US" sz="2000" dirty="0">
                <a:solidFill>
                  <a:srgbClr val="000000"/>
                </a:solidFill>
              </a:rPr>
              <a:t>via</a:t>
            </a:r>
            <a:r>
              <a:rPr lang="en-US" sz="2000" dirty="0"/>
              <a:t> a switch.</a:t>
            </a:r>
          </a:p>
          <a:p>
            <a:r>
              <a:rPr lang="en-US" sz="2000" dirty="0"/>
              <a:t>The hosts grouped within a VLAN are unaware of the VLAN’s existence.</a:t>
            </a:r>
          </a:p>
          <a:p>
            <a:endParaRPr lang="en-US" sz="2000" dirty="0"/>
          </a:p>
        </p:txBody>
      </p:sp>
    </p:spTree>
    <p:extLst>
      <p:ext uri="{BB962C8B-B14F-4D97-AF65-F5344CB8AC3E}">
        <p14:creationId xmlns:p14="http://schemas.microsoft.com/office/powerpoint/2010/main" val="270003087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Benefits of VLANs</a:t>
            </a:r>
            <a:endParaRPr lang="en-US" dirty="0">
              <a:solidFill>
                <a:srgbClr val="00B0F0"/>
              </a:solidFill>
              <a:latin typeface="Arial"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1761" y="1427798"/>
            <a:ext cx="6182509" cy="5140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2886649"/>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6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14</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Types of VLANs</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Data VLAN – user generated traffic</a:t>
            </a:r>
          </a:p>
          <a:p>
            <a:r>
              <a:rPr lang="en-US" sz="2000" dirty="0"/>
              <a:t>Default VLAN – all switch ports become part of this VLAN until switch is configured, </a:t>
            </a:r>
            <a:r>
              <a:rPr lang="en-US" sz="2000" b="1" dirty="0">
                <a:latin typeface="Courier New" panose="02070309020205020404" pitchFamily="49" charset="0"/>
                <a:cs typeface="Courier New" panose="02070309020205020404" pitchFamily="49" charset="0"/>
              </a:rPr>
              <a:t>show </a:t>
            </a:r>
            <a:r>
              <a:rPr lang="en-US" sz="2000" b="1" dirty="0" err="1">
                <a:latin typeface="Courier New" panose="02070309020205020404" pitchFamily="49" charset="0"/>
                <a:cs typeface="Courier New" panose="02070309020205020404" pitchFamily="49" charset="0"/>
              </a:rPr>
              <a:t>vlan</a:t>
            </a:r>
            <a:r>
              <a:rPr lang="en-US" sz="2000" b="1" dirty="0">
                <a:latin typeface="Courier New" panose="02070309020205020404" pitchFamily="49" charset="0"/>
                <a:cs typeface="Courier New" panose="02070309020205020404" pitchFamily="49" charset="0"/>
              </a:rPr>
              <a:t> brief</a:t>
            </a:r>
            <a:endParaRPr lang="en-US" sz="2000" dirty="0">
              <a:latin typeface="Courier New" panose="02070309020205020404" pitchFamily="49" charset="0"/>
              <a:cs typeface="Courier New" panose="02070309020205020404" pitchFamily="49" charset="0"/>
            </a:endParaRPr>
          </a:p>
          <a:p>
            <a:r>
              <a:rPr lang="en-US" sz="2000" dirty="0"/>
              <a:t>Native VLAN – used for untagged traffic</a:t>
            </a:r>
          </a:p>
          <a:p>
            <a:r>
              <a:rPr lang="en-US" sz="2000" dirty="0"/>
              <a:t>Management VLAN – used to access management capabilities</a:t>
            </a:r>
          </a:p>
        </p:txBody>
      </p:sp>
    </p:spTree>
    <p:extLst>
      <p:ext uri="{BB962C8B-B14F-4D97-AF65-F5344CB8AC3E}">
        <p14:creationId xmlns:p14="http://schemas.microsoft.com/office/powerpoint/2010/main" val="4189905792"/>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Types of VLANs (cont.)</a:t>
            </a:r>
            <a:endParaRPr lang="en-US" dirty="0">
              <a:solidFill>
                <a:srgbClr val="00B0F0"/>
              </a:solidFill>
              <a:latin typeface="Arial"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0236" y="1352550"/>
            <a:ext cx="6443138"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4388934"/>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Voice VLANs</a:t>
            </a:r>
            <a:endParaRPr lang="en-US" dirty="0">
              <a:solidFill>
                <a:srgbClr val="00B0F0"/>
              </a:solidFill>
              <a:latin typeface="Arial"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530" y="1400174"/>
            <a:ext cx="7268870" cy="5257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7386598"/>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Overview of VLANs</a:t>
            </a:r>
            <a:br>
              <a:rPr lang="en-US" dirty="0">
                <a:latin typeface="Arial" charset="0"/>
              </a:rPr>
            </a:br>
            <a:r>
              <a:rPr lang="en-US" dirty="0">
                <a:latin typeface="Arial" charset="0"/>
              </a:rPr>
              <a:t>Voice VLANs (cont.)</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VoIP traffic is time-sensitive and requires:</a:t>
            </a:r>
          </a:p>
          <a:p>
            <a:pPr marL="800100" lvl="1" indent="-342900"/>
            <a:r>
              <a:rPr lang="en-US" dirty="0"/>
              <a:t>Assured bandwidth to ensure voice quality.</a:t>
            </a:r>
          </a:p>
          <a:p>
            <a:pPr marL="800100" lvl="1" indent="-342900"/>
            <a:r>
              <a:rPr lang="en-US" dirty="0"/>
              <a:t>Transmission priority over other types of network traffic.</a:t>
            </a:r>
          </a:p>
          <a:p>
            <a:pPr marL="800100" lvl="1" indent="-342900"/>
            <a:r>
              <a:rPr lang="en-US" dirty="0"/>
              <a:t>Ability to be routed around congested areas on the network.</a:t>
            </a:r>
          </a:p>
          <a:p>
            <a:pPr marL="800100" lvl="1" indent="-342900"/>
            <a:r>
              <a:rPr lang="en-US" dirty="0"/>
              <a:t>Delay of less than 150 </a:t>
            </a:r>
            <a:r>
              <a:rPr lang="en-US" dirty="0" err="1"/>
              <a:t>ms</a:t>
            </a:r>
            <a:r>
              <a:rPr lang="en-US" dirty="0"/>
              <a:t> across the network.</a:t>
            </a:r>
          </a:p>
          <a:p>
            <a:r>
              <a:rPr lang="en-US" sz="2000" dirty="0"/>
              <a:t>The voice VLAN feature enables access ports to carry IP voice traffic from an IP phone.</a:t>
            </a:r>
          </a:p>
        </p:txBody>
      </p:sp>
    </p:spTree>
    <p:extLst>
      <p:ext uri="{BB962C8B-B14F-4D97-AF65-F5344CB8AC3E}">
        <p14:creationId xmlns:p14="http://schemas.microsoft.com/office/powerpoint/2010/main" val="2680737767"/>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VLAN Trunks</a:t>
            </a:r>
            <a:endParaRPr lang="en-US" dirty="0">
              <a:solidFill>
                <a:srgbClr val="00B0F0"/>
              </a:solidFill>
              <a:latin typeface="Arial" charset="0"/>
            </a:endParaRPr>
          </a:p>
        </p:txBody>
      </p:sp>
      <p:sp>
        <p:nvSpPr>
          <p:cNvPr id="5" name="Content Placeholder 4"/>
          <p:cNvSpPr>
            <a:spLocks noGrp="1"/>
          </p:cNvSpPr>
          <p:nvPr>
            <p:ph idx="1"/>
          </p:nvPr>
        </p:nvSpPr>
        <p:spPr>
          <a:xfrm>
            <a:off x="1203960" y="5593079"/>
            <a:ext cx="7238999" cy="634983"/>
          </a:xfrm>
        </p:spPr>
        <p:txBody>
          <a:bodyPr/>
          <a:lstStyle/>
          <a:p>
            <a:pPr marL="0" indent="0">
              <a:buNone/>
            </a:pPr>
            <a:r>
              <a:rPr lang="en-US" sz="1600" dirty="0"/>
              <a:t>The links between switches S1 and S2, and S1 and S3 are configured to transmit traffic coming from VLANs 10, 20, 30, and 99 across the network. This network could not function without VLAN trunks.</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5389" y="1247301"/>
            <a:ext cx="5912686" cy="4110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4825791"/>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VLAN Trunks (cont.)</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A VLAN trunk is a point-to-point link that carries more than one VLAN.</a:t>
            </a:r>
          </a:p>
          <a:p>
            <a:r>
              <a:rPr lang="en-US" sz="2000" dirty="0"/>
              <a:t>A VLAN trunk is usually established between switches so same-VLAN devices can communicate, even if physically connected to different switches.</a:t>
            </a:r>
          </a:p>
          <a:p>
            <a:r>
              <a:rPr lang="en-US" sz="2000" dirty="0"/>
              <a:t>A VLAN trunk is not associated to any VLANs; neither is the trunk ports used to establish the trunk link.</a:t>
            </a:r>
          </a:p>
          <a:p>
            <a:r>
              <a:rPr lang="en-US" sz="2000" dirty="0"/>
              <a:t>Cisco IOS supports IEEE802.1q, a popular VLAN trunk protocol.</a:t>
            </a:r>
          </a:p>
        </p:txBody>
      </p:sp>
    </p:spTree>
    <p:extLst>
      <p:ext uri="{BB962C8B-B14F-4D97-AF65-F5344CB8AC3E}">
        <p14:creationId xmlns:p14="http://schemas.microsoft.com/office/powerpoint/2010/main" val="624581686"/>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Controlling Broadcast Domains with VLANs</a:t>
            </a:r>
            <a:endParaRPr lang="en-US" dirty="0">
              <a:solidFill>
                <a:srgbClr val="00B0F0"/>
              </a:solidFill>
              <a:latin typeface="Arial"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4489" y="1481136"/>
            <a:ext cx="6510311" cy="4823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5182051"/>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Controlling Broadcast Domains with VLANs</a:t>
            </a:r>
            <a:endParaRPr lang="en-US" dirty="0">
              <a:solidFill>
                <a:srgbClr val="00B0F0"/>
              </a:solidFill>
              <a:latin typeface="Arial"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3810" y="1827848"/>
            <a:ext cx="6119044" cy="4557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7858927"/>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Controlling Broadcast Domains with VLANs </a:t>
            </a:r>
            <a:endParaRPr lang="en-US" dirty="0">
              <a:solidFill>
                <a:srgbClr val="00B0F0"/>
              </a:solidFill>
              <a:latin typeface="Arial" charset="0"/>
            </a:endParaRPr>
          </a:p>
        </p:txBody>
      </p:sp>
      <p:sp>
        <p:nvSpPr>
          <p:cNvPr id="2" name="Content Placeholder 1"/>
          <p:cNvSpPr>
            <a:spLocks noGrp="1"/>
          </p:cNvSpPr>
          <p:nvPr>
            <p:ph idx="1"/>
          </p:nvPr>
        </p:nvSpPr>
        <p:spPr>
          <a:xfrm>
            <a:off x="213110" y="1554480"/>
            <a:ext cx="8752915" cy="4771892"/>
          </a:xfrm>
        </p:spPr>
        <p:txBody>
          <a:bodyPr/>
          <a:lstStyle/>
          <a:p>
            <a:r>
              <a:rPr lang="en-US" sz="2000" dirty="0"/>
              <a:t>VLANs can be used to limit the reach of broadcast frames.</a:t>
            </a:r>
          </a:p>
          <a:p>
            <a:r>
              <a:rPr lang="en-US" sz="2000" dirty="0"/>
              <a:t>A VLAN is a broadcast domain of its own.</a:t>
            </a:r>
          </a:p>
          <a:p>
            <a:r>
              <a:rPr lang="en-US" sz="2000" dirty="0"/>
              <a:t>A broadcast frame sent by a device in a specific VLAN is forwarded within that VLAN only.</a:t>
            </a:r>
          </a:p>
          <a:p>
            <a:r>
              <a:rPr lang="en-US" sz="2000" dirty="0"/>
              <a:t>VLANs help control the reach of broadcast frames and their impact in the network.</a:t>
            </a:r>
          </a:p>
          <a:p>
            <a:r>
              <a:rPr lang="en-US" sz="2000" dirty="0"/>
              <a:t>Unicast and multicast frames are forwarded within the originating VLAN.</a:t>
            </a:r>
          </a:p>
        </p:txBody>
      </p:sp>
    </p:spTree>
    <p:extLst>
      <p:ext uri="{BB962C8B-B14F-4D97-AF65-F5344CB8AC3E}">
        <p14:creationId xmlns:p14="http://schemas.microsoft.com/office/powerpoint/2010/main" val="4229569453"/>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1247832"/>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Tagging Ethernet Frames for VLAN Identification</a:t>
            </a:r>
            <a:endParaRPr lang="en-US" dirty="0">
              <a:solidFill>
                <a:srgbClr val="00B0F0"/>
              </a:solidFill>
              <a:latin typeface="Arial" charset="0"/>
            </a:endParaRPr>
          </a:p>
        </p:txBody>
      </p:sp>
      <p:sp>
        <p:nvSpPr>
          <p:cNvPr id="2" name="Content Placeholder 1"/>
          <p:cNvSpPr>
            <a:spLocks noGrp="1"/>
          </p:cNvSpPr>
          <p:nvPr>
            <p:ph idx="1"/>
          </p:nvPr>
        </p:nvSpPr>
        <p:spPr>
          <a:xfrm>
            <a:off x="228350" y="1798320"/>
            <a:ext cx="8752915" cy="4771892"/>
          </a:xfrm>
        </p:spPr>
        <p:txBody>
          <a:bodyPr/>
          <a:lstStyle/>
          <a:p>
            <a:r>
              <a:rPr lang="en-US" sz="2000" dirty="0"/>
              <a:t>Frame tagging is the process of adding a VLAN identification  header to the frame. </a:t>
            </a:r>
          </a:p>
          <a:p>
            <a:r>
              <a:rPr lang="en-US" sz="2000" dirty="0"/>
              <a:t>It is used to properly transmit multiple VLAN frames through a trunk link.</a:t>
            </a:r>
          </a:p>
          <a:p>
            <a:r>
              <a:rPr lang="en-US" sz="2000" dirty="0"/>
              <a:t>Switches tag frames to identify the VLAN to which they belong. </a:t>
            </a:r>
          </a:p>
          <a:p>
            <a:r>
              <a:rPr lang="en-US" sz="2000" dirty="0"/>
              <a:t>Different tagging protocols exist; IEEE 802.1Q is a vey popular example.</a:t>
            </a:r>
          </a:p>
          <a:p>
            <a:r>
              <a:rPr lang="en-US" sz="2000" dirty="0"/>
              <a:t>The protocol defines the structure of the tagging header added to the frame.</a:t>
            </a:r>
          </a:p>
          <a:p>
            <a:r>
              <a:rPr lang="en-US" sz="2000" dirty="0"/>
              <a:t>Switches add VLAN tags to the frames before placing them into trunk links and remove the tags before forwarding frames through non-trunk ports.</a:t>
            </a:r>
          </a:p>
          <a:p>
            <a:r>
              <a:rPr lang="en-US" sz="2000" dirty="0"/>
              <a:t>When properly tagged, the frames can transverse any number of switches via trunk links and still be forwarded within the correct VLAN at the destination.</a:t>
            </a:r>
          </a:p>
        </p:txBody>
      </p:sp>
    </p:spTree>
    <p:extLst>
      <p:ext uri="{BB962C8B-B14F-4D97-AF65-F5344CB8AC3E}">
        <p14:creationId xmlns:p14="http://schemas.microsoft.com/office/powerpoint/2010/main" val="2403632440"/>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a:t>
            </a:r>
            <a:r>
              <a:rPr lang="en-US" kern="0" dirty="0">
                <a:solidFill>
                  <a:schemeClr val="bg1"/>
                </a:solidFill>
                <a:latin typeface="+mj-lt"/>
                <a:ea typeface="+mj-ea"/>
                <a:cs typeface="+mj-cs"/>
              </a:rPr>
              <a:t>6.0 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6: VLANs</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1247832"/>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Tagging Ethernet Frames for VLAN Identification (cont.)</a:t>
            </a:r>
            <a:endParaRPr lang="en-US" dirty="0">
              <a:solidFill>
                <a:srgbClr val="00B0F0"/>
              </a:solidFill>
              <a:latin typeface="Arial"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362" y="1760623"/>
            <a:ext cx="6671797" cy="4899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6534078"/>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975360"/>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Native VLANs and 802.1Q Tagging</a:t>
            </a:r>
            <a:endParaRPr lang="en-US" dirty="0">
              <a:solidFill>
                <a:srgbClr val="00B0F0"/>
              </a:solidFill>
              <a:latin typeface="Arial" charset="0"/>
            </a:endParaRPr>
          </a:p>
        </p:txBody>
      </p:sp>
      <p:sp>
        <p:nvSpPr>
          <p:cNvPr id="2" name="Content Placeholder 1"/>
          <p:cNvSpPr>
            <a:spLocks noGrp="1"/>
          </p:cNvSpPr>
          <p:nvPr>
            <p:ph idx="1"/>
          </p:nvPr>
        </p:nvSpPr>
        <p:spPr>
          <a:xfrm>
            <a:off x="228350" y="1798320"/>
            <a:ext cx="8752915" cy="4771892"/>
          </a:xfrm>
        </p:spPr>
        <p:txBody>
          <a:bodyPr/>
          <a:lstStyle/>
          <a:p>
            <a:r>
              <a:rPr lang="en-US" sz="2000" dirty="0"/>
              <a:t>Control traffic sent on the native VLAN should not be tagged. </a:t>
            </a:r>
          </a:p>
          <a:p>
            <a:r>
              <a:rPr lang="en-US" sz="2000" dirty="0"/>
              <a:t>Frames received untagged, remain untagged and are placed in the native VLAN when forwarded.</a:t>
            </a:r>
          </a:p>
          <a:p>
            <a:r>
              <a:rPr lang="en-US" sz="2000" dirty="0"/>
              <a:t>If there are no ports associated to the native VLAN and no other trunk links, an untagged frame is dropped.</a:t>
            </a:r>
          </a:p>
          <a:p>
            <a:r>
              <a:rPr lang="en-US" sz="2000" dirty="0"/>
              <a:t>When configuring a switch port on a Cisco switch, configure devices so that they do not send tagged frames on the native VLAN. </a:t>
            </a:r>
          </a:p>
          <a:p>
            <a:r>
              <a:rPr lang="en-US" sz="2000" dirty="0"/>
              <a:t>In Cisco switches, the native VLAN is VLAN 1, by default.</a:t>
            </a:r>
          </a:p>
        </p:txBody>
      </p:sp>
    </p:spTree>
    <p:extLst>
      <p:ext uri="{BB962C8B-B14F-4D97-AF65-F5344CB8AC3E}">
        <p14:creationId xmlns:p14="http://schemas.microsoft.com/office/powerpoint/2010/main" val="292226656"/>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975360"/>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Voice VLAN Tagging</a:t>
            </a:r>
            <a:endParaRPr lang="en-US" dirty="0">
              <a:solidFill>
                <a:srgbClr val="00B0F0"/>
              </a:solidFill>
              <a:latin typeface="Arial"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085" y="1353503"/>
            <a:ext cx="5314950" cy="402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7650" y="3874770"/>
            <a:ext cx="508635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8783320"/>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426720"/>
            <a:ext cx="8772157" cy="975360"/>
          </a:xfrm>
        </p:spPr>
        <p:txBody>
          <a:bodyPr/>
          <a:lstStyle/>
          <a:p>
            <a:pPr eaLnBrk="1" hangingPunct="1"/>
            <a:r>
              <a:rPr lang="en-US" sz="1800" dirty="0">
                <a:latin typeface="Arial" charset="0"/>
              </a:rPr>
              <a:t>VLANs in a Multi-Switched Environment</a:t>
            </a:r>
            <a:br>
              <a:rPr lang="en-US" dirty="0">
                <a:latin typeface="Arial" charset="0"/>
              </a:rPr>
            </a:br>
            <a:r>
              <a:rPr lang="en-US" dirty="0">
                <a:latin typeface="Arial" charset="0"/>
              </a:rPr>
              <a:t>Activity – Predict Switch Behavior</a:t>
            </a:r>
            <a:endParaRPr lang="en-US" dirty="0">
              <a:solidFill>
                <a:srgbClr val="00B0F0"/>
              </a:solidFill>
              <a:latin typeface="Arial" charset="0"/>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612583"/>
            <a:ext cx="8324850" cy="3114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77240" y="4876800"/>
            <a:ext cx="7528560" cy="923330"/>
          </a:xfrm>
          <a:prstGeom prst="rect">
            <a:avLst/>
          </a:prstGeom>
          <a:noFill/>
        </p:spPr>
        <p:txBody>
          <a:bodyPr wrap="square" rtlCol="0">
            <a:spAutoFit/>
          </a:bodyPr>
          <a:lstStyle/>
          <a:p>
            <a:pPr algn="l"/>
            <a:r>
              <a:rPr lang="en-US" sz="2000" dirty="0"/>
              <a:t>Scenario 1: PC 1 sends a broadcast.</a:t>
            </a:r>
          </a:p>
          <a:p>
            <a:pPr algn="l"/>
            <a:r>
              <a:rPr lang="en-US" sz="2000" dirty="0"/>
              <a:t>Scenario 2: PC 2 sends a broadcast.</a:t>
            </a:r>
          </a:p>
          <a:p>
            <a:pPr algn="l"/>
            <a:r>
              <a:rPr lang="en-US" sz="2000" dirty="0"/>
              <a:t>Scenario 3: PC 3 sends a broadcast.</a:t>
            </a:r>
          </a:p>
        </p:txBody>
      </p:sp>
    </p:spTree>
    <p:extLst>
      <p:ext uri="{BB962C8B-B14F-4D97-AF65-F5344CB8AC3E}">
        <p14:creationId xmlns:p14="http://schemas.microsoft.com/office/powerpoint/2010/main" val="704383132"/>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6.2 VLAN Implementations</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VLAN Ranges on Catalyst Switches</a:t>
            </a:r>
            <a:endParaRPr lang="en-US" dirty="0">
              <a:solidFill>
                <a:srgbClr val="00B0F0"/>
              </a:solidFill>
              <a:latin typeface="Arial" charset="0"/>
            </a:endParaRPr>
          </a:p>
        </p:txBody>
      </p:sp>
      <p:sp>
        <p:nvSpPr>
          <p:cNvPr id="2" name="Content Placeholder 1"/>
          <p:cNvSpPr>
            <a:spLocks noGrp="1"/>
          </p:cNvSpPr>
          <p:nvPr>
            <p:ph idx="1"/>
          </p:nvPr>
        </p:nvSpPr>
        <p:spPr>
          <a:xfrm>
            <a:off x="167390" y="1445952"/>
            <a:ext cx="8752915" cy="5093780"/>
          </a:xfrm>
        </p:spPr>
        <p:txBody>
          <a:bodyPr/>
          <a:lstStyle/>
          <a:p>
            <a:r>
              <a:rPr lang="en-US" sz="2000" dirty="0"/>
              <a:t>Cisco Catalyst 2960 and 3560 Series switches support over 4,000 VLANs.</a:t>
            </a:r>
          </a:p>
          <a:p>
            <a:r>
              <a:rPr lang="en-US" sz="2000" dirty="0"/>
              <a:t>VLANs are split into two categories:</a:t>
            </a:r>
          </a:p>
          <a:p>
            <a:pPr marL="800100" lvl="1" indent="-342900"/>
            <a:r>
              <a:rPr lang="en-US" dirty="0"/>
              <a:t>Normal range VLANs</a:t>
            </a:r>
          </a:p>
          <a:p>
            <a:pPr marL="1139825" lvl="2" indent="-342900">
              <a:buFont typeface="Arial" pitchFamily="34" charset="0"/>
              <a:buChar char="•"/>
            </a:pPr>
            <a:r>
              <a:rPr lang="en-US" dirty="0"/>
              <a:t>VLAN numbers from 1 to 1,005</a:t>
            </a:r>
          </a:p>
          <a:p>
            <a:pPr marL="1139825" lvl="2" indent="-342900">
              <a:buFont typeface="Arial" pitchFamily="34" charset="0"/>
              <a:buChar char="•"/>
            </a:pPr>
            <a:r>
              <a:rPr lang="en-US" dirty="0"/>
              <a:t>Configurations stored in the vlan.dat (in the flash memory)</a:t>
            </a:r>
          </a:p>
          <a:p>
            <a:pPr marL="1139825" lvl="2" indent="-342900">
              <a:buFont typeface="Arial" pitchFamily="34" charset="0"/>
              <a:buChar char="•"/>
            </a:pPr>
            <a:r>
              <a:rPr lang="en-US" dirty="0"/>
              <a:t>IDs 1002 through 1005 are reserved for Token Ring and Fiber Distributed Data Interface (FDDI) VLANs, automatically created and cannot be removed</a:t>
            </a:r>
          </a:p>
          <a:p>
            <a:pPr marL="800100" lvl="1" indent="-342900"/>
            <a:r>
              <a:rPr lang="en-US" dirty="0"/>
              <a:t>Extended Range VLANs</a:t>
            </a:r>
          </a:p>
          <a:p>
            <a:pPr marL="1139825" lvl="2" indent="-342900">
              <a:buFont typeface="Arial" pitchFamily="34" charset="0"/>
              <a:buChar char="•"/>
            </a:pPr>
            <a:r>
              <a:rPr lang="en-US" dirty="0"/>
              <a:t>VLAN numbers from 1,006 to 4,096</a:t>
            </a:r>
          </a:p>
          <a:p>
            <a:pPr marL="1139825" lvl="2" indent="-342900">
              <a:buFont typeface="Arial" pitchFamily="34" charset="0"/>
              <a:buChar char="•"/>
            </a:pPr>
            <a:r>
              <a:rPr lang="en-US" dirty="0"/>
              <a:t>Configurations stored in the running configuration (NVRAM)</a:t>
            </a:r>
          </a:p>
          <a:p>
            <a:pPr marL="1139825" lvl="2" indent="-342900">
              <a:buFont typeface="Arial" pitchFamily="34" charset="0"/>
              <a:buChar char="•"/>
            </a:pPr>
            <a:r>
              <a:rPr lang="en-US" dirty="0"/>
              <a:t>VLAN </a:t>
            </a:r>
            <a:r>
              <a:rPr lang="en-US" dirty="0" err="1"/>
              <a:t>Trunking</a:t>
            </a:r>
            <a:r>
              <a:rPr lang="en-US" dirty="0"/>
              <a:t> Protocol (VTP) does not learn extended VLANs</a:t>
            </a:r>
          </a:p>
          <a:p>
            <a:endParaRPr lang="en-US" sz="1600" dirty="0"/>
          </a:p>
          <a:p>
            <a:endParaRPr lang="en-US" sz="2000" dirty="0"/>
          </a:p>
        </p:txBody>
      </p:sp>
    </p:spTree>
    <p:extLst>
      <p:ext uri="{BB962C8B-B14F-4D97-AF65-F5344CB8AC3E}">
        <p14:creationId xmlns:p14="http://schemas.microsoft.com/office/powerpoint/2010/main" val="1041771591"/>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VLAN Ranges on Catalyst Switches (cont.)</a:t>
            </a:r>
            <a:endParaRPr lang="en-US" dirty="0">
              <a:solidFill>
                <a:srgbClr val="00B0F0"/>
              </a:solidFill>
              <a:latin typeface="Arial" charset="0"/>
            </a:endParaRPr>
          </a:p>
        </p:txBody>
      </p:sp>
      <p:sp>
        <p:nvSpPr>
          <p:cNvPr id="2" name="Content Placeholder 1"/>
          <p:cNvSpPr>
            <a:spLocks noGrp="1"/>
          </p:cNvSpPr>
          <p:nvPr>
            <p:ph idx="1"/>
          </p:nvPr>
        </p:nvSpPr>
        <p:spPr>
          <a:xfrm>
            <a:off x="167390" y="1445952"/>
            <a:ext cx="8752915" cy="5093780"/>
          </a:xfrm>
        </p:spPr>
        <p:txBody>
          <a:bodyPr/>
          <a:lstStyle/>
          <a:p>
            <a:r>
              <a:rPr lang="en-US" sz="2000" dirty="0"/>
              <a:t>Normal Range VLANs</a:t>
            </a:r>
            <a:endParaRPr lang="en-US" sz="1600" dirty="0"/>
          </a:p>
          <a:p>
            <a:endParaRPr lang="en-US" sz="2000"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131" y="1982153"/>
            <a:ext cx="7040154" cy="412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3062988"/>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Creating a VLAN</a:t>
            </a:r>
            <a:endParaRPr lang="en-US" dirty="0">
              <a:solidFill>
                <a:srgbClr val="00B0F0"/>
              </a:solidFill>
              <a:latin typeface="Arial" charset="0"/>
            </a:endParaRPr>
          </a:p>
        </p:txBody>
      </p:sp>
      <p:pic>
        <p:nvPicPr>
          <p:cNvPr id="1331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18348" y="1360329"/>
            <a:ext cx="4391025" cy="156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3108" y="3090862"/>
            <a:ext cx="4595812" cy="315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7143955"/>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Assigning Ports to VLANs</a:t>
            </a:r>
            <a:endParaRPr lang="en-US" dirty="0">
              <a:solidFill>
                <a:srgbClr val="00B0F0"/>
              </a:solidFill>
              <a:latin typeface="Arial"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 y="1283970"/>
            <a:ext cx="4994910" cy="3329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789045"/>
            <a:ext cx="409575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4426902"/>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Changing VLAN Port Membership</a:t>
            </a:r>
            <a:endParaRPr lang="en-US" dirty="0">
              <a:solidFill>
                <a:srgbClr val="00B0F0"/>
              </a:solidFill>
              <a:latin typeface="Arial" charset="0"/>
            </a:endParaRPr>
          </a:p>
        </p:txBody>
      </p:sp>
      <p:sp>
        <p:nvSpPr>
          <p:cNvPr id="2" name="Content Placeholder 1"/>
          <p:cNvSpPr>
            <a:spLocks noGrp="1"/>
          </p:cNvSpPr>
          <p:nvPr>
            <p:ph idx="1"/>
          </p:nvPr>
        </p:nvSpPr>
        <p:spPr>
          <a:xfrm>
            <a:off x="213360" y="1263072"/>
            <a:ext cx="8752915" cy="5093780"/>
          </a:xfrm>
        </p:spPr>
        <p:txBody>
          <a:bodyPr/>
          <a:lstStyle/>
          <a:p>
            <a:r>
              <a:rPr lang="en-US" sz="1600" dirty="0"/>
              <a:t>Remove VLAN Assignment</a:t>
            </a:r>
          </a:p>
          <a:p>
            <a:endParaRPr lang="en-US" sz="2000"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264" y="1531670"/>
            <a:ext cx="5601576" cy="184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8600" y="3373799"/>
            <a:ext cx="7848600" cy="560153"/>
          </a:xfrm>
          <a:prstGeom prst="rect">
            <a:avLst/>
          </a:prstGeom>
          <a:noFill/>
        </p:spPr>
        <p:txBody>
          <a:bodyPr wrap="square" rtlCol="0">
            <a:spAutoFit/>
          </a:bodyPr>
          <a:lstStyle/>
          <a:p>
            <a:pPr marL="236538" indent="-236538" algn="l" defTabSz="814388">
              <a:lnSpc>
                <a:spcPct val="95000"/>
              </a:lnSpc>
              <a:spcBef>
                <a:spcPct val="50000"/>
              </a:spcBef>
              <a:buClr>
                <a:srgbClr val="708CA1"/>
              </a:buClr>
              <a:buFont typeface="Wingdings" charset="0"/>
              <a:buChar char="§"/>
            </a:pPr>
            <a:r>
              <a:rPr lang="en-US" sz="1600" dirty="0">
                <a:latin typeface="+mn-lt"/>
              </a:rPr>
              <a:t>Interface F0/18 was previously assigned to VLAN 20 which is still active, F0/18 reset to VLAN1 </a:t>
            </a:r>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4679" y="3653875"/>
            <a:ext cx="4244001" cy="3049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805956"/>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615848866"/>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6.0.1.2</a:t>
                      </a:r>
                    </a:p>
                  </a:txBody>
                  <a:tcPr/>
                </a:tc>
                <a:tc>
                  <a:txBody>
                    <a:bodyPr/>
                    <a:lstStyle/>
                    <a:p>
                      <a:r>
                        <a:rPr lang="en-US" sz="1400" dirty="0"/>
                        <a:t>Class Activity</a:t>
                      </a:r>
                    </a:p>
                  </a:txBody>
                  <a:tcPr/>
                </a:tc>
                <a:tc>
                  <a:txBody>
                    <a:bodyPr/>
                    <a:lstStyle/>
                    <a:p>
                      <a:r>
                        <a:rPr lang="en-US" sz="1400" dirty="0"/>
                        <a:t>Vacation Station</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370840">
                <a:tc>
                  <a:txBody>
                    <a:bodyPr/>
                    <a:lstStyle/>
                    <a:p>
                      <a:r>
                        <a:rPr lang="en-US" sz="1400" dirty="0"/>
                        <a:t>6.1.1.5</a:t>
                      </a:r>
                    </a:p>
                  </a:txBody>
                  <a:tcPr/>
                </a:tc>
                <a:tc>
                  <a:txBody>
                    <a:bodyPr/>
                    <a:lstStyle/>
                    <a:p>
                      <a:r>
                        <a:rPr lang="en-US" sz="1400" baseline="0" dirty="0"/>
                        <a:t>Packet Tracer</a:t>
                      </a:r>
                      <a:endParaRPr lang="en-US" sz="1400" dirty="0"/>
                    </a:p>
                  </a:txBody>
                  <a:tcPr/>
                </a:tc>
                <a:tc>
                  <a:txBody>
                    <a:bodyPr/>
                    <a:lstStyle/>
                    <a:p>
                      <a:r>
                        <a:rPr lang="en-US" sz="1400" dirty="0"/>
                        <a:t>Who Hears the Broadcast?</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6.1.2.6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Predict</a:t>
                      </a:r>
                      <a:r>
                        <a:rPr lang="en-US" sz="1400" baseline="0" dirty="0"/>
                        <a:t> Switch Behavior</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6.1.2.7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Investigating a VLAN</a:t>
                      </a:r>
                      <a:r>
                        <a:rPr lang="en-US" sz="1400" baseline="0" dirty="0"/>
                        <a:t> Implementation</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6.2.1.2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Creating</a:t>
                      </a:r>
                      <a:r>
                        <a:rPr lang="en-US" sz="1400" baseline="0" dirty="0"/>
                        <a:t> a VLAN</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6.2.1.3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Assign</a:t>
                      </a:r>
                      <a:r>
                        <a:rPr lang="en-US" sz="1400" baseline="0" dirty="0"/>
                        <a:t> Ports to VLANS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6.2.1.4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Changing</a:t>
                      </a:r>
                      <a:r>
                        <a:rPr lang="en-US" sz="1400" baseline="0" dirty="0"/>
                        <a:t> VLAN Port Membership</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370840">
                <a:tc>
                  <a:txBody>
                    <a:bodyPr/>
                    <a:lstStyle/>
                    <a:p>
                      <a:r>
                        <a:rPr lang="en-US" sz="1400" dirty="0"/>
                        <a:t>6.2.1.6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Verifying VLAN</a:t>
                      </a:r>
                      <a:r>
                        <a:rPr lang="en-US" sz="1400" baseline="0" dirty="0"/>
                        <a:t> Information</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8"/>
                  </a:ext>
                </a:extLst>
              </a:tr>
              <a:tr h="370840">
                <a:tc>
                  <a:txBody>
                    <a:bodyPr/>
                    <a:lstStyle/>
                    <a:p>
                      <a:r>
                        <a:rPr lang="en-US" sz="1400" dirty="0"/>
                        <a:t>6.2.1.7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VLANs</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Changing VLAN Port Membership (cont.)</a:t>
            </a:r>
            <a:endParaRPr lang="en-US" dirty="0">
              <a:solidFill>
                <a:srgbClr val="00B0F0"/>
              </a:solidFill>
              <a:latin typeface="Arial" charset="0"/>
            </a:endParaRPr>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 y="1776412"/>
            <a:ext cx="7140870" cy="4228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3196071"/>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Changing VLAN Port Membership (cont.)</a:t>
            </a:r>
            <a:endParaRPr lang="en-US" dirty="0">
              <a:solidFill>
                <a:srgbClr val="00B0F0"/>
              </a:solidFill>
              <a:latin typeface="Arial"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2568" y="1599248"/>
            <a:ext cx="5325992" cy="4740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5357164"/>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Deleting VLANs</a:t>
            </a:r>
            <a:endParaRPr lang="en-US" dirty="0">
              <a:solidFill>
                <a:srgbClr val="00B0F0"/>
              </a:solidFill>
              <a:latin typeface="Arial" charset="0"/>
            </a:endParaRPr>
          </a:p>
        </p:txBody>
      </p:sp>
      <p:sp>
        <p:nvSpPr>
          <p:cNvPr id="2" name="Content Placeholder 1"/>
          <p:cNvSpPr>
            <a:spLocks noGrp="1"/>
          </p:cNvSpPr>
          <p:nvPr>
            <p:ph idx="1"/>
          </p:nvPr>
        </p:nvSpPr>
        <p:spPr>
          <a:xfrm>
            <a:off x="335280" y="5079683"/>
            <a:ext cx="8473440" cy="1366837"/>
          </a:xfrm>
        </p:spPr>
        <p:txBody>
          <a:bodyPr/>
          <a:lstStyle/>
          <a:p>
            <a:r>
              <a:rPr lang="en-US" sz="2000" dirty="0"/>
              <a:t>The entire vlan.dat file can be deleted using the</a:t>
            </a:r>
            <a:r>
              <a:rPr lang="en-US" sz="2000" b="1" dirty="0"/>
              <a:t> delete </a:t>
            </a:r>
            <a:r>
              <a:rPr lang="en-US" sz="2000" b="1" dirty="0" err="1"/>
              <a:t>flash:vlan.dat</a:t>
            </a:r>
            <a:r>
              <a:rPr lang="en-US" sz="2000" b="1" dirty="0"/>
              <a:t> </a:t>
            </a:r>
            <a:r>
              <a:rPr lang="en-US" sz="2000" dirty="0"/>
              <a:t>privileged EXEC mode command </a:t>
            </a:r>
          </a:p>
          <a:p>
            <a:r>
              <a:rPr lang="en-US" sz="2000" dirty="0"/>
              <a:t>Abbreviated command version (</a:t>
            </a:r>
            <a:r>
              <a:rPr lang="en-US" sz="2000" b="1" dirty="0"/>
              <a:t>delete vlan.dat</a:t>
            </a:r>
            <a:r>
              <a:rPr lang="en-US" sz="2000" dirty="0"/>
              <a:t>) can be used if the vlan.dat file has not been moved from its default location</a:t>
            </a: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387" y="1260158"/>
            <a:ext cx="5229225"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6590341"/>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Verifying VLAN Information</a:t>
            </a:r>
            <a:endParaRPr lang="en-US" dirty="0">
              <a:solidFill>
                <a:srgbClr val="00B0F0"/>
              </a:solidFill>
              <a:latin typeface="Arial" charset="0"/>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5960" y="1228723"/>
            <a:ext cx="5318760" cy="5491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6029793"/>
      </p:ext>
    </p:extLst>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latin typeface="Arial" charset="0"/>
              </a:rPr>
              <a:t>Verifying VLAN Information (cont.)</a:t>
            </a:r>
            <a:endParaRPr lang="en-US" dirty="0">
              <a:solidFill>
                <a:srgbClr val="00B0F0"/>
              </a:solidFill>
              <a:latin typeface="Arial"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1347788"/>
            <a:ext cx="4604471" cy="3376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3361" y="2758826"/>
            <a:ext cx="5063490" cy="3931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5988037"/>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Configuring IEEE 802.1q Trunk Links</a:t>
            </a:r>
            <a:endParaRPr lang="en-US" dirty="0">
              <a:solidFill>
                <a:srgbClr val="00B0F0"/>
              </a:solidFill>
              <a:latin typeface="Arial"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120" y="1173480"/>
            <a:ext cx="6681400" cy="4229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947" y="5362574"/>
            <a:ext cx="522922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4380033"/>
      </p:ext>
    </p:extLst>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Assignment</a:t>
            </a:r>
            <a:br>
              <a:rPr lang="en-US" dirty="0">
                <a:latin typeface="Arial" charset="0"/>
              </a:rPr>
            </a:br>
            <a:r>
              <a:rPr lang="en-US" dirty="0">
                <a:ea typeface="ＭＳ Ｐゴシック" pitchFamily="34" charset="-128"/>
              </a:rPr>
              <a:t>Configuring IEEE 802.1q Trunk Links (cont.)</a:t>
            </a:r>
            <a:endParaRPr lang="en-US" dirty="0">
              <a:solidFill>
                <a:srgbClr val="00B0F0"/>
              </a:solidFill>
              <a:latin typeface="Arial" charset="0"/>
            </a:endParaRP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3560" y="1437323"/>
            <a:ext cx="5351145" cy="5056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4614915"/>
      </p:ext>
    </p:extLst>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Resetting the Trunk to Default State</a:t>
            </a:r>
            <a:endParaRPr lang="en-US" dirty="0">
              <a:solidFill>
                <a:srgbClr val="00B0F0"/>
              </a:solidFill>
              <a:latin typeface="Arial" charset="0"/>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1171" y="1657350"/>
            <a:ext cx="6337894" cy="4255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0258883"/>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Resetting the Trunk to Default State (cont.)</a:t>
            </a:r>
            <a:endParaRPr lang="en-US" dirty="0">
              <a:solidFill>
                <a:srgbClr val="00B0F0"/>
              </a:solidFill>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1132"/>
            <a:ext cx="523875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568" y="3322319"/>
            <a:ext cx="5000625"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199372"/>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VLAN Trunks</a:t>
            </a:r>
            <a:br>
              <a:rPr lang="en-US" dirty="0">
                <a:latin typeface="Arial" charset="0"/>
              </a:rPr>
            </a:br>
            <a:r>
              <a:rPr lang="en-US" dirty="0">
                <a:ea typeface="ＭＳ Ｐゴシック" pitchFamily="34" charset="-128"/>
              </a:rPr>
              <a:t>Verifying Trunk Configuration</a:t>
            </a:r>
            <a:endParaRPr lang="en-US" dirty="0">
              <a:solidFill>
                <a:srgbClr val="00B0F0"/>
              </a:solidFill>
              <a:latin typeface="Arial" charset="0"/>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7110" y="1784984"/>
            <a:ext cx="5085695" cy="4570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0157893"/>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45855691"/>
              </p:ext>
            </p:extLst>
          </p:nvPr>
        </p:nvGraphicFramePr>
        <p:xfrm>
          <a:off x="445863" y="1641144"/>
          <a:ext cx="8315996" cy="415036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6.2.2.3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Verifying Trunk Configuration</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6.2.2.4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Trunks</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2"/>
                  </a:ext>
                </a:extLst>
              </a:tr>
              <a:tr h="370840">
                <a:tc>
                  <a:txBody>
                    <a:bodyPr/>
                    <a:lstStyle/>
                    <a:p>
                      <a:r>
                        <a:rPr lang="en-US" sz="1400" dirty="0"/>
                        <a:t>6.2.2.5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Configuring VLANs</a:t>
                      </a:r>
                      <a:r>
                        <a:rPr lang="en-US" sz="1400" baseline="0" dirty="0"/>
                        <a:t> and </a:t>
                      </a:r>
                      <a:r>
                        <a:rPr lang="en-US" sz="1400" baseline="0" dirty="0" err="1"/>
                        <a:t>Trunking</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6.2.3.7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Troubleshooting</a:t>
                      </a:r>
                      <a:r>
                        <a:rPr lang="en-US" sz="1400" baseline="0" dirty="0"/>
                        <a:t> a VLAN Implementation – Scenario 1</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4"/>
                  </a:ext>
                </a:extLst>
              </a:tr>
              <a:tr h="370840">
                <a:tc>
                  <a:txBody>
                    <a:bodyPr/>
                    <a:lstStyle/>
                    <a:p>
                      <a:r>
                        <a:rPr lang="en-US" sz="1400" dirty="0"/>
                        <a:t>6.2.3.8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a:t>
                      </a:r>
                      <a:r>
                        <a:rPr lang="en-US" sz="1400" baseline="0" dirty="0"/>
                        <a:t> Tracer</a:t>
                      </a:r>
                      <a:endParaRPr lang="en-US" sz="1400" dirty="0"/>
                    </a:p>
                  </a:txBody>
                  <a:tcPr/>
                </a:tc>
                <a:tc>
                  <a:txBody>
                    <a:bodyPr/>
                    <a:lstStyle/>
                    <a:p>
                      <a:r>
                        <a:rPr lang="en-US" sz="1400" dirty="0"/>
                        <a:t>Troubleshooting</a:t>
                      </a:r>
                      <a:r>
                        <a:rPr lang="en-US" sz="1400" baseline="0" dirty="0"/>
                        <a:t> a VLAN Implementation – Scenario 2</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5"/>
                  </a:ext>
                </a:extLst>
              </a:tr>
              <a:tr h="370840">
                <a:tc>
                  <a:txBody>
                    <a:bodyPr/>
                    <a:lstStyle/>
                    <a:p>
                      <a:r>
                        <a:rPr lang="en-US" sz="1400" dirty="0"/>
                        <a:t>6.2.3.9</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Troubleshooting VLAN Configurations</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6"/>
                  </a:ext>
                </a:extLst>
              </a:tr>
              <a:tr h="370840">
                <a:tc>
                  <a:txBody>
                    <a:bodyPr/>
                    <a:lstStyle/>
                    <a:p>
                      <a:r>
                        <a:rPr lang="en-US" sz="1400" dirty="0"/>
                        <a:t>6.3.1.4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a:t>
                      </a:r>
                    </a:p>
                  </a:txBody>
                  <a:tcPr/>
                </a:tc>
                <a:tc>
                  <a:txBody>
                    <a:bodyPr/>
                    <a:lstStyle/>
                    <a:p>
                      <a:r>
                        <a:rPr lang="en-US" sz="1400" dirty="0"/>
                        <a:t>Identify the</a:t>
                      </a:r>
                      <a:r>
                        <a:rPr lang="en-US" sz="1400" baseline="0" dirty="0"/>
                        <a:t> Types of Inter-VLAN Routing</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7"/>
                  </a:ext>
                </a:extLst>
              </a:tr>
              <a:tr h="370840">
                <a:tc>
                  <a:txBody>
                    <a:bodyPr/>
                    <a:lstStyle/>
                    <a:p>
                      <a:r>
                        <a:rPr lang="en-US" sz="1400" dirty="0"/>
                        <a:t>6.3.2.4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r>
                        <a:rPr lang="en-US" sz="1400" dirty="0"/>
                        <a:t>Configuring Per-Interface Inter-VLAN Routing</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8"/>
                  </a:ext>
                </a:extLst>
              </a:tr>
              <a:tr h="370840">
                <a:tc>
                  <a:txBody>
                    <a:bodyPr/>
                    <a:lstStyle/>
                    <a:p>
                      <a:r>
                        <a:rPr lang="en-US" sz="1400" dirty="0"/>
                        <a:t>6.3.3.4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Syntax Checker</a:t>
                      </a:r>
                    </a:p>
                  </a:txBody>
                  <a:tcPr/>
                </a:tc>
                <a:tc>
                  <a:txBody>
                    <a:bodyPr/>
                    <a:lstStyle/>
                    <a:p>
                      <a:r>
                        <a:rPr lang="en-US" sz="1400" dirty="0"/>
                        <a:t>Configuring</a:t>
                      </a:r>
                      <a:r>
                        <a:rPr lang="en-US" sz="1400" baseline="0" dirty="0"/>
                        <a:t> Router-on-a-Stick Inter-VLAN Routing</a:t>
                      </a:r>
                      <a:endParaRPr lang="en-US" sz="1400" dirty="0"/>
                    </a:p>
                  </a:txBody>
                  <a:tcPr/>
                </a:tc>
                <a:tc>
                  <a:txBody>
                    <a:bodyPr/>
                    <a:lstStyle/>
                    <a:p>
                      <a:r>
                        <a:rPr lang="en-US" sz="1400" dirty="0">
                          <a:solidFill>
                            <a:schemeClr val="tx1"/>
                          </a:solidFill>
                        </a:rPr>
                        <a:t>-</a:t>
                      </a:r>
                    </a:p>
                    <a:p>
                      <a:endParaRPr lang="en-US" sz="1400" dirty="0">
                        <a:solidFill>
                          <a:schemeClr val="tx1"/>
                        </a:solidFill>
                      </a:endParaRP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IP Addressing Issues with VLANs</a:t>
            </a:r>
            <a:endParaRPr lang="en-US" dirty="0">
              <a:solidFill>
                <a:srgbClr val="00B0F0"/>
              </a:solidFill>
              <a:latin typeface="Arial" charset="0"/>
            </a:endParaRPr>
          </a:p>
        </p:txBody>
      </p:sp>
      <p:sp>
        <p:nvSpPr>
          <p:cNvPr id="2" name="Rectangle 1"/>
          <p:cNvSpPr/>
          <p:nvPr/>
        </p:nvSpPr>
        <p:spPr>
          <a:xfrm>
            <a:off x="243840" y="1222242"/>
            <a:ext cx="8656320" cy="2431435"/>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It is a common practice to associate a VLAN with an IP network.</a:t>
            </a:r>
          </a:p>
          <a:p>
            <a:pPr marL="236538" indent="-236538" algn="l" defTabSz="814388">
              <a:lnSpc>
                <a:spcPct val="95000"/>
              </a:lnSpc>
              <a:spcBef>
                <a:spcPct val="50000"/>
              </a:spcBef>
              <a:buClr>
                <a:srgbClr val="708CA1"/>
              </a:buClr>
              <a:buFont typeface="Wingdings" charset="0"/>
              <a:buChar char="§"/>
            </a:pPr>
            <a:r>
              <a:rPr lang="en-US" sz="2000" dirty="0">
                <a:latin typeface="+mn-lt"/>
              </a:rPr>
              <a:t>Because different IP networks only communicate through a router, all devices within a VLAN must be part of the same IP network to communicate.</a:t>
            </a:r>
          </a:p>
          <a:p>
            <a:pPr marL="236538" indent="-236538" algn="l" defTabSz="814388">
              <a:lnSpc>
                <a:spcPct val="95000"/>
              </a:lnSpc>
              <a:spcBef>
                <a:spcPct val="50000"/>
              </a:spcBef>
              <a:buClr>
                <a:srgbClr val="708CA1"/>
              </a:buClr>
              <a:buFont typeface="Wingdings" charset="0"/>
              <a:buChar char="§"/>
            </a:pPr>
            <a:r>
              <a:rPr lang="en-US" sz="2000" dirty="0">
                <a:latin typeface="+mn-lt"/>
              </a:rPr>
              <a:t>The figure displays that PC1 cannot communicate to the server because it has a wrong IP address configured.</a:t>
            </a:r>
          </a:p>
          <a:p>
            <a:pPr marL="342900" indent="-342900" algn="l">
              <a:buFont typeface="Arial" panose="020B0604020202020204" pitchFamily="34" charset="0"/>
              <a:buChar char="•"/>
            </a:pPr>
            <a:endParaRPr lang="en-US" sz="2000" dirty="0">
              <a:latin typeface="+mn-lt"/>
            </a:endParaRPr>
          </a:p>
        </p:txBody>
      </p:sp>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8662" y="3291841"/>
            <a:ext cx="5327922" cy="3383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8552042"/>
      </p:ext>
    </p:extLst>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Missing VLANs</a:t>
            </a:r>
            <a:endParaRPr lang="en-US" dirty="0">
              <a:solidFill>
                <a:srgbClr val="00B0F0"/>
              </a:solidFill>
              <a:latin typeface="Arial" charset="0"/>
            </a:endParaRPr>
          </a:p>
        </p:txBody>
      </p:sp>
      <p:sp>
        <p:nvSpPr>
          <p:cNvPr id="2" name="Rectangle 1"/>
          <p:cNvSpPr/>
          <p:nvPr/>
        </p:nvSpPr>
        <p:spPr>
          <a:xfrm>
            <a:off x="243840" y="1222242"/>
            <a:ext cx="8656320" cy="954107"/>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If all the IP address mismatches have been solved, but the device still cannot connect, check if the VLAN exists in the switch.</a:t>
            </a:r>
          </a:p>
          <a:p>
            <a:pPr marL="342900" indent="-342900" algn="l">
              <a:buFont typeface="Arial" panose="020B0604020202020204" pitchFamily="34" charset="0"/>
              <a:buChar char="•"/>
            </a:pPr>
            <a:endParaRPr lang="en-US" sz="2000" dirty="0">
              <a:latin typeface="+mn-lt"/>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669" y="1982153"/>
            <a:ext cx="6586960" cy="4464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2430795"/>
      </p:ext>
    </p:extLst>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Missing VLANs (cont.)</a:t>
            </a:r>
            <a:endParaRPr lang="en-US" dirty="0">
              <a:solidFill>
                <a:srgbClr val="00B0F0"/>
              </a:solidFill>
              <a:latin typeface="Arial" charset="0"/>
            </a:endParaRPr>
          </a:p>
        </p:txBody>
      </p:sp>
      <p:sp>
        <p:nvSpPr>
          <p:cNvPr id="2" name="Rectangle 1"/>
          <p:cNvSpPr/>
          <p:nvPr/>
        </p:nvSpPr>
        <p:spPr>
          <a:xfrm>
            <a:off x="213360" y="1222242"/>
            <a:ext cx="8656320" cy="1384995"/>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1600" dirty="0"/>
              <a:t>If the VLAN to which a port belongs is deleted, the port becomes inactive. All ports belonging to the VLAN that was deleted are unable to communicate with the rest of the network. </a:t>
            </a:r>
          </a:p>
          <a:p>
            <a:pPr marL="236538" indent="-236538" algn="l" defTabSz="814388">
              <a:lnSpc>
                <a:spcPct val="95000"/>
              </a:lnSpc>
              <a:spcBef>
                <a:spcPct val="50000"/>
              </a:spcBef>
              <a:buClr>
                <a:srgbClr val="708CA1"/>
              </a:buClr>
              <a:buFont typeface="Wingdings" charset="0"/>
              <a:buChar char="§"/>
            </a:pPr>
            <a:r>
              <a:rPr lang="en-US" sz="1600" dirty="0"/>
              <a:t>Not functional until the missing VLAN is created using the</a:t>
            </a:r>
            <a:r>
              <a:rPr lang="en-US" sz="1600" b="1" dirty="0"/>
              <a:t> </a:t>
            </a:r>
            <a:r>
              <a:rPr lang="en-US" sz="1600" b="1" dirty="0" err="1"/>
              <a:t>vlan</a:t>
            </a:r>
            <a:r>
              <a:rPr lang="en-US" sz="1600" i="1" dirty="0"/>
              <a:t> </a:t>
            </a:r>
            <a:r>
              <a:rPr lang="en-US" sz="1600" i="1" dirty="0" err="1"/>
              <a:t>vlan_id</a:t>
            </a:r>
            <a:r>
              <a:rPr lang="en-US" sz="1600" i="1" dirty="0"/>
              <a:t> </a:t>
            </a:r>
            <a:r>
              <a:rPr lang="en-US" sz="1600" dirty="0"/>
              <a:t>global configuration. </a:t>
            </a:r>
            <a:endParaRPr lang="en-US" sz="1600" dirty="0">
              <a:latin typeface="+mn-lt"/>
            </a:endParaRPr>
          </a:p>
        </p:txBody>
      </p:sp>
      <p:pic>
        <p:nvPicPr>
          <p:cNvPr id="276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31720" y="2558035"/>
            <a:ext cx="4940158" cy="4102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7425425"/>
      </p:ext>
    </p:extLst>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Introduction to Troubleshooting Trunks</a:t>
            </a:r>
            <a:endParaRPr lang="en-US" dirty="0">
              <a:solidFill>
                <a:srgbClr val="00B0F0"/>
              </a:solidFill>
              <a:latin typeface="Arial"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6759" y="1315403"/>
            <a:ext cx="6075116" cy="3799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955" y="4977765"/>
            <a:ext cx="520065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836920" y="4977765"/>
            <a:ext cx="2727960" cy="1495794"/>
          </a:xfrm>
          <a:prstGeom prst="rect">
            <a:avLst/>
          </a:prstGeom>
          <a:noFill/>
        </p:spPr>
        <p:txBody>
          <a:bodyPr wrap="square" rtlCol="0">
            <a:spAutoFit/>
          </a:bodyPr>
          <a:lstStyle/>
          <a:p>
            <a:pPr marL="228600" lvl="1" algn="l" defTabSz="814388">
              <a:lnSpc>
                <a:spcPct val="95000"/>
              </a:lnSpc>
              <a:spcBef>
                <a:spcPct val="35000"/>
              </a:spcBef>
              <a:buClr>
                <a:srgbClr val="708CA1"/>
              </a:buClr>
            </a:pPr>
            <a:r>
              <a:rPr lang="en-US" sz="1600" b="1" dirty="0">
                <a:latin typeface="+mn-lt"/>
              </a:rPr>
              <a:t>Note:</a:t>
            </a:r>
            <a:r>
              <a:rPr lang="en-US" sz="1600" dirty="0">
                <a:latin typeface="+mn-lt"/>
              </a:rPr>
              <a:t> To solve a native VLAN mismatch, configure the native VLAN to be the same VLAN on both sides of the link.</a:t>
            </a:r>
          </a:p>
        </p:txBody>
      </p:sp>
    </p:spTree>
    <p:extLst>
      <p:ext uri="{BB962C8B-B14F-4D97-AF65-F5344CB8AC3E}">
        <p14:creationId xmlns:p14="http://schemas.microsoft.com/office/powerpoint/2010/main" val="3452762467"/>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Common Problems with Trunks</a:t>
            </a:r>
            <a:endParaRPr lang="en-US" dirty="0">
              <a:solidFill>
                <a:srgbClr val="00B0F0"/>
              </a:solidFill>
              <a:latin typeface="Arial" charset="0"/>
            </a:endParaRPr>
          </a:p>
        </p:txBody>
      </p:sp>
      <p:sp>
        <p:nvSpPr>
          <p:cNvPr id="2" name="Rectangle 1"/>
          <p:cNvSpPr/>
          <p:nvPr/>
        </p:nvSpPr>
        <p:spPr>
          <a:xfrm>
            <a:off x="472440" y="1417320"/>
            <a:ext cx="8199120" cy="2908489"/>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err="1">
                <a:latin typeface="+mn-lt"/>
              </a:rPr>
              <a:t>Trunking</a:t>
            </a:r>
            <a:r>
              <a:rPr lang="en-US" sz="2000" dirty="0">
                <a:latin typeface="+mn-lt"/>
              </a:rPr>
              <a:t> issues are usually associated with incorrect configurations. </a:t>
            </a:r>
          </a:p>
          <a:p>
            <a:pPr marL="236538" indent="-236538" algn="l" defTabSz="814388">
              <a:lnSpc>
                <a:spcPct val="95000"/>
              </a:lnSpc>
              <a:spcBef>
                <a:spcPct val="50000"/>
              </a:spcBef>
              <a:buClr>
                <a:srgbClr val="708CA1"/>
              </a:buClr>
              <a:buFont typeface="Wingdings" charset="0"/>
              <a:buChar char="§"/>
            </a:pPr>
            <a:r>
              <a:rPr lang="en-US" sz="2000" dirty="0">
                <a:latin typeface="+mn-lt"/>
              </a:rPr>
              <a:t>The most common type of trunk configuration errors are:</a:t>
            </a:r>
          </a:p>
          <a:p>
            <a:pPr marL="693738" lvl="2" indent="-236538" algn="l" defTabSz="814388">
              <a:lnSpc>
                <a:spcPct val="95000"/>
              </a:lnSpc>
              <a:spcBef>
                <a:spcPct val="50000"/>
              </a:spcBef>
              <a:buClr>
                <a:srgbClr val="708CA1"/>
              </a:buClr>
              <a:buFont typeface="Wingdings" charset="0"/>
              <a:buChar char="§"/>
            </a:pPr>
            <a:r>
              <a:rPr lang="en-US" sz="2000" dirty="0">
                <a:latin typeface="+mn-lt"/>
              </a:rPr>
              <a:t>Native VLAN mismatches</a:t>
            </a:r>
          </a:p>
          <a:p>
            <a:pPr marL="693738" lvl="2" indent="-236538" algn="l" defTabSz="814388">
              <a:lnSpc>
                <a:spcPct val="95000"/>
              </a:lnSpc>
              <a:spcBef>
                <a:spcPct val="50000"/>
              </a:spcBef>
              <a:buClr>
                <a:srgbClr val="708CA1"/>
              </a:buClr>
              <a:buFont typeface="Wingdings" charset="0"/>
              <a:buChar char="§"/>
            </a:pPr>
            <a:r>
              <a:rPr lang="en-US" sz="2000" dirty="0">
                <a:latin typeface="+mn-lt"/>
              </a:rPr>
              <a:t>Trunk mode mismatches </a:t>
            </a:r>
          </a:p>
          <a:p>
            <a:pPr marL="693738" lvl="2" indent="-236538" algn="l" defTabSz="814388">
              <a:lnSpc>
                <a:spcPct val="95000"/>
              </a:lnSpc>
              <a:spcBef>
                <a:spcPct val="50000"/>
              </a:spcBef>
              <a:buClr>
                <a:srgbClr val="708CA1"/>
              </a:buClr>
              <a:buFont typeface="Wingdings" charset="0"/>
              <a:buChar char="§"/>
            </a:pPr>
            <a:r>
              <a:rPr lang="en-US" sz="2000" dirty="0">
                <a:latin typeface="+mn-lt"/>
              </a:rPr>
              <a:t>Allowed VLANs on trunks</a:t>
            </a:r>
          </a:p>
          <a:p>
            <a:pPr marL="236538" indent="-236538" algn="l" defTabSz="814388">
              <a:lnSpc>
                <a:spcPct val="95000"/>
              </a:lnSpc>
              <a:spcBef>
                <a:spcPct val="50000"/>
              </a:spcBef>
              <a:buClr>
                <a:srgbClr val="708CA1"/>
              </a:buClr>
              <a:buFont typeface="Wingdings" charset="0"/>
              <a:buChar char="§"/>
            </a:pPr>
            <a:r>
              <a:rPr lang="en-US" sz="2000" dirty="0">
                <a:latin typeface="+mn-lt"/>
              </a:rPr>
              <a:t>If a trunk problem is detected, the best practice guidelines recommend to troubleshoot in the order shown above.</a:t>
            </a:r>
          </a:p>
        </p:txBody>
      </p:sp>
    </p:spTree>
    <p:extLst>
      <p:ext uri="{BB962C8B-B14F-4D97-AF65-F5344CB8AC3E}">
        <p14:creationId xmlns:p14="http://schemas.microsoft.com/office/powerpoint/2010/main" val="1928235836"/>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Common Problems with Trunks (cont.)</a:t>
            </a:r>
            <a:endParaRPr lang="en-US" dirty="0">
              <a:solidFill>
                <a:srgbClr val="00B0F0"/>
              </a:solidFill>
              <a:latin typeface="Arial"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94" y="1600201"/>
            <a:ext cx="8623279" cy="4632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8196696"/>
      </p:ext>
    </p:extLst>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Incorrect Port Mode</a:t>
            </a:r>
            <a:endParaRPr lang="en-US" dirty="0">
              <a:solidFill>
                <a:srgbClr val="00B0F0"/>
              </a:solidFill>
              <a:latin typeface="Arial"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831" y="1227771"/>
            <a:ext cx="6010104"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4295" y="5114925"/>
            <a:ext cx="512445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958258"/>
      </p:ext>
    </p:extLst>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5680" y="938213"/>
            <a:ext cx="5608320" cy="452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Incorrect VLAN List</a:t>
            </a:r>
            <a:endParaRPr lang="en-US" dirty="0">
              <a:solidFill>
                <a:srgbClr val="00B0F0"/>
              </a:solidFill>
              <a:latin typeface="Arial" charset="0"/>
            </a:endParaRPr>
          </a:p>
        </p:txBody>
      </p:sp>
      <p:pic>
        <p:nvPicPr>
          <p:cNvPr id="3174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28599" y="4707602"/>
            <a:ext cx="4693922" cy="1962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0182872"/>
      </p:ext>
    </p:extLst>
  </p:cSld>
  <p:clrMapOvr>
    <a:masterClrMapping/>
  </p:clrMapOvr>
  <p:transitio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Troubleshoot VLANs and Trunks</a:t>
            </a:r>
            <a:br>
              <a:rPr lang="en-US" dirty="0">
                <a:latin typeface="Arial" charset="0"/>
              </a:rPr>
            </a:br>
            <a:r>
              <a:rPr lang="en-US" dirty="0">
                <a:ea typeface="ＭＳ Ｐゴシック" pitchFamily="34" charset="-128"/>
              </a:rPr>
              <a:t>Incorrect VLAN List (cont.)</a:t>
            </a:r>
            <a:endParaRPr lang="en-US" dirty="0">
              <a:solidFill>
                <a:srgbClr val="00B0F0"/>
              </a:solidFill>
              <a:latin typeface="Arial" charset="0"/>
            </a:endParaRPr>
          </a:p>
        </p:txBody>
      </p:sp>
      <p:sp>
        <p:nvSpPr>
          <p:cNvPr id="2" name="Rectangle 1"/>
          <p:cNvSpPr/>
          <p:nvPr/>
        </p:nvSpPr>
        <p:spPr>
          <a:xfrm>
            <a:off x="259080" y="1447801"/>
            <a:ext cx="8260080" cy="2600712"/>
          </a:xfrm>
          <a:prstGeom prst="rect">
            <a:avLst/>
          </a:prstGeom>
        </p:spPr>
        <p:txBody>
          <a:bodyPr wrap="square">
            <a:spAutoFit/>
          </a:bodyPr>
          <a:lstStyle/>
          <a:p>
            <a:pPr marL="236538" indent="-236538" algn="l" defTabSz="814388">
              <a:lnSpc>
                <a:spcPct val="95000"/>
              </a:lnSpc>
              <a:spcBef>
                <a:spcPct val="50000"/>
              </a:spcBef>
              <a:buClr>
                <a:srgbClr val="708CA1"/>
              </a:buClr>
              <a:buFont typeface="Wingdings" charset="0"/>
              <a:buChar char="§"/>
            </a:pPr>
            <a:r>
              <a:rPr lang="en-US" sz="2000" dirty="0">
                <a:latin typeface="+mn-lt"/>
              </a:rPr>
              <a:t>VLANs must be allowed in the trunk before their frames can be transmitted across the link.</a:t>
            </a:r>
          </a:p>
          <a:p>
            <a:pPr marL="236538" indent="-236538" algn="l" defTabSz="814388">
              <a:lnSpc>
                <a:spcPct val="95000"/>
              </a:lnSpc>
              <a:spcBef>
                <a:spcPct val="50000"/>
              </a:spcBef>
              <a:buClr>
                <a:srgbClr val="708CA1"/>
              </a:buClr>
              <a:buFont typeface="Wingdings" charset="0"/>
              <a:buChar char="§"/>
            </a:pPr>
            <a:r>
              <a:rPr lang="en-US" sz="2000" dirty="0">
                <a:latin typeface="+mn-lt"/>
              </a:rPr>
              <a:t>Use the </a:t>
            </a:r>
            <a:r>
              <a:rPr lang="en-US" sz="2000" b="1" dirty="0" err="1">
                <a:latin typeface="+mn-lt"/>
              </a:rPr>
              <a:t>switchport</a:t>
            </a:r>
            <a:r>
              <a:rPr lang="en-US" sz="2000" b="1" dirty="0">
                <a:latin typeface="+mn-lt"/>
              </a:rPr>
              <a:t> trunk allowed </a:t>
            </a:r>
            <a:r>
              <a:rPr lang="en-US" sz="2000" b="1" dirty="0" err="1">
                <a:latin typeface="+mn-lt"/>
              </a:rPr>
              <a:t>vlan</a:t>
            </a:r>
            <a:r>
              <a:rPr lang="en-US" sz="2000" b="1" dirty="0">
                <a:latin typeface="+mn-lt"/>
              </a:rPr>
              <a:t> </a:t>
            </a:r>
            <a:r>
              <a:rPr lang="en-US" sz="2000" dirty="0">
                <a:latin typeface="+mn-lt"/>
              </a:rPr>
              <a:t>command to specify which VLANs are allowed in a trunk link.</a:t>
            </a:r>
          </a:p>
          <a:p>
            <a:pPr marL="236538" indent="-236538" algn="l" defTabSz="814388">
              <a:lnSpc>
                <a:spcPct val="95000"/>
              </a:lnSpc>
              <a:spcBef>
                <a:spcPct val="50000"/>
              </a:spcBef>
              <a:buClr>
                <a:srgbClr val="708CA1"/>
              </a:buClr>
              <a:buFont typeface="Wingdings" charset="0"/>
              <a:buChar char="§"/>
            </a:pPr>
            <a:r>
              <a:rPr lang="en-US" sz="2000" dirty="0">
                <a:latin typeface="+mn-lt"/>
              </a:rPr>
              <a:t>Use the </a:t>
            </a:r>
            <a:r>
              <a:rPr lang="en-US" sz="2000" b="1" dirty="0">
                <a:latin typeface="+mn-lt"/>
              </a:rPr>
              <a:t>show interfaces trunk </a:t>
            </a:r>
            <a:r>
              <a:rPr lang="en-US" sz="2000" dirty="0">
                <a:latin typeface="+mn-lt"/>
              </a:rPr>
              <a:t>command to ensure the correct VLANs are permitted in a trunk.</a:t>
            </a:r>
          </a:p>
          <a:p>
            <a:pPr marL="236538" indent="-236538" algn="l" defTabSz="814388">
              <a:lnSpc>
                <a:spcPct val="95000"/>
              </a:lnSpc>
              <a:spcBef>
                <a:spcPct val="50000"/>
              </a:spcBef>
              <a:buClr>
                <a:srgbClr val="708CA1"/>
              </a:buClr>
              <a:buFont typeface="Wingdings" charset="0"/>
              <a:buChar char="§"/>
            </a:pPr>
            <a:endParaRPr lang="en-US" sz="2000" dirty="0">
              <a:latin typeface="+mn-lt"/>
            </a:endParaRPr>
          </a:p>
        </p:txBody>
      </p:sp>
    </p:spTree>
    <p:extLst>
      <p:ext uri="{BB962C8B-B14F-4D97-AF65-F5344CB8AC3E}">
        <p14:creationId xmlns:p14="http://schemas.microsoft.com/office/powerpoint/2010/main" val="3080146314"/>
      </p:ext>
    </p:extLst>
  </p:cSld>
  <p:clrMapOvr>
    <a:masterClrMapping/>
  </p:clrMapOvr>
  <p:transitio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6.3 Inter-VLAN Routing Using Routers</a:t>
            </a:r>
            <a:endParaRPr lang="en-US" sz="2400" dirty="0">
              <a:solidFill>
                <a:srgbClr val="00B0F0"/>
              </a:solidFill>
            </a:endParaRPr>
          </a:p>
        </p:txBody>
      </p:sp>
    </p:spTree>
    <p:extLst>
      <p:ext uri="{BB962C8B-B14F-4D97-AF65-F5344CB8AC3E}">
        <p14:creationId xmlns:p14="http://schemas.microsoft.com/office/powerpoint/2010/main" val="108501306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330086412"/>
              </p:ext>
            </p:extLst>
          </p:nvPr>
        </p:nvGraphicFramePr>
        <p:xfrm>
          <a:off x="445863" y="1641144"/>
          <a:ext cx="8315996" cy="251968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6.3.3.6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 </a:t>
                      </a:r>
                    </a:p>
                  </a:txBody>
                  <a:tcPr/>
                </a:tc>
                <a:tc>
                  <a:txBody>
                    <a:bodyPr/>
                    <a:lstStyle/>
                    <a:p>
                      <a:r>
                        <a:rPr lang="en-US" sz="1400" dirty="0"/>
                        <a:t>Configuring</a:t>
                      </a:r>
                      <a:r>
                        <a:rPr lang="en-US" sz="1400" baseline="0" dirty="0"/>
                        <a:t> Router-on-a-Stick Inter-VLAN Routing</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1"/>
                  </a:ext>
                </a:extLst>
              </a:tr>
              <a:tr h="370840">
                <a:tc>
                  <a:txBody>
                    <a:bodyPr/>
                    <a:lstStyle/>
                    <a:p>
                      <a:r>
                        <a:rPr lang="en-US" sz="1400" dirty="0"/>
                        <a:t>6.3.3.7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Lab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a:t>
                      </a:r>
                      <a:r>
                        <a:rPr lang="en-US" sz="1400" baseline="0" dirty="0"/>
                        <a:t> 801.2Q Trunk-Based  Inter-VLAN Routing</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2"/>
                  </a:ext>
                </a:extLst>
              </a:tr>
              <a:tr h="370840">
                <a:tc>
                  <a:txBody>
                    <a:bodyPr/>
                    <a:lstStyle/>
                    <a:p>
                      <a:r>
                        <a:rPr lang="en-US" sz="1400" dirty="0"/>
                        <a:t>6.3.3.8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r>
                        <a:rPr lang="en-US" sz="1400" dirty="0"/>
                        <a:t>Inter-VLAN Routing Challenge</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3"/>
                  </a:ext>
                </a:extLst>
              </a:tr>
              <a:tr h="370840">
                <a:tc>
                  <a:txBody>
                    <a:bodyPr/>
                    <a:lstStyle/>
                    <a:p>
                      <a:r>
                        <a:rPr lang="en-US" sz="1400" dirty="0"/>
                        <a:t>6.4.1.1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The Inside</a:t>
                      </a:r>
                      <a:r>
                        <a:rPr lang="en-US" sz="1400" baseline="0" dirty="0"/>
                        <a:t> Track</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4"/>
                  </a:ext>
                </a:extLst>
              </a:tr>
              <a:tr h="370840">
                <a:tc>
                  <a:txBody>
                    <a:bodyPr/>
                    <a:lstStyle/>
                    <a:p>
                      <a:r>
                        <a:rPr lang="en-US" sz="1400" dirty="0"/>
                        <a:t>6.4.1.2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Packet Tracer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Skills Integration</a:t>
                      </a:r>
                      <a:r>
                        <a:rPr lang="en-US" sz="1400" baseline="0" dirty="0"/>
                        <a:t> Challenge</a:t>
                      </a:r>
                      <a:endParaRPr lang="en-US" sz="1400" dirty="0"/>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5"/>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1684664719"/>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What is Inter-VLAN Routing?</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8752915" cy="1800168"/>
          </a:xfrm>
        </p:spPr>
        <p:txBody>
          <a:bodyPr/>
          <a:lstStyle/>
          <a:p>
            <a:r>
              <a:rPr lang="en-US" sz="2000" dirty="0"/>
              <a:t>Layer 2 switches cannot forward traffic between VLANs without the assistance of a router.</a:t>
            </a:r>
          </a:p>
          <a:p>
            <a:r>
              <a:rPr lang="en-US" sz="2000" dirty="0"/>
              <a:t>Inter-VLAN routing is a process for forwarding network traffic from one VLAN to another, using a router.</a:t>
            </a:r>
          </a:p>
          <a:p>
            <a:endParaRPr lang="en-US" sz="1600" dirty="0"/>
          </a:p>
          <a:p>
            <a:endParaRPr lang="en-US" sz="2000" b="1"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437" y="2847975"/>
            <a:ext cx="5191125"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3958385"/>
      </p:ext>
    </p:extLst>
  </p:cSld>
  <p:clrMapOvr>
    <a:masterClrMapping/>
  </p:clrMapOvr>
  <p:transition spd="med">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Legacy Inter-VLAN Routing</a:t>
            </a:r>
            <a:endParaRPr lang="en-US" dirty="0">
              <a:solidFill>
                <a:srgbClr val="00B0F0"/>
              </a:solidFill>
              <a:latin typeface="Arial" charset="0"/>
            </a:endParaRPr>
          </a:p>
        </p:txBody>
      </p:sp>
      <p:sp>
        <p:nvSpPr>
          <p:cNvPr id="2" name="Content Placeholder 1"/>
          <p:cNvSpPr>
            <a:spLocks noGrp="1"/>
          </p:cNvSpPr>
          <p:nvPr>
            <p:ph idx="1"/>
          </p:nvPr>
        </p:nvSpPr>
        <p:spPr>
          <a:xfrm>
            <a:off x="213110" y="1447800"/>
            <a:ext cx="8752915" cy="4878572"/>
          </a:xfrm>
        </p:spPr>
        <p:txBody>
          <a:bodyPr/>
          <a:lstStyle/>
          <a:p>
            <a:pPr marL="0" indent="0">
              <a:buNone/>
            </a:pPr>
            <a:r>
              <a:rPr lang="en-US" sz="2000" dirty="0"/>
              <a:t>In the past:</a:t>
            </a:r>
          </a:p>
          <a:p>
            <a:r>
              <a:rPr lang="en-US" sz="2000" dirty="0"/>
              <a:t>Actual routers were used to route between VLANs.</a:t>
            </a:r>
          </a:p>
          <a:p>
            <a:r>
              <a:rPr lang="en-US" sz="2000" dirty="0"/>
              <a:t>Each VLAN was connected to a different physical router interface.</a:t>
            </a:r>
          </a:p>
          <a:p>
            <a:r>
              <a:rPr lang="en-US" sz="2000" dirty="0"/>
              <a:t>Packets would arrive on the router through one interface, be routed and leave through another.</a:t>
            </a:r>
          </a:p>
          <a:p>
            <a:r>
              <a:rPr lang="en-US" sz="2000" dirty="0"/>
              <a:t>Because the router interfaces were connected to VLANs and had IP addresses from that specific VLAN, routing between VLANs was achieved.</a:t>
            </a:r>
          </a:p>
          <a:p>
            <a:r>
              <a:rPr lang="en-US" sz="2000" dirty="0"/>
              <a:t>Large networks with large number of VLANs required many router interfaces.</a:t>
            </a:r>
            <a:endParaRPr lang="en-US" sz="1600" dirty="0"/>
          </a:p>
          <a:p>
            <a:endParaRPr lang="en-US" sz="1600" dirty="0"/>
          </a:p>
          <a:p>
            <a:endParaRPr lang="en-US" sz="2000" dirty="0"/>
          </a:p>
        </p:txBody>
      </p:sp>
    </p:spTree>
    <p:extLst>
      <p:ext uri="{BB962C8B-B14F-4D97-AF65-F5344CB8AC3E}">
        <p14:creationId xmlns:p14="http://schemas.microsoft.com/office/powerpoint/2010/main" val="2312726898"/>
      </p:ext>
    </p:extLst>
  </p:cSld>
  <p:clrMapOvr>
    <a:masterClrMapping/>
  </p:clrMapOvr>
  <p:transition spd="med">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Legacy Inter-VLAN Routing (cont.)</a:t>
            </a:r>
            <a:endParaRPr lang="en-US" dirty="0">
              <a:solidFill>
                <a:srgbClr val="00B0F0"/>
              </a:solidFill>
              <a:latin typeface="Arial" charset="0"/>
            </a:endParaRPr>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658" y="1545908"/>
            <a:ext cx="6196926" cy="3757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60120" y="5440677"/>
            <a:ext cx="7482840" cy="969496"/>
          </a:xfrm>
          <a:prstGeom prst="rect">
            <a:avLst/>
          </a:prstGeom>
          <a:noFill/>
        </p:spPr>
        <p:txBody>
          <a:bodyPr wrap="square" rtlCol="0">
            <a:spAutoFit/>
          </a:bodyPr>
          <a:lstStyle/>
          <a:p>
            <a:pPr algn="l" defTabSz="814388">
              <a:lnSpc>
                <a:spcPct val="95000"/>
              </a:lnSpc>
              <a:spcBef>
                <a:spcPct val="50000"/>
              </a:spcBef>
              <a:buClr>
                <a:srgbClr val="708CA1"/>
              </a:buClr>
            </a:pPr>
            <a:r>
              <a:rPr lang="en-US" sz="2000" dirty="0">
                <a:latin typeface="+mn-lt"/>
              </a:rPr>
              <a:t>In this example, the router was configured with two separate physical interfaces to interact with the different VLANs and perform the routing.</a:t>
            </a:r>
          </a:p>
        </p:txBody>
      </p:sp>
    </p:spTree>
    <p:extLst>
      <p:ext uri="{BB962C8B-B14F-4D97-AF65-F5344CB8AC3E}">
        <p14:creationId xmlns:p14="http://schemas.microsoft.com/office/powerpoint/2010/main" val="3261994252"/>
      </p:ext>
    </p:extLst>
  </p:cSld>
  <p:clrMapOvr>
    <a:masterClrMapping/>
  </p:clrMapOvr>
  <p:transition spd="med">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Router-on-a-Stick Inter-VLAN Routing</a:t>
            </a:r>
            <a:endParaRPr lang="en-US" dirty="0">
              <a:solidFill>
                <a:srgbClr val="00B0F0"/>
              </a:solidFill>
              <a:latin typeface="Arial" charset="0"/>
            </a:endParaRPr>
          </a:p>
        </p:txBody>
      </p:sp>
      <p:sp>
        <p:nvSpPr>
          <p:cNvPr id="2" name="Content Placeholder 1"/>
          <p:cNvSpPr>
            <a:spLocks noGrp="1"/>
          </p:cNvSpPr>
          <p:nvPr>
            <p:ph idx="1"/>
          </p:nvPr>
        </p:nvSpPr>
        <p:spPr>
          <a:xfrm>
            <a:off x="213110" y="1537392"/>
            <a:ext cx="8752915" cy="5093780"/>
          </a:xfrm>
        </p:spPr>
        <p:txBody>
          <a:bodyPr/>
          <a:lstStyle/>
          <a:p>
            <a:r>
              <a:rPr lang="en-US" sz="2000" dirty="0"/>
              <a:t>The router-on-a-stick approach uses only one of the router’s physical interface.</a:t>
            </a:r>
          </a:p>
          <a:p>
            <a:r>
              <a:rPr lang="en-US" sz="2000" dirty="0"/>
              <a:t>One of the router’s physical interfaces is configured as a 802.1Q trunk port so it can understand VLAN tags.</a:t>
            </a:r>
          </a:p>
          <a:p>
            <a:r>
              <a:rPr lang="en-US" sz="2000" dirty="0"/>
              <a:t>Logical </a:t>
            </a:r>
            <a:r>
              <a:rPr lang="en-US" sz="2000" dirty="0" err="1"/>
              <a:t>subinterfaces</a:t>
            </a:r>
            <a:r>
              <a:rPr lang="en-US" sz="2000" dirty="0"/>
              <a:t> are created; one </a:t>
            </a:r>
            <a:r>
              <a:rPr lang="en-US" sz="2000" dirty="0" err="1"/>
              <a:t>subinterface</a:t>
            </a:r>
            <a:r>
              <a:rPr lang="en-US" sz="2000" dirty="0"/>
              <a:t> per VLAN.</a:t>
            </a:r>
          </a:p>
          <a:p>
            <a:r>
              <a:rPr lang="en-US" sz="2000" dirty="0"/>
              <a:t>Each </a:t>
            </a:r>
            <a:r>
              <a:rPr lang="en-US" sz="2000" dirty="0" err="1"/>
              <a:t>subinterface</a:t>
            </a:r>
            <a:r>
              <a:rPr lang="en-US" sz="2000" dirty="0"/>
              <a:t> is configured with an IP address from the VLAN it represents.</a:t>
            </a:r>
          </a:p>
          <a:p>
            <a:r>
              <a:rPr lang="en-US" sz="2000" dirty="0"/>
              <a:t>VLAN members (hosts) are configured to use the </a:t>
            </a:r>
            <a:r>
              <a:rPr lang="en-US" sz="2000" dirty="0" err="1"/>
              <a:t>subinterface</a:t>
            </a:r>
            <a:r>
              <a:rPr lang="en-US" sz="2000" dirty="0"/>
              <a:t> address as a default gateway.</a:t>
            </a:r>
          </a:p>
          <a:p>
            <a:pPr marL="0" indent="0">
              <a:buNone/>
            </a:pPr>
            <a:endParaRPr lang="en-US" sz="1600" dirty="0"/>
          </a:p>
          <a:p>
            <a:endParaRPr lang="en-US" sz="2000" dirty="0"/>
          </a:p>
        </p:txBody>
      </p:sp>
    </p:spTree>
    <p:extLst>
      <p:ext uri="{BB962C8B-B14F-4D97-AF65-F5344CB8AC3E}">
        <p14:creationId xmlns:p14="http://schemas.microsoft.com/office/powerpoint/2010/main" val="802054690"/>
      </p:ext>
    </p:extLst>
  </p:cSld>
  <p:clrMapOvr>
    <a:masterClrMapping/>
  </p:clrMapOvr>
  <p:transition spd="med">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90568"/>
          </a:xfrm>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Router-on-a-Stick Inter-VLAN Routing (cont.)</a:t>
            </a:r>
            <a:endParaRPr lang="en-US" dirty="0">
              <a:solidFill>
                <a:srgbClr val="00B0F0"/>
              </a:solidFill>
              <a:latin typeface="Arial" charset="0"/>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320" y="1362710"/>
            <a:ext cx="5543550" cy="3818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4334" y="5181600"/>
            <a:ext cx="8460105" cy="1261884"/>
          </a:xfrm>
          <a:prstGeom prst="rect">
            <a:avLst/>
          </a:prstGeom>
          <a:noFill/>
        </p:spPr>
        <p:txBody>
          <a:bodyPr wrap="square" rtlCol="0">
            <a:spAutoFit/>
          </a:bodyPr>
          <a:lstStyle/>
          <a:p>
            <a:pPr algn="l" defTabSz="814388">
              <a:lnSpc>
                <a:spcPct val="95000"/>
              </a:lnSpc>
              <a:spcBef>
                <a:spcPct val="50000"/>
              </a:spcBef>
              <a:buClr>
                <a:srgbClr val="708CA1"/>
              </a:buClr>
            </a:pPr>
            <a:r>
              <a:rPr lang="en-US" sz="1600" dirty="0">
                <a:latin typeface="+mn-lt"/>
              </a:rPr>
              <a:t>Router interface configured to operate as a trunk link and is connected to a trunked switch port. The router performs inter-VLAN routing by accepting VLAN-tagged traffic on the trunk interface coming from the adjacent switch, and then, internally routing between the VLANs using </a:t>
            </a:r>
            <a:r>
              <a:rPr lang="en-US" sz="1600" dirty="0" err="1">
                <a:latin typeface="+mn-lt"/>
              </a:rPr>
              <a:t>subinterfaces</a:t>
            </a:r>
            <a:r>
              <a:rPr lang="en-US" sz="1600" dirty="0">
                <a:latin typeface="+mn-lt"/>
              </a:rPr>
              <a:t>. The router then forwards the routed traffic, VLAN-tagged for the destination VLAN, out the same physical interface as it used to receive the traffic.</a:t>
            </a:r>
          </a:p>
        </p:txBody>
      </p:sp>
    </p:spTree>
    <p:extLst>
      <p:ext uri="{BB962C8B-B14F-4D97-AF65-F5344CB8AC3E}">
        <p14:creationId xmlns:p14="http://schemas.microsoft.com/office/powerpoint/2010/main" val="1203403714"/>
      </p:ext>
    </p:extLst>
  </p:cSld>
  <p:clrMapOvr>
    <a:masterClrMapping/>
  </p:clrMapOvr>
  <p:transition spd="med">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6240"/>
            <a:ext cx="8772157" cy="1232592"/>
          </a:xfrm>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Identify the Types of Inter-VLAN Routing</a:t>
            </a:r>
            <a:br>
              <a:rPr lang="en-US" dirty="0">
                <a:latin typeface="Arial" charset="0"/>
              </a:rPr>
            </a:br>
            <a:r>
              <a:rPr lang="en-US" dirty="0">
                <a:latin typeface="Arial" charset="0"/>
              </a:rPr>
              <a:t>Activity</a:t>
            </a:r>
            <a:endParaRPr lang="en-US" dirty="0">
              <a:solidFill>
                <a:srgbClr val="00B0F0"/>
              </a:solidFill>
              <a:latin typeface="Arial" charset="0"/>
            </a:endParaRPr>
          </a:p>
        </p:txBody>
      </p:sp>
      <p:sp>
        <p:nvSpPr>
          <p:cNvPr id="2" name="Content Placeholder 1"/>
          <p:cNvSpPr>
            <a:spLocks noGrp="1"/>
          </p:cNvSpPr>
          <p:nvPr>
            <p:ph idx="1"/>
          </p:nvPr>
        </p:nvSpPr>
        <p:spPr>
          <a:xfrm>
            <a:off x="213110" y="1844040"/>
            <a:ext cx="8752915" cy="4482332"/>
          </a:xfrm>
        </p:spPr>
        <p:txBody>
          <a:bodyPr/>
          <a:lstStyle/>
          <a:p>
            <a:r>
              <a:rPr lang="en-US" sz="2000" dirty="0"/>
              <a:t>Legacy or Router-on-a-Stick?</a:t>
            </a:r>
            <a:endParaRPr lang="en-US" sz="1600" dirty="0"/>
          </a:p>
          <a:p>
            <a:endParaRPr lang="en-US" sz="2000" dirty="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2630805"/>
            <a:ext cx="6191250"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9020426"/>
      </p:ext>
    </p:extLst>
  </p:cSld>
  <p:clrMapOvr>
    <a:masterClrMapping/>
  </p:clrMapOvr>
  <p:transition spd="med">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6240"/>
            <a:ext cx="8772157" cy="1232592"/>
          </a:xfrm>
        </p:spPr>
        <p:txBody>
          <a:bodyPr/>
          <a:lstStyle/>
          <a:p>
            <a:pPr eaLnBrk="1" hangingPunct="1"/>
            <a:r>
              <a:rPr lang="en-US" sz="1800" dirty="0">
                <a:latin typeface="Arial" charset="0"/>
              </a:rPr>
              <a:t>Inter-VLAN Routing Operation</a:t>
            </a:r>
            <a:br>
              <a:rPr lang="en-US" dirty="0">
                <a:latin typeface="Arial" charset="0"/>
              </a:rPr>
            </a:br>
            <a:r>
              <a:rPr lang="en-US" dirty="0">
                <a:latin typeface="Arial" charset="0"/>
              </a:rPr>
              <a:t>Identify the Types of Inter-VLAN Routing</a:t>
            </a:r>
            <a:br>
              <a:rPr lang="en-US" dirty="0">
                <a:latin typeface="Arial" charset="0"/>
              </a:rPr>
            </a:br>
            <a:r>
              <a:rPr lang="en-US" dirty="0">
                <a:latin typeface="Arial" charset="0"/>
              </a:rPr>
              <a:t>Activity (cont.)</a:t>
            </a:r>
            <a:endParaRPr lang="en-US" dirty="0">
              <a:solidFill>
                <a:srgbClr val="00B0F0"/>
              </a:solidFill>
              <a:latin typeface="Arial" charset="0"/>
            </a:endParaRPr>
          </a:p>
        </p:txBody>
      </p:sp>
      <p:sp>
        <p:nvSpPr>
          <p:cNvPr id="2" name="Content Placeholder 1"/>
          <p:cNvSpPr>
            <a:spLocks noGrp="1"/>
          </p:cNvSpPr>
          <p:nvPr>
            <p:ph idx="1"/>
          </p:nvPr>
        </p:nvSpPr>
        <p:spPr>
          <a:xfrm>
            <a:off x="213110" y="1844040"/>
            <a:ext cx="8752915" cy="4482332"/>
          </a:xfrm>
        </p:spPr>
        <p:txBody>
          <a:bodyPr/>
          <a:lstStyle/>
          <a:p>
            <a:r>
              <a:rPr lang="en-US" sz="2000" dirty="0"/>
              <a:t>Legacy or Router-on-a-Stick?</a:t>
            </a:r>
            <a:endParaRPr lang="en-US" sz="1600" dirty="0"/>
          </a:p>
          <a:p>
            <a:endParaRPr lang="en-US" sz="2000"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7008" y="2648903"/>
            <a:ext cx="7056865" cy="3188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583136"/>
      </p:ext>
    </p:extLst>
  </p:cSld>
  <p:clrMapOvr>
    <a:masterClrMapping/>
  </p:clrMapOvr>
  <p:transition spd="med">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Legacy Inter-VLAN Routing</a:t>
            </a:r>
            <a:br>
              <a:rPr lang="en-US" dirty="0">
                <a:latin typeface="Arial" charset="0"/>
              </a:rPr>
            </a:br>
            <a:r>
              <a:rPr lang="en-US" dirty="0">
                <a:latin typeface="Arial" charset="0"/>
              </a:rPr>
              <a:t>Configure Legacy Inter-VLAN Routing: Preparation</a:t>
            </a:r>
            <a:endParaRPr lang="en-US" dirty="0">
              <a:solidFill>
                <a:srgbClr val="00B0F0"/>
              </a:solidFill>
              <a:latin typeface="Arial" charset="0"/>
            </a:endParaRPr>
          </a:p>
        </p:txBody>
      </p:sp>
      <p:sp>
        <p:nvSpPr>
          <p:cNvPr id="2" name="Content Placeholder 1"/>
          <p:cNvSpPr>
            <a:spLocks noGrp="1"/>
          </p:cNvSpPr>
          <p:nvPr>
            <p:ph idx="1"/>
          </p:nvPr>
        </p:nvSpPr>
        <p:spPr>
          <a:xfrm>
            <a:off x="182630" y="1887912"/>
            <a:ext cx="8752915" cy="5093780"/>
          </a:xfrm>
        </p:spPr>
        <p:txBody>
          <a:bodyPr/>
          <a:lstStyle/>
          <a:p>
            <a:r>
              <a:rPr lang="en-US" sz="1600" dirty="0"/>
              <a:t>Legacy inter-VLAN routing requires routers to have multiple physical interfaces.</a:t>
            </a:r>
          </a:p>
          <a:p>
            <a:r>
              <a:rPr lang="en-US" sz="1600" dirty="0"/>
              <a:t>Each one of the router’s physical interfaces is connected to a unique VLAN.</a:t>
            </a:r>
          </a:p>
          <a:p>
            <a:r>
              <a:rPr lang="en-US" sz="1600" dirty="0"/>
              <a:t>Each interface is also configured with an IP address for the subnet associated with the particular VLAN.</a:t>
            </a:r>
          </a:p>
          <a:p>
            <a:r>
              <a:rPr lang="en-US" sz="1600" dirty="0"/>
              <a:t>Network devices use the router as a gateway to access the devices connected to the other VLANs.</a:t>
            </a:r>
          </a:p>
          <a:p>
            <a:pPr marL="0" indent="0">
              <a:buNone/>
            </a:pPr>
            <a:endParaRPr lang="en-US" sz="1600" dirty="0"/>
          </a:p>
          <a:p>
            <a:endParaRPr lang="en-US" sz="2000" dirty="0"/>
          </a:p>
        </p:txBody>
      </p:sp>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6400" y="3717608"/>
            <a:ext cx="5315427" cy="2896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6065208"/>
      </p:ext>
    </p:extLst>
  </p:cSld>
  <p:clrMapOvr>
    <a:masterClrMapping/>
  </p:clrMapOvr>
  <p:transition spd="med">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Legacy Inter-VLAN Routing</a:t>
            </a:r>
            <a:br>
              <a:rPr lang="en-US" dirty="0">
                <a:latin typeface="Arial" charset="0"/>
              </a:rPr>
            </a:br>
            <a:r>
              <a:rPr lang="en-US" dirty="0">
                <a:latin typeface="Arial" charset="0"/>
              </a:rPr>
              <a:t>Configure Legacy Inter-VLAN Routing: Switch Configuration</a:t>
            </a:r>
            <a:endParaRPr lang="en-US" dirty="0">
              <a:solidFill>
                <a:srgbClr val="00B0F0"/>
              </a:solidFill>
              <a:latin typeface="Arial" charset="0"/>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433" y="1550910"/>
            <a:ext cx="8227877" cy="483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033679"/>
      </p:ext>
    </p:extLst>
  </p:cSld>
  <p:clrMapOvr>
    <a:masterClrMapping/>
  </p:clrMapOvr>
  <p:transition spd="med">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Legacy Inter-VLAN Routing</a:t>
            </a:r>
            <a:br>
              <a:rPr lang="en-US" dirty="0">
                <a:latin typeface="Arial" charset="0"/>
              </a:rPr>
            </a:br>
            <a:r>
              <a:rPr lang="en-US" dirty="0">
                <a:latin typeface="Arial" charset="0"/>
              </a:rPr>
              <a:t>Configure Legacy Inter-VLAN Routing: Router Interface Configuration</a:t>
            </a:r>
            <a:endParaRPr lang="en-US" dirty="0">
              <a:solidFill>
                <a:srgbClr val="00B0F0"/>
              </a:solidFill>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433" y="1550910"/>
            <a:ext cx="8227877" cy="483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913423"/>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6: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6, “Assessment” after completing Chapter 6.</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41166" y="259080"/>
            <a:ext cx="8772157" cy="95827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Preparation</a:t>
            </a:r>
            <a:endParaRPr lang="en-US" dirty="0">
              <a:solidFill>
                <a:srgbClr val="00B0F0"/>
              </a:solidFill>
              <a:latin typeface="Arial" charset="0"/>
            </a:endParaRPr>
          </a:p>
        </p:txBody>
      </p:sp>
      <p:sp>
        <p:nvSpPr>
          <p:cNvPr id="2" name="Content Placeholder 1"/>
          <p:cNvSpPr>
            <a:spLocks noGrp="1"/>
          </p:cNvSpPr>
          <p:nvPr>
            <p:ph idx="1"/>
          </p:nvPr>
        </p:nvSpPr>
        <p:spPr>
          <a:xfrm>
            <a:off x="197870" y="1522152"/>
            <a:ext cx="8752915" cy="2104968"/>
          </a:xfrm>
        </p:spPr>
        <p:txBody>
          <a:bodyPr/>
          <a:lstStyle/>
          <a:p>
            <a:r>
              <a:rPr lang="en-US" sz="1600" dirty="0"/>
              <a:t>An alternative to legacy inter-VLAN routing is to use VLAN </a:t>
            </a:r>
            <a:r>
              <a:rPr lang="en-US" sz="1600" dirty="0" err="1"/>
              <a:t>trunking</a:t>
            </a:r>
            <a:r>
              <a:rPr lang="en-US" sz="1600" dirty="0"/>
              <a:t> and </a:t>
            </a:r>
            <a:r>
              <a:rPr lang="en-US" sz="1600" dirty="0" err="1"/>
              <a:t>subinterfaces</a:t>
            </a:r>
            <a:r>
              <a:rPr lang="en-US" sz="1600" dirty="0"/>
              <a:t>.</a:t>
            </a:r>
          </a:p>
          <a:p>
            <a:r>
              <a:rPr lang="en-US" sz="1600" dirty="0"/>
              <a:t>VLAN </a:t>
            </a:r>
            <a:r>
              <a:rPr lang="en-US" sz="1600" dirty="0" err="1"/>
              <a:t>trunking</a:t>
            </a:r>
            <a:r>
              <a:rPr lang="en-US" sz="1600" dirty="0"/>
              <a:t> allows a single physical router interface to route traffic for multiple VLANs.</a:t>
            </a:r>
          </a:p>
          <a:p>
            <a:r>
              <a:rPr lang="en-US" sz="1600" dirty="0"/>
              <a:t>The physical interface of the router must be connected to a trunk link on the adjacent switch.</a:t>
            </a:r>
          </a:p>
          <a:p>
            <a:r>
              <a:rPr lang="en-US" sz="1600" dirty="0"/>
              <a:t>On the router, </a:t>
            </a:r>
            <a:r>
              <a:rPr lang="en-US" sz="1600" dirty="0" err="1"/>
              <a:t>subinterfaces</a:t>
            </a:r>
            <a:r>
              <a:rPr lang="en-US" sz="1600" dirty="0"/>
              <a:t> are created for each unique VLAN.</a:t>
            </a:r>
          </a:p>
          <a:p>
            <a:r>
              <a:rPr lang="en-US" sz="1600" dirty="0"/>
              <a:t>Each </a:t>
            </a:r>
            <a:r>
              <a:rPr lang="en-US" sz="1600" dirty="0" err="1"/>
              <a:t>subinterface</a:t>
            </a:r>
            <a:r>
              <a:rPr lang="en-US" sz="1600" dirty="0"/>
              <a:t> is assigned an IP address specific to its subnet or VLAN and is also configured to tag frames for that VLAN.</a:t>
            </a:r>
          </a:p>
          <a:p>
            <a:pPr marL="0" indent="0">
              <a:buNone/>
            </a:pPr>
            <a:endParaRPr lang="en-US" sz="1600" dirty="0"/>
          </a:p>
          <a:p>
            <a:endParaRPr lang="en-US" sz="2000" dirty="0"/>
          </a:p>
        </p:txBody>
      </p:sp>
      <p:pic>
        <p:nvPicPr>
          <p:cNvPr id="4198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55570" y="3403642"/>
            <a:ext cx="3943350" cy="3214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149788"/>
      </p:ext>
    </p:extLst>
  </p:cSld>
  <p:clrMapOvr>
    <a:masterClrMapping/>
  </p:clrMapOvr>
  <p:transition spd="med">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Switch Configuration</a:t>
            </a:r>
            <a:endParaRPr lang="en-US" dirty="0">
              <a:solidFill>
                <a:srgbClr val="00B0F0"/>
              </a:solidFill>
              <a:latin typeface="Arial" charset="0"/>
            </a:endParaRPr>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8325" y="2054543"/>
            <a:ext cx="5467350"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7411865"/>
      </p:ext>
    </p:extLst>
  </p:cSld>
  <p:clrMapOvr>
    <a:masterClrMapping/>
  </p:clrMapOvr>
  <p:transition spd="med">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Router </a:t>
            </a:r>
            <a:r>
              <a:rPr lang="en-US" dirty="0" err="1">
                <a:latin typeface="Arial" charset="0"/>
              </a:rPr>
              <a:t>Subinterface</a:t>
            </a:r>
            <a:r>
              <a:rPr lang="en-US" dirty="0">
                <a:latin typeface="Arial" charset="0"/>
              </a:rPr>
              <a:t> Configuration</a:t>
            </a:r>
            <a:endParaRPr lang="en-US" dirty="0">
              <a:solidFill>
                <a:srgbClr val="00B0F0"/>
              </a:solidFill>
              <a:latin typeface="Arial" charset="0"/>
            </a:endParaRP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3000" y="1653221"/>
            <a:ext cx="6468428" cy="497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4608402"/>
      </p:ext>
    </p:extLst>
  </p:cSld>
  <p:clrMapOvr>
    <a:masterClrMapping/>
  </p:clrMapOvr>
  <p:transition spd="med">
    <p:wipe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Verifying </a:t>
            </a:r>
            <a:r>
              <a:rPr lang="en-US" dirty="0" err="1">
                <a:latin typeface="Arial" charset="0"/>
              </a:rPr>
              <a:t>Subinterfaces</a:t>
            </a:r>
            <a:endParaRPr lang="en-US" dirty="0">
              <a:solidFill>
                <a:srgbClr val="00B0F0"/>
              </a:solidFill>
              <a:latin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802" y="1734483"/>
            <a:ext cx="8370449" cy="4715583"/>
          </a:xfrm>
          <a:prstGeom prst="rect">
            <a:avLst/>
          </a:prstGeom>
        </p:spPr>
      </p:pic>
    </p:spTree>
    <p:extLst>
      <p:ext uri="{BB962C8B-B14F-4D97-AF65-F5344CB8AC3E}">
        <p14:creationId xmlns:p14="http://schemas.microsoft.com/office/powerpoint/2010/main" val="1795877663"/>
      </p:ext>
    </p:extLst>
  </p:cSld>
  <p:clrMapOvr>
    <a:masterClrMapping/>
  </p:clrMapOvr>
  <p:transition spd="med">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Verifying </a:t>
            </a:r>
            <a:r>
              <a:rPr lang="en-US" dirty="0" err="1">
                <a:latin typeface="Arial" charset="0"/>
              </a:rPr>
              <a:t>Subinterfaces</a:t>
            </a:r>
            <a:r>
              <a:rPr lang="en-US" dirty="0">
                <a:latin typeface="Arial" charset="0"/>
              </a:rPr>
              <a:t> (cont.)</a:t>
            </a:r>
            <a:endParaRPr lang="en-US" dirty="0">
              <a:solidFill>
                <a:srgbClr val="00B0F0"/>
              </a:solidFill>
              <a:latin typeface="Arial" charset="0"/>
            </a:endParaRPr>
          </a:p>
        </p:txBody>
      </p:sp>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3248" y="1795463"/>
            <a:ext cx="6045792" cy="4587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6322406"/>
      </p:ext>
    </p:extLst>
  </p:cSld>
  <p:clrMapOvr>
    <a:masterClrMapping/>
  </p:clrMapOvr>
  <p:transition spd="med">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39588" y="350520"/>
            <a:ext cx="8772157" cy="1232592"/>
          </a:xfrm>
        </p:spPr>
        <p:txBody>
          <a:bodyPr/>
          <a:lstStyle/>
          <a:p>
            <a:pPr eaLnBrk="1" hangingPunct="1"/>
            <a:r>
              <a:rPr lang="en-US" sz="1800" dirty="0">
                <a:latin typeface="Arial" charset="0"/>
              </a:rPr>
              <a:t>Configure Router-on-a-Stick Inter-VLAN Routing</a:t>
            </a:r>
            <a:br>
              <a:rPr lang="en-US" dirty="0">
                <a:latin typeface="Arial" charset="0"/>
              </a:rPr>
            </a:br>
            <a:r>
              <a:rPr lang="en-US" dirty="0">
                <a:latin typeface="Arial" charset="0"/>
              </a:rPr>
              <a:t>Configure Router-on-a Stick: Verifying Routing</a:t>
            </a:r>
            <a:endParaRPr lang="en-US" dirty="0">
              <a:solidFill>
                <a:srgbClr val="00B0F0"/>
              </a:solidFill>
              <a:latin typeface="Arial" charset="0"/>
            </a:endParaRPr>
          </a:p>
        </p:txBody>
      </p:sp>
      <p:sp>
        <p:nvSpPr>
          <p:cNvPr id="2" name="Content Placeholder 1"/>
          <p:cNvSpPr>
            <a:spLocks noGrp="1"/>
          </p:cNvSpPr>
          <p:nvPr>
            <p:ph idx="1"/>
          </p:nvPr>
        </p:nvSpPr>
        <p:spPr>
          <a:xfrm>
            <a:off x="182630" y="1887912"/>
            <a:ext cx="8752915" cy="3095568"/>
          </a:xfrm>
        </p:spPr>
        <p:txBody>
          <a:bodyPr/>
          <a:lstStyle/>
          <a:p>
            <a:r>
              <a:rPr lang="en-US" sz="2000" dirty="0"/>
              <a:t>Access to devices on remote VLANs can be tested using the</a:t>
            </a:r>
            <a:r>
              <a:rPr lang="en-US" sz="2000" b="1" dirty="0"/>
              <a:t> </a:t>
            </a:r>
            <a:r>
              <a:rPr lang="en-US" sz="2000" b="1" dirty="0">
                <a:latin typeface="Courier New" pitchFamily="49" charset="0"/>
                <a:cs typeface="Courier New" pitchFamily="49" charset="0"/>
              </a:rPr>
              <a:t>ping</a:t>
            </a:r>
            <a:r>
              <a:rPr lang="en-US" sz="2000" b="1" dirty="0"/>
              <a:t> </a:t>
            </a:r>
            <a:r>
              <a:rPr lang="en-US" sz="2000" dirty="0"/>
              <a:t>command.</a:t>
            </a:r>
          </a:p>
          <a:p>
            <a:r>
              <a:rPr lang="en-US" sz="2000" dirty="0"/>
              <a:t>The</a:t>
            </a:r>
            <a:r>
              <a:rPr lang="en-US" sz="2000" b="1" dirty="0"/>
              <a:t> </a:t>
            </a:r>
            <a:r>
              <a:rPr lang="en-US" sz="2000" b="1" dirty="0">
                <a:latin typeface="Courier New" pitchFamily="49" charset="0"/>
                <a:cs typeface="Courier New" pitchFamily="49" charset="0"/>
              </a:rPr>
              <a:t>ping</a:t>
            </a:r>
            <a:r>
              <a:rPr lang="en-US" sz="2000" b="1" dirty="0"/>
              <a:t> </a:t>
            </a:r>
            <a:r>
              <a:rPr lang="en-US" sz="2000" dirty="0"/>
              <a:t>command sends an ICMP echo request to the destination address.</a:t>
            </a:r>
          </a:p>
          <a:p>
            <a:r>
              <a:rPr lang="en-US" sz="2000" dirty="0"/>
              <a:t>When a host receives an ICMP echo request, it responds with an ICMP echo reply.</a:t>
            </a:r>
          </a:p>
          <a:p>
            <a:r>
              <a:rPr lang="en-US" sz="2000" b="1" dirty="0" err="1">
                <a:latin typeface="Courier New" pitchFamily="49" charset="0"/>
                <a:cs typeface="Courier New" pitchFamily="49" charset="0"/>
              </a:rPr>
              <a:t>Tracert</a:t>
            </a:r>
            <a:r>
              <a:rPr lang="en-US" sz="2000" b="1" dirty="0">
                <a:latin typeface="Courier New" pitchFamily="49" charset="0"/>
                <a:cs typeface="Courier New" pitchFamily="49" charset="0"/>
              </a:rPr>
              <a:t> </a:t>
            </a:r>
            <a:r>
              <a:rPr lang="en-US" sz="2000" dirty="0"/>
              <a:t>is a useful utility for confirming the routed path taken between two devices.</a:t>
            </a:r>
          </a:p>
          <a:p>
            <a:pPr marL="0" indent="0">
              <a:buNone/>
            </a:pPr>
            <a:endParaRPr lang="en-US" sz="1600" dirty="0"/>
          </a:p>
          <a:p>
            <a:endParaRPr lang="en-US" sz="2000" dirty="0"/>
          </a:p>
        </p:txBody>
      </p:sp>
    </p:spTree>
    <p:extLst>
      <p:ext uri="{BB962C8B-B14F-4D97-AF65-F5344CB8AC3E}">
        <p14:creationId xmlns:p14="http://schemas.microsoft.com/office/powerpoint/2010/main" val="3992377219"/>
      </p:ext>
    </p:extLst>
  </p:cSld>
  <p:clrMapOvr>
    <a:masterClrMapping/>
  </p:clrMapOvr>
  <p:transition spd="med">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6.4 Chapter Summary</a:t>
            </a:r>
            <a:endParaRPr lang="en-US" sz="2400" dirty="0">
              <a:solidFill>
                <a:srgbClr val="00B0F0"/>
              </a:solidFill>
            </a:endParaRPr>
          </a:p>
        </p:txBody>
      </p:sp>
    </p:spTree>
    <p:extLst>
      <p:ext uri="{BB962C8B-B14F-4D97-AF65-F5344CB8AC3E}">
        <p14:creationId xmlns:p14="http://schemas.microsoft.com/office/powerpoint/2010/main" val="1505346901"/>
      </p:ext>
    </p:extLst>
  </p:cSld>
  <p:clrMapOvr>
    <a:masterClrMapping/>
  </p:clrMapOvr>
  <p:transition>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539502"/>
            <a:ext cx="8600517" cy="248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625475" lvl="1" indent="-285750">
              <a:buFont typeface="Arial" panose="020B0604020202020204" pitchFamily="34" charset="0"/>
              <a:buChar char="•"/>
            </a:pPr>
            <a:r>
              <a:rPr lang="en-US" sz="1600" dirty="0"/>
              <a:t>Explain the purpose of VLANs in a switched network.</a:t>
            </a:r>
          </a:p>
          <a:p>
            <a:pPr marL="625475" lvl="1" indent="-285750">
              <a:buFont typeface="Arial" panose="020B0604020202020204" pitchFamily="34" charset="0"/>
              <a:buChar char="•"/>
            </a:pPr>
            <a:r>
              <a:rPr lang="en-US" sz="1600" dirty="0"/>
              <a:t>Explain how a switch forwards frames based on VLAN configuration in a multi-switch environment.</a:t>
            </a:r>
            <a:endParaRPr lang="en-CA" sz="2000" dirty="0"/>
          </a:p>
          <a:p>
            <a:pPr marL="625475" lvl="1" indent="-285750">
              <a:buFont typeface="Arial" panose="020B0604020202020204" pitchFamily="34" charset="0"/>
              <a:buChar char="•"/>
            </a:pPr>
            <a:r>
              <a:rPr lang="en-US" sz="1600" dirty="0"/>
              <a:t>Configure a switch port to be assigned to a VLAN based on requirements.</a:t>
            </a:r>
          </a:p>
          <a:p>
            <a:pPr marL="625475" lvl="1" indent="-285750">
              <a:buFont typeface="Arial" panose="020B0604020202020204" pitchFamily="34" charset="0"/>
              <a:buChar char="•"/>
            </a:pPr>
            <a:r>
              <a:rPr lang="en-US" sz="1600" dirty="0"/>
              <a:t>Configure a trunk port on a LAN switch.</a:t>
            </a:r>
          </a:p>
          <a:p>
            <a:pPr marL="625475" lvl="1" indent="-285750">
              <a:buFont typeface="Arial" panose="020B0604020202020204" pitchFamily="34" charset="0"/>
              <a:buChar char="•"/>
            </a:pPr>
            <a:r>
              <a:rPr lang="en-US" sz="1600" dirty="0"/>
              <a:t>Troubleshoot VLAN and trunk configurations in a switched network.</a:t>
            </a:r>
          </a:p>
          <a:p>
            <a:pPr marL="625475" lvl="1" indent="-285750">
              <a:buFont typeface="Arial" panose="020B0604020202020204" pitchFamily="34" charset="0"/>
              <a:buChar char="•"/>
            </a:pPr>
            <a:r>
              <a:rPr lang="en-US" sz="1600" dirty="0"/>
              <a:t>Describe the two options for configuring inter-VLAN routing.</a:t>
            </a:r>
          </a:p>
          <a:p>
            <a:pPr marL="625475" lvl="1" indent="-285750">
              <a:buFont typeface="Arial" panose="020B0604020202020204" pitchFamily="34" charset="0"/>
              <a:buChar char="•"/>
            </a:pPr>
            <a:r>
              <a:rPr lang="en-US" sz="1600" dirty="0"/>
              <a:t>Configure Legacy Inter-VLAN Routing.</a:t>
            </a:r>
          </a:p>
          <a:p>
            <a:pPr marL="625475" lvl="1" indent="-285750">
              <a:buFont typeface="Arial" panose="020B0604020202020204" pitchFamily="34" charset="0"/>
              <a:buChar char="•"/>
            </a:pPr>
            <a:r>
              <a:rPr lang="en-US" sz="1600" dirty="0"/>
              <a:t>Configure Router-on-a-Stick Inter-VLAN Routing</a:t>
            </a:r>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br>
              <a:rPr lang="en-US" dirty="0">
                <a:latin typeface="Arial" charset="0"/>
              </a:rPr>
            </a:br>
            <a:r>
              <a:rPr lang="en-US" dirty="0">
                <a:latin typeface="Arial" charset="0"/>
              </a:rPr>
              <a:t>Summary</a:t>
            </a: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6.1</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VLAN</a:t>
            </a:r>
          </a:p>
          <a:p>
            <a:pPr eaLnBrk="1" fontAlgn="b" hangingPunct="1"/>
            <a:r>
              <a:rPr lang="en-US" sz="1600" dirty="0"/>
              <a:t>Logical broadcast domain</a:t>
            </a:r>
          </a:p>
          <a:p>
            <a:pPr eaLnBrk="1" fontAlgn="t" hangingPunct="1"/>
            <a:r>
              <a:rPr lang="en-US" sz="1600" dirty="0"/>
              <a:t>Data VLAN</a:t>
            </a:r>
          </a:p>
          <a:p>
            <a:pPr eaLnBrk="1" fontAlgn="t" hangingPunct="1"/>
            <a:r>
              <a:rPr lang="en-US" sz="1600" dirty="0"/>
              <a:t>Default VLAN</a:t>
            </a:r>
          </a:p>
          <a:p>
            <a:pPr eaLnBrk="1" fontAlgn="t" hangingPunct="1"/>
            <a:r>
              <a:rPr lang="en-US" sz="1600" dirty="0"/>
              <a:t>Native VLAN</a:t>
            </a:r>
          </a:p>
          <a:p>
            <a:pPr eaLnBrk="1" fontAlgn="t" hangingPunct="1"/>
            <a:r>
              <a:rPr lang="en-US" sz="1600" dirty="0"/>
              <a:t>Management VLAN</a:t>
            </a:r>
          </a:p>
          <a:p>
            <a:pPr eaLnBrk="1" fontAlgn="t"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brief</a:t>
            </a:r>
          </a:p>
          <a:p>
            <a:pPr eaLnBrk="1" fontAlgn="t" hangingPunct="1"/>
            <a:r>
              <a:rPr lang="en-US" sz="1600" dirty="0"/>
              <a:t>Voice VLAN</a:t>
            </a:r>
          </a:p>
          <a:p>
            <a:pPr eaLnBrk="1" fontAlgn="t" hangingPunct="1"/>
            <a:r>
              <a:rPr lang="en-US" sz="1600" dirty="0"/>
              <a:t>VLAN Trunk</a:t>
            </a:r>
          </a:p>
          <a:p>
            <a:pPr eaLnBrk="1" fontAlgn="t" hangingPunct="1"/>
            <a:r>
              <a:rPr lang="en-US" sz="1600" dirty="0"/>
              <a:t>VLAN Segmentation</a:t>
            </a:r>
          </a:p>
          <a:p>
            <a:pPr eaLnBrk="1" fontAlgn="t" hangingPunct="1"/>
            <a:r>
              <a:rPr lang="en-US" sz="1600" dirty="0"/>
              <a:t>IEEE 802.1Q</a:t>
            </a:r>
          </a:p>
          <a:p>
            <a:pPr eaLnBrk="1" fontAlgn="t" hangingPunct="1"/>
            <a:r>
              <a:rPr lang="en-US" sz="1600" dirty="0"/>
              <a:t>VLAN Tagging</a:t>
            </a:r>
          </a:p>
          <a:p>
            <a:pPr eaLnBrk="1" fontAlgn="t" hangingPunct="1"/>
            <a:r>
              <a:rPr lang="en-US" sz="1600" dirty="0"/>
              <a:t>Canonical Format Identifier (CFI)</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t" hangingPunct="1"/>
            <a:r>
              <a:rPr lang="en-US" sz="1600" dirty="0"/>
              <a:t>User Priority</a:t>
            </a:r>
          </a:p>
          <a:p>
            <a:pPr eaLnBrk="1" fontAlgn="t" hangingPunct="1"/>
            <a:r>
              <a:rPr lang="en-US" sz="1600" dirty="0"/>
              <a:t>VLAN ID</a:t>
            </a:r>
          </a:p>
          <a:p>
            <a:pPr eaLnBrk="1" fontAlgn="t" hangingPunct="1"/>
            <a:r>
              <a:rPr lang="en-US" sz="1600" dirty="0"/>
              <a:t>Type</a:t>
            </a:r>
          </a:p>
          <a:p>
            <a:pPr eaLnBrk="1" fontAlgn="t" hangingPunct="1"/>
            <a:r>
              <a:rPr lang="en-US" sz="1600" b="1" dirty="0">
                <a:latin typeface="Courier New" panose="02070309020205020404" pitchFamily="49" charset="0"/>
                <a:cs typeface="Courier New" panose="02070309020205020404" pitchFamily="49" charset="0"/>
              </a:rPr>
              <a:t>show interfaces </a:t>
            </a:r>
            <a:r>
              <a:rPr lang="en-US" sz="1600" b="1" i="1" dirty="0" err="1">
                <a:cs typeface="Courier New" panose="02070309020205020404" pitchFamily="49" charset="0"/>
              </a:rPr>
              <a:t>int</a:t>
            </a:r>
            <a:r>
              <a:rPr lang="en-US" sz="1600" b="1" i="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switchport</a:t>
            </a:r>
            <a:endParaRPr lang="en-US" sz="1600" b="1" dirty="0">
              <a:latin typeface="Courier New" panose="02070309020205020404" pitchFamily="49" charset="0"/>
              <a:cs typeface="Courier New" panose="02070309020205020404" pitchFamily="49" charset="0"/>
            </a:endParaRP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6.2</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t" hangingPunct="1"/>
            <a:r>
              <a:rPr lang="en-US" sz="1600" dirty="0"/>
              <a:t>Normal Range VLANs</a:t>
            </a:r>
          </a:p>
          <a:p>
            <a:pPr eaLnBrk="1" fontAlgn="t" hangingPunct="1"/>
            <a:r>
              <a:rPr lang="en-US" sz="1600" dirty="0"/>
              <a:t>Extended Range VLANs</a:t>
            </a:r>
          </a:p>
          <a:p>
            <a:pPr eaLnBrk="1" fontAlgn="t" hangingPunct="1"/>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t" hangingPunct="1"/>
            <a:r>
              <a:rPr lang="en-US" sz="1600" b="1" dirty="0">
                <a:latin typeface="Courier New" panose="02070309020205020404" pitchFamily="49" charset="0"/>
                <a:cs typeface="Courier New" panose="02070309020205020404" pitchFamily="49" charset="0"/>
              </a:rPr>
              <a:t>name </a:t>
            </a:r>
            <a:r>
              <a:rPr lang="en-US" sz="1600" b="1" i="1" dirty="0" err="1">
                <a:cs typeface="Courier New" panose="02070309020205020404" pitchFamily="49" charset="0"/>
              </a:rPr>
              <a:t>vlan</a:t>
            </a:r>
            <a:r>
              <a:rPr lang="en-US" sz="1600" b="1" i="1" dirty="0">
                <a:cs typeface="Courier New" panose="02070309020205020404" pitchFamily="49" charset="0"/>
              </a:rPr>
              <a:t>-name</a:t>
            </a:r>
            <a:endParaRPr lang="en-US" sz="1600" b="1" dirty="0">
              <a:cs typeface="Courier New" panose="02070309020205020404" pitchFamily="49" charset="0"/>
            </a:endParaRPr>
          </a:p>
          <a:p>
            <a:pPr eaLnBrk="1" fontAlgn="t" hangingPunct="1"/>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mode access</a:t>
            </a:r>
          </a:p>
          <a:p>
            <a:pPr eaLnBrk="1" fontAlgn="auto" hangingPunct="1"/>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access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auto" hangingPunct="1"/>
            <a:r>
              <a:rPr lang="en-US" sz="1600" b="1" dirty="0">
                <a:latin typeface="Courier New" panose="02070309020205020404" pitchFamily="49" charset="0"/>
                <a:cs typeface="Courier New" panose="02070309020205020404" pitchFamily="49" charset="0"/>
              </a:rPr>
              <a:t>interface range</a:t>
            </a:r>
          </a:p>
          <a:p>
            <a:pPr eaLnBrk="1" fontAlgn="auto"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access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auto"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a:t>
            </a:r>
            <a:r>
              <a:rPr lang="en-US" sz="1600" b="1" i="1" dirty="0">
                <a:cs typeface="Courier New" panose="02070309020205020404" pitchFamily="49" charset="0"/>
              </a:rPr>
              <a:t>-id</a:t>
            </a:r>
          </a:p>
          <a:p>
            <a:pPr eaLnBrk="1" fontAlgn="auto" hangingPunct="1"/>
            <a:r>
              <a:rPr lang="en-US" sz="1600" b="1" dirty="0">
                <a:latin typeface="Courier New" panose="02070309020205020404" pitchFamily="49" charset="0"/>
                <a:cs typeface="Courier New" panose="02070309020205020404" pitchFamily="49" charset="0"/>
              </a:rPr>
              <a:t>delete </a:t>
            </a:r>
            <a:r>
              <a:rPr lang="en-US" sz="1600" b="1" dirty="0" err="1">
                <a:latin typeface="Courier New" panose="02070309020205020404" pitchFamily="49" charset="0"/>
                <a:cs typeface="Courier New" panose="02070309020205020404" pitchFamily="49" charset="0"/>
              </a:rPr>
              <a:t>flash:vlan.dat</a:t>
            </a:r>
            <a:endParaRPr lang="en-US" sz="1600" b="1" dirty="0">
              <a:latin typeface="Courier New" panose="02070309020205020404" pitchFamily="49" charset="0"/>
              <a:cs typeface="Courier New" panose="02070309020205020404" pitchFamily="49" charset="0"/>
            </a:endParaRPr>
          </a:p>
          <a:p>
            <a:pPr eaLnBrk="1" fontAlgn="auto" hangingPunct="1"/>
            <a:r>
              <a:rPr lang="en-US" sz="1600" b="1" dirty="0">
                <a:latin typeface="Courier New" panose="02070309020205020404" pitchFamily="49" charset="0"/>
                <a:cs typeface="Courier New" panose="02070309020205020404" pitchFamily="49" charset="0"/>
              </a:rPr>
              <a:t>delete vlan.dat</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auto"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vlan</a:t>
            </a:r>
            <a:endParaRPr lang="en-US" sz="1600" b="1" dirty="0">
              <a:latin typeface="Courier New" panose="02070309020205020404" pitchFamily="49" charset="0"/>
              <a:cs typeface="Courier New" panose="02070309020205020404" pitchFamily="49" charset="0"/>
            </a:endParaRPr>
          </a:p>
          <a:p>
            <a:pPr eaLnBrk="1" fontAlgn="auto" hangingPunct="1"/>
            <a:r>
              <a:rPr lang="en-US" sz="1600" b="1" dirty="0">
                <a:latin typeface="Courier New" panose="02070309020205020404" pitchFamily="49" charset="0"/>
                <a:cs typeface="Courier New" panose="02070309020205020404" pitchFamily="49" charset="0"/>
              </a:rPr>
              <a:t>show interfaces</a:t>
            </a:r>
          </a:p>
          <a:p>
            <a:pPr eaLnBrk="1" fontAlgn="auto" hangingPunct="1"/>
            <a:r>
              <a:rPr lang="en-US" sz="1600" b="1" dirty="0">
                <a:latin typeface="Courier New" panose="02070309020205020404" pitchFamily="49" charset="0"/>
                <a:cs typeface="Courier New" panose="02070309020205020404" pitchFamily="49" charset="0"/>
              </a:rPr>
              <a:t>show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summary</a:t>
            </a:r>
          </a:p>
          <a:p>
            <a:pPr eaLnBrk="1" fontAlgn="auto" hangingPunct="1"/>
            <a:r>
              <a:rPr lang="en-US" sz="1600" b="1" dirty="0">
                <a:latin typeface="Courier New" panose="02070309020205020404" pitchFamily="49" charset="0"/>
                <a:cs typeface="Courier New" panose="02070309020205020404" pitchFamily="49" charset="0"/>
              </a:rPr>
              <a:t>show interfaces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vlan_id</a:t>
            </a:r>
            <a:endParaRPr lang="en-US" sz="1600" b="1" i="1" dirty="0">
              <a:cs typeface="Courier New" panose="02070309020205020404" pitchFamily="49" charset="0"/>
            </a:endParaRPr>
          </a:p>
          <a:p>
            <a:pPr eaLnBrk="1" fontAlgn="auto" hangingPunct="1"/>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mode trunk</a:t>
            </a:r>
          </a:p>
          <a:p>
            <a:pPr eaLnBrk="1" fontAlgn="t" hangingPunct="1">
              <a:defRPr/>
            </a:pP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allowed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vlan_list</a:t>
            </a:r>
            <a:endParaRPr lang="en-US" sz="1600" b="1" i="1" dirty="0">
              <a:cs typeface="Courier New" panose="02070309020205020404" pitchFamily="49" charset="0"/>
            </a:endParaRPr>
          </a:p>
          <a:p>
            <a:pPr eaLnBrk="1" fontAlgn="t" hangingPunct="1">
              <a:defRPr/>
            </a:pP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native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vlan_id</a:t>
            </a:r>
            <a:endParaRPr lang="en-US" sz="1600" b="1" i="1" dirty="0">
              <a:cs typeface="Courier New" panose="02070309020205020404" pitchFamily="49" charset="0"/>
            </a:endParaRPr>
          </a:p>
          <a:p>
            <a:pPr eaLnBrk="1" fontAlgn="t"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allowed </a:t>
            </a:r>
            <a:r>
              <a:rPr lang="en-US" sz="1600" b="1" dirty="0" err="1">
                <a:latin typeface="Courier New" panose="02070309020205020404" pitchFamily="49" charset="0"/>
                <a:cs typeface="Courier New" panose="02070309020205020404" pitchFamily="49" charset="0"/>
              </a:rPr>
              <a:t>vlan</a:t>
            </a:r>
            <a:endParaRPr lang="en-US" sz="1600" b="1" dirty="0">
              <a:latin typeface="Courier New" panose="02070309020205020404" pitchFamily="49" charset="0"/>
              <a:cs typeface="Courier New" panose="02070309020205020404" pitchFamily="49" charset="0"/>
            </a:endParaRPr>
          </a:p>
          <a:p>
            <a:pPr eaLnBrk="1" fontAlgn="t"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trunk native </a:t>
            </a:r>
            <a:r>
              <a:rPr lang="en-US" sz="1600" b="1" dirty="0" err="1">
                <a:latin typeface="Courier New" panose="02070309020205020404" pitchFamily="49" charset="0"/>
                <a:cs typeface="Courier New" panose="02070309020205020404" pitchFamily="49" charset="0"/>
              </a:rPr>
              <a:t>vlan</a:t>
            </a:r>
            <a:endParaRPr lang="en-US" sz="1600" b="1" dirty="0">
              <a:latin typeface="Courier New" panose="02070309020205020404" pitchFamily="49" charset="0"/>
              <a:cs typeface="Courier New" panose="02070309020205020404" pitchFamily="49" charset="0"/>
            </a:endParaRPr>
          </a:p>
          <a:p>
            <a:pPr eaLnBrk="1" fontAlgn="t" hangingPunct="1"/>
            <a:r>
              <a:rPr lang="en-US" sz="1600" b="1" dirty="0">
                <a:latin typeface="Courier New" panose="02070309020205020404" pitchFamily="49" charset="0"/>
                <a:cs typeface="Courier New" panose="02070309020205020404" pitchFamily="49" charset="0"/>
              </a:rPr>
              <a:t>show interfaces </a:t>
            </a:r>
            <a:r>
              <a:rPr lang="en-US" sz="1600" b="1" dirty="0" err="1">
                <a:latin typeface="Courier New" panose="02070309020205020404" pitchFamily="49" charset="0"/>
                <a:cs typeface="Courier New" panose="02070309020205020404" pitchFamily="49" charset="0"/>
              </a:rPr>
              <a:t>switchport</a:t>
            </a:r>
            <a:endParaRPr lang="en-US" sz="1600" b="1" dirty="0">
              <a:latin typeface="Courier New" panose="02070309020205020404" pitchFamily="49" charset="0"/>
              <a:cs typeface="Courier New" panose="02070309020205020404" pitchFamily="49" charset="0"/>
            </a:endParaRPr>
          </a:p>
          <a:p>
            <a:pPr eaLnBrk="1" fontAlgn="t" hangingPunct="1"/>
            <a:endParaRPr lang="en-US" sz="1600" dirty="0">
              <a:latin typeface="Courier New" panose="02070309020205020404" pitchFamily="49" charset="0"/>
              <a:cs typeface="Courier New" panose="02070309020205020404" pitchFamily="49" charset="0"/>
            </a:endParaRPr>
          </a:p>
          <a:p>
            <a:pPr marL="0" indent="0" eaLnBrk="1" fontAlgn="b" hangingPunct="1">
              <a:buNone/>
            </a:pP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b="1" dirty="0">
                <a:latin typeface="Courier New" panose="02070309020205020404" pitchFamily="49" charset="0"/>
                <a:cs typeface="Courier New" panose="02070309020205020404" pitchFamily="49" charset="0"/>
              </a:rPr>
              <a:t>no </a:t>
            </a:r>
            <a:r>
              <a:rPr lang="en-US" sz="1600" b="1" dirty="0" err="1">
                <a:latin typeface="Courier New" panose="02070309020205020404" pitchFamily="49" charset="0"/>
                <a:cs typeface="Courier New" panose="02070309020205020404" pitchFamily="49" charset="0"/>
              </a:rPr>
              <a:t>switchport</a:t>
            </a:r>
            <a:r>
              <a:rPr lang="en-US" sz="1600" b="1" dirty="0">
                <a:latin typeface="Courier New" panose="02070309020205020404" pitchFamily="49" charset="0"/>
                <a:cs typeface="Courier New" panose="02070309020205020404" pitchFamily="49" charset="0"/>
              </a:rPr>
              <a:t> access </a:t>
            </a:r>
            <a:r>
              <a:rPr lang="en-US" sz="1600" b="1" dirty="0" err="1">
                <a:latin typeface="Courier New" panose="02070309020205020404" pitchFamily="49" charset="0"/>
                <a:cs typeface="Courier New" panose="02070309020205020404" pitchFamily="49" charset="0"/>
              </a:rPr>
              <a:t>vlan</a:t>
            </a:r>
            <a:r>
              <a:rPr lang="en-US" sz="1600" b="1" dirty="0">
                <a:latin typeface="Courier New" panose="02070309020205020404" pitchFamily="49" charset="0"/>
                <a:cs typeface="Courier New" panose="02070309020205020404" pitchFamily="49" charset="0"/>
              </a:rPr>
              <a:t> </a:t>
            </a:r>
            <a:r>
              <a:rPr lang="en-US" sz="1600" b="1" i="1" dirty="0" err="1">
                <a:cs typeface="Courier New" panose="02070309020205020404" pitchFamily="49" charset="0"/>
              </a:rPr>
              <a:t>vlan_id</a:t>
            </a:r>
            <a:endParaRPr lang="en-US" sz="1600" b="1" i="1" dirty="0">
              <a:cs typeface="Courier New" panose="02070309020205020404" pitchFamily="49" charset="0"/>
            </a:endParaRPr>
          </a:p>
          <a:p>
            <a:pPr eaLnBrk="1" fontAlgn="b" hangingPunct="1"/>
            <a:r>
              <a:rPr lang="en-US" sz="1600" b="1" dirty="0">
                <a:latin typeface="Courier New" panose="02070309020205020404" pitchFamily="49" charset="0"/>
                <a:cs typeface="Courier New" panose="02070309020205020404" pitchFamily="49" charset="0"/>
              </a:rPr>
              <a:t>show interfaces trunk</a:t>
            </a:r>
          </a:p>
          <a:p>
            <a:pPr eaLnBrk="1" fontAlgn="b" hangingPunct="1"/>
            <a:r>
              <a:rPr lang="en-US" sz="1600" b="1" dirty="0">
                <a:latin typeface="Courier New" panose="02070309020205020404" pitchFamily="49" charset="0"/>
                <a:cs typeface="Courier New" panose="02070309020205020404" pitchFamily="49" charset="0"/>
              </a:rPr>
              <a:t>show interfaces </a:t>
            </a:r>
            <a:r>
              <a:rPr lang="en-US" sz="1600" b="1" i="1" dirty="0" err="1">
                <a:cs typeface="Courier New" panose="02070309020205020404" pitchFamily="49" charset="0"/>
              </a:rPr>
              <a:t>int_id</a:t>
            </a:r>
            <a:r>
              <a:rPr lang="en-US" sz="1600" b="1" dirty="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trunk</a:t>
            </a:r>
          </a:p>
        </p:txBody>
      </p:sp>
    </p:spTree>
    <p:extLst>
      <p:ext uri="{BB962C8B-B14F-4D97-AF65-F5344CB8AC3E}">
        <p14:creationId xmlns:p14="http://schemas.microsoft.com/office/powerpoint/2010/main" val="1932885295"/>
      </p:ext>
    </p:extLst>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6, the instructor should:</a:t>
            </a:r>
          </a:p>
          <a:p>
            <a:pPr eaLnBrk="1" hangingPunct="1">
              <a:lnSpc>
                <a:spcPct val="85000"/>
              </a:lnSpc>
              <a:spcBef>
                <a:spcPct val="30000"/>
              </a:spcBef>
            </a:pPr>
            <a:r>
              <a:rPr lang="en-US" sz="2000" dirty="0"/>
              <a:t>Complete Chapter 6, “Assessment.”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how VLANs segment broadcast domains in a small to medium-sized business network.</a:t>
            </a:r>
          </a:p>
          <a:p>
            <a:pPr marL="1082675" lvl="2" indent="-285750">
              <a:buFont typeface="Arial" panose="020B0604020202020204" pitchFamily="34" charset="0"/>
              <a:buChar char="•"/>
            </a:pPr>
            <a:r>
              <a:rPr lang="en-US" sz="1600" dirty="0"/>
              <a:t>Explain the purpose of VLANs in a switched network.</a:t>
            </a:r>
          </a:p>
          <a:p>
            <a:pPr marL="1082675" lvl="2" indent="-285750">
              <a:buFont typeface="Arial" panose="020B0604020202020204" pitchFamily="34" charset="0"/>
              <a:buChar char="•"/>
            </a:pPr>
            <a:r>
              <a:rPr lang="en-US" sz="1600" dirty="0"/>
              <a:t>Explain how a switch forwards frames based on VLAN configuration in a multi-switch environment.</a:t>
            </a:r>
          </a:p>
          <a:p>
            <a:pPr marL="742950" lvl="1" indent="-285750">
              <a:buFont typeface="Arial" panose="020B0604020202020204" pitchFamily="34" charset="0"/>
              <a:buChar char="•"/>
            </a:pPr>
            <a:r>
              <a:rPr lang="en-US" sz="1600" dirty="0"/>
              <a:t>Implement VLANs to segment a small to medium-sized business network.</a:t>
            </a:r>
          </a:p>
          <a:p>
            <a:pPr marL="1082675" lvl="2" indent="-285750">
              <a:buFont typeface="Arial" panose="020B0604020202020204" pitchFamily="34" charset="0"/>
              <a:buChar char="•"/>
            </a:pPr>
            <a:r>
              <a:rPr lang="en-US" sz="1600" dirty="0"/>
              <a:t>Configure a switch port to be assigned to a VLAN based on requirements.</a:t>
            </a:r>
          </a:p>
          <a:p>
            <a:pPr marL="1082675" lvl="2" indent="-285750">
              <a:buFont typeface="Arial" panose="020B0604020202020204" pitchFamily="34" charset="0"/>
              <a:buChar char="•"/>
            </a:pPr>
            <a:r>
              <a:rPr lang="en-US" sz="1600" dirty="0"/>
              <a:t>Configure a trunk port on a LAN switch.</a:t>
            </a:r>
          </a:p>
          <a:p>
            <a:pPr marL="1082675" lvl="2" indent="-285750">
              <a:buFont typeface="Arial" panose="020B0604020202020204" pitchFamily="34" charset="0"/>
              <a:buChar char="•"/>
            </a:pPr>
            <a:r>
              <a:rPr lang="en-US" sz="1600" dirty="0"/>
              <a:t>Troubleshoot VLAN and trunk configurations in a switched network.</a:t>
            </a:r>
          </a:p>
          <a:p>
            <a:pPr marL="742950" lvl="1" indent="-285750">
              <a:buFont typeface="Arial" panose="020B0604020202020204" pitchFamily="34" charset="0"/>
              <a:buChar char="•"/>
            </a:pPr>
            <a:r>
              <a:rPr lang="en-US" sz="1600" dirty="0"/>
              <a:t>Configure routing between VLANs in a small to medium-sized business network.</a:t>
            </a:r>
          </a:p>
          <a:p>
            <a:pPr marL="1082675" lvl="2" indent="-285750">
              <a:buFont typeface="Arial" panose="020B0604020202020204" pitchFamily="34" charset="0"/>
              <a:buChar char="•"/>
            </a:pPr>
            <a:r>
              <a:rPr lang="en-US" sz="1600" dirty="0"/>
              <a:t>Describe the two options for configuring Inter-VLAN routing.</a:t>
            </a:r>
          </a:p>
          <a:p>
            <a:pPr marL="1082675" lvl="2" indent="-285750">
              <a:buFont typeface="Arial" panose="020B0604020202020204" pitchFamily="34" charset="0"/>
              <a:buChar char="•"/>
            </a:pPr>
            <a:r>
              <a:rPr lang="en-US" sz="1600" dirty="0"/>
              <a:t>Configure Legacy Inter-VLAN Routing.</a:t>
            </a:r>
          </a:p>
          <a:p>
            <a:pPr marL="1082675" lvl="2" indent="-285750">
              <a:buFont typeface="Arial" panose="020B0604020202020204" pitchFamily="34" charset="0"/>
              <a:buChar char="•"/>
            </a:pPr>
            <a:r>
              <a:rPr lang="en-US" sz="1600" dirty="0"/>
              <a:t>Configure Router-on-a-Stick Inter-VLAN Routing.</a:t>
            </a:r>
          </a:p>
          <a:p>
            <a:pPr marL="742950" lvl="1" indent="-285750">
              <a:buFont typeface="Arial" panose="020B0604020202020204" pitchFamily="34" charset="0"/>
              <a:buChar char="•"/>
            </a:pPr>
            <a:endParaRPr lang="en-US" sz="1600" dirty="0"/>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6.3</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6443932" cy="4946358"/>
          </a:xfrm>
        </p:spPr>
        <p:txBody>
          <a:bodyPr/>
          <a:lstStyle/>
          <a:p>
            <a:pPr eaLnBrk="1" fontAlgn="t" hangingPunct="1"/>
            <a:r>
              <a:rPr lang="en-US" sz="1600" dirty="0"/>
              <a:t>Legacy Inter-VLAN Routing</a:t>
            </a:r>
          </a:p>
          <a:p>
            <a:pPr eaLnBrk="1" fontAlgn="t" hangingPunct="1"/>
            <a:r>
              <a:rPr lang="en-US" sz="1600" dirty="0"/>
              <a:t>Router-on-a-Stick Inter-VLAN Routing</a:t>
            </a:r>
          </a:p>
          <a:p>
            <a:pPr eaLnBrk="1" fontAlgn="auto" hangingPunct="1"/>
            <a:r>
              <a:rPr lang="en-US" sz="1600" dirty="0">
                <a:latin typeface="Courier New" panose="02070309020205020404" pitchFamily="49" charset="0"/>
                <a:cs typeface="Courier New" panose="02070309020205020404" pitchFamily="49" charset="0"/>
              </a:rPr>
              <a:t>interface </a:t>
            </a:r>
            <a:r>
              <a:rPr lang="en-US" sz="1600" b="1" i="1" dirty="0" err="1">
                <a:cs typeface="Courier New" panose="02070309020205020404" pitchFamily="49" charset="0"/>
              </a:rPr>
              <a:t>interface_id.subinterface_id</a:t>
            </a:r>
            <a:endParaRPr lang="en-US" sz="1600" b="1" dirty="0">
              <a:cs typeface="Courier New" panose="02070309020205020404" pitchFamily="49" charset="0"/>
            </a:endParaRPr>
          </a:p>
          <a:p>
            <a:pPr eaLnBrk="1" fontAlgn="auto" hangingPunct="1"/>
            <a:r>
              <a:rPr lang="en-US" sz="1600" dirty="0">
                <a:latin typeface="Courier New" panose="02070309020205020404" pitchFamily="49" charset="0"/>
                <a:cs typeface="Courier New" panose="02070309020205020404" pitchFamily="49" charset="0"/>
              </a:rPr>
              <a:t>encapsulation dot1q </a:t>
            </a:r>
            <a:r>
              <a:rPr lang="en-US" sz="1600" b="1" i="1" dirty="0" err="1">
                <a:cs typeface="Courier New" panose="02070309020205020404" pitchFamily="49" charset="0"/>
              </a:rPr>
              <a:t>vlan_id</a:t>
            </a:r>
            <a:r>
              <a:rPr lang="en-US" sz="1600" b="1" i="1" dirty="0">
                <a:cs typeface="Courier New" panose="02070309020205020404" pitchFamily="49" charset="0"/>
              </a:rPr>
              <a:t> </a:t>
            </a:r>
            <a:r>
              <a:rPr lang="en-US" sz="1600" i="1" dirty="0">
                <a:latin typeface="Courier New" panose="02070309020205020404" pitchFamily="49" charset="0"/>
                <a:cs typeface="Courier New" panose="02070309020205020404" pitchFamily="49" charset="0"/>
              </a:rPr>
              <a:t> </a:t>
            </a:r>
          </a:p>
          <a:p>
            <a:pPr eaLnBrk="1" fontAlgn="auto" hangingPunct="1"/>
            <a:r>
              <a:rPr lang="en-US" sz="1600" dirty="0"/>
              <a:t>IEEE 802.1Q</a:t>
            </a:r>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2859828675"/>
      </p:ext>
    </p:extLst>
  </p:cSld>
  <p:clrMapOvr>
    <a:masterClrMapping/>
  </p:clrMapOvr>
  <p:transition spd="med">
    <p:wipe dir="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6: Best Practices (Cont.)</a:t>
            </a: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Section 6.1</a:t>
            </a:r>
          </a:p>
          <a:p>
            <a:pPr marL="347663" lvl="1" indent="-288925" eaLnBrk="1" hangingPunct="1">
              <a:lnSpc>
                <a:spcPct val="85000"/>
              </a:lnSpc>
              <a:spcBef>
                <a:spcPct val="30000"/>
              </a:spcBef>
              <a:buFont typeface="Wingdings" pitchFamily="2" charset="2"/>
              <a:buChar char="§"/>
            </a:pPr>
            <a:r>
              <a:rPr lang="en-US" dirty="0"/>
              <a:t>Make this chapter as hands on as possible. Students should complete labs, Packet Tracer activities, and other activities.</a:t>
            </a:r>
            <a:endParaRPr lang="en-CA" dirty="0"/>
          </a:p>
          <a:p>
            <a:pPr marL="347663" lvl="1" indent="-288925" eaLnBrk="1" hangingPunct="1">
              <a:lnSpc>
                <a:spcPct val="85000"/>
              </a:lnSpc>
              <a:spcBef>
                <a:spcPct val="30000"/>
              </a:spcBef>
              <a:buFont typeface="Wingdings" pitchFamily="2" charset="2"/>
              <a:buChar char="§"/>
            </a:pPr>
            <a:r>
              <a:rPr lang="en-CA" dirty="0"/>
              <a:t>Emphasize that the devices are unaware of the existence of the VLAN to which they belong.</a:t>
            </a:r>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28885</TotalTime>
  <Pages>28</Pages>
  <Words>3659</Words>
  <Application>Microsoft Office PowerPoint</Application>
  <PresentationFormat>On-screen Show (4:3)</PresentationFormat>
  <Paragraphs>683</Paragraphs>
  <Slides>82</Slides>
  <Notes>81</Notes>
  <HiddenSlides>15</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82</vt:i4>
      </vt:variant>
    </vt:vector>
  </HeadingPairs>
  <TitlesOfParts>
    <vt:vector size="88" baseType="lpstr">
      <vt:lpstr>ＭＳ Ｐゴシック</vt:lpstr>
      <vt:lpstr>Arial</vt:lpstr>
      <vt:lpstr>Courier New</vt:lpstr>
      <vt:lpstr>Wingdings</vt:lpstr>
      <vt:lpstr>PPT-TMPLT-WHT_C</vt:lpstr>
      <vt:lpstr>NetAcad-4F_PPT-WHT_060408</vt:lpstr>
      <vt:lpstr>Instructor Materials Chapter 6: VLANs</vt:lpstr>
      <vt:lpstr>Instructor Materials – Chapter 6 Planning Guide</vt:lpstr>
      <vt:lpstr>PowerPoint Presentation</vt:lpstr>
      <vt:lpstr>Chapter 6: Activities</vt:lpstr>
      <vt:lpstr>Chapter 6: Activities</vt:lpstr>
      <vt:lpstr>Chapter 6: Activities</vt:lpstr>
      <vt:lpstr>Chapter 6: Assessment</vt:lpstr>
      <vt:lpstr>PowerPoint Presentation</vt:lpstr>
      <vt:lpstr>PowerPoint Presentation</vt:lpstr>
      <vt:lpstr>PowerPoint Presentation</vt:lpstr>
      <vt:lpstr>PowerPoint Presentation</vt:lpstr>
      <vt:lpstr>Chapter 6: Additional Help</vt:lpstr>
      <vt:lpstr>PowerPoint Presentation</vt:lpstr>
      <vt:lpstr>Chapter 6: VLANs</vt:lpstr>
      <vt:lpstr>Chapter 6 - Sections &amp; Objectives</vt:lpstr>
      <vt:lpstr>6.1 VLAN Segmentation</vt:lpstr>
      <vt:lpstr>Overview of VLANs VLAN Definitions</vt:lpstr>
      <vt:lpstr>Overview of VLANs VLAN Definitions (cont.)</vt:lpstr>
      <vt:lpstr>Overview of VLANs Benefits of VLANs</vt:lpstr>
      <vt:lpstr>Overview of VLANs Types of VLANs</vt:lpstr>
      <vt:lpstr>Overview of VLANs Types of VLANs (cont.)</vt:lpstr>
      <vt:lpstr>Overview of VLANs Voice VLANs</vt:lpstr>
      <vt:lpstr>Overview of VLANs Voice VLANs (cont.)</vt:lpstr>
      <vt:lpstr>VLANs in a Multi-Switched Environment VLAN Trunks</vt:lpstr>
      <vt:lpstr>VLANs in a Multi-Switched Environment VLAN Trunks (cont.)</vt:lpstr>
      <vt:lpstr>VLANs in a Multi-Switched Environment Controlling Broadcast Domains with VLANs</vt:lpstr>
      <vt:lpstr>VLANs in a Multi-Switched Environment Controlling Broadcast Domains with VLANs</vt:lpstr>
      <vt:lpstr>VLANs in a Multi-Switched Environment Controlling Broadcast Domains with VLANs </vt:lpstr>
      <vt:lpstr>VLANs in a Multi-Switched Environment Tagging Ethernet Frames for VLAN Identification</vt:lpstr>
      <vt:lpstr>VLANs in a Multi-Switched Environment Tagging Ethernet Frames for VLAN Identification (cont.)</vt:lpstr>
      <vt:lpstr>VLANs in a Multi-Switched Environment Native VLANs and 802.1Q Tagging</vt:lpstr>
      <vt:lpstr>VLANs in a Multi-Switched Environment Voice VLAN Tagging</vt:lpstr>
      <vt:lpstr>VLANs in a Multi-Switched Environment Activity – Predict Switch Behavior</vt:lpstr>
      <vt:lpstr>6.2 VLAN Implementations</vt:lpstr>
      <vt:lpstr>VLAN Assignment VLAN Ranges on Catalyst Switches</vt:lpstr>
      <vt:lpstr>VLAN Assignment VLAN Ranges on Catalyst Switches (cont.)</vt:lpstr>
      <vt:lpstr>VLAN Assignment Creating a VLAN</vt:lpstr>
      <vt:lpstr>VLAN Assignment Assigning Ports to VLANs</vt:lpstr>
      <vt:lpstr>VLAN Assignment Changing VLAN Port Membership</vt:lpstr>
      <vt:lpstr>VLAN Assignment Changing VLAN Port Membership (cont.)</vt:lpstr>
      <vt:lpstr>VLAN Assignment Changing VLAN Port Membership (cont.)</vt:lpstr>
      <vt:lpstr>VLAN Assignment Deleting VLANs</vt:lpstr>
      <vt:lpstr>VLAN Assignment Verifying VLAN Information</vt:lpstr>
      <vt:lpstr>VLAN Assignment Verifying VLAN Information (cont.)</vt:lpstr>
      <vt:lpstr>VLAN Trunks Configuring IEEE 802.1q Trunk Links</vt:lpstr>
      <vt:lpstr>VLAN Assignment Configuring IEEE 802.1q Trunk Links (cont.)</vt:lpstr>
      <vt:lpstr>VLAN Trunks Resetting the Trunk to Default State</vt:lpstr>
      <vt:lpstr>VLAN Trunks Resetting the Trunk to Default State (cont.)</vt:lpstr>
      <vt:lpstr>VLAN Trunks Verifying Trunk Configuration</vt:lpstr>
      <vt:lpstr>Troubleshoot VLANs and Trunks IP Addressing Issues with VLANs</vt:lpstr>
      <vt:lpstr>Troubleshoot VLANs and Trunks Missing VLANs</vt:lpstr>
      <vt:lpstr>Troubleshoot VLANs and Trunks Missing VLANs (cont.)</vt:lpstr>
      <vt:lpstr>Troubleshoot VLANs and Trunks Introduction to Troubleshooting Trunks</vt:lpstr>
      <vt:lpstr>Troubleshoot VLANs and Trunks Common Problems with Trunks</vt:lpstr>
      <vt:lpstr>Troubleshoot VLANs and Trunks Common Problems with Trunks (cont.)</vt:lpstr>
      <vt:lpstr>Troubleshoot VLANs and Trunks Incorrect Port Mode</vt:lpstr>
      <vt:lpstr>Troubleshoot VLANs and Trunks Incorrect VLAN List</vt:lpstr>
      <vt:lpstr>Troubleshoot VLANs and Trunks Incorrect VLAN List (cont.)</vt:lpstr>
      <vt:lpstr>6.3 Inter-VLAN Routing Using Routers</vt:lpstr>
      <vt:lpstr>Inter-VLAN Routing Operation What is Inter-VLAN Routing?</vt:lpstr>
      <vt:lpstr>Inter-VLAN Routing Operation Legacy Inter-VLAN Routing</vt:lpstr>
      <vt:lpstr>Inter-VLAN Routing Operation Legacy Inter-VLAN Routing (cont.)</vt:lpstr>
      <vt:lpstr>Inter-VLAN Routing Operation Router-on-a-Stick Inter-VLAN Routing</vt:lpstr>
      <vt:lpstr>Inter-VLAN Routing Operation Router-on-a-Stick Inter-VLAN Routing (cont.)</vt:lpstr>
      <vt:lpstr>Inter-VLAN Routing Operation Identify the Types of Inter-VLAN Routing Activity</vt:lpstr>
      <vt:lpstr>Inter-VLAN Routing Operation Identify the Types of Inter-VLAN Routing Activity (cont.)</vt:lpstr>
      <vt:lpstr>Configure Legacy Inter-VLAN Routing Configure Legacy Inter-VLAN Routing: Preparation</vt:lpstr>
      <vt:lpstr>Configure Legacy Inter-VLAN Routing Configure Legacy Inter-VLAN Routing: Switch Configuration</vt:lpstr>
      <vt:lpstr>Configure Legacy Inter-VLAN Routing Configure Legacy Inter-VLAN Routing: Router Interface Configuration</vt:lpstr>
      <vt:lpstr>Configure Router-on-a-Stick Inter-VLAN Routing Configure Router-on-a Stick: Preparation</vt:lpstr>
      <vt:lpstr>Configure Router-on-a-Stick Inter-VLAN Routing Configure Router-on-a Stick: Switch Configuration</vt:lpstr>
      <vt:lpstr>Configure Router-on-a-Stick Inter-VLAN Routing Configure Router-on-a Stick: Router Subinterface Configuration</vt:lpstr>
      <vt:lpstr>Configure Router-on-a-Stick Inter-VLAN Routing Configure Router-on-a Stick: Verifying Subinterfaces</vt:lpstr>
      <vt:lpstr>Configure Router-on-a-Stick Inter-VLAN Routing Configure Router-on-a Stick: Verifying Subinterfaces (cont.)</vt:lpstr>
      <vt:lpstr>Configure Router-on-a-Stick Inter-VLAN Routing Configure Router-on-a Stick: Verifying Routing</vt:lpstr>
      <vt:lpstr>6.4 Chapter Summary</vt:lpstr>
      <vt:lpstr>Chapter Summary Summary</vt:lpstr>
      <vt:lpstr>Section 6.1 Terms and Commands</vt:lpstr>
      <vt:lpstr>Section 6.2 Terms and Commands</vt:lpstr>
      <vt:lpstr>Section 6.3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1042</cp:revision>
  <cp:lastPrinted>1999-01-27T00:54:54Z</cp:lastPrinted>
  <dcterms:created xsi:type="dcterms:W3CDTF">2006-10-23T15:07:30Z</dcterms:created>
  <dcterms:modified xsi:type="dcterms:W3CDTF">2016-05-03T15:32:09Z</dcterms:modified>
</cp:coreProperties>
</file>