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  <p:sldMasterId id="2147483945" r:id="rId2"/>
  </p:sldMasterIdLst>
  <p:notesMasterIdLst>
    <p:notesMasterId r:id="rId35"/>
  </p:notesMasterIdLst>
  <p:handoutMasterIdLst>
    <p:handoutMasterId r:id="rId36"/>
  </p:handoutMasterIdLst>
  <p:sldIdLst>
    <p:sldId id="812" r:id="rId3"/>
    <p:sldId id="903" r:id="rId4"/>
    <p:sldId id="871" r:id="rId5"/>
    <p:sldId id="904" r:id="rId6"/>
    <p:sldId id="908" r:id="rId7"/>
    <p:sldId id="909" r:id="rId8"/>
    <p:sldId id="873" r:id="rId9"/>
    <p:sldId id="921" r:id="rId10"/>
    <p:sldId id="923" r:id="rId11"/>
    <p:sldId id="924" r:id="rId12"/>
    <p:sldId id="875" r:id="rId13"/>
    <p:sldId id="877" r:id="rId14"/>
    <p:sldId id="500" r:id="rId15"/>
    <p:sldId id="786" r:id="rId16"/>
    <p:sldId id="791" r:id="rId17"/>
    <p:sldId id="912" r:id="rId18"/>
    <p:sldId id="910" r:id="rId19"/>
    <p:sldId id="911" r:id="rId20"/>
    <p:sldId id="906" r:id="rId21"/>
    <p:sldId id="914" r:id="rId22"/>
    <p:sldId id="913" r:id="rId23"/>
    <p:sldId id="915" r:id="rId24"/>
    <p:sldId id="916" r:id="rId25"/>
    <p:sldId id="922" r:id="rId26"/>
    <p:sldId id="917" r:id="rId27"/>
    <p:sldId id="918" r:id="rId28"/>
    <p:sldId id="919" r:id="rId29"/>
    <p:sldId id="920" r:id="rId30"/>
    <p:sldId id="882" r:id="rId31"/>
    <p:sldId id="883" r:id="rId32"/>
    <p:sldId id="884" r:id="rId33"/>
    <p:sldId id="885" r:id="rId34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ne Gibbons" initials="JG" lastIdx="12" clrIdx="0"/>
  <p:cmAuthor id="1" name="Rodrigo Floriano" initials="RF" lastIdx="2" clrIdx="1"/>
  <p:cmAuthor id="2" name="Barbara Crews" initials="BC" lastIdx="1" clrIdx="2">
    <p:extLst/>
  </p:cmAuthor>
  <p:cmAuthor id="3" name="Barbara Crews" initials="BC [2]" lastIdx="1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C0C4"/>
    <a:srgbClr val="678DC5"/>
    <a:srgbClr val="3E67A4"/>
    <a:srgbClr val="3E8DC5"/>
    <a:srgbClr val="5F5F65"/>
    <a:srgbClr val="7E7E86"/>
    <a:srgbClr val="FFFFFF"/>
    <a:srgbClr val="8E8E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73" autoAdjust="0"/>
    <p:restoredTop sz="89302" autoAdjust="0"/>
  </p:normalViewPr>
  <p:slideViewPr>
    <p:cSldViewPr snapToGrid="0">
      <p:cViewPr varScale="1">
        <p:scale>
          <a:sx n="101" d="100"/>
          <a:sy n="101" d="100"/>
        </p:scale>
        <p:origin x="120" y="5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22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5.xml"/><Relationship Id="rId3" Type="http://schemas.openxmlformats.org/officeDocument/2006/relationships/slide" Target="slides/slide19.xml"/><Relationship Id="rId7" Type="http://schemas.openxmlformats.org/officeDocument/2006/relationships/slide" Target="slides/slide24.xml"/><Relationship Id="rId12" Type="http://schemas.openxmlformats.org/officeDocument/2006/relationships/slide" Target="slides/slide30.xml"/><Relationship Id="rId2" Type="http://schemas.openxmlformats.org/officeDocument/2006/relationships/slide" Target="slides/slide17.xml"/><Relationship Id="rId1" Type="http://schemas.openxmlformats.org/officeDocument/2006/relationships/slide" Target="slides/slide16.xml"/><Relationship Id="rId6" Type="http://schemas.openxmlformats.org/officeDocument/2006/relationships/slide" Target="slides/slide23.xml"/><Relationship Id="rId11" Type="http://schemas.openxmlformats.org/officeDocument/2006/relationships/slide" Target="slides/slide28.xml"/><Relationship Id="rId5" Type="http://schemas.openxmlformats.org/officeDocument/2006/relationships/slide" Target="slides/slide21.xml"/><Relationship Id="rId10" Type="http://schemas.openxmlformats.org/officeDocument/2006/relationships/slide" Target="slides/slide27.xml"/><Relationship Id="rId4" Type="http://schemas.openxmlformats.org/officeDocument/2006/relationships/slide" Target="slides/slide20.xml"/><Relationship Id="rId9" Type="http://schemas.openxmlformats.org/officeDocument/2006/relationships/slide" Target="slides/slide2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5124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/>
          <a:p>
            <a:pPr algn="r" defTabSz="903288">
              <a:lnSpc>
                <a:spcPct val="100000"/>
              </a:lnSpc>
            </a:pPr>
            <a:fld id="{22244E67-557B-7741-B9F5-F61AA18495DF}" type="slidenum">
              <a:rPr lang="en-US" sz="800"/>
              <a:pPr algn="r" defTabSz="903288">
                <a:lnSpc>
                  <a:spcPct val="100000"/>
                </a:lnSpc>
              </a:pPr>
              <a:t>‹#›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21810151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6148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>
              <a:lnSpc>
                <a:spcPct val="100000"/>
              </a:lnSpc>
              <a:defRPr sz="800" smtClean="0">
                <a:cs typeface="+mn-cs"/>
              </a:defRPr>
            </a:lvl1pPr>
          </a:lstStyle>
          <a:p>
            <a:pPr>
              <a:defRPr/>
            </a:pPr>
            <a:fld id="{F4CE0E46-7F05-B940-8356-5580BE265E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50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Body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6460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D9030C1-C977-B14B-8EB7-BA2B30FCDB63}" type="slidenum">
              <a:rPr lang="en-US" sz="800"/>
              <a:pPr/>
              <a:t>1</a:t>
            </a:fld>
            <a:endParaRPr lang="en-US" sz="80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Routing</a:t>
            </a:r>
            <a:r>
              <a:rPr lang="en-US" b="0" baseline="0" dirty="0"/>
              <a:t> and Switching Essentials v6.0</a:t>
            </a:r>
            <a:endParaRPr lang="en-US" b="0" dirty="0"/>
          </a:p>
          <a:p>
            <a:pPr>
              <a:buFontTx/>
              <a:buNone/>
            </a:pPr>
            <a:r>
              <a:rPr lang="en-US" sz="1300" b="0" dirty="0"/>
              <a:t>Chapter 10: Device Discovery, Management,</a:t>
            </a:r>
            <a:r>
              <a:rPr lang="en-US" sz="1300" b="0" baseline="0" dirty="0"/>
              <a:t> and Maintenance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3972705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CB16DC-A265-4634-B8FE-A98AE819939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3892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D9030C1-C977-B14B-8EB7-BA2B30FCDB63}" type="slidenum">
              <a:rPr lang="en-US" sz="800"/>
              <a:pPr/>
              <a:t>13</a:t>
            </a:fld>
            <a:endParaRPr lang="en-US" sz="80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Routing</a:t>
            </a:r>
            <a:r>
              <a:rPr lang="en-US" b="0" baseline="0" dirty="0"/>
              <a:t> and Switching Essentials v6.0</a:t>
            </a:r>
            <a:endParaRPr lang="en-US" b="0" dirty="0"/>
          </a:p>
          <a:p>
            <a:pPr>
              <a:buFontTx/>
              <a:buNone/>
            </a:pPr>
            <a:r>
              <a:rPr lang="en-US" sz="1300" b="0" dirty="0"/>
              <a:t>Chapter 10: Device Discovery, Management,</a:t>
            </a:r>
            <a:r>
              <a:rPr lang="en-US" sz="1300" b="0" baseline="0" dirty="0"/>
              <a:t> and Maintenance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4769437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14</a:t>
            </a:fld>
            <a:endParaRPr lang="en-US" sz="800" b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8055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Routing</a:t>
            </a:r>
            <a:r>
              <a:rPr lang="en-US" b="0" baseline="0" dirty="0"/>
              <a:t> and Switching Essentials v6.0</a:t>
            </a:r>
            <a:endParaRPr lang="en-US" b="0" dirty="0"/>
          </a:p>
          <a:p>
            <a:pPr>
              <a:buFontTx/>
              <a:buNone/>
            </a:pPr>
            <a:r>
              <a:rPr lang="en-US" sz="1300" b="0" dirty="0"/>
              <a:t>Chapter 10: Device Discovery, Management,</a:t>
            </a:r>
            <a:r>
              <a:rPr lang="en-US" sz="1300" b="0" baseline="0" dirty="0"/>
              <a:t> and Maintenance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8677331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16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dirty="0"/>
              <a:t>10.1 - Device Discovery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10.1.1 - Device Discovery with CDP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81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17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dirty="0"/>
              <a:t>10.1 - Device Discovery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10.1.2 - Device Discovery with LLDP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3538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Routing</a:t>
            </a:r>
            <a:r>
              <a:rPr lang="en-US" b="0" baseline="0" dirty="0"/>
              <a:t> and Switching Essentials v6.0</a:t>
            </a:r>
            <a:endParaRPr lang="en-US" b="0" dirty="0"/>
          </a:p>
          <a:p>
            <a:pPr>
              <a:buFontTx/>
              <a:buNone/>
            </a:pPr>
            <a:r>
              <a:rPr lang="en-US" sz="1300" b="0" dirty="0"/>
              <a:t>Chapter 10: Device Discovery, Management,</a:t>
            </a:r>
            <a:r>
              <a:rPr lang="en-US" sz="1300" b="0" baseline="0" dirty="0"/>
              <a:t> and Maintenance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4498458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19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dirty="0"/>
              <a:t>10.2 - Device Management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10.2.1 - Implement</a:t>
            </a:r>
            <a:r>
              <a:rPr lang="en-US" baseline="0" dirty="0">
                <a:latin typeface="Arial" charset="0"/>
              </a:rPr>
              <a:t> NTP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5632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20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dirty="0"/>
              <a:t>10.2 - Device Management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10.2.2 – Syslog</a:t>
            </a:r>
            <a:r>
              <a:rPr lang="en-US" baseline="0" dirty="0">
                <a:latin typeface="Arial" charset="0"/>
              </a:rPr>
              <a:t> Operation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7817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21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dirty="0"/>
              <a:t>10.2 - Device Management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10.2.3 – Syslog Configuration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178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6389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Routing</a:t>
            </a:r>
            <a:r>
              <a:rPr lang="en-US" b="0" baseline="0" dirty="0"/>
              <a:t> and Switching Essentials v6.0</a:t>
            </a:r>
            <a:endParaRPr lang="en-US" b="0" dirty="0"/>
          </a:p>
          <a:p>
            <a:pPr>
              <a:buFontTx/>
              <a:buNone/>
            </a:pPr>
            <a:r>
              <a:rPr lang="en-US" sz="1300" b="0" dirty="0"/>
              <a:t>Chapter 10: Device Discovery, Management,</a:t>
            </a:r>
            <a:r>
              <a:rPr lang="en-US" sz="1300" b="0" baseline="0" dirty="0"/>
              <a:t> and Maintenance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1671625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23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dirty="0"/>
              <a:t>10.3 - Device Maintenance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10.3.1 – Router and Switch File Maintenance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5838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24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dirty="0"/>
              <a:t>10.3 - Device Maintenance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10.3.1 – Router and Switch File Maintenance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91294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25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dirty="0"/>
              <a:t>10.3 - Device Maintenance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10.3.2 – IOS System</a:t>
            </a:r>
            <a:r>
              <a:rPr lang="en-US" baseline="0" dirty="0">
                <a:latin typeface="Arial" charset="0"/>
              </a:rPr>
              <a:t> Files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8461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26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dirty="0"/>
              <a:t>10.3 - Device Maintenance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10.3.3 – IOS Image</a:t>
            </a:r>
            <a:r>
              <a:rPr lang="en-US" baseline="0" dirty="0">
                <a:latin typeface="Arial" charset="0"/>
              </a:rPr>
              <a:t>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32404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27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dirty="0"/>
              <a:t>10.3 - Device Maintenance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10.3.4 – Software Licensing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39492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28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dirty="0"/>
              <a:t>10.3 - Device Maintenance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10.3.5 – License</a:t>
            </a:r>
            <a:r>
              <a:rPr lang="en-US" baseline="0" dirty="0">
                <a:latin typeface="Arial" charset="0"/>
              </a:rPr>
              <a:t> Verification and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05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Routing</a:t>
            </a:r>
            <a:r>
              <a:rPr lang="en-US" b="0" baseline="0" dirty="0"/>
              <a:t> and Switching Essentials v6.0</a:t>
            </a:r>
            <a:endParaRPr lang="en-US" b="0" dirty="0"/>
          </a:p>
          <a:p>
            <a:pPr>
              <a:buFontTx/>
              <a:buNone/>
            </a:pPr>
            <a:r>
              <a:rPr lang="en-US" sz="1300" b="0" dirty="0"/>
              <a:t>Chapter 10: Device Discovery, Management,</a:t>
            </a:r>
            <a:r>
              <a:rPr lang="en-US" sz="1300" b="0" baseline="0" dirty="0"/>
              <a:t> and Maintenance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63336524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30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10.4.1.1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- </a:t>
            </a:r>
            <a:r>
              <a:rPr lang="en-US" dirty="0">
                <a:latin typeface="Arial" charset="0"/>
              </a:rPr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82897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C3B40C-7774-46A0-8FD7-D0857136B166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9928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1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97EDCD-494B-463B-94F5-50E6B57D71C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l" defTabSz="814388">
              <a:lnSpc>
                <a:spcPct val="90000"/>
              </a:lnSpc>
              <a:buNone/>
              <a:defRPr/>
            </a:pPr>
            <a:r>
              <a:rPr lang="en-US" sz="800" b="0" kern="0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Course Planning Guide</a:t>
            </a:r>
          </a:p>
          <a:p>
            <a:pPr>
              <a:buFontTx/>
              <a:buNone/>
            </a:pPr>
            <a:r>
              <a:rPr lang="en-US" sz="1200" b="0" dirty="0"/>
              <a:t>Chapter 10: Device Discovery, Management,</a:t>
            </a:r>
            <a:r>
              <a:rPr lang="en-US" sz="1200" b="0" baseline="0" dirty="0"/>
              <a:t> and Maintenance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55188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4</a:t>
            </a:fld>
            <a:endParaRPr lang="en-US" sz="800" b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71199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5</a:t>
            </a:fld>
            <a:endParaRPr lang="en-US" sz="800" b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02089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6</a:t>
            </a:fld>
            <a:endParaRPr lang="en-US" sz="800" b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18337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7</a:t>
            </a:fld>
            <a:endParaRPr lang="en-US" sz="800" b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4004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8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721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11</a:t>
            </a:fld>
            <a:endParaRPr lang="en-US" sz="800" b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279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t_CoverAr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93888"/>
            <a:ext cx="9140825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Public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Chapter 1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C7FBAF0-BCF5-8741-945F-3C6763791038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pic>
        <p:nvPicPr>
          <p:cNvPr id="9" name="Picture 9" descr="Cisco_New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Cis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47" name="Rectangle 7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9024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54027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87525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6766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98513"/>
            <a:ext cx="8145462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55638" y="2014538"/>
            <a:ext cx="7940675" cy="3571875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69748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_4face_0212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1350"/>
            <a:ext cx="9144000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78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6" name="Rectangle 279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Confidential</a:t>
            </a:r>
          </a:p>
        </p:txBody>
      </p:sp>
      <p:sp>
        <p:nvSpPr>
          <p:cNvPr id="7" name="Rectangle 280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8" name="Rectangle 281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7F1BC4EF-034A-F647-AA58-B71D58802FDB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pic>
        <p:nvPicPr>
          <p:cNvPr id="9" name="Picture 331" descr="Cisco_New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33" descr="Cis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9873" name="Rectangle 209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69874" name="Rectangle 210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848856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628650" indent="-284163">
              <a:buFont typeface="Arial" panose="020B0604020202020204" pitchFamily="34" charset="0"/>
              <a:buChar char="•"/>
              <a:defRPr baseline="0"/>
            </a:lvl2pPr>
            <a:lvl3pPr marL="914400" indent="-285750">
              <a:buSzPct val="75000"/>
              <a:buFont typeface="Courier New" panose="02070309020205020404" pitchFamily="49" charset="0"/>
              <a:buChar char="o"/>
              <a:defRPr/>
            </a:lvl3pPr>
            <a:lvl4pPr marL="1081088" indent="171450"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 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61047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28517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92319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643739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408482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8569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02293"/>
            <a:ext cx="8145462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38" y="1687390"/>
            <a:ext cx="7940675" cy="47207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609755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42533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74911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86291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1607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1150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8947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027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836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4858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4995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1901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98513"/>
            <a:ext cx="8145462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Chapter 1</a:t>
            </a: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28856D66-2D7E-BA44-8BF8-F720D8CAD36C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6398" y="2078328"/>
            <a:ext cx="7940675" cy="3950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30" name="Picture 7" descr="PPt_TopBand_Artwork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8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Public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5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  <p:sldLayoutId id="2147484044" r:id="rId12"/>
  </p:sldLayoutIdLst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ＭＳ Ｐゴシック" charset="0"/>
          <a:cs typeface="ＭＳ Ｐゴシック" charset="0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0621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193868" y="394392"/>
            <a:ext cx="877215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3075" name="Rectangle 6281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3076" name="Rectangle 6282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6084AB3D-AE30-934E-B0BC-A74C2CCEE444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sp>
        <p:nvSpPr>
          <p:cNvPr id="3077" name="Rectangle 628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109" y="1539502"/>
            <a:ext cx="8733677" cy="4926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078" name="Rectangle 6312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3079" name="Rectangle 6313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Confidential</a:t>
            </a:r>
          </a:p>
        </p:txBody>
      </p:sp>
      <p:pic>
        <p:nvPicPr>
          <p:cNvPr id="3080" name="Picture 8" descr="Rev08_Cisco_BrandBar10_060408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45" r:id="rId2"/>
    <p:sldLayoutId id="2147484046" r:id="rId3"/>
    <p:sldLayoutId id="2147484047" r:id="rId4"/>
    <p:sldLayoutId id="2147484048" r:id="rId5"/>
    <p:sldLayoutId id="2147484049" r:id="rId6"/>
    <p:sldLayoutId id="2147484050" r:id="rId7"/>
    <p:sldLayoutId id="2147484051" r:id="rId8"/>
    <p:sldLayoutId id="2147484052" r:id="rId9"/>
    <p:sldLayoutId id="2147484053" r:id="rId10"/>
    <p:sldLayoutId id="2147484054" r:id="rId11"/>
  </p:sldLayoutIdLst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ＭＳ Ｐゴシック" charset="0"/>
          <a:cs typeface="ＭＳ Ｐゴシック" charset="0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7713" indent="-29051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0621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unity.netacad.net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4" Type="http://schemas.openxmlformats.org/officeDocument/2006/relationships/hyperlink" Target="https://www.netacad.com/group/communities/ccna-blo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624384" y="800403"/>
            <a:ext cx="6788150" cy="100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0" indent="0" algn="l" defTabSz="814388" rtl="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pitchFamily="2" charset="2"/>
              <a:buNone/>
              <a:defRPr sz="2000" b="1">
                <a:solidFill>
                  <a:schemeClr val="bg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charset="0"/>
              <a:buNone/>
            </a:pPr>
            <a:endParaRPr lang="en-US" kern="0" dirty="0">
              <a:latin typeface="Arial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671763"/>
            <a:ext cx="4103688" cy="830262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Arial" charset="0"/>
              </a:rPr>
              <a:t>Instructor Materials</a:t>
            </a:r>
            <a:br>
              <a:rPr lang="en-US" sz="2400" dirty="0">
                <a:latin typeface="Arial" charset="0"/>
              </a:rPr>
            </a:br>
            <a:r>
              <a:rPr lang="en-US" sz="2400" dirty="0">
                <a:latin typeface="Arial" charset="0"/>
              </a:rPr>
              <a:t>Chapter 10: Device Discovery, Management, and Maintenance</a:t>
            </a:r>
            <a:endParaRPr lang="en-US" sz="24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1149" y="4672012"/>
            <a:ext cx="5081121" cy="1061813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CCNA Routing and Switching</a:t>
            </a:r>
          </a:p>
          <a:p>
            <a:pPr eaLnBrk="1" hangingPunct="1"/>
            <a:r>
              <a:rPr lang="en-US" dirty="0">
                <a:solidFill>
                  <a:schemeClr val="tx1"/>
                </a:solidFill>
                <a:latin typeface="Arial" charset="0"/>
              </a:rPr>
              <a:t>Routing and Switching Essentials v6.0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264652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Chapter 10: Best Practices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Section 10.3</a:t>
            </a:r>
          </a:p>
          <a:p>
            <a:pPr lvl="1"/>
            <a:r>
              <a:rPr lang="en-CA" dirty="0"/>
              <a:t>Emphasize the importance of maintaining router and switch configuration and IOS files.</a:t>
            </a:r>
          </a:p>
          <a:p>
            <a:pPr lvl="1"/>
            <a:r>
              <a:rPr lang="en-CA" dirty="0"/>
              <a:t>Configuration files can be saved and restored to a text file.</a:t>
            </a:r>
          </a:p>
          <a:p>
            <a:pPr lvl="1"/>
            <a:r>
              <a:rPr lang="en-CA" dirty="0"/>
              <a:t>Configuration and IOS files can be backed and restored using TFTP and USB.</a:t>
            </a:r>
          </a:p>
          <a:p>
            <a:pPr lvl="1"/>
            <a:r>
              <a:rPr lang="en-CA" dirty="0"/>
              <a:t>Understand the IOS naming conventions can help determine the features of an IOS.</a:t>
            </a:r>
          </a:p>
          <a:p>
            <a:pPr lvl="1"/>
            <a:r>
              <a:rPr lang="en-CA" dirty="0"/>
              <a:t>Inform the students the importance of licensing for the required features.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948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40659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/>
              <a:t>Chapter 10: Additional Help</a:t>
            </a:r>
          </a:p>
        </p:txBody>
      </p:sp>
      <p:sp>
        <p:nvSpPr>
          <p:cNvPr id="2048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358153"/>
            <a:ext cx="7940675" cy="3571875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/>
              <a:t>For additional help with teaching strategies, including lesson plans, analogies for difficult concepts, and discussion topics, visit the CCNA Community at </a:t>
            </a:r>
            <a:r>
              <a:rPr lang="en-US" sz="2000" dirty="0">
                <a:hlinkClick r:id="rId3"/>
              </a:rPr>
              <a:t>community.netacad.net</a:t>
            </a:r>
            <a:r>
              <a:rPr lang="en-US" sz="2000" dirty="0"/>
              <a:t>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/>
              <a:t>Best practices from around the world for teaching CCNA Routing and Switching. </a:t>
            </a:r>
            <a:r>
              <a:rPr lang="en-US" sz="2000" dirty="0">
                <a:hlinkClick r:id="rId4"/>
              </a:rPr>
              <a:t>https://www.netacad.com/group/communities/ccna-blog</a:t>
            </a:r>
            <a:endParaRPr lang="en-US" sz="20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/>
              <a:t>If you have lesson plans or resources that you would like to share, upload them to the CCNA Routing and Switching Community in order to help other instructors.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/>
              <a:t>Students can enroll in </a:t>
            </a:r>
            <a:r>
              <a:rPr lang="en-US" sz="2000" b="1" dirty="0"/>
              <a:t>Packet Tracer Know How 1: Packet Tracer 101 </a:t>
            </a:r>
            <a:r>
              <a:rPr lang="en-US" sz="2000" dirty="0"/>
              <a:t>(self-enroll)</a:t>
            </a:r>
            <a:endParaRPr lang="en-US" sz="2000" dirty="0">
              <a:solidFill>
                <a:srgbClr val="00B0F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02589301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  <p:pic>
        <p:nvPicPr>
          <p:cNvPr id="14339" name="Picture 100" descr="CNA_largo-onwhit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9297878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Arial" charset="0"/>
              </a:rPr>
              <a:t>Chapter 10: Device Discovery, Management, and Maintenance</a:t>
            </a:r>
            <a:endParaRPr lang="en-US" sz="24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717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6788150" cy="658812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tx1"/>
                </a:solidFill>
                <a:latin typeface="Arial" charset="0"/>
              </a:rPr>
              <a:t>Routing and Switching Essentials v6.0</a:t>
            </a:r>
          </a:p>
        </p:txBody>
      </p:sp>
    </p:spTree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10 - Sections &amp; Objectives</a:t>
            </a:r>
          </a:p>
        </p:txBody>
      </p:sp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>
          <a:xfrm>
            <a:off x="213109" y="1539503"/>
            <a:ext cx="8733677" cy="4094816"/>
          </a:xfrm>
        </p:spPr>
        <p:txBody>
          <a:bodyPr/>
          <a:lstStyle/>
          <a:p>
            <a:r>
              <a:rPr lang="en-CA" dirty="0"/>
              <a:t>10.1 Device Discovery</a:t>
            </a:r>
          </a:p>
          <a:p>
            <a:pPr lvl="1"/>
            <a:r>
              <a:rPr lang="en-US" dirty="0"/>
              <a:t>Use discovery protocols to map a network topology.</a:t>
            </a:r>
          </a:p>
          <a:p>
            <a:r>
              <a:rPr lang="en-CA" dirty="0"/>
              <a:t>10.2 Device Management</a:t>
            </a:r>
          </a:p>
          <a:p>
            <a:pPr lvl="1"/>
            <a:r>
              <a:rPr lang="en-US" dirty="0"/>
              <a:t>Configure NTP and Syslog in a small to medium-sized business network</a:t>
            </a:r>
          </a:p>
          <a:p>
            <a:r>
              <a:rPr lang="en-CA" dirty="0"/>
              <a:t>10.3 Device Maintenance</a:t>
            </a:r>
          </a:p>
          <a:p>
            <a:pPr lvl="1"/>
            <a:r>
              <a:rPr lang="en-US" dirty="0"/>
              <a:t>Maintain router and switch configuration and  IOS files.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65710895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/>
              <a:t>10.1 Device Discovery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221210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Device Discovery</a:t>
            </a:r>
            <a:br>
              <a:rPr lang="en-US" dirty="0"/>
            </a:br>
            <a:r>
              <a:rPr lang="en-US" dirty="0"/>
              <a:t>Device Discovery with CDP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3868" y="1153645"/>
            <a:ext cx="8063993" cy="481194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CDP Overview</a:t>
            </a:r>
          </a:p>
          <a:p>
            <a:pPr lvl="1"/>
            <a:r>
              <a:rPr lang="en-US" dirty="0"/>
              <a:t>Cisco Discovery Protocol</a:t>
            </a:r>
          </a:p>
          <a:p>
            <a:pPr lvl="1"/>
            <a:r>
              <a:rPr lang="en-US" dirty="0"/>
              <a:t>Neighbor discovery of physically connected Cisco devices</a:t>
            </a:r>
          </a:p>
          <a:p>
            <a:r>
              <a:rPr lang="en-US" dirty="0"/>
              <a:t>Configure and Verify CDP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show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cdp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neighbors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show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cdp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interface</a:t>
            </a:r>
          </a:p>
          <a:p>
            <a:pPr lvl="1"/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cdp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run</a:t>
            </a:r>
          </a:p>
          <a:p>
            <a:pPr lvl="1"/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cdp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enable</a:t>
            </a:r>
          </a:p>
          <a:p>
            <a:r>
              <a:rPr lang="en-US" dirty="0"/>
              <a:t>Discover Devices Using CDP</a:t>
            </a:r>
          </a:p>
          <a:p>
            <a:pPr lvl="1"/>
            <a:r>
              <a:rPr lang="en-US" dirty="0"/>
              <a:t>Device identifiers - The host name of the neighbor device</a:t>
            </a:r>
          </a:p>
          <a:p>
            <a:pPr lvl="1"/>
            <a:r>
              <a:rPr lang="en-US" dirty="0"/>
              <a:t>Port identifier - The name of the local and remote port</a:t>
            </a:r>
          </a:p>
          <a:p>
            <a:pPr lvl="1"/>
            <a:r>
              <a:rPr lang="en-US" dirty="0"/>
              <a:t>Capabilities list - Whether the device is a router or a switch</a:t>
            </a:r>
          </a:p>
          <a:p>
            <a:pPr lvl="1"/>
            <a:r>
              <a:rPr lang="en-US" dirty="0"/>
              <a:t>Platform - The hardware platform of the device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8862" y="5886646"/>
            <a:ext cx="4857163" cy="789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203427"/>
      </p:ext>
    </p:extLst>
  </p:cSld>
  <p:clrMapOvr>
    <a:masterClrMapping/>
  </p:clrMapOvr>
  <p:transition spd="med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Device Discovery</a:t>
            </a:r>
            <a:br>
              <a:rPr lang="en-US" dirty="0"/>
            </a:br>
            <a:r>
              <a:rPr lang="en-US" dirty="0"/>
              <a:t>Device Discovery with LLDP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09" y="1318162"/>
            <a:ext cx="8733677" cy="5147746"/>
          </a:xfrm>
        </p:spPr>
        <p:txBody>
          <a:bodyPr/>
          <a:lstStyle/>
          <a:p>
            <a:r>
              <a:rPr lang="en-US" dirty="0"/>
              <a:t>LLDP Overview</a:t>
            </a:r>
          </a:p>
          <a:p>
            <a:pPr lvl="1"/>
            <a:r>
              <a:rPr lang="en-US" dirty="0"/>
              <a:t>A vendor neutral layer 2 neighbor discovery protocol, similar to CDP</a:t>
            </a:r>
          </a:p>
          <a:p>
            <a:r>
              <a:rPr lang="en-US" dirty="0"/>
              <a:t>Configure and Verify LLDP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show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lldp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lldp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run</a:t>
            </a:r>
          </a:p>
          <a:p>
            <a:pPr lvl="1"/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lldp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transmit</a:t>
            </a:r>
          </a:p>
          <a:p>
            <a:pPr lvl="1"/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lldp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receive</a:t>
            </a:r>
          </a:p>
          <a:p>
            <a:r>
              <a:rPr lang="en-US" dirty="0"/>
              <a:t>Discover Devices Using LLDP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show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lldp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neighbors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1474" y="5560847"/>
            <a:ext cx="5504551" cy="905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623705"/>
      </p:ext>
    </p:extLst>
  </p:cSld>
  <p:clrMapOvr>
    <a:masterClrMapping/>
  </p:clrMapOvr>
  <p:transition spd="med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/>
              <a:t>10.2 Device Management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560292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Device Management</a:t>
            </a:r>
            <a:br>
              <a:rPr lang="en-US" dirty="0"/>
            </a:br>
            <a:r>
              <a:rPr lang="en-US" dirty="0"/>
              <a:t>Implement NTP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09" y="1318161"/>
            <a:ext cx="5665177" cy="509451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Setting the System Clock</a:t>
            </a:r>
          </a:p>
          <a:p>
            <a:pPr lvl="1"/>
            <a:r>
              <a:rPr lang="en-US" dirty="0"/>
              <a:t>Manually configure the date and time</a:t>
            </a:r>
          </a:p>
          <a:p>
            <a:pPr lvl="1"/>
            <a:r>
              <a:rPr lang="en-US" dirty="0"/>
              <a:t>Configure Network Time Protocol (NTP)</a:t>
            </a:r>
          </a:p>
          <a:p>
            <a:r>
              <a:rPr lang="en-US" dirty="0"/>
              <a:t>NTP Operation</a:t>
            </a:r>
          </a:p>
          <a:p>
            <a:pPr lvl="1"/>
            <a:r>
              <a:rPr lang="en-US" dirty="0"/>
              <a:t>Hierarchical system of time sources</a:t>
            </a:r>
          </a:p>
          <a:p>
            <a:pPr lvl="1"/>
            <a:r>
              <a:rPr lang="en-US" dirty="0"/>
              <a:t>Stratum 0 – Authoritative time source</a:t>
            </a:r>
          </a:p>
          <a:p>
            <a:pPr lvl="1"/>
            <a:r>
              <a:rPr lang="en-US" dirty="0"/>
              <a:t>Stratum number indicates how far the server is from the time source</a:t>
            </a:r>
          </a:p>
          <a:p>
            <a:r>
              <a:rPr lang="en-US" dirty="0"/>
              <a:t>Configure and Verify NTP</a:t>
            </a:r>
          </a:p>
          <a:p>
            <a:pPr lvl="1"/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ntp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server </a:t>
            </a:r>
            <a:r>
              <a:rPr lang="en-US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-address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show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ntp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associations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show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ntp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status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show clock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1581" y="1103092"/>
            <a:ext cx="3464444" cy="26851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3062" y="2719387"/>
            <a:ext cx="5857875" cy="14192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6125" y="5217260"/>
            <a:ext cx="5857875" cy="141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958124"/>
      </p:ext>
    </p:extLst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389965" y="322729"/>
            <a:ext cx="8411135" cy="1125071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latin typeface="Arial" charset="0"/>
              </a:rPr>
              <a:t>Instructor Materials - Chapter 10 Planning Guide</a:t>
            </a:r>
            <a:endParaRPr lang="en-US" dirty="0"/>
          </a:p>
        </p:txBody>
      </p:sp>
      <p:sp>
        <p:nvSpPr>
          <p:cNvPr id="409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532586"/>
            <a:ext cx="7940675" cy="4539803"/>
          </a:xfrm>
        </p:spPr>
        <p:txBody>
          <a:bodyPr/>
          <a:lstStyle/>
          <a:p>
            <a:pPr marL="0" indent="0">
              <a:buNone/>
            </a:pPr>
            <a:r>
              <a:rPr lang="en-CA" dirty="0"/>
              <a:t>This PowerPoint deck is divided in two parts: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Instructor Planning Guide</a:t>
            </a:r>
            <a:endParaRPr lang="en-CA" sz="2000" dirty="0"/>
          </a:p>
          <a:p>
            <a:pPr lvl="1">
              <a:buFont typeface="Wingdings" charset="2"/>
              <a:buChar char="§"/>
            </a:pPr>
            <a:r>
              <a:rPr lang="en-CA" sz="1600" dirty="0"/>
              <a:t>Information to help you become familiar with the chapter</a:t>
            </a:r>
          </a:p>
          <a:p>
            <a:pPr lvl="1">
              <a:buFont typeface="Wingdings" charset="2"/>
              <a:buChar char="§"/>
            </a:pPr>
            <a:r>
              <a:rPr lang="en-CA" sz="1600" dirty="0"/>
              <a:t>Teaching aids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2000" dirty="0"/>
              <a:t>Instructor Class Presentation</a:t>
            </a:r>
          </a:p>
          <a:p>
            <a:pPr lvl="1">
              <a:buFont typeface="Wingdings" charset="2"/>
              <a:buChar char="§"/>
            </a:pPr>
            <a:r>
              <a:rPr lang="en-CA" sz="1600" dirty="0"/>
              <a:t>Optional slides that you can use in the classroom</a:t>
            </a:r>
          </a:p>
          <a:p>
            <a:pPr lvl="1">
              <a:buFont typeface="Wingdings" charset="2"/>
              <a:buChar char="§"/>
            </a:pPr>
            <a:r>
              <a:rPr lang="en-CA" sz="1600" dirty="0"/>
              <a:t>Begins on slide #</a:t>
            </a:r>
            <a:r>
              <a:rPr lang="en-CA" sz="1600" b="1" dirty="0">
                <a:solidFill>
                  <a:srgbClr val="00B0F0"/>
                </a:solidFill>
              </a:rPr>
              <a:t> </a:t>
            </a:r>
            <a:r>
              <a:rPr lang="en-CA" sz="1600" b="1" dirty="0"/>
              <a:t>13</a:t>
            </a:r>
          </a:p>
          <a:p>
            <a:pPr marL="0" indent="0">
              <a:buNone/>
            </a:pPr>
            <a:r>
              <a:rPr lang="en-CA" sz="2000" dirty="0"/>
              <a:t>Note: Remove the Planning Guide from this presentation before sharing with anyone.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45761936"/>
      </p:ext>
    </p:extLst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2272" y="4797631"/>
            <a:ext cx="2673753" cy="18939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0224" y="2410690"/>
            <a:ext cx="2755801" cy="1805049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Device Management</a:t>
            </a:r>
            <a:br>
              <a:rPr lang="en-US" dirty="0"/>
            </a:br>
            <a:r>
              <a:rPr lang="en-US" dirty="0"/>
              <a:t>Syslog Operation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08" y="1232592"/>
            <a:ext cx="7387099" cy="523331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Introduction to Syslog</a:t>
            </a:r>
          </a:p>
          <a:p>
            <a:pPr lvl="1"/>
            <a:r>
              <a:rPr lang="en-US" dirty="0"/>
              <a:t>Allows devices to send their messages to syslog server</a:t>
            </a:r>
          </a:p>
          <a:p>
            <a:pPr lvl="1"/>
            <a:r>
              <a:rPr lang="en-US" dirty="0"/>
              <a:t>Supported by most networking devices</a:t>
            </a:r>
          </a:p>
          <a:p>
            <a:pPr lvl="1"/>
            <a:r>
              <a:rPr lang="en-US" dirty="0"/>
              <a:t>Primary functions:</a:t>
            </a:r>
          </a:p>
          <a:p>
            <a:pPr lvl="2"/>
            <a:r>
              <a:rPr lang="en-US" dirty="0"/>
              <a:t>log information </a:t>
            </a:r>
          </a:p>
          <a:p>
            <a:pPr lvl="2"/>
            <a:r>
              <a:rPr lang="en-US" dirty="0"/>
              <a:t>select the type</a:t>
            </a:r>
          </a:p>
          <a:p>
            <a:pPr lvl="2"/>
            <a:r>
              <a:rPr lang="en-US" dirty="0"/>
              <a:t>specify the destinations</a:t>
            </a:r>
          </a:p>
          <a:p>
            <a:r>
              <a:rPr lang="en-US" dirty="0"/>
              <a:t>Syslog Message Format</a:t>
            </a:r>
          </a:p>
          <a:p>
            <a:pPr lvl="1"/>
            <a:r>
              <a:rPr lang="en-US" dirty="0"/>
              <a:t>Severity level from 0 – 7</a:t>
            </a:r>
          </a:p>
          <a:p>
            <a:pPr lvl="1"/>
            <a:r>
              <a:rPr lang="en-US" dirty="0"/>
              <a:t>Facility – service identifiers</a:t>
            </a:r>
          </a:p>
          <a:p>
            <a:r>
              <a:rPr lang="en-US" dirty="0"/>
              <a:t>Service Timestamp</a:t>
            </a:r>
          </a:p>
          <a:p>
            <a:pPr lvl="1"/>
            <a:r>
              <a:rPr lang="en-US" dirty="0"/>
              <a:t>Enhances real-time debugging and management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service timestamps log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datetime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113344"/>
      </p:ext>
    </p:extLst>
  </p:cSld>
  <p:clrMapOvr>
    <a:masterClrMapping/>
  </p:clrMapOvr>
  <p:transition spd="med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Device Management</a:t>
            </a:r>
            <a:br>
              <a:rPr lang="en-US" sz="1800" dirty="0"/>
            </a:br>
            <a:r>
              <a:rPr lang="en-US" dirty="0"/>
              <a:t>Syslog Configuration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09" y="1351128"/>
            <a:ext cx="8752915" cy="5263428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Syslog Server</a:t>
            </a:r>
          </a:p>
          <a:p>
            <a:pPr lvl="1"/>
            <a:r>
              <a:rPr lang="en-US" dirty="0"/>
              <a:t>Parses the output and places the messages into pre-defined columns</a:t>
            </a:r>
          </a:p>
          <a:p>
            <a:pPr lvl="1"/>
            <a:r>
              <a:rPr lang="en-US" dirty="0"/>
              <a:t>Timestamps are displayed if configured on networking devices that generated the log messages</a:t>
            </a:r>
          </a:p>
          <a:p>
            <a:pPr lvl="1"/>
            <a:r>
              <a:rPr lang="en-US" dirty="0"/>
              <a:t>Allows the network administrators to navigate the large amount of data compiled on a syslog server.</a:t>
            </a:r>
          </a:p>
          <a:p>
            <a:r>
              <a:rPr lang="en-US" dirty="0"/>
              <a:t>Default Logging</a:t>
            </a:r>
          </a:p>
          <a:p>
            <a:pPr lvl="1"/>
            <a:r>
              <a:rPr lang="en-US" dirty="0"/>
              <a:t>Send log messages of all severity level to the console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show logging</a:t>
            </a:r>
          </a:p>
          <a:p>
            <a:r>
              <a:rPr lang="en-US" dirty="0"/>
              <a:t>Router and Switch Commands for Syslog Clients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logging </a:t>
            </a:r>
            <a:r>
              <a:rPr lang="en-US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-address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logging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trap 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level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logging source-interface </a:t>
            </a:r>
            <a:r>
              <a:rPr lang="en-US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source-interface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 interface-number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Verifying Syslog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show logging</a:t>
            </a:r>
          </a:p>
          <a:p>
            <a:pPr lvl="1"/>
            <a:r>
              <a:rPr lang="en-US" dirty="0">
                <a:cs typeface="Courier New" panose="02070309020205020404" pitchFamily="49" charset="0"/>
              </a:rPr>
              <a:t>Use the pipe (|) to limit the amount of displayed log messages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244851"/>
      </p:ext>
    </p:extLst>
  </p:cSld>
  <p:clrMapOvr>
    <a:masterClrMapping/>
  </p:clrMapOvr>
  <p:transition spd="med"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/>
              <a:t>10.3 Device Maintenance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645731"/>
      </p:ext>
    </p:extLst>
  </p:cSld>
  <p:clrMapOvr>
    <a:masterClrMapping/>
  </p:clrMapOvr>
  <p:transition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Device Maintenance</a:t>
            </a:r>
            <a:br>
              <a:rPr lang="en-US" dirty="0"/>
            </a:br>
            <a:r>
              <a:rPr lang="en-US" dirty="0"/>
              <a:t>Router and Switch File Maintenance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09" y="1232592"/>
            <a:ext cx="8513447" cy="238621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Router and Switch File Systems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show file systems </a:t>
            </a:r>
            <a:r>
              <a:rPr lang="en-US" b="1" dirty="0">
                <a:cs typeface="Courier New" panose="02070309020205020404" pitchFamily="49" charset="0"/>
              </a:rPr>
              <a:t>– lists all available file system</a:t>
            </a:r>
          </a:p>
          <a:p>
            <a:pPr lvl="1"/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dir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>
                <a:cs typeface="Courier New" panose="02070309020205020404" pitchFamily="49" charset="0"/>
              </a:rPr>
              <a:t>– lists the content of the file system</a:t>
            </a:r>
          </a:p>
          <a:p>
            <a:pPr lvl="1"/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pwd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-</a:t>
            </a:r>
            <a:r>
              <a:rPr lang="en-US" b="1" dirty="0">
                <a:cs typeface="Courier New" panose="02070309020205020404" pitchFamily="49" charset="0"/>
              </a:rPr>
              <a:t> verify the present working directory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cd </a:t>
            </a:r>
            <a:r>
              <a:rPr lang="en-US" b="1" dirty="0">
                <a:cs typeface="Courier New" panose="02070309020205020404" pitchFamily="49" charset="0"/>
              </a:rPr>
              <a:t>– changes the current directory</a:t>
            </a:r>
          </a:p>
          <a:p>
            <a:r>
              <a:rPr lang="en-US" dirty="0"/>
              <a:t>Backing up and Restoring using Text Files</a:t>
            </a:r>
          </a:p>
          <a:p>
            <a:pPr lvl="1"/>
            <a:endParaRPr lang="en-US" b="1" dirty="0">
              <a:cs typeface="Courier New" panose="02070309020205020404" pitchFamily="49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9298" y="3618809"/>
            <a:ext cx="4918516" cy="3033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534425"/>
      </p:ext>
    </p:extLst>
  </p:cSld>
  <p:clrMapOvr>
    <a:masterClrMapping/>
  </p:clrMapOvr>
  <p:transition spd="med"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Device Maintenance</a:t>
            </a:r>
            <a:br>
              <a:rPr lang="en-US" dirty="0"/>
            </a:br>
            <a:r>
              <a:rPr lang="en-US" dirty="0"/>
              <a:t>Router and Switch File Maintenance (Cont.)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232592"/>
            <a:ext cx="4097634" cy="2638708"/>
          </a:xfrm>
        </p:spPr>
        <p:txBody>
          <a:bodyPr>
            <a:normAutofit/>
          </a:bodyPr>
          <a:lstStyle/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213110" y="1232591"/>
            <a:ext cx="7415599" cy="4985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28650" indent="-284163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indent="-28575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buSzPct val="75000"/>
              <a:buFont typeface="Courier New" panose="02070309020205020404" pitchFamily="49" charset="0"/>
              <a:buChar char="o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081088" indent="17145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Backing up and Restoring using TFTP</a:t>
            </a:r>
          </a:p>
          <a:p>
            <a:pPr lvl="1"/>
            <a:r>
              <a:rPr lang="en-US" b="1" kern="0" dirty="0">
                <a:latin typeface="Courier New" panose="02070309020205020404" pitchFamily="49" charset="0"/>
                <a:cs typeface="Courier New" panose="02070309020205020404" pitchFamily="49" charset="0"/>
              </a:rPr>
              <a:t>copy running-</a:t>
            </a:r>
            <a:r>
              <a:rPr lang="en-US" b="1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config</a:t>
            </a:r>
            <a:r>
              <a:rPr lang="en-US" b="1" kern="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tftp</a:t>
            </a:r>
            <a:endParaRPr lang="en-US" b="1" kern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b="1" kern="0" dirty="0">
                <a:latin typeface="Courier New" panose="02070309020205020404" pitchFamily="49" charset="0"/>
                <a:cs typeface="Courier New" panose="02070309020205020404" pitchFamily="49" charset="0"/>
              </a:rPr>
              <a:t>copy startup-</a:t>
            </a:r>
            <a:r>
              <a:rPr lang="en-US" b="1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config</a:t>
            </a:r>
            <a:r>
              <a:rPr lang="en-US" b="1" kern="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tftp</a:t>
            </a:r>
            <a:endParaRPr lang="en-US" kern="0" dirty="0"/>
          </a:p>
          <a:p>
            <a:r>
              <a:rPr lang="en-US" kern="0" dirty="0"/>
              <a:t>Using USB Ports for Backing Up and Restoring</a:t>
            </a:r>
          </a:p>
          <a:p>
            <a:pPr lvl="1"/>
            <a:r>
              <a:rPr lang="en-US" b="1" kern="0" dirty="0">
                <a:latin typeface="Courier New" panose="02070309020205020404" pitchFamily="49" charset="0"/>
                <a:cs typeface="Courier New" panose="02070309020205020404" pitchFamily="49" charset="0"/>
              </a:rPr>
              <a:t>show file systems</a:t>
            </a:r>
          </a:p>
          <a:p>
            <a:pPr lvl="1"/>
            <a:r>
              <a:rPr lang="en-US" b="1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dir</a:t>
            </a:r>
            <a:r>
              <a:rPr lang="en-US" b="1" kern="0" dirty="0">
                <a:latin typeface="Courier New" panose="02070309020205020404" pitchFamily="49" charset="0"/>
                <a:cs typeface="Courier New" panose="02070309020205020404" pitchFamily="49" charset="0"/>
              </a:rPr>
              <a:t> usbflash0: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copy run usbflash0: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endParaRPr lang="en-US" b="1" kern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kern="0" dirty="0"/>
              <a:t>Password Recovery</a:t>
            </a:r>
          </a:p>
          <a:p>
            <a:pPr lvl="1"/>
            <a:r>
              <a:rPr lang="en-US" kern="0" dirty="0"/>
              <a:t>Enter ROMMON mode</a:t>
            </a:r>
          </a:p>
          <a:p>
            <a:pPr lvl="1"/>
            <a:r>
              <a:rPr lang="en-US" kern="0" dirty="0"/>
              <a:t>Change configuration register to 0x2142</a:t>
            </a:r>
          </a:p>
          <a:p>
            <a:pPr lvl="1"/>
            <a:r>
              <a:rPr lang="en-US" kern="0" dirty="0"/>
              <a:t>Make changes to the original startup </a:t>
            </a:r>
            <a:r>
              <a:rPr lang="en-US" kern="0" dirty="0" err="1"/>
              <a:t>config</a:t>
            </a:r>
            <a:endParaRPr lang="en-US" kern="0" dirty="0"/>
          </a:p>
          <a:p>
            <a:pPr lvl="1"/>
            <a:r>
              <a:rPr lang="en-US" kern="0" dirty="0"/>
              <a:t>Save the new configuration</a:t>
            </a:r>
          </a:p>
          <a:p>
            <a:pPr lvl="1"/>
            <a:endParaRPr lang="en-US" kern="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9208" y="3074670"/>
            <a:ext cx="4464792" cy="1914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568989"/>
      </p:ext>
    </p:extLst>
  </p:cSld>
  <p:clrMapOvr>
    <a:masterClrMapping/>
  </p:clrMapOvr>
  <p:transition spd="med"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Device Maintenance</a:t>
            </a:r>
            <a:br>
              <a:rPr lang="en-US" dirty="0"/>
            </a:br>
            <a:r>
              <a:rPr lang="en-US" dirty="0"/>
              <a:t>IOS System Files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09" y="1232592"/>
            <a:ext cx="8733677" cy="269779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IOS 15 System Image Packaging</a:t>
            </a:r>
          </a:p>
          <a:p>
            <a:pPr lvl="1"/>
            <a:r>
              <a:rPr lang="en-US" dirty="0"/>
              <a:t>universalk9 images</a:t>
            </a:r>
          </a:p>
          <a:p>
            <a:pPr lvl="1"/>
            <a:r>
              <a:rPr lang="en-US" dirty="0"/>
              <a:t>universalk9_npe images</a:t>
            </a:r>
          </a:p>
          <a:p>
            <a:pPr lvl="1"/>
            <a:r>
              <a:rPr lang="en-US" dirty="0"/>
              <a:t>Technology packages:  IP Base, Data, UC, SEC</a:t>
            </a:r>
          </a:p>
          <a:p>
            <a:pPr lvl="1"/>
            <a:r>
              <a:rPr lang="en-US" dirty="0"/>
              <a:t>Data, UC, and SEC technology packages are activated through licensing</a:t>
            </a:r>
          </a:p>
          <a:p>
            <a:r>
              <a:rPr lang="en-US" dirty="0"/>
              <a:t>IOS Image Filenames</a:t>
            </a:r>
          </a:p>
          <a:p>
            <a:pPr lvl="1"/>
            <a:r>
              <a:rPr lang="en-US" dirty="0"/>
              <a:t>Feature sets and version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show flash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347" y="3930390"/>
            <a:ext cx="3631710" cy="26462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2308" y="4021015"/>
            <a:ext cx="3340955" cy="25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489041"/>
      </p:ext>
    </p:extLst>
  </p:cSld>
  <p:clrMapOvr>
    <a:masterClrMapping/>
  </p:clrMapOvr>
  <p:transition spd="med"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Device Maintenance</a:t>
            </a:r>
            <a:br>
              <a:rPr lang="en-US" dirty="0"/>
            </a:br>
            <a:r>
              <a:rPr lang="en-US" dirty="0"/>
              <a:t>IOS Image Management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09" y="1364776"/>
            <a:ext cx="8733677" cy="516175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TFTP Servers as a Backup Location</a:t>
            </a:r>
          </a:p>
          <a:p>
            <a:pPr lvl="1"/>
            <a:r>
              <a:rPr lang="en-US" dirty="0"/>
              <a:t>Backup location for IOS images and configuration files</a:t>
            </a:r>
          </a:p>
          <a:p>
            <a:r>
              <a:rPr lang="en-US" dirty="0"/>
              <a:t>Steps to Backup IOS Image to TFTP Server</a:t>
            </a:r>
          </a:p>
          <a:p>
            <a:pPr lvl="1"/>
            <a:r>
              <a:rPr lang="en-US" dirty="0"/>
              <a:t>Verify access to TFTP server</a:t>
            </a:r>
          </a:p>
          <a:p>
            <a:pPr lvl="1"/>
            <a:r>
              <a:rPr lang="en-US" dirty="0"/>
              <a:t>Verify sufficient disk space</a:t>
            </a:r>
          </a:p>
          <a:p>
            <a:pPr lvl="1"/>
            <a:r>
              <a:rPr lang="en-US" dirty="0"/>
              <a:t>Copy the image to the TFTP server</a:t>
            </a:r>
          </a:p>
          <a:p>
            <a:pPr lvl="2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copy 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source-</a:t>
            </a:r>
            <a:r>
              <a:rPr lang="en-US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url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tftp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dirty="0"/>
              <a:t>Steps to Copy an IOS Image to a Device</a:t>
            </a:r>
          </a:p>
          <a:p>
            <a:pPr lvl="1"/>
            <a:r>
              <a:rPr lang="en-US" dirty="0"/>
              <a:t>Download IOS image from Cisco.com and transfer it to TFTP server</a:t>
            </a:r>
          </a:p>
          <a:p>
            <a:pPr lvl="1"/>
            <a:r>
              <a:rPr lang="en-US" dirty="0"/>
              <a:t>Verify access to TFTP server from device</a:t>
            </a:r>
          </a:p>
          <a:p>
            <a:pPr lvl="1"/>
            <a:r>
              <a:rPr lang="en-US" dirty="0"/>
              <a:t>Verify sufficient disk space on device</a:t>
            </a:r>
          </a:p>
          <a:p>
            <a:pPr lvl="1"/>
            <a:r>
              <a:rPr lang="en-US" dirty="0"/>
              <a:t>Copy the image from the TFTP server</a:t>
            </a:r>
          </a:p>
          <a:p>
            <a:pPr lvl="2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copy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tftp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 destination-</a:t>
            </a:r>
            <a:r>
              <a:rPr lang="en-US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url</a:t>
            </a:r>
            <a:endParaRPr lang="en-US" dirty="0"/>
          </a:p>
          <a:p>
            <a:r>
              <a:rPr lang="en-US" dirty="0"/>
              <a:t>The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boot system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cs typeface="Courier New" panose="02070309020205020404" pitchFamily="49" charset="0"/>
              </a:rPr>
              <a:t>Command</a:t>
            </a:r>
          </a:p>
          <a:p>
            <a:pPr lvl="1"/>
            <a:r>
              <a:rPr lang="en-US" dirty="0"/>
              <a:t>Command to load the new image during </a:t>
            </a:r>
            <a:r>
              <a:rPr lang="en-US" dirty="0" err="1"/>
              <a:t>bootup</a:t>
            </a:r>
            <a:endParaRPr lang="en-US" dirty="0"/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boot system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file-</a:t>
            </a:r>
            <a:r>
              <a:rPr lang="en-US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url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0560" y="4434840"/>
            <a:ext cx="3696226" cy="1740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767105"/>
      </p:ext>
    </p:extLst>
  </p:cSld>
  <p:clrMapOvr>
    <a:masterClrMapping/>
  </p:clrMapOvr>
  <p:transition spd="med"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7092" y="969464"/>
            <a:ext cx="3399615" cy="2369048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Device Maintenance</a:t>
            </a:r>
            <a:br>
              <a:rPr lang="en-US" dirty="0"/>
            </a:br>
            <a:r>
              <a:rPr lang="en-US" dirty="0"/>
              <a:t>Software Licensing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550" y="1232592"/>
            <a:ext cx="5547610" cy="5233315"/>
          </a:xfrm>
        </p:spPr>
        <p:txBody>
          <a:bodyPr/>
          <a:lstStyle/>
          <a:p>
            <a:r>
              <a:rPr lang="en-US" dirty="0"/>
              <a:t>Licensing Process</a:t>
            </a:r>
          </a:p>
          <a:p>
            <a:pPr lvl="1"/>
            <a:r>
              <a:rPr lang="en-US" dirty="0"/>
              <a:t>Purchase the software package or feature to install</a:t>
            </a:r>
          </a:p>
          <a:p>
            <a:pPr lvl="1"/>
            <a:r>
              <a:rPr lang="en-US" dirty="0"/>
              <a:t>Obtain a license</a:t>
            </a:r>
          </a:p>
          <a:p>
            <a:pPr lvl="2"/>
            <a:r>
              <a:rPr lang="en-US" dirty="0"/>
              <a:t>Cisco License Manger</a:t>
            </a:r>
          </a:p>
          <a:p>
            <a:pPr lvl="2"/>
            <a:r>
              <a:rPr lang="en-US" dirty="0"/>
              <a:t>Cisco License Portal</a:t>
            </a:r>
          </a:p>
          <a:p>
            <a:pPr lvl="2"/>
            <a:r>
              <a:rPr lang="en-US" dirty="0"/>
              <a:t>Requires PAK number and UDI</a:t>
            </a:r>
          </a:p>
          <a:p>
            <a:pPr lvl="3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show license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udi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/>
              <a:t>Install the license</a:t>
            </a:r>
          </a:p>
          <a:p>
            <a:pPr lvl="2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license install 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stored-location-</a:t>
            </a:r>
            <a:r>
              <a:rPr lang="en-US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url</a:t>
            </a:r>
            <a:endParaRPr lang="en-US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reload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2842" y="3849249"/>
            <a:ext cx="2927880" cy="2227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179740"/>
      </p:ext>
    </p:extLst>
  </p:cSld>
  <p:clrMapOvr>
    <a:masterClrMapping/>
  </p:clrMapOvr>
  <p:transition spd="med"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Device Maintenance</a:t>
            </a:r>
            <a:br>
              <a:rPr lang="en-US" dirty="0"/>
            </a:br>
            <a:r>
              <a:rPr lang="en-US" dirty="0"/>
              <a:t>License Verification and Management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232593"/>
            <a:ext cx="8473690" cy="4642427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License verification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show version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show license</a:t>
            </a:r>
          </a:p>
          <a:p>
            <a:r>
              <a:rPr lang="en-US" dirty="0"/>
              <a:t>Activate an evaluation right-to-use license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license accept end user agreement 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license boot module 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module-name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technology-package 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package-name </a:t>
            </a:r>
          </a:p>
          <a:p>
            <a:r>
              <a:rPr lang="en-US" dirty="0"/>
              <a:t>Back up the license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license save 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file-sys://</a:t>
            </a:r>
            <a:r>
              <a:rPr lang="en-US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lic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-location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Uninstall the license</a:t>
            </a:r>
          </a:p>
          <a:p>
            <a:pPr lvl="1"/>
            <a:r>
              <a:rPr lang="en-US" dirty="0"/>
              <a:t>Disable the license</a:t>
            </a:r>
          </a:p>
          <a:p>
            <a:pPr lvl="2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license boot module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module-name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technology-package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package-name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disable</a:t>
            </a:r>
          </a:p>
          <a:p>
            <a:pPr lvl="1"/>
            <a:r>
              <a:rPr lang="en-US" dirty="0"/>
              <a:t>Clear the license</a:t>
            </a:r>
          </a:p>
          <a:p>
            <a:pPr lvl="2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license clear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feature-name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no license boot module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module-name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technology-package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package-name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disable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9955" y="5609727"/>
            <a:ext cx="4423410" cy="1248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286775"/>
      </p:ext>
    </p:extLst>
  </p:cSld>
  <p:clrMapOvr>
    <a:masterClrMapping/>
  </p:clrMapOvr>
  <p:transition spd="med"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5836" y="2263775"/>
            <a:ext cx="4358524" cy="1481138"/>
          </a:xfrm>
        </p:spPr>
        <p:txBody>
          <a:bodyPr/>
          <a:lstStyle/>
          <a:p>
            <a:pPr eaLnBrk="1" hangingPunct="1"/>
            <a:r>
              <a:rPr lang="en-US" sz="2400" dirty="0"/>
              <a:t>10.4 Chapter Summary</a:t>
            </a:r>
          </a:p>
        </p:txBody>
      </p:sp>
    </p:spTree>
    <p:extLst>
      <p:ext uri="{BB962C8B-B14F-4D97-AF65-F5344CB8AC3E}">
        <p14:creationId xmlns:p14="http://schemas.microsoft.com/office/powerpoint/2010/main" val="1818553580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3"/>
          <p:cNvSpPr txBox="1">
            <a:spLocks noChangeArrowheads="1"/>
          </p:cNvSpPr>
          <p:nvPr/>
        </p:nvSpPr>
        <p:spPr bwMode="white">
          <a:xfrm>
            <a:off x="311148" y="2155592"/>
            <a:ext cx="4189413" cy="183824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algn="l" defTabSz="814388">
              <a:defRPr/>
            </a:pPr>
            <a:r>
              <a:rPr lang="en-US" kern="0" dirty="0">
                <a:solidFill>
                  <a:schemeClr val="bg1"/>
                </a:solidFill>
              </a:rPr>
              <a:t>Routing and Switching v6.0 Planning Guide</a:t>
            </a:r>
          </a:p>
          <a:p>
            <a:pPr algn="l" defTabSz="814388">
              <a:defRPr/>
            </a:pPr>
            <a:r>
              <a:rPr lang="en-US" dirty="0">
                <a:solidFill>
                  <a:schemeClr val="bg1"/>
                </a:solidFill>
              </a:rPr>
              <a:t>Chapter 10: Device Discovery, Management, and Maintenance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981340"/>
      </p:ext>
    </p:extLst>
  </p:cSld>
  <p:clrMapOvr>
    <a:masterClrMapping/>
  </p:clrMapOvr>
  <p:transition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Chapter Summary</a:t>
            </a:r>
            <a:br>
              <a:rPr lang="en-US" sz="1800" dirty="0"/>
            </a:br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348" y="1337310"/>
            <a:ext cx="8733677" cy="508635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CDP is a Cisco proprietary protocol for network discovery on the data link layer. It can share information, such as device names and IOS versions, with other physically connected Cisco devices.</a:t>
            </a:r>
          </a:p>
          <a:p>
            <a:r>
              <a:rPr lang="en-US" dirty="0"/>
              <a:t>LLDP is vendor-neutral protocol used on the data link layer for network discovery. The network devices advertise information, such as their identities and capabilities, to their neighbors.</a:t>
            </a:r>
          </a:p>
          <a:p>
            <a:r>
              <a:rPr lang="en-US" dirty="0"/>
              <a:t>NTP synchronizes the time of day among a set of distributed time servers and clients. This allows networking devices to agree on the time a specific event occurred, such as the loss of connectivity between a router and a switch. </a:t>
            </a:r>
          </a:p>
          <a:p>
            <a:r>
              <a:rPr lang="en-US" dirty="0"/>
              <a:t>Syslog messages can be trapped and sent to a syslog server where the network administrator can investigate when the link failed.</a:t>
            </a:r>
          </a:p>
          <a:p>
            <a:r>
              <a:rPr lang="en-US" dirty="0"/>
              <a:t>Device maintenance includes the tasks of backing up, restoring, and upgrading IOS images and configuration files from an TFTP server or using USB storage devices.</a:t>
            </a:r>
          </a:p>
          <a:p>
            <a:r>
              <a:rPr lang="en-US" dirty="0"/>
              <a:t>Upgrading an IOS image also includes tasks related to software licensing.</a:t>
            </a:r>
          </a:p>
          <a:p>
            <a:r>
              <a:rPr lang="en-US" dirty="0"/>
              <a:t>Understanding IOS image name conventions can be useful in the determination of included IOS feature sets.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760924"/>
      </p:ext>
    </p:extLst>
  </p:cSld>
  <p:clrMapOvr>
    <a:masterClrMapping/>
  </p:clrMapOvr>
  <p:transition spd="med"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endParaRPr lang="en-US"/>
          </a:p>
        </p:txBody>
      </p:sp>
      <p:pic>
        <p:nvPicPr>
          <p:cNvPr id="121858" name="Picture 3" descr="CNA_largo-onwhit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7036819"/>
      </p:ext>
    </p:extLst>
  </p:cSld>
  <p:clrMapOvr>
    <a:masterClrMapping/>
  </p:clrMapOvr>
  <p:transition spd="med">
    <p:wipe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9" descr="Cisco_WHT_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619375"/>
            <a:ext cx="24003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725382621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97150" y="340658"/>
            <a:ext cx="8145462" cy="616505"/>
          </a:xfrm>
        </p:spPr>
        <p:txBody>
          <a:bodyPr/>
          <a:lstStyle/>
          <a:p>
            <a:pPr eaLnBrk="1" hangingPunct="1"/>
            <a:r>
              <a:rPr lang="en-US" dirty="0"/>
              <a:t>Chapter 10: Activities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97150" y="957163"/>
            <a:ext cx="8310674" cy="407895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/>
              <a:t>What activities are associated with this chapter?</a:t>
            </a:r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823787"/>
              </p:ext>
            </p:extLst>
          </p:nvPr>
        </p:nvGraphicFramePr>
        <p:xfrm>
          <a:off x="497150" y="1365058"/>
          <a:ext cx="8310674" cy="44467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96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22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62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164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534">
                <a:tc>
                  <a:txBody>
                    <a:bodyPr/>
                    <a:lstStyle/>
                    <a:p>
                      <a:r>
                        <a:rPr lang="en-US" sz="1600" dirty="0"/>
                        <a:t>Page 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Activity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Activity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Optional?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10.1.1.2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Syntax Checker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Configure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and Verify CCP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10.1.1.4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Packet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Tracer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Map a Network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Using CDP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Recommended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10.1.2.2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Syntax Checker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Configure and Verify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LLDP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10.1.2.4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Interactive 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Compare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CDP and LLDP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10.1.2.6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Configure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CDP and LLDP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Recommended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10.2.1.3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Syntax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Checker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Configure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and Verify NTP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10.2.1.4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Packet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Tracer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Configure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and Verify NTP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Recommended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10.2.1.5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Interactive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Activity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Interpreting Syslog Output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10.2.3.4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Syntax Checker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Configuring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and Verifying Syslog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10.2.3.5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Packet Tracer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Configuring Syslog and NTP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Optional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10.2.3.6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Configuring Syslog and NTP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Recommended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97150" y="6354679"/>
            <a:ext cx="8145462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spcBef>
                <a:spcPct val="30000"/>
              </a:spcBef>
              <a:buNone/>
            </a:pPr>
            <a:r>
              <a:rPr lang="en-US" sz="1800" dirty="0"/>
              <a:t>The password used in the Packet Tracer activities in this chapter is: </a:t>
            </a:r>
            <a:r>
              <a:rPr lang="en-US" sz="1800" b="1" dirty="0"/>
              <a:t>PT_ccna5</a:t>
            </a:r>
            <a:endParaRPr lang="en-US" sz="18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004754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97150" y="340659"/>
            <a:ext cx="8145462" cy="588804"/>
          </a:xfrm>
        </p:spPr>
        <p:txBody>
          <a:bodyPr/>
          <a:lstStyle/>
          <a:p>
            <a:pPr eaLnBrk="1" hangingPunct="1"/>
            <a:r>
              <a:rPr lang="en-US" dirty="0"/>
              <a:t>Chapter 10: Activities (Cont.)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97150" y="998686"/>
            <a:ext cx="7940675" cy="381001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/>
              <a:t>What activities are associated with this chapter?</a:t>
            </a:r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2076535"/>
              </p:ext>
            </p:extLst>
          </p:nvPr>
        </p:nvGraphicFramePr>
        <p:xfrm>
          <a:off x="497150" y="1448911"/>
          <a:ext cx="8310674" cy="450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96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22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90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78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Page 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Activity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Activity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Optional?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10.3.1.8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Packet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Tracer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Backing Up Configuration Files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Recommended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10.3.1.9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Managing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Router Configuration Files with Tera Term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Optional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10.3.1.10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Managing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Device Configuration Files Using TFTP, Flash, and USB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Optional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10.3.1.11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Configure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and Verify Password Recovery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Recommended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10.3.2.3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Packet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Tracer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Decode IOS Image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Names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Appendix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10.3.3.5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Packet Tracer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Using a TFTP Server to Upgrade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a Cisco IOS Image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Recommended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10.3.3.6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Video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Managing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Cisco IOS Images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10.3.4.4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Syntax Checker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Displaying the License UDI on 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10.3.4.5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Syntax Checker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Installing the Security License on 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97150" y="6354679"/>
            <a:ext cx="8145462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spcBef>
                <a:spcPct val="30000"/>
              </a:spcBef>
              <a:buNone/>
            </a:pPr>
            <a:r>
              <a:rPr lang="en-US" sz="1600" dirty="0"/>
              <a:t>The password used in the Packet Tracer activities in this chapter is: </a:t>
            </a:r>
            <a:r>
              <a:rPr lang="en-US" sz="1600" b="1" dirty="0"/>
              <a:t>PT_ccna5</a:t>
            </a:r>
            <a:endParaRPr lang="en-US" sz="16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211419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97150" y="340659"/>
            <a:ext cx="8145462" cy="588804"/>
          </a:xfrm>
        </p:spPr>
        <p:txBody>
          <a:bodyPr/>
          <a:lstStyle/>
          <a:p>
            <a:pPr eaLnBrk="1" hangingPunct="1"/>
            <a:r>
              <a:rPr lang="en-US" dirty="0"/>
              <a:t>Chapter 10: Activities (Cont.)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97150" y="998686"/>
            <a:ext cx="7940675" cy="381001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/>
              <a:t>What activities are associated with this chapter?</a:t>
            </a:r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97405"/>
              </p:ext>
            </p:extLst>
          </p:nvPr>
        </p:nvGraphicFramePr>
        <p:xfrm>
          <a:off x="497150" y="1448911"/>
          <a:ext cx="8310674" cy="239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96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22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43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354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Page 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Activity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Activity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Optional?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10.3.5.2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Syntax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Checker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Activating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an Evaluation Right-to-Use License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10.3.5.3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Syntax Checker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Backing Up the License on 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10.3.5.4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Syntax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Checker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Uninstalling the License on 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10.3.5.5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Video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Working with IOS 15 Image Licenses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10.4.1.1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Packet Tracer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Skills Integration Challenge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Recommended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97150" y="6354679"/>
            <a:ext cx="8145462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spcBef>
                <a:spcPct val="30000"/>
              </a:spcBef>
              <a:buNone/>
            </a:pPr>
            <a:r>
              <a:rPr lang="en-US" sz="1600" dirty="0"/>
              <a:t>The password used in the Packet Tracer activities in this chapter is: </a:t>
            </a:r>
            <a:r>
              <a:rPr lang="en-US" sz="1600" b="1" dirty="0"/>
              <a:t>PT_ccna5</a:t>
            </a:r>
            <a:endParaRPr lang="en-US" sz="16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355786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40660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/>
              <a:t>Chapter 10: Assessment</a:t>
            </a:r>
          </a:p>
        </p:txBody>
      </p:sp>
      <p:sp>
        <p:nvSpPr>
          <p:cNvPr id="7171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46113" y="1324910"/>
            <a:ext cx="7940675" cy="3571875"/>
          </a:xfrm>
        </p:spPr>
        <p:txBody>
          <a:bodyPr/>
          <a:lstStyle/>
          <a:p>
            <a:pPr eaLnBrk="1" hangingPunct="1">
              <a:spcBef>
                <a:spcPct val="30000"/>
              </a:spcBef>
            </a:pPr>
            <a:r>
              <a:rPr lang="en-US" sz="2000" dirty="0"/>
              <a:t>Students should complete Chapter 10, “Assessment” after completing Chapter 10.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/>
              <a:t>Quizzes, labs, Packet Tracers and other activities can be used to informally assess student progress.</a:t>
            </a:r>
          </a:p>
        </p:txBody>
      </p:sp>
    </p:spTree>
    <p:extLst>
      <p:ext uri="{BB962C8B-B14F-4D97-AF65-F5344CB8AC3E}">
        <p14:creationId xmlns:p14="http://schemas.microsoft.com/office/powerpoint/2010/main" val="3303044919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317429"/>
            <a:ext cx="7940675" cy="4906537"/>
          </a:xfrm>
        </p:spPr>
        <p:txBody>
          <a:bodyPr/>
          <a:lstStyle/>
          <a:p>
            <a:pPr marL="0" indent="0" eaLnBrk="1" hangingPunct="1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2000" dirty="0"/>
              <a:t>Prior to teaching Chapter 10, the instructor should: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000" dirty="0"/>
              <a:t>Complete Chapter 10 “Assessment.”</a:t>
            </a:r>
          </a:p>
          <a:p>
            <a:pPr marL="236538" lvl="1" indent="-236538" eaLnBrk="1" hangingPunct="1">
              <a:spcBef>
                <a:spcPct val="30000"/>
              </a:spcBef>
              <a:buFont typeface="Wingdings" pitchFamily="2" charset="2"/>
              <a:buChar char="§"/>
            </a:pPr>
            <a:r>
              <a:rPr lang="en-CA" dirty="0"/>
              <a:t>Ensure all the activities are completed. This is a very important concept and hands-on time is vital.</a:t>
            </a:r>
          </a:p>
          <a:p>
            <a:pPr marL="236538" lvl="1" indent="-236538" eaLnBrk="1" hangingPunct="1"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/>
              <a:t>The objectives of this chapter are:</a:t>
            </a:r>
          </a:p>
          <a:p>
            <a:pPr marL="742950" lvl="3" indent="-236538" eaLnBrk="1" hangingPunct="1"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/>
              <a:t>Introduce the concepts found in this chapter.</a:t>
            </a:r>
          </a:p>
          <a:p>
            <a:pPr marL="742950" lvl="3" indent="-236538" eaLnBrk="1" hangingPunct="1"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/>
              <a:t>Use discovery protocols to map a network topology.</a:t>
            </a:r>
          </a:p>
          <a:p>
            <a:pPr marL="742950" lvl="3" indent="-236538" eaLnBrk="1" hangingPunct="1"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/>
              <a:t>Configure NTP and Syslog in a small to medium-sized business network.</a:t>
            </a:r>
          </a:p>
          <a:p>
            <a:pPr marL="742950" lvl="3" indent="-236538" eaLnBrk="1" hangingPunct="1"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/>
              <a:t>Maintain router and switch configuration and  IOS files.</a:t>
            </a:r>
          </a:p>
          <a:p>
            <a:pPr marL="742950" lvl="3" indent="-236538" eaLnBrk="1" hangingPunct="1"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/>
              <a:t>Summarize the contents of the chapter.</a:t>
            </a:r>
            <a:endParaRPr lang="en-CA" dirty="0"/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655638" y="340659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algn="l" defTabSz="814388">
              <a:lnSpc>
                <a:spcPct val="90000"/>
              </a:lnSpc>
              <a:defRPr/>
            </a:pPr>
            <a:r>
              <a:rPr lang="en-US" sz="3200" b="1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10: Best Practices</a:t>
            </a:r>
          </a:p>
        </p:txBody>
      </p:sp>
    </p:spTree>
    <p:extLst>
      <p:ext uri="{BB962C8B-B14F-4D97-AF65-F5344CB8AC3E}">
        <p14:creationId xmlns:p14="http://schemas.microsoft.com/office/powerpoint/2010/main" val="2687992578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Chapter 10: Best Practices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Section 10.1</a:t>
            </a:r>
          </a:p>
          <a:p>
            <a:pPr lvl="1"/>
            <a:r>
              <a:rPr lang="en-CA" dirty="0"/>
              <a:t>Emphasize the usefulness of CDP and LLDP for determining the physical topology.</a:t>
            </a:r>
          </a:p>
          <a:p>
            <a:pPr lvl="1"/>
            <a:r>
              <a:rPr lang="en-CA" dirty="0"/>
              <a:t>Inform the students that CDP and LLDP could be a network security risk, if used indiscriminately.</a:t>
            </a:r>
          </a:p>
          <a:p>
            <a:r>
              <a:rPr lang="en-CA" dirty="0"/>
              <a:t>Section 10.2</a:t>
            </a:r>
          </a:p>
          <a:p>
            <a:pPr lvl="1"/>
            <a:r>
              <a:rPr lang="en-CA" dirty="0"/>
              <a:t>Emphasize the value in using network monitoring to not only know the “health” of your network, but to prevent future problems.</a:t>
            </a:r>
          </a:p>
          <a:p>
            <a:pPr lvl="1"/>
            <a:r>
              <a:rPr lang="en-CA" dirty="0"/>
              <a:t>Inform students that syslog servers are either a free or paid application and that functional level varies among different servers.</a:t>
            </a:r>
          </a:p>
          <a:p>
            <a:pPr lvl="1"/>
            <a:r>
              <a:rPr lang="en-CA" dirty="0"/>
              <a:t>Remind students that without timestamps, troubleshooting can be much harder as there is no way to view messages in synchronous time.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491524"/>
      </p:ext>
    </p:extLst>
  </p:cSld>
  <p:clrMapOvr>
    <a:masterClrMapping/>
  </p:clrMapOvr>
</p:sld>
</file>

<file path=ppt/theme/theme1.xml><?xml version="1.0" encoding="utf-8"?>
<a:theme xmlns:a="http://schemas.openxmlformats.org/drawingml/2006/main" name="PPT-TMPLT-WHT_C">
  <a:themeElements>
    <a:clrScheme name="PPT-TMPLT-WHT_C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PPT-TMPLT-WHT_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-TMPLT-WHT_C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NetAcad-4F_PPT-WHT_060408">
  <a:themeElements>
    <a:clrScheme name="Oct_2006_Cisco White Template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Oct_2006_Cisco White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ct_2006_Cisco White Template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25120</TotalTime>
  <Pages>28</Pages>
  <Words>1987</Words>
  <Application>Microsoft Office PowerPoint</Application>
  <PresentationFormat>On-screen Show (4:3)</PresentationFormat>
  <Paragraphs>386</Paragraphs>
  <Slides>32</Slides>
  <Notes>29</Notes>
  <HiddenSlides>11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ＭＳ Ｐゴシック</vt:lpstr>
      <vt:lpstr>Arial</vt:lpstr>
      <vt:lpstr>Courier New</vt:lpstr>
      <vt:lpstr>Wingdings</vt:lpstr>
      <vt:lpstr>PPT-TMPLT-WHT_C</vt:lpstr>
      <vt:lpstr>NetAcad-4F_PPT-WHT_060408</vt:lpstr>
      <vt:lpstr>Instructor Materials Chapter 10: Device Discovery, Management, and Maintenance</vt:lpstr>
      <vt:lpstr>Instructor Materials - Chapter 10 Planning Guide</vt:lpstr>
      <vt:lpstr>PowerPoint Presentation</vt:lpstr>
      <vt:lpstr>Chapter 10: Activities</vt:lpstr>
      <vt:lpstr>Chapter 10: Activities (Cont.)</vt:lpstr>
      <vt:lpstr>Chapter 10: Activities (Cont.)</vt:lpstr>
      <vt:lpstr>Chapter 10: Assessment</vt:lpstr>
      <vt:lpstr>PowerPoint Presentation</vt:lpstr>
      <vt:lpstr>Chapter 10: Best Practices (Cont.)</vt:lpstr>
      <vt:lpstr>Chapter 10: Best Practices (Cont.)</vt:lpstr>
      <vt:lpstr>Chapter 10: Additional Help</vt:lpstr>
      <vt:lpstr>PowerPoint Presentation</vt:lpstr>
      <vt:lpstr>Chapter 10: Device Discovery, Management, and Maintenance</vt:lpstr>
      <vt:lpstr>Chapter 10 - Sections &amp; Objectives</vt:lpstr>
      <vt:lpstr>10.1 Device Discovery</vt:lpstr>
      <vt:lpstr>Device Discovery Device Discovery with CDP</vt:lpstr>
      <vt:lpstr>Device Discovery Device Discovery with LLDP</vt:lpstr>
      <vt:lpstr>10.2 Device Management</vt:lpstr>
      <vt:lpstr>Device Management Implement NTP</vt:lpstr>
      <vt:lpstr>Device Management Syslog Operation</vt:lpstr>
      <vt:lpstr>Device Management Syslog Configuration</vt:lpstr>
      <vt:lpstr>10.3 Device Maintenance</vt:lpstr>
      <vt:lpstr>Device Maintenance Router and Switch File Maintenance</vt:lpstr>
      <vt:lpstr>Device Maintenance Router and Switch File Maintenance (Cont.)</vt:lpstr>
      <vt:lpstr>Device Maintenance IOS System Files</vt:lpstr>
      <vt:lpstr>Device Maintenance IOS Image Management</vt:lpstr>
      <vt:lpstr>Device Maintenance Software Licensing</vt:lpstr>
      <vt:lpstr>Device Maintenance License Verification and Management</vt:lpstr>
      <vt:lpstr>10.4 Chapter Summary</vt:lpstr>
      <vt:lpstr>Chapter Summary Summary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 PC v4.0 Chapter 1</dc:title>
  <dc:creator>Karen Alderson</dc:creator>
  <cp:lastModifiedBy>Allan Johnson</cp:lastModifiedBy>
  <cp:revision>930</cp:revision>
  <cp:lastPrinted>1999-01-27T00:54:54Z</cp:lastPrinted>
  <dcterms:created xsi:type="dcterms:W3CDTF">2006-10-23T15:07:30Z</dcterms:created>
  <dcterms:modified xsi:type="dcterms:W3CDTF">2016-05-06T15:35:16Z</dcterms:modified>
</cp:coreProperties>
</file>