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omments/comment1.xml" ContentType="application/vnd.openxmlformats-officedocument.presentationml.comments+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60"/>
  </p:notesMasterIdLst>
  <p:handoutMasterIdLst>
    <p:handoutMasterId r:id="rId61"/>
  </p:handoutMasterIdLst>
  <p:sldIdLst>
    <p:sldId id="812" r:id="rId3"/>
    <p:sldId id="903" r:id="rId4"/>
    <p:sldId id="871" r:id="rId5"/>
    <p:sldId id="1027" r:id="rId6"/>
    <p:sldId id="932" r:id="rId7"/>
    <p:sldId id="873" r:id="rId8"/>
    <p:sldId id="874" r:id="rId9"/>
    <p:sldId id="908" r:id="rId10"/>
    <p:sldId id="1028" r:id="rId11"/>
    <p:sldId id="1030" r:id="rId12"/>
    <p:sldId id="966" r:id="rId13"/>
    <p:sldId id="967" r:id="rId14"/>
    <p:sldId id="875" r:id="rId15"/>
    <p:sldId id="877" r:id="rId16"/>
    <p:sldId id="500" r:id="rId17"/>
    <p:sldId id="786" r:id="rId18"/>
    <p:sldId id="791" r:id="rId19"/>
    <p:sldId id="991" r:id="rId20"/>
    <p:sldId id="993" r:id="rId21"/>
    <p:sldId id="994" r:id="rId22"/>
    <p:sldId id="996" r:id="rId23"/>
    <p:sldId id="997" r:id="rId24"/>
    <p:sldId id="998" r:id="rId25"/>
    <p:sldId id="999" r:id="rId26"/>
    <p:sldId id="913" r:id="rId27"/>
    <p:sldId id="1000" r:id="rId28"/>
    <p:sldId id="1001" r:id="rId29"/>
    <p:sldId id="1007" r:id="rId30"/>
    <p:sldId id="1008" r:id="rId31"/>
    <p:sldId id="1004" r:id="rId32"/>
    <p:sldId id="1005" r:id="rId33"/>
    <p:sldId id="1017" r:id="rId34"/>
    <p:sldId id="1009" r:id="rId35"/>
    <p:sldId id="1031" r:id="rId36"/>
    <p:sldId id="1010" r:id="rId37"/>
    <p:sldId id="1011" r:id="rId38"/>
    <p:sldId id="1012" r:id="rId39"/>
    <p:sldId id="1013" r:id="rId40"/>
    <p:sldId id="1014" r:id="rId41"/>
    <p:sldId id="1015" r:id="rId42"/>
    <p:sldId id="1016" r:id="rId43"/>
    <p:sldId id="1018" r:id="rId44"/>
    <p:sldId id="1019" r:id="rId45"/>
    <p:sldId id="1020" r:id="rId46"/>
    <p:sldId id="1021" r:id="rId47"/>
    <p:sldId id="1022" r:id="rId48"/>
    <p:sldId id="1023" r:id="rId49"/>
    <p:sldId id="915" r:id="rId50"/>
    <p:sldId id="1024" r:id="rId51"/>
    <p:sldId id="1025" r:id="rId52"/>
    <p:sldId id="1026" r:id="rId53"/>
    <p:sldId id="1032" r:id="rId54"/>
    <p:sldId id="946" r:id="rId55"/>
    <p:sldId id="1034" r:id="rId56"/>
    <p:sldId id="948" r:id="rId57"/>
    <p:sldId id="884" r:id="rId58"/>
    <p:sldId id="885" r:id="rId59"/>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3"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164" autoAdjust="0"/>
    <p:restoredTop sz="77011" autoAdjust="0"/>
  </p:normalViewPr>
  <p:slideViewPr>
    <p:cSldViewPr snapToGrid="0">
      <p:cViewPr varScale="1">
        <p:scale>
          <a:sx n="72" d="100"/>
          <a:sy n="72" d="100"/>
        </p:scale>
        <p:origin x="78" y="702"/>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s>
</file>

<file path=ppt/_rels/viewProps.xml.rels><?xml version="1.0" encoding="UTF-8" standalone="yes"?>
<Relationships xmlns="http://schemas.openxmlformats.org/package/2006/relationships"><Relationship Id="rId8" Type="http://schemas.openxmlformats.org/officeDocument/2006/relationships/slide" Target="slides/slide26.xml"/><Relationship Id="rId13" Type="http://schemas.openxmlformats.org/officeDocument/2006/relationships/slide" Target="slides/slide31.xml"/><Relationship Id="rId18" Type="http://schemas.openxmlformats.org/officeDocument/2006/relationships/slide" Target="slides/slide37.xml"/><Relationship Id="rId26" Type="http://schemas.openxmlformats.org/officeDocument/2006/relationships/slide" Target="slides/slide53.xml"/><Relationship Id="rId3" Type="http://schemas.openxmlformats.org/officeDocument/2006/relationships/slide" Target="slides/slide20.xml"/><Relationship Id="rId21" Type="http://schemas.openxmlformats.org/officeDocument/2006/relationships/slide" Target="slides/slide40.xml"/><Relationship Id="rId7" Type="http://schemas.openxmlformats.org/officeDocument/2006/relationships/slide" Target="slides/slide24.xml"/><Relationship Id="rId12" Type="http://schemas.openxmlformats.org/officeDocument/2006/relationships/slide" Target="slides/slide30.xml"/><Relationship Id="rId17" Type="http://schemas.openxmlformats.org/officeDocument/2006/relationships/slide" Target="slides/slide36.xml"/><Relationship Id="rId25" Type="http://schemas.openxmlformats.org/officeDocument/2006/relationships/slide" Target="slides/slide47.xml"/><Relationship Id="rId2" Type="http://schemas.openxmlformats.org/officeDocument/2006/relationships/slide" Target="slides/slide19.xml"/><Relationship Id="rId16" Type="http://schemas.openxmlformats.org/officeDocument/2006/relationships/slide" Target="slides/slide35.xml"/><Relationship Id="rId20" Type="http://schemas.openxmlformats.org/officeDocument/2006/relationships/slide" Target="slides/slide39.xml"/><Relationship Id="rId1" Type="http://schemas.openxmlformats.org/officeDocument/2006/relationships/slide" Target="slides/slide18.xml"/><Relationship Id="rId6" Type="http://schemas.openxmlformats.org/officeDocument/2006/relationships/slide" Target="slides/slide23.xml"/><Relationship Id="rId11" Type="http://schemas.openxmlformats.org/officeDocument/2006/relationships/slide" Target="slides/slide29.xml"/><Relationship Id="rId24" Type="http://schemas.openxmlformats.org/officeDocument/2006/relationships/slide" Target="slides/slide46.xml"/><Relationship Id="rId5" Type="http://schemas.openxmlformats.org/officeDocument/2006/relationships/slide" Target="slides/slide22.xml"/><Relationship Id="rId15" Type="http://schemas.openxmlformats.org/officeDocument/2006/relationships/slide" Target="slides/slide34.xml"/><Relationship Id="rId23" Type="http://schemas.openxmlformats.org/officeDocument/2006/relationships/slide" Target="slides/slide44.xml"/><Relationship Id="rId28" Type="http://schemas.openxmlformats.org/officeDocument/2006/relationships/slide" Target="slides/slide55.xml"/><Relationship Id="rId10" Type="http://schemas.openxmlformats.org/officeDocument/2006/relationships/slide" Target="slides/slide28.xml"/><Relationship Id="rId19" Type="http://schemas.openxmlformats.org/officeDocument/2006/relationships/slide" Target="slides/slide38.xml"/><Relationship Id="rId4" Type="http://schemas.openxmlformats.org/officeDocument/2006/relationships/slide" Target="slides/slide21.xml"/><Relationship Id="rId9" Type="http://schemas.openxmlformats.org/officeDocument/2006/relationships/slide" Target="slides/slide27.xml"/><Relationship Id="rId14" Type="http://schemas.openxmlformats.org/officeDocument/2006/relationships/slide" Target="slides/slide33.xml"/><Relationship Id="rId22" Type="http://schemas.openxmlformats.org/officeDocument/2006/relationships/slide" Target="slides/slide41.xml"/><Relationship Id="rId27" Type="http://schemas.openxmlformats.org/officeDocument/2006/relationships/slide" Target="slides/slide54.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10-12T16:56:17.032" idx="13">
    <p:pos x="1628" y="1345"/>
    <p:text>I suggest using the Fig 2 router output instead of the Fig 1 (on the left)</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Routing and Switching Essentials</a:t>
            </a:r>
            <a:r>
              <a:rPr lang="en-US" b="0" baseline="0" dirty="0"/>
              <a:t> v6.0</a:t>
            </a:r>
            <a:endParaRPr lang="en-US" b="0" dirty="0"/>
          </a:p>
          <a:p>
            <a:pPr>
              <a:buFontTx/>
              <a:buNone/>
            </a:pPr>
            <a:r>
              <a:rPr lang="en-US" sz="1400" dirty="0">
                <a:latin typeface="Arial" charset="0"/>
              </a:rPr>
              <a:t>Chapter 3: Dynamic Routing</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10</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37331372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11</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3866862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12</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1472317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13</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14</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15</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Routing and Switching Essentials v6.0</a:t>
            </a:r>
          </a:p>
          <a:p>
            <a:pPr>
              <a:buFontTx/>
              <a:buNone/>
            </a:pPr>
            <a:r>
              <a:rPr lang="en-US" sz="1200" dirty="0">
                <a:latin typeface="Arial" charset="0"/>
              </a:rPr>
              <a:t>Chapter 3: Dynamic Routing</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16</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7238055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17</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v6.0</a:t>
            </a:r>
          </a:p>
          <a:p>
            <a:pPr>
              <a:buFontTx/>
              <a:buNone/>
            </a:pPr>
            <a:r>
              <a:rPr lang="en-US" sz="1200" dirty="0">
                <a:latin typeface="Arial" charset="0"/>
              </a:rPr>
              <a:t>Chapter 3: Dynamic Routing</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18</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3.1 – </a:t>
            </a:r>
            <a:r>
              <a:rPr lang="en-US" sz="1200" kern="1200" dirty="0">
                <a:solidFill>
                  <a:schemeClr val="tx1"/>
                </a:solidFill>
                <a:effectLst/>
                <a:latin typeface="Arial" charset="0"/>
                <a:ea typeface="ＭＳ Ｐゴシック" charset="0"/>
                <a:cs typeface="ＭＳ Ｐゴシック" charset="0"/>
              </a:rPr>
              <a:t>Dynamic Routing Protocols</a:t>
            </a:r>
          </a:p>
          <a:p>
            <a:pPr>
              <a:lnSpc>
                <a:spcPct val="80000"/>
              </a:lnSpc>
              <a:buFontTx/>
              <a:buNone/>
            </a:pPr>
            <a:r>
              <a:rPr lang="en-US" dirty="0">
                <a:latin typeface="Arial" charset="0"/>
              </a:rPr>
              <a:t>3.1.1 – Dynamic Routing Protocol Overview</a:t>
            </a:r>
          </a:p>
          <a:p>
            <a:pPr>
              <a:lnSpc>
                <a:spcPct val="80000"/>
              </a:lnSpc>
              <a:buFontTx/>
              <a:buNone/>
            </a:pPr>
            <a:r>
              <a:rPr lang="en-US" dirty="0">
                <a:latin typeface="Arial" charset="0"/>
              </a:rPr>
              <a:t>3.1.1.1</a:t>
            </a:r>
            <a:r>
              <a:rPr lang="en-US" baseline="0" dirty="0">
                <a:latin typeface="Arial" charset="0"/>
              </a:rPr>
              <a:t> – Dynamic Routing Protocol Evolution</a:t>
            </a:r>
            <a:endParaRPr lang="en-US" dirty="0"/>
          </a:p>
        </p:txBody>
      </p:sp>
    </p:spTree>
    <p:extLst>
      <p:ext uri="{BB962C8B-B14F-4D97-AF65-F5344CB8AC3E}">
        <p14:creationId xmlns:p14="http://schemas.microsoft.com/office/powerpoint/2010/main" val="20670031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19</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3.1 –</a:t>
            </a:r>
            <a:r>
              <a:rPr lang="en-US" sz="1200" kern="1200" baseline="0" dirty="0">
                <a:solidFill>
                  <a:schemeClr val="tx1"/>
                </a:solidFill>
                <a:latin typeface="Arial" charset="0"/>
                <a:ea typeface="ＭＳ Ｐゴシック" charset="0"/>
                <a:cs typeface="ＭＳ Ｐゴシック" charset="0"/>
              </a:rPr>
              <a:t> D</a:t>
            </a:r>
            <a:r>
              <a:rPr lang="en-US" sz="1200" kern="1200" dirty="0">
                <a:solidFill>
                  <a:schemeClr val="tx1"/>
                </a:solidFill>
                <a:effectLst/>
                <a:latin typeface="Arial" charset="0"/>
                <a:ea typeface="ＭＳ Ｐゴシック" charset="0"/>
                <a:cs typeface="ＭＳ Ｐゴシック" charset="0"/>
              </a:rPr>
              <a:t>ynamic Routing Protocols </a:t>
            </a:r>
          </a:p>
          <a:p>
            <a:pPr>
              <a:lnSpc>
                <a:spcPct val="80000"/>
              </a:lnSpc>
              <a:buFontTx/>
              <a:buNone/>
            </a:pPr>
            <a:r>
              <a:rPr lang="en-US" dirty="0">
                <a:latin typeface="Arial" charset="0"/>
              </a:rPr>
              <a:t>3.1.1</a:t>
            </a:r>
            <a:r>
              <a:rPr lang="en-US" baseline="0" dirty="0">
                <a:latin typeface="Arial" charset="0"/>
              </a:rPr>
              <a:t> </a:t>
            </a:r>
            <a:r>
              <a:rPr lang="en-US" dirty="0">
                <a:latin typeface="Arial" charset="0"/>
              </a:rPr>
              <a:t>– Dynamic Routing Protocol Overview</a:t>
            </a:r>
            <a:endParaRPr lang="en-US" sz="1200" b="0" i="0" kern="1200" dirty="0">
              <a:solidFill>
                <a:schemeClr val="tx1"/>
              </a:solidFill>
              <a:effectLst/>
              <a:latin typeface="Arial" charset="0"/>
              <a:ea typeface="+mn-ea"/>
              <a:cs typeface="+mn-cs"/>
            </a:endParaRPr>
          </a:p>
          <a:p>
            <a:pPr marL="0" indent="0" fontAlgn="base">
              <a:buNone/>
            </a:pPr>
            <a:r>
              <a:rPr lang="en-US" sz="1200" b="0" i="0" kern="1200" dirty="0">
                <a:solidFill>
                  <a:schemeClr val="tx1"/>
                </a:solidFill>
                <a:effectLst/>
                <a:latin typeface="Arial" charset="0"/>
                <a:ea typeface="+mn-ea"/>
                <a:cs typeface="+mn-cs"/>
              </a:rPr>
              <a:t>3.1.1.2 </a:t>
            </a:r>
            <a:r>
              <a:rPr lang="en-US" sz="1200" b="0" i="0" kern="1200" baseline="0" dirty="0">
                <a:solidFill>
                  <a:schemeClr val="tx1"/>
                </a:solidFill>
                <a:effectLst/>
                <a:latin typeface="Arial" charset="0"/>
                <a:ea typeface="+mn-ea"/>
                <a:cs typeface="+mn-cs"/>
              </a:rPr>
              <a:t> - Dynamic Routing Protocols Components</a:t>
            </a:r>
            <a:endParaRPr lang="en-US" sz="1200" b="0" i="0" kern="1200" dirty="0">
              <a:solidFill>
                <a:schemeClr val="tx1"/>
              </a:solidFill>
              <a:effectLst/>
              <a:latin typeface="Arial" charset="0"/>
              <a:ea typeface="+mn-ea"/>
              <a:cs typeface="+mn-cs"/>
            </a:endParaRPr>
          </a:p>
        </p:txBody>
      </p:sp>
    </p:spTree>
    <p:extLst>
      <p:ext uri="{BB962C8B-B14F-4D97-AF65-F5344CB8AC3E}">
        <p14:creationId xmlns:p14="http://schemas.microsoft.com/office/powerpoint/2010/main" val="279589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20</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3.1 – </a:t>
            </a:r>
            <a:r>
              <a:rPr lang="en-US" sz="1200" kern="1200" dirty="0">
                <a:solidFill>
                  <a:schemeClr val="tx1"/>
                </a:solidFill>
                <a:effectLst/>
                <a:latin typeface="Arial" charset="0"/>
                <a:ea typeface="ＭＳ Ｐゴシック" charset="0"/>
                <a:cs typeface="ＭＳ Ｐゴシック" charset="0"/>
              </a:rPr>
              <a:t>Dynamic Routing Protocols</a:t>
            </a:r>
          </a:p>
          <a:p>
            <a:pPr>
              <a:lnSpc>
                <a:spcPct val="80000"/>
              </a:lnSpc>
              <a:buFontTx/>
              <a:buNone/>
            </a:pPr>
            <a:r>
              <a:rPr lang="en-US" dirty="0">
                <a:latin typeface="Arial" charset="0"/>
              </a:rPr>
              <a:t>3.1.1</a:t>
            </a:r>
            <a:r>
              <a:rPr lang="en-US" baseline="0" dirty="0">
                <a:latin typeface="Arial" charset="0"/>
              </a:rPr>
              <a:t> </a:t>
            </a:r>
            <a:r>
              <a:rPr lang="en-US" dirty="0">
                <a:latin typeface="Arial" charset="0"/>
              </a:rPr>
              <a:t>– Dynamic Routing Protocol Overview</a:t>
            </a:r>
            <a:endParaRPr lang="en-US" sz="1200" b="0" i="0" kern="1200" dirty="0">
              <a:solidFill>
                <a:schemeClr val="tx1"/>
              </a:solidFill>
              <a:effectLst/>
              <a:latin typeface="Arial" charset="0"/>
              <a:ea typeface="ＭＳ Ｐゴシック" charset="0"/>
              <a:cs typeface="ＭＳ Ｐゴシック" charset="0"/>
            </a:endParaRPr>
          </a:p>
          <a:p>
            <a:pPr marL="0" indent="0" fontAlgn="base">
              <a:buNone/>
            </a:pPr>
            <a:r>
              <a:rPr lang="en-US" sz="1200" b="0" i="0" kern="1200" dirty="0">
                <a:solidFill>
                  <a:schemeClr val="tx1"/>
                </a:solidFill>
                <a:effectLst/>
                <a:latin typeface="Arial" charset="0"/>
                <a:ea typeface="ＭＳ Ｐゴシック" charset="0"/>
                <a:cs typeface="ＭＳ Ｐゴシック" charset="0"/>
              </a:rPr>
              <a:t>3.1.1.2 </a:t>
            </a:r>
            <a:r>
              <a:rPr lang="en-US" sz="1200" b="0" i="0" kern="1200" baseline="0" dirty="0">
                <a:solidFill>
                  <a:schemeClr val="tx1"/>
                </a:solidFill>
                <a:effectLst/>
                <a:latin typeface="Arial" charset="0"/>
                <a:ea typeface="ＭＳ Ｐゴシック" charset="0"/>
                <a:cs typeface="ＭＳ Ｐゴシック" charset="0"/>
              </a:rPr>
              <a:t> - Dynamic Routing Protocols Components (cont.)</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679018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21</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3.1 – </a:t>
            </a:r>
            <a:r>
              <a:rPr lang="en-US" sz="1200" kern="1200" dirty="0">
                <a:solidFill>
                  <a:schemeClr val="tx1"/>
                </a:solidFill>
                <a:effectLst/>
                <a:latin typeface="Arial" charset="0"/>
                <a:ea typeface="ＭＳ Ｐゴシック" charset="0"/>
                <a:cs typeface="ＭＳ Ｐゴシック" charset="0"/>
              </a:rPr>
              <a:t>Dynamic</a:t>
            </a:r>
            <a:r>
              <a:rPr lang="en-US" sz="1200" kern="1200" baseline="0" dirty="0">
                <a:solidFill>
                  <a:schemeClr val="tx1"/>
                </a:solidFill>
                <a:effectLst/>
                <a:latin typeface="Arial" charset="0"/>
                <a:ea typeface="ＭＳ Ｐゴシック" charset="0"/>
                <a:cs typeface="ＭＳ Ｐゴシック" charset="0"/>
              </a:rPr>
              <a:t> Routing Protocols</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3.1.2</a:t>
            </a:r>
            <a:r>
              <a:rPr lang="en-US" baseline="0" dirty="0">
                <a:latin typeface="Arial" charset="0"/>
              </a:rPr>
              <a:t> </a:t>
            </a:r>
            <a:r>
              <a:rPr lang="en-US" dirty="0">
                <a:latin typeface="Arial" charset="0"/>
              </a:rPr>
              <a:t>– Dynamic</a:t>
            </a:r>
            <a:r>
              <a:rPr lang="en-US" baseline="0" dirty="0">
                <a:latin typeface="Arial" charset="0"/>
              </a:rPr>
              <a:t> Versus Static Routing</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3.1.2.1 </a:t>
            </a:r>
            <a:r>
              <a:rPr lang="en-US" sz="1200" b="0" i="0" kern="1200" baseline="0" dirty="0">
                <a:solidFill>
                  <a:schemeClr val="tx1"/>
                </a:solidFill>
                <a:effectLst/>
                <a:latin typeface="Arial" charset="0"/>
                <a:ea typeface="ＭＳ Ｐゴシック" charset="0"/>
                <a:cs typeface="ＭＳ Ｐゴシック" charset="0"/>
              </a:rPr>
              <a:t> - Static Routing Uses</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7208892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22</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3.1 – </a:t>
            </a:r>
            <a:r>
              <a:rPr lang="en-US" sz="1200" kern="1200" dirty="0">
                <a:solidFill>
                  <a:schemeClr val="tx1"/>
                </a:solidFill>
                <a:effectLst/>
                <a:latin typeface="Arial" charset="0"/>
                <a:ea typeface="ＭＳ Ｐゴシック" charset="0"/>
                <a:cs typeface="ＭＳ Ｐゴシック" charset="0"/>
              </a:rPr>
              <a:t>Dynamic</a:t>
            </a:r>
            <a:r>
              <a:rPr lang="en-US" sz="1200" kern="1200" baseline="0" dirty="0">
                <a:solidFill>
                  <a:schemeClr val="tx1"/>
                </a:solidFill>
                <a:effectLst/>
                <a:latin typeface="Arial" charset="0"/>
                <a:ea typeface="ＭＳ Ｐゴシック" charset="0"/>
                <a:cs typeface="ＭＳ Ｐゴシック" charset="0"/>
              </a:rPr>
              <a:t> Routing Protocols</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3.1.2</a:t>
            </a:r>
            <a:r>
              <a:rPr lang="en-US" baseline="0" dirty="0">
                <a:latin typeface="Arial" charset="0"/>
              </a:rPr>
              <a:t> </a:t>
            </a:r>
            <a:r>
              <a:rPr lang="en-US" dirty="0">
                <a:latin typeface="Arial" charset="0"/>
              </a:rPr>
              <a:t>– Dynamic</a:t>
            </a:r>
            <a:r>
              <a:rPr lang="en-US" baseline="0" dirty="0">
                <a:latin typeface="Arial" charset="0"/>
              </a:rPr>
              <a:t> verses Static Routing</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3.1.2.1 </a:t>
            </a:r>
            <a:r>
              <a:rPr lang="en-US" sz="1200" b="0" i="0" kern="1200" baseline="0" dirty="0">
                <a:solidFill>
                  <a:schemeClr val="tx1"/>
                </a:solidFill>
                <a:effectLst/>
                <a:latin typeface="Arial" charset="0"/>
                <a:ea typeface="ＭＳ Ｐゴシック" charset="0"/>
                <a:cs typeface="ＭＳ Ｐゴシック" charset="0"/>
              </a:rPr>
              <a:t> - Static Routing Uses (cont.)</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0295652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23</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3.1 – </a:t>
            </a:r>
            <a:r>
              <a:rPr lang="en-US" sz="1200" kern="1200" dirty="0">
                <a:solidFill>
                  <a:schemeClr val="tx1"/>
                </a:solidFill>
                <a:effectLst/>
                <a:latin typeface="Arial" charset="0"/>
                <a:ea typeface="ＭＳ Ｐゴシック" charset="0"/>
                <a:cs typeface="ＭＳ Ｐゴシック" charset="0"/>
              </a:rPr>
              <a:t>Dynamic Routing Protocols</a:t>
            </a:r>
          </a:p>
          <a:p>
            <a:pPr>
              <a:lnSpc>
                <a:spcPct val="80000"/>
              </a:lnSpc>
              <a:buFontTx/>
              <a:buNone/>
            </a:pPr>
            <a:r>
              <a:rPr lang="en-US" dirty="0">
                <a:latin typeface="Arial" charset="0"/>
              </a:rPr>
              <a:t>3.1.2</a:t>
            </a:r>
            <a:r>
              <a:rPr lang="en-US" baseline="0" dirty="0">
                <a:latin typeface="Arial" charset="0"/>
              </a:rPr>
              <a:t> </a:t>
            </a:r>
            <a:r>
              <a:rPr lang="en-US" dirty="0">
                <a:latin typeface="Arial" charset="0"/>
              </a:rPr>
              <a:t>–</a:t>
            </a:r>
            <a:r>
              <a:rPr lang="en-US" baseline="0" dirty="0">
                <a:latin typeface="Arial" charset="0"/>
              </a:rPr>
              <a:t> </a:t>
            </a:r>
            <a:r>
              <a:rPr lang="en-US" dirty="0">
                <a:latin typeface="Arial" charset="0"/>
              </a:rPr>
              <a:t>Dynamic</a:t>
            </a:r>
            <a:r>
              <a:rPr lang="en-US" baseline="0" dirty="0">
                <a:latin typeface="Arial" charset="0"/>
              </a:rPr>
              <a:t> verses Static Routing</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3.1.2.2</a:t>
            </a:r>
            <a:r>
              <a:rPr lang="en-US" sz="1200" b="0" i="0" kern="1200" baseline="0" dirty="0">
                <a:solidFill>
                  <a:schemeClr val="tx1"/>
                </a:solidFill>
                <a:effectLst/>
                <a:latin typeface="Arial" charset="0"/>
                <a:ea typeface="ＭＳ Ｐゴシック" charset="0"/>
                <a:cs typeface="ＭＳ Ｐゴシック" charset="0"/>
              </a:rPr>
              <a:t> - Static Routing Advantages and Disadvantages</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735296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24</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3.1 – Dynamic</a:t>
            </a:r>
            <a:r>
              <a:rPr lang="en-US" sz="1200" kern="1200" baseline="0" dirty="0">
                <a:solidFill>
                  <a:schemeClr val="tx1"/>
                </a:solidFill>
                <a:latin typeface="Arial" charset="0"/>
                <a:ea typeface="ＭＳ Ｐゴシック" charset="0"/>
                <a:cs typeface="ＭＳ Ｐゴシック" charset="0"/>
              </a:rPr>
              <a:t> Routing Protocols</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3.1.2</a:t>
            </a:r>
            <a:r>
              <a:rPr lang="en-US" baseline="0" dirty="0">
                <a:latin typeface="Arial" charset="0"/>
              </a:rPr>
              <a:t> </a:t>
            </a:r>
            <a:r>
              <a:rPr lang="en-US" dirty="0">
                <a:latin typeface="Arial" charset="0"/>
              </a:rPr>
              <a:t>–</a:t>
            </a:r>
            <a:r>
              <a:rPr lang="en-US" baseline="0" dirty="0">
                <a:latin typeface="Arial" charset="0"/>
              </a:rPr>
              <a:t> </a:t>
            </a:r>
            <a:r>
              <a:rPr lang="en-US" dirty="0">
                <a:latin typeface="Arial" charset="0"/>
              </a:rPr>
              <a:t>Dynamic</a:t>
            </a:r>
            <a:r>
              <a:rPr lang="en-US" baseline="0" dirty="0">
                <a:latin typeface="Arial" charset="0"/>
              </a:rPr>
              <a:t> verses Static Routing</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3.1.2.4 – Dynamic </a:t>
            </a:r>
            <a:r>
              <a:rPr lang="en-US" sz="1200" b="0" i="0" kern="1200" baseline="0" dirty="0">
                <a:solidFill>
                  <a:schemeClr val="tx1"/>
                </a:solidFill>
                <a:effectLst/>
                <a:latin typeface="Arial" charset="0"/>
                <a:ea typeface="ＭＳ Ｐゴシック" charset="0"/>
                <a:cs typeface="ＭＳ Ｐゴシック" charset="0"/>
              </a:rPr>
              <a:t> Routing Advantages and Disadvantages</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5980078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25</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v6.0</a:t>
            </a:r>
          </a:p>
          <a:p>
            <a:pPr>
              <a:buFontTx/>
              <a:buNone/>
            </a:pPr>
            <a:r>
              <a:rPr lang="en-US" sz="1200" dirty="0">
                <a:latin typeface="Arial" charset="0"/>
              </a:rPr>
              <a:t>Chapter 3: Dynamic Routing</a:t>
            </a:r>
            <a:endParaRPr lang="en-GB" b="0" dirty="0"/>
          </a:p>
        </p:txBody>
      </p:sp>
    </p:spTree>
    <p:extLst>
      <p:ext uri="{BB962C8B-B14F-4D97-AF65-F5344CB8AC3E}">
        <p14:creationId xmlns:p14="http://schemas.microsoft.com/office/powerpoint/2010/main" val="21962705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26</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kern="1200" dirty="0">
                <a:solidFill>
                  <a:schemeClr val="tx1"/>
                </a:solidFill>
                <a:effectLst/>
                <a:latin typeface="Arial" charset="0"/>
                <a:ea typeface="ＭＳ Ｐゴシック" charset="0"/>
                <a:cs typeface="ＭＳ Ｐゴシック" charset="0"/>
              </a:rPr>
              <a:t>RIPv2</a:t>
            </a:r>
          </a:p>
          <a:p>
            <a:pPr>
              <a:lnSpc>
                <a:spcPct val="80000"/>
              </a:lnSpc>
              <a:buFontTx/>
              <a:buNone/>
            </a:pPr>
            <a:r>
              <a:rPr lang="en-US" dirty="0">
                <a:latin typeface="Arial" charset="0"/>
              </a:rPr>
              <a:t>3.2.1</a:t>
            </a:r>
            <a:r>
              <a:rPr lang="en-US" baseline="0" dirty="0">
                <a:latin typeface="Arial" charset="0"/>
              </a:rPr>
              <a:t> </a:t>
            </a:r>
            <a:r>
              <a:rPr lang="en-US" dirty="0">
                <a:latin typeface="Arial" charset="0"/>
              </a:rPr>
              <a:t>–</a:t>
            </a:r>
            <a:r>
              <a:rPr lang="en-US" baseline="0" dirty="0">
                <a:latin typeface="Arial" charset="0"/>
              </a:rPr>
              <a:t> </a:t>
            </a:r>
            <a:r>
              <a:rPr lang="en-US" dirty="0">
                <a:latin typeface="Arial" charset="0"/>
              </a:rPr>
              <a:t>Configuring the RIP Protocol</a:t>
            </a: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3.2.1.1</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 Router RIP Configuration Modes</a:t>
            </a:r>
          </a:p>
        </p:txBody>
      </p:sp>
    </p:spTree>
    <p:extLst>
      <p:ext uri="{BB962C8B-B14F-4D97-AF65-F5344CB8AC3E}">
        <p14:creationId xmlns:p14="http://schemas.microsoft.com/office/powerpoint/2010/main" val="13524921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27</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kern="1200" dirty="0">
                <a:solidFill>
                  <a:schemeClr val="tx1"/>
                </a:solidFill>
                <a:effectLst/>
                <a:latin typeface="Arial" charset="0"/>
                <a:ea typeface="ＭＳ Ｐゴシック" charset="0"/>
                <a:cs typeface="ＭＳ Ｐゴシック" charset="0"/>
              </a:rPr>
              <a:t>RIPv2</a:t>
            </a:r>
          </a:p>
          <a:p>
            <a:pPr>
              <a:lnSpc>
                <a:spcPct val="80000"/>
              </a:lnSpc>
              <a:buFontTx/>
              <a:buNone/>
            </a:pPr>
            <a:r>
              <a:rPr lang="en-US" dirty="0">
                <a:latin typeface="Arial" charset="0"/>
              </a:rPr>
              <a:t>3.2.1</a:t>
            </a:r>
            <a:r>
              <a:rPr lang="en-US" baseline="0" dirty="0">
                <a:latin typeface="Arial" charset="0"/>
              </a:rPr>
              <a:t> </a:t>
            </a:r>
            <a:r>
              <a:rPr lang="en-US" dirty="0">
                <a:latin typeface="Arial" charset="0"/>
              </a:rPr>
              <a:t>–</a:t>
            </a:r>
            <a:r>
              <a:rPr lang="en-US" baseline="0" dirty="0">
                <a:latin typeface="Arial" charset="0"/>
              </a:rPr>
              <a:t> </a:t>
            </a:r>
            <a:r>
              <a:rPr lang="en-US" dirty="0">
                <a:latin typeface="Arial" charset="0"/>
              </a:rPr>
              <a:t>Configuring the RIP Protocol</a:t>
            </a: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3.2.1.3</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 Verify</a:t>
            </a:r>
            <a:r>
              <a:rPr lang="en-US" sz="1200" b="0" i="0" kern="1200" baseline="0" dirty="0">
                <a:solidFill>
                  <a:schemeClr val="tx1"/>
                </a:solidFill>
                <a:effectLst/>
                <a:latin typeface="Arial" charset="0"/>
                <a:ea typeface="ＭＳ Ｐゴシック" charset="0"/>
                <a:cs typeface="ＭＳ Ｐゴシック" charset="0"/>
              </a:rPr>
              <a:t> RIP Routing</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203884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28</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kern="1200" dirty="0">
                <a:solidFill>
                  <a:schemeClr val="tx1"/>
                </a:solidFill>
                <a:effectLst/>
                <a:latin typeface="Arial" charset="0"/>
                <a:ea typeface="ＭＳ Ｐゴシック" charset="0"/>
                <a:cs typeface="ＭＳ Ｐゴシック" charset="0"/>
              </a:rPr>
              <a:t>RIPv2</a:t>
            </a:r>
          </a:p>
          <a:p>
            <a:pPr>
              <a:lnSpc>
                <a:spcPct val="80000"/>
              </a:lnSpc>
              <a:buFontTx/>
              <a:buNone/>
            </a:pPr>
            <a:r>
              <a:rPr lang="en-US" dirty="0">
                <a:latin typeface="Arial" charset="0"/>
              </a:rPr>
              <a:t>3.2.1</a:t>
            </a:r>
            <a:r>
              <a:rPr lang="en-US" baseline="0" dirty="0">
                <a:latin typeface="Arial" charset="0"/>
              </a:rPr>
              <a:t> </a:t>
            </a:r>
            <a:r>
              <a:rPr lang="en-US" dirty="0">
                <a:latin typeface="Arial" charset="0"/>
              </a:rPr>
              <a:t>–</a:t>
            </a:r>
            <a:r>
              <a:rPr lang="en-US" baseline="0" dirty="0">
                <a:latin typeface="Arial" charset="0"/>
              </a:rPr>
              <a:t> </a:t>
            </a:r>
            <a:r>
              <a:rPr lang="en-US" dirty="0">
                <a:latin typeface="Arial" charset="0"/>
              </a:rPr>
              <a:t>Configuring the RIP Protocol</a:t>
            </a: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3.2.1.4</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 Enable and Verify</a:t>
            </a:r>
            <a:r>
              <a:rPr lang="en-US" sz="1200" b="0" i="0" kern="1200" baseline="0" dirty="0">
                <a:solidFill>
                  <a:schemeClr val="tx1"/>
                </a:solidFill>
                <a:effectLst/>
                <a:latin typeface="Arial" charset="0"/>
                <a:ea typeface="ＭＳ Ｐゴシック" charset="0"/>
                <a:cs typeface="ＭＳ Ｐゴシック" charset="0"/>
              </a:rPr>
              <a:t> RIPv2</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8065860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29</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kern="1200" dirty="0">
                <a:solidFill>
                  <a:schemeClr val="tx1"/>
                </a:solidFill>
                <a:effectLst/>
                <a:latin typeface="Arial" charset="0"/>
                <a:ea typeface="ＭＳ Ｐゴシック" charset="0"/>
                <a:cs typeface="ＭＳ Ｐゴシック" charset="0"/>
              </a:rPr>
              <a:t>RIPv2</a:t>
            </a:r>
          </a:p>
          <a:p>
            <a:pPr>
              <a:lnSpc>
                <a:spcPct val="80000"/>
              </a:lnSpc>
              <a:buFontTx/>
              <a:buNone/>
            </a:pPr>
            <a:r>
              <a:rPr lang="en-US" dirty="0">
                <a:latin typeface="Arial" charset="0"/>
              </a:rPr>
              <a:t>3.2.1</a:t>
            </a:r>
            <a:r>
              <a:rPr lang="en-US" baseline="0" dirty="0">
                <a:latin typeface="Arial" charset="0"/>
              </a:rPr>
              <a:t> </a:t>
            </a:r>
            <a:r>
              <a:rPr lang="en-US" dirty="0">
                <a:latin typeface="Arial" charset="0"/>
              </a:rPr>
              <a:t>–</a:t>
            </a:r>
            <a:r>
              <a:rPr lang="en-US" baseline="0" dirty="0">
                <a:latin typeface="Arial" charset="0"/>
              </a:rPr>
              <a:t> </a:t>
            </a:r>
            <a:r>
              <a:rPr lang="en-US" dirty="0">
                <a:latin typeface="Arial" charset="0"/>
              </a:rPr>
              <a:t>Configuring the RIP Protocol</a:t>
            </a: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3.2.1.5– Disable Automatic Summarization</a:t>
            </a:r>
          </a:p>
        </p:txBody>
      </p:sp>
    </p:spTree>
    <p:extLst>
      <p:ext uri="{BB962C8B-B14F-4D97-AF65-F5344CB8AC3E}">
        <p14:creationId xmlns:p14="http://schemas.microsoft.com/office/powerpoint/2010/main" val="19667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Routing and Switching Essentials</a:t>
            </a:r>
            <a:r>
              <a:rPr lang="en-US" sz="800" b="0" kern="0" baseline="0" dirty="0">
                <a:solidFill>
                  <a:schemeClr val="bg1"/>
                </a:solidFill>
                <a:latin typeface="Arial" charset="0"/>
                <a:ea typeface="ＭＳ Ｐゴシック" charset="0"/>
                <a:cs typeface="ＭＳ Ｐゴシック" charset="0"/>
              </a:rPr>
              <a:t> v6.0 </a:t>
            </a:r>
            <a:r>
              <a:rPr lang="en-US" sz="800" b="0" kern="0" dirty="0">
                <a:solidFill>
                  <a:schemeClr val="bg1"/>
                </a:solidFill>
                <a:latin typeface="Arial" charset="0"/>
                <a:ea typeface="ＭＳ Ｐゴシック" charset="0"/>
                <a:cs typeface="ＭＳ Ｐゴシック" charset="0"/>
              </a:rPr>
              <a:t>Planning Guide</a:t>
            </a:r>
          </a:p>
          <a:p>
            <a:pPr marL="0" indent="0" algn="l" defTabSz="814388">
              <a:lnSpc>
                <a:spcPct val="90000"/>
              </a:lnSpc>
              <a:buNone/>
              <a:defRPr/>
            </a:pPr>
            <a:r>
              <a:rPr lang="en-US" b="0" dirty="0">
                <a:solidFill>
                  <a:schemeClr val="bg1"/>
                </a:solidFill>
                <a:latin typeface="Arial" pitchFamily="34" charset="0"/>
                <a:cs typeface="Arial" pitchFamily="34" charset="0"/>
              </a:rPr>
              <a:t>Chapter 3:</a:t>
            </a:r>
            <a:r>
              <a:rPr lang="en-US" b="0" baseline="0" dirty="0">
                <a:solidFill>
                  <a:schemeClr val="bg1"/>
                </a:solidFill>
                <a:latin typeface="Arial" pitchFamily="34" charset="0"/>
                <a:cs typeface="Arial" pitchFamily="34" charset="0"/>
              </a:rPr>
              <a:t> </a:t>
            </a:r>
            <a:r>
              <a:rPr lang="en-US" b="0" dirty="0">
                <a:solidFill>
                  <a:schemeClr val="bg1"/>
                </a:solidFill>
                <a:latin typeface="Arial" pitchFamily="34" charset="0"/>
                <a:cs typeface="Arial" pitchFamily="34" charset="0"/>
              </a:rPr>
              <a:t>Dynamic Routing</a:t>
            </a: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30</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kern="1200" dirty="0">
                <a:solidFill>
                  <a:schemeClr val="tx1"/>
                </a:solidFill>
                <a:effectLst/>
                <a:latin typeface="Arial" charset="0"/>
                <a:ea typeface="ＭＳ Ｐゴシック" charset="0"/>
                <a:cs typeface="ＭＳ Ｐゴシック" charset="0"/>
              </a:rPr>
              <a:t>RIPv2</a:t>
            </a:r>
          </a:p>
          <a:p>
            <a:pPr>
              <a:lnSpc>
                <a:spcPct val="80000"/>
              </a:lnSpc>
              <a:buFontTx/>
              <a:buNone/>
            </a:pPr>
            <a:r>
              <a:rPr lang="en-US" dirty="0">
                <a:latin typeface="Arial" charset="0"/>
              </a:rPr>
              <a:t>3.2.1</a:t>
            </a:r>
            <a:r>
              <a:rPr lang="en-US" baseline="0" dirty="0">
                <a:latin typeface="Arial" charset="0"/>
              </a:rPr>
              <a:t> </a:t>
            </a:r>
            <a:r>
              <a:rPr lang="en-US" dirty="0">
                <a:latin typeface="Arial" charset="0"/>
              </a:rPr>
              <a:t>–</a:t>
            </a:r>
            <a:r>
              <a:rPr lang="en-US" baseline="0" dirty="0">
                <a:latin typeface="Arial" charset="0"/>
              </a:rPr>
              <a:t> </a:t>
            </a:r>
            <a:r>
              <a:rPr lang="en-US" dirty="0">
                <a:latin typeface="Arial" charset="0"/>
              </a:rPr>
              <a:t>Configuring the RIP Protocol</a:t>
            </a: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3.2.1.6</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 Configuring</a:t>
            </a:r>
            <a:r>
              <a:rPr lang="en-US" sz="1200" b="0" i="0" kern="1200" baseline="0" dirty="0">
                <a:solidFill>
                  <a:schemeClr val="tx1"/>
                </a:solidFill>
                <a:effectLst/>
                <a:latin typeface="Arial" charset="0"/>
                <a:ea typeface="ＭＳ Ｐゴシック" charset="0"/>
                <a:cs typeface="ＭＳ Ｐゴシック" charset="0"/>
              </a:rPr>
              <a:t> Passive Interfaces</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9864728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31</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kern="1200" dirty="0">
                <a:solidFill>
                  <a:schemeClr val="tx1"/>
                </a:solidFill>
                <a:effectLst/>
                <a:latin typeface="Arial" charset="0"/>
                <a:ea typeface="ＭＳ Ｐゴシック" charset="0"/>
                <a:cs typeface="ＭＳ Ｐゴシック" charset="0"/>
              </a:rPr>
              <a:t>RIPv2</a:t>
            </a:r>
          </a:p>
          <a:p>
            <a:pPr>
              <a:lnSpc>
                <a:spcPct val="80000"/>
              </a:lnSpc>
              <a:buFontTx/>
              <a:buNone/>
            </a:pPr>
            <a:r>
              <a:rPr lang="en-US" dirty="0">
                <a:latin typeface="Arial" charset="0"/>
              </a:rPr>
              <a:t>3.2.1</a:t>
            </a:r>
            <a:r>
              <a:rPr lang="en-US" baseline="0" dirty="0">
                <a:latin typeface="Arial" charset="0"/>
              </a:rPr>
              <a:t> </a:t>
            </a:r>
            <a:r>
              <a:rPr lang="en-US" dirty="0">
                <a:latin typeface="Arial" charset="0"/>
              </a:rPr>
              <a:t>–</a:t>
            </a:r>
            <a:r>
              <a:rPr lang="en-US" baseline="0" dirty="0">
                <a:latin typeface="Arial" charset="0"/>
              </a:rPr>
              <a:t> </a:t>
            </a:r>
            <a:r>
              <a:rPr lang="en-US" dirty="0">
                <a:latin typeface="Arial" charset="0"/>
              </a:rPr>
              <a:t>Configuring the RIP Protocol</a:t>
            </a: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3.2.1.7– Propagate</a:t>
            </a:r>
            <a:r>
              <a:rPr lang="en-US" sz="1200" b="0" i="0" kern="1200" baseline="0" dirty="0">
                <a:solidFill>
                  <a:schemeClr val="tx1"/>
                </a:solidFill>
                <a:effectLst/>
                <a:latin typeface="Arial" charset="0"/>
                <a:ea typeface="ＭＳ Ｐゴシック" charset="0"/>
                <a:cs typeface="ＭＳ Ｐゴシック" charset="0"/>
              </a:rPr>
              <a:t> a Default Route</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8679935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32</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v6.0</a:t>
            </a:r>
          </a:p>
          <a:p>
            <a:pPr>
              <a:buFontTx/>
              <a:buNone/>
            </a:pPr>
            <a:r>
              <a:rPr lang="en-US" sz="1200" dirty="0">
                <a:latin typeface="Arial" charset="0"/>
              </a:rPr>
              <a:t>Chapter 3: Dynamic Routing</a:t>
            </a:r>
            <a:endParaRPr lang="en-GB" b="0" dirty="0"/>
          </a:p>
        </p:txBody>
      </p:sp>
    </p:spTree>
    <p:extLst>
      <p:ext uri="{BB962C8B-B14F-4D97-AF65-F5344CB8AC3E}">
        <p14:creationId xmlns:p14="http://schemas.microsoft.com/office/powerpoint/2010/main" val="21962705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33</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3.3.1</a:t>
            </a:r>
            <a:r>
              <a:rPr lang="en-US" baseline="0" dirty="0">
                <a:latin typeface="Arial" charset="0"/>
              </a:rPr>
              <a:t> </a:t>
            </a:r>
            <a:r>
              <a:rPr lang="en-US" dirty="0">
                <a:latin typeface="Arial" charset="0"/>
              </a:rPr>
              <a:t>–</a:t>
            </a:r>
            <a:r>
              <a:rPr lang="en-US" baseline="0" dirty="0">
                <a:latin typeface="Arial" charset="0"/>
              </a:rPr>
              <a:t> Parts of an IPv4 Route Entry</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3.3.1.1</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–Routing Table Entries</a:t>
            </a:r>
          </a:p>
        </p:txBody>
      </p:sp>
    </p:spTree>
    <p:extLst>
      <p:ext uri="{BB962C8B-B14F-4D97-AF65-F5344CB8AC3E}">
        <p14:creationId xmlns:p14="http://schemas.microsoft.com/office/powerpoint/2010/main" val="20740458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34</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3.3.1</a:t>
            </a:r>
            <a:r>
              <a:rPr lang="en-US" baseline="0" dirty="0">
                <a:latin typeface="Arial" charset="0"/>
              </a:rPr>
              <a:t> </a:t>
            </a:r>
            <a:r>
              <a:rPr lang="en-US" dirty="0">
                <a:latin typeface="Arial" charset="0"/>
              </a:rPr>
              <a:t>–</a:t>
            </a:r>
            <a:r>
              <a:rPr lang="en-US" baseline="0" dirty="0">
                <a:latin typeface="Arial" charset="0"/>
              </a:rPr>
              <a:t> Parts of an IPv4 Route Entry</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3.3.1.1</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–Routing Table Entries</a:t>
            </a:r>
          </a:p>
        </p:txBody>
      </p:sp>
    </p:spTree>
    <p:extLst>
      <p:ext uri="{BB962C8B-B14F-4D97-AF65-F5344CB8AC3E}">
        <p14:creationId xmlns:p14="http://schemas.microsoft.com/office/powerpoint/2010/main" val="5338579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35</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3.3.1</a:t>
            </a:r>
            <a:r>
              <a:rPr lang="en-US" baseline="0" dirty="0">
                <a:latin typeface="Arial" charset="0"/>
              </a:rPr>
              <a:t> </a:t>
            </a:r>
            <a:r>
              <a:rPr lang="en-US" dirty="0">
                <a:latin typeface="Arial" charset="0"/>
              </a:rPr>
              <a:t>–</a:t>
            </a:r>
            <a:r>
              <a:rPr lang="en-US" baseline="0" dirty="0">
                <a:latin typeface="Arial" charset="0"/>
              </a:rPr>
              <a:t> Parts of an IPv4 Route Entry</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3.3.1.2</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–Directly Connected Entries</a:t>
            </a:r>
          </a:p>
        </p:txBody>
      </p:sp>
    </p:spTree>
    <p:extLst>
      <p:ext uri="{BB962C8B-B14F-4D97-AF65-F5344CB8AC3E}">
        <p14:creationId xmlns:p14="http://schemas.microsoft.com/office/powerpoint/2010/main" val="3642078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36</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3.3.1</a:t>
            </a:r>
            <a:r>
              <a:rPr lang="en-US" baseline="0" dirty="0">
                <a:latin typeface="Arial" charset="0"/>
              </a:rPr>
              <a:t> </a:t>
            </a:r>
            <a:r>
              <a:rPr lang="en-US" dirty="0">
                <a:latin typeface="Arial" charset="0"/>
              </a:rPr>
              <a:t>–</a:t>
            </a:r>
            <a:r>
              <a:rPr lang="en-US" baseline="0" dirty="0">
                <a:latin typeface="Arial" charset="0"/>
              </a:rPr>
              <a:t> Parts of an IPv4 Route Entry</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3.3.1.3 – Remote Network Entries</a:t>
            </a:r>
          </a:p>
        </p:txBody>
      </p:sp>
    </p:spTree>
    <p:extLst>
      <p:ext uri="{BB962C8B-B14F-4D97-AF65-F5344CB8AC3E}">
        <p14:creationId xmlns:p14="http://schemas.microsoft.com/office/powerpoint/2010/main" val="9123863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37</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3.3.2</a:t>
            </a:r>
            <a:r>
              <a:rPr lang="en-US" baseline="0" dirty="0">
                <a:latin typeface="Arial" charset="0"/>
              </a:rPr>
              <a:t> </a:t>
            </a:r>
            <a:r>
              <a:rPr lang="en-US" dirty="0">
                <a:latin typeface="Arial" charset="0"/>
              </a:rPr>
              <a:t>–</a:t>
            </a:r>
            <a:r>
              <a:rPr lang="en-US" baseline="0" dirty="0">
                <a:latin typeface="Arial" charset="0"/>
              </a:rPr>
              <a:t> Dynamically Learned IPv4 Routes</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3.3.2.1 – Routing Table Terms</a:t>
            </a:r>
          </a:p>
        </p:txBody>
      </p:sp>
    </p:spTree>
    <p:extLst>
      <p:ext uri="{BB962C8B-B14F-4D97-AF65-F5344CB8AC3E}">
        <p14:creationId xmlns:p14="http://schemas.microsoft.com/office/powerpoint/2010/main" val="144446420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38</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3.3.2</a:t>
            </a:r>
            <a:r>
              <a:rPr lang="en-US" baseline="0" dirty="0">
                <a:latin typeface="Arial" charset="0"/>
              </a:rPr>
              <a:t> </a:t>
            </a:r>
            <a:r>
              <a:rPr lang="en-US" dirty="0">
                <a:latin typeface="Arial" charset="0"/>
              </a:rPr>
              <a:t>–</a:t>
            </a:r>
            <a:r>
              <a:rPr lang="en-US" baseline="0" dirty="0">
                <a:latin typeface="Arial" charset="0"/>
              </a:rPr>
              <a:t> Dynamically Learned IPv4 Routes</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3.3.2.2 – Ultimate</a:t>
            </a:r>
            <a:r>
              <a:rPr lang="en-US" sz="1200" b="0" i="0" kern="1200" baseline="0" dirty="0">
                <a:solidFill>
                  <a:schemeClr val="tx1"/>
                </a:solidFill>
                <a:effectLst/>
                <a:latin typeface="Arial" charset="0"/>
                <a:ea typeface="ＭＳ Ｐゴシック" charset="0"/>
                <a:cs typeface="ＭＳ Ｐゴシック" charset="0"/>
              </a:rPr>
              <a:t> Route</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9547141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39</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3.3.2</a:t>
            </a:r>
            <a:r>
              <a:rPr lang="en-US" baseline="0" dirty="0">
                <a:latin typeface="Arial" charset="0"/>
              </a:rPr>
              <a:t> </a:t>
            </a:r>
            <a:r>
              <a:rPr lang="en-US" dirty="0">
                <a:latin typeface="Arial" charset="0"/>
              </a:rPr>
              <a:t>–</a:t>
            </a:r>
            <a:r>
              <a:rPr lang="en-US" baseline="0" dirty="0">
                <a:latin typeface="Arial" charset="0"/>
              </a:rPr>
              <a:t> Dynamically Learned IPv4 Routes</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3.3.2.3 – Level</a:t>
            </a:r>
            <a:r>
              <a:rPr lang="en-US" sz="1200" b="0" i="0" kern="1200" baseline="0" dirty="0">
                <a:solidFill>
                  <a:schemeClr val="tx1"/>
                </a:solidFill>
                <a:effectLst/>
                <a:latin typeface="Arial" charset="0"/>
                <a:ea typeface="ＭＳ Ｐゴシック" charset="0"/>
                <a:cs typeface="ＭＳ Ｐゴシック" charset="0"/>
              </a:rPr>
              <a:t> 1 Route</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675601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0571199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40</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3.3.2</a:t>
            </a:r>
            <a:r>
              <a:rPr lang="en-US" baseline="0" dirty="0">
                <a:latin typeface="Arial" charset="0"/>
              </a:rPr>
              <a:t> </a:t>
            </a:r>
            <a:r>
              <a:rPr lang="en-US" dirty="0">
                <a:latin typeface="Arial" charset="0"/>
              </a:rPr>
              <a:t>–</a:t>
            </a:r>
            <a:r>
              <a:rPr lang="en-US" baseline="0" dirty="0">
                <a:latin typeface="Arial" charset="0"/>
              </a:rPr>
              <a:t> Dynamically Learned IPv4 Routes</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3.3.2.4</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 Level 1 Parent Route</a:t>
            </a:r>
          </a:p>
        </p:txBody>
      </p:sp>
    </p:spTree>
    <p:extLst>
      <p:ext uri="{BB962C8B-B14F-4D97-AF65-F5344CB8AC3E}">
        <p14:creationId xmlns:p14="http://schemas.microsoft.com/office/powerpoint/2010/main" val="10887889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41</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3.3.2</a:t>
            </a:r>
            <a:r>
              <a:rPr lang="en-US" baseline="0" dirty="0">
                <a:latin typeface="Arial" charset="0"/>
              </a:rPr>
              <a:t> </a:t>
            </a:r>
            <a:r>
              <a:rPr lang="en-US" dirty="0">
                <a:latin typeface="Arial" charset="0"/>
              </a:rPr>
              <a:t>–</a:t>
            </a:r>
            <a:r>
              <a:rPr lang="en-US" baseline="0" dirty="0">
                <a:latin typeface="Arial" charset="0"/>
              </a:rPr>
              <a:t> Dynamically Learned IPv4 Routes</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3.3.2.5– Level</a:t>
            </a:r>
            <a:r>
              <a:rPr lang="en-US" sz="1200" b="0" i="0" kern="1200" baseline="0" dirty="0">
                <a:solidFill>
                  <a:schemeClr val="tx1"/>
                </a:solidFill>
                <a:effectLst/>
                <a:latin typeface="Arial" charset="0"/>
                <a:ea typeface="ＭＳ Ｐゴシック" charset="0"/>
                <a:cs typeface="ＭＳ Ｐゴシック" charset="0"/>
              </a:rPr>
              <a:t> 2 Child </a:t>
            </a:r>
            <a:r>
              <a:rPr lang="en-US" sz="1200" b="0" i="0" kern="1200" dirty="0">
                <a:solidFill>
                  <a:schemeClr val="tx1"/>
                </a:solidFill>
                <a:effectLst/>
                <a:latin typeface="Arial" charset="0"/>
                <a:ea typeface="ＭＳ Ｐゴシック" charset="0"/>
                <a:cs typeface="ＭＳ Ｐゴシック" charset="0"/>
              </a:rPr>
              <a:t> Route</a:t>
            </a:r>
          </a:p>
        </p:txBody>
      </p:sp>
    </p:spTree>
    <p:extLst>
      <p:ext uri="{BB962C8B-B14F-4D97-AF65-F5344CB8AC3E}">
        <p14:creationId xmlns:p14="http://schemas.microsoft.com/office/powerpoint/2010/main" val="5683316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3.3.3</a:t>
            </a:r>
            <a:r>
              <a:rPr lang="en-US" baseline="0" dirty="0">
                <a:latin typeface="Arial" charset="0"/>
              </a:rPr>
              <a:t> </a:t>
            </a:r>
            <a:r>
              <a:rPr lang="en-US" dirty="0">
                <a:latin typeface="Arial" charset="0"/>
              </a:rPr>
              <a:t>–</a:t>
            </a:r>
            <a:r>
              <a:rPr lang="en-US" baseline="0" dirty="0">
                <a:latin typeface="Arial" charset="0"/>
              </a:rPr>
              <a:t> The IPv4 Route Lookup Process</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3.3.3.1</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 Route Lookup Process</a:t>
            </a:r>
          </a:p>
        </p:txBody>
      </p:sp>
      <p:sp>
        <p:nvSpPr>
          <p:cNvPr id="100356" name="Slide Number Placeholder 3"/>
          <p:cNvSpPr>
            <a:spLocks noGrp="1"/>
          </p:cNvSpPr>
          <p:nvPr>
            <p:ph type="sldNum" sz="quarter" idx="5"/>
          </p:nvPr>
        </p:nvSpPr>
        <p:spPr>
          <a:noFill/>
        </p:spPr>
        <p:txBody>
          <a:bodyPr/>
          <a:lstStyle/>
          <a:p>
            <a:fld id="{B07FA372-31D3-4433-A73B-79DE0EBFB8F4}" type="slidenum">
              <a:rPr lang="en-US" smtClean="0"/>
              <a:pPr/>
              <a:t>42</a:t>
            </a:fld>
            <a:endParaRPr lang="en-US"/>
          </a:p>
        </p:txBody>
      </p:sp>
    </p:spTree>
    <p:extLst>
      <p:ext uri="{BB962C8B-B14F-4D97-AF65-F5344CB8AC3E}">
        <p14:creationId xmlns:p14="http://schemas.microsoft.com/office/powerpoint/2010/main" val="20896750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3.3.3</a:t>
            </a:r>
            <a:r>
              <a:rPr lang="en-US" baseline="0" dirty="0">
                <a:latin typeface="Arial" charset="0"/>
              </a:rPr>
              <a:t> </a:t>
            </a:r>
            <a:r>
              <a:rPr lang="en-US" dirty="0">
                <a:latin typeface="Arial" charset="0"/>
              </a:rPr>
              <a:t>–</a:t>
            </a:r>
            <a:r>
              <a:rPr lang="en-US" baseline="0" dirty="0">
                <a:latin typeface="Arial" charset="0"/>
              </a:rPr>
              <a:t> The IPv4 Route Lookup Process</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3.3.3.1</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 Route Lookup Process (cont.)</a:t>
            </a:r>
          </a:p>
        </p:txBody>
      </p:sp>
      <p:sp>
        <p:nvSpPr>
          <p:cNvPr id="100356" name="Slide Number Placeholder 3"/>
          <p:cNvSpPr>
            <a:spLocks noGrp="1"/>
          </p:cNvSpPr>
          <p:nvPr>
            <p:ph type="sldNum" sz="quarter" idx="5"/>
          </p:nvPr>
        </p:nvSpPr>
        <p:spPr>
          <a:noFill/>
        </p:spPr>
        <p:txBody>
          <a:bodyPr/>
          <a:lstStyle/>
          <a:p>
            <a:fld id="{B07FA372-31D3-4433-A73B-79DE0EBFB8F4}" type="slidenum">
              <a:rPr lang="en-US" smtClean="0"/>
              <a:pPr/>
              <a:t>43</a:t>
            </a:fld>
            <a:endParaRPr lang="en-US"/>
          </a:p>
        </p:txBody>
      </p:sp>
    </p:spTree>
    <p:extLst>
      <p:ext uri="{BB962C8B-B14F-4D97-AF65-F5344CB8AC3E}">
        <p14:creationId xmlns:p14="http://schemas.microsoft.com/office/powerpoint/2010/main" val="122177543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44</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3.3.3</a:t>
            </a:r>
            <a:r>
              <a:rPr lang="en-US" baseline="0" dirty="0">
                <a:latin typeface="Arial" charset="0"/>
              </a:rPr>
              <a:t> </a:t>
            </a:r>
            <a:r>
              <a:rPr lang="en-US" dirty="0">
                <a:latin typeface="Arial" charset="0"/>
              </a:rPr>
              <a:t>–</a:t>
            </a:r>
            <a:r>
              <a:rPr lang="en-US" baseline="0" dirty="0">
                <a:latin typeface="Arial" charset="0"/>
              </a:rPr>
              <a:t> The IPv4 Route Lookup Process</a:t>
            </a:r>
          </a:p>
          <a:p>
            <a:pPr>
              <a:lnSpc>
                <a:spcPct val="80000"/>
              </a:lnSpc>
              <a:buFontTx/>
              <a:buNone/>
            </a:pPr>
            <a:r>
              <a:rPr lang="en-US" sz="1200" b="0" i="0" kern="1200" baseline="0" dirty="0">
                <a:solidFill>
                  <a:schemeClr val="tx1"/>
                </a:solidFill>
                <a:effectLst/>
                <a:latin typeface="Arial" charset="0"/>
                <a:ea typeface="ＭＳ Ｐゴシック" charset="0"/>
                <a:cs typeface="ＭＳ Ｐゴシック" charset="0"/>
              </a:rPr>
              <a:t>3.3.3.2 – </a:t>
            </a:r>
            <a:r>
              <a:rPr lang="en-US" sz="1200" b="0" i="0" kern="1200" dirty="0">
                <a:solidFill>
                  <a:schemeClr val="tx1"/>
                </a:solidFill>
                <a:effectLst/>
                <a:latin typeface="Arial" charset="0"/>
                <a:ea typeface="ＭＳ Ｐゴシック" charset="0"/>
                <a:cs typeface="ＭＳ Ｐゴシック" charset="0"/>
              </a:rPr>
              <a:t>Best Route = Longest Match</a:t>
            </a:r>
          </a:p>
        </p:txBody>
      </p:sp>
    </p:spTree>
    <p:extLst>
      <p:ext uri="{BB962C8B-B14F-4D97-AF65-F5344CB8AC3E}">
        <p14:creationId xmlns:p14="http://schemas.microsoft.com/office/powerpoint/2010/main" val="1410866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3.3.4</a:t>
            </a:r>
            <a:r>
              <a:rPr lang="en-US" baseline="0" dirty="0">
                <a:latin typeface="Arial" charset="0"/>
              </a:rPr>
              <a:t> </a:t>
            </a:r>
            <a:r>
              <a:rPr lang="en-US" dirty="0">
                <a:latin typeface="Arial" charset="0"/>
              </a:rPr>
              <a:t>–</a:t>
            </a:r>
            <a:r>
              <a:rPr lang="en-US" baseline="0" dirty="0">
                <a:latin typeface="Arial" charset="0"/>
              </a:rPr>
              <a:t> Analyze an IPv6 Routing Table</a:t>
            </a:r>
          </a:p>
          <a:p>
            <a:pPr>
              <a:lnSpc>
                <a:spcPct val="80000"/>
              </a:lnSpc>
              <a:buFontTx/>
              <a:buNone/>
            </a:pPr>
            <a:r>
              <a:rPr lang="en-US" sz="1200" b="0" i="0" kern="1200" baseline="0" dirty="0">
                <a:solidFill>
                  <a:schemeClr val="tx1"/>
                </a:solidFill>
                <a:effectLst/>
                <a:latin typeface="Arial" charset="0"/>
                <a:ea typeface="ＭＳ Ｐゴシック" charset="0"/>
                <a:cs typeface="ＭＳ Ｐゴシック" charset="0"/>
              </a:rPr>
              <a:t>3.3.4.1 – </a:t>
            </a:r>
            <a:r>
              <a:rPr lang="en-US" baseline="0" dirty="0">
                <a:latin typeface="Arial" charset="0"/>
              </a:rPr>
              <a:t>IPv6 Routing Table Entries</a:t>
            </a:r>
          </a:p>
        </p:txBody>
      </p:sp>
      <p:sp>
        <p:nvSpPr>
          <p:cNvPr id="4" name="Slide Number Placeholder 3"/>
          <p:cNvSpPr>
            <a:spLocks noGrp="1"/>
          </p:cNvSpPr>
          <p:nvPr>
            <p:ph type="sldNum" sz="quarter" idx="10"/>
          </p:nvPr>
        </p:nvSpPr>
        <p:spPr/>
        <p:txBody>
          <a:bodyPr/>
          <a:lstStyle/>
          <a:p>
            <a:pPr>
              <a:defRPr/>
            </a:pPr>
            <a:fld id="{1C615CF7-9F59-4C8A-B650-E68E69E0FCFD}" type="slidenum">
              <a:rPr lang="en-US" smtClean="0"/>
              <a:pPr>
                <a:defRPr/>
              </a:pPr>
              <a:t>45</a:t>
            </a:fld>
            <a:endParaRPr lang="en-US" dirty="0"/>
          </a:p>
        </p:txBody>
      </p:sp>
    </p:spTree>
    <p:extLst>
      <p:ext uri="{BB962C8B-B14F-4D97-AF65-F5344CB8AC3E}">
        <p14:creationId xmlns:p14="http://schemas.microsoft.com/office/powerpoint/2010/main" val="100844260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46</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3.3.4</a:t>
            </a:r>
            <a:r>
              <a:rPr lang="en-US" baseline="0" dirty="0">
                <a:latin typeface="Arial" charset="0"/>
              </a:rPr>
              <a:t> </a:t>
            </a:r>
            <a:r>
              <a:rPr lang="en-US" dirty="0">
                <a:latin typeface="Arial" charset="0"/>
              </a:rPr>
              <a:t>–</a:t>
            </a:r>
            <a:r>
              <a:rPr lang="en-US" baseline="0" dirty="0">
                <a:latin typeface="Arial" charset="0"/>
              </a:rPr>
              <a:t> Analyze an IPv6 Routing Table</a:t>
            </a:r>
          </a:p>
          <a:p>
            <a:pPr>
              <a:lnSpc>
                <a:spcPct val="80000"/>
              </a:lnSpc>
              <a:buFontTx/>
              <a:buNone/>
            </a:pPr>
            <a:r>
              <a:rPr lang="en-US" sz="1200" b="0" i="0" kern="1200" baseline="0" dirty="0">
                <a:solidFill>
                  <a:schemeClr val="tx1"/>
                </a:solidFill>
                <a:effectLst/>
                <a:latin typeface="Arial" charset="0"/>
                <a:ea typeface="ＭＳ Ｐゴシック" charset="0"/>
                <a:cs typeface="ＭＳ Ｐゴシック" charset="0"/>
              </a:rPr>
              <a:t>3.3.4.2 – </a:t>
            </a:r>
            <a:r>
              <a:rPr lang="en-US" baseline="0" dirty="0">
                <a:latin typeface="Arial" charset="0"/>
              </a:rPr>
              <a:t>Directly Connected Entries</a:t>
            </a:r>
          </a:p>
        </p:txBody>
      </p:sp>
    </p:spTree>
    <p:extLst>
      <p:ext uri="{BB962C8B-B14F-4D97-AF65-F5344CB8AC3E}">
        <p14:creationId xmlns:p14="http://schemas.microsoft.com/office/powerpoint/2010/main" val="152521608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47</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b="0" dirty="0">
                <a:latin typeface="Arial" charset="0"/>
              </a:rPr>
              <a:t>3.3.4</a:t>
            </a:r>
            <a:r>
              <a:rPr lang="en-US" b="0" baseline="0" dirty="0">
                <a:latin typeface="Arial" charset="0"/>
              </a:rPr>
              <a:t> </a:t>
            </a:r>
            <a:r>
              <a:rPr lang="en-US" b="0" dirty="0">
                <a:latin typeface="Arial" charset="0"/>
              </a:rPr>
              <a:t>–</a:t>
            </a:r>
            <a:r>
              <a:rPr lang="en-US" b="0" baseline="0" dirty="0">
                <a:latin typeface="Arial" charset="0"/>
              </a:rPr>
              <a:t> Analyze an IPv6 Routing Table</a:t>
            </a:r>
          </a:p>
          <a:p>
            <a:pPr marL="0" indent="0" fontAlgn="base">
              <a:buNone/>
            </a:pPr>
            <a:r>
              <a:rPr lang="en-US" sz="1200" b="0" i="0" kern="1200" dirty="0">
                <a:solidFill>
                  <a:schemeClr val="tx1"/>
                </a:solidFill>
                <a:effectLst/>
                <a:latin typeface="Arial" charset="0"/>
                <a:ea typeface="+mn-ea"/>
                <a:cs typeface="+mn-cs"/>
              </a:rPr>
              <a:t>3.3.4.3 -  Remote IPv6 Network Entries</a:t>
            </a:r>
          </a:p>
        </p:txBody>
      </p:sp>
    </p:spTree>
    <p:extLst>
      <p:ext uri="{BB962C8B-B14F-4D97-AF65-F5344CB8AC3E}">
        <p14:creationId xmlns:p14="http://schemas.microsoft.com/office/powerpoint/2010/main" val="19419468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48</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Introduction to Networks</a:t>
            </a:r>
            <a:r>
              <a:rPr lang="en-US" b="0" baseline="0" dirty="0"/>
              <a:t> v6.0</a:t>
            </a:r>
            <a:endParaRPr lang="en-US" b="0" dirty="0"/>
          </a:p>
          <a:p>
            <a:pPr>
              <a:buFontTx/>
              <a:buNone/>
            </a:pPr>
            <a:r>
              <a:rPr lang="en-US" sz="1200" b="0" dirty="0"/>
              <a:t>Chapter 6: Network Layer</a:t>
            </a:r>
            <a:endParaRPr lang="en-GB" b="0" dirty="0"/>
          </a:p>
        </p:txBody>
      </p:sp>
    </p:spTree>
    <p:extLst>
      <p:ext uri="{BB962C8B-B14F-4D97-AF65-F5344CB8AC3E}">
        <p14:creationId xmlns:p14="http://schemas.microsoft.com/office/powerpoint/2010/main" val="47287306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p:spPr>
        <p:txBody>
          <a:bodyPr/>
          <a:lstStyle/>
          <a:p>
            <a:r>
              <a:rPr lang="en-US" dirty="0"/>
              <a:t>Chapter 3: Summary</a:t>
            </a:r>
          </a:p>
        </p:txBody>
      </p:sp>
      <p:sp>
        <p:nvSpPr>
          <p:cNvPr id="100356" name="Slide Number Placeholder 3"/>
          <p:cNvSpPr>
            <a:spLocks noGrp="1"/>
          </p:cNvSpPr>
          <p:nvPr>
            <p:ph type="sldNum" sz="quarter" idx="5"/>
          </p:nvPr>
        </p:nvSpPr>
        <p:spPr>
          <a:noFill/>
        </p:spPr>
        <p:txBody>
          <a:bodyPr/>
          <a:lstStyle/>
          <a:p>
            <a:fld id="{B07FA372-31D3-4433-A73B-79DE0EBFB8F4}" type="slidenum">
              <a:rPr lang="en-US" smtClean="0"/>
              <a:pPr/>
              <a:t>49</a:t>
            </a:fld>
            <a:endParaRPr lang="en-US"/>
          </a:p>
        </p:txBody>
      </p:sp>
    </p:spTree>
    <p:extLst>
      <p:ext uri="{BB962C8B-B14F-4D97-AF65-F5344CB8AC3E}">
        <p14:creationId xmlns:p14="http://schemas.microsoft.com/office/powerpoint/2010/main" val="169817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9515511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p:spPr>
        <p:txBody>
          <a:bodyPr/>
          <a:lstStyle/>
          <a:p>
            <a:r>
              <a:rPr lang="en-US" dirty="0"/>
              <a:t>Chapter 3: Summary</a:t>
            </a:r>
          </a:p>
        </p:txBody>
      </p:sp>
      <p:sp>
        <p:nvSpPr>
          <p:cNvPr id="100356" name="Slide Number Placeholder 3"/>
          <p:cNvSpPr>
            <a:spLocks noGrp="1"/>
          </p:cNvSpPr>
          <p:nvPr>
            <p:ph type="sldNum" sz="quarter" idx="5"/>
          </p:nvPr>
        </p:nvSpPr>
        <p:spPr>
          <a:noFill/>
        </p:spPr>
        <p:txBody>
          <a:bodyPr/>
          <a:lstStyle/>
          <a:p>
            <a:fld id="{B07FA372-31D3-4433-A73B-79DE0EBFB8F4}" type="slidenum">
              <a:rPr lang="en-US" smtClean="0"/>
              <a:pPr/>
              <a:t>50</a:t>
            </a:fld>
            <a:endParaRPr lang="en-US"/>
          </a:p>
        </p:txBody>
      </p:sp>
    </p:spTree>
    <p:extLst>
      <p:ext uri="{BB962C8B-B14F-4D97-AF65-F5344CB8AC3E}">
        <p14:creationId xmlns:p14="http://schemas.microsoft.com/office/powerpoint/2010/main" val="11954391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p:spPr>
        <p:txBody>
          <a:bodyPr/>
          <a:lstStyle/>
          <a:p>
            <a:r>
              <a:rPr lang="en-US" dirty="0"/>
              <a:t>Chapter 3:</a:t>
            </a:r>
            <a:r>
              <a:rPr lang="en-US" baseline="0" dirty="0"/>
              <a:t> </a:t>
            </a:r>
            <a:r>
              <a:rPr lang="en-US" dirty="0"/>
              <a:t>Summary</a:t>
            </a:r>
          </a:p>
        </p:txBody>
      </p:sp>
      <p:sp>
        <p:nvSpPr>
          <p:cNvPr id="100356" name="Slide Number Placeholder 3"/>
          <p:cNvSpPr>
            <a:spLocks noGrp="1"/>
          </p:cNvSpPr>
          <p:nvPr>
            <p:ph type="sldNum" sz="quarter" idx="5"/>
          </p:nvPr>
        </p:nvSpPr>
        <p:spPr>
          <a:noFill/>
        </p:spPr>
        <p:txBody>
          <a:bodyPr/>
          <a:lstStyle/>
          <a:p>
            <a:fld id="{B07FA372-31D3-4433-A73B-79DE0EBFB8F4}" type="slidenum">
              <a:rPr lang="en-US" smtClean="0"/>
              <a:pPr/>
              <a:t>51</a:t>
            </a:fld>
            <a:endParaRPr lang="en-US"/>
          </a:p>
        </p:txBody>
      </p:sp>
    </p:spTree>
    <p:extLst>
      <p:ext uri="{BB962C8B-B14F-4D97-AF65-F5344CB8AC3E}">
        <p14:creationId xmlns:p14="http://schemas.microsoft.com/office/powerpoint/2010/main" val="127736946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p:spPr>
        <p:txBody>
          <a:bodyPr/>
          <a:lstStyle/>
          <a:p>
            <a:r>
              <a:rPr lang="en-US" dirty="0"/>
              <a:t>Chapter 3</a:t>
            </a:r>
            <a:r>
              <a:rPr lang="en-US" baseline="0" dirty="0"/>
              <a:t> </a:t>
            </a:r>
            <a:r>
              <a:rPr lang="en-US" dirty="0"/>
              <a:t>Summary</a:t>
            </a:r>
          </a:p>
        </p:txBody>
      </p:sp>
      <p:sp>
        <p:nvSpPr>
          <p:cNvPr id="100356" name="Slide Number Placeholder 3"/>
          <p:cNvSpPr>
            <a:spLocks noGrp="1"/>
          </p:cNvSpPr>
          <p:nvPr>
            <p:ph type="sldNum" sz="quarter" idx="5"/>
          </p:nvPr>
        </p:nvSpPr>
        <p:spPr>
          <a:noFill/>
        </p:spPr>
        <p:txBody>
          <a:bodyPr/>
          <a:lstStyle/>
          <a:p>
            <a:fld id="{B07FA372-31D3-4433-A73B-79DE0EBFB8F4}" type="slidenum">
              <a:rPr lang="en-US" smtClean="0"/>
              <a:pPr/>
              <a:t>52</a:t>
            </a:fld>
            <a:endParaRPr lang="en-US"/>
          </a:p>
        </p:txBody>
      </p:sp>
    </p:spTree>
    <p:extLst>
      <p:ext uri="{BB962C8B-B14F-4D97-AF65-F5344CB8AC3E}">
        <p14:creationId xmlns:p14="http://schemas.microsoft.com/office/powerpoint/2010/main" val="35449516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53</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388052415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54</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388052415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55</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104376164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57</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6</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368471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3733137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9</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endParaRPr lang="en-US" dirty="0">
              <a:latin typeface="Arial" charset="0"/>
            </a:endParaRPr>
          </a:p>
        </p:txBody>
      </p:sp>
    </p:spTree>
    <p:extLst>
      <p:ext uri="{BB962C8B-B14F-4D97-AF65-F5344CB8AC3E}">
        <p14:creationId xmlns:p14="http://schemas.microsoft.com/office/powerpoint/2010/main" val="37331372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6</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dirty="0"/>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6</a:t>
            </a: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28856D66-2D7E-BA44-8BF8-F720D8CAD36C}" type="slidenum">
              <a:rPr lang="en-US" sz="1000">
                <a:solidFill>
                  <a:srgbClr val="D3D3D3"/>
                </a:solidFill>
              </a:rPr>
              <a:pPr algn="r" defTabSz="814388">
                <a:lnSpc>
                  <a:spcPct val="100000"/>
                </a:lnSpc>
              </a:pPr>
              <a:t>‹#›</a:t>
            </a:fld>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fontAlgn="base">
        <a:lnSpc>
          <a:spcPct val="90000"/>
        </a:lnSpc>
        <a:spcBef>
          <a:spcPct val="0"/>
        </a:spcBef>
        <a:spcAft>
          <a:spcPct val="0"/>
        </a:spcAft>
        <a:defRPr sz="3200" b="1">
          <a:solidFill>
            <a:srgbClr val="708CA1"/>
          </a:solidFill>
          <a:latin typeface="Arial" charset="0"/>
        </a:defRPr>
      </a:lvl6pPr>
      <a:lvl7pPr marL="914400" algn="l" defTabSz="814388" rtl="0" fontAlgn="base">
        <a:lnSpc>
          <a:spcPct val="90000"/>
        </a:lnSpc>
        <a:spcBef>
          <a:spcPct val="0"/>
        </a:spcBef>
        <a:spcAft>
          <a:spcPct val="0"/>
        </a:spcAft>
        <a:defRPr sz="3200" b="1">
          <a:solidFill>
            <a:srgbClr val="708CA1"/>
          </a:solidFill>
          <a:latin typeface="Arial" charset="0"/>
        </a:defRPr>
      </a:lvl7pPr>
      <a:lvl8pPr marL="1371600" algn="l" defTabSz="814388" rtl="0" fontAlgn="base">
        <a:lnSpc>
          <a:spcPct val="90000"/>
        </a:lnSpc>
        <a:spcBef>
          <a:spcPct val="0"/>
        </a:spcBef>
        <a:spcAft>
          <a:spcPct val="0"/>
        </a:spcAft>
        <a:defRPr sz="3200" b="1">
          <a:solidFill>
            <a:srgbClr val="708CA1"/>
          </a:solidFill>
          <a:latin typeface="Arial" charset="0"/>
        </a:defRPr>
      </a:lvl8pPr>
      <a:lvl9pPr marL="1828800" algn="l" defTabSz="814388" rtl="0" fontAlgn="base">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0" fontAlgn="base" hangingPunct="0">
        <a:lnSpc>
          <a:spcPct val="95000"/>
        </a:lnSpc>
        <a:spcBef>
          <a:spcPct val="35000"/>
        </a:spcBef>
        <a:spcAft>
          <a:spcPct val="0"/>
        </a:spcAft>
        <a:buClr>
          <a:srgbClr val="708CA1"/>
        </a:buClr>
        <a:defRPr sz="2000">
          <a:solidFill>
            <a:schemeClr val="tx1"/>
          </a:solidFill>
          <a:latin typeface="+mn-lt"/>
        </a:defRPr>
      </a:lvl6pPr>
      <a:lvl7pPr marL="2519363" algn="l" defTabSz="814388" rtl="0" eaLnBrk="0" fontAlgn="base" hangingPunct="0">
        <a:lnSpc>
          <a:spcPct val="95000"/>
        </a:lnSpc>
        <a:spcBef>
          <a:spcPct val="35000"/>
        </a:spcBef>
        <a:spcAft>
          <a:spcPct val="0"/>
        </a:spcAft>
        <a:buClr>
          <a:srgbClr val="708CA1"/>
        </a:buClr>
        <a:defRPr sz="2000">
          <a:solidFill>
            <a:schemeClr val="tx1"/>
          </a:solidFill>
          <a:latin typeface="+mn-lt"/>
        </a:defRPr>
      </a:lvl7pPr>
      <a:lvl8pPr marL="2976563" algn="l" defTabSz="814388" rtl="0" eaLnBrk="0" fontAlgn="base" hangingPunct="0">
        <a:lnSpc>
          <a:spcPct val="95000"/>
        </a:lnSpc>
        <a:spcBef>
          <a:spcPct val="35000"/>
        </a:spcBef>
        <a:spcAft>
          <a:spcPct val="0"/>
        </a:spcAft>
        <a:buClr>
          <a:srgbClr val="708CA1"/>
        </a:buClr>
        <a:defRPr sz="2000">
          <a:solidFill>
            <a:schemeClr val="tx1"/>
          </a:solidFill>
          <a:latin typeface="+mn-lt"/>
        </a:defRPr>
      </a:lvl8pPr>
      <a:lvl9pPr marL="3433763" algn="l" defTabSz="814388" rtl="0" eaLnBrk="0" fontAlgn="base" hangingPunct="0">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6084AB3D-AE30-934E-B0BC-A74C2CCEE444}" type="slidenum">
              <a:rPr lang="en-US" sz="1000">
                <a:solidFill>
                  <a:srgbClr val="D3D3D3"/>
                </a:solidFill>
              </a:rPr>
              <a:pPr algn="r" defTabSz="814388">
                <a:lnSpc>
                  <a:spcPct val="100000"/>
                </a:lnSpc>
              </a:pPr>
              <a:t>‹#›</a:t>
            </a:fld>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hyperlink" Target="https://www.netacad.com/group/communities/community-home" TargetMode="External"/><Relationship Id="rId2" Type="http://schemas.openxmlformats.org/officeDocument/2006/relationships/notesSlide" Target="../notesSlides/notesSlide13.xml"/><Relationship Id="rId1" Type="http://schemas.openxmlformats.org/officeDocument/2006/relationships/slideLayout" Target="../slideLayouts/slideLayout19.xml"/><Relationship Id="rId4" Type="http://schemas.openxmlformats.org/officeDocument/2006/relationships/hyperlink" Target="https://www.netacad.com/group/communities/ccna-blo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14.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14.xml"/><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5.xml"/><Relationship Id="rId1" Type="http://schemas.openxmlformats.org/officeDocument/2006/relationships/slideLayout" Target="../slideLayouts/slideLayout14.xml"/><Relationship Id="rId4" Type="http://schemas.openxmlformats.org/officeDocument/2006/relationships/image" Target="../media/image25.png"/></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6.xml"/><Relationship Id="rId1" Type="http://schemas.openxmlformats.org/officeDocument/2006/relationships/slideLayout" Target="../slideLayouts/slideLayout14.xml"/><Relationship Id="rId5" Type="http://schemas.openxmlformats.org/officeDocument/2006/relationships/comments" Target="../comments/comment1.xml"/><Relationship Id="rId4" Type="http://schemas.openxmlformats.org/officeDocument/2006/relationships/image" Target="../media/image34.png"/></Relationships>
</file>

<file path=ppt/slides/_rels/slide4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7.xml"/><Relationship Id="rId1" Type="http://schemas.openxmlformats.org/officeDocument/2006/relationships/slideLayout" Target="../slideLayouts/slideLayout14.xml"/><Relationship Id="rId4" Type="http://schemas.openxmlformats.org/officeDocument/2006/relationships/image" Target="../media/image36.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5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6.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lstStyle/>
          <a:p>
            <a:pPr eaLnBrk="1" hangingPunct="1"/>
            <a:r>
              <a:rPr lang="en-US" sz="2400" dirty="0">
                <a:latin typeface="Arial" charset="0"/>
              </a:rPr>
              <a:t>Instructor Materials</a:t>
            </a:r>
            <a:br>
              <a:rPr lang="en-US" sz="2400" dirty="0">
                <a:latin typeface="Arial" charset="0"/>
              </a:rPr>
            </a:br>
            <a:r>
              <a:rPr lang="en-US" sz="2400" dirty="0">
                <a:latin typeface="Arial" charset="0"/>
              </a:rPr>
              <a:t>Chapter 3: Dynamic Routing</a:t>
            </a:r>
            <a:endParaRPr lang="en-US" sz="2400" dirty="0">
              <a:solidFill>
                <a:srgbClr val="00B0F0"/>
              </a:solidFill>
              <a:latin typeface="Arial" charset="0"/>
            </a:endParaRPr>
          </a:p>
        </p:txBody>
      </p:sp>
      <p:sp>
        <p:nvSpPr>
          <p:cNvPr id="3" name="Subtitle 2"/>
          <p:cNvSpPr>
            <a:spLocks noGrp="1"/>
          </p:cNvSpPr>
          <p:nvPr>
            <p:ph type="subTitle" idx="1"/>
          </p:nvPr>
        </p:nvSpPr>
        <p:spPr>
          <a:xfrm>
            <a:off x="311149" y="4672012"/>
            <a:ext cx="5033583" cy="1061813"/>
          </a:xfrm>
        </p:spPr>
        <p:txBody>
          <a:bodyPr/>
          <a:lstStyle/>
          <a:p>
            <a:pPr eaLnBrk="1" hangingPunct="1"/>
            <a:r>
              <a:rPr lang="en-US" dirty="0">
                <a:latin typeface="Arial" charset="0"/>
              </a:rPr>
              <a:t>CCNA Routing and Switching</a:t>
            </a:r>
          </a:p>
          <a:p>
            <a:pPr eaLnBrk="1" hangingPunct="1"/>
            <a:r>
              <a:rPr lang="en-US" dirty="0">
                <a:latin typeface="Arial" charset="0"/>
              </a:rPr>
              <a:t>Routing and Switching Essentials v6.0</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3: Best Practices (Cont.)</a:t>
            </a:r>
          </a:p>
        </p:txBody>
      </p:sp>
      <p:sp>
        <p:nvSpPr>
          <p:cNvPr id="9" name="Text Placeholder 6"/>
          <p:cNvSpPr txBox="1">
            <a:spLocks/>
          </p:cNvSpPr>
          <p:nvPr/>
        </p:nvSpPr>
        <p:spPr>
          <a:xfrm>
            <a:off x="411086" y="1344168"/>
            <a:ext cx="8394585"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lnSpc>
                <a:spcPct val="85000"/>
              </a:lnSpc>
              <a:spcBef>
                <a:spcPct val="30000"/>
              </a:spcBef>
              <a:buNone/>
            </a:pPr>
            <a:r>
              <a:rPr lang="en-US" sz="2000" dirty="0"/>
              <a:t>Section 3.3</a:t>
            </a:r>
          </a:p>
          <a:p>
            <a:pPr eaLnBrk="1" hangingPunct="1">
              <a:lnSpc>
                <a:spcPct val="85000"/>
              </a:lnSpc>
              <a:spcBef>
                <a:spcPct val="30000"/>
              </a:spcBef>
            </a:pPr>
            <a:r>
              <a:rPr lang="en-US" sz="2000" dirty="0"/>
              <a:t>Reading routing tables is crucial in troubleshooting. Provide many examples of pre-configured topologies for practice. </a:t>
            </a:r>
          </a:p>
          <a:p>
            <a:pPr eaLnBrk="1" hangingPunct="1">
              <a:lnSpc>
                <a:spcPct val="85000"/>
              </a:lnSpc>
              <a:spcBef>
                <a:spcPct val="30000"/>
              </a:spcBef>
            </a:pPr>
            <a:endParaRPr lang="en-US" sz="2000" dirty="0"/>
          </a:p>
          <a:p>
            <a:pPr lvl="0"/>
            <a:endParaRPr lang="en-US" sz="2000" dirty="0"/>
          </a:p>
        </p:txBody>
      </p:sp>
    </p:spTree>
    <p:extLst>
      <p:ext uri="{BB962C8B-B14F-4D97-AF65-F5344CB8AC3E}">
        <p14:creationId xmlns:p14="http://schemas.microsoft.com/office/powerpoint/2010/main" val="566943290"/>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3: Best Practices (Cont.)</a:t>
            </a:r>
          </a:p>
        </p:txBody>
      </p:sp>
      <p:sp>
        <p:nvSpPr>
          <p:cNvPr id="9" name="Text Placeholder 6"/>
          <p:cNvSpPr txBox="1">
            <a:spLocks/>
          </p:cNvSpPr>
          <p:nvPr/>
        </p:nvSpPr>
        <p:spPr>
          <a:xfrm>
            <a:off x="515154" y="1344168"/>
            <a:ext cx="8290517"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lnSpc>
                <a:spcPct val="85000"/>
              </a:lnSpc>
              <a:spcBef>
                <a:spcPct val="30000"/>
              </a:spcBef>
              <a:buNone/>
            </a:pPr>
            <a:r>
              <a:rPr lang="en-US" sz="2000" b="1" dirty="0"/>
              <a:t>Discussion Questions </a:t>
            </a:r>
          </a:p>
          <a:p>
            <a:pPr marL="347663" indent="-347663" eaLnBrk="1" hangingPunct="1">
              <a:lnSpc>
                <a:spcPct val="85000"/>
              </a:lnSpc>
              <a:spcBef>
                <a:spcPct val="30000"/>
              </a:spcBef>
              <a:buNone/>
            </a:pPr>
            <a:r>
              <a:rPr lang="en-US" sz="2000" dirty="0"/>
              <a:t>1. When do we need to use static routing? </a:t>
            </a:r>
          </a:p>
          <a:p>
            <a:pPr marL="347663" indent="-347663" eaLnBrk="1" hangingPunct="1">
              <a:lnSpc>
                <a:spcPct val="85000"/>
              </a:lnSpc>
              <a:spcBef>
                <a:spcPct val="30000"/>
              </a:spcBef>
              <a:buNone/>
            </a:pPr>
            <a:r>
              <a:rPr lang="en-US" sz="2000" dirty="0"/>
              <a:t>2. When do we need to use dynamic routing? </a:t>
            </a:r>
          </a:p>
          <a:p>
            <a:pPr marL="347663" indent="-347663" eaLnBrk="1" hangingPunct="1">
              <a:lnSpc>
                <a:spcPct val="85000"/>
              </a:lnSpc>
              <a:spcBef>
                <a:spcPct val="30000"/>
              </a:spcBef>
              <a:buNone/>
            </a:pPr>
            <a:r>
              <a:rPr lang="en-US" sz="2000" dirty="0"/>
              <a:t>3. What are the advantages and disadvantages of static and dynamic  routing? </a:t>
            </a:r>
          </a:p>
          <a:p>
            <a:pPr marL="347663" indent="-347663" eaLnBrk="1" hangingPunct="1">
              <a:lnSpc>
                <a:spcPct val="85000"/>
              </a:lnSpc>
              <a:spcBef>
                <a:spcPct val="30000"/>
              </a:spcBef>
              <a:buNone/>
            </a:pPr>
            <a:r>
              <a:rPr lang="en-US" sz="2000" dirty="0"/>
              <a:t>4. Compare and contrast the distance vector and link-state routing protocols. </a:t>
            </a:r>
          </a:p>
          <a:p>
            <a:pPr marL="347663" indent="-347663" eaLnBrk="1" hangingPunct="1">
              <a:lnSpc>
                <a:spcPct val="85000"/>
              </a:lnSpc>
              <a:spcBef>
                <a:spcPct val="30000"/>
              </a:spcBef>
              <a:buNone/>
            </a:pPr>
            <a:r>
              <a:rPr lang="en-US" sz="2000" dirty="0"/>
              <a:t>5. What is the advantage of classless routing protocols over classful routing  protocols? </a:t>
            </a:r>
          </a:p>
          <a:p>
            <a:pPr marL="347663" indent="-347663" eaLnBrk="1" hangingPunct="1">
              <a:lnSpc>
                <a:spcPct val="85000"/>
              </a:lnSpc>
              <a:spcBef>
                <a:spcPct val="30000"/>
              </a:spcBef>
              <a:buNone/>
            </a:pPr>
            <a:r>
              <a:rPr lang="en-US" sz="2000" dirty="0"/>
              <a:t>6. Why do we want to have convergence in the shortest possible time after a change in a network? </a:t>
            </a:r>
          </a:p>
          <a:p>
            <a:pPr marL="347663" indent="-347663" eaLnBrk="1" hangingPunct="1">
              <a:lnSpc>
                <a:spcPct val="85000"/>
              </a:lnSpc>
              <a:spcBef>
                <a:spcPct val="30000"/>
              </a:spcBef>
              <a:buNone/>
            </a:pPr>
            <a:r>
              <a:rPr lang="en-US" sz="2000" dirty="0"/>
              <a:t>7. Why do we need to have multiple metrics? </a:t>
            </a:r>
          </a:p>
          <a:p>
            <a:pPr marL="347663" indent="-347663" eaLnBrk="1" hangingPunct="1">
              <a:lnSpc>
                <a:spcPct val="85000"/>
              </a:lnSpc>
              <a:spcBef>
                <a:spcPct val="30000"/>
              </a:spcBef>
              <a:buNone/>
            </a:pPr>
            <a:r>
              <a:rPr lang="en-US" sz="2000" dirty="0"/>
              <a:t>8. What affects the speed of convergence? </a:t>
            </a:r>
          </a:p>
        </p:txBody>
      </p:sp>
    </p:spTree>
    <p:extLst>
      <p:ext uri="{BB962C8B-B14F-4D97-AF65-F5344CB8AC3E}">
        <p14:creationId xmlns:p14="http://schemas.microsoft.com/office/powerpoint/2010/main" val="3441005926"/>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3: Best Practices (Cont.)</a:t>
            </a:r>
          </a:p>
        </p:txBody>
      </p:sp>
      <p:sp>
        <p:nvSpPr>
          <p:cNvPr id="9" name="Text Placeholder 6"/>
          <p:cNvSpPr txBox="1">
            <a:spLocks/>
          </p:cNvSpPr>
          <p:nvPr/>
        </p:nvSpPr>
        <p:spPr>
          <a:xfrm>
            <a:off x="515154" y="1344168"/>
            <a:ext cx="8290517"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lnSpc>
                <a:spcPct val="85000"/>
              </a:lnSpc>
              <a:spcBef>
                <a:spcPct val="30000"/>
              </a:spcBef>
              <a:buNone/>
            </a:pPr>
            <a:r>
              <a:rPr lang="en-US" sz="2000" b="1" dirty="0"/>
              <a:t>Story for Chapter 3 </a:t>
            </a:r>
          </a:p>
          <a:p>
            <a:pPr marL="347663" indent="0" eaLnBrk="1" hangingPunct="1">
              <a:lnSpc>
                <a:spcPct val="85000"/>
              </a:lnSpc>
              <a:spcBef>
                <a:spcPct val="30000"/>
              </a:spcBef>
              <a:buNone/>
            </a:pPr>
            <a:r>
              <a:rPr lang="en-US" sz="2000" dirty="0"/>
              <a:t>When two companies join forces, their networks too must unite. Our customer had purchased one of its competitors and we were asked to integrate these two very different and very large networks. Each company’s remote offices needed access to all of the existing company networks as well as those of the new company. The static routing statements on each company’s core routers had grown as they each added remote offices. With the merger of these two companies’ networks, the number of static routes had doubled. For this merger to work, a simple answer to a complex problem had to be found. Because these networks were all managed by Cisco routers, a very simple EIGRP network schema was installed on all interconnected routers. This new dynamically routed network eliminated the need to maintain static routes on any of the core or remote office routers. In addition, it allowed for easy future expansion of any additional networks. With only a few hours of consulting time and a basic knowledge of dynamic routing, the network merger went through without a problem. </a:t>
            </a:r>
          </a:p>
        </p:txBody>
      </p:sp>
    </p:spTree>
    <p:extLst>
      <p:ext uri="{BB962C8B-B14F-4D97-AF65-F5344CB8AC3E}">
        <p14:creationId xmlns:p14="http://schemas.microsoft.com/office/powerpoint/2010/main" val="3169501298"/>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395786" y="350288"/>
            <a:ext cx="8145462" cy="838200"/>
          </a:xfrm>
        </p:spPr>
        <p:txBody>
          <a:bodyPr/>
          <a:lstStyle/>
          <a:p>
            <a:pPr eaLnBrk="1" hangingPunct="1"/>
            <a:r>
              <a:rPr lang="en-US" dirty="0"/>
              <a:t>Chapter 3: Additional Help</a:t>
            </a:r>
          </a:p>
        </p:txBody>
      </p:sp>
      <p:sp>
        <p:nvSpPr>
          <p:cNvPr id="20483" name="Rectangle 34"/>
          <p:cNvSpPr>
            <a:spLocks noGrp="1" noChangeArrowheads="1"/>
          </p:cNvSpPr>
          <p:nvPr>
            <p:ph type="body" idx="4294967295"/>
          </p:nvPr>
        </p:nvSpPr>
        <p:spPr>
          <a:xfrm>
            <a:off x="395786" y="1260910"/>
            <a:ext cx="8200528" cy="3571875"/>
          </a:xfrm>
        </p:spPr>
        <p:txBody>
          <a:bodyPr/>
          <a:lstStyle/>
          <a:p>
            <a:pPr>
              <a:lnSpc>
                <a:spcPct val="85000"/>
              </a:lnSpc>
              <a:spcBef>
                <a:spcPct val="30000"/>
              </a:spcBef>
              <a:spcAft>
                <a:spcPts val="1200"/>
              </a:spcAft>
              <a:defRPr/>
            </a:pPr>
            <a:r>
              <a:rPr lang="en-US" sz="2000" dirty="0"/>
              <a:t>For additional help with teaching strategies, including lesson plans, analogies for difficult concepts, and discussion topics, visit the CCNA Community at: </a:t>
            </a:r>
            <a:r>
              <a:rPr lang="en-US" sz="2000" dirty="0">
                <a:hlinkClick r:id="rId3"/>
              </a:rPr>
              <a:t>https://www.netacad.com/group/communities/community-home</a:t>
            </a:r>
            <a:endParaRPr lang="en-US" sz="2000" dirty="0"/>
          </a:p>
          <a:p>
            <a:pPr>
              <a:lnSpc>
                <a:spcPct val="85000"/>
              </a:lnSpc>
              <a:spcBef>
                <a:spcPct val="30000"/>
              </a:spcBef>
              <a:spcAft>
                <a:spcPts val="1200"/>
              </a:spcAft>
              <a:defRPr/>
            </a:pPr>
            <a:r>
              <a:rPr lang="en-US" sz="2000" dirty="0"/>
              <a:t>Best practices from around the world for teaching CCNA Routing and Switching. </a:t>
            </a:r>
            <a:r>
              <a:rPr lang="en-US" sz="2000" dirty="0">
                <a:hlinkClick r:id="rId4"/>
              </a:rPr>
              <a:t>https://www.netacad.com/group/communities/ccna-blog</a:t>
            </a:r>
            <a:endParaRPr lang="en-US" sz="2000" dirty="0"/>
          </a:p>
          <a:p>
            <a:pPr>
              <a:lnSpc>
                <a:spcPct val="85000"/>
              </a:lnSpc>
              <a:spcBef>
                <a:spcPct val="30000"/>
              </a:spcBef>
              <a:defRPr/>
            </a:pPr>
            <a:r>
              <a:rPr lang="en-US" sz="2000" dirty="0"/>
              <a:t>If you have lesson plans or resources that you would like to share, upload them to the CCNA Community in order to help other instructors.</a:t>
            </a:r>
          </a:p>
          <a:p>
            <a:r>
              <a:rPr lang="en-US" sz="2000" dirty="0"/>
              <a:t>Students can enroll in </a:t>
            </a:r>
            <a:r>
              <a:rPr lang="en-US" sz="2000" b="1" dirty="0"/>
              <a:t>Packet Tracer Know How 1: Packet Tracer 101 </a:t>
            </a:r>
            <a:r>
              <a:rPr lang="en-US" sz="2000" dirty="0"/>
              <a:t>(self-enroll)</a:t>
            </a:r>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49" y="2263775"/>
            <a:ext cx="4093425" cy="1481138"/>
          </a:xfrm>
        </p:spPr>
        <p:txBody>
          <a:bodyPr/>
          <a:lstStyle/>
          <a:p>
            <a:pPr eaLnBrk="1" hangingPunct="1"/>
            <a:r>
              <a:rPr lang="en-US" sz="2400" dirty="0">
                <a:latin typeface="Arial" charset="0"/>
              </a:rPr>
              <a:t>Chapter 3: Dynamic Routing</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lstStyle/>
          <a:p>
            <a:pPr eaLnBrk="1" hangingPunct="1"/>
            <a:r>
              <a:rPr lang="en-US" dirty="0"/>
              <a:t>Routing and Switching Essentials v6.0</a:t>
            </a:r>
            <a:endParaRPr lang="en-US" dirty="0">
              <a:solidFill>
                <a:srgbClr val="00B0F0"/>
              </a:solidFill>
              <a:latin typeface="Arial" charset="0"/>
            </a:endParaRPr>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350288"/>
            <a:ext cx="8145462" cy="838200"/>
          </a:xfrm>
        </p:spPr>
        <p:txBody>
          <a:bodyPr/>
          <a:lstStyle/>
          <a:p>
            <a:pPr eaLnBrk="1" hangingPunct="1"/>
            <a:r>
              <a:rPr lang="en-US" dirty="0"/>
              <a:t>Chapter 3 - Sections &amp; Objectives</a:t>
            </a:r>
          </a:p>
        </p:txBody>
      </p:sp>
      <p:sp>
        <p:nvSpPr>
          <p:cNvPr id="4099" name="Rectangle 34"/>
          <p:cNvSpPr>
            <a:spLocks noGrp="1" noChangeArrowheads="1"/>
          </p:cNvSpPr>
          <p:nvPr>
            <p:ph type="body" idx="4294967295"/>
          </p:nvPr>
        </p:nvSpPr>
        <p:spPr>
          <a:xfrm>
            <a:off x="655638" y="1337482"/>
            <a:ext cx="7940675" cy="4743578"/>
          </a:xfrm>
        </p:spPr>
        <p:txBody>
          <a:bodyPr/>
          <a:lstStyle/>
          <a:p>
            <a:pPr marL="0" indent="0">
              <a:buNone/>
            </a:pPr>
            <a:r>
              <a:rPr lang="en-CA" sz="2000" dirty="0"/>
              <a:t>3.1 Dynamic Routing Protocols</a:t>
            </a:r>
          </a:p>
          <a:p>
            <a:pPr marL="625475" lvl="1" indent="-285750">
              <a:buFont typeface="Arial" panose="020B0604020202020204" pitchFamily="34" charset="0"/>
              <a:buChar char="•"/>
            </a:pPr>
            <a:r>
              <a:rPr lang="en-US" sz="1600" dirty="0"/>
              <a:t>Explain the purpose of dynamic routing protocols.</a:t>
            </a:r>
          </a:p>
          <a:p>
            <a:pPr marL="625475" lvl="1" indent="-285750">
              <a:buFont typeface="Arial" panose="020B0604020202020204" pitchFamily="34" charset="0"/>
              <a:buChar char="•"/>
            </a:pPr>
            <a:r>
              <a:rPr lang="en-US" sz="1600" dirty="0"/>
              <a:t>Explain the use of dynamic routing and static routing</a:t>
            </a:r>
          </a:p>
          <a:p>
            <a:pPr marL="1588" indent="0">
              <a:buNone/>
            </a:pPr>
            <a:r>
              <a:rPr lang="en-CA" sz="2000" dirty="0"/>
              <a:t>3.2 RIPv2</a:t>
            </a:r>
          </a:p>
          <a:p>
            <a:pPr marL="625475" lvl="1" indent="-285750">
              <a:buFont typeface="Arial" panose="020B0604020202020204" pitchFamily="34" charset="0"/>
              <a:buChar char="•"/>
            </a:pPr>
            <a:r>
              <a:rPr lang="en-US" sz="1600" dirty="0"/>
              <a:t>Configure the RIPv2 routing protocol.</a:t>
            </a:r>
          </a:p>
          <a:p>
            <a:pPr marL="0" indent="0">
              <a:buNone/>
            </a:pPr>
            <a:r>
              <a:rPr lang="en-US" sz="2000" dirty="0"/>
              <a:t>3.3 The Routing Table</a:t>
            </a:r>
          </a:p>
          <a:p>
            <a:pPr marL="627063" lvl="1" indent="-285750">
              <a:buFont typeface="Arial" panose="020B0604020202020204" pitchFamily="34" charset="0"/>
              <a:buChar char="•"/>
            </a:pPr>
            <a:r>
              <a:rPr lang="en-US" sz="1600" dirty="0"/>
              <a:t>Explain the components of an IPv4 routing table entry for a given route.</a:t>
            </a:r>
          </a:p>
          <a:p>
            <a:pPr marL="627063" lvl="1" indent="-285750">
              <a:buFont typeface="Arial" panose="020B0604020202020204" pitchFamily="34" charset="0"/>
              <a:buChar char="•"/>
            </a:pPr>
            <a:r>
              <a:rPr lang="en-US" sz="1600" dirty="0"/>
              <a:t>Explain the parent/child relationship in a dynamically built routing table.</a:t>
            </a:r>
          </a:p>
          <a:p>
            <a:pPr marL="627063" lvl="1" indent="-285750">
              <a:buFont typeface="Arial" panose="020B0604020202020204" pitchFamily="34" charset="0"/>
              <a:buChar char="•"/>
            </a:pPr>
            <a:r>
              <a:rPr lang="en-US" sz="1600" dirty="0"/>
              <a:t>Determine which route will be used to forward a IPv4 packet.</a:t>
            </a:r>
          </a:p>
          <a:p>
            <a:pPr marL="627063" lvl="1" indent="-285750">
              <a:buFont typeface="Arial" panose="020B0604020202020204" pitchFamily="34" charset="0"/>
              <a:buChar char="•"/>
            </a:pPr>
            <a:r>
              <a:rPr lang="en-US" sz="1600" dirty="0"/>
              <a:t>Determine which route will be used to forward a IPv6 packet.</a:t>
            </a:r>
          </a:p>
          <a:p>
            <a:pPr marL="3176" indent="0">
              <a:buNone/>
            </a:pPr>
            <a:r>
              <a:rPr lang="en-US" sz="2000" dirty="0"/>
              <a:t>3.4 Summary</a:t>
            </a:r>
          </a:p>
          <a:p>
            <a:pPr marL="627063" lvl="1" indent="-285750">
              <a:buFont typeface="Arial" panose="020B0604020202020204" pitchFamily="34" charset="0"/>
              <a:buChar char="•"/>
            </a:pPr>
            <a:endParaRPr lang="en-US" sz="1600" dirty="0"/>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49" y="2263775"/>
            <a:ext cx="4209335" cy="1481138"/>
          </a:xfrm>
        </p:spPr>
        <p:txBody>
          <a:bodyPr/>
          <a:lstStyle/>
          <a:p>
            <a:pPr eaLnBrk="1" hangingPunct="1"/>
            <a:r>
              <a:rPr lang="en-CA" sz="2400" dirty="0"/>
              <a:t>3.1 Dynamic Routing Protocols</a:t>
            </a:r>
            <a:endParaRPr lang="en-US" sz="2400" dirty="0">
              <a:solidFill>
                <a:srgbClr val="00B0F0"/>
              </a:solidFill>
            </a:endParaRP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39725" y="492125"/>
            <a:ext cx="8456613" cy="871538"/>
          </a:xfrm>
        </p:spPr>
        <p:txBody>
          <a:bodyPr/>
          <a:lstStyle/>
          <a:p>
            <a:pPr eaLnBrk="1" hangingPunct="1">
              <a:defRPr/>
            </a:pPr>
            <a:r>
              <a:rPr lang="en-US" sz="1800" dirty="0"/>
              <a:t>Dynamic Routing Protocol Overview</a:t>
            </a:r>
            <a:br>
              <a:rPr lang="en-US" sz="1800" dirty="0"/>
            </a:br>
            <a:r>
              <a:rPr lang="en-US" sz="2800" dirty="0"/>
              <a:t>Dynamic Routing Protocol Evolution</a:t>
            </a:r>
            <a:endParaRPr lang="en-US" sz="2800" dirty="0">
              <a:solidFill>
                <a:schemeClr val="accent5">
                  <a:lumMod val="75000"/>
                </a:schemeClr>
              </a:solidFill>
              <a:cs typeface="Arial" pitchFamily="34" charset="0"/>
            </a:endParaRPr>
          </a:p>
        </p:txBody>
      </p:sp>
      <p:sp>
        <p:nvSpPr>
          <p:cNvPr id="38915" name="Content Placeholder 5"/>
          <p:cNvSpPr>
            <a:spLocks noGrp="1"/>
          </p:cNvSpPr>
          <p:nvPr>
            <p:ph idx="1"/>
          </p:nvPr>
        </p:nvSpPr>
        <p:spPr>
          <a:xfrm>
            <a:off x="554038" y="1799771"/>
            <a:ext cx="7940675" cy="4151767"/>
          </a:xfrm>
        </p:spPr>
        <p:txBody>
          <a:bodyPr/>
          <a:lstStyle/>
          <a:p>
            <a:r>
              <a:rPr lang="en-CA" dirty="0"/>
              <a:t>Dynamic routing protocols have been used in networks since the late 1980s.</a:t>
            </a:r>
            <a:endParaRPr lang="en-US" dirty="0"/>
          </a:p>
          <a:p>
            <a:r>
              <a:rPr lang="en-CA" dirty="0"/>
              <a:t>Newer versions support the communication based on IPv6. </a:t>
            </a:r>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502" y="3757670"/>
            <a:ext cx="8246876" cy="22787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803569" y="3568982"/>
            <a:ext cx="5123543" cy="424732"/>
          </a:xfrm>
          <a:prstGeom prst="rect">
            <a:avLst/>
          </a:prstGeom>
          <a:noFill/>
        </p:spPr>
        <p:txBody>
          <a:bodyPr wrap="square" rtlCol="0">
            <a:spAutoFit/>
          </a:bodyPr>
          <a:lstStyle/>
          <a:p>
            <a:r>
              <a:rPr lang="en-US" dirty="0"/>
              <a:t>Routing Protocols Classification</a:t>
            </a:r>
          </a:p>
        </p:txBody>
      </p:sp>
    </p:spTree>
    <p:extLst>
      <p:ext uri="{BB962C8B-B14F-4D97-AF65-F5344CB8AC3E}">
        <p14:creationId xmlns:p14="http://schemas.microsoft.com/office/powerpoint/2010/main" val="323299099"/>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39725" y="492125"/>
            <a:ext cx="8456613" cy="871538"/>
          </a:xfrm>
        </p:spPr>
        <p:txBody>
          <a:bodyPr/>
          <a:lstStyle/>
          <a:p>
            <a:pPr eaLnBrk="1" hangingPunct="1">
              <a:defRPr/>
            </a:pPr>
            <a:r>
              <a:rPr lang="en-US" sz="1800" dirty="0"/>
              <a:t>Dynamic Routing Protocol Overview</a:t>
            </a:r>
            <a:br>
              <a:rPr lang="en-US" sz="1800" dirty="0"/>
            </a:br>
            <a:r>
              <a:rPr lang="en-US" sz="2800" dirty="0"/>
              <a:t>Dynamic Routing Protocols Components</a:t>
            </a:r>
            <a:endParaRPr lang="en-US" sz="2800" dirty="0">
              <a:solidFill>
                <a:schemeClr val="accent5">
                  <a:lumMod val="75000"/>
                </a:schemeClr>
              </a:solidFill>
              <a:cs typeface="Arial" pitchFamily="34" charset="0"/>
            </a:endParaRPr>
          </a:p>
        </p:txBody>
      </p:sp>
      <p:sp>
        <p:nvSpPr>
          <p:cNvPr id="38915" name="Content Placeholder 5"/>
          <p:cNvSpPr>
            <a:spLocks noGrp="1"/>
          </p:cNvSpPr>
          <p:nvPr>
            <p:ph idx="1"/>
          </p:nvPr>
        </p:nvSpPr>
        <p:spPr>
          <a:xfrm>
            <a:off x="525010" y="1698171"/>
            <a:ext cx="7940675" cy="4542972"/>
          </a:xfrm>
        </p:spPr>
        <p:txBody>
          <a:bodyPr/>
          <a:lstStyle/>
          <a:p>
            <a:pPr marL="0" indent="0">
              <a:buNone/>
            </a:pPr>
            <a:r>
              <a:rPr lang="en-CA" dirty="0"/>
              <a:t>Routing Protocols are used to facilitate the exchange of routing information between routers.</a:t>
            </a:r>
          </a:p>
          <a:p>
            <a:pPr marL="0" indent="0">
              <a:buNone/>
            </a:pPr>
            <a:r>
              <a:rPr lang="en-CA" dirty="0"/>
              <a:t>The purpose of dynamic routing protocols includes:</a:t>
            </a:r>
            <a:endParaRPr lang="en-US" dirty="0"/>
          </a:p>
          <a:p>
            <a:r>
              <a:rPr lang="en-CA" dirty="0"/>
              <a:t>Discovery of remote networks</a:t>
            </a:r>
            <a:endParaRPr lang="en-US" dirty="0"/>
          </a:p>
          <a:p>
            <a:r>
              <a:rPr lang="en-CA" dirty="0"/>
              <a:t>Maintaining up-to-date routing information</a:t>
            </a:r>
            <a:endParaRPr lang="en-US" dirty="0"/>
          </a:p>
          <a:p>
            <a:r>
              <a:rPr lang="en-CA" dirty="0"/>
              <a:t>Choosing the best path to destination networks</a:t>
            </a:r>
            <a:endParaRPr lang="en-US" dirty="0"/>
          </a:p>
          <a:p>
            <a:r>
              <a:rPr lang="en-CA" dirty="0"/>
              <a:t>Ability to find a new best path if the current path is no longer available</a:t>
            </a:r>
            <a:endParaRPr lang="en-US" dirty="0"/>
          </a:p>
        </p:txBody>
      </p:sp>
    </p:spTree>
    <p:extLst>
      <p:ext uri="{BB962C8B-B14F-4D97-AF65-F5344CB8AC3E}">
        <p14:creationId xmlns:p14="http://schemas.microsoft.com/office/powerpoint/2010/main" val="807975010"/>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609600"/>
            <a:ext cx="8145462" cy="838200"/>
          </a:xfrm>
        </p:spPr>
        <p:txBody>
          <a:bodyPr/>
          <a:lstStyle/>
          <a:p>
            <a:pPr eaLnBrk="1" hangingPunct="1"/>
            <a:r>
              <a:rPr lang="en-US" dirty="0">
                <a:latin typeface="Arial" charset="0"/>
              </a:rPr>
              <a:t>Instructor Materials – Chapter 3 Planning Guide</a:t>
            </a:r>
            <a:endParaRPr lang="en-US" dirty="0"/>
          </a:p>
        </p:txBody>
      </p:sp>
      <p:sp>
        <p:nvSpPr>
          <p:cNvPr id="4099" name="Rectangle 34"/>
          <p:cNvSpPr>
            <a:spLocks noGrp="1" noChangeArrowheads="1"/>
          </p:cNvSpPr>
          <p:nvPr>
            <p:ph type="body" idx="4294967295"/>
          </p:nvPr>
        </p:nvSpPr>
        <p:spPr>
          <a:xfrm>
            <a:off x="655638" y="1532586"/>
            <a:ext cx="7940675" cy="4539803"/>
          </a:xfrm>
        </p:spPr>
        <p:txBody>
          <a:bodyPr/>
          <a:lstStyle/>
          <a:p>
            <a:pPr marL="0" indent="0">
              <a:buNone/>
            </a:pPr>
            <a:r>
              <a:rPr lang="en-CA" dirty="0"/>
              <a:t>This PowerPoint deck is divided in two parts:</a:t>
            </a:r>
          </a:p>
          <a:p>
            <a:pPr marL="457200" indent="-457200">
              <a:buFont typeface="+mj-lt"/>
              <a:buAutoNum type="arabicPeriod"/>
            </a:pPr>
            <a:r>
              <a:rPr lang="en-US" sz="2000" dirty="0"/>
              <a:t>Instructor Planning Guide</a:t>
            </a:r>
            <a:endParaRPr lang="en-CA" sz="2000" dirty="0"/>
          </a:p>
          <a:p>
            <a:pPr lvl="1">
              <a:buFont typeface="Wingdings" charset="2"/>
              <a:buChar char="§"/>
            </a:pPr>
            <a:r>
              <a:rPr lang="en-CA" sz="1600" dirty="0"/>
              <a:t>Information to help you become familiar with the chapter</a:t>
            </a:r>
          </a:p>
          <a:p>
            <a:pPr lvl="1">
              <a:buFont typeface="Wingdings" charset="2"/>
              <a:buChar char="§"/>
            </a:pPr>
            <a:r>
              <a:rPr lang="en-CA" sz="1600" dirty="0"/>
              <a:t>Teaching aids</a:t>
            </a:r>
          </a:p>
          <a:p>
            <a:pPr marL="457200" indent="-457200">
              <a:buFont typeface="+mj-lt"/>
              <a:buAutoNum type="arabicPeriod"/>
            </a:pPr>
            <a:r>
              <a:rPr lang="en-CA" sz="2000" dirty="0"/>
              <a:t>Instructor Class Presentation</a:t>
            </a:r>
          </a:p>
          <a:p>
            <a:pPr lvl="1">
              <a:buFont typeface="Wingdings" charset="2"/>
              <a:buChar char="§"/>
            </a:pPr>
            <a:r>
              <a:rPr lang="en-CA" sz="1600" dirty="0"/>
              <a:t>Optional slides that you can use in the classroom</a:t>
            </a:r>
          </a:p>
          <a:p>
            <a:pPr lvl="1">
              <a:buFont typeface="Wingdings" charset="2"/>
              <a:buChar char="§"/>
            </a:pPr>
            <a:r>
              <a:rPr lang="en-CA" sz="1600" dirty="0"/>
              <a:t>Begins on slide # 15</a:t>
            </a:r>
            <a:endParaRPr lang="en-CA" sz="1600" b="1" dirty="0">
              <a:solidFill>
                <a:srgbClr val="00B0F0"/>
              </a:solidFill>
            </a:endParaRPr>
          </a:p>
          <a:p>
            <a:pPr marL="0" indent="0">
              <a:buNone/>
            </a:pPr>
            <a:r>
              <a:rPr lang="en-CA" sz="2000" dirty="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39725" y="492125"/>
            <a:ext cx="8456613" cy="871538"/>
          </a:xfrm>
        </p:spPr>
        <p:txBody>
          <a:bodyPr/>
          <a:lstStyle/>
          <a:p>
            <a:pPr eaLnBrk="1" hangingPunct="1">
              <a:defRPr/>
            </a:pPr>
            <a:r>
              <a:rPr lang="en-US" sz="1800" dirty="0"/>
              <a:t>Dynamic Routing Protocol Overview</a:t>
            </a:r>
            <a:br>
              <a:rPr lang="en-US" sz="1800" dirty="0"/>
            </a:br>
            <a:r>
              <a:rPr lang="en-US" sz="2800" dirty="0"/>
              <a:t>Dynamic Routing Protocols Components (cont.)</a:t>
            </a:r>
            <a:endParaRPr lang="en-US" sz="2800" dirty="0">
              <a:solidFill>
                <a:schemeClr val="accent5">
                  <a:lumMod val="75000"/>
                </a:schemeClr>
              </a:solidFill>
              <a:cs typeface="Arial" pitchFamily="34" charset="0"/>
            </a:endParaRPr>
          </a:p>
        </p:txBody>
      </p:sp>
      <p:sp>
        <p:nvSpPr>
          <p:cNvPr id="38915" name="Content Placeholder 5"/>
          <p:cNvSpPr>
            <a:spLocks noGrp="1"/>
          </p:cNvSpPr>
          <p:nvPr>
            <p:ph idx="1"/>
          </p:nvPr>
        </p:nvSpPr>
        <p:spPr>
          <a:xfrm>
            <a:off x="539524" y="1683657"/>
            <a:ext cx="7940675" cy="4731657"/>
          </a:xfrm>
        </p:spPr>
        <p:txBody>
          <a:bodyPr/>
          <a:lstStyle/>
          <a:p>
            <a:pPr marL="0" indent="0">
              <a:buNone/>
            </a:pPr>
            <a:r>
              <a:rPr lang="en-CA" dirty="0"/>
              <a:t>Main components of dynamic routing protocols include:</a:t>
            </a:r>
            <a:endParaRPr lang="en-US" dirty="0"/>
          </a:p>
          <a:p>
            <a:pPr lvl="0"/>
            <a:r>
              <a:rPr lang="en-CA" b="1" dirty="0"/>
              <a:t>Data structures -</a:t>
            </a:r>
            <a:r>
              <a:rPr lang="en-CA" dirty="0"/>
              <a:t> Routing protocols typically use tables or databases for its operations. This information is kept in RAM.  </a:t>
            </a:r>
            <a:endParaRPr lang="en-US" dirty="0"/>
          </a:p>
          <a:p>
            <a:pPr lvl="0"/>
            <a:r>
              <a:rPr lang="en-CA" b="1" dirty="0"/>
              <a:t>Routing protocol messages -</a:t>
            </a:r>
            <a:r>
              <a:rPr lang="en-CA" dirty="0"/>
              <a:t> Routing protocols use various types of messages to discover neighboring routers, exchange routing information, and other tasks to learn and maintain accurate information about the network. </a:t>
            </a:r>
            <a:endParaRPr lang="en-US" dirty="0"/>
          </a:p>
          <a:p>
            <a:pPr lvl="0"/>
            <a:r>
              <a:rPr lang="en-CA" b="1" dirty="0"/>
              <a:t>Algorithm -</a:t>
            </a:r>
            <a:r>
              <a:rPr lang="en-CA" dirty="0"/>
              <a:t> Routing protocols use algorithms for facilitating routing information for best path determination.  </a:t>
            </a:r>
            <a:endParaRPr lang="en-US" dirty="0"/>
          </a:p>
        </p:txBody>
      </p:sp>
    </p:spTree>
    <p:extLst>
      <p:ext uri="{BB962C8B-B14F-4D97-AF65-F5344CB8AC3E}">
        <p14:creationId xmlns:p14="http://schemas.microsoft.com/office/powerpoint/2010/main" val="917272116"/>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39725" y="492125"/>
            <a:ext cx="8456613" cy="871538"/>
          </a:xfrm>
        </p:spPr>
        <p:txBody>
          <a:bodyPr/>
          <a:lstStyle/>
          <a:p>
            <a:pPr eaLnBrk="1" hangingPunct="1">
              <a:defRPr/>
            </a:pPr>
            <a:r>
              <a:rPr lang="en-US" sz="1800" dirty="0"/>
              <a:t>Dynamic versus Static Routing</a:t>
            </a:r>
            <a:br>
              <a:rPr lang="en-US" sz="1800" dirty="0"/>
            </a:br>
            <a:r>
              <a:rPr lang="en-US" sz="2800" dirty="0"/>
              <a:t>Static Routing Uses</a:t>
            </a:r>
            <a:endParaRPr lang="en-US" sz="2800" dirty="0">
              <a:solidFill>
                <a:schemeClr val="accent5">
                  <a:lumMod val="75000"/>
                </a:schemeClr>
              </a:solidFill>
              <a:cs typeface="Arial" pitchFamily="34" charset="0"/>
            </a:endParaRPr>
          </a:p>
        </p:txBody>
      </p:sp>
      <p:sp>
        <p:nvSpPr>
          <p:cNvPr id="38915" name="Content Placeholder 5"/>
          <p:cNvSpPr>
            <a:spLocks noGrp="1"/>
          </p:cNvSpPr>
          <p:nvPr>
            <p:ph idx="1"/>
          </p:nvPr>
        </p:nvSpPr>
        <p:spPr>
          <a:xfrm>
            <a:off x="554038" y="1652361"/>
            <a:ext cx="7940675" cy="4386263"/>
          </a:xfrm>
        </p:spPr>
        <p:txBody>
          <a:bodyPr/>
          <a:lstStyle/>
          <a:p>
            <a:pPr marL="0" indent="0">
              <a:buNone/>
            </a:pPr>
            <a:r>
              <a:rPr lang="en-CA" dirty="0"/>
              <a:t>Networks typically use a combination of both static and dynamic routing.</a:t>
            </a:r>
            <a:endParaRPr lang="en-US" dirty="0"/>
          </a:p>
          <a:p>
            <a:pPr marL="0" indent="0">
              <a:buNone/>
            </a:pPr>
            <a:r>
              <a:rPr lang="en-CA" dirty="0"/>
              <a:t>Static routing has several primary uses: </a:t>
            </a:r>
            <a:endParaRPr lang="en-US" dirty="0"/>
          </a:p>
          <a:p>
            <a:pPr marL="461963" indent="-342900"/>
            <a:r>
              <a:rPr lang="en-CA" sz="2000" dirty="0"/>
              <a:t>Providing ease of routing table maintenance in smaller networks that are not expected to grow significantly.</a:t>
            </a:r>
            <a:endParaRPr lang="en-US" sz="2000" dirty="0"/>
          </a:p>
          <a:p>
            <a:pPr marL="461963" indent="-342900"/>
            <a:r>
              <a:rPr lang="en-CA" sz="2000" dirty="0"/>
              <a:t>Routing to and from a stub network. A network with only one default route out and no knowledge of any remote networks.</a:t>
            </a:r>
            <a:endParaRPr lang="en-US" sz="2000" dirty="0"/>
          </a:p>
          <a:p>
            <a:pPr marL="461963" indent="-342900"/>
            <a:r>
              <a:rPr lang="en-CA" sz="2000" dirty="0"/>
              <a:t>Accessing a single default router. This is used to represent a path to any network that does not have a match in the routing table. </a:t>
            </a:r>
            <a:endParaRPr lang="en-US" sz="2000" dirty="0"/>
          </a:p>
          <a:p>
            <a:pPr marL="0" indent="0">
              <a:buNone/>
            </a:pPr>
            <a:r>
              <a:rPr lang="en-CA" dirty="0"/>
              <a:t> </a:t>
            </a:r>
            <a:endParaRPr lang="en-US" dirty="0"/>
          </a:p>
          <a:p>
            <a:pPr lvl="1"/>
            <a:endParaRPr lang="en-US" dirty="0"/>
          </a:p>
        </p:txBody>
      </p:sp>
    </p:spTree>
    <p:extLst>
      <p:ext uri="{BB962C8B-B14F-4D97-AF65-F5344CB8AC3E}">
        <p14:creationId xmlns:p14="http://schemas.microsoft.com/office/powerpoint/2010/main" val="4137098835"/>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39725" y="492125"/>
            <a:ext cx="8456613" cy="871538"/>
          </a:xfrm>
        </p:spPr>
        <p:txBody>
          <a:bodyPr/>
          <a:lstStyle/>
          <a:p>
            <a:pPr eaLnBrk="1" hangingPunct="1">
              <a:defRPr/>
            </a:pPr>
            <a:r>
              <a:rPr lang="en-US" sz="1800" dirty="0"/>
              <a:t>Dynamic verses Static Routing</a:t>
            </a:r>
            <a:br>
              <a:rPr lang="en-US" sz="1800" dirty="0"/>
            </a:br>
            <a:r>
              <a:rPr lang="en-US" sz="2800" dirty="0"/>
              <a:t>Static Routing Uses (cont.)</a:t>
            </a:r>
            <a:endParaRPr lang="en-US" sz="2800" dirty="0">
              <a:solidFill>
                <a:schemeClr val="accent5">
                  <a:lumMod val="75000"/>
                </a:schemeClr>
              </a:solidFill>
              <a:cs typeface="Arial"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635" y="1489669"/>
            <a:ext cx="7487535" cy="4780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860182"/>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39725" y="492125"/>
            <a:ext cx="8456613" cy="871538"/>
          </a:xfrm>
        </p:spPr>
        <p:txBody>
          <a:bodyPr/>
          <a:lstStyle/>
          <a:p>
            <a:pPr eaLnBrk="1" hangingPunct="1">
              <a:defRPr/>
            </a:pPr>
            <a:r>
              <a:rPr lang="en-US" sz="1800" dirty="0"/>
              <a:t>Dynamic verses Static Routing</a:t>
            </a:r>
            <a:br>
              <a:rPr lang="en-US" sz="1800" dirty="0"/>
            </a:br>
            <a:r>
              <a:rPr lang="en-US" sz="2800" dirty="0"/>
              <a:t>Static Routing Advantages and Disadvantages</a:t>
            </a:r>
            <a:endParaRPr lang="en-US" sz="2800" dirty="0">
              <a:solidFill>
                <a:schemeClr val="accent5">
                  <a:lumMod val="75000"/>
                </a:schemeClr>
              </a:solidFill>
              <a:cs typeface="Arial"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359" y="1794187"/>
            <a:ext cx="7555604" cy="4047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7021735"/>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58420" y="427729"/>
            <a:ext cx="8456613" cy="871538"/>
          </a:xfrm>
        </p:spPr>
        <p:txBody>
          <a:bodyPr/>
          <a:lstStyle/>
          <a:p>
            <a:pPr eaLnBrk="1" hangingPunct="1">
              <a:defRPr/>
            </a:pPr>
            <a:r>
              <a:rPr lang="en-US" sz="1800" dirty="0"/>
              <a:t>Dynamic verses Static Routing</a:t>
            </a:r>
            <a:br>
              <a:rPr lang="en-US" sz="1800" dirty="0"/>
            </a:br>
            <a:r>
              <a:rPr lang="en-US" sz="2800" dirty="0"/>
              <a:t>Dynamic Routing Advantages &amp; Disadvantages</a:t>
            </a:r>
            <a:endParaRPr lang="en-US" sz="2800" dirty="0">
              <a:solidFill>
                <a:schemeClr val="accent5">
                  <a:lumMod val="75000"/>
                </a:schemeClr>
              </a:solidFill>
              <a:cs typeface="Arial" pitchFamily="34" charset="0"/>
            </a:endParaRPr>
          </a:p>
        </p:txBody>
      </p:sp>
      <p:pic>
        <p:nvPicPr>
          <p:cNvPr id="2"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603116" y="1841672"/>
            <a:ext cx="7967223" cy="33912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672559"/>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3.2 RIPv2 </a:t>
            </a:r>
            <a:endParaRPr lang="en-US" sz="2400" dirty="0">
              <a:solidFill>
                <a:srgbClr val="00B0F0"/>
              </a:solidFill>
            </a:endParaRPr>
          </a:p>
        </p:txBody>
      </p:sp>
    </p:spTree>
    <p:extLst>
      <p:ext uri="{BB962C8B-B14F-4D97-AF65-F5344CB8AC3E}">
        <p14:creationId xmlns:p14="http://schemas.microsoft.com/office/powerpoint/2010/main" val="1565692449"/>
      </p:ext>
    </p:extLst>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51838" y="624114"/>
            <a:ext cx="8456613" cy="1113514"/>
          </a:xfrm>
        </p:spPr>
        <p:txBody>
          <a:bodyPr/>
          <a:lstStyle/>
          <a:p>
            <a:pPr eaLnBrk="1" hangingPunct="1">
              <a:tabLst>
                <a:tab pos="4803775" algn="l"/>
              </a:tabLst>
              <a:defRPr/>
            </a:pPr>
            <a:r>
              <a:rPr lang="en-US" sz="1800" dirty="0"/>
              <a:t>Configuring the RIP Protocol</a:t>
            </a:r>
            <a:br>
              <a:rPr lang="en-US" sz="1800" dirty="0"/>
            </a:br>
            <a:r>
              <a:rPr lang="en-US" sz="2800" dirty="0"/>
              <a:t>Router RIP Configuration Mode</a:t>
            </a:r>
            <a:br>
              <a:rPr lang="en-US" sz="2800" dirty="0"/>
            </a:br>
            <a:endParaRPr lang="en-US" sz="2800" dirty="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7859" y="1828799"/>
            <a:ext cx="6111813" cy="15657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0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5026" y="3597723"/>
            <a:ext cx="4827898" cy="2938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6335816"/>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Configuring the RIP Protocol</a:t>
            </a:r>
            <a:br>
              <a:rPr lang="en-US" sz="1800" dirty="0"/>
            </a:br>
            <a:r>
              <a:rPr lang="en-US" sz="2800" dirty="0"/>
              <a:t>Verify RIP Routing</a:t>
            </a: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799" y="2212049"/>
            <a:ext cx="4095750" cy="4085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2778" y="3023961"/>
            <a:ext cx="4171950" cy="2000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0508862"/>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Configuring the RIP Protocol</a:t>
            </a:r>
            <a:br>
              <a:rPr lang="en-US" sz="1800" dirty="0"/>
            </a:br>
            <a:r>
              <a:rPr lang="en-US" sz="2800" dirty="0"/>
              <a:t>Enable and Verify RIPv2</a:t>
            </a: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0684" y="2359706"/>
            <a:ext cx="4181475" cy="3705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272" y="2099356"/>
            <a:ext cx="4229100"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0176112"/>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39725" y="492125"/>
            <a:ext cx="8456613" cy="871538"/>
          </a:xfrm>
        </p:spPr>
        <p:txBody>
          <a:bodyPr/>
          <a:lstStyle/>
          <a:p>
            <a:pPr eaLnBrk="1" hangingPunct="1">
              <a:tabLst>
                <a:tab pos="4803775" algn="l"/>
              </a:tabLst>
              <a:defRPr/>
            </a:pPr>
            <a:r>
              <a:rPr lang="en-US" sz="1800" dirty="0"/>
              <a:t>Configuring the RIP Protocol</a:t>
            </a:r>
            <a:br>
              <a:rPr lang="en-US" sz="1800" dirty="0"/>
            </a:br>
            <a:r>
              <a:rPr lang="en-US" sz="2800" dirty="0"/>
              <a:t>Disable Auto Summarization</a:t>
            </a:r>
          </a:p>
        </p:txBody>
      </p:sp>
      <p:sp>
        <p:nvSpPr>
          <p:cNvPr id="5" name="TextBox 4"/>
          <p:cNvSpPr txBox="1"/>
          <p:nvPr/>
        </p:nvSpPr>
        <p:spPr>
          <a:xfrm>
            <a:off x="420912" y="1436915"/>
            <a:ext cx="8273143" cy="5078313"/>
          </a:xfrm>
          <a:prstGeom prst="rect">
            <a:avLst/>
          </a:prstGeom>
          <a:noFill/>
        </p:spPr>
        <p:txBody>
          <a:bodyPr wrap="square" rtlCol="0">
            <a:spAutoFit/>
          </a:bodyPr>
          <a:lstStyle/>
          <a:p>
            <a:pPr marL="342900" indent="-342900" algn="l">
              <a:buClr>
                <a:schemeClr val="accent5">
                  <a:lumMod val="75000"/>
                </a:schemeClr>
              </a:buClr>
              <a:buFont typeface="Wingdings" pitchFamily="2" charset="2"/>
              <a:buChar char="§"/>
            </a:pPr>
            <a:r>
              <a:rPr lang="en-US" dirty="0"/>
              <a:t>Similarly to </a:t>
            </a:r>
            <a:r>
              <a:rPr lang="en-US" dirty="0" err="1"/>
              <a:t>RIPv1</a:t>
            </a:r>
            <a:r>
              <a:rPr lang="en-US" dirty="0"/>
              <a:t>, </a:t>
            </a:r>
            <a:r>
              <a:rPr lang="en-US" dirty="0" err="1"/>
              <a:t>RIPv2</a:t>
            </a:r>
            <a:r>
              <a:rPr lang="en-US" dirty="0"/>
              <a:t> automatically summarizes networks at major network boundaries by default.</a:t>
            </a:r>
          </a:p>
          <a:p>
            <a:pPr marL="342900" indent="-342900" algn="l">
              <a:buClr>
                <a:schemeClr val="accent5">
                  <a:lumMod val="75000"/>
                </a:schemeClr>
              </a:buClr>
              <a:buFont typeface="Wingdings" pitchFamily="2" charset="2"/>
              <a:buChar char="§"/>
            </a:pPr>
            <a:r>
              <a:rPr lang="en-US" dirty="0"/>
              <a:t>To modify the default </a:t>
            </a:r>
            <a:r>
              <a:rPr lang="en-US" dirty="0" err="1"/>
              <a:t>RIPv2</a:t>
            </a:r>
            <a:r>
              <a:rPr lang="en-US" dirty="0"/>
              <a:t> behavior of automatic summarization, use the</a:t>
            </a:r>
            <a:r>
              <a:rPr lang="en-US" b="1" dirty="0"/>
              <a:t> </a:t>
            </a:r>
            <a:r>
              <a:rPr lang="en-US" b="1" dirty="0">
                <a:latin typeface="Courier New" pitchFamily="49" charset="0"/>
                <a:cs typeface="Courier New" pitchFamily="49" charset="0"/>
              </a:rPr>
              <a:t>no auto-summary</a:t>
            </a:r>
            <a:r>
              <a:rPr lang="en-US" b="1" dirty="0"/>
              <a:t> </a:t>
            </a:r>
            <a:r>
              <a:rPr lang="en-US" dirty="0"/>
              <a:t>router configuration mode command.</a:t>
            </a:r>
          </a:p>
          <a:p>
            <a:pPr marL="342900" indent="-342900" algn="l">
              <a:buClr>
                <a:schemeClr val="accent5">
                  <a:lumMod val="75000"/>
                </a:schemeClr>
              </a:buClr>
              <a:buFont typeface="Wingdings" pitchFamily="2" charset="2"/>
              <a:buChar char="§"/>
            </a:pPr>
            <a:r>
              <a:rPr lang="en-US" dirty="0"/>
              <a:t>This command has no effect when using </a:t>
            </a:r>
            <a:r>
              <a:rPr lang="en-US" dirty="0" err="1"/>
              <a:t>RIPv1</a:t>
            </a:r>
            <a:r>
              <a:rPr lang="en-US" dirty="0"/>
              <a:t>.</a:t>
            </a:r>
          </a:p>
          <a:p>
            <a:pPr marL="342900" indent="-342900" algn="l">
              <a:buClr>
                <a:schemeClr val="accent5">
                  <a:lumMod val="75000"/>
                </a:schemeClr>
              </a:buClr>
              <a:buFont typeface="Wingdings" pitchFamily="2" charset="2"/>
              <a:buChar char="§"/>
            </a:pPr>
            <a:r>
              <a:rPr lang="en-US" dirty="0"/>
              <a:t>When automatic summarization has been disabled, </a:t>
            </a:r>
            <a:r>
              <a:rPr lang="en-US" dirty="0" err="1"/>
              <a:t>RIPv2</a:t>
            </a:r>
            <a:r>
              <a:rPr lang="en-US" dirty="0"/>
              <a:t> no longer summarizes networks to their </a:t>
            </a:r>
            <a:r>
              <a:rPr lang="en-US" dirty="0" err="1"/>
              <a:t>classful</a:t>
            </a:r>
            <a:r>
              <a:rPr lang="en-US" dirty="0"/>
              <a:t> address at boundary routers. </a:t>
            </a:r>
            <a:r>
              <a:rPr lang="en-US" dirty="0" err="1"/>
              <a:t>RIPv2</a:t>
            </a:r>
            <a:r>
              <a:rPr lang="en-US" dirty="0"/>
              <a:t> now includes all subnets and their appropriate masks in its routing updates. </a:t>
            </a:r>
          </a:p>
          <a:p>
            <a:pPr marL="342900" indent="-342900" algn="l">
              <a:buClr>
                <a:schemeClr val="accent5">
                  <a:lumMod val="75000"/>
                </a:schemeClr>
              </a:buClr>
              <a:buFont typeface="Wingdings" pitchFamily="2" charset="2"/>
              <a:buChar char="§"/>
            </a:pPr>
            <a:r>
              <a:rPr lang="en-US" dirty="0"/>
              <a:t>The</a:t>
            </a:r>
            <a:r>
              <a:rPr lang="en-US" b="1" dirty="0"/>
              <a:t> </a:t>
            </a:r>
            <a:r>
              <a:rPr lang="en-US" b="1" dirty="0">
                <a:latin typeface="Courier New" pitchFamily="49" charset="0"/>
                <a:cs typeface="Courier New" pitchFamily="49" charset="0"/>
              </a:rPr>
              <a:t>show </a:t>
            </a:r>
            <a:r>
              <a:rPr lang="en-US" b="1" dirty="0" err="1">
                <a:latin typeface="Courier New" pitchFamily="49" charset="0"/>
                <a:cs typeface="Courier New" pitchFamily="49" charset="0"/>
              </a:rPr>
              <a:t>ip</a:t>
            </a:r>
            <a:r>
              <a:rPr lang="en-US" b="1" dirty="0">
                <a:latin typeface="Courier New" pitchFamily="49" charset="0"/>
                <a:cs typeface="Courier New" pitchFamily="49" charset="0"/>
              </a:rPr>
              <a:t> protocols</a:t>
            </a:r>
            <a:r>
              <a:rPr lang="en-US" b="1" dirty="0"/>
              <a:t> </a:t>
            </a:r>
            <a:r>
              <a:rPr lang="en-US" dirty="0"/>
              <a:t>now states that automatic network summarization is not in effect.</a:t>
            </a:r>
          </a:p>
          <a:p>
            <a:pPr algn="l"/>
            <a:endParaRPr lang="en-US" dirty="0"/>
          </a:p>
          <a:p>
            <a:pPr marL="342900" indent="-342900" algn="l">
              <a:buClr>
                <a:schemeClr val="accent5">
                  <a:lumMod val="75000"/>
                </a:schemeClr>
              </a:buClr>
              <a:buFont typeface="Wingdings" pitchFamily="2" charset="2"/>
              <a:buChar char="§"/>
            </a:pPr>
            <a:endParaRPr lang="en-US" dirty="0"/>
          </a:p>
        </p:txBody>
      </p:sp>
    </p:spTree>
    <p:extLst>
      <p:ext uri="{BB962C8B-B14F-4D97-AF65-F5344CB8AC3E}">
        <p14:creationId xmlns:p14="http://schemas.microsoft.com/office/powerpoint/2010/main" val="417908114"/>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lstStyle/>
          <a:p>
            <a:pPr algn="l" defTabSz="814388">
              <a:lnSpc>
                <a:spcPct val="90000"/>
              </a:lnSpc>
              <a:defRPr/>
            </a:pPr>
            <a:r>
              <a:rPr lang="en-US" b="0" kern="0" dirty="0">
                <a:solidFill>
                  <a:schemeClr val="bg1"/>
                </a:solidFill>
                <a:latin typeface="+mj-lt"/>
                <a:ea typeface="+mj-ea"/>
                <a:cs typeface="+mj-cs"/>
              </a:rPr>
              <a:t>Routing and Switching Essentials v</a:t>
            </a:r>
            <a:r>
              <a:rPr lang="en-US" kern="0" dirty="0">
                <a:solidFill>
                  <a:schemeClr val="bg1"/>
                </a:solidFill>
                <a:latin typeface="+mj-lt"/>
                <a:ea typeface="+mj-ea"/>
                <a:cs typeface="+mj-cs"/>
              </a:rPr>
              <a:t>6.0 </a:t>
            </a:r>
          </a:p>
          <a:p>
            <a:pPr algn="l" defTabSz="814388">
              <a:lnSpc>
                <a:spcPct val="90000"/>
              </a:lnSpc>
              <a:defRPr/>
            </a:pPr>
            <a:r>
              <a:rPr lang="en-US" kern="0" dirty="0">
                <a:solidFill>
                  <a:schemeClr val="bg1"/>
                </a:solidFill>
                <a:latin typeface="+mj-lt"/>
                <a:ea typeface="+mj-ea"/>
                <a:cs typeface="+mj-cs"/>
              </a:rPr>
              <a:t>P</a:t>
            </a:r>
            <a:r>
              <a:rPr lang="en-US" b="0" kern="0" dirty="0">
                <a:solidFill>
                  <a:schemeClr val="bg1"/>
                </a:solidFill>
                <a:latin typeface="+mj-lt"/>
                <a:ea typeface="+mj-ea"/>
                <a:cs typeface="+mj-cs"/>
              </a:rPr>
              <a:t>lanning Guide</a:t>
            </a:r>
          </a:p>
          <a:p>
            <a:pPr algn="l" defTabSz="814388">
              <a:lnSpc>
                <a:spcPct val="90000"/>
              </a:lnSpc>
              <a:defRPr/>
            </a:pPr>
            <a:r>
              <a:rPr lang="en-US" b="0" dirty="0">
                <a:solidFill>
                  <a:schemeClr val="bg1"/>
                </a:solidFill>
                <a:latin typeface="Arial" pitchFamily="34" charset="0"/>
                <a:cs typeface="Arial" pitchFamily="34" charset="0"/>
              </a:rPr>
              <a:t>Chapter 3: Dynamic Routing</a:t>
            </a:r>
            <a:endParaRPr lang="en-US" b="0" kern="0" dirty="0">
              <a:solidFill>
                <a:srgbClr val="00B0F0"/>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Configuring the RIP Protocol</a:t>
            </a:r>
            <a:br>
              <a:rPr lang="en-US" sz="1800" dirty="0"/>
            </a:br>
            <a:r>
              <a:rPr lang="en-US" sz="2800" dirty="0"/>
              <a:t>Configuring Passive Interfaces</a:t>
            </a:r>
          </a:p>
        </p:txBody>
      </p:sp>
      <p:pic>
        <p:nvPicPr>
          <p:cNvPr id="2458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0020" y="3581400"/>
            <a:ext cx="4257675"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58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648" y="1724700"/>
            <a:ext cx="4973638" cy="195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96648" y="3904343"/>
            <a:ext cx="3710895" cy="1754326"/>
          </a:xfrm>
          <a:prstGeom prst="rect">
            <a:avLst/>
          </a:prstGeom>
          <a:noFill/>
        </p:spPr>
        <p:txBody>
          <a:bodyPr wrap="square" rtlCol="0">
            <a:spAutoFit/>
          </a:bodyPr>
          <a:lstStyle/>
          <a:p>
            <a:pPr algn="l"/>
            <a:r>
              <a:rPr lang="en-US" sz="2000" dirty="0"/>
              <a:t>Sending out unneeded updates on a LAN impacts the network in three ways:</a:t>
            </a:r>
          </a:p>
          <a:p>
            <a:pPr marL="342900" indent="-342900" algn="l">
              <a:buClr>
                <a:schemeClr val="accent5">
                  <a:lumMod val="75000"/>
                </a:schemeClr>
              </a:buClr>
              <a:buFont typeface="Wingdings" pitchFamily="2" charset="2"/>
              <a:buChar char="§"/>
            </a:pPr>
            <a:r>
              <a:rPr lang="en-US" sz="2000" dirty="0"/>
              <a:t>Wasted Bandwidth </a:t>
            </a:r>
          </a:p>
          <a:p>
            <a:pPr marL="342900" indent="-342900" algn="l">
              <a:buClr>
                <a:schemeClr val="accent5">
                  <a:lumMod val="75000"/>
                </a:schemeClr>
              </a:buClr>
              <a:buFont typeface="Wingdings" pitchFamily="2" charset="2"/>
              <a:buChar char="§"/>
            </a:pPr>
            <a:r>
              <a:rPr lang="en-US" sz="2000" dirty="0"/>
              <a:t>Wasted Resources</a:t>
            </a:r>
          </a:p>
          <a:p>
            <a:pPr marL="342900" indent="-342900" algn="l">
              <a:buClr>
                <a:schemeClr val="accent5">
                  <a:lumMod val="75000"/>
                </a:schemeClr>
              </a:buClr>
              <a:buFont typeface="Wingdings" pitchFamily="2" charset="2"/>
              <a:buChar char="§"/>
            </a:pPr>
            <a:r>
              <a:rPr lang="en-US" sz="2000" dirty="0"/>
              <a:t>Security Risk </a:t>
            </a:r>
          </a:p>
        </p:txBody>
      </p:sp>
    </p:spTree>
    <p:extLst>
      <p:ext uri="{BB962C8B-B14F-4D97-AF65-F5344CB8AC3E}">
        <p14:creationId xmlns:p14="http://schemas.microsoft.com/office/powerpoint/2010/main" val="2730322785"/>
      </p:ext>
    </p:extLst>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Configuring the RIP Protocol</a:t>
            </a:r>
            <a:br>
              <a:rPr lang="en-US" sz="1800" dirty="0"/>
            </a:br>
            <a:r>
              <a:rPr lang="en-US" sz="2800" dirty="0"/>
              <a:t>Propagate a Default Route</a:t>
            </a: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038" y="1535113"/>
            <a:ext cx="5157561" cy="1884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60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96229" y="3260759"/>
            <a:ext cx="4393291" cy="34532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5276606"/>
      </p:ext>
    </p:extLst>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a:t>3.3 The Routing Table </a:t>
            </a:r>
            <a:endParaRPr lang="en-US" sz="2400" dirty="0">
              <a:solidFill>
                <a:srgbClr val="00B0F0"/>
              </a:solidFill>
            </a:endParaRPr>
          </a:p>
        </p:txBody>
      </p:sp>
    </p:spTree>
    <p:extLst>
      <p:ext uri="{BB962C8B-B14F-4D97-AF65-F5344CB8AC3E}">
        <p14:creationId xmlns:p14="http://schemas.microsoft.com/office/powerpoint/2010/main" val="2073756953"/>
      </p:ext>
    </p:extLst>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Parts of an IPv4 Route Entry</a:t>
            </a:r>
            <a:br>
              <a:rPr lang="en-US" sz="1800" dirty="0"/>
            </a:br>
            <a:r>
              <a:rPr lang="en-US" sz="2800" dirty="0"/>
              <a:t>Routing Table Entries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6980" y="1701688"/>
            <a:ext cx="5692461" cy="4339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6138035"/>
      </p:ext>
    </p:extLst>
  </p:cSld>
  <p:clrMapOvr>
    <a:masterClrMapping/>
  </p:clrMapOvr>
  <p:transitio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Parts of an IPv4 Route Entry</a:t>
            </a:r>
            <a:br>
              <a:rPr lang="en-US" sz="1800" dirty="0"/>
            </a:br>
            <a:r>
              <a:rPr lang="en-US" sz="2800" dirty="0"/>
              <a:t>Routing Table Entries</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0418" y="1704973"/>
            <a:ext cx="5790268" cy="4627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3009202"/>
      </p:ext>
    </p:extLst>
  </p:cSld>
  <p:clrMapOvr>
    <a:masterClrMapping/>
  </p:clrMapOvr>
  <p:transition spd="med">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Parts of an IPv4 Route Entry</a:t>
            </a:r>
            <a:br>
              <a:rPr lang="en-US" sz="1800" dirty="0"/>
            </a:br>
            <a:r>
              <a:rPr lang="en-US" sz="2800" dirty="0"/>
              <a:t>Directly Connected Entries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0577" y="1478193"/>
            <a:ext cx="5353050" cy="1123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6" name="Picture 2"/>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2090577" y="2933502"/>
            <a:ext cx="5371086" cy="3597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7391063"/>
      </p:ext>
    </p:extLst>
  </p:cSld>
  <p:clrMapOvr>
    <a:masterClrMapping/>
  </p:clrMapOvr>
  <p:transitio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Parts of an IPv4 Route Entry</a:t>
            </a:r>
            <a:br>
              <a:rPr lang="en-US" sz="1800" dirty="0"/>
            </a:br>
            <a:r>
              <a:rPr lang="en-US" sz="2800" dirty="0"/>
              <a:t>Remote Network Entries</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7891" y="1843087"/>
            <a:ext cx="7177163" cy="4016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696553"/>
      </p:ext>
    </p:extLst>
  </p:cSld>
  <p:clrMapOvr>
    <a:masterClrMapping/>
  </p:clrMapOvr>
  <p:transitio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8787" y="1495422"/>
            <a:ext cx="5985213" cy="48599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19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Dynamically Learned IPv4 Routes</a:t>
            </a:r>
            <a:br>
              <a:rPr lang="en-US" sz="1800" dirty="0"/>
            </a:br>
            <a:r>
              <a:rPr lang="en-US" sz="2800" dirty="0"/>
              <a:t>Routing Table Terms</a:t>
            </a:r>
          </a:p>
        </p:txBody>
      </p:sp>
      <p:sp>
        <p:nvSpPr>
          <p:cNvPr id="5" name="Rectangle 4"/>
          <p:cNvSpPr/>
          <p:nvPr/>
        </p:nvSpPr>
        <p:spPr>
          <a:xfrm>
            <a:off x="130627" y="1626917"/>
            <a:ext cx="3158786" cy="1865126"/>
          </a:xfrm>
          <a:prstGeom prst="rect">
            <a:avLst/>
          </a:prstGeom>
          <a:solidFill>
            <a:srgbClr val="FFFFFF"/>
          </a:solidFill>
        </p:spPr>
        <p:txBody>
          <a:bodyPr wrap="square">
            <a:spAutoFit/>
          </a:bodyPr>
          <a:lstStyle/>
          <a:p>
            <a:pPr algn="l"/>
            <a:r>
              <a:rPr lang="en-US" dirty="0"/>
              <a:t>Routes are discussed</a:t>
            </a:r>
          </a:p>
          <a:p>
            <a:pPr algn="l"/>
            <a:r>
              <a:rPr lang="en-US" dirty="0"/>
              <a:t>in terms of:</a:t>
            </a:r>
          </a:p>
          <a:p>
            <a:pPr marL="342900" indent="-342900" algn="l">
              <a:buFont typeface="Wingdings" pitchFamily="2" charset="2"/>
              <a:buChar char="§"/>
            </a:pPr>
            <a:r>
              <a:rPr lang="en-US" sz="2000" dirty="0"/>
              <a:t>Ultimate route</a:t>
            </a:r>
          </a:p>
          <a:p>
            <a:pPr marL="342900" indent="-342900" algn="l">
              <a:buFont typeface="Wingdings" pitchFamily="2" charset="2"/>
              <a:buChar char="§"/>
            </a:pPr>
            <a:r>
              <a:rPr lang="en-US" sz="2000" dirty="0"/>
              <a:t>Level 1 route</a:t>
            </a:r>
          </a:p>
          <a:p>
            <a:pPr marL="342900" indent="-342900" algn="l">
              <a:buFont typeface="Wingdings" pitchFamily="2" charset="2"/>
              <a:buChar char="§"/>
            </a:pPr>
            <a:r>
              <a:rPr lang="en-US" sz="2000" dirty="0"/>
              <a:t>Level 1 parent route</a:t>
            </a:r>
          </a:p>
          <a:p>
            <a:pPr marL="342900" indent="-342900" algn="l">
              <a:buFont typeface="Wingdings" pitchFamily="2" charset="2"/>
              <a:buChar char="§"/>
            </a:pPr>
            <a:r>
              <a:rPr lang="en-US" sz="2000" dirty="0"/>
              <a:t>Level 2 child routes</a:t>
            </a:r>
          </a:p>
        </p:txBody>
      </p:sp>
    </p:spTree>
    <p:extLst>
      <p:ext uri="{BB962C8B-B14F-4D97-AF65-F5344CB8AC3E}">
        <p14:creationId xmlns:p14="http://schemas.microsoft.com/office/powerpoint/2010/main" val="691897185"/>
      </p:ext>
    </p:extLst>
  </p:cSld>
  <p:clrMapOvr>
    <a:masterClrMapping/>
  </p:clrMapOvr>
  <p:transitio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Dynamically Learned IPv4 Routes</a:t>
            </a:r>
            <a:br>
              <a:rPr lang="en-US" sz="1800" dirty="0"/>
            </a:br>
            <a:r>
              <a:rPr lang="en-US" sz="2800" dirty="0"/>
              <a:t>Ultimate Route</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1" y="1487262"/>
            <a:ext cx="5908520" cy="5191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551543" y="2080777"/>
            <a:ext cx="2191657" cy="3970318"/>
          </a:xfrm>
          <a:prstGeom prst="rect">
            <a:avLst/>
          </a:prstGeom>
          <a:solidFill>
            <a:schemeClr val="bg1"/>
          </a:solidFill>
        </p:spPr>
        <p:txBody>
          <a:bodyPr wrap="square">
            <a:spAutoFit/>
          </a:bodyPr>
          <a:lstStyle/>
          <a:p>
            <a:pPr algn="l"/>
            <a:r>
              <a:rPr lang="en-US" sz="2000" dirty="0"/>
              <a:t>An ultimate route is a routing table entry that contains either a next-hop IP address or an exit interface. </a:t>
            </a:r>
          </a:p>
          <a:p>
            <a:pPr algn="l"/>
            <a:endParaRPr lang="en-US" sz="2000" dirty="0"/>
          </a:p>
          <a:p>
            <a:pPr algn="l"/>
            <a:r>
              <a:rPr lang="en-US" sz="2000" dirty="0"/>
              <a:t>Directly connected, dynamically learned, and link local routes are ultimate routes.</a:t>
            </a:r>
          </a:p>
        </p:txBody>
      </p:sp>
    </p:spTree>
    <p:extLst>
      <p:ext uri="{BB962C8B-B14F-4D97-AF65-F5344CB8AC3E}">
        <p14:creationId xmlns:p14="http://schemas.microsoft.com/office/powerpoint/2010/main" val="20413082"/>
      </p:ext>
    </p:extLst>
  </p:cSld>
  <p:clrMapOvr>
    <a:masterClrMapping/>
  </p:clrMapOvr>
  <p:transition spd="med">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Dynamically Learned IPv4 Routes</a:t>
            </a:r>
            <a:br>
              <a:rPr lang="en-US" sz="1800" dirty="0"/>
            </a:br>
            <a:r>
              <a:rPr lang="en-US" sz="2800" dirty="0"/>
              <a:t>Level 1 Route</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479" y="1973943"/>
            <a:ext cx="7335626" cy="36430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8609131"/>
      </p:ext>
    </p:extLst>
  </p:cSld>
  <p:clrMapOvr>
    <a:masterClrMapping/>
  </p:clrMapOvr>
  <p:transition spd="med">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3: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872160581"/>
              </p:ext>
            </p:extLst>
          </p:nvPr>
        </p:nvGraphicFramePr>
        <p:xfrm>
          <a:off x="445863" y="1641144"/>
          <a:ext cx="8315996" cy="2890520"/>
        </p:xfrm>
        <a:graphic>
          <a:graphicData uri="http://schemas.openxmlformats.org/drawingml/2006/table">
            <a:tbl>
              <a:tblPr firstRow="1" bandRow="1">
                <a:tableStyleId>{5C22544A-7EE6-4342-B048-85BDC9FD1C3A}</a:tableStyleId>
              </a:tblPr>
              <a:tblGrid>
                <a:gridCol w="976322">
                  <a:extLst>
                    <a:ext uri="{9D8B030D-6E8A-4147-A177-3AD203B41FA5}">
                      <a16:colId xmlns:a16="http://schemas.microsoft.com/office/drawing/2014/main" val="20000"/>
                    </a:ext>
                  </a:extLst>
                </a:gridCol>
                <a:gridCol w="1964622">
                  <a:extLst>
                    <a:ext uri="{9D8B030D-6E8A-4147-A177-3AD203B41FA5}">
                      <a16:colId xmlns:a16="http://schemas.microsoft.com/office/drawing/2014/main" val="20001"/>
                    </a:ext>
                  </a:extLst>
                </a:gridCol>
                <a:gridCol w="3962654">
                  <a:extLst>
                    <a:ext uri="{9D8B030D-6E8A-4147-A177-3AD203B41FA5}">
                      <a16:colId xmlns:a16="http://schemas.microsoft.com/office/drawing/2014/main" val="20002"/>
                    </a:ext>
                  </a:extLst>
                </a:gridCol>
                <a:gridCol w="1412398">
                  <a:extLst>
                    <a:ext uri="{9D8B030D-6E8A-4147-A177-3AD203B41FA5}">
                      <a16:colId xmlns:a16="http://schemas.microsoft.com/office/drawing/2014/main" val="20003"/>
                    </a:ext>
                  </a:extLst>
                </a:gridCol>
              </a:tblGrid>
              <a:tr h="370840">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370840">
                <a:tc>
                  <a:txBody>
                    <a:bodyPr/>
                    <a:lstStyle/>
                    <a:p>
                      <a:r>
                        <a:rPr lang="en-US" sz="1400" dirty="0"/>
                        <a:t>3.0.1.2</a:t>
                      </a:r>
                    </a:p>
                  </a:txBody>
                  <a:tcPr/>
                </a:tc>
                <a:tc>
                  <a:txBody>
                    <a:bodyPr/>
                    <a:lstStyle/>
                    <a:p>
                      <a:r>
                        <a:rPr lang="en-US" sz="1400" dirty="0"/>
                        <a:t>Class Activity</a:t>
                      </a:r>
                    </a:p>
                  </a:txBody>
                  <a:tcPr/>
                </a:tc>
                <a:tc>
                  <a:txBody>
                    <a:bodyPr/>
                    <a:lstStyle/>
                    <a:p>
                      <a:r>
                        <a:rPr lang="en-US" sz="1400" dirty="0"/>
                        <a:t>How Much Does This Cost</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1"/>
                  </a:ext>
                </a:extLst>
              </a:tr>
              <a:tr h="370840">
                <a:tc>
                  <a:txBody>
                    <a:bodyPr/>
                    <a:lstStyle/>
                    <a:p>
                      <a:r>
                        <a:rPr lang="en-US" sz="1400" dirty="0"/>
                        <a:t>3.1.2.5</a:t>
                      </a:r>
                    </a:p>
                  </a:txBody>
                  <a:tcPr/>
                </a:tc>
                <a:tc>
                  <a:txBody>
                    <a:bodyPr/>
                    <a:lstStyle/>
                    <a:p>
                      <a:r>
                        <a:rPr lang="en-US" sz="1400" baseline="0" dirty="0"/>
                        <a:t>Activity</a:t>
                      </a:r>
                      <a:endParaRPr lang="en-US" sz="1400" dirty="0"/>
                    </a:p>
                  </a:txBody>
                  <a:tcPr/>
                </a:tc>
                <a:tc>
                  <a:txBody>
                    <a:bodyPr/>
                    <a:lstStyle/>
                    <a:p>
                      <a:r>
                        <a:rPr lang="en-US" sz="1400" dirty="0"/>
                        <a:t>Compare Static and Dynamic</a:t>
                      </a:r>
                      <a:r>
                        <a:rPr lang="en-US" sz="1400" baseline="0" dirty="0"/>
                        <a:t> Routing</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2"/>
                  </a:ext>
                </a:extLst>
              </a:tr>
              <a:tr h="370840">
                <a:tc>
                  <a:txBody>
                    <a:bodyPr/>
                    <a:lstStyle/>
                    <a:p>
                      <a:r>
                        <a:rPr lang="en-US" sz="1400" dirty="0"/>
                        <a:t>3.2.1.2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Advertising</a:t>
                      </a:r>
                      <a:r>
                        <a:rPr lang="en-US" sz="1400" baseline="0" dirty="0"/>
                        <a:t> the R2 and R3 Networks</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3"/>
                  </a:ext>
                </a:extLst>
              </a:tr>
              <a:tr h="370840">
                <a:tc>
                  <a:txBody>
                    <a:bodyPr/>
                    <a:lstStyle/>
                    <a:p>
                      <a:r>
                        <a:rPr lang="en-US" sz="1400" dirty="0"/>
                        <a:t>3.2.1.3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Verifying RIP Settings</a:t>
                      </a:r>
                      <a:r>
                        <a:rPr lang="en-US" sz="1400" baseline="0" dirty="0"/>
                        <a:t> and Routes on R2 and R3 Networks</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4"/>
                  </a:ext>
                </a:extLst>
              </a:tr>
              <a:tr h="370840">
                <a:tc>
                  <a:txBody>
                    <a:bodyPr/>
                    <a:lstStyle/>
                    <a:p>
                      <a:r>
                        <a:rPr lang="en-US" sz="1400" dirty="0"/>
                        <a:t>3.2.1.4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r>
                        <a:rPr lang="en-US" sz="1400" dirty="0"/>
                        <a:t>Enable and</a:t>
                      </a:r>
                      <a:r>
                        <a:rPr lang="en-US" sz="1400" baseline="0" dirty="0"/>
                        <a:t> Verify RIPv2 on R2 and R3</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5"/>
                  </a:ext>
                </a:extLst>
              </a:tr>
              <a:tr h="370840">
                <a:tc>
                  <a:txBody>
                    <a:bodyPr/>
                    <a:lstStyle/>
                    <a:p>
                      <a:r>
                        <a:rPr lang="en-US" sz="1400" dirty="0"/>
                        <a:t>3.2.1.5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r>
                        <a:rPr lang="en-US" sz="1400" dirty="0"/>
                        <a:t>Disable Automatic Summarization on R2 and R3</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6"/>
                  </a:ext>
                </a:extLst>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1833764090"/>
      </p:ext>
    </p:extLst>
  </p:cSld>
  <p:clrMapOvr>
    <a:masterClrMapping/>
  </p:clrMapOvr>
  <p:transition>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Dynamically Learned IPv4 Routes</a:t>
            </a:r>
            <a:br>
              <a:rPr lang="en-US" sz="1800" dirty="0"/>
            </a:br>
            <a:r>
              <a:rPr lang="en-US" sz="2800" dirty="0"/>
              <a:t>Level 1 Parent Route</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1673" y="1471613"/>
            <a:ext cx="5412605" cy="47840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3382091"/>
      </p:ext>
    </p:extLst>
  </p:cSld>
  <p:clrMapOvr>
    <a:masterClrMapping/>
  </p:clrMapOvr>
  <p:transition spd="med">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Dynamically Learned IPv4 Routes</a:t>
            </a:r>
            <a:br>
              <a:rPr lang="en-US" sz="1800" dirty="0"/>
            </a:br>
            <a:r>
              <a:rPr lang="en-US" sz="2800" dirty="0"/>
              <a:t>Level 2 Child Route</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8600" y="1457324"/>
            <a:ext cx="5273675" cy="47257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0135224"/>
      </p:ext>
    </p:extLst>
  </p:cSld>
  <p:clrMapOvr>
    <a:masterClrMapping/>
  </p:clrMapOvr>
  <p:transition spd="med">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Content Placeholder 2"/>
          <p:cNvSpPr>
            <a:spLocks noGrp="1"/>
          </p:cNvSpPr>
          <p:nvPr>
            <p:ph idx="1"/>
          </p:nvPr>
        </p:nvSpPr>
        <p:spPr>
          <a:xfrm>
            <a:off x="582386" y="1317625"/>
            <a:ext cx="8082643" cy="5417004"/>
          </a:xfrm>
        </p:spPr>
        <p:txBody>
          <a:bodyPr/>
          <a:lstStyle/>
          <a:p>
            <a:pPr marL="457200" indent="-457200">
              <a:buAutoNum type="arabicPeriod"/>
            </a:pPr>
            <a:r>
              <a:rPr lang="en-US" sz="2000" dirty="0"/>
              <a:t>If the best match is a level 1 ultimate route, then this route is used to forward the packet.</a:t>
            </a:r>
          </a:p>
          <a:p>
            <a:pPr marL="457200" indent="-457200">
              <a:buAutoNum type="arabicPeriod"/>
            </a:pPr>
            <a:r>
              <a:rPr lang="en-US" sz="2000" dirty="0"/>
              <a:t>If the best match is a level 1 parent route, proceed to the next step.</a:t>
            </a:r>
          </a:p>
          <a:p>
            <a:pPr marL="457200" indent="-457200">
              <a:buAutoNum type="arabicPeriod"/>
            </a:pPr>
            <a:r>
              <a:rPr lang="en-US" sz="2000" dirty="0"/>
              <a:t>The router examines child routes (the subnet routes) of the parent route for a best match.</a:t>
            </a:r>
          </a:p>
          <a:p>
            <a:pPr marL="457200" indent="-457200">
              <a:buAutoNum type="arabicPeriod"/>
            </a:pPr>
            <a:r>
              <a:rPr lang="en-US" sz="2000" dirty="0"/>
              <a:t>If there is a match with a level 2 child route, that subnet is used to forward the packet.</a:t>
            </a:r>
          </a:p>
          <a:p>
            <a:pPr marL="457200" indent="-457200">
              <a:buAutoNum type="arabicPeriod"/>
            </a:pPr>
            <a:r>
              <a:rPr lang="en-US" sz="2000" dirty="0"/>
              <a:t>If there is not a match with any of the level 2 child routes, proceed to the next step.</a:t>
            </a:r>
          </a:p>
        </p:txBody>
      </p:sp>
      <p:sp>
        <p:nvSpPr>
          <p:cNvPr id="6" name="Rectangle 2"/>
          <p:cNvSpPr>
            <a:spLocks noGrp="1" noChangeArrowheads="1"/>
          </p:cNvSpPr>
          <p:nvPr>
            <p:ph type="title"/>
          </p:nvPr>
        </p:nvSpPr>
        <p:spPr>
          <a:xfrm>
            <a:off x="264752" y="406401"/>
            <a:ext cx="8456613" cy="885372"/>
          </a:xfrm>
        </p:spPr>
        <p:txBody>
          <a:bodyPr/>
          <a:lstStyle/>
          <a:p>
            <a:pPr eaLnBrk="1" hangingPunct="1">
              <a:tabLst>
                <a:tab pos="4803775" algn="l"/>
              </a:tabLst>
              <a:defRPr/>
            </a:pPr>
            <a:r>
              <a:rPr lang="en-US" sz="1800" dirty="0"/>
              <a:t>The IPv4 Route Lookup Process</a:t>
            </a:r>
            <a:br>
              <a:rPr lang="en-US" sz="1800" dirty="0"/>
            </a:br>
            <a:r>
              <a:rPr lang="en-US" sz="2800" dirty="0"/>
              <a:t>Route Lookup Process</a:t>
            </a:r>
          </a:p>
        </p:txBody>
      </p:sp>
    </p:spTree>
    <p:extLst>
      <p:ext uri="{BB962C8B-B14F-4D97-AF65-F5344CB8AC3E}">
        <p14:creationId xmlns:p14="http://schemas.microsoft.com/office/powerpoint/2010/main" val="9986398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Content Placeholder 2"/>
          <p:cNvSpPr>
            <a:spLocks noGrp="1"/>
          </p:cNvSpPr>
          <p:nvPr>
            <p:ph idx="1"/>
          </p:nvPr>
        </p:nvSpPr>
        <p:spPr>
          <a:xfrm>
            <a:off x="582386" y="1317625"/>
            <a:ext cx="8082643" cy="5417004"/>
          </a:xfrm>
        </p:spPr>
        <p:txBody>
          <a:bodyPr/>
          <a:lstStyle/>
          <a:p>
            <a:pPr marL="457200" indent="-457200">
              <a:buFont typeface="+mj-lt"/>
              <a:buAutoNum type="arabicPeriod" startAt="6"/>
            </a:pPr>
            <a:r>
              <a:rPr lang="en-US" sz="2000" dirty="0"/>
              <a:t>The router continues searching level 1 </a:t>
            </a:r>
            <a:r>
              <a:rPr lang="en-US" sz="2000" dirty="0" err="1"/>
              <a:t>supernet</a:t>
            </a:r>
            <a:r>
              <a:rPr lang="en-US" sz="2000" dirty="0"/>
              <a:t> routes in the routing table for a match, including the default route, if there is one.</a:t>
            </a:r>
          </a:p>
          <a:p>
            <a:pPr marL="457200" indent="-457200">
              <a:buFont typeface="+mj-lt"/>
              <a:buAutoNum type="arabicPeriod" startAt="6"/>
            </a:pPr>
            <a:r>
              <a:rPr lang="en-US" sz="2000" dirty="0"/>
              <a:t>If there is now a lesser match with a level 1 </a:t>
            </a:r>
            <a:r>
              <a:rPr lang="en-US" sz="2000" dirty="0" err="1"/>
              <a:t>supernet</a:t>
            </a:r>
            <a:r>
              <a:rPr lang="en-US" sz="2000" dirty="0"/>
              <a:t> or default routes, the router uses that route to forward the packet.</a:t>
            </a:r>
          </a:p>
          <a:p>
            <a:pPr marL="457200" indent="-457200">
              <a:buFont typeface="+mj-lt"/>
              <a:buAutoNum type="arabicPeriod" startAt="6"/>
            </a:pPr>
            <a:r>
              <a:rPr lang="en-US" sz="2000" dirty="0"/>
              <a:t>If there is not a match with any route in the routing table, the router drops the packet.</a:t>
            </a:r>
          </a:p>
        </p:txBody>
      </p:sp>
      <p:sp>
        <p:nvSpPr>
          <p:cNvPr id="6" name="Rectangle 2"/>
          <p:cNvSpPr>
            <a:spLocks noGrp="1" noChangeArrowheads="1"/>
          </p:cNvSpPr>
          <p:nvPr>
            <p:ph type="title"/>
          </p:nvPr>
        </p:nvSpPr>
        <p:spPr>
          <a:xfrm>
            <a:off x="264752" y="406401"/>
            <a:ext cx="8456613" cy="885372"/>
          </a:xfrm>
        </p:spPr>
        <p:txBody>
          <a:bodyPr/>
          <a:lstStyle/>
          <a:p>
            <a:pPr eaLnBrk="1" hangingPunct="1">
              <a:tabLst>
                <a:tab pos="4803775" algn="l"/>
              </a:tabLst>
              <a:defRPr/>
            </a:pPr>
            <a:r>
              <a:rPr lang="en-US" sz="1800" dirty="0"/>
              <a:t>The Ipv4 Route Lookup Process</a:t>
            </a:r>
            <a:br>
              <a:rPr lang="en-US" sz="1800" dirty="0"/>
            </a:br>
            <a:r>
              <a:rPr lang="en-US" sz="2800" dirty="0"/>
              <a:t>Route Lookup Process (cont.)</a:t>
            </a:r>
          </a:p>
        </p:txBody>
      </p:sp>
    </p:spTree>
    <p:extLst>
      <p:ext uri="{BB962C8B-B14F-4D97-AF65-F5344CB8AC3E}">
        <p14:creationId xmlns:p14="http://schemas.microsoft.com/office/powerpoint/2010/main" val="8347053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The IPv4 Route Lookup Process</a:t>
            </a:r>
            <a:br>
              <a:rPr lang="en-US" sz="1800" dirty="0"/>
            </a:br>
            <a:r>
              <a:rPr lang="en-US" sz="2800" dirty="0"/>
              <a:t>Best Route = Longest Match</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9990" y="1557338"/>
            <a:ext cx="6633035" cy="48724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8298157"/>
      </p:ext>
    </p:extLst>
  </p:cSld>
  <p:clrMapOvr>
    <a:masterClrMapping/>
  </p:clrMapOvr>
  <p:transition spd="med">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Components of the </a:t>
            </a:r>
            <a:r>
              <a:rPr lang="en-US" dirty="0" err="1"/>
              <a:t>IPv6</a:t>
            </a:r>
            <a:r>
              <a:rPr lang="en-US" dirty="0"/>
              <a:t> routing table are very similar to the </a:t>
            </a:r>
            <a:r>
              <a:rPr lang="en-US" dirty="0" err="1"/>
              <a:t>IPv4</a:t>
            </a:r>
            <a:r>
              <a:rPr lang="en-US" dirty="0"/>
              <a:t> routing table (directly connected interfaces, static routes, and dynamically learned routes).</a:t>
            </a:r>
          </a:p>
          <a:p>
            <a:r>
              <a:rPr lang="en-US" dirty="0" err="1"/>
              <a:t>IPv6</a:t>
            </a:r>
            <a:r>
              <a:rPr lang="en-US" dirty="0"/>
              <a:t> is classless by design, all routes are effectively level 1 ultimate routes. There is no level 1 parent of level 2 child routes.</a:t>
            </a:r>
          </a:p>
        </p:txBody>
      </p:sp>
      <p:sp>
        <p:nvSpPr>
          <p:cNvPr id="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The IPv4 Route Lookup Process</a:t>
            </a:r>
            <a:br>
              <a:rPr lang="en-US" sz="1800" dirty="0"/>
            </a:br>
            <a:r>
              <a:rPr lang="en-US" sz="2800" dirty="0" err="1"/>
              <a:t>IPv6</a:t>
            </a:r>
            <a:r>
              <a:rPr lang="en-US" sz="2800" dirty="0"/>
              <a:t> Routing Table Entries</a:t>
            </a:r>
          </a:p>
        </p:txBody>
      </p:sp>
    </p:spTree>
    <p:extLst>
      <p:ext uri="{BB962C8B-B14F-4D97-AF65-F5344CB8AC3E}">
        <p14:creationId xmlns:p14="http://schemas.microsoft.com/office/powerpoint/2010/main" val="18323257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Analyze an IPVv6 Routing Table</a:t>
            </a:r>
            <a:br>
              <a:rPr lang="en-US" sz="1800" dirty="0"/>
            </a:br>
            <a:r>
              <a:rPr lang="en-US" sz="2800" dirty="0"/>
              <a:t>Directly Connected Entries</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440" y="1619477"/>
            <a:ext cx="5182960" cy="46898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4951187" y="1722849"/>
            <a:ext cx="3902528" cy="4076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8921542"/>
      </p:ext>
    </p:extLst>
  </p:cSld>
  <p:clrMapOvr>
    <a:masterClrMapping/>
  </p:clrMapOvr>
  <p:transition spd="med">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5724" y="493485"/>
            <a:ext cx="8456613" cy="885372"/>
          </a:xfrm>
        </p:spPr>
        <p:txBody>
          <a:bodyPr/>
          <a:lstStyle/>
          <a:p>
            <a:pPr eaLnBrk="1" hangingPunct="1">
              <a:tabLst>
                <a:tab pos="4803775" algn="l"/>
              </a:tabLst>
              <a:defRPr/>
            </a:pPr>
            <a:r>
              <a:rPr lang="en-US" sz="1800" dirty="0"/>
              <a:t>Analyze an IPVv6 Routing Table</a:t>
            </a:r>
            <a:br>
              <a:rPr lang="en-US" sz="1800" dirty="0"/>
            </a:br>
            <a:r>
              <a:rPr lang="en-US" sz="2800" dirty="0"/>
              <a:t>Remote IPv6 Network Entries</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79" y="1623248"/>
            <a:ext cx="4956575" cy="4491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6313" y="1608734"/>
            <a:ext cx="4724400" cy="412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495569"/>
      </p:ext>
    </p:extLst>
  </p:cSld>
  <p:clrMapOvr>
    <a:masterClrMapping/>
  </p:clrMapOvr>
  <p:transition spd="med">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3.4 Summary</a:t>
            </a:r>
            <a:endParaRPr lang="en-US" sz="2400" dirty="0">
              <a:solidFill>
                <a:srgbClr val="00B0F0"/>
              </a:solidFill>
            </a:endParaRPr>
          </a:p>
        </p:txBody>
      </p:sp>
    </p:spTree>
    <p:extLst>
      <p:ext uri="{BB962C8B-B14F-4D97-AF65-F5344CB8AC3E}">
        <p14:creationId xmlns:p14="http://schemas.microsoft.com/office/powerpoint/2010/main" val="2987867139"/>
      </p:ext>
    </p:extLst>
  </p:cSld>
  <p:clrMapOvr>
    <a:masterClrMapping/>
  </p:clrMapOvr>
  <p:transition>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641350" y="347663"/>
            <a:ext cx="8145463" cy="838200"/>
          </a:xfrm>
        </p:spPr>
        <p:txBody>
          <a:bodyPr/>
          <a:lstStyle/>
          <a:p>
            <a:r>
              <a:rPr lang="en-US" dirty="0"/>
              <a:t>Chapter 3: Summary</a:t>
            </a:r>
          </a:p>
        </p:txBody>
      </p:sp>
      <p:sp>
        <p:nvSpPr>
          <p:cNvPr id="52227" name="Content Placeholder 2"/>
          <p:cNvSpPr>
            <a:spLocks noGrp="1"/>
          </p:cNvSpPr>
          <p:nvPr>
            <p:ph idx="1"/>
          </p:nvPr>
        </p:nvSpPr>
        <p:spPr>
          <a:xfrm>
            <a:off x="582386" y="1317625"/>
            <a:ext cx="8082643" cy="5417004"/>
          </a:xfrm>
        </p:spPr>
        <p:txBody>
          <a:bodyPr/>
          <a:lstStyle/>
          <a:p>
            <a:pPr marL="0" indent="0">
              <a:buNone/>
            </a:pPr>
            <a:r>
              <a:rPr lang="en-US" sz="2000" dirty="0"/>
              <a:t>Dynamic routing protocols: </a:t>
            </a:r>
          </a:p>
          <a:p>
            <a:r>
              <a:rPr lang="en-US" sz="2000" dirty="0"/>
              <a:t>Used by routers to automatically learn about remote networks from other routers.</a:t>
            </a:r>
          </a:p>
          <a:p>
            <a:r>
              <a:rPr lang="en-CA" sz="2000" dirty="0"/>
              <a:t>Purpose includes: discovery of remote networks, maintaining up-to-date routing information, choosing the best path to destination networks, and ability to find a new best path if the current path is no longer available.</a:t>
            </a:r>
            <a:endParaRPr lang="en-US" sz="2000" dirty="0"/>
          </a:p>
          <a:p>
            <a:r>
              <a:rPr lang="en-CA" sz="2000" dirty="0"/>
              <a:t>Best choice for large networks but static routing is better for stub networks.</a:t>
            </a:r>
            <a:endParaRPr lang="en-US" sz="2000" dirty="0"/>
          </a:p>
          <a:p>
            <a:r>
              <a:rPr lang="en-US" sz="2000" dirty="0"/>
              <a:t>Function to inform other routers about changes.  </a:t>
            </a:r>
          </a:p>
          <a:p>
            <a:pPr marL="0" indent="0">
              <a:buNone/>
            </a:pPr>
            <a:endParaRPr lang="en-US" sz="2000" dirty="0"/>
          </a:p>
        </p:txBody>
      </p:sp>
    </p:spTree>
    <p:extLst>
      <p:ext uri="{BB962C8B-B14F-4D97-AF65-F5344CB8AC3E}">
        <p14:creationId xmlns:p14="http://schemas.microsoft.com/office/powerpoint/2010/main" val="639893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a:t>Chapter 3: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2936310737"/>
              </p:ext>
            </p:extLst>
          </p:nvPr>
        </p:nvGraphicFramePr>
        <p:xfrm>
          <a:off x="445863" y="1641144"/>
          <a:ext cx="8315996" cy="4003040"/>
        </p:xfrm>
        <a:graphic>
          <a:graphicData uri="http://schemas.openxmlformats.org/drawingml/2006/table">
            <a:tbl>
              <a:tblPr firstRow="1" bandRow="1">
                <a:tableStyleId>{5C22544A-7EE6-4342-B048-85BDC9FD1C3A}</a:tableStyleId>
              </a:tblPr>
              <a:tblGrid>
                <a:gridCol w="976322">
                  <a:extLst>
                    <a:ext uri="{9D8B030D-6E8A-4147-A177-3AD203B41FA5}">
                      <a16:colId xmlns:a16="http://schemas.microsoft.com/office/drawing/2014/main" val="20000"/>
                    </a:ext>
                  </a:extLst>
                </a:gridCol>
                <a:gridCol w="1964622">
                  <a:extLst>
                    <a:ext uri="{9D8B030D-6E8A-4147-A177-3AD203B41FA5}">
                      <a16:colId xmlns:a16="http://schemas.microsoft.com/office/drawing/2014/main" val="20001"/>
                    </a:ext>
                  </a:extLst>
                </a:gridCol>
                <a:gridCol w="3962654">
                  <a:extLst>
                    <a:ext uri="{9D8B030D-6E8A-4147-A177-3AD203B41FA5}">
                      <a16:colId xmlns:a16="http://schemas.microsoft.com/office/drawing/2014/main" val="20002"/>
                    </a:ext>
                  </a:extLst>
                </a:gridCol>
                <a:gridCol w="1412398">
                  <a:extLst>
                    <a:ext uri="{9D8B030D-6E8A-4147-A177-3AD203B41FA5}">
                      <a16:colId xmlns:a16="http://schemas.microsoft.com/office/drawing/2014/main" val="20003"/>
                    </a:ext>
                  </a:extLst>
                </a:gridCol>
              </a:tblGrid>
              <a:tr h="370840">
                <a:tc>
                  <a:txBody>
                    <a:bodyPr/>
                    <a:lstStyle/>
                    <a:p>
                      <a:r>
                        <a:rPr lang="en-US" sz="1400" dirty="0"/>
                        <a:t>Page #</a:t>
                      </a:r>
                    </a:p>
                  </a:txBody>
                  <a:tcPr/>
                </a:tc>
                <a:tc>
                  <a:txBody>
                    <a:bodyPr/>
                    <a:lstStyle/>
                    <a:p>
                      <a:r>
                        <a:rPr lang="en-US" sz="1400" dirty="0"/>
                        <a:t>Activity Type</a:t>
                      </a:r>
                    </a:p>
                  </a:txBody>
                  <a:tcPr/>
                </a:tc>
                <a:tc>
                  <a:txBody>
                    <a:bodyPr/>
                    <a:lstStyle/>
                    <a:p>
                      <a:r>
                        <a:rPr lang="en-US" sz="1400" dirty="0"/>
                        <a:t>Activity Name</a:t>
                      </a:r>
                    </a:p>
                  </a:txBody>
                  <a:tcPr/>
                </a:tc>
                <a:tc>
                  <a:txBody>
                    <a:bodyPr/>
                    <a:lstStyle/>
                    <a:p>
                      <a:r>
                        <a:rPr lang="en-US" sz="1400" dirty="0"/>
                        <a:t>Optional?</a:t>
                      </a:r>
                    </a:p>
                  </a:txBody>
                  <a:tcPr/>
                </a:tc>
                <a:extLst>
                  <a:ext uri="{0D108BD9-81ED-4DB2-BD59-A6C34878D82A}">
                    <a16:rowId xmlns:a16="http://schemas.microsoft.com/office/drawing/2014/main" val="10000"/>
                  </a:ext>
                </a:extLst>
              </a:tr>
              <a:tr h="370840">
                <a:tc>
                  <a:txBody>
                    <a:bodyPr/>
                    <a:lstStyle/>
                    <a:p>
                      <a:r>
                        <a:rPr lang="en-US" sz="1400" dirty="0"/>
                        <a:t>3.2.1.6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r>
                        <a:rPr lang="en-US" sz="1400" dirty="0"/>
                        <a:t>Configuring</a:t>
                      </a:r>
                      <a:r>
                        <a:rPr lang="en-US" sz="1400" baseline="0" dirty="0"/>
                        <a:t> and Verifying a Passive Interface on R2 and R3</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1"/>
                  </a:ext>
                </a:extLst>
              </a:tr>
              <a:tr h="370840">
                <a:tc>
                  <a:txBody>
                    <a:bodyPr/>
                    <a:lstStyle/>
                    <a:p>
                      <a:r>
                        <a:rPr lang="en-US" sz="1400" dirty="0"/>
                        <a:t>3.2.1.7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Syntax Checker</a:t>
                      </a:r>
                      <a:endParaRPr lang="en-US" sz="1400" dirty="0"/>
                    </a:p>
                  </a:txBody>
                  <a:tcPr/>
                </a:tc>
                <a:tc>
                  <a:txBody>
                    <a:bodyPr/>
                    <a:lstStyle/>
                    <a:p>
                      <a:r>
                        <a:rPr lang="en-US" sz="1400" dirty="0"/>
                        <a:t>Verifying the Gateway of Last</a:t>
                      </a:r>
                      <a:r>
                        <a:rPr lang="en-US" sz="1400" baseline="0" dirty="0"/>
                        <a:t> Resort on R2 and R3</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2"/>
                  </a:ext>
                </a:extLst>
              </a:tr>
              <a:tr h="370840">
                <a:tc>
                  <a:txBody>
                    <a:bodyPr/>
                    <a:lstStyle/>
                    <a:p>
                      <a:r>
                        <a:rPr lang="en-US" sz="1400" dirty="0"/>
                        <a:t>3.2.1.8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Packet Tracer</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Configuring RIPv2</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3"/>
                  </a:ext>
                </a:extLst>
              </a:tr>
              <a:tr h="370840">
                <a:tc>
                  <a:txBody>
                    <a:bodyPr/>
                    <a:lstStyle/>
                    <a:p>
                      <a:r>
                        <a:rPr lang="en-US" sz="1400" dirty="0"/>
                        <a:t>3.2.1.9</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Lab</a:t>
                      </a:r>
                      <a:endParaRPr lang="en-US" sz="1400" dirty="0"/>
                    </a:p>
                  </a:txBody>
                  <a:tcPr/>
                </a:tc>
                <a:tc>
                  <a:txBody>
                    <a:bodyPr/>
                    <a:lstStyle/>
                    <a:p>
                      <a:r>
                        <a:rPr lang="en-US" sz="1400" dirty="0"/>
                        <a:t>Configuring RIPv2</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4"/>
                  </a:ext>
                </a:extLst>
              </a:tr>
              <a:tr h="370840">
                <a:tc>
                  <a:txBody>
                    <a:bodyPr/>
                    <a:lstStyle/>
                    <a:p>
                      <a:r>
                        <a:rPr lang="en-US" sz="1400" dirty="0"/>
                        <a:t>3.3.1.4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Activity</a:t>
                      </a:r>
                      <a:endParaRPr lang="en-US" sz="1400" dirty="0"/>
                    </a:p>
                  </a:txBody>
                  <a:tcPr/>
                </a:tc>
                <a:tc>
                  <a:txBody>
                    <a:bodyPr/>
                    <a:lstStyle/>
                    <a:p>
                      <a:r>
                        <a:rPr lang="en-US" sz="1400" dirty="0"/>
                        <a:t>Identify</a:t>
                      </a:r>
                      <a:r>
                        <a:rPr lang="en-US" sz="1400" baseline="0" dirty="0"/>
                        <a:t> Parts of an IPv4 Routing Table Entry</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5"/>
                  </a:ext>
                </a:extLst>
              </a:tr>
              <a:tr h="370840">
                <a:tc>
                  <a:txBody>
                    <a:bodyPr/>
                    <a:lstStyle/>
                    <a:p>
                      <a:r>
                        <a:rPr lang="en-US" sz="1400" dirty="0"/>
                        <a:t>3.3.2.6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Activity</a:t>
                      </a:r>
                    </a:p>
                  </a:txBody>
                  <a:tcPr/>
                </a:tc>
                <a:tc>
                  <a:txBody>
                    <a:bodyPr/>
                    <a:lstStyle/>
                    <a:p>
                      <a:r>
                        <a:rPr lang="en-US" sz="1400" dirty="0"/>
                        <a:t>Identify</a:t>
                      </a:r>
                      <a:r>
                        <a:rPr lang="en-US" sz="1400" baseline="0" dirty="0"/>
                        <a:t> Parent and Child IPv4 Routes</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6"/>
                  </a:ext>
                </a:extLst>
              </a:tr>
              <a:tr h="370840">
                <a:tc>
                  <a:txBody>
                    <a:bodyPr/>
                    <a:lstStyle/>
                    <a:p>
                      <a:r>
                        <a:rPr lang="en-US" sz="1400" dirty="0"/>
                        <a:t>3.3.3.3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Activity</a:t>
                      </a:r>
                    </a:p>
                  </a:txBody>
                  <a:tcPr/>
                </a:tc>
                <a:tc>
                  <a:txBody>
                    <a:bodyPr/>
                    <a:lstStyle/>
                    <a:p>
                      <a:r>
                        <a:rPr lang="en-US" sz="1400" dirty="0"/>
                        <a:t>Determine the Longest Match Route</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7"/>
                  </a:ext>
                </a:extLst>
              </a:tr>
              <a:tr h="370840">
                <a:tc>
                  <a:txBody>
                    <a:bodyPr/>
                    <a:lstStyle/>
                    <a:p>
                      <a:r>
                        <a:rPr lang="en-US" sz="1400" dirty="0"/>
                        <a:t>3.3.4.4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Activity </a:t>
                      </a:r>
                    </a:p>
                  </a:txBody>
                  <a:tcPr/>
                </a:tc>
                <a:tc>
                  <a:txBody>
                    <a:bodyPr/>
                    <a:lstStyle/>
                    <a:p>
                      <a:r>
                        <a:rPr lang="en-US" sz="1400" dirty="0"/>
                        <a:t>Identify Parts of an IPv6 Routing Table</a:t>
                      </a:r>
                      <a:r>
                        <a:rPr lang="en-US" sz="1400" baseline="0" dirty="0"/>
                        <a:t> Entry</a:t>
                      </a:r>
                      <a:endParaRPr lang="en-US" sz="1400" dirty="0"/>
                    </a:p>
                  </a:txBody>
                  <a:tcPr/>
                </a:tc>
                <a:tc>
                  <a:txBody>
                    <a:bodyPr/>
                    <a:lstStyle/>
                    <a:p>
                      <a:r>
                        <a:rPr lang="en-US" sz="1400" dirty="0">
                          <a:solidFill>
                            <a:schemeClr val="tx1"/>
                          </a:solidFill>
                        </a:rPr>
                        <a:t>-</a:t>
                      </a:r>
                    </a:p>
                  </a:txBody>
                  <a:tcPr/>
                </a:tc>
                <a:extLst>
                  <a:ext uri="{0D108BD9-81ED-4DB2-BD59-A6C34878D82A}">
                    <a16:rowId xmlns:a16="http://schemas.microsoft.com/office/drawing/2014/main" val="10008"/>
                  </a:ext>
                </a:extLst>
              </a:tr>
              <a:tr h="370840">
                <a:tc>
                  <a:txBody>
                    <a:bodyPr/>
                    <a:lstStyle/>
                    <a:p>
                      <a:r>
                        <a:rPr lang="en-US" sz="1400" dirty="0"/>
                        <a:t>3.4.1.1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Class Activity</a:t>
                      </a:r>
                    </a:p>
                  </a:txBody>
                  <a:tcPr/>
                </a:tc>
                <a:tc>
                  <a:txBody>
                    <a:bodyPr/>
                    <a:lstStyle/>
                    <a:p>
                      <a:r>
                        <a:rPr lang="en-US" sz="1400" dirty="0"/>
                        <a:t>IPv6,</a:t>
                      </a:r>
                      <a:r>
                        <a:rPr lang="en-US" sz="1400" baseline="0" dirty="0"/>
                        <a:t> Details, Details…</a:t>
                      </a:r>
                      <a:endParaRPr lang="en-US" sz="1400" dirty="0"/>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9"/>
                  </a:ext>
                </a:extLst>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a:t>The password used in the Packet Tracer activities in this chapter is: </a:t>
            </a:r>
            <a:r>
              <a:rPr lang="en-US" sz="1600" b="1" kern="0" dirty="0"/>
              <a:t>PT_ccna5</a:t>
            </a:r>
          </a:p>
          <a:p>
            <a:pPr marL="0" indent="0" eaLnBrk="1" hangingPunct="1">
              <a:spcBef>
                <a:spcPct val="30000"/>
              </a:spcBef>
              <a:buFont typeface="Wingdings" charset="0"/>
              <a:buNone/>
            </a:pPr>
            <a:endParaRPr lang="en-US" sz="2000" kern="0" dirty="0"/>
          </a:p>
          <a:p>
            <a:pPr marL="119063"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946008897"/>
      </p:ext>
    </p:extLst>
  </p:cSld>
  <p:clrMapOvr>
    <a:masterClrMapping/>
  </p:clrMapOvr>
  <p:transition>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641350" y="347663"/>
            <a:ext cx="8145463" cy="838200"/>
          </a:xfrm>
        </p:spPr>
        <p:txBody>
          <a:bodyPr/>
          <a:lstStyle/>
          <a:p>
            <a:r>
              <a:rPr lang="en-US" dirty="0"/>
              <a:t>Chapter 3: Summary (cont.)</a:t>
            </a:r>
          </a:p>
        </p:txBody>
      </p:sp>
      <p:sp>
        <p:nvSpPr>
          <p:cNvPr id="52227" name="Content Placeholder 2"/>
          <p:cNvSpPr>
            <a:spLocks noGrp="1"/>
          </p:cNvSpPr>
          <p:nvPr>
            <p:ph idx="1"/>
          </p:nvPr>
        </p:nvSpPr>
        <p:spPr>
          <a:xfrm>
            <a:off x="582386" y="1317625"/>
            <a:ext cx="8184243" cy="5540375"/>
          </a:xfrm>
        </p:spPr>
        <p:txBody>
          <a:bodyPr/>
          <a:lstStyle/>
          <a:p>
            <a:pPr marL="0" indent="0">
              <a:buNone/>
            </a:pPr>
            <a:r>
              <a:rPr lang="en-US" sz="2000" dirty="0"/>
              <a:t>Dynamic routing protocols: </a:t>
            </a:r>
            <a:endParaRPr lang="en-CA" sz="2000" dirty="0"/>
          </a:p>
          <a:p>
            <a:r>
              <a:rPr lang="en-US" sz="2000" dirty="0"/>
              <a:t>Responsible for discovering remote networks, as well as maintaining accurate network information. </a:t>
            </a:r>
          </a:p>
          <a:p>
            <a:r>
              <a:rPr lang="en-US" sz="2000" dirty="0"/>
              <a:t>Upon a change in the topology routing protocols propagate that information throughout the routing domain. </a:t>
            </a:r>
          </a:p>
          <a:p>
            <a:r>
              <a:rPr lang="en-US" sz="2000" dirty="0"/>
              <a:t>Convergence: The process of bringing all routing tables to a state of consistency, where all of the routers in the same routing domain, or area, have complete and accurate information about the network. Some routing protocols converge faster than others.</a:t>
            </a:r>
          </a:p>
        </p:txBody>
      </p:sp>
    </p:spTree>
    <p:extLst>
      <p:ext uri="{BB962C8B-B14F-4D97-AF65-F5344CB8AC3E}">
        <p14:creationId xmlns:p14="http://schemas.microsoft.com/office/powerpoint/2010/main" val="23515858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641350" y="347663"/>
            <a:ext cx="8145463" cy="838200"/>
          </a:xfrm>
        </p:spPr>
        <p:txBody>
          <a:bodyPr/>
          <a:lstStyle/>
          <a:p>
            <a:r>
              <a:rPr lang="en-US" dirty="0"/>
              <a:t>Chapter 3: Summary (cont.)</a:t>
            </a:r>
          </a:p>
        </p:txBody>
      </p:sp>
      <p:sp>
        <p:nvSpPr>
          <p:cNvPr id="52227" name="Content Placeholder 2"/>
          <p:cNvSpPr>
            <a:spLocks noGrp="1"/>
          </p:cNvSpPr>
          <p:nvPr>
            <p:ph idx="1"/>
          </p:nvPr>
        </p:nvSpPr>
        <p:spPr>
          <a:xfrm>
            <a:off x="582386" y="1317625"/>
            <a:ext cx="8184243" cy="5540375"/>
          </a:xfrm>
        </p:spPr>
        <p:txBody>
          <a:bodyPr/>
          <a:lstStyle/>
          <a:p>
            <a:pPr marL="0" indent="0">
              <a:buNone/>
            </a:pPr>
            <a:r>
              <a:rPr lang="en-US" sz="2000" dirty="0"/>
              <a:t>Dynamic routing protocols: </a:t>
            </a:r>
          </a:p>
          <a:p>
            <a:r>
              <a:rPr lang="en-US" sz="2000" dirty="0"/>
              <a:t>Cisco routers use the administrative distance value to determine which routing source to use.</a:t>
            </a:r>
          </a:p>
          <a:p>
            <a:r>
              <a:rPr lang="en-US" sz="2000" dirty="0"/>
              <a:t>Each dynamic routing protocol has a unique administrative value, along with static routes and directly connected networks.</a:t>
            </a:r>
          </a:p>
          <a:p>
            <a:r>
              <a:rPr lang="en-US" sz="2000" dirty="0"/>
              <a:t>Directly connected networks are preferred source, followed by static routes and then various dynamic routing protocols.</a:t>
            </a:r>
          </a:p>
          <a:p>
            <a:pPr marL="0" indent="0">
              <a:buNone/>
            </a:pPr>
            <a:endParaRPr lang="en-US" sz="2000" dirty="0"/>
          </a:p>
        </p:txBody>
      </p:sp>
    </p:spTree>
    <p:extLst>
      <p:ext uri="{BB962C8B-B14F-4D97-AF65-F5344CB8AC3E}">
        <p14:creationId xmlns:p14="http://schemas.microsoft.com/office/powerpoint/2010/main" val="18209355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641350" y="347663"/>
            <a:ext cx="8145463" cy="838200"/>
          </a:xfrm>
        </p:spPr>
        <p:txBody>
          <a:bodyPr/>
          <a:lstStyle/>
          <a:p>
            <a:r>
              <a:rPr lang="en-US" dirty="0"/>
              <a:t>Chapter 3: Summary (cont.)</a:t>
            </a:r>
          </a:p>
        </p:txBody>
      </p:sp>
      <p:sp>
        <p:nvSpPr>
          <p:cNvPr id="52227" name="Content Placeholder 2"/>
          <p:cNvSpPr>
            <a:spLocks noGrp="1"/>
          </p:cNvSpPr>
          <p:nvPr>
            <p:ph idx="1"/>
          </p:nvPr>
        </p:nvSpPr>
        <p:spPr>
          <a:xfrm>
            <a:off x="582386" y="1317625"/>
            <a:ext cx="8184243" cy="5540375"/>
          </a:xfrm>
        </p:spPr>
        <p:txBody>
          <a:bodyPr/>
          <a:lstStyle/>
          <a:p>
            <a:pPr marL="0" indent="0">
              <a:buNone/>
            </a:pPr>
            <a:r>
              <a:rPr lang="en-US" sz="2000" dirty="0"/>
              <a:t>Dynamic routing protocols: </a:t>
            </a:r>
          </a:p>
          <a:p>
            <a:r>
              <a:rPr lang="en-US" sz="2000" dirty="0"/>
              <a:t>Each dynamic routing protocol has a unique administrative value, along with static routes and directly connected networks. The lower the administrative value, the more preferred the route source. </a:t>
            </a:r>
          </a:p>
          <a:p>
            <a:r>
              <a:rPr lang="en-US" sz="2000" dirty="0"/>
              <a:t>A directly connected network is always the preferred source, followed by static routes and then various dynamic routing protocols.</a:t>
            </a:r>
          </a:p>
          <a:p>
            <a:r>
              <a:rPr lang="en-US" sz="2000" dirty="0"/>
              <a:t>Routing table entries contain a route source, a destination network, and an outgoing interface. </a:t>
            </a:r>
          </a:p>
          <a:p>
            <a:r>
              <a:rPr lang="en-US" sz="2000" dirty="0"/>
              <a:t>Route sources can be either connected, local, static, or from a dynamic routing protocol.</a:t>
            </a:r>
          </a:p>
          <a:p>
            <a:r>
              <a:rPr lang="en-US" sz="2000" dirty="0"/>
              <a:t>IPv4 routing tables can contain four types of routes: ultimate routes, level 1 routes, level 1 parent routes, and level 2 child routes.</a:t>
            </a:r>
          </a:p>
          <a:p>
            <a:r>
              <a:rPr lang="en-US" sz="2000" dirty="0"/>
              <a:t>Because IPv6 is classless by design, all routes are effectively level 1 ultimate routes. There is no level 1 parent of level 2 child routes.</a:t>
            </a:r>
          </a:p>
          <a:p>
            <a:pPr marL="0" indent="0">
              <a:buNone/>
            </a:pPr>
            <a:endParaRPr lang="en-US" sz="2000" dirty="0"/>
          </a:p>
        </p:txBody>
      </p:sp>
    </p:spTree>
    <p:extLst>
      <p:ext uri="{BB962C8B-B14F-4D97-AF65-F5344CB8AC3E}">
        <p14:creationId xmlns:p14="http://schemas.microsoft.com/office/powerpoint/2010/main" val="20077091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3.1</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dirty="0"/>
              <a:t>Static routing</a:t>
            </a:r>
          </a:p>
          <a:p>
            <a:pPr eaLnBrk="1" fontAlgn="b" hangingPunct="1"/>
            <a:r>
              <a:rPr lang="en-US" sz="1600" dirty="0"/>
              <a:t>Dynamic routing</a:t>
            </a:r>
          </a:p>
          <a:p>
            <a:pPr eaLnBrk="1" fontAlgn="b" hangingPunct="1"/>
            <a:r>
              <a:rPr lang="en-US" sz="1600" dirty="0"/>
              <a:t>RIPv1</a:t>
            </a:r>
          </a:p>
          <a:p>
            <a:pPr eaLnBrk="1" fontAlgn="b" hangingPunct="1"/>
            <a:r>
              <a:rPr lang="en-US" sz="1600" dirty="0"/>
              <a:t>RIPv2</a:t>
            </a:r>
          </a:p>
          <a:p>
            <a:pPr eaLnBrk="1" fontAlgn="b" hangingPunct="1"/>
            <a:r>
              <a:rPr lang="en-US" sz="1600" dirty="0"/>
              <a:t>OSPF</a:t>
            </a:r>
          </a:p>
          <a:p>
            <a:pPr eaLnBrk="1" fontAlgn="b" hangingPunct="1"/>
            <a:r>
              <a:rPr lang="en-US" sz="1600" dirty="0"/>
              <a:t>IS-IS</a:t>
            </a:r>
          </a:p>
          <a:p>
            <a:pPr eaLnBrk="1" fontAlgn="b" hangingPunct="1"/>
            <a:r>
              <a:rPr lang="en-US" sz="1600" dirty="0"/>
              <a:t>IGRP</a:t>
            </a:r>
          </a:p>
          <a:p>
            <a:pPr eaLnBrk="1" fontAlgn="b" hangingPunct="1"/>
            <a:r>
              <a:rPr lang="en-US" sz="1600" dirty="0"/>
              <a:t>EIGRP</a:t>
            </a:r>
          </a:p>
          <a:p>
            <a:pPr eaLnBrk="1" fontAlgn="b" hangingPunct="1"/>
            <a:r>
              <a:rPr lang="en-US" sz="1600" dirty="0"/>
              <a:t>BGP</a:t>
            </a:r>
          </a:p>
          <a:p>
            <a:pPr eaLnBrk="1" fontAlgn="b" hangingPunct="1"/>
            <a:r>
              <a:rPr lang="en-US" sz="1600" dirty="0"/>
              <a:t>Routing table</a:t>
            </a:r>
          </a:p>
          <a:p>
            <a:pPr eaLnBrk="1" fontAlgn="b" hangingPunct="1"/>
            <a:r>
              <a:rPr lang="en-US" sz="1600" dirty="0"/>
              <a:t>Stub network</a:t>
            </a:r>
          </a:p>
          <a:p>
            <a:pPr eaLnBrk="1" fontAlgn="b" hangingPunct="1"/>
            <a:r>
              <a:rPr lang="en-US" sz="1600" dirty="0"/>
              <a:t>Update messages</a:t>
            </a:r>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endParaRPr lang="en-US" sz="1600" dirty="0">
              <a:latin typeface="Courier New" panose="02070309020205020404" pitchFamily="49" charset="0"/>
              <a:cs typeface="Courier New" panose="02070309020205020404" pitchFamily="49" charset="0"/>
            </a:endParaRPr>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endParaRPr lang="en-US" sz="1600" dirty="0"/>
          </a:p>
        </p:txBody>
      </p:sp>
    </p:spTree>
    <p:extLst>
      <p:ext uri="{BB962C8B-B14F-4D97-AF65-F5344CB8AC3E}">
        <p14:creationId xmlns:p14="http://schemas.microsoft.com/office/powerpoint/2010/main" val="3150004748"/>
      </p:ext>
    </p:extLst>
  </p:cSld>
  <p:clrMapOvr>
    <a:masterClrMapping/>
  </p:clrMapOvr>
  <p:transition spd="med">
    <p:wipe dir="r"/>
  </p:transition>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3.2</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CA" sz="1600" dirty="0">
                <a:latin typeface="Courier New" panose="02070309020205020404" pitchFamily="49" charset="0"/>
                <a:cs typeface="Courier New" panose="02070309020205020404" pitchFamily="49" charset="0"/>
              </a:rPr>
              <a:t>router rip </a:t>
            </a:r>
          </a:p>
          <a:p>
            <a:pPr eaLnBrk="1" fontAlgn="b" hangingPunct="1"/>
            <a:r>
              <a:rPr lang="en-CA" sz="1600" dirty="0">
                <a:latin typeface="Courier New" panose="02070309020205020404" pitchFamily="49" charset="0"/>
                <a:cs typeface="Courier New" panose="02070309020205020404" pitchFamily="49" charset="0"/>
              </a:rPr>
              <a:t>no router rip </a:t>
            </a:r>
          </a:p>
          <a:p>
            <a:pPr eaLnBrk="1" fontAlgn="b" hangingPunct="1"/>
            <a:r>
              <a:rPr lang="en-CA" sz="1600" dirty="0">
                <a:latin typeface="Courier New" panose="02070309020205020404" pitchFamily="49" charset="0"/>
                <a:cs typeface="Courier New" panose="02070309020205020404" pitchFamily="49" charset="0"/>
              </a:rPr>
              <a:t>network </a:t>
            </a:r>
            <a:r>
              <a:rPr lang="en-CA" sz="1600" i="1" dirty="0"/>
              <a:t>network-address </a:t>
            </a:r>
          </a:p>
          <a:p>
            <a:pPr eaLnBrk="1" fontAlgn="b" hangingPunct="1"/>
            <a:r>
              <a:rPr lang="en-CA" sz="1600" dirty="0">
                <a:latin typeface="Courier New" panose="02070309020205020404" pitchFamily="49" charset="0"/>
                <a:cs typeface="Courier New" panose="02070309020205020404" pitchFamily="49" charset="0"/>
              </a:rPr>
              <a:t>show </a:t>
            </a:r>
            <a:r>
              <a:rPr lang="en-CA" sz="1600" dirty="0" err="1">
                <a:latin typeface="Courier New" panose="02070309020205020404" pitchFamily="49" charset="0"/>
                <a:cs typeface="Courier New" panose="02070309020205020404" pitchFamily="49" charset="0"/>
              </a:rPr>
              <a:t>ip</a:t>
            </a:r>
            <a:r>
              <a:rPr lang="en-CA" sz="1600" dirty="0">
                <a:latin typeface="Courier New" panose="02070309020205020404" pitchFamily="49" charset="0"/>
                <a:cs typeface="Courier New" panose="02070309020205020404" pitchFamily="49" charset="0"/>
              </a:rPr>
              <a:t> protocols</a:t>
            </a:r>
          </a:p>
          <a:p>
            <a:pPr eaLnBrk="1" fontAlgn="b" hangingPunct="1"/>
            <a:r>
              <a:rPr lang="en-CA" sz="1600" dirty="0">
                <a:latin typeface="Courier New" panose="02070309020205020404" pitchFamily="49" charset="0"/>
                <a:cs typeface="Courier New" panose="02070309020205020404" pitchFamily="49" charset="0"/>
              </a:rPr>
              <a:t>show </a:t>
            </a:r>
            <a:r>
              <a:rPr lang="en-CA" sz="1600" dirty="0" err="1">
                <a:latin typeface="Courier New" panose="02070309020205020404" pitchFamily="49" charset="0"/>
                <a:cs typeface="Courier New" panose="02070309020205020404" pitchFamily="49" charset="0"/>
              </a:rPr>
              <a:t>ip</a:t>
            </a:r>
            <a:r>
              <a:rPr lang="en-CA" sz="1600" dirty="0">
                <a:latin typeface="Courier New" panose="02070309020205020404" pitchFamily="49" charset="0"/>
                <a:cs typeface="Courier New" panose="02070309020205020404" pitchFamily="49" charset="0"/>
              </a:rPr>
              <a:t> route</a:t>
            </a:r>
          </a:p>
          <a:p>
            <a:pPr eaLnBrk="1" fontAlgn="b" hangingPunct="1"/>
            <a:r>
              <a:rPr lang="en-CA" sz="1600" dirty="0">
                <a:latin typeface="Courier New" panose="02070309020205020404" pitchFamily="49" charset="0"/>
                <a:cs typeface="Courier New" panose="02070309020205020404" pitchFamily="49" charset="0"/>
              </a:rPr>
              <a:t>version 2 </a:t>
            </a:r>
          </a:p>
          <a:p>
            <a:pPr eaLnBrk="1" fontAlgn="b" hangingPunct="1"/>
            <a:r>
              <a:rPr lang="en-CA" sz="1600" dirty="0">
                <a:latin typeface="Courier New" panose="02070309020205020404" pitchFamily="49" charset="0"/>
                <a:cs typeface="Courier New" panose="02070309020205020404" pitchFamily="49" charset="0"/>
              </a:rPr>
              <a:t>no version</a:t>
            </a:r>
          </a:p>
          <a:p>
            <a:pPr eaLnBrk="1" fontAlgn="b" hangingPunct="1"/>
            <a:r>
              <a:rPr lang="en-CA" sz="1600" dirty="0">
                <a:latin typeface="Courier New" panose="02070309020205020404" pitchFamily="49" charset="0"/>
                <a:cs typeface="Courier New" panose="02070309020205020404" pitchFamily="49" charset="0"/>
              </a:rPr>
              <a:t>no auto-summary </a:t>
            </a:r>
          </a:p>
          <a:p>
            <a:pPr eaLnBrk="1" fontAlgn="b" hangingPunct="1"/>
            <a:r>
              <a:rPr lang="en-CA" sz="1600" dirty="0">
                <a:latin typeface="Courier New" panose="02070309020205020404" pitchFamily="49" charset="0"/>
                <a:cs typeface="Courier New" panose="02070309020205020404" pitchFamily="49" charset="0"/>
              </a:rPr>
              <a:t>passive-interface</a:t>
            </a:r>
          </a:p>
          <a:p>
            <a:pPr eaLnBrk="1" fontAlgn="b" hangingPunct="1"/>
            <a:r>
              <a:rPr lang="en-CA" sz="1600" dirty="0">
                <a:latin typeface="Courier New" panose="02070309020205020404" pitchFamily="49" charset="0"/>
                <a:cs typeface="Courier New" panose="02070309020205020404" pitchFamily="49" charset="0"/>
              </a:rPr>
              <a:t>passive-interface default </a:t>
            </a:r>
          </a:p>
          <a:p>
            <a:pPr eaLnBrk="1" fontAlgn="b" hangingPunct="1"/>
            <a:r>
              <a:rPr lang="en-CA" sz="1600" dirty="0">
                <a:latin typeface="Courier New" panose="02070309020205020404" pitchFamily="49" charset="0"/>
                <a:cs typeface="Courier New" panose="02070309020205020404" pitchFamily="49" charset="0"/>
              </a:rPr>
              <a:t>no passive-interface </a:t>
            </a:r>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r>
              <a:rPr lang="en-CA" sz="1600" dirty="0" err="1">
                <a:latin typeface="Courier New" panose="02070309020205020404" pitchFamily="49" charset="0"/>
                <a:cs typeface="Courier New" panose="02070309020205020404" pitchFamily="49" charset="0"/>
              </a:rPr>
              <a:t>ip</a:t>
            </a:r>
            <a:r>
              <a:rPr lang="en-CA" sz="1600" dirty="0">
                <a:latin typeface="Courier New" panose="02070309020205020404" pitchFamily="49" charset="0"/>
                <a:cs typeface="Courier New" panose="02070309020205020404" pitchFamily="49" charset="0"/>
              </a:rPr>
              <a:t> route 0.0.0.0 0.0.0.0 </a:t>
            </a:r>
          </a:p>
          <a:p>
            <a:pPr eaLnBrk="1" fontAlgn="b" hangingPunct="1"/>
            <a:r>
              <a:rPr lang="en-CA" sz="1600" dirty="0">
                <a:latin typeface="Courier New" panose="02070309020205020404" pitchFamily="49" charset="0"/>
                <a:cs typeface="Courier New" panose="02070309020205020404" pitchFamily="49" charset="0"/>
              </a:rPr>
              <a:t>default-information originate</a:t>
            </a:r>
            <a:endParaRPr lang="en-US" sz="1600" dirty="0"/>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endParaRPr lang="en-US" sz="1600" dirty="0"/>
          </a:p>
        </p:txBody>
      </p:sp>
    </p:spTree>
    <p:extLst>
      <p:ext uri="{BB962C8B-B14F-4D97-AF65-F5344CB8AC3E}">
        <p14:creationId xmlns:p14="http://schemas.microsoft.com/office/powerpoint/2010/main" val="1904957537"/>
      </p:ext>
    </p:extLst>
  </p:cSld>
  <p:clrMapOvr>
    <a:masterClrMapping/>
  </p:clrMapOvr>
  <p:transition spd="med">
    <p:wipe dir="r"/>
  </p:transition>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a:latin typeface="Arial" charset="0"/>
              </a:rPr>
              <a:t>Section 3.3</a:t>
            </a:r>
            <a:br>
              <a:rPr lang="en-US" dirty="0">
                <a:latin typeface="Arial" charset="0"/>
              </a:rPr>
            </a:br>
            <a:r>
              <a:rPr lang="en-US" dirty="0">
                <a:latin typeface="Arial" charset="0"/>
              </a:rPr>
              <a:t>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dirty="0"/>
              <a:t>Classful routing</a:t>
            </a:r>
          </a:p>
          <a:p>
            <a:pPr eaLnBrk="1" fontAlgn="b" hangingPunct="1"/>
            <a:r>
              <a:rPr lang="en-US" sz="1600" dirty="0"/>
              <a:t>Classless addressing</a:t>
            </a:r>
          </a:p>
          <a:p>
            <a:pPr eaLnBrk="1" fontAlgn="b" hangingPunct="1"/>
            <a:r>
              <a:rPr lang="en-US" sz="1600" dirty="0"/>
              <a:t>Route source (C and L)</a:t>
            </a:r>
          </a:p>
          <a:p>
            <a:pPr eaLnBrk="1" fontAlgn="b" hangingPunct="1"/>
            <a:r>
              <a:rPr lang="en-US" sz="1600" dirty="0"/>
              <a:t>Destination network</a:t>
            </a:r>
          </a:p>
          <a:p>
            <a:pPr eaLnBrk="1" fontAlgn="b" hangingPunct="1"/>
            <a:r>
              <a:rPr lang="en-US" sz="1600" dirty="0"/>
              <a:t>Outgoing interface</a:t>
            </a:r>
          </a:p>
          <a:p>
            <a:pPr eaLnBrk="1" fontAlgn="b" hangingPunct="1"/>
            <a:r>
              <a:rPr lang="en-US" sz="1600" dirty="0"/>
              <a:t>Administrative distance (AD)</a:t>
            </a:r>
          </a:p>
          <a:p>
            <a:pPr eaLnBrk="1" fontAlgn="b" hangingPunct="1"/>
            <a:r>
              <a:rPr lang="en-US" sz="1600" dirty="0"/>
              <a:t>Metric </a:t>
            </a:r>
          </a:p>
          <a:p>
            <a:pPr eaLnBrk="1" fontAlgn="b" hangingPunct="1"/>
            <a:r>
              <a:rPr lang="en-US" sz="1600" dirty="0"/>
              <a:t>Route timestamp</a:t>
            </a:r>
          </a:p>
          <a:p>
            <a:pPr eaLnBrk="1" fontAlgn="b" hangingPunct="1"/>
            <a:r>
              <a:rPr lang="en-US" sz="1600" dirty="0"/>
              <a:t>Ultimate route</a:t>
            </a:r>
          </a:p>
          <a:p>
            <a:pPr eaLnBrk="1" fontAlgn="b" hangingPunct="1"/>
            <a:r>
              <a:rPr lang="en-US" sz="1600" dirty="0"/>
              <a:t>Level 1 route</a:t>
            </a:r>
          </a:p>
          <a:p>
            <a:pPr eaLnBrk="1" fontAlgn="b" hangingPunct="1"/>
            <a:r>
              <a:rPr lang="en-US" sz="1600" dirty="0"/>
              <a:t>Level 1 parent route</a:t>
            </a:r>
          </a:p>
          <a:p>
            <a:pPr eaLnBrk="1" fontAlgn="b" hangingPunct="1"/>
            <a:r>
              <a:rPr lang="en-US" sz="1600" dirty="0"/>
              <a:t>Level 2 child route</a:t>
            </a:r>
          </a:p>
          <a:p>
            <a:pPr eaLnBrk="1" fontAlgn="b" hangingPunct="1"/>
            <a:endParaRPr lang="en-US" sz="1600" dirty="0"/>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r>
              <a:rPr lang="en-US" sz="1600" dirty="0"/>
              <a:t>Network route</a:t>
            </a:r>
          </a:p>
          <a:p>
            <a:pPr eaLnBrk="1" fontAlgn="b" hangingPunct="1"/>
            <a:r>
              <a:rPr lang="en-US" sz="1600" dirty="0" err="1"/>
              <a:t>Supernet</a:t>
            </a:r>
            <a:r>
              <a:rPr lang="en-US" sz="1600" dirty="0"/>
              <a:t> route</a:t>
            </a:r>
          </a:p>
          <a:p>
            <a:pPr eaLnBrk="1" fontAlgn="b" hangingPunct="1"/>
            <a:r>
              <a:rPr lang="en-US" sz="1600" dirty="0"/>
              <a:t>Default route</a:t>
            </a:r>
          </a:p>
          <a:p>
            <a:pPr eaLnBrk="1" fontAlgn="b" hangingPunct="1"/>
            <a:endParaRPr lang="en-US" sz="1600" dirty="0"/>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fontAlgn="b" hangingPunct="1">
              <a:buNone/>
            </a:pPr>
            <a:endParaRPr lang="en-US" sz="1600" dirty="0"/>
          </a:p>
        </p:txBody>
      </p:sp>
    </p:spTree>
    <p:extLst>
      <p:ext uri="{BB962C8B-B14F-4D97-AF65-F5344CB8AC3E}">
        <p14:creationId xmlns:p14="http://schemas.microsoft.com/office/powerpoint/2010/main" val="2859828675"/>
      </p:ext>
    </p:extLst>
  </p:cSld>
  <p:clrMapOvr>
    <a:masterClrMapping/>
  </p:clrMapOvr>
  <p:transition spd="med">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646113" y="340092"/>
            <a:ext cx="8145462" cy="838200"/>
          </a:xfrm>
        </p:spPr>
        <p:txBody>
          <a:bodyPr/>
          <a:lstStyle/>
          <a:p>
            <a:pPr eaLnBrk="1" hangingPunct="1"/>
            <a:r>
              <a:rPr lang="en-US" dirty="0"/>
              <a:t>Chapter 3: Assessment</a:t>
            </a:r>
          </a:p>
        </p:txBody>
      </p:sp>
      <p:sp>
        <p:nvSpPr>
          <p:cNvPr id="7171" name="Rectangle 34"/>
          <p:cNvSpPr>
            <a:spLocks noGrp="1" noChangeArrowheads="1"/>
          </p:cNvSpPr>
          <p:nvPr>
            <p:ph type="body" idx="4294967295"/>
          </p:nvPr>
        </p:nvSpPr>
        <p:spPr>
          <a:xfrm>
            <a:off x="646113" y="1285841"/>
            <a:ext cx="7940675" cy="3571875"/>
          </a:xfrm>
        </p:spPr>
        <p:txBody>
          <a:bodyPr/>
          <a:lstStyle/>
          <a:p>
            <a:pPr eaLnBrk="1" hangingPunct="1">
              <a:spcBef>
                <a:spcPct val="30000"/>
              </a:spcBef>
            </a:pPr>
            <a:r>
              <a:rPr lang="en-US" sz="2000" dirty="0"/>
              <a:t>Students should complete Chapter 3, “Assessment” after completing Chapter 3.</a:t>
            </a:r>
          </a:p>
          <a:p>
            <a:pPr eaLnBrk="1" hangingPunct="1">
              <a:spcBef>
                <a:spcPct val="30000"/>
              </a:spcBef>
            </a:pPr>
            <a:r>
              <a:rPr lang="en-US" sz="2000" dirty="0"/>
              <a:t>Quizzes, labs, Packet Tracers and other activities can be used to informally assess student progress.</a:t>
            </a:r>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type="body" idx="4294967295"/>
          </p:nvPr>
        </p:nvSpPr>
        <p:spPr>
          <a:xfrm>
            <a:off x="505510" y="1214404"/>
            <a:ext cx="7940675" cy="5186398"/>
          </a:xfrm>
        </p:spPr>
        <p:txBody>
          <a:bodyPr/>
          <a:lstStyle/>
          <a:p>
            <a:pPr marL="0" indent="0" eaLnBrk="1" hangingPunct="1">
              <a:lnSpc>
                <a:spcPct val="85000"/>
              </a:lnSpc>
              <a:spcBef>
                <a:spcPct val="30000"/>
              </a:spcBef>
              <a:buNone/>
            </a:pPr>
            <a:r>
              <a:rPr lang="en-US" sz="2000" dirty="0"/>
              <a:t>Prior to teaching Chapter 3, the instructor should:</a:t>
            </a:r>
          </a:p>
          <a:p>
            <a:pPr eaLnBrk="1" hangingPunct="1">
              <a:lnSpc>
                <a:spcPct val="85000"/>
              </a:lnSpc>
              <a:spcBef>
                <a:spcPct val="30000"/>
              </a:spcBef>
            </a:pPr>
            <a:r>
              <a:rPr lang="en-US" sz="2000" dirty="0"/>
              <a:t>Complete Chapter 3, “Assessment.”</a:t>
            </a:r>
          </a:p>
          <a:p>
            <a:pPr eaLnBrk="1" hangingPunct="1">
              <a:lnSpc>
                <a:spcPct val="85000"/>
              </a:lnSpc>
              <a:spcBef>
                <a:spcPct val="30000"/>
              </a:spcBef>
            </a:pPr>
            <a:r>
              <a:rPr lang="en-US" sz="2000" dirty="0"/>
              <a:t>The objectives of this chapter are:</a:t>
            </a:r>
          </a:p>
          <a:p>
            <a:pPr marL="625475" lvl="1" indent="-285750">
              <a:buFont typeface="Arial" panose="020B0604020202020204" pitchFamily="34" charset="0"/>
              <a:buChar char="•"/>
            </a:pPr>
            <a:r>
              <a:rPr lang="en-US" sz="1600" dirty="0"/>
              <a:t>Explain the purpose of dynamic routing protocols.</a:t>
            </a:r>
          </a:p>
          <a:p>
            <a:pPr marL="625475" lvl="1" indent="-285750">
              <a:buFont typeface="Arial" panose="020B0604020202020204" pitchFamily="34" charset="0"/>
              <a:buChar char="•"/>
            </a:pPr>
            <a:r>
              <a:rPr lang="en-US" sz="1600" dirty="0"/>
              <a:t>Explain the use of dynamic routing and static routing.</a:t>
            </a:r>
            <a:endParaRPr lang="en-CA" sz="2000" dirty="0"/>
          </a:p>
          <a:p>
            <a:pPr marL="625475" lvl="1" indent="-285750">
              <a:buFont typeface="Arial" panose="020B0604020202020204" pitchFamily="34" charset="0"/>
              <a:buChar char="•"/>
            </a:pPr>
            <a:r>
              <a:rPr lang="en-US" sz="1600" dirty="0"/>
              <a:t>Configure the RIPv2 routing protocol.</a:t>
            </a:r>
          </a:p>
          <a:p>
            <a:pPr marL="625475" lvl="1" indent="-285750">
              <a:buFont typeface="Arial" panose="020B0604020202020204" pitchFamily="34" charset="0"/>
              <a:buChar char="•"/>
            </a:pPr>
            <a:r>
              <a:rPr lang="en-US" sz="1600" dirty="0"/>
              <a:t>Explain the components of an IPv4 routing table entry for a given route.</a:t>
            </a:r>
          </a:p>
          <a:p>
            <a:pPr marL="627063" lvl="1" indent="-285750">
              <a:buFont typeface="Arial" panose="020B0604020202020204" pitchFamily="34" charset="0"/>
              <a:buChar char="•"/>
            </a:pPr>
            <a:r>
              <a:rPr lang="en-US" sz="1600" dirty="0"/>
              <a:t>Explain the parent/child relationship in a dynamically built routing table.</a:t>
            </a:r>
          </a:p>
          <a:p>
            <a:pPr marL="627063" lvl="1" indent="-285750">
              <a:buFont typeface="Arial" panose="020B0604020202020204" pitchFamily="34" charset="0"/>
              <a:buChar char="•"/>
            </a:pPr>
            <a:r>
              <a:rPr lang="en-US" sz="1600" dirty="0"/>
              <a:t>Determine which route will be used to forward a IPv4 packet.</a:t>
            </a:r>
          </a:p>
          <a:p>
            <a:pPr marL="627063" lvl="1" indent="-285750">
              <a:buFont typeface="Arial" panose="020B0604020202020204" pitchFamily="34" charset="0"/>
              <a:buChar char="•"/>
            </a:pPr>
            <a:r>
              <a:rPr lang="en-US" sz="1600" dirty="0"/>
              <a:t>Determine which route will be used to forward a IPv6 packet.</a:t>
            </a:r>
            <a:endParaRPr lang="en-US" sz="2000" b="1" dirty="0">
              <a:solidFill>
                <a:srgbClr val="FF0000"/>
              </a:solidFill>
            </a:endParaRPr>
          </a:p>
          <a:p>
            <a:pPr eaLnBrk="1" hangingPunct="1">
              <a:lnSpc>
                <a:spcPct val="85000"/>
              </a:lnSpc>
              <a:spcBef>
                <a:spcPct val="30000"/>
              </a:spcBef>
            </a:pPr>
            <a:endParaRPr lang="en-US" dirty="0"/>
          </a:p>
        </p:txBody>
      </p:sp>
      <p:sp>
        <p:nvSpPr>
          <p:cNvPr id="4" name="Rectangle 33"/>
          <p:cNvSpPr txBox="1">
            <a:spLocks noChangeArrowheads="1"/>
          </p:cNvSpPr>
          <p:nvPr/>
        </p:nvSpPr>
        <p:spPr bwMode="auto">
          <a:xfrm>
            <a:off x="505510" y="35115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3: Best Practices</a:t>
            </a:r>
          </a:p>
        </p:txBody>
      </p:sp>
    </p:spTree>
    <p:extLst>
      <p:ext uri="{BB962C8B-B14F-4D97-AF65-F5344CB8AC3E}">
        <p14:creationId xmlns:p14="http://schemas.microsoft.com/office/powerpoint/2010/main" val="280494528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3: Best Practices (Cont.)</a:t>
            </a:r>
          </a:p>
        </p:txBody>
      </p:sp>
      <p:sp>
        <p:nvSpPr>
          <p:cNvPr id="9" name="Text Placeholder 6"/>
          <p:cNvSpPr txBox="1">
            <a:spLocks/>
          </p:cNvSpPr>
          <p:nvPr/>
        </p:nvSpPr>
        <p:spPr>
          <a:xfrm>
            <a:off x="411086" y="1344168"/>
            <a:ext cx="8394585"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lnSpc>
                <a:spcPct val="85000"/>
              </a:lnSpc>
              <a:spcBef>
                <a:spcPct val="30000"/>
              </a:spcBef>
              <a:buNone/>
            </a:pPr>
            <a:r>
              <a:rPr lang="en-US" sz="2000" dirty="0"/>
              <a:t>Section 3.1</a:t>
            </a:r>
          </a:p>
          <a:p>
            <a:pPr eaLnBrk="1" hangingPunct="1">
              <a:lnSpc>
                <a:spcPct val="85000"/>
              </a:lnSpc>
              <a:spcBef>
                <a:spcPct val="30000"/>
              </a:spcBef>
            </a:pPr>
            <a:r>
              <a:rPr lang="en-US" sz="2000" dirty="0"/>
              <a:t>Create topologies in Packet Tracer similar to the topologies in the chapter and demonstrate static versus dynamic routing. Stress the advantages and disadvantages of static and dynamic routing.</a:t>
            </a:r>
          </a:p>
          <a:p>
            <a:pPr eaLnBrk="1" hangingPunct="1">
              <a:lnSpc>
                <a:spcPct val="85000"/>
              </a:lnSpc>
              <a:spcBef>
                <a:spcPct val="30000"/>
              </a:spcBef>
            </a:pPr>
            <a:r>
              <a:rPr lang="en-US" sz="2000" dirty="0"/>
              <a:t>During this chapter, consider setting up a large network as a Packet Tracer demonstration to allow students to see size and complexity.</a:t>
            </a:r>
          </a:p>
          <a:p>
            <a:pPr eaLnBrk="1" hangingPunct="1">
              <a:lnSpc>
                <a:spcPct val="85000"/>
              </a:lnSpc>
              <a:spcBef>
                <a:spcPct val="30000"/>
              </a:spcBef>
            </a:pPr>
            <a:r>
              <a:rPr lang="en-US" sz="2000" dirty="0"/>
              <a:t>Discuss with students the advantages and disadvantages of using routing protocols rather than static routing. Introduce terms such as metrics, convergence, distance vector, link state, classless, classful, IGP, and EGP.</a:t>
            </a:r>
          </a:p>
          <a:p>
            <a:pPr lvl="0"/>
            <a:endParaRPr lang="en-US" sz="2000" dirty="0"/>
          </a:p>
        </p:txBody>
      </p:sp>
    </p:spTree>
    <p:extLst>
      <p:ext uri="{BB962C8B-B14F-4D97-AF65-F5344CB8AC3E}">
        <p14:creationId xmlns:p14="http://schemas.microsoft.com/office/powerpoint/2010/main" val="3225271947"/>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a:solidFill>
                  <a:srgbClr val="708CA1"/>
                </a:solidFill>
                <a:latin typeface="+mj-lt"/>
                <a:ea typeface="+mj-ea"/>
                <a:cs typeface="+mj-cs"/>
              </a:rPr>
              <a:t>Chapter 3: Best Practices (Cont.)</a:t>
            </a:r>
          </a:p>
        </p:txBody>
      </p:sp>
      <p:sp>
        <p:nvSpPr>
          <p:cNvPr id="9" name="Text Placeholder 6"/>
          <p:cNvSpPr txBox="1">
            <a:spLocks/>
          </p:cNvSpPr>
          <p:nvPr/>
        </p:nvSpPr>
        <p:spPr>
          <a:xfrm>
            <a:off x="411086" y="1344168"/>
            <a:ext cx="8394585"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lnSpc>
                <a:spcPct val="85000"/>
              </a:lnSpc>
              <a:spcBef>
                <a:spcPct val="30000"/>
              </a:spcBef>
              <a:buNone/>
            </a:pPr>
            <a:r>
              <a:rPr lang="en-US" sz="2000" dirty="0"/>
              <a:t>Section 3.2</a:t>
            </a:r>
          </a:p>
          <a:p>
            <a:pPr eaLnBrk="1" hangingPunct="1">
              <a:lnSpc>
                <a:spcPct val="85000"/>
              </a:lnSpc>
              <a:spcBef>
                <a:spcPct val="30000"/>
              </a:spcBef>
            </a:pPr>
            <a:r>
              <a:rPr lang="en-US" sz="2000" dirty="0"/>
              <a:t>Demonstrate each RIP command using Packet Tracer. Follow-up with the recommended lab, 3.2.1.8 Configuring RIPv2.</a:t>
            </a:r>
          </a:p>
          <a:p>
            <a:pPr eaLnBrk="1" hangingPunct="1">
              <a:lnSpc>
                <a:spcPct val="85000"/>
              </a:lnSpc>
              <a:spcBef>
                <a:spcPct val="30000"/>
              </a:spcBef>
            </a:pPr>
            <a:r>
              <a:rPr lang="en-US" sz="2000" dirty="0"/>
              <a:t>Syntax checkers in this section can be used to assist student in memorizing commands and interpreting error commands.</a:t>
            </a:r>
          </a:p>
          <a:p>
            <a:pPr lvl="0"/>
            <a:endParaRPr lang="en-US" sz="2000" dirty="0"/>
          </a:p>
        </p:txBody>
      </p:sp>
    </p:spTree>
    <p:extLst>
      <p:ext uri="{BB962C8B-B14F-4D97-AF65-F5344CB8AC3E}">
        <p14:creationId xmlns:p14="http://schemas.microsoft.com/office/powerpoint/2010/main" val="4002673113"/>
      </p:ext>
    </p:extLst>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32338</TotalTime>
  <Pages>28</Pages>
  <Words>2968</Words>
  <Application>Microsoft Office PowerPoint</Application>
  <PresentationFormat>On-screen Show (4:3)</PresentationFormat>
  <Paragraphs>466</Paragraphs>
  <Slides>57</Slides>
  <Notes>56</Notes>
  <HiddenSlides>16</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57</vt:i4>
      </vt:variant>
    </vt:vector>
  </HeadingPairs>
  <TitlesOfParts>
    <vt:vector size="63" baseType="lpstr">
      <vt:lpstr>ＭＳ Ｐゴシック</vt:lpstr>
      <vt:lpstr>Arial</vt:lpstr>
      <vt:lpstr>Courier New</vt:lpstr>
      <vt:lpstr>Wingdings</vt:lpstr>
      <vt:lpstr>PPT-TMPLT-WHT_C</vt:lpstr>
      <vt:lpstr>NetAcad-4F_PPT-WHT_060408</vt:lpstr>
      <vt:lpstr>Instructor Materials Chapter 3: Dynamic Routing</vt:lpstr>
      <vt:lpstr>Instructor Materials – Chapter 3 Planning Guide</vt:lpstr>
      <vt:lpstr>PowerPoint Presentation</vt:lpstr>
      <vt:lpstr>Chapter 3: Activities</vt:lpstr>
      <vt:lpstr>Chapter 3: Activities</vt:lpstr>
      <vt:lpstr>Chapter 3: Assessment</vt:lpstr>
      <vt:lpstr>PowerPoint Presentation</vt:lpstr>
      <vt:lpstr>PowerPoint Presentation</vt:lpstr>
      <vt:lpstr>PowerPoint Presentation</vt:lpstr>
      <vt:lpstr>PowerPoint Presentation</vt:lpstr>
      <vt:lpstr>PowerPoint Presentation</vt:lpstr>
      <vt:lpstr>PowerPoint Presentation</vt:lpstr>
      <vt:lpstr>Chapter 3: Additional Help</vt:lpstr>
      <vt:lpstr>PowerPoint Presentation</vt:lpstr>
      <vt:lpstr>Chapter 3: Dynamic Routing</vt:lpstr>
      <vt:lpstr>Chapter 3 - Sections &amp; Objectives</vt:lpstr>
      <vt:lpstr>3.1 Dynamic Routing Protocols</vt:lpstr>
      <vt:lpstr>Dynamic Routing Protocol Overview Dynamic Routing Protocol Evolution</vt:lpstr>
      <vt:lpstr>Dynamic Routing Protocol Overview Dynamic Routing Protocols Components</vt:lpstr>
      <vt:lpstr>Dynamic Routing Protocol Overview Dynamic Routing Protocols Components (cont.)</vt:lpstr>
      <vt:lpstr>Dynamic versus Static Routing Static Routing Uses</vt:lpstr>
      <vt:lpstr>Dynamic verses Static Routing Static Routing Uses (cont.)</vt:lpstr>
      <vt:lpstr>Dynamic verses Static Routing Static Routing Advantages and Disadvantages</vt:lpstr>
      <vt:lpstr>Dynamic verses Static Routing Dynamic Routing Advantages &amp; Disadvantages</vt:lpstr>
      <vt:lpstr>3.2 RIPv2 </vt:lpstr>
      <vt:lpstr>Configuring the RIP Protocol Router RIP Configuration Mode </vt:lpstr>
      <vt:lpstr>Configuring the RIP Protocol Verify RIP Routing</vt:lpstr>
      <vt:lpstr>Configuring the RIP Protocol Enable and Verify RIPv2</vt:lpstr>
      <vt:lpstr>Configuring the RIP Protocol Disable Auto Summarization</vt:lpstr>
      <vt:lpstr>Configuring the RIP Protocol Configuring Passive Interfaces</vt:lpstr>
      <vt:lpstr>Configuring the RIP Protocol Propagate a Default Route</vt:lpstr>
      <vt:lpstr>3.3 The Routing Table </vt:lpstr>
      <vt:lpstr>Parts of an IPv4 Route Entry Routing Table Entries</vt:lpstr>
      <vt:lpstr>Parts of an IPv4 Route Entry Routing Table Entries</vt:lpstr>
      <vt:lpstr>Parts of an IPv4 Route Entry Directly Connected Entries</vt:lpstr>
      <vt:lpstr>Parts of an IPv4 Route Entry Remote Network Entries</vt:lpstr>
      <vt:lpstr>Dynamically Learned IPv4 Routes Routing Table Terms</vt:lpstr>
      <vt:lpstr>Dynamically Learned IPv4 Routes Ultimate Route</vt:lpstr>
      <vt:lpstr>Dynamically Learned IPv4 Routes Level 1 Route</vt:lpstr>
      <vt:lpstr>Dynamically Learned IPv4 Routes Level 1 Parent Route</vt:lpstr>
      <vt:lpstr>Dynamically Learned IPv4 Routes Level 2 Child Route</vt:lpstr>
      <vt:lpstr>The IPv4 Route Lookup Process Route Lookup Process</vt:lpstr>
      <vt:lpstr>The Ipv4 Route Lookup Process Route Lookup Process (cont.)</vt:lpstr>
      <vt:lpstr>The IPv4 Route Lookup Process Best Route = Longest Match</vt:lpstr>
      <vt:lpstr>The IPv4 Route Lookup Process IPv6 Routing Table Entries</vt:lpstr>
      <vt:lpstr>Analyze an IPVv6 Routing Table Directly Connected Entries</vt:lpstr>
      <vt:lpstr>Analyze an IPVv6 Routing Table Remote IPv6 Network Entries</vt:lpstr>
      <vt:lpstr>3.4 Summary</vt:lpstr>
      <vt:lpstr>Chapter 3: Summary</vt:lpstr>
      <vt:lpstr>Chapter 3: Summary (cont.)</vt:lpstr>
      <vt:lpstr>Chapter 3: Summary (cont.)</vt:lpstr>
      <vt:lpstr>Chapter 3: Summary (cont.)</vt:lpstr>
      <vt:lpstr>Section 3.1 Terms and Commands</vt:lpstr>
      <vt:lpstr>Section 3.2 Terms and Commands</vt:lpstr>
      <vt:lpstr>Section 3.3 Terms and Commands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ITE PC v4.0 Chapter 1</dc:title>
  <dc:creator>Karen Alderson</dc:creator>
  <cp:lastModifiedBy>Allan Johnson</cp:lastModifiedBy>
  <cp:revision>1039</cp:revision>
  <cp:lastPrinted>1999-01-27T00:54:54Z</cp:lastPrinted>
  <dcterms:created xsi:type="dcterms:W3CDTF">2006-10-23T15:07:30Z</dcterms:created>
  <dcterms:modified xsi:type="dcterms:W3CDTF">2016-04-27T18:12:34Z</dcterms:modified>
</cp:coreProperties>
</file>