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2"/>
  </p:notesMasterIdLst>
  <p:handoutMasterIdLst>
    <p:handoutMasterId r:id="rId13"/>
  </p:handoutMasterIdLst>
  <p:sldIdLst>
    <p:sldId id="257" r:id="rId2"/>
    <p:sldId id="296" r:id="rId3"/>
    <p:sldId id="292" r:id="rId4"/>
    <p:sldId id="293" r:id="rId5"/>
    <p:sldId id="294" r:id="rId6"/>
    <p:sldId id="297" r:id="rId7"/>
    <p:sldId id="295" r:id="rId8"/>
    <p:sldId id="300" r:id="rId9"/>
    <p:sldId id="301" r:id="rId10"/>
    <p:sldId id="299"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368" autoAdjust="0"/>
    <p:restoredTop sz="94660"/>
  </p:normalViewPr>
  <p:slideViewPr>
    <p:cSldViewPr>
      <p:cViewPr varScale="1">
        <p:scale>
          <a:sx n="65" d="100"/>
          <a:sy n="65" d="100"/>
        </p:scale>
        <p:origin x="-108" y="-4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593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593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593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7A3E867A-3CA5-44E2-B25F-57EC77C05B95}"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583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5837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83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83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583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7517503F-C0EA-441B-9386-34297A033A9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9C1B70-E4F0-4C99-B21F-F530233E110D}" type="slidenum">
              <a:rPr lang="en-US"/>
              <a:pPr/>
              <a:t>1</a:t>
            </a:fld>
            <a:endParaRPr lang="en-US"/>
          </a:p>
        </p:txBody>
      </p:sp>
      <p:sp>
        <p:nvSpPr>
          <p:cNvPr id="60418" name="Rectangle 2"/>
          <p:cNvSpPr>
            <a:spLocks noRo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3E89DC-806E-49FF-8685-8B0FB6593A6F}" type="slidenum">
              <a:rPr lang="en-US"/>
              <a:pPr/>
              <a:t>3</a:t>
            </a:fld>
            <a:endParaRPr lang="en-US"/>
          </a:p>
        </p:txBody>
      </p:sp>
      <p:sp>
        <p:nvSpPr>
          <p:cNvPr id="181250" name="Rectangle 2"/>
          <p:cNvSpPr>
            <a:spLocks noRot="1" noChangeArrowheads="1" noTextEdit="1"/>
          </p:cNvSpPr>
          <p:nvPr>
            <p:ph type="sldImg"/>
          </p:nvPr>
        </p:nvSpPr>
        <p:spPr>
          <a:ln/>
        </p:spPr>
      </p:sp>
      <p:sp>
        <p:nvSpPr>
          <p:cNvPr id="181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4DA5AA-0F2B-40A9-B77C-A900F00950D2}" type="slidenum">
              <a:rPr lang="en-US"/>
              <a:pPr/>
              <a:t>4</a:t>
            </a:fld>
            <a:endParaRPr lang="en-US"/>
          </a:p>
        </p:txBody>
      </p:sp>
      <p:sp>
        <p:nvSpPr>
          <p:cNvPr id="182274" name="Rectangle 2"/>
          <p:cNvSpPr>
            <a:spLocks noRot="1" noChangeArrowheads="1" noTextEdit="1"/>
          </p:cNvSpPr>
          <p:nvPr>
            <p:ph type="sldImg"/>
          </p:nvPr>
        </p:nvSpPr>
        <p:spPr>
          <a:ln/>
        </p:spPr>
      </p:sp>
      <p:sp>
        <p:nvSpPr>
          <p:cNvPr id="18227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5D6CE5-49F1-4F32-BFF7-D56F9B7175E5}" type="slidenum">
              <a:rPr lang="en-US"/>
              <a:pPr/>
              <a:t>5</a:t>
            </a:fld>
            <a:endParaRPr lang="en-US"/>
          </a:p>
        </p:txBody>
      </p:sp>
      <p:sp>
        <p:nvSpPr>
          <p:cNvPr id="183298" name="Rectangle 2"/>
          <p:cNvSpPr>
            <a:spLocks noRot="1" noChangeArrowheads="1" noTextEdit="1"/>
          </p:cNvSpPr>
          <p:nvPr>
            <p:ph type="sldImg"/>
          </p:nvPr>
        </p:nvSpPr>
        <p:spPr>
          <a:ln/>
        </p:spPr>
      </p:sp>
      <p:sp>
        <p:nvSpPr>
          <p:cNvPr id="183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252820-4213-443C-B5D6-075A95B76DEE}" type="slidenum">
              <a:rPr lang="en-US"/>
              <a:pPr/>
              <a:t>7</a:t>
            </a:fld>
            <a:endParaRPr lang="en-US"/>
          </a:p>
        </p:txBody>
      </p:sp>
      <p:sp>
        <p:nvSpPr>
          <p:cNvPr id="184322" name="Rectangle 2"/>
          <p:cNvSpPr>
            <a:spLocks noRo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17503F-C0EA-441B-9386-34297A033A96}"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85800" y="990600"/>
            <a:ext cx="8153400" cy="1371600"/>
          </a:xfrm>
        </p:spPr>
        <p:txBody>
          <a:bodyPr/>
          <a:lstStyle>
            <a:lvl1pPr>
              <a:defRPr sz="3800"/>
            </a:lvl1pPr>
          </a:lstStyle>
          <a:p>
            <a:r>
              <a:rPr lang="en-US"/>
              <a:t>Click to edit Master title style</a:t>
            </a:r>
          </a:p>
        </p:txBody>
      </p:sp>
      <p:sp>
        <p:nvSpPr>
          <p:cNvPr id="9219" name="Rectangle 3"/>
          <p:cNvSpPr>
            <a:spLocks noGrp="1" noChangeArrowheads="1"/>
          </p:cNvSpPr>
          <p:nvPr>
            <p:ph type="subTitle" idx="1"/>
          </p:nvPr>
        </p:nvSpPr>
        <p:spPr>
          <a:xfrm>
            <a:off x="381000" y="3429000"/>
            <a:ext cx="8458200" cy="1600200"/>
          </a:xfrm>
        </p:spPr>
        <p:txBody>
          <a:bodyPr/>
          <a:lstStyle>
            <a:lvl1pPr marL="0" indent="0" algn="ctr">
              <a:buFont typeface="Wingdings" pitchFamily="2" charset="2"/>
              <a:buNone/>
              <a:defRPr sz="2200"/>
            </a:lvl1pPr>
          </a:lstStyle>
          <a:p>
            <a:r>
              <a:rPr lang="en-US"/>
              <a:t>Click to edit Master subtitle style</a:t>
            </a:r>
          </a:p>
        </p:txBody>
      </p:sp>
      <p:sp>
        <p:nvSpPr>
          <p:cNvPr id="9223"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endParaRPr lang="en-US" sz="2400">
              <a:latin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228600"/>
            <a:ext cx="2001837"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228600"/>
            <a:ext cx="58547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524000"/>
            <a:ext cx="39243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524000"/>
            <a:ext cx="39243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574675" y="228600"/>
            <a:ext cx="8001000" cy="987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8195" name="Rectangle 3"/>
          <p:cNvSpPr>
            <a:spLocks noGrp="1" noChangeArrowheads="1"/>
          </p:cNvSpPr>
          <p:nvPr>
            <p:ph type="body" idx="1"/>
          </p:nvPr>
        </p:nvSpPr>
        <p:spPr bwMode="auto">
          <a:xfrm>
            <a:off x="566738" y="1524000"/>
            <a:ext cx="8001000" cy="4876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6" name="AutoShape 4"/>
          <p:cNvSpPr>
            <a:spLocks noChangeArrowheads="1"/>
          </p:cNvSpPr>
          <p:nvPr/>
        </p:nvSpPr>
        <p:spPr bwMode="auto">
          <a:xfrm>
            <a:off x="609600" y="12620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endParaRPr lang="en-US" sz="2400">
              <a:latin typeface="Times New Roman" pitchFamily="18" charset="0"/>
            </a:endParaRPr>
          </a:p>
        </p:txBody>
      </p:sp>
      <p:sp>
        <p:nvSpPr>
          <p:cNvPr id="8197" name="Line 5"/>
          <p:cNvSpPr>
            <a:spLocks noChangeShapeType="1"/>
          </p:cNvSpPr>
          <p:nvPr/>
        </p:nvSpPr>
        <p:spPr bwMode="auto">
          <a:xfrm flipV="1">
            <a:off x="609600" y="6629400"/>
            <a:ext cx="7924800" cy="0"/>
          </a:xfrm>
          <a:prstGeom prst="line">
            <a:avLst/>
          </a:prstGeom>
          <a:noFill/>
          <a:ln w="3175">
            <a:solidFill>
              <a:schemeClr val="accent2"/>
            </a:solidFill>
            <a:round/>
            <a:headEnd/>
            <a:tailEnd/>
          </a:ln>
          <a:effectLst/>
        </p:spPr>
        <p:txBody>
          <a:bodyPr/>
          <a:lstStyle/>
          <a:p>
            <a:endParaRPr lang="en-US"/>
          </a:p>
        </p:txBody>
      </p:sp>
      <p:sp>
        <p:nvSpPr>
          <p:cNvPr id="8201" name="Text Box 9"/>
          <p:cNvSpPr txBox="1">
            <a:spLocks noChangeArrowheads="1"/>
          </p:cNvSpPr>
          <p:nvPr userDrawn="1"/>
        </p:nvSpPr>
        <p:spPr bwMode="auto">
          <a:xfrm>
            <a:off x="8610600" y="6356350"/>
            <a:ext cx="485775" cy="274638"/>
          </a:xfrm>
          <a:prstGeom prst="rect">
            <a:avLst/>
          </a:prstGeom>
          <a:noFill/>
          <a:ln w="9525">
            <a:noFill/>
            <a:miter lim="800000"/>
            <a:headEnd/>
            <a:tailEnd/>
          </a:ln>
          <a:effectLst/>
        </p:spPr>
        <p:txBody>
          <a:bodyPr>
            <a:spAutoFit/>
          </a:bodyPr>
          <a:lstStyle/>
          <a:p>
            <a:fld id="{7DE67A9D-2455-4C6A-B0B6-8A683D96F7E4}" type="slidenum">
              <a:rPr lang="en-US" sz="1200"/>
              <a:pPr/>
              <a:t>‹#›</a:t>
            </a:fld>
            <a:endParaRPr lang="en-US" sz="120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Verdana" pitchFamily="34" charset="0"/>
        </a:defRPr>
      </a:lvl2pPr>
      <a:lvl3pPr algn="l" rtl="0" fontAlgn="base">
        <a:spcBef>
          <a:spcPct val="0"/>
        </a:spcBef>
        <a:spcAft>
          <a:spcPct val="0"/>
        </a:spcAft>
        <a:defRPr sz="3600">
          <a:solidFill>
            <a:schemeClr val="tx2"/>
          </a:solidFill>
          <a:latin typeface="Verdana" pitchFamily="34" charset="0"/>
        </a:defRPr>
      </a:lvl3pPr>
      <a:lvl4pPr algn="l" rtl="0" fontAlgn="base">
        <a:spcBef>
          <a:spcPct val="0"/>
        </a:spcBef>
        <a:spcAft>
          <a:spcPct val="0"/>
        </a:spcAft>
        <a:defRPr sz="3600">
          <a:solidFill>
            <a:schemeClr val="tx2"/>
          </a:solidFill>
          <a:latin typeface="Verdana" pitchFamily="34" charset="0"/>
        </a:defRPr>
      </a:lvl4pPr>
      <a:lvl5pPr algn="l" rtl="0" fontAlgn="base">
        <a:spcBef>
          <a:spcPct val="0"/>
        </a:spcBef>
        <a:spcAft>
          <a:spcPct val="0"/>
        </a:spcAft>
        <a:defRPr sz="3600">
          <a:solidFill>
            <a:schemeClr val="tx2"/>
          </a:solidFill>
          <a:latin typeface="Verdana" pitchFamily="34" charset="0"/>
        </a:defRPr>
      </a:lvl5pPr>
      <a:lvl6pPr marL="457200" algn="l" rtl="0" fontAlgn="base">
        <a:spcBef>
          <a:spcPct val="0"/>
        </a:spcBef>
        <a:spcAft>
          <a:spcPct val="0"/>
        </a:spcAft>
        <a:defRPr sz="3600">
          <a:solidFill>
            <a:schemeClr val="tx2"/>
          </a:solidFill>
          <a:latin typeface="Verdana" pitchFamily="34" charset="0"/>
        </a:defRPr>
      </a:lvl6pPr>
      <a:lvl7pPr marL="914400" algn="l" rtl="0" fontAlgn="base">
        <a:spcBef>
          <a:spcPct val="0"/>
        </a:spcBef>
        <a:spcAft>
          <a:spcPct val="0"/>
        </a:spcAft>
        <a:defRPr sz="3600">
          <a:solidFill>
            <a:schemeClr val="tx2"/>
          </a:solidFill>
          <a:latin typeface="Verdana" pitchFamily="34" charset="0"/>
        </a:defRPr>
      </a:lvl7pPr>
      <a:lvl8pPr marL="1371600" algn="l" rtl="0" fontAlgn="base">
        <a:spcBef>
          <a:spcPct val="0"/>
        </a:spcBef>
        <a:spcAft>
          <a:spcPct val="0"/>
        </a:spcAft>
        <a:defRPr sz="3600">
          <a:solidFill>
            <a:schemeClr val="tx2"/>
          </a:solidFill>
          <a:latin typeface="Verdana" pitchFamily="34" charset="0"/>
        </a:defRPr>
      </a:lvl8pPr>
      <a:lvl9pPr marL="1828800" algn="l" rtl="0" fontAlgn="base">
        <a:spcBef>
          <a:spcPct val="0"/>
        </a:spcBef>
        <a:spcAft>
          <a:spcPct val="0"/>
        </a:spcAft>
        <a:defRPr sz="3600">
          <a:solidFill>
            <a:schemeClr val="tx2"/>
          </a:solidFill>
          <a:latin typeface="Verdana" pitchFamily="34" charset="0"/>
        </a:defRPr>
      </a:lvl9pPr>
    </p:titleStyle>
    <p:bodyStyle>
      <a:lvl1pPr marL="469900" indent="-469900" algn="l" rtl="0" fontAlgn="base">
        <a:spcBef>
          <a:spcPct val="20000"/>
        </a:spcBef>
        <a:spcAft>
          <a:spcPct val="25000"/>
        </a:spcAft>
        <a:buClr>
          <a:schemeClr val="accent2"/>
        </a:buClr>
        <a:buFont typeface="Wingdings" pitchFamily="2" charset="2"/>
        <a:buChar char="n"/>
        <a:defRPr sz="2400">
          <a:solidFill>
            <a:schemeClr val="tx1"/>
          </a:solidFill>
          <a:latin typeface="+mn-lt"/>
          <a:ea typeface="+mn-ea"/>
          <a:cs typeface="+mn-cs"/>
        </a:defRPr>
      </a:lvl1pPr>
      <a:lvl2pPr marL="908050" indent="-436563" algn="l" rtl="0" fontAlgn="base">
        <a:spcBef>
          <a:spcPct val="20000"/>
        </a:spcBef>
        <a:spcAft>
          <a:spcPct val="25000"/>
        </a:spcAft>
        <a:buClr>
          <a:schemeClr val="accent2"/>
        </a:buClr>
        <a:buFont typeface="Wingdings" pitchFamily="2" charset="2"/>
        <a:buChar char="o"/>
        <a:defRPr sz="2000">
          <a:solidFill>
            <a:schemeClr val="tx1"/>
          </a:solidFill>
          <a:latin typeface="+mn-lt"/>
        </a:defRPr>
      </a:lvl2pPr>
      <a:lvl3pPr marL="1304925" indent="-395288" algn="l" rtl="0" fontAlgn="base">
        <a:spcBef>
          <a:spcPct val="20000"/>
        </a:spcBef>
        <a:spcAft>
          <a:spcPct val="25000"/>
        </a:spcAft>
        <a:buClr>
          <a:schemeClr val="accent2"/>
        </a:buClr>
        <a:buFont typeface="Wingdings" pitchFamily="2" charset="2"/>
        <a:buChar char="n"/>
        <a:defRPr sz="1900">
          <a:solidFill>
            <a:schemeClr val="tx1"/>
          </a:solidFill>
          <a:latin typeface="+mn-lt"/>
        </a:defRPr>
      </a:lvl3pPr>
      <a:lvl4pPr marL="1693863" indent="-387350" algn="l" rtl="0" fontAlgn="base">
        <a:spcBef>
          <a:spcPct val="20000"/>
        </a:spcBef>
        <a:spcAft>
          <a:spcPct val="25000"/>
        </a:spcAft>
        <a:buClr>
          <a:schemeClr val="accent2"/>
        </a:buClr>
        <a:buFont typeface="Wingdings" pitchFamily="2" charset="2"/>
        <a:buChar char="o"/>
        <a:defRPr sz="1600">
          <a:solidFill>
            <a:schemeClr val="tx1"/>
          </a:solidFill>
          <a:latin typeface="+mn-lt"/>
        </a:defRPr>
      </a:lvl4pPr>
      <a:lvl5pPr marL="2093913" indent="-398463" algn="l" rtl="0" fontAlgn="base">
        <a:spcBef>
          <a:spcPct val="25000"/>
        </a:spcBef>
        <a:spcAft>
          <a:spcPct val="25000"/>
        </a:spcAft>
        <a:buClr>
          <a:schemeClr val="accent2"/>
        </a:buClr>
        <a:buFont typeface="Wingdings" pitchFamily="2" charset="2"/>
        <a:buChar char="§"/>
        <a:defRPr sz="1600">
          <a:solidFill>
            <a:schemeClr val="tx1"/>
          </a:solidFill>
          <a:latin typeface="+mn-lt"/>
        </a:defRPr>
      </a:lvl5pPr>
      <a:lvl6pPr marL="2551113" indent="-398463" algn="l" rtl="0" fontAlgn="base">
        <a:spcBef>
          <a:spcPct val="25000"/>
        </a:spcBef>
        <a:spcAft>
          <a:spcPct val="25000"/>
        </a:spcAft>
        <a:buClr>
          <a:schemeClr val="accent2"/>
        </a:buClr>
        <a:buFont typeface="Wingdings" pitchFamily="2" charset="2"/>
        <a:buChar char="§"/>
        <a:defRPr sz="1600">
          <a:solidFill>
            <a:schemeClr val="tx1"/>
          </a:solidFill>
          <a:latin typeface="+mn-lt"/>
        </a:defRPr>
      </a:lvl6pPr>
      <a:lvl7pPr marL="3008313" indent="-398463" algn="l" rtl="0" fontAlgn="base">
        <a:spcBef>
          <a:spcPct val="25000"/>
        </a:spcBef>
        <a:spcAft>
          <a:spcPct val="25000"/>
        </a:spcAft>
        <a:buClr>
          <a:schemeClr val="accent2"/>
        </a:buClr>
        <a:buFont typeface="Wingdings" pitchFamily="2" charset="2"/>
        <a:buChar char="§"/>
        <a:defRPr sz="1600">
          <a:solidFill>
            <a:schemeClr val="tx1"/>
          </a:solidFill>
          <a:latin typeface="+mn-lt"/>
        </a:defRPr>
      </a:lvl7pPr>
      <a:lvl8pPr marL="3465513" indent="-398463" algn="l" rtl="0" fontAlgn="base">
        <a:spcBef>
          <a:spcPct val="25000"/>
        </a:spcBef>
        <a:spcAft>
          <a:spcPct val="25000"/>
        </a:spcAft>
        <a:buClr>
          <a:schemeClr val="accent2"/>
        </a:buClr>
        <a:buFont typeface="Wingdings" pitchFamily="2" charset="2"/>
        <a:buChar char="§"/>
        <a:defRPr sz="1600">
          <a:solidFill>
            <a:schemeClr val="tx1"/>
          </a:solidFill>
          <a:latin typeface="+mn-lt"/>
        </a:defRPr>
      </a:lvl8pPr>
      <a:lvl9pPr marL="3922713" indent="-398463" algn="l" rtl="0" fontAlgn="base">
        <a:spcBef>
          <a:spcPct val="25000"/>
        </a:spcBef>
        <a:spcAft>
          <a:spcPct val="25000"/>
        </a:spcAft>
        <a:buClr>
          <a:schemeClr val="accent2"/>
        </a:buClr>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ctrTitle"/>
          </p:nvPr>
        </p:nvSpPr>
        <p:spPr/>
        <p:txBody>
          <a:bodyPr/>
          <a:lstStyle/>
          <a:p>
            <a:r>
              <a:rPr lang="en-US" sz="3400"/>
              <a:t>Chapter 14</a:t>
            </a:r>
            <a:br>
              <a:rPr lang="en-US" sz="3400"/>
            </a:br>
            <a:r>
              <a:rPr lang="en-US" sz="3400"/>
              <a:t/>
            </a:r>
            <a:br>
              <a:rPr lang="en-US" sz="3400"/>
            </a:br>
            <a:r>
              <a:rPr lang="en-US" sz="3400"/>
              <a:t>Game Theory</a:t>
            </a:r>
          </a:p>
        </p:txBody>
      </p:sp>
      <p:sp>
        <p:nvSpPr>
          <p:cNvPr id="11268" name="Rectangle 4"/>
          <p:cNvSpPr>
            <a:spLocks noGrp="1" noChangeArrowheads="1"/>
          </p:cNvSpPr>
          <p:nvPr>
            <p:ph type="subTitle" idx="1"/>
          </p:nvPr>
        </p:nvSpPr>
        <p:spPr/>
        <p:txBody>
          <a:bodyPr/>
          <a:lstStyle/>
          <a:p>
            <a:r>
              <a:rPr lang="en-US" sz="1800"/>
              <a:t>to accompany</a:t>
            </a:r>
          </a:p>
          <a:p>
            <a:r>
              <a:rPr lang="en-US" sz="2000"/>
              <a:t>Operations Research: Applications and Algorithms </a:t>
            </a:r>
          </a:p>
          <a:p>
            <a:r>
              <a:rPr lang="en-US" sz="2000"/>
              <a:t>4th edition</a:t>
            </a:r>
            <a:r>
              <a:rPr lang="en-US" sz="1800"/>
              <a:t> </a:t>
            </a:r>
          </a:p>
          <a:p>
            <a:r>
              <a:rPr lang="en-US" sz="1800"/>
              <a:t>by Wayne L. Winston </a:t>
            </a:r>
          </a:p>
        </p:txBody>
      </p:sp>
      <p:sp>
        <p:nvSpPr>
          <p:cNvPr id="11269" name="Rectangle 5"/>
          <p:cNvSpPr>
            <a:spLocks noChangeArrowheads="1"/>
          </p:cNvSpPr>
          <p:nvPr/>
        </p:nvSpPr>
        <p:spPr bwMode="auto">
          <a:xfrm>
            <a:off x="3429000" y="6477000"/>
            <a:ext cx="5562600" cy="228600"/>
          </a:xfrm>
          <a:prstGeom prst="rect">
            <a:avLst/>
          </a:prstGeom>
          <a:noFill/>
          <a:ln w="9525">
            <a:noFill/>
            <a:miter lim="800000"/>
            <a:headEnd/>
            <a:tailEnd/>
          </a:ln>
          <a:effectLst/>
        </p:spPr>
        <p:txBody>
          <a:bodyPr/>
          <a:lstStyle/>
          <a:p>
            <a:pPr>
              <a:spcBef>
                <a:spcPct val="50000"/>
              </a:spcBef>
            </a:pPr>
            <a:r>
              <a:rPr lang="en-US" sz="1200"/>
              <a:t>Copyright (c) 2004 Brooks/Cole, a division of Thomson Learning, Inc.</a:t>
            </a:r>
          </a:p>
          <a:p>
            <a:pPr>
              <a:spcBef>
                <a:spcPct val="50000"/>
              </a:spcBef>
            </a:pPr>
            <a:endParaRPr lang="en-US" sz="12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a:t>
            </a:r>
            <a:endParaRPr lang="en-US" dirty="0"/>
          </a:p>
        </p:txBody>
      </p:sp>
      <p:graphicFrame>
        <p:nvGraphicFramePr>
          <p:cNvPr id="5" name="Content Placeholder 4"/>
          <p:cNvGraphicFramePr>
            <a:graphicFrameLocks noGrp="1"/>
          </p:cNvGraphicFramePr>
          <p:nvPr>
            <p:ph idx="1"/>
          </p:nvPr>
        </p:nvGraphicFramePr>
        <p:xfrm>
          <a:off x="533400" y="2362200"/>
          <a:ext cx="8001000" cy="2494280"/>
        </p:xfrm>
        <a:graphic>
          <a:graphicData uri="http://schemas.openxmlformats.org/drawingml/2006/table">
            <a:tbl>
              <a:tblPr firstRow="1" bandRow="1">
                <a:tableStyleId>{5C22544A-7EE6-4342-B048-85BDC9FD1C3A}</a:tableStyleId>
              </a:tblPr>
              <a:tblGrid>
                <a:gridCol w="1600200"/>
                <a:gridCol w="1600200"/>
                <a:gridCol w="1600200"/>
                <a:gridCol w="1600200"/>
                <a:gridCol w="1600200"/>
              </a:tblGrid>
              <a:tr h="370840">
                <a:tc rowSpan="2">
                  <a:txBody>
                    <a:bodyPr/>
                    <a:lstStyle/>
                    <a:p>
                      <a:r>
                        <a:rPr lang="en-US" dirty="0" smtClean="0"/>
                        <a:t>Network</a:t>
                      </a:r>
                      <a:r>
                        <a:rPr lang="en-US" baseline="0" dirty="0" smtClean="0"/>
                        <a:t> 1’ </a:t>
                      </a:r>
                      <a:r>
                        <a:rPr lang="en-US" baseline="0" dirty="0" err="1" smtClean="0"/>
                        <a:t>Stregegy</a:t>
                      </a:r>
                      <a:endParaRPr lang="en-US" dirty="0"/>
                    </a:p>
                  </a:txBody>
                  <a:tcPr>
                    <a:solidFill>
                      <a:srgbClr val="0070C0"/>
                    </a:solidFill>
                  </a:tcPr>
                </a:tc>
                <a:tc gridSpan="3">
                  <a:txBody>
                    <a:bodyPr/>
                    <a:lstStyle/>
                    <a:p>
                      <a:r>
                        <a:rPr lang="en-US" dirty="0" smtClean="0"/>
                        <a:t>Network 2</a:t>
                      </a:r>
                      <a:r>
                        <a:rPr lang="en-US" baseline="0" dirty="0" smtClean="0"/>
                        <a:t>’s </a:t>
                      </a:r>
                      <a:r>
                        <a:rPr lang="en-US" baseline="0" dirty="0" err="1" smtClean="0"/>
                        <a:t>Stretegy</a:t>
                      </a:r>
                      <a:endParaRPr lang="en-US" dirty="0"/>
                    </a:p>
                  </a:txBody>
                  <a:tcPr>
                    <a:solidFill>
                      <a:srgbClr val="0070C0"/>
                    </a:solidFill>
                  </a:tcPr>
                </a:tc>
                <a:tc hMerge="1">
                  <a:txBody>
                    <a:bodyPr/>
                    <a:lstStyle/>
                    <a:p>
                      <a:endParaRPr lang="en-US" dirty="0"/>
                    </a:p>
                  </a:txBody>
                  <a:tcPr/>
                </a:tc>
                <a:tc hMerge="1">
                  <a:txBody>
                    <a:bodyPr/>
                    <a:lstStyle/>
                    <a:p>
                      <a:endParaRPr lang="en-US" dirty="0"/>
                    </a:p>
                  </a:txBody>
                  <a:tcPr/>
                </a:tc>
                <a:tc rowSpan="2">
                  <a:txBody>
                    <a:bodyPr/>
                    <a:lstStyle/>
                    <a:p>
                      <a:r>
                        <a:rPr lang="en-US" dirty="0" smtClean="0"/>
                        <a:t>Row Minimum</a:t>
                      </a:r>
                      <a:endParaRPr lang="en-US" dirty="0"/>
                    </a:p>
                  </a:txBody>
                  <a:tcPr>
                    <a:solidFill>
                      <a:srgbClr val="0070C0"/>
                    </a:solidFill>
                  </a:tcPr>
                </a:tc>
              </a:tr>
              <a:tr h="370840">
                <a:tc vMerge="1">
                  <a:txBody>
                    <a:bodyPr/>
                    <a:lstStyle/>
                    <a:p>
                      <a:endParaRPr lang="en-US" dirty="0"/>
                    </a:p>
                  </a:txBody>
                  <a:tcPr>
                    <a:solidFill>
                      <a:srgbClr val="0070C0"/>
                    </a:solidFill>
                  </a:tcPr>
                </a:tc>
                <a:tc>
                  <a:txBody>
                    <a:bodyPr/>
                    <a:lstStyle/>
                    <a:p>
                      <a:r>
                        <a:rPr lang="en-US" dirty="0" smtClean="0"/>
                        <a:t>Western</a:t>
                      </a:r>
                      <a:endParaRPr lang="en-US" dirty="0"/>
                    </a:p>
                  </a:txBody>
                  <a:tcPr>
                    <a:solidFill>
                      <a:srgbClr val="0070C0"/>
                    </a:solidFill>
                  </a:tcPr>
                </a:tc>
                <a:tc>
                  <a:txBody>
                    <a:bodyPr/>
                    <a:lstStyle/>
                    <a:p>
                      <a:r>
                        <a:rPr lang="en-US" dirty="0" smtClean="0"/>
                        <a:t>Soap Opera</a:t>
                      </a:r>
                      <a:endParaRPr lang="en-US" dirty="0"/>
                    </a:p>
                  </a:txBody>
                  <a:tcPr>
                    <a:solidFill>
                      <a:srgbClr val="0070C0"/>
                    </a:solidFill>
                  </a:tcPr>
                </a:tc>
                <a:tc>
                  <a:txBody>
                    <a:bodyPr/>
                    <a:lstStyle/>
                    <a:p>
                      <a:r>
                        <a:rPr lang="en-US" dirty="0" smtClean="0"/>
                        <a:t>Comedy</a:t>
                      </a:r>
                      <a:endParaRPr lang="en-US" dirty="0"/>
                    </a:p>
                  </a:txBody>
                  <a:tcPr>
                    <a:solidFill>
                      <a:srgbClr val="0070C0"/>
                    </a:solidFill>
                  </a:tcPr>
                </a:tc>
                <a:tc vMerge="1">
                  <a:txBody>
                    <a:bodyPr/>
                    <a:lstStyle/>
                    <a:p>
                      <a:endParaRPr lang="en-US" dirty="0"/>
                    </a:p>
                  </a:txBody>
                  <a:tcPr>
                    <a:solidFill>
                      <a:srgbClr val="0070C0"/>
                    </a:solidFill>
                  </a:tcPr>
                </a:tc>
              </a:tr>
              <a:tr h="370840">
                <a:tc>
                  <a:txBody>
                    <a:bodyPr/>
                    <a:lstStyle/>
                    <a:p>
                      <a:r>
                        <a:rPr lang="en-US" dirty="0" smtClean="0"/>
                        <a:t>Western</a:t>
                      </a:r>
                      <a:endParaRPr lang="en-US" dirty="0"/>
                    </a:p>
                  </a:txBody>
                  <a:tcPr>
                    <a:solidFill>
                      <a:srgbClr val="0070C0"/>
                    </a:solidFill>
                  </a:tcPr>
                </a:tc>
                <a:tc>
                  <a:txBody>
                    <a:bodyPr/>
                    <a:lstStyle/>
                    <a:p>
                      <a:r>
                        <a:rPr lang="en-US" dirty="0" smtClean="0"/>
                        <a:t>35</a:t>
                      </a:r>
                      <a:endParaRPr lang="en-US" dirty="0"/>
                    </a:p>
                  </a:txBody>
                  <a:tcPr/>
                </a:tc>
                <a:tc>
                  <a:txBody>
                    <a:bodyPr/>
                    <a:lstStyle/>
                    <a:p>
                      <a:r>
                        <a:rPr lang="en-US" dirty="0" smtClean="0"/>
                        <a:t>15</a:t>
                      </a:r>
                      <a:endParaRPr lang="en-US" dirty="0"/>
                    </a:p>
                  </a:txBody>
                  <a:tcPr/>
                </a:tc>
                <a:tc>
                  <a:txBody>
                    <a:bodyPr/>
                    <a:lstStyle/>
                    <a:p>
                      <a:r>
                        <a:rPr lang="en-US" dirty="0" smtClean="0"/>
                        <a:t>60</a:t>
                      </a:r>
                      <a:endParaRPr lang="en-US" dirty="0"/>
                    </a:p>
                  </a:txBody>
                  <a:tcPr/>
                </a:tc>
                <a:tc>
                  <a:txBody>
                    <a:bodyPr/>
                    <a:lstStyle/>
                    <a:p>
                      <a:r>
                        <a:rPr lang="en-US" b="1" dirty="0" smtClean="0"/>
                        <a:t>15</a:t>
                      </a:r>
                      <a:endParaRPr lang="en-US" b="1" dirty="0"/>
                    </a:p>
                  </a:txBody>
                  <a:tcPr/>
                </a:tc>
              </a:tr>
              <a:tr h="370840">
                <a:tc>
                  <a:txBody>
                    <a:bodyPr/>
                    <a:lstStyle/>
                    <a:p>
                      <a:r>
                        <a:rPr lang="en-US" dirty="0" smtClean="0"/>
                        <a:t>Soap Opera</a:t>
                      </a:r>
                      <a:endParaRPr lang="en-US" dirty="0"/>
                    </a:p>
                  </a:txBody>
                  <a:tcPr>
                    <a:solidFill>
                      <a:srgbClr val="0070C0"/>
                    </a:solidFill>
                  </a:tcPr>
                </a:tc>
                <a:tc>
                  <a:txBody>
                    <a:bodyPr/>
                    <a:lstStyle/>
                    <a:p>
                      <a:r>
                        <a:rPr lang="en-US" dirty="0" smtClean="0"/>
                        <a:t>45</a:t>
                      </a:r>
                      <a:endParaRPr lang="en-US" dirty="0"/>
                    </a:p>
                  </a:txBody>
                  <a:tcPr/>
                </a:tc>
                <a:tc>
                  <a:txBody>
                    <a:bodyPr/>
                    <a:lstStyle/>
                    <a:p>
                      <a:r>
                        <a:rPr lang="en-US" dirty="0" smtClean="0"/>
                        <a:t>58</a:t>
                      </a:r>
                      <a:endParaRPr lang="en-US" dirty="0"/>
                    </a:p>
                  </a:txBody>
                  <a:tcPr/>
                </a:tc>
                <a:tc>
                  <a:txBody>
                    <a:bodyPr/>
                    <a:lstStyle/>
                    <a:p>
                      <a:r>
                        <a:rPr lang="en-US" dirty="0" smtClean="0"/>
                        <a:t>50</a:t>
                      </a:r>
                      <a:endParaRPr lang="en-US" dirty="0"/>
                    </a:p>
                  </a:txBody>
                  <a:tcPr/>
                </a:tc>
                <a:tc>
                  <a:txBody>
                    <a:bodyPr/>
                    <a:lstStyle/>
                    <a:p>
                      <a:r>
                        <a:rPr lang="en-US" b="1" dirty="0" smtClean="0">
                          <a:solidFill>
                            <a:srgbClr val="FF0000"/>
                          </a:solidFill>
                        </a:rPr>
                        <a:t>45</a:t>
                      </a:r>
                      <a:endParaRPr lang="en-US" b="1" dirty="0">
                        <a:solidFill>
                          <a:srgbClr val="FF0000"/>
                        </a:solidFill>
                      </a:endParaRPr>
                    </a:p>
                  </a:txBody>
                  <a:tcPr/>
                </a:tc>
              </a:tr>
              <a:tr h="370840">
                <a:tc>
                  <a:txBody>
                    <a:bodyPr/>
                    <a:lstStyle/>
                    <a:p>
                      <a:r>
                        <a:rPr lang="en-US" dirty="0" smtClean="0"/>
                        <a:t>Comedy</a:t>
                      </a:r>
                      <a:endParaRPr lang="en-US" dirty="0"/>
                    </a:p>
                  </a:txBody>
                  <a:tcPr>
                    <a:solidFill>
                      <a:srgbClr val="0070C0"/>
                    </a:solidFill>
                  </a:tcPr>
                </a:tc>
                <a:tc>
                  <a:txBody>
                    <a:bodyPr/>
                    <a:lstStyle/>
                    <a:p>
                      <a:r>
                        <a:rPr lang="en-US" dirty="0" smtClean="0"/>
                        <a:t>38</a:t>
                      </a:r>
                      <a:endParaRPr lang="en-US" dirty="0"/>
                    </a:p>
                  </a:txBody>
                  <a:tcPr/>
                </a:tc>
                <a:tc>
                  <a:txBody>
                    <a:bodyPr/>
                    <a:lstStyle/>
                    <a:p>
                      <a:r>
                        <a:rPr lang="en-US" dirty="0" smtClean="0"/>
                        <a:t>14</a:t>
                      </a:r>
                      <a:endParaRPr lang="en-US" dirty="0"/>
                    </a:p>
                  </a:txBody>
                  <a:tcPr/>
                </a:tc>
                <a:tc>
                  <a:txBody>
                    <a:bodyPr/>
                    <a:lstStyle/>
                    <a:p>
                      <a:r>
                        <a:rPr lang="en-US" dirty="0" smtClean="0"/>
                        <a:t>70</a:t>
                      </a:r>
                      <a:endParaRPr lang="en-US" dirty="0"/>
                    </a:p>
                  </a:txBody>
                  <a:tcPr/>
                </a:tc>
                <a:tc>
                  <a:txBody>
                    <a:bodyPr/>
                    <a:lstStyle/>
                    <a:p>
                      <a:r>
                        <a:rPr lang="en-US" b="1" dirty="0" smtClean="0">
                          <a:solidFill>
                            <a:schemeClr val="tx1"/>
                          </a:solidFill>
                        </a:rPr>
                        <a:t>14</a:t>
                      </a:r>
                      <a:endParaRPr lang="en-US" b="1" dirty="0">
                        <a:solidFill>
                          <a:schemeClr val="tx1"/>
                        </a:solidFill>
                      </a:endParaRPr>
                    </a:p>
                  </a:txBody>
                  <a:tcPr/>
                </a:tc>
              </a:tr>
              <a:tr h="370840">
                <a:tc>
                  <a:txBody>
                    <a:bodyPr/>
                    <a:lstStyle/>
                    <a:p>
                      <a:r>
                        <a:rPr lang="en-US" b="1" dirty="0" smtClean="0">
                          <a:solidFill>
                            <a:schemeClr val="bg1"/>
                          </a:solidFill>
                        </a:rPr>
                        <a:t>Column Maximum</a:t>
                      </a:r>
                      <a:endParaRPr lang="en-US" b="1" dirty="0">
                        <a:solidFill>
                          <a:schemeClr val="bg1"/>
                        </a:solidFill>
                      </a:endParaRPr>
                    </a:p>
                  </a:txBody>
                  <a:tcPr>
                    <a:solidFill>
                      <a:srgbClr val="0070C0"/>
                    </a:solidFill>
                  </a:tcPr>
                </a:tc>
                <a:tc>
                  <a:txBody>
                    <a:bodyPr/>
                    <a:lstStyle/>
                    <a:p>
                      <a:r>
                        <a:rPr lang="en-US" b="1" dirty="0" smtClean="0">
                          <a:solidFill>
                            <a:srgbClr val="FF0000"/>
                          </a:solidFill>
                        </a:rPr>
                        <a:t>45</a:t>
                      </a:r>
                      <a:endParaRPr lang="en-US" b="1" dirty="0">
                        <a:solidFill>
                          <a:srgbClr val="FF0000"/>
                        </a:solidFill>
                      </a:endParaRPr>
                    </a:p>
                  </a:txBody>
                  <a:tcPr/>
                </a:tc>
                <a:tc>
                  <a:txBody>
                    <a:bodyPr/>
                    <a:lstStyle/>
                    <a:p>
                      <a:r>
                        <a:rPr lang="en-US" b="1" dirty="0" smtClean="0">
                          <a:solidFill>
                            <a:schemeClr val="tx1"/>
                          </a:solidFill>
                        </a:rPr>
                        <a:t>58</a:t>
                      </a:r>
                      <a:endParaRPr lang="en-US" b="1" dirty="0">
                        <a:solidFill>
                          <a:schemeClr val="tx1"/>
                        </a:solidFill>
                      </a:endParaRPr>
                    </a:p>
                  </a:txBody>
                  <a:tcPr/>
                </a:tc>
                <a:tc>
                  <a:txBody>
                    <a:bodyPr/>
                    <a:lstStyle/>
                    <a:p>
                      <a:r>
                        <a:rPr lang="en-US" b="1" dirty="0" smtClean="0"/>
                        <a:t>70</a:t>
                      </a:r>
                      <a:endParaRPr lang="en-US" b="1" dirty="0"/>
                    </a:p>
                  </a:txBody>
                  <a:tcPr/>
                </a:tc>
                <a:tc>
                  <a:txBody>
                    <a:bodyPr/>
                    <a:lstStyle/>
                    <a:p>
                      <a:endParaRPr lang="en-US" b="1"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Game Theory?</a:t>
            </a:r>
            <a:endParaRPr lang="en-US" dirty="0"/>
          </a:p>
        </p:txBody>
      </p:sp>
      <p:sp>
        <p:nvSpPr>
          <p:cNvPr id="3" name="Content Placeholder 2"/>
          <p:cNvSpPr>
            <a:spLocks noGrp="1"/>
          </p:cNvSpPr>
          <p:nvPr>
            <p:ph idx="1"/>
          </p:nvPr>
        </p:nvSpPr>
        <p:spPr/>
        <p:txBody>
          <a:bodyPr/>
          <a:lstStyle/>
          <a:p>
            <a:r>
              <a:rPr lang="en-US" dirty="0" smtClean="0"/>
              <a:t>In many situation, two or more decision makers simultaneously choose an action, and the action chosen by each player affects the rewards earned by the other player. </a:t>
            </a:r>
            <a:r>
              <a:rPr lang="en-US" b="1" dirty="0" smtClean="0"/>
              <a:t>Game theory</a:t>
            </a:r>
            <a:r>
              <a:rPr lang="en-US" dirty="0" smtClean="0"/>
              <a:t> is useful for making decision in cases where two or more decision makers have conflicting interests.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r>
              <a:rPr lang="en-US" sz="3200"/>
              <a:t>14.1 Two-Person Zero-Sum and Constant-Sum Games: saddle Points</a:t>
            </a:r>
          </a:p>
        </p:txBody>
      </p:sp>
      <p:sp>
        <p:nvSpPr>
          <p:cNvPr id="171011" name="Rectangle 3"/>
          <p:cNvSpPr>
            <a:spLocks noGrp="1" noChangeArrowheads="1"/>
          </p:cNvSpPr>
          <p:nvPr>
            <p:ph type="body" idx="1"/>
          </p:nvPr>
        </p:nvSpPr>
        <p:spPr>
          <a:xfrm>
            <a:off x="566738" y="1524000"/>
            <a:ext cx="8001000" cy="5105400"/>
          </a:xfrm>
        </p:spPr>
        <p:txBody>
          <a:bodyPr/>
          <a:lstStyle/>
          <a:p>
            <a:pPr>
              <a:lnSpc>
                <a:spcPct val="90000"/>
              </a:lnSpc>
            </a:pPr>
            <a:r>
              <a:rPr lang="en-US" dirty="0"/>
              <a:t>Characteristics of Two-Person Zero-Sum games</a:t>
            </a:r>
          </a:p>
          <a:p>
            <a:pPr lvl="1">
              <a:lnSpc>
                <a:spcPct val="90000"/>
              </a:lnSpc>
            </a:pPr>
            <a:r>
              <a:rPr lang="en-US" dirty="0"/>
              <a:t>There are two players (called the row player and column player)</a:t>
            </a:r>
          </a:p>
          <a:p>
            <a:pPr lvl="1">
              <a:lnSpc>
                <a:spcPct val="90000"/>
              </a:lnSpc>
            </a:pPr>
            <a:r>
              <a:rPr lang="en-US" dirty="0"/>
              <a:t>The row player must choose 1 of </a:t>
            </a:r>
            <a:r>
              <a:rPr lang="en-US" i="1" dirty="0"/>
              <a:t>m</a:t>
            </a:r>
            <a:r>
              <a:rPr lang="en-US" dirty="0"/>
              <a:t> strategies. Simultaneously, the column player must choose 1 </a:t>
            </a:r>
            <a:r>
              <a:rPr lang="en-US" dirty="0" smtClean="0"/>
              <a:t>of </a:t>
            </a:r>
            <a:r>
              <a:rPr lang="en-US" i="1" dirty="0"/>
              <a:t>n</a:t>
            </a:r>
            <a:r>
              <a:rPr lang="en-US" dirty="0"/>
              <a:t> strategies.</a:t>
            </a:r>
          </a:p>
          <a:p>
            <a:pPr lvl="1">
              <a:lnSpc>
                <a:spcPct val="90000"/>
              </a:lnSpc>
            </a:pPr>
            <a:r>
              <a:rPr lang="en-US" dirty="0"/>
              <a:t>If the row player chooses </a:t>
            </a:r>
            <a:r>
              <a:rPr lang="en-US" dirty="0" smtClean="0"/>
              <a:t>his/her </a:t>
            </a:r>
            <a:r>
              <a:rPr lang="en-US" i="1" dirty="0" err="1"/>
              <a:t>i</a:t>
            </a:r>
            <a:r>
              <a:rPr lang="en-US" dirty="0" err="1"/>
              <a:t>th</a:t>
            </a:r>
            <a:r>
              <a:rPr lang="en-US" dirty="0"/>
              <a:t> strategy and the column player chooses </a:t>
            </a:r>
            <a:r>
              <a:rPr lang="en-US" dirty="0" smtClean="0"/>
              <a:t>his/her </a:t>
            </a:r>
            <a:r>
              <a:rPr lang="en-US" i="1" dirty="0" err="1"/>
              <a:t>j</a:t>
            </a:r>
            <a:r>
              <a:rPr lang="en-US" dirty="0" err="1"/>
              <a:t>th</a:t>
            </a:r>
            <a:r>
              <a:rPr lang="en-US" dirty="0"/>
              <a:t> strategy, then the row player receives a reward for </a:t>
            </a:r>
            <a:r>
              <a:rPr lang="en-US" i="1" dirty="0" err="1"/>
              <a:t>a</a:t>
            </a:r>
            <a:r>
              <a:rPr lang="en-US" i="1" baseline="-25000" dirty="0" err="1"/>
              <a:t>ij</a:t>
            </a:r>
            <a:r>
              <a:rPr lang="en-US" dirty="0"/>
              <a:t> and the column player loses an amount </a:t>
            </a:r>
            <a:r>
              <a:rPr lang="en-US" i="1" dirty="0" err="1"/>
              <a:t>a</a:t>
            </a:r>
            <a:r>
              <a:rPr lang="en-US" i="1" baseline="-25000" dirty="0" err="1"/>
              <a:t>ij</a:t>
            </a:r>
            <a:r>
              <a:rPr lang="en-US" dirty="0"/>
              <a:t>. Thus, we may think of the row player’s reward of </a:t>
            </a:r>
            <a:r>
              <a:rPr lang="en-US" i="1" dirty="0" err="1"/>
              <a:t>a</a:t>
            </a:r>
            <a:r>
              <a:rPr lang="en-US" i="1" baseline="-25000" dirty="0" err="1"/>
              <a:t>ij</a:t>
            </a:r>
            <a:r>
              <a:rPr lang="en-US" dirty="0"/>
              <a:t> as coming from the column player.</a:t>
            </a:r>
          </a:p>
          <a:p>
            <a:pPr>
              <a:lnSpc>
                <a:spcPct val="90000"/>
              </a:lnSpc>
            </a:pPr>
            <a:r>
              <a:rPr lang="en-US" dirty="0"/>
              <a:t>Such a game is called a </a:t>
            </a:r>
            <a:r>
              <a:rPr lang="en-US" b="1" dirty="0"/>
              <a:t>two-person zero-sum game</a:t>
            </a:r>
            <a:r>
              <a:rPr lang="en-US" dirty="0"/>
              <a:t>, which can be represented by a </a:t>
            </a:r>
            <a:r>
              <a:rPr lang="en-US" b="1" dirty="0"/>
              <a:t>reward matrix</a:t>
            </a:r>
            <a:r>
              <a:rPr lang="en-US"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r>
              <a:rPr lang="en-US"/>
              <a:t> </a:t>
            </a:r>
          </a:p>
        </p:txBody>
      </p:sp>
      <p:sp>
        <p:nvSpPr>
          <p:cNvPr id="172035" name="Rectangle 3"/>
          <p:cNvSpPr>
            <a:spLocks noGrp="1" noChangeArrowheads="1"/>
          </p:cNvSpPr>
          <p:nvPr>
            <p:ph type="body" idx="1"/>
          </p:nvPr>
        </p:nvSpPr>
        <p:spPr/>
        <p:txBody>
          <a:bodyPr/>
          <a:lstStyle/>
          <a:p>
            <a:r>
              <a:rPr lang="en-US" sz="2000"/>
              <a:t>A zero-sum game is a game in which the payoffs for the players always adds up to zero is called a zero-sum game.</a:t>
            </a:r>
          </a:p>
          <a:p>
            <a:r>
              <a:rPr lang="en-US" sz="2000"/>
              <a:t>Two-person zero-sum is played according to the following basic assumption: </a:t>
            </a:r>
          </a:p>
          <a:p>
            <a:pPr lvl="1"/>
            <a:r>
              <a:rPr lang="en-US" sz="1800"/>
              <a:t>Each player chooses a strategy that enables him/her to do the best he/she can, given that his/her opponent </a:t>
            </a:r>
            <a:r>
              <a:rPr lang="en-US" sz="1800" i="1"/>
              <a:t>knows the strategy he/she is following</a:t>
            </a:r>
            <a:r>
              <a:rPr lang="en-US" sz="1800"/>
              <a:t>. </a:t>
            </a:r>
          </a:p>
          <a:p>
            <a:r>
              <a:rPr lang="en-US" sz="2000"/>
              <a:t>A two-person zero-sum game has a </a:t>
            </a:r>
            <a:r>
              <a:rPr lang="en-US" sz="2000" b="1"/>
              <a:t>saddle point</a:t>
            </a:r>
            <a:r>
              <a:rPr lang="en-US" sz="2000"/>
              <a:t> if and only if </a:t>
            </a:r>
            <a:br>
              <a:rPr lang="en-US" sz="2000"/>
            </a:br>
            <a:r>
              <a:rPr lang="en-US" sz="2000"/>
              <a:t>	Max (row minimum) = min (column maximum)</a:t>
            </a:r>
            <a:br>
              <a:rPr lang="en-US" sz="2000"/>
            </a:br>
            <a:r>
              <a:rPr lang="en-US" sz="2000"/>
              <a:t> 	a</a:t>
            </a:r>
            <a:r>
              <a:rPr lang="en-US" sz="2000" i="1"/>
              <a:t>ll			    all</a:t>
            </a:r>
            <a:br>
              <a:rPr lang="en-US" sz="2000" i="1"/>
            </a:br>
            <a:r>
              <a:rPr lang="en-US" sz="2000" i="1"/>
              <a:t>	rows		        	    columns</a:t>
            </a:r>
            <a:endParaRPr lang="en-US" sz="2000"/>
          </a:p>
          <a:p>
            <a:endParaRPr lang="en-US" sz="2000"/>
          </a:p>
          <a:p>
            <a:pPr eaLnBrk="0" hangingPunct="0">
              <a:spcBef>
                <a:spcPct val="0"/>
              </a:spcBef>
              <a:spcAft>
                <a:spcPct val="0"/>
              </a:spcAft>
              <a:buClrTx/>
              <a:buFontTx/>
              <a:buNone/>
            </a:pPr>
            <a:endParaRPr lang="en-US" sz="2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r>
              <a:rPr lang="en-US"/>
              <a:t> </a:t>
            </a:r>
          </a:p>
        </p:txBody>
      </p:sp>
      <p:sp>
        <p:nvSpPr>
          <p:cNvPr id="173059" name="Rectangle 3"/>
          <p:cNvSpPr>
            <a:spLocks noGrp="1" noChangeArrowheads="1"/>
          </p:cNvSpPr>
          <p:nvPr>
            <p:ph type="body" idx="1"/>
          </p:nvPr>
        </p:nvSpPr>
        <p:spPr>
          <a:xfrm>
            <a:off x="566738" y="1447800"/>
            <a:ext cx="8001000" cy="5257800"/>
          </a:xfrm>
        </p:spPr>
        <p:txBody>
          <a:bodyPr/>
          <a:lstStyle/>
          <a:p>
            <a:pPr>
              <a:lnSpc>
                <a:spcPct val="90000"/>
              </a:lnSpc>
            </a:pPr>
            <a:r>
              <a:rPr lang="en-US" dirty="0" smtClean="0"/>
              <a:t>An </a:t>
            </a:r>
            <a:r>
              <a:rPr lang="en-US" dirty="0"/>
              <a:t>easy way to spot a saddle point is to observe that the reward for a saddle point must be the smallest number in its row and the largest number in its column.</a:t>
            </a:r>
          </a:p>
          <a:p>
            <a:pPr>
              <a:lnSpc>
                <a:spcPct val="90000"/>
              </a:lnSpc>
            </a:pPr>
            <a:r>
              <a:rPr lang="en-US" dirty="0"/>
              <a:t>A saddle point can also be thought of as a </a:t>
            </a:r>
            <a:r>
              <a:rPr lang="en-US" b="1" dirty="0"/>
              <a:t>equilibrium point</a:t>
            </a:r>
            <a:r>
              <a:rPr lang="en-US" dirty="0"/>
              <a:t> in that neither player can benefit from a unilateral change in strategy.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graphicFrame>
        <p:nvGraphicFramePr>
          <p:cNvPr id="5" name="Content Placeholder 4"/>
          <p:cNvGraphicFramePr>
            <a:graphicFrameLocks noGrp="1"/>
          </p:cNvGraphicFramePr>
          <p:nvPr>
            <p:ph idx="1"/>
          </p:nvPr>
        </p:nvGraphicFramePr>
        <p:xfrm>
          <a:off x="533400" y="2362200"/>
          <a:ext cx="8001000" cy="2667000"/>
        </p:xfrm>
        <a:graphic>
          <a:graphicData uri="http://schemas.openxmlformats.org/drawingml/2006/table">
            <a:tbl>
              <a:tblPr firstRow="1" bandRow="1">
                <a:tableStyleId>{5C22544A-7EE6-4342-B048-85BDC9FD1C3A}</a:tableStyleId>
              </a:tblPr>
              <a:tblGrid>
                <a:gridCol w="1600200"/>
                <a:gridCol w="1600200"/>
                <a:gridCol w="1600200"/>
                <a:gridCol w="1600200"/>
                <a:gridCol w="1600200"/>
              </a:tblGrid>
              <a:tr h="370840">
                <a:tc rowSpan="2">
                  <a:txBody>
                    <a:bodyPr/>
                    <a:lstStyle/>
                    <a:p>
                      <a:r>
                        <a:rPr lang="en-US" dirty="0" smtClean="0"/>
                        <a:t>Row</a:t>
                      </a:r>
                      <a:r>
                        <a:rPr lang="en-US" baseline="0" dirty="0" smtClean="0"/>
                        <a:t> Players’ </a:t>
                      </a:r>
                      <a:r>
                        <a:rPr lang="en-US" baseline="0" dirty="0" err="1" smtClean="0"/>
                        <a:t>Stregegy</a:t>
                      </a:r>
                      <a:endParaRPr lang="en-US" dirty="0"/>
                    </a:p>
                  </a:txBody>
                  <a:tcPr>
                    <a:solidFill>
                      <a:srgbClr val="0070C0"/>
                    </a:solidFill>
                  </a:tcPr>
                </a:tc>
                <a:tc gridSpan="3">
                  <a:txBody>
                    <a:bodyPr/>
                    <a:lstStyle/>
                    <a:p>
                      <a:r>
                        <a:rPr lang="en-US" dirty="0" smtClean="0"/>
                        <a:t>Column</a:t>
                      </a:r>
                      <a:r>
                        <a:rPr lang="en-US" baseline="0" dirty="0" smtClean="0"/>
                        <a:t> Player’s </a:t>
                      </a:r>
                      <a:r>
                        <a:rPr lang="en-US" baseline="0" dirty="0" err="1" smtClean="0"/>
                        <a:t>Stretegy</a:t>
                      </a:r>
                      <a:endParaRPr lang="en-US" dirty="0"/>
                    </a:p>
                  </a:txBody>
                  <a:tcPr>
                    <a:solidFill>
                      <a:srgbClr val="0070C0"/>
                    </a:solidFill>
                  </a:tcPr>
                </a:tc>
                <a:tc hMerge="1">
                  <a:txBody>
                    <a:bodyPr/>
                    <a:lstStyle/>
                    <a:p>
                      <a:endParaRPr lang="en-US" dirty="0"/>
                    </a:p>
                  </a:txBody>
                  <a:tcPr/>
                </a:tc>
                <a:tc hMerge="1">
                  <a:txBody>
                    <a:bodyPr/>
                    <a:lstStyle/>
                    <a:p>
                      <a:endParaRPr lang="en-US" dirty="0"/>
                    </a:p>
                  </a:txBody>
                  <a:tcPr/>
                </a:tc>
                <a:tc rowSpan="2">
                  <a:txBody>
                    <a:bodyPr/>
                    <a:lstStyle/>
                    <a:p>
                      <a:r>
                        <a:rPr lang="en-US" dirty="0" smtClean="0"/>
                        <a:t>Row Minimum</a:t>
                      </a:r>
                      <a:endParaRPr lang="en-US" dirty="0"/>
                    </a:p>
                  </a:txBody>
                  <a:tcPr>
                    <a:solidFill>
                      <a:srgbClr val="0070C0"/>
                    </a:solidFill>
                  </a:tcPr>
                </a:tc>
              </a:tr>
              <a:tr h="370840">
                <a:tc vMerge="1">
                  <a:txBody>
                    <a:bodyPr/>
                    <a:lstStyle/>
                    <a:p>
                      <a:endParaRPr lang="en-US" dirty="0"/>
                    </a:p>
                  </a:txBody>
                  <a:tcPr>
                    <a:solidFill>
                      <a:srgbClr val="0070C0"/>
                    </a:solidFill>
                  </a:tcPr>
                </a:tc>
                <a:tc>
                  <a:txBody>
                    <a:bodyPr/>
                    <a:lstStyle/>
                    <a:p>
                      <a:r>
                        <a:rPr lang="en-US" dirty="0" smtClean="0"/>
                        <a:t>Column</a:t>
                      </a:r>
                      <a:r>
                        <a:rPr lang="en-US" baseline="0" dirty="0" smtClean="0"/>
                        <a:t> 1</a:t>
                      </a:r>
                      <a:endParaRPr lang="en-US" dirty="0"/>
                    </a:p>
                  </a:txBody>
                  <a:tcPr>
                    <a:solidFill>
                      <a:srgbClr val="0070C0"/>
                    </a:solidFill>
                  </a:tcPr>
                </a:tc>
                <a:tc>
                  <a:txBody>
                    <a:bodyPr/>
                    <a:lstStyle/>
                    <a:p>
                      <a:r>
                        <a:rPr lang="en-US" dirty="0" smtClean="0"/>
                        <a:t>Column 2</a:t>
                      </a:r>
                      <a:endParaRPr lang="en-US" dirty="0"/>
                    </a:p>
                  </a:txBody>
                  <a:tcPr>
                    <a:solidFill>
                      <a:srgbClr val="0070C0"/>
                    </a:solidFill>
                  </a:tcPr>
                </a:tc>
                <a:tc>
                  <a:txBody>
                    <a:bodyPr/>
                    <a:lstStyle/>
                    <a:p>
                      <a:r>
                        <a:rPr lang="en-US" dirty="0" smtClean="0"/>
                        <a:t>Column 3</a:t>
                      </a:r>
                      <a:endParaRPr lang="en-US" dirty="0"/>
                    </a:p>
                  </a:txBody>
                  <a:tcPr>
                    <a:solidFill>
                      <a:srgbClr val="0070C0"/>
                    </a:solidFill>
                  </a:tcPr>
                </a:tc>
                <a:tc vMerge="1">
                  <a:txBody>
                    <a:bodyPr/>
                    <a:lstStyle/>
                    <a:p>
                      <a:endParaRPr lang="en-US" dirty="0"/>
                    </a:p>
                  </a:txBody>
                  <a:tcPr>
                    <a:solidFill>
                      <a:srgbClr val="0070C0"/>
                    </a:solidFill>
                  </a:tcPr>
                </a:tc>
              </a:tr>
              <a:tr h="370840">
                <a:tc>
                  <a:txBody>
                    <a:bodyPr/>
                    <a:lstStyle/>
                    <a:p>
                      <a:r>
                        <a:rPr lang="en-US" dirty="0" smtClean="0"/>
                        <a:t>Row 1</a:t>
                      </a:r>
                      <a:endParaRPr lang="en-US" dirty="0"/>
                    </a:p>
                  </a:txBody>
                  <a:tcPr>
                    <a:solidFill>
                      <a:srgbClr val="0070C0"/>
                    </a:solidFill>
                  </a:tcPr>
                </a:tc>
                <a:tc>
                  <a:txBody>
                    <a:bodyPr/>
                    <a:lstStyle/>
                    <a:p>
                      <a:r>
                        <a:rPr lang="en-US" dirty="0" smtClean="0"/>
                        <a:t>4</a:t>
                      </a:r>
                      <a:endParaRPr lang="en-US" dirty="0"/>
                    </a:p>
                  </a:txBody>
                  <a:tcPr/>
                </a:tc>
                <a:tc>
                  <a:txBody>
                    <a:bodyPr/>
                    <a:lstStyle/>
                    <a:p>
                      <a:r>
                        <a:rPr lang="en-US" dirty="0" smtClean="0"/>
                        <a:t>4</a:t>
                      </a:r>
                      <a:endParaRPr lang="en-US" dirty="0"/>
                    </a:p>
                  </a:txBody>
                  <a:tcPr/>
                </a:tc>
                <a:tc>
                  <a:txBody>
                    <a:bodyPr/>
                    <a:lstStyle/>
                    <a:p>
                      <a:r>
                        <a:rPr lang="en-US" dirty="0" smtClean="0"/>
                        <a:t>10</a:t>
                      </a:r>
                      <a:endParaRPr lang="en-US" dirty="0"/>
                    </a:p>
                  </a:txBody>
                  <a:tcPr/>
                </a:tc>
                <a:tc>
                  <a:txBody>
                    <a:bodyPr/>
                    <a:lstStyle/>
                    <a:p>
                      <a:r>
                        <a:rPr lang="en-US" b="1" dirty="0" smtClean="0"/>
                        <a:t>4</a:t>
                      </a:r>
                      <a:endParaRPr lang="en-US" b="1" dirty="0"/>
                    </a:p>
                  </a:txBody>
                  <a:tcPr/>
                </a:tc>
              </a:tr>
              <a:tr h="370840">
                <a:tc>
                  <a:txBody>
                    <a:bodyPr/>
                    <a:lstStyle/>
                    <a:p>
                      <a:r>
                        <a:rPr lang="en-US" dirty="0" smtClean="0"/>
                        <a:t>Row 2</a:t>
                      </a:r>
                      <a:endParaRPr lang="en-US" dirty="0"/>
                    </a:p>
                  </a:txBody>
                  <a:tcPr>
                    <a:solidFill>
                      <a:srgbClr val="0070C0"/>
                    </a:solidFill>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1</a:t>
                      </a:r>
                      <a:endParaRPr lang="en-US" dirty="0"/>
                    </a:p>
                  </a:txBody>
                  <a:tcPr/>
                </a:tc>
                <a:tc>
                  <a:txBody>
                    <a:bodyPr/>
                    <a:lstStyle/>
                    <a:p>
                      <a:r>
                        <a:rPr lang="en-US" b="1" dirty="0" smtClean="0"/>
                        <a:t>1</a:t>
                      </a:r>
                      <a:endParaRPr lang="en-US" b="1" dirty="0"/>
                    </a:p>
                  </a:txBody>
                  <a:tcPr/>
                </a:tc>
              </a:tr>
              <a:tr h="370840">
                <a:tc>
                  <a:txBody>
                    <a:bodyPr/>
                    <a:lstStyle/>
                    <a:p>
                      <a:r>
                        <a:rPr lang="en-US" dirty="0" smtClean="0"/>
                        <a:t>Row 3</a:t>
                      </a:r>
                      <a:endParaRPr lang="en-US" dirty="0"/>
                    </a:p>
                  </a:txBody>
                  <a:tcPr>
                    <a:solidFill>
                      <a:srgbClr val="0070C0"/>
                    </a:solidFill>
                  </a:tcPr>
                </a:tc>
                <a:tc>
                  <a:txBody>
                    <a:bodyPr/>
                    <a:lstStyle/>
                    <a:p>
                      <a:r>
                        <a:rPr lang="en-US" dirty="0" smtClean="0"/>
                        <a:t>6</a:t>
                      </a:r>
                      <a:endParaRPr lang="en-US" dirty="0"/>
                    </a:p>
                  </a:txBody>
                  <a:tcPr/>
                </a:tc>
                <a:tc>
                  <a:txBody>
                    <a:bodyPr/>
                    <a:lstStyle/>
                    <a:p>
                      <a:r>
                        <a:rPr lang="en-US" dirty="0" smtClean="0"/>
                        <a:t>5</a:t>
                      </a:r>
                      <a:endParaRPr lang="en-US" dirty="0"/>
                    </a:p>
                  </a:txBody>
                  <a:tcPr/>
                </a:tc>
                <a:tc>
                  <a:txBody>
                    <a:bodyPr/>
                    <a:lstStyle/>
                    <a:p>
                      <a:r>
                        <a:rPr lang="en-US" dirty="0" smtClean="0"/>
                        <a:t>7</a:t>
                      </a:r>
                      <a:endParaRPr lang="en-US" dirty="0"/>
                    </a:p>
                  </a:txBody>
                  <a:tcPr/>
                </a:tc>
                <a:tc>
                  <a:txBody>
                    <a:bodyPr/>
                    <a:lstStyle/>
                    <a:p>
                      <a:r>
                        <a:rPr lang="en-US" b="1" dirty="0" smtClean="0">
                          <a:solidFill>
                            <a:srgbClr val="FF0000"/>
                          </a:solidFill>
                        </a:rPr>
                        <a:t>5</a:t>
                      </a:r>
                      <a:endParaRPr lang="en-US" b="1" dirty="0">
                        <a:solidFill>
                          <a:srgbClr val="FF0000"/>
                        </a:solidFill>
                      </a:endParaRPr>
                    </a:p>
                  </a:txBody>
                  <a:tcPr/>
                </a:tc>
              </a:tr>
              <a:tr h="370840">
                <a:tc>
                  <a:txBody>
                    <a:bodyPr/>
                    <a:lstStyle/>
                    <a:p>
                      <a:r>
                        <a:rPr lang="en-US" b="1" dirty="0" smtClean="0">
                          <a:solidFill>
                            <a:schemeClr val="bg1"/>
                          </a:solidFill>
                        </a:rPr>
                        <a:t>Column Maximum</a:t>
                      </a:r>
                      <a:endParaRPr lang="en-US" b="1" dirty="0">
                        <a:solidFill>
                          <a:schemeClr val="bg1"/>
                        </a:solidFill>
                      </a:endParaRPr>
                    </a:p>
                  </a:txBody>
                  <a:tcPr>
                    <a:solidFill>
                      <a:srgbClr val="0070C0"/>
                    </a:solidFill>
                  </a:tcPr>
                </a:tc>
                <a:tc>
                  <a:txBody>
                    <a:bodyPr/>
                    <a:lstStyle/>
                    <a:p>
                      <a:r>
                        <a:rPr lang="en-US" b="1" dirty="0" smtClean="0"/>
                        <a:t>6</a:t>
                      </a:r>
                      <a:endParaRPr lang="en-US" b="1" dirty="0"/>
                    </a:p>
                  </a:txBody>
                  <a:tcPr/>
                </a:tc>
                <a:tc>
                  <a:txBody>
                    <a:bodyPr/>
                    <a:lstStyle/>
                    <a:p>
                      <a:r>
                        <a:rPr lang="en-US" b="1" dirty="0" smtClean="0">
                          <a:solidFill>
                            <a:srgbClr val="FF0000"/>
                          </a:solidFill>
                        </a:rPr>
                        <a:t>5</a:t>
                      </a:r>
                      <a:endParaRPr lang="en-US" b="1" dirty="0">
                        <a:solidFill>
                          <a:srgbClr val="FF0000"/>
                        </a:solidFill>
                      </a:endParaRPr>
                    </a:p>
                  </a:txBody>
                  <a:tcPr/>
                </a:tc>
                <a:tc>
                  <a:txBody>
                    <a:bodyPr/>
                    <a:lstStyle/>
                    <a:p>
                      <a:r>
                        <a:rPr lang="en-US" b="1" dirty="0" smtClean="0"/>
                        <a:t>10</a:t>
                      </a:r>
                      <a:endParaRPr lang="en-US" b="1" dirty="0"/>
                    </a:p>
                  </a:txBody>
                  <a:tcPr/>
                </a:tc>
                <a:tc>
                  <a:txBody>
                    <a:bodyPr/>
                    <a:lstStyle/>
                    <a:p>
                      <a:endParaRPr lang="en-US" b="1"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r>
              <a:rPr lang="en-US"/>
              <a:t> </a:t>
            </a:r>
          </a:p>
        </p:txBody>
      </p:sp>
      <p:sp>
        <p:nvSpPr>
          <p:cNvPr id="174083" name="Rectangle 3"/>
          <p:cNvSpPr>
            <a:spLocks noGrp="1" noChangeArrowheads="1"/>
          </p:cNvSpPr>
          <p:nvPr>
            <p:ph type="body" idx="1"/>
          </p:nvPr>
        </p:nvSpPr>
        <p:spPr/>
        <p:txBody>
          <a:bodyPr/>
          <a:lstStyle/>
          <a:p>
            <a:r>
              <a:rPr lang="en-US" dirty="0"/>
              <a:t>A </a:t>
            </a:r>
            <a:r>
              <a:rPr lang="en-US" b="1" dirty="0"/>
              <a:t>two-person constant-sum game </a:t>
            </a:r>
            <a:r>
              <a:rPr lang="en-US" dirty="0"/>
              <a:t>is a two-player game in which, for any choice of both player’s strategies, the row player’s reward and the column player’s reward add up to a constant value </a:t>
            </a:r>
            <a:r>
              <a:rPr lang="en-US" i="1" dirty="0"/>
              <a:t>c</a:t>
            </a:r>
            <a:r>
              <a:rPr lang="en-US"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sz="2200" dirty="0" smtClean="0"/>
              <a:t>During the 8 to 9pm time slot, two networks are vying for an audience of 100 million viewers. Then networks must simultaneously announce the type of show they will air in that time slot. The possible choices for each network and the number of network 1 viewers (in millions) for each choice are shown in following table. For example, if both networks choose a western, the matrix indicates that 35 million people will watch network 1 and 100-35 = 65 million people will watch network 2. Thus, we have a two-person constant-sum game with c = 100 (million). Does this game have a saddle point? What is the value of the same to network 1?</a:t>
            </a:r>
            <a:endParaRPr lang="en-US" sz="2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5" name="Content Placeholder 4"/>
          <p:cNvGraphicFramePr>
            <a:graphicFrameLocks noGrp="1"/>
          </p:cNvGraphicFramePr>
          <p:nvPr>
            <p:ph idx="1"/>
          </p:nvPr>
        </p:nvGraphicFramePr>
        <p:xfrm>
          <a:off x="533400" y="2362200"/>
          <a:ext cx="8001000" cy="2494280"/>
        </p:xfrm>
        <a:graphic>
          <a:graphicData uri="http://schemas.openxmlformats.org/drawingml/2006/table">
            <a:tbl>
              <a:tblPr firstRow="1" bandRow="1">
                <a:tableStyleId>{5C22544A-7EE6-4342-B048-85BDC9FD1C3A}</a:tableStyleId>
              </a:tblPr>
              <a:tblGrid>
                <a:gridCol w="1600200"/>
                <a:gridCol w="1600200"/>
                <a:gridCol w="1600200"/>
                <a:gridCol w="1600200"/>
                <a:gridCol w="1600200"/>
              </a:tblGrid>
              <a:tr h="370840">
                <a:tc rowSpan="2">
                  <a:txBody>
                    <a:bodyPr/>
                    <a:lstStyle/>
                    <a:p>
                      <a:r>
                        <a:rPr lang="en-US" dirty="0" smtClean="0"/>
                        <a:t>Network</a:t>
                      </a:r>
                      <a:r>
                        <a:rPr lang="en-US" baseline="0" dirty="0" smtClean="0"/>
                        <a:t> 1’ </a:t>
                      </a:r>
                      <a:r>
                        <a:rPr lang="en-US" baseline="0" dirty="0" err="1" smtClean="0"/>
                        <a:t>Stregegy</a:t>
                      </a:r>
                      <a:endParaRPr lang="en-US" dirty="0"/>
                    </a:p>
                  </a:txBody>
                  <a:tcPr>
                    <a:solidFill>
                      <a:srgbClr val="0070C0"/>
                    </a:solidFill>
                  </a:tcPr>
                </a:tc>
                <a:tc gridSpan="3">
                  <a:txBody>
                    <a:bodyPr/>
                    <a:lstStyle/>
                    <a:p>
                      <a:r>
                        <a:rPr lang="en-US" dirty="0" smtClean="0"/>
                        <a:t>Network 2</a:t>
                      </a:r>
                      <a:r>
                        <a:rPr lang="en-US" baseline="0" dirty="0" smtClean="0"/>
                        <a:t>’s </a:t>
                      </a:r>
                      <a:r>
                        <a:rPr lang="en-US" baseline="0" dirty="0" err="1" smtClean="0"/>
                        <a:t>Stretegy</a:t>
                      </a:r>
                      <a:endParaRPr lang="en-US" dirty="0"/>
                    </a:p>
                  </a:txBody>
                  <a:tcPr>
                    <a:solidFill>
                      <a:srgbClr val="0070C0"/>
                    </a:solidFill>
                  </a:tcPr>
                </a:tc>
                <a:tc hMerge="1">
                  <a:txBody>
                    <a:bodyPr/>
                    <a:lstStyle/>
                    <a:p>
                      <a:endParaRPr lang="en-US" dirty="0"/>
                    </a:p>
                  </a:txBody>
                  <a:tcPr/>
                </a:tc>
                <a:tc hMerge="1">
                  <a:txBody>
                    <a:bodyPr/>
                    <a:lstStyle/>
                    <a:p>
                      <a:endParaRPr lang="en-US" dirty="0"/>
                    </a:p>
                  </a:txBody>
                  <a:tcPr/>
                </a:tc>
                <a:tc rowSpan="2">
                  <a:txBody>
                    <a:bodyPr/>
                    <a:lstStyle/>
                    <a:p>
                      <a:r>
                        <a:rPr lang="en-US" dirty="0" smtClean="0"/>
                        <a:t>Row Minimum</a:t>
                      </a:r>
                      <a:endParaRPr lang="en-US" dirty="0"/>
                    </a:p>
                  </a:txBody>
                  <a:tcPr>
                    <a:solidFill>
                      <a:srgbClr val="0070C0"/>
                    </a:solidFill>
                  </a:tcPr>
                </a:tc>
              </a:tr>
              <a:tr h="370840">
                <a:tc vMerge="1">
                  <a:txBody>
                    <a:bodyPr/>
                    <a:lstStyle/>
                    <a:p>
                      <a:endParaRPr lang="en-US" dirty="0"/>
                    </a:p>
                  </a:txBody>
                  <a:tcPr>
                    <a:solidFill>
                      <a:srgbClr val="0070C0"/>
                    </a:solidFill>
                  </a:tcPr>
                </a:tc>
                <a:tc>
                  <a:txBody>
                    <a:bodyPr/>
                    <a:lstStyle/>
                    <a:p>
                      <a:r>
                        <a:rPr lang="en-US" dirty="0" smtClean="0"/>
                        <a:t>Western</a:t>
                      </a:r>
                      <a:endParaRPr lang="en-US" dirty="0"/>
                    </a:p>
                  </a:txBody>
                  <a:tcPr>
                    <a:solidFill>
                      <a:srgbClr val="0070C0"/>
                    </a:solidFill>
                  </a:tcPr>
                </a:tc>
                <a:tc>
                  <a:txBody>
                    <a:bodyPr/>
                    <a:lstStyle/>
                    <a:p>
                      <a:r>
                        <a:rPr lang="en-US" dirty="0" smtClean="0"/>
                        <a:t>Soap Opera</a:t>
                      </a:r>
                      <a:endParaRPr lang="en-US" dirty="0"/>
                    </a:p>
                  </a:txBody>
                  <a:tcPr>
                    <a:solidFill>
                      <a:srgbClr val="0070C0"/>
                    </a:solidFill>
                  </a:tcPr>
                </a:tc>
                <a:tc>
                  <a:txBody>
                    <a:bodyPr/>
                    <a:lstStyle/>
                    <a:p>
                      <a:r>
                        <a:rPr lang="en-US" dirty="0" smtClean="0"/>
                        <a:t>Comedy</a:t>
                      </a:r>
                      <a:endParaRPr lang="en-US" dirty="0"/>
                    </a:p>
                  </a:txBody>
                  <a:tcPr>
                    <a:solidFill>
                      <a:srgbClr val="0070C0"/>
                    </a:solidFill>
                  </a:tcPr>
                </a:tc>
                <a:tc vMerge="1">
                  <a:txBody>
                    <a:bodyPr/>
                    <a:lstStyle/>
                    <a:p>
                      <a:endParaRPr lang="en-US" dirty="0"/>
                    </a:p>
                  </a:txBody>
                  <a:tcPr>
                    <a:solidFill>
                      <a:srgbClr val="0070C0"/>
                    </a:solidFill>
                  </a:tcPr>
                </a:tc>
              </a:tr>
              <a:tr h="370840">
                <a:tc>
                  <a:txBody>
                    <a:bodyPr/>
                    <a:lstStyle/>
                    <a:p>
                      <a:r>
                        <a:rPr lang="en-US" dirty="0" smtClean="0"/>
                        <a:t>Western</a:t>
                      </a:r>
                      <a:endParaRPr lang="en-US" dirty="0"/>
                    </a:p>
                  </a:txBody>
                  <a:tcPr>
                    <a:solidFill>
                      <a:srgbClr val="0070C0"/>
                    </a:solidFill>
                  </a:tcPr>
                </a:tc>
                <a:tc>
                  <a:txBody>
                    <a:bodyPr/>
                    <a:lstStyle/>
                    <a:p>
                      <a:r>
                        <a:rPr lang="en-US" dirty="0" smtClean="0"/>
                        <a:t>35</a:t>
                      </a:r>
                      <a:endParaRPr lang="en-US" dirty="0"/>
                    </a:p>
                  </a:txBody>
                  <a:tcPr/>
                </a:tc>
                <a:tc>
                  <a:txBody>
                    <a:bodyPr/>
                    <a:lstStyle/>
                    <a:p>
                      <a:r>
                        <a:rPr lang="en-US" dirty="0" smtClean="0"/>
                        <a:t>15</a:t>
                      </a:r>
                      <a:endParaRPr lang="en-US" dirty="0"/>
                    </a:p>
                  </a:txBody>
                  <a:tcPr/>
                </a:tc>
                <a:tc>
                  <a:txBody>
                    <a:bodyPr/>
                    <a:lstStyle/>
                    <a:p>
                      <a:r>
                        <a:rPr lang="en-US" dirty="0" smtClean="0"/>
                        <a:t>60</a:t>
                      </a:r>
                      <a:endParaRPr lang="en-US" dirty="0"/>
                    </a:p>
                  </a:txBody>
                  <a:tcPr/>
                </a:tc>
                <a:tc>
                  <a:txBody>
                    <a:bodyPr/>
                    <a:lstStyle/>
                    <a:p>
                      <a:endParaRPr lang="en-US" b="1" dirty="0"/>
                    </a:p>
                  </a:txBody>
                  <a:tcPr/>
                </a:tc>
              </a:tr>
              <a:tr h="370840">
                <a:tc>
                  <a:txBody>
                    <a:bodyPr/>
                    <a:lstStyle/>
                    <a:p>
                      <a:r>
                        <a:rPr lang="en-US" dirty="0" smtClean="0"/>
                        <a:t>Soap Opera</a:t>
                      </a:r>
                      <a:endParaRPr lang="en-US" dirty="0"/>
                    </a:p>
                  </a:txBody>
                  <a:tcPr>
                    <a:solidFill>
                      <a:srgbClr val="0070C0"/>
                    </a:solidFill>
                  </a:tcPr>
                </a:tc>
                <a:tc>
                  <a:txBody>
                    <a:bodyPr/>
                    <a:lstStyle/>
                    <a:p>
                      <a:r>
                        <a:rPr lang="en-US" dirty="0" smtClean="0"/>
                        <a:t>45</a:t>
                      </a:r>
                      <a:endParaRPr lang="en-US" dirty="0"/>
                    </a:p>
                  </a:txBody>
                  <a:tcPr/>
                </a:tc>
                <a:tc>
                  <a:txBody>
                    <a:bodyPr/>
                    <a:lstStyle/>
                    <a:p>
                      <a:r>
                        <a:rPr lang="en-US" dirty="0" smtClean="0"/>
                        <a:t>58</a:t>
                      </a:r>
                      <a:endParaRPr lang="en-US" dirty="0"/>
                    </a:p>
                  </a:txBody>
                  <a:tcPr/>
                </a:tc>
                <a:tc>
                  <a:txBody>
                    <a:bodyPr/>
                    <a:lstStyle/>
                    <a:p>
                      <a:r>
                        <a:rPr lang="en-US" dirty="0" smtClean="0"/>
                        <a:t>50</a:t>
                      </a:r>
                      <a:endParaRPr lang="en-US" dirty="0"/>
                    </a:p>
                  </a:txBody>
                  <a:tcPr/>
                </a:tc>
                <a:tc>
                  <a:txBody>
                    <a:bodyPr/>
                    <a:lstStyle/>
                    <a:p>
                      <a:endParaRPr lang="en-US" b="1" dirty="0">
                        <a:solidFill>
                          <a:srgbClr val="FF0000"/>
                        </a:solidFill>
                      </a:endParaRPr>
                    </a:p>
                  </a:txBody>
                  <a:tcPr/>
                </a:tc>
              </a:tr>
              <a:tr h="370840">
                <a:tc>
                  <a:txBody>
                    <a:bodyPr/>
                    <a:lstStyle/>
                    <a:p>
                      <a:r>
                        <a:rPr lang="en-US" dirty="0" smtClean="0"/>
                        <a:t>Comedy</a:t>
                      </a:r>
                      <a:endParaRPr lang="en-US" dirty="0"/>
                    </a:p>
                  </a:txBody>
                  <a:tcPr>
                    <a:solidFill>
                      <a:srgbClr val="0070C0"/>
                    </a:solidFill>
                  </a:tcPr>
                </a:tc>
                <a:tc>
                  <a:txBody>
                    <a:bodyPr/>
                    <a:lstStyle/>
                    <a:p>
                      <a:r>
                        <a:rPr lang="en-US" dirty="0" smtClean="0"/>
                        <a:t>38</a:t>
                      </a:r>
                      <a:endParaRPr lang="en-US" dirty="0"/>
                    </a:p>
                  </a:txBody>
                  <a:tcPr/>
                </a:tc>
                <a:tc>
                  <a:txBody>
                    <a:bodyPr/>
                    <a:lstStyle/>
                    <a:p>
                      <a:r>
                        <a:rPr lang="en-US" dirty="0" smtClean="0"/>
                        <a:t>14</a:t>
                      </a:r>
                      <a:endParaRPr lang="en-US" dirty="0"/>
                    </a:p>
                  </a:txBody>
                  <a:tcPr/>
                </a:tc>
                <a:tc>
                  <a:txBody>
                    <a:bodyPr/>
                    <a:lstStyle/>
                    <a:p>
                      <a:r>
                        <a:rPr lang="en-US" dirty="0" smtClean="0"/>
                        <a:t>70</a:t>
                      </a:r>
                      <a:endParaRPr lang="en-US" dirty="0"/>
                    </a:p>
                  </a:txBody>
                  <a:tcPr/>
                </a:tc>
                <a:tc>
                  <a:txBody>
                    <a:bodyPr/>
                    <a:lstStyle/>
                    <a:p>
                      <a:endParaRPr lang="en-US" b="1" dirty="0">
                        <a:solidFill>
                          <a:schemeClr val="tx1"/>
                        </a:solidFill>
                      </a:endParaRPr>
                    </a:p>
                  </a:txBody>
                  <a:tcPr/>
                </a:tc>
              </a:tr>
              <a:tr h="370840">
                <a:tc>
                  <a:txBody>
                    <a:bodyPr/>
                    <a:lstStyle/>
                    <a:p>
                      <a:r>
                        <a:rPr lang="en-US" b="1" dirty="0" smtClean="0">
                          <a:solidFill>
                            <a:schemeClr val="bg1"/>
                          </a:solidFill>
                        </a:rPr>
                        <a:t>Column Maximum</a:t>
                      </a:r>
                      <a:endParaRPr lang="en-US" b="1" dirty="0">
                        <a:solidFill>
                          <a:schemeClr val="bg1"/>
                        </a:solidFill>
                      </a:endParaRPr>
                    </a:p>
                  </a:txBody>
                  <a:tcPr>
                    <a:solidFill>
                      <a:srgbClr val="0070C0"/>
                    </a:solidFill>
                  </a:tcPr>
                </a:tc>
                <a:tc>
                  <a:txBody>
                    <a:bodyPr/>
                    <a:lstStyle/>
                    <a:p>
                      <a:endParaRPr lang="en-US" b="1" dirty="0">
                        <a:solidFill>
                          <a:srgbClr val="FF0000"/>
                        </a:solidFill>
                      </a:endParaRPr>
                    </a:p>
                  </a:txBody>
                  <a:tcPr/>
                </a:tc>
                <a:tc>
                  <a:txBody>
                    <a:bodyPr/>
                    <a:lstStyle/>
                    <a:p>
                      <a:endParaRPr lang="en-US" b="1" dirty="0">
                        <a:solidFill>
                          <a:schemeClr val="tx1"/>
                        </a:solidFill>
                      </a:endParaRPr>
                    </a:p>
                  </a:txBody>
                  <a:tcPr/>
                </a:tc>
                <a:tc>
                  <a:txBody>
                    <a:bodyPr/>
                    <a:lstStyle/>
                    <a:p>
                      <a:endParaRPr lang="en-US" b="1" dirty="0"/>
                    </a:p>
                  </a:txBody>
                  <a:tcPr/>
                </a:tc>
                <a:tc>
                  <a:txBody>
                    <a:bodyPr/>
                    <a:lstStyle/>
                    <a:p>
                      <a:endParaRPr lang="en-US" b="1"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413</TotalTime>
  <Words>616</Words>
  <Application>Microsoft Office PowerPoint</Application>
  <PresentationFormat>On-screen Show (4:3)</PresentationFormat>
  <Paragraphs>103</Paragraphs>
  <Slides>10</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Verdana</vt:lpstr>
      <vt:lpstr>Times New Roman</vt:lpstr>
      <vt:lpstr>Wingdings</vt:lpstr>
      <vt:lpstr>Profile</vt:lpstr>
      <vt:lpstr>Chapter 14  Game Theory</vt:lpstr>
      <vt:lpstr>Why Game Theory?</vt:lpstr>
      <vt:lpstr>14.1 Two-Person Zero-Sum and Constant-Sum Games: saddle Points</vt:lpstr>
      <vt:lpstr> </vt:lpstr>
      <vt:lpstr> </vt:lpstr>
      <vt:lpstr>Example</vt:lpstr>
      <vt:lpstr> </vt:lpstr>
      <vt:lpstr>Example</vt:lpstr>
      <vt:lpstr>Slide 9</vt:lpstr>
      <vt:lpstr>Solution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An Introduction to Model Building</dc:title>
  <dc:creator>Lisa Veloz</dc:creator>
  <cp:lastModifiedBy> hlee3</cp:lastModifiedBy>
  <cp:revision>29</cp:revision>
  <dcterms:created xsi:type="dcterms:W3CDTF">2004-05-29T12:46:12Z</dcterms:created>
  <dcterms:modified xsi:type="dcterms:W3CDTF">2011-04-20T16:58:53Z</dcterms:modified>
</cp:coreProperties>
</file>