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5"/>
  </p:notesMasterIdLst>
  <p:handoutMasterIdLst>
    <p:handoutMasterId r:id="rId16"/>
  </p:handoutMasterIdLst>
  <p:sldIdLst>
    <p:sldId id="257" r:id="rId2"/>
    <p:sldId id="271" r:id="rId3"/>
    <p:sldId id="264" r:id="rId4"/>
    <p:sldId id="272" r:id="rId5"/>
    <p:sldId id="265" r:id="rId6"/>
    <p:sldId id="266" r:id="rId7"/>
    <p:sldId id="267" r:id="rId8"/>
    <p:sldId id="268" r:id="rId9"/>
    <p:sldId id="269" r:id="rId10"/>
    <p:sldId id="270" r:id="rId11"/>
    <p:sldId id="273" r:id="rId12"/>
    <p:sldId id="274" r:id="rId13"/>
    <p:sldId id="275"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21" autoAdjust="0"/>
    <p:restoredTop sz="62974" autoAdjust="0"/>
  </p:normalViewPr>
  <p:slideViewPr>
    <p:cSldViewPr>
      <p:cViewPr varScale="1">
        <p:scale>
          <a:sx n="53" d="100"/>
          <a:sy n="53" d="100"/>
        </p:scale>
        <p:origin x="-99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6A755399-3473-4B3D-8299-78DFD0C9826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206822C-8BF4-44E6-9792-7ED95441129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738E33-2D7B-423B-9AD6-9AC6C83C45F4}" type="slidenum">
              <a:rPr lang="en-US"/>
              <a:pPr/>
              <a:t>1</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34AD6-B223-44BB-936D-58AD35E1F91A}" type="slidenum">
              <a:rPr lang="en-US"/>
              <a:pPr/>
              <a:t>3</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43E157-81B3-4722-8F42-588D9E19627A}" type="slidenum">
              <a:rPr lang="en-US"/>
              <a:pPr/>
              <a:t>5</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9BD13D-B316-47B5-9170-7D4258E6C64D}" type="slidenum">
              <a:rPr lang="en-US"/>
              <a:pPr/>
              <a:t>6</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15F573-EA48-4E42-84A5-EE3402AA4690}" type="slidenum">
              <a:rPr lang="en-US"/>
              <a:pPr/>
              <a:t>7</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E4268-DF2A-48A9-B1F1-E7D780037AE0}" type="slidenum">
              <a:rPr lang="en-US"/>
              <a:pPr/>
              <a:t>8</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C8A70F-A63C-404F-9097-6ADED17E607D}" type="slidenum">
              <a:rPr lang="en-US"/>
              <a:pPr/>
              <a:t>9</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6A0F3-0F9A-44CF-88DA-5FC752154368}" type="slidenum">
              <a:rPr lang="en-US"/>
              <a:pPr/>
              <a:t>10</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	[0 1 1]</a:t>
            </a:r>
            <a:r>
              <a:rPr lang="en-US" baseline="0" dirty="0" smtClean="0"/>
              <a:t> </a:t>
            </a:r>
            <a:r>
              <a:rPr lang="en-US" dirty="0" smtClean="0"/>
              <a:t>[0 2 0]</a:t>
            </a:r>
            <a:r>
              <a:rPr lang="en-US" baseline="0" dirty="0" smtClean="0"/>
              <a:t> </a:t>
            </a:r>
            <a:r>
              <a:rPr lang="en-US" dirty="0" smtClean="0"/>
              <a:t>[0 0 2]</a:t>
            </a:r>
            <a:r>
              <a:rPr lang="en-US" baseline="0" dirty="0" smtClean="0"/>
              <a:t> </a:t>
            </a:r>
            <a:r>
              <a:rPr lang="en-US" dirty="0" smtClean="0"/>
              <a:t>[2 0 0]</a:t>
            </a:r>
            <a:r>
              <a:rPr lang="en-US" baseline="0" dirty="0" smtClean="0"/>
              <a:t> </a:t>
            </a:r>
            <a:r>
              <a:rPr lang="en-US" dirty="0" smtClean="0"/>
              <a:t>[1 1 0]</a:t>
            </a:r>
            <a:r>
              <a:rPr lang="en-US" baseline="0" dirty="0" smtClean="0"/>
              <a:t> </a:t>
            </a:r>
            <a:r>
              <a:rPr lang="en-US" dirty="0" smtClean="0"/>
              <a:t>[1 0 1]</a:t>
            </a:r>
            <a:endParaRPr lang="en-US" dirty="0" smtClean="0"/>
          </a:p>
          <a:p>
            <a:r>
              <a:rPr lang="en-US" dirty="0" smtClean="0"/>
              <a:t>[0 1 1]</a:t>
            </a:r>
          </a:p>
          <a:p>
            <a:r>
              <a:rPr lang="en-US" dirty="0" smtClean="0"/>
              <a:t>[0 2 0]</a:t>
            </a:r>
          </a:p>
          <a:p>
            <a:r>
              <a:rPr lang="en-US" dirty="0" smtClean="0"/>
              <a:t>[0 0 2]</a:t>
            </a:r>
          </a:p>
          <a:p>
            <a:r>
              <a:rPr lang="en-US" dirty="0" smtClean="0"/>
              <a:t>[2 0 0]</a:t>
            </a:r>
          </a:p>
          <a:p>
            <a:r>
              <a:rPr lang="en-US" dirty="0" smtClean="0"/>
              <a:t>[1 1 0]</a:t>
            </a:r>
          </a:p>
          <a:p>
            <a:r>
              <a:rPr lang="en-US" dirty="0" smtClean="0"/>
              <a:t>[1 0 1]</a:t>
            </a:r>
          </a:p>
          <a:p>
            <a:endParaRPr lang="en-US" dirty="0"/>
          </a:p>
        </p:txBody>
      </p:sp>
      <p:sp>
        <p:nvSpPr>
          <p:cNvPr id="4" name="Slide Number Placeholder 3"/>
          <p:cNvSpPr>
            <a:spLocks noGrp="1"/>
          </p:cNvSpPr>
          <p:nvPr>
            <p:ph type="sldNum" sz="quarter" idx="10"/>
          </p:nvPr>
        </p:nvSpPr>
        <p:spPr/>
        <p:txBody>
          <a:bodyPr/>
          <a:lstStyle/>
          <a:p>
            <a:fld id="{8206822C-8BF4-44E6-9792-7ED95441129E}"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990600"/>
            <a:ext cx="8153400" cy="1371600"/>
          </a:xfrm>
        </p:spPr>
        <p:txBody>
          <a:bodyPr/>
          <a:lstStyle>
            <a:lvl1pPr>
              <a:defRPr sz="3800"/>
            </a:lvl1pPr>
          </a:lstStyle>
          <a:p>
            <a:r>
              <a:rPr lang="en-US"/>
              <a:t>Click to edit Master title style</a:t>
            </a:r>
          </a:p>
        </p:txBody>
      </p:sp>
      <p:sp>
        <p:nvSpPr>
          <p:cNvPr id="9219" name="Rectangle 3"/>
          <p:cNvSpPr>
            <a:spLocks noGrp="1" noChangeArrowheads="1"/>
          </p:cNvSpPr>
          <p:nvPr>
            <p:ph type="subTitle" idx="1"/>
          </p:nvPr>
        </p:nvSpPr>
        <p:spPr>
          <a:xfrm>
            <a:off x="381000" y="3429000"/>
            <a:ext cx="8458200" cy="1600200"/>
          </a:xfrm>
        </p:spPr>
        <p:txBody>
          <a:bodyPr/>
          <a:lstStyle>
            <a:lvl1pPr marL="0" indent="0" algn="ctr">
              <a:buFont typeface="Wingdings" pitchFamily="2" charset="2"/>
              <a:buNone/>
              <a:defRPr sz="2200"/>
            </a:lvl1pPr>
          </a:lstStyle>
          <a:p>
            <a:r>
              <a:rPr lang="en-US"/>
              <a:t>Click to edit Master subtitle style</a:t>
            </a:r>
          </a:p>
        </p:txBody>
      </p:sp>
      <p:sp>
        <p:nvSpPr>
          <p:cNvPr id="922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2001837"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228600"/>
            <a:ext cx="58547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524000"/>
            <a:ext cx="3924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228600"/>
            <a:ext cx="8001000" cy="987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566738" y="1524000"/>
            <a:ext cx="80010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6" name="AutoShape 4"/>
          <p:cNvSpPr>
            <a:spLocks noChangeArrowheads="1"/>
          </p:cNvSpPr>
          <p:nvPr/>
        </p:nvSpPr>
        <p:spPr bwMode="auto">
          <a:xfrm>
            <a:off x="609600" y="12620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
        <p:nvSpPr>
          <p:cNvPr id="8197" name="Line 5"/>
          <p:cNvSpPr>
            <a:spLocks noChangeShapeType="1"/>
          </p:cNvSpPr>
          <p:nvPr/>
        </p:nvSpPr>
        <p:spPr bwMode="auto">
          <a:xfrm flipV="1">
            <a:off x="609600" y="6629400"/>
            <a:ext cx="7924800" cy="0"/>
          </a:xfrm>
          <a:prstGeom prst="line">
            <a:avLst/>
          </a:prstGeom>
          <a:noFill/>
          <a:ln w="3175">
            <a:solidFill>
              <a:schemeClr val="accent2"/>
            </a:solidFill>
            <a:round/>
            <a:headEnd/>
            <a:tailEnd/>
          </a:ln>
          <a:effectLst/>
        </p:spPr>
        <p:txBody>
          <a:bodyPr/>
          <a:lstStyle/>
          <a:p>
            <a:endParaRPr lang="en-US"/>
          </a:p>
        </p:txBody>
      </p:sp>
      <p:sp>
        <p:nvSpPr>
          <p:cNvPr id="8201" name="Text Box 9"/>
          <p:cNvSpPr txBox="1">
            <a:spLocks noChangeArrowheads="1"/>
          </p:cNvSpPr>
          <p:nvPr userDrawn="1"/>
        </p:nvSpPr>
        <p:spPr bwMode="auto">
          <a:xfrm>
            <a:off x="8610600" y="6356350"/>
            <a:ext cx="485775" cy="274638"/>
          </a:xfrm>
          <a:prstGeom prst="rect">
            <a:avLst/>
          </a:prstGeom>
          <a:noFill/>
          <a:ln w="9525">
            <a:noFill/>
            <a:miter lim="800000"/>
            <a:headEnd/>
            <a:tailEnd/>
          </a:ln>
          <a:effectLst/>
        </p:spPr>
        <p:txBody>
          <a:bodyPr>
            <a:spAutoFit/>
          </a:bodyPr>
          <a:lstStyle/>
          <a:p>
            <a:fld id="{9C42F622-9233-4C9E-B3F8-76161262BABC}" type="slidenum">
              <a:rPr lang="en-US" sz="1200"/>
              <a:pPr/>
              <a:t>‹#›</a:t>
            </a:fld>
            <a:endParaRPr lang="en-US" sz="120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itchFamily="34" charset="0"/>
        </a:defRPr>
      </a:lvl2pPr>
      <a:lvl3pPr algn="l" rtl="0" fontAlgn="base">
        <a:spcBef>
          <a:spcPct val="0"/>
        </a:spcBef>
        <a:spcAft>
          <a:spcPct val="0"/>
        </a:spcAft>
        <a:defRPr sz="3600">
          <a:solidFill>
            <a:schemeClr val="tx2"/>
          </a:solidFill>
          <a:latin typeface="Verdana" pitchFamily="34" charset="0"/>
        </a:defRPr>
      </a:lvl3pPr>
      <a:lvl4pPr algn="l" rtl="0" fontAlgn="base">
        <a:spcBef>
          <a:spcPct val="0"/>
        </a:spcBef>
        <a:spcAft>
          <a:spcPct val="0"/>
        </a:spcAft>
        <a:defRPr sz="3600">
          <a:solidFill>
            <a:schemeClr val="tx2"/>
          </a:solidFill>
          <a:latin typeface="Verdana" pitchFamily="34" charset="0"/>
        </a:defRPr>
      </a:lvl4pPr>
      <a:lvl5pPr algn="l" rtl="0" fontAlgn="base">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469900" indent="-469900" algn="l" rtl="0" fontAlgn="base">
        <a:spcBef>
          <a:spcPct val="20000"/>
        </a:spcBef>
        <a:spcAft>
          <a:spcPct val="25000"/>
        </a:spcAft>
        <a:buClr>
          <a:schemeClr val="accent2"/>
        </a:buClr>
        <a:buFont typeface="Wingdings" pitchFamily="2" charset="2"/>
        <a:buChar char="n"/>
        <a:defRPr sz="2400">
          <a:solidFill>
            <a:schemeClr val="tx1"/>
          </a:solidFill>
          <a:latin typeface="+mn-lt"/>
          <a:ea typeface="+mn-ea"/>
          <a:cs typeface="+mn-cs"/>
        </a:defRPr>
      </a:lvl1pPr>
      <a:lvl2pPr marL="908050" indent="-436563" algn="l" rtl="0" fontAlgn="base">
        <a:spcBef>
          <a:spcPct val="20000"/>
        </a:spcBef>
        <a:spcAft>
          <a:spcPct val="25000"/>
        </a:spcAft>
        <a:buClr>
          <a:schemeClr val="accent2"/>
        </a:buClr>
        <a:buFont typeface="Wingdings" pitchFamily="2" charset="2"/>
        <a:buChar char="o"/>
        <a:defRPr sz="2000">
          <a:solidFill>
            <a:schemeClr val="tx1"/>
          </a:solidFill>
          <a:latin typeface="+mn-lt"/>
        </a:defRPr>
      </a:lvl2pPr>
      <a:lvl3pPr marL="1304925" indent="-395288" algn="l" rtl="0" fontAlgn="base">
        <a:spcBef>
          <a:spcPct val="20000"/>
        </a:spcBef>
        <a:spcAft>
          <a:spcPct val="25000"/>
        </a:spcAft>
        <a:buClr>
          <a:schemeClr val="accent2"/>
        </a:buClr>
        <a:buFont typeface="Wingdings" pitchFamily="2" charset="2"/>
        <a:buChar char="n"/>
        <a:defRPr sz="1900">
          <a:solidFill>
            <a:schemeClr val="tx1"/>
          </a:solidFill>
          <a:latin typeface="+mn-lt"/>
        </a:defRPr>
      </a:lvl3pPr>
      <a:lvl4pPr marL="1693863" indent="-387350" algn="l" rtl="0" fontAlgn="base">
        <a:spcBef>
          <a:spcPct val="20000"/>
        </a:spcBef>
        <a:spcAft>
          <a:spcPct val="25000"/>
        </a:spcAft>
        <a:buClr>
          <a:schemeClr val="accent2"/>
        </a:buClr>
        <a:buFont typeface="Wingdings" pitchFamily="2" charset="2"/>
        <a:buChar char="o"/>
        <a:defRPr sz="1600">
          <a:solidFill>
            <a:schemeClr val="tx1"/>
          </a:solidFill>
          <a:latin typeface="+mn-lt"/>
        </a:defRPr>
      </a:lvl4pPr>
      <a:lvl5pPr marL="20939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5pPr>
      <a:lvl6pPr marL="25511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6pPr>
      <a:lvl7pPr marL="30083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7pPr>
      <a:lvl8pPr marL="34655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8pPr>
      <a:lvl9pPr marL="3922713" indent="-398463" algn="l" rtl="0" fontAlgn="base">
        <a:spcBef>
          <a:spcPct val="25000"/>
        </a:spcBef>
        <a:spcAft>
          <a:spcPct val="25000"/>
        </a:spcAft>
        <a:buClr>
          <a:schemeClr val="accent2"/>
        </a:buClr>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p:txBody>
          <a:bodyPr/>
          <a:lstStyle/>
          <a:p>
            <a:r>
              <a:rPr lang="en-US" sz="3400"/>
              <a:t>Chapter 17</a:t>
            </a:r>
            <a:br>
              <a:rPr lang="en-US" sz="3400"/>
            </a:br>
            <a:r>
              <a:rPr lang="en-US" sz="3400"/>
              <a:t/>
            </a:r>
            <a:br>
              <a:rPr lang="en-US" sz="3400"/>
            </a:br>
            <a:r>
              <a:rPr lang="en-US" sz="3400"/>
              <a:t>Markov Chains</a:t>
            </a:r>
          </a:p>
        </p:txBody>
      </p:sp>
      <p:sp>
        <p:nvSpPr>
          <p:cNvPr id="11268" name="Rectangle 4"/>
          <p:cNvSpPr>
            <a:spLocks noGrp="1" noChangeArrowheads="1"/>
          </p:cNvSpPr>
          <p:nvPr>
            <p:ph type="subTitle" idx="1"/>
          </p:nvPr>
        </p:nvSpPr>
        <p:spPr/>
        <p:txBody>
          <a:bodyPr/>
          <a:lstStyle/>
          <a:p>
            <a:r>
              <a:rPr lang="en-US" sz="1800"/>
              <a:t>to accompany</a:t>
            </a:r>
          </a:p>
          <a:p>
            <a:r>
              <a:rPr lang="en-US" sz="1800"/>
              <a:t>Operations Research: Applications and Algorithms </a:t>
            </a:r>
          </a:p>
          <a:p>
            <a:r>
              <a:rPr lang="en-US" sz="1800"/>
              <a:t>4th edition</a:t>
            </a:r>
          </a:p>
          <a:p>
            <a:r>
              <a:rPr lang="en-US" sz="1800"/>
              <a:t>by Wayne L. Winston</a:t>
            </a:r>
          </a:p>
        </p:txBody>
      </p:sp>
      <p:sp>
        <p:nvSpPr>
          <p:cNvPr id="11269" name="Rectangle 5"/>
          <p:cNvSpPr>
            <a:spLocks noChangeArrowheads="1"/>
          </p:cNvSpPr>
          <p:nvPr/>
        </p:nvSpPr>
        <p:spPr bwMode="auto">
          <a:xfrm>
            <a:off x="3429000" y="6477000"/>
            <a:ext cx="5562600" cy="228600"/>
          </a:xfrm>
          <a:prstGeom prst="rect">
            <a:avLst/>
          </a:prstGeom>
          <a:noFill/>
          <a:ln w="9525">
            <a:noFill/>
            <a:miter lim="800000"/>
            <a:headEnd/>
            <a:tailEnd/>
          </a:ln>
          <a:effectLst/>
        </p:spPr>
        <p:txBody>
          <a:bodyPr/>
          <a:lstStyle/>
          <a:p>
            <a:pPr>
              <a:spcBef>
                <a:spcPct val="50000"/>
              </a:spcBef>
            </a:pPr>
            <a:r>
              <a:rPr lang="en-US" sz="1200"/>
              <a:t>Copyright (c) 2004 Brooks/Cole, a division of Thomson Learning, Inc.</a:t>
            </a:r>
          </a:p>
          <a:p>
            <a:pPr>
              <a:spcBef>
                <a:spcPct val="50000"/>
              </a:spcBef>
            </a:pPr>
            <a:endParaRPr 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t> </a:t>
            </a:r>
          </a:p>
        </p:txBody>
      </p:sp>
      <p:sp>
        <p:nvSpPr>
          <p:cNvPr id="201731" name="Rectangle 3"/>
          <p:cNvSpPr>
            <a:spLocks noGrp="1" noChangeArrowheads="1"/>
          </p:cNvSpPr>
          <p:nvPr>
            <p:ph type="body" idx="1"/>
          </p:nvPr>
        </p:nvSpPr>
        <p:spPr/>
        <p:txBody>
          <a:bodyPr/>
          <a:lstStyle/>
          <a:p>
            <a:r>
              <a:rPr lang="en-US" dirty="0"/>
              <a:t>For each </a:t>
            </a:r>
            <a:r>
              <a:rPr lang="en-US" i="1" dirty="0" err="1" smtClean="0"/>
              <a:t>i</a:t>
            </a:r>
            <a:r>
              <a:rPr lang="en-US" dirty="0"/>
              <a:t/>
            </a:r>
            <a:br>
              <a:rPr lang="en-US" dirty="0"/>
            </a:br>
            <a:r>
              <a:rPr lang="en-US" dirty="0"/>
              <a:t/>
            </a:r>
            <a:br>
              <a:rPr lang="en-US" dirty="0"/>
            </a:br>
            <a:endParaRPr lang="en-US" dirty="0"/>
          </a:p>
          <a:p>
            <a:r>
              <a:rPr lang="en-US" dirty="0"/>
              <a:t>We also know that each entry in the </a:t>
            </a:r>
            <a:r>
              <a:rPr lang="en-US" i="1" dirty="0"/>
              <a:t>P</a:t>
            </a:r>
            <a:r>
              <a:rPr lang="en-US" dirty="0"/>
              <a:t> matrix must be nonnegative.</a:t>
            </a:r>
          </a:p>
          <a:p>
            <a:r>
              <a:rPr lang="en-US" dirty="0"/>
              <a:t>Hence, all entries in the transition probability matrix are nonnegative, and the entries in each row must sum to 1.</a:t>
            </a:r>
          </a:p>
        </p:txBody>
      </p:sp>
      <p:graphicFrame>
        <p:nvGraphicFramePr>
          <p:cNvPr id="201732" name="Object 4"/>
          <p:cNvGraphicFramePr>
            <a:graphicFrameLocks noChangeAspect="1"/>
          </p:cNvGraphicFramePr>
          <p:nvPr/>
        </p:nvGraphicFramePr>
        <p:xfrm>
          <a:off x="3657600" y="1905000"/>
          <a:ext cx="1047750" cy="838200"/>
        </p:xfrm>
        <a:graphic>
          <a:graphicData uri="http://schemas.openxmlformats.org/presentationml/2006/ole">
            <p:oleObj spid="_x0000_s201732" name="Equation" r:id="rId4" imgW="571320" imgH="45720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Choosing Balls from an Urn</a:t>
            </a:r>
          </a:p>
          <a:p>
            <a:pPr lvl="1"/>
            <a:r>
              <a:rPr lang="en-US" dirty="0" smtClean="0"/>
              <a:t>An urn contains two unpainted balls at present. We choose a ball at random and flip a coin. It the chosen ball is unpainted and the coin comes up heads, we paint the chosen unpainted ball red; if the chosen ball is unpainted and the coin comes up tails, we paint the chosen unpainted ball black. If the ball has already been painted, then (whether heads or tails has been tossed) we change the color of the ball (from red to black or </a:t>
            </a:r>
            <a:r>
              <a:rPr lang="en-US" dirty="0"/>
              <a:t>f</a:t>
            </a:r>
            <a:r>
              <a:rPr lang="en-US" dirty="0" smtClean="0"/>
              <a:t>rom black to red). To model this situation as a stochastic process, we define time </a:t>
            </a:r>
            <a:r>
              <a:rPr lang="en-US" i="1" dirty="0" smtClean="0"/>
              <a:t>t</a:t>
            </a:r>
            <a:r>
              <a:rPr lang="en-US" dirty="0" smtClean="0"/>
              <a:t> to the time after the coin has been flipped from the </a:t>
            </a:r>
            <a:r>
              <a:rPr lang="en-US" i="1" dirty="0" err="1" smtClean="0"/>
              <a:t>t</a:t>
            </a:r>
            <a:r>
              <a:rPr lang="en-US" dirty="0" err="1" smtClean="0"/>
              <a:t>th</a:t>
            </a:r>
            <a:r>
              <a:rPr lang="en-US" dirty="0" smtClean="0"/>
              <a:t> time and the chosen ball has been painted.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dirty="0" smtClean="0"/>
              <a:t>(cont.) The state at any time may be described by the vector [u r b], where u is the number of unpainted balls in the urn, r is the number of red balls in the urn, and b is the number of blacks balls in the urn. We are given that </a:t>
            </a:r>
            <a:r>
              <a:rPr lang="en-US" b="1" dirty="0" err="1" smtClean="0"/>
              <a:t>X</a:t>
            </a:r>
            <a:r>
              <a:rPr lang="en-US" i="1" baseline="-25000" dirty="0" err="1" smtClean="0"/>
              <a:t>t</a:t>
            </a:r>
            <a:r>
              <a:rPr lang="en-US" dirty="0" smtClean="0"/>
              <a:t> = [2 0 0]. After the first coin toss, one ball will have been painted either red or black, and the state will be either [1 1 0] or [1 0 1]. Hence, we can be sure that </a:t>
            </a:r>
            <a:r>
              <a:rPr lang="en-US" b="1" dirty="0" smtClean="0"/>
              <a:t>X</a:t>
            </a:r>
            <a:r>
              <a:rPr lang="en-US" i="1" baseline="-25000" dirty="0" smtClean="0"/>
              <a:t>1</a:t>
            </a:r>
            <a:r>
              <a:rPr lang="en-US" dirty="0" smtClean="0"/>
              <a:t> = [1 1 0] or </a:t>
            </a:r>
            <a:r>
              <a:rPr lang="en-US" b="1" dirty="0" smtClean="0"/>
              <a:t>X</a:t>
            </a:r>
            <a:r>
              <a:rPr lang="en-US" i="1" baseline="-25000" dirty="0" smtClean="0"/>
              <a:t>1</a:t>
            </a:r>
            <a:r>
              <a:rPr lang="en-US" dirty="0" smtClean="0"/>
              <a:t> = [1 0 1]. Clearly, there must be some sort of relation between the </a:t>
            </a:r>
            <a:r>
              <a:rPr lang="en-US" b="1" dirty="0" err="1" smtClean="0"/>
              <a:t>X</a:t>
            </a:r>
            <a:r>
              <a:rPr lang="en-US" i="1" baseline="-25000" dirty="0" err="1" smtClean="0"/>
              <a:t>t</a:t>
            </a:r>
            <a:r>
              <a:rPr lang="en-US" dirty="0" err="1" smtClean="0"/>
              <a:t>’s</a:t>
            </a:r>
            <a:r>
              <a:rPr lang="en-US" dirty="0" smtClean="0"/>
              <a:t>. The example, if </a:t>
            </a:r>
            <a:r>
              <a:rPr lang="en-US" b="1" dirty="0" err="1" smtClean="0"/>
              <a:t>X</a:t>
            </a:r>
            <a:r>
              <a:rPr lang="en-US" i="1" baseline="-25000" dirty="0" err="1" smtClean="0"/>
              <a:t>t</a:t>
            </a:r>
            <a:r>
              <a:rPr lang="en-US" i="1" baseline="-25000" dirty="0" smtClean="0"/>
              <a:t> </a:t>
            </a:r>
            <a:r>
              <a:rPr lang="en-US" dirty="0" smtClean="0"/>
              <a:t>= [ 0 2 0]. We can be sure that </a:t>
            </a:r>
            <a:r>
              <a:rPr lang="en-US" b="1" dirty="0" err="1" smtClean="0"/>
              <a:t>X</a:t>
            </a:r>
            <a:r>
              <a:rPr lang="en-US" i="1" baseline="-25000" dirty="0" err="1" smtClean="0"/>
              <a:t>t</a:t>
            </a:r>
            <a:r>
              <a:rPr lang="en-US" i="1" baseline="-25000" dirty="0" smtClean="0"/>
              <a:t> +1 </a:t>
            </a:r>
            <a:r>
              <a:rPr lang="en-US" dirty="0" smtClean="0"/>
              <a:t>will be [0 1 1].</a:t>
            </a:r>
          </a:p>
          <a:p>
            <a:pPr lvl="1"/>
            <a:endParaRPr lang="en-US" dirty="0" smtClean="0"/>
          </a:p>
          <a:p>
            <a:pPr lvl="1"/>
            <a:r>
              <a:rPr lang="en-US" dirty="0" smtClean="0"/>
              <a:t>Solution: Page 926 of the textbook</a:t>
            </a:r>
          </a:p>
          <a:p>
            <a:pPr lvl="1"/>
            <a:endParaRPr lang="en-US" i="1" baseline="-25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66738" y="1524000"/>
            <a:ext cx="8348662" cy="4876800"/>
          </a:xfrm>
        </p:spPr>
        <p:txBody>
          <a:bodyPr/>
          <a:lstStyle/>
          <a:p>
            <a:pPr>
              <a:buNone/>
            </a:pPr>
            <a:r>
              <a:rPr lang="en-US" dirty="0" smtClean="0"/>
              <a:t>	</a:t>
            </a:r>
            <a:r>
              <a:rPr lang="en-US" dirty="0" smtClean="0"/>
              <a:t>	  [</a:t>
            </a:r>
            <a:r>
              <a:rPr lang="en-US" dirty="0" smtClean="0"/>
              <a:t>0 1 1] [0 2 0] [0 0 2] [2 0 0] [1 1 0] [1 0 1]</a:t>
            </a:r>
          </a:p>
          <a:p>
            <a:pPr>
              <a:buNone/>
            </a:pPr>
            <a:r>
              <a:rPr lang="en-US" dirty="0" smtClean="0"/>
              <a:t>[0 1 1]</a:t>
            </a:r>
          </a:p>
          <a:p>
            <a:pPr>
              <a:buNone/>
            </a:pPr>
            <a:r>
              <a:rPr lang="en-US" dirty="0" smtClean="0"/>
              <a:t>[0 2 0]</a:t>
            </a:r>
          </a:p>
          <a:p>
            <a:pPr>
              <a:buNone/>
            </a:pPr>
            <a:r>
              <a:rPr lang="en-US" dirty="0" smtClean="0"/>
              <a:t>[0 0 2]</a:t>
            </a:r>
          </a:p>
          <a:p>
            <a:pPr>
              <a:buNone/>
            </a:pPr>
            <a:r>
              <a:rPr lang="en-US" dirty="0" smtClean="0"/>
              <a:t>[2 0 0]</a:t>
            </a:r>
          </a:p>
          <a:p>
            <a:pPr>
              <a:buNone/>
            </a:pPr>
            <a:r>
              <a:rPr lang="en-US" dirty="0" smtClean="0"/>
              <a:t>[1 1 0]</a:t>
            </a:r>
          </a:p>
          <a:p>
            <a:pPr>
              <a:buNone/>
            </a:pPr>
            <a:r>
              <a:rPr lang="en-US" dirty="0" smtClean="0"/>
              <a:t>[1 0 1]</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idx="1"/>
          </p:nvPr>
        </p:nvSpPr>
        <p:spPr/>
        <p:txBody>
          <a:bodyPr/>
          <a:lstStyle/>
          <a:p>
            <a:pPr eaLnBrk="1" hangingPunct="1"/>
            <a:r>
              <a:rPr lang="en-US" dirty="0"/>
              <a:t>Sometimes we are interested in how a random variable changes over time</a:t>
            </a:r>
            <a:r>
              <a:rPr lang="en-US" dirty="0" smtClean="0"/>
              <a:t>. For example, we may want to know how the price of a share of stock or a firm’s market share evolves.</a:t>
            </a:r>
            <a:endParaRPr lang="en-US" dirty="0"/>
          </a:p>
          <a:p>
            <a:pPr eaLnBrk="1" hangingPunct="1"/>
            <a:r>
              <a:rPr lang="en-US" dirty="0"/>
              <a:t>The study of how a random variable evolves over time includes stochastic processes.</a:t>
            </a:r>
          </a:p>
          <a:p>
            <a:pPr eaLnBrk="1" hangingPunct="1"/>
            <a:r>
              <a:rPr lang="en-US" dirty="0"/>
              <a:t>An explanation of stochastic processes – in particular, a type of stochastic process known as a Markov chain is </a:t>
            </a:r>
            <a:r>
              <a:rPr lang="en-US" dirty="0" smtClean="0"/>
              <a:t>covered in this chapter.</a:t>
            </a:r>
            <a:endParaRPr lang="en-US" dirty="0"/>
          </a:p>
          <a:p>
            <a:pPr eaLnBrk="1" hangingPunct="1"/>
            <a:r>
              <a:rPr lang="en-US" dirty="0"/>
              <a:t>We begin by defining the concept of a stochastic process.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838200" y="76200"/>
            <a:ext cx="7772400" cy="1143000"/>
          </a:xfrm>
        </p:spPr>
        <p:txBody>
          <a:bodyPr/>
          <a:lstStyle/>
          <a:p>
            <a:r>
              <a:rPr lang="en-US"/>
              <a:t>17.1 What is a Stochastic Process?</a:t>
            </a:r>
          </a:p>
        </p:txBody>
      </p:sp>
      <p:sp>
        <p:nvSpPr>
          <p:cNvPr id="189443" name="Rectangle 3"/>
          <p:cNvSpPr>
            <a:spLocks noGrp="1" noChangeArrowheads="1"/>
          </p:cNvSpPr>
          <p:nvPr>
            <p:ph type="body" idx="1"/>
          </p:nvPr>
        </p:nvSpPr>
        <p:spPr>
          <a:xfrm>
            <a:off x="762000" y="1600200"/>
            <a:ext cx="8077200" cy="4724400"/>
          </a:xfrm>
        </p:spPr>
        <p:txBody>
          <a:bodyPr/>
          <a:lstStyle/>
          <a:p>
            <a:r>
              <a:rPr lang="en-US" dirty="0"/>
              <a:t>Suppose we observe some characteristic of a system at discrete points in time.</a:t>
            </a:r>
          </a:p>
          <a:p>
            <a:r>
              <a:rPr lang="en-US" dirty="0"/>
              <a:t>Let </a:t>
            </a:r>
            <a:r>
              <a:rPr lang="en-US" b="1" dirty="0" err="1"/>
              <a:t>X</a:t>
            </a:r>
            <a:r>
              <a:rPr lang="en-US" i="1" baseline="-25000" dirty="0" err="1"/>
              <a:t>t</a:t>
            </a:r>
            <a:r>
              <a:rPr lang="en-US" dirty="0"/>
              <a:t> be the value of the system characteristic at time </a:t>
            </a:r>
            <a:r>
              <a:rPr lang="en-US" i="1" dirty="0"/>
              <a:t>t</a:t>
            </a:r>
            <a:r>
              <a:rPr lang="en-US" dirty="0"/>
              <a:t>. In most situations, </a:t>
            </a:r>
            <a:r>
              <a:rPr lang="en-US" b="1" dirty="0" err="1"/>
              <a:t>X</a:t>
            </a:r>
            <a:r>
              <a:rPr lang="en-US" i="1" baseline="-25000" dirty="0" err="1"/>
              <a:t>t</a:t>
            </a:r>
            <a:r>
              <a:rPr lang="en-US" dirty="0"/>
              <a:t> is not known with certainty before time </a:t>
            </a:r>
            <a:r>
              <a:rPr lang="en-US" i="1" dirty="0"/>
              <a:t>t</a:t>
            </a:r>
            <a:r>
              <a:rPr lang="en-US" dirty="0"/>
              <a:t> and may be viewed as a random variable.</a:t>
            </a:r>
          </a:p>
          <a:p>
            <a:r>
              <a:rPr lang="en-US" dirty="0"/>
              <a:t>A </a:t>
            </a:r>
            <a:r>
              <a:rPr lang="en-US" b="1" dirty="0"/>
              <a:t>discrete-time stochastic process</a:t>
            </a:r>
            <a:r>
              <a:rPr lang="en-US" dirty="0"/>
              <a:t> is simply a description of the relation between the random variables </a:t>
            </a:r>
            <a:r>
              <a:rPr lang="en-US" b="1" dirty="0"/>
              <a:t>X</a:t>
            </a:r>
            <a:r>
              <a:rPr lang="en-US" i="1" baseline="-25000" dirty="0"/>
              <a:t>0, </a:t>
            </a:r>
            <a:r>
              <a:rPr lang="en-US" b="1" dirty="0"/>
              <a:t>X</a:t>
            </a:r>
            <a:r>
              <a:rPr lang="en-US" i="1" baseline="-25000" dirty="0"/>
              <a:t>1, </a:t>
            </a:r>
            <a:r>
              <a:rPr lang="en-US" b="1" dirty="0"/>
              <a:t>X</a:t>
            </a:r>
            <a:r>
              <a:rPr lang="en-US" i="1" baseline="-25000" dirty="0"/>
              <a:t>2</a:t>
            </a: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 Let </a:t>
            </a:r>
            <a:r>
              <a:rPr lang="en-US" b="1" dirty="0" smtClean="0"/>
              <a:t>X</a:t>
            </a:r>
            <a:r>
              <a:rPr lang="en-US" i="1" baseline="-25000" dirty="0" smtClean="0"/>
              <a:t>0</a:t>
            </a:r>
            <a:r>
              <a:rPr lang="en-US" dirty="0" smtClean="0"/>
              <a:t> be the price of a share of CSL Computer stock at the beginning of the current trading day. Also, let </a:t>
            </a:r>
            <a:r>
              <a:rPr lang="en-US" b="1" dirty="0" err="1" smtClean="0"/>
              <a:t>X</a:t>
            </a:r>
            <a:r>
              <a:rPr lang="en-US" i="1" baseline="-25000" dirty="0" err="1" smtClean="0"/>
              <a:t>t</a:t>
            </a:r>
            <a:r>
              <a:rPr lang="en-US" dirty="0" smtClean="0"/>
              <a:t> be the price of a share of CSL stock at the beginning of the </a:t>
            </a:r>
            <a:r>
              <a:rPr lang="en-US" i="1" dirty="0" err="1" smtClean="0"/>
              <a:t>t</a:t>
            </a:r>
            <a:r>
              <a:rPr lang="en-US" dirty="0" err="1" smtClean="0"/>
              <a:t>th</a:t>
            </a:r>
            <a:r>
              <a:rPr lang="en-US" dirty="0" smtClean="0"/>
              <a:t> trading day in the future. Clearly, knowing the values of </a:t>
            </a:r>
            <a:r>
              <a:rPr lang="en-US" b="1" dirty="0" smtClean="0"/>
              <a:t>X</a:t>
            </a:r>
            <a:r>
              <a:rPr lang="en-US" i="1" baseline="-25000" dirty="0" smtClean="0"/>
              <a:t>0, </a:t>
            </a:r>
            <a:r>
              <a:rPr lang="en-US" b="1" dirty="0" smtClean="0"/>
              <a:t>X</a:t>
            </a:r>
            <a:r>
              <a:rPr lang="en-US" i="1" baseline="-25000" dirty="0" smtClean="0"/>
              <a:t>1, </a:t>
            </a:r>
            <a:r>
              <a:rPr lang="en-US" b="1" dirty="0" smtClean="0"/>
              <a:t>X</a:t>
            </a:r>
            <a:r>
              <a:rPr lang="en-US" i="1" baseline="-25000" dirty="0" smtClean="0"/>
              <a:t>2,</a:t>
            </a:r>
            <a:r>
              <a:rPr lang="en-US" dirty="0" smtClean="0"/>
              <a:t> …</a:t>
            </a:r>
            <a:r>
              <a:rPr lang="en-US" i="1" baseline="-25000" dirty="0" smtClean="0"/>
              <a:t> , </a:t>
            </a:r>
            <a:r>
              <a:rPr lang="en-US" b="1" dirty="0" err="1" smtClean="0"/>
              <a:t>X</a:t>
            </a:r>
            <a:r>
              <a:rPr lang="en-US" i="1" baseline="-25000" dirty="0" err="1" smtClean="0"/>
              <a:t>t</a:t>
            </a:r>
            <a:r>
              <a:rPr lang="en-US" dirty="0" smtClean="0"/>
              <a:t> tells us something about the probability distribution of </a:t>
            </a:r>
            <a:r>
              <a:rPr lang="en-US" b="1" dirty="0" smtClean="0"/>
              <a:t>X</a:t>
            </a:r>
            <a:r>
              <a:rPr lang="en-US" i="1" baseline="-25000" dirty="0" smtClean="0"/>
              <a:t>t+1</a:t>
            </a:r>
            <a:r>
              <a:rPr lang="en-US" dirty="0" smtClean="0"/>
              <a:t>; the question is, what does the past (stock prices up to time </a:t>
            </a:r>
            <a:r>
              <a:rPr lang="en-US" i="1" dirty="0" smtClean="0"/>
              <a:t>t</a:t>
            </a:r>
            <a:r>
              <a:rPr lang="en-US" dirty="0" smtClean="0"/>
              <a:t>) tell us about </a:t>
            </a:r>
            <a:r>
              <a:rPr lang="en-US" b="1" dirty="0" smtClean="0"/>
              <a:t>X</a:t>
            </a:r>
            <a:r>
              <a:rPr lang="en-US" i="1" baseline="-25000" dirty="0" smtClean="0"/>
              <a:t>t+1</a:t>
            </a:r>
            <a:r>
              <a:rPr lang="en-US" dirty="0"/>
              <a:t>?</a:t>
            </a:r>
            <a:r>
              <a:rPr lang="en-US" dirty="0" smtClean="0"/>
              <a:t> The answer to this question is of critical importance in finance.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a:t> </a:t>
            </a:r>
          </a:p>
        </p:txBody>
      </p:sp>
      <p:sp>
        <p:nvSpPr>
          <p:cNvPr id="191491" name="Rectangle 3"/>
          <p:cNvSpPr>
            <a:spLocks noGrp="1" noChangeArrowheads="1"/>
          </p:cNvSpPr>
          <p:nvPr>
            <p:ph type="body" idx="1"/>
          </p:nvPr>
        </p:nvSpPr>
        <p:spPr/>
        <p:txBody>
          <a:bodyPr/>
          <a:lstStyle/>
          <a:p>
            <a:r>
              <a:rPr lang="en-US" dirty="0"/>
              <a:t>A </a:t>
            </a:r>
            <a:r>
              <a:rPr lang="en-US" b="1" dirty="0" smtClean="0"/>
              <a:t>continuous–time </a:t>
            </a:r>
            <a:r>
              <a:rPr lang="en-US" b="1" dirty="0"/>
              <a:t>stochastic process</a:t>
            </a:r>
            <a:r>
              <a:rPr lang="en-US" dirty="0"/>
              <a:t> is simply the stochastic process in which the state of the system can be viewed at any time, not just at discrete instants in time.</a:t>
            </a:r>
          </a:p>
          <a:p>
            <a:r>
              <a:rPr lang="en-US" dirty="0"/>
              <a:t>For example, the number of people in a supermarket </a:t>
            </a:r>
            <a:r>
              <a:rPr lang="en-US" i="1" dirty="0"/>
              <a:t>t</a:t>
            </a:r>
            <a:r>
              <a:rPr lang="en-US" dirty="0"/>
              <a:t> minutes after the store opens for business may be viewed as a continuous-time stochastic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t>17.2 What is a Markov Chain?</a:t>
            </a:r>
          </a:p>
        </p:txBody>
      </p:sp>
      <p:sp>
        <p:nvSpPr>
          <p:cNvPr id="193539" name="Rectangle 3"/>
          <p:cNvSpPr>
            <a:spLocks noGrp="1" noChangeArrowheads="1"/>
          </p:cNvSpPr>
          <p:nvPr>
            <p:ph type="body" idx="1"/>
          </p:nvPr>
        </p:nvSpPr>
        <p:spPr/>
        <p:txBody>
          <a:bodyPr/>
          <a:lstStyle/>
          <a:p>
            <a:r>
              <a:rPr lang="en-US" dirty="0"/>
              <a:t>One special type of discrete-time is called a Markov Chain.</a:t>
            </a:r>
          </a:p>
          <a:p>
            <a:r>
              <a:rPr lang="en-US" b="1" dirty="0"/>
              <a:t>Definition:</a:t>
            </a:r>
            <a:r>
              <a:rPr lang="en-US" dirty="0"/>
              <a:t> A discrete-time stochastic process is a </a:t>
            </a:r>
            <a:r>
              <a:rPr lang="en-US" b="1" dirty="0"/>
              <a:t>Markov chain</a:t>
            </a:r>
            <a:r>
              <a:rPr lang="en-US" dirty="0"/>
              <a:t> if, for </a:t>
            </a:r>
            <a:r>
              <a:rPr lang="en-US" i="1" dirty="0"/>
              <a:t>t</a:t>
            </a:r>
            <a:r>
              <a:rPr lang="en-US" dirty="0"/>
              <a:t> = 0,1,2… and all states</a:t>
            </a:r>
            <a:br>
              <a:rPr lang="en-US" dirty="0"/>
            </a:br>
            <a:r>
              <a:rPr lang="en-US" i="1" dirty="0"/>
              <a:t>P</a:t>
            </a:r>
            <a:r>
              <a:rPr lang="en-US" dirty="0"/>
              <a:t>(</a:t>
            </a:r>
            <a:r>
              <a:rPr lang="en-US" b="1" dirty="0"/>
              <a:t>X</a:t>
            </a:r>
            <a:r>
              <a:rPr lang="en-US" i="1" baseline="-25000" dirty="0"/>
              <a:t>t+1</a:t>
            </a:r>
            <a:r>
              <a:rPr lang="en-US" dirty="0"/>
              <a:t> = </a:t>
            </a:r>
            <a:r>
              <a:rPr lang="en-US" i="1" dirty="0"/>
              <a:t>i</a:t>
            </a:r>
            <a:r>
              <a:rPr lang="en-US" i="1" baseline="-25000" dirty="0"/>
              <a:t>t+1</a:t>
            </a:r>
            <a:r>
              <a:rPr lang="en-US" i="1" dirty="0"/>
              <a:t>|</a:t>
            </a:r>
            <a:r>
              <a:rPr lang="en-US" b="1" dirty="0"/>
              <a:t>X</a:t>
            </a:r>
            <a:r>
              <a:rPr lang="en-US" i="1" baseline="-25000" dirty="0"/>
              <a:t>t</a:t>
            </a:r>
            <a:r>
              <a:rPr lang="en-US" i="1" dirty="0"/>
              <a:t> = i</a:t>
            </a:r>
            <a:r>
              <a:rPr lang="en-US" i="1" baseline="-25000" dirty="0"/>
              <a:t>t</a:t>
            </a:r>
            <a:r>
              <a:rPr lang="en-US" i="1" dirty="0"/>
              <a:t>, </a:t>
            </a:r>
            <a:r>
              <a:rPr lang="en-US" b="1" dirty="0"/>
              <a:t>X</a:t>
            </a:r>
            <a:r>
              <a:rPr lang="en-US" i="1" baseline="-25000" dirty="0"/>
              <a:t>t-1</a:t>
            </a:r>
            <a:r>
              <a:rPr lang="en-US" dirty="0"/>
              <a:t>=</a:t>
            </a:r>
            <a:r>
              <a:rPr lang="en-US" i="1" dirty="0"/>
              <a:t>i</a:t>
            </a:r>
            <a:r>
              <a:rPr lang="en-US" i="1" baseline="-25000" dirty="0"/>
              <a:t>t-1</a:t>
            </a:r>
            <a:r>
              <a:rPr lang="en-US" dirty="0"/>
              <a:t>,…,</a:t>
            </a:r>
            <a:r>
              <a:rPr lang="en-US" b="1" dirty="0"/>
              <a:t>X</a:t>
            </a:r>
            <a:r>
              <a:rPr lang="en-US" baseline="-25000" dirty="0"/>
              <a:t>1</a:t>
            </a:r>
            <a:r>
              <a:rPr lang="en-US" dirty="0"/>
              <a:t>=</a:t>
            </a:r>
            <a:r>
              <a:rPr lang="en-US" i="1" dirty="0"/>
              <a:t>i</a:t>
            </a:r>
            <a:r>
              <a:rPr lang="en-US" baseline="-25000" dirty="0"/>
              <a:t>1</a:t>
            </a:r>
            <a:r>
              <a:rPr lang="en-US" i="1" dirty="0"/>
              <a:t>, </a:t>
            </a:r>
            <a:r>
              <a:rPr lang="en-US" b="1" dirty="0"/>
              <a:t>X</a:t>
            </a:r>
            <a:r>
              <a:rPr lang="en-US" baseline="-25000" dirty="0"/>
              <a:t>0</a:t>
            </a:r>
            <a:r>
              <a:rPr lang="en-US" dirty="0"/>
              <a:t>=</a:t>
            </a:r>
            <a:r>
              <a:rPr lang="en-US" i="1" dirty="0"/>
              <a:t>i</a:t>
            </a:r>
            <a:r>
              <a:rPr lang="en-US" baseline="-25000" dirty="0"/>
              <a:t>0</a:t>
            </a:r>
            <a:r>
              <a:rPr lang="en-US" dirty="0"/>
              <a:t>)</a:t>
            </a:r>
            <a:br>
              <a:rPr lang="en-US" dirty="0"/>
            </a:br>
            <a:r>
              <a:rPr lang="en-US" dirty="0"/>
              <a:t>	     =</a:t>
            </a:r>
            <a:r>
              <a:rPr lang="en-US" i="1" dirty="0"/>
              <a:t>P</a:t>
            </a:r>
            <a:r>
              <a:rPr lang="en-US" dirty="0"/>
              <a:t>(</a:t>
            </a:r>
            <a:r>
              <a:rPr lang="en-US" b="1" dirty="0"/>
              <a:t>X</a:t>
            </a:r>
            <a:r>
              <a:rPr lang="en-US" i="1" baseline="-25000" dirty="0"/>
              <a:t>t+1</a:t>
            </a:r>
            <a:r>
              <a:rPr lang="en-US" dirty="0"/>
              <a:t>=</a:t>
            </a:r>
            <a:r>
              <a:rPr lang="en-US" i="1" dirty="0"/>
              <a:t>i</a:t>
            </a:r>
            <a:r>
              <a:rPr lang="en-US" i="1" baseline="-25000" dirty="0"/>
              <a:t>t+1</a:t>
            </a:r>
            <a:r>
              <a:rPr lang="en-US" i="1" dirty="0"/>
              <a:t>|</a:t>
            </a:r>
            <a:r>
              <a:rPr lang="en-US" b="1" dirty="0"/>
              <a:t>X</a:t>
            </a:r>
            <a:r>
              <a:rPr lang="en-US" i="1" baseline="-25000" dirty="0"/>
              <a:t>t</a:t>
            </a:r>
            <a:r>
              <a:rPr lang="en-US" dirty="0"/>
              <a:t> = </a:t>
            </a:r>
            <a:r>
              <a:rPr lang="en-US" i="1" dirty="0"/>
              <a:t>i</a:t>
            </a:r>
            <a:r>
              <a:rPr lang="en-US" i="1" baseline="-25000" dirty="0"/>
              <a:t>t</a:t>
            </a:r>
            <a:r>
              <a:rPr lang="en-US" dirty="0"/>
              <a:t>)</a:t>
            </a:r>
          </a:p>
          <a:p>
            <a:r>
              <a:rPr lang="en-US" dirty="0"/>
              <a:t>Essentially this says that the probability distribution of the state at time </a:t>
            </a:r>
            <a:r>
              <a:rPr lang="en-US" i="1" dirty="0"/>
              <a:t>t</a:t>
            </a:r>
            <a:r>
              <a:rPr lang="en-US" dirty="0"/>
              <a:t>+1 depends on the state at time </a:t>
            </a:r>
            <a:r>
              <a:rPr lang="en-US" i="1" dirty="0"/>
              <a:t>t</a:t>
            </a:r>
            <a:r>
              <a:rPr lang="en-US" dirty="0"/>
              <a:t>(</a:t>
            </a:r>
            <a:r>
              <a:rPr lang="en-US" i="1" dirty="0"/>
              <a:t>i</a:t>
            </a:r>
            <a:r>
              <a:rPr lang="en-US" i="1" baseline="-25000" dirty="0"/>
              <a:t>t</a:t>
            </a:r>
            <a:r>
              <a:rPr lang="en-US" dirty="0"/>
              <a:t>) and does not depend on the states the chain passed through on the way to </a:t>
            </a:r>
            <a:r>
              <a:rPr lang="en-US" i="1" dirty="0"/>
              <a:t>i</a:t>
            </a:r>
            <a:r>
              <a:rPr lang="en-US" i="1" baseline="-25000" dirty="0"/>
              <a:t>t</a:t>
            </a:r>
            <a:r>
              <a:rPr lang="en-US" dirty="0"/>
              <a:t> at time </a:t>
            </a:r>
            <a:r>
              <a:rPr lang="en-US" i="1" dirty="0"/>
              <a:t>t</a:t>
            </a:r>
            <a:r>
              <a:rPr lang="en-US"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 </a:t>
            </a:r>
          </a:p>
        </p:txBody>
      </p:sp>
      <p:sp>
        <p:nvSpPr>
          <p:cNvPr id="195587" name="Rectangle 3"/>
          <p:cNvSpPr>
            <a:spLocks noGrp="1" noChangeArrowheads="1"/>
          </p:cNvSpPr>
          <p:nvPr>
            <p:ph type="body" idx="1"/>
          </p:nvPr>
        </p:nvSpPr>
        <p:spPr/>
        <p:txBody>
          <a:bodyPr/>
          <a:lstStyle/>
          <a:p>
            <a:r>
              <a:rPr lang="en-US" dirty="0"/>
              <a:t>In our study of Markov chains, we make further assumption that for all states </a:t>
            </a:r>
            <a:r>
              <a:rPr lang="en-US" i="1" dirty="0" err="1"/>
              <a:t>i</a:t>
            </a:r>
            <a:r>
              <a:rPr lang="en-US" dirty="0"/>
              <a:t> and </a:t>
            </a:r>
            <a:r>
              <a:rPr lang="en-US" i="1" dirty="0"/>
              <a:t>j</a:t>
            </a:r>
            <a:r>
              <a:rPr lang="en-US" dirty="0"/>
              <a:t> and all </a:t>
            </a:r>
            <a:r>
              <a:rPr lang="en-US" i="1" dirty="0"/>
              <a:t>t</a:t>
            </a:r>
            <a:r>
              <a:rPr lang="en-US" dirty="0"/>
              <a:t>, </a:t>
            </a:r>
            <a:r>
              <a:rPr lang="en-US" i="1" dirty="0"/>
              <a:t>P</a:t>
            </a:r>
            <a:r>
              <a:rPr lang="en-US" dirty="0"/>
              <a:t>(</a:t>
            </a:r>
            <a:r>
              <a:rPr lang="en-US" b="1" dirty="0"/>
              <a:t>X</a:t>
            </a:r>
            <a:r>
              <a:rPr lang="en-US" i="1" baseline="-25000" dirty="0"/>
              <a:t>t+1</a:t>
            </a:r>
            <a:r>
              <a:rPr lang="en-US" i="1" dirty="0"/>
              <a:t> = </a:t>
            </a:r>
            <a:r>
              <a:rPr lang="en-US" i="1" dirty="0" err="1"/>
              <a:t>j|</a:t>
            </a:r>
            <a:r>
              <a:rPr lang="en-US" b="1" dirty="0" err="1"/>
              <a:t>X</a:t>
            </a:r>
            <a:r>
              <a:rPr lang="en-US" i="1" baseline="-25000" dirty="0" err="1"/>
              <a:t>t</a:t>
            </a:r>
            <a:r>
              <a:rPr lang="en-US" dirty="0"/>
              <a:t> = </a:t>
            </a:r>
            <a:r>
              <a:rPr lang="en-US" i="1" dirty="0" err="1"/>
              <a:t>i</a:t>
            </a:r>
            <a:r>
              <a:rPr lang="en-US" dirty="0"/>
              <a:t>) is independent of </a:t>
            </a:r>
            <a:r>
              <a:rPr lang="en-US" i="1" dirty="0"/>
              <a:t>t</a:t>
            </a:r>
            <a:r>
              <a:rPr lang="en-US" dirty="0"/>
              <a:t>.</a:t>
            </a:r>
          </a:p>
          <a:p>
            <a:r>
              <a:rPr lang="en-US" dirty="0"/>
              <a:t>This assumption allows us to write </a:t>
            </a:r>
            <a:r>
              <a:rPr lang="en-US" i="1" dirty="0"/>
              <a:t>P</a:t>
            </a:r>
            <a:r>
              <a:rPr lang="en-US" dirty="0"/>
              <a:t>(</a:t>
            </a:r>
            <a:r>
              <a:rPr lang="en-US" b="1" dirty="0"/>
              <a:t>X</a:t>
            </a:r>
            <a:r>
              <a:rPr lang="en-US" i="1" baseline="-25000" dirty="0"/>
              <a:t>t+1</a:t>
            </a:r>
            <a:r>
              <a:rPr lang="en-US" i="1" dirty="0"/>
              <a:t> = </a:t>
            </a:r>
            <a:r>
              <a:rPr lang="en-US" i="1" dirty="0" err="1"/>
              <a:t>j|</a:t>
            </a:r>
            <a:r>
              <a:rPr lang="en-US" b="1" dirty="0" err="1"/>
              <a:t>X</a:t>
            </a:r>
            <a:r>
              <a:rPr lang="en-US" i="1" baseline="-25000" dirty="0" err="1"/>
              <a:t>t</a:t>
            </a:r>
            <a:r>
              <a:rPr lang="en-US" dirty="0"/>
              <a:t> = </a:t>
            </a:r>
            <a:r>
              <a:rPr lang="en-US" i="1" dirty="0" err="1"/>
              <a:t>i</a:t>
            </a:r>
            <a:r>
              <a:rPr lang="en-US" dirty="0"/>
              <a:t>) = </a:t>
            </a:r>
            <a:r>
              <a:rPr lang="en-US" i="1" dirty="0" err="1"/>
              <a:t>p</a:t>
            </a:r>
            <a:r>
              <a:rPr lang="en-US" i="1" baseline="-25000" dirty="0" err="1"/>
              <a:t>ij</a:t>
            </a:r>
            <a:r>
              <a:rPr lang="en-US" i="1" baseline="-25000" dirty="0"/>
              <a:t> </a:t>
            </a:r>
            <a:r>
              <a:rPr lang="en-US" dirty="0"/>
              <a:t>where </a:t>
            </a:r>
            <a:r>
              <a:rPr lang="en-US" i="1" dirty="0" err="1"/>
              <a:t>p</a:t>
            </a:r>
            <a:r>
              <a:rPr lang="en-US" i="1" baseline="-25000" dirty="0" err="1"/>
              <a:t>ij</a:t>
            </a:r>
            <a:r>
              <a:rPr lang="en-US" i="1" dirty="0"/>
              <a:t> </a:t>
            </a:r>
            <a:r>
              <a:rPr lang="en-US" dirty="0"/>
              <a:t>is the probability that given the system is in state </a:t>
            </a:r>
            <a:r>
              <a:rPr lang="en-US" i="1" dirty="0" err="1"/>
              <a:t>i</a:t>
            </a:r>
            <a:r>
              <a:rPr lang="en-US" dirty="0"/>
              <a:t> at time </a:t>
            </a:r>
            <a:r>
              <a:rPr lang="en-US" i="1" dirty="0"/>
              <a:t>t</a:t>
            </a:r>
            <a:r>
              <a:rPr lang="en-US" dirty="0"/>
              <a:t>, it will be in a state </a:t>
            </a:r>
            <a:r>
              <a:rPr lang="en-US" i="1" dirty="0"/>
              <a:t>j</a:t>
            </a:r>
            <a:r>
              <a:rPr lang="en-US" dirty="0"/>
              <a:t> at time </a:t>
            </a:r>
            <a:r>
              <a:rPr lang="en-US" i="1" dirty="0"/>
              <a:t>t</a:t>
            </a:r>
            <a:r>
              <a:rPr lang="en-US" dirty="0"/>
              <a:t>+1.</a:t>
            </a:r>
          </a:p>
          <a:p>
            <a:r>
              <a:rPr lang="en-US" dirty="0"/>
              <a:t>If the system moves from state </a:t>
            </a:r>
            <a:r>
              <a:rPr lang="en-US" i="1" dirty="0" err="1"/>
              <a:t>i</a:t>
            </a:r>
            <a:r>
              <a:rPr lang="en-US" i="1" dirty="0"/>
              <a:t> </a:t>
            </a:r>
            <a:r>
              <a:rPr lang="en-US" dirty="0"/>
              <a:t>during one period to state </a:t>
            </a:r>
            <a:r>
              <a:rPr lang="en-US" i="1" dirty="0"/>
              <a:t>j</a:t>
            </a:r>
            <a:r>
              <a:rPr lang="en-US" dirty="0"/>
              <a:t> during the next period, we </a:t>
            </a:r>
            <a:r>
              <a:rPr lang="en-US" dirty="0" smtClean="0"/>
              <a:t>say that </a:t>
            </a:r>
            <a:r>
              <a:rPr lang="en-US" dirty="0"/>
              <a:t>a </a:t>
            </a:r>
            <a:r>
              <a:rPr lang="en-US" b="1" dirty="0"/>
              <a:t>transition</a:t>
            </a:r>
            <a:r>
              <a:rPr lang="en-US" dirty="0"/>
              <a:t> from </a:t>
            </a:r>
            <a:r>
              <a:rPr lang="en-US" i="1" dirty="0" err="1"/>
              <a:t>i</a:t>
            </a:r>
            <a:r>
              <a:rPr lang="en-US" i="1" dirty="0"/>
              <a:t> </a:t>
            </a:r>
            <a:r>
              <a:rPr lang="en-US" dirty="0"/>
              <a:t>to </a:t>
            </a:r>
            <a:r>
              <a:rPr lang="en-US" i="1" dirty="0"/>
              <a:t>j</a:t>
            </a:r>
            <a:r>
              <a:rPr lang="en-US" dirty="0"/>
              <a:t> has occurred.</a:t>
            </a:r>
            <a:endParaRPr lang="en-US" i="1" baseline="-2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t> </a:t>
            </a:r>
          </a:p>
        </p:txBody>
      </p:sp>
      <p:sp>
        <p:nvSpPr>
          <p:cNvPr id="197635" name="Rectangle 3"/>
          <p:cNvSpPr>
            <a:spLocks noGrp="1" noChangeArrowheads="1"/>
          </p:cNvSpPr>
          <p:nvPr>
            <p:ph type="body" idx="1"/>
          </p:nvPr>
        </p:nvSpPr>
        <p:spPr>
          <a:xfrm>
            <a:off x="685800" y="1447800"/>
            <a:ext cx="8001000" cy="4724400"/>
          </a:xfrm>
        </p:spPr>
        <p:txBody>
          <a:bodyPr/>
          <a:lstStyle/>
          <a:p>
            <a:r>
              <a:rPr lang="en-US" dirty="0"/>
              <a:t>The </a:t>
            </a:r>
            <a:r>
              <a:rPr lang="en-US" i="1" dirty="0" err="1"/>
              <a:t>p</a:t>
            </a:r>
            <a:r>
              <a:rPr lang="en-US" i="1" baseline="-25000" dirty="0" err="1"/>
              <a:t>ij</a:t>
            </a:r>
            <a:r>
              <a:rPr lang="en-US" dirty="0" err="1"/>
              <a:t>’s</a:t>
            </a:r>
            <a:r>
              <a:rPr lang="en-US" dirty="0"/>
              <a:t> are often referred to as the </a:t>
            </a:r>
            <a:r>
              <a:rPr lang="en-US" b="1" dirty="0"/>
              <a:t>transition probabilities </a:t>
            </a:r>
            <a:r>
              <a:rPr lang="en-US" dirty="0"/>
              <a:t>for the Markov chain.</a:t>
            </a:r>
          </a:p>
          <a:p>
            <a:r>
              <a:rPr lang="en-US" dirty="0"/>
              <a:t>This equation </a:t>
            </a:r>
            <a:r>
              <a:rPr lang="en-US" i="1" dirty="0" smtClean="0"/>
              <a:t>P</a:t>
            </a:r>
            <a:r>
              <a:rPr lang="en-US" dirty="0" smtClean="0"/>
              <a:t>(</a:t>
            </a:r>
            <a:r>
              <a:rPr lang="en-US" b="1" dirty="0" smtClean="0"/>
              <a:t>X</a:t>
            </a:r>
            <a:r>
              <a:rPr lang="en-US" i="1" baseline="-25000" dirty="0" smtClean="0"/>
              <a:t>t+1</a:t>
            </a:r>
            <a:r>
              <a:rPr lang="en-US" i="1" dirty="0" smtClean="0"/>
              <a:t> = </a:t>
            </a:r>
            <a:r>
              <a:rPr lang="en-US" i="1" dirty="0" err="1" smtClean="0"/>
              <a:t>j|</a:t>
            </a:r>
            <a:r>
              <a:rPr lang="en-US" b="1" dirty="0" err="1" smtClean="0"/>
              <a:t>X</a:t>
            </a:r>
            <a:r>
              <a:rPr lang="en-US" i="1" baseline="-25000" dirty="0" err="1" smtClean="0"/>
              <a:t>t</a:t>
            </a:r>
            <a:r>
              <a:rPr lang="en-US" dirty="0" smtClean="0"/>
              <a:t> = </a:t>
            </a:r>
            <a:r>
              <a:rPr lang="en-US" i="1" dirty="0" err="1" smtClean="0"/>
              <a:t>i</a:t>
            </a:r>
            <a:r>
              <a:rPr lang="en-US" dirty="0" smtClean="0"/>
              <a:t>) = </a:t>
            </a:r>
            <a:r>
              <a:rPr lang="en-US" i="1" dirty="0" err="1" smtClean="0"/>
              <a:t>p</a:t>
            </a:r>
            <a:r>
              <a:rPr lang="en-US" i="1" baseline="-25000" dirty="0" err="1" smtClean="0"/>
              <a:t>ij</a:t>
            </a:r>
            <a:r>
              <a:rPr lang="en-US" i="1" baseline="-25000" dirty="0" smtClean="0"/>
              <a:t>  </a:t>
            </a:r>
            <a:r>
              <a:rPr lang="en-US" dirty="0" smtClean="0"/>
              <a:t>implies </a:t>
            </a:r>
            <a:r>
              <a:rPr lang="en-US" dirty="0"/>
              <a:t>that the probability law relating the next period’s state to the current state does not change over time.</a:t>
            </a:r>
          </a:p>
          <a:p>
            <a:r>
              <a:rPr lang="en-US" dirty="0"/>
              <a:t>It is often called the </a:t>
            </a:r>
            <a:r>
              <a:rPr lang="en-US" b="1" dirty="0"/>
              <a:t>Stationary Assumption</a:t>
            </a:r>
            <a:r>
              <a:rPr lang="en-US" dirty="0"/>
              <a:t> and any Markov chain that satisfies it is called a </a:t>
            </a:r>
            <a:r>
              <a:rPr lang="en-US" b="1" dirty="0"/>
              <a:t>stationary Markov chain</a:t>
            </a:r>
            <a:r>
              <a:rPr lang="en-US" dirty="0"/>
              <a:t>.</a:t>
            </a:r>
          </a:p>
          <a:p>
            <a:r>
              <a:rPr lang="en-US" dirty="0"/>
              <a:t>We also must define </a:t>
            </a:r>
            <a:r>
              <a:rPr lang="en-US" i="1" dirty="0" err="1"/>
              <a:t>q</a:t>
            </a:r>
            <a:r>
              <a:rPr lang="en-US" i="1" baseline="-25000" dirty="0" err="1"/>
              <a:t>i</a:t>
            </a:r>
            <a:r>
              <a:rPr lang="en-US" dirty="0"/>
              <a:t> to be the probability that the chain is in state </a:t>
            </a:r>
            <a:r>
              <a:rPr lang="en-US" i="1" dirty="0" err="1"/>
              <a:t>i</a:t>
            </a:r>
            <a:r>
              <a:rPr lang="en-US" dirty="0"/>
              <a:t> at the time 0; in other words, </a:t>
            </a:r>
            <a:r>
              <a:rPr lang="en-US" i="1" dirty="0"/>
              <a:t>P</a:t>
            </a:r>
            <a:r>
              <a:rPr lang="en-US" dirty="0"/>
              <a:t>(</a:t>
            </a:r>
            <a:r>
              <a:rPr lang="en-US" b="1" dirty="0"/>
              <a:t>X</a:t>
            </a:r>
            <a:r>
              <a:rPr lang="en-US" baseline="-25000" dirty="0"/>
              <a:t>0</a:t>
            </a:r>
            <a:r>
              <a:rPr lang="en-US" dirty="0"/>
              <a:t>=</a:t>
            </a:r>
            <a:r>
              <a:rPr lang="en-US" i="1" dirty="0" err="1"/>
              <a:t>i</a:t>
            </a:r>
            <a:r>
              <a:rPr lang="en-US" dirty="0"/>
              <a:t>) = </a:t>
            </a:r>
            <a:r>
              <a:rPr lang="en-US" i="1" dirty="0" err="1"/>
              <a:t>q</a:t>
            </a:r>
            <a:r>
              <a:rPr lang="en-US" i="1" baseline="-25000" dirty="0" err="1"/>
              <a:t>i</a:t>
            </a:r>
            <a:r>
              <a:rPr 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 </a:t>
            </a:r>
          </a:p>
        </p:txBody>
      </p:sp>
      <p:sp>
        <p:nvSpPr>
          <p:cNvPr id="199683" name="Rectangle 3"/>
          <p:cNvSpPr>
            <a:spLocks noGrp="1" noChangeArrowheads="1"/>
          </p:cNvSpPr>
          <p:nvPr>
            <p:ph type="body" idx="1"/>
          </p:nvPr>
        </p:nvSpPr>
        <p:spPr>
          <a:xfrm>
            <a:off x="566738" y="1524000"/>
            <a:ext cx="8001000" cy="2832100"/>
          </a:xfrm>
        </p:spPr>
        <p:txBody>
          <a:bodyPr/>
          <a:lstStyle/>
          <a:p>
            <a:r>
              <a:rPr lang="en-US" dirty="0"/>
              <a:t>We call the vector </a:t>
            </a:r>
            <a:r>
              <a:rPr lang="en-US" b="1" dirty="0"/>
              <a:t>q</a:t>
            </a:r>
            <a:r>
              <a:rPr lang="en-US" dirty="0"/>
              <a:t>= [</a:t>
            </a:r>
            <a:r>
              <a:rPr lang="en-US" i="1" dirty="0"/>
              <a:t>q</a:t>
            </a:r>
            <a:r>
              <a:rPr lang="en-US" i="1" baseline="-25000" dirty="0"/>
              <a:t>1</a:t>
            </a:r>
            <a:r>
              <a:rPr lang="en-US" i="1" dirty="0"/>
              <a:t>, q</a:t>
            </a:r>
            <a:r>
              <a:rPr lang="en-US" i="1" baseline="-25000" dirty="0"/>
              <a:t>2</a:t>
            </a:r>
            <a:r>
              <a:rPr lang="en-US" i="1" dirty="0"/>
              <a:t>,…</a:t>
            </a:r>
            <a:r>
              <a:rPr lang="en-US" i="1" dirty="0" err="1"/>
              <a:t>q</a:t>
            </a:r>
            <a:r>
              <a:rPr lang="en-US" i="1" baseline="-25000" dirty="0" err="1"/>
              <a:t>s</a:t>
            </a:r>
            <a:r>
              <a:rPr lang="en-US" dirty="0"/>
              <a:t>] the </a:t>
            </a:r>
            <a:r>
              <a:rPr lang="en-US" b="1" dirty="0"/>
              <a:t>initial probability distribution </a:t>
            </a:r>
            <a:r>
              <a:rPr lang="en-US" dirty="0"/>
              <a:t>for the Markov chain.</a:t>
            </a:r>
          </a:p>
          <a:p>
            <a:r>
              <a:rPr lang="en-US" dirty="0"/>
              <a:t>In most applications, the transition probabilities are displayed as an </a:t>
            </a:r>
            <a:r>
              <a:rPr lang="en-US" i="1" dirty="0"/>
              <a:t>s</a:t>
            </a:r>
            <a:r>
              <a:rPr lang="en-US" dirty="0"/>
              <a:t> x </a:t>
            </a:r>
            <a:r>
              <a:rPr lang="en-US" i="1" dirty="0"/>
              <a:t>s</a:t>
            </a:r>
            <a:r>
              <a:rPr lang="en-US" dirty="0"/>
              <a:t> </a:t>
            </a:r>
            <a:r>
              <a:rPr lang="en-US" b="1" dirty="0"/>
              <a:t>transition probability matrix</a:t>
            </a:r>
            <a:r>
              <a:rPr lang="en-US" dirty="0"/>
              <a:t> </a:t>
            </a:r>
            <a:r>
              <a:rPr lang="en-US" i="1" dirty="0"/>
              <a:t>P</a:t>
            </a:r>
            <a:r>
              <a:rPr lang="en-US" dirty="0"/>
              <a:t>. The transition probability matrix </a:t>
            </a:r>
            <a:r>
              <a:rPr lang="en-US" i="1" dirty="0"/>
              <a:t>P</a:t>
            </a:r>
            <a:r>
              <a:rPr lang="en-US" dirty="0"/>
              <a:t> may be written as</a:t>
            </a:r>
          </a:p>
        </p:txBody>
      </p:sp>
      <p:graphicFrame>
        <p:nvGraphicFramePr>
          <p:cNvPr id="199684" name="Object 4"/>
          <p:cNvGraphicFramePr>
            <a:graphicFrameLocks noChangeAspect="1"/>
          </p:cNvGraphicFramePr>
          <p:nvPr/>
        </p:nvGraphicFramePr>
        <p:xfrm>
          <a:off x="2895600" y="4191000"/>
          <a:ext cx="3048000" cy="1847850"/>
        </p:xfrm>
        <a:graphic>
          <a:graphicData uri="http://schemas.openxmlformats.org/presentationml/2006/ole">
            <p:oleObj spid="_x0000_s199684" name="Equation" r:id="rId4" imgW="1549080" imgH="939600" progId="Equation.3">
              <p:embed/>
            </p:oleObj>
          </a:graphicData>
        </a:graphic>
      </p:graphicFrame>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521</TotalTime>
  <Words>971</Words>
  <Application>Microsoft Office PowerPoint</Application>
  <PresentationFormat>On-screen Show (4:3)</PresentationFormat>
  <Paragraphs>69</Paragraphs>
  <Slides>13</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Profile</vt:lpstr>
      <vt:lpstr>Equation</vt:lpstr>
      <vt:lpstr>Chapter 17  Markov Chains</vt:lpstr>
      <vt:lpstr>Description</vt:lpstr>
      <vt:lpstr>17.1 What is a Stochastic Process?</vt:lpstr>
      <vt:lpstr>Slide 4</vt:lpstr>
      <vt:lpstr> </vt:lpstr>
      <vt:lpstr>17.2 What is a Markov Chain?</vt:lpstr>
      <vt:lpstr> </vt:lpstr>
      <vt:lpstr> </vt:lpstr>
      <vt:lpstr> </vt:lpstr>
      <vt:lpstr> </vt:lpstr>
      <vt:lpstr>Example</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An Introduction to Model Building</dc:title>
  <dc:creator>Lisa Veloz</dc:creator>
  <cp:lastModifiedBy> hlee3</cp:lastModifiedBy>
  <cp:revision>37</cp:revision>
  <dcterms:created xsi:type="dcterms:W3CDTF">2004-05-29T12:46:12Z</dcterms:created>
  <dcterms:modified xsi:type="dcterms:W3CDTF">2014-03-31T17:41:36Z</dcterms:modified>
</cp:coreProperties>
</file>