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11"/>
  </p:notesMasterIdLst>
  <p:handoutMasterIdLst>
    <p:handoutMasterId r:id="rId112"/>
  </p:handoutMasterIdLst>
  <p:sldIdLst>
    <p:sldId id="257"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2" r:id="rId102"/>
    <p:sldId id="363" r:id="rId103"/>
    <p:sldId id="364" r:id="rId104"/>
    <p:sldId id="365" r:id="rId105"/>
    <p:sldId id="366" r:id="rId106"/>
    <p:sldId id="367" r:id="rId107"/>
    <p:sldId id="368" r:id="rId108"/>
    <p:sldId id="369" r:id="rId109"/>
    <p:sldId id="370" r:id="rId1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84" autoAdjust="0"/>
    <p:restoredTop sz="94660"/>
  </p:normalViewPr>
  <p:slideViewPr>
    <p:cSldViewPr>
      <p:cViewPr varScale="1">
        <p:scale>
          <a:sx n="110" d="100"/>
          <a:sy n="110" d="100"/>
        </p:scale>
        <p:origin x="124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1.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593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endParaRPr lang="en-US" altLang="en-US"/>
          </a:p>
        </p:txBody>
      </p:sp>
      <p:sp>
        <p:nvSpPr>
          <p:cNvPr id="593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593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C3AF6BC9-2DC9-4D66-BDBC-223794BCFEC9}" type="slidenum">
              <a:rPr lang="en-US" altLang="en-US"/>
              <a:pPr/>
              <a:t>‹#›</a:t>
            </a:fld>
            <a:endParaRPr lang="en-US" altLang="en-US"/>
          </a:p>
        </p:txBody>
      </p:sp>
    </p:spTree>
    <p:extLst>
      <p:ext uri="{BB962C8B-B14F-4D97-AF65-F5344CB8AC3E}">
        <p14:creationId xmlns:p14="http://schemas.microsoft.com/office/powerpoint/2010/main" val="744812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583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endParaRPr lang="en-US" altLang="en-US"/>
          </a:p>
        </p:txBody>
      </p:sp>
      <p:sp>
        <p:nvSpPr>
          <p:cNvPr id="5837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83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83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583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55C4CC9B-96B2-4103-B5C1-20AB65984904}" type="slidenum">
              <a:rPr lang="en-US" altLang="en-US"/>
              <a:pPr/>
              <a:t>‹#›</a:t>
            </a:fld>
            <a:endParaRPr lang="en-US" altLang="en-US"/>
          </a:p>
        </p:txBody>
      </p:sp>
    </p:spTree>
    <p:extLst>
      <p:ext uri="{BB962C8B-B14F-4D97-AF65-F5344CB8AC3E}">
        <p14:creationId xmlns:p14="http://schemas.microsoft.com/office/powerpoint/2010/main" val="40188380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4D8DD5-323A-4434-93B4-A5B65761AF06}" type="slidenum">
              <a:rPr lang="en-US" altLang="en-US"/>
              <a:pPr/>
              <a:t>1</a:t>
            </a:fld>
            <a:endParaRPr lang="en-US" altLang="en-US"/>
          </a:p>
        </p:txBody>
      </p:sp>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567423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F84CEF-2CF9-4AAD-91E4-5D325A4990F3}" type="slidenum">
              <a:rPr lang="en-US" altLang="en-US"/>
              <a:pPr/>
              <a:t>10</a:t>
            </a:fld>
            <a:endParaRPr lang="en-US" altLang="en-US"/>
          </a:p>
        </p:txBody>
      </p:sp>
      <p:sp>
        <p:nvSpPr>
          <p:cNvPr id="204802" name="Rectangle 2"/>
          <p:cNvSpPr>
            <a:spLocks noRo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48763829"/>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7D40AC-E0A4-457A-AAE6-BFA31AE0B4BA}" type="slidenum">
              <a:rPr lang="en-US" altLang="en-US"/>
              <a:pPr/>
              <a:t>100</a:t>
            </a:fld>
            <a:endParaRPr lang="en-US" altLang="en-US"/>
          </a:p>
        </p:txBody>
      </p:sp>
      <p:sp>
        <p:nvSpPr>
          <p:cNvPr id="389122" name="Rectangle 2"/>
          <p:cNvSpPr>
            <a:spLocks noRot="1" noChangeArrowheads="1" noTextEdit="1"/>
          </p:cNvSpPr>
          <p:nvPr>
            <p:ph type="sldImg"/>
          </p:nvPr>
        </p:nvSpPr>
        <p:spPr>
          <a:ln/>
        </p:spPr>
      </p:sp>
      <p:sp>
        <p:nvSpPr>
          <p:cNvPr id="3891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42744410"/>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D49B02-F9B4-4F9E-ABCD-84749576E771}" type="slidenum">
              <a:rPr lang="en-US" altLang="en-US"/>
              <a:pPr/>
              <a:t>101</a:t>
            </a:fld>
            <a:endParaRPr lang="en-US" altLang="en-US"/>
          </a:p>
        </p:txBody>
      </p:sp>
      <p:sp>
        <p:nvSpPr>
          <p:cNvPr id="391170" name="Rectangle 2"/>
          <p:cNvSpPr>
            <a:spLocks noRot="1" noChangeArrowheads="1" noTextEdit="1"/>
          </p:cNvSpPr>
          <p:nvPr>
            <p:ph type="sldImg"/>
          </p:nvPr>
        </p:nvSpPr>
        <p:spPr>
          <a:ln/>
        </p:spPr>
      </p:sp>
      <p:sp>
        <p:nvSpPr>
          <p:cNvPr id="3911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60715154"/>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A442D0-CB37-4D8D-BFDA-29BB4993A8F3}" type="slidenum">
              <a:rPr lang="en-US" altLang="en-US"/>
              <a:pPr/>
              <a:t>102</a:t>
            </a:fld>
            <a:endParaRPr lang="en-US" altLang="en-US"/>
          </a:p>
        </p:txBody>
      </p:sp>
      <p:sp>
        <p:nvSpPr>
          <p:cNvPr id="393218" name="Rectangle 2"/>
          <p:cNvSpPr>
            <a:spLocks noRot="1" noChangeArrowheads="1" noTextEdit="1"/>
          </p:cNvSpPr>
          <p:nvPr>
            <p:ph type="sldImg"/>
          </p:nvPr>
        </p:nvSpPr>
        <p:spPr>
          <a:ln/>
        </p:spPr>
      </p:sp>
      <p:sp>
        <p:nvSpPr>
          <p:cNvPr id="3932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78190310"/>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75DF3A-32CE-43B4-B762-50D6764E82AD}" type="slidenum">
              <a:rPr lang="en-US" altLang="en-US"/>
              <a:pPr/>
              <a:t>103</a:t>
            </a:fld>
            <a:endParaRPr lang="en-US" altLang="en-US"/>
          </a:p>
        </p:txBody>
      </p:sp>
      <p:sp>
        <p:nvSpPr>
          <p:cNvPr id="395266" name="Rectangle 2"/>
          <p:cNvSpPr>
            <a:spLocks noRot="1" noChangeArrowheads="1" noTextEdit="1"/>
          </p:cNvSpPr>
          <p:nvPr>
            <p:ph type="sldImg"/>
          </p:nvPr>
        </p:nvSpPr>
        <p:spPr>
          <a:ln/>
        </p:spPr>
      </p:sp>
      <p:sp>
        <p:nvSpPr>
          <p:cNvPr id="3952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6904632"/>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883244-1B58-41FC-AA22-8D92669FAB90}" type="slidenum">
              <a:rPr lang="en-US" altLang="en-US"/>
              <a:pPr/>
              <a:t>104</a:t>
            </a:fld>
            <a:endParaRPr lang="en-US" altLang="en-US"/>
          </a:p>
        </p:txBody>
      </p:sp>
      <p:sp>
        <p:nvSpPr>
          <p:cNvPr id="397314" name="Rectangle 2"/>
          <p:cNvSpPr>
            <a:spLocks noRot="1" noChangeArrowheads="1" noTextEdit="1"/>
          </p:cNvSpPr>
          <p:nvPr>
            <p:ph type="sldImg"/>
          </p:nvPr>
        </p:nvSpPr>
        <p:spPr>
          <a:ln/>
        </p:spPr>
      </p:sp>
      <p:sp>
        <p:nvSpPr>
          <p:cNvPr id="3973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93572665"/>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DEB0F7-C2B2-436A-A816-776A6ACECC61}" type="slidenum">
              <a:rPr lang="en-US" altLang="en-US"/>
              <a:pPr/>
              <a:t>105</a:t>
            </a:fld>
            <a:endParaRPr lang="en-US" altLang="en-US"/>
          </a:p>
        </p:txBody>
      </p:sp>
      <p:sp>
        <p:nvSpPr>
          <p:cNvPr id="399362" name="Rectangle 2"/>
          <p:cNvSpPr>
            <a:spLocks noRot="1" noChangeArrowheads="1" noTextEdit="1"/>
          </p:cNvSpPr>
          <p:nvPr>
            <p:ph type="sldImg"/>
          </p:nvPr>
        </p:nvSpPr>
        <p:spPr>
          <a:ln/>
        </p:spPr>
      </p:sp>
      <p:sp>
        <p:nvSpPr>
          <p:cNvPr id="3993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32765019"/>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08A2E9-0CCE-46B5-BE19-48896E22A761}" type="slidenum">
              <a:rPr lang="en-US" altLang="en-US"/>
              <a:pPr/>
              <a:t>106</a:t>
            </a:fld>
            <a:endParaRPr lang="en-US" altLang="en-US"/>
          </a:p>
        </p:txBody>
      </p:sp>
      <p:sp>
        <p:nvSpPr>
          <p:cNvPr id="401410" name="Rectangle 2"/>
          <p:cNvSpPr>
            <a:spLocks noRot="1" noChangeArrowheads="1" noTextEdit="1"/>
          </p:cNvSpPr>
          <p:nvPr>
            <p:ph type="sldImg"/>
          </p:nvPr>
        </p:nvSpPr>
        <p:spPr>
          <a:ln/>
        </p:spPr>
      </p:sp>
      <p:sp>
        <p:nvSpPr>
          <p:cNvPr id="4014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17394401"/>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874BC8-7713-4B20-9B17-E5E56B8E3372}" type="slidenum">
              <a:rPr lang="en-US" altLang="en-US"/>
              <a:pPr/>
              <a:t>107</a:t>
            </a:fld>
            <a:endParaRPr lang="en-US" altLang="en-US"/>
          </a:p>
        </p:txBody>
      </p:sp>
      <p:sp>
        <p:nvSpPr>
          <p:cNvPr id="403458" name="Rectangle 2"/>
          <p:cNvSpPr>
            <a:spLocks noRot="1" noChangeArrowheads="1" noTextEdit="1"/>
          </p:cNvSpPr>
          <p:nvPr>
            <p:ph type="sldImg"/>
          </p:nvPr>
        </p:nvSpPr>
        <p:spPr>
          <a:ln/>
        </p:spPr>
      </p:sp>
      <p:sp>
        <p:nvSpPr>
          <p:cNvPr id="4034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41386958"/>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05B3BD-F6F0-4421-85AA-64421FAF39B0}" type="slidenum">
              <a:rPr lang="en-US" altLang="en-US"/>
              <a:pPr/>
              <a:t>108</a:t>
            </a:fld>
            <a:endParaRPr lang="en-US" altLang="en-US"/>
          </a:p>
        </p:txBody>
      </p:sp>
      <p:sp>
        <p:nvSpPr>
          <p:cNvPr id="405506" name="Rectangle 2"/>
          <p:cNvSpPr>
            <a:spLocks noRot="1" noChangeArrowheads="1" noTextEdit="1"/>
          </p:cNvSpPr>
          <p:nvPr>
            <p:ph type="sldImg"/>
          </p:nvPr>
        </p:nvSpPr>
        <p:spPr>
          <a:ln/>
        </p:spPr>
      </p:sp>
      <p:sp>
        <p:nvSpPr>
          <p:cNvPr id="4055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47523735"/>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4CA5F4-78D9-414B-985C-81C882B4B69E}" type="slidenum">
              <a:rPr lang="en-US" altLang="en-US"/>
              <a:pPr/>
              <a:t>109</a:t>
            </a:fld>
            <a:endParaRPr lang="en-US" altLang="en-US"/>
          </a:p>
        </p:txBody>
      </p:sp>
      <p:sp>
        <p:nvSpPr>
          <p:cNvPr id="407554" name="Rectangle 2"/>
          <p:cNvSpPr>
            <a:spLocks noRot="1" noChangeArrowheads="1" noTextEdit="1"/>
          </p:cNvSpPr>
          <p:nvPr>
            <p:ph type="sldImg"/>
          </p:nvPr>
        </p:nvSpPr>
        <p:spPr>
          <a:ln/>
        </p:spPr>
      </p:sp>
      <p:sp>
        <p:nvSpPr>
          <p:cNvPr id="4075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907695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F5BE7D-5AB2-4D50-9F5E-2CA77CD16530}" type="slidenum">
              <a:rPr lang="en-US" altLang="en-US"/>
              <a:pPr/>
              <a:t>11</a:t>
            </a:fld>
            <a:endParaRPr lang="en-US" altLang="en-US"/>
          </a:p>
        </p:txBody>
      </p:sp>
      <p:sp>
        <p:nvSpPr>
          <p:cNvPr id="206850" name="Rectangle 2"/>
          <p:cNvSpPr>
            <a:spLocks noRo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54687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15A717-CE25-497B-AA29-FDCA3E42F03F}" type="slidenum">
              <a:rPr lang="en-US" altLang="en-US"/>
              <a:pPr/>
              <a:t>12</a:t>
            </a:fld>
            <a:endParaRPr lang="en-US" altLang="en-US"/>
          </a:p>
        </p:txBody>
      </p:sp>
      <p:sp>
        <p:nvSpPr>
          <p:cNvPr id="208898" name="Rectangle 2"/>
          <p:cNvSpPr>
            <a:spLocks noRo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300889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D491AB-93CE-4626-8B25-89CFDBC684DB}" type="slidenum">
              <a:rPr lang="en-US" altLang="en-US"/>
              <a:pPr/>
              <a:t>13</a:t>
            </a:fld>
            <a:endParaRPr lang="en-US" altLang="en-US"/>
          </a:p>
        </p:txBody>
      </p:sp>
      <p:sp>
        <p:nvSpPr>
          <p:cNvPr id="210946" name="Rectangle 2"/>
          <p:cNvSpPr>
            <a:spLocks noRot="1" noChangeArrowheads="1" noTextEdit="1"/>
          </p:cNvSpPr>
          <p:nvPr>
            <p:ph type="sldImg"/>
          </p:nvPr>
        </p:nvSpPr>
        <p:spPr>
          <a:ln/>
        </p:spPr>
      </p:sp>
      <p:sp>
        <p:nvSpPr>
          <p:cNvPr id="2109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06644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0C90FE-1609-44FF-A507-F3243B41BBDD}" type="slidenum">
              <a:rPr lang="en-US" altLang="en-US"/>
              <a:pPr/>
              <a:t>14</a:t>
            </a:fld>
            <a:endParaRPr lang="en-US" altLang="en-US"/>
          </a:p>
        </p:txBody>
      </p:sp>
      <p:sp>
        <p:nvSpPr>
          <p:cNvPr id="212994" name="Rectangle 2"/>
          <p:cNvSpPr>
            <a:spLocks noRot="1" noChangeArrowheads="1" noTextEdit="1"/>
          </p:cNvSpPr>
          <p:nvPr>
            <p:ph type="sldImg"/>
          </p:nvPr>
        </p:nvSpPr>
        <p:spPr>
          <a:ln/>
        </p:spPr>
      </p:sp>
      <p:sp>
        <p:nvSpPr>
          <p:cNvPr id="2129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04026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003065-3A75-474A-861C-BF4FE0BF196E}" type="slidenum">
              <a:rPr lang="en-US" altLang="en-US"/>
              <a:pPr/>
              <a:t>15</a:t>
            </a:fld>
            <a:endParaRPr lang="en-US" altLang="en-US"/>
          </a:p>
        </p:txBody>
      </p:sp>
      <p:sp>
        <p:nvSpPr>
          <p:cNvPr id="215042" name="Rectangle 2"/>
          <p:cNvSpPr>
            <a:spLocks noRo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860660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43F0C8-785E-4BEC-9193-CA6A43AED940}" type="slidenum">
              <a:rPr lang="en-US" altLang="en-US"/>
              <a:pPr/>
              <a:t>16</a:t>
            </a:fld>
            <a:endParaRPr lang="en-US" altLang="en-US"/>
          </a:p>
        </p:txBody>
      </p:sp>
      <p:sp>
        <p:nvSpPr>
          <p:cNvPr id="217090" name="Rectangle 2"/>
          <p:cNvSpPr>
            <a:spLocks noRot="1" noChangeArrowheads="1" noTextEdit="1"/>
          </p:cNvSpPr>
          <p:nvPr>
            <p:ph type="sldImg"/>
          </p:nvPr>
        </p:nvSpPr>
        <p:spPr>
          <a:ln/>
        </p:spPr>
      </p:sp>
      <p:sp>
        <p:nvSpPr>
          <p:cNvPr id="2170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937457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83988A-3216-4F17-890F-8D6013112AC3}" type="slidenum">
              <a:rPr lang="en-US" altLang="en-US"/>
              <a:pPr/>
              <a:t>17</a:t>
            </a:fld>
            <a:endParaRPr lang="en-US" altLang="en-US"/>
          </a:p>
        </p:txBody>
      </p:sp>
      <p:sp>
        <p:nvSpPr>
          <p:cNvPr id="219138" name="Rectangle 2"/>
          <p:cNvSpPr>
            <a:spLocks noRot="1" noChangeArrowheads="1" noTextEdit="1"/>
          </p:cNvSpPr>
          <p:nvPr>
            <p:ph type="sldImg"/>
          </p:nvPr>
        </p:nvSpPr>
        <p:spPr>
          <a:ln/>
        </p:spPr>
      </p:sp>
      <p:sp>
        <p:nvSpPr>
          <p:cNvPr id="2191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82097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9BA4B8-CC4C-44E2-B78F-32D13528FDF7}" type="slidenum">
              <a:rPr lang="en-US" altLang="en-US"/>
              <a:pPr/>
              <a:t>18</a:t>
            </a:fld>
            <a:endParaRPr lang="en-US" altLang="en-US"/>
          </a:p>
        </p:txBody>
      </p:sp>
      <p:sp>
        <p:nvSpPr>
          <p:cNvPr id="221186" name="Rectangle 2"/>
          <p:cNvSpPr>
            <a:spLocks noRot="1" noChangeArrowheads="1" noTextEdit="1"/>
          </p:cNvSpPr>
          <p:nvPr>
            <p:ph type="sldImg"/>
          </p:nvPr>
        </p:nvSpPr>
        <p:spPr>
          <a:ln/>
        </p:spPr>
      </p:sp>
      <p:sp>
        <p:nvSpPr>
          <p:cNvPr id="2211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318344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E90772-930F-43D6-9661-D64B465A6417}" type="slidenum">
              <a:rPr lang="en-US" altLang="en-US"/>
              <a:pPr/>
              <a:t>19</a:t>
            </a:fld>
            <a:endParaRPr lang="en-US" altLang="en-US"/>
          </a:p>
        </p:txBody>
      </p:sp>
      <p:sp>
        <p:nvSpPr>
          <p:cNvPr id="223234" name="Rectangle 2"/>
          <p:cNvSpPr>
            <a:spLocks noRot="1" noChangeArrowheads="1" noTextEdit="1"/>
          </p:cNvSpPr>
          <p:nvPr>
            <p:ph type="sldImg"/>
          </p:nvPr>
        </p:nvSpPr>
        <p:spPr>
          <a:ln/>
        </p:spPr>
      </p:sp>
      <p:sp>
        <p:nvSpPr>
          <p:cNvPr id="2232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5767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24C102-54C5-467C-B578-B2C2EF13631C}" type="slidenum">
              <a:rPr lang="en-US" altLang="en-US"/>
              <a:pPr/>
              <a:t>2</a:t>
            </a:fld>
            <a:endParaRPr lang="en-US" altLang="en-US"/>
          </a:p>
        </p:txBody>
      </p:sp>
      <p:sp>
        <p:nvSpPr>
          <p:cNvPr id="188418" name="Rectangle 2"/>
          <p:cNvSpPr>
            <a:spLocks noRo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418076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FCB101-0F71-4AB4-9C7C-DEBA45D5D374}" type="slidenum">
              <a:rPr lang="en-US" altLang="en-US"/>
              <a:pPr/>
              <a:t>20</a:t>
            </a:fld>
            <a:endParaRPr lang="en-US" altLang="en-US"/>
          </a:p>
        </p:txBody>
      </p:sp>
      <p:sp>
        <p:nvSpPr>
          <p:cNvPr id="225282" name="Rectangle 2"/>
          <p:cNvSpPr>
            <a:spLocks noRo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67420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DBB557-34E7-4B4F-8464-F2FC447F2DFE}" type="slidenum">
              <a:rPr lang="en-US" altLang="en-US"/>
              <a:pPr/>
              <a:t>21</a:t>
            </a:fld>
            <a:endParaRPr lang="en-US" altLang="en-US"/>
          </a:p>
        </p:txBody>
      </p:sp>
      <p:sp>
        <p:nvSpPr>
          <p:cNvPr id="227330" name="Rectangle 2"/>
          <p:cNvSpPr>
            <a:spLocks noRo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876212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5F98B4-7F39-45EB-80D0-60091FCE315C}" type="slidenum">
              <a:rPr lang="en-US" altLang="en-US"/>
              <a:pPr/>
              <a:t>22</a:t>
            </a:fld>
            <a:endParaRPr lang="en-US" altLang="en-US"/>
          </a:p>
        </p:txBody>
      </p:sp>
      <p:sp>
        <p:nvSpPr>
          <p:cNvPr id="229378" name="Rectangle 2"/>
          <p:cNvSpPr>
            <a:spLocks noRot="1" noChangeArrowheads="1" noTextEdit="1"/>
          </p:cNvSpPr>
          <p:nvPr>
            <p:ph type="sldImg"/>
          </p:nvPr>
        </p:nvSpPr>
        <p:spPr>
          <a:ln/>
        </p:spPr>
      </p:sp>
      <p:sp>
        <p:nvSpPr>
          <p:cNvPr id="2293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836211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388407-8465-4C77-90F5-79008BEF9152}" type="slidenum">
              <a:rPr lang="en-US" altLang="en-US"/>
              <a:pPr/>
              <a:t>23</a:t>
            </a:fld>
            <a:endParaRPr lang="en-US" altLang="en-US"/>
          </a:p>
        </p:txBody>
      </p:sp>
      <p:sp>
        <p:nvSpPr>
          <p:cNvPr id="231426" name="Rectangle 2"/>
          <p:cNvSpPr>
            <a:spLocks noRo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736323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C160EA-C7B4-45C5-8006-E8DFAEFB70F9}" type="slidenum">
              <a:rPr lang="en-US" altLang="en-US"/>
              <a:pPr/>
              <a:t>24</a:t>
            </a:fld>
            <a:endParaRPr lang="en-US" altLang="en-US"/>
          </a:p>
        </p:txBody>
      </p:sp>
      <p:sp>
        <p:nvSpPr>
          <p:cNvPr id="233474" name="Rectangle 2"/>
          <p:cNvSpPr>
            <a:spLocks noRot="1" noChangeArrowheads="1" noTextEdit="1"/>
          </p:cNvSpPr>
          <p:nvPr>
            <p:ph type="sldImg"/>
          </p:nvPr>
        </p:nvSpPr>
        <p:spPr>
          <a:ln/>
        </p:spPr>
      </p:sp>
      <p:sp>
        <p:nvSpPr>
          <p:cNvPr id="2334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605439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2CC226-3235-4301-BAD6-9F97EFD8FFBB}" type="slidenum">
              <a:rPr lang="en-US" altLang="en-US"/>
              <a:pPr/>
              <a:t>25</a:t>
            </a:fld>
            <a:endParaRPr lang="en-US" altLang="en-US"/>
          </a:p>
        </p:txBody>
      </p:sp>
      <p:sp>
        <p:nvSpPr>
          <p:cNvPr id="235522" name="Rectangle 2"/>
          <p:cNvSpPr>
            <a:spLocks noRot="1" noChangeArrowheads="1" noTextEdit="1"/>
          </p:cNvSpPr>
          <p:nvPr>
            <p:ph type="sldImg"/>
          </p:nvPr>
        </p:nvSpPr>
        <p:spPr>
          <a:ln/>
        </p:spPr>
      </p:sp>
      <p:sp>
        <p:nvSpPr>
          <p:cNvPr id="2355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632166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2DBBCE-8ADD-4122-B5B5-9E9A90AE8B1D}" type="slidenum">
              <a:rPr lang="en-US" altLang="en-US"/>
              <a:pPr/>
              <a:t>26</a:t>
            </a:fld>
            <a:endParaRPr lang="en-US" altLang="en-US"/>
          </a:p>
        </p:txBody>
      </p:sp>
      <p:sp>
        <p:nvSpPr>
          <p:cNvPr id="237570" name="Rectangle 2"/>
          <p:cNvSpPr>
            <a:spLocks noRo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692323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4AFBB7-708F-4B95-836B-AF178DE6C53D}" type="slidenum">
              <a:rPr lang="en-US" altLang="en-US"/>
              <a:pPr/>
              <a:t>27</a:t>
            </a:fld>
            <a:endParaRPr lang="en-US" altLang="en-US"/>
          </a:p>
        </p:txBody>
      </p:sp>
      <p:sp>
        <p:nvSpPr>
          <p:cNvPr id="239618" name="Rectangle 2"/>
          <p:cNvSpPr>
            <a:spLocks noRot="1" noChangeArrowheads="1" noTextEdit="1"/>
          </p:cNvSpPr>
          <p:nvPr>
            <p:ph type="sldImg"/>
          </p:nvPr>
        </p:nvSpPr>
        <p:spPr>
          <a:ln/>
        </p:spPr>
      </p:sp>
      <p:sp>
        <p:nvSpPr>
          <p:cNvPr id="2396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512759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523101-7C43-4B72-B5BF-A6DC091F8E6F}" type="slidenum">
              <a:rPr lang="en-US" altLang="en-US"/>
              <a:pPr/>
              <a:t>28</a:t>
            </a:fld>
            <a:endParaRPr lang="en-US" altLang="en-US"/>
          </a:p>
        </p:txBody>
      </p:sp>
      <p:sp>
        <p:nvSpPr>
          <p:cNvPr id="241666" name="Rectangle 2"/>
          <p:cNvSpPr>
            <a:spLocks noRo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502998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BE2B3-709D-49B8-AD3C-4E235D069E17}" type="slidenum">
              <a:rPr lang="en-US" altLang="en-US"/>
              <a:pPr/>
              <a:t>29</a:t>
            </a:fld>
            <a:endParaRPr lang="en-US" altLang="en-US"/>
          </a:p>
        </p:txBody>
      </p:sp>
      <p:sp>
        <p:nvSpPr>
          <p:cNvPr id="243714" name="Rectangle 2"/>
          <p:cNvSpPr>
            <a:spLocks noRot="1" noChangeArrowheads="1" noTextEdit="1"/>
          </p:cNvSpPr>
          <p:nvPr>
            <p:ph type="sldImg"/>
          </p:nvPr>
        </p:nvSpPr>
        <p:spPr>
          <a:ln/>
        </p:spPr>
      </p:sp>
      <p:sp>
        <p:nvSpPr>
          <p:cNvPr id="2437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89063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69D4E8-0C0D-4B95-959D-99C14911DCF4}" type="slidenum">
              <a:rPr lang="en-US" altLang="en-US"/>
              <a:pPr/>
              <a:t>3</a:t>
            </a:fld>
            <a:endParaRPr lang="en-US" altLang="en-US"/>
          </a:p>
        </p:txBody>
      </p:sp>
      <p:sp>
        <p:nvSpPr>
          <p:cNvPr id="190466" name="Rectangle 2"/>
          <p:cNvSpPr>
            <a:spLocks noRo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657583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6A6971-DF07-4488-B7DD-260F5047E60D}" type="slidenum">
              <a:rPr lang="en-US" altLang="en-US"/>
              <a:pPr/>
              <a:t>30</a:t>
            </a:fld>
            <a:endParaRPr lang="en-US" altLang="en-US"/>
          </a:p>
        </p:txBody>
      </p:sp>
      <p:sp>
        <p:nvSpPr>
          <p:cNvPr id="245762" name="Rectangle 2"/>
          <p:cNvSpPr>
            <a:spLocks noRot="1" noChangeArrowheads="1" noTextEdit="1"/>
          </p:cNvSpPr>
          <p:nvPr>
            <p:ph type="sldImg"/>
          </p:nvPr>
        </p:nvSpPr>
        <p:spPr>
          <a:ln/>
        </p:spPr>
      </p:sp>
      <p:sp>
        <p:nvSpPr>
          <p:cNvPr id="2457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992801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0171E5-84B0-4E23-877E-B243C48A20A3}" type="slidenum">
              <a:rPr lang="en-US" altLang="en-US"/>
              <a:pPr/>
              <a:t>31</a:t>
            </a:fld>
            <a:endParaRPr lang="en-US" altLang="en-US"/>
          </a:p>
        </p:txBody>
      </p:sp>
      <p:sp>
        <p:nvSpPr>
          <p:cNvPr id="247810" name="Rectangle 2"/>
          <p:cNvSpPr>
            <a:spLocks noRot="1"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284422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38C094-F210-486C-9FE3-494127E4E9E1}" type="slidenum">
              <a:rPr lang="en-US" altLang="en-US"/>
              <a:pPr/>
              <a:t>32</a:t>
            </a:fld>
            <a:endParaRPr lang="en-US" altLang="en-US"/>
          </a:p>
        </p:txBody>
      </p:sp>
      <p:sp>
        <p:nvSpPr>
          <p:cNvPr id="249858" name="Rectangle 2"/>
          <p:cNvSpPr>
            <a:spLocks noRot="1" noChangeArrowheads="1" noTextEdit="1"/>
          </p:cNvSpPr>
          <p:nvPr>
            <p:ph type="sldImg"/>
          </p:nvPr>
        </p:nvSpPr>
        <p:spPr>
          <a:ln/>
        </p:spPr>
      </p:sp>
      <p:sp>
        <p:nvSpPr>
          <p:cNvPr id="2498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16939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00904C-2813-4C79-A0C8-3A8EB673C66E}" type="slidenum">
              <a:rPr lang="en-US" altLang="en-US"/>
              <a:pPr/>
              <a:t>33</a:t>
            </a:fld>
            <a:endParaRPr lang="en-US" altLang="en-US"/>
          </a:p>
        </p:txBody>
      </p:sp>
      <p:sp>
        <p:nvSpPr>
          <p:cNvPr id="251906" name="Rectangle 2"/>
          <p:cNvSpPr>
            <a:spLocks noRot="1" noChangeArrowheads="1" noTextEdit="1"/>
          </p:cNvSpPr>
          <p:nvPr>
            <p:ph type="sldImg"/>
          </p:nvPr>
        </p:nvSpPr>
        <p:spPr>
          <a:ln/>
        </p:spPr>
      </p:sp>
      <p:sp>
        <p:nvSpPr>
          <p:cNvPr id="2519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451522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D7B0A1-6232-43BD-8018-4DB7FEFC1F55}" type="slidenum">
              <a:rPr lang="en-US" altLang="en-US"/>
              <a:pPr/>
              <a:t>34</a:t>
            </a:fld>
            <a:endParaRPr lang="en-US" altLang="en-US"/>
          </a:p>
        </p:txBody>
      </p:sp>
      <p:sp>
        <p:nvSpPr>
          <p:cNvPr id="253954" name="Rectangle 2"/>
          <p:cNvSpPr>
            <a:spLocks noRot="1" noChangeArrowheads="1" noTextEdit="1"/>
          </p:cNvSpPr>
          <p:nvPr>
            <p:ph type="sldImg"/>
          </p:nvPr>
        </p:nvSpPr>
        <p:spPr>
          <a:ln/>
        </p:spPr>
      </p:sp>
      <p:sp>
        <p:nvSpPr>
          <p:cNvPr id="2539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15838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8830EF-BD4E-4FFF-812E-4D2775EAC8BD}" type="slidenum">
              <a:rPr lang="en-US" altLang="en-US"/>
              <a:pPr/>
              <a:t>35</a:t>
            </a:fld>
            <a:endParaRPr lang="en-US" altLang="en-US"/>
          </a:p>
        </p:txBody>
      </p:sp>
      <p:sp>
        <p:nvSpPr>
          <p:cNvPr id="256002" name="Rectangle 2"/>
          <p:cNvSpPr>
            <a:spLocks noRo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638442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723976-6BCA-4C69-847F-B2D89C847EA1}" type="slidenum">
              <a:rPr lang="en-US" altLang="en-US"/>
              <a:pPr/>
              <a:t>36</a:t>
            </a:fld>
            <a:endParaRPr lang="en-US" altLang="en-US"/>
          </a:p>
        </p:txBody>
      </p:sp>
      <p:sp>
        <p:nvSpPr>
          <p:cNvPr id="258050" name="Rectangle 2"/>
          <p:cNvSpPr>
            <a:spLocks noRot="1"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9669051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031379-404D-4CA8-BCD5-E8834B08ACC2}" type="slidenum">
              <a:rPr lang="en-US" altLang="en-US"/>
              <a:pPr/>
              <a:t>37</a:t>
            </a:fld>
            <a:endParaRPr lang="en-US" altLang="en-US"/>
          </a:p>
        </p:txBody>
      </p:sp>
      <p:sp>
        <p:nvSpPr>
          <p:cNvPr id="260098" name="Rectangle 2"/>
          <p:cNvSpPr>
            <a:spLocks noRot="1"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7997996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146F97-3615-4A34-BD76-064FEB444BB5}" type="slidenum">
              <a:rPr lang="en-US" altLang="en-US"/>
              <a:pPr/>
              <a:t>38</a:t>
            </a:fld>
            <a:endParaRPr lang="en-US" altLang="en-US"/>
          </a:p>
        </p:txBody>
      </p:sp>
      <p:sp>
        <p:nvSpPr>
          <p:cNvPr id="262146" name="Rectangle 2"/>
          <p:cNvSpPr>
            <a:spLocks noRot="1" noChangeArrowheads="1" noTextEdit="1"/>
          </p:cNvSpPr>
          <p:nvPr>
            <p:ph type="sldImg"/>
          </p:nvPr>
        </p:nvSpPr>
        <p:spPr>
          <a:ln/>
        </p:spPr>
      </p:sp>
      <p:sp>
        <p:nvSpPr>
          <p:cNvPr id="2621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518456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C374B7-1583-474B-93DD-4DC19B028DA0}" type="slidenum">
              <a:rPr lang="en-US" altLang="en-US"/>
              <a:pPr/>
              <a:t>39</a:t>
            </a:fld>
            <a:endParaRPr lang="en-US" altLang="en-US"/>
          </a:p>
        </p:txBody>
      </p:sp>
      <p:sp>
        <p:nvSpPr>
          <p:cNvPr id="264194" name="Rectangle 2"/>
          <p:cNvSpPr>
            <a:spLocks noRot="1"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7498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832951-A63F-4A08-BDEF-6D7D0F360A51}" type="slidenum">
              <a:rPr lang="en-US" altLang="en-US"/>
              <a:pPr/>
              <a:t>4</a:t>
            </a:fld>
            <a:endParaRPr lang="en-US" altLang="en-US"/>
          </a:p>
        </p:txBody>
      </p:sp>
      <p:sp>
        <p:nvSpPr>
          <p:cNvPr id="192514" name="Rectangle 2"/>
          <p:cNvSpPr>
            <a:spLocks noRo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1892328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5CE902-747A-4D21-B40F-88CE24D23297}" type="slidenum">
              <a:rPr lang="en-US" altLang="en-US"/>
              <a:pPr/>
              <a:t>40</a:t>
            </a:fld>
            <a:endParaRPr lang="en-US" altLang="en-US"/>
          </a:p>
        </p:txBody>
      </p:sp>
      <p:sp>
        <p:nvSpPr>
          <p:cNvPr id="266242" name="Rectangle 2"/>
          <p:cNvSpPr>
            <a:spLocks noRot="1" noChangeArrowheads="1" noTextEdit="1"/>
          </p:cNvSpPr>
          <p:nvPr>
            <p:ph type="sldImg"/>
          </p:nvPr>
        </p:nvSpPr>
        <p:spPr>
          <a:ln/>
        </p:spPr>
      </p:sp>
      <p:sp>
        <p:nvSpPr>
          <p:cNvPr id="2662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1846116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39FAC4-2092-4F5E-9BEF-1EFA4354C203}" type="slidenum">
              <a:rPr lang="en-US" altLang="en-US"/>
              <a:pPr/>
              <a:t>41</a:t>
            </a:fld>
            <a:endParaRPr lang="en-US" altLang="en-US"/>
          </a:p>
        </p:txBody>
      </p:sp>
      <p:sp>
        <p:nvSpPr>
          <p:cNvPr id="268290" name="Rectangle 2"/>
          <p:cNvSpPr>
            <a:spLocks noRo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567358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04DE80-B86E-4B96-832D-577CEBEB59CF}" type="slidenum">
              <a:rPr lang="en-US" altLang="en-US"/>
              <a:pPr/>
              <a:t>42</a:t>
            </a:fld>
            <a:endParaRPr lang="en-US" altLang="en-US"/>
          </a:p>
        </p:txBody>
      </p:sp>
      <p:sp>
        <p:nvSpPr>
          <p:cNvPr id="270338" name="Rectangle 2"/>
          <p:cNvSpPr>
            <a:spLocks noRo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599882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4C24A7-EE33-4535-ADB4-6DADEC7F1A9E}" type="slidenum">
              <a:rPr lang="en-US" altLang="en-US"/>
              <a:pPr/>
              <a:t>43</a:t>
            </a:fld>
            <a:endParaRPr lang="en-US" altLang="en-US"/>
          </a:p>
        </p:txBody>
      </p:sp>
      <p:sp>
        <p:nvSpPr>
          <p:cNvPr id="272386" name="Rectangle 2"/>
          <p:cNvSpPr>
            <a:spLocks noRo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9489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0B18DE-E351-4B56-9139-B54FBC9EC762}" type="slidenum">
              <a:rPr lang="en-US" altLang="en-US"/>
              <a:pPr/>
              <a:t>44</a:t>
            </a:fld>
            <a:endParaRPr lang="en-US" altLang="en-US"/>
          </a:p>
        </p:txBody>
      </p:sp>
      <p:sp>
        <p:nvSpPr>
          <p:cNvPr id="274434" name="Rectangle 2"/>
          <p:cNvSpPr>
            <a:spLocks noRo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760144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BB2DCA-C4EA-482E-A868-AA2A19DDB8C4}" type="slidenum">
              <a:rPr lang="en-US" altLang="en-US"/>
              <a:pPr/>
              <a:t>45</a:t>
            </a:fld>
            <a:endParaRPr lang="en-US" altLang="en-US"/>
          </a:p>
        </p:txBody>
      </p:sp>
      <p:sp>
        <p:nvSpPr>
          <p:cNvPr id="276482" name="Rectangle 2"/>
          <p:cNvSpPr>
            <a:spLocks noRot="1"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200146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4384FE-F78B-43E2-95FC-9EAE4486802F}" type="slidenum">
              <a:rPr lang="en-US" altLang="en-US"/>
              <a:pPr/>
              <a:t>46</a:t>
            </a:fld>
            <a:endParaRPr lang="en-US" altLang="en-US"/>
          </a:p>
        </p:txBody>
      </p:sp>
      <p:sp>
        <p:nvSpPr>
          <p:cNvPr id="278530" name="Rectangle 2"/>
          <p:cNvSpPr>
            <a:spLocks noRo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119499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F1639E-95AB-48A6-A078-4ABDA7E6CA50}" type="slidenum">
              <a:rPr lang="en-US" altLang="en-US"/>
              <a:pPr/>
              <a:t>47</a:t>
            </a:fld>
            <a:endParaRPr lang="en-US" altLang="en-US"/>
          </a:p>
        </p:txBody>
      </p:sp>
      <p:sp>
        <p:nvSpPr>
          <p:cNvPr id="280578" name="Rectangle 2"/>
          <p:cNvSpPr>
            <a:spLocks noRot="1" noChangeArrowheads="1" noTextEdit="1"/>
          </p:cNvSpPr>
          <p:nvPr>
            <p:ph type="sldImg"/>
          </p:nvPr>
        </p:nvSpPr>
        <p:spPr>
          <a:ln/>
        </p:spPr>
      </p:sp>
      <p:sp>
        <p:nvSpPr>
          <p:cNvPr id="280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602954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CEA997-A3C8-4EC5-8B74-092E99870CDA}" type="slidenum">
              <a:rPr lang="en-US" altLang="en-US"/>
              <a:pPr/>
              <a:t>48</a:t>
            </a:fld>
            <a:endParaRPr lang="en-US" altLang="en-US"/>
          </a:p>
        </p:txBody>
      </p:sp>
      <p:sp>
        <p:nvSpPr>
          <p:cNvPr id="282626" name="Rectangle 2"/>
          <p:cNvSpPr>
            <a:spLocks noRo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6531341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8BE1E1-6A2D-4D8A-BD14-0A2F9DFD7226}" type="slidenum">
              <a:rPr lang="en-US" altLang="en-US"/>
              <a:pPr/>
              <a:t>49</a:t>
            </a:fld>
            <a:endParaRPr lang="en-US" altLang="en-US"/>
          </a:p>
        </p:txBody>
      </p:sp>
      <p:sp>
        <p:nvSpPr>
          <p:cNvPr id="284674" name="Rectangle 2"/>
          <p:cNvSpPr>
            <a:spLocks noRot="1" noChangeArrowheads="1" noTextEdit="1"/>
          </p:cNvSpPr>
          <p:nvPr>
            <p:ph type="sldImg"/>
          </p:nvPr>
        </p:nvSpPr>
        <p:spPr>
          <a:ln/>
        </p:spPr>
      </p:sp>
      <p:sp>
        <p:nvSpPr>
          <p:cNvPr id="2846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22555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35997D-5217-42F4-AC64-31A3F4604228}" type="slidenum">
              <a:rPr lang="en-US" altLang="en-US"/>
              <a:pPr/>
              <a:t>5</a:t>
            </a:fld>
            <a:endParaRPr lang="en-US" altLang="en-US"/>
          </a:p>
        </p:txBody>
      </p:sp>
      <p:sp>
        <p:nvSpPr>
          <p:cNvPr id="194562" name="Rectangle 2"/>
          <p:cNvSpPr>
            <a:spLocks noRo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4924683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C8FA3-A0BF-428D-A985-3E53107E8FD5}" type="slidenum">
              <a:rPr lang="en-US" altLang="en-US"/>
              <a:pPr/>
              <a:t>50</a:t>
            </a:fld>
            <a:endParaRPr lang="en-US" altLang="en-US"/>
          </a:p>
        </p:txBody>
      </p:sp>
      <p:sp>
        <p:nvSpPr>
          <p:cNvPr id="286722" name="Rectangle 2"/>
          <p:cNvSpPr>
            <a:spLocks noRot="1"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3100606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DB7AD4-A5D3-49E5-A8AE-3ED727BE801B}" type="slidenum">
              <a:rPr lang="en-US" altLang="en-US"/>
              <a:pPr/>
              <a:t>51</a:t>
            </a:fld>
            <a:endParaRPr lang="en-US" altLang="en-US"/>
          </a:p>
        </p:txBody>
      </p:sp>
      <p:sp>
        <p:nvSpPr>
          <p:cNvPr id="288770" name="Rectangle 2"/>
          <p:cNvSpPr>
            <a:spLocks noRot="1"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7428614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11D745-5538-408F-949C-75B921AC4B4A}" type="slidenum">
              <a:rPr lang="en-US" altLang="en-US"/>
              <a:pPr/>
              <a:t>52</a:t>
            </a:fld>
            <a:endParaRPr lang="en-US" altLang="en-US"/>
          </a:p>
        </p:txBody>
      </p:sp>
      <p:sp>
        <p:nvSpPr>
          <p:cNvPr id="290818" name="Rectangle 2"/>
          <p:cNvSpPr>
            <a:spLocks noRot="1"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5505124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C6C89D-9B8C-4E38-95EA-53E0A779A34B}" type="slidenum">
              <a:rPr lang="en-US" altLang="en-US"/>
              <a:pPr/>
              <a:t>53</a:t>
            </a:fld>
            <a:endParaRPr lang="en-US" altLang="en-US"/>
          </a:p>
        </p:txBody>
      </p:sp>
      <p:sp>
        <p:nvSpPr>
          <p:cNvPr id="292866" name="Rectangle 2"/>
          <p:cNvSpPr>
            <a:spLocks noRot="1"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6471737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10852-C5DA-4BC5-B8AE-06AC26D8026A}" type="slidenum">
              <a:rPr lang="en-US" altLang="en-US"/>
              <a:pPr/>
              <a:t>54</a:t>
            </a:fld>
            <a:endParaRPr lang="en-US" altLang="en-US"/>
          </a:p>
        </p:txBody>
      </p:sp>
      <p:sp>
        <p:nvSpPr>
          <p:cNvPr id="294914" name="Rectangle 2"/>
          <p:cNvSpPr>
            <a:spLocks noRot="1"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7169960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2F7738-123F-42B0-9B9B-97F62256DA0E}" type="slidenum">
              <a:rPr lang="en-US" altLang="en-US"/>
              <a:pPr/>
              <a:t>55</a:t>
            </a:fld>
            <a:endParaRPr lang="en-US" altLang="en-US"/>
          </a:p>
        </p:txBody>
      </p:sp>
      <p:sp>
        <p:nvSpPr>
          <p:cNvPr id="296962" name="Rectangle 2"/>
          <p:cNvSpPr>
            <a:spLocks noRot="1"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6133866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EDC1EB-DA81-4C03-92BD-5A2220959EA9}" type="slidenum">
              <a:rPr lang="en-US" altLang="en-US"/>
              <a:pPr/>
              <a:t>56</a:t>
            </a:fld>
            <a:endParaRPr lang="en-US" altLang="en-US"/>
          </a:p>
        </p:txBody>
      </p:sp>
      <p:sp>
        <p:nvSpPr>
          <p:cNvPr id="299010" name="Rectangle 2"/>
          <p:cNvSpPr>
            <a:spLocks noRot="1"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0402050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56ADFD-1D8C-4F9F-A760-351DFE924A8F}" type="slidenum">
              <a:rPr lang="en-US" altLang="en-US"/>
              <a:pPr/>
              <a:t>57</a:t>
            </a:fld>
            <a:endParaRPr lang="en-US" altLang="en-US"/>
          </a:p>
        </p:txBody>
      </p:sp>
      <p:sp>
        <p:nvSpPr>
          <p:cNvPr id="301058" name="Rectangle 2"/>
          <p:cNvSpPr>
            <a:spLocks noRot="1"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7780696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5A4BB9-C4F1-4CFC-A89A-90551E528E9E}" type="slidenum">
              <a:rPr lang="en-US" altLang="en-US"/>
              <a:pPr/>
              <a:t>58</a:t>
            </a:fld>
            <a:endParaRPr lang="en-US" altLang="en-US"/>
          </a:p>
        </p:txBody>
      </p:sp>
      <p:sp>
        <p:nvSpPr>
          <p:cNvPr id="303106" name="Rectangle 2"/>
          <p:cNvSpPr>
            <a:spLocks noRot="1"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9346046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50D705-7651-495C-A9DB-55C400681387}" type="slidenum">
              <a:rPr lang="en-US" altLang="en-US"/>
              <a:pPr/>
              <a:t>59</a:t>
            </a:fld>
            <a:endParaRPr lang="en-US" altLang="en-US"/>
          </a:p>
        </p:txBody>
      </p:sp>
      <p:sp>
        <p:nvSpPr>
          <p:cNvPr id="305154" name="Rectangle 2"/>
          <p:cNvSpPr>
            <a:spLocks noRot="1"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95468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8E0B28-5395-4B1E-85BB-FA918CE5F771}" type="slidenum">
              <a:rPr lang="en-US" altLang="en-US"/>
              <a:pPr/>
              <a:t>6</a:t>
            </a:fld>
            <a:endParaRPr lang="en-US" altLang="en-US"/>
          </a:p>
        </p:txBody>
      </p:sp>
      <p:sp>
        <p:nvSpPr>
          <p:cNvPr id="196610" name="Rectangle 2"/>
          <p:cNvSpPr>
            <a:spLocks noRo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3661552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F73CD5-33B4-464A-A7FD-2D986695920C}" type="slidenum">
              <a:rPr lang="en-US" altLang="en-US"/>
              <a:pPr/>
              <a:t>60</a:t>
            </a:fld>
            <a:endParaRPr lang="en-US" altLang="en-US"/>
          </a:p>
        </p:txBody>
      </p:sp>
      <p:sp>
        <p:nvSpPr>
          <p:cNvPr id="307202" name="Rectangle 2"/>
          <p:cNvSpPr>
            <a:spLocks noRot="1" noChangeArrowheads="1" noTextEdit="1"/>
          </p:cNvSpPr>
          <p:nvPr>
            <p:ph type="sldImg"/>
          </p:nvPr>
        </p:nvSpPr>
        <p:spPr>
          <a:ln/>
        </p:spPr>
      </p:sp>
      <p:sp>
        <p:nvSpPr>
          <p:cNvPr id="3072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0122130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4CA625-3487-4A41-AD32-020C9A5A6465}" type="slidenum">
              <a:rPr lang="en-US" altLang="en-US"/>
              <a:pPr/>
              <a:t>61</a:t>
            </a:fld>
            <a:endParaRPr lang="en-US" altLang="en-US"/>
          </a:p>
        </p:txBody>
      </p:sp>
      <p:sp>
        <p:nvSpPr>
          <p:cNvPr id="309250" name="Rectangle 2"/>
          <p:cNvSpPr>
            <a:spLocks noRot="1" noChangeArrowheads="1" noTextEdit="1"/>
          </p:cNvSpPr>
          <p:nvPr>
            <p:ph type="sldImg"/>
          </p:nvPr>
        </p:nvSpPr>
        <p:spPr>
          <a:ln/>
        </p:spPr>
      </p:sp>
      <p:sp>
        <p:nvSpPr>
          <p:cNvPr id="3092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9555850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2E5F4D-9A33-43B2-8534-92161D7DC6B6}" type="slidenum">
              <a:rPr lang="en-US" altLang="en-US"/>
              <a:pPr/>
              <a:t>62</a:t>
            </a:fld>
            <a:endParaRPr lang="en-US" altLang="en-US"/>
          </a:p>
        </p:txBody>
      </p:sp>
      <p:sp>
        <p:nvSpPr>
          <p:cNvPr id="311298" name="Rectangle 2"/>
          <p:cNvSpPr>
            <a:spLocks noRot="1" noChangeArrowheads="1" noTextEdit="1"/>
          </p:cNvSpPr>
          <p:nvPr>
            <p:ph type="sldImg"/>
          </p:nvPr>
        </p:nvSpPr>
        <p:spPr>
          <a:ln/>
        </p:spPr>
      </p:sp>
      <p:sp>
        <p:nvSpPr>
          <p:cNvPr id="3112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4764914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5234CB-4284-4F5E-B566-F863B91F1E8A}" type="slidenum">
              <a:rPr lang="en-US" altLang="en-US"/>
              <a:pPr/>
              <a:t>63</a:t>
            </a:fld>
            <a:endParaRPr lang="en-US" altLang="en-US"/>
          </a:p>
        </p:txBody>
      </p:sp>
      <p:sp>
        <p:nvSpPr>
          <p:cNvPr id="313346" name="Rectangle 2"/>
          <p:cNvSpPr>
            <a:spLocks noRot="1" noChangeArrowheads="1" noTextEdit="1"/>
          </p:cNvSpPr>
          <p:nvPr>
            <p:ph type="sldImg"/>
          </p:nvPr>
        </p:nvSpPr>
        <p:spPr>
          <a:ln/>
        </p:spPr>
      </p:sp>
      <p:sp>
        <p:nvSpPr>
          <p:cNvPr id="3133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1850616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F30D22-D91A-41CE-8D24-42A59D4F4DC3}" type="slidenum">
              <a:rPr lang="en-US" altLang="en-US"/>
              <a:pPr/>
              <a:t>64</a:t>
            </a:fld>
            <a:endParaRPr lang="en-US" altLang="en-US"/>
          </a:p>
        </p:txBody>
      </p:sp>
      <p:sp>
        <p:nvSpPr>
          <p:cNvPr id="315394" name="Rectangle 2"/>
          <p:cNvSpPr>
            <a:spLocks noRot="1" noChangeArrowheads="1" noTextEdit="1"/>
          </p:cNvSpPr>
          <p:nvPr>
            <p:ph type="sldImg"/>
          </p:nvPr>
        </p:nvSpPr>
        <p:spPr>
          <a:ln/>
        </p:spPr>
      </p:sp>
      <p:sp>
        <p:nvSpPr>
          <p:cNvPr id="3153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7437332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73598B-C145-41F4-81CF-C9D01AFA9B2C}" type="slidenum">
              <a:rPr lang="en-US" altLang="en-US"/>
              <a:pPr/>
              <a:t>65</a:t>
            </a:fld>
            <a:endParaRPr lang="en-US" altLang="en-US"/>
          </a:p>
        </p:txBody>
      </p:sp>
      <p:sp>
        <p:nvSpPr>
          <p:cNvPr id="317442" name="Rectangle 2"/>
          <p:cNvSpPr>
            <a:spLocks noRot="1" noChangeArrowheads="1" noTextEdit="1"/>
          </p:cNvSpPr>
          <p:nvPr>
            <p:ph type="sldImg"/>
          </p:nvPr>
        </p:nvSpPr>
        <p:spPr>
          <a:ln/>
        </p:spPr>
      </p:sp>
      <p:sp>
        <p:nvSpPr>
          <p:cNvPr id="3174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0241162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BA0A4B-19FD-47CB-A05A-58547096669D}" type="slidenum">
              <a:rPr lang="en-US" altLang="en-US"/>
              <a:pPr/>
              <a:t>66</a:t>
            </a:fld>
            <a:endParaRPr lang="en-US" altLang="en-US"/>
          </a:p>
        </p:txBody>
      </p:sp>
      <p:sp>
        <p:nvSpPr>
          <p:cNvPr id="319490" name="Rectangle 2"/>
          <p:cNvSpPr>
            <a:spLocks noRot="1" noChangeArrowheads="1" noTextEdit="1"/>
          </p:cNvSpPr>
          <p:nvPr>
            <p:ph type="sldImg"/>
          </p:nvPr>
        </p:nvSpPr>
        <p:spPr>
          <a:ln/>
        </p:spPr>
      </p:sp>
      <p:sp>
        <p:nvSpPr>
          <p:cNvPr id="3194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88003819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171FDB-E46B-40BE-A1AE-7C626EAD4CC4}" type="slidenum">
              <a:rPr lang="en-US" altLang="en-US"/>
              <a:pPr/>
              <a:t>67</a:t>
            </a:fld>
            <a:endParaRPr lang="en-US" altLang="en-US"/>
          </a:p>
        </p:txBody>
      </p:sp>
      <p:sp>
        <p:nvSpPr>
          <p:cNvPr id="321538" name="Rectangle 2"/>
          <p:cNvSpPr>
            <a:spLocks noRot="1" noChangeArrowheads="1" noTextEdit="1"/>
          </p:cNvSpPr>
          <p:nvPr>
            <p:ph type="sldImg"/>
          </p:nvPr>
        </p:nvSpPr>
        <p:spPr>
          <a:ln/>
        </p:spPr>
      </p:sp>
      <p:sp>
        <p:nvSpPr>
          <p:cNvPr id="3215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0238094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A6E02F-BD5F-4833-BC10-BC359920003D}" type="slidenum">
              <a:rPr lang="en-US" altLang="en-US"/>
              <a:pPr/>
              <a:t>68</a:t>
            </a:fld>
            <a:endParaRPr lang="en-US" altLang="en-US"/>
          </a:p>
        </p:txBody>
      </p:sp>
      <p:sp>
        <p:nvSpPr>
          <p:cNvPr id="323586" name="Rectangle 2"/>
          <p:cNvSpPr>
            <a:spLocks noRot="1" noChangeArrowheads="1" noTextEdit="1"/>
          </p:cNvSpPr>
          <p:nvPr>
            <p:ph type="sldImg"/>
          </p:nvPr>
        </p:nvSpPr>
        <p:spPr>
          <a:ln/>
        </p:spPr>
      </p:sp>
      <p:sp>
        <p:nvSpPr>
          <p:cNvPr id="3235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4347384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AF1320-C864-496F-90F9-766DC90C3066}" type="slidenum">
              <a:rPr lang="en-US" altLang="en-US"/>
              <a:pPr/>
              <a:t>69</a:t>
            </a:fld>
            <a:endParaRPr lang="en-US" altLang="en-US"/>
          </a:p>
        </p:txBody>
      </p:sp>
      <p:sp>
        <p:nvSpPr>
          <p:cNvPr id="325634" name="Rectangle 2"/>
          <p:cNvSpPr>
            <a:spLocks noRot="1" noChangeArrowheads="1" noTextEdit="1"/>
          </p:cNvSpPr>
          <p:nvPr>
            <p:ph type="sldImg"/>
          </p:nvPr>
        </p:nvSpPr>
        <p:spPr>
          <a:ln/>
        </p:spPr>
      </p:sp>
      <p:sp>
        <p:nvSpPr>
          <p:cNvPr id="3256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49920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A09326-7DFE-492F-AC17-AA71C4C1612D}" type="slidenum">
              <a:rPr lang="en-US" altLang="en-US"/>
              <a:pPr/>
              <a:t>7</a:t>
            </a:fld>
            <a:endParaRPr lang="en-US" altLang="en-US"/>
          </a:p>
        </p:txBody>
      </p:sp>
      <p:sp>
        <p:nvSpPr>
          <p:cNvPr id="198658" name="Rectangle 2"/>
          <p:cNvSpPr>
            <a:spLocks noRo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1155821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2DCE0E-1B05-4B9F-830D-DEF5EC6A30F2}" type="slidenum">
              <a:rPr lang="en-US" altLang="en-US"/>
              <a:pPr/>
              <a:t>70</a:t>
            </a:fld>
            <a:endParaRPr lang="en-US" altLang="en-US"/>
          </a:p>
        </p:txBody>
      </p:sp>
      <p:sp>
        <p:nvSpPr>
          <p:cNvPr id="327682" name="Rectangle 2"/>
          <p:cNvSpPr>
            <a:spLocks noRot="1" noChangeArrowheads="1" noTextEdit="1"/>
          </p:cNvSpPr>
          <p:nvPr>
            <p:ph type="sldImg"/>
          </p:nvPr>
        </p:nvSpPr>
        <p:spPr>
          <a:ln/>
        </p:spPr>
      </p:sp>
      <p:sp>
        <p:nvSpPr>
          <p:cNvPr id="3276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9329895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704067-C496-4201-B257-F7244BBFF511}" type="slidenum">
              <a:rPr lang="en-US" altLang="en-US"/>
              <a:pPr/>
              <a:t>71</a:t>
            </a:fld>
            <a:endParaRPr lang="en-US" altLang="en-US"/>
          </a:p>
        </p:txBody>
      </p:sp>
      <p:sp>
        <p:nvSpPr>
          <p:cNvPr id="329730" name="Rectangle 2"/>
          <p:cNvSpPr>
            <a:spLocks noRot="1" noChangeArrowheads="1" noTextEdit="1"/>
          </p:cNvSpPr>
          <p:nvPr>
            <p:ph type="sldImg"/>
          </p:nvPr>
        </p:nvSpPr>
        <p:spPr>
          <a:ln/>
        </p:spPr>
      </p:sp>
      <p:sp>
        <p:nvSpPr>
          <p:cNvPr id="3297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4246522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5159CF-361E-4862-ABAF-88919FBE3D24}" type="slidenum">
              <a:rPr lang="en-US" altLang="en-US"/>
              <a:pPr/>
              <a:t>72</a:t>
            </a:fld>
            <a:endParaRPr lang="en-US" altLang="en-US"/>
          </a:p>
        </p:txBody>
      </p:sp>
      <p:sp>
        <p:nvSpPr>
          <p:cNvPr id="331778" name="Rectangle 2"/>
          <p:cNvSpPr>
            <a:spLocks noRot="1" noChangeArrowheads="1" noTextEdit="1"/>
          </p:cNvSpPr>
          <p:nvPr>
            <p:ph type="sldImg"/>
          </p:nvPr>
        </p:nvSpPr>
        <p:spPr>
          <a:ln/>
        </p:spPr>
      </p:sp>
      <p:sp>
        <p:nvSpPr>
          <p:cNvPr id="3317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2066816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255E7B-DEDE-465A-A541-9EFCA0A829D9}" type="slidenum">
              <a:rPr lang="en-US" altLang="en-US"/>
              <a:pPr/>
              <a:t>73</a:t>
            </a:fld>
            <a:endParaRPr lang="en-US" altLang="en-US"/>
          </a:p>
        </p:txBody>
      </p:sp>
      <p:sp>
        <p:nvSpPr>
          <p:cNvPr id="333826" name="Rectangle 2"/>
          <p:cNvSpPr>
            <a:spLocks noRot="1" noChangeArrowheads="1" noTextEdit="1"/>
          </p:cNvSpPr>
          <p:nvPr>
            <p:ph type="sldImg"/>
          </p:nvPr>
        </p:nvSpPr>
        <p:spPr>
          <a:ln/>
        </p:spPr>
      </p:sp>
      <p:sp>
        <p:nvSpPr>
          <p:cNvPr id="3338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3700154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05646A-B2EA-4671-B582-9602ACEB3588}" type="slidenum">
              <a:rPr lang="en-US" altLang="en-US"/>
              <a:pPr/>
              <a:t>74</a:t>
            </a:fld>
            <a:endParaRPr lang="en-US" altLang="en-US"/>
          </a:p>
        </p:txBody>
      </p:sp>
      <p:sp>
        <p:nvSpPr>
          <p:cNvPr id="335874" name="Rectangle 2"/>
          <p:cNvSpPr>
            <a:spLocks noRot="1"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9478610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D5D1B6-810E-406A-8448-54290A8E2542}" type="slidenum">
              <a:rPr lang="en-US" altLang="en-US"/>
              <a:pPr/>
              <a:t>75</a:t>
            </a:fld>
            <a:endParaRPr lang="en-US" altLang="en-US"/>
          </a:p>
        </p:txBody>
      </p:sp>
      <p:sp>
        <p:nvSpPr>
          <p:cNvPr id="337922" name="Rectangle 2"/>
          <p:cNvSpPr>
            <a:spLocks noRot="1" noChangeArrowheads="1" noTextEdit="1"/>
          </p:cNvSpPr>
          <p:nvPr>
            <p:ph type="sldImg"/>
          </p:nvPr>
        </p:nvSpPr>
        <p:spPr>
          <a:ln/>
        </p:spPr>
      </p:sp>
      <p:sp>
        <p:nvSpPr>
          <p:cNvPr id="3379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7929373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0E3251-7536-4638-A43C-718410D0C51F}" type="slidenum">
              <a:rPr lang="en-US" altLang="en-US"/>
              <a:pPr/>
              <a:t>76</a:t>
            </a:fld>
            <a:endParaRPr lang="en-US" altLang="en-US"/>
          </a:p>
        </p:txBody>
      </p:sp>
      <p:sp>
        <p:nvSpPr>
          <p:cNvPr id="339970" name="Rectangle 2"/>
          <p:cNvSpPr>
            <a:spLocks noRot="1" noChangeArrowheads="1" noTextEdit="1"/>
          </p:cNvSpPr>
          <p:nvPr>
            <p:ph type="sldImg"/>
          </p:nvPr>
        </p:nvSpPr>
        <p:spPr>
          <a:ln/>
        </p:spPr>
      </p:sp>
      <p:sp>
        <p:nvSpPr>
          <p:cNvPr id="3399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548526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659CED-6CF3-4706-8A6E-61355E246DC7}" type="slidenum">
              <a:rPr lang="en-US" altLang="en-US"/>
              <a:pPr/>
              <a:t>77</a:t>
            </a:fld>
            <a:endParaRPr lang="en-US" altLang="en-US"/>
          </a:p>
        </p:txBody>
      </p:sp>
      <p:sp>
        <p:nvSpPr>
          <p:cNvPr id="342018" name="Rectangle 2"/>
          <p:cNvSpPr>
            <a:spLocks noRot="1" noChangeArrowheads="1" noTextEdit="1"/>
          </p:cNvSpPr>
          <p:nvPr>
            <p:ph type="sldImg"/>
          </p:nvPr>
        </p:nvSpPr>
        <p:spPr>
          <a:ln/>
        </p:spPr>
      </p:sp>
      <p:sp>
        <p:nvSpPr>
          <p:cNvPr id="3420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3291723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16A5C0-387D-457D-9D35-A1FDAFD2734C}" type="slidenum">
              <a:rPr lang="en-US" altLang="en-US"/>
              <a:pPr/>
              <a:t>78</a:t>
            </a:fld>
            <a:endParaRPr lang="en-US" altLang="en-US"/>
          </a:p>
        </p:txBody>
      </p:sp>
      <p:sp>
        <p:nvSpPr>
          <p:cNvPr id="344066" name="Rectangle 2"/>
          <p:cNvSpPr>
            <a:spLocks noRot="1" noChangeArrowheads="1" noTextEdit="1"/>
          </p:cNvSpPr>
          <p:nvPr>
            <p:ph type="sldImg"/>
          </p:nvPr>
        </p:nvSpPr>
        <p:spPr>
          <a:ln/>
        </p:spPr>
      </p:sp>
      <p:sp>
        <p:nvSpPr>
          <p:cNvPr id="34406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49242367"/>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E13095-0A8F-4389-ADB4-60FA992EF156}" type="slidenum">
              <a:rPr lang="en-US" altLang="en-US"/>
              <a:pPr/>
              <a:t>79</a:t>
            </a:fld>
            <a:endParaRPr lang="en-US" altLang="en-US"/>
          </a:p>
        </p:txBody>
      </p:sp>
      <p:sp>
        <p:nvSpPr>
          <p:cNvPr id="346114" name="Rectangle 2"/>
          <p:cNvSpPr>
            <a:spLocks noRot="1" noChangeArrowheads="1" noTextEdit="1"/>
          </p:cNvSpPr>
          <p:nvPr>
            <p:ph type="sldImg"/>
          </p:nvPr>
        </p:nvSpPr>
        <p:spPr>
          <a:ln/>
        </p:spPr>
      </p:sp>
      <p:sp>
        <p:nvSpPr>
          <p:cNvPr id="34611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90132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2B2974-A725-4E8B-9990-D8542E4F7031}" type="slidenum">
              <a:rPr lang="en-US" altLang="en-US"/>
              <a:pPr/>
              <a:t>8</a:t>
            </a:fld>
            <a:endParaRPr lang="en-US" altLang="en-US"/>
          </a:p>
        </p:txBody>
      </p:sp>
      <p:sp>
        <p:nvSpPr>
          <p:cNvPr id="200706" name="Rectangle 2"/>
          <p:cNvSpPr>
            <a:spLocks noRo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7447913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FBDCB0-9A85-4641-9B1F-161FA83E2C72}" type="slidenum">
              <a:rPr lang="en-US" altLang="en-US"/>
              <a:pPr/>
              <a:t>80</a:t>
            </a:fld>
            <a:endParaRPr lang="en-US" altLang="en-US"/>
          </a:p>
        </p:txBody>
      </p:sp>
      <p:sp>
        <p:nvSpPr>
          <p:cNvPr id="348162" name="Rectangle 2"/>
          <p:cNvSpPr>
            <a:spLocks noRot="1" noChangeArrowheads="1" noTextEdit="1"/>
          </p:cNvSpPr>
          <p:nvPr>
            <p:ph type="sldImg"/>
          </p:nvPr>
        </p:nvSpPr>
        <p:spPr>
          <a:ln/>
        </p:spPr>
      </p:sp>
      <p:sp>
        <p:nvSpPr>
          <p:cNvPr id="3481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9105996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F14E9B-31E2-4DF7-A293-AE2721187D5F}" type="slidenum">
              <a:rPr lang="en-US" altLang="en-US"/>
              <a:pPr/>
              <a:t>81</a:t>
            </a:fld>
            <a:endParaRPr lang="en-US" altLang="en-US"/>
          </a:p>
        </p:txBody>
      </p:sp>
      <p:sp>
        <p:nvSpPr>
          <p:cNvPr id="350210" name="Rectangle 2"/>
          <p:cNvSpPr>
            <a:spLocks noRot="1" noChangeArrowheads="1" noTextEdit="1"/>
          </p:cNvSpPr>
          <p:nvPr>
            <p:ph type="sldImg"/>
          </p:nvPr>
        </p:nvSpPr>
        <p:spPr>
          <a:ln/>
        </p:spPr>
      </p:sp>
      <p:sp>
        <p:nvSpPr>
          <p:cNvPr id="3502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74906994"/>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5EAD25-97E5-455A-8C17-D926FF70F7D8}" type="slidenum">
              <a:rPr lang="en-US" altLang="en-US"/>
              <a:pPr/>
              <a:t>82</a:t>
            </a:fld>
            <a:endParaRPr lang="en-US" altLang="en-US"/>
          </a:p>
        </p:txBody>
      </p:sp>
      <p:sp>
        <p:nvSpPr>
          <p:cNvPr id="352258" name="Rectangle 2"/>
          <p:cNvSpPr>
            <a:spLocks noRot="1" noChangeArrowheads="1" noTextEdit="1"/>
          </p:cNvSpPr>
          <p:nvPr>
            <p:ph type="sldImg"/>
          </p:nvPr>
        </p:nvSpPr>
        <p:spPr>
          <a:ln/>
        </p:spPr>
      </p:sp>
      <p:sp>
        <p:nvSpPr>
          <p:cNvPr id="3522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2264081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73B267-D6FA-42B2-B8A5-D6559C016CD2}" type="slidenum">
              <a:rPr lang="en-US" altLang="en-US"/>
              <a:pPr/>
              <a:t>83</a:t>
            </a:fld>
            <a:endParaRPr lang="en-US" altLang="en-US"/>
          </a:p>
        </p:txBody>
      </p:sp>
      <p:sp>
        <p:nvSpPr>
          <p:cNvPr id="354306" name="Rectangle 2"/>
          <p:cNvSpPr>
            <a:spLocks noRot="1" noChangeArrowheads="1" noTextEdit="1"/>
          </p:cNvSpPr>
          <p:nvPr>
            <p:ph type="sldImg"/>
          </p:nvPr>
        </p:nvSpPr>
        <p:spPr>
          <a:ln/>
        </p:spPr>
      </p:sp>
      <p:sp>
        <p:nvSpPr>
          <p:cNvPr id="35430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60483864"/>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D3D0AE-5A17-40A3-81C9-6A09FDBFACA2}" type="slidenum">
              <a:rPr lang="en-US" altLang="en-US"/>
              <a:pPr/>
              <a:t>84</a:t>
            </a:fld>
            <a:endParaRPr lang="en-US" altLang="en-US"/>
          </a:p>
        </p:txBody>
      </p:sp>
      <p:sp>
        <p:nvSpPr>
          <p:cNvPr id="356354" name="Rectangle 2"/>
          <p:cNvSpPr>
            <a:spLocks noRot="1" noChangeArrowheads="1" noTextEdit="1"/>
          </p:cNvSpPr>
          <p:nvPr>
            <p:ph type="sldImg"/>
          </p:nvPr>
        </p:nvSpPr>
        <p:spPr>
          <a:ln/>
        </p:spPr>
      </p:sp>
      <p:sp>
        <p:nvSpPr>
          <p:cNvPr id="3563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709673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6D6AFE-2EF5-42E5-B4B9-F9560D725099}" type="slidenum">
              <a:rPr lang="en-US" altLang="en-US"/>
              <a:pPr/>
              <a:t>85</a:t>
            </a:fld>
            <a:endParaRPr lang="en-US" altLang="en-US"/>
          </a:p>
        </p:txBody>
      </p:sp>
      <p:sp>
        <p:nvSpPr>
          <p:cNvPr id="358402" name="Rectangle 2"/>
          <p:cNvSpPr>
            <a:spLocks noRo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5916696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804E28-2A13-4932-AD97-B2B7E35F8E58}" type="slidenum">
              <a:rPr lang="en-US" altLang="en-US"/>
              <a:pPr/>
              <a:t>86</a:t>
            </a:fld>
            <a:endParaRPr lang="en-US" altLang="en-US"/>
          </a:p>
        </p:txBody>
      </p:sp>
      <p:sp>
        <p:nvSpPr>
          <p:cNvPr id="360450" name="Rectangle 2"/>
          <p:cNvSpPr>
            <a:spLocks noRot="1" noChangeArrowheads="1" noTextEdit="1"/>
          </p:cNvSpPr>
          <p:nvPr>
            <p:ph type="sldImg"/>
          </p:nvPr>
        </p:nvSpPr>
        <p:spPr>
          <a:ln/>
        </p:spPr>
      </p:sp>
      <p:sp>
        <p:nvSpPr>
          <p:cNvPr id="3604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1638644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7350AD-F18A-4A6C-9646-AE5C0E22C5D2}" type="slidenum">
              <a:rPr lang="en-US" altLang="en-US"/>
              <a:pPr/>
              <a:t>87</a:t>
            </a:fld>
            <a:endParaRPr lang="en-US" altLang="en-US"/>
          </a:p>
        </p:txBody>
      </p:sp>
      <p:sp>
        <p:nvSpPr>
          <p:cNvPr id="362498" name="Rectangle 2"/>
          <p:cNvSpPr>
            <a:spLocks noRot="1" noChangeArrowheads="1" noTextEdit="1"/>
          </p:cNvSpPr>
          <p:nvPr>
            <p:ph type="sldImg"/>
          </p:nvPr>
        </p:nvSpPr>
        <p:spPr>
          <a:ln/>
        </p:spPr>
      </p:sp>
      <p:sp>
        <p:nvSpPr>
          <p:cNvPr id="3624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5623285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B38433-AB06-4D11-B114-E07C3F2E36BF}" type="slidenum">
              <a:rPr lang="en-US" altLang="en-US"/>
              <a:pPr/>
              <a:t>88</a:t>
            </a:fld>
            <a:endParaRPr lang="en-US" altLang="en-US"/>
          </a:p>
        </p:txBody>
      </p:sp>
      <p:sp>
        <p:nvSpPr>
          <p:cNvPr id="364546" name="Rectangle 2"/>
          <p:cNvSpPr>
            <a:spLocks noRot="1" noChangeArrowheads="1" noTextEdit="1"/>
          </p:cNvSpPr>
          <p:nvPr>
            <p:ph type="sldImg"/>
          </p:nvPr>
        </p:nvSpPr>
        <p:spPr>
          <a:ln/>
        </p:spPr>
      </p:sp>
      <p:sp>
        <p:nvSpPr>
          <p:cNvPr id="36454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70695614"/>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CE141C-A768-4483-889F-5DDA8336431D}" type="slidenum">
              <a:rPr lang="en-US" altLang="en-US"/>
              <a:pPr/>
              <a:t>89</a:t>
            </a:fld>
            <a:endParaRPr lang="en-US" altLang="en-US"/>
          </a:p>
        </p:txBody>
      </p:sp>
      <p:sp>
        <p:nvSpPr>
          <p:cNvPr id="366594" name="Rectangle 2"/>
          <p:cNvSpPr>
            <a:spLocks noRot="1" noChangeArrowheads="1" noTextEdit="1"/>
          </p:cNvSpPr>
          <p:nvPr>
            <p:ph type="sldImg"/>
          </p:nvPr>
        </p:nvSpPr>
        <p:spPr>
          <a:ln/>
        </p:spPr>
      </p:sp>
      <p:sp>
        <p:nvSpPr>
          <p:cNvPr id="3665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11685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7229D8-AECA-4B53-BBE3-12311A5492EE}" type="slidenum">
              <a:rPr lang="en-US" altLang="en-US"/>
              <a:pPr/>
              <a:t>9</a:t>
            </a:fld>
            <a:endParaRPr lang="en-US" altLang="en-US"/>
          </a:p>
        </p:txBody>
      </p:sp>
      <p:sp>
        <p:nvSpPr>
          <p:cNvPr id="202754" name="Rectangle 2"/>
          <p:cNvSpPr>
            <a:spLocks noRo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18256329"/>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95DF4C-2830-40C7-B433-AD2381D23004}" type="slidenum">
              <a:rPr lang="en-US" altLang="en-US"/>
              <a:pPr/>
              <a:t>90</a:t>
            </a:fld>
            <a:endParaRPr lang="en-US" altLang="en-US"/>
          </a:p>
        </p:txBody>
      </p:sp>
      <p:sp>
        <p:nvSpPr>
          <p:cNvPr id="368642" name="Rectangle 2"/>
          <p:cNvSpPr>
            <a:spLocks noRot="1" noChangeArrowheads="1" noTextEdit="1"/>
          </p:cNvSpPr>
          <p:nvPr>
            <p:ph type="sldImg"/>
          </p:nvPr>
        </p:nvSpPr>
        <p:spPr>
          <a:ln/>
        </p:spPr>
      </p:sp>
      <p:sp>
        <p:nvSpPr>
          <p:cNvPr id="36864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61551027"/>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B64CB8-C8B7-4909-A76D-B1F42CDA11A5}" type="slidenum">
              <a:rPr lang="en-US" altLang="en-US"/>
              <a:pPr/>
              <a:t>91</a:t>
            </a:fld>
            <a:endParaRPr lang="en-US" altLang="en-US"/>
          </a:p>
        </p:txBody>
      </p:sp>
      <p:sp>
        <p:nvSpPr>
          <p:cNvPr id="370690" name="Rectangle 2"/>
          <p:cNvSpPr>
            <a:spLocks noRot="1" noChangeArrowheads="1" noTextEdit="1"/>
          </p:cNvSpPr>
          <p:nvPr>
            <p:ph type="sldImg"/>
          </p:nvPr>
        </p:nvSpPr>
        <p:spPr>
          <a:ln/>
        </p:spPr>
      </p:sp>
      <p:sp>
        <p:nvSpPr>
          <p:cNvPr id="37069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731642953"/>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1C0C48-418B-4C5B-8CF8-F666C50F907B}" type="slidenum">
              <a:rPr lang="en-US" altLang="en-US"/>
              <a:pPr/>
              <a:t>92</a:t>
            </a:fld>
            <a:endParaRPr lang="en-US" altLang="en-US"/>
          </a:p>
        </p:txBody>
      </p:sp>
      <p:sp>
        <p:nvSpPr>
          <p:cNvPr id="372738" name="Rectangle 2"/>
          <p:cNvSpPr>
            <a:spLocks noRot="1" noChangeArrowheads="1" noTextEdit="1"/>
          </p:cNvSpPr>
          <p:nvPr>
            <p:ph type="sldImg"/>
          </p:nvPr>
        </p:nvSpPr>
        <p:spPr>
          <a:ln/>
        </p:spPr>
      </p:sp>
      <p:sp>
        <p:nvSpPr>
          <p:cNvPr id="37273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27667411"/>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EF0D25-4042-4B31-BEEE-87961F735681}" type="slidenum">
              <a:rPr lang="en-US" altLang="en-US"/>
              <a:pPr/>
              <a:t>93</a:t>
            </a:fld>
            <a:endParaRPr lang="en-US" altLang="en-US"/>
          </a:p>
        </p:txBody>
      </p:sp>
      <p:sp>
        <p:nvSpPr>
          <p:cNvPr id="374786" name="Rectangle 2"/>
          <p:cNvSpPr>
            <a:spLocks noRot="1" noChangeArrowheads="1" noTextEdit="1"/>
          </p:cNvSpPr>
          <p:nvPr>
            <p:ph type="sldImg"/>
          </p:nvPr>
        </p:nvSpPr>
        <p:spPr>
          <a:ln/>
        </p:spPr>
      </p:sp>
      <p:sp>
        <p:nvSpPr>
          <p:cNvPr id="3747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09321645"/>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1CBB1A-1725-4845-ADD5-50FD798BDCA7}" type="slidenum">
              <a:rPr lang="en-US" altLang="en-US"/>
              <a:pPr/>
              <a:t>94</a:t>
            </a:fld>
            <a:endParaRPr lang="en-US" altLang="en-US"/>
          </a:p>
        </p:txBody>
      </p:sp>
      <p:sp>
        <p:nvSpPr>
          <p:cNvPr id="376834" name="Rectangle 2"/>
          <p:cNvSpPr>
            <a:spLocks noRot="1" noChangeArrowheads="1" noTextEdit="1"/>
          </p:cNvSpPr>
          <p:nvPr>
            <p:ph type="sldImg"/>
          </p:nvPr>
        </p:nvSpPr>
        <p:spPr>
          <a:ln/>
        </p:spPr>
      </p:sp>
      <p:sp>
        <p:nvSpPr>
          <p:cNvPr id="3768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982284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1CD9C2-E00E-4D03-A56A-C830B0D2F041}" type="slidenum">
              <a:rPr lang="en-US" altLang="en-US"/>
              <a:pPr/>
              <a:t>95</a:t>
            </a:fld>
            <a:endParaRPr lang="en-US" altLang="en-US"/>
          </a:p>
        </p:txBody>
      </p:sp>
      <p:sp>
        <p:nvSpPr>
          <p:cNvPr id="378882" name="Rectangle 2"/>
          <p:cNvSpPr>
            <a:spLocks noRot="1" noChangeArrowheads="1" noTextEdit="1"/>
          </p:cNvSpPr>
          <p:nvPr>
            <p:ph type="sldImg"/>
          </p:nvPr>
        </p:nvSpPr>
        <p:spPr>
          <a:ln/>
        </p:spPr>
      </p:sp>
      <p:sp>
        <p:nvSpPr>
          <p:cNvPr id="3788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47582550"/>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AA81F1-D5EF-4133-A0D0-0DFB8FAC104B}" type="slidenum">
              <a:rPr lang="en-US" altLang="en-US"/>
              <a:pPr/>
              <a:t>96</a:t>
            </a:fld>
            <a:endParaRPr lang="en-US" altLang="en-US"/>
          </a:p>
        </p:txBody>
      </p:sp>
      <p:sp>
        <p:nvSpPr>
          <p:cNvPr id="380930" name="Rectangle 2"/>
          <p:cNvSpPr>
            <a:spLocks noRot="1" noChangeArrowheads="1" noTextEdit="1"/>
          </p:cNvSpPr>
          <p:nvPr>
            <p:ph type="sldImg"/>
          </p:nvPr>
        </p:nvSpPr>
        <p:spPr>
          <a:ln/>
        </p:spPr>
      </p:sp>
      <p:sp>
        <p:nvSpPr>
          <p:cNvPr id="38093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74945818"/>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1604C9-1CFF-4C6E-AAD7-54E87F41DD2D}" type="slidenum">
              <a:rPr lang="en-US" altLang="en-US"/>
              <a:pPr/>
              <a:t>97</a:t>
            </a:fld>
            <a:endParaRPr lang="en-US" altLang="en-US"/>
          </a:p>
        </p:txBody>
      </p:sp>
      <p:sp>
        <p:nvSpPr>
          <p:cNvPr id="382978" name="Rectangle 2"/>
          <p:cNvSpPr>
            <a:spLocks noRot="1" noChangeArrowheads="1" noTextEdit="1"/>
          </p:cNvSpPr>
          <p:nvPr>
            <p:ph type="sldImg"/>
          </p:nvPr>
        </p:nvSpPr>
        <p:spPr>
          <a:ln/>
        </p:spPr>
      </p:sp>
      <p:sp>
        <p:nvSpPr>
          <p:cNvPr id="3829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5678294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130A9E-754B-49B3-AC8C-157D7F3EA519}" type="slidenum">
              <a:rPr lang="en-US" altLang="en-US"/>
              <a:pPr/>
              <a:t>98</a:t>
            </a:fld>
            <a:endParaRPr lang="en-US" altLang="en-US"/>
          </a:p>
        </p:txBody>
      </p:sp>
      <p:sp>
        <p:nvSpPr>
          <p:cNvPr id="385026" name="Rectangle 2"/>
          <p:cNvSpPr>
            <a:spLocks noRot="1" noChangeArrowheads="1" noTextEdit="1"/>
          </p:cNvSpPr>
          <p:nvPr>
            <p:ph type="sldImg"/>
          </p:nvPr>
        </p:nvSpPr>
        <p:spPr>
          <a:ln/>
        </p:spPr>
      </p:sp>
      <p:sp>
        <p:nvSpPr>
          <p:cNvPr id="3850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582926137"/>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BD96F4-35BD-422D-8CFE-F3710991ADE9}" type="slidenum">
              <a:rPr lang="en-US" altLang="en-US"/>
              <a:pPr/>
              <a:t>99</a:t>
            </a:fld>
            <a:endParaRPr lang="en-US" altLang="en-US"/>
          </a:p>
        </p:txBody>
      </p:sp>
      <p:sp>
        <p:nvSpPr>
          <p:cNvPr id="387074" name="Rectangle 2"/>
          <p:cNvSpPr>
            <a:spLocks noRot="1" noChangeArrowheads="1" noTextEdit="1"/>
          </p:cNvSpPr>
          <p:nvPr>
            <p:ph type="sldImg"/>
          </p:nvPr>
        </p:nvSpPr>
        <p:spPr>
          <a:ln/>
        </p:spPr>
      </p:sp>
      <p:sp>
        <p:nvSpPr>
          <p:cNvPr id="3870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47396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990600"/>
            <a:ext cx="8153400" cy="1371600"/>
          </a:xfrm>
        </p:spPr>
        <p:txBody>
          <a:bodyPr/>
          <a:lstStyle>
            <a:lvl1pPr>
              <a:defRPr sz="3800"/>
            </a:lvl1pPr>
          </a:lstStyle>
          <a:p>
            <a:pPr lvl="0"/>
            <a:r>
              <a:rPr lang="en-US" altLang="en-US" noProof="0" smtClean="0"/>
              <a:t>Click to edit Master title style</a:t>
            </a:r>
          </a:p>
        </p:txBody>
      </p:sp>
      <p:sp>
        <p:nvSpPr>
          <p:cNvPr id="9219" name="Rectangle 3"/>
          <p:cNvSpPr>
            <a:spLocks noGrp="1" noChangeArrowheads="1"/>
          </p:cNvSpPr>
          <p:nvPr>
            <p:ph type="subTitle" idx="1"/>
          </p:nvPr>
        </p:nvSpPr>
        <p:spPr>
          <a:xfrm>
            <a:off x="381000" y="3429000"/>
            <a:ext cx="8458200" cy="1600200"/>
          </a:xfrm>
        </p:spPr>
        <p:txBody>
          <a:bodyPr/>
          <a:lstStyle>
            <a:lvl1pPr marL="0" indent="0" algn="ctr">
              <a:buFont typeface="Wingdings" panose="05000000000000000000" pitchFamily="2" charset="2"/>
              <a:buNone/>
              <a:defRPr sz="2200"/>
            </a:lvl1pPr>
          </a:lstStyle>
          <a:p>
            <a:pPr lvl="0"/>
            <a:r>
              <a:rPr lang="en-US" altLang="en-US" noProof="0" smtClean="0"/>
              <a:t>Click to edit Master subtitle style</a:t>
            </a:r>
          </a:p>
        </p:txBody>
      </p:sp>
      <p:sp>
        <p:nvSpPr>
          <p:cNvPr id="9223" name="AutoShape 7"/>
          <p:cNvSpPr>
            <a:spLocks noChangeArrowheads="1"/>
          </p:cNvSpPr>
          <p:nvPr/>
        </p:nvSpPr>
        <p:spPr bwMode="auto">
          <a:xfrm>
            <a:off x="685800" y="2393950"/>
            <a:ext cx="7772400" cy="109538"/>
          </a:xfrm>
          <a:custGeom>
            <a:avLst/>
            <a:gdLst>
              <a:gd name="G0" fmla="+- 618 0 0"/>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altLang="en-US" sz="2400">
              <a:latin typeface="Times New Roman" panose="02020603050405020304"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79908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228600"/>
            <a:ext cx="2001837"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228600"/>
            <a:ext cx="58547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99661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7390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864177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524000"/>
            <a:ext cx="39243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524000"/>
            <a:ext cx="39243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96009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0813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931887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084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565752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190094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574675" y="228600"/>
            <a:ext cx="80010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566738" y="1524000"/>
            <a:ext cx="80010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196" name="AutoShape 4"/>
          <p:cNvSpPr>
            <a:spLocks noChangeArrowheads="1"/>
          </p:cNvSpPr>
          <p:nvPr/>
        </p:nvSpPr>
        <p:spPr bwMode="auto">
          <a:xfrm>
            <a:off x="609600" y="1262063"/>
            <a:ext cx="7958138" cy="109537"/>
          </a:xfrm>
          <a:custGeom>
            <a:avLst/>
            <a:gdLst>
              <a:gd name="G0" fmla="+- 585 0 0"/>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Lst>
            <a:ahLst/>
            <a:cxnLst>
              <a:cxn ang="0">
                <a:pos x="T0" y="T1"/>
              </a:cxn>
              <a:cxn ang="0">
                <a:pos x="T2" y="T3"/>
              </a:cxn>
              <a:cxn ang="0">
                <a:pos x="T4" y="T5"/>
              </a:cxn>
              <a:cxn ang="0">
                <a:pos x="T6" y="T7"/>
              </a:cxn>
              <a:cxn ang="0">
                <a:pos x="T8" y="T9"/>
              </a:cxn>
              <a:cxn ang="0">
                <a:pos x="T10" y="T11"/>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n-US" altLang="en-US" sz="2400">
              <a:latin typeface="Times New Roman" panose="02020603050405020304" pitchFamily="18" charset="0"/>
            </a:endParaRPr>
          </a:p>
        </p:txBody>
      </p:sp>
      <p:sp>
        <p:nvSpPr>
          <p:cNvPr id="8197" name="Line 5"/>
          <p:cNvSpPr>
            <a:spLocks noChangeShapeType="1"/>
          </p:cNvSpPr>
          <p:nvPr/>
        </p:nvSpPr>
        <p:spPr bwMode="auto">
          <a:xfrm flipV="1">
            <a:off x="609600" y="6629400"/>
            <a:ext cx="7924800" cy="0"/>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1" name="Text Box 9"/>
          <p:cNvSpPr txBox="1">
            <a:spLocks noChangeArrowheads="1"/>
          </p:cNvSpPr>
          <p:nvPr userDrawn="1"/>
        </p:nvSpPr>
        <p:spPr bwMode="auto">
          <a:xfrm>
            <a:off x="8610600" y="6356350"/>
            <a:ext cx="4857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fld id="{1D5BD377-110A-428D-B471-85C395E45AF3}" type="slidenum">
              <a:rPr lang="en-US" altLang="en-US" sz="1200"/>
              <a:pPr/>
              <a:t>‹#›</a:t>
            </a:fld>
            <a:endParaRPr lang="en-US" altLang="en-US" sz="120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l" rtl="0" fontAlgn="base">
        <a:spcBef>
          <a:spcPct val="0"/>
        </a:spcBef>
        <a:spcAft>
          <a:spcPct val="0"/>
        </a:spcAft>
        <a:defRPr sz="3600" kern="1200">
          <a:solidFill>
            <a:schemeClr val="tx2"/>
          </a:solidFill>
          <a:latin typeface="+mj-lt"/>
          <a:ea typeface="+mj-ea"/>
          <a:cs typeface="+mj-cs"/>
        </a:defRPr>
      </a:lvl1pPr>
      <a:lvl2pPr algn="l" rtl="0" fontAlgn="base">
        <a:spcBef>
          <a:spcPct val="0"/>
        </a:spcBef>
        <a:spcAft>
          <a:spcPct val="0"/>
        </a:spcAft>
        <a:defRPr sz="3600">
          <a:solidFill>
            <a:schemeClr val="tx2"/>
          </a:solidFill>
          <a:latin typeface="Verdana" panose="020B0604030504040204" pitchFamily="34" charset="0"/>
        </a:defRPr>
      </a:lvl2pPr>
      <a:lvl3pPr algn="l" rtl="0" fontAlgn="base">
        <a:spcBef>
          <a:spcPct val="0"/>
        </a:spcBef>
        <a:spcAft>
          <a:spcPct val="0"/>
        </a:spcAft>
        <a:defRPr sz="3600">
          <a:solidFill>
            <a:schemeClr val="tx2"/>
          </a:solidFill>
          <a:latin typeface="Verdana" panose="020B0604030504040204" pitchFamily="34" charset="0"/>
        </a:defRPr>
      </a:lvl3pPr>
      <a:lvl4pPr algn="l" rtl="0" fontAlgn="base">
        <a:spcBef>
          <a:spcPct val="0"/>
        </a:spcBef>
        <a:spcAft>
          <a:spcPct val="0"/>
        </a:spcAft>
        <a:defRPr sz="3600">
          <a:solidFill>
            <a:schemeClr val="tx2"/>
          </a:solidFill>
          <a:latin typeface="Verdana" panose="020B0604030504040204" pitchFamily="34" charset="0"/>
        </a:defRPr>
      </a:lvl4pPr>
      <a:lvl5pPr algn="l" rtl="0" fontAlgn="base">
        <a:spcBef>
          <a:spcPct val="0"/>
        </a:spcBef>
        <a:spcAft>
          <a:spcPct val="0"/>
        </a:spcAft>
        <a:defRPr sz="3600">
          <a:solidFill>
            <a:schemeClr val="tx2"/>
          </a:solidFill>
          <a:latin typeface="Verdana" panose="020B0604030504040204" pitchFamily="34" charset="0"/>
        </a:defRPr>
      </a:lvl5pPr>
      <a:lvl6pPr marL="457200" algn="l" rtl="0" fontAlgn="base">
        <a:spcBef>
          <a:spcPct val="0"/>
        </a:spcBef>
        <a:spcAft>
          <a:spcPct val="0"/>
        </a:spcAft>
        <a:defRPr sz="3600">
          <a:solidFill>
            <a:schemeClr val="tx2"/>
          </a:solidFill>
          <a:latin typeface="Verdana" panose="020B0604030504040204" pitchFamily="34" charset="0"/>
        </a:defRPr>
      </a:lvl6pPr>
      <a:lvl7pPr marL="914400" algn="l" rtl="0" fontAlgn="base">
        <a:spcBef>
          <a:spcPct val="0"/>
        </a:spcBef>
        <a:spcAft>
          <a:spcPct val="0"/>
        </a:spcAft>
        <a:defRPr sz="3600">
          <a:solidFill>
            <a:schemeClr val="tx2"/>
          </a:solidFill>
          <a:latin typeface="Verdana" panose="020B0604030504040204" pitchFamily="34" charset="0"/>
        </a:defRPr>
      </a:lvl7pPr>
      <a:lvl8pPr marL="1371600" algn="l" rtl="0" fontAlgn="base">
        <a:spcBef>
          <a:spcPct val="0"/>
        </a:spcBef>
        <a:spcAft>
          <a:spcPct val="0"/>
        </a:spcAft>
        <a:defRPr sz="3600">
          <a:solidFill>
            <a:schemeClr val="tx2"/>
          </a:solidFill>
          <a:latin typeface="Verdana" panose="020B0604030504040204" pitchFamily="34" charset="0"/>
        </a:defRPr>
      </a:lvl8pPr>
      <a:lvl9pPr marL="1828800" algn="l" rtl="0" fontAlgn="base">
        <a:spcBef>
          <a:spcPct val="0"/>
        </a:spcBef>
        <a:spcAft>
          <a:spcPct val="0"/>
        </a:spcAft>
        <a:defRPr sz="3600">
          <a:solidFill>
            <a:schemeClr val="tx2"/>
          </a:solidFill>
          <a:latin typeface="Verdana" panose="020B0604030504040204" pitchFamily="34" charset="0"/>
        </a:defRPr>
      </a:lvl9pPr>
    </p:titleStyle>
    <p:bodyStyle>
      <a:lvl1pPr marL="469900" indent="-469900" algn="l" rtl="0" fontAlgn="base">
        <a:spcBef>
          <a:spcPct val="20000"/>
        </a:spcBef>
        <a:spcAft>
          <a:spcPct val="25000"/>
        </a:spcAft>
        <a:buClr>
          <a:schemeClr val="accent2"/>
        </a:buClr>
        <a:buFont typeface="Wingdings" panose="05000000000000000000" pitchFamily="2" charset="2"/>
        <a:buChar char="n"/>
        <a:defRPr sz="2400" kern="1200">
          <a:solidFill>
            <a:schemeClr val="tx1"/>
          </a:solidFill>
          <a:latin typeface="+mn-lt"/>
          <a:ea typeface="+mn-ea"/>
          <a:cs typeface="+mn-cs"/>
        </a:defRPr>
      </a:lvl1pPr>
      <a:lvl2pPr marL="908050" indent="-436563" algn="l" rtl="0" fontAlgn="base">
        <a:spcBef>
          <a:spcPct val="20000"/>
        </a:spcBef>
        <a:spcAft>
          <a:spcPct val="25000"/>
        </a:spcAft>
        <a:buClr>
          <a:schemeClr val="accent2"/>
        </a:buClr>
        <a:buFont typeface="Wingdings" panose="05000000000000000000" pitchFamily="2" charset="2"/>
        <a:buChar char="o"/>
        <a:defRPr sz="2000" kern="1200">
          <a:solidFill>
            <a:schemeClr val="tx1"/>
          </a:solidFill>
          <a:latin typeface="+mn-lt"/>
          <a:ea typeface="+mn-ea"/>
          <a:cs typeface="+mn-cs"/>
        </a:defRPr>
      </a:lvl2pPr>
      <a:lvl3pPr marL="1304925" indent="-395288" algn="l" rtl="0" fontAlgn="base">
        <a:spcBef>
          <a:spcPct val="20000"/>
        </a:spcBef>
        <a:spcAft>
          <a:spcPct val="25000"/>
        </a:spcAft>
        <a:buClr>
          <a:schemeClr val="accent2"/>
        </a:buClr>
        <a:buFont typeface="Wingdings" panose="05000000000000000000" pitchFamily="2" charset="2"/>
        <a:buChar char="n"/>
        <a:defRPr sz="1900" kern="1200">
          <a:solidFill>
            <a:schemeClr val="tx1"/>
          </a:solidFill>
          <a:latin typeface="+mn-lt"/>
          <a:ea typeface="+mn-ea"/>
          <a:cs typeface="+mn-cs"/>
        </a:defRPr>
      </a:lvl3pPr>
      <a:lvl4pPr marL="1693863" indent="-387350" algn="l" rtl="0" fontAlgn="base">
        <a:spcBef>
          <a:spcPct val="20000"/>
        </a:spcBef>
        <a:spcAft>
          <a:spcPct val="25000"/>
        </a:spcAft>
        <a:buClr>
          <a:schemeClr val="accent2"/>
        </a:buClr>
        <a:buFont typeface="Wingdings" panose="05000000000000000000" pitchFamily="2" charset="2"/>
        <a:buChar char="o"/>
        <a:defRPr sz="1600" kern="1200">
          <a:solidFill>
            <a:schemeClr val="tx1"/>
          </a:solidFill>
          <a:latin typeface="+mn-lt"/>
          <a:ea typeface="+mn-ea"/>
          <a:cs typeface="+mn-cs"/>
        </a:defRPr>
      </a:lvl4pPr>
      <a:lvl5pPr marL="2093913" indent="-398463" algn="l" rtl="0" fontAlgn="base">
        <a:spcBef>
          <a:spcPct val="25000"/>
        </a:spcBef>
        <a:spcAft>
          <a:spcPct val="25000"/>
        </a:spcAft>
        <a:buClr>
          <a:schemeClr val="accent2"/>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100.xml.rels><?xml version="1.0" encoding="UTF-8" standalone="yes"?>
<Relationships xmlns="http://schemas.openxmlformats.org/package/2006/relationships"><Relationship Id="rId3" Type="http://schemas.openxmlformats.org/officeDocument/2006/relationships/notesSlide" Target="../notesSlides/notesSlide100.xml"/><Relationship Id="rId2" Type="http://schemas.openxmlformats.org/officeDocument/2006/relationships/slideLayout" Target="../slideLayouts/slideLayout2.xml"/><Relationship Id="rId1" Type="http://schemas.openxmlformats.org/officeDocument/2006/relationships/vmlDrawing" Target="../drawings/vmlDrawing31.vml"/><Relationship Id="rId5" Type="http://schemas.openxmlformats.org/officeDocument/2006/relationships/image" Target="../media/image45.wmf"/><Relationship Id="rId4" Type="http://schemas.openxmlformats.org/officeDocument/2006/relationships/oleObject" Target="../embeddings/oleObject45.bin"/></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notesSlide" Target="../notesSlides/notesSlide103.xml"/><Relationship Id="rId7" Type="http://schemas.openxmlformats.org/officeDocument/2006/relationships/image" Target="../media/image47.wmf"/><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oleObject" Target="../embeddings/oleObject47.bin"/><Relationship Id="rId5" Type="http://schemas.openxmlformats.org/officeDocument/2006/relationships/image" Target="../media/image46.wmf"/><Relationship Id="rId4" Type="http://schemas.openxmlformats.org/officeDocument/2006/relationships/oleObject" Target="../embeddings/oleObject46.bin"/></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3" Type="http://schemas.openxmlformats.org/officeDocument/2006/relationships/notesSlide" Target="../notesSlides/notesSlide109.xml"/><Relationship Id="rId2" Type="http://schemas.openxmlformats.org/officeDocument/2006/relationships/slideLayout" Target="../slideLayouts/slideLayout2.xml"/><Relationship Id="rId1" Type="http://schemas.openxmlformats.org/officeDocument/2006/relationships/vmlDrawing" Target="../drawings/vmlDrawing33.vml"/><Relationship Id="rId5" Type="http://schemas.openxmlformats.org/officeDocument/2006/relationships/image" Target="../media/image48.wmf"/><Relationship Id="rId4" Type="http://schemas.openxmlformats.org/officeDocument/2006/relationships/oleObject" Target="../embeddings/oleObject48.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4.w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6.wmf"/><Relationship Id="rId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8.wmf"/><Relationship Id="rId4" Type="http://schemas.openxmlformats.org/officeDocument/2006/relationships/oleObject" Target="../embeddings/oleObject8.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9.wmf"/><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image" Target="../media/image10.wmf"/><Relationship Id="rId4" Type="http://schemas.openxmlformats.org/officeDocument/2006/relationships/oleObject" Target="../embeddings/oleObject10.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2.wmf"/><Relationship Id="rId4" Type="http://schemas.openxmlformats.org/officeDocument/2006/relationships/oleObject" Target="../embeddings/oleObject12.bin"/></Relationships>
</file>

<file path=ppt/slides/_rels/slide34.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34.xml"/><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4.bin"/><Relationship Id="rId5" Type="http://schemas.openxmlformats.org/officeDocument/2006/relationships/image" Target="../media/image13.wmf"/><Relationship Id="rId4" Type="http://schemas.openxmlformats.org/officeDocument/2006/relationships/oleObject" Target="../embeddings/oleObject13.bin"/><Relationship Id="rId9" Type="http://schemas.openxmlformats.org/officeDocument/2006/relationships/image" Target="../media/image15.wmf"/></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17.bin"/><Relationship Id="rId5" Type="http://schemas.openxmlformats.org/officeDocument/2006/relationships/image" Target="../media/image16.wmf"/><Relationship Id="rId4" Type="http://schemas.openxmlformats.org/officeDocument/2006/relationships/oleObject" Target="../embeddings/oleObject16.bin"/></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19.bin"/><Relationship Id="rId5" Type="http://schemas.openxmlformats.org/officeDocument/2006/relationships/image" Target="../media/image18.wmf"/><Relationship Id="rId4" Type="http://schemas.openxmlformats.org/officeDocument/2006/relationships/oleObject" Target="../embeddings/oleObject18.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20.wmf"/><Relationship Id="rId4" Type="http://schemas.openxmlformats.org/officeDocument/2006/relationships/oleObject" Target="../embeddings/oleObject20.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7" Type="http://schemas.openxmlformats.org/officeDocument/2006/relationships/image" Target="../media/image22.wmf"/><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22.bin"/><Relationship Id="rId5" Type="http://schemas.openxmlformats.org/officeDocument/2006/relationships/image" Target="../media/image21.wmf"/><Relationship Id="rId4" Type="http://schemas.openxmlformats.org/officeDocument/2006/relationships/oleObject" Target="../embeddings/oleObject21.bin"/></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23.wmf"/><Relationship Id="rId4" Type="http://schemas.openxmlformats.org/officeDocument/2006/relationships/oleObject" Target="../embeddings/oleObject23.bin"/></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24.wmf"/><Relationship Id="rId4" Type="http://schemas.openxmlformats.org/officeDocument/2006/relationships/oleObject" Target="../embeddings/oleObject24.bin"/></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7"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26.bin"/><Relationship Id="rId5" Type="http://schemas.openxmlformats.org/officeDocument/2006/relationships/image" Target="../media/image25.wmf"/><Relationship Id="rId4" Type="http://schemas.openxmlformats.org/officeDocument/2006/relationships/oleObject" Target="../embeddings/oleObject25.bin"/></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27.wmf"/><Relationship Id="rId4" Type="http://schemas.openxmlformats.org/officeDocument/2006/relationships/oleObject" Target="../embeddings/oleObject27.bin"/></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28.wmf"/><Relationship Id="rId4" Type="http://schemas.openxmlformats.org/officeDocument/2006/relationships/oleObject" Target="../embeddings/oleObject28.bin"/></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7" Type="http://schemas.openxmlformats.org/officeDocument/2006/relationships/image" Target="../media/image30.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30.bin"/><Relationship Id="rId5" Type="http://schemas.openxmlformats.org/officeDocument/2006/relationships/image" Target="../media/image29.wmf"/><Relationship Id="rId4" Type="http://schemas.openxmlformats.org/officeDocument/2006/relationships/oleObject" Target="../embeddings/oleObject29.bin"/></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67.xml"/><Relationship Id="rId7" Type="http://schemas.openxmlformats.org/officeDocument/2006/relationships/image" Target="../media/image32.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32.bin"/><Relationship Id="rId5" Type="http://schemas.openxmlformats.org/officeDocument/2006/relationships/image" Target="../media/image31.wmf"/><Relationship Id="rId4" Type="http://schemas.openxmlformats.org/officeDocument/2006/relationships/oleObject" Target="../embeddings/oleObject31.bin"/></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image" Target="../media/image33.wmf"/><Relationship Id="rId4" Type="http://schemas.openxmlformats.org/officeDocument/2006/relationships/oleObject" Target="../embeddings/oleObject33.bin"/></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1.xml"/><Relationship Id="rId2" Type="http://schemas.openxmlformats.org/officeDocument/2006/relationships/slideLayout" Target="../slideLayouts/slideLayout2.xml"/><Relationship Id="rId1" Type="http://schemas.openxmlformats.org/officeDocument/2006/relationships/vmlDrawing" Target="../drawings/vmlDrawing22.vml"/><Relationship Id="rId5" Type="http://schemas.openxmlformats.org/officeDocument/2006/relationships/image" Target="../media/image34.wmf"/><Relationship Id="rId4" Type="http://schemas.openxmlformats.org/officeDocument/2006/relationships/oleObject" Target="../embeddings/oleObject34.bin"/></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image" Target="../media/image35.wmf"/><Relationship Id="rId4" Type="http://schemas.openxmlformats.org/officeDocument/2006/relationships/oleObject" Target="../embeddings/oleObject35.bin"/></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notesSlide" Target="../notesSlides/notesSlide78.xml"/><Relationship Id="rId2" Type="http://schemas.openxmlformats.org/officeDocument/2006/relationships/slideLayout" Target="../slideLayouts/slideLayout2.xml"/><Relationship Id="rId1" Type="http://schemas.openxmlformats.org/officeDocument/2006/relationships/vmlDrawing" Target="../drawings/vmlDrawing24.vml"/><Relationship Id="rId5" Type="http://schemas.openxmlformats.org/officeDocument/2006/relationships/image" Target="../media/image36.wmf"/><Relationship Id="rId4" Type="http://schemas.openxmlformats.org/officeDocument/2006/relationships/oleObject" Target="../embeddings/oleObject36.bin"/></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82.xml"/><Relationship Id="rId2" Type="http://schemas.openxmlformats.org/officeDocument/2006/relationships/slideLayout" Target="../slideLayouts/slideLayout2.xml"/><Relationship Id="rId1" Type="http://schemas.openxmlformats.org/officeDocument/2006/relationships/vmlDrawing" Target="../drawings/vmlDrawing25.vml"/><Relationship Id="rId5" Type="http://schemas.openxmlformats.org/officeDocument/2006/relationships/image" Target="../media/image37.wmf"/><Relationship Id="rId4" Type="http://schemas.openxmlformats.org/officeDocument/2006/relationships/oleObject" Target="../embeddings/oleObject37.bin"/></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notesSlide" Target="../notesSlides/notesSlide84.xml"/><Relationship Id="rId2" Type="http://schemas.openxmlformats.org/officeDocument/2006/relationships/slideLayout" Target="../slideLayouts/slideLayout2.xml"/><Relationship Id="rId1" Type="http://schemas.openxmlformats.org/officeDocument/2006/relationships/vmlDrawing" Target="../drawings/vmlDrawing26.vml"/><Relationship Id="rId5" Type="http://schemas.openxmlformats.org/officeDocument/2006/relationships/image" Target="../media/image38.wmf"/><Relationship Id="rId4" Type="http://schemas.openxmlformats.org/officeDocument/2006/relationships/oleObject" Target="../embeddings/oleObject38.bin"/></Relationships>
</file>

<file path=ppt/slides/_rels/slide85.xml.rels><?xml version="1.0" encoding="UTF-8" standalone="yes"?>
<Relationships xmlns="http://schemas.openxmlformats.org/package/2006/relationships"><Relationship Id="rId3" Type="http://schemas.openxmlformats.org/officeDocument/2006/relationships/notesSlide" Target="../notesSlides/notesSlide85.xml"/><Relationship Id="rId7" Type="http://schemas.openxmlformats.org/officeDocument/2006/relationships/image" Target="../media/image40.wmf"/><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oleObject" Target="../embeddings/oleObject40.bin"/><Relationship Id="rId5" Type="http://schemas.openxmlformats.org/officeDocument/2006/relationships/image" Target="../media/image39.wmf"/><Relationship Id="rId4" Type="http://schemas.openxmlformats.org/officeDocument/2006/relationships/oleObject" Target="../embeddings/oleObject39.bin"/></Relationships>
</file>

<file path=ppt/slides/_rels/slide86.xml.rels><?xml version="1.0" encoding="UTF-8" standalone="yes"?>
<Relationships xmlns="http://schemas.openxmlformats.org/package/2006/relationships"><Relationship Id="rId3" Type="http://schemas.openxmlformats.org/officeDocument/2006/relationships/notesSlide" Target="../notesSlides/notesSlide86.xml"/><Relationship Id="rId7" Type="http://schemas.openxmlformats.org/officeDocument/2006/relationships/image" Target="../media/image42.wmf"/><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oleObject" Target="../embeddings/oleObject42.bin"/><Relationship Id="rId5" Type="http://schemas.openxmlformats.org/officeDocument/2006/relationships/image" Target="../media/image41.wmf"/><Relationship Id="rId4" Type="http://schemas.openxmlformats.org/officeDocument/2006/relationships/oleObject" Target="../embeddings/oleObject41.bin"/></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notesSlide" Target="../notesSlides/notesSlide96.xml"/><Relationship Id="rId2" Type="http://schemas.openxmlformats.org/officeDocument/2006/relationships/slideLayout" Target="../slideLayouts/slideLayout2.xml"/><Relationship Id="rId1" Type="http://schemas.openxmlformats.org/officeDocument/2006/relationships/vmlDrawing" Target="../drawings/vmlDrawing29.vml"/><Relationship Id="rId5" Type="http://schemas.openxmlformats.org/officeDocument/2006/relationships/image" Target="../media/image43.wmf"/><Relationship Id="rId4" Type="http://schemas.openxmlformats.org/officeDocument/2006/relationships/oleObject" Target="../embeddings/oleObject43.bin"/></Relationships>
</file>

<file path=ppt/slides/_rels/slide97.xml.rels><?xml version="1.0" encoding="UTF-8" standalone="yes"?>
<Relationships xmlns="http://schemas.openxmlformats.org/package/2006/relationships"><Relationship Id="rId3" Type="http://schemas.openxmlformats.org/officeDocument/2006/relationships/notesSlide" Target="../notesSlides/notesSlide97.xml"/><Relationship Id="rId2" Type="http://schemas.openxmlformats.org/officeDocument/2006/relationships/slideLayout" Target="../slideLayouts/slideLayout2.xml"/><Relationship Id="rId1" Type="http://schemas.openxmlformats.org/officeDocument/2006/relationships/vmlDrawing" Target="../drawings/vmlDrawing30.vml"/><Relationship Id="rId5" Type="http://schemas.openxmlformats.org/officeDocument/2006/relationships/image" Target="../media/image44.wmf"/><Relationship Id="rId4" Type="http://schemas.openxmlformats.org/officeDocument/2006/relationships/oleObject" Target="../embeddings/oleObject44.bin"/></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ctrTitle"/>
          </p:nvPr>
        </p:nvSpPr>
        <p:spPr/>
        <p:txBody>
          <a:bodyPr/>
          <a:lstStyle/>
          <a:p>
            <a:r>
              <a:rPr lang="en-US" altLang="en-US" sz="3400"/>
              <a:t>Chapter 20</a:t>
            </a:r>
            <a:br>
              <a:rPr lang="en-US" altLang="en-US" sz="3400"/>
            </a:br>
            <a:r>
              <a:rPr lang="en-US" altLang="en-US" sz="3400"/>
              <a:t/>
            </a:r>
            <a:br>
              <a:rPr lang="en-US" altLang="en-US" sz="3400"/>
            </a:br>
            <a:r>
              <a:rPr lang="en-US" altLang="en-US" sz="3400"/>
              <a:t>Queuing Theory</a:t>
            </a:r>
          </a:p>
        </p:txBody>
      </p:sp>
      <p:sp>
        <p:nvSpPr>
          <p:cNvPr id="11268" name="Rectangle 4"/>
          <p:cNvSpPr>
            <a:spLocks noGrp="1" noChangeArrowheads="1"/>
          </p:cNvSpPr>
          <p:nvPr>
            <p:ph type="subTitle" idx="1"/>
          </p:nvPr>
        </p:nvSpPr>
        <p:spPr/>
        <p:txBody>
          <a:bodyPr/>
          <a:lstStyle/>
          <a:p>
            <a:r>
              <a:rPr lang="en-US" altLang="en-US" sz="1800"/>
              <a:t>to accompany</a:t>
            </a:r>
          </a:p>
          <a:p>
            <a:r>
              <a:rPr lang="en-US" altLang="en-US" sz="1800"/>
              <a:t>Operations Research: Applications and Algorithms </a:t>
            </a:r>
          </a:p>
          <a:p>
            <a:r>
              <a:rPr lang="en-US" altLang="en-US" sz="1800"/>
              <a:t>4th edition</a:t>
            </a:r>
          </a:p>
          <a:p>
            <a:r>
              <a:rPr lang="en-US" altLang="en-US" sz="1800"/>
              <a:t>by Wayne L. Winston</a:t>
            </a:r>
          </a:p>
        </p:txBody>
      </p:sp>
      <p:sp>
        <p:nvSpPr>
          <p:cNvPr id="11269" name="Rectangle 5"/>
          <p:cNvSpPr>
            <a:spLocks noChangeArrowheads="1"/>
          </p:cNvSpPr>
          <p:nvPr/>
        </p:nvSpPr>
        <p:spPr bwMode="auto">
          <a:xfrm>
            <a:off x="3429000" y="6477000"/>
            <a:ext cx="5562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50000"/>
              </a:spcBef>
            </a:pPr>
            <a:r>
              <a:rPr lang="en-US" altLang="en-US" sz="1200"/>
              <a:t>Copyright (c) 2004 Brooks/Cole, a division of Thomson Learning, Inc.</a:t>
            </a:r>
          </a:p>
          <a:p>
            <a:pPr>
              <a:spcBef>
                <a:spcPct val="50000"/>
              </a:spcBef>
            </a:pPr>
            <a:endParaRPr lang="en-US" altLang="en-US" sz="12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en-US" altLang="en-US"/>
              <a:t> </a:t>
            </a:r>
          </a:p>
        </p:txBody>
      </p:sp>
      <p:sp>
        <p:nvSpPr>
          <p:cNvPr id="203779" name="Rectangle 3"/>
          <p:cNvSpPr>
            <a:spLocks noGrp="1" noChangeArrowheads="1"/>
          </p:cNvSpPr>
          <p:nvPr>
            <p:ph type="body" idx="1"/>
          </p:nvPr>
        </p:nvSpPr>
        <p:spPr/>
        <p:txBody>
          <a:bodyPr/>
          <a:lstStyle/>
          <a:p>
            <a:r>
              <a:rPr lang="en-US" altLang="en-US"/>
              <a:t>We define </a:t>
            </a:r>
            <a:r>
              <a:rPr lang="el-GR" altLang="en-US">
                <a:cs typeface="Times New Roman" panose="02020603050405020304" pitchFamily="18" charset="0"/>
              </a:rPr>
              <a:t>λ</a:t>
            </a:r>
            <a:r>
              <a:rPr lang="en-US" altLang="en-US">
                <a:cs typeface="Times New Roman" panose="02020603050405020304" pitchFamily="18" charset="0"/>
              </a:rPr>
              <a:t> to be the </a:t>
            </a:r>
            <a:r>
              <a:rPr lang="en-US" altLang="en-US" b="1">
                <a:cs typeface="Times New Roman" panose="02020603050405020304" pitchFamily="18" charset="0"/>
              </a:rPr>
              <a:t>arrival rate</a:t>
            </a:r>
            <a:r>
              <a:rPr lang="en-US" altLang="en-US">
                <a:cs typeface="Times New Roman" panose="02020603050405020304" pitchFamily="18" charset="0"/>
              </a:rPr>
              <a:t>, which will have units of arrivals per hour.</a:t>
            </a:r>
          </a:p>
          <a:p>
            <a:r>
              <a:rPr lang="en-US" altLang="en-US">
                <a:cs typeface="Times New Roman" panose="02020603050405020304" pitchFamily="18" charset="0"/>
              </a:rPr>
              <a:t>An important questions is how to choose </a:t>
            </a:r>
            <a:r>
              <a:rPr lang="en-US" altLang="en-US" b="1">
                <a:cs typeface="Times New Roman" panose="02020603050405020304" pitchFamily="18" charset="0"/>
              </a:rPr>
              <a:t>A</a:t>
            </a:r>
            <a:r>
              <a:rPr lang="en-US" altLang="en-US">
                <a:cs typeface="Times New Roman" panose="02020603050405020304" pitchFamily="18" charset="0"/>
              </a:rPr>
              <a:t> to reflect reality and still be computationally tractable.</a:t>
            </a:r>
          </a:p>
          <a:p>
            <a:r>
              <a:rPr lang="en-US" altLang="en-US">
                <a:cs typeface="Times New Roman" panose="02020603050405020304" pitchFamily="18" charset="0"/>
              </a:rPr>
              <a:t>The most common choice for </a:t>
            </a:r>
            <a:r>
              <a:rPr lang="en-US" altLang="en-US" b="1">
                <a:cs typeface="Times New Roman" panose="02020603050405020304" pitchFamily="18" charset="0"/>
              </a:rPr>
              <a:t>A</a:t>
            </a:r>
            <a:r>
              <a:rPr lang="en-US" altLang="en-US">
                <a:cs typeface="Times New Roman" panose="02020603050405020304" pitchFamily="18" charset="0"/>
              </a:rPr>
              <a:t> is the </a:t>
            </a:r>
            <a:r>
              <a:rPr lang="en-US" altLang="en-US" b="1">
                <a:cs typeface="Times New Roman" panose="02020603050405020304" pitchFamily="18" charset="0"/>
              </a:rPr>
              <a:t>exponential distribution</a:t>
            </a:r>
            <a:r>
              <a:rPr lang="en-US" altLang="en-US">
                <a:cs typeface="Times New Roman" panose="02020603050405020304" pitchFamily="18" charset="0"/>
              </a:rPr>
              <a:t>.</a:t>
            </a:r>
          </a:p>
          <a:p>
            <a:r>
              <a:rPr lang="en-US" altLang="en-US">
                <a:cs typeface="Times New Roman" panose="02020603050405020304" pitchFamily="18" charset="0"/>
              </a:rPr>
              <a:t>An exponential distribution with parameter </a:t>
            </a:r>
            <a:r>
              <a:rPr lang="el-GR" altLang="en-US">
                <a:cs typeface="Times New Roman" panose="02020603050405020304" pitchFamily="18" charset="0"/>
              </a:rPr>
              <a:t>λ</a:t>
            </a:r>
            <a:r>
              <a:rPr lang="en-US" altLang="en-US">
                <a:cs typeface="Times New Roman" panose="02020603050405020304" pitchFamily="18" charset="0"/>
              </a:rPr>
              <a:t> has a density </a:t>
            </a:r>
            <a:r>
              <a:rPr lang="en-US" altLang="en-US" i="1">
                <a:cs typeface="Times New Roman" panose="02020603050405020304" pitchFamily="18" charset="0"/>
              </a:rPr>
              <a:t>a</a:t>
            </a:r>
            <a:r>
              <a:rPr lang="en-US" altLang="en-US">
                <a:cs typeface="Times New Roman" panose="02020603050405020304" pitchFamily="18" charset="0"/>
              </a:rPr>
              <a:t>(</a:t>
            </a:r>
            <a:r>
              <a:rPr lang="en-US" altLang="en-US" i="1">
                <a:cs typeface="Times New Roman" panose="02020603050405020304" pitchFamily="18" charset="0"/>
              </a:rPr>
              <a:t>t</a:t>
            </a:r>
            <a:r>
              <a:rPr lang="en-US" altLang="en-US">
                <a:cs typeface="Times New Roman" panose="02020603050405020304" pitchFamily="18" charset="0"/>
              </a:rPr>
              <a:t>) = </a:t>
            </a:r>
            <a:r>
              <a:rPr lang="el-GR" altLang="en-US">
                <a:cs typeface="Times New Roman" panose="02020603050405020304" pitchFamily="18" charset="0"/>
              </a:rPr>
              <a:t>λ</a:t>
            </a:r>
            <a:r>
              <a:rPr lang="en-US" altLang="en-US" i="1">
                <a:cs typeface="Times New Roman" panose="02020603050405020304" pitchFamily="18" charset="0"/>
              </a:rPr>
              <a:t>e</a:t>
            </a:r>
            <a:r>
              <a:rPr lang="en-US" altLang="en-US" baseline="30000">
                <a:cs typeface="Times New Roman" panose="02020603050405020304" pitchFamily="18" charset="0"/>
              </a:rPr>
              <a:t>-</a:t>
            </a:r>
            <a:r>
              <a:rPr lang="el-GR" altLang="en-US" baseline="30000">
                <a:cs typeface="Times New Roman" panose="02020603050405020304" pitchFamily="18" charset="0"/>
              </a:rPr>
              <a:t>λ</a:t>
            </a:r>
            <a:r>
              <a:rPr lang="en-US" altLang="en-US" i="1" baseline="30000">
                <a:cs typeface="Times New Roman" panose="02020603050405020304" pitchFamily="18" charset="0"/>
              </a:rPr>
              <a:t>t.</a:t>
            </a:r>
          </a:p>
          <a:p>
            <a:r>
              <a:rPr lang="en-US" altLang="en-US">
                <a:cs typeface="Times New Roman" panose="02020603050405020304" pitchFamily="18" charset="0"/>
              </a:rPr>
              <a:t>We can show that the average or mean interarrival time is given by               .</a:t>
            </a:r>
            <a:endParaRPr lang="el-GR" altLang="en-US">
              <a:cs typeface="Times New Roman" panose="02020603050405020304" pitchFamily="18" charset="0"/>
            </a:endParaRPr>
          </a:p>
        </p:txBody>
      </p:sp>
      <p:graphicFrame>
        <p:nvGraphicFramePr>
          <p:cNvPr id="203780" name="Object 4"/>
          <p:cNvGraphicFramePr>
            <a:graphicFrameLocks noChangeAspect="1"/>
          </p:cNvGraphicFramePr>
          <p:nvPr/>
        </p:nvGraphicFramePr>
        <p:xfrm>
          <a:off x="3657600" y="5645150"/>
          <a:ext cx="990600" cy="603250"/>
        </p:xfrm>
        <a:graphic>
          <a:graphicData uri="http://schemas.openxmlformats.org/presentationml/2006/ole">
            <mc:AlternateContent xmlns:mc="http://schemas.openxmlformats.org/markup-compatibility/2006">
              <mc:Choice xmlns:v="urn:schemas-microsoft-com:vml" Requires="v">
                <p:oleObj spid="_x0000_s203781" name="Equation" r:id="rId4" imgW="647640" imgH="393480" progId="Equation.3">
                  <p:embed/>
                </p:oleObj>
              </mc:Choice>
              <mc:Fallback>
                <p:oleObj name="Equation" r:id="rId4" imgW="647640" imgH="3934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5645150"/>
                        <a:ext cx="990600" cy="603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r>
              <a:rPr lang="en-US" altLang="en-US"/>
              <a:t> </a:t>
            </a:r>
          </a:p>
        </p:txBody>
      </p:sp>
      <p:sp>
        <p:nvSpPr>
          <p:cNvPr id="388099" name="Rectangle 3"/>
          <p:cNvSpPr>
            <a:spLocks noGrp="1" noChangeArrowheads="1"/>
          </p:cNvSpPr>
          <p:nvPr>
            <p:ph type="body" idx="1"/>
          </p:nvPr>
        </p:nvSpPr>
        <p:spPr/>
        <p:txBody>
          <a:bodyPr/>
          <a:lstStyle/>
          <a:p>
            <a:r>
              <a:rPr lang="en-US" altLang="en-US"/>
              <a:t>For this model,</a:t>
            </a:r>
          </a:p>
        </p:txBody>
      </p:sp>
      <p:graphicFrame>
        <p:nvGraphicFramePr>
          <p:cNvPr id="388100" name="Object 4"/>
          <p:cNvGraphicFramePr>
            <a:graphicFrameLocks noChangeAspect="1"/>
          </p:cNvGraphicFramePr>
          <p:nvPr/>
        </p:nvGraphicFramePr>
        <p:xfrm>
          <a:off x="2590800" y="2438400"/>
          <a:ext cx="3276600" cy="928688"/>
        </p:xfrm>
        <a:graphic>
          <a:graphicData uri="http://schemas.openxmlformats.org/presentationml/2006/ole">
            <mc:AlternateContent xmlns:mc="http://schemas.openxmlformats.org/markup-compatibility/2006">
              <mc:Choice xmlns:v="urn:schemas-microsoft-com:vml" Requires="v">
                <p:oleObj spid="_x0000_s388101" name="Equation" r:id="rId4" imgW="1523880" imgH="431640" progId="Equation.3">
                  <p:embed/>
                </p:oleObj>
              </mc:Choice>
              <mc:Fallback>
                <p:oleObj name="Equation" r:id="rId4" imgW="1523880" imgH="431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2438400"/>
                        <a:ext cx="3276600" cy="928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r>
              <a:rPr lang="en-US" altLang="en-US"/>
              <a:t>Preemptive Priorities</a:t>
            </a:r>
          </a:p>
        </p:txBody>
      </p:sp>
      <p:sp>
        <p:nvSpPr>
          <p:cNvPr id="390147" name="Rectangle 3"/>
          <p:cNvSpPr>
            <a:spLocks noGrp="1" noChangeArrowheads="1"/>
          </p:cNvSpPr>
          <p:nvPr>
            <p:ph type="body" idx="1"/>
          </p:nvPr>
        </p:nvSpPr>
        <p:spPr>
          <a:xfrm>
            <a:off x="762000" y="1447800"/>
            <a:ext cx="8001000" cy="4724400"/>
          </a:xfrm>
        </p:spPr>
        <p:txBody>
          <a:bodyPr/>
          <a:lstStyle/>
          <a:p>
            <a:r>
              <a:rPr lang="en-US" altLang="en-US"/>
              <a:t>We close our discussion of priority queuing systems by discussion a single-server preemptive queuing system.</a:t>
            </a:r>
          </a:p>
          <a:p>
            <a:r>
              <a:rPr lang="en-US" altLang="en-US"/>
              <a:t>In a preemptive queuing system, a lower priority customer can be bumped from service whenever a higher-priority customer arrives.</a:t>
            </a:r>
          </a:p>
          <a:p>
            <a:r>
              <a:rPr lang="en-US" altLang="en-US"/>
              <a:t>Once no higher-priority customers are present, the bumped type </a:t>
            </a:r>
            <a:r>
              <a:rPr lang="en-US" altLang="en-US" i="1"/>
              <a:t>i</a:t>
            </a:r>
            <a:r>
              <a:rPr lang="en-US" altLang="en-US"/>
              <a:t> customer reenters service.</a:t>
            </a:r>
          </a:p>
          <a:p>
            <a:r>
              <a:rPr lang="en-US" altLang="en-US"/>
              <a:t>In a </a:t>
            </a:r>
            <a:r>
              <a:rPr lang="en-US" altLang="en-US" b="1"/>
              <a:t>preemptive resume model</a:t>
            </a:r>
            <a:r>
              <a:rPr lang="en-US" altLang="en-US"/>
              <a:t>, a customer’s service continues from the point at which it was interrupted.</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p:cNvSpPr>
            <a:spLocks noGrp="1" noChangeArrowheads="1"/>
          </p:cNvSpPr>
          <p:nvPr>
            <p:ph type="title"/>
          </p:nvPr>
        </p:nvSpPr>
        <p:spPr/>
        <p:txBody>
          <a:bodyPr/>
          <a:lstStyle/>
          <a:p>
            <a:r>
              <a:rPr lang="en-US" altLang="en-US"/>
              <a:t> </a:t>
            </a:r>
          </a:p>
        </p:txBody>
      </p:sp>
      <p:sp>
        <p:nvSpPr>
          <p:cNvPr id="392195" name="Rectangle 3"/>
          <p:cNvSpPr>
            <a:spLocks noGrp="1" noChangeArrowheads="1"/>
          </p:cNvSpPr>
          <p:nvPr>
            <p:ph type="body" idx="1"/>
          </p:nvPr>
        </p:nvSpPr>
        <p:spPr/>
        <p:txBody>
          <a:bodyPr/>
          <a:lstStyle/>
          <a:p>
            <a:r>
              <a:rPr lang="en-US" altLang="en-US"/>
              <a:t>In a preemptive repeat model, a customer begins service anew each time he or she reenters service.</a:t>
            </a:r>
          </a:p>
          <a:p>
            <a:r>
              <a:rPr lang="en-US" altLang="en-US"/>
              <a:t>Of course, if service times are exponentially distributed, the resume and repeat disciplines are identical.</a:t>
            </a:r>
          </a:p>
          <a:p>
            <a:r>
              <a:rPr lang="en-US" altLang="en-US"/>
              <a:t>In the Kendall-Lee notation, we denote a preemptive queuing system by labeling the fourth characteristic PRP.</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p:txBody>
          <a:bodyPr/>
          <a:lstStyle/>
          <a:p>
            <a:r>
              <a:rPr lang="en-US" altLang="en-US"/>
              <a:t> </a:t>
            </a:r>
          </a:p>
        </p:txBody>
      </p:sp>
      <p:sp>
        <p:nvSpPr>
          <p:cNvPr id="394243" name="Rectangle 3"/>
          <p:cNvSpPr>
            <a:spLocks noGrp="1" noChangeArrowheads="1"/>
          </p:cNvSpPr>
          <p:nvPr>
            <p:ph type="body" idx="1"/>
          </p:nvPr>
        </p:nvSpPr>
        <p:spPr/>
        <p:txBody>
          <a:bodyPr/>
          <a:lstStyle/>
          <a:p>
            <a:r>
              <a:rPr lang="en-US" altLang="en-US"/>
              <a:t>We now consider a single-server </a:t>
            </a:r>
            <a:r>
              <a:rPr lang="en-US" altLang="en-US" i="1"/>
              <a:t>M</a:t>
            </a:r>
            <a:r>
              <a:rPr lang="en-US" altLang="en-US" i="1" baseline="-25000"/>
              <a:t>i</a:t>
            </a:r>
            <a:r>
              <a:rPr lang="en-US" altLang="en-US" i="1"/>
              <a:t>/G</a:t>
            </a:r>
            <a:r>
              <a:rPr lang="en-US" altLang="en-US" i="1" baseline="-25000"/>
              <a:t>i</a:t>
            </a:r>
            <a:r>
              <a:rPr lang="en-US" altLang="en-US" i="1"/>
              <a:t>/1/NPRP/</a:t>
            </a:r>
            <a:r>
              <a:rPr lang="en-US" altLang="en-US" i="1">
                <a:cs typeface="Times New Roman" panose="02020603050405020304" pitchFamily="18" charset="0"/>
              </a:rPr>
              <a:t>∞/∞</a:t>
            </a:r>
            <a:r>
              <a:rPr lang="en-US" altLang="en-US">
                <a:cs typeface="Times New Roman" panose="02020603050405020304" pitchFamily="18" charset="0"/>
              </a:rPr>
              <a:t>  system in which the service time of each customer is exponential with mean 1/</a:t>
            </a:r>
            <a:r>
              <a:rPr lang="en-US" altLang="en-US" i="1">
                <a:cs typeface="Times New Roman" panose="02020603050405020304" pitchFamily="18" charset="0"/>
              </a:rPr>
              <a:t>µ </a:t>
            </a:r>
            <a:r>
              <a:rPr lang="en-US" altLang="en-US">
                <a:cs typeface="Times New Roman" panose="02020603050405020304" pitchFamily="18" charset="0"/>
              </a:rPr>
              <a:t>and the interarrival times for the </a:t>
            </a:r>
            <a:r>
              <a:rPr lang="en-US" altLang="en-US" i="1">
                <a:cs typeface="Times New Roman" panose="02020603050405020304" pitchFamily="18" charset="0"/>
              </a:rPr>
              <a:t>i</a:t>
            </a:r>
            <a:r>
              <a:rPr lang="en-US" altLang="en-US">
                <a:cs typeface="Times New Roman" panose="02020603050405020304" pitchFamily="18" charset="0"/>
              </a:rPr>
              <a:t>th customer type are exponentially distributed with rate </a:t>
            </a:r>
            <a:r>
              <a:rPr lang="el-GR" altLang="en-US">
                <a:cs typeface="Times New Roman" panose="02020603050405020304" pitchFamily="18" charset="0"/>
              </a:rPr>
              <a:t>λ</a:t>
            </a:r>
            <a:r>
              <a:rPr lang="en-US" altLang="en-US" i="1">
                <a:cs typeface="Times New Roman" panose="02020603050405020304" pitchFamily="18" charset="0"/>
              </a:rPr>
              <a:t>i</a:t>
            </a:r>
            <a:r>
              <a:rPr lang="en-US" altLang="en-US">
                <a:cs typeface="Times New Roman" panose="02020603050405020304" pitchFamily="18" charset="0"/>
              </a:rPr>
              <a:t>.</a:t>
            </a:r>
            <a:endParaRPr lang="el-GR" altLang="en-US">
              <a:cs typeface="Times New Roman" panose="02020603050405020304" pitchFamily="18" charset="0"/>
            </a:endParaRPr>
          </a:p>
          <a:p>
            <a:r>
              <a:rPr lang="en-US" altLang="en-US"/>
              <a:t>Then</a:t>
            </a:r>
            <a:br>
              <a:rPr lang="en-US" altLang="en-US"/>
            </a:br>
            <a:r>
              <a:rPr lang="en-US" altLang="en-US"/>
              <a:t/>
            </a:r>
            <a:br>
              <a:rPr lang="en-US" altLang="en-US"/>
            </a:br>
            <a:r>
              <a:rPr lang="en-US" altLang="en-US"/>
              <a:t/>
            </a:r>
            <a:br>
              <a:rPr lang="en-US" altLang="en-US"/>
            </a:br>
            <a:r>
              <a:rPr lang="en-US" altLang="en-US"/>
              <a:t>where a</a:t>
            </a:r>
            <a:r>
              <a:rPr lang="en-US" altLang="en-US" baseline="-25000"/>
              <a:t>0</a:t>
            </a:r>
            <a:r>
              <a:rPr lang="en-US" altLang="en-US"/>
              <a:t> = 0 and</a:t>
            </a:r>
          </a:p>
        </p:txBody>
      </p:sp>
      <p:graphicFrame>
        <p:nvGraphicFramePr>
          <p:cNvPr id="394244" name="Object 4"/>
          <p:cNvGraphicFramePr>
            <a:graphicFrameLocks noChangeAspect="1"/>
          </p:cNvGraphicFramePr>
          <p:nvPr/>
        </p:nvGraphicFramePr>
        <p:xfrm>
          <a:off x="3733800" y="3944938"/>
          <a:ext cx="1828800" cy="855662"/>
        </p:xfrm>
        <a:graphic>
          <a:graphicData uri="http://schemas.openxmlformats.org/presentationml/2006/ole">
            <mc:AlternateContent xmlns:mc="http://schemas.openxmlformats.org/markup-compatibility/2006">
              <mc:Choice xmlns:v="urn:schemas-microsoft-com:vml" Requires="v">
                <p:oleObj spid="_x0000_s394246" name="Equation" r:id="rId4" imgW="1358640" imgH="634680" progId="Equation.3">
                  <p:embed/>
                </p:oleObj>
              </mc:Choice>
              <mc:Fallback>
                <p:oleObj name="Equation" r:id="rId4" imgW="1358640" imgH="6346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3944938"/>
                        <a:ext cx="1828800" cy="855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4245" name="Object 5"/>
          <p:cNvGraphicFramePr>
            <a:graphicFrameLocks noChangeAspect="1"/>
          </p:cNvGraphicFramePr>
          <p:nvPr/>
        </p:nvGraphicFramePr>
        <p:xfrm>
          <a:off x="3962400" y="5410200"/>
          <a:ext cx="1219200" cy="782638"/>
        </p:xfrm>
        <a:graphic>
          <a:graphicData uri="http://schemas.openxmlformats.org/presentationml/2006/ole">
            <mc:AlternateContent xmlns:mc="http://schemas.openxmlformats.org/markup-compatibility/2006">
              <mc:Choice xmlns:v="urn:schemas-microsoft-com:vml" Requires="v">
                <p:oleObj spid="_x0000_s394247" name="Equation" r:id="rId6" imgW="672840" imgH="431640" progId="Equation.3">
                  <p:embed/>
                </p:oleObj>
              </mc:Choice>
              <mc:Fallback>
                <p:oleObj name="Equation" r:id="rId6" imgW="672840" imgH="4316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62400" y="5410200"/>
                        <a:ext cx="1219200" cy="782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p:txBody>
          <a:bodyPr/>
          <a:lstStyle/>
          <a:p>
            <a:r>
              <a:rPr lang="en-US" altLang="en-US"/>
              <a:t> </a:t>
            </a:r>
          </a:p>
        </p:txBody>
      </p:sp>
      <p:sp>
        <p:nvSpPr>
          <p:cNvPr id="396291" name="Rectangle 3"/>
          <p:cNvSpPr>
            <a:spLocks noGrp="1" noChangeArrowheads="1"/>
          </p:cNvSpPr>
          <p:nvPr>
            <p:ph type="body" idx="1"/>
          </p:nvPr>
        </p:nvSpPr>
        <p:spPr/>
        <p:txBody>
          <a:bodyPr/>
          <a:lstStyle/>
          <a:p>
            <a:r>
              <a:rPr lang="en-US" altLang="en-US"/>
              <a:t>For obvious reasons, preemptive discipline are rarely used if the customers are people.</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p:txBody>
          <a:bodyPr/>
          <a:lstStyle/>
          <a:p>
            <a:r>
              <a:rPr lang="en-US" altLang="en-US" sz="3200"/>
              <a:t>20.15 Transient Behavior of Queuing Systems</a:t>
            </a:r>
          </a:p>
        </p:txBody>
      </p:sp>
      <p:sp>
        <p:nvSpPr>
          <p:cNvPr id="398339" name="Rectangle 3"/>
          <p:cNvSpPr>
            <a:spLocks noGrp="1" noChangeArrowheads="1"/>
          </p:cNvSpPr>
          <p:nvPr>
            <p:ph type="body" idx="1"/>
          </p:nvPr>
        </p:nvSpPr>
        <p:spPr>
          <a:xfrm>
            <a:off x="533400" y="1524000"/>
            <a:ext cx="8229600" cy="4724400"/>
          </a:xfrm>
        </p:spPr>
        <p:txBody>
          <a:bodyPr/>
          <a:lstStyle/>
          <a:p>
            <a:r>
              <a:rPr lang="en-US" altLang="en-US"/>
              <a:t>We have assumed the arrival rate, service rate and number of servers has stayed constant over time. This allows us to talk reasonably about the existence of a steady state.</a:t>
            </a:r>
          </a:p>
          <a:p>
            <a:r>
              <a:rPr lang="en-US" altLang="en-US"/>
              <a:t>In many situations the arrival rate, service rate, and number of servers may vary over time.</a:t>
            </a:r>
          </a:p>
          <a:p>
            <a:r>
              <a:rPr lang="en-US" altLang="en-US"/>
              <a:t>An example is a fast food restaurant.</a:t>
            </a:r>
          </a:p>
          <a:p>
            <a:pPr lvl="1"/>
            <a:r>
              <a:rPr lang="en-US" altLang="en-US"/>
              <a:t>It is likely to experience a much larger arrival rate during the time noon-1:30 pm than during other hours of the day.</a:t>
            </a:r>
          </a:p>
          <a:p>
            <a:pPr lvl="1"/>
            <a:r>
              <a:rPr lang="en-US" altLang="en-US"/>
              <a:t>Also the number of servers will vary during the day with more servers available during the busier periods.</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p:txBody>
          <a:bodyPr/>
          <a:lstStyle/>
          <a:p>
            <a:r>
              <a:rPr lang="en-US" altLang="en-US"/>
              <a:t> </a:t>
            </a:r>
          </a:p>
        </p:txBody>
      </p:sp>
      <p:sp>
        <p:nvSpPr>
          <p:cNvPr id="400387" name="Rectangle 3"/>
          <p:cNvSpPr>
            <a:spLocks noGrp="1" noChangeArrowheads="1"/>
          </p:cNvSpPr>
          <p:nvPr>
            <p:ph type="body" idx="1"/>
          </p:nvPr>
        </p:nvSpPr>
        <p:spPr>
          <a:xfrm>
            <a:off x="762000" y="1447800"/>
            <a:ext cx="8001000" cy="4724400"/>
          </a:xfrm>
        </p:spPr>
        <p:txBody>
          <a:bodyPr/>
          <a:lstStyle/>
          <a:p>
            <a:r>
              <a:rPr lang="en-US" altLang="en-US"/>
              <a:t>When the parameters defining the queuing system vary over time we say the queuing system is </a:t>
            </a:r>
            <a:r>
              <a:rPr lang="en-US" altLang="en-US" b="1"/>
              <a:t>non-stationary</a:t>
            </a:r>
            <a:r>
              <a:rPr lang="en-US" altLang="en-US"/>
              <a:t>.</a:t>
            </a:r>
          </a:p>
          <a:p>
            <a:r>
              <a:rPr lang="en-US" altLang="en-US"/>
              <a:t>Consider the fast food restaurant. We call these probability distributions </a:t>
            </a:r>
            <a:r>
              <a:rPr lang="en-US" altLang="en-US" b="1"/>
              <a:t>transient probabilities</a:t>
            </a:r>
            <a:r>
              <a:rPr lang="en-US" altLang="en-US"/>
              <a:t>.</a:t>
            </a:r>
          </a:p>
          <a:p>
            <a:r>
              <a:rPr lang="en-US" altLang="en-US"/>
              <a:t>We now assume that at time </a:t>
            </a:r>
            <a:r>
              <a:rPr lang="en-US" altLang="en-US" i="1"/>
              <a:t>t</a:t>
            </a:r>
            <a:r>
              <a:rPr lang="en-US" altLang="en-US"/>
              <a:t> interarrival times are exponential with rate </a:t>
            </a:r>
            <a:r>
              <a:rPr lang="el-GR" altLang="en-US" i="1">
                <a:cs typeface="Times New Roman" panose="02020603050405020304" pitchFamily="18" charset="0"/>
              </a:rPr>
              <a:t>λ</a:t>
            </a:r>
            <a:r>
              <a:rPr lang="en-US" altLang="en-US" i="1">
                <a:cs typeface="Times New Roman" panose="02020603050405020304" pitchFamily="18" charset="0"/>
              </a:rPr>
              <a:t>(t)</a:t>
            </a:r>
            <a:r>
              <a:rPr lang="en-US" altLang="en-US">
                <a:cs typeface="Times New Roman" panose="02020603050405020304" pitchFamily="18" charset="0"/>
              </a:rPr>
              <a:t> and that </a:t>
            </a:r>
            <a:r>
              <a:rPr lang="en-US" altLang="en-US" i="1">
                <a:cs typeface="Times New Roman" panose="02020603050405020304" pitchFamily="18" charset="0"/>
              </a:rPr>
              <a:t>s</a:t>
            </a:r>
            <a:r>
              <a:rPr lang="en-US" altLang="en-US">
                <a:cs typeface="Times New Roman" panose="02020603050405020304" pitchFamily="18" charset="0"/>
              </a:rPr>
              <a:t>(</a:t>
            </a:r>
            <a:r>
              <a:rPr lang="en-US" altLang="en-US" i="1">
                <a:cs typeface="Times New Roman" panose="02020603050405020304" pitchFamily="18" charset="0"/>
              </a:rPr>
              <a:t>t</a:t>
            </a:r>
            <a:r>
              <a:rPr lang="en-US" altLang="en-US">
                <a:cs typeface="Times New Roman" panose="02020603050405020304" pitchFamily="18" charset="0"/>
              </a:rPr>
              <a:t>) servers are available at time </a:t>
            </a:r>
            <a:r>
              <a:rPr lang="en-US" altLang="en-US" i="1">
                <a:cs typeface="Times New Roman" panose="02020603050405020304" pitchFamily="18" charset="0"/>
              </a:rPr>
              <a:t>t</a:t>
            </a:r>
            <a:r>
              <a:rPr lang="en-US" altLang="en-US">
                <a:cs typeface="Times New Roman" panose="02020603050405020304" pitchFamily="18" charset="0"/>
              </a:rPr>
              <a:t> with service times being exponential with rate </a:t>
            </a:r>
            <a:r>
              <a:rPr lang="en-US" altLang="en-US" i="1">
                <a:cs typeface="Times New Roman" panose="02020603050405020304" pitchFamily="18" charset="0"/>
              </a:rPr>
              <a:t>µ</a:t>
            </a:r>
            <a:r>
              <a:rPr lang="en-US" altLang="en-US">
                <a:cs typeface="Times New Roman" panose="02020603050405020304" pitchFamily="18" charset="0"/>
              </a:rPr>
              <a:t>(</a:t>
            </a:r>
            <a:r>
              <a:rPr lang="en-US" altLang="en-US" i="1">
                <a:cs typeface="Times New Roman" panose="02020603050405020304" pitchFamily="18" charset="0"/>
              </a:rPr>
              <a:t>t</a:t>
            </a:r>
            <a:r>
              <a:rPr lang="en-US" altLang="en-US">
                <a:cs typeface="Times New Roman" panose="02020603050405020304" pitchFamily="18" charset="0"/>
              </a:rPr>
              <a:t>)</a:t>
            </a:r>
            <a:r>
              <a:rPr lang="en-US" altLang="en-US" i="1">
                <a:cs typeface="Times New Roman" panose="02020603050405020304" pitchFamily="18" charset="0"/>
              </a:rPr>
              <a:t>.</a:t>
            </a:r>
            <a:endParaRPr lang="en-US" altLang="en-US">
              <a:cs typeface="Times New Roman" panose="02020603050405020304" pitchFamily="18" charset="0"/>
            </a:endParaRPr>
          </a:p>
          <a:p>
            <a:r>
              <a:rPr lang="en-US" altLang="en-US">
                <a:cs typeface="Times New Roman" panose="02020603050405020304" pitchFamily="18" charset="0"/>
              </a:rPr>
              <a:t>We assume the maximum number of customers present at any time is given by </a:t>
            </a:r>
            <a:r>
              <a:rPr lang="en-US" altLang="en-US" i="1">
                <a:cs typeface="Times New Roman" panose="02020603050405020304" pitchFamily="18" charset="0"/>
              </a:rPr>
              <a:t>N</a:t>
            </a:r>
            <a:r>
              <a:rPr lang="en-US" altLang="en-US">
                <a:cs typeface="Times New Roman" panose="02020603050405020304" pitchFamily="18" charset="0"/>
              </a:rPr>
              <a:t>.</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Grp="1" noChangeArrowheads="1"/>
          </p:cNvSpPr>
          <p:nvPr>
            <p:ph type="title"/>
          </p:nvPr>
        </p:nvSpPr>
        <p:spPr/>
        <p:txBody>
          <a:bodyPr/>
          <a:lstStyle/>
          <a:p>
            <a:r>
              <a:rPr lang="en-US" altLang="en-US"/>
              <a:t> </a:t>
            </a:r>
          </a:p>
        </p:txBody>
      </p:sp>
      <p:sp>
        <p:nvSpPr>
          <p:cNvPr id="402435" name="Rectangle 3"/>
          <p:cNvSpPr>
            <a:spLocks noGrp="1" noChangeArrowheads="1"/>
          </p:cNvSpPr>
          <p:nvPr>
            <p:ph type="body" idx="1"/>
          </p:nvPr>
        </p:nvSpPr>
        <p:spPr/>
        <p:txBody>
          <a:bodyPr/>
          <a:lstStyle/>
          <a:p>
            <a:r>
              <a:rPr lang="en-US" altLang="en-US"/>
              <a:t>To determine transient probabilities we choose a small length of time </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and assume at most one event can occur during an interval of length </a:t>
            </a:r>
            <a:r>
              <a:rPr lang="el-GR" altLang="en-US">
                <a:cs typeface="Times New Roman" panose="02020603050405020304" pitchFamily="18" charset="0"/>
              </a:rPr>
              <a:t>Δ</a:t>
            </a:r>
            <a:r>
              <a:rPr lang="en-US" altLang="en-US" i="1">
                <a:cs typeface="Times New Roman" panose="02020603050405020304" pitchFamily="18" charset="0"/>
              </a:rPr>
              <a:t>t.</a:t>
            </a:r>
          </a:p>
          <a:p>
            <a:r>
              <a:rPr lang="en-US" altLang="en-US">
                <a:cs typeface="Times New Roman" panose="02020603050405020304" pitchFamily="18" charset="0"/>
              </a:rPr>
              <a:t>Assume </a:t>
            </a:r>
            <a:r>
              <a:rPr lang="en-US" altLang="en-US" i="1">
                <a:cs typeface="Times New Roman" panose="02020603050405020304" pitchFamily="18" charset="0"/>
              </a:rPr>
              <a:t>k</a:t>
            </a:r>
            <a:r>
              <a:rPr lang="en-US" altLang="en-US">
                <a:cs typeface="Times New Roman" panose="02020603050405020304" pitchFamily="18" charset="0"/>
              </a:rPr>
              <a:t> customers are currently present at a time </a:t>
            </a:r>
            <a:r>
              <a:rPr lang="en-US" altLang="en-US" i="1">
                <a:cs typeface="Times New Roman" panose="02020603050405020304" pitchFamily="18" charset="0"/>
              </a:rPr>
              <a:t>t</a:t>
            </a:r>
            <a:r>
              <a:rPr lang="en-US" altLang="en-US">
                <a:cs typeface="Times New Roman" panose="02020603050405020304" pitchFamily="18" charset="0"/>
              </a:rPr>
              <a:t>.</a:t>
            </a:r>
          </a:p>
          <a:p>
            <a:r>
              <a:rPr lang="en-US" altLang="en-US">
                <a:cs typeface="Times New Roman" panose="02020603050405020304" pitchFamily="18" charset="0"/>
              </a:rPr>
              <a:t>Then we assume</a:t>
            </a:r>
          </a:p>
          <a:p>
            <a:pPr lvl="1"/>
            <a:r>
              <a:rPr lang="en-US" altLang="en-US">
                <a:cs typeface="Times New Roman" panose="02020603050405020304" pitchFamily="18" charset="0"/>
              </a:rPr>
              <a:t>The probability of an arrival during an interval </a:t>
            </a:r>
            <a:r>
              <a:rPr lang="el-GR" altLang="en-US">
                <a:cs typeface="Times New Roman" panose="02020603050405020304" pitchFamily="18" charset="0"/>
              </a:rPr>
              <a:t>Δ</a:t>
            </a:r>
            <a:r>
              <a:rPr lang="en-US" altLang="en-US" i="1">
                <a:cs typeface="Times New Roman" panose="02020603050405020304" pitchFamily="18" charset="0"/>
              </a:rPr>
              <a:t>t </a:t>
            </a:r>
            <a:r>
              <a:rPr lang="en-US" altLang="en-US">
                <a:cs typeface="Times New Roman" panose="02020603050405020304" pitchFamily="18" charset="0"/>
              </a:rPr>
              <a:t>is </a:t>
            </a:r>
            <a:r>
              <a:rPr lang="el-GR" altLang="en-US">
                <a:cs typeface="Times New Roman" panose="02020603050405020304" pitchFamily="18" charset="0"/>
              </a:rPr>
              <a:t>λ</a:t>
            </a:r>
            <a:r>
              <a:rPr lang="en-US" altLang="en-US">
                <a:cs typeface="Times New Roman" panose="02020603050405020304" pitchFamily="18" charset="0"/>
              </a:rPr>
              <a:t>(</a:t>
            </a:r>
            <a:r>
              <a:rPr lang="en-US" altLang="en-US" i="1">
                <a:cs typeface="Times New Roman" panose="02020603050405020304" pitchFamily="18" charset="0"/>
              </a:rPr>
              <a:t>t</a:t>
            </a:r>
            <a:r>
              <a:rPr lang="en-US" altLang="en-US">
                <a:cs typeface="Times New Roman" panose="02020603050405020304" pitchFamily="18" charset="0"/>
              </a:rPr>
              <a:t>)* </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a:t>
            </a:r>
          </a:p>
          <a:p>
            <a:pPr lvl="1"/>
            <a:r>
              <a:rPr lang="en-US" altLang="en-US">
                <a:cs typeface="Times New Roman" panose="02020603050405020304" pitchFamily="18" charset="0"/>
              </a:rPr>
              <a:t>The probability of more than one arrival during a time interval of length </a:t>
            </a:r>
            <a:r>
              <a:rPr lang="el-GR" altLang="en-US">
                <a:cs typeface="Times New Roman" panose="02020603050405020304" pitchFamily="18" charset="0"/>
              </a:rPr>
              <a:t>Δ</a:t>
            </a:r>
            <a:r>
              <a:rPr lang="en-US" altLang="en-US" i="1">
                <a:cs typeface="Times New Roman" panose="02020603050405020304" pitchFamily="18" charset="0"/>
              </a:rPr>
              <a:t>t </a:t>
            </a:r>
            <a:r>
              <a:rPr lang="en-US" altLang="en-US">
                <a:cs typeface="Times New Roman" panose="02020603050405020304" pitchFamily="18" charset="0"/>
              </a:rPr>
              <a:t>is o(</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a:t>
            </a:r>
            <a:endParaRPr lang="el-GR" altLang="en-US">
              <a:cs typeface="Times New Roman" panose="02020603050405020304" pitchFamily="18" charset="0"/>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ChangeArrowheads="1"/>
          </p:cNvSpPr>
          <p:nvPr>
            <p:ph type="title"/>
          </p:nvPr>
        </p:nvSpPr>
        <p:spPr/>
        <p:txBody>
          <a:bodyPr/>
          <a:lstStyle/>
          <a:p>
            <a:r>
              <a:rPr lang="en-US" altLang="en-US"/>
              <a:t> </a:t>
            </a:r>
          </a:p>
        </p:txBody>
      </p:sp>
      <p:sp>
        <p:nvSpPr>
          <p:cNvPr id="404483" name="Rectangle 3"/>
          <p:cNvSpPr>
            <a:spLocks noGrp="1" noChangeArrowheads="1"/>
          </p:cNvSpPr>
          <p:nvPr>
            <p:ph type="body" idx="1"/>
          </p:nvPr>
        </p:nvSpPr>
        <p:spPr/>
        <p:txBody>
          <a:bodyPr/>
          <a:lstStyle/>
          <a:p>
            <a:pPr lvl="1"/>
            <a:r>
              <a:rPr lang="en-US" altLang="en-US"/>
              <a:t>Arrivals during different intervals are independent.</a:t>
            </a:r>
          </a:p>
          <a:p>
            <a:pPr lvl="1"/>
            <a:r>
              <a:rPr lang="en-US" altLang="en-US"/>
              <a:t>The probability of a service completion during an interval of length </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a:t>
            </a:r>
            <a:r>
              <a:rPr lang="en-US" altLang="en-US" i="1">
                <a:cs typeface="Times New Roman" panose="02020603050405020304" pitchFamily="18" charset="0"/>
              </a:rPr>
              <a:t> </a:t>
            </a:r>
            <a:r>
              <a:rPr lang="en-US" altLang="en-US">
                <a:cs typeface="Times New Roman" panose="02020603050405020304" pitchFamily="18" charset="0"/>
              </a:rPr>
              <a:t>is given by </a:t>
            </a:r>
            <a:r>
              <a:rPr lang="en-US" altLang="en-US" i="1">
                <a:cs typeface="Times New Roman" panose="02020603050405020304" pitchFamily="18" charset="0"/>
              </a:rPr>
              <a:t>min(s(t),k)*µ(t) </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a:t>
            </a:r>
          </a:p>
          <a:p>
            <a:pPr lvl="1"/>
            <a:r>
              <a:rPr lang="en-US" altLang="en-US">
                <a:cs typeface="Times New Roman" panose="02020603050405020304" pitchFamily="18" charset="0"/>
              </a:rPr>
              <a:t>The probability of more than one service completion during a time interval of length </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is o(</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a:t>
            </a:r>
          </a:p>
          <a:p>
            <a:r>
              <a:rPr lang="en-US" altLang="en-US">
                <a:cs typeface="Times New Roman" panose="02020603050405020304" pitchFamily="18" charset="0"/>
              </a:rPr>
              <a:t>When arrivals are governed by the first three assumptions we say that arrivals follow a </a:t>
            </a:r>
            <a:r>
              <a:rPr lang="en-US" altLang="en-US" b="1">
                <a:cs typeface="Times New Roman" panose="02020603050405020304" pitchFamily="18" charset="0"/>
              </a:rPr>
              <a:t>Nonhomogeneous Poisson Process</a:t>
            </a:r>
            <a:r>
              <a:rPr lang="en-US" altLang="en-US">
                <a:cs typeface="Times New Roman" panose="02020603050405020304" pitchFamily="18" charset="0"/>
              </a:rPr>
              <a:t>.</a:t>
            </a:r>
          </a:p>
          <a:p>
            <a:r>
              <a:rPr lang="en-US" altLang="en-US">
                <a:cs typeface="Times New Roman" panose="02020603050405020304" pitchFamily="18" charset="0"/>
              </a:rPr>
              <a:t>We now define </a:t>
            </a:r>
            <a:r>
              <a:rPr lang="en-US" altLang="en-US" i="1">
                <a:cs typeface="Times New Roman" panose="02020603050405020304" pitchFamily="18" charset="0"/>
              </a:rPr>
              <a:t>P</a:t>
            </a:r>
            <a:r>
              <a:rPr lang="en-US" altLang="en-US" i="1" baseline="-25000">
                <a:cs typeface="Times New Roman" panose="02020603050405020304" pitchFamily="18" charset="0"/>
              </a:rPr>
              <a:t>i</a:t>
            </a:r>
            <a:r>
              <a:rPr lang="en-US" altLang="en-US">
                <a:cs typeface="Times New Roman" panose="02020603050405020304" pitchFamily="18" charset="0"/>
              </a:rPr>
              <a:t>(</a:t>
            </a:r>
            <a:r>
              <a:rPr lang="en-US" altLang="en-US" i="1">
                <a:cs typeface="Times New Roman" panose="02020603050405020304" pitchFamily="18" charset="0"/>
              </a:rPr>
              <a:t>t</a:t>
            </a:r>
            <a:r>
              <a:rPr lang="en-US" altLang="en-US">
                <a:cs typeface="Times New Roman" panose="02020603050405020304" pitchFamily="18" charset="0"/>
              </a:rPr>
              <a:t>) to be the probability that </a:t>
            </a:r>
            <a:r>
              <a:rPr lang="en-US" altLang="en-US" i="1">
                <a:cs typeface="Times New Roman" panose="02020603050405020304" pitchFamily="18" charset="0"/>
              </a:rPr>
              <a:t>i</a:t>
            </a:r>
            <a:r>
              <a:rPr lang="en-US" altLang="en-US">
                <a:cs typeface="Times New Roman" panose="02020603050405020304" pitchFamily="18" charset="0"/>
              </a:rPr>
              <a:t> customers are present at time </a:t>
            </a:r>
            <a:r>
              <a:rPr lang="en-US" altLang="en-US" i="1">
                <a:cs typeface="Times New Roman" panose="02020603050405020304" pitchFamily="18" charset="0"/>
              </a:rPr>
              <a:t>t</a:t>
            </a:r>
            <a:r>
              <a:rPr lang="en-US" altLang="en-US">
                <a:cs typeface="Times New Roman" panose="02020603050405020304" pitchFamily="18" charset="0"/>
              </a:rPr>
              <a:t>.</a:t>
            </a: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Rectangle 2"/>
          <p:cNvSpPr>
            <a:spLocks noGrp="1" noChangeArrowheads="1"/>
          </p:cNvSpPr>
          <p:nvPr>
            <p:ph type="title"/>
          </p:nvPr>
        </p:nvSpPr>
        <p:spPr/>
        <p:txBody>
          <a:bodyPr/>
          <a:lstStyle/>
          <a:p>
            <a:r>
              <a:rPr lang="en-US" altLang="en-US"/>
              <a:t> </a:t>
            </a:r>
          </a:p>
        </p:txBody>
      </p:sp>
      <p:sp>
        <p:nvSpPr>
          <p:cNvPr id="406531" name="Rectangle 3"/>
          <p:cNvSpPr>
            <a:spLocks noGrp="1" noChangeArrowheads="1"/>
          </p:cNvSpPr>
          <p:nvPr>
            <p:ph type="body" idx="1"/>
          </p:nvPr>
        </p:nvSpPr>
        <p:spPr>
          <a:xfrm>
            <a:off x="762000" y="1524000"/>
            <a:ext cx="8001000" cy="4724400"/>
          </a:xfrm>
        </p:spPr>
        <p:txBody>
          <a:bodyPr/>
          <a:lstStyle/>
          <a:p>
            <a:r>
              <a:rPr lang="en-US" altLang="en-US"/>
              <a:t>We will assume that the system is initially empty so that P</a:t>
            </a:r>
            <a:r>
              <a:rPr lang="en-US" altLang="en-US" baseline="-25000"/>
              <a:t>0</a:t>
            </a:r>
            <a:r>
              <a:rPr lang="en-US" altLang="en-US"/>
              <a:t>(0)=1 and for </a:t>
            </a:r>
            <a:r>
              <a:rPr lang="en-US" altLang="en-US" i="1"/>
              <a:t>i</a:t>
            </a:r>
            <a:r>
              <a:rPr lang="en-US" altLang="en-US"/>
              <a:t>&gt;0 P</a:t>
            </a:r>
            <a:r>
              <a:rPr lang="en-US" altLang="en-US" baseline="-25000"/>
              <a:t>0</a:t>
            </a:r>
            <a:r>
              <a:rPr lang="en-US" altLang="en-US"/>
              <a:t>(</a:t>
            </a:r>
            <a:r>
              <a:rPr lang="en-US" altLang="en-US" i="1"/>
              <a:t>i</a:t>
            </a:r>
            <a:r>
              <a:rPr lang="en-US" altLang="en-US"/>
              <a:t>)=0.</a:t>
            </a:r>
          </a:p>
          <a:p>
            <a:r>
              <a:rPr lang="en-US" altLang="en-US"/>
              <a:t>Then given knowledge of </a:t>
            </a:r>
            <a:r>
              <a:rPr lang="en-US" altLang="en-US" i="1"/>
              <a:t>P</a:t>
            </a:r>
            <a:r>
              <a:rPr lang="en-US" altLang="en-US" i="1" baseline="-25000"/>
              <a:t>i</a:t>
            </a:r>
            <a:r>
              <a:rPr lang="en-US" altLang="en-US"/>
              <a:t>(</a:t>
            </a:r>
            <a:r>
              <a:rPr lang="en-US" altLang="en-US" i="1"/>
              <a:t>t</a:t>
            </a:r>
            <a:r>
              <a:rPr lang="en-US" altLang="en-US"/>
              <a:t>) we may computer </a:t>
            </a:r>
            <a:r>
              <a:rPr lang="en-US" altLang="en-US" i="1"/>
              <a:t>P</a:t>
            </a:r>
            <a:r>
              <a:rPr lang="en-US" altLang="en-US" i="1" baseline="-25000"/>
              <a:t>i</a:t>
            </a:r>
            <a:r>
              <a:rPr lang="en-US" altLang="en-US"/>
              <a:t>(</a:t>
            </a:r>
            <a:r>
              <a:rPr lang="en-US" altLang="en-US" i="1"/>
              <a:t>t+</a:t>
            </a:r>
            <a:r>
              <a:rPr lang="el-GR" altLang="en-US" i="1">
                <a:cs typeface="Times New Roman" panose="02020603050405020304" pitchFamily="18" charset="0"/>
              </a:rPr>
              <a:t>Δ</a:t>
            </a:r>
            <a:r>
              <a:rPr lang="en-US" altLang="en-US" i="1">
                <a:cs typeface="Times New Roman" panose="02020603050405020304" pitchFamily="18" charset="0"/>
              </a:rPr>
              <a:t>t</a:t>
            </a:r>
            <a:r>
              <a:rPr lang="en-US" altLang="en-US"/>
              <a:t>) as follows:</a:t>
            </a:r>
            <a:br>
              <a:rPr lang="en-US" altLang="en-US"/>
            </a:br>
            <a:r>
              <a:rPr lang="en-US" altLang="en-US"/>
              <a:t/>
            </a:r>
            <a:br>
              <a:rPr lang="en-US" altLang="en-US"/>
            </a:br>
            <a:r>
              <a:rPr lang="en-US" altLang="en-US"/>
              <a:t/>
            </a:r>
            <a:br>
              <a:rPr lang="en-US" altLang="en-US"/>
            </a:br>
            <a:endParaRPr lang="en-US" altLang="en-US"/>
          </a:p>
          <a:p>
            <a:r>
              <a:rPr lang="en-US" altLang="en-US"/>
              <a:t>These equations are based on the assumption that if the state at time t is i, then during the next </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the probability of an arrival is </a:t>
            </a:r>
            <a:r>
              <a:rPr lang="el-GR" altLang="en-US">
                <a:cs typeface="Times New Roman" panose="02020603050405020304" pitchFamily="18" charset="0"/>
              </a:rPr>
              <a:t>λ</a:t>
            </a:r>
            <a:r>
              <a:rPr lang="en-US" altLang="en-US">
                <a:cs typeface="Times New Roman" panose="02020603050405020304" pitchFamily="18" charset="0"/>
              </a:rPr>
              <a:t>(</a:t>
            </a:r>
            <a:r>
              <a:rPr lang="en-US" altLang="en-US" i="1">
                <a:cs typeface="Times New Roman" panose="02020603050405020304" pitchFamily="18" charset="0"/>
              </a:rPr>
              <a:t>t</a:t>
            </a:r>
            <a:r>
              <a:rPr lang="en-US" altLang="en-US">
                <a:cs typeface="Times New Roman" panose="02020603050405020304" pitchFamily="18" charset="0"/>
              </a:rPr>
              <a:t>) </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and the probability of a service completion is min(</a:t>
            </a:r>
            <a:r>
              <a:rPr lang="en-US" altLang="en-US" i="1">
                <a:cs typeface="Times New Roman" panose="02020603050405020304" pitchFamily="18" charset="0"/>
              </a:rPr>
              <a:t>s</a:t>
            </a:r>
            <a:r>
              <a:rPr lang="en-US" altLang="en-US">
                <a:cs typeface="Times New Roman" panose="02020603050405020304" pitchFamily="18" charset="0"/>
              </a:rPr>
              <a:t>(</a:t>
            </a:r>
            <a:r>
              <a:rPr lang="en-US" altLang="en-US" i="1">
                <a:cs typeface="Times New Roman" panose="02020603050405020304" pitchFamily="18" charset="0"/>
              </a:rPr>
              <a:t>t</a:t>
            </a:r>
            <a:r>
              <a:rPr lang="en-US" altLang="en-US">
                <a:cs typeface="Times New Roman" panose="02020603050405020304" pitchFamily="18" charset="0"/>
              </a:rPr>
              <a:t>),</a:t>
            </a:r>
            <a:r>
              <a:rPr lang="en-US" altLang="en-US" i="1">
                <a:cs typeface="Times New Roman" panose="02020603050405020304" pitchFamily="18" charset="0"/>
              </a:rPr>
              <a:t>i</a:t>
            </a:r>
            <a:r>
              <a:rPr lang="en-US" altLang="en-US">
                <a:cs typeface="Times New Roman" panose="02020603050405020304" pitchFamily="18" charset="0"/>
              </a:rPr>
              <a:t>)</a:t>
            </a:r>
            <a:r>
              <a:rPr lang="en-US" altLang="en-US" i="1">
                <a:cs typeface="Times New Roman" panose="02020603050405020304" pitchFamily="18" charset="0"/>
              </a:rPr>
              <a:t>µ(t) </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a:t>
            </a:r>
          </a:p>
        </p:txBody>
      </p:sp>
      <p:graphicFrame>
        <p:nvGraphicFramePr>
          <p:cNvPr id="406532" name="Object 4"/>
          <p:cNvGraphicFramePr>
            <a:graphicFrameLocks noChangeAspect="1"/>
          </p:cNvGraphicFramePr>
          <p:nvPr>
            <p:extLst>
              <p:ext uri="{D42A27DB-BD31-4B8C-83A1-F6EECF244321}">
                <p14:modId xmlns:p14="http://schemas.microsoft.com/office/powerpoint/2010/main" val="193217777"/>
              </p:ext>
            </p:extLst>
          </p:nvPr>
        </p:nvGraphicFramePr>
        <p:xfrm>
          <a:off x="228600" y="3276600"/>
          <a:ext cx="8775700" cy="958850"/>
        </p:xfrm>
        <a:graphic>
          <a:graphicData uri="http://schemas.openxmlformats.org/presentationml/2006/ole">
            <mc:AlternateContent xmlns:mc="http://schemas.openxmlformats.org/markup-compatibility/2006">
              <mc:Choice xmlns:v="urn:schemas-microsoft-com:vml" Requires="v">
                <p:oleObj spid="_x0000_s406533" name="Equation" r:id="rId4" imgW="6273720" imgH="685800" progId="Equation.3">
                  <p:embed/>
                </p:oleObj>
              </mc:Choice>
              <mc:Fallback>
                <p:oleObj name="Equation" r:id="rId4" imgW="6273720" imgH="6858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3276600"/>
                        <a:ext cx="8775700" cy="958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altLang="en-US"/>
              <a:t> </a:t>
            </a:r>
          </a:p>
        </p:txBody>
      </p:sp>
      <p:sp>
        <p:nvSpPr>
          <p:cNvPr id="205827" name="Rectangle 3"/>
          <p:cNvSpPr>
            <a:spLocks noGrp="1" noChangeArrowheads="1"/>
          </p:cNvSpPr>
          <p:nvPr>
            <p:ph type="body" idx="1"/>
          </p:nvPr>
        </p:nvSpPr>
        <p:spPr/>
        <p:txBody>
          <a:bodyPr/>
          <a:lstStyle/>
          <a:p>
            <a:r>
              <a:rPr lang="en-US" altLang="en-US"/>
              <a:t>Using the fact that var </a:t>
            </a:r>
            <a:r>
              <a:rPr lang="en-US" altLang="en-US" b="1"/>
              <a:t>A</a:t>
            </a:r>
            <a:r>
              <a:rPr lang="en-US" altLang="en-US"/>
              <a:t> = </a:t>
            </a:r>
            <a:r>
              <a:rPr lang="en-US" altLang="en-US" i="1"/>
              <a:t>E</a:t>
            </a:r>
            <a:r>
              <a:rPr lang="en-US" altLang="en-US"/>
              <a:t>(</a:t>
            </a:r>
            <a:r>
              <a:rPr lang="en-US" altLang="en-US" b="1"/>
              <a:t>A</a:t>
            </a:r>
            <a:r>
              <a:rPr lang="en-US" altLang="en-US" baseline="30000"/>
              <a:t>2</a:t>
            </a:r>
            <a:r>
              <a:rPr lang="en-US" altLang="en-US"/>
              <a:t>) – </a:t>
            </a:r>
            <a:r>
              <a:rPr lang="en-US" altLang="en-US" i="1"/>
              <a:t>E</a:t>
            </a:r>
            <a:r>
              <a:rPr lang="en-US" altLang="en-US"/>
              <a:t>(</a:t>
            </a:r>
            <a:r>
              <a:rPr lang="en-US" altLang="en-US" b="1"/>
              <a:t>A</a:t>
            </a:r>
            <a:r>
              <a:rPr lang="en-US" altLang="en-US"/>
              <a:t>)</a:t>
            </a:r>
            <a:r>
              <a:rPr lang="en-US" altLang="en-US" baseline="30000"/>
              <a:t>2</a:t>
            </a:r>
            <a:r>
              <a:rPr lang="en-US" altLang="en-US"/>
              <a:t>, we can show that</a:t>
            </a:r>
          </a:p>
          <a:p>
            <a:endParaRPr lang="en-US" altLang="en-US"/>
          </a:p>
          <a:p>
            <a:endParaRPr lang="en-US" altLang="en-US"/>
          </a:p>
          <a:p>
            <a:r>
              <a:rPr lang="en-US" altLang="en-US"/>
              <a:t>Lemma 1: If </a:t>
            </a:r>
            <a:r>
              <a:rPr lang="en-US" altLang="en-US" b="1"/>
              <a:t>A</a:t>
            </a:r>
            <a:r>
              <a:rPr lang="en-US" altLang="en-US"/>
              <a:t> has an exponential distribution, then for all nonnegative values of </a:t>
            </a:r>
            <a:r>
              <a:rPr lang="en-US" altLang="en-US" i="1"/>
              <a:t>t</a:t>
            </a:r>
            <a:r>
              <a:rPr lang="en-US" altLang="en-US"/>
              <a:t> and </a:t>
            </a:r>
            <a:r>
              <a:rPr lang="en-US" altLang="en-US" i="1"/>
              <a:t>h</a:t>
            </a:r>
            <a:r>
              <a:rPr lang="en-US" altLang="en-US"/>
              <a:t>,</a:t>
            </a:r>
          </a:p>
        </p:txBody>
      </p:sp>
      <p:graphicFrame>
        <p:nvGraphicFramePr>
          <p:cNvPr id="205828" name="Object 4"/>
          <p:cNvGraphicFramePr>
            <a:graphicFrameLocks noChangeAspect="1"/>
          </p:cNvGraphicFramePr>
          <p:nvPr/>
        </p:nvGraphicFramePr>
        <p:xfrm>
          <a:off x="3733800" y="2286000"/>
          <a:ext cx="1066800" cy="601663"/>
        </p:xfrm>
        <a:graphic>
          <a:graphicData uri="http://schemas.openxmlformats.org/presentationml/2006/ole">
            <mc:AlternateContent xmlns:mc="http://schemas.openxmlformats.org/markup-compatibility/2006">
              <mc:Choice xmlns:v="urn:schemas-microsoft-com:vml" Requires="v">
                <p:oleObj spid="_x0000_s205830" name="Equation" r:id="rId4" imgW="698400" imgH="393480" progId="Equation.3">
                  <p:embed/>
                </p:oleObj>
              </mc:Choice>
              <mc:Fallback>
                <p:oleObj name="Equation" r:id="rId4" imgW="698400" imgH="3934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2286000"/>
                        <a:ext cx="1066800" cy="601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5829" name="Object 5"/>
          <p:cNvGraphicFramePr>
            <a:graphicFrameLocks noChangeAspect="1"/>
          </p:cNvGraphicFramePr>
          <p:nvPr/>
        </p:nvGraphicFramePr>
        <p:xfrm>
          <a:off x="2590800" y="4572000"/>
          <a:ext cx="4800600" cy="515938"/>
        </p:xfrm>
        <a:graphic>
          <a:graphicData uri="http://schemas.openxmlformats.org/presentationml/2006/ole">
            <mc:AlternateContent xmlns:mc="http://schemas.openxmlformats.org/markup-compatibility/2006">
              <mc:Choice xmlns:v="urn:schemas-microsoft-com:vml" Requires="v">
                <p:oleObj spid="_x0000_s205831" name="Equation" r:id="rId6" imgW="1892160" imgH="203040" progId="Equation.3">
                  <p:embed/>
                </p:oleObj>
              </mc:Choice>
              <mc:Fallback>
                <p:oleObj name="Equation" r:id="rId6" imgW="1892160" imgH="2030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90800" y="4572000"/>
                        <a:ext cx="4800600" cy="515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en-US" altLang="en-US"/>
              <a:t> </a:t>
            </a:r>
          </a:p>
        </p:txBody>
      </p:sp>
      <p:sp>
        <p:nvSpPr>
          <p:cNvPr id="207875" name="Rectangle 3"/>
          <p:cNvSpPr>
            <a:spLocks noGrp="1" noChangeArrowheads="1"/>
          </p:cNvSpPr>
          <p:nvPr>
            <p:ph type="body" idx="1"/>
          </p:nvPr>
        </p:nvSpPr>
        <p:spPr/>
        <p:txBody>
          <a:bodyPr/>
          <a:lstStyle/>
          <a:p>
            <a:r>
              <a:rPr lang="en-US" altLang="en-US"/>
              <a:t>For reasons that become apparent, a density that satisfies the equation is said to have the </a:t>
            </a:r>
            <a:r>
              <a:rPr lang="en-US" altLang="en-US" b="1"/>
              <a:t>no-memory property</a:t>
            </a:r>
            <a:r>
              <a:rPr lang="en-US" altLang="en-US"/>
              <a:t>.</a:t>
            </a:r>
          </a:p>
          <a:p>
            <a:r>
              <a:rPr lang="en-US" altLang="en-US"/>
              <a:t>The no-memory property of the exponential distribution is important because it implies that if we want to know the probability distribution of the time until the next arrival, then </a:t>
            </a:r>
            <a:r>
              <a:rPr lang="en-US" altLang="en-US" i="1"/>
              <a:t>it does not matter how long it has been since the last arrival.</a:t>
            </a:r>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609600" y="76200"/>
            <a:ext cx="8001000" cy="1143000"/>
          </a:xfrm>
        </p:spPr>
        <p:txBody>
          <a:bodyPr/>
          <a:lstStyle/>
          <a:p>
            <a:r>
              <a:rPr lang="en-US" altLang="en-US" sz="2800"/>
              <a:t>Relations between Poisson Distribution and Exponential Distribution</a:t>
            </a:r>
          </a:p>
        </p:txBody>
      </p:sp>
      <p:sp>
        <p:nvSpPr>
          <p:cNvPr id="209923" name="Rectangle 3"/>
          <p:cNvSpPr>
            <a:spLocks noGrp="1" noChangeArrowheads="1"/>
          </p:cNvSpPr>
          <p:nvPr>
            <p:ph type="body" idx="1"/>
          </p:nvPr>
        </p:nvSpPr>
        <p:spPr>
          <a:xfrm>
            <a:off x="566738" y="1447800"/>
            <a:ext cx="8001000" cy="4405313"/>
          </a:xfrm>
        </p:spPr>
        <p:txBody>
          <a:bodyPr/>
          <a:lstStyle/>
          <a:p>
            <a:r>
              <a:rPr lang="en-US" altLang="en-US"/>
              <a:t>If interarrival times are exponential, the probability distribution of the number of arrivals occurring in any time interval of length </a:t>
            </a:r>
            <a:r>
              <a:rPr lang="en-US" altLang="en-US" i="1"/>
              <a:t>t</a:t>
            </a:r>
            <a:r>
              <a:rPr lang="en-US" altLang="en-US"/>
              <a:t> is given by the following important theorem.</a:t>
            </a:r>
          </a:p>
          <a:p>
            <a:r>
              <a:rPr lang="en-US" altLang="en-US"/>
              <a:t>Theorem 1: Interarrival times are exponential with parameter </a:t>
            </a:r>
            <a:r>
              <a:rPr lang="el-GR" altLang="en-US">
                <a:cs typeface="Times New Roman" panose="02020603050405020304" pitchFamily="18" charset="0"/>
              </a:rPr>
              <a:t>λ</a:t>
            </a:r>
            <a:r>
              <a:rPr lang="en-US" altLang="en-US">
                <a:cs typeface="Times New Roman" panose="02020603050405020304" pitchFamily="18" charset="0"/>
              </a:rPr>
              <a:t> if and only if the number of arrivals to occur in an interval of length </a:t>
            </a:r>
            <a:r>
              <a:rPr lang="en-US" altLang="en-US" i="1">
                <a:cs typeface="Times New Roman" panose="02020603050405020304" pitchFamily="18" charset="0"/>
              </a:rPr>
              <a:t>t</a:t>
            </a:r>
            <a:r>
              <a:rPr lang="en-US" altLang="en-US">
                <a:cs typeface="Times New Roman" panose="02020603050405020304" pitchFamily="18" charset="0"/>
              </a:rPr>
              <a:t> follows the Poisson distribution with parameter </a:t>
            </a:r>
            <a:r>
              <a:rPr lang="el-GR" altLang="en-US">
                <a:cs typeface="Times New Roman" panose="02020603050405020304" pitchFamily="18" charset="0"/>
              </a:rPr>
              <a:t>λ</a:t>
            </a:r>
            <a:r>
              <a:rPr lang="en-US" altLang="en-US" i="1">
                <a:cs typeface="Times New Roman" panose="02020603050405020304" pitchFamily="18" charset="0"/>
              </a:rPr>
              <a:t>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en-US" altLang="en-US"/>
              <a:t> </a:t>
            </a:r>
          </a:p>
        </p:txBody>
      </p:sp>
      <p:sp>
        <p:nvSpPr>
          <p:cNvPr id="211971" name="Rectangle 3"/>
          <p:cNvSpPr>
            <a:spLocks noGrp="1" noChangeArrowheads="1"/>
          </p:cNvSpPr>
          <p:nvPr>
            <p:ph type="body" idx="1"/>
          </p:nvPr>
        </p:nvSpPr>
        <p:spPr>
          <a:xfrm>
            <a:off x="762000" y="1447800"/>
            <a:ext cx="8001000" cy="4724400"/>
          </a:xfrm>
        </p:spPr>
        <p:txBody>
          <a:bodyPr/>
          <a:lstStyle/>
          <a:p>
            <a:r>
              <a:rPr lang="en-US" altLang="en-US">
                <a:cs typeface="Times New Roman" panose="02020603050405020304" pitchFamily="18" charset="0"/>
              </a:rPr>
              <a:t>A discrete random variable </a:t>
            </a:r>
            <a:r>
              <a:rPr lang="en-US" altLang="en-US" b="1">
                <a:cs typeface="Times New Roman" panose="02020603050405020304" pitchFamily="18" charset="0"/>
              </a:rPr>
              <a:t>N</a:t>
            </a:r>
            <a:r>
              <a:rPr lang="en-US" altLang="en-US">
                <a:cs typeface="Times New Roman" panose="02020603050405020304" pitchFamily="18" charset="0"/>
              </a:rPr>
              <a:t> has a Poisson distribution with parameter </a:t>
            </a:r>
            <a:r>
              <a:rPr lang="el-GR" altLang="en-US">
                <a:cs typeface="Times New Roman" panose="02020603050405020304" pitchFamily="18" charset="0"/>
              </a:rPr>
              <a:t>λ</a:t>
            </a:r>
            <a:r>
              <a:rPr lang="en-US" altLang="en-US">
                <a:cs typeface="Times New Roman" panose="02020603050405020304" pitchFamily="18" charset="0"/>
              </a:rPr>
              <a:t> if, for </a:t>
            </a:r>
            <a:r>
              <a:rPr lang="en-US" altLang="en-US" i="1">
                <a:cs typeface="Times New Roman" panose="02020603050405020304" pitchFamily="18" charset="0"/>
              </a:rPr>
              <a:t>n</a:t>
            </a:r>
            <a:r>
              <a:rPr lang="en-US" altLang="en-US">
                <a:cs typeface="Times New Roman" panose="02020603050405020304" pitchFamily="18" charset="0"/>
              </a:rPr>
              <a:t>=0,1,2,…,</a:t>
            </a:r>
            <a:endParaRPr lang="el-GR" altLang="en-US">
              <a:cs typeface="Times New Roman" panose="02020603050405020304" pitchFamily="18" charset="0"/>
            </a:endParaRPr>
          </a:p>
          <a:p>
            <a:endParaRPr lang="en-US" altLang="en-US"/>
          </a:p>
          <a:p>
            <a:r>
              <a:rPr lang="en-US" altLang="en-US"/>
              <a:t>What assumptions are required for interarrival times to be exponential? Consider the following two assumptions:</a:t>
            </a:r>
          </a:p>
          <a:p>
            <a:pPr lvl="1"/>
            <a:r>
              <a:rPr lang="en-US" altLang="en-US"/>
              <a:t>Arrivals defined on nonoverlapping time intervals are independent.</a:t>
            </a:r>
          </a:p>
          <a:p>
            <a:pPr lvl="1"/>
            <a:r>
              <a:rPr lang="en-US" altLang="en-US"/>
              <a:t>For small </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the probability of one arrival occurring between times </a:t>
            </a:r>
            <a:r>
              <a:rPr lang="en-US" altLang="en-US" i="1">
                <a:cs typeface="Times New Roman" panose="02020603050405020304" pitchFamily="18" charset="0"/>
              </a:rPr>
              <a:t>t</a:t>
            </a:r>
            <a:r>
              <a:rPr lang="en-US" altLang="en-US">
                <a:cs typeface="Times New Roman" panose="02020603050405020304" pitchFamily="18" charset="0"/>
              </a:rPr>
              <a:t> and </a:t>
            </a:r>
            <a:r>
              <a:rPr lang="en-US" altLang="en-US" i="1">
                <a:cs typeface="Times New Roman" panose="02020603050405020304" pitchFamily="18" charset="0"/>
              </a:rPr>
              <a:t>t</a:t>
            </a:r>
            <a:r>
              <a:rPr lang="en-US" altLang="en-US">
                <a:cs typeface="Times New Roman" panose="02020603050405020304" pitchFamily="18" charset="0"/>
              </a:rPr>
              <a:t> +</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is </a:t>
            </a:r>
            <a:r>
              <a:rPr lang="el-GR" altLang="en-US">
                <a:cs typeface="Times New Roman" panose="02020603050405020304" pitchFamily="18" charset="0"/>
              </a:rPr>
              <a:t>λΔ</a:t>
            </a:r>
            <a:r>
              <a:rPr lang="en-US" altLang="en-US" i="1">
                <a:cs typeface="Times New Roman" panose="02020603050405020304" pitchFamily="18" charset="0"/>
              </a:rPr>
              <a:t>t</a:t>
            </a:r>
            <a:r>
              <a:rPr lang="en-US" altLang="en-US">
                <a:cs typeface="Times New Roman" panose="02020603050405020304" pitchFamily="18" charset="0"/>
              </a:rPr>
              <a:t>+</a:t>
            </a:r>
            <a:r>
              <a:rPr lang="en-US" altLang="en-US" i="1">
                <a:cs typeface="Times New Roman" panose="02020603050405020304" pitchFamily="18" charset="0"/>
              </a:rPr>
              <a:t>o(</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refers to any quantity satisfying</a:t>
            </a:r>
            <a:endParaRPr lang="el-GR" altLang="en-US" i="1">
              <a:cs typeface="Times New Roman" panose="02020603050405020304" pitchFamily="18" charset="0"/>
            </a:endParaRPr>
          </a:p>
        </p:txBody>
      </p:sp>
      <p:graphicFrame>
        <p:nvGraphicFramePr>
          <p:cNvPr id="211972" name="Object 4"/>
          <p:cNvGraphicFramePr>
            <a:graphicFrameLocks noChangeAspect="1"/>
          </p:cNvGraphicFramePr>
          <p:nvPr/>
        </p:nvGraphicFramePr>
        <p:xfrm>
          <a:off x="3200400" y="2271713"/>
          <a:ext cx="2806700" cy="601662"/>
        </p:xfrm>
        <a:graphic>
          <a:graphicData uri="http://schemas.openxmlformats.org/presentationml/2006/ole">
            <mc:AlternateContent xmlns:mc="http://schemas.openxmlformats.org/markup-compatibility/2006">
              <mc:Choice xmlns:v="urn:schemas-microsoft-com:vml" Requires="v">
                <p:oleObj spid="_x0000_s211974" name="Equation" r:id="rId4" imgW="1955520" imgH="419040" progId="Equation.3">
                  <p:embed/>
                </p:oleObj>
              </mc:Choice>
              <mc:Fallback>
                <p:oleObj name="Equation" r:id="rId4" imgW="1955520" imgH="4190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2271713"/>
                        <a:ext cx="2806700" cy="601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1973" name="Object 5"/>
          <p:cNvGraphicFramePr>
            <a:graphicFrameLocks noChangeAspect="1"/>
          </p:cNvGraphicFramePr>
          <p:nvPr/>
        </p:nvGraphicFramePr>
        <p:xfrm>
          <a:off x="4267200" y="5776913"/>
          <a:ext cx="1219200" cy="547687"/>
        </p:xfrm>
        <a:graphic>
          <a:graphicData uri="http://schemas.openxmlformats.org/presentationml/2006/ole">
            <mc:AlternateContent xmlns:mc="http://schemas.openxmlformats.org/markup-compatibility/2006">
              <mc:Choice xmlns:v="urn:schemas-microsoft-com:vml" Requires="v">
                <p:oleObj spid="_x0000_s211975" name="Equation" r:id="rId6" imgW="876240" imgH="393480" progId="Equation.3">
                  <p:embed/>
                </p:oleObj>
              </mc:Choice>
              <mc:Fallback>
                <p:oleObj name="Equation" r:id="rId6" imgW="876240" imgH="39348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5776913"/>
                        <a:ext cx="1219200" cy="547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r>
              <a:rPr lang="en-US" altLang="en-US"/>
              <a:t> </a:t>
            </a:r>
          </a:p>
        </p:txBody>
      </p:sp>
      <p:sp>
        <p:nvSpPr>
          <p:cNvPr id="214019" name="Rectangle 3"/>
          <p:cNvSpPr>
            <a:spLocks noGrp="1" noChangeArrowheads="1"/>
          </p:cNvSpPr>
          <p:nvPr>
            <p:ph type="body" idx="1"/>
          </p:nvPr>
        </p:nvSpPr>
        <p:spPr/>
        <p:txBody>
          <a:bodyPr/>
          <a:lstStyle/>
          <a:p>
            <a:r>
              <a:rPr lang="en-US" altLang="en-US"/>
              <a:t>Theorem 2: If assumption 1 and 2 hold, then </a:t>
            </a:r>
            <a:r>
              <a:rPr lang="en-US" altLang="en-US" b="1"/>
              <a:t>N</a:t>
            </a:r>
            <a:r>
              <a:rPr lang="en-US" altLang="en-US" i="1"/>
              <a:t>t </a:t>
            </a:r>
            <a:r>
              <a:rPr lang="en-US" altLang="en-US"/>
              <a:t>follows a Poisson distribution with parameter </a:t>
            </a:r>
            <a:r>
              <a:rPr lang="el-GR" altLang="en-US">
                <a:cs typeface="Times New Roman" panose="02020603050405020304" pitchFamily="18" charset="0"/>
              </a:rPr>
              <a:t>λ</a:t>
            </a:r>
            <a:r>
              <a:rPr lang="en-US" altLang="en-US" i="1">
                <a:cs typeface="Times New Roman" panose="02020603050405020304" pitchFamily="18" charset="0"/>
              </a:rPr>
              <a:t>t</a:t>
            </a:r>
            <a:r>
              <a:rPr lang="en-US" altLang="en-US">
                <a:cs typeface="Times New Roman" panose="02020603050405020304" pitchFamily="18" charset="0"/>
              </a:rPr>
              <a:t>, and interarrival times are exponential with parameter </a:t>
            </a:r>
            <a:r>
              <a:rPr lang="el-GR" altLang="en-US">
                <a:cs typeface="Times New Roman" panose="02020603050405020304" pitchFamily="18" charset="0"/>
              </a:rPr>
              <a:t>λ</a:t>
            </a:r>
            <a:r>
              <a:rPr lang="en-US" altLang="en-US">
                <a:cs typeface="Times New Roman" panose="02020603050405020304" pitchFamily="18" charset="0"/>
              </a:rPr>
              <a:t>; that is, </a:t>
            </a:r>
            <a:r>
              <a:rPr lang="en-US" altLang="en-US" i="1">
                <a:cs typeface="Times New Roman" panose="02020603050405020304" pitchFamily="18" charset="0"/>
              </a:rPr>
              <a:t>a</a:t>
            </a:r>
            <a:r>
              <a:rPr lang="en-US" altLang="en-US">
                <a:cs typeface="Times New Roman" panose="02020603050405020304" pitchFamily="18" charset="0"/>
              </a:rPr>
              <a:t>(</a:t>
            </a:r>
            <a:r>
              <a:rPr lang="en-US" altLang="en-US" i="1">
                <a:cs typeface="Times New Roman" panose="02020603050405020304" pitchFamily="18" charset="0"/>
              </a:rPr>
              <a:t>t</a:t>
            </a:r>
            <a:r>
              <a:rPr lang="en-US" altLang="en-US">
                <a:cs typeface="Times New Roman" panose="02020603050405020304" pitchFamily="18" charset="0"/>
              </a:rPr>
              <a:t>) = </a:t>
            </a:r>
            <a:r>
              <a:rPr lang="el-GR" altLang="en-US">
                <a:cs typeface="Times New Roman" panose="02020603050405020304" pitchFamily="18" charset="0"/>
              </a:rPr>
              <a:t>λ</a:t>
            </a:r>
            <a:r>
              <a:rPr lang="en-US" altLang="en-US" i="1">
                <a:cs typeface="Times New Roman" panose="02020603050405020304" pitchFamily="18" charset="0"/>
              </a:rPr>
              <a:t>e</a:t>
            </a:r>
            <a:r>
              <a:rPr lang="en-US" altLang="en-US" baseline="30000">
                <a:cs typeface="Times New Roman" panose="02020603050405020304" pitchFamily="18" charset="0"/>
              </a:rPr>
              <a:t>-</a:t>
            </a:r>
            <a:r>
              <a:rPr lang="el-GR" altLang="en-US" baseline="30000">
                <a:cs typeface="Times New Roman" panose="02020603050405020304" pitchFamily="18" charset="0"/>
              </a:rPr>
              <a:t>λ</a:t>
            </a:r>
            <a:r>
              <a:rPr lang="en-US" altLang="en-US" baseline="30000">
                <a:cs typeface="Times New Roman" panose="02020603050405020304" pitchFamily="18" charset="0"/>
              </a:rPr>
              <a:t>t</a:t>
            </a:r>
            <a:r>
              <a:rPr lang="en-US" altLang="en-US">
                <a:cs typeface="Times New Roman" panose="02020603050405020304" pitchFamily="18" charset="0"/>
              </a:rPr>
              <a:t>.</a:t>
            </a:r>
          </a:p>
          <a:p>
            <a:r>
              <a:rPr lang="en-US" altLang="en-US">
                <a:cs typeface="Times New Roman" panose="02020603050405020304" pitchFamily="18" charset="0"/>
              </a:rPr>
              <a:t>Theorem 2 states that if the arrival rate is stationary, if bulk arrives cannot occur, and if past arrivals do not affect future arrivals, then interarrival times will follow an exponential distribution with parameter </a:t>
            </a:r>
            <a:r>
              <a:rPr lang="el-GR" altLang="en-US">
                <a:cs typeface="Times New Roman" panose="02020603050405020304" pitchFamily="18" charset="0"/>
              </a:rPr>
              <a:t>λ</a:t>
            </a:r>
            <a:r>
              <a:rPr lang="en-US" altLang="en-US">
                <a:cs typeface="Times New Roman" panose="02020603050405020304" pitchFamily="18" charset="0"/>
              </a:rPr>
              <a:t>, and the number of arrivals in any interval of length </a:t>
            </a:r>
            <a:r>
              <a:rPr lang="en-US" altLang="en-US" i="1">
                <a:cs typeface="Times New Roman" panose="02020603050405020304" pitchFamily="18" charset="0"/>
              </a:rPr>
              <a:t>t</a:t>
            </a:r>
            <a:r>
              <a:rPr lang="en-US" altLang="en-US">
                <a:cs typeface="Times New Roman" panose="02020603050405020304" pitchFamily="18" charset="0"/>
              </a:rPr>
              <a:t> is Poisson with parameter </a:t>
            </a:r>
            <a:r>
              <a:rPr lang="el-GR" altLang="en-US">
                <a:cs typeface="Times New Roman" panose="02020603050405020304" pitchFamily="18" charset="0"/>
              </a:rPr>
              <a:t>λ</a:t>
            </a:r>
            <a:r>
              <a:rPr lang="en-US" altLang="en-US" i="1">
                <a:cs typeface="Times New Roman" panose="02020603050405020304" pitchFamily="18" charset="0"/>
              </a:rPr>
              <a:t>t</a:t>
            </a:r>
            <a:r>
              <a:rPr lang="en-US" altLang="en-US">
                <a:cs typeface="Times New Roman" panose="02020603050405020304" pitchFamily="18" charset="0"/>
              </a:rPr>
              <a:t>.</a:t>
            </a:r>
            <a:endParaRPr lang="el-GR" altLang="en-US">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r>
              <a:rPr lang="en-US" altLang="en-US"/>
              <a:t>The Erlang Distribution</a:t>
            </a:r>
          </a:p>
        </p:txBody>
      </p:sp>
      <p:sp>
        <p:nvSpPr>
          <p:cNvPr id="216067" name="Rectangle 3"/>
          <p:cNvSpPr>
            <a:spLocks noGrp="1" noChangeArrowheads="1"/>
          </p:cNvSpPr>
          <p:nvPr>
            <p:ph type="body" idx="1"/>
          </p:nvPr>
        </p:nvSpPr>
        <p:spPr>
          <a:xfrm>
            <a:off x="762000" y="1479550"/>
            <a:ext cx="8001000" cy="4724400"/>
          </a:xfrm>
        </p:spPr>
        <p:txBody>
          <a:bodyPr/>
          <a:lstStyle/>
          <a:p>
            <a:r>
              <a:rPr lang="en-US" altLang="en-US"/>
              <a:t>If interarrival times do not appear to be exponential they are often modeled by an Erlang distribution.</a:t>
            </a:r>
          </a:p>
          <a:p>
            <a:r>
              <a:rPr lang="en-US" altLang="en-US"/>
              <a:t>An Erlang distribution is a continuous random variable (call it </a:t>
            </a:r>
            <a:r>
              <a:rPr lang="en-US" altLang="en-US" b="1"/>
              <a:t>T</a:t>
            </a:r>
            <a:r>
              <a:rPr lang="en-US" altLang="en-US"/>
              <a:t>) whose density function </a:t>
            </a:r>
            <a:r>
              <a:rPr lang="en-US" altLang="en-US" i="1"/>
              <a:t>f(t)</a:t>
            </a:r>
            <a:r>
              <a:rPr lang="en-US" altLang="en-US"/>
              <a:t> is specified by two parameters: a rate parameters </a:t>
            </a:r>
            <a:r>
              <a:rPr lang="en-US" altLang="en-US" i="1"/>
              <a:t>R </a:t>
            </a:r>
            <a:r>
              <a:rPr lang="en-US" altLang="en-US"/>
              <a:t>and a shape parameters </a:t>
            </a:r>
            <a:r>
              <a:rPr lang="en-US" altLang="en-US" i="1"/>
              <a:t>k</a:t>
            </a:r>
            <a:r>
              <a:rPr lang="en-US" altLang="en-US"/>
              <a:t> (</a:t>
            </a:r>
            <a:r>
              <a:rPr lang="en-US" altLang="en-US" i="1"/>
              <a:t>k</a:t>
            </a:r>
            <a:r>
              <a:rPr lang="en-US" altLang="en-US"/>
              <a:t> must be a positive integer).</a:t>
            </a:r>
          </a:p>
          <a:p>
            <a:r>
              <a:rPr lang="en-US" altLang="en-US"/>
              <a:t>Given values of </a:t>
            </a:r>
            <a:r>
              <a:rPr lang="en-US" altLang="en-US" i="1"/>
              <a:t>R</a:t>
            </a:r>
            <a:r>
              <a:rPr lang="en-US" altLang="en-US"/>
              <a:t> and </a:t>
            </a:r>
            <a:r>
              <a:rPr lang="en-US" altLang="en-US" i="1"/>
              <a:t>k</a:t>
            </a:r>
            <a:r>
              <a:rPr lang="en-US" altLang="en-US"/>
              <a:t>, the Erlang density has the following probability density function:</a:t>
            </a:r>
          </a:p>
        </p:txBody>
      </p:sp>
      <p:graphicFrame>
        <p:nvGraphicFramePr>
          <p:cNvPr id="216068" name="Object 4"/>
          <p:cNvGraphicFramePr>
            <a:graphicFrameLocks noChangeAspect="1"/>
          </p:cNvGraphicFramePr>
          <p:nvPr/>
        </p:nvGraphicFramePr>
        <p:xfrm>
          <a:off x="3352800" y="5670550"/>
          <a:ext cx="2819400" cy="730250"/>
        </p:xfrm>
        <a:graphic>
          <a:graphicData uri="http://schemas.openxmlformats.org/presentationml/2006/ole">
            <mc:AlternateContent xmlns:mc="http://schemas.openxmlformats.org/markup-compatibility/2006">
              <mc:Choice xmlns:v="urn:schemas-microsoft-com:vml" Requires="v">
                <p:oleObj spid="_x0000_s216069" name="Equation" r:id="rId4" imgW="1714320" imgH="444240" progId="Equation.3">
                  <p:embed/>
                </p:oleObj>
              </mc:Choice>
              <mc:Fallback>
                <p:oleObj name="Equation" r:id="rId4" imgW="1714320" imgH="4442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5670550"/>
                        <a:ext cx="2819400" cy="730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r>
              <a:rPr lang="en-US" altLang="en-US"/>
              <a:t> </a:t>
            </a:r>
          </a:p>
        </p:txBody>
      </p:sp>
      <p:sp>
        <p:nvSpPr>
          <p:cNvPr id="218115" name="Rectangle 3"/>
          <p:cNvSpPr>
            <a:spLocks noGrp="1" noChangeArrowheads="1"/>
          </p:cNvSpPr>
          <p:nvPr>
            <p:ph type="body" idx="1"/>
          </p:nvPr>
        </p:nvSpPr>
        <p:spPr/>
        <p:txBody>
          <a:bodyPr/>
          <a:lstStyle/>
          <a:p>
            <a:r>
              <a:rPr lang="en-US" altLang="en-US"/>
              <a:t>Using integration by parts, we can show that if </a:t>
            </a:r>
            <a:r>
              <a:rPr lang="en-US" altLang="en-US" b="1"/>
              <a:t>T</a:t>
            </a:r>
            <a:r>
              <a:rPr lang="en-US" altLang="en-US"/>
              <a:t> is an Erlang distribution with rate parameter </a:t>
            </a:r>
            <a:r>
              <a:rPr lang="en-US" altLang="en-US" i="1"/>
              <a:t>R</a:t>
            </a:r>
            <a:r>
              <a:rPr lang="en-US" altLang="en-US"/>
              <a:t> and shape parameter </a:t>
            </a:r>
            <a:r>
              <a:rPr lang="en-US" altLang="en-US" i="1"/>
              <a:t>k</a:t>
            </a:r>
            <a:r>
              <a:rPr lang="en-US" altLang="en-US"/>
              <a:t>, then</a:t>
            </a:r>
          </a:p>
        </p:txBody>
      </p:sp>
      <p:graphicFrame>
        <p:nvGraphicFramePr>
          <p:cNvPr id="218116" name="Object 4"/>
          <p:cNvGraphicFramePr>
            <a:graphicFrameLocks noChangeAspect="1"/>
          </p:cNvGraphicFramePr>
          <p:nvPr/>
        </p:nvGraphicFramePr>
        <p:xfrm>
          <a:off x="3276600" y="3048000"/>
          <a:ext cx="2908300" cy="673100"/>
        </p:xfrm>
        <a:graphic>
          <a:graphicData uri="http://schemas.openxmlformats.org/presentationml/2006/ole">
            <mc:AlternateContent xmlns:mc="http://schemas.openxmlformats.org/markup-compatibility/2006">
              <mc:Choice xmlns:v="urn:schemas-microsoft-com:vml" Requires="v">
                <p:oleObj spid="_x0000_s218117" name="Equation" r:id="rId4" imgW="1701720" imgH="393480" progId="Equation.3">
                  <p:embed/>
                </p:oleObj>
              </mc:Choice>
              <mc:Fallback>
                <p:oleObj name="Equation" r:id="rId4" imgW="1701720" imgH="3934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3048000"/>
                        <a:ext cx="2908300" cy="6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r>
              <a:rPr lang="en-US" altLang="en-US" sz="3200"/>
              <a:t>Using EXCEL to Computer Poisson and Exponential Probabilities</a:t>
            </a:r>
          </a:p>
        </p:txBody>
      </p:sp>
      <p:sp>
        <p:nvSpPr>
          <p:cNvPr id="220163" name="Rectangle 3"/>
          <p:cNvSpPr>
            <a:spLocks noGrp="1" noChangeArrowheads="1"/>
          </p:cNvSpPr>
          <p:nvPr>
            <p:ph type="body" idx="1"/>
          </p:nvPr>
        </p:nvSpPr>
        <p:spPr/>
        <p:txBody>
          <a:bodyPr/>
          <a:lstStyle/>
          <a:p>
            <a:r>
              <a:rPr lang="en-US" altLang="en-US"/>
              <a:t>EXCEL contains functions that facilitate the computation of probabilities concerning the Poisson and Exponential random variable.</a:t>
            </a:r>
          </a:p>
          <a:p>
            <a:r>
              <a:rPr lang="en-US" altLang="en-US"/>
              <a:t>The syntax of the Poisson EXCEL function is as follows:</a:t>
            </a:r>
          </a:p>
          <a:p>
            <a:pPr lvl="1"/>
            <a:r>
              <a:rPr lang="en-US" altLang="en-US"/>
              <a:t>=POISSON(x,Mean,True) gives probability that a Poisson random variable with mean = Mean is less than or equal to x.</a:t>
            </a:r>
          </a:p>
          <a:p>
            <a:pPr lvl="1"/>
            <a:r>
              <a:rPr lang="en-US" altLang="en-US"/>
              <a:t>=POISSON(x,Mean,False) gives probability that a Poisson random variable with mean =Mean is equal to x.</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lstStyle/>
          <a:p>
            <a:r>
              <a:rPr lang="en-US" altLang="en-US"/>
              <a:t> </a:t>
            </a:r>
          </a:p>
        </p:txBody>
      </p:sp>
      <p:sp>
        <p:nvSpPr>
          <p:cNvPr id="222211" name="Rectangle 3"/>
          <p:cNvSpPr>
            <a:spLocks noGrp="1" noChangeArrowheads="1"/>
          </p:cNvSpPr>
          <p:nvPr>
            <p:ph type="body" idx="1"/>
          </p:nvPr>
        </p:nvSpPr>
        <p:spPr/>
        <p:txBody>
          <a:bodyPr/>
          <a:lstStyle/>
          <a:p>
            <a:r>
              <a:rPr lang="en-US" altLang="en-US"/>
              <a:t>The syntax of the EXCEL EXPONDIST function is as follows:</a:t>
            </a:r>
          </a:p>
          <a:p>
            <a:pPr lvl="1"/>
            <a:r>
              <a:rPr lang="en-US" altLang="en-US"/>
              <a:t>=EXPONDIST(x,Lambda,TRUE) gives the probability that an exponential random variable with parameter Lambda assumes a value less than or equal to x.</a:t>
            </a:r>
          </a:p>
          <a:p>
            <a:pPr lvl="1"/>
            <a:r>
              <a:rPr lang="en-US" altLang="en-US"/>
              <a:t>=EXPONDIST(x,Lambda,FALSE) gives the probability that an exponential random variable with parameter Lambda assumes a value less than or equal to x.</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en-US" altLang="en-US" sz="3200"/>
              <a:t>Description</a:t>
            </a:r>
          </a:p>
        </p:txBody>
      </p:sp>
      <p:sp>
        <p:nvSpPr>
          <p:cNvPr id="187395" name="Text Box 3"/>
          <p:cNvSpPr txBox="1">
            <a:spLocks noChangeArrowheads="1"/>
          </p:cNvSpPr>
          <p:nvPr/>
        </p:nvSpPr>
        <p:spPr bwMode="auto">
          <a:xfrm>
            <a:off x="974725" y="1393825"/>
            <a:ext cx="77120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r>
              <a:rPr lang="en-US" altLang="en-US" sz="2400">
                <a:latin typeface="Times New Roman" panose="02020603050405020304" pitchFamily="18" charset="0"/>
              </a:rPr>
              <a:t>Each of us has spent a great deal of time waiting in lines.</a:t>
            </a:r>
          </a:p>
          <a:p>
            <a:pPr eaLnBrk="1" hangingPunct="1"/>
            <a:endParaRPr lang="en-US" altLang="en-US" sz="2400">
              <a:latin typeface="Times New Roman" panose="02020603050405020304" pitchFamily="18" charset="0"/>
            </a:endParaRPr>
          </a:p>
          <a:p>
            <a:pPr eaLnBrk="1" hangingPunct="1"/>
            <a:r>
              <a:rPr lang="en-US" altLang="en-US" sz="2400">
                <a:latin typeface="Times New Roman" panose="02020603050405020304" pitchFamily="18" charset="0"/>
              </a:rPr>
              <a:t>In this chapter, we develop mathematical models for waiting lines, or queues.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r>
              <a:rPr lang="en-US" altLang="en-US"/>
              <a:t>Modeling the Service Process</a:t>
            </a:r>
          </a:p>
        </p:txBody>
      </p:sp>
      <p:sp>
        <p:nvSpPr>
          <p:cNvPr id="224259" name="Rectangle 3"/>
          <p:cNvSpPr>
            <a:spLocks noGrp="1" noChangeArrowheads="1"/>
          </p:cNvSpPr>
          <p:nvPr>
            <p:ph type="body" idx="1"/>
          </p:nvPr>
        </p:nvSpPr>
        <p:spPr>
          <a:xfrm>
            <a:off x="762000" y="1295400"/>
            <a:ext cx="8001000" cy="4724400"/>
          </a:xfrm>
        </p:spPr>
        <p:txBody>
          <a:bodyPr/>
          <a:lstStyle/>
          <a:p>
            <a:r>
              <a:rPr lang="en-US" altLang="en-US"/>
              <a:t>We assume that the service times of different customers are independent random variables and that each customer’s service time is governed by a random variable </a:t>
            </a:r>
            <a:r>
              <a:rPr lang="en-US" altLang="en-US" b="1"/>
              <a:t>S</a:t>
            </a:r>
            <a:r>
              <a:rPr lang="en-US" altLang="en-US"/>
              <a:t> having a density function </a:t>
            </a:r>
            <a:r>
              <a:rPr lang="en-US" altLang="en-US" i="1"/>
              <a:t>s(t)</a:t>
            </a:r>
            <a:r>
              <a:rPr lang="en-US" altLang="en-US"/>
              <a:t>.</a:t>
            </a:r>
          </a:p>
          <a:p>
            <a:r>
              <a:rPr lang="en-US" altLang="en-US"/>
              <a:t>We let 1/</a:t>
            </a:r>
            <a:r>
              <a:rPr lang="en-US" altLang="en-US">
                <a:cs typeface="Times New Roman" panose="02020603050405020304" pitchFamily="18" charset="0"/>
              </a:rPr>
              <a:t>µ be then mean service time for a customer.</a:t>
            </a:r>
          </a:p>
          <a:p>
            <a:r>
              <a:rPr lang="en-US" altLang="en-US">
                <a:cs typeface="Times New Roman" panose="02020603050405020304" pitchFamily="18" charset="0"/>
              </a:rPr>
              <a:t>The variable 1/µ will have units of hours per customer, so µ has units of customers per hour. For this reason, we call µ the service rate.</a:t>
            </a:r>
          </a:p>
          <a:p>
            <a:r>
              <a:rPr lang="en-US" altLang="en-US">
                <a:cs typeface="Times New Roman" panose="02020603050405020304" pitchFamily="18" charset="0"/>
              </a:rPr>
              <a:t>Unfortunately, actual service times may not be consistent with the no-memory property.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en-US" altLang="en-US"/>
              <a:t> </a:t>
            </a:r>
          </a:p>
        </p:txBody>
      </p:sp>
      <p:sp>
        <p:nvSpPr>
          <p:cNvPr id="226307" name="Rectangle 3"/>
          <p:cNvSpPr>
            <a:spLocks noGrp="1" noChangeArrowheads="1"/>
          </p:cNvSpPr>
          <p:nvPr>
            <p:ph type="body" idx="1"/>
          </p:nvPr>
        </p:nvSpPr>
        <p:spPr/>
        <p:txBody>
          <a:bodyPr/>
          <a:lstStyle/>
          <a:p>
            <a:r>
              <a:rPr lang="en-US" altLang="en-US"/>
              <a:t>For this reason, we often assume that </a:t>
            </a:r>
            <a:r>
              <a:rPr lang="en-US" altLang="en-US" i="1"/>
              <a:t>s</a:t>
            </a:r>
            <a:r>
              <a:rPr lang="en-US" altLang="en-US"/>
              <a:t>(</a:t>
            </a:r>
            <a:r>
              <a:rPr lang="en-US" altLang="en-US" i="1"/>
              <a:t>t</a:t>
            </a:r>
            <a:r>
              <a:rPr lang="en-US" altLang="en-US"/>
              <a:t>) is an Erlang distribution with shape parameters </a:t>
            </a:r>
            <a:r>
              <a:rPr lang="en-US" altLang="en-US" i="1"/>
              <a:t>k</a:t>
            </a:r>
            <a:r>
              <a:rPr lang="en-US" altLang="en-US"/>
              <a:t> and rate parameter </a:t>
            </a:r>
            <a:r>
              <a:rPr lang="en-US" altLang="en-US" i="1"/>
              <a:t>k</a:t>
            </a:r>
            <a:r>
              <a:rPr lang="en-US" altLang="en-US" i="1">
                <a:cs typeface="Times New Roman" panose="02020603050405020304" pitchFamily="18" charset="0"/>
              </a:rPr>
              <a:t>µ</a:t>
            </a:r>
            <a:r>
              <a:rPr lang="en-US" altLang="en-US">
                <a:cs typeface="Times New Roman" panose="02020603050405020304" pitchFamily="18" charset="0"/>
              </a:rPr>
              <a:t>.</a:t>
            </a:r>
          </a:p>
          <a:p>
            <a:r>
              <a:rPr lang="en-US" altLang="en-US">
                <a:cs typeface="Times New Roman" panose="02020603050405020304" pitchFamily="18" charset="0"/>
              </a:rPr>
              <a:t>In certain situations, interarrival or service times may be modeled as having zero variance; in this case, interarrival or service times are considered to be </a:t>
            </a:r>
            <a:r>
              <a:rPr lang="en-US" altLang="en-US" b="1">
                <a:cs typeface="Times New Roman" panose="02020603050405020304" pitchFamily="18" charset="0"/>
              </a:rPr>
              <a:t>deterministic</a:t>
            </a:r>
            <a:r>
              <a:rPr lang="en-US" altLang="en-US">
                <a:cs typeface="Times New Roman" panose="02020603050405020304" pitchFamily="18" charset="0"/>
              </a:rPr>
              <a:t>.</a:t>
            </a:r>
          </a:p>
          <a:p>
            <a:r>
              <a:rPr lang="en-US" altLang="en-US">
                <a:cs typeface="Times New Roman" panose="02020603050405020304" pitchFamily="18" charset="0"/>
              </a:rPr>
              <a:t>For example, is interarrival times are deterministic, then each interarrival time will be exactly 1/</a:t>
            </a:r>
            <a:r>
              <a:rPr lang="el-GR" altLang="en-US">
                <a:cs typeface="Times New Roman" panose="02020603050405020304" pitchFamily="18" charset="0"/>
              </a:rPr>
              <a:t>λ</a:t>
            </a:r>
            <a:r>
              <a:rPr lang="en-US" altLang="en-US">
                <a:cs typeface="Times New Roman" panose="02020603050405020304" pitchFamily="18" charset="0"/>
              </a:rPr>
              <a:t>, and is service times are deterministic, each customer’s service time is exactly 1/µ.</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r>
              <a:rPr lang="en-US" altLang="en-US" sz="3200"/>
              <a:t>The Kendall-Lee Notation for Queuing Systems</a:t>
            </a:r>
          </a:p>
        </p:txBody>
      </p:sp>
      <p:sp>
        <p:nvSpPr>
          <p:cNvPr id="228355" name="Rectangle 3"/>
          <p:cNvSpPr>
            <a:spLocks noGrp="1" noChangeArrowheads="1"/>
          </p:cNvSpPr>
          <p:nvPr>
            <p:ph type="body" idx="1"/>
          </p:nvPr>
        </p:nvSpPr>
        <p:spPr/>
        <p:txBody>
          <a:bodyPr/>
          <a:lstStyle/>
          <a:p>
            <a:r>
              <a:rPr lang="en-US" altLang="en-US"/>
              <a:t>Standard notation used to describe many queuing systems.</a:t>
            </a:r>
          </a:p>
          <a:p>
            <a:r>
              <a:rPr lang="en-US" altLang="en-US"/>
              <a:t>The notation is used to describe a queuing system in which all arrivals wait in a single line until one of </a:t>
            </a:r>
            <a:r>
              <a:rPr lang="en-US" altLang="en-US" i="1"/>
              <a:t>s</a:t>
            </a:r>
            <a:r>
              <a:rPr lang="en-US" altLang="en-US"/>
              <a:t> identical parallel servers id free. Then the first customer in line enters service, and so on.</a:t>
            </a:r>
          </a:p>
          <a:p>
            <a:r>
              <a:rPr lang="en-US" altLang="en-US"/>
              <a:t>To describe such a queuing system, Kendall devised the following notation.</a:t>
            </a:r>
          </a:p>
          <a:p>
            <a:r>
              <a:rPr lang="en-US" altLang="en-US"/>
              <a:t>Each queuing system is described by six characters:</a:t>
            </a:r>
            <a:br>
              <a:rPr lang="en-US" altLang="en-US"/>
            </a:br>
            <a:r>
              <a:rPr lang="en-US" altLang="en-US"/>
              <a:t>			1/2/3/4/5/6</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r>
              <a:rPr lang="en-US" altLang="en-US"/>
              <a:t> </a:t>
            </a:r>
          </a:p>
        </p:txBody>
      </p:sp>
      <p:sp>
        <p:nvSpPr>
          <p:cNvPr id="230403" name="Rectangle 3"/>
          <p:cNvSpPr>
            <a:spLocks noGrp="1" noChangeArrowheads="1"/>
          </p:cNvSpPr>
          <p:nvPr>
            <p:ph type="body" idx="1"/>
          </p:nvPr>
        </p:nvSpPr>
        <p:spPr/>
        <p:txBody>
          <a:bodyPr/>
          <a:lstStyle/>
          <a:p>
            <a:r>
              <a:rPr lang="en-US" altLang="en-US"/>
              <a:t>The first characteristic specifies the nature of the arrival process. The following standard abbreviations are used:</a:t>
            </a:r>
          </a:p>
          <a:p>
            <a:pPr lvl="1">
              <a:buFont typeface="Wingdings" panose="05000000000000000000" pitchFamily="2" charset="2"/>
              <a:buNone/>
            </a:pPr>
            <a:r>
              <a:rPr lang="en-US" altLang="en-US" i="1"/>
              <a:t>M</a:t>
            </a:r>
            <a:r>
              <a:rPr lang="en-US" altLang="en-US"/>
              <a:t> = Interarrival times are independent, identically 	 		distributed (iid)</a:t>
            </a:r>
          </a:p>
          <a:p>
            <a:pPr lvl="1">
              <a:buFont typeface="Wingdings" panose="05000000000000000000" pitchFamily="2" charset="2"/>
              <a:buNone/>
            </a:pPr>
            <a:r>
              <a:rPr lang="en-US" altLang="en-US" i="1"/>
              <a:t>D</a:t>
            </a:r>
            <a:r>
              <a:rPr lang="en-US" altLang="en-US"/>
              <a:t> = Interarrival times are iid and deterministic</a:t>
            </a:r>
          </a:p>
          <a:p>
            <a:pPr lvl="1">
              <a:buFont typeface="Wingdings" panose="05000000000000000000" pitchFamily="2" charset="2"/>
              <a:buNone/>
            </a:pPr>
            <a:r>
              <a:rPr lang="en-US" altLang="en-US" i="1"/>
              <a:t>E</a:t>
            </a:r>
            <a:r>
              <a:rPr lang="en-US" altLang="en-US" i="1" baseline="-25000"/>
              <a:t>k</a:t>
            </a:r>
            <a:r>
              <a:rPr lang="en-US" altLang="en-US"/>
              <a:t> = Interarrival times are iid Erlangs with shape parameter 		</a:t>
            </a:r>
            <a:r>
              <a:rPr lang="en-US" altLang="en-US" i="1"/>
              <a:t>k</a:t>
            </a:r>
            <a:r>
              <a:rPr lang="en-US" altLang="en-US"/>
              <a:t>.</a:t>
            </a:r>
          </a:p>
          <a:p>
            <a:pPr lvl="1">
              <a:buFont typeface="Wingdings" panose="05000000000000000000" pitchFamily="2" charset="2"/>
              <a:buNone/>
            </a:pPr>
            <a:r>
              <a:rPr lang="en-US" altLang="en-US" i="1"/>
              <a:t>GI</a:t>
            </a:r>
            <a:r>
              <a:rPr lang="en-US" altLang="en-US"/>
              <a:t> = Interarrival times are iid and governed by some 			general distribution</a:t>
            </a:r>
            <a:endParaRPr lang="en-US" altLang="en-US" i="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r>
              <a:rPr lang="en-US" altLang="en-US"/>
              <a:t> </a:t>
            </a:r>
          </a:p>
        </p:txBody>
      </p:sp>
      <p:sp>
        <p:nvSpPr>
          <p:cNvPr id="232451" name="Rectangle 3"/>
          <p:cNvSpPr>
            <a:spLocks noGrp="1" noChangeArrowheads="1"/>
          </p:cNvSpPr>
          <p:nvPr>
            <p:ph type="body" idx="1"/>
          </p:nvPr>
        </p:nvSpPr>
        <p:spPr/>
        <p:txBody>
          <a:bodyPr/>
          <a:lstStyle/>
          <a:p>
            <a:r>
              <a:rPr lang="en-US" altLang="en-US"/>
              <a:t>The second characteristic specifies the nature of the service times:</a:t>
            </a:r>
          </a:p>
          <a:p>
            <a:pPr lvl="1">
              <a:buFont typeface="Wingdings" panose="05000000000000000000" pitchFamily="2" charset="2"/>
              <a:buNone/>
            </a:pPr>
            <a:r>
              <a:rPr lang="en-US" altLang="en-US" i="1"/>
              <a:t>M</a:t>
            </a:r>
            <a:r>
              <a:rPr lang="en-US" altLang="en-US"/>
              <a:t> = Service times are iid and exponentially distributed</a:t>
            </a:r>
          </a:p>
          <a:p>
            <a:pPr lvl="1">
              <a:buFont typeface="Wingdings" panose="05000000000000000000" pitchFamily="2" charset="2"/>
              <a:buNone/>
            </a:pPr>
            <a:r>
              <a:rPr lang="en-US" altLang="en-US" i="1"/>
              <a:t>D</a:t>
            </a:r>
            <a:r>
              <a:rPr lang="en-US" altLang="en-US"/>
              <a:t> = Service times are iid and deterministic</a:t>
            </a:r>
          </a:p>
          <a:p>
            <a:pPr lvl="1">
              <a:buFont typeface="Wingdings" panose="05000000000000000000" pitchFamily="2" charset="2"/>
              <a:buNone/>
            </a:pPr>
            <a:r>
              <a:rPr lang="en-US" altLang="en-US" i="1"/>
              <a:t>E</a:t>
            </a:r>
            <a:r>
              <a:rPr lang="en-US" altLang="en-US" i="1" baseline="-25000"/>
              <a:t>k</a:t>
            </a:r>
            <a:r>
              <a:rPr lang="en-US" altLang="en-US"/>
              <a:t> = Service times are iid Erlangs with shape parameter 			</a:t>
            </a:r>
            <a:r>
              <a:rPr lang="en-US" altLang="en-US" i="1"/>
              <a:t>k</a:t>
            </a:r>
            <a:r>
              <a:rPr lang="en-US" altLang="en-US"/>
              <a:t>.</a:t>
            </a:r>
          </a:p>
          <a:p>
            <a:pPr lvl="1">
              <a:buFont typeface="Wingdings" panose="05000000000000000000" pitchFamily="2" charset="2"/>
              <a:buNone/>
            </a:pPr>
            <a:r>
              <a:rPr lang="en-US" altLang="en-US" i="1"/>
              <a:t>G </a:t>
            </a:r>
            <a:r>
              <a:rPr lang="en-US" altLang="en-US"/>
              <a:t>= Service times are iid and governed by some general 			distribution</a:t>
            </a:r>
          </a:p>
          <a:p>
            <a:pPr>
              <a:buFont typeface="Wingdings" panose="05000000000000000000" pitchFamily="2" charset="2"/>
              <a:buNone/>
            </a:pPr>
            <a:endParaRPr lang="en-US" altLang="en-US"/>
          </a:p>
          <a:p>
            <a:endParaRPr lang="en-US" altLang="en-US"/>
          </a:p>
          <a:p>
            <a:pPr lvl="1"/>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r>
              <a:rPr lang="en-US" altLang="en-US"/>
              <a:t> </a:t>
            </a:r>
          </a:p>
        </p:txBody>
      </p:sp>
      <p:sp>
        <p:nvSpPr>
          <p:cNvPr id="234499" name="Rectangle 3"/>
          <p:cNvSpPr>
            <a:spLocks noGrp="1" noChangeArrowheads="1"/>
          </p:cNvSpPr>
          <p:nvPr>
            <p:ph type="body" idx="1"/>
          </p:nvPr>
        </p:nvSpPr>
        <p:spPr>
          <a:xfrm>
            <a:off x="762000" y="1447800"/>
            <a:ext cx="8001000" cy="4724400"/>
          </a:xfrm>
        </p:spPr>
        <p:txBody>
          <a:bodyPr/>
          <a:lstStyle/>
          <a:p>
            <a:r>
              <a:rPr lang="en-US" altLang="en-US"/>
              <a:t>The third characteristic is the number of parallel servers. The fourth characteristic describes the queue discipline:</a:t>
            </a:r>
          </a:p>
          <a:p>
            <a:pPr lvl="1"/>
            <a:r>
              <a:rPr lang="en-US" altLang="en-US"/>
              <a:t>FCFS = First come, first served</a:t>
            </a:r>
          </a:p>
          <a:p>
            <a:pPr lvl="1"/>
            <a:r>
              <a:rPr lang="en-US" altLang="en-US"/>
              <a:t>LCFS = Last come, first served</a:t>
            </a:r>
          </a:p>
          <a:p>
            <a:pPr lvl="1"/>
            <a:r>
              <a:rPr lang="en-US" altLang="en-US"/>
              <a:t>SIRO = Service in random order</a:t>
            </a:r>
          </a:p>
          <a:p>
            <a:pPr lvl="1"/>
            <a:r>
              <a:rPr lang="en-US" altLang="en-US"/>
              <a:t>G</a:t>
            </a:r>
            <a:r>
              <a:rPr lang="en-US" altLang="en-US" i="1"/>
              <a:t>D</a:t>
            </a:r>
            <a:r>
              <a:rPr lang="en-US" altLang="en-US"/>
              <a:t> = General queue discipline</a:t>
            </a:r>
          </a:p>
          <a:p>
            <a:r>
              <a:rPr lang="en-US" altLang="en-US"/>
              <a:t>The fifth characteristic specifies the maximum allowable number of customers in the system.</a:t>
            </a:r>
          </a:p>
          <a:p>
            <a:r>
              <a:rPr lang="en-US" altLang="en-US"/>
              <a:t>The sixth characteristic gives the size of the population from which customers are drawn.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r>
              <a:rPr lang="en-US" altLang="en-US"/>
              <a:t> </a:t>
            </a:r>
          </a:p>
        </p:txBody>
      </p:sp>
      <p:sp>
        <p:nvSpPr>
          <p:cNvPr id="236547" name="Rectangle 3"/>
          <p:cNvSpPr>
            <a:spLocks noGrp="1" noChangeArrowheads="1"/>
          </p:cNvSpPr>
          <p:nvPr>
            <p:ph type="body" idx="1"/>
          </p:nvPr>
        </p:nvSpPr>
        <p:spPr/>
        <p:txBody>
          <a:bodyPr/>
          <a:lstStyle/>
          <a:p>
            <a:r>
              <a:rPr lang="en-US" altLang="en-US"/>
              <a:t>In many important models 4/5/6 is </a:t>
            </a:r>
            <a:r>
              <a:rPr lang="en-US" altLang="en-US" i="1"/>
              <a:t>GD</a:t>
            </a:r>
            <a:r>
              <a:rPr lang="en-US" altLang="en-US"/>
              <a:t>/</a:t>
            </a:r>
            <a:r>
              <a:rPr lang="en-US" altLang="en-US">
                <a:cs typeface="Times New Roman" panose="02020603050405020304" pitchFamily="18" charset="0"/>
              </a:rPr>
              <a:t>∞/∞. If this is the case, then 4/5/6 is often omitted.</a:t>
            </a:r>
          </a:p>
          <a:p>
            <a:r>
              <a:rPr lang="en-US" altLang="en-US" i="1">
                <a:cs typeface="Times New Roman" panose="02020603050405020304" pitchFamily="18" charset="0"/>
              </a:rPr>
              <a:t>M</a:t>
            </a:r>
            <a:r>
              <a:rPr lang="en-US" altLang="en-US">
                <a:cs typeface="Times New Roman" panose="02020603050405020304" pitchFamily="18" charset="0"/>
              </a:rPr>
              <a:t>/</a:t>
            </a:r>
            <a:r>
              <a:rPr lang="en-US" altLang="en-US" i="1">
                <a:cs typeface="Times New Roman" panose="02020603050405020304" pitchFamily="18" charset="0"/>
              </a:rPr>
              <a:t>E</a:t>
            </a:r>
            <a:r>
              <a:rPr lang="en-US" altLang="en-US" i="1" baseline="-25000">
                <a:cs typeface="Times New Roman" panose="02020603050405020304" pitchFamily="18" charset="0"/>
              </a:rPr>
              <a:t>2</a:t>
            </a:r>
            <a:r>
              <a:rPr lang="en-US" altLang="en-US">
                <a:cs typeface="Times New Roman" panose="02020603050405020304" pitchFamily="18" charset="0"/>
              </a:rPr>
              <a:t>/8/FCFS/10/∞ might represent a health clinic with 8 doctors, exponential interarrival times, two-phase Erlang service times, an FCFS queue discipline, and a total capacity of 10 patients.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r>
              <a:rPr lang="en-US" altLang="en-US"/>
              <a:t>The Waiting Time Paradox</a:t>
            </a:r>
          </a:p>
        </p:txBody>
      </p:sp>
      <p:sp>
        <p:nvSpPr>
          <p:cNvPr id="238595" name="Rectangle 3"/>
          <p:cNvSpPr>
            <a:spLocks noGrp="1" noChangeArrowheads="1"/>
          </p:cNvSpPr>
          <p:nvPr>
            <p:ph type="body" idx="1"/>
          </p:nvPr>
        </p:nvSpPr>
        <p:spPr>
          <a:xfrm>
            <a:off x="762000" y="1295400"/>
            <a:ext cx="8001000" cy="4724400"/>
          </a:xfrm>
        </p:spPr>
        <p:txBody>
          <a:bodyPr/>
          <a:lstStyle/>
          <a:p>
            <a:r>
              <a:rPr lang="en-US" altLang="en-US"/>
              <a:t>Suppose the time between the arrival of buses at the student center is exponentially distributed with a mean of 60 minutes.</a:t>
            </a:r>
          </a:p>
          <a:p>
            <a:r>
              <a:rPr lang="en-US" altLang="en-US"/>
              <a:t>If we arrive at the student center at a randomly chosen instant, what is the average amount of time that we will have to wait for a bus?</a:t>
            </a:r>
          </a:p>
          <a:p>
            <a:r>
              <a:rPr lang="en-US" altLang="en-US"/>
              <a:t>The no-memory property of the exponential distribution implies that no matter how long it has been since the last bus arrived, we would still expect to wait an average of 60 minutes until the next bus arrived.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r>
              <a:rPr lang="en-US" altLang="en-US"/>
              <a:t>20.3 Birth-Death Processes</a:t>
            </a:r>
          </a:p>
        </p:txBody>
      </p:sp>
      <p:sp>
        <p:nvSpPr>
          <p:cNvPr id="240643" name="Rectangle 3"/>
          <p:cNvSpPr>
            <a:spLocks noGrp="1" noChangeArrowheads="1"/>
          </p:cNvSpPr>
          <p:nvPr>
            <p:ph type="body" idx="1"/>
          </p:nvPr>
        </p:nvSpPr>
        <p:spPr>
          <a:xfrm>
            <a:off x="762000" y="1447800"/>
            <a:ext cx="8001000" cy="4724400"/>
          </a:xfrm>
        </p:spPr>
        <p:txBody>
          <a:bodyPr/>
          <a:lstStyle/>
          <a:p>
            <a:r>
              <a:rPr lang="en-US" altLang="en-US"/>
              <a:t>We subsequently use birth-death processes to answer questions about several different types of queuing systems.</a:t>
            </a:r>
          </a:p>
          <a:p>
            <a:r>
              <a:rPr lang="en-US" altLang="en-US"/>
              <a:t>We define the number of people present in any queuing system at time </a:t>
            </a:r>
            <a:r>
              <a:rPr lang="en-US" altLang="en-US" i="1"/>
              <a:t>t</a:t>
            </a:r>
            <a:r>
              <a:rPr lang="en-US" altLang="en-US"/>
              <a:t> to be the </a:t>
            </a:r>
            <a:r>
              <a:rPr lang="en-US" altLang="en-US" b="1"/>
              <a:t>state</a:t>
            </a:r>
            <a:r>
              <a:rPr lang="en-US" altLang="en-US"/>
              <a:t> of the queuing systems at time </a:t>
            </a:r>
            <a:r>
              <a:rPr lang="en-US" altLang="en-US" i="1"/>
              <a:t>t</a:t>
            </a:r>
            <a:r>
              <a:rPr lang="en-US" altLang="en-US"/>
              <a:t>.</a:t>
            </a:r>
          </a:p>
          <a:p>
            <a:r>
              <a:rPr lang="en-US" altLang="en-US"/>
              <a:t>We call </a:t>
            </a:r>
            <a:r>
              <a:rPr lang="el-GR" altLang="en-US">
                <a:cs typeface="Times New Roman" panose="02020603050405020304" pitchFamily="18" charset="0"/>
              </a:rPr>
              <a:t>π</a:t>
            </a:r>
            <a:r>
              <a:rPr lang="en-US" altLang="en-US" i="1" baseline="-25000">
                <a:cs typeface="Times New Roman" panose="02020603050405020304" pitchFamily="18" charset="0"/>
              </a:rPr>
              <a:t>j</a:t>
            </a:r>
            <a:r>
              <a:rPr lang="en-US" altLang="en-US">
                <a:cs typeface="Times New Roman" panose="02020603050405020304" pitchFamily="18" charset="0"/>
              </a:rPr>
              <a:t> the </a:t>
            </a:r>
            <a:r>
              <a:rPr lang="en-US" altLang="en-US" b="1">
                <a:cs typeface="Times New Roman" panose="02020603050405020304" pitchFamily="18" charset="0"/>
              </a:rPr>
              <a:t>steady state</a:t>
            </a:r>
            <a:r>
              <a:rPr lang="en-US" altLang="en-US">
                <a:cs typeface="Times New Roman" panose="02020603050405020304" pitchFamily="18" charset="0"/>
              </a:rPr>
              <a:t>, or equilibrium probability, of state </a:t>
            </a:r>
            <a:r>
              <a:rPr lang="en-US" altLang="en-US" i="1">
                <a:cs typeface="Times New Roman" panose="02020603050405020304" pitchFamily="18" charset="0"/>
              </a:rPr>
              <a:t>j</a:t>
            </a:r>
            <a:r>
              <a:rPr lang="en-US" altLang="en-US">
                <a:cs typeface="Times New Roman" panose="02020603050405020304" pitchFamily="18" charset="0"/>
              </a:rPr>
              <a:t>.</a:t>
            </a:r>
          </a:p>
          <a:p>
            <a:r>
              <a:rPr lang="en-US" altLang="en-US">
                <a:cs typeface="Times New Roman" panose="02020603050405020304" pitchFamily="18" charset="0"/>
              </a:rPr>
              <a:t>The behavior of </a:t>
            </a:r>
            <a:r>
              <a:rPr lang="en-US" altLang="en-US" i="1">
                <a:cs typeface="Times New Roman" panose="02020603050405020304" pitchFamily="18" charset="0"/>
              </a:rPr>
              <a:t>P</a:t>
            </a:r>
            <a:r>
              <a:rPr lang="en-US" altLang="en-US" i="1" baseline="-25000">
                <a:cs typeface="Times New Roman" panose="02020603050405020304" pitchFamily="18" charset="0"/>
              </a:rPr>
              <a:t>ij</a:t>
            </a:r>
            <a:r>
              <a:rPr lang="en-US" altLang="en-US" i="1">
                <a:cs typeface="Times New Roman" panose="02020603050405020304" pitchFamily="18" charset="0"/>
              </a:rPr>
              <a:t>(t)</a:t>
            </a:r>
            <a:r>
              <a:rPr lang="en-US" altLang="en-US">
                <a:cs typeface="Times New Roman" panose="02020603050405020304" pitchFamily="18" charset="0"/>
              </a:rPr>
              <a:t> before the steady state is reached is called the </a:t>
            </a:r>
            <a:r>
              <a:rPr lang="en-US" altLang="en-US" b="1">
                <a:cs typeface="Times New Roman" panose="02020603050405020304" pitchFamily="18" charset="0"/>
              </a:rPr>
              <a:t>transient behavior</a:t>
            </a:r>
            <a:r>
              <a:rPr lang="en-US" altLang="en-US">
                <a:cs typeface="Times New Roman" panose="02020603050405020304" pitchFamily="18" charset="0"/>
              </a:rPr>
              <a:t> of the queuing system.</a:t>
            </a:r>
            <a:endParaRPr lang="el-GR" altLang="en-US">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r>
              <a:rPr lang="en-US" altLang="en-US"/>
              <a:t> </a:t>
            </a:r>
          </a:p>
        </p:txBody>
      </p:sp>
      <p:sp>
        <p:nvSpPr>
          <p:cNvPr id="242691" name="Rectangle 3"/>
          <p:cNvSpPr>
            <a:spLocks noGrp="1" noChangeArrowheads="1"/>
          </p:cNvSpPr>
          <p:nvPr>
            <p:ph type="body" idx="1"/>
          </p:nvPr>
        </p:nvSpPr>
        <p:spPr/>
        <p:txBody>
          <a:bodyPr/>
          <a:lstStyle/>
          <a:p>
            <a:r>
              <a:rPr lang="en-US" altLang="en-US"/>
              <a:t>A </a:t>
            </a:r>
            <a:r>
              <a:rPr lang="en-US" altLang="en-US" b="1"/>
              <a:t>birth-death process</a:t>
            </a:r>
            <a:r>
              <a:rPr lang="en-US" altLang="en-US"/>
              <a:t> is a continuous-time stochastic process for which the system’s state at any time is a nonnegative integer.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762000" y="0"/>
            <a:ext cx="7772400" cy="1143000"/>
          </a:xfrm>
        </p:spPr>
        <p:txBody>
          <a:bodyPr/>
          <a:lstStyle/>
          <a:p>
            <a:r>
              <a:rPr lang="en-US" altLang="en-US"/>
              <a:t>20.1 Some Queuing Terminology</a:t>
            </a:r>
          </a:p>
        </p:txBody>
      </p:sp>
      <p:sp>
        <p:nvSpPr>
          <p:cNvPr id="189443" name="Rectangle 3"/>
          <p:cNvSpPr>
            <a:spLocks noGrp="1" noChangeArrowheads="1"/>
          </p:cNvSpPr>
          <p:nvPr>
            <p:ph type="body" idx="1"/>
          </p:nvPr>
        </p:nvSpPr>
        <p:spPr>
          <a:xfrm>
            <a:off x="762000" y="1371600"/>
            <a:ext cx="8077200" cy="4724400"/>
          </a:xfrm>
        </p:spPr>
        <p:txBody>
          <a:bodyPr/>
          <a:lstStyle/>
          <a:p>
            <a:r>
              <a:rPr lang="en-US" altLang="en-US"/>
              <a:t>To describe a queuing system, an input process and an output process must be specified.</a:t>
            </a:r>
          </a:p>
          <a:p>
            <a:r>
              <a:rPr lang="en-US" altLang="en-US"/>
              <a:t>Examples of input and output processes are:</a:t>
            </a:r>
          </a:p>
          <a:p>
            <a:pPr>
              <a:buFont typeface="Wingdings" panose="05000000000000000000" pitchFamily="2" charset="2"/>
              <a:buNone/>
            </a:pPr>
            <a:endParaRPr lang="en-US" altLang="en-US"/>
          </a:p>
        </p:txBody>
      </p:sp>
      <p:graphicFrame>
        <p:nvGraphicFramePr>
          <p:cNvPr id="189444" name="Group 4"/>
          <p:cNvGraphicFramePr>
            <a:graphicFrameLocks noGrp="1"/>
          </p:cNvGraphicFramePr>
          <p:nvPr/>
        </p:nvGraphicFramePr>
        <p:xfrm>
          <a:off x="1295400" y="3352800"/>
          <a:ext cx="6629400" cy="1660525"/>
        </p:xfrm>
        <a:graphic>
          <a:graphicData uri="http://schemas.openxmlformats.org/drawingml/2006/table">
            <a:tbl>
              <a:tblPr/>
              <a:tblGrid>
                <a:gridCol w="2209800"/>
                <a:gridCol w="2209800"/>
                <a:gridCol w="2209800"/>
              </a:tblGrid>
              <a:tr h="381000">
                <a:tc>
                  <a:txBody>
                    <a:bodyPr/>
                    <a:lstStyle>
                      <a:lvl1pPr>
                        <a:spcBef>
                          <a:spcPct val="20000"/>
                        </a:spcBef>
                        <a:spcAft>
                          <a:spcPct val="25000"/>
                        </a:spcAft>
                        <a:buClr>
                          <a:schemeClr val="accent2"/>
                        </a:buClr>
                        <a:buFont typeface="Wingdings" panose="05000000000000000000" pitchFamily="2" charset="2"/>
                        <a:defRPr sz="2000">
                          <a:solidFill>
                            <a:schemeClr val="tx1"/>
                          </a:solidFill>
                          <a:latin typeface="Verdana" panose="020B0604030504040204" pitchFamily="34" charset="0"/>
                        </a:defRPr>
                      </a:lvl1pPr>
                      <a:lvl2pPr>
                        <a:spcBef>
                          <a:spcPct val="20000"/>
                        </a:spcBef>
                        <a:spcAft>
                          <a:spcPct val="25000"/>
                        </a:spcAft>
                        <a:buClr>
                          <a:schemeClr val="accent2"/>
                        </a:buClr>
                        <a:buFont typeface="Wingdings" panose="05000000000000000000" pitchFamily="2" charset="2"/>
                        <a:defRPr>
                          <a:solidFill>
                            <a:schemeClr val="tx1"/>
                          </a:solidFill>
                          <a:latin typeface="Verdana" panose="020B0604030504040204" pitchFamily="34" charset="0"/>
                        </a:defRPr>
                      </a:lvl2pPr>
                      <a:lvl3pPr>
                        <a:spcBef>
                          <a:spcPct val="20000"/>
                        </a:spcBef>
                        <a:spcAft>
                          <a:spcPct val="25000"/>
                        </a:spcAft>
                        <a:buClr>
                          <a:schemeClr val="accent2"/>
                        </a:buClr>
                        <a:buFont typeface="Wingdings" panose="05000000000000000000" pitchFamily="2" charset="2"/>
                        <a:defRPr sz="1700">
                          <a:solidFill>
                            <a:schemeClr val="tx1"/>
                          </a:solidFill>
                          <a:latin typeface="Verdana" panose="020B0604030504040204" pitchFamily="34" charset="0"/>
                        </a:defRPr>
                      </a:lvl3pPr>
                      <a:lvl4pPr>
                        <a:spcBef>
                          <a:spcPct val="20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4pPr>
                      <a:lvl5pPr>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5pPr>
                      <a:lvl6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6pPr>
                      <a:lvl7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7pPr>
                      <a:lvl8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8pPr>
                      <a:lvl9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Verdana" panose="020B0604030504040204" pitchFamily="34" charset="0"/>
                        </a:rPr>
                        <a:t>Situation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spcAft>
                          <a:spcPct val="25000"/>
                        </a:spcAft>
                        <a:buClr>
                          <a:schemeClr val="accent2"/>
                        </a:buClr>
                        <a:buFont typeface="Wingdings" panose="05000000000000000000" pitchFamily="2" charset="2"/>
                        <a:defRPr sz="2000">
                          <a:solidFill>
                            <a:schemeClr val="tx1"/>
                          </a:solidFill>
                          <a:latin typeface="Verdana" panose="020B0604030504040204" pitchFamily="34" charset="0"/>
                        </a:defRPr>
                      </a:lvl1pPr>
                      <a:lvl2pPr>
                        <a:spcBef>
                          <a:spcPct val="20000"/>
                        </a:spcBef>
                        <a:spcAft>
                          <a:spcPct val="25000"/>
                        </a:spcAft>
                        <a:buClr>
                          <a:schemeClr val="accent2"/>
                        </a:buClr>
                        <a:buFont typeface="Wingdings" panose="05000000000000000000" pitchFamily="2" charset="2"/>
                        <a:defRPr>
                          <a:solidFill>
                            <a:schemeClr val="tx1"/>
                          </a:solidFill>
                          <a:latin typeface="Verdana" panose="020B0604030504040204" pitchFamily="34" charset="0"/>
                        </a:defRPr>
                      </a:lvl2pPr>
                      <a:lvl3pPr>
                        <a:spcBef>
                          <a:spcPct val="20000"/>
                        </a:spcBef>
                        <a:spcAft>
                          <a:spcPct val="25000"/>
                        </a:spcAft>
                        <a:buClr>
                          <a:schemeClr val="accent2"/>
                        </a:buClr>
                        <a:buFont typeface="Wingdings" panose="05000000000000000000" pitchFamily="2" charset="2"/>
                        <a:defRPr sz="1700">
                          <a:solidFill>
                            <a:schemeClr val="tx1"/>
                          </a:solidFill>
                          <a:latin typeface="Verdana" panose="020B0604030504040204" pitchFamily="34" charset="0"/>
                        </a:defRPr>
                      </a:lvl3pPr>
                      <a:lvl4pPr>
                        <a:spcBef>
                          <a:spcPct val="20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4pPr>
                      <a:lvl5pPr>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5pPr>
                      <a:lvl6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6pPr>
                      <a:lvl7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7pPr>
                      <a:lvl8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8pPr>
                      <a:lvl9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Verdana" panose="020B0604030504040204" pitchFamily="34" charset="0"/>
                        </a:rPr>
                        <a:t>Input Process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spcAft>
                          <a:spcPct val="25000"/>
                        </a:spcAft>
                        <a:buClr>
                          <a:schemeClr val="accent2"/>
                        </a:buClr>
                        <a:buFont typeface="Wingdings" panose="05000000000000000000" pitchFamily="2" charset="2"/>
                        <a:defRPr sz="2000">
                          <a:solidFill>
                            <a:schemeClr val="tx1"/>
                          </a:solidFill>
                          <a:latin typeface="Verdana" panose="020B0604030504040204" pitchFamily="34" charset="0"/>
                        </a:defRPr>
                      </a:lvl1pPr>
                      <a:lvl2pPr>
                        <a:spcBef>
                          <a:spcPct val="20000"/>
                        </a:spcBef>
                        <a:spcAft>
                          <a:spcPct val="25000"/>
                        </a:spcAft>
                        <a:buClr>
                          <a:schemeClr val="accent2"/>
                        </a:buClr>
                        <a:buFont typeface="Wingdings" panose="05000000000000000000" pitchFamily="2" charset="2"/>
                        <a:defRPr>
                          <a:solidFill>
                            <a:schemeClr val="tx1"/>
                          </a:solidFill>
                          <a:latin typeface="Verdana" panose="020B0604030504040204" pitchFamily="34" charset="0"/>
                        </a:defRPr>
                      </a:lvl2pPr>
                      <a:lvl3pPr>
                        <a:spcBef>
                          <a:spcPct val="20000"/>
                        </a:spcBef>
                        <a:spcAft>
                          <a:spcPct val="25000"/>
                        </a:spcAft>
                        <a:buClr>
                          <a:schemeClr val="accent2"/>
                        </a:buClr>
                        <a:buFont typeface="Wingdings" panose="05000000000000000000" pitchFamily="2" charset="2"/>
                        <a:defRPr sz="1700">
                          <a:solidFill>
                            <a:schemeClr val="tx1"/>
                          </a:solidFill>
                          <a:latin typeface="Verdana" panose="020B0604030504040204" pitchFamily="34" charset="0"/>
                        </a:defRPr>
                      </a:lvl3pPr>
                      <a:lvl4pPr>
                        <a:spcBef>
                          <a:spcPct val="20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4pPr>
                      <a:lvl5pPr>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5pPr>
                      <a:lvl6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6pPr>
                      <a:lvl7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7pPr>
                      <a:lvl8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8pPr>
                      <a:lvl9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9pPr>
                    </a:lstStyle>
                    <a:p>
                      <a:pPr marL="0" marR="0" lvl="0" indent="0" algn="ctr"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r>
                        <a:rPr kumimoji="0" lang="en-US" altLang="en-US" sz="1600" b="1" i="0" u="none" strike="noStrike" cap="none" normalizeH="0" baseline="0" smtClean="0">
                          <a:ln>
                            <a:noFill/>
                          </a:ln>
                          <a:solidFill>
                            <a:schemeClr val="tx1"/>
                          </a:solidFill>
                          <a:effectLst/>
                          <a:latin typeface="Verdana" panose="020B0604030504040204" pitchFamily="34" charset="0"/>
                        </a:rPr>
                        <a:t>Output Process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9275">
                <a:tc>
                  <a:txBody>
                    <a:bodyPr/>
                    <a:lstStyle>
                      <a:lvl1pPr>
                        <a:spcBef>
                          <a:spcPct val="20000"/>
                        </a:spcBef>
                        <a:spcAft>
                          <a:spcPct val="25000"/>
                        </a:spcAft>
                        <a:buClr>
                          <a:schemeClr val="accent2"/>
                        </a:buClr>
                        <a:buFont typeface="Wingdings" panose="05000000000000000000" pitchFamily="2" charset="2"/>
                        <a:defRPr sz="2000">
                          <a:solidFill>
                            <a:schemeClr val="tx1"/>
                          </a:solidFill>
                          <a:latin typeface="Verdana" panose="020B0604030504040204" pitchFamily="34" charset="0"/>
                        </a:defRPr>
                      </a:lvl1pPr>
                      <a:lvl2pPr>
                        <a:spcBef>
                          <a:spcPct val="20000"/>
                        </a:spcBef>
                        <a:spcAft>
                          <a:spcPct val="25000"/>
                        </a:spcAft>
                        <a:buClr>
                          <a:schemeClr val="accent2"/>
                        </a:buClr>
                        <a:buFont typeface="Wingdings" panose="05000000000000000000" pitchFamily="2" charset="2"/>
                        <a:defRPr>
                          <a:solidFill>
                            <a:schemeClr val="tx1"/>
                          </a:solidFill>
                          <a:latin typeface="Verdana" panose="020B0604030504040204" pitchFamily="34" charset="0"/>
                        </a:defRPr>
                      </a:lvl2pPr>
                      <a:lvl3pPr>
                        <a:spcBef>
                          <a:spcPct val="20000"/>
                        </a:spcBef>
                        <a:spcAft>
                          <a:spcPct val="25000"/>
                        </a:spcAft>
                        <a:buClr>
                          <a:schemeClr val="accent2"/>
                        </a:buClr>
                        <a:buFont typeface="Wingdings" panose="05000000000000000000" pitchFamily="2" charset="2"/>
                        <a:defRPr sz="1700">
                          <a:solidFill>
                            <a:schemeClr val="tx1"/>
                          </a:solidFill>
                          <a:latin typeface="Verdana" panose="020B0604030504040204" pitchFamily="34" charset="0"/>
                        </a:defRPr>
                      </a:lvl3pPr>
                      <a:lvl4pPr>
                        <a:spcBef>
                          <a:spcPct val="20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4pPr>
                      <a:lvl5pPr>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5pPr>
                      <a:lvl6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6pPr>
                      <a:lvl7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7pPr>
                      <a:lvl8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8pPr>
                      <a:lvl9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r>
                        <a:rPr kumimoji="0" lang="en-US" altLang="en-US" sz="1600" b="0" i="0" u="none" strike="noStrike" cap="none" normalizeH="0" baseline="0" smtClean="0">
                          <a:ln>
                            <a:noFill/>
                          </a:ln>
                          <a:solidFill>
                            <a:schemeClr val="tx1"/>
                          </a:solidFill>
                          <a:effectLst/>
                          <a:latin typeface="Verdana" panose="020B0604030504040204" pitchFamily="34" charset="0"/>
                        </a:rPr>
                        <a:t>Bank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spcAft>
                          <a:spcPct val="25000"/>
                        </a:spcAft>
                        <a:buClr>
                          <a:schemeClr val="accent2"/>
                        </a:buClr>
                        <a:buFont typeface="Wingdings" panose="05000000000000000000" pitchFamily="2" charset="2"/>
                        <a:defRPr sz="2000">
                          <a:solidFill>
                            <a:schemeClr val="tx1"/>
                          </a:solidFill>
                          <a:latin typeface="Verdana" panose="020B0604030504040204" pitchFamily="34" charset="0"/>
                        </a:defRPr>
                      </a:lvl1pPr>
                      <a:lvl2pPr>
                        <a:spcBef>
                          <a:spcPct val="20000"/>
                        </a:spcBef>
                        <a:spcAft>
                          <a:spcPct val="25000"/>
                        </a:spcAft>
                        <a:buClr>
                          <a:schemeClr val="accent2"/>
                        </a:buClr>
                        <a:buFont typeface="Wingdings" panose="05000000000000000000" pitchFamily="2" charset="2"/>
                        <a:defRPr>
                          <a:solidFill>
                            <a:schemeClr val="tx1"/>
                          </a:solidFill>
                          <a:latin typeface="Verdana" panose="020B0604030504040204" pitchFamily="34" charset="0"/>
                        </a:defRPr>
                      </a:lvl2pPr>
                      <a:lvl3pPr>
                        <a:spcBef>
                          <a:spcPct val="20000"/>
                        </a:spcBef>
                        <a:spcAft>
                          <a:spcPct val="25000"/>
                        </a:spcAft>
                        <a:buClr>
                          <a:schemeClr val="accent2"/>
                        </a:buClr>
                        <a:buFont typeface="Wingdings" panose="05000000000000000000" pitchFamily="2" charset="2"/>
                        <a:defRPr sz="1700">
                          <a:solidFill>
                            <a:schemeClr val="tx1"/>
                          </a:solidFill>
                          <a:latin typeface="Verdana" panose="020B0604030504040204" pitchFamily="34" charset="0"/>
                        </a:defRPr>
                      </a:lvl3pPr>
                      <a:lvl4pPr>
                        <a:spcBef>
                          <a:spcPct val="20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4pPr>
                      <a:lvl5pPr>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5pPr>
                      <a:lvl6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6pPr>
                      <a:lvl7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7pPr>
                      <a:lvl8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8pPr>
                      <a:lvl9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r>
                        <a:rPr kumimoji="0" lang="en-US" altLang="en-US" sz="1600" b="0" i="0" u="none" strike="noStrike" cap="none" normalizeH="0" baseline="0" smtClean="0">
                          <a:ln>
                            <a:noFill/>
                          </a:ln>
                          <a:solidFill>
                            <a:schemeClr val="tx1"/>
                          </a:solidFill>
                          <a:effectLst/>
                          <a:latin typeface="Verdana" panose="020B0604030504040204" pitchFamily="34" charset="0"/>
                        </a:rPr>
                        <a:t>Customers arrive at bank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spcAft>
                          <a:spcPct val="25000"/>
                        </a:spcAft>
                        <a:buClr>
                          <a:schemeClr val="accent2"/>
                        </a:buClr>
                        <a:buFont typeface="Wingdings" panose="05000000000000000000" pitchFamily="2" charset="2"/>
                        <a:defRPr sz="2000">
                          <a:solidFill>
                            <a:schemeClr val="tx1"/>
                          </a:solidFill>
                          <a:latin typeface="Verdana" panose="020B0604030504040204" pitchFamily="34" charset="0"/>
                        </a:defRPr>
                      </a:lvl1pPr>
                      <a:lvl2pPr>
                        <a:spcBef>
                          <a:spcPct val="20000"/>
                        </a:spcBef>
                        <a:spcAft>
                          <a:spcPct val="25000"/>
                        </a:spcAft>
                        <a:buClr>
                          <a:schemeClr val="accent2"/>
                        </a:buClr>
                        <a:buFont typeface="Wingdings" panose="05000000000000000000" pitchFamily="2" charset="2"/>
                        <a:defRPr>
                          <a:solidFill>
                            <a:schemeClr val="tx1"/>
                          </a:solidFill>
                          <a:latin typeface="Verdana" panose="020B0604030504040204" pitchFamily="34" charset="0"/>
                        </a:defRPr>
                      </a:lvl2pPr>
                      <a:lvl3pPr>
                        <a:spcBef>
                          <a:spcPct val="20000"/>
                        </a:spcBef>
                        <a:spcAft>
                          <a:spcPct val="25000"/>
                        </a:spcAft>
                        <a:buClr>
                          <a:schemeClr val="accent2"/>
                        </a:buClr>
                        <a:buFont typeface="Wingdings" panose="05000000000000000000" pitchFamily="2" charset="2"/>
                        <a:defRPr sz="1700">
                          <a:solidFill>
                            <a:schemeClr val="tx1"/>
                          </a:solidFill>
                          <a:latin typeface="Verdana" panose="020B0604030504040204" pitchFamily="34" charset="0"/>
                        </a:defRPr>
                      </a:lvl3pPr>
                      <a:lvl4pPr>
                        <a:spcBef>
                          <a:spcPct val="20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4pPr>
                      <a:lvl5pPr>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5pPr>
                      <a:lvl6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6pPr>
                      <a:lvl7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7pPr>
                      <a:lvl8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8pPr>
                      <a:lvl9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r>
                        <a:rPr kumimoji="0" lang="en-US" altLang="en-US" sz="1600" b="0" i="0" u="none" strike="noStrike" cap="none" normalizeH="0" baseline="0" smtClean="0">
                          <a:ln>
                            <a:noFill/>
                          </a:ln>
                          <a:solidFill>
                            <a:schemeClr val="tx1"/>
                          </a:solidFill>
                          <a:effectLst/>
                          <a:latin typeface="Verdana" panose="020B0604030504040204" pitchFamily="34" charset="0"/>
                        </a:rPr>
                        <a:t>Tellers serve the customers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0863">
                <a:tc>
                  <a:txBody>
                    <a:bodyPr/>
                    <a:lstStyle>
                      <a:lvl1pPr>
                        <a:spcBef>
                          <a:spcPct val="20000"/>
                        </a:spcBef>
                        <a:spcAft>
                          <a:spcPct val="25000"/>
                        </a:spcAft>
                        <a:buClr>
                          <a:schemeClr val="accent2"/>
                        </a:buClr>
                        <a:buFont typeface="Wingdings" panose="05000000000000000000" pitchFamily="2" charset="2"/>
                        <a:defRPr sz="2000">
                          <a:solidFill>
                            <a:schemeClr val="tx1"/>
                          </a:solidFill>
                          <a:latin typeface="Verdana" panose="020B0604030504040204" pitchFamily="34" charset="0"/>
                        </a:defRPr>
                      </a:lvl1pPr>
                      <a:lvl2pPr>
                        <a:spcBef>
                          <a:spcPct val="20000"/>
                        </a:spcBef>
                        <a:spcAft>
                          <a:spcPct val="25000"/>
                        </a:spcAft>
                        <a:buClr>
                          <a:schemeClr val="accent2"/>
                        </a:buClr>
                        <a:buFont typeface="Wingdings" panose="05000000000000000000" pitchFamily="2" charset="2"/>
                        <a:defRPr>
                          <a:solidFill>
                            <a:schemeClr val="tx1"/>
                          </a:solidFill>
                          <a:latin typeface="Verdana" panose="020B0604030504040204" pitchFamily="34" charset="0"/>
                        </a:defRPr>
                      </a:lvl2pPr>
                      <a:lvl3pPr>
                        <a:spcBef>
                          <a:spcPct val="20000"/>
                        </a:spcBef>
                        <a:spcAft>
                          <a:spcPct val="25000"/>
                        </a:spcAft>
                        <a:buClr>
                          <a:schemeClr val="accent2"/>
                        </a:buClr>
                        <a:buFont typeface="Wingdings" panose="05000000000000000000" pitchFamily="2" charset="2"/>
                        <a:defRPr sz="1700">
                          <a:solidFill>
                            <a:schemeClr val="tx1"/>
                          </a:solidFill>
                          <a:latin typeface="Verdana" panose="020B0604030504040204" pitchFamily="34" charset="0"/>
                        </a:defRPr>
                      </a:lvl3pPr>
                      <a:lvl4pPr>
                        <a:spcBef>
                          <a:spcPct val="20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4pPr>
                      <a:lvl5pPr>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5pPr>
                      <a:lvl6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6pPr>
                      <a:lvl7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7pPr>
                      <a:lvl8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8pPr>
                      <a:lvl9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r>
                        <a:rPr kumimoji="0" lang="en-US" altLang="en-US" sz="1600" b="0" i="0" u="none" strike="noStrike" cap="none" normalizeH="0" baseline="0" smtClean="0">
                          <a:ln>
                            <a:noFill/>
                          </a:ln>
                          <a:solidFill>
                            <a:schemeClr val="tx1"/>
                          </a:solidFill>
                          <a:effectLst/>
                          <a:latin typeface="Verdana" panose="020B0604030504040204" pitchFamily="34" charset="0"/>
                        </a:rPr>
                        <a:t>Pizza parlor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spcAft>
                          <a:spcPct val="25000"/>
                        </a:spcAft>
                        <a:buClr>
                          <a:schemeClr val="accent2"/>
                        </a:buClr>
                        <a:buFont typeface="Wingdings" panose="05000000000000000000" pitchFamily="2" charset="2"/>
                        <a:defRPr sz="2000">
                          <a:solidFill>
                            <a:schemeClr val="tx1"/>
                          </a:solidFill>
                          <a:latin typeface="Verdana" panose="020B0604030504040204" pitchFamily="34" charset="0"/>
                        </a:defRPr>
                      </a:lvl1pPr>
                      <a:lvl2pPr>
                        <a:spcBef>
                          <a:spcPct val="20000"/>
                        </a:spcBef>
                        <a:spcAft>
                          <a:spcPct val="25000"/>
                        </a:spcAft>
                        <a:buClr>
                          <a:schemeClr val="accent2"/>
                        </a:buClr>
                        <a:buFont typeface="Wingdings" panose="05000000000000000000" pitchFamily="2" charset="2"/>
                        <a:defRPr>
                          <a:solidFill>
                            <a:schemeClr val="tx1"/>
                          </a:solidFill>
                          <a:latin typeface="Verdana" panose="020B0604030504040204" pitchFamily="34" charset="0"/>
                        </a:defRPr>
                      </a:lvl2pPr>
                      <a:lvl3pPr>
                        <a:spcBef>
                          <a:spcPct val="20000"/>
                        </a:spcBef>
                        <a:spcAft>
                          <a:spcPct val="25000"/>
                        </a:spcAft>
                        <a:buClr>
                          <a:schemeClr val="accent2"/>
                        </a:buClr>
                        <a:buFont typeface="Wingdings" panose="05000000000000000000" pitchFamily="2" charset="2"/>
                        <a:defRPr sz="1700">
                          <a:solidFill>
                            <a:schemeClr val="tx1"/>
                          </a:solidFill>
                          <a:latin typeface="Verdana" panose="020B0604030504040204" pitchFamily="34" charset="0"/>
                        </a:defRPr>
                      </a:lvl3pPr>
                      <a:lvl4pPr>
                        <a:spcBef>
                          <a:spcPct val="20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4pPr>
                      <a:lvl5pPr>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5pPr>
                      <a:lvl6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6pPr>
                      <a:lvl7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7pPr>
                      <a:lvl8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8pPr>
                      <a:lvl9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r>
                        <a:rPr kumimoji="0" lang="en-US" altLang="en-US" sz="1600" b="0" i="0" u="none" strike="noStrike" cap="none" normalizeH="0" baseline="0" smtClean="0">
                          <a:ln>
                            <a:noFill/>
                          </a:ln>
                          <a:solidFill>
                            <a:schemeClr val="tx1"/>
                          </a:solidFill>
                          <a:effectLst/>
                          <a:latin typeface="Verdana" panose="020B0604030504040204" pitchFamily="34" charset="0"/>
                        </a:rPr>
                        <a:t>Request for pizza delivery are received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spcAft>
                          <a:spcPct val="25000"/>
                        </a:spcAft>
                        <a:buClr>
                          <a:schemeClr val="accent2"/>
                        </a:buClr>
                        <a:buFont typeface="Wingdings" panose="05000000000000000000" pitchFamily="2" charset="2"/>
                        <a:defRPr sz="2000">
                          <a:solidFill>
                            <a:schemeClr val="tx1"/>
                          </a:solidFill>
                          <a:latin typeface="Verdana" panose="020B0604030504040204" pitchFamily="34" charset="0"/>
                        </a:defRPr>
                      </a:lvl1pPr>
                      <a:lvl2pPr>
                        <a:spcBef>
                          <a:spcPct val="20000"/>
                        </a:spcBef>
                        <a:spcAft>
                          <a:spcPct val="25000"/>
                        </a:spcAft>
                        <a:buClr>
                          <a:schemeClr val="accent2"/>
                        </a:buClr>
                        <a:buFont typeface="Wingdings" panose="05000000000000000000" pitchFamily="2" charset="2"/>
                        <a:defRPr>
                          <a:solidFill>
                            <a:schemeClr val="tx1"/>
                          </a:solidFill>
                          <a:latin typeface="Verdana" panose="020B0604030504040204" pitchFamily="34" charset="0"/>
                        </a:defRPr>
                      </a:lvl2pPr>
                      <a:lvl3pPr>
                        <a:spcBef>
                          <a:spcPct val="20000"/>
                        </a:spcBef>
                        <a:spcAft>
                          <a:spcPct val="25000"/>
                        </a:spcAft>
                        <a:buClr>
                          <a:schemeClr val="accent2"/>
                        </a:buClr>
                        <a:buFont typeface="Wingdings" panose="05000000000000000000" pitchFamily="2" charset="2"/>
                        <a:defRPr sz="1700">
                          <a:solidFill>
                            <a:schemeClr val="tx1"/>
                          </a:solidFill>
                          <a:latin typeface="Verdana" panose="020B0604030504040204" pitchFamily="34" charset="0"/>
                        </a:defRPr>
                      </a:lvl3pPr>
                      <a:lvl4pPr>
                        <a:spcBef>
                          <a:spcPct val="20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4pPr>
                      <a:lvl5pPr>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5pPr>
                      <a:lvl6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6pPr>
                      <a:lvl7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7pPr>
                      <a:lvl8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8pPr>
                      <a:lvl9pPr fontAlgn="base">
                        <a:spcBef>
                          <a:spcPct val="25000"/>
                        </a:spcBef>
                        <a:spcAft>
                          <a:spcPct val="25000"/>
                        </a:spcAft>
                        <a:buClr>
                          <a:schemeClr val="accent2"/>
                        </a:buClr>
                        <a:buFont typeface="Wingdings" panose="05000000000000000000" pitchFamily="2" charset="2"/>
                        <a:defRPr sz="1400">
                          <a:solidFill>
                            <a:schemeClr val="tx1"/>
                          </a:solidFill>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25000"/>
                        </a:spcAft>
                        <a:buClr>
                          <a:schemeClr val="accent2"/>
                        </a:buClr>
                        <a:buSzTx/>
                        <a:buFont typeface="Wingdings" panose="05000000000000000000" pitchFamily="2" charset="2"/>
                        <a:buNone/>
                        <a:tabLst/>
                      </a:pPr>
                      <a:r>
                        <a:rPr kumimoji="0" lang="en-US" altLang="en-US" sz="1600" b="0" i="0" u="none" strike="noStrike" cap="none" normalizeH="0" baseline="0" smtClean="0">
                          <a:ln>
                            <a:noFill/>
                          </a:ln>
                          <a:solidFill>
                            <a:schemeClr val="tx1"/>
                          </a:solidFill>
                          <a:effectLst/>
                          <a:latin typeface="Verdana" panose="020B0604030504040204" pitchFamily="34" charset="0"/>
                        </a:rPr>
                        <a:t>Pizza parlor send out truck to deliver pizzas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990600" y="76200"/>
            <a:ext cx="8839200" cy="1143000"/>
          </a:xfrm>
        </p:spPr>
        <p:txBody>
          <a:bodyPr/>
          <a:lstStyle/>
          <a:p>
            <a:r>
              <a:rPr lang="en-US" altLang="en-US"/>
              <a:t>Laws of Motion for Birth-Death</a:t>
            </a:r>
          </a:p>
        </p:txBody>
      </p:sp>
      <p:sp>
        <p:nvSpPr>
          <p:cNvPr id="244739" name="Rectangle 3"/>
          <p:cNvSpPr>
            <a:spLocks noGrp="1" noChangeArrowheads="1"/>
          </p:cNvSpPr>
          <p:nvPr>
            <p:ph type="body" idx="1"/>
          </p:nvPr>
        </p:nvSpPr>
        <p:spPr>
          <a:xfrm>
            <a:off x="762000" y="1524000"/>
            <a:ext cx="8001000" cy="4724400"/>
          </a:xfrm>
        </p:spPr>
        <p:txBody>
          <a:bodyPr/>
          <a:lstStyle/>
          <a:p>
            <a:r>
              <a:rPr lang="en-US" altLang="en-US" sz="2000"/>
              <a:t>Law 1</a:t>
            </a:r>
          </a:p>
          <a:p>
            <a:pPr lvl="1"/>
            <a:r>
              <a:rPr lang="en-US" altLang="en-US" sz="1800"/>
              <a:t>With probability </a:t>
            </a:r>
            <a:r>
              <a:rPr lang="el-GR" altLang="en-US" sz="1800">
                <a:cs typeface="Times New Roman" panose="02020603050405020304" pitchFamily="18" charset="0"/>
              </a:rPr>
              <a:t>λ</a:t>
            </a:r>
            <a:r>
              <a:rPr lang="en-US" altLang="en-US" sz="1800" i="1" baseline="-25000">
                <a:cs typeface="Times New Roman" panose="02020603050405020304" pitchFamily="18" charset="0"/>
              </a:rPr>
              <a:t>j</a:t>
            </a:r>
            <a:r>
              <a:rPr lang="el-GR" altLang="en-US" sz="1800">
                <a:cs typeface="Times New Roman" panose="02020603050405020304" pitchFamily="18" charset="0"/>
              </a:rPr>
              <a:t>Δ</a:t>
            </a:r>
            <a:r>
              <a:rPr lang="en-US" altLang="en-US" sz="1800" i="1">
                <a:cs typeface="Times New Roman" panose="02020603050405020304" pitchFamily="18" charset="0"/>
              </a:rPr>
              <a:t>t+o(</a:t>
            </a:r>
            <a:r>
              <a:rPr lang="el-GR" altLang="en-US" sz="1800">
                <a:cs typeface="Times New Roman" panose="02020603050405020304" pitchFamily="18" charset="0"/>
              </a:rPr>
              <a:t>Δ</a:t>
            </a:r>
            <a:r>
              <a:rPr lang="en-US" altLang="en-US" sz="1800" i="1">
                <a:cs typeface="Times New Roman" panose="02020603050405020304" pitchFamily="18" charset="0"/>
              </a:rPr>
              <a:t>t</a:t>
            </a:r>
            <a:r>
              <a:rPr lang="en-US" altLang="en-US" sz="1800">
                <a:cs typeface="Times New Roman" panose="02020603050405020304" pitchFamily="18" charset="0"/>
              </a:rPr>
              <a:t>)</a:t>
            </a:r>
            <a:r>
              <a:rPr lang="en-US" altLang="en-US" sz="1800" i="1">
                <a:cs typeface="Times New Roman" panose="02020603050405020304" pitchFamily="18" charset="0"/>
              </a:rPr>
              <a:t>, </a:t>
            </a:r>
            <a:r>
              <a:rPr lang="en-US" altLang="en-US" sz="1800">
                <a:cs typeface="Times New Roman" panose="02020603050405020304" pitchFamily="18" charset="0"/>
              </a:rPr>
              <a:t>a birth occurs between time </a:t>
            </a:r>
            <a:r>
              <a:rPr lang="en-US" altLang="en-US" sz="1800" i="1">
                <a:cs typeface="Times New Roman" panose="02020603050405020304" pitchFamily="18" charset="0"/>
              </a:rPr>
              <a:t>t</a:t>
            </a:r>
            <a:r>
              <a:rPr lang="en-US" altLang="en-US" sz="1800">
                <a:cs typeface="Times New Roman" panose="02020603050405020304" pitchFamily="18" charset="0"/>
              </a:rPr>
              <a:t> and time </a:t>
            </a:r>
            <a:r>
              <a:rPr lang="en-US" altLang="en-US" sz="1800" i="1">
                <a:cs typeface="Times New Roman" panose="02020603050405020304" pitchFamily="18" charset="0"/>
              </a:rPr>
              <a:t>t+</a:t>
            </a:r>
            <a:r>
              <a:rPr lang="el-GR" altLang="en-US" sz="1800">
                <a:cs typeface="Times New Roman" panose="02020603050405020304" pitchFamily="18" charset="0"/>
              </a:rPr>
              <a:t>Δ</a:t>
            </a:r>
            <a:r>
              <a:rPr lang="en-US" altLang="en-US" sz="1800" i="1">
                <a:cs typeface="Times New Roman" panose="02020603050405020304" pitchFamily="18" charset="0"/>
              </a:rPr>
              <a:t>t.</a:t>
            </a:r>
            <a:r>
              <a:rPr lang="en-US" altLang="en-US" sz="1800">
                <a:cs typeface="Times New Roman" panose="02020603050405020304" pitchFamily="18" charset="0"/>
              </a:rPr>
              <a:t> A birth increases the system state by 1, to </a:t>
            </a:r>
            <a:r>
              <a:rPr lang="en-US" altLang="en-US" sz="1800" i="1">
                <a:cs typeface="Times New Roman" panose="02020603050405020304" pitchFamily="18" charset="0"/>
              </a:rPr>
              <a:t>j</a:t>
            </a:r>
            <a:r>
              <a:rPr lang="en-US" altLang="en-US" sz="1800">
                <a:cs typeface="Times New Roman" panose="02020603050405020304" pitchFamily="18" charset="0"/>
              </a:rPr>
              <a:t>+1. The variable </a:t>
            </a:r>
            <a:r>
              <a:rPr lang="el-GR" altLang="en-US" sz="1800">
                <a:cs typeface="Times New Roman" panose="02020603050405020304" pitchFamily="18" charset="0"/>
              </a:rPr>
              <a:t>λ</a:t>
            </a:r>
            <a:r>
              <a:rPr lang="en-US" altLang="en-US" sz="1800" i="1" baseline="-25000">
                <a:cs typeface="Times New Roman" panose="02020603050405020304" pitchFamily="18" charset="0"/>
              </a:rPr>
              <a:t>j </a:t>
            </a:r>
            <a:r>
              <a:rPr lang="en-US" altLang="en-US" sz="1800">
                <a:cs typeface="Times New Roman" panose="02020603050405020304" pitchFamily="18" charset="0"/>
              </a:rPr>
              <a:t>is called the </a:t>
            </a:r>
            <a:r>
              <a:rPr lang="en-US" altLang="en-US" sz="1800" b="1">
                <a:cs typeface="Times New Roman" panose="02020603050405020304" pitchFamily="18" charset="0"/>
              </a:rPr>
              <a:t>birth rate</a:t>
            </a:r>
            <a:r>
              <a:rPr lang="en-US" altLang="en-US" sz="1800">
                <a:cs typeface="Times New Roman" panose="02020603050405020304" pitchFamily="18" charset="0"/>
              </a:rPr>
              <a:t> in state </a:t>
            </a:r>
            <a:r>
              <a:rPr lang="en-US" altLang="en-US" sz="1800" i="1">
                <a:cs typeface="Times New Roman" panose="02020603050405020304" pitchFamily="18" charset="0"/>
              </a:rPr>
              <a:t>j</a:t>
            </a:r>
            <a:r>
              <a:rPr lang="en-US" altLang="en-US" sz="1800">
                <a:cs typeface="Times New Roman" panose="02020603050405020304" pitchFamily="18" charset="0"/>
              </a:rPr>
              <a:t>. In most queuing systems, a birth is simply an arrival.</a:t>
            </a:r>
          </a:p>
          <a:p>
            <a:r>
              <a:rPr lang="en-US" altLang="en-US" sz="2000">
                <a:cs typeface="Times New Roman" panose="02020603050405020304" pitchFamily="18" charset="0"/>
              </a:rPr>
              <a:t>Law 2</a:t>
            </a:r>
          </a:p>
          <a:p>
            <a:pPr lvl="1"/>
            <a:r>
              <a:rPr lang="en-US" altLang="en-US" sz="1800">
                <a:cs typeface="Times New Roman" panose="02020603050405020304" pitchFamily="18" charset="0"/>
              </a:rPr>
              <a:t>With probability µ</a:t>
            </a:r>
            <a:r>
              <a:rPr lang="en-US" altLang="en-US" sz="1800" i="1" baseline="-25000">
                <a:cs typeface="Times New Roman" panose="02020603050405020304" pitchFamily="18" charset="0"/>
              </a:rPr>
              <a:t>j</a:t>
            </a:r>
            <a:r>
              <a:rPr lang="el-GR" altLang="en-US" sz="1800">
                <a:cs typeface="Times New Roman" panose="02020603050405020304" pitchFamily="18" charset="0"/>
              </a:rPr>
              <a:t>Δ</a:t>
            </a:r>
            <a:r>
              <a:rPr lang="en-US" altLang="en-US" sz="1800" i="1">
                <a:cs typeface="Times New Roman" panose="02020603050405020304" pitchFamily="18" charset="0"/>
              </a:rPr>
              <a:t>t+o(</a:t>
            </a:r>
            <a:r>
              <a:rPr lang="el-GR" altLang="en-US" sz="1800" i="1">
                <a:cs typeface="Times New Roman" panose="02020603050405020304" pitchFamily="18" charset="0"/>
              </a:rPr>
              <a:t>Δ</a:t>
            </a:r>
            <a:r>
              <a:rPr lang="en-US" altLang="en-US" sz="1800" i="1">
                <a:cs typeface="Times New Roman" panose="02020603050405020304" pitchFamily="18" charset="0"/>
              </a:rPr>
              <a:t>t),</a:t>
            </a:r>
            <a:r>
              <a:rPr lang="en-US" altLang="en-US" sz="1800">
                <a:cs typeface="Times New Roman" panose="02020603050405020304" pitchFamily="18" charset="0"/>
              </a:rPr>
              <a:t> a death occurs between time </a:t>
            </a:r>
            <a:r>
              <a:rPr lang="en-US" altLang="en-US" sz="1800" i="1">
                <a:cs typeface="Times New Roman" panose="02020603050405020304" pitchFamily="18" charset="0"/>
              </a:rPr>
              <a:t>t </a:t>
            </a:r>
            <a:r>
              <a:rPr lang="en-US" altLang="en-US" sz="1800">
                <a:cs typeface="Times New Roman" panose="02020603050405020304" pitchFamily="18" charset="0"/>
              </a:rPr>
              <a:t>and time </a:t>
            </a:r>
            <a:r>
              <a:rPr lang="en-US" altLang="en-US" sz="1800" i="1">
                <a:cs typeface="Times New Roman" panose="02020603050405020304" pitchFamily="18" charset="0"/>
              </a:rPr>
              <a:t>t</a:t>
            </a:r>
            <a:r>
              <a:rPr lang="en-US" altLang="en-US" sz="1800">
                <a:cs typeface="Times New Roman" panose="02020603050405020304" pitchFamily="18" charset="0"/>
              </a:rPr>
              <a:t> +</a:t>
            </a:r>
            <a:r>
              <a:rPr lang="en-US" altLang="en-US" sz="1800" i="1">
                <a:cs typeface="Times New Roman" panose="02020603050405020304" pitchFamily="18" charset="0"/>
              </a:rPr>
              <a:t> </a:t>
            </a:r>
            <a:r>
              <a:rPr lang="el-GR" altLang="en-US" sz="1800" i="1">
                <a:cs typeface="Times New Roman" panose="02020603050405020304" pitchFamily="18" charset="0"/>
              </a:rPr>
              <a:t>Δ</a:t>
            </a:r>
            <a:r>
              <a:rPr lang="en-US" altLang="en-US" sz="1800" i="1">
                <a:cs typeface="Times New Roman" panose="02020603050405020304" pitchFamily="18" charset="0"/>
              </a:rPr>
              <a:t>t</a:t>
            </a:r>
            <a:r>
              <a:rPr lang="en-US" altLang="en-US" sz="1800">
                <a:cs typeface="Times New Roman" panose="02020603050405020304" pitchFamily="18" charset="0"/>
              </a:rPr>
              <a:t>. A death decreases the system state by 1, to </a:t>
            </a:r>
            <a:r>
              <a:rPr lang="en-US" altLang="en-US" sz="1800" i="1">
                <a:cs typeface="Times New Roman" panose="02020603050405020304" pitchFamily="18" charset="0"/>
              </a:rPr>
              <a:t>j</a:t>
            </a:r>
            <a:r>
              <a:rPr lang="en-US" altLang="en-US" sz="1800">
                <a:cs typeface="Times New Roman" panose="02020603050405020304" pitchFamily="18" charset="0"/>
              </a:rPr>
              <a:t>-1. The variable </a:t>
            </a:r>
            <a:r>
              <a:rPr lang="en-US" altLang="en-US" sz="1800" i="1">
                <a:cs typeface="Times New Roman" panose="02020603050405020304" pitchFamily="18" charset="0"/>
              </a:rPr>
              <a:t>µ</a:t>
            </a:r>
            <a:r>
              <a:rPr lang="en-US" altLang="en-US" sz="1800" i="1" baseline="-25000">
                <a:cs typeface="Times New Roman" panose="02020603050405020304" pitchFamily="18" charset="0"/>
              </a:rPr>
              <a:t>j</a:t>
            </a:r>
            <a:r>
              <a:rPr lang="en-US" altLang="en-US" sz="1800">
                <a:cs typeface="Times New Roman" panose="02020603050405020304" pitchFamily="18" charset="0"/>
              </a:rPr>
              <a:t> is the death rate in state </a:t>
            </a:r>
            <a:r>
              <a:rPr lang="en-US" altLang="en-US" sz="1800" i="1">
                <a:cs typeface="Times New Roman" panose="02020603050405020304" pitchFamily="18" charset="0"/>
              </a:rPr>
              <a:t>j</a:t>
            </a:r>
            <a:r>
              <a:rPr lang="en-US" altLang="en-US" sz="1800">
                <a:cs typeface="Times New Roman" panose="02020603050405020304" pitchFamily="18" charset="0"/>
              </a:rPr>
              <a:t>. In most queuing systems, a death is a service completion. Note that </a:t>
            </a:r>
            <a:r>
              <a:rPr lang="en-US" altLang="en-US" sz="1800" i="1">
                <a:cs typeface="Times New Roman" panose="02020603050405020304" pitchFamily="18" charset="0"/>
              </a:rPr>
              <a:t>µ</a:t>
            </a:r>
            <a:r>
              <a:rPr lang="en-US" altLang="en-US" sz="1800" baseline="-25000">
                <a:cs typeface="Times New Roman" panose="02020603050405020304" pitchFamily="18" charset="0"/>
              </a:rPr>
              <a:t>0</a:t>
            </a:r>
            <a:r>
              <a:rPr lang="en-US" altLang="en-US" sz="1800">
                <a:cs typeface="Times New Roman" panose="02020603050405020304" pitchFamily="18" charset="0"/>
              </a:rPr>
              <a:t> = 0 must hold, or a negative state could occur.</a:t>
            </a:r>
          </a:p>
          <a:p>
            <a:r>
              <a:rPr lang="en-US" altLang="en-US" sz="2000"/>
              <a:t>Law 3</a:t>
            </a:r>
          </a:p>
          <a:p>
            <a:pPr lvl="1"/>
            <a:r>
              <a:rPr lang="en-US" altLang="en-US" sz="1800"/>
              <a:t>Births and deaths are independent of each other.</a:t>
            </a:r>
            <a:endParaRPr lang="en-US" altLang="en-US" sz="180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r>
              <a:rPr lang="en-US" altLang="en-US" sz="3200"/>
              <a:t>Relation of Exponential Distribution to Birth-Death Processes</a:t>
            </a:r>
          </a:p>
        </p:txBody>
      </p:sp>
      <p:sp>
        <p:nvSpPr>
          <p:cNvPr id="246787" name="Rectangle 3"/>
          <p:cNvSpPr>
            <a:spLocks noGrp="1" noChangeArrowheads="1"/>
          </p:cNvSpPr>
          <p:nvPr>
            <p:ph type="body" idx="1"/>
          </p:nvPr>
        </p:nvSpPr>
        <p:spPr/>
        <p:txBody>
          <a:bodyPr/>
          <a:lstStyle/>
          <a:p>
            <a:r>
              <a:rPr lang="en-US" altLang="en-US"/>
              <a:t>Most queuing systems with exponential interarrival times and exponential service times may be modeled as birth-death processes.</a:t>
            </a:r>
          </a:p>
          <a:p>
            <a:r>
              <a:rPr lang="en-US" altLang="en-US"/>
              <a:t>More complicated queuing systems with exponential interarrival times and exponential service times may often be modeled as birth-death processes by adding the service rates for occupied servers and adding the arrival rates for different arrival streams.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685800" y="76200"/>
            <a:ext cx="7772400" cy="1143000"/>
          </a:xfrm>
        </p:spPr>
        <p:txBody>
          <a:bodyPr/>
          <a:lstStyle/>
          <a:p>
            <a:r>
              <a:rPr lang="en-US" altLang="en-US" sz="2800"/>
              <a:t>Derivation of Steady-State Probabilities for Birth-Death Processes</a:t>
            </a:r>
          </a:p>
        </p:txBody>
      </p:sp>
      <p:sp>
        <p:nvSpPr>
          <p:cNvPr id="248835" name="Rectangle 3"/>
          <p:cNvSpPr>
            <a:spLocks noGrp="1" noChangeArrowheads="1"/>
          </p:cNvSpPr>
          <p:nvPr>
            <p:ph type="body" idx="1"/>
          </p:nvPr>
        </p:nvSpPr>
        <p:spPr>
          <a:xfrm>
            <a:off x="609600" y="1524000"/>
            <a:ext cx="8001000" cy="4325938"/>
          </a:xfrm>
        </p:spPr>
        <p:txBody>
          <a:bodyPr/>
          <a:lstStyle/>
          <a:p>
            <a:r>
              <a:rPr lang="en-US" altLang="en-US"/>
              <a:t>We now show how the </a:t>
            </a:r>
            <a:r>
              <a:rPr lang="el-GR" altLang="en-US">
                <a:cs typeface="Times New Roman" panose="02020603050405020304" pitchFamily="18" charset="0"/>
              </a:rPr>
              <a:t>π</a:t>
            </a:r>
            <a:r>
              <a:rPr lang="en-US" altLang="en-US" i="1" baseline="-25000">
                <a:cs typeface="Times New Roman" panose="02020603050405020304" pitchFamily="18" charset="0"/>
              </a:rPr>
              <a:t>j</a:t>
            </a:r>
            <a:r>
              <a:rPr lang="en-US" altLang="en-US">
                <a:cs typeface="Times New Roman" panose="02020603050405020304" pitchFamily="18" charset="0"/>
              </a:rPr>
              <a:t>’s may be determined for an arbitrary birth-death process.</a:t>
            </a:r>
          </a:p>
          <a:p>
            <a:r>
              <a:rPr lang="en-US" altLang="en-US">
                <a:cs typeface="Times New Roman" panose="02020603050405020304" pitchFamily="18" charset="0"/>
              </a:rPr>
              <a:t>The key role is to relate (for small </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P</a:t>
            </a:r>
            <a:r>
              <a:rPr lang="en-US" altLang="en-US" i="1" baseline="-25000">
                <a:cs typeface="Times New Roman" panose="02020603050405020304" pitchFamily="18" charset="0"/>
              </a:rPr>
              <a:t>ij</a:t>
            </a:r>
            <a:r>
              <a:rPr lang="en-US" altLang="en-US">
                <a:cs typeface="Times New Roman" panose="02020603050405020304" pitchFamily="18" charset="0"/>
              </a:rPr>
              <a:t>(</a:t>
            </a:r>
            <a:r>
              <a:rPr lang="en-US" altLang="en-US" i="1">
                <a:cs typeface="Times New Roman" panose="02020603050405020304" pitchFamily="18" charset="0"/>
              </a:rPr>
              <a:t>t</a:t>
            </a:r>
            <a:r>
              <a:rPr lang="en-US" altLang="en-US">
                <a:cs typeface="Times New Roman" panose="02020603050405020304" pitchFamily="18" charset="0"/>
              </a:rPr>
              <a:t>+</a:t>
            </a:r>
            <a:r>
              <a:rPr lang="el-GR" altLang="en-US">
                <a:cs typeface="Times New Roman" panose="02020603050405020304" pitchFamily="18" charset="0"/>
              </a:rPr>
              <a:t>Δ</a:t>
            </a:r>
            <a:r>
              <a:rPr lang="en-US" altLang="en-US" i="1">
                <a:cs typeface="Times New Roman" panose="02020603050405020304" pitchFamily="18" charset="0"/>
              </a:rPr>
              <a:t>t</a:t>
            </a:r>
            <a:r>
              <a:rPr lang="en-US" altLang="en-US">
                <a:cs typeface="Times New Roman" panose="02020603050405020304" pitchFamily="18" charset="0"/>
              </a:rPr>
              <a:t>) to P</a:t>
            </a:r>
            <a:r>
              <a:rPr lang="en-US" altLang="en-US" i="1" baseline="-25000">
                <a:cs typeface="Times New Roman" panose="02020603050405020304" pitchFamily="18" charset="0"/>
              </a:rPr>
              <a:t>ij</a:t>
            </a:r>
            <a:r>
              <a:rPr lang="en-US" altLang="en-US">
                <a:cs typeface="Times New Roman" panose="02020603050405020304" pitchFamily="18" charset="0"/>
              </a:rPr>
              <a:t>(</a:t>
            </a:r>
            <a:r>
              <a:rPr lang="en-US" altLang="en-US" i="1">
                <a:cs typeface="Times New Roman" panose="02020603050405020304" pitchFamily="18" charset="0"/>
              </a:rPr>
              <a:t>t</a:t>
            </a:r>
            <a:r>
              <a:rPr lang="en-US" altLang="en-US">
                <a:cs typeface="Times New Roman" panose="02020603050405020304" pitchFamily="18" charset="0"/>
              </a:rPr>
              <a:t>).</a:t>
            </a:r>
          </a:p>
          <a:p>
            <a:endParaRPr lang="en-US" altLang="en-US">
              <a:cs typeface="Times New Roman" panose="02020603050405020304" pitchFamily="18" charset="0"/>
            </a:endParaRPr>
          </a:p>
          <a:p>
            <a:endParaRPr lang="en-US" altLang="en-US">
              <a:cs typeface="Times New Roman" panose="02020603050405020304" pitchFamily="18" charset="0"/>
            </a:endParaRPr>
          </a:p>
          <a:p>
            <a:r>
              <a:rPr lang="en-US" altLang="en-US">
                <a:cs typeface="Times New Roman" panose="02020603050405020304" pitchFamily="18" charset="0"/>
              </a:rPr>
              <a:t>The above equations are often called the </a:t>
            </a:r>
            <a:r>
              <a:rPr lang="en-US" altLang="en-US" b="1">
                <a:cs typeface="Times New Roman" panose="02020603050405020304" pitchFamily="18" charset="0"/>
              </a:rPr>
              <a:t>flow balance equations, </a:t>
            </a:r>
            <a:r>
              <a:rPr lang="en-US" altLang="en-US">
                <a:cs typeface="Times New Roman" panose="02020603050405020304" pitchFamily="18" charset="0"/>
              </a:rPr>
              <a:t>or </a:t>
            </a:r>
            <a:r>
              <a:rPr lang="en-US" altLang="en-US" b="1">
                <a:cs typeface="Times New Roman" panose="02020603050405020304" pitchFamily="18" charset="0"/>
              </a:rPr>
              <a:t>conservation of flow equations</a:t>
            </a:r>
            <a:r>
              <a:rPr lang="en-US" altLang="en-US">
                <a:cs typeface="Times New Roman" panose="02020603050405020304" pitchFamily="18" charset="0"/>
              </a:rPr>
              <a:t>, for a birth-death process.</a:t>
            </a:r>
            <a:endParaRPr lang="el-GR" altLang="en-US">
              <a:cs typeface="Times New Roman" panose="02020603050405020304" pitchFamily="18" charset="0"/>
            </a:endParaRPr>
          </a:p>
        </p:txBody>
      </p:sp>
      <p:graphicFrame>
        <p:nvGraphicFramePr>
          <p:cNvPr id="248836" name="Object 4"/>
          <p:cNvGraphicFramePr>
            <a:graphicFrameLocks noChangeAspect="1"/>
          </p:cNvGraphicFramePr>
          <p:nvPr/>
        </p:nvGraphicFramePr>
        <p:xfrm>
          <a:off x="2209800" y="3352800"/>
          <a:ext cx="5029200" cy="438150"/>
        </p:xfrm>
        <a:graphic>
          <a:graphicData uri="http://schemas.openxmlformats.org/presentationml/2006/ole">
            <mc:AlternateContent xmlns:mc="http://schemas.openxmlformats.org/markup-compatibility/2006">
              <mc:Choice xmlns:v="urn:schemas-microsoft-com:vml" Requires="v">
                <p:oleObj spid="_x0000_s248838" name="Equation" r:id="rId4" imgW="2768400" imgH="241200" progId="Equation.3">
                  <p:embed/>
                </p:oleObj>
              </mc:Choice>
              <mc:Fallback>
                <p:oleObj name="Equation" r:id="rId4" imgW="2768400" imgH="241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3352800"/>
                        <a:ext cx="5029200"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8837" name="Object 5"/>
          <p:cNvGraphicFramePr>
            <a:graphicFrameLocks noChangeAspect="1"/>
          </p:cNvGraphicFramePr>
          <p:nvPr/>
        </p:nvGraphicFramePr>
        <p:xfrm>
          <a:off x="3581400" y="3746500"/>
          <a:ext cx="1676400" cy="520700"/>
        </p:xfrm>
        <a:graphic>
          <a:graphicData uri="http://schemas.openxmlformats.org/presentationml/2006/ole">
            <mc:AlternateContent xmlns:mc="http://schemas.openxmlformats.org/markup-compatibility/2006">
              <mc:Choice xmlns:v="urn:schemas-microsoft-com:vml" Requires="v">
                <p:oleObj spid="_x0000_s248839" name="Equation" r:id="rId6" imgW="736560" imgH="228600" progId="Equation.3">
                  <p:embed/>
                </p:oleObj>
              </mc:Choice>
              <mc:Fallback>
                <p:oleObj name="Equation" r:id="rId6" imgW="736560" imgH="2286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1400" y="3746500"/>
                        <a:ext cx="16764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r>
              <a:rPr lang="en-US" altLang="en-US"/>
              <a:t> </a:t>
            </a:r>
          </a:p>
        </p:txBody>
      </p:sp>
      <p:sp>
        <p:nvSpPr>
          <p:cNvPr id="250883" name="Rectangle 3"/>
          <p:cNvSpPr>
            <a:spLocks noGrp="1" noChangeArrowheads="1"/>
          </p:cNvSpPr>
          <p:nvPr>
            <p:ph type="body" idx="1"/>
          </p:nvPr>
        </p:nvSpPr>
        <p:spPr/>
        <p:txBody>
          <a:bodyPr/>
          <a:lstStyle/>
          <a:p>
            <a:r>
              <a:rPr lang="en-US" altLang="en-US"/>
              <a:t>We obtain the flow balance equations for a birth-death process:</a:t>
            </a:r>
          </a:p>
        </p:txBody>
      </p:sp>
      <p:graphicFrame>
        <p:nvGraphicFramePr>
          <p:cNvPr id="250884" name="Object 4"/>
          <p:cNvGraphicFramePr>
            <a:graphicFrameLocks noChangeAspect="1"/>
          </p:cNvGraphicFramePr>
          <p:nvPr/>
        </p:nvGraphicFramePr>
        <p:xfrm>
          <a:off x="1911350" y="2851150"/>
          <a:ext cx="5784850" cy="2201863"/>
        </p:xfrm>
        <a:graphic>
          <a:graphicData uri="http://schemas.openxmlformats.org/presentationml/2006/ole">
            <mc:AlternateContent xmlns:mc="http://schemas.openxmlformats.org/markup-compatibility/2006">
              <mc:Choice xmlns:v="urn:schemas-microsoft-com:vml" Requires="v">
                <p:oleObj spid="_x0000_s250885" name="Equation" r:id="rId4" imgW="3035160" imgH="1155600" progId="Equation.3">
                  <p:embed/>
                </p:oleObj>
              </mc:Choice>
              <mc:Fallback>
                <p:oleObj name="Equation" r:id="rId4" imgW="3035160" imgH="1155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1350" y="2851150"/>
                        <a:ext cx="5784850" cy="2201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r>
              <a:rPr lang="en-US" altLang="en-US" sz="3200"/>
              <a:t>Solution of Birth-Death Flow Balance Equations</a:t>
            </a:r>
          </a:p>
        </p:txBody>
      </p:sp>
      <p:sp>
        <p:nvSpPr>
          <p:cNvPr id="252931" name="Rectangle 3"/>
          <p:cNvSpPr>
            <a:spLocks noGrp="1" noChangeArrowheads="1"/>
          </p:cNvSpPr>
          <p:nvPr>
            <p:ph type="body" idx="1"/>
          </p:nvPr>
        </p:nvSpPr>
        <p:spPr>
          <a:xfrm>
            <a:off x="762000" y="1676400"/>
            <a:ext cx="8001000" cy="4724400"/>
          </a:xfrm>
        </p:spPr>
        <p:txBody>
          <a:bodyPr/>
          <a:lstStyle/>
          <a:p>
            <a:r>
              <a:rPr lang="en-US" altLang="en-US"/>
              <a:t>If           is finite, we can solve for </a:t>
            </a:r>
            <a:r>
              <a:rPr lang="el-GR" altLang="en-US">
                <a:cs typeface="Times New Roman" panose="02020603050405020304" pitchFamily="18" charset="0"/>
              </a:rPr>
              <a:t>π</a:t>
            </a:r>
            <a:r>
              <a:rPr lang="en-US" altLang="en-US" baseline="-25000">
                <a:cs typeface="Times New Roman" panose="02020603050405020304" pitchFamily="18" charset="0"/>
              </a:rPr>
              <a:t>0</a:t>
            </a:r>
            <a:r>
              <a:rPr lang="en-US" altLang="en-US">
                <a:cs typeface="Times New Roman" panose="02020603050405020304" pitchFamily="18" charset="0"/>
              </a:rPr>
              <a:t>:</a:t>
            </a:r>
          </a:p>
          <a:p>
            <a:endParaRPr lang="en-US" altLang="en-US">
              <a:cs typeface="Times New Roman" panose="02020603050405020304" pitchFamily="18" charset="0"/>
            </a:endParaRPr>
          </a:p>
          <a:p>
            <a:endParaRPr lang="en-US" altLang="en-US">
              <a:cs typeface="Times New Roman" panose="02020603050405020304" pitchFamily="18" charset="0"/>
            </a:endParaRPr>
          </a:p>
          <a:p>
            <a:endParaRPr lang="en-US" altLang="en-US">
              <a:cs typeface="Times New Roman" panose="02020603050405020304" pitchFamily="18" charset="0"/>
            </a:endParaRPr>
          </a:p>
          <a:p>
            <a:r>
              <a:rPr lang="en-US" altLang="en-US">
                <a:cs typeface="Times New Roman" panose="02020603050405020304" pitchFamily="18" charset="0"/>
              </a:rPr>
              <a:t>It can be shown that if              is infinite, then no steady-state distribution exists.</a:t>
            </a:r>
          </a:p>
          <a:p>
            <a:r>
              <a:rPr lang="en-US" altLang="en-US">
                <a:cs typeface="Times New Roman" panose="02020603050405020304" pitchFamily="18" charset="0"/>
              </a:rPr>
              <a:t>The most common reason for a steady-state failing to exist is that the arrival rate is at least as large as the maximum rate at which customers can be served.</a:t>
            </a:r>
            <a:endParaRPr lang="el-GR" altLang="en-US">
              <a:cs typeface="Times New Roman" panose="02020603050405020304" pitchFamily="18" charset="0"/>
            </a:endParaRPr>
          </a:p>
        </p:txBody>
      </p:sp>
      <p:graphicFrame>
        <p:nvGraphicFramePr>
          <p:cNvPr id="252932" name="Object 4"/>
          <p:cNvGraphicFramePr>
            <a:graphicFrameLocks noChangeAspect="1"/>
          </p:cNvGraphicFramePr>
          <p:nvPr/>
        </p:nvGraphicFramePr>
        <p:xfrm>
          <a:off x="1752600" y="1698625"/>
          <a:ext cx="762000" cy="434975"/>
        </p:xfrm>
        <a:graphic>
          <a:graphicData uri="http://schemas.openxmlformats.org/presentationml/2006/ole">
            <mc:AlternateContent xmlns:mc="http://schemas.openxmlformats.org/markup-compatibility/2006">
              <mc:Choice xmlns:v="urn:schemas-microsoft-com:vml" Requires="v">
                <p:oleObj spid="_x0000_s252935" name="Equation" r:id="rId4" imgW="533160" imgH="304560" progId="Equation.3">
                  <p:embed/>
                </p:oleObj>
              </mc:Choice>
              <mc:Fallback>
                <p:oleObj name="Equation" r:id="rId4" imgW="533160" imgH="3045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1698625"/>
                        <a:ext cx="762000"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2933" name="Object 5"/>
          <p:cNvGraphicFramePr>
            <a:graphicFrameLocks noChangeAspect="1"/>
          </p:cNvGraphicFramePr>
          <p:nvPr/>
        </p:nvGraphicFramePr>
        <p:xfrm>
          <a:off x="3143250" y="1981200"/>
          <a:ext cx="1809750" cy="1338263"/>
        </p:xfrm>
        <a:graphic>
          <a:graphicData uri="http://schemas.openxmlformats.org/presentationml/2006/ole">
            <mc:AlternateContent xmlns:mc="http://schemas.openxmlformats.org/markup-compatibility/2006">
              <mc:Choice xmlns:v="urn:schemas-microsoft-com:vml" Requires="v">
                <p:oleObj spid="_x0000_s252936" name="Equation" r:id="rId6" imgW="876240" imgH="647640" progId="Equation.3">
                  <p:embed/>
                </p:oleObj>
              </mc:Choice>
              <mc:Fallback>
                <p:oleObj name="Equation" r:id="rId6" imgW="876240" imgH="6476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43250" y="1981200"/>
                        <a:ext cx="1809750" cy="1338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2934" name="Object 6"/>
          <p:cNvGraphicFramePr>
            <a:graphicFrameLocks noChangeAspect="1"/>
          </p:cNvGraphicFramePr>
          <p:nvPr/>
        </p:nvGraphicFramePr>
        <p:xfrm>
          <a:off x="4572000" y="3298825"/>
          <a:ext cx="762000" cy="434975"/>
        </p:xfrm>
        <a:graphic>
          <a:graphicData uri="http://schemas.openxmlformats.org/presentationml/2006/ole">
            <mc:AlternateContent xmlns:mc="http://schemas.openxmlformats.org/markup-compatibility/2006">
              <mc:Choice xmlns:v="urn:schemas-microsoft-com:vml" Requires="v">
                <p:oleObj spid="_x0000_s252937" name="Equation" r:id="rId8" imgW="533160" imgH="304560" progId="Equation.3">
                  <p:embed/>
                </p:oleObj>
              </mc:Choice>
              <mc:Fallback>
                <p:oleObj name="Equation" r:id="rId8" imgW="533160" imgH="30456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72000" y="3298825"/>
                        <a:ext cx="762000" cy="434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a:xfrm>
            <a:off x="685800" y="0"/>
            <a:ext cx="7772400" cy="1143000"/>
          </a:xfrm>
        </p:spPr>
        <p:txBody>
          <a:bodyPr/>
          <a:lstStyle/>
          <a:p>
            <a:r>
              <a:rPr lang="en-US" altLang="en-US" sz="2800"/>
              <a:t>20.4 The </a:t>
            </a:r>
            <a:r>
              <a:rPr lang="en-US" altLang="en-US" sz="2800" i="1"/>
              <a:t>M</a:t>
            </a:r>
            <a:r>
              <a:rPr lang="en-US" altLang="en-US" sz="2800"/>
              <a:t>/</a:t>
            </a:r>
            <a:r>
              <a:rPr lang="en-US" altLang="en-US" sz="2800" i="1"/>
              <a:t>M</a:t>
            </a:r>
            <a:r>
              <a:rPr lang="en-US" altLang="en-US" sz="2800"/>
              <a:t>/1/</a:t>
            </a:r>
            <a:r>
              <a:rPr lang="en-US" altLang="en-US" sz="2800" i="1"/>
              <a:t>GD</a:t>
            </a:r>
            <a:r>
              <a:rPr lang="en-US" altLang="en-US" sz="2800"/>
              <a:t>/</a:t>
            </a:r>
            <a:r>
              <a:rPr lang="en-US" altLang="en-US" sz="2800">
                <a:cs typeface="Times New Roman" panose="02020603050405020304" pitchFamily="18" charset="0"/>
              </a:rPr>
              <a:t>∞/∞ Queuing System and the Queuing Formula </a:t>
            </a:r>
            <a:r>
              <a:rPr lang="en-US" altLang="en-US" sz="2800" i="1">
                <a:cs typeface="Times New Roman" panose="02020603050405020304" pitchFamily="18" charset="0"/>
              </a:rPr>
              <a:t>L=</a:t>
            </a:r>
            <a:r>
              <a:rPr lang="el-GR" altLang="en-US" sz="2800" i="1">
                <a:cs typeface="Times New Roman" panose="02020603050405020304" pitchFamily="18" charset="0"/>
              </a:rPr>
              <a:t>λ</a:t>
            </a:r>
            <a:r>
              <a:rPr lang="en-US" altLang="en-US" sz="2800" i="1">
                <a:cs typeface="Times New Roman" panose="02020603050405020304" pitchFamily="18" charset="0"/>
              </a:rPr>
              <a:t>W</a:t>
            </a:r>
            <a:endParaRPr lang="el-GR" altLang="en-US" sz="2800">
              <a:cs typeface="Times New Roman" panose="02020603050405020304" pitchFamily="18" charset="0"/>
            </a:endParaRPr>
          </a:p>
        </p:txBody>
      </p:sp>
      <p:sp>
        <p:nvSpPr>
          <p:cNvPr id="254979" name="Rectangle 3"/>
          <p:cNvSpPr>
            <a:spLocks noGrp="1" noChangeArrowheads="1"/>
          </p:cNvSpPr>
          <p:nvPr>
            <p:ph type="body" idx="1"/>
          </p:nvPr>
        </p:nvSpPr>
        <p:spPr>
          <a:xfrm>
            <a:off x="566738" y="1462088"/>
            <a:ext cx="8001000" cy="4405312"/>
          </a:xfrm>
        </p:spPr>
        <p:txBody>
          <a:bodyPr/>
          <a:lstStyle/>
          <a:p>
            <a:r>
              <a:rPr lang="en-US" altLang="en-US"/>
              <a:t>We define           . We call </a:t>
            </a:r>
            <a:r>
              <a:rPr lang="en-US" altLang="en-US" i="1"/>
              <a:t>p</a:t>
            </a:r>
            <a:r>
              <a:rPr lang="en-US" altLang="en-US"/>
              <a:t> the </a:t>
            </a:r>
            <a:r>
              <a:rPr lang="en-US" altLang="en-US" b="1"/>
              <a:t>traffic intensity</a:t>
            </a:r>
            <a:r>
              <a:rPr lang="en-US" altLang="en-US" b="1" i="1"/>
              <a:t> </a:t>
            </a:r>
            <a:r>
              <a:rPr lang="en-US" altLang="en-US"/>
              <a:t>of the queuing system.</a:t>
            </a:r>
          </a:p>
          <a:p>
            <a:r>
              <a:rPr lang="en-US" altLang="en-US"/>
              <a:t>We now assume that 0 </a:t>
            </a:r>
            <a:r>
              <a:rPr lang="en-US" altLang="en-US">
                <a:cs typeface="Times New Roman" panose="02020603050405020304" pitchFamily="18" charset="0"/>
              </a:rPr>
              <a:t>≤ </a:t>
            </a:r>
            <a:r>
              <a:rPr lang="en-US" altLang="en-US" i="1">
                <a:cs typeface="Times New Roman" panose="02020603050405020304" pitchFamily="18" charset="0"/>
              </a:rPr>
              <a:t>p </a:t>
            </a:r>
            <a:r>
              <a:rPr lang="en-US" altLang="en-US">
                <a:cs typeface="Times New Roman" panose="02020603050405020304" pitchFamily="18" charset="0"/>
              </a:rPr>
              <a:t>&lt; 1 thus</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If </a:t>
            </a:r>
            <a:r>
              <a:rPr lang="en-US" altLang="en-US" i="1">
                <a:cs typeface="Times New Roman" panose="02020603050405020304" pitchFamily="18" charset="0"/>
              </a:rPr>
              <a:t>p ≥ 1, </a:t>
            </a:r>
            <a:r>
              <a:rPr lang="en-US" altLang="en-US">
                <a:cs typeface="Times New Roman" panose="02020603050405020304" pitchFamily="18" charset="0"/>
              </a:rPr>
              <a:t>however, the infinite sum “blows up”. Thus, if </a:t>
            </a:r>
            <a:r>
              <a:rPr lang="en-US" altLang="en-US" i="1">
                <a:cs typeface="Times New Roman" panose="02020603050405020304" pitchFamily="18" charset="0"/>
              </a:rPr>
              <a:t>p ≥ 1, </a:t>
            </a:r>
            <a:r>
              <a:rPr lang="en-US" altLang="en-US">
                <a:cs typeface="Times New Roman" panose="02020603050405020304" pitchFamily="18" charset="0"/>
              </a:rPr>
              <a:t>no steady-state distribution exists. </a:t>
            </a:r>
          </a:p>
          <a:p>
            <a:endParaRPr lang="en-US" altLang="en-US"/>
          </a:p>
        </p:txBody>
      </p:sp>
      <p:graphicFrame>
        <p:nvGraphicFramePr>
          <p:cNvPr id="254980" name="Object 4"/>
          <p:cNvGraphicFramePr>
            <a:graphicFrameLocks noChangeAspect="1"/>
          </p:cNvGraphicFramePr>
          <p:nvPr/>
        </p:nvGraphicFramePr>
        <p:xfrm>
          <a:off x="2819400" y="1371600"/>
          <a:ext cx="596900" cy="579438"/>
        </p:xfrm>
        <a:graphic>
          <a:graphicData uri="http://schemas.openxmlformats.org/presentationml/2006/ole">
            <mc:AlternateContent xmlns:mc="http://schemas.openxmlformats.org/markup-compatibility/2006">
              <mc:Choice xmlns:v="urn:schemas-microsoft-com:vml" Requires="v">
                <p:oleObj spid="_x0000_s254982" name="Equation" r:id="rId4" imgW="431640" imgH="419040" progId="Equation.3">
                  <p:embed/>
                </p:oleObj>
              </mc:Choice>
              <mc:Fallback>
                <p:oleObj name="Equation" r:id="rId4" imgW="431640" imgH="4190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371600"/>
                        <a:ext cx="596900"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4981" name="Object 5"/>
          <p:cNvGraphicFramePr>
            <a:graphicFrameLocks noChangeAspect="1"/>
          </p:cNvGraphicFramePr>
          <p:nvPr/>
        </p:nvGraphicFramePr>
        <p:xfrm>
          <a:off x="3124200" y="2927350"/>
          <a:ext cx="2609850" cy="806450"/>
        </p:xfrm>
        <a:graphic>
          <a:graphicData uri="http://schemas.openxmlformats.org/presentationml/2006/ole">
            <mc:AlternateContent xmlns:mc="http://schemas.openxmlformats.org/markup-compatibility/2006">
              <mc:Choice xmlns:v="urn:schemas-microsoft-com:vml" Requires="v">
                <p:oleObj spid="_x0000_s254983" name="Equation" r:id="rId6" imgW="1562040" imgH="482400" progId="Equation.3">
                  <p:embed/>
                </p:oleObj>
              </mc:Choice>
              <mc:Fallback>
                <p:oleObj name="Equation" r:id="rId6" imgW="1562040" imgH="4824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4200" y="2927350"/>
                        <a:ext cx="2609850" cy="806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p:txBody>
          <a:bodyPr/>
          <a:lstStyle/>
          <a:p>
            <a:r>
              <a:rPr lang="en-US" altLang="en-US"/>
              <a:t>Derivation of </a:t>
            </a:r>
            <a:r>
              <a:rPr lang="en-US" altLang="en-US" i="1"/>
              <a:t>L</a:t>
            </a:r>
            <a:endParaRPr lang="en-US" altLang="en-US"/>
          </a:p>
        </p:txBody>
      </p:sp>
      <p:sp>
        <p:nvSpPr>
          <p:cNvPr id="257027" name="Rectangle 3"/>
          <p:cNvSpPr>
            <a:spLocks noGrp="1" noChangeArrowheads="1"/>
          </p:cNvSpPr>
          <p:nvPr>
            <p:ph type="body" idx="1"/>
          </p:nvPr>
        </p:nvSpPr>
        <p:spPr>
          <a:xfrm>
            <a:off x="762000" y="1524000"/>
            <a:ext cx="8001000" cy="4724400"/>
          </a:xfrm>
        </p:spPr>
        <p:txBody>
          <a:bodyPr/>
          <a:lstStyle/>
          <a:p>
            <a:r>
              <a:rPr lang="en-US" altLang="en-US"/>
              <a:t>Throughout the rest of this section, we assume that </a:t>
            </a:r>
            <a:r>
              <a:rPr lang="en-US" altLang="en-US" i="1"/>
              <a:t>p</a:t>
            </a:r>
            <a:r>
              <a:rPr lang="en-US" altLang="en-US"/>
              <a:t>&lt;1, ensuring that a steady-state probability distribution does exist.</a:t>
            </a:r>
          </a:p>
          <a:p>
            <a:r>
              <a:rPr lang="en-US" altLang="en-US"/>
              <a:t>The steady state has been reached, the average number of customers in the queuing system (call it </a:t>
            </a:r>
            <a:r>
              <a:rPr lang="en-US" altLang="en-US" i="1"/>
              <a:t>L</a:t>
            </a:r>
            <a:r>
              <a:rPr lang="en-US" altLang="en-US"/>
              <a:t>) is given by</a:t>
            </a:r>
            <a:br>
              <a:rPr lang="en-US" altLang="en-US"/>
            </a:br>
            <a:r>
              <a:rPr lang="en-US" altLang="en-US"/>
              <a:t/>
            </a:r>
            <a:br>
              <a:rPr lang="en-US" altLang="en-US"/>
            </a:br>
            <a:r>
              <a:rPr lang="en-US" altLang="en-US"/>
              <a:t/>
            </a:r>
            <a:br>
              <a:rPr lang="en-US" altLang="en-US"/>
            </a:br>
            <a:r>
              <a:rPr lang="en-US" altLang="en-US"/>
              <a:t/>
            </a:r>
            <a:br>
              <a:rPr lang="en-US" altLang="en-US"/>
            </a:br>
            <a:r>
              <a:rPr lang="en-US" altLang="en-US"/>
              <a:t/>
            </a:r>
            <a:br>
              <a:rPr lang="en-US" altLang="en-US"/>
            </a:br>
            <a:r>
              <a:rPr lang="en-US" altLang="en-US"/>
              <a:t>and</a:t>
            </a:r>
          </a:p>
        </p:txBody>
      </p:sp>
      <p:graphicFrame>
        <p:nvGraphicFramePr>
          <p:cNvPr id="257028" name="Object 4"/>
          <p:cNvGraphicFramePr>
            <a:graphicFrameLocks noChangeAspect="1"/>
          </p:cNvGraphicFramePr>
          <p:nvPr/>
        </p:nvGraphicFramePr>
        <p:xfrm>
          <a:off x="3124200" y="4032250"/>
          <a:ext cx="2667000" cy="1530350"/>
        </p:xfrm>
        <a:graphic>
          <a:graphicData uri="http://schemas.openxmlformats.org/presentationml/2006/ole">
            <mc:AlternateContent xmlns:mc="http://schemas.openxmlformats.org/markup-compatibility/2006">
              <mc:Choice xmlns:v="urn:schemas-microsoft-com:vml" Requires="v">
                <p:oleObj spid="_x0000_s257030" name="Equation" r:id="rId4" imgW="1638000" imgH="939600" progId="Equation.3">
                  <p:embed/>
                </p:oleObj>
              </mc:Choice>
              <mc:Fallback>
                <p:oleObj name="Equation" r:id="rId4" imgW="1638000" imgH="939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4200" y="4032250"/>
                        <a:ext cx="2667000" cy="1530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029" name="Object 5"/>
          <p:cNvGraphicFramePr>
            <a:graphicFrameLocks noChangeAspect="1"/>
          </p:cNvGraphicFramePr>
          <p:nvPr/>
        </p:nvGraphicFramePr>
        <p:xfrm>
          <a:off x="3209925" y="5707063"/>
          <a:ext cx="3028950" cy="617537"/>
        </p:xfrm>
        <a:graphic>
          <a:graphicData uri="http://schemas.openxmlformats.org/presentationml/2006/ole">
            <mc:AlternateContent xmlns:mc="http://schemas.openxmlformats.org/markup-compatibility/2006">
              <mc:Choice xmlns:v="urn:schemas-microsoft-com:vml" Requires="v">
                <p:oleObj spid="_x0000_s257031" name="Equation" r:id="rId6" imgW="2057400" imgH="419040" progId="Equation.3">
                  <p:embed/>
                </p:oleObj>
              </mc:Choice>
              <mc:Fallback>
                <p:oleObj name="Equation" r:id="rId6" imgW="2057400" imgH="4190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9925" y="5707063"/>
                        <a:ext cx="3028950" cy="617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ChangeArrowheads="1"/>
          </p:cNvSpPr>
          <p:nvPr>
            <p:ph type="title"/>
          </p:nvPr>
        </p:nvSpPr>
        <p:spPr/>
        <p:txBody>
          <a:bodyPr/>
          <a:lstStyle/>
          <a:p>
            <a:r>
              <a:rPr lang="en-US" altLang="en-US"/>
              <a:t>Derivation of </a:t>
            </a:r>
            <a:r>
              <a:rPr lang="en-US" altLang="en-US" i="1"/>
              <a:t>L</a:t>
            </a:r>
            <a:r>
              <a:rPr lang="en-US" altLang="en-US" i="1" baseline="-25000"/>
              <a:t>q</a:t>
            </a:r>
            <a:endParaRPr lang="en-US" altLang="en-US" baseline="-25000"/>
          </a:p>
        </p:txBody>
      </p:sp>
      <p:sp>
        <p:nvSpPr>
          <p:cNvPr id="259075" name="Rectangle 3"/>
          <p:cNvSpPr>
            <a:spLocks noGrp="1" noChangeArrowheads="1"/>
          </p:cNvSpPr>
          <p:nvPr>
            <p:ph type="body" idx="1"/>
          </p:nvPr>
        </p:nvSpPr>
        <p:spPr/>
        <p:txBody>
          <a:bodyPr/>
          <a:lstStyle/>
          <a:p>
            <a:r>
              <a:rPr lang="en-US" altLang="en-US"/>
              <a:t>In some circumstances, we are interested in the expected number of people waiting in line (or in the queue).</a:t>
            </a:r>
          </a:p>
          <a:p>
            <a:r>
              <a:rPr lang="en-US" altLang="en-US"/>
              <a:t>We denote this number by </a:t>
            </a:r>
            <a:r>
              <a:rPr lang="en-US" altLang="en-US" i="1"/>
              <a:t>L</a:t>
            </a:r>
            <a:r>
              <a:rPr lang="en-US" altLang="en-US" i="1" baseline="-25000"/>
              <a:t>q</a:t>
            </a:r>
            <a:r>
              <a:rPr lang="en-US" altLang="en-US"/>
              <a:t>.</a:t>
            </a:r>
          </a:p>
        </p:txBody>
      </p:sp>
      <p:graphicFrame>
        <p:nvGraphicFramePr>
          <p:cNvPr id="259076" name="Object 4"/>
          <p:cNvGraphicFramePr>
            <a:graphicFrameLocks noChangeAspect="1"/>
          </p:cNvGraphicFramePr>
          <p:nvPr/>
        </p:nvGraphicFramePr>
        <p:xfrm>
          <a:off x="2667000" y="3689350"/>
          <a:ext cx="4114800" cy="882650"/>
        </p:xfrm>
        <a:graphic>
          <a:graphicData uri="http://schemas.openxmlformats.org/presentationml/2006/ole">
            <mc:AlternateContent xmlns:mc="http://schemas.openxmlformats.org/markup-compatibility/2006">
              <mc:Choice xmlns:v="urn:schemas-microsoft-com:vml" Requires="v">
                <p:oleObj spid="_x0000_s259077" name="Equation" r:id="rId4" imgW="2070000" imgH="444240" progId="Equation.3">
                  <p:embed/>
                </p:oleObj>
              </mc:Choice>
              <mc:Fallback>
                <p:oleObj name="Equation" r:id="rId4" imgW="2070000" imgH="4442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3689350"/>
                        <a:ext cx="4114800" cy="882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en-US" altLang="en-US"/>
              <a:t>Derivation of </a:t>
            </a:r>
            <a:r>
              <a:rPr lang="en-US" altLang="en-US" i="1"/>
              <a:t>L</a:t>
            </a:r>
            <a:r>
              <a:rPr lang="en-US" altLang="en-US" i="1" baseline="-25000"/>
              <a:t>s</a:t>
            </a:r>
          </a:p>
        </p:txBody>
      </p:sp>
      <p:sp>
        <p:nvSpPr>
          <p:cNvPr id="261123" name="Rectangle 3"/>
          <p:cNvSpPr>
            <a:spLocks noGrp="1" noChangeArrowheads="1"/>
          </p:cNvSpPr>
          <p:nvPr>
            <p:ph type="body" idx="1"/>
          </p:nvPr>
        </p:nvSpPr>
        <p:spPr/>
        <p:txBody>
          <a:bodyPr/>
          <a:lstStyle/>
          <a:p>
            <a:r>
              <a:rPr lang="en-US" altLang="en-US"/>
              <a:t>Also of interest is </a:t>
            </a:r>
            <a:r>
              <a:rPr lang="en-US" altLang="en-US" i="1"/>
              <a:t>Ls</a:t>
            </a:r>
            <a:r>
              <a:rPr lang="en-US" altLang="en-US"/>
              <a:t>, the expected number of customers in service.</a:t>
            </a:r>
          </a:p>
        </p:txBody>
      </p:sp>
      <p:graphicFrame>
        <p:nvGraphicFramePr>
          <p:cNvPr id="261124" name="Object 4"/>
          <p:cNvGraphicFramePr>
            <a:graphicFrameLocks noChangeAspect="1"/>
          </p:cNvGraphicFramePr>
          <p:nvPr/>
        </p:nvGraphicFramePr>
        <p:xfrm>
          <a:off x="1219200" y="2730500"/>
          <a:ext cx="7035800" cy="546100"/>
        </p:xfrm>
        <a:graphic>
          <a:graphicData uri="http://schemas.openxmlformats.org/presentationml/2006/ole">
            <mc:AlternateContent xmlns:mc="http://schemas.openxmlformats.org/markup-compatibility/2006">
              <mc:Choice xmlns:v="urn:schemas-microsoft-com:vml" Requires="v">
                <p:oleObj spid="_x0000_s261126" name="Equation" r:id="rId4" imgW="2946240" imgH="228600" progId="Equation.3">
                  <p:embed/>
                </p:oleObj>
              </mc:Choice>
              <mc:Fallback>
                <p:oleObj name="Equation" r:id="rId4" imgW="2946240" imgH="228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2730500"/>
                        <a:ext cx="7035800" cy="546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1125" name="Object 5"/>
          <p:cNvGraphicFramePr>
            <a:graphicFrameLocks noChangeAspect="1"/>
          </p:cNvGraphicFramePr>
          <p:nvPr/>
        </p:nvGraphicFramePr>
        <p:xfrm>
          <a:off x="2743200" y="4191000"/>
          <a:ext cx="3873500" cy="954088"/>
        </p:xfrm>
        <a:graphic>
          <a:graphicData uri="http://schemas.openxmlformats.org/presentationml/2006/ole">
            <mc:AlternateContent xmlns:mc="http://schemas.openxmlformats.org/markup-compatibility/2006">
              <mc:Choice xmlns:v="urn:schemas-microsoft-com:vml" Requires="v">
                <p:oleObj spid="_x0000_s261127" name="Equation" r:id="rId6" imgW="1803240" imgH="444240" progId="Equation.3">
                  <p:embed/>
                </p:oleObj>
              </mc:Choice>
              <mc:Fallback>
                <p:oleObj name="Equation" r:id="rId6" imgW="1803240" imgH="4442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43200" y="4191000"/>
                        <a:ext cx="3873500" cy="954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r>
              <a:rPr lang="en-US" altLang="en-US"/>
              <a:t>The Queuing Formula </a:t>
            </a:r>
            <a:r>
              <a:rPr lang="en-US" altLang="en-US" i="1"/>
              <a:t>L=</a:t>
            </a:r>
            <a:r>
              <a:rPr lang="el-GR" altLang="en-US" i="1">
                <a:cs typeface="Times New Roman" panose="02020603050405020304" pitchFamily="18" charset="0"/>
              </a:rPr>
              <a:t>λ</a:t>
            </a:r>
            <a:r>
              <a:rPr lang="en-US" altLang="en-US" i="1">
                <a:cs typeface="Times New Roman" panose="02020603050405020304" pitchFamily="18" charset="0"/>
              </a:rPr>
              <a:t>W</a:t>
            </a:r>
            <a:endParaRPr lang="el-GR" altLang="en-US">
              <a:cs typeface="Times New Roman" panose="02020603050405020304" pitchFamily="18" charset="0"/>
            </a:endParaRPr>
          </a:p>
        </p:txBody>
      </p:sp>
      <p:sp>
        <p:nvSpPr>
          <p:cNvPr id="263171" name="Rectangle 3"/>
          <p:cNvSpPr>
            <a:spLocks noGrp="1" noChangeArrowheads="1"/>
          </p:cNvSpPr>
          <p:nvPr>
            <p:ph type="body" idx="1"/>
          </p:nvPr>
        </p:nvSpPr>
        <p:spPr/>
        <p:txBody>
          <a:bodyPr/>
          <a:lstStyle/>
          <a:p>
            <a:r>
              <a:rPr lang="en-US" altLang="en-US"/>
              <a:t>We define </a:t>
            </a:r>
            <a:r>
              <a:rPr lang="en-US" altLang="en-US" i="1"/>
              <a:t>W</a:t>
            </a:r>
            <a:r>
              <a:rPr lang="en-US" altLang="en-US"/>
              <a:t> as the expected time a customer spends in the queuing system, including time in line plus time in service, and W</a:t>
            </a:r>
            <a:r>
              <a:rPr lang="en-US" altLang="en-US" baseline="-25000"/>
              <a:t>q</a:t>
            </a:r>
            <a:r>
              <a:rPr lang="en-US" altLang="en-US"/>
              <a:t> as the expected time a customer spends waiting in line.</a:t>
            </a:r>
          </a:p>
          <a:p>
            <a:r>
              <a:rPr lang="en-US" altLang="en-US"/>
              <a:t>By using a powerful result known as </a:t>
            </a:r>
            <a:r>
              <a:rPr lang="en-US" altLang="en-US" b="1"/>
              <a:t>Little’s queuing formula</a:t>
            </a:r>
            <a:r>
              <a:rPr lang="en-US" altLang="en-US"/>
              <a:t>, </a:t>
            </a:r>
            <a:r>
              <a:rPr lang="en-US" altLang="en-US" i="1"/>
              <a:t>W</a:t>
            </a:r>
            <a:r>
              <a:rPr lang="en-US" altLang="en-US"/>
              <a:t> and W</a:t>
            </a:r>
            <a:r>
              <a:rPr lang="en-US" altLang="en-US" baseline="-25000"/>
              <a:t>q</a:t>
            </a:r>
            <a:r>
              <a:rPr lang="en-US" altLang="en-US"/>
              <a:t> may be easily computed from </a:t>
            </a:r>
            <a:r>
              <a:rPr lang="en-US" altLang="en-US" i="1"/>
              <a:t>L </a:t>
            </a:r>
            <a:r>
              <a:rPr lang="en-US" altLang="en-US"/>
              <a:t>and </a:t>
            </a:r>
            <a:r>
              <a:rPr lang="en-US" altLang="en-US" i="1"/>
              <a:t>L</a:t>
            </a:r>
            <a:r>
              <a:rPr lang="en-US" altLang="en-US" i="1" baseline="-25000"/>
              <a:t>q</a:t>
            </a:r>
            <a:r>
              <a:rPr lang="en-US" altLang="en-US"/>
              <a:t>. </a:t>
            </a:r>
          </a:p>
          <a:p>
            <a:r>
              <a:rPr lang="en-US" altLang="en-US"/>
              <a:t>We first define the following quantities </a:t>
            </a:r>
            <a:r>
              <a:rPr lang="en-US" altLang="en-US" i="1"/>
              <a:t>L</a:t>
            </a:r>
          </a:p>
          <a:p>
            <a:pPr lvl="1"/>
            <a:r>
              <a:rPr lang="el-GR" altLang="en-US">
                <a:cs typeface="Times New Roman" panose="02020603050405020304" pitchFamily="18" charset="0"/>
              </a:rPr>
              <a:t>λ</a:t>
            </a:r>
            <a:r>
              <a:rPr lang="en-US" altLang="en-US">
                <a:cs typeface="Times New Roman" panose="02020603050405020304" pitchFamily="18" charset="0"/>
              </a:rPr>
              <a:t> = average number of arrivals </a:t>
            </a:r>
            <a:r>
              <a:rPr lang="en-US" altLang="en-US" i="1">
                <a:cs typeface="Times New Roman" panose="02020603050405020304" pitchFamily="18" charset="0"/>
              </a:rPr>
              <a:t>entering</a:t>
            </a:r>
            <a:r>
              <a:rPr lang="en-US" altLang="en-US">
                <a:cs typeface="Times New Roman" panose="02020603050405020304" pitchFamily="18" charset="0"/>
              </a:rPr>
              <a:t> the system per unit time</a:t>
            </a:r>
            <a:endParaRPr lang="el-GR" altLang="en-US">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r>
              <a:rPr lang="en-US" altLang="en-US"/>
              <a:t>The Input or Arrival Process</a:t>
            </a:r>
          </a:p>
        </p:txBody>
      </p:sp>
      <p:sp>
        <p:nvSpPr>
          <p:cNvPr id="191491" name="Rectangle 3"/>
          <p:cNvSpPr>
            <a:spLocks noGrp="1" noChangeArrowheads="1"/>
          </p:cNvSpPr>
          <p:nvPr>
            <p:ph type="body" idx="1"/>
          </p:nvPr>
        </p:nvSpPr>
        <p:spPr>
          <a:xfrm>
            <a:off x="762000" y="1295400"/>
            <a:ext cx="8001000" cy="4724400"/>
          </a:xfrm>
        </p:spPr>
        <p:txBody>
          <a:bodyPr/>
          <a:lstStyle/>
          <a:p>
            <a:r>
              <a:rPr lang="en-US" altLang="en-US"/>
              <a:t>The input process is usually called the </a:t>
            </a:r>
            <a:r>
              <a:rPr lang="en-US" altLang="en-US" b="1"/>
              <a:t>arrival process</a:t>
            </a:r>
            <a:r>
              <a:rPr lang="en-US" altLang="en-US"/>
              <a:t>.</a:t>
            </a:r>
          </a:p>
          <a:p>
            <a:r>
              <a:rPr lang="en-US" altLang="en-US"/>
              <a:t>Arrivals are called </a:t>
            </a:r>
            <a:r>
              <a:rPr lang="en-US" altLang="en-US" b="1"/>
              <a:t>customers</a:t>
            </a:r>
            <a:r>
              <a:rPr lang="en-US" altLang="en-US"/>
              <a:t>.</a:t>
            </a:r>
          </a:p>
          <a:p>
            <a:r>
              <a:rPr lang="en-US" altLang="en-US"/>
              <a:t>We assume that no more than one arrival can occur at a given instant.</a:t>
            </a:r>
          </a:p>
          <a:p>
            <a:r>
              <a:rPr lang="en-US" altLang="en-US"/>
              <a:t>If more than one arrival can occur at a given instant, we say that </a:t>
            </a:r>
            <a:r>
              <a:rPr lang="en-US" altLang="en-US" b="1"/>
              <a:t>bulk arrivals</a:t>
            </a:r>
            <a:r>
              <a:rPr lang="en-US" altLang="en-US"/>
              <a:t> are allowed.</a:t>
            </a:r>
          </a:p>
          <a:p>
            <a:r>
              <a:rPr lang="en-US" altLang="en-US"/>
              <a:t>Models in which arrivals are drawn from a small population are called </a:t>
            </a:r>
            <a:r>
              <a:rPr lang="en-US" altLang="en-US" b="1"/>
              <a:t>finite source models</a:t>
            </a:r>
            <a:r>
              <a:rPr lang="en-US" altLang="en-US"/>
              <a:t>.</a:t>
            </a:r>
          </a:p>
          <a:p>
            <a:r>
              <a:rPr lang="en-US" altLang="en-US"/>
              <a:t>If a customer arrives but fails to enter the system, we say that the customer has </a:t>
            </a:r>
            <a:r>
              <a:rPr lang="en-US" altLang="en-US" b="1"/>
              <a:t>balked</a:t>
            </a:r>
            <a:r>
              <a:rPr lang="en-US" altLang="en-US"/>
              <a:t>.</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lstStyle/>
          <a:p>
            <a:r>
              <a:rPr lang="en-US" altLang="en-US"/>
              <a:t> </a:t>
            </a:r>
          </a:p>
        </p:txBody>
      </p:sp>
      <p:sp>
        <p:nvSpPr>
          <p:cNvPr id="265219" name="Rectangle 3"/>
          <p:cNvSpPr>
            <a:spLocks noGrp="1" noChangeArrowheads="1"/>
          </p:cNvSpPr>
          <p:nvPr>
            <p:ph type="body" idx="1"/>
          </p:nvPr>
        </p:nvSpPr>
        <p:spPr>
          <a:xfrm>
            <a:off x="228600" y="1371600"/>
            <a:ext cx="8763000" cy="5410200"/>
          </a:xfrm>
        </p:spPr>
        <p:txBody>
          <a:bodyPr/>
          <a:lstStyle/>
          <a:p>
            <a:pPr lvl="1"/>
            <a:r>
              <a:rPr lang="en-US" altLang="en-US" i="1"/>
              <a:t>L</a:t>
            </a:r>
            <a:r>
              <a:rPr lang="en-US" altLang="en-US"/>
              <a:t> = average number of customers present in the queuing system</a:t>
            </a:r>
          </a:p>
          <a:p>
            <a:pPr lvl="1"/>
            <a:r>
              <a:rPr lang="en-US" altLang="en-US" i="1"/>
              <a:t>L</a:t>
            </a:r>
            <a:r>
              <a:rPr lang="en-US" altLang="en-US" i="1" baseline="-25000"/>
              <a:t>q</a:t>
            </a:r>
            <a:r>
              <a:rPr lang="en-US" altLang="en-US"/>
              <a:t> = average number of customers waiting in line</a:t>
            </a:r>
          </a:p>
          <a:p>
            <a:pPr lvl="1"/>
            <a:r>
              <a:rPr lang="en-US" altLang="en-US" i="1"/>
              <a:t>L</a:t>
            </a:r>
            <a:r>
              <a:rPr lang="en-US" altLang="en-US" i="1" baseline="-25000"/>
              <a:t>s</a:t>
            </a:r>
            <a:r>
              <a:rPr lang="en-US" altLang="en-US"/>
              <a:t> = average number of customers in service</a:t>
            </a:r>
          </a:p>
          <a:p>
            <a:pPr lvl="1"/>
            <a:r>
              <a:rPr lang="en-US" altLang="en-US" i="1"/>
              <a:t>W</a:t>
            </a:r>
            <a:r>
              <a:rPr lang="en-US" altLang="en-US"/>
              <a:t> = average time a customer spends in the system</a:t>
            </a:r>
          </a:p>
          <a:p>
            <a:pPr lvl="1"/>
            <a:r>
              <a:rPr lang="en-US" altLang="en-US" i="1"/>
              <a:t>W</a:t>
            </a:r>
            <a:r>
              <a:rPr lang="en-US" altLang="en-US" i="1" baseline="-25000"/>
              <a:t>q</a:t>
            </a:r>
            <a:r>
              <a:rPr lang="en-US" altLang="en-US"/>
              <a:t> = average time a customer spends in line</a:t>
            </a:r>
          </a:p>
          <a:p>
            <a:pPr lvl="1"/>
            <a:r>
              <a:rPr lang="en-US" altLang="en-US" i="1"/>
              <a:t>W</a:t>
            </a:r>
            <a:r>
              <a:rPr lang="en-US" altLang="en-US" i="1" baseline="-25000"/>
              <a:t>s</a:t>
            </a:r>
            <a:r>
              <a:rPr lang="en-US" altLang="en-US"/>
              <a:t> = average time a customer spends in service</a:t>
            </a:r>
          </a:p>
          <a:p>
            <a:r>
              <a:rPr lang="en-US" altLang="en-US" b="1"/>
              <a:t>Theorem 3</a:t>
            </a:r>
            <a:r>
              <a:rPr lang="en-US" altLang="en-US"/>
              <a:t> – For any queuing system in which a steady-state distribution exists, the following relations hold:</a:t>
            </a:r>
            <a:br>
              <a:rPr lang="en-US" altLang="en-US"/>
            </a:br>
            <a:r>
              <a:rPr lang="en-US" altLang="en-US"/>
              <a:t>		 	</a:t>
            </a:r>
            <a:r>
              <a:rPr lang="en-US" altLang="en-US" i="1"/>
              <a:t>L = </a:t>
            </a:r>
            <a:r>
              <a:rPr lang="el-GR" altLang="en-US" i="1">
                <a:cs typeface="Times New Roman" panose="02020603050405020304" pitchFamily="18" charset="0"/>
              </a:rPr>
              <a:t>λ</a:t>
            </a:r>
            <a:r>
              <a:rPr lang="en-US" altLang="en-US" i="1">
                <a:cs typeface="Times New Roman" panose="02020603050405020304" pitchFamily="18" charset="0"/>
              </a:rPr>
              <a:t>W</a:t>
            </a:r>
            <a:br>
              <a:rPr lang="en-US" altLang="en-US" i="1">
                <a:cs typeface="Times New Roman" panose="02020603050405020304" pitchFamily="18" charset="0"/>
              </a:rPr>
            </a:br>
            <a:r>
              <a:rPr lang="en-US" altLang="en-US" i="1">
                <a:cs typeface="Times New Roman" panose="02020603050405020304" pitchFamily="18" charset="0"/>
              </a:rPr>
              <a:t>		 	</a:t>
            </a:r>
            <a:r>
              <a:rPr lang="en-US" altLang="en-US" i="1"/>
              <a:t>L</a:t>
            </a:r>
            <a:r>
              <a:rPr lang="en-US" altLang="en-US" i="1" baseline="-25000"/>
              <a:t>q</a:t>
            </a:r>
            <a:r>
              <a:rPr lang="en-US" altLang="en-US" b="1">
                <a:cs typeface="Times New Roman" panose="02020603050405020304" pitchFamily="18" charset="0"/>
              </a:rPr>
              <a:t> = </a:t>
            </a:r>
            <a:r>
              <a:rPr lang="el-GR" altLang="en-US" i="1">
                <a:cs typeface="Times New Roman" panose="02020603050405020304" pitchFamily="18" charset="0"/>
              </a:rPr>
              <a:t>λ</a:t>
            </a:r>
            <a:r>
              <a:rPr lang="en-US" altLang="en-US" i="1">
                <a:cs typeface="Times New Roman" panose="02020603050405020304" pitchFamily="18" charset="0"/>
              </a:rPr>
              <a:t>W</a:t>
            </a:r>
            <a:r>
              <a:rPr lang="en-US" altLang="en-US" i="1" baseline="-25000">
                <a:cs typeface="Times New Roman" panose="02020603050405020304" pitchFamily="18" charset="0"/>
              </a:rPr>
              <a:t>q</a:t>
            </a:r>
            <a:r>
              <a:rPr lang="en-US" altLang="en-US" b="1">
                <a:cs typeface="Times New Roman" panose="02020603050405020304" pitchFamily="18" charset="0"/>
              </a:rPr>
              <a:t> </a:t>
            </a:r>
            <a:br>
              <a:rPr lang="en-US" altLang="en-US" b="1">
                <a:cs typeface="Times New Roman" panose="02020603050405020304" pitchFamily="18" charset="0"/>
              </a:rPr>
            </a:br>
            <a:r>
              <a:rPr lang="en-US" altLang="en-US" b="1">
                <a:cs typeface="Times New Roman" panose="02020603050405020304" pitchFamily="18" charset="0"/>
              </a:rPr>
              <a:t>			</a:t>
            </a:r>
            <a:r>
              <a:rPr lang="en-US" altLang="en-US" i="1"/>
              <a:t>L</a:t>
            </a:r>
            <a:r>
              <a:rPr lang="en-US" altLang="en-US" i="1" baseline="-25000"/>
              <a:t>s </a:t>
            </a:r>
            <a:r>
              <a:rPr lang="en-US" altLang="en-US" b="1">
                <a:cs typeface="Times New Roman" panose="02020603050405020304" pitchFamily="18" charset="0"/>
              </a:rPr>
              <a:t>= </a:t>
            </a:r>
            <a:r>
              <a:rPr lang="el-GR" altLang="en-US" i="1">
                <a:cs typeface="Times New Roman" panose="02020603050405020304" pitchFamily="18" charset="0"/>
              </a:rPr>
              <a:t>λ</a:t>
            </a:r>
            <a:r>
              <a:rPr lang="en-US" altLang="en-US" i="1">
                <a:cs typeface="Times New Roman" panose="02020603050405020304" pitchFamily="18" charset="0"/>
              </a:rPr>
              <a:t>W</a:t>
            </a:r>
            <a:r>
              <a:rPr lang="en-US" altLang="en-US" i="1" baseline="-25000">
                <a:cs typeface="Times New Roman" panose="02020603050405020304" pitchFamily="18" charset="0"/>
              </a:rPr>
              <a:t>s</a:t>
            </a:r>
            <a:r>
              <a:rPr lang="en-US" altLang="en-US" b="1">
                <a:cs typeface="Times New Roman" panose="02020603050405020304" pitchFamily="18" charset="0"/>
              </a:rPr>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r>
              <a:rPr lang="en-US" altLang="en-US"/>
              <a:t>Example 4</a:t>
            </a:r>
          </a:p>
        </p:txBody>
      </p:sp>
      <p:sp>
        <p:nvSpPr>
          <p:cNvPr id="267267" name="Rectangle 3"/>
          <p:cNvSpPr>
            <a:spLocks noGrp="1" noChangeArrowheads="1"/>
          </p:cNvSpPr>
          <p:nvPr>
            <p:ph type="body" idx="1"/>
          </p:nvPr>
        </p:nvSpPr>
        <p:spPr>
          <a:xfrm>
            <a:off x="762000" y="1524000"/>
            <a:ext cx="8001000" cy="4724400"/>
          </a:xfrm>
        </p:spPr>
        <p:txBody>
          <a:bodyPr/>
          <a:lstStyle/>
          <a:p>
            <a:pPr marL="533400" indent="-533400"/>
            <a:r>
              <a:rPr lang="en-US" altLang="en-US"/>
              <a:t>Suppose that all car owners fill up when their tanks are exactly half full.</a:t>
            </a:r>
          </a:p>
          <a:p>
            <a:pPr marL="533400" indent="-533400"/>
            <a:r>
              <a:rPr lang="en-US" altLang="en-US"/>
              <a:t>At the present time, an average of 7.5 customers per hour arrive at a single-pump gas station.</a:t>
            </a:r>
          </a:p>
          <a:p>
            <a:pPr marL="533400" indent="-533400"/>
            <a:r>
              <a:rPr lang="en-US" altLang="en-US"/>
              <a:t>It takes an average of 4 minutes to service a car.</a:t>
            </a:r>
          </a:p>
          <a:p>
            <a:pPr marL="533400" indent="-533400"/>
            <a:r>
              <a:rPr lang="en-US" altLang="en-US"/>
              <a:t>Assume that interarrival and service times are both exponential.</a:t>
            </a:r>
          </a:p>
          <a:p>
            <a:pPr marL="914400" lvl="1" indent="-457200">
              <a:buFontTx/>
              <a:buAutoNum type="arabicPeriod"/>
            </a:pPr>
            <a:r>
              <a:rPr lang="en-US" altLang="en-US"/>
              <a:t>For the present situation, compute </a:t>
            </a:r>
            <a:r>
              <a:rPr lang="en-US" altLang="en-US" i="1"/>
              <a:t>L</a:t>
            </a:r>
            <a:r>
              <a:rPr lang="en-US" altLang="en-US"/>
              <a:t> and </a:t>
            </a:r>
            <a:r>
              <a:rPr lang="en-US" altLang="en-US" i="1"/>
              <a:t>W</a:t>
            </a:r>
            <a:r>
              <a:rPr lang="en-US" altLang="en-US"/>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r>
              <a:rPr lang="en-US" altLang="en-US"/>
              <a:t> </a:t>
            </a:r>
          </a:p>
        </p:txBody>
      </p:sp>
      <p:sp>
        <p:nvSpPr>
          <p:cNvPr id="269315" name="Rectangle 3"/>
          <p:cNvSpPr>
            <a:spLocks noGrp="1" noChangeArrowheads="1"/>
          </p:cNvSpPr>
          <p:nvPr>
            <p:ph type="body" idx="1"/>
          </p:nvPr>
        </p:nvSpPr>
        <p:spPr/>
        <p:txBody>
          <a:bodyPr/>
          <a:lstStyle/>
          <a:p>
            <a:pPr marL="914400" lvl="1" indent="-457200">
              <a:buClr>
                <a:schemeClr val="tx1"/>
              </a:buClr>
              <a:buFontTx/>
              <a:buAutoNum type="arabicPeriod" startAt="2"/>
            </a:pPr>
            <a:r>
              <a:rPr lang="en-US" altLang="en-US"/>
              <a:t>Suppose that a gas shortage occurs and panic buying takes place. </a:t>
            </a:r>
          </a:p>
          <a:p>
            <a:pPr marL="1295400" lvl="2" indent="-381000">
              <a:buClr>
                <a:schemeClr val="tx1"/>
              </a:buClr>
              <a:buFontTx/>
              <a:buChar char="–"/>
            </a:pPr>
            <a:r>
              <a:rPr lang="en-US" altLang="en-US"/>
              <a:t>To model the phenomenon, suppose that all car owners now purchase gas when their tank are exactly three quarters full.</a:t>
            </a:r>
          </a:p>
          <a:p>
            <a:pPr marL="1295400" lvl="2" indent="-381000">
              <a:buClr>
                <a:schemeClr val="tx1"/>
              </a:buClr>
              <a:buFontTx/>
              <a:buChar char="–"/>
            </a:pPr>
            <a:r>
              <a:rPr lang="en-US" altLang="en-US"/>
              <a:t>Since each car owner is now putting less gas into the tank during each visit to the station, we assume that the average service time has been reduced to 3 1/3 minutes. </a:t>
            </a:r>
          </a:p>
          <a:p>
            <a:pPr marL="1295400" lvl="2" indent="-381000">
              <a:buClr>
                <a:schemeClr val="tx1"/>
              </a:buClr>
              <a:buFontTx/>
              <a:buChar char="–"/>
            </a:pPr>
            <a:r>
              <a:rPr lang="en-US" altLang="en-US"/>
              <a:t>How has panic buying affected </a:t>
            </a:r>
            <a:r>
              <a:rPr lang="en-US" altLang="en-US" i="1"/>
              <a:t>L</a:t>
            </a:r>
            <a:r>
              <a:rPr lang="en-US" altLang="en-US"/>
              <a:t> and </a:t>
            </a:r>
            <a:r>
              <a:rPr lang="en-US" altLang="en-US" i="1"/>
              <a:t>W</a:t>
            </a:r>
            <a:r>
              <a:rPr lang="en-US" altLang="en-US"/>
              <a:t>?</a:t>
            </a:r>
          </a:p>
          <a:p>
            <a:pPr marL="533400" indent="-533400">
              <a:buClr>
                <a:schemeClr val="tx1"/>
              </a:buClr>
              <a:buFontTx/>
              <a:buChar char="–"/>
            </a:pPr>
            <a:endParaRPr lang="en-US" altLang="en-US"/>
          </a:p>
          <a:p>
            <a:pPr marL="533400" indent="-533400">
              <a:buClr>
                <a:schemeClr val="tx1"/>
              </a:buClr>
            </a:pPr>
            <a:endParaRPr lang="en-US" altLang="en-US"/>
          </a:p>
          <a:p>
            <a:pPr marL="533400" indent="-533400"/>
            <a:endParaRPr lang="en-US"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r>
              <a:rPr lang="en-US" altLang="en-US"/>
              <a:t>Solutions</a:t>
            </a:r>
          </a:p>
        </p:txBody>
      </p:sp>
      <p:sp>
        <p:nvSpPr>
          <p:cNvPr id="271363" name="Rectangle 3"/>
          <p:cNvSpPr>
            <a:spLocks noGrp="1" noChangeArrowheads="1"/>
          </p:cNvSpPr>
          <p:nvPr>
            <p:ph type="body" idx="1"/>
          </p:nvPr>
        </p:nvSpPr>
        <p:spPr>
          <a:xfrm>
            <a:off x="762000" y="1524000"/>
            <a:ext cx="8001000" cy="4724400"/>
          </a:xfrm>
        </p:spPr>
        <p:txBody>
          <a:bodyPr/>
          <a:lstStyle/>
          <a:p>
            <a:pPr marL="533400" indent="-533400">
              <a:buFontTx/>
              <a:buAutoNum type="arabicPeriod"/>
            </a:pPr>
            <a:r>
              <a:rPr lang="en-US" altLang="en-US"/>
              <a:t>We have an </a:t>
            </a:r>
            <a:r>
              <a:rPr lang="en-US" altLang="en-US" i="1"/>
              <a:t>M/M/1/GD/</a:t>
            </a:r>
            <a:r>
              <a:rPr lang="en-US" altLang="en-US" i="1">
                <a:cs typeface="Times New Roman" panose="02020603050405020304" pitchFamily="18" charset="0"/>
              </a:rPr>
              <a:t>∞/∞ </a:t>
            </a:r>
            <a:r>
              <a:rPr lang="en-US" altLang="en-US">
                <a:cs typeface="Times New Roman" panose="02020603050405020304" pitchFamily="18" charset="0"/>
              </a:rPr>
              <a:t>system with </a:t>
            </a:r>
            <a:r>
              <a:rPr lang="el-GR" altLang="en-US">
                <a:cs typeface="Times New Roman" panose="02020603050405020304" pitchFamily="18" charset="0"/>
              </a:rPr>
              <a:t>λ</a:t>
            </a:r>
            <a:r>
              <a:rPr lang="en-US" altLang="en-US">
                <a:cs typeface="Times New Roman" panose="02020603050405020304" pitchFamily="18" charset="0"/>
              </a:rPr>
              <a:t> = 7.5 cars per hour and µ = 15 cars per hour. Thus </a:t>
            </a:r>
            <a:r>
              <a:rPr lang="en-US" altLang="en-US" i="1">
                <a:cs typeface="Times New Roman" panose="02020603050405020304" pitchFamily="18" charset="0"/>
              </a:rPr>
              <a:t>p = 7.5/15 = .</a:t>
            </a:r>
            <a:r>
              <a:rPr lang="en-US" altLang="en-US">
                <a:cs typeface="Times New Roman" panose="02020603050405020304" pitchFamily="18" charset="0"/>
              </a:rPr>
              <a:t>50. </a:t>
            </a:r>
            <a:r>
              <a:rPr lang="en-US" altLang="en-US" i="1">
                <a:cs typeface="Times New Roman" panose="02020603050405020304" pitchFamily="18" charset="0"/>
              </a:rPr>
              <a:t>L</a:t>
            </a:r>
            <a:r>
              <a:rPr lang="en-US" altLang="en-US">
                <a:cs typeface="Times New Roman" panose="02020603050405020304" pitchFamily="18" charset="0"/>
              </a:rPr>
              <a:t> = .50/1-.50 = 1, and </a:t>
            </a:r>
            <a:r>
              <a:rPr lang="en-US" altLang="en-US" i="1">
                <a:cs typeface="Times New Roman" panose="02020603050405020304" pitchFamily="18" charset="0"/>
              </a:rPr>
              <a:t>W</a:t>
            </a:r>
            <a:r>
              <a:rPr lang="en-US" altLang="en-US">
                <a:cs typeface="Times New Roman" panose="02020603050405020304" pitchFamily="18" charset="0"/>
              </a:rPr>
              <a:t> = </a:t>
            </a:r>
            <a:r>
              <a:rPr lang="en-US" altLang="en-US" i="1">
                <a:cs typeface="Times New Roman" panose="02020603050405020304" pitchFamily="18" charset="0"/>
              </a:rPr>
              <a:t>L/</a:t>
            </a:r>
            <a:r>
              <a:rPr lang="el-GR" altLang="en-US" i="1">
                <a:cs typeface="Times New Roman" panose="02020603050405020304" pitchFamily="18" charset="0"/>
              </a:rPr>
              <a:t>λ</a:t>
            </a:r>
            <a:r>
              <a:rPr lang="en-US" altLang="en-US" i="1">
                <a:cs typeface="Times New Roman" panose="02020603050405020304" pitchFamily="18" charset="0"/>
              </a:rPr>
              <a:t> = 1/7.5 = </a:t>
            </a:r>
            <a:r>
              <a:rPr lang="en-US" altLang="en-US">
                <a:cs typeface="Times New Roman" panose="02020603050405020304" pitchFamily="18" charset="0"/>
              </a:rPr>
              <a:t>0.13 hour. Hence, in this situation, everything is under control, and long lines appear to be unlikely.</a:t>
            </a:r>
          </a:p>
          <a:p>
            <a:pPr marL="533400" indent="-533400">
              <a:buFontTx/>
              <a:buAutoNum type="arabicPeriod"/>
            </a:pPr>
            <a:r>
              <a:rPr lang="en-US" altLang="en-US">
                <a:cs typeface="Times New Roman" panose="02020603050405020304" pitchFamily="18" charset="0"/>
              </a:rPr>
              <a:t>We now have an </a:t>
            </a:r>
            <a:r>
              <a:rPr lang="en-US" altLang="en-US" i="1"/>
              <a:t>M/M/1/GD/</a:t>
            </a:r>
            <a:r>
              <a:rPr lang="en-US" altLang="en-US" i="1">
                <a:cs typeface="Times New Roman" panose="02020603050405020304" pitchFamily="18" charset="0"/>
              </a:rPr>
              <a:t>∞/∞ </a:t>
            </a:r>
            <a:r>
              <a:rPr lang="en-US" altLang="en-US">
                <a:cs typeface="Times New Roman" panose="02020603050405020304" pitchFamily="18" charset="0"/>
              </a:rPr>
              <a:t>system with </a:t>
            </a:r>
            <a:r>
              <a:rPr lang="el-GR" altLang="en-US">
                <a:cs typeface="Times New Roman" panose="02020603050405020304" pitchFamily="18" charset="0"/>
              </a:rPr>
              <a:t>λ</a:t>
            </a:r>
            <a:r>
              <a:rPr lang="en-US" altLang="en-US">
                <a:cs typeface="Times New Roman" panose="02020603050405020304" pitchFamily="18" charset="0"/>
              </a:rPr>
              <a:t> = 2(7.5) = 15 cars per hour. Now µ = 60/3.333 = 18 cars per hour, and </a:t>
            </a:r>
            <a:r>
              <a:rPr lang="en-US" altLang="en-US" i="1">
                <a:cs typeface="Times New Roman" panose="02020603050405020304" pitchFamily="18" charset="0"/>
              </a:rPr>
              <a:t>p</a:t>
            </a:r>
            <a:r>
              <a:rPr lang="en-US" altLang="en-US">
                <a:cs typeface="Times New Roman" panose="02020603050405020304" pitchFamily="18" charset="0"/>
              </a:rPr>
              <a:t> = 15/18 = 5/6. Then </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Thus, panic buying has cause long lines.</a:t>
            </a:r>
            <a:endParaRPr lang="el-GR" altLang="en-US">
              <a:cs typeface="Times New Roman" panose="02020603050405020304" pitchFamily="18" charset="0"/>
            </a:endParaRPr>
          </a:p>
        </p:txBody>
      </p:sp>
      <p:graphicFrame>
        <p:nvGraphicFramePr>
          <p:cNvPr id="271364" name="Object 4"/>
          <p:cNvGraphicFramePr>
            <a:graphicFrameLocks noChangeAspect="1"/>
          </p:cNvGraphicFramePr>
          <p:nvPr/>
        </p:nvGraphicFramePr>
        <p:xfrm>
          <a:off x="2590800" y="5211763"/>
          <a:ext cx="4419600" cy="960437"/>
        </p:xfrm>
        <a:graphic>
          <a:graphicData uri="http://schemas.openxmlformats.org/presentationml/2006/ole">
            <mc:AlternateContent xmlns:mc="http://schemas.openxmlformats.org/markup-compatibility/2006">
              <mc:Choice xmlns:v="urn:schemas-microsoft-com:vml" Requires="v">
                <p:oleObj spid="_x0000_s271365" name="Equation" r:id="rId4" imgW="3504960" imgH="761760" progId="Equation.3">
                  <p:embed/>
                </p:oleObj>
              </mc:Choice>
              <mc:Fallback>
                <p:oleObj name="Equation" r:id="rId4" imgW="3504960" imgH="7617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5211763"/>
                        <a:ext cx="4419600" cy="960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r>
              <a:rPr lang="en-US" altLang="en-US"/>
              <a:t> </a:t>
            </a:r>
          </a:p>
        </p:txBody>
      </p:sp>
      <p:sp>
        <p:nvSpPr>
          <p:cNvPr id="273411" name="Rectangle 3"/>
          <p:cNvSpPr>
            <a:spLocks noGrp="1" noChangeArrowheads="1"/>
          </p:cNvSpPr>
          <p:nvPr>
            <p:ph type="body" idx="1"/>
          </p:nvPr>
        </p:nvSpPr>
        <p:spPr/>
        <p:txBody>
          <a:bodyPr/>
          <a:lstStyle/>
          <a:p>
            <a:r>
              <a:rPr lang="en-US" altLang="en-US"/>
              <a:t>Problems in which a decision maker must choose between alternative queuing systems are called </a:t>
            </a:r>
            <a:r>
              <a:rPr lang="en-US" altLang="en-US" b="1"/>
              <a:t>queuing optimization problems</a:t>
            </a:r>
            <a:r>
              <a:rPr lang="en-US" altLang="en-US"/>
              <a:t>.</a:t>
            </a:r>
          </a:p>
          <a:p>
            <a:pPr>
              <a:buFont typeface="Wingdings" panose="05000000000000000000" pitchFamily="2" charset="2"/>
              <a:buNone/>
            </a:pPr>
            <a:endParaRPr lang="en-US"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en-US" altLang="en-US"/>
              <a:t>More on </a:t>
            </a:r>
            <a:r>
              <a:rPr lang="en-US" altLang="en-US" i="1"/>
              <a:t>L = </a:t>
            </a:r>
            <a:r>
              <a:rPr lang="el-GR" altLang="en-US" i="1">
                <a:cs typeface="Times New Roman" panose="02020603050405020304" pitchFamily="18" charset="0"/>
              </a:rPr>
              <a:t>λ</a:t>
            </a:r>
            <a:r>
              <a:rPr lang="en-US" altLang="en-US" i="1">
                <a:cs typeface="Times New Roman" panose="02020603050405020304" pitchFamily="18" charset="0"/>
              </a:rPr>
              <a:t>W</a:t>
            </a:r>
            <a:endParaRPr lang="el-GR" altLang="en-US">
              <a:cs typeface="Times New Roman" panose="02020603050405020304" pitchFamily="18" charset="0"/>
            </a:endParaRPr>
          </a:p>
        </p:txBody>
      </p:sp>
      <p:sp>
        <p:nvSpPr>
          <p:cNvPr id="275459" name="Rectangle 3"/>
          <p:cNvSpPr>
            <a:spLocks noGrp="1" noChangeArrowheads="1"/>
          </p:cNvSpPr>
          <p:nvPr>
            <p:ph type="body" idx="1"/>
          </p:nvPr>
        </p:nvSpPr>
        <p:spPr/>
        <p:txBody>
          <a:bodyPr/>
          <a:lstStyle/>
          <a:p>
            <a:r>
              <a:rPr lang="en-US" altLang="en-US"/>
              <a:t>The queuing formula </a:t>
            </a:r>
            <a:r>
              <a:rPr lang="en-US" altLang="en-US" i="1"/>
              <a:t>L = </a:t>
            </a:r>
            <a:r>
              <a:rPr lang="el-GR" altLang="en-US" i="1">
                <a:cs typeface="Times New Roman" panose="02020603050405020304" pitchFamily="18" charset="0"/>
              </a:rPr>
              <a:t>λ</a:t>
            </a:r>
            <a:r>
              <a:rPr lang="en-US" altLang="en-US" i="1">
                <a:cs typeface="Times New Roman" panose="02020603050405020304" pitchFamily="18" charset="0"/>
              </a:rPr>
              <a:t>W </a:t>
            </a:r>
            <a:r>
              <a:rPr lang="en-US" altLang="en-US">
                <a:cs typeface="Times New Roman" panose="02020603050405020304" pitchFamily="18" charset="0"/>
              </a:rPr>
              <a:t>is very general and can be applied to many situations that do not seem to be queuing problems.</a:t>
            </a:r>
          </a:p>
          <a:p>
            <a:pPr lvl="1"/>
            <a:r>
              <a:rPr lang="en-US" altLang="en-US"/>
              <a:t>L = average amount of quantity present.</a:t>
            </a:r>
          </a:p>
          <a:p>
            <a:pPr lvl="1"/>
            <a:r>
              <a:rPr lang="en-US" altLang="en-US"/>
              <a:t> </a:t>
            </a:r>
            <a:r>
              <a:rPr lang="el-GR" altLang="en-US">
                <a:cs typeface="Times New Roman" panose="02020603050405020304" pitchFamily="18" charset="0"/>
              </a:rPr>
              <a:t>λ</a:t>
            </a:r>
            <a:r>
              <a:rPr lang="en-US" altLang="en-US">
                <a:cs typeface="Times New Roman" panose="02020603050405020304" pitchFamily="18" charset="0"/>
              </a:rPr>
              <a:t> = Rate at which quantity arrives at system.</a:t>
            </a:r>
          </a:p>
          <a:p>
            <a:pPr lvl="1"/>
            <a:r>
              <a:rPr lang="en-US" altLang="en-US">
                <a:cs typeface="Times New Roman" panose="02020603050405020304" pitchFamily="18" charset="0"/>
              </a:rPr>
              <a:t>W = average time a unit of quantity spends in system.</a:t>
            </a:r>
          </a:p>
          <a:p>
            <a:r>
              <a:rPr lang="en-US" altLang="en-US">
                <a:cs typeface="Times New Roman" panose="02020603050405020304" pitchFamily="18" charset="0"/>
              </a:rPr>
              <a:t>Then </a:t>
            </a:r>
            <a:r>
              <a:rPr lang="en-US" altLang="en-US" i="1"/>
              <a:t>L = </a:t>
            </a:r>
            <a:r>
              <a:rPr lang="el-GR" altLang="en-US" i="1">
                <a:cs typeface="Times New Roman" panose="02020603050405020304" pitchFamily="18" charset="0"/>
              </a:rPr>
              <a:t>λ</a:t>
            </a:r>
            <a:r>
              <a:rPr lang="en-US" altLang="en-US" i="1">
                <a:cs typeface="Times New Roman" panose="02020603050405020304" pitchFamily="18" charset="0"/>
              </a:rPr>
              <a:t>W  or W = </a:t>
            </a:r>
            <a:r>
              <a:rPr lang="en-US" altLang="en-US" i="1"/>
              <a:t>L/</a:t>
            </a:r>
            <a:r>
              <a:rPr lang="el-GR" altLang="en-US" i="1">
                <a:cs typeface="Times New Roman" panose="02020603050405020304" pitchFamily="18" charset="0"/>
              </a:rPr>
              <a:t>λ</a:t>
            </a:r>
            <a:r>
              <a:rPr lang="en-US" altLang="en-US" i="1">
                <a:cs typeface="Times New Roman" panose="02020603050405020304" pitchFamily="18" charset="0"/>
              </a:rPr>
              <a: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US" altLang="en-US"/>
              <a:t>A Simple Example</a:t>
            </a:r>
          </a:p>
        </p:txBody>
      </p:sp>
      <p:sp>
        <p:nvSpPr>
          <p:cNvPr id="277507" name="Rectangle 3"/>
          <p:cNvSpPr>
            <a:spLocks noGrp="1" noChangeArrowheads="1"/>
          </p:cNvSpPr>
          <p:nvPr>
            <p:ph type="body" idx="1"/>
          </p:nvPr>
        </p:nvSpPr>
        <p:spPr/>
        <p:txBody>
          <a:bodyPr/>
          <a:lstStyle/>
          <a:p>
            <a:r>
              <a:rPr lang="en-US" altLang="en-US"/>
              <a:t>Example</a:t>
            </a:r>
          </a:p>
          <a:p>
            <a:pPr lvl="1"/>
            <a:r>
              <a:rPr lang="en-US" altLang="en-US"/>
              <a:t>Our local MacDonalds’ uses an average of 10,000 pounds of potatoes per week.</a:t>
            </a:r>
          </a:p>
          <a:p>
            <a:pPr lvl="1"/>
            <a:r>
              <a:rPr lang="en-US" altLang="en-US"/>
              <a:t>The average number of pounds of potatoes on hand is 5000 pounds.</a:t>
            </a:r>
          </a:p>
          <a:p>
            <a:pPr lvl="1"/>
            <a:r>
              <a:rPr lang="en-US" altLang="en-US"/>
              <a:t>On the average, how long do potatoes stay in the restaurant before being used?</a:t>
            </a:r>
          </a:p>
          <a:p>
            <a:r>
              <a:rPr lang="en-US" altLang="en-US"/>
              <a:t>Solution</a:t>
            </a:r>
          </a:p>
          <a:p>
            <a:pPr lvl="1"/>
            <a:r>
              <a:rPr lang="en-US" altLang="en-US"/>
              <a:t>We are given that L=5000 pounds and </a:t>
            </a:r>
            <a:r>
              <a:rPr lang="el-GR" altLang="en-US" i="1">
                <a:cs typeface="Times New Roman" panose="02020603050405020304" pitchFamily="18" charset="0"/>
              </a:rPr>
              <a:t>λ</a:t>
            </a:r>
            <a:r>
              <a:rPr lang="en-US" altLang="en-US" i="1">
                <a:cs typeface="Times New Roman" panose="02020603050405020304" pitchFamily="18" charset="0"/>
              </a:rPr>
              <a:t> </a:t>
            </a:r>
            <a:r>
              <a:rPr lang="en-US" altLang="en-US">
                <a:cs typeface="Times New Roman" panose="02020603050405020304" pitchFamily="18" charset="0"/>
              </a:rPr>
              <a:t>= 10,000 pounds/week. Therefore W = 5000 pounds/(10,000 pounds/week)=.5 weeks.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r>
              <a:rPr lang="en-US" altLang="en-US" sz="3200"/>
              <a:t>A Spreadsheet for the </a:t>
            </a:r>
            <a:r>
              <a:rPr lang="en-US" altLang="en-US" sz="3200" i="1"/>
              <a:t>M/M/1/GD/</a:t>
            </a:r>
            <a:r>
              <a:rPr lang="en-US" altLang="en-US" sz="3200" i="1">
                <a:cs typeface="Times New Roman" panose="02020603050405020304" pitchFamily="18" charset="0"/>
              </a:rPr>
              <a:t>∞/∞ </a:t>
            </a:r>
            <a:r>
              <a:rPr lang="en-US" altLang="en-US" sz="3200">
                <a:cs typeface="Times New Roman" panose="02020603050405020304" pitchFamily="18" charset="0"/>
              </a:rPr>
              <a:t>Queuing System</a:t>
            </a:r>
          </a:p>
        </p:txBody>
      </p:sp>
      <p:sp>
        <p:nvSpPr>
          <p:cNvPr id="279555" name="Rectangle 3"/>
          <p:cNvSpPr>
            <a:spLocks noGrp="1" noChangeArrowheads="1"/>
          </p:cNvSpPr>
          <p:nvPr>
            <p:ph type="body" idx="1"/>
          </p:nvPr>
        </p:nvSpPr>
        <p:spPr/>
        <p:txBody>
          <a:bodyPr/>
          <a:lstStyle/>
          <a:p>
            <a:r>
              <a:rPr lang="en-US" altLang="en-US"/>
              <a:t>Figure 12 in the book provides a template that can be used to computer important quantities for the </a:t>
            </a:r>
            <a:r>
              <a:rPr lang="en-US" altLang="en-US" i="1"/>
              <a:t>M/M/1/GD/</a:t>
            </a:r>
            <a:r>
              <a:rPr lang="en-US" altLang="en-US" i="1">
                <a:cs typeface="Times New Roman" panose="02020603050405020304" pitchFamily="18" charset="0"/>
              </a:rPr>
              <a:t>∞/∞ </a:t>
            </a:r>
            <a:r>
              <a:rPr lang="en-US" altLang="en-US">
                <a:cs typeface="Times New Roman" panose="02020603050405020304" pitchFamily="18" charset="0"/>
              </a:rPr>
              <a:t>queuing system.</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r>
              <a:rPr lang="en-US" altLang="en-US" sz="3200"/>
              <a:t>20.5 The </a:t>
            </a:r>
            <a:r>
              <a:rPr lang="en-US" altLang="en-US" sz="3200" i="1"/>
              <a:t>M/M/1/GD/</a:t>
            </a:r>
            <a:r>
              <a:rPr lang="en-US" altLang="en-US" sz="3200" i="1">
                <a:cs typeface="Times New Roman" panose="02020603050405020304" pitchFamily="18" charset="0"/>
              </a:rPr>
              <a:t>c/∞ </a:t>
            </a:r>
            <a:r>
              <a:rPr lang="en-US" altLang="en-US" sz="3200">
                <a:cs typeface="Times New Roman" panose="02020603050405020304" pitchFamily="18" charset="0"/>
              </a:rPr>
              <a:t>Queuing System</a:t>
            </a:r>
          </a:p>
        </p:txBody>
      </p:sp>
      <p:sp>
        <p:nvSpPr>
          <p:cNvPr id="281603" name="Rectangle 3"/>
          <p:cNvSpPr>
            <a:spLocks noGrp="1" noChangeArrowheads="1"/>
          </p:cNvSpPr>
          <p:nvPr>
            <p:ph type="body" idx="1"/>
          </p:nvPr>
        </p:nvSpPr>
        <p:spPr/>
        <p:txBody>
          <a:bodyPr/>
          <a:lstStyle/>
          <a:p>
            <a:r>
              <a:rPr lang="en-US" altLang="en-US"/>
              <a:t>We analyze the </a:t>
            </a:r>
            <a:r>
              <a:rPr lang="en-US" altLang="en-US" i="1"/>
              <a:t>M/M/1/GD/</a:t>
            </a:r>
            <a:r>
              <a:rPr lang="en-US" altLang="en-US" i="1">
                <a:cs typeface="Times New Roman" panose="02020603050405020304" pitchFamily="18" charset="0"/>
              </a:rPr>
              <a:t>c/∞ </a:t>
            </a:r>
            <a:r>
              <a:rPr lang="en-US" altLang="en-US">
                <a:cs typeface="Times New Roman" panose="02020603050405020304" pitchFamily="18" charset="0"/>
              </a:rPr>
              <a:t>queuing system is identical to the </a:t>
            </a:r>
            <a:r>
              <a:rPr lang="en-US" altLang="en-US" i="1"/>
              <a:t>M/M/1/GD/</a:t>
            </a:r>
            <a:r>
              <a:rPr lang="en-US" altLang="en-US" i="1">
                <a:cs typeface="Times New Roman" panose="02020603050405020304" pitchFamily="18" charset="0"/>
              </a:rPr>
              <a:t>∞/∞ </a:t>
            </a:r>
            <a:r>
              <a:rPr lang="en-US" altLang="en-US">
                <a:cs typeface="Times New Roman" panose="02020603050405020304" pitchFamily="18" charset="0"/>
              </a:rPr>
              <a:t>system except for the fact that when </a:t>
            </a:r>
            <a:r>
              <a:rPr lang="en-US" altLang="en-US" i="1">
                <a:cs typeface="Times New Roman" panose="02020603050405020304" pitchFamily="18" charset="0"/>
              </a:rPr>
              <a:t>c</a:t>
            </a:r>
            <a:r>
              <a:rPr lang="en-US" altLang="en-US">
                <a:cs typeface="Times New Roman" panose="02020603050405020304" pitchFamily="18" charset="0"/>
              </a:rPr>
              <a:t> customers are present, all arrivals are turned away and are forever lost to the system.</a:t>
            </a:r>
          </a:p>
          <a:p>
            <a:r>
              <a:rPr lang="en-US" altLang="en-US">
                <a:cs typeface="Times New Roman" panose="02020603050405020304" pitchFamily="18" charset="0"/>
              </a:rPr>
              <a:t>The rate diagram for the queuing system can be found in Figure 13 in the book.</a:t>
            </a:r>
          </a:p>
          <a:p>
            <a:endParaRPr lang="en-US" altLang="en-US">
              <a:cs typeface="Times New Roman" panose="02020603050405020304" pitchFamily="18" charset="0"/>
            </a:endParaRPr>
          </a:p>
        </p:txBody>
      </p:sp>
      <p:graphicFrame>
        <p:nvGraphicFramePr>
          <p:cNvPr id="281604" name="Object 4"/>
          <p:cNvGraphicFramePr>
            <a:graphicFrameLocks noChangeAspect="1"/>
          </p:cNvGraphicFramePr>
          <p:nvPr/>
        </p:nvGraphicFramePr>
        <p:xfrm>
          <a:off x="2667000" y="4953000"/>
          <a:ext cx="4114800" cy="850900"/>
        </p:xfrm>
        <a:graphic>
          <a:graphicData uri="http://schemas.openxmlformats.org/presentationml/2006/ole">
            <mc:AlternateContent xmlns:mc="http://schemas.openxmlformats.org/markup-compatibility/2006">
              <mc:Choice xmlns:v="urn:schemas-microsoft-com:vml" Requires="v">
                <p:oleObj spid="_x0000_s281605" name="Equation" r:id="rId4" imgW="2209680" imgH="457200" progId="Equation.3">
                  <p:embed/>
                </p:oleObj>
              </mc:Choice>
              <mc:Fallback>
                <p:oleObj name="Equation" r:id="rId4" imgW="220968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4953000"/>
                        <a:ext cx="4114800" cy="850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r>
              <a:rPr lang="en-US" altLang="en-US"/>
              <a:t> </a:t>
            </a:r>
          </a:p>
        </p:txBody>
      </p:sp>
      <p:sp>
        <p:nvSpPr>
          <p:cNvPr id="283651" name="Rectangle 3"/>
          <p:cNvSpPr>
            <a:spLocks noGrp="1" noChangeArrowheads="1"/>
          </p:cNvSpPr>
          <p:nvPr>
            <p:ph type="body" idx="1"/>
          </p:nvPr>
        </p:nvSpPr>
        <p:spPr/>
        <p:txBody>
          <a:bodyPr/>
          <a:lstStyle/>
          <a:p>
            <a:r>
              <a:rPr lang="en-US" altLang="en-US"/>
              <a:t>For the </a:t>
            </a:r>
            <a:r>
              <a:rPr lang="en-US" altLang="en-US" i="1"/>
              <a:t>M/M/1/GD/</a:t>
            </a:r>
            <a:r>
              <a:rPr lang="en-US" altLang="en-US" i="1">
                <a:cs typeface="Times New Roman" panose="02020603050405020304" pitchFamily="18" charset="0"/>
              </a:rPr>
              <a:t>c/∞ </a:t>
            </a:r>
            <a:r>
              <a:rPr lang="en-US" altLang="en-US">
                <a:cs typeface="Times New Roman" panose="02020603050405020304" pitchFamily="18" charset="0"/>
              </a:rPr>
              <a:t>system, a steady state will exist even if </a:t>
            </a:r>
            <a:r>
              <a:rPr lang="el-GR" altLang="en-US">
                <a:cs typeface="Times New Roman" panose="02020603050405020304" pitchFamily="18" charset="0"/>
              </a:rPr>
              <a:t>λ</a:t>
            </a:r>
            <a:r>
              <a:rPr lang="en-US" altLang="en-US">
                <a:cs typeface="Times New Roman" panose="02020603050405020304" pitchFamily="18" charset="0"/>
              </a:rPr>
              <a:t> ≥ µ.</a:t>
            </a:r>
          </a:p>
          <a:p>
            <a:r>
              <a:rPr lang="en-US" altLang="en-US">
                <a:cs typeface="Times New Roman" panose="02020603050405020304" pitchFamily="18" charset="0"/>
              </a:rPr>
              <a:t>This is because, even if </a:t>
            </a:r>
            <a:r>
              <a:rPr lang="el-GR" altLang="en-US">
                <a:cs typeface="Times New Roman" panose="02020603050405020304" pitchFamily="18" charset="0"/>
              </a:rPr>
              <a:t>λ</a:t>
            </a:r>
            <a:r>
              <a:rPr lang="en-US" altLang="en-US">
                <a:cs typeface="Times New Roman" panose="02020603050405020304" pitchFamily="18" charset="0"/>
              </a:rPr>
              <a:t> ≥ µ, the finite capacity of the system prevents the number of people in the system from “blowing up”. </a:t>
            </a:r>
          </a:p>
          <a:p>
            <a:endParaRPr lang="en-US" altLang="en-US">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r>
              <a:rPr lang="en-US" altLang="en-US"/>
              <a:t>The Output or Service Process</a:t>
            </a:r>
          </a:p>
        </p:txBody>
      </p:sp>
      <p:sp>
        <p:nvSpPr>
          <p:cNvPr id="193539" name="Rectangle 3"/>
          <p:cNvSpPr>
            <a:spLocks noGrp="1" noChangeArrowheads="1"/>
          </p:cNvSpPr>
          <p:nvPr>
            <p:ph type="body" idx="1"/>
          </p:nvPr>
        </p:nvSpPr>
        <p:spPr>
          <a:xfrm>
            <a:off x="762000" y="1447800"/>
            <a:ext cx="8001000" cy="4724400"/>
          </a:xfrm>
        </p:spPr>
        <p:txBody>
          <a:bodyPr/>
          <a:lstStyle/>
          <a:p>
            <a:r>
              <a:rPr lang="en-US" altLang="en-US"/>
              <a:t>To describe the output process of a queuing system, we usually specify a probability distribution – the </a:t>
            </a:r>
            <a:r>
              <a:rPr lang="en-US" altLang="en-US" b="1"/>
              <a:t>service time distribution</a:t>
            </a:r>
            <a:r>
              <a:rPr lang="en-US" altLang="en-US"/>
              <a:t> – which governs a customer’s service time.</a:t>
            </a:r>
          </a:p>
          <a:p>
            <a:r>
              <a:rPr lang="en-US" altLang="en-US"/>
              <a:t>We study two arrangements of servers: </a:t>
            </a:r>
            <a:r>
              <a:rPr lang="en-US" altLang="en-US" b="1"/>
              <a:t>servers in parallel</a:t>
            </a:r>
            <a:r>
              <a:rPr lang="en-US" altLang="en-US"/>
              <a:t> and </a:t>
            </a:r>
            <a:r>
              <a:rPr lang="en-US" altLang="en-US" b="1"/>
              <a:t>servers in series</a:t>
            </a:r>
            <a:r>
              <a:rPr lang="en-US" altLang="en-US"/>
              <a:t>.</a:t>
            </a:r>
          </a:p>
          <a:p>
            <a:r>
              <a:rPr lang="en-US" altLang="en-US"/>
              <a:t>Servers are in parallel if all server provide the same type of service and a customer need only pass through one server to complete service.</a:t>
            </a:r>
          </a:p>
          <a:p>
            <a:r>
              <a:rPr lang="en-US" altLang="en-US"/>
              <a:t>Servers are in series if a customer must pass through several servers before completing service.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en-US" altLang="en-US" sz="3200"/>
              <a:t>A Spreadsheet for the </a:t>
            </a:r>
            <a:r>
              <a:rPr lang="en-US" altLang="en-US" sz="3200" i="1"/>
              <a:t>M/M/1/GD/</a:t>
            </a:r>
            <a:r>
              <a:rPr lang="en-US" altLang="en-US" sz="3200" i="1">
                <a:cs typeface="Times New Roman" panose="02020603050405020304" pitchFamily="18" charset="0"/>
              </a:rPr>
              <a:t>c/∞ </a:t>
            </a:r>
            <a:r>
              <a:rPr lang="en-US" altLang="en-US" sz="3200">
                <a:cs typeface="Times New Roman" panose="02020603050405020304" pitchFamily="18" charset="0"/>
              </a:rPr>
              <a:t>Queuing System</a:t>
            </a:r>
          </a:p>
        </p:txBody>
      </p:sp>
      <p:sp>
        <p:nvSpPr>
          <p:cNvPr id="285699" name="Rectangle 3"/>
          <p:cNvSpPr>
            <a:spLocks noGrp="1" noChangeArrowheads="1"/>
          </p:cNvSpPr>
          <p:nvPr>
            <p:ph type="body" idx="1"/>
          </p:nvPr>
        </p:nvSpPr>
        <p:spPr/>
        <p:txBody>
          <a:bodyPr/>
          <a:lstStyle/>
          <a:p>
            <a:r>
              <a:rPr lang="en-US" altLang="en-US"/>
              <a:t>Figure 14 in the book provides a template that can be used to computer important quantities for the </a:t>
            </a:r>
            <a:r>
              <a:rPr lang="en-US" altLang="en-US" i="1"/>
              <a:t>M/M/1/GD/</a:t>
            </a:r>
            <a:r>
              <a:rPr lang="en-US" altLang="en-US" i="1">
                <a:cs typeface="Times New Roman" panose="02020603050405020304" pitchFamily="18" charset="0"/>
              </a:rPr>
              <a:t>c/∞ </a:t>
            </a:r>
            <a:r>
              <a:rPr lang="en-US" altLang="en-US">
                <a:cs typeface="Times New Roman" panose="02020603050405020304" pitchFamily="18" charset="0"/>
              </a:rPr>
              <a:t>queuing system.</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r>
              <a:rPr lang="en-US" altLang="en-US" sz="3200"/>
              <a:t>20. 6 The </a:t>
            </a:r>
            <a:r>
              <a:rPr lang="en-US" altLang="en-US" sz="3200" i="1"/>
              <a:t>M/M/s/GD/</a:t>
            </a:r>
            <a:r>
              <a:rPr lang="en-US" altLang="en-US" sz="3200" i="1">
                <a:cs typeface="Times New Roman" panose="02020603050405020304" pitchFamily="18" charset="0"/>
              </a:rPr>
              <a:t>∞/∞ </a:t>
            </a:r>
            <a:r>
              <a:rPr lang="en-US" altLang="en-US" sz="3200">
                <a:cs typeface="Times New Roman" panose="02020603050405020304" pitchFamily="18" charset="0"/>
              </a:rPr>
              <a:t>Queuing System</a:t>
            </a:r>
          </a:p>
        </p:txBody>
      </p:sp>
      <p:sp>
        <p:nvSpPr>
          <p:cNvPr id="287747" name="Rectangle 3"/>
          <p:cNvSpPr>
            <a:spLocks noGrp="1" noChangeArrowheads="1"/>
          </p:cNvSpPr>
          <p:nvPr>
            <p:ph type="body" idx="1"/>
          </p:nvPr>
        </p:nvSpPr>
        <p:spPr/>
        <p:txBody>
          <a:bodyPr/>
          <a:lstStyle/>
          <a:p>
            <a:r>
              <a:rPr lang="en-US" altLang="en-US">
                <a:cs typeface="Times New Roman" panose="02020603050405020304" pitchFamily="18" charset="0"/>
              </a:rPr>
              <a:t>We now consider the </a:t>
            </a:r>
            <a:r>
              <a:rPr lang="en-US" altLang="en-US" i="1"/>
              <a:t>M/M/s/GD/</a:t>
            </a:r>
            <a:r>
              <a:rPr lang="en-US" altLang="en-US" i="1">
                <a:cs typeface="Times New Roman" panose="02020603050405020304" pitchFamily="18" charset="0"/>
              </a:rPr>
              <a:t>∞/∞  </a:t>
            </a:r>
            <a:r>
              <a:rPr lang="en-US" altLang="en-US">
                <a:cs typeface="Times New Roman" panose="02020603050405020304" pitchFamily="18" charset="0"/>
              </a:rPr>
              <a:t>system.</a:t>
            </a:r>
          </a:p>
          <a:p>
            <a:r>
              <a:rPr lang="en-US" altLang="en-US">
                <a:cs typeface="Times New Roman" panose="02020603050405020304" pitchFamily="18" charset="0"/>
              </a:rPr>
              <a:t>We assume that interarrival times are exponential (with rate </a:t>
            </a:r>
            <a:r>
              <a:rPr lang="el-GR" altLang="en-US" i="1">
                <a:cs typeface="Times New Roman" panose="02020603050405020304" pitchFamily="18" charset="0"/>
              </a:rPr>
              <a:t>λ</a:t>
            </a:r>
            <a:r>
              <a:rPr lang="en-US" altLang="en-US">
                <a:cs typeface="Times New Roman" panose="02020603050405020304" pitchFamily="18" charset="0"/>
              </a:rPr>
              <a:t>), service times are exponential (with rate </a:t>
            </a:r>
            <a:r>
              <a:rPr lang="en-US" altLang="en-US" i="1">
                <a:cs typeface="Times New Roman" panose="02020603050405020304" pitchFamily="18" charset="0"/>
              </a:rPr>
              <a:t>µ</a:t>
            </a:r>
            <a:r>
              <a:rPr lang="en-US" altLang="en-US">
                <a:cs typeface="Times New Roman" panose="02020603050405020304" pitchFamily="18" charset="0"/>
              </a:rPr>
              <a:t>), and there is a single line of customers waiting to be served at one of the </a:t>
            </a:r>
            <a:r>
              <a:rPr lang="en-US" altLang="en-US" i="1">
                <a:cs typeface="Times New Roman" panose="02020603050405020304" pitchFamily="18" charset="0"/>
              </a:rPr>
              <a:t>s</a:t>
            </a:r>
            <a:r>
              <a:rPr lang="en-US" altLang="en-US">
                <a:cs typeface="Times New Roman" panose="02020603050405020304" pitchFamily="18" charset="0"/>
              </a:rPr>
              <a:t> parallel servers.</a:t>
            </a:r>
          </a:p>
          <a:p>
            <a:r>
              <a:rPr lang="en-US" altLang="en-US">
                <a:cs typeface="Times New Roman" panose="02020603050405020304" pitchFamily="18" charset="0"/>
              </a:rPr>
              <a:t>If </a:t>
            </a:r>
            <a:r>
              <a:rPr lang="en-US" altLang="en-US" i="1">
                <a:cs typeface="Times New Roman" panose="02020603050405020304" pitchFamily="18" charset="0"/>
              </a:rPr>
              <a:t>j</a:t>
            </a:r>
            <a:r>
              <a:rPr lang="en-US" altLang="en-US">
                <a:cs typeface="Times New Roman" panose="02020603050405020304" pitchFamily="18" charset="0"/>
              </a:rPr>
              <a:t> ≤ </a:t>
            </a:r>
            <a:r>
              <a:rPr lang="en-US" altLang="en-US" i="1">
                <a:cs typeface="Times New Roman" panose="02020603050405020304" pitchFamily="18" charset="0"/>
              </a:rPr>
              <a:t>s</a:t>
            </a:r>
            <a:r>
              <a:rPr lang="en-US" altLang="en-US">
                <a:cs typeface="Times New Roman" panose="02020603050405020304" pitchFamily="18" charset="0"/>
              </a:rPr>
              <a:t> customers are present, then all </a:t>
            </a:r>
            <a:r>
              <a:rPr lang="en-US" altLang="en-US" i="1">
                <a:cs typeface="Times New Roman" panose="02020603050405020304" pitchFamily="18" charset="0"/>
              </a:rPr>
              <a:t>j</a:t>
            </a:r>
            <a:r>
              <a:rPr lang="en-US" altLang="en-US">
                <a:cs typeface="Times New Roman" panose="02020603050405020304" pitchFamily="18" charset="0"/>
              </a:rPr>
              <a:t> customers are in serve; if </a:t>
            </a:r>
            <a:r>
              <a:rPr lang="en-US" altLang="en-US" i="1">
                <a:cs typeface="Times New Roman" panose="02020603050405020304" pitchFamily="18" charset="0"/>
              </a:rPr>
              <a:t>j</a:t>
            </a:r>
            <a:r>
              <a:rPr lang="en-US" altLang="en-US">
                <a:cs typeface="Times New Roman" panose="02020603050405020304" pitchFamily="18" charset="0"/>
              </a:rPr>
              <a:t> &gt;</a:t>
            </a:r>
            <a:r>
              <a:rPr lang="en-US" altLang="en-US" i="1">
                <a:cs typeface="Times New Roman" panose="02020603050405020304" pitchFamily="18" charset="0"/>
              </a:rPr>
              <a:t>s</a:t>
            </a:r>
            <a:r>
              <a:rPr lang="en-US" altLang="en-US">
                <a:cs typeface="Times New Roman" panose="02020603050405020304" pitchFamily="18" charset="0"/>
              </a:rPr>
              <a:t> customers are present, then all </a:t>
            </a:r>
            <a:r>
              <a:rPr lang="en-US" altLang="en-US" i="1">
                <a:cs typeface="Times New Roman" panose="02020603050405020304" pitchFamily="18" charset="0"/>
              </a:rPr>
              <a:t>s</a:t>
            </a:r>
            <a:r>
              <a:rPr lang="en-US" altLang="en-US">
                <a:cs typeface="Times New Roman" panose="02020603050405020304" pitchFamily="18" charset="0"/>
              </a:rPr>
              <a:t> servers are occupied, and </a:t>
            </a:r>
            <a:r>
              <a:rPr lang="en-US" altLang="en-US" i="1">
                <a:cs typeface="Times New Roman" panose="02020603050405020304" pitchFamily="18" charset="0"/>
              </a:rPr>
              <a:t>j</a:t>
            </a:r>
            <a:r>
              <a:rPr lang="en-US" altLang="en-US">
                <a:cs typeface="Times New Roman" panose="02020603050405020304" pitchFamily="18" charset="0"/>
              </a:rPr>
              <a:t> – </a:t>
            </a:r>
            <a:r>
              <a:rPr lang="en-US" altLang="en-US" i="1">
                <a:cs typeface="Times New Roman" panose="02020603050405020304" pitchFamily="18" charset="0"/>
              </a:rPr>
              <a:t>s</a:t>
            </a:r>
            <a:r>
              <a:rPr lang="en-US" altLang="en-US">
                <a:cs typeface="Times New Roman" panose="02020603050405020304" pitchFamily="18" charset="0"/>
              </a:rPr>
              <a:t> customers are waiting in line.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r>
              <a:rPr lang="en-US" altLang="en-US"/>
              <a:t> </a:t>
            </a:r>
          </a:p>
        </p:txBody>
      </p:sp>
      <p:sp>
        <p:nvSpPr>
          <p:cNvPr id="289795" name="Rectangle 3"/>
          <p:cNvSpPr>
            <a:spLocks noGrp="1" noChangeArrowheads="1"/>
          </p:cNvSpPr>
          <p:nvPr>
            <p:ph type="body" idx="1"/>
          </p:nvPr>
        </p:nvSpPr>
        <p:spPr>
          <a:xfrm>
            <a:off x="762000" y="1384300"/>
            <a:ext cx="8001000" cy="4724400"/>
          </a:xfrm>
        </p:spPr>
        <p:txBody>
          <a:bodyPr/>
          <a:lstStyle/>
          <a:p>
            <a:r>
              <a:rPr lang="en-US" altLang="en-US"/>
              <a:t>Summarizing, we find that the </a:t>
            </a:r>
            <a:r>
              <a:rPr lang="en-US" altLang="en-US" i="1"/>
              <a:t>M/M/s/GD/</a:t>
            </a:r>
            <a:r>
              <a:rPr lang="en-US" altLang="en-US" i="1">
                <a:cs typeface="Times New Roman" panose="02020603050405020304" pitchFamily="18" charset="0"/>
              </a:rPr>
              <a:t>∞/∞  </a:t>
            </a:r>
            <a:r>
              <a:rPr lang="en-US" altLang="en-US">
                <a:cs typeface="Times New Roman" panose="02020603050405020304" pitchFamily="18" charset="0"/>
              </a:rPr>
              <a:t>system can be modeled as a birth-death process with parameters</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we define </a:t>
            </a:r>
            <a:r>
              <a:rPr lang="en-US" altLang="en-US" i="1">
                <a:cs typeface="Times New Roman" panose="02020603050405020304" pitchFamily="18" charset="0"/>
              </a:rPr>
              <a:t>p=</a:t>
            </a:r>
            <a:r>
              <a:rPr lang="el-GR" altLang="en-US" i="1">
                <a:cs typeface="Times New Roman" panose="02020603050405020304" pitchFamily="18" charset="0"/>
              </a:rPr>
              <a:t>λ</a:t>
            </a:r>
            <a:r>
              <a:rPr lang="en-US" altLang="en-US" i="1">
                <a:cs typeface="Times New Roman" panose="02020603050405020304" pitchFamily="18" charset="0"/>
              </a:rPr>
              <a:t> /sµ</a:t>
            </a:r>
            <a:r>
              <a:rPr lang="en-US" altLang="en-US">
                <a:cs typeface="Times New Roman" panose="02020603050405020304" pitchFamily="18" charset="0"/>
              </a:rPr>
              <a:t>. For </a:t>
            </a:r>
            <a:r>
              <a:rPr lang="en-US" altLang="en-US" i="1">
                <a:cs typeface="Times New Roman" panose="02020603050405020304" pitchFamily="18" charset="0"/>
              </a:rPr>
              <a:t>p</a:t>
            </a:r>
            <a:r>
              <a:rPr lang="en-US" altLang="en-US">
                <a:cs typeface="Times New Roman" panose="02020603050405020304" pitchFamily="18" charset="0"/>
              </a:rPr>
              <a:t>&lt;1, the following steady-state probabilities</a:t>
            </a:r>
          </a:p>
          <a:p>
            <a:endParaRPr lang="en-US" altLang="en-US">
              <a:cs typeface="Times New Roman" panose="02020603050405020304" pitchFamily="18" charset="0"/>
            </a:endParaRPr>
          </a:p>
        </p:txBody>
      </p:sp>
      <p:graphicFrame>
        <p:nvGraphicFramePr>
          <p:cNvPr id="289796" name="Object 4"/>
          <p:cNvGraphicFramePr>
            <a:graphicFrameLocks noChangeAspect="1"/>
          </p:cNvGraphicFramePr>
          <p:nvPr/>
        </p:nvGraphicFramePr>
        <p:xfrm>
          <a:off x="3200400" y="2530475"/>
          <a:ext cx="2463800" cy="1050925"/>
        </p:xfrm>
        <a:graphic>
          <a:graphicData uri="http://schemas.openxmlformats.org/presentationml/2006/ole">
            <mc:AlternateContent xmlns:mc="http://schemas.openxmlformats.org/markup-compatibility/2006">
              <mc:Choice xmlns:v="urn:schemas-microsoft-com:vml" Requires="v">
                <p:oleObj spid="_x0000_s289798" name="Equation" r:id="rId4" imgW="1726920" imgH="736560" progId="Equation.3">
                  <p:embed/>
                </p:oleObj>
              </mc:Choice>
              <mc:Fallback>
                <p:oleObj name="Equation" r:id="rId4" imgW="1726920" imgH="7365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2530475"/>
                        <a:ext cx="2463800" cy="1050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9797" name="Object 5"/>
          <p:cNvGraphicFramePr>
            <a:graphicFrameLocks noChangeAspect="1"/>
          </p:cNvGraphicFramePr>
          <p:nvPr/>
        </p:nvGraphicFramePr>
        <p:xfrm>
          <a:off x="3429000" y="4419600"/>
          <a:ext cx="2133600" cy="1736725"/>
        </p:xfrm>
        <a:graphic>
          <a:graphicData uri="http://schemas.openxmlformats.org/presentationml/2006/ole">
            <mc:AlternateContent xmlns:mc="http://schemas.openxmlformats.org/markup-compatibility/2006">
              <mc:Choice xmlns:v="urn:schemas-microsoft-com:vml" Requires="v">
                <p:oleObj spid="_x0000_s289799" name="Equation" r:id="rId6" imgW="1638000" imgH="1333440" progId="Equation.3">
                  <p:embed/>
                </p:oleObj>
              </mc:Choice>
              <mc:Fallback>
                <p:oleObj name="Equation" r:id="rId6" imgW="1638000" imgH="13334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4419600"/>
                        <a:ext cx="2133600" cy="173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en-US" altLang="en-US" sz="3200"/>
              <a:t>A Spreadsheet for the </a:t>
            </a:r>
            <a:r>
              <a:rPr lang="en-US" altLang="en-US" sz="3200" i="1"/>
              <a:t>M/M/s/GD/</a:t>
            </a:r>
            <a:r>
              <a:rPr lang="en-US" altLang="en-US" sz="3200" i="1">
                <a:cs typeface="Times New Roman" panose="02020603050405020304" pitchFamily="18" charset="0"/>
              </a:rPr>
              <a:t>∞/∞ </a:t>
            </a:r>
            <a:r>
              <a:rPr lang="en-US" altLang="en-US" sz="3200">
                <a:cs typeface="Times New Roman" panose="02020603050405020304" pitchFamily="18" charset="0"/>
              </a:rPr>
              <a:t>Queuing System</a:t>
            </a:r>
          </a:p>
        </p:txBody>
      </p:sp>
      <p:sp>
        <p:nvSpPr>
          <p:cNvPr id="291843" name="Rectangle 3"/>
          <p:cNvSpPr>
            <a:spLocks noGrp="1" noChangeArrowheads="1"/>
          </p:cNvSpPr>
          <p:nvPr>
            <p:ph type="body" idx="1"/>
          </p:nvPr>
        </p:nvSpPr>
        <p:spPr>
          <a:xfrm>
            <a:off x="1066800" y="1600200"/>
            <a:ext cx="7848600" cy="4724400"/>
          </a:xfrm>
        </p:spPr>
        <p:txBody>
          <a:bodyPr/>
          <a:lstStyle/>
          <a:p>
            <a:r>
              <a:rPr lang="en-US" altLang="en-US"/>
              <a:t>Figure 16 in the book provides a template that can be used to computer important quantities for the </a:t>
            </a:r>
            <a:r>
              <a:rPr lang="en-US" altLang="en-US" i="1"/>
              <a:t>M/M/s/GD/</a:t>
            </a:r>
            <a:r>
              <a:rPr lang="en-US" altLang="en-US" i="1">
                <a:cs typeface="Times New Roman" panose="02020603050405020304" pitchFamily="18" charset="0"/>
              </a:rPr>
              <a:t>∞/∞ </a:t>
            </a:r>
            <a:r>
              <a:rPr lang="en-US" altLang="en-US">
                <a:cs typeface="Times New Roman" panose="02020603050405020304" pitchFamily="18" charset="0"/>
              </a:rPr>
              <a:t>queuing system.</a:t>
            </a:r>
          </a:p>
          <a:p>
            <a:r>
              <a:rPr lang="en-US" altLang="en-US">
                <a:cs typeface="Times New Roman" panose="02020603050405020304" pitchFamily="18" charset="0"/>
              </a:rPr>
              <a:t>Having a spreadsheet to computer quantities of interest for the M/M/s system enables us to use spreadsheet techniques such as data tables and goal seek to answer questions of interest.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r>
              <a:rPr lang="en-US" altLang="en-US"/>
              <a:t> </a:t>
            </a:r>
          </a:p>
        </p:txBody>
      </p:sp>
      <p:sp>
        <p:nvSpPr>
          <p:cNvPr id="293891" name="Rectangle 3"/>
          <p:cNvSpPr>
            <a:spLocks noGrp="1" noChangeArrowheads="1"/>
          </p:cNvSpPr>
          <p:nvPr>
            <p:ph type="body" idx="1"/>
          </p:nvPr>
        </p:nvSpPr>
        <p:spPr/>
        <p:txBody>
          <a:bodyPr/>
          <a:lstStyle/>
          <a:p>
            <a:r>
              <a:rPr lang="en-US" altLang="en-US">
                <a:cs typeface="Times New Roman" panose="02020603050405020304" pitchFamily="18" charset="0"/>
              </a:rPr>
              <a:t>To determine the number of servers that minimizes expected cost per minute we would like to vary the number of servers (starting with 5) and computer expected cost per minutes for different number of servers.</a:t>
            </a:r>
          </a:p>
          <a:p>
            <a:r>
              <a:rPr lang="en-US" altLang="en-US"/>
              <a:t>This is easily done with a </a:t>
            </a:r>
            <a:r>
              <a:rPr lang="en-US" altLang="en-US" b="1"/>
              <a:t>one-way data table.</a:t>
            </a:r>
            <a:endParaRPr lang="en-US"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en-US" altLang="en-US" sz="3200"/>
              <a:t>20.7 The </a:t>
            </a:r>
            <a:r>
              <a:rPr lang="en-US" altLang="en-US" sz="3200" i="1"/>
              <a:t>M/M/</a:t>
            </a:r>
            <a:r>
              <a:rPr lang="en-US" altLang="en-US" sz="3200" i="1">
                <a:cs typeface="Times New Roman" panose="02020603050405020304" pitchFamily="18" charset="0"/>
              </a:rPr>
              <a:t>∞</a:t>
            </a:r>
            <a:r>
              <a:rPr lang="en-US" altLang="en-US" sz="3200" i="1"/>
              <a:t>/GD/</a:t>
            </a:r>
            <a:r>
              <a:rPr lang="en-US" altLang="en-US" sz="3200" i="1">
                <a:cs typeface="Times New Roman" panose="02020603050405020304" pitchFamily="18" charset="0"/>
              </a:rPr>
              <a:t>∞/∞ </a:t>
            </a:r>
            <a:r>
              <a:rPr lang="en-US" altLang="en-US" sz="3200">
                <a:cs typeface="Times New Roman" panose="02020603050405020304" pitchFamily="18" charset="0"/>
              </a:rPr>
              <a:t>and </a:t>
            </a:r>
            <a:r>
              <a:rPr lang="en-US" altLang="en-US" sz="3200" i="1">
                <a:cs typeface="Times New Roman" panose="02020603050405020304" pitchFamily="18" charset="0"/>
              </a:rPr>
              <a:t>GI/G/∞/GD/∞/∞ </a:t>
            </a:r>
            <a:r>
              <a:rPr lang="en-US" altLang="en-US" sz="3200">
                <a:cs typeface="Times New Roman" panose="02020603050405020304" pitchFamily="18" charset="0"/>
              </a:rPr>
              <a:t>Models</a:t>
            </a:r>
          </a:p>
        </p:txBody>
      </p:sp>
      <p:sp>
        <p:nvSpPr>
          <p:cNvPr id="295939" name="Rectangle 3"/>
          <p:cNvSpPr>
            <a:spLocks noGrp="1" noChangeArrowheads="1"/>
          </p:cNvSpPr>
          <p:nvPr>
            <p:ph type="body" idx="1"/>
          </p:nvPr>
        </p:nvSpPr>
        <p:spPr/>
        <p:txBody>
          <a:bodyPr/>
          <a:lstStyle/>
          <a:p>
            <a:r>
              <a:rPr lang="en-US" altLang="en-US"/>
              <a:t>There are many examples of systems in which  a customer never has to wait for service to begin.</a:t>
            </a:r>
          </a:p>
          <a:p>
            <a:r>
              <a:rPr lang="en-US" altLang="en-US"/>
              <a:t>In such a system, the customer’s entire stay in the system may be thought of as his or her service time.</a:t>
            </a:r>
          </a:p>
          <a:p>
            <a:r>
              <a:rPr lang="en-US" altLang="en-US"/>
              <a:t>Since a customer never has to wait for service, there is, in essence, a server available for each arrival, and we may think of such a system as an </a:t>
            </a:r>
            <a:r>
              <a:rPr lang="en-US" altLang="en-US" b="1"/>
              <a:t>infinite-server</a:t>
            </a:r>
            <a:r>
              <a:rPr lang="en-US" altLang="en-US"/>
              <a:t> (or self-service).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r>
              <a:rPr lang="en-US" altLang="en-US"/>
              <a:t> </a:t>
            </a:r>
          </a:p>
        </p:txBody>
      </p:sp>
      <p:sp>
        <p:nvSpPr>
          <p:cNvPr id="297987" name="Rectangle 3"/>
          <p:cNvSpPr>
            <a:spLocks noGrp="1" noChangeArrowheads="1"/>
          </p:cNvSpPr>
          <p:nvPr>
            <p:ph type="body" idx="1"/>
          </p:nvPr>
        </p:nvSpPr>
        <p:spPr/>
        <p:txBody>
          <a:bodyPr/>
          <a:lstStyle/>
          <a:p>
            <a:r>
              <a:rPr lang="en-US" altLang="en-US"/>
              <a:t>Using Kendall-Lee notation, an infinite server system in which interarrival and service times may follow arbitrary probability distributions may be written as </a:t>
            </a:r>
            <a:r>
              <a:rPr lang="en-US" altLang="en-US" i="1">
                <a:cs typeface="Times New Roman" panose="02020603050405020304" pitchFamily="18" charset="0"/>
              </a:rPr>
              <a:t>GI/G/∞/GD/∞/∞</a:t>
            </a:r>
            <a:r>
              <a:rPr lang="en-US" altLang="en-US">
                <a:cs typeface="Times New Roman" panose="02020603050405020304" pitchFamily="18" charset="0"/>
              </a:rPr>
              <a:t> queuing system</a:t>
            </a:r>
            <a:r>
              <a:rPr lang="en-US" altLang="en-US" i="1">
                <a:cs typeface="Times New Roman" panose="02020603050405020304" pitchFamily="18" charset="0"/>
              </a:rPr>
              <a:t>.</a:t>
            </a:r>
            <a:r>
              <a:rPr lang="en-US" altLang="en-US"/>
              <a:t> </a:t>
            </a:r>
          </a:p>
          <a:p>
            <a:r>
              <a:rPr lang="en-US" altLang="en-US"/>
              <a:t>Such a system operated as follows:</a:t>
            </a:r>
          </a:p>
          <a:p>
            <a:pPr lvl="1"/>
            <a:r>
              <a:rPr lang="en-US" altLang="en-US"/>
              <a:t>Interarrival times are iid with common distribution </a:t>
            </a:r>
            <a:r>
              <a:rPr lang="en-US" altLang="en-US" b="1"/>
              <a:t>A</a:t>
            </a:r>
            <a:r>
              <a:rPr lang="en-US" altLang="en-US"/>
              <a:t>. Define </a:t>
            </a:r>
            <a:r>
              <a:rPr lang="en-US" altLang="en-US" i="1"/>
              <a:t>E</a:t>
            </a:r>
            <a:r>
              <a:rPr lang="en-US" altLang="en-US"/>
              <a:t>(</a:t>
            </a:r>
            <a:r>
              <a:rPr lang="en-US" altLang="en-US" b="1"/>
              <a:t>A</a:t>
            </a:r>
            <a:r>
              <a:rPr lang="en-US" altLang="en-US"/>
              <a:t>) = 1/</a:t>
            </a:r>
            <a:r>
              <a:rPr lang="el-GR" altLang="en-US">
                <a:cs typeface="Times New Roman" panose="02020603050405020304" pitchFamily="18" charset="0"/>
              </a:rPr>
              <a:t>λ</a:t>
            </a:r>
            <a:r>
              <a:rPr lang="en-US" altLang="en-US">
                <a:cs typeface="Times New Roman" panose="02020603050405020304" pitchFamily="18" charset="0"/>
              </a:rPr>
              <a:t>. Thus </a:t>
            </a:r>
            <a:r>
              <a:rPr lang="el-GR" altLang="en-US">
                <a:cs typeface="Times New Roman" panose="02020603050405020304" pitchFamily="18" charset="0"/>
              </a:rPr>
              <a:t>λ</a:t>
            </a:r>
            <a:r>
              <a:rPr lang="en-US" altLang="en-US">
                <a:cs typeface="Times New Roman" panose="02020603050405020304" pitchFamily="18" charset="0"/>
              </a:rPr>
              <a:t> is the arrival rate.</a:t>
            </a:r>
          </a:p>
          <a:p>
            <a:pPr lvl="1"/>
            <a:r>
              <a:rPr lang="en-US" altLang="en-US">
                <a:cs typeface="Times New Roman" panose="02020603050405020304" pitchFamily="18" charset="0"/>
              </a:rPr>
              <a:t>When a customer arrives, he or she immediately enters service. Each customer’s time in the system is governed by a distribution </a:t>
            </a:r>
            <a:r>
              <a:rPr lang="en-US" altLang="en-US" b="1">
                <a:cs typeface="Times New Roman" panose="02020603050405020304" pitchFamily="18" charset="0"/>
              </a:rPr>
              <a:t>S</a:t>
            </a:r>
            <a:r>
              <a:rPr lang="en-US" altLang="en-US">
                <a:cs typeface="Times New Roman" panose="02020603050405020304" pitchFamily="18" charset="0"/>
              </a:rPr>
              <a:t> having </a:t>
            </a:r>
            <a:r>
              <a:rPr lang="en-US" altLang="en-US" i="1">
                <a:cs typeface="Times New Roman" panose="02020603050405020304" pitchFamily="18" charset="0"/>
              </a:rPr>
              <a:t>E(</a:t>
            </a:r>
            <a:r>
              <a:rPr lang="en-US" altLang="en-US" b="1">
                <a:cs typeface="Times New Roman" panose="02020603050405020304" pitchFamily="18" charset="0"/>
              </a:rPr>
              <a:t>S)</a:t>
            </a:r>
            <a:r>
              <a:rPr lang="en-US" altLang="en-US">
                <a:cs typeface="Times New Roman" panose="02020603050405020304" pitchFamily="18" charset="0"/>
              </a:rPr>
              <a:t>= 1/µ.</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p:txBody>
          <a:bodyPr/>
          <a:lstStyle/>
          <a:p>
            <a:r>
              <a:rPr lang="en-US" altLang="en-US"/>
              <a:t> </a:t>
            </a:r>
          </a:p>
        </p:txBody>
      </p:sp>
      <p:sp>
        <p:nvSpPr>
          <p:cNvPr id="300035" name="Rectangle 3"/>
          <p:cNvSpPr>
            <a:spLocks noGrp="1" noChangeArrowheads="1"/>
          </p:cNvSpPr>
          <p:nvPr>
            <p:ph type="body" idx="1"/>
          </p:nvPr>
        </p:nvSpPr>
        <p:spPr/>
        <p:txBody>
          <a:bodyPr/>
          <a:lstStyle/>
          <a:p>
            <a:r>
              <a:rPr lang="en-US" altLang="en-US"/>
              <a:t>Let </a:t>
            </a:r>
            <a:r>
              <a:rPr lang="en-US" altLang="en-US" i="1"/>
              <a:t>L</a:t>
            </a:r>
            <a:r>
              <a:rPr lang="en-US" altLang="en-US"/>
              <a:t> be the expected number of customers in the system in the steady state, and </a:t>
            </a:r>
            <a:r>
              <a:rPr lang="en-US" altLang="en-US" i="1"/>
              <a:t>W</a:t>
            </a:r>
            <a:r>
              <a:rPr lang="en-US" altLang="en-US"/>
              <a:t> be the expected time that a customer spends in the system.</a:t>
            </a:r>
          </a:p>
          <a:p>
            <a:pPr>
              <a:buFont typeface="Wingdings" panose="05000000000000000000" pitchFamily="2" charset="2"/>
              <a:buNone/>
            </a:pPr>
            <a:r>
              <a:rPr lang="en-US" altLang="en-US"/>
              <a:t/>
            </a:r>
            <a:br>
              <a:rPr lang="en-US" altLang="en-US"/>
            </a:br>
            <a:endParaRPr lang="en-US" altLang="en-US"/>
          </a:p>
          <a:p>
            <a:endParaRPr lang="en-US" altLang="en-US"/>
          </a:p>
        </p:txBody>
      </p:sp>
      <p:graphicFrame>
        <p:nvGraphicFramePr>
          <p:cNvPr id="300036" name="Object 4"/>
          <p:cNvGraphicFramePr>
            <a:graphicFrameLocks noChangeAspect="1"/>
          </p:cNvGraphicFramePr>
          <p:nvPr/>
        </p:nvGraphicFramePr>
        <p:xfrm>
          <a:off x="3886200" y="3124200"/>
          <a:ext cx="1047750" cy="1047750"/>
        </p:xfrm>
        <a:graphic>
          <a:graphicData uri="http://schemas.openxmlformats.org/presentationml/2006/ole">
            <mc:AlternateContent xmlns:mc="http://schemas.openxmlformats.org/markup-compatibility/2006">
              <mc:Choice xmlns:v="urn:schemas-microsoft-com:vml" Requires="v">
                <p:oleObj spid="_x0000_s300037" name="Equation" r:id="rId4" imgW="419040" imgH="419040" progId="Equation.3">
                  <p:embed/>
                </p:oleObj>
              </mc:Choice>
              <mc:Fallback>
                <p:oleObj name="Equation" r:id="rId4" imgW="419040" imgH="4190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3124200"/>
                        <a:ext cx="1047750" cy="1047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r>
              <a:rPr lang="en-US" altLang="en-US" sz="3200"/>
              <a:t>20.8 The </a:t>
            </a:r>
            <a:r>
              <a:rPr lang="en-US" altLang="en-US" sz="3200" i="1"/>
              <a:t>M/G/1/GD/</a:t>
            </a:r>
            <a:r>
              <a:rPr lang="en-US" altLang="en-US" sz="3200" i="1">
                <a:cs typeface="Times New Roman" panose="02020603050405020304" pitchFamily="18" charset="0"/>
              </a:rPr>
              <a:t>∞/∞ </a:t>
            </a:r>
            <a:r>
              <a:rPr lang="en-US" altLang="en-US" sz="3200">
                <a:cs typeface="Times New Roman" panose="02020603050405020304" pitchFamily="18" charset="0"/>
              </a:rPr>
              <a:t>Queuing System</a:t>
            </a:r>
          </a:p>
        </p:txBody>
      </p:sp>
      <p:sp>
        <p:nvSpPr>
          <p:cNvPr id="302083" name="Rectangle 3"/>
          <p:cNvSpPr>
            <a:spLocks noGrp="1" noChangeArrowheads="1"/>
          </p:cNvSpPr>
          <p:nvPr>
            <p:ph type="body" idx="1"/>
          </p:nvPr>
        </p:nvSpPr>
        <p:spPr/>
        <p:txBody>
          <a:bodyPr/>
          <a:lstStyle/>
          <a:p>
            <a:r>
              <a:rPr lang="en-US" altLang="en-US"/>
              <a:t>Next we consider a single-server queuing system in which interarrival times are exponential, but the service time distribution (</a:t>
            </a:r>
            <a:r>
              <a:rPr lang="en-US" altLang="en-US" b="1"/>
              <a:t>S</a:t>
            </a:r>
            <a:r>
              <a:rPr lang="en-US" altLang="en-US"/>
              <a:t>) need not be exponential.</a:t>
            </a:r>
          </a:p>
          <a:p>
            <a:r>
              <a:rPr lang="en-US" altLang="en-US"/>
              <a:t>Let (</a:t>
            </a:r>
            <a:r>
              <a:rPr lang="el-GR" altLang="en-US">
                <a:cs typeface="Times New Roman" panose="02020603050405020304" pitchFamily="18" charset="0"/>
              </a:rPr>
              <a:t>λ</a:t>
            </a:r>
            <a:r>
              <a:rPr lang="en-US" altLang="en-US">
                <a:cs typeface="Times New Roman" panose="02020603050405020304" pitchFamily="18" charset="0"/>
              </a:rPr>
              <a:t>) be the arrival rate (assumed to be measured in arrivals per hour).</a:t>
            </a:r>
          </a:p>
          <a:p>
            <a:r>
              <a:rPr lang="en-US" altLang="en-US">
                <a:cs typeface="Times New Roman" panose="02020603050405020304" pitchFamily="18" charset="0"/>
              </a:rPr>
              <a:t>Also define 1/µ = </a:t>
            </a:r>
            <a:r>
              <a:rPr lang="en-US" altLang="en-US" i="1">
                <a:cs typeface="Times New Roman" panose="02020603050405020304" pitchFamily="18" charset="0"/>
              </a:rPr>
              <a:t>E</a:t>
            </a:r>
            <a:r>
              <a:rPr lang="en-US" altLang="en-US">
                <a:cs typeface="Times New Roman" panose="02020603050405020304" pitchFamily="18" charset="0"/>
              </a:rPr>
              <a:t>(</a:t>
            </a:r>
            <a:r>
              <a:rPr lang="en-US" altLang="en-US" b="1">
                <a:cs typeface="Times New Roman" panose="02020603050405020304" pitchFamily="18" charset="0"/>
              </a:rPr>
              <a:t>S</a:t>
            </a:r>
            <a:r>
              <a:rPr lang="en-US" altLang="en-US">
                <a:cs typeface="Times New Roman" panose="02020603050405020304" pitchFamily="18" charset="0"/>
              </a:rPr>
              <a:t>) and </a:t>
            </a:r>
            <a:r>
              <a:rPr lang="el-GR" altLang="en-US">
                <a:cs typeface="Times New Roman" panose="02020603050405020304" pitchFamily="18" charset="0"/>
              </a:rPr>
              <a:t>σ</a:t>
            </a:r>
            <a:r>
              <a:rPr lang="en-US" altLang="en-US" baseline="30000">
                <a:cs typeface="Times New Roman" panose="02020603050405020304" pitchFamily="18" charset="0"/>
              </a:rPr>
              <a:t>2</a:t>
            </a:r>
            <a:r>
              <a:rPr lang="en-US" altLang="en-US">
                <a:cs typeface="Times New Roman" panose="02020603050405020304" pitchFamily="18" charset="0"/>
              </a:rPr>
              <a:t>=var </a:t>
            </a:r>
            <a:r>
              <a:rPr lang="en-US" altLang="en-US" b="1">
                <a:cs typeface="Times New Roman" panose="02020603050405020304" pitchFamily="18" charset="0"/>
              </a:rPr>
              <a:t>S</a:t>
            </a:r>
            <a:r>
              <a:rPr lang="en-US" altLang="en-US">
                <a:cs typeface="Times New Roman" panose="02020603050405020304" pitchFamily="18" charset="0"/>
              </a:rPr>
              <a:t>.</a:t>
            </a:r>
          </a:p>
          <a:p>
            <a:r>
              <a:rPr lang="en-US" altLang="en-US">
                <a:cs typeface="Times New Roman" panose="02020603050405020304" pitchFamily="18" charset="0"/>
              </a:rPr>
              <a:t>In Kendall’s notation, such a queuing system is described as an </a:t>
            </a:r>
            <a:r>
              <a:rPr lang="en-US" altLang="en-US" i="1"/>
              <a:t>M/G/1/GD/</a:t>
            </a:r>
            <a:r>
              <a:rPr lang="en-US" altLang="en-US" i="1">
                <a:cs typeface="Times New Roman" panose="02020603050405020304" pitchFamily="18" charset="0"/>
              </a:rPr>
              <a:t>∞/∞ </a:t>
            </a:r>
            <a:r>
              <a:rPr lang="en-US" altLang="en-US">
                <a:cs typeface="Times New Roman" panose="02020603050405020304" pitchFamily="18" charset="0"/>
              </a:rPr>
              <a:t>queuing system.</a:t>
            </a:r>
            <a:endParaRPr lang="el-GR" altLang="en-US">
              <a:cs typeface="Times New Roman" panose="02020603050405020304"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en-US" altLang="en-US"/>
              <a:t> </a:t>
            </a:r>
          </a:p>
        </p:txBody>
      </p:sp>
      <p:sp>
        <p:nvSpPr>
          <p:cNvPr id="304131" name="Rectangle 3"/>
          <p:cNvSpPr>
            <a:spLocks noGrp="1" noChangeArrowheads="1"/>
          </p:cNvSpPr>
          <p:nvPr>
            <p:ph type="body" idx="1"/>
          </p:nvPr>
        </p:nvSpPr>
        <p:spPr/>
        <p:txBody>
          <a:bodyPr/>
          <a:lstStyle/>
          <a:p>
            <a:r>
              <a:rPr lang="en-US" altLang="en-US"/>
              <a:t>An </a:t>
            </a:r>
            <a:r>
              <a:rPr lang="en-US" altLang="en-US" i="1"/>
              <a:t>M/G/1/GD/</a:t>
            </a:r>
            <a:r>
              <a:rPr lang="en-US" altLang="en-US" i="1">
                <a:cs typeface="Times New Roman" panose="02020603050405020304" pitchFamily="18" charset="0"/>
              </a:rPr>
              <a:t>∞/∞ </a:t>
            </a:r>
            <a:r>
              <a:rPr lang="en-US" altLang="en-US">
                <a:cs typeface="Times New Roman" panose="02020603050405020304" pitchFamily="18" charset="0"/>
              </a:rPr>
              <a:t>queuing system is not a birth-death process, because the probability that a service completion occurs between </a:t>
            </a:r>
            <a:r>
              <a:rPr lang="en-US" altLang="en-US" i="1">
                <a:cs typeface="Times New Roman" panose="02020603050405020304" pitchFamily="18" charset="0"/>
              </a:rPr>
              <a:t>t</a:t>
            </a:r>
            <a:r>
              <a:rPr lang="en-US" altLang="en-US">
                <a:cs typeface="Times New Roman" panose="02020603050405020304" pitchFamily="18" charset="0"/>
              </a:rPr>
              <a:t> and </a:t>
            </a:r>
            <a:r>
              <a:rPr lang="en-US" altLang="en-US" i="1">
                <a:cs typeface="Times New Roman" panose="02020603050405020304" pitchFamily="18" charset="0"/>
              </a:rPr>
              <a:t>t+</a:t>
            </a:r>
            <a:r>
              <a:rPr lang="el-GR" altLang="en-US" i="1">
                <a:cs typeface="Times New Roman" panose="02020603050405020304" pitchFamily="18" charset="0"/>
              </a:rPr>
              <a:t>Δ</a:t>
            </a:r>
            <a:r>
              <a:rPr lang="en-US" altLang="en-US" i="1">
                <a:cs typeface="Times New Roman" panose="02020603050405020304" pitchFamily="18" charset="0"/>
              </a:rPr>
              <a:t>t </a:t>
            </a:r>
            <a:r>
              <a:rPr lang="en-US" altLang="en-US">
                <a:cs typeface="Times New Roman" panose="02020603050405020304" pitchFamily="18" charset="0"/>
              </a:rPr>
              <a:t>when the state of the system at time </a:t>
            </a:r>
            <a:r>
              <a:rPr lang="en-US" altLang="en-US" i="1">
                <a:cs typeface="Times New Roman" panose="02020603050405020304" pitchFamily="18" charset="0"/>
              </a:rPr>
              <a:t>t</a:t>
            </a:r>
            <a:r>
              <a:rPr lang="en-US" altLang="en-US">
                <a:cs typeface="Times New Roman" panose="02020603050405020304" pitchFamily="18" charset="0"/>
              </a:rPr>
              <a:t> is </a:t>
            </a:r>
            <a:r>
              <a:rPr lang="en-US" altLang="en-US" i="1">
                <a:cs typeface="Times New Roman" panose="02020603050405020304" pitchFamily="18" charset="0"/>
              </a:rPr>
              <a:t>j</a:t>
            </a:r>
            <a:r>
              <a:rPr lang="en-US" altLang="en-US">
                <a:cs typeface="Times New Roman" panose="02020603050405020304" pitchFamily="18" charset="0"/>
              </a:rPr>
              <a:t> depends on the length of time since the last service completion.</a:t>
            </a:r>
          </a:p>
          <a:p>
            <a:r>
              <a:rPr lang="en-US" altLang="en-US">
                <a:cs typeface="Times New Roman" panose="02020603050405020304" pitchFamily="18" charset="0"/>
              </a:rPr>
              <a:t>Determination of the steady-state probabilities for </a:t>
            </a:r>
            <a:r>
              <a:rPr lang="en-US" altLang="en-US" i="1"/>
              <a:t>M/G/1/GD/</a:t>
            </a:r>
            <a:r>
              <a:rPr lang="en-US" altLang="en-US" i="1">
                <a:cs typeface="Times New Roman" panose="02020603050405020304" pitchFamily="18" charset="0"/>
              </a:rPr>
              <a:t>∞/∞ </a:t>
            </a:r>
            <a:r>
              <a:rPr lang="en-US" altLang="en-US">
                <a:cs typeface="Times New Roman" panose="02020603050405020304" pitchFamily="18" charset="0"/>
              </a:rPr>
              <a:t>queuing system is a difficult matter.</a:t>
            </a:r>
          </a:p>
          <a:p>
            <a:r>
              <a:rPr lang="en-US" altLang="en-US">
                <a:cs typeface="Times New Roman" panose="02020603050405020304" pitchFamily="18" charset="0"/>
              </a:rPr>
              <a:t>Fortunately, however, utilizing the results of Pollaczek and Khinchin, we may determine </a:t>
            </a:r>
            <a:r>
              <a:rPr lang="en-US" altLang="en-US" i="1">
                <a:cs typeface="Times New Roman" panose="02020603050405020304" pitchFamily="18" charset="0"/>
              </a:rPr>
              <a:t>L</a:t>
            </a:r>
            <a:r>
              <a:rPr lang="en-US" altLang="en-US" i="1" baseline="-25000">
                <a:cs typeface="Times New Roman" panose="02020603050405020304" pitchFamily="18" charset="0"/>
              </a:rPr>
              <a:t>q</a:t>
            </a:r>
            <a:r>
              <a:rPr lang="en-US" altLang="en-US" i="1">
                <a:cs typeface="Times New Roman" panose="02020603050405020304" pitchFamily="18" charset="0"/>
              </a:rPr>
              <a:t>, L, L</a:t>
            </a:r>
            <a:r>
              <a:rPr lang="en-US" altLang="en-US" i="1" baseline="-25000">
                <a:cs typeface="Times New Roman" panose="02020603050405020304" pitchFamily="18" charset="0"/>
              </a:rPr>
              <a:t>s</a:t>
            </a:r>
            <a:r>
              <a:rPr lang="en-US" altLang="en-US" i="1">
                <a:cs typeface="Times New Roman" panose="02020603050405020304" pitchFamily="18" charset="0"/>
              </a:rPr>
              <a:t>, W</a:t>
            </a:r>
            <a:r>
              <a:rPr lang="en-US" altLang="en-US" i="1" baseline="-25000">
                <a:cs typeface="Times New Roman" panose="02020603050405020304" pitchFamily="18" charset="0"/>
              </a:rPr>
              <a:t>q</a:t>
            </a:r>
            <a:r>
              <a:rPr lang="en-US" altLang="en-US" i="1">
                <a:cs typeface="Times New Roman" panose="02020603050405020304" pitchFamily="18" charset="0"/>
              </a:rPr>
              <a:t>, W, W</a:t>
            </a:r>
            <a:r>
              <a:rPr lang="en-US" altLang="en-US" i="1" baseline="-25000">
                <a:cs typeface="Times New Roman" panose="02020603050405020304" pitchFamily="18" charset="0"/>
              </a:rPr>
              <a:t>s</a:t>
            </a:r>
            <a:r>
              <a:rPr lang="en-US" altLang="en-US" i="1">
                <a:cs typeface="Times New Roman" panose="02020603050405020304" pitchFamily="18" charset="0"/>
              </a:rPr>
              <a:t>.</a:t>
            </a:r>
            <a:endParaRPr lang="el-GR" altLang="en-US">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p:txBody>
          <a:bodyPr/>
          <a:lstStyle/>
          <a:p>
            <a:r>
              <a:rPr lang="en-US" altLang="en-US"/>
              <a:t>Queue Discipline</a:t>
            </a:r>
          </a:p>
        </p:txBody>
      </p:sp>
      <p:sp>
        <p:nvSpPr>
          <p:cNvPr id="195587" name="Rectangle 3"/>
          <p:cNvSpPr>
            <a:spLocks noGrp="1" noChangeArrowheads="1"/>
          </p:cNvSpPr>
          <p:nvPr>
            <p:ph type="body" idx="1"/>
          </p:nvPr>
        </p:nvSpPr>
        <p:spPr>
          <a:xfrm>
            <a:off x="685800" y="1524000"/>
            <a:ext cx="8001000" cy="4724400"/>
          </a:xfrm>
        </p:spPr>
        <p:txBody>
          <a:bodyPr/>
          <a:lstStyle/>
          <a:p>
            <a:r>
              <a:rPr lang="en-US" altLang="en-US" sz="2000"/>
              <a:t>The </a:t>
            </a:r>
            <a:r>
              <a:rPr lang="en-US" altLang="en-US" sz="2000" b="1"/>
              <a:t>queue discipline</a:t>
            </a:r>
            <a:r>
              <a:rPr lang="en-US" altLang="en-US" sz="2000"/>
              <a:t> describes the method used to determine the order in which customers are served.</a:t>
            </a:r>
          </a:p>
          <a:p>
            <a:r>
              <a:rPr lang="en-US" altLang="en-US" sz="2000"/>
              <a:t>The most common queue discipline is the </a:t>
            </a:r>
            <a:r>
              <a:rPr lang="en-US" altLang="en-US" sz="2000" b="1"/>
              <a:t>FCFS discipline </a:t>
            </a:r>
            <a:r>
              <a:rPr lang="en-US" altLang="en-US" sz="2000"/>
              <a:t>(first come, first served), in which customers are served in the order of their arrival.</a:t>
            </a:r>
          </a:p>
          <a:p>
            <a:r>
              <a:rPr lang="en-US" altLang="en-US" sz="2000"/>
              <a:t>Under the </a:t>
            </a:r>
            <a:r>
              <a:rPr lang="en-US" altLang="en-US" sz="2000" b="1"/>
              <a:t>LCFS discipline</a:t>
            </a:r>
            <a:r>
              <a:rPr lang="en-US" altLang="en-US" sz="2000"/>
              <a:t> (last come, first served), the most recent arrivals are the first to enter service.</a:t>
            </a:r>
          </a:p>
          <a:p>
            <a:r>
              <a:rPr lang="en-US" altLang="en-US" sz="2000"/>
              <a:t>If the next customer to enter service is randomly chosen from those customers waiting for service it is referred to as the </a:t>
            </a:r>
            <a:r>
              <a:rPr lang="en-US" altLang="en-US" sz="2000" b="1"/>
              <a:t>SIRO discipline </a:t>
            </a:r>
            <a:r>
              <a:rPr lang="en-US" altLang="en-US" sz="2000"/>
              <a:t>(service in random order).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r>
              <a:rPr lang="en-US" altLang="en-US"/>
              <a:t> </a:t>
            </a:r>
          </a:p>
        </p:txBody>
      </p:sp>
      <p:sp>
        <p:nvSpPr>
          <p:cNvPr id="306179" name="Rectangle 3"/>
          <p:cNvSpPr>
            <a:spLocks noGrp="1" noChangeArrowheads="1"/>
          </p:cNvSpPr>
          <p:nvPr>
            <p:ph type="body" idx="1"/>
          </p:nvPr>
        </p:nvSpPr>
        <p:spPr>
          <a:xfrm>
            <a:off x="762000" y="1524000"/>
            <a:ext cx="8229600" cy="4724400"/>
          </a:xfrm>
        </p:spPr>
        <p:txBody>
          <a:bodyPr/>
          <a:lstStyle/>
          <a:p>
            <a:r>
              <a:rPr lang="en-US" altLang="en-US"/>
              <a:t>Pollaczek and Khinchin showed that for the </a:t>
            </a:r>
            <a:r>
              <a:rPr lang="en-US" altLang="en-US" i="1"/>
              <a:t>M/G/1/GD/</a:t>
            </a:r>
            <a:r>
              <a:rPr lang="en-US" altLang="en-US" i="1">
                <a:cs typeface="Times New Roman" panose="02020603050405020304" pitchFamily="18" charset="0"/>
              </a:rPr>
              <a:t>∞/∞ </a:t>
            </a:r>
            <a:r>
              <a:rPr lang="en-US" altLang="en-US">
                <a:cs typeface="Times New Roman" panose="02020603050405020304" pitchFamily="18" charset="0"/>
              </a:rPr>
              <a:t>queuing system,</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endParaRPr lang="en-US" altLang="en-US">
              <a:cs typeface="Times New Roman" panose="02020603050405020304" pitchFamily="18" charset="0"/>
            </a:endParaRPr>
          </a:p>
          <a:p>
            <a:r>
              <a:rPr lang="en-US" altLang="en-US">
                <a:cs typeface="Times New Roman" panose="02020603050405020304" pitchFamily="18" charset="0"/>
              </a:rPr>
              <a:t>It can also be shown that </a:t>
            </a:r>
            <a:r>
              <a:rPr lang="el-GR" altLang="en-US">
                <a:cs typeface="Times New Roman" panose="02020603050405020304" pitchFamily="18" charset="0"/>
              </a:rPr>
              <a:t>π</a:t>
            </a:r>
            <a:r>
              <a:rPr lang="en-US" altLang="en-US">
                <a:cs typeface="Times New Roman" panose="02020603050405020304" pitchFamily="18" charset="0"/>
              </a:rPr>
              <a:t>0, the fraction of the time that the server is idle, is 1-</a:t>
            </a:r>
            <a:r>
              <a:rPr lang="en-US" altLang="en-US" i="1">
                <a:cs typeface="Times New Roman" panose="02020603050405020304" pitchFamily="18" charset="0"/>
              </a:rPr>
              <a:t>p</a:t>
            </a:r>
            <a:r>
              <a:rPr lang="en-US" altLang="en-US">
                <a:cs typeface="Times New Roman" panose="02020603050405020304" pitchFamily="18" charset="0"/>
              </a:rPr>
              <a:t>.</a:t>
            </a:r>
          </a:p>
          <a:p>
            <a:r>
              <a:rPr lang="en-US" altLang="en-US">
                <a:cs typeface="Times New Roman" panose="02020603050405020304" pitchFamily="18" charset="0"/>
              </a:rPr>
              <a:t>The result is similar to the one for the </a:t>
            </a:r>
            <a:r>
              <a:rPr lang="en-US" altLang="en-US" i="1"/>
              <a:t>M/G/1/GD/</a:t>
            </a:r>
            <a:r>
              <a:rPr lang="en-US" altLang="en-US" i="1">
                <a:cs typeface="Times New Roman" panose="02020603050405020304" pitchFamily="18" charset="0"/>
              </a:rPr>
              <a:t>∞/∞ </a:t>
            </a:r>
            <a:r>
              <a:rPr lang="en-US" altLang="en-US">
                <a:cs typeface="Times New Roman" panose="02020603050405020304" pitchFamily="18" charset="0"/>
              </a:rPr>
              <a:t>system.</a:t>
            </a:r>
            <a:endParaRPr lang="el-GR" altLang="en-US">
              <a:cs typeface="Times New Roman" panose="02020603050405020304" pitchFamily="18" charset="0"/>
            </a:endParaRPr>
          </a:p>
        </p:txBody>
      </p:sp>
      <p:graphicFrame>
        <p:nvGraphicFramePr>
          <p:cNvPr id="306180" name="Object 4"/>
          <p:cNvGraphicFramePr>
            <a:graphicFrameLocks noChangeAspect="1"/>
          </p:cNvGraphicFramePr>
          <p:nvPr/>
        </p:nvGraphicFramePr>
        <p:xfrm>
          <a:off x="4038600" y="2365375"/>
          <a:ext cx="1381125" cy="2282825"/>
        </p:xfrm>
        <a:graphic>
          <a:graphicData uri="http://schemas.openxmlformats.org/presentationml/2006/ole">
            <mc:AlternateContent xmlns:mc="http://schemas.openxmlformats.org/markup-compatibility/2006">
              <mc:Choice xmlns:v="urn:schemas-microsoft-com:vml" Requires="v">
                <p:oleObj spid="_x0000_s306181" name="Equation" r:id="rId4" imgW="952200" imgH="1574640" progId="Equation.3">
                  <p:embed/>
                </p:oleObj>
              </mc:Choice>
              <mc:Fallback>
                <p:oleObj name="Equation" r:id="rId4" imgW="952200" imgH="1574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2365375"/>
                        <a:ext cx="1381125" cy="2282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r>
              <a:rPr lang="en-US" altLang="en-US" sz="3200"/>
              <a:t>20.9 Finite Source Models: The Machine Repair Model</a:t>
            </a:r>
          </a:p>
        </p:txBody>
      </p:sp>
      <p:sp>
        <p:nvSpPr>
          <p:cNvPr id="308227" name="Rectangle 3"/>
          <p:cNvSpPr>
            <a:spLocks noGrp="1" noChangeArrowheads="1"/>
          </p:cNvSpPr>
          <p:nvPr>
            <p:ph type="body" idx="1"/>
          </p:nvPr>
        </p:nvSpPr>
        <p:spPr>
          <a:xfrm>
            <a:off x="762000" y="1447800"/>
            <a:ext cx="8001000" cy="4724400"/>
          </a:xfrm>
        </p:spPr>
        <p:txBody>
          <a:bodyPr/>
          <a:lstStyle/>
          <a:p>
            <a:pPr marL="533400" indent="-533400"/>
            <a:r>
              <a:rPr lang="en-US" altLang="en-US"/>
              <a:t>With the exception of the </a:t>
            </a:r>
            <a:r>
              <a:rPr lang="en-US" altLang="en-US" i="1"/>
              <a:t>M/G/1/GD/</a:t>
            </a:r>
            <a:r>
              <a:rPr lang="en-US" altLang="en-US" i="1">
                <a:cs typeface="Times New Roman" panose="02020603050405020304" pitchFamily="18" charset="0"/>
              </a:rPr>
              <a:t>∞/∞ </a:t>
            </a:r>
            <a:r>
              <a:rPr lang="en-US" altLang="en-US">
                <a:cs typeface="Times New Roman" panose="02020603050405020304" pitchFamily="18" charset="0"/>
              </a:rPr>
              <a:t>model, all the models we have studied have displayed arrival rates that were independent of the state of the system.</a:t>
            </a:r>
          </a:p>
          <a:p>
            <a:pPr marL="533400" indent="-533400"/>
            <a:r>
              <a:rPr lang="en-US" altLang="en-US">
                <a:cs typeface="Times New Roman" panose="02020603050405020304" pitchFamily="18" charset="0"/>
              </a:rPr>
              <a:t>There are two situations where the assumption of the state-independent arrival rate may be invalid:</a:t>
            </a:r>
          </a:p>
          <a:p>
            <a:pPr marL="914400" lvl="1" indent="-457200">
              <a:buFontTx/>
              <a:buAutoNum type="arabicPeriod"/>
            </a:pPr>
            <a:r>
              <a:rPr lang="en-US" altLang="en-US">
                <a:cs typeface="Times New Roman" panose="02020603050405020304" pitchFamily="18" charset="0"/>
              </a:rPr>
              <a:t>If customers do not want to buck long lines, the arrival rate may be a decreasing function of the number of people present in the queuing system.</a:t>
            </a:r>
          </a:p>
          <a:p>
            <a:pPr marL="914400" lvl="1" indent="-457200">
              <a:buFontTx/>
              <a:buAutoNum type="arabicPeriod"/>
            </a:pPr>
            <a:r>
              <a:rPr lang="en-US" altLang="en-US">
                <a:cs typeface="Times New Roman" panose="02020603050405020304" pitchFamily="18" charset="0"/>
              </a:rPr>
              <a:t>If arrivals to a system are drawn from a small population, the arrival rate may greatly depend on the state of the system.</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r>
              <a:rPr lang="en-US" altLang="en-US"/>
              <a:t> </a:t>
            </a:r>
          </a:p>
        </p:txBody>
      </p:sp>
      <p:sp>
        <p:nvSpPr>
          <p:cNvPr id="310275" name="Rectangle 3"/>
          <p:cNvSpPr>
            <a:spLocks noGrp="1" noChangeArrowheads="1"/>
          </p:cNvSpPr>
          <p:nvPr>
            <p:ph type="body" idx="1"/>
          </p:nvPr>
        </p:nvSpPr>
        <p:spPr>
          <a:xfrm>
            <a:off x="457200" y="1371600"/>
            <a:ext cx="8305800" cy="4724400"/>
          </a:xfrm>
        </p:spPr>
        <p:txBody>
          <a:bodyPr/>
          <a:lstStyle/>
          <a:p>
            <a:r>
              <a:rPr lang="en-US" altLang="en-US"/>
              <a:t>Models in which arrivals are drawn from a small population are called </a:t>
            </a:r>
            <a:r>
              <a:rPr lang="en-US" altLang="en-US" b="1"/>
              <a:t>finite source models</a:t>
            </a:r>
            <a:r>
              <a:rPr lang="en-US" altLang="en-US"/>
              <a:t>.</a:t>
            </a:r>
          </a:p>
          <a:p>
            <a:r>
              <a:rPr lang="en-US" altLang="en-US"/>
              <a:t>In the machine repair problem, the system consists of </a:t>
            </a:r>
            <a:r>
              <a:rPr lang="en-US" altLang="en-US" i="1"/>
              <a:t>K</a:t>
            </a:r>
            <a:r>
              <a:rPr lang="en-US" altLang="en-US"/>
              <a:t> machines and </a:t>
            </a:r>
            <a:r>
              <a:rPr lang="en-US" altLang="en-US" i="1"/>
              <a:t>R</a:t>
            </a:r>
            <a:r>
              <a:rPr lang="en-US" altLang="en-US"/>
              <a:t> repair people.</a:t>
            </a:r>
          </a:p>
          <a:p>
            <a:r>
              <a:rPr lang="en-US" altLang="en-US"/>
              <a:t>At any instant in time, a particular machine is in either good or bad condition.</a:t>
            </a:r>
          </a:p>
          <a:p>
            <a:r>
              <a:rPr lang="en-US" altLang="en-US"/>
              <a:t>The length of time that a machine remains in good condition follows an exponential distribution with rate </a:t>
            </a:r>
            <a:r>
              <a:rPr lang="el-GR" altLang="en-US">
                <a:cs typeface="Times New Roman" panose="02020603050405020304" pitchFamily="18" charset="0"/>
              </a:rPr>
              <a:t>λ</a:t>
            </a:r>
            <a:r>
              <a:rPr lang="en-US" altLang="en-US">
                <a:cs typeface="Times New Roman" panose="02020603050405020304" pitchFamily="18" charset="0"/>
              </a:rPr>
              <a:t>.</a:t>
            </a:r>
          </a:p>
          <a:p>
            <a:r>
              <a:rPr lang="en-US" altLang="en-US">
                <a:cs typeface="Times New Roman" panose="02020603050405020304" pitchFamily="18" charset="0"/>
              </a:rPr>
              <a:t>Whenever a machine breaks down the machine is sent to a repair center consisting of </a:t>
            </a:r>
            <a:r>
              <a:rPr lang="en-US" altLang="en-US" i="1">
                <a:cs typeface="Times New Roman" panose="02020603050405020304" pitchFamily="18" charset="0"/>
              </a:rPr>
              <a:t>R</a:t>
            </a:r>
            <a:r>
              <a:rPr lang="en-US" altLang="en-US">
                <a:cs typeface="Times New Roman" panose="02020603050405020304" pitchFamily="18" charset="0"/>
              </a:rPr>
              <a:t> repair people.</a:t>
            </a:r>
            <a:endParaRPr lang="el-GR" altLang="en-US">
              <a:cs typeface="Times New Roman" panose="02020603050405020304"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p:txBody>
          <a:bodyPr/>
          <a:lstStyle/>
          <a:p>
            <a:r>
              <a:rPr lang="en-US" altLang="en-US"/>
              <a:t> </a:t>
            </a:r>
          </a:p>
        </p:txBody>
      </p:sp>
      <p:sp>
        <p:nvSpPr>
          <p:cNvPr id="312323" name="Rectangle 3"/>
          <p:cNvSpPr>
            <a:spLocks noGrp="1" noChangeArrowheads="1"/>
          </p:cNvSpPr>
          <p:nvPr>
            <p:ph type="body" idx="1"/>
          </p:nvPr>
        </p:nvSpPr>
        <p:spPr>
          <a:xfrm>
            <a:off x="457200" y="1447800"/>
            <a:ext cx="8305800" cy="4724400"/>
          </a:xfrm>
        </p:spPr>
        <p:txBody>
          <a:bodyPr/>
          <a:lstStyle/>
          <a:p>
            <a:r>
              <a:rPr lang="en-US" altLang="en-US"/>
              <a:t>The repair center services the broken machines as if they were arriving at an </a:t>
            </a:r>
            <a:r>
              <a:rPr lang="en-US" altLang="en-US" i="1"/>
              <a:t>M/G/R/GD/</a:t>
            </a:r>
            <a:r>
              <a:rPr lang="en-US" altLang="en-US" i="1">
                <a:cs typeface="Times New Roman" panose="02020603050405020304" pitchFamily="18" charset="0"/>
              </a:rPr>
              <a:t>∞/∞ </a:t>
            </a:r>
            <a:r>
              <a:rPr lang="en-US" altLang="en-US">
                <a:cs typeface="Times New Roman" panose="02020603050405020304" pitchFamily="18" charset="0"/>
              </a:rPr>
              <a:t>system.</a:t>
            </a:r>
          </a:p>
          <a:p>
            <a:r>
              <a:rPr lang="en-US" altLang="en-US">
                <a:cs typeface="Times New Roman" panose="02020603050405020304" pitchFamily="18" charset="0"/>
              </a:rPr>
              <a:t>Thus, if </a:t>
            </a:r>
            <a:r>
              <a:rPr lang="en-US" altLang="en-US" i="1">
                <a:cs typeface="Times New Roman" panose="02020603050405020304" pitchFamily="18" charset="0"/>
              </a:rPr>
              <a:t>j </a:t>
            </a:r>
            <a:r>
              <a:rPr lang="en-US" altLang="en-US">
                <a:cs typeface="Times New Roman" panose="02020603050405020304" pitchFamily="18" charset="0"/>
              </a:rPr>
              <a:t>≤ </a:t>
            </a:r>
            <a:r>
              <a:rPr lang="en-US" altLang="en-US" i="1">
                <a:cs typeface="Times New Roman" panose="02020603050405020304" pitchFamily="18" charset="0"/>
              </a:rPr>
              <a:t>R</a:t>
            </a:r>
            <a:r>
              <a:rPr lang="en-US" altLang="en-US">
                <a:cs typeface="Times New Roman" panose="02020603050405020304" pitchFamily="18" charset="0"/>
              </a:rPr>
              <a:t> machines are in bad condition, a machine that has just broken will immediately be assigned for repair; if </a:t>
            </a:r>
            <a:r>
              <a:rPr lang="en-US" altLang="en-US" i="1">
                <a:cs typeface="Times New Roman" panose="02020603050405020304" pitchFamily="18" charset="0"/>
              </a:rPr>
              <a:t>j</a:t>
            </a:r>
            <a:r>
              <a:rPr lang="en-US" altLang="en-US">
                <a:cs typeface="Times New Roman" panose="02020603050405020304" pitchFamily="18" charset="0"/>
              </a:rPr>
              <a:t> &gt; </a:t>
            </a:r>
            <a:r>
              <a:rPr lang="en-US" altLang="en-US" i="1">
                <a:cs typeface="Times New Roman" panose="02020603050405020304" pitchFamily="18" charset="0"/>
              </a:rPr>
              <a:t>R</a:t>
            </a:r>
            <a:r>
              <a:rPr lang="en-US" altLang="en-US">
                <a:cs typeface="Times New Roman" panose="02020603050405020304" pitchFamily="18" charset="0"/>
              </a:rPr>
              <a:t> machines are broken, </a:t>
            </a:r>
            <a:r>
              <a:rPr lang="en-US" altLang="en-US" i="1">
                <a:cs typeface="Times New Roman" panose="02020603050405020304" pitchFamily="18" charset="0"/>
              </a:rPr>
              <a:t>j</a:t>
            </a:r>
            <a:r>
              <a:rPr lang="en-US" altLang="en-US">
                <a:cs typeface="Times New Roman" panose="02020603050405020304" pitchFamily="18" charset="0"/>
              </a:rPr>
              <a:t> – </a:t>
            </a:r>
            <a:r>
              <a:rPr lang="en-US" altLang="en-US" i="1">
                <a:cs typeface="Times New Roman" panose="02020603050405020304" pitchFamily="18" charset="0"/>
              </a:rPr>
              <a:t>R</a:t>
            </a:r>
            <a:r>
              <a:rPr lang="en-US" altLang="en-US">
                <a:cs typeface="Times New Roman" panose="02020603050405020304" pitchFamily="18" charset="0"/>
              </a:rPr>
              <a:t> machines will be waiting in a single line for a repair worker to become idle.</a:t>
            </a:r>
          </a:p>
          <a:p>
            <a:r>
              <a:rPr lang="en-US" altLang="en-US">
                <a:cs typeface="Times New Roman" panose="02020603050405020304" pitchFamily="18" charset="0"/>
              </a:rPr>
              <a:t>The time it takes to complete repairs on a broken machine is assumed exponential with rate </a:t>
            </a:r>
            <a:r>
              <a:rPr lang="en-US" altLang="en-US" i="1">
                <a:cs typeface="Times New Roman" panose="02020603050405020304" pitchFamily="18" charset="0"/>
              </a:rPr>
              <a:t>µ.</a:t>
            </a:r>
          </a:p>
          <a:p>
            <a:r>
              <a:rPr lang="en-US" altLang="en-US">
                <a:cs typeface="Times New Roman" panose="02020603050405020304" pitchFamily="18" charset="0"/>
              </a:rPr>
              <a:t>Once a machine is repaired, it returns to good condition and is again susceptible to breakdown.</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p:txBody>
          <a:bodyPr/>
          <a:lstStyle/>
          <a:p>
            <a:r>
              <a:rPr lang="en-US" altLang="en-US"/>
              <a:t> </a:t>
            </a:r>
          </a:p>
        </p:txBody>
      </p:sp>
      <p:sp>
        <p:nvSpPr>
          <p:cNvPr id="314371" name="Rectangle 3"/>
          <p:cNvSpPr>
            <a:spLocks noGrp="1" noChangeArrowheads="1"/>
          </p:cNvSpPr>
          <p:nvPr>
            <p:ph type="body" idx="1"/>
          </p:nvPr>
        </p:nvSpPr>
        <p:spPr/>
        <p:txBody>
          <a:bodyPr/>
          <a:lstStyle/>
          <a:p>
            <a:r>
              <a:rPr lang="en-US" altLang="en-US"/>
              <a:t>The machine repair model may be modeled as a birth-death process, where the state </a:t>
            </a:r>
            <a:r>
              <a:rPr lang="en-US" altLang="en-US" i="1"/>
              <a:t>j</a:t>
            </a:r>
            <a:r>
              <a:rPr lang="en-US" altLang="en-US"/>
              <a:t> at any time is the number of machines in bad condition.</a:t>
            </a:r>
          </a:p>
          <a:p>
            <a:r>
              <a:rPr lang="en-US" altLang="en-US"/>
              <a:t>Note that a birth corresponds to a machine breaking down and a death corresponds to a machine having just been repaired.</a:t>
            </a:r>
          </a:p>
          <a:p>
            <a:r>
              <a:rPr lang="en-US" altLang="en-US"/>
              <a:t>When the state is </a:t>
            </a:r>
            <a:r>
              <a:rPr lang="en-US" altLang="en-US" i="1"/>
              <a:t>j</a:t>
            </a:r>
            <a:r>
              <a:rPr lang="en-US" altLang="en-US"/>
              <a:t>, there are </a:t>
            </a:r>
            <a:r>
              <a:rPr lang="en-US" altLang="en-US" i="1"/>
              <a:t>K-j</a:t>
            </a:r>
            <a:r>
              <a:rPr lang="en-US" altLang="en-US"/>
              <a:t> machines in good condition. </a:t>
            </a:r>
          </a:p>
          <a:p>
            <a:r>
              <a:rPr lang="en-US" altLang="en-US"/>
              <a:t>When the state is </a:t>
            </a:r>
            <a:r>
              <a:rPr lang="en-US" altLang="en-US" i="1"/>
              <a:t>j</a:t>
            </a:r>
            <a:r>
              <a:rPr lang="en-US" altLang="en-US"/>
              <a:t>, min (</a:t>
            </a:r>
            <a:r>
              <a:rPr lang="en-US" altLang="en-US" i="1"/>
              <a:t>j,R</a:t>
            </a:r>
            <a:r>
              <a:rPr lang="en-US" altLang="en-US"/>
              <a:t>) repair people will be busy.</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p:txBody>
          <a:bodyPr/>
          <a:lstStyle/>
          <a:p>
            <a:r>
              <a:rPr lang="en-US" altLang="en-US"/>
              <a:t> </a:t>
            </a:r>
          </a:p>
        </p:txBody>
      </p:sp>
      <p:sp>
        <p:nvSpPr>
          <p:cNvPr id="316419" name="Rectangle 3"/>
          <p:cNvSpPr>
            <a:spLocks noGrp="1" noChangeArrowheads="1"/>
          </p:cNvSpPr>
          <p:nvPr>
            <p:ph type="body" idx="1"/>
          </p:nvPr>
        </p:nvSpPr>
        <p:spPr/>
        <p:txBody>
          <a:bodyPr/>
          <a:lstStyle/>
          <a:p>
            <a:r>
              <a:rPr lang="en-US" altLang="en-US"/>
              <a:t>Since each occupied repair worker completes repairs at rate </a:t>
            </a:r>
            <a:r>
              <a:rPr lang="en-US" altLang="en-US" i="1">
                <a:cs typeface="Times New Roman" panose="02020603050405020304" pitchFamily="18" charset="0"/>
              </a:rPr>
              <a:t>µ</a:t>
            </a:r>
            <a:r>
              <a:rPr lang="en-US" altLang="en-US">
                <a:cs typeface="Times New Roman" panose="02020603050405020304" pitchFamily="18" charset="0"/>
              </a:rPr>
              <a:t>, the death rate </a:t>
            </a:r>
            <a:r>
              <a:rPr lang="en-US" altLang="en-US" i="1">
                <a:cs typeface="Times New Roman" panose="02020603050405020304" pitchFamily="18" charset="0"/>
              </a:rPr>
              <a:t>µ</a:t>
            </a:r>
            <a:r>
              <a:rPr lang="en-US" altLang="en-US" i="1" baseline="-25000">
                <a:cs typeface="Times New Roman" panose="02020603050405020304" pitchFamily="18" charset="0"/>
              </a:rPr>
              <a:t>j</a:t>
            </a:r>
            <a:r>
              <a:rPr lang="en-US" altLang="en-US">
                <a:cs typeface="Times New Roman" panose="02020603050405020304" pitchFamily="18" charset="0"/>
              </a:rPr>
              <a:t> is given by</a:t>
            </a:r>
          </a:p>
          <a:p>
            <a:pPr>
              <a:buFont typeface="Wingdings" panose="05000000000000000000" pitchFamily="2" charset="2"/>
              <a:buNone/>
            </a:pPr>
            <a:r>
              <a:rPr lang="en-US" altLang="en-US">
                <a:cs typeface="Times New Roman" panose="02020603050405020304" pitchFamily="18" charset="0"/>
              </a:rPr>
              <a:t/>
            </a:r>
            <a:br>
              <a:rPr lang="en-US" altLang="en-US">
                <a:cs typeface="Times New Roman" panose="02020603050405020304" pitchFamily="18" charset="0"/>
              </a:rPr>
            </a:br>
            <a:endParaRPr lang="en-US" altLang="en-US">
              <a:cs typeface="Times New Roman" panose="02020603050405020304" pitchFamily="18" charset="0"/>
            </a:endParaRPr>
          </a:p>
          <a:p>
            <a:r>
              <a:rPr lang="en-US" altLang="en-US">
                <a:cs typeface="Times New Roman" panose="02020603050405020304" pitchFamily="18" charset="0"/>
              </a:rPr>
              <a:t>If we define </a:t>
            </a:r>
            <a:r>
              <a:rPr lang="en-US" altLang="en-US" i="1">
                <a:cs typeface="Times New Roman" panose="02020603050405020304" pitchFamily="18" charset="0"/>
              </a:rPr>
              <a:t>p</a:t>
            </a:r>
            <a:r>
              <a:rPr lang="en-US" altLang="en-US">
                <a:cs typeface="Times New Roman" panose="02020603050405020304" pitchFamily="18" charset="0"/>
              </a:rPr>
              <a:t> = </a:t>
            </a:r>
            <a:r>
              <a:rPr lang="el-GR" altLang="en-US">
                <a:cs typeface="Times New Roman" panose="02020603050405020304" pitchFamily="18" charset="0"/>
              </a:rPr>
              <a:t>λ</a:t>
            </a:r>
            <a:r>
              <a:rPr lang="en-US" altLang="en-US">
                <a:cs typeface="Times New Roman" panose="02020603050405020304" pitchFamily="18" charset="0"/>
              </a:rPr>
              <a:t> /</a:t>
            </a:r>
            <a:r>
              <a:rPr lang="en-US" altLang="en-US" i="1">
                <a:cs typeface="Times New Roman" panose="02020603050405020304" pitchFamily="18" charset="0"/>
              </a:rPr>
              <a:t>µ, </a:t>
            </a:r>
            <a:r>
              <a:rPr lang="en-US" altLang="en-US">
                <a:cs typeface="Times New Roman" panose="02020603050405020304" pitchFamily="18" charset="0"/>
              </a:rPr>
              <a:t>an application of steady-state probability distribution:</a:t>
            </a:r>
            <a:endParaRPr lang="en-US" altLang="en-US" i="1">
              <a:cs typeface="Times New Roman" panose="02020603050405020304" pitchFamily="18" charset="0"/>
            </a:endParaRPr>
          </a:p>
        </p:txBody>
      </p:sp>
      <p:graphicFrame>
        <p:nvGraphicFramePr>
          <p:cNvPr id="316420" name="Object 4"/>
          <p:cNvGraphicFramePr>
            <a:graphicFrameLocks noChangeAspect="1"/>
          </p:cNvGraphicFramePr>
          <p:nvPr/>
        </p:nvGraphicFramePr>
        <p:xfrm>
          <a:off x="3200400" y="2490788"/>
          <a:ext cx="3079750" cy="785812"/>
        </p:xfrm>
        <a:graphic>
          <a:graphicData uri="http://schemas.openxmlformats.org/presentationml/2006/ole">
            <mc:AlternateContent xmlns:mc="http://schemas.openxmlformats.org/markup-compatibility/2006">
              <mc:Choice xmlns:v="urn:schemas-microsoft-com:vml" Requires="v">
                <p:oleObj spid="_x0000_s316422" name="Equation" r:id="rId4" imgW="1892160" imgH="482400" progId="Equation.3">
                  <p:embed/>
                </p:oleObj>
              </mc:Choice>
              <mc:Fallback>
                <p:oleObj name="Equation" r:id="rId4" imgW="1892160" imgH="482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0400" y="2490788"/>
                        <a:ext cx="3079750" cy="785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16421" name="Object 5"/>
          <p:cNvGraphicFramePr>
            <a:graphicFrameLocks noChangeAspect="1"/>
          </p:cNvGraphicFramePr>
          <p:nvPr/>
        </p:nvGraphicFramePr>
        <p:xfrm>
          <a:off x="3276600" y="4419600"/>
          <a:ext cx="3048000" cy="1443038"/>
        </p:xfrm>
        <a:graphic>
          <a:graphicData uri="http://schemas.openxmlformats.org/presentationml/2006/ole">
            <mc:AlternateContent xmlns:mc="http://schemas.openxmlformats.org/markup-compatibility/2006">
              <mc:Choice xmlns:v="urn:schemas-microsoft-com:vml" Requires="v">
                <p:oleObj spid="_x0000_s316423" name="Equation" r:id="rId6" imgW="2412720" imgH="1143000" progId="Equation.3">
                  <p:embed/>
                </p:oleObj>
              </mc:Choice>
              <mc:Fallback>
                <p:oleObj name="Equation" r:id="rId6" imgW="2412720" imgH="11430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76600" y="4419600"/>
                        <a:ext cx="3048000" cy="1443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ChangeArrowheads="1"/>
          </p:cNvSpPr>
          <p:nvPr>
            <p:ph type="title"/>
          </p:nvPr>
        </p:nvSpPr>
        <p:spPr/>
        <p:txBody>
          <a:bodyPr/>
          <a:lstStyle/>
          <a:p>
            <a:r>
              <a:rPr lang="en-US" altLang="en-US"/>
              <a:t> </a:t>
            </a:r>
          </a:p>
        </p:txBody>
      </p:sp>
      <p:sp>
        <p:nvSpPr>
          <p:cNvPr id="318467" name="Rectangle 3"/>
          <p:cNvSpPr>
            <a:spLocks noGrp="1" noChangeArrowheads="1"/>
          </p:cNvSpPr>
          <p:nvPr>
            <p:ph type="body" idx="1"/>
          </p:nvPr>
        </p:nvSpPr>
        <p:spPr/>
        <p:txBody>
          <a:bodyPr/>
          <a:lstStyle/>
          <a:p>
            <a:r>
              <a:rPr lang="en-US" altLang="en-US"/>
              <a:t>Using the steady-state probabilities shown on the previous slide, we can determine the following quantities of interest:</a:t>
            </a:r>
          </a:p>
          <a:p>
            <a:pPr lvl="1"/>
            <a:r>
              <a:rPr lang="en-US" altLang="en-US" i="1"/>
              <a:t>L</a:t>
            </a:r>
            <a:r>
              <a:rPr lang="en-US" altLang="en-US"/>
              <a:t> = expected number of broken machines</a:t>
            </a:r>
          </a:p>
          <a:p>
            <a:pPr lvl="1"/>
            <a:r>
              <a:rPr lang="en-US" altLang="en-US" i="1"/>
              <a:t>L</a:t>
            </a:r>
            <a:r>
              <a:rPr lang="en-US" altLang="en-US" i="1" baseline="-25000"/>
              <a:t>q</a:t>
            </a:r>
            <a:r>
              <a:rPr lang="en-US" altLang="en-US"/>
              <a:t> = expected number of machines waiting for service</a:t>
            </a:r>
          </a:p>
          <a:p>
            <a:pPr lvl="1"/>
            <a:r>
              <a:rPr lang="en-US" altLang="en-US" i="1"/>
              <a:t>W</a:t>
            </a:r>
            <a:r>
              <a:rPr lang="en-US" altLang="en-US"/>
              <a:t> = average time a machine spends broken (down time)</a:t>
            </a:r>
          </a:p>
          <a:p>
            <a:pPr lvl="1"/>
            <a:r>
              <a:rPr lang="en-US" altLang="en-US" i="1"/>
              <a:t>W</a:t>
            </a:r>
            <a:r>
              <a:rPr lang="en-US" altLang="en-US" i="1" baseline="-25000"/>
              <a:t>q</a:t>
            </a:r>
            <a:r>
              <a:rPr lang="en-US" altLang="en-US"/>
              <a:t> = average time a machine spends waiting for service</a:t>
            </a:r>
          </a:p>
          <a:p>
            <a:r>
              <a:rPr lang="en-US" altLang="en-US"/>
              <a:t>Unfortunately, there are no simple formulas for </a:t>
            </a:r>
            <a:r>
              <a:rPr lang="en-US" altLang="en-US" i="1"/>
              <a:t>L, L</a:t>
            </a:r>
            <a:r>
              <a:rPr lang="en-US" altLang="en-US" i="1" baseline="-25000"/>
              <a:t>q</a:t>
            </a:r>
            <a:r>
              <a:rPr lang="en-US" altLang="en-US" i="1"/>
              <a:t>, W, W</a:t>
            </a:r>
            <a:r>
              <a:rPr lang="en-US" altLang="en-US" i="1" baseline="-25000"/>
              <a:t>q</a:t>
            </a:r>
            <a:r>
              <a:rPr lang="en-US" altLang="en-US" i="1"/>
              <a:t>.</a:t>
            </a:r>
            <a:r>
              <a:rPr lang="en-US" altLang="en-US"/>
              <a:t> The best we can do is express these quantities in terms of the </a:t>
            </a:r>
            <a:r>
              <a:rPr lang="el-GR" altLang="en-US" i="1">
                <a:cs typeface="Times New Roman" panose="02020603050405020304" pitchFamily="18" charset="0"/>
              </a:rPr>
              <a:t>π</a:t>
            </a:r>
            <a:r>
              <a:rPr lang="en-US" altLang="en-US" i="1" baseline="-25000">
                <a:cs typeface="Times New Roman" panose="02020603050405020304" pitchFamily="18" charset="0"/>
              </a:rPr>
              <a:t>j</a:t>
            </a:r>
            <a:r>
              <a:rPr lang="en-US" altLang="en-US">
                <a:cs typeface="Times New Roman" panose="02020603050405020304" pitchFamily="18" charset="0"/>
              </a:rPr>
              <a:t>’s:</a:t>
            </a:r>
            <a:endParaRPr lang="el-GR" altLang="en-US">
              <a:cs typeface="Times New Roman" panose="02020603050405020304" pitchFamily="18"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r>
              <a:rPr lang="en-US" altLang="en-US"/>
              <a:t> </a:t>
            </a:r>
          </a:p>
        </p:txBody>
      </p:sp>
      <p:graphicFrame>
        <p:nvGraphicFramePr>
          <p:cNvPr id="320515" name="Object 3"/>
          <p:cNvGraphicFramePr>
            <a:graphicFrameLocks noChangeAspect="1"/>
          </p:cNvGraphicFramePr>
          <p:nvPr/>
        </p:nvGraphicFramePr>
        <p:xfrm>
          <a:off x="2095500" y="1752600"/>
          <a:ext cx="1943100" cy="2057400"/>
        </p:xfrm>
        <a:graphic>
          <a:graphicData uri="http://schemas.openxmlformats.org/presentationml/2006/ole">
            <mc:AlternateContent xmlns:mc="http://schemas.openxmlformats.org/markup-compatibility/2006">
              <mc:Choice xmlns:v="urn:schemas-microsoft-com:vml" Requires="v">
                <p:oleObj spid="_x0000_s320518" name="Equation" r:id="rId4" imgW="1091880" imgH="1155600" progId="Equation.3">
                  <p:embed/>
                </p:oleObj>
              </mc:Choice>
              <mc:Fallback>
                <p:oleObj name="Equation" r:id="rId4" imgW="1091880" imgH="1155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5500" y="1752600"/>
                        <a:ext cx="1943100" cy="205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0516" name="Object 4"/>
          <p:cNvGraphicFramePr>
            <a:graphicFrameLocks noChangeAspect="1"/>
          </p:cNvGraphicFramePr>
          <p:nvPr/>
        </p:nvGraphicFramePr>
        <p:xfrm>
          <a:off x="5614988" y="1714500"/>
          <a:ext cx="1166812" cy="1790700"/>
        </p:xfrm>
        <a:graphic>
          <a:graphicData uri="http://schemas.openxmlformats.org/presentationml/2006/ole">
            <mc:AlternateContent xmlns:mc="http://schemas.openxmlformats.org/markup-compatibility/2006">
              <mc:Choice xmlns:v="urn:schemas-microsoft-com:vml" Requires="v">
                <p:oleObj spid="_x0000_s320519" name="Equation" r:id="rId6" imgW="545760" imgH="838080" progId="Equation.3">
                  <p:embed/>
                </p:oleObj>
              </mc:Choice>
              <mc:Fallback>
                <p:oleObj name="Equation" r:id="rId6" imgW="545760" imgH="83808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14988" y="1714500"/>
                        <a:ext cx="1166812" cy="179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20517" name="Rectangle 5"/>
          <p:cNvSpPr>
            <a:spLocks noGrp="1" noChangeArrowheads="1"/>
          </p:cNvSpPr>
          <p:nvPr>
            <p:ph type="body" idx="1"/>
          </p:nvPr>
        </p:nvSpPr>
        <p:spPr>
          <a:xfrm>
            <a:off x="566738" y="4513263"/>
            <a:ext cx="8001000" cy="1651000"/>
          </a:xfrm>
        </p:spPr>
        <p:txBody>
          <a:bodyPr/>
          <a:lstStyle/>
          <a:p>
            <a:r>
              <a:rPr lang="en-US" altLang="en-US"/>
              <a:t>Figure 19 (Machrep.wk1) gives a spreadsheet template for the machine repair model.</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p:txBody>
          <a:bodyPr/>
          <a:lstStyle/>
          <a:p>
            <a:r>
              <a:rPr lang="en-US" altLang="en-US" sz="3200"/>
              <a:t>20.10 Exponential Queues in Series and Open Queuing Networks</a:t>
            </a:r>
          </a:p>
        </p:txBody>
      </p:sp>
      <p:sp>
        <p:nvSpPr>
          <p:cNvPr id="322563" name="Rectangle 3"/>
          <p:cNvSpPr>
            <a:spLocks noGrp="1" noChangeArrowheads="1"/>
          </p:cNvSpPr>
          <p:nvPr>
            <p:ph type="body" idx="1"/>
          </p:nvPr>
        </p:nvSpPr>
        <p:spPr/>
        <p:txBody>
          <a:bodyPr/>
          <a:lstStyle/>
          <a:p>
            <a:r>
              <a:rPr lang="en-US" altLang="en-US"/>
              <a:t>In the queuing models that we have studied so far, a customer’s entire service time is spent with a single server.</a:t>
            </a:r>
          </a:p>
          <a:p>
            <a:r>
              <a:rPr lang="en-US" altLang="en-US"/>
              <a:t>In many situations the customer’s service is not complete until the customer has been served by more than one server.</a:t>
            </a:r>
          </a:p>
          <a:p>
            <a:r>
              <a:rPr lang="en-US" altLang="en-US"/>
              <a:t>A system like the one shown in Figure 19 in the book is called a </a:t>
            </a:r>
            <a:r>
              <a:rPr lang="en-US" altLang="en-US" b="1"/>
              <a:t>k-stage series queuing system</a:t>
            </a:r>
            <a:r>
              <a:rPr lang="en-US" altLang="en-US"/>
              <a:t>.</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r>
              <a:rPr lang="en-US" altLang="en-US"/>
              <a:t> </a:t>
            </a:r>
          </a:p>
        </p:txBody>
      </p:sp>
      <p:sp>
        <p:nvSpPr>
          <p:cNvPr id="324611" name="Rectangle 3"/>
          <p:cNvSpPr>
            <a:spLocks noGrp="1" noChangeArrowheads="1"/>
          </p:cNvSpPr>
          <p:nvPr>
            <p:ph type="body" idx="1"/>
          </p:nvPr>
        </p:nvSpPr>
        <p:spPr>
          <a:xfrm>
            <a:off x="762000" y="1295400"/>
            <a:ext cx="8001000" cy="4724400"/>
          </a:xfrm>
        </p:spPr>
        <p:txBody>
          <a:bodyPr/>
          <a:lstStyle/>
          <a:p>
            <a:r>
              <a:rPr lang="en-US" altLang="en-US" b="1"/>
              <a:t>Theorem 4</a:t>
            </a:r>
            <a:r>
              <a:rPr lang="en-US" altLang="en-US"/>
              <a:t> – If (1)interarrival times for a series queuing system are exponential with rate </a:t>
            </a:r>
            <a:r>
              <a:rPr lang="el-GR" altLang="en-US">
                <a:cs typeface="Times New Roman" panose="02020603050405020304" pitchFamily="18" charset="0"/>
              </a:rPr>
              <a:t>λ</a:t>
            </a:r>
            <a:r>
              <a:rPr lang="en-US" altLang="en-US">
                <a:cs typeface="Times New Roman" panose="02020603050405020304" pitchFamily="18" charset="0"/>
              </a:rPr>
              <a:t>, (2) service times for each stage </a:t>
            </a:r>
            <a:r>
              <a:rPr lang="en-US" altLang="en-US" i="1">
                <a:cs typeface="Times New Roman" panose="02020603050405020304" pitchFamily="18" charset="0"/>
              </a:rPr>
              <a:t>I</a:t>
            </a:r>
            <a:r>
              <a:rPr lang="en-US" altLang="en-US">
                <a:cs typeface="Times New Roman" panose="02020603050405020304" pitchFamily="18" charset="0"/>
              </a:rPr>
              <a:t> server are exponential, and (3) each stage has an infinite-capacity waiting room, then interarrival times for arrivals to each stage of the queuing system are exponential with rate </a:t>
            </a:r>
            <a:r>
              <a:rPr lang="el-GR" altLang="en-US">
                <a:cs typeface="Times New Roman" panose="02020603050405020304" pitchFamily="18" charset="0"/>
              </a:rPr>
              <a:t>λ</a:t>
            </a:r>
            <a:r>
              <a:rPr lang="en-US" altLang="en-US">
                <a:cs typeface="Times New Roman" panose="02020603050405020304" pitchFamily="18" charset="0"/>
              </a:rPr>
              <a:t>.</a:t>
            </a:r>
          </a:p>
          <a:p>
            <a:r>
              <a:rPr lang="en-US" altLang="en-US">
                <a:cs typeface="Times New Roman" panose="02020603050405020304" pitchFamily="18" charset="0"/>
              </a:rPr>
              <a:t>For this result to be valid, each stage must have sufficient capacity to service a stream of arrivals that arrives at rate </a:t>
            </a:r>
            <a:r>
              <a:rPr lang="el-GR" altLang="en-US">
                <a:cs typeface="Times New Roman" panose="02020603050405020304" pitchFamily="18" charset="0"/>
              </a:rPr>
              <a:t>λ</a:t>
            </a:r>
            <a:r>
              <a:rPr lang="en-US" altLang="en-US">
                <a:cs typeface="Times New Roman" panose="02020603050405020304" pitchFamily="18" charset="0"/>
              </a:rPr>
              <a:t>; otherwise, the queue will “blow up” at the stage with insufficient capacity.</a:t>
            </a:r>
            <a:endParaRPr lang="el-GR" altLang="en-US">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US" altLang="en-US"/>
              <a:t> </a:t>
            </a:r>
          </a:p>
        </p:txBody>
      </p:sp>
      <p:sp>
        <p:nvSpPr>
          <p:cNvPr id="197635" name="Rectangle 3"/>
          <p:cNvSpPr>
            <a:spLocks noGrp="1" noChangeArrowheads="1"/>
          </p:cNvSpPr>
          <p:nvPr>
            <p:ph type="body" idx="1"/>
          </p:nvPr>
        </p:nvSpPr>
        <p:spPr/>
        <p:txBody>
          <a:bodyPr/>
          <a:lstStyle/>
          <a:p>
            <a:r>
              <a:rPr lang="en-US" altLang="en-US"/>
              <a:t>Finally we consider </a:t>
            </a:r>
            <a:r>
              <a:rPr lang="en-US" altLang="en-US" b="1"/>
              <a:t>priority queuing disciplines</a:t>
            </a:r>
            <a:r>
              <a:rPr lang="en-US" altLang="en-US"/>
              <a:t>. </a:t>
            </a:r>
          </a:p>
          <a:p>
            <a:r>
              <a:rPr lang="en-US" altLang="en-US"/>
              <a:t>A priority discipline classifies each arrival into one of several categories.</a:t>
            </a:r>
          </a:p>
          <a:p>
            <a:r>
              <a:rPr lang="en-US" altLang="en-US"/>
              <a:t>Each category is then given a priority level, and within each priority level, customers enter service on an FCFS basis.</a:t>
            </a:r>
          </a:p>
          <a:p>
            <a:r>
              <a:rPr lang="en-US" altLang="en-US"/>
              <a:t>Another factor that has an important effect on the behavior of a queuing system is the method that customers use to determine which line to join.</a:t>
            </a:r>
          </a:p>
          <a:p>
            <a:endParaRPr lang="en-US" alt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r>
              <a:rPr lang="en-US" altLang="en-US"/>
              <a:t>Open Queuing Networks</a:t>
            </a:r>
          </a:p>
        </p:txBody>
      </p:sp>
      <p:sp>
        <p:nvSpPr>
          <p:cNvPr id="326659" name="Rectangle 3"/>
          <p:cNvSpPr>
            <a:spLocks noGrp="1" noChangeArrowheads="1"/>
          </p:cNvSpPr>
          <p:nvPr>
            <p:ph type="body" idx="1"/>
          </p:nvPr>
        </p:nvSpPr>
        <p:spPr>
          <a:xfrm>
            <a:off x="762000" y="1524000"/>
            <a:ext cx="8001000" cy="4724400"/>
          </a:xfrm>
        </p:spPr>
        <p:txBody>
          <a:bodyPr/>
          <a:lstStyle/>
          <a:p>
            <a:r>
              <a:rPr lang="en-US" altLang="en-US" b="1" dirty="0"/>
              <a:t>Open queuing networks</a:t>
            </a:r>
            <a:r>
              <a:rPr lang="en-US" altLang="en-US" dirty="0"/>
              <a:t> are a generalization of queues in series. Assume that station </a:t>
            </a:r>
            <a:r>
              <a:rPr lang="en-US" altLang="en-US" i="1" dirty="0"/>
              <a:t>j</a:t>
            </a:r>
            <a:r>
              <a:rPr lang="en-US" altLang="en-US" dirty="0"/>
              <a:t> consists of </a:t>
            </a:r>
            <a:r>
              <a:rPr lang="en-US" altLang="en-US" i="1" dirty="0" err="1"/>
              <a:t>s</a:t>
            </a:r>
            <a:r>
              <a:rPr lang="en-US" altLang="en-US" i="1" baseline="-25000" dirty="0" err="1"/>
              <a:t>j</a:t>
            </a:r>
            <a:r>
              <a:rPr lang="en-US" altLang="en-US" dirty="0"/>
              <a:t> exponential servers, each operating at rate </a:t>
            </a:r>
            <a:r>
              <a:rPr lang="en-US" altLang="en-US" i="1" dirty="0">
                <a:cs typeface="Times New Roman" panose="02020603050405020304" pitchFamily="18" charset="0"/>
              </a:rPr>
              <a:t>µ</a:t>
            </a:r>
            <a:r>
              <a:rPr lang="en-US" altLang="en-US" i="1" baseline="-25000" dirty="0">
                <a:cs typeface="Times New Roman" panose="02020603050405020304" pitchFamily="18" charset="0"/>
              </a:rPr>
              <a:t>j</a:t>
            </a:r>
            <a:r>
              <a:rPr lang="en-US" altLang="en-US" i="1" dirty="0">
                <a:cs typeface="Times New Roman" panose="02020603050405020304" pitchFamily="18" charset="0"/>
              </a:rPr>
              <a:t>.</a:t>
            </a:r>
          </a:p>
          <a:p>
            <a:r>
              <a:rPr lang="en-US" altLang="en-US" dirty="0">
                <a:cs typeface="Times New Roman" panose="02020603050405020304" pitchFamily="18" charset="0"/>
              </a:rPr>
              <a:t>Customers are assumed to arrive at station</a:t>
            </a:r>
            <a:r>
              <a:rPr lang="en-US" altLang="en-US" i="1" dirty="0">
                <a:cs typeface="Times New Roman" panose="02020603050405020304" pitchFamily="18" charset="0"/>
              </a:rPr>
              <a:t> j</a:t>
            </a:r>
            <a:r>
              <a:rPr lang="en-US" altLang="en-US" dirty="0">
                <a:cs typeface="Times New Roman" panose="02020603050405020304" pitchFamily="18" charset="0"/>
              </a:rPr>
              <a:t> from outside the queuing system at rate </a:t>
            </a:r>
            <a:r>
              <a:rPr lang="en-US" altLang="en-US" i="1" dirty="0" err="1">
                <a:cs typeface="Times New Roman" panose="02020603050405020304" pitchFamily="18" charset="0"/>
              </a:rPr>
              <a:t>r</a:t>
            </a:r>
            <a:r>
              <a:rPr lang="en-US" altLang="en-US" i="1" baseline="-25000" dirty="0" err="1">
                <a:cs typeface="Times New Roman" panose="02020603050405020304" pitchFamily="18" charset="0"/>
              </a:rPr>
              <a:t>j</a:t>
            </a:r>
            <a:r>
              <a:rPr lang="en-US" altLang="en-US" dirty="0">
                <a:cs typeface="Times New Roman" panose="02020603050405020304" pitchFamily="18" charset="0"/>
              </a:rPr>
              <a:t>.</a:t>
            </a:r>
          </a:p>
          <a:p>
            <a:r>
              <a:rPr lang="en-US" altLang="en-US" dirty="0">
                <a:cs typeface="Times New Roman" panose="02020603050405020304" pitchFamily="18" charset="0"/>
              </a:rPr>
              <a:t>These </a:t>
            </a:r>
            <a:r>
              <a:rPr lang="en-US" altLang="en-US" dirty="0" err="1">
                <a:cs typeface="Times New Roman" panose="02020603050405020304" pitchFamily="18" charset="0"/>
              </a:rPr>
              <a:t>interarrival</a:t>
            </a:r>
            <a:r>
              <a:rPr lang="en-US" altLang="en-US" dirty="0">
                <a:cs typeface="Times New Roman" panose="02020603050405020304" pitchFamily="18" charset="0"/>
              </a:rPr>
              <a:t> times are assumed to be exponentially distributed.</a:t>
            </a:r>
          </a:p>
          <a:p>
            <a:r>
              <a:rPr lang="en-US" altLang="en-US" dirty="0">
                <a:cs typeface="Times New Roman" panose="02020603050405020304" pitchFamily="18" charset="0"/>
              </a:rPr>
              <a:t>Once completing service at station </a:t>
            </a:r>
            <a:r>
              <a:rPr lang="en-US" altLang="en-US" i="1" dirty="0">
                <a:cs typeface="Times New Roman" panose="02020603050405020304" pitchFamily="18" charset="0"/>
              </a:rPr>
              <a:t>I</a:t>
            </a:r>
            <a:r>
              <a:rPr lang="en-US" altLang="en-US" dirty="0">
                <a:cs typeface="Times New Roman" panose="02020603050405020304" pitchFamily="18" charset="0"/>
              </a:rPr>
              <a:t>, a customer joins the queue at station </a:t>
            </a:r>
            <a:r>
              <a:rPr lang="en-US" altLang="en-US" i="1" dirty="0">
                <a:cs typeface="Times New Roman" panose="02020603050405020304" pitchFamily="18" charset="0"/>
              </a:rPr>
              <a:t>j</a:t>
            </a:r>
            <a:r>
              <a:rPr lang="en-US" altLang="en-US" dirty="0">
                <a:cs typeface="Times New Roman" panose="02020603050405020304" pitchFamily="18" charset="0"/>
              </a:rPr>
              <a:t> with probability </a:t>
            </a:r>
            <a:r>
              <a:rPr lang="en-US" altLang="en-US" i="1" dirty="0" err="1">
                <a:cs typeface="Times New Roman" panose="02020603050405020304" pitchFamily="18" charset="0"/>
              </a:rPr>
              <a:t>p</a:t>
            </a:r>
            <a:r>
              <a:rPr lang="en-US" altLang="en-US" i="1" baseline="-25000" dirty="0" err="1">
                <a:cs typeface="Times New Roman" panose="02020603050405020304" pitchFamily="18" charset="0"/>
              </a:rPr>
              <a:t>ij</a:t>
            </a:r>
            <a:r>
              <a:rPr lang="en-US" altLang="en-US" dirty="0">
                <a:cs typeface="Times New Roman" panose="02020603050405020304" pitchFamily="18" charset="0"/>
              </a:rPr>
              <a:t> and completes service with probability</a:t>
            </a:r>
            <a:endParaRPr lang="en-US" altLang="en-US" b="1" i="1" dirty="0">
              <a:cs typeface="Times New Roman" panose="02020603050405020304" pitchFamily="18" charset="0"/>
            </a:endParaRPr>
          </a:p>
        </p:txBody>
      </p:sp>
      <p:graphicFrame>
        <p:nvGraphicFramePr>
          <p:cNvPr id="326660" name="Object 4"/>
          <p:cNvGraphicFramePr>
            <a:graphicFrameLocks noChangeAspect="1"/>
          </p:cNvGraphicFramePr>
          <p:nvPr>
            <p:extLst>
              <p:ext uri="{D42A27DB-BD31-4B8C-83A1-F6EECF244321}">
                <p14:modId xmlns:p14="http://schemas.microsoft.com/office/powerpoint/2010/main" val="3840892835"/>
              </p:ext>
            </p:extLst>
          </p:nvPr>
        </p:nvGraphicFramePr>
        <p:xfrm>
          <a:off x="3048000" y="5943600"/>
          <a:ext cx="1066800" cy="854075"/>
        </p:xfrm>
        <a:graphic>
          <a:graphicData uri="http://schemas.openxmlformats.org/presentationml/2006/ole">
            <mc:AlternateContent xmlns:mc="http://schemas.openxmlformats.org/markup-compatibility/2006">
              <mc:Choice xmlns:v="urn:schemas-microsoft-com:vml" Requires="v">
                <p:oleObj spid="_x0000_s326661" name="Equation" r:id="rId4" imgW="571320" imgH="457200" progId="Equation.3">
                  <p:embed/>
                </p:oleObj>
              </mc:Choice>
              <mc:Fallback>
                <p:oleObj name="Equation" r:id="rId4" imgW="57132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5943600"/>
                        <a:ext cx="1066800" cy="854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p:txBody>
          <a:bodyPr/>
          <a:lstStyle/>
          <a:p>
            <a:r>
              <a:rPr lang="en-US" altLang="en-US"/>
              <a:t> </a:t>
            </a:r>
          </a:p>
        </p:txBody>
      </p:sp>
      <p:sp>
        <p:nvSpPr>
          <p:cNvPr id="328707" name="Rectangle 3"/>
          <p:cNvSpPr>
            <a:spLocks noGrp="1" noChangeArrowheads="1"/>
          </p:cNvSpPr>
          <p:nvPr>
            <p:ph type="body" idx="1"/>
          </p:nvPr>
        </p:nvSpPr>
        <p:spPr/>
        <p:txBody>
          <a:bodyPr/>
          <a:lstStyle/>
          <a:p>
            <a:r>
              <a:rPr lang="en-US" altLang="en-US"/>
              <a:t>Define </a:t>
            </a:r>
            <a:r>
              <a:rPr lang="el-GR" altLang="en-US">
                <a:cs typeface="Times New Roman" panose="02020603050405020304" pitchFamily="18" charset="0"/>
              </a:rPr>
              <a:t>λ</a:t>
            </a:r>
            <a:r>
              <a:rPr lang="en-US" altLang="en-US" i="1" baseline="-25000">
                <a:cs typeface="Times New Roman" panose="02020603050405020304" pitchFamily="18" charset="0"/>
              </a:rPr>
              <a:t>j</a:t>
            </a:r>
            <a:r>
              <a:rPr lang="en-US" altLang="en-US">
                <a:cs typeface="Times New Roman" panose="02020603050405020304" pitchFamily="18" charset="0"/>
              </a:rPr>
              <a:t>, the rate at which customers arrive at station </a:t>
            </a:r>
            <a:r>
              <a:rPr lang="en-US" altLang="en-US" i="1">
                <a:cs typeface="Times New Roman" panose="02020603050405020304" pitchFamily="18" charset="0"/>
              </a:rPr>
              <a:t>j</a:t>
            </a:r>
            <a:r>
              <a:rPr lang="en-US" altLang="en-US">
                <a:cs typeface="Times New Roman" panose="02020603050405020304" pitchFamily="18" charset="0"/>
              </a:rPr>
              <a:t>.</a:t>
            </a:r>
          </a:p>
          <a:p>
            <a:r>
              <a:rPr lang="el-GR" altLang="en-US">
                <a:cs typeface="Times New Roman" panose="02020603050405020304" pitchFamily="18" charset="0"/>
              </a:rPr>
              <a:t>λ</a:t>
            </a:r>
            <a:r>
              <a:rPr lang="en-US" altLang="en-US" baseline="-25000">
                <a:cs typeface="Times New Roman" panose="02020603050405020304" pitchFamily="18" charset="0"/>
              </a:rPr>
              <a:t>1</a:t>
            </a:r>
            <a:r>
              <a:rPr lang="en-US" altLang="en-US">
                <a:cs typeface="Times New Roman" panose="02020603050405020304" pitchFamily="18" charset="0"/>
              </a:rPr>
              <a:t>, </a:t>
            </a:r>
            <a:r>
              <a:rPr lang="el-GR" altLang="en-US">
                <a:cs typeface="Times New Roman" panose="02020603050405020304" pitchFamily="18" charset="0"/>
              </a:rPr>
              <a:t>λ</a:t>
            </a:r>
            <a:r>
              <a:rPr lang="en-US" altLang="en-US" baseline="-25000">
                <a:cs typeface="Times New Roman" panose="02020603050405020304" pitchFamily="18" charset="0"/>
              </a:rPr>
              <a:t>2</a:t>
            </a:r>
            <a:r>
              <a:rPr lang="en-US" altLang="en-US">
                <a:cs typeface="Times New Roman" panose="02020603050405020304" pitchFamily="18" charset="0"/>
              </a:rPr>
              <a:t>,… </a:t>
            </a:r>
            <a:r>
              <a:rPr lang="el-GR" altLang="en-US">
                <a:cs typeface="Times New Roman" panose="02020603050405020304" pitchFamily="18" charset="0"/>
              </a:rPr>
              <a:t>λ</a:t>
            </a:r>
            <a:r>
              <a:rPr lang="en-US" altLang="en-US" baseline="-25000">
                <a:cs typeface="Times New Roman" panose="02020603050405020304" pitchFamily="18" charset="0"/>
              </a:rPr>
              <a:t>k</a:t>
            </a:r>
            <a:r>
              <a:rPr lang="en-US" altLang="en-US">
                <a:cs typeface="Times New Roman" panose="02020603050405020304" pitchFamily="18" charset="0"/>
              </a:rPr>
              <a:t> can be found by solving the following systems of linear equations:</a:t>
            </a:r>
            <a:br>
              <a:rPr lang="en-US" altLang="en-US">
                <a:cs typeface="Times New Roman" panose="02020603050405020304" pitchFamily="18" charset="0"/>
              </a:rPr>
            </a:br>
            <a:r>
              <a:rPr lang="en-US" altLang="en-US">
                <a:cs typeface="Times New Roman" panose="02020603050405020304" pitchFamily="18" charset="0"/>
              </a:rPr>
              <a:t/>
            </a:r>
            <a:br>
              <a:rPr lang="en-US" altLang="en-US">
                <a:cs typeface="Times New Roman" panose="02020603050405020304" pitchFamily="18" charset="0"/>
              </a:rPr>
            </a:br>
            <a:endParaRPr lang="en-US" altLang="en-US">
              <a:cs typeface="Times New Roman" panose="02020603050405020304" pitchFamily="18" charset="0"/>
            </a:endParaRPr>
          </a:p>
          <a:p>
            <a:r>
              <a:rPr lang="en-US" altLang="en-US">
                <a:cs typeface="Times New Roman" panose="02020603050405020304" pitchFamily="18" charset="0"/>
              </a:rPr>
              <a:t>This follows, because a fraction </a:t>
            </a:r>
            <a:r>
              <a:rPr lang="en-US" altLang="en-US" i="1">
                <a:cs typeface="Times New Roman" panose="02020603050405020304" pitchFamily="18" charset="0"/>
              </a:rPr>
              <a:t>p</a:t>
            </a:r>
            <a:r>
              <a:rPr lang="en-US" altLang="en-US" i="1" baseline="-25000">
                <a:cs typeface="Times New Roman" panose="02020603050405020304" pitchFamily="18" charset="0"/>
              </a:rPr>
              <a:t>ij</a:t>
            </a:r>
            <a:r>
              <a:rPr lang="en-US" altLang="en-US">
                <a:cs typeface="Times New Roman" panose="02020603050405020304" pitchFamily="18" charset="0"/>
              </a:rPr>
              <a:t> of the </a:t>
            </a:r>
            <a:r>
              <a:rPr lang="el-GR" altLang="en-US">
                <a:cs typeface="Times New Roman" panose="02020603050405020304" pitchFamily="18" charset="0"/>
              </a:rPr>
              <a:t>λ</a:t>
            </a:r>
            <a:r>
              <a:rPr lang="en-US" altLang="en-US" i="1" baseline="-25000">
                <a:cs typeface="Times New Roman" panose="02020603050405020304" pitchFamily="18" charset="0"/>
              </a:rPr>
              <a:t>i</a:t>
            </a:r>
            <a:r>
              <a:rPr lang="en-US" altLang="en-US">
                <a:cs typeface="Times New Roman" panose="02020603050405020304" pitchFamily="18" charset="0"/>
              </a:rPr>
              <a:t> arrivals to station </a:t>
            </a:r>
            <a:r>
              <a:rPr lang="en-US" altLang="en-US" i="1">
                <a:cs typeface="Times New Roman" panose="02020603050405020304" pitchFamily="18" charset="0"/>
              </a:rPr>
              <a:t>i</a:t>
            </a:r>
            <a:r>
              <a:rPr lang="en-US" altLang="en-US">
                <a:cs typeface="Times New Roman" panose="02020603050405020304" pitchFamily="18" charset="0"/>
              </a:rPr>
              <a:t> will next go to station </a:t>
            </a:r>
            <a:r>
              <a:rPr lang="en-US" altLang="en-US" i="1">
                <a:cs typeface="Times New Roman" panose="02020603050405020304" pitchFamily="18" charset="0"/>
              </a:rPr>
              <a:t>j.</a:t>
            </a:r>
          </a:p>
          <a:p>
            <a:r>
              <a:rPr lang="en-US" altLang="en-US">
                <a:cs typeface="Times New Roman" panose="02020603050405020304" pitchFamily="18" charset="0"/>
              </a:rPr>
              <a:t>Suppose the </a:t>
            </a:r>
            <a:r>
              <a:rPr lang="en-US" altLang="en-US" i="1">
                <a:cs typeface="Times New Roman" panose="02020603050405020304" pitchFamily="18" charset="0"/>
              </a:rPr>
              <a:t>s</a:t>
            </a:r>
            <a:r>
              <a:rPr lang="en-US" altLang="en-US" i="1" baseline="-25000">
                <a:cs typeface="Times New Roman" panose="02020603050405020304" pitchFamily="18" charset="0"/>
              </a:rPr>
              <a:t>i</a:t>
            </a:r>
            <a:r>
              <a:rPr lang="en-US" altLang="en-US" i="1">
                <a:cs typeface="Times New Roman" panose="02020603050405020304" pitchFamily="18" charset="0"/>
              </a:rPr>
              <a:t>µ</a:t>
            </a:r>
            <a:r>
              <a:rPr lang="en-US" altLang="en-US" i="1" baseline="-25000">
                <a:cs typeface="Times New Roman" panose="02020603050405020304" pitchFamily="18" charset="0"/>
              </a:rPr>
              <a:t>j</a:t>
            </a:r>
            <a:r>
              <a:rPr lang="en-US" altLang="en-US" i="1">
                <a:cs typeface="Times New Roman" panose="02020603050405020304" pitchFamily="18" charset="0"/>
              </a:rPr>
              <a:t> &gt; </a:t>
            </a:r>
            <a:r>
              <a:rPr lang="el-GR" altLang="en-US">
                <a:cs typeface="Times New Roman" panose="02020603050405020304" pitchFamily="18" charset="0"/>
              </a:rPr>
              <a:t>λ</a:t>
            </a:r>
            <a:r>
              <a:rPr lang="en-US" altLang="en-US" i="1" baseline="-25000">
                <a:cs typeface="Times New Roman" panose="02020603050405020304" pitchFamily="18" charset="0"/>
              </a:rPr>
              <a:t>j</a:t>
            </a:r>
            <a:r>
              <a:rPr lang="en-US" altLang="en-US" i="1">
                <a:cs typeface="Times New Roman" panose="02020603050405020304" pitchFamily="18" charset="0"/>
              </a:rPr>
              <a:t> </a:t>
            </a:r>
            <a:r>
              <a:rPr lang="en-US" altLang="en-US">
                <a:cs typeface="Times New Roman" panose="02020603050405020304" pitchFamily="18" charset="0"/>
              </a:rPr>
              <a:t> holds for all stations.</a:t>
            </a:r>
            <a:endParaRPr lang="en-US" altLang="en-US" i="1">
              <a:cs typeface="Times New Roman" panose="02020603050405020304" pitchFamily="18" charset="0"/>
            </a:endParaRPr>
          </a:p>
        </p:txBody>
      </p:sp>
      <p:graphicFrame>
        <p:nvGraphicFramePr>
          <p:cNvPr id="328708" name="Object 4"/>
          <p:cNvGraphicFramePr>
            <a:graphicFrameLocks noChangeAspect="1"/>
          </p:cNvGraphicFramePr>
          <p:nvPr/>
        </p:nvGraphicFramePr>
        <p:xfrm>
          <a:off x="2743200" y="3352800"/>
          <a:ext cx="3962400" cy="863600"/>
        </p:xfrm>
        <a:graphic>
          <a:graphicData uri="http://schemas.openxmlformats.org/presentationml/2006/ole">
            <mc:AlternateContent xmlns:mc="http://schemas.openxmlformats.org/markup-compatibility/2006">
              <mc:Choice xmlns:v="urn:schemas-microsoft-com:vml" Requires="v">
                <p:oleObj spid="_x0000_s328709" name="Equation" r:id="rId4" imgW="1981080" imgH="431640" progId="Equation.3">
                  <p:embed/>
                </p:oleObj>
              </mc:Choice>
              <mc:Fallback>
                <p:oleObj name="Equation" r:id="rId4" imgW="1981080" imgH="431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43200" y="3352800"/>
                        <a:ext cx="3962400" cy="86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2"/>
          <p:cNvSpPr>
            <a:spLocks noGrp="1" noChangeArrowheads="1"/>
          </p:cNvSpPr>
          <p:nvPr>
            <p:ph type="title"/>
          </p:nvPr>
        </p:nvSpPr>
        <p:spPr/>
        <p:txBody>
          <a:bodyPr/>
          <a:lstStyle/>
          <a:p>
            <a:r>
              <a:rPr lang="en-US" altLang="en-US"/>
              <a:t> </a:t>
            </a:r>
          </a:p>
        </p:txBody>
      </p:sp>
      <p:sp>
        <p:nvSpPr>
          <p:cNvPr id="330755" name="Rectangle 3"/>
          <p:cNvSpPr>
            <a:spLocks noGrp="1" noChangeArrowheads="1"/>
          </p:cNvSpPr>
          <p:nvPr>
            <p:ph type="body" idx="1"/>
          </p:nvPr>
        </p:nvSpPr>
        <p:spPr/>
        <p:txBody>
          <a:bodyPr/>
          <a:lstStyle/>
          <a:p>
            <a:r>
              <a:rPr lang="en-US" altLang="en-US"/>
              <a:t>Then it can be shown that the probability distribution of the number of customers present at station </a:t>
            </a:r>
            <a:r>
              <a:rPr lang="en-US" altLang="en-US" i="1"/>
              <a:t>j</a:t>
            </a:r>
            <a:r>
              <a:rPr lang="en-US" altLang="en-US"/>
              <a:t> and the expected number of customers present at station </a:t>
            </a:r>
            <a:r>
              <a:rPr lang="en-US" altLang="en-US" i="1"/>
              <a:t>j</a:t>
            </a:r>
            <a:r>
              <a:rPr lang="en-US" altLang="en-US"/>
              <a:t> can be found by treating station </a:t>
            </a:r>
            <a:r>
              <a:rPr lang="en-US" altLang="en-US" i="1"/>
              <a:t>j</a:t>
            </a:r>
            <a:r>
              <a:rPr lang="en-US" altLang="en-US"/>
              <a:t> as an </a:t>
            </a:r>
            <a:r>
              <a:rPr lang="en-US" altLang="en-US" i="1"/>
              <a:t>M/M/s</a:t>
            </a:r>
            <a:r>
              <a:rPr lang="en-US" altLang="en-US" i="1" baseline="-25000"/>
              <a:t>j</a:t>
            </a:r>
            <a:r>
              <a:rPr lang="en-US" altLang="en-US" i="1"/>
              <a:t>/GD/</a:t>
            </a:r>
            <a:r>
              <a:rPr lang="en-US" altLang="en-US" i="1">
                <a:cs typeface="Times New Roman" panose="02020603050405020304" pitchFamily="18" charset="0"/>
              </a:rPr>
              <a:t>∞/∞ </a:t>
            </a:r>
            <a:r>
              <a:rPr lang="en-US" altLang="en-US">
                <a:cs typeface="Times New Roman" panose="02020603050405020304" pitchFamily="18" charset="0"/>
              </a:rPr>
              <a:t>system with arrival rate </a:t>
            </a:r>
            <a:r>
              <a:rPr lang="el-GR" altLang="en-US">
                <a:cs typeface="Times New Roman" panose="02020603050405020304" pitchFamily="18" charset="0"/>
              </a:rPr>
              <a:t>λ</a:t>
            </a:r>
            <a:r>
              <a:rPr lang="en-US" altLang="en-US" i="1" baseline="-25000">
                <a:cs typeface="Times New Roman" panose="02020603050405020304" pitchFamily="18" charset="0"/>
              </a:rPr>
              <a:t>j</a:t>
            </a:r>
            <a:r>
              <a:rPr lang="en-US" altLang="en-US">
                <a:cs typeface="Times New Roman" panose="02020603050405020304" pitchFamily="18" charset="0"/>
              </a:rPr>
              <a:t> and service rate </a:t>
            </a:r>
            <a:r>
              <a:rPr lang="en-US" altLang="en-US" i="1">
                <a:cs typeface="Times New Roman" panose="02020603050405020304" pitchFamily="18" charset="0"/>
              </a:rPr>
              <a:t>µ</a:t>
            </a:r>
            <a:r>
              <a:rPr lang="en-US" altLang="en-US" i="1" baseline="-25000">
                <a:cs typeface="Times New Roman" panose="02020603050405020304" pitchFamily="18" charset="0"/>
              </a:rPr>
              <a:t>j</a:t>
            </a:r>
            <a:r>
              <a:rPr lang="en-US" altLang="en-US" i="1">
                <a:cs typeface="Times New Roman" panose="02020603050405020304" pitchFamily="18" charset="0"/>
              </a:rPr>
              <a:t>.</a:t>
            </a:r>
          </a:p>
          <a:p>
            <a:r>
              <a:rPr lang="en-US" altLang="en-US">
                <a:cs typeface="Times New Roman" panose="02020603050405020304" pitchFamily="18" charset="0"/>
              </a:rPr>
              <a:t>If for some </a:t>
            </a:r>
            <a:r>
              <a:rPr lang="en-US" altLang="en-US" i="1">
                <a:cs typeface="Times New Roman" panose="02020603050405020304" pitchFamily="18" charset="0"/>
              </a:rPr>
              <a:t>j</a:t>
            </a:r>
            <a:r>
              <a:rPr lang="en-US" altLang="en-US">
                <a:cs typeface="Times New Roman" panose="02020603050405020304" pitchFamily="18" charset="0"/>
              </a:rPr>
              <a:t>, </a:t>
            </a:r>
            <a:r>
              <a:rPr lang="en-US" altLang="en-US" i="1"/>
              <a:t>s</a:t>
            </a:r>
            <a:r>
              <a:rPr lang="en-US" altLang="en-US" i="1" baseline="-25000"/>
              <a:t>j </a:t>
            </a:r>
            <a:r>
              <a:rPr lang="en-US" altLang="en-US" i="1">
                <a:cs typeface="Times New Roman" panose="02020603050405020304" pitchFamily="18" charset="0"/>
              </a:rPr>
              <a:t>µ</a:t>
            </a:r>
            <a:r>
              <a:rPr lang="en-US" altLang="en-US" i="1" baseline="-25000">
                <a:cs typeface="Times New Roman" panose="02020603050405020304" pitchFamily="18" charset="0"/>
              </a:rPr>
              <a:t>j</a:t>
            </a:r>
            <a:r>
              <a:rPr lang="en-US" altLang="en-US" i="1">
                <a:cs typeface="Times New Roman" panose="02020603050405020304" pitchFamily="18" charset="0"/>
              </a:rPr>
              <a:t>≤ </a:t>
            </a:r>
            <a:r>
              <a:rPr lang="el-GR" altLang="en-US" i="1">
                <a:cs typeface="Times New Roman" panose="02020603050405020304" pitchFamily="18" charset="0"/>
              </a:rPr>
              <a:t>λ</a:t>
            </a:r>
            <a:r>
              <a:rPr lang="en-US" altLang="en-US" i="1" baseline="-25000">
                <a:cs typeface="Times New Roman" panose="02020603050405020304" pitchFamily="18" charset="0"/>
              </a:rPr>
              <a:t>j</a:t>
            </a:r>
            <a:r>
              <a:rPr lang="en-US" altLang="en-US" i="1">
                <a:cs typeface="Times New Roman" panose="02020603050405020304" pitchFamily="18" charset="0"/>
              </a:rPr>
              <a:t>,</a:t>
            </a:r>
            <a:r>
              <a:rPr lang="en-US" altLang="en-US">
                <a:cs typeface="Times New Roman" panose="02020603050405020304" pitchFamily="18" charset="0"/>
              </a:rPr>
              <a:t> then no steady-state distribution of customers exists.</a:t>
            </a:r>
          </a:p>
          <a:p>
            <a:r>
              <a:rPr lang="en-US" altLang="en-US">
                <a:cs typeface="Times New Roman" panose="02020603050405020304" pitchFamily="18" charset="0"/>
              </a:rPr>
              <a:t>Remarkably, the number of customers present at each station are independent random variables.</a:t>
            </a:r>
            <a:endParaRPr lang="en-US" altLang="en-US" baseline="-25000">
              <a:cs typeface="Times New Roman" panose="02020603050405020304" pitchFamily="18"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2" name="Rectangle 2"/>
          <p:cNvSpPr>
            <a:spLocks noGrp="1" noChangeArrowheads="1"/>
          </p:cNvSpPr>
          <p:nvPr>
            <p:ph type="title"/>
          </p:nvPr>
        </p:nvSpPr>
        <p:spPr/>
        <p:txBody>
          <a:bodyPr/>
          <a:lstStyle/>
          <a:p>
            <a:r>
              <a:rPr lang="en-US" altLang="en-US"/>
              <a:t> </a:t>
            </a:r>
          </a:p>
        </p:txBody>
      </p:sp>
      <p:sp>
        <p:nvSpPr>
          <p:cNvPr id="332803" name="Rectangle 3"/>
          <p:cNvSpPr>
            <a:spLocks noGrp="1" noChangeArrowheads="1"/>
          </p:cNvSpPr>
          <p:nvPr>
            <p:ph type="body" idx="1"/>
          </p:nvPr>
        </p:nvSpPr>
        <p:spPr>
          <a:xfrm>
            <a:off x="533400" y="1524000"/>
            <a:ext cx="8229600" cy="4724400"/>
          </a:xfrm>
        </p:spPr>
        <p:txBody>
          <a:bodyPr/>
          <a:lstStyle/>
          <a:p>
            <a:r>
              <a:rPr lang="en-US" altLang="en-US"/>
              <a:t>That is, knowledge of the number of people at all stations other than station </a:t>
            </a:r>
            <a:r>
              <a:rPr lang="en-US" altLang="en-US" i="1"/>
              <a:t>j</a:t>
            </a:r>
            <a:r>
              <a:rPr lang="en-US" altLang="en-US"/>
              <a:t> tells us nothing about the distribution of the number of people at stations </a:t>
            </a:r>
            <a:r>
              <a:rPr lang="en-US" altLang="en-US" i="1"/>
              <a:t>j</a:t>
            </a:r>
            <a:r>
              <a:rPr lang="en-US" altLang="en-US"/>
              <a:t>!</a:t>
            </a:r>
          </a:p>
          <a:p>
            <a:r>
              <a:rPr lang="en-US" altLang="en-US"/>
              <a:t>This result does not hold, however, if either interarrival or service times are not exponential.</a:t>
            </a:r>
          </a:p>
          <a:p>
            <a:r>
              <a:rPr lang="en-US" altLang="en-US"/>
              <a:t>To find </a:t>
            </a:r>
            <a:r>
              <a:rPr lang="en-US" altLang="en-US" i="1"/>
              <a:t>L</a:t>
            </a:r>
            <a:r>
              <a:rPr lang="en-US" altLang="en-US"/>
              <a:t>, the expected number of customers in the queuing system, simply add up the expected number of customers present at each station.</a:t>
            </a:r>
          </a:p>
          <a:p>
            <a:r>
              <a:rPr lang="en-US" altLang="en-US"/>
              <a:t>To find </a:t>
            </a:r>
            <a:r>
              <a:rPr lang="en-US" altLang="en-US" i="1"/>
              <a:t>W</a:t>
            </a:r>
            <a:r>
              <a:rPr lang="en-US" altLang="en-US"/>
              <a:t>, the average time a customer spends in the system, simply apply the formula </a:t>
            </a:r>
            <a:r>
              <a:rPr lang="en-US" altLang="en-US" i="1"/>
              <a:t>L=</a:t>
            </a:r>
            <a:r>
              <a:rPr lang="el-GR" altLang="en-US" i="1">
                <a:cs typeface="Times New Roman" panose="02020603050405020304" pitchFamily="18" charset="0"/>
              </a:rPr>
              <a:t>λ</a:t>
            </a:r>
            <a:r>
              <a:rPr lang="en-US" altLang="en-US" i="1">
                <a:cs typeface="Times New Roman" panose="02020603050405020304" pitchFamily="18" charset="0"/>
              </a:rPr>
              <a:t>W</a:t>
            </a:r>
            <a:r>
              <a:rPr lang="en-US" altLang="en-US">
                <a:cs typeface="Times New Roman" panose="02020603050405020304" pitchFamily="18" charset="0"/>
              </a:rPr>
              <a:t> to the entire system.</a:t>
            </a:r>
            <a:endParaRPr lang="el-GR" altLang="en-US" i="1">
              <a:cs typeface="Times New Roman" panose="02020603050405020304" pitchFamily="18"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r>
              <a:rPr lang="en-US" altLang="en-US" sz="3200"/>
              <a:t>Network Models of Data Communication Networks</a:t>
            </a:r>
          </a:p>
        </p:txBody>
      </p:sp>
      <p:sp>
        <p:nvSpPr>
          <p:cNvPr id="334851" name="Rectangle 3"/>
          <p:cNvSpPr>
            <a:spLocks noGrp="1" noChangeArrowheads="1"/>
          </p:cNvSpPr>
          <p:nvPr>
            <p:ph type="body" idx="1"/>
          </p:nvPr>
        </p:nvSpPr>
        <p:spPr>
          <a:xfrm>
            <a:off x="762000" y="1371600"/>
            <a:ext cx="8001000" cy="4724400"/>
          </a:xfrm>
        </p:spPr>
        <p:txBody>
          <a:bodyPr/>
          <a:lstStyle/>
          <a:p>
            <a:r>
              <a:rPr lang="en-US" altLang="en-US"/>
              <a:t>Queuing networks are commonly used to model data communication networks.</a:t>
            </a:r>
          </a:p>
          <a:p>
            <a:r>
              <a:rPr lang="en-US" altLang="en-US"/>
              <a:t>The queuing models enable us to determine the typical delay faced by transmitted data and also to design the network.</a:t>
            </a:r>
          </a:p>
          <a:p>
            <a:r>
              <a:rPr lang="en-US" altLang="en-US"/>
              <a:t>See the file Compnetwork.xls .</a:t>
            </a:r>
          </a:p>
          <a:p>
            <a:r>
              <a:rPr lang="en-US" altLang="en-US"/>
              <a:t>We are interested, of course, in the expected delay for a packet. </a:t>
            </a:r>
          </a:p>
          <a:p>
            <a:r>
              <a:rPr lang="en-US" altLang="en-US"/>
              <a:t>Also, if total network capacity is limited, a natural question is to determine the capacity on each arc that will minimize the expected delay for a packet.</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r>
              <a:rPr lang="en-US" altLang="en-US"/>
              <a:t> </a:t>
            </a:r>
          </a:p>
        </p:txBody>
      </p:sp>
      <p:sp>
        <p:nvSpPr>
          <p:cNvPr id="336899" name="Rectangle 3"/>
          <p:cNvSpPr>
            <a:spLocks noGrp="1" noChangeArrowheads="1"/>
          </p:cNvSpPr>
          <p:nvPr>
            <p:ph type="body" idx="1"/>
          </p:nvPr>
        </p:nvSpPr>
        <p:spPr>
          <a:xfrm>
            <a:off x="762000" y="1447800"/>
            <a:ext cx="8001000" cy="4724400"/>
          </a:xfrm>
        </p:spPr>
        <p:txBody>
          <a:bodyPr/>
          <a:lstStyle/>
          <a:p>
            <a:r>
              <a:rPr lang="en-US" altLang="en-US"/>
              <a:t>The usual way to treat this problem is to treat each arc as if it is an independent </a:t>
            </a:r>
            <a:r>
              <a:rPr lang="en-US" altLang="en-US" i="1"/>
              <a:t>M/M/1</a:t>
            </a:r>
            <a:r>
              <a:rPr lang="en-US" altLang="en-US"/>
              <a:t> queue and determine the expected time spent by each packet transmitted through that arc by the formula</a:t>
            </a:r>
          </a:p>
          <a:p>
            <a:endParaRPr lang="en-US" altLang="en-US"/>
          </a:p>
          <a:p>
            <a:endParaRPr lang="en-US" altLang="en-US"/>
          </a:p>
          <a:p>
            <a:r>
              <a:rPr lang="en-US" altLang="en-US"/>
              <a:t>We are assuming a static routing in which arrival rates to each node do not vary with the state of the network.</a:t>
            </a:r>
          </a:p>
          <a:p>
            <a:r>
              <a:rPr lang="en-US" altLang="en-US"/>
              <a:t>In reality, many sophisticated dynamic routing schemes have been developed.</a:t>
            </a:r>
          </a:p>
        </p:txBody>
      </p:sp>
      <p:graphicFrame>
        <p:nvGraphicFramePr>
          <p:cNvPr id="336900" name="Object 4"/>
          <p:cNvGraphicFramePr>
            <a:graphicFrameLocks noChangeAspect="1"/>
          </p:cNvGraphicFramePr>
          <p:nvPr/>
        </p:nvGraphicFramePr>
        <p:xfrm>
          <a:off x="3924300" y="3409950"/>
          <a:ext cx="1028700" cy="628650"/>
        </p:xfrm>
        <a:graphic>
          <a:graphicData uri="http://schemas.openxmlformats.org/presentationml/2006/ole">
            <mc:AlternateContent xmlns:mc="http://schemas.openxmlformats.org/markup-compatibility/2006">
              <mc:Choice xmlns:v="urn:schemas-microsoft-com:vml" Requires="v">
                <p:oleObj spid="_x0000_s336901" name="Equation" r:id="rId4" imgW="685800" imgH="419040" progId="Equation.3">
                  <p:embed/>
                </p:oleObj>
              </mc:Choice>
              <mc:Fallback>
                <p:oleObj name="Equation" r:id="rId4" imgW="685800" imgH="4190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4300" y="3409950"/>
                        <a:ext cx="1028700" cy="62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p:txBody>
          <a:bodyPr/>
          <a:lstStyle/>
          <a:p>
            <a:r>
              <a:rPr lang="en-US" altLang="en-US"/>
              <a:t> </a:t>
            </a:r>
          </a:p>
        </p:txBody>
      </p:sp>
      <p:sp>
        <p:nvSpPr>
          <p:cNvPr id="338947" name="Rectangle 3"/>
          <p:cNvSpPr>
            <a:spLocks noGrp="1" noChangeArrowheads="1"/>
          </p:cNvSpPr>
          <p:nvPr>
            <p:ph type="body" idx="1"/>
          </p:nvPr>
        </p:nvSpPr>
        <p:spPr/>
        <p:txBody>
          <a:bodyPr/>
          <a:lstStyle/>
          <a:p>
            <a:r>
              <a:rPr lang="en-US" altLang="en-US"/>
              <a:t>A dynamic routing scheme would realize, for example, if arc AB is congested and arc AD is relatively free we should directly send messages from A to D instead of sending them via route A-B-D.</a:t>
            </a:r>
          </a:p>
          <a:p>
            <a:pPr>
              <a:buFont typeface="Wingdings" panose="05000000000000000000" pitchFamily="2" charset="2"/>
              <a:buNone/>
            </a:pPr>
            <a:endParaRPr lang="en-US" alt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r>
              <a:rPr lang="en-US" altLang="en-US" sz="3200"/>
              <a:t>20.11 The </a:t>
            </a:r>
            <a:r>
              <a:rPr lang="en-US" altLang="en-US" sz="3200" i="1"/>
              <a:t>M/G/s/GD/s/</a:t>
            </a:r>
            <a:r>
              <a:rPr lang="en-US" altLang="en-US" sz="3200" i="1">
                <a:cs typeface="Times New Roman" panose="02020603050405020304" pitchFamily="18" charset="0"/>
              </a:rPr>
              <a:t>∞ </a:t>
            </a:r>
            <a:r>
              <a:rPr lang="en-US" altLang="en-US" sz="3200">
                <a:cs typeface="Times New Roman" panose="02020603050405020304" pitchFamily="18" charset="0"/>
              </a:rPr>
              <a:t>System (Blocked Customers Cleared)</a:t>
            </a:r>
          </a:p>
        </p:txBody>
      </p:sp>
      <p:sp>
        <p:nvSpPr>
          <p:cNvPr id="340995" name="Rectangle 3"/>
          <p:cNvSpPr>
            <a:spLocks noGrp="1" noChangeArrowheads="1"/>
          </p:cNvSpPr>
          <p:nvPr>
            <p:ph type="body" idx="1"/>
          </p:nvPr>
        </p:nvSpPr>
        <p:spPr/>
        <p:txBody>
          <a:bodyPr/>
          <a:lstStyle/>
          <a:p>
            <a:r>
              <a:rPr lang="en-US" altLang="en-US"/>
              <a:t>In many queuing systems, an arrival who finds all servers occupied is, for all practical purposes, lost to the system.</a:t>
            </a:r>
          </a:p>
          <a:p>
            <a:r>
              <a:rPr lang="en-US" altLang="en-US"/>
              <a:t>If arrivals who find all servers occupied leave the system, we call the system a blocked customers cleared, or BCC, system.</a:t>
            </a:r>
          </a:p>
          <a:p>
            <a:r>
              <a:rPr lang="en-US" altLang="en-US"/>
              <a:t>Assuming that interarrival times are exponential, such a system may be modeled as an </a:t>
            </a:r>
            <a:r>
              <a:rPr lang="en-US" altLang="en-US" i="1"/>
              <a:t>M/G/s/GD/s/</a:t>
            </a:r>
            <a:r>
              <a:rPr lang="en-US" altLang="en-US" i="1">
                <a:cs typeface="Times New Roman" panose="02020603050405020304" pitchFamily="18" charset="0"/>
              </a:rPr>
              <a:t>∞  </a:t>
            </a:r>
            <a:r>
              <a:rPr lang="en-US" altLang="en-US">
                <a:cs typeface="Times New Roman" panose="02020603050405020304" pitchFamily="18" charset="0"/>
              </a:rPr>
              <a:t>system.</a:t>
            </a:r>
            <a:endParaRPr lang="en-US" altLang="en-US" i="1">
              <a:cs typeface="Times New Roman" panose="02020603050405020304" pitchFamily="18"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p:txBody>
          <a:bodyPr/>
          <a:lstStyle/>
          <a:p>
            <a:r>
              <a:rPr lang="en-US" altLang="en-US"/>
              <a:t> </a:t>
            </a:r>
          </a:p>
        </p:txBody>
      </p:sp>
      <p:sp>
        <p:nvSpPr>
          <p:cNvPr id="343043" name="Rectangle 3"/>
          <p:cNvSpPr>
            <a:spLocks noGrp="1" noChangeArrowheads="1"/>
          </p:cNvSpPr>
          <p:nvPr>
            <p:ph type="body" idx="1"/>
          </p:nvPr>
        </p:nvSpPr>
        <p:spPr>
          <a:xfrm>
            <a:off x="762000" y="1600200"/>
            <a:ext cx="8001000" cy="4724400"/>
          </a:xfrm>
        </p:spPr>
        <p:txBody>
          <a:bodyPr/>
          <a:lstStyle/>
          <a:p>
            <a:r>
              <a:rPr lang="en-US" altLang="en-US"/>
              <a:t>In most BCC systems, primary interest is focused on the fraction of all arrivals who are turned away.</a:t>
            </a:r>
          </a:p>
          <a:p>
            <a:r>
              <a:rPr lang="en-US" altLang="en-US"/>
              <a:t>Since arrivals are turned away only when </a:t>
            </a:r>
            <a:r>
              <a:rPr lang="en-US" altLang="en-US" i="1"/>
              <a:t>s</a:t>
            </a:r>
            <a:r>
              <a:rPr lang="en-US" altLang="en-US"/>
              <a:t> customers are present, a fraction </a:t>
            </a:r>
            <a:r>
              <a:rPr lang="el-GR" altLang="en-US" i="1">
                <a:cs typeface="Times New Roman" panose="02020603050405020304" pitchFamily="18" charset="0"/>
              </a:rPr>
              <a:t>π</a:t>
            </a:r>
            <a:r>
              <a:rPr lang="en-US" altLang="en-US" i="1" baseline="-25000">
                <a:cs typeface="Times New Roman" panose="02020603050405020304" pitchFamily="18" charset="0"/>
              </a:rPr>
              <a:t>s </a:t>
            </a:r>
            <a:r>
              <a:rPr lang="en-US" altLang="en-US">
                <a:cs typeface="Times New Roman" panose="02020603050405020304" pitchFamily="18" charset="0"/>
              </a:rPr>
              <a:t>of all arrivals will be turned away.</a:t>
            </a:r>
          </a:p>
          <a:p>
            <a:r>
              <a:rPr lang="en-US" altLang="en-US">
                <a:cs typeface="Times New Roman" panose="02020603050405020304" pitchFamily="18" charset="0"/>
              </a:rPr>
              <a:t>Hence, an average of </a:t>
            </a:r>
            <a:r>
              <a:rPr lang="el-GR" altLang="en-US">
                <a:cs typeface="Times New Roman" panose="02020603050405020304" pitchFamily="18" charset="0"/>
              </a:rPr>
              <a:t>λπ</a:t>
            </a:r>
            <a:r>
              <a:rPr lang="en-US" altLang="en-US" i="1" baseline="-25000">
                <a:cs typeface="Times New Roman" panose="02020603050405020304" pitchFamily="18" charset="0"/>
              </a:rPr>
              <a:t>s</a:t>
            </a:r>
            <a:r>
              <a:rPr lang="en-US" altLang="en-US" i="1">
                <a:cs typeface="Times New Roman" panose="02020603050405020304" pitchFamily="18" charset="0"/>
              </a:rPr>
              <a:t> </a:t>
            </a:r>
            <a:r>
              <a:rPr lang="en-US" altLang="en-US">
                <a:cs typeface="Times New Roman" panose="02020603050405020304" pitchFamily="18" charset="0"/>
              </a:rPr>
              <a:t>arrivals per unit time will be lost to the system.</a:t>
            </a:r>
          </a:p>
          <a:p>
            <a:r>
              <a:rPr lang="en-US" altLang="en-US">
                <a:cs typeface="Times New Roman" panose="02020603050405020304" pitchFamily="18" charset="0"/>
              </a:rPr>
              <a:t>Since an average of </a:t>
            </a:r>
            <a:r>
              <a:rPr lang="el-GR" altLang="en-US">
                <a:cs typeface="Times New Roman" panose="02020603050405020304" pitchFamily="18" charset="0"/>
              </a:rPr>
              <a:t>λ</a:t>
            </a:r>
            <a:r>
              <a:rPr lang="en-US" altLang="en-US">
                <a:cs typeface="Times New Roman" panose="02020603050405020304" pitchFamily="18" charset="0"/>
              </a:rPr>
              <a:t>(1-</a:t>
            </a:r>
            <a:r>
              <a:rPr lang="el-GR" altLang="en-US">
                <a:cs typeface="Times New Roman" panose="02020603050405020304" pitchFamily="18" charset="0"/>
              </a:rPr>
              <a:t>π</a:t>
            </a:r>
            <a:r>
              <a:rPr lang="en-US" altLang="en-US" baseline="-25000">
                <a:cs typeface="Times New Roman" panose="02020603050405020304" pitchFamily="18" charset="0"/>
              </a:rPr>
              <a:t>s</a:t>
            </a:r>
            <a:r>
              <a:rPr lang="en-US" altLang="en-US">
                <a:cs typeface="Times New Roman" panose="02020603050405020304" pitchFamily="18" charset="0"/>
              </a:rPr>
              <a:t>) arrivals per unit time will actually enter the system, we may conclude that</a:t>
            </a:r>
            <a:endParaRPr lang="el-GR" altLang="en-US" baseline="-25000">
              <a:cs typeface="Times New Roman" panose="02020603050405020304" pitchFamily="18" charset="0"/>
            </a:endParaRPr>
          </a:p>
        </p:txBody>
      </p:sp>
      <p:graphicFrame>
        <p:nvGraphicFramePr>
          <p:cNvPr id="343044" name="Object 4"/>
          <p:cNvGraphicFramePr>
            <a:graphicFrameLocks noChangeAspect="1"/>
          </p:cNvGraphicFramePr>
          <p:nvPr/>
        </p:nvGraphicFramePr>
        <p:xfrm>
          <a:off x="3886200" y="5867400"/>
          <a:ext cx="1828800" cy="669925"/>
        </p:xfrm>
        <a:graphic>
          <a:graphicData uri="http://schemas.openxmlformats.org/presentationml/2006/ole">
            <mc:AlternateContent xmlns:mc="http://schemas.openxmlformats.org/markup-compatibility/2006">
              <mc:Choice xmlns:v="urn:schemas-microsoft-com:vml" Requires="v">
                <p:oleObj spid="_x0000_s343045" name="Equation" r:id="rId4" imgW="1143000" imgH="419040" progId="Equation.3">
                  <p:embed/>
                </p:oleObj>
              </mc:Choice>
              <mc:Fallback>
                <p:oleObj name="Equation" r:id="rId4" imgW="1143000" imgH="4190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5867400"/>
                        <a:ext cx="18288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r>
              <a:rPr lang="en-US" altLang="en-US"/>
              <a:t> </a:t>
            </a:r>
          </a:p>
        </p:txBody>
      </p:sp>
      <p:sp>
        <p:nvSpPr>
          <p:cNvPr id="345091" name="Rectangle 3"/>
          <p:cNvSpPr>
            <a:spLocks noGrp="1" noChangeArrowheads="1"/>
          </p:cNvSpPr>
          <p:nvPr>
            <p:ph type="body" idx="1"/>
          </p:nvPr>
        </p:nvSpPr>
        <p:spPr/>
        <p:txBody>
          <a:bodyPr/>
          <a:lstStyle/>
          <a:p>
            <a:r>
              <a:rPr lang="en-US" altLang="en-US"/>
              <a:t>For an </a:t>
            </a:r>
            <a:r>
              <a:rPr lang="en-US" altLang="en-US" i="1"/>
              <a:t>M/G/s/GD/s/</a:t>
            </a:r>
            <a:r>
              <a:rPr lang="en-US" altLang="en-US" i="1">
                <a:cs typeface="Times New Roman" panose="02020603050405020304" pitchFamily="18" charset="0"/>
              </a:rPr>
              <a:t>∞  </a:t>
            </a:r>
            <a:r>
              <a:rPr lang="en-US" altLang="en-US">
                <a:cs typeface="Times New Roman" panose="02020603050405020304" pitchFamily="18" charset="0"/>
              </a:rPr>
              <a:t>system, it can be shown that</a:t>
            </a:r>
            <a:r>
              <a:rPr lang="en-US" altLang="en-US" i="1">
                <a:cs typeface="Times New Roman" panose="02020603050405020304" pitchFamily="18" charset="0"/>
              </a:rPr>
              <a:t> </a:t>
            </a:r>
            <a:r>
              <a:rPr lang="el-GR" altLang="en-US" i="1">
                <a:cs typeface="Times New Roman" panose="02020603050405020304" pitchFamily="18" charset="0"/>
              </a:rPr>
              <a:t>π</a:t>
            </a:r>
            <a:r>
              <a:rPr lang="en-US" altLang="en-US" i="1" baseline="-25000">
                <a:cs typeface="Times New Roman" panose="02020603050405020304" pitchFamily="18" charset="0"/>
              </a:rPr>
              <a:t>s</a:t>
            </a:r>
            <a:r>
              <a:rPr lang="en-US" altLang="en-US" i="1">
                <a:cs typeface="Times New Roman" panose="02020603050405020304" pitchFamily="18" charset="0"/>
              </a:rPr>
              <a:t> </a:t>
            </a:r>
            <a:r>
              <a:rPr lang="en-US" altLang="en-US">
                <a:cs typeface="Times New Roman" panose="02020603050405020304" pitchFamily="18" charset="0"/>
              </a:rPr>
              <a:t> depends on the service time distribution only through its mean (1/</a:t>
            </a:r>
            <a:r>
              <a:rPr lang="en-US" altLang="en-US" i="1">
                <a:cs typeface="Times New Roman" panose="02020603050405020304" pitchFamily="18" charset="0"/>
              </a:rPr>
              <a:t>µ).</a:t>
            </a:r>
          </a:p>
          <a:p>
            <a:r>
              <a:rPr lang="en-US" altLang="en-US">
                <a:cs typeface="Times New Roman" panose="02020603050405020304" pitchFamily="18" charset="0"/>
              </a:rPr>
              <a:t>This fact is known as </a:t>
            </a:r>
            <a:r>
              <a:rPr lang="en-US" altLang="en-US" b="1">
                <a:cs typeface="Times New Roman" panose="02020603050405020304" pitchFamily="18" charset="0"/>
              </a:rPr>
              <a:t>Erlang’s loss formula</a:t>
            </a:r>
            <a:r>
              <a:rPr lang="en-US" altLang="en-US">
                <a:cs typeface="Times New Roman" panose="02020603050405020304" pitchFamily="18" charset="0"/>
              </a:rPr>
              <a:t>.</a:t>
            </a:r>
          </a:p>
          <a:p>
            <a:r>
              <a:rPr lang="en-US" altLang="en-US">
                <a:cs typeface="Times New Roman" panose="02020603050405020304" pitchFamily="18" charset="0"/>
              </a:rPr>
              <a:t>In other words, any</a:t>
            </a:r>
            <a:r>
              <a:rPr lang="en-US" altLang="en-US" i="1">
                <a:cs typeface="Times New Roman" panose="02020603050405020304" pitchFamily="18" charset="0"/>
              </a:rPr>
              <a:t> </a:t>
            </a:r>
            <a:r>
              <a:rPr lang="en-US" altLang="en-US" i="1"/>
              <a:t>M/G/s/GD/s/</a:t>
            </a:r>
            <a:r>
              <a:rPr lang="en-US" altLang="en-US" i="1">
                <a:cs typeface="Times New Roman" panose="02020603050405020304" pitchFamily="18" charset="0"/>
              </a:rPr>
              <a:t>∞  </a:t>
            </a:r>
            <a:r>
              <a:rPr lang="en-US" altLang="en-US">
                <a:cs typeface="Times New Roman" panose="02020603050405020304" pitchFamily="18" charset="0"/>
              </a:rPr>
              <a:t>system with an arrival rate</a:t>
            </a:r>
            <a:r>
              <a:rPr lang="en-US" altLang="en-US" i="1">
                <a:cs typeface="Times New Roman" panose="02020603050405020304" pitchFamily="18" charset="0"/>
              </a:rPr>
              <a:t> </a:t>
            </a:r>
            <a:r>
              <a:rPr lang="el-GR" altLang="en-US" i="1">
                <a:cs typeface="Times New Roman" panose="02020603050405020304" pitchFamily="18" charset="0"/>
              </a:rPr>
              <a:t>λ</a:t>
            </a:r>
            <a:r>
              <a:rPr lang="en-US" altLang="en-US" i="1">
                <a:cs typeface="Times New Roman" panose="02020603050405020304" pitchFamily="18" charset="0"/>
              </a:rPr>
              <a:t> </a:t>
            </a:r>
            <a:r>
              <a:rPr lang="en-US" altLang="en-US">
                <a:cs typeface="Times New Roman" panose="02020603050405020304" pitchFamily="18" charset="0"/>
              </a:rPr>
              <a:t>and mean service time of</a:t>
            </a:r>
            <a:r>
              <a:rPr lang="en-US" altLang="en-US" i="1">
                <a:cs typeface="Times New Roman" panose="02020603050405020304" pitchFamily="18" charset="0"/>
              </a:rPr>
              <a:t> 1/µ </a:t>
            </a:r>
            <a:r>
              <a:rPr lang="en-US" altLang="en-US">
                <a:cs typeface="Times New Roman" panose="02020603050405020304" pitchFamily="18" charset="0"/>
              </a:rPr>
              <a:t>will have the same value of</a:t>
            </a:r>
            <a:r>
              <a:rPr lang="en-US" altLang="en-US" i="1">
                <a:cs typeface="Times New Roman" panose="02020603050405020304" pitchFamily="18" charset="0"/>
              </a:rPr>
              <a:t> </a:t>
            </a:r>
            <a:r>
              <a:rPr lang="el-GR" altLang="en-US" i="1">
                <a:cs typeface="Times New Roman" panose="02020603050405020304" pitchFamily="18" charset="0"/>
              </a:rPr>
              <a:t>π</a:t>
            </a:r>
            <a:r>
              <a:rPr lang="en-US" altLang="en-US" i="1" baseline="-25000">
                <a:cs typeface="Times New Roman" panose="02020603050405020304" pitchFamily="18" charset="0"/>
              </a:rPr>
              <a:t>s</a:t>
            </a:r>
            <a:r>
              <a:rPr lang="en-US" altLang="en-US" i="1">
                <a:cs typeface="Times New Roman" panose="02020603050405020304" pitchFamily="18" charset="0"/>
              </a:rPr>
              <a:t>.</a:t>
            </a:r>
            <a:endParaRPr lang="el-GR" altLang="en-US" i="1">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ltLang="en-US" sz="3200"/>
              <a:t>20.2 Modeling Arrival and Service Processes</a:t>
            </a:r>
          </a:p>
        </p:txBody>
      </p:sp>
      <p:sp>
        <p:nvSpPr>
          <p:cNvPr id="199683" name="Rectangle 3"/>
          <p:cNvSpPr>
            <a:spLocks noGrp="1" noChangeArrowheads="1"/>
          </p:cNvSpPr>
          <p:nvPr>
            <p:ph type="body" idx="1"/>
          </p:nvPr>
        </p:nvSpPr>
        <p:spPr>
          <a:xfrm>
            <a:off x="609600" y="1524000"/>
            <a:ext cx="8001000" cy="4724400"/>
          </a:xfrm>
        </p:spPr>
        <p:txBody>
          <a:bodyPr/>
          <a:lstStyle/>
          <a:p>
            <a:r>
              <a:rPr lang="en-US" altLang="en-US"/>
              <a:t>We define </a:t>
            </a:r>
            <a:r>
              <a:rPr lang="en-US" altLang="en-US" i="1"/>
              <a:t>t</a:t>
            </a:r>
            <a:r>
              <a:rPr lang="en-US" altLang="en-US" i="1" baseline="-25000"/>
              <a:t>i</a:t>
            </a:r>
            <a:r>
              <a:rPr lang="en-US" altLang="en-US"/>
              <a:t> to be the time at which the </a:t>
            </a:r>
            <a:r>
              <a:rPr lang="en-US" altLang="en-US" i="1"/>
              <a:t>i</a:t>
            </a:r>
            <a:r>
              <a:rPr lang="en-US" altLang="en-US"/>
              <a:t>th customer arrives.</a:t>
            </a:r>
          </a:p>
          <a:p>
            <a:r>
              <a:rPr lang="en-US" altLang="en-US"/>
              <a:t>In modeling the arrival process we assume that the </a:t>
            </a:r>
            <a:r>
              <a:rPr lang="en-US" altLang="en-US" i="1"/>
              <a:t>T</a:t>
            </a:r>
            <a:r>
              <a:rPr lang="en-US" altLang="en-US"/>
              <a:t>’s are independent, continuous random variables described by the random variable </a:t>
            </a:r>
            <a:r>
              <a:rPr lang="en-US" altLang="en-US" b="1"/>
              <a:t>A</a:t>
            </a:r>
            <a:r>
              <a:rPr lang="en-US" altLang="en-US"/>
              <a:t>.</a:t>
            </a:r>
          </a:p>
          <a:p>
            <a:r>
              <a:rPr lang="en-US" altLang="en-US"/>
              <a:t>The assumption that each interarrival time is governed by the same random variable implies that the distribution of arrivals is independent of the time of day or the day of the week.</a:t>
            </a:r>
          </a:p>
          <a:p>
            <a:r>
              <a:rPr lang="en-US" altLang="en-US"/>
              <a:t>This is the assumption of stationary interarrival times.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r>
              <a:rPr lang="en-US" altLang="en-US" sz="3200"/>
              <a:t>A Spreadsheet for the BCC Model</a:t>
            </a:r>
          </a:p>
        </p:txBody>
      </p:sp>
      <p:sp>
        <p:nvSpPr>
          <p:cNvPr id="347139" name="Rectangle 3"/>
          <p:cNvSpPr>
            <a:spLocks noGrp="1" noChangeArrowheads="1"/>
          </p:cNvSpPr>
          <p:nvPr>
            <p:ph type="body" idx="1"/>
          </p:nvPr>
        </p:nvSpPr>
        <p:spPr/>
        <p:txBody>
          <a:bodyPr/>
          <a:lstStyle/>
          <a:p>
            <a:r>
              <a:rPr lang="en-US" altLang="en-US"/>
              <a:t>Figure 22 (file Bcc.xls) gives a spreadsheet template for the </a:t>
            </a:r>
            <a:r>
              <a:rPr lang="en-US" altLang="en-US" i="1"/>
              <a:t>M/G/s/GD/s/</a:t>
            </a:r>
            <a:r>
              <a:rPr lang="en-US" altLang="en-US" i="1">
                <a:cs typeface="Times New Roman" panose="02020603050405020304" pitchFamily="18" charset="0"/>
              </a:rPr>
              <a:t>∞  </a:t>
            </a:r>
            <a:r>
              <a:rPr lang="en-US" altLang="en-US">
                <a:cs typeface="Times New Roman" panose="02020603050405020304" pitchFamily="18" charset="0"/>
              </a:rPr>
              <a:t>queuing system</a:t>
            </a:r>
            <a:r>
              <a:rPr lang="en-US" altLang="en-US" i="1">
                <a:cs typeface="Times New Roman" panose="02020603050405020304" pitchFamily="18" charset="0"/>
              </a:rPr>
              <a:t>.</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6" name="Rectangle 2"/>
          <p:cNvSpPr>
            <a:spLocks noGrp="1" noChangeArrowheads="1"/>
          </p:cNvSpPr>
          <p:nvPr>
            <p:ph type="title"/>
          </p:nvPr>
        </p:nvSpPr>
        <p:spPr/>
        <p:txBody>
          <a:bodyPr/>
          <a:lstStyle/>
          <a:p>
            <a:r>
              <a:rPr lang="en-US" altLang="en-US" sz="3200"/>
              <a:t>Using LINGO for BCC Computations</a:t>
            </a:r>
          </a:p>
        </p:txBody>
      </p:sp>
      <p:sp>
        <p:nvSpPr>
          <p:cNvPr id="349187" name="Rectangle 3"/>
          <p:cNvSpPr>
            <a:spLocks noGrp="1" noChangeArrowheads="1"/>
          </p:cNvSpPr>
          <p:nvPr>
            <p:ph type="body" idx="1"/>
          </p:nvPr>
        </p:nvSpPr>
        <p:spPr/>
        <p:txBody>
          <a:bodyPr/>
          <a:lstStyle/>
          <a:p>
            <a:r>
              <a:rPr lang="en-US" altLang="en-US"/>
              <a:t>The LINGO function @PEL(</a:t>
            </a:r>
            <a:r>
              <a:rPr lang="el-GR" altLang="en-US">
                <a:cs typeface="Times New Roman" panose="02020603050405020304" pitchFamily="18" charset="0"/>
              </a:rPr>
              <a:t>λ</a:t>
            </a:r>
            <a:r>
              <a:rPr lang="en-US" altLang="en-US">
                <a:cs typeface="Times New Roman" panose="02020603050405020304" pitchFamily="18" charset="0"/>
              </a:rPr>
              <a:t>/</a:t>
            </a:r>
            <a:r>
              <a:rPr lang="en-US" altLang="en-US" i="1">
                <a:cs typeface="Times New Roman" panose="02020603050405020304" pitchFamily="18" charset="0"/>
              </a:rPr>
              <a:t>µ,s</a:t>
            </a:r>
            <a:r>
              <a:rPr lang="en-US" altLang="en-US">
                <a:cs typeface="Times New Roman" panose="02020603050405020304" pitchFamily="18" charset="0"/>
              </a:rPr>
              <a:t>) will yield </a:t>
            </a:r>
            <a:r>
              <a:rPr lang="el-GR" altLang="en-US">
                <a:cs typeface="Times New Roman" panose="02020603050405020304" pitchFamily="18" charset="0"/>
              </a:rPr>
              <a:t>π</a:t>
            </a:r>
            <a:r>
              <a:rPr lang="en-US" altLang="en-US" baseline="-25000">
                <a:cs typeface="Times New Roman" panose="02020603050405020304" pitchFamily="18" charset="0"/>
              </a:rPr>
              <a:t>s</a:t>
            </a:r>
            <a:r>
              <a:rPr lang="en-US" altLang="en-US">
                <a:cs typeface="Times New Roman" panose="02020603050405020304" pitchFamily="18" charset="0"/>
              </a:rPr>
              <a:t>.</a:t>
            </a:r>
          </a:p>
          <a:p>
            <a:r>
              <a:rPr lang="en-US" altLang="en-US">
                <a:cs typeface="Times New Roman" panose="02020603050405020304" pitchFamily="18" charset="0"/>
              </a:rPr>
              <a:t>The @PEL function may be used to solve a problem where we seek the number of servers minimizing expected cost per-unit time when cost is the sum of service cost and cost due to lost business.</a:t>
            </a:r>
            <a:endParaRPr lang="el-GR" altLang="en-US">
              <a:cs typeface="Times New Roman" panose="02020603050405020304" pitchFamily="18"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4" name="Rectangle 2"/>
          <p:cNvSpPr>
            <a:spLocks noGrp="1" noChangeArrowheads="1"/>
          </p:cNvSpPr>
          <p:nvPr>
            <p:ph type="title"/>
          </p:nvPr>
        </p:nvSpPr>
        <p:spPr>
          <a:xfrm>
            <a:off x="609600" y="76200"/>
            <a:ext cx="7772400" cy="1143000"/>
          </a:xfrm>
        </p:spPr>
        <p:txBody>
          <a:bodyPr/>
          <a:lstStyle/>
          <a:p>
            <a:r>
              <a:rPr lang="en-US" altLang="en-US" sz="2800"/>
              <a:t>20.12 How to Tell Whether Interarrival Times and Service Times are Exponential</a:t>
            </a:r>
          </a:p>
        </p:txBody>
      </p:sp>
      <p:sp>
        <p:nvSpPr>
          <p:cNvPr id="351235" name="Rectangle 3"/>
          <p:cNvSpPr>
            <a:spLocks noGrp="1" noChangeArrowheads="1"/>
          </p:cNvSpPr>
          <p:nvPr>
            <p:ph type="body" idx="1"/>
          </p:nvPr>
        </p:nvSpPr>
        <p:spPr>
          <a:xfrm>
            <a:off x="566738" y="1698625"/>
            <a:ext cx="8001000" cy="4168775"/>
          </a:xfrm>
        </p:spPr>
        <p:txBody>
          <a:bodyPr/>
          <a:lstStyle/>
          <a:p>
            <a:r>
              <a:rPr lang="en-US" altLang="en-US"/>
              <a:t>How can we determine whether the actual data are consistent with the assumption of exponential interarrival times and service times?</a:t>
            </a:r>
          </a:p>
          <a:p>
            <a:r>
              <a:rPr lang="en-US" altLang="en-US"/>
              <a:t>Suppose for example, that interarrival times of </a:t>
            </a:r>
            <a:r>
              <a:rPr lang="en-US" altLang="en-US" i="1"/>
              <a:t>t</a:t>
            </a:r>
            <a:r>
              <a:rPr lang="en-US" altLang="en-US" i="1" baseline="-25000"/>
              <a:t>1</a:t>
            </a:r>
            <a:r>
              <a:rPr lang="en-US" altLang="en-US"/>
              <a:t>, </a:t>
            </a:r>
            <a:r>
              <a:rPr lang="en-US" altLang="en-US" i="1"/>
              <a:t>t</a:t>
            </a:r>
            <a:r>
              <a:rPr lang="en-US" altLang="en-US" i="1" baseline="-25000"/>
              <a:t>2</a:t>
            </a:r>
            <a:r>
              <a:rPr lang="en-US" altLang="en-US"/>
              <a:t>, …</a:t>
            </a:r>
            <a:r>
              <a:rPr lang="en-US" altLang="en-US" i="1"/>
              <a:t>t</a:t>
            </a:r>
            <a:r>
              <a:rPr lang="en-US" altLang="en-US" i="1" baseline="-25000"/>
              <a:t>n</a:t>
            </a:r>
            <a:r>
              <a:rPr lang="en-US" altLang="en-US"/>
              <a:t> have been observed.</a:t>
            </a:r>
          </a:p>
          <a:p>
            <a:r>
              <a:rPr lang="en-US" altLang="en-US"/>
              <a:t>It can be shown that a reasonable estimate of the arrival rate </a:t>
            </a:r>
            <a:r>
              <a:rPr lang="el-GR" altLang="en-US">
                <a:cs typeface="Times New Roman" panose="02020603050405020304" pitchFamily="18" charset="0"/>
              </a:rPr>
              <a:t>λ</a:t>
            </a:r>
            <a:r>
              <a:rPr lang="en-US" altLang="en-US">
                <a:cs typeface="Times New Roman" panose="02020603050405020304" pitchFamily="18" charset="0"/>
              </a:rPr>
              <a:t> is given by</a:t>
            </a:r>
            <a:endParaRPr lang="el-GR" altLang="en-US">
              <a:cs typeface="Times New Roman" panose="02020603050405020304" pitchFamily="18" charset="0"/>
            </a:endParaRPr>
          </a:p>
        </p:txBody>
      </p:sp>
      <p:graphicFrame>
        <p:nvGraphicFramePr>
          <p:cNvPr id="351236" name="Object 4"/>
          <p:cNvGraphicFramePr>
            <a:graphicFrameLocks noChangeAspect="1"/>
          </p:cNvGraphicFramePr>
          <p:nvPr/>
        </p:nvGraphicFramePr>
        <p:xfrm>
          <a:off x="4953000" y="5105400"/>
          <a:ext cx="930275" cy="990600"/>
        </p:xfrm>
        <a:graphic>
          <a:graphicData uri="http://schemas.openxmlformats.org/presentationml/2006/ole">
            <mc:AlternateContent xmlns:mc="http://schemas.openxmlformats.org/markup-compatibility/2006">
              <mc:Choice xmlns:v="urn:schemas-microsoft-com:vml" Requires="v">
                <p:oleObj spid="_x0000_s351237" name="Equation" r:id="rId4" imgW="583920" imgH="622080" progId="Equation.3">
                  <p:embed/>
                </p:oleObj>
              </mc:Choice>
              <mc:Fallback>
                <p:oleObj name="Equation" r:id="rId4" imgW="583920" imgH="6220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5105400"/>
                        <a:ext cx="930275"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p:cNvSpPr>
            <a:spLocks noGrp="1" noChangeArrowheads="1"/>
          </p:cNvSpPr>
          <p:nvPr>
            <p:ph type="title"/>
          </p:nvPr>
        </p:nvSpPr>
        <p:spPr>
          <a:xfrm>
            <a:off x="990600" y="-76200"/>
            <a:ext cx="7772400" cy="1143000"/>
          </a:xfrm>
        </p:spPr>
        <p:txBody>
          <a:bodyPr/>
          <a:lstStyle/>
          <a:p>
            <a:r>
              <a:rPr lang="en-US" altLang="en-US"/>
              <a:t>20.13 Closed Queuing Networks</a:t>
            </a:r>
          </a:p>
        </p:txBody>
      </p:sp>
      <p:sp>
        <p:nvSpPr>
          <p:cNvPr id="353283" name="Rectangle 3"/>
          <p:cNvSpPr>
            <a:spLocks noGrp="1" noChangeArrowheads="1"/>
          </p:cNvSpPr>
          <p:nvPr>
            <p:ph type="body" idx="1"/>
          </p:nvPr>
        </p:nvSpPr>
        <p:spPr>
          <a:xfrm>
            <a:off x="381000" y="1447800"/>
            <a:ext cx="8458200" cy="4724400"/>
          </a:xfrm>
        </p:spPr>
        <p:txBody>
          <a:bodyPr/>
          <a:lstStyle/>
          <a:p>
            <a:r>
              <a:rPr lang="en-US" altLang="en-US"/>
              <a:t>For manufacturing units attempting to implement just-in-time manufacturing, it makes sense to maintain a constant level of work in progress.</a:t>
            </a:r>
          </a:p>
          <a:p>
            <a:r>
              <a:rPr lang="en-US" altLang="en-US"/>
              <a:t>For a busy computer network it may be convenient to assume that as soon as a job leaves the system another job arrives to replace the job.</a:t>
            </a:r>
          </a:p>
          <a:p>
            <a:r>
              <a:rPr lang="en-US" altLang="en-US"/>
              <a:t>Systems where there is constant number of jobs present may be modeled as </a:t>
            </a:r>
            <a:r>
              <a:rPr lang="en-US" altLang="en-US" b="1"/>
              <a:t>closed queuing networks</a:t>
            </a:r>
            <a:r>
              <a:rPr lang="en-US" altLang="en-US"/>
              <a:t>.</a:t>
            </a:r>
          </a:p>
          <a:p>
            <a:r>
              <a:rPr lang="en-US" altLang="en-US"/>
              <a:t>Since the number of jobs is always constant the distribution of jobs at different servers cannot be independent.</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ChangeArrowheads="1"/>
          </p:cNvSpPr>
          <p:nvPr>
            <p:ph type="title"/>
          </p:nvPr>
        </p:nvSpPr>
        <p:spPr/>
        <p:txBody>
          <a:bodyPr/>
          <a:lstStyle/>
          <a:p>
            <a:r>
              <a:rPr lang="en-US" altLang="en-US"/>
              <a:t> </a:t>
            </a:r>
          </a:p>
        </p:txBody>
      </p:sp>
      <p:sp>
        <p:nvSpPr>
          <p:cNvPr id="355331" name="Rectangle 3"/>
          <p:cNvSpPr>
            <a:spLocks noGrp="1" noChangeArrowheads="1"/>
          </p:cNvSpPr>
          <p:nvPr>
            <p:ph type="body" idx="1"/>
          </p:nvPr>
        </p:nvSpPr>
        <p:spPr/>
        <p:txBody>
          <a:bodyPr/>
          <a:lstStyle/>
          <a:p>
            <a:r>
              <a:rPr lang="en-US" altLang="en-US" b="1"/>
              <a:t>Buzen’s Algorithm</a:t>
            </a:r>
            <a:r>
              <a:rPr lang="en-US" altLang="en-US"/>
              <a:t> can be used to determine steady state probabilities for closed queuing networks.</a:t>
            </a:r>
          </a:p>
          <a:p>
            <a:r>
              <a:rPr lang="en-US" altLang="en-US"/>
              <a:t>Let </a:t>
            </a:r>
            <a:r>
              <a:rPr lang="el-GR" altLang="en-US">
                <a:cs typeface="Times New Roman" panose="02020603050405020304" pitchFamily="18" charset="0"/>
              </a:rPr>
              <a:t>λ</a:t>
            </a:r>
            <a:r>
              <a:rPr lang="en-US" altLang="en-US" baseline="-25000">
                <a:cs typeface="Times New Roman" panose="02020603050405020304" pitchFamily="18" charset="0"/>
              </a:rPr>
              <a:t>j</a:t>
            </a:r>
            <a:r>
              <a:rPr lang="en-US" altLang="en-US">
                <a:cs typeface="Times New Roman" panose="02020603050405020304" pitchFamily="18" charset="0"/>
              </a:rPr>
              <a:t> equal the arrival rate to server j.</a:t>
            </a:r>
          </a:p>
          <a:p>
            <a:r>
              <a:rPr lang="en-US" altLang="en-US">
                <a:cs typeface="Times New Roman" panose="02020603050405020304" pitchFamily="18" charset="0"/>
              </a:rPr>
              <a:t>Since there are no external arrivals we may set all r</a:t>
            </a:r>
            <a:r>
              <a:rPr lang="en-US" altLang="en-US" baseline="-25000">
                <a:cs typeface="Times New Roman" panose="02020603050405020304" pitchFamily="18" charset="0"/>
              </a:rPr>
              <a:t>j</a:t>
            </a:r>
            <a:r>
              <a:rPr lang="en-US" altLang="en-US">
                <a:cs typeface="Times New Roman" panose="02020603050405020304" pitchFamily="18" charset="0"/>
              </a:rPr>
              <a:t>=0 and obtain the values of the </a:t>
            </a:r>
            <a:r>
              <a:rPr lang="el-GR" altLang="en-US">
                <a:cs typeface="Times New Roman" panose="02020603050405020304" pitchFamily="18" charset="0"/>
              </a:rPr>
              <a:t>λ</a:t>
            </a:r>
            <a:r>
              <a:rPr lang="en-US" altLang="en-US" baseline="-25000">
                <a:cs typeface="Times New Roman" panose="02020603050405020304" pitchFamily="18" charset="0"/>
              </a:rPr>
              <a:t>j</a:t>
            </a:r>
            <a:r>
              <a:rPr lang="en-US" altLang="en-US">
                <a:cs typeface="Times New Roman" panose="02020603050405020304" pitchFamily="18" charset="0"/>
              </a:rPr>
              <a:t> from the equation used in the open network situation.</a:t>
            </a:r>
          </a:p>
          <a:p>
            <a:r>
              <a:rPr lang="en-US" altLang="en-US">
                <a:cs typeface="Times New Roman" panose="02020603050405020304" pitchFamily="18" charset="0"/>
              </a:rPr>
              <a:t>That is </a:t>
            </a:r>
            <a:endParaRPr lang="el-GR" altLang="en-US" b="1">
              <a:cs typeface="Times New Roman" panose="02020603050405020304" pitchFamily="18" charset="0"/>
            </a:endParaRPr>
          </a:p>
        </p:txBody>
      </p:sp>
      <p:graphicFrame>
        <p:nvGraphicFramePr>
          <p:cNvPr id="355332" name="Object 4"/>
          <p:cNvGraphicFramePr>
            <a:graphicFrameLocks noChangeAspect="1"/>
          </p:cNvGraphicFramePr>
          <p:nvPr/>
        </p:nvGraphicFramePr>
        <p:xfrm>
          <a:off x="2971800" y="5181600"/>
          <a:ext cx="2971800" cy="801688"/>
        </p:xfrm>
        <a:graphic>
          <a:graphicData uri="http://schemas.openxmlformats.org/presentationml/2006/ole">
            <mc:AlternateContent xmlns:mc="http://schemas.openxmlformats.org/markup-compatibility/2006">
              <mc:Choice xmlns:v="urn:schemas-microsoft-com:vml" Requires="v">
                <p:oleObj spid="_x0000_s355333" name="Equation" r:id="rId4" imgW="1600200" imgH="431640" progId="Equation.3">
                  <p:embed/>
                </p:oleObj>
              </mc:Choice>
              <mc:Fallback>
                <p:oleObj name="Equation" r:id="rId4" imgW="1600200" imgH="431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5181600"/>
                        <a:ext cx="2971800" cy="801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r>
              <a:rPr lang="en-US" altLang="en-US"/>
              <a:t> </a:t>
            </a:r>
          </a:p>
        </p:txBody>
      </p:sp>
      <p:sp>
        <p:nvSpPr>
          <p:cNvPr id="357379" name="Rectangle 3"/>
          <p:cNvSpPr>
            <a:spLocks noGrp="1" noChangeArrowheads="1"/>
          </p:cNvSpPr>
          <p:nvPr>
            <p:ph type="body" idx="1"/>
          </p:nvPr>
        </p:nvSpPr>
        <p:spPr/>
        <p:txBody>
          <a:bodyPr/>
          <a:lstStyle/>
          <a:p>
            <a:r>
              <a:rPr lang="en-US" altLang="en-US"/>
              <a:t>Since jobs never leave the system for each I</a:t>
            </a:r>
          </a:p>
          <a:p>
            <a:endParaRPr lang="en-US" altLang="en-US"/>
          </a:p>
          <a:p>
            <a:r>
              <a:rPr lang="en-US" altLang="en-US"/>
              <a:t>The fact cause the equation on the previous slide to have no unique solution.</a:t>
            </a:r>
          </a:p>
          <a:p>
            <a:r>
              <a:rPr lang="en-US" altLang="en-US"/>
              <a:t>Fortunately, it turns out that we can use </a:t>
            </a:r>
            <a:r>
              <a:rPr lang="en-US" altLang="en-US" b="1"/>
              <a:t>any</a:t>
            </a:r>
            <a:r>
              <a:rPr lang="en-US" altLang="en-US"/>
              <a:t> solution to the equation to help us get steady state probabilities.</a:t>
            </a:r>
          </a:p>
          <a:p>
            <a:r>
              <a:rPr lang="en-US" altLang="en-US"/>
              <a:t>If we define           then we determine for any state </a:t>
            </a:r>
            <a:r>
              <a:rPr lang="en-US" altLang="en-US" i="1"/>
              <a:t>n</a:t>
            </a:r>
            <a:r>
              <a:rPr lang="en-US" altLang="en-US"/>
              <a:t> its steady state probability </a:t>
            </a:r>
            <a:r>
              <a:rPr lang="el-GR" altLang="en-US">
                <a:cs typeface="Times New Roman" panose="02020603050405020304" pitchFamily="18" charset="0"/>
              </a:rPr>
              <a:t>π</a:t>
            </a:r>
            <a:r>
              <a:rPr lang="en-US" altLang="en-US" baseline="-25000">
                <a:cs typeface="Times New Roman" panose="02020603050405020304" pitchFamily="18" charset="0"/>
              </a:rPr>
              <a:t>N</a:t>
            </a:r>
            <a:r>
              <a:rPr lang="en-US" altLang="en-US">
                <a:cs typeface="Times New Roman" panose="02020603050405020304" pitchFamily="18" charset="0"/>
              </a:rPr>
              <a:t>(</a:t>
            </a:r>
            <a:r>
              <a:rPr lang="en-US" altLang="en-US" b="1">
                <a:cs typeface="Times New Roman" panose="02020603050405020304" pitchFamily="18" charset="0"/>
              </a:rPr>
              <a:t>n</a:t>
            </a:r>
            <a:r>
              <a:rPr lang="en-US" altLang="en-US">
                <a:cs typeface="Times New Roman" panose="02020603050405020304" pitchFamily="18" charset="0"/>
              </a:rPr>
              <a:t>) from the following equation:</a:t>
            </a:r>
            <a:endParaRPr lang="el-GR" altLang="en-US">
              <a:cs typeface="Times New Roman" panose="02020603050405020304" pitchFamily="18" charset="0"/>
            </a:endParaRPr>
          </a:p>
        </p:txBody>
      </p:sp>
      <p:graphicFrame>
        <p:nvGraphicFramePr>
          <p:cNvPr id="357380" name="Object 4"/>
          <p:cNvGraphicFramePr>
            <a:graphicFrameLocks noChangeAspect="1"/>
          </p:cNvGraphicFramePr>
          <p:nvPr/>
        </p:nvGraphicFramePr>
        <p:xfrm>
          <a:off x="3810000" y="2057400"/>
          <a:ext cx="1104900" cy="490538"/>
        </p:xfrm>
        <a:graphic>
          <a:graphicData uri="http://schemas.openxmlformats.org/presentationml/2006/ole">
            <mc:AlternateContent xmlns:mc="http://schemas.openxmlformats.org/markup-compatibility/2006">
              <mc:Choice xmlns:v="urn:schemas-microsoft-com:vml" Requires="v">
                <p:oleObj spid="_x0000_s357382" name="Equation" r:id="rId4" imgW="685800" imgH="304560" progId="Equation.3">
                  <p:embed/>
                </p:oleObj>
              </mc:Choice>
              <mc:Fallback>
                <p:oleObj name="Equation" r:id="rId4" imgW="685800" imgH="3045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2057400"/>
                        <a:ext cx="1104900" cy="490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7381" name="Object 5"/>
          <p:cNvGraphicFramePr>
            <a:graphicFrameLocks noChangeAspect="1"/>
          </p:cNvGraphicFramePr>
          <p:nvPr/>
        </p:nvGraphicFramePr>
        <p:xfrm>
          <a:off x="3048000" y="4751388"/>
          <a:ext cx="685800" cy="582612"/>
        </p:xfrm>
        <a:graphic>
          <a:graphicData uri="http://schemas.openxmlformats.org/presentationml/2006/ole">
            <mc:AlternateContent xmlns:mc="http://schemas.openxmlformats.org/markup-compatibility/2006">
              <mc:Choice xmlns:v="urn:schemas-microsoft-com:vml" Requires="v">
                <p:oleObj spid="_x0000_s357383" name="Equation" r:id="rId6" imgW="507960" imgH="431640" progId="Equation.3">
                  <p:embed/>
                </p:oleObj>
              </mc:Choice>
              <mc:Fallback>
                <p:oleObj name="Equation" r:id="rId6" imgW="507960" imgH="4316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48000" y="4751388"/>
                        <a:ext cx="685800" cy="582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Rectangle 2"/>
          <p:cNvSpPr>
            <a:spLocks noGrp="1" noChangeArrowheads="1"/>
          </p:cNvSpPr>
          <p:nvPr>
            <p:ph type="title"/>
          </p:nvPr>
        </p:nvSpPr>
        <p:spPr/>
        <p:txBody>
          <a:bodyPr/>
          <a:lstStyle/>
          <a:p>
            <a:r>
              <a:rPr lang="en-US" altLang="en-US"/>
              <a:t> </a:t>
            </a:r>
          </a:p>
        </p:txBody>
      </p:sp>
      <p:sp>
        <p:nvSpPr>
          <p:cNvPr id="359427" name="Rectangle 3"/>
          <p:cNvSpPr>
            <a:spLocks noGrp="1" noChangeArrowheads="1"/>
          </p:cNvSpPr>
          <p:nvPr>
            <p:ph type="body" idx="1"/>
          </p:nvPr>
        </p:nvSpPr>
        <p:spPr>
          <a:xfrm>
            <a:off x="566738" y="2232025"/>
            <a:ext cx="8001000" cy="3775075"/>
          </a:xfrm>
        </p:spPr>
        <p:txBody>
          <a:bodyPr/>
          <a:lstStyle/>
          <a:p>
            <a:r>
              <a:rPr lang="en-US" altLang="en-US"/>
              <a:t>Here                                  </a:t>
            </a:r>
          </a:p>
          <a:p>
            <a:r>
              <a:rPr lang="en-US" altLang="en-US"/>
              <a:t>Buzen’s algorithm gives us an efficient way to determine (in a spreadsheet) G(N).</a:t>
            </a:r>
          </a:p>
          <a:p>
            <a:r>
              <a:rPr lang="en-US" altLang="en-US"/>
              <a:t>Once we have the steady state probability distribution we can easily determine other measures of effectiveness such as expected queue length at each server and expected time a job spends during each visit to a server, fraction of time a server is busy, and the throughput for each server.</a:t>
            </a:r>
          </a:p>
        </p:txBody>
      </p:sp>
      <p:graphicFrame>
        <p:nvGraphicFramePr>
          <p:cNvPr id="359428" name="Object 4"/>
          <p:cNvGraphicFramePr>
            <a:graphicFrameLocks noChangeAspect="1"/>
          </p:cNvGraphicFramePr>
          <p:nvPr/>
        </p:nvGraphicFramePr>
        <p:xfrm>
          <a:off x="2895600" y="1406525"/>
          <a:ext cx="2590800" cy="803275"/>
        </p:xfrm>
        <a:graphic>
          <a:graphicData uri="http://schemas.openxmlformats.org/presentationml/2006/ole">
            <mc:AlternateContent xmlns:mc="http://schemas.openxmlformats.org/markup-compatibility/2006">
              <mc:Choice xmlns:v="urn:schemas-microsoft-com:vml" Requires="v">
                <p:oleObj spid="_x0000_s359430" name="Equation" r:id="rId4" imgW="1473120" imgH="457200" progId="Equation.3">
                  <p:embed/>
                </p:oleObj>
              </mc:Choice>
              <mc:Fallback>
                <p:oleObj name="Equation" r:id="rId4" imgW="147312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95600" y="1406525"/>
                        <a:ext cx="2590800" cy="803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9429" name="Object 5"/>
          <p:cNvGraphicFramePr>
            <a:graphicFrameLocks noChangeAspect="1"/>
          </p:cNvGraphicFramePr>
          <p:nvPr/>
        </p:nvGraphicFramePr>
        <p:xfrm>
          <a:off x="2133600" y="2286000"/>
          <a:ext cx="2859088" cy="669925"/>
        </p:xfrm>
        <a:graphic>
          <a:graphicData uri="http://schemas.openxmlformats.org/presentationml/2006/ole">
            <mc:AlternateContent xmlns:mc="http://schemas.openxmlformats.org/markup-compatibility/2006">
              <mc:Choice xmlns:v="urn:schemas-microsoft-com:vml" Requires="v">
                <p:oleObj spid="_x0000_s359431" name="Equation" r:id="rId6" imgW="1625400" imgH="380880" progId="Equation.3">
                  <p:embed/>
                </p:oleObj>
              </mc:Choice>
              <mc:Fallback>
                <p:oleObj name="Equation" r:id="rId6" imgW="1625400" imgH="38088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133600" y="2286000"/>
                        <a:ext cx="2859088"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2"/>
          <p:cNvSpPr>
            <a:spLocks noGrp="1" noChangeArrowheads="1"/>
          </p:cNvSpPr>
          <p:nvPr>
            <p:ph type="title"/>
          </p:nvPr>
        </p:nvSpPr>
        <p:spPr/>
        <p:txBody>
          <a:bodyPr/>
          <a:lstStyle/>
          <a:p>
            <a:r>
              <a:rPr lang="en-US" altLang="en-US" sz="3200"/>
              <a:t>20.14 An Approximation for the G/G/m Queuing System</a:t>
            </a:r>
          </a:p>
        </p:txBody>
      </p:sp>
      <p:sp>
        <p:nvSpPr>
          <p:cNvPr id="361475" name="Rectangle 3"/>
          <p:cNvSpPr>
            <a:spLocks noGrp="1" noChangeArrowheads="1"/>
          </p:cNvSpPr>
          <p:nvPr>
            <p:ph type="body" idx="1"/>
          </p:nvPr>
        </p:nvSpPr>
        <p:spPr>
          <a:xfrm>
            <a:off x="609600" y="1447800"/>
            <a:ext cx="8001000" cy="4724400"/>
          </a:xfrm>
        </p:spPr>
        <p:txBody>
          <a:bodyPr/>
          <a:lstStyle/>
          <a:p>
            <a:r>
              <a:rPr lang="en-US" altLang="en-US"/>
              <a:t>In most situations interarrival times will follow an exponential random variable.</a:t>
            </a:r>
          </a:p>
          <a:p>
            <a:r>
              <a:rPr lang="en-US" altLang="en-US"/>
              <a:t>Often, however, service times will not follow an exponential distribution.</a:t>
            </a:r>
          </a:p>
          <a:p>
            <a:r>
              <a:rPr lang="en-US" altLang="en-US"/>
              <a:t>When interarrival times and service times each follow a non exponential random variable we call the queuing system a G/G/m system.</a:t>
            </a:r>
          </a:p>
          <a:p>
            <a:r>
              <a:rPr lang="en-US" altLang="en-US"/>
              <a:t>The first G indicates that interarrival times always follow the same random variable while the second G indicates that service times always follow the same random variables.</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title"/>
          </p:nvPr>
        </p:nvSpPr>
        <p:spPr/>
        <p:txBody>
          <a:bodyPr/>
          <a:lstStyle/>
          <a:p>
            <a:r>
              <a:rPr lang="en-US" altLang="en-US"/>
              <a:t> </a:t>
            </a:r>
          </a:p>
        </p:txBody>
      </p:sp>
      <p:sp>
        <p:nvSpPr>
          <p:cNvPr id="363523" name="Rectangle 3"/>
          <p:cNvSpPr>
            <a:spLocks noGrp="1" noChangeArrowheads="1"/>
          </p:cNvSpPr>
          <p:nvPr>
            <p:ph type="body" idx="1"/>
          </p:nvPr>
        </p:nvSpPr>
        <p:spPr>
          <a:xfrm>
            <a:off x="762000" y="1295400"/>
            <a:ext cx="8001000" cy="4724400"/>
          </a:xfrm>
        </p:spPr>
        <p:txBody>
          <a:bodyPr/>
          <a:lstStyle/>
          <a:p>
            <a:r>
              <a:rPr lang="en-US" altLang="en-US"/>
              <a:t>The Allen-Cunneen approximation often gives a good approximation to </a:t>
            </a:r>
            <a:r>
              <a:rPr lang="en-US" altLang="en-US" i="1"/>
              <a:t>L</a:t>
            </a:r>
            <a:r>
              <a:rPr lang="en-US" altLang="en-US"/>
              <a:t>,</a:t>
            </a:r>
            <a:r>
              <a:rPr lang="en-US" altLang="en-US" i="1"/>
              <a:t> W</a:t>
            </a:r>
            <a:r>
              <a:rPr lang="en-US" altLang="en-US"/>
              <a:t>, </a:t>
            </a:r>
            <a:r>
              <a:rPr lang="en-US" altLang="en-US" i="1"/>
              <a:t>L</a:t>
            </a:r>
            <a:r>
              <a:rPr lang="en-US" altLang="en-US" i="1" baseline="-25000"/>
              <a:t>q</a:t>
            </a:r>
            <a:r>
              <a:rPr lang="en-US" altLang="en-US"/>
              <a:t>, and </a:t>
            </a:r>
            <a:r>
              <a:rPr lang="en-US" altLang="en-US" i="1"/>
              <a:t>W</a:t>
            </a:r>
            <a:r>
              <a:rPr lang="en-US" altLang="en-US" i="1" baseline="-25000"/>
              <a:t>q</a:t>
            </a:r>
            <a:r>
              <a:rPr lang="en-US" altLang="en-US"/>
              <a:t> for G/G/m systems.</a:t>
            </a:r>
          </a:p>
          <a:p>
            <a:r>
              <a:rPr lang="en-US" altLang="en-US"/>
              <a:t>The file ggm.xls contains a spreadsheet implementation of the Allen-Cunneen approximation.</a:t>
            </a:r>
          </a:p>
          <a:p>
            <a:r>
              <a:rPr lang="en-US" altLang="en-US"/>
              <a:t>The user need only input the following information:</a:t>
            </a:r>
          </a:p>
          <a:p>
            <a:pPr lvl="1"/>
            <a:r>
              <a:rPr lang="en-US" altLang="en-US"/>
              <a:t>The average number of arrivals per unit time (lambda) in cell B3.</a:t>
            </a:r>
          </a:p>
          <a:p>
            <a:pPr lvl="1"/>
            <a:r>
              <a:rPr lang="en-US" altLang="en-US"/>
              <a:t>The average rate at which customers can be services (Mu) in cell B4.</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ChangeArrowheads="1"/>
          </p:cNvSpPr>
          <p:nvPr>
            <p:ph type="title"/>
          </p:nvPr>
        </p:nvSpPr>
        <p:spPr/>
        <p:txBody>
          <a:bodyPr/>
          <a:lstStyle/>
          <a:p>
            <a:r>
              <a:rPr lang="en-US" altLang="en-US"/>
              <a:t> </a:t>
            </a:r>
          </a:p>
        </p:txBody>
      </p:sp>
      <p:sp>
        <p:nvSpPr>
          <p:cNvPr id="365571" name="Rectangle 3"/>
          <p:cNvSpPr>
            <a:spLocks noGrp="1" noChangeArrowheads="1"/>
          </p:cNvSpPr>
          <p:nvPr>
            <p:ph type="body" idx="1"/>
          </p:nvPr>
        </p:nvSpPr>
        <p:spPr/>
        <p:txBody>
          <a:bodyPr/>
          <a:lstStyle/>
          <a:p>
            <a:pPr lvl="1"/>
            <a:r>
              <a:rPr lang="en-US" altLang="en-US"/>
              <a:t>The number of servers (s) is cell B5.</a:t>
            </a:r>
          </a:p>
          <a:p>
            <a:pPr lvl="1"/>
            <a:r>
              <a:rPr lang="en-US" altLang="en-US"/>
              <a:t>The squared coefficient of variation (variance of interarrival times)/(mean interarrival time)</a:t>
            </a:r>
            <a:r>
              <a:rPr lang="en-US" altLang="en-US" baseline="30000"/>
              <a:t>2</a:t>
            </a:r>
            <a:r>
              <a:rPr lang="en-US" altLang="en-US"/>
              <a:t>) of interarrival times in cell B6.</a:t>
            </a:r>
          </a:p>
          <a:p>
            <a:pPr lvl="1"/>
            <a:r>
              <a:rPr lang="en-US" altLang="en-US"/>
              <a:t>The squared coefficient of variation (variance of service times)/(mean service time)</a:t>
            </a:r>
            <a:r>
              <a:rPr lang="en-US" altLang="en-US" baseline="30000"/>
              <a:t>2</a:t>
            </a:r>
            <a:r>
              <a:rPr lang="en-US" altLang="en-US"/>
              <a:t>) of service times in cell B7.</a:t>
            </a:r>
          </a:p>
          <a:p>
            <a:r>
              <a:rPr lang="en-US" altLang="en-US"/>
              <a:t>The Allen-Cunneen approximation is </a:t>
            </a:r>
            <a:r>
              <a:rPr lang="en-US" altLang="en-US" b="1"/>
              <a:t>exact</a:t>
            </a:r>
            <a:r>
              <a:rPr lang="en-US" altLang="en-US"/>
              <a:t> if interarrival times and service times are exponential.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n-US" altLang="en-US"/>
              <a:t> </a:t>
            </a:r>
          </a:p>
        </p:txBody>
      </p:sp>
      <p:sp>
        <p:nvSpPr>
          <p:cNvPr id="201731" name="Rectangle 3"/>
          <p:cNvSpPr>
            <a:spLocks noGrp="1" noChangeArrowheads="1"/>
          </p:cNvSpPr>
          <p:nvPr>
            <p:ph type="body" idx="1"/>
          </p:nvPr>
        </p:nvSpPr>
        <p:spPr/>
        <p:txBody>
          <a:bodyPr/>
          <a:lstStyle/>
          <a:p>
            <a:r>
              <a:rPr lang="en-US" altLang="en-US"/>
              <a:t>Stationary interarrival ties is often unrealistic, but we may often approximate reality by breaking the time of day into segments.</a:t>
            </a:r>
          </a:p>
          <a:p>
            <a:r>
              <a:rPr lang="en-US" altLang="en-US"/>
              <a:t>A negative interarrival time is impossible. This allows us to write</a:t>
            </a:r>
          </a:p>
          <a:p>
            <a:endParaRPr lang="en-US" altLang="en-US"/>
          </a:p>
          <a:p>
            <a:endParaRPr lang="en-US" altLang="en-US"/>
          </a:p>
          <a:p>
            <a:r>
              <a:rPr lang="en-US" altLang="en-US"/>
              <a:t>We define1/</a:t>
            </a:r>
            <a:r>
              <a:rPr lang="el-GR" altLang="en-US">
                <a:cs typeface="Times New Roman" panose="02020603050405020304" pitchFamily="18" charset="0"/>
              </a:rPr>
              <a:t>λ</a:t>
            </a:r>
            <a:r>
              <a:rPr lang="en-US" altLang="en-US">
                <a:cs typeface="Times New Roman" panose="02020603050405020304" pitchFamily="18" charset="0"/>
              </a:rPr>
              <a:t> to be the mean or average interarrival time.</a:t>
            </a:r>
            <a:endParaRPr lang="el-GR" altLang="en-US">
              <a:cs typeface="Times New Roman" panose="02020603050405020304" pitchFamily="18" charset="0"/>
            </a:endParaRPr>
          </a:p>
        </p:txBody>
      </p:sp>
      <p:graphicFrame>
        <p:nvGraphicFramePr>
          <p:cNvPr id="201732" name="Object 4"/>
          <p:cNvGraphicFramePr>
            <a:graphicFrameLocks noChangeAspect="1"/>
          </p:cNvGraphicFramePr>
          <p:nvPr/>
        </p:nvGraphicFramePr>
        <p:xfrm>
          <a:off x="2057400" y="3844925"/>
          <a:ext cx="5486400" cy="650875"/>
        </p:xfrm>
        <a:graphic>
          <a:graphicData uri="http://schemas.openxmlformats.org/presentationml/2006/ole">
            <mc:AlternateContent xmlns:mc="http://schemas.openxmlformats.org/markup-compatibility/2006">
              <mc:Choice xmlns:v="urn:schemas-microsoft-com:vml" Requires="v">
                <p:oleObj spid="_x0000_s201734" name="Equation" r:id="rId4" imgW="2781000" imgH="330120" progId="Equation.3">
                  <p:embed/>
                </p:oleObj>
              </mc:Choice>
              <mc:Fallback>
                <p:oleObj name="Equation" r:id="rId4" imgW="2781000" imgH="33012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7400" y="3844925"/>
                        <a:ext cx="5486400" cy="6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1733" name="Object 5"/>
          <p:cNvGraphicFramePr>
            <a:graphicFrameLocks noChangeAspect="1"/>
          </p:cNvGraphicFramePr>
          <p:nvPr/>
        </p:nvGraphicFramePr>
        <p:xfrm>
          <a:off x="3962400" y="5410200"/>
          <a:ext cx="1524000" cy="684213"/>
        </p:xfrm>
        <a:graphic>
          <a:graphicData uri="http://schemas.openxmlformats.org/presentationml/2006/ole">
            <mc:AlternateContent xmlns:mc="http://schemas.openxmlformats.org/markup-compatibility/2006">
              <mc:Choice xmlns:v="urn:schemas-microsoft-com:vml" Requires="v">
                <p:oleObj spid="_x0000_s201735" name="Equation" r:id="rId6" imgW="876240" imgH="393480" progId="Equation.3">
                  <p:embed/>
                </p:oleObj>
              </mc:Choice>
              <mc:Fallback>
                <p:oleObj name="Equation" r:id="rId6" imgW="876240" imgH="39348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62400" y="5410200"/>
                        <a:ext cx="1524000" cy="684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a:xfrm>
            <a:off x="990600" y="-76200"/>
            <a:ext cx="7772400" cy="1143000"/>
          </a:xfrm>
        </p:spPr>
        <p:txBody>
          <a:bodyPr/>
          <a:lstStyle/>
          <a:p>
            <a:r>
              <a:rPr lang="en-US" altLang="en-US"/>
              <a:t>20.15 Priority Queuing Models</a:t>
            </a:r>
          </a:p>
        </p:txBody>
      </p:sp>
      <p:sp>
        <p:nvSpPr>
          <p:cNvPr id="367619" name="Rectangle 3"/>
          <p:cNvSpPr>
            <a:spLocks noGrp="1" noChangeArrowheads="1"/>
          </p:cNvSpPr>
          <p:nvPr>
            <p:ph type="body" idx="1"/>
          </p:nvPr>
        </p:nvSpPr>
        <p:spPr>
          <a:xfrm>
            <a:off x="762000" y="1295400"/>
            <a:ext cx="8001000" cy="4724400"/>
          </a:xfrm>
        </p:spPr>
        <p:txBody>
          <a:bodyPr/>
          <a:lstStyle/>
          <a:p>
            <a:r>
              <a:rPr lang="en-US" altLang="en-US"/>
              <a:t>There are many situations in which customers are not served on a first come, first served (FCFS) basis.</a:t>
            </a:r>
          </a:p>
          <a:p>
            <a:r>
              <a:rPr lang="en-US" altLang="en-US"/>
              <a:t>Let W</a:t>
            </a:r>
            <a:r>
              <a:rPr lang="en-US" altLang="en-US" baseline="-25000"/>
              <a:t>FCFS</a:t>
            </a:r>
            <a:r>
              <a:rPr lang="en-US" altLang="en-US"/>
              <a:t>, W</a:t>
            </a:r>
            <a:r>
              <a:rPr lang="en-US" altLang="en-US" baseline="-25000"/>
              <a:t>SIRO</a:t>
            </a:r>
            <a:r>
              <a:rPr lang="en-US" altLang="en-US"/>
              <a:t>, and W</a:t>
            </a:r>
            <a:r>
              <a:rPr lang="en-US" altLang="en-US" baseline="-25000"/>
              <a:t>LCFS</a:t>
            </a:r>
            <a:r>
              <a:rPr lang="en-US" altLang="en-US"/>
              <a:t> be the random variables representing a customer’s waiting time in queuing systems under the disciplines FCFS, SIRO, LCFS, respectively.</a:t>
            </a:r>
          </a:p>
          <a:p>
            <a:r>
              <a:rPr lang="en-US" altLang="en-US"/>
              <a:t>It can be shown that</a:t>
            </a:r>
            <a:br>
              <a:rPr lang="en-US" altLang="en-US"/>
            </a:br>
            <a:r>
              <a:rPr lang="en-US" altLang="en-US"/>
              <a:t>		</a:t>
            </a:r>
            <a:r>
              <a:rPr lang="en-US" altLang="en-US" i="1"/>
              <a:t>E</a:t>
            </a:r>
            <a:r>
              <a:rPr lang="en-US" altLang="en-US"/>
              <a:t>(</a:t>
            </a:r>
            <a:r>
              <a:rPr lang="en-US" altLang="en-US" b="1"/>
              <a:t>W</a:t>
            </a:r>
            <a:r>
              <a:rPr lang="en-US" altLang="en-US" baseline="-25000"/>
              <a:t>FCFS</a:t>
            </a:r>
            <a:r>
              <a:rPr lang="en-US" altLang="en-US"/>
              <a:t>) = </a:t>
            </a:r>
            <a:r>
              <a:rPr lang="en-US" altLang="en-US" i="1"/>
              <a:t>E</a:t>
            </a:r>
            <a:r>
              <a:rPr lang="en-US" altLang="en-US"/>
              <a:t>(</a:t>
            </a:r>
            <a:r>
              <a:rPr lang="en-US" altLang="en-US" b="1"/>
              <a:t>W</a:t>
            </a:r>
            <a:r>
              <a:rPr lang="en-US" altLang="en-US" baseline="-25000"/>
              <a:t>SIRO</a:t>
            </a:r>
            <a:r>
              <a:rPr lang="en-US" altLang="en-US"/>
              <a:t>) = </a:t>
            </a:r>
            <a:r>
              <a:rPr lang="en-US" altLang="en-US" i="1"/>
              <a:t>E</a:t>
            </a:r>
            <a:r>
              <a:rPr lang="en-US" altLang="en-US"/>
              <a:t>(</a:t>
            </a:r>
            <a:r>
              <a:rPr lang="en-US" altLang="en-US" b="1"/>
              <a:t>W</a:t>
            </a:r>
            <a:r>
              <a:rPr lang="en-US" altLang="en-US" baseline="-25000"/>
              <a:t>LCFS</a:t>
            </a:r>
            <a:r>
              <a:rPr lang="en-US" altLang="en-US"/>
              <a:t>)</a:t>
            </a:r>
          </a:p>
          <a:p>
            <a:r>
              <a:rPr lang="en-US" altLang="en-US"/>
              <a:t>Thus, the average time (steady-state) that a customer spends in the system does not depend on which of these three queue disciplines is chosen.</a:t>
            </a:r>
            <a:endParaRPr lang="en-US" altLang="en-US" baseline="-250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
          <p:cNvSpPr>
            <a:spLocks noGrp="1" noChangeArrowheads="1"/>
          </p:cNvSpPr>
          <p:nvPr>
            <p:ph type="title"/>
          </p:nvPr>
        </p:nvSpPr>
        <p:spPr/>
        <p:txBody>
          <a:bodyPr/>
          <a:lstStyle/>
          <a:p>
            <a:r>
              <a:rPr lang="en-US" altLang="en-US"/>
              <a:t> </a:t>
            </a:r>
          </a:p>
        </p:txBody>
      </p:sp>
      <p:sp>
        <p:nvSpPr>
          <p:cNvPr id="369667" name="Rectangle 3"/>
          <p:cNvSpPr>
            <a:spLocks noGrp="1" noChangeArrowheads="1"/>
          </p:cNvSpPr>
          <p:nvPr>
            <p:ph type="body" idx="1"/>
          </p:nvPr>
        </p:nvSpPr>
        <p:spPr/>
        <p:txBody>
          <a:bodyPr/>
          <a:lstStyle/>
          <a:p>
            <a:r>
              <a:rPr lang="en-US" altLang="en-US"/>
              <a:t>It can also be shown that</a:t>
            </a:r>
            <a:br>
              <a:rPr lang="en-US" altLang="en-US"/>
            </a:br>
            <a:r>
              <a:rPr lang="en-US" altLang="en-US"/>
              <a:t>	var</a:t>
            </a:r>
            <a:r>
              <a:rPr lang="en-US" altLang="en-US" b="1"/>
              <a:t>W</a:t>
            </a:r>
            <a:r>
              <a:rPr lang="en-US" altLang="en-US" baseline="-25000"/>
              <a:t>FCFS</a:t>
            </a:r>
            <a:r>
              <a:rPr lang="en-US" altLang="en-US"/>
              <a:t> &lt; var</a:t>
            </a:r>
            <a:r>
              <a:rPr lang="en-US" altLang="en-US" b="1"/>
              <a:t>W</a:t>
            </a:r>
            <a:r>
              <a:rPr lang="en-US" altLang="en-US" baseline="-25000"/>
              <a:t>SIRO</a:t>
            </a:r>
            <a:r>
              <a:rPr lang="en-US" altLang="en-US"/>
              <a:t> &lt; var(</a:t>
            </a:r>
            <a:r>
              <a:rPr lang="en-US" altLang="en-US" b="1"/>
              <a:t>W</a:t>
            </a:r>
            <a:r>
              <a:rPr lang="en-US" altLang="en-US" baseline="-25000"/>
              <a:t>LCFS</a:t>
            </a:r>
            <a:r>
              <a:rPr lang="en-US" altLang="en-US"/>
              <a:t>)</a:t>
            </a:r>
          </a:p>
          <a:p>
            <a:r>
              <a:rPr lang="en-US" altLang="en-US"/>
              <a:t>Since a large variance is usually associated with a random variable that has a relatively large chance of assuming extreme values, the above equation indicates that relatively large waiting times are most likely to occur with an LCFS discipline and least likely to occur with an FCFS discipline.</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2"/>
          <p:cNvSpPr>
            <a:spLocks noGrp="1" noChangeArrowheads="1"/>
          </p:cNvSpPr>
          <p:nvPr>
            <p:ph type="title"/>
          </p:nvPr>
        </p:nvSpPr>
        <p:spPr/>
        <p:txBody>
          <a:bodyPr/>
          <a:lstStyle/>
          <a:p>
            <a:r>
              <a:rPr lang="en-US" altLang="en-US"/>
              <a:t> </a:t>
            </a:r>
          </a:p>
        </p:txBody>
      </p:sp>
      <p:sp>
        <p:nvSpPr>
          <p:cNvPr id="371715" name="Rectangle 3"/>
          <p:cNvSpPr>
            <a:spLocks noGrp="1" noChangeArrowheads="1"/>
          </p:cNvSpPr>
          <p:nvPr>
            <p:ph type="body" idx="1"/>
          </p:nvPr>
        </p:nvSpPr>
        <p:spPr>
          <a:xfrm>
            <a:off x="762000" y="1524000"/>
            <a:ext cx="8001000" cy="4724400"/>
          </a:xfrm>
        </p:spPr>
        <p:txBody>
          <a:bodyPr/>
          <a:lstStyle/>
          <a:p>
            <a:r>
              <a:rPr lang="en-US" altLang="en-US"/>
              <a:t>In many organizations, the order in which customers are served depends on the customer’s “type”.</a:t>
            </a:r>
          </a:p>
          <a:p>
            <a:r>
              <a:rPr lang="en-US" altLang="en-US"/>
              <a:t>For example, hospital emergency rooms usually serve seriously ill patients before they serve nonemergency patients.</a:t>
            </a:r>
          </a:p>
          <a:p>
            <a:r>
              <a:rPr lang="en-US" altLang="en-US"/>
              <a:t>Models in which a customer’s type determines the order in which customers undergo service are call </a:t>
            </a:r>
            <a:r>
              <a:rPr lang="en-US" altLang="en-US" b="1"/>
              <a:t>priority queuing models</a:t>
            </a:r>
            <a:r>
              <a:rPr lang="en-US" altLang="en-US"/>
              <a:t>.</a:t>
            </a:r>
          </a:p>
          <a:p>
            <a:r>
              <a:rPr lang="en-US" altLang="en-US"/>
              <a:t>The interarrival times of type </a:t>
            </a:r>
            <a:r>
              <a:rPr lang="en-US" altLang="en-US" i="1"/>
              <a:t>i</a:t>
            </a:r>
            <a:r>
              <a:rPr lang="en-US" altLang="en-US"/>
              <a:t> customers are exponentially distributed with rate </a:t>
            </a:r>
            <a:r>
              <a:rPr lang="el-GR" altLang="en-US">
                <a:cs typeface="Times New Roman" panose="02020603050405020304" pitchFamily="18" charset="0"/>
              </a:rPr>
              <a:t>λ</a:t>
            </a:r>
            <a:r>
              <a:rPr lang="en-US" altLang="en-US" i="1" baseline="-25000">
                <a:cs typeface="Times New Roman" panose="02020603050405020304" pitchFamily="18" charset="0"/>
              </a:rPr>
              <a:t>i</a:t>
            </a:r>
            <a:r>
              <a:rPr lang="en-US" altLang="en-US" i="1">
                <a:cs typeface="Times New Roman" panose="02020603050405020304" pitchFamily="18" charset="0"/>
              </a:rPr>
              <a:t>.</a:t>
            </a:r>
            <a:endParaRPr lang="el-GR" altLang="en-US" i="1">
              <a:cs typeface="Times New Roman" panose="02020603050405020304" pitchFamily="18" charset="0"/>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p:txBody>
          <a:bodyPr/>
          <a:lstStyle/>
          <a:p>
            <a:r>
              <a:rPr lang="en-US" altLang="en-US"/>
              <a:t> </a:t>
            </a:r>
          </a:p>
        </p:txBody>
      </p:sp>
      <p:sp>
        <p:nvSpPr>
          <p:cNvPr id="373763" name="Rectangle 3"/>
          <p:cNvSpPr>
            <a:spLocks noGrp="1" noChangeArrowheads="1"/>
          </p:cNvSpPr>
          <p:nvPr>
            <p:ph type="body" idx="1"/>
          </p:nvPr>
        </p:nvSpPr>
        <p:spPr/>
        <p:txBody>
          <a:bodyPr/>
          <a:lstStyle/>
          <a:p>
            <a:r>
              <a:rPr lang="en-US" altLang="en-US"/>
              <a:t>Interarrival times of different customer types are assumed to be independent.</a:t>
            </a:r>
          </a:p>
          <a:p>
            <a:r>
              <a:rPr lang="en-US" altLang="en-US"/>
              <a:t>The service time of a type </a:t>
            </a:r>
            <a:r>
              <a:rPr lang="en-US" altLang="en-US" i="1"/>
              <a:t>I</a:t>
            </a:r>
            <a:r>
              <a:rPr lang="en-US" altLang="en-US"/>
              <a:t> customer is described by a random variable </a:t>
            </a:r>
            <a:r>
              <a:rPr lang="en-US" altLang="en-US" b="1"/>
              <a:t>S</a:t>
            </a:r>
            <a:r>
              <a:rPr lang="en-US" altLang="en-US" i="1"/>
              <a:t>i.</a:t>
            </a:r>
            <a:endParaRPr lang="en-US" alt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p:txBody>
          <a:bodyPr/>
          <a:lstStyle/>
          <a:p>
            <a:r>
              <a:rPr lang="en-US" altLang="en-US"/>
              <a:t>Nonpreemptive Priority Models</a:t>
            </a:r>
          </a:p>
        </p:txBody>
      </p:sp>
      <p:sp>
        <p:nvSpPr>
          <p:cNvPr id="375811" name="Rectangle 3"/>
          <p:cNvSpPr>
            <a:spLocks noGrp="1" noChangeArrowheads="1"/>
          </p:cNvSpPr>
          <p:nvPr>
            <p:ph type="body" idx="1"/>
          </p:nvPr>
        </p:nvSpPr>
        <p:spPr/>
        <p:txBody>
          <a:bodyPr/>
          <a:lstStyle/>
          <a:p>
            <a:r>
              <a:rPr lang="en-US" altLang="en-US"/>
              <a:t>In a nonpreemptive model, a customer’s service cannot be interrupted.</a:t>
            </a:r>
          </a:p>
          <a:p>
            <a:r>
              <a:rPr lang="en-US" altLang="en-US"/>
              <a:t>After each service completion, the next customer to enter service is chosen by given priority to lower-numbered customer types.</a:t>
            </a:r>
          </a:p>
          <a:p>
            <a:r>
              <a:rPr lang="en-US" altLang="en-US"/>
              <a:t>In the Kendall-Lee notation, a nonpreemptive priority model is indicated by labeling the fourth characteristic as NPRP.</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r>
              <a:rPr lang="en-US" altLang="en-US"/>
              <a:t> </a:t>
            </a:r>
          </a:p>
        </p:txBody>
      </p:sp>
      <p:sp>
        <p:nvSpPr>
          <p:cNvPr id="377859" name="Rectangle 3"/>
          <p:cNvSpPr>
            <a:spLocks noGrp="1" noChangeArrowheads="1"/>
          </p:cNvSpPr>
          <p:nvPr>
            <p:ph type="body" idx="1"/>
          </p:nvPr>
        </p:nvSpPr>
        <p:spPr/>
        <p:txBody>
          <a:bodyPr/>
          <a:lstStyle/>
          <a:p>
            <a:pPr lvl="1"/>
            <a:r>
              <a:rPr lang="en-US" altLang="en-US" i="1"/>
              <a:t>W</a:t>
            </a:r>
            <a:r>
              <a:rPr lang="en-US" altLang="en-US" i="1" baseline="-25000"/>
              <a:t>qk</a:t>
            </a:r>
            <a:r>
              <a:rPr lang="en-US" altLang="en-US"/>
              <a:t> = expected steady-state waiting time in line spent by a type </a:t>
            </a:r>
            <a:r>
              <a:rPr lang="en-US" altLang="en-US" i="1"/>
              <a:t>k</a:t>
            </a:r>
            <a:r>
              <a:rPr lang="en-US" altLang="en-US"/>
              <a:t> customer</a:t>
            </a:r>
          </a:p>
          <a:p>
            <a:pPr lvl="1"/>
            <a:r>
              <a:rPr lang="en-US" altLang="en-US" i="1"/>
              <a:t>W</a:t>
            </a:r>
            <a:r>
              <a:rPr lang="en-US" altLang="en-US" i="1" baseline="-25000"/>
              <a:t>k</a:t>
            </a:r>
            <a:r>
              <a:rPr lang="en-US" altLang="en-US"/>
              <a:t> = expected steady-state in the system spent by a type </a:t>
            </a:r>
            <a:r>
              <a:rPr lang="en-US" altLang="en-US" i="1"/>
              <a:t>k</a:t>
            </a:r>
            <a:r>
              <a:rPr lang="en-US" altLang="en-US"/>
              <a:t> customer</a:t>
            </a:r>
          </a:p>
          <a:p>
            <a:pPr lvl="1"/>
            <a:r>
              <a:rPr lang="en-US" altLang="en-US" i="1"/>
              <a:t>L</a:t>
            </a:r>
            <a:r>
              <a:rPr lang="en-US" altLang="en-US" i="1" baseline="-25000"/>
              <a:t>qk</a:t>
            </a:r>
            <a:r>
              <a:rPr lang="en-US" altLang="en-US"/>
              <a:t> = expected steady-state number of type </a:t>
            </a:r>
            <a:r>
              <a:rPr lang="en-US" altLang="en-US" i="1"/>
              <a:t>k</a:t>
            </a:r>
            <a:r>
              <a:rPr lang="en-US" altLang="en-US"/>
              <a:t> customers waiting in line</a:t>
            </a:r>
          </a:p>
          <a:p>
            <a:pPr lvl="1"/>
            <a:r>
              <a:rPr lang="en-US" altLang="en-US" i="1"/>
              <a:t>L</a:t>
            </a:r>
            <a:r>
              <a:rPr lang="en-US" altLang="en-US" i="1" baseline="-25000"/>
              <a:t>k</a:t>
            </a:r>
            <a:r>
              <a:rPr lang="en-US" altLang="en-US"/>
              <a:t> = expected steady-state number of type </a:t>
            </a:r>
            <a:r>
              <a:rPr lang="en-US" altLang="en-US" i="1"/>
              <a:t>k</a:t>
            </a:r>
            <a:r>
              <a:rPr lang="en-US" altLang="en-US"/>
              <a:t> customers in the system</a:t>
            </a:r>
          </a:p>
          <a:p>
            <a:pPr>
              <a:buFont typeface="Wingdings" panose="05000000000000000000" pitchFamily="2" charset="2"/>
              <a:buNone/>
            </a:pPr>
            <a:endParaRPr lang="en-US" altLang="en-US" i="1"/>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p:txBody>
          <a:bodyPr/>
          <a:lstStyle/>
          <a:p>
            <a:r>
              <a:rPr lang="en-US" altLang="en-US" i="1"/>
              <a:t>M</a:t>
            </a:r>
            <a:r>
              <a:rPr lang="en-US" altLang="en-US" i="1" baseline="-25000"/>
              <a:t>i</a:t>
            </a:r>
            <a:r>
              <a:rPr lang="en-US" altLang="en-US" i="1"/>
              <a:t>/G</a:t>
            </a:r>
            <a:r>
              <a:rPr lang="en-US" altLang="en-US" i="1" baseline="-25000"/>
              <a:t>i</a:t>
            </a:r>
            <a:r>
              <a:rPr lang="en-US" altLang="en-US" i="1"/>
              <a:t>/1/NPRP/</a:t>
            </a:r>
            <a:r>
              <a:rPr lang="en-US" altLang="en-US" i="1">
                <a:cs typeface="Times New Roman" panose="02020603050405020304" pitchFamily="18" charset="0"/>
              </a:rPr>
              <a:t>∞/∞</a:t>
            </a:r>
            <a:r>
              <a:rPr lang="en-US" altLang="en-US">
                <a:cs typeface="Times New Roman" panose="02020603050405020304" pitchFamily="18" charset="0"/>
              </a:rPr>
              <a:t> Model</a:t>
            </a:r>
            <a:endParaRPr lang="en-US" altLang="en-US" i="1">
              <a:cs typeface="Times New Roman" panose="02020603050405020304" pitchFamily="18" charset="0"/>
            </a:endParaRPr>
          </a:p>
        </p:txBody>
      </p:sp>
      <p:sp>
        <p:nvSpPr>
          <p:cNvPr id="379907" name="Rectangle 3"/>
          <p:cNvSpPr>
            <a:spLocks noGrp="1" noChangeArrowheads="1"/>
          </p:cNvSpPr>
          <p:nvPr>
            <p:ph type="body" idx="1"/>
          </p:nvPr>
        </p:nvSpPr>
        <p:spPr>
          <a:xfrm>
            <a:off x="566738" y="5221288"/>
            <a:ext cx="8001000" cy="1179512"/>
          </a:xfrm>
        </p:spPr>
        <p:txBody>
          <a:bodyPr/>
          <a:lstStyle/>
          <a:p>
            <a:pPr>
              <a:buFont typeface="Wingdings" panose="05000000000000000000" pitchFamily="2" charset="2"/>
              <a:buNone/>
            </a:pPr>
            <a:r>
              <a:rPr lang="en-US" altLang="en-US"/>
              <a:t>  </a:t>
            </a:r>
          </a:p>
        </p:txBody>
      </p:sp>
      <p:graphicFrame>
        <p:nvGraphicFramePr>
          <p:cNvPr id="379908" name="Object 4"/>
          <p:cNvGraphicFramePr>
            <a:graphicFrameLocks noChangeAspect="1"/>
          </p:cNvGraphicFramePr>
          <p:nvPr/>
        </p:nvGraphicFramePr>
        <p:xfrm>
          <a:off x="3105150" y="1346200"/>
          <a:ext cx="2914650" cy="3378200"/>
        </p:xfrm>
        <a:graphic>
          <a:graphicData uri="http://schemas.openxmlformats.org/presentationml/2006/ole">
            <mc:AlternateContent xmlns:mc="http://schemas.openxmlformats.org/markup-compatibility/2006">
              <mc:Choice xmlns:v="urn:schemas-microsoft-com:vml" Requires="v">
                <p:oleObj spid="_x0000_s379909" name="Equation" r:id="rId4" imgW="1358640" imgH="1574640" progId="Equation.3">
                  <p:embed/>
                </p:oleObj>
              </mc:Choice>
              <mc:Fallback>
                <p:oleObj name="Equation" r:id="rId4" imgW="1358640" imgH="1574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05150" y="1346200"/>
                        <a:ext cx="2914650" cy="337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r>
              <a:rPr lang="en-US" altLang="en-US" sz="3200"/>
              <a:t>The </a:t>
            </a:r>
            <a:r>
              <a:rPr lang="en-US" altLang="en-US" sz="3200" i="1"/>
              <a:t>M</a:t>
            </a:r>
            <a:r>
              <a:rPr lang="en-US" altLang="en-US" sz="3200" i="1" baseline="-25000"/>
              <a:t>i</a:t>
            </a:r>
            <a:r>
              <a:rPr lang="en-US" altLang="en-US" sz="3200" i="1"/>
              <a:t>/G</a:t>
            </a:r>
            <a:r>
              <a:rPr lang="en-US" altLang="en-US" sz="3200" i="1" baseline="-25000"/>
              <a:t>i</a:t>
            </a:r>
            <a:r>
              <a:rPr lang="en-US" altLang="en-US" sz="3200" i="1"/>
              <a:t>/1/NPRP/</a:t>
            </a:r>
            <a:r>
              <a:rPr lang="en-US" altLang="en-US" sz="3200" i="1">
                <a:cs typeface="Times New Roman" panose="02020603050405020304" pitchFamily="18" charset="0"/>
              </a:rPr>
              <a:t>∞/∞</a:t>
            </a:r>
            <a:r>
              <a:rPr lang="en-US" altLang="en-US" sz="3200">
                <a:cs typeface="Times New Roman" panose="02020603050405020304" pitchFamily="18" charset="0"/>
              </a:rPr>
              <a:t>  Model with Customer-Dependent Waiting Costs</a:t>
            </a:r>
          </a:p>
        </p:txBody>
      </p:sp>
      <p:sp>
        <p:nvSpPr>
          <p:cNvPr id="381955" name="Rectangle 3"/>
          <p:cNvSpPr>
            <a:spLocks noGrp="1" noChangeArrowheads="1"/>
          </p:cNvSpPr>
          <p:nvPr>
            <p:ph type="body" idx="1"/>
          </p:nvPr>
        </p:nvSpPr>
        <p:spPr/>
        <p:txBody>
          <a:bodyPr/>
          <a:lstStyle/>
          <a:p>
            <a:r>
              <a:rPr lang="en-US" altLang="en-US"/>
              <a:t>Consider a single-serve nonpreemptive priority system in which a cost </a:t>
            </a:r>
            <a:r>
              <a:rPr lang="en-US" altLang="en-US" i="1"/>
              <a:t>c</a:t>
            </a:r>
            <a:r>
              <a:rPr lang="en-US" altLang="en-US" i="1" baseline="-25000"/>
              <a:t>k</a:t>
            </a:r>
            <a:r>
              <a:rPr lang="en-US" altLang="en-US"/>
              <a:t> is charged for each unit of time that a type </a:t>
            </a:r>
            <a:r>
              <a:rPr lang="en-US" altLang="en-US" i="1"/>
              <a:t>k</a:t>
            </a:r>
            <a:r>
              <a:rPr lang="en-US" altLang="en-US"/>
              <a:t> customer spends in the system.</a:t>
            </a:r>
          </a:p>
          <a:p>
            <a:r>
              <a:rPr lang="en-US" altLang="en-US"/>
              <a:t>If we want to minimize the expected cost incurred per unit time, what priority ordering should be placed on the customer types?</a:t>
            </a:r>
          </a:p>
          <a:p>
            <a:r>
              <a:rPr lang="en-US" altLang="en-US"/>
              <a:t>Suppose the </a:t>
            </a:r>
            <a:r>
              <a:rPr lang="en-US" altLang="en-US" i="1"/>
              <a:t>n</a:t>
            </a:r>
            <a:r>
              <a:rPr lang="en-US" altLang="en-US"/>
              <a:t> customer types are numbered such that</a:t>
            </a:r>
          </a:p>
        </p:txBody>
      </p:sp>
      <p:graphicFrame>
        <p:nvGraphicFramePr>
          <p:cNvPr id="381956" name="Object 4"/>
          <p:cNvGraphicFramePr>
            <a:graphicFrameLocks noChangeAspect="1"/>
          </p:cNvGraphicFramePr>
          <p:nvPr/>
        </p:nvGraphicFramePr>
        <p:xfrm>
          <a:off x="2819400" y="5181600"/>
          <a:ext cx="3581400" cy="638175"/>
        </p:xfrm>
        <a:graphic>
          <a:graphicData uri="http://schemas.openxmlformats.org/presentationml/2006/ole">
            <mc:AlternateContent xmlns:mc="http://schemas.openxmlformats.org/markup-compatibility/2006">
              <mc:Choice xmlns:v="urn:schemas-microsoft-com:vml" Requires="v">
                <p:oleObj spid="_x0000_s381957" name="Equation" r:id="rId4" imgW="1282680" imgH="228600" progId="Equation.3">
                  <p:embed/>
                </p:oleObj>
              </mc:Choice>
              <mc:Fallback>
                <p:oleObj name="Equation" r:id="rId4" imgW="1282680" imgH="228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5181600"/>
                        <a:ext cx="3581400" cy="638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p:txBody>
          <a:bodyPr/>
          <a:lstStyle/>
          <a:p>
            <a:r>
              <a:rPr lang="en-US" altLang="en-US"/>
              <a:t> </a:t>
            </a:r>
          </a:p>
        </p:txBody>
      </p:sp>
      <p:sp>
        <p:nvSpPr>
          <p:cNvPr id="384003" name="Rectangle 3"/>
          <p:cNvSpPr>
            <a:spLocks noGrp="1" noChangeArrowheads="1"/>
          </p:cNvSpPr>
          <p:nvPr>
            <p:ph type="body" idx="1"/>
          </p:nvPr>
        </p:nvSpPr>
        <p:spPr/>
        <p:txBody>
          <a:bodyPr/>
          <a:lstStyle/>
          <a:p>
            <a:r>
              <a:rPr lang="en-US" altLang="en-US"/>
              <a:t>Then expected cost is minimized by giving the highest priority to type 1 customers, the second highest priority to type 2 customers , and so forth  and the lowest priority to type </a:t>
            </a:r>
            <a:r>
              <a:rPr lang="en-US" altLang="en-US" i="1"/>
              <a:t>n</a:t>
            </a:r>
            <a:r>
              <a:rPr lang="en-US" altLang="en-US"/>
              <a:t> customers.</a:t>
            </a:r>
          </a:p>
          <a:p>
            <a:r>
              <a:rPr lang="en-US" altLang="en-US"/>
              <a:t>Thus, cost can be minimized by giving the highest priority to customer types with the largest values of </a:t>
            </a:r>
            <a:r>
              <a:rPr lang="en-US" altLang="en-US" i="1"/>
              <a:t>c</a:t>
            </a:r>
            <a:r>
              <a:rPr lang="en-US" altLang="en-US" i="1" baseline="-25000"/>
              <a:t>k</a:t>
            </a:r>
            <a:r>
              <a:rPr lang="en-US" altLang="en-US" i="1">
                <a:cs typeface="Times New Roman" panose="02020603050405020304" pitchFamily="18" charset="0"/>
              </a:rPr>
              <a:t>µ</a:t>
            </a:r>
            <a:r>
              <a:rPr lang="en-US" altLang="en-US" i="1" baseline="-25000">
                <a:cs typeface="Times New Roman" panose="02020603050405020304" pitchFamily="18" charset="0"/>
              </a:rPr>
              <a:t>k</a:t>
            </a:r>
            <a:r>
              <a:rPr lang="en-US" altLang="en-US" i="1">
                <a:cs typeface="Times New Roman" panose="02020603050405020304" pitchFamily="18" charset="0"/>
              </a:rPr>
              <a:t>.</a:t>
            </a:r>
          </a:p>
          <a:p>
            <a:pPr>
              <a:buFont typeface="Wingdings" panose="05000000000000000000" pitchFamily="2" charset="2"/>
              <a:buNone/>
            </a:pPr>
            <a:endParaRPr lang="en-US" altLang="en-US" i="1">
              <a:cs typeface="Times New Roman" panose="02020603050405020304" pitchFamily="18" charset="0"/>
            </a:endParaRPr>
          </a:p>
          <a:p>
            <a:endParaRPr lang="en-US" altLang="en-US">
              <a:cs typeface="Times New Roman" panose="02020603050405020304" pitchFamily="18" charset="0"/>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r>
              <a:rPr lang="en-US" altLang="en-US" i="1"/>
              <a:t>M</a:t>
            </a:r>
            <a:r>
              <a:rPr lang="en-US" altLang="en-US" i="1" baseline="-25000"/>
              <a:t>i</a:t>
            </a:r>
            <a:r>
              <a:rPr lang="en-US" altLang="en-US" i="1"/>
              <a:t>/M/s/NPRP/</a:t>
            </a:r>
            <a:r>
              <a:rPr lang="en-US" altLang="en-US" i="1">
                <a:cs typeface="Times New Roman" panose="02020603050405020304" pitchFamily="18" charset="0"/>
              </a:rPr>
              <a:t>∞/∞</a:t>
            </a:r>
            <a:r>
              <a:rPr lang="en-US" altLang="en-US">
                <a:cs typeface="Times New Roman" panose="02020603050405020304" pitchFamily="18" charset="0"/>
              </a:rPr>
              <a:t> Model</a:t>
            </a:r>
            <a:endParaRPr lang="en-US" altLang="en-US" i="1">
              <a:cs typeface="Times New Roman" panose="02020603050405020304" pitchFamily="18" charset="0"/>
            </a:endParaRPr>
          </a:p>
        </p:txBody>
      </p:sp>
      <p:sp>
        <p:nvSpPr>
          <p:cNvPr id="386051" name="Rectangle 3"/>
          <p:cNvSpPr>
            <a:spLocks noGrp="1" noChangeArrowheads="1"/>
          </p:cNvSpPr>
          <p:nvPr>
            <p:ph type="body" idx="1"/>
          </p:nvPr>
        </p:nvSpPr>
        <p:spPr/>
        <p:txBody>
          <a:bodyPr/>
          <a:lstStyle/>
          <a:p>
            <a:r>
              <a:rPr lang="en-US" altLang="en-US"/>
              <a:t>To obtain tractable analytic results for multiserver priority systems, we must assume that each customer type has exponentially distributed service times with a mean of 1/</a:t>
            </a:r>
            <a:r>
              <a:rPr lang="en-US" altLang="en-US" i="1">
                <a:cs typeface="Times New Roman" panose="02020603050405020304" pitchFamily="18" charset="0"/>
              </a:rPr>
              <a:t>µ</a:t>
            </a:r>
            <a:r>
              <a:rPr lang="en-US" altLang="en-US">
                <a:cs typeface="Times New Roman" panose="02020603050405020304" pitchFamily="18" charset="0"/>
              </a:rPr>
              <a:t>, and that type </a:t>
            </a:r>
            <a:r>
              <a:rPr lang="en-US" altLang="en-US" i="1">
                <a:cs typeface="Times New Roman" panose="02020603050405020304" pitchFamily="18" charset="0"/>
              </a:rPr>
              <a:t>I</a:t>
            </a:r>
            <a:r>
              <a:rPr lang="en-US" altLang="en-US">
                <a:cs typeface="Times New Roman" panose="02020603050405020304" pitchFamily="18" charset="0"/>
              </a:rPr>
              <a:t> customers have interarrival times that are exponentially distributed with rate </a:t>
            </a:r>
            <a:r>
              <a:rPr lang="el-GR" altLang="en-US">
                <a:cs typeface="Times New Roman" panose="02020603050405020304" pitchFamily="18" charset="0"/>
              </a:rPr>
              <a:t>λ</a:t>
            </a:r>
            <a:r>
              <a:rPr lang="en-US" altLang="en-US" i="1">
                <a:cs typeface="Times New Roman" panose="02020603050405020304" pitchFamily="18" charset="0"/>
              </a:rPr>
              <a:t>i</a:t>
            </a:r>
            <a:r>
              <a:rPr lang="en-US" altLang="en-US">
                <a:cs typeface="Times New Roman" panose="02020603050405020304" pitchFamily="18" charset="0"/>
              </a:rPr>
              <a:t>.</a:t>
            </a:r>
          </a:p>
          <a:p>
            <a:r>
              <a:rPr lang="en-US" altLang="en-US">
                <a:cs typeface="Times New Roman" panose="02020603050405020304" pitchFamily="18" charset="0"/>
              </a:rPr>
              <a:t>Such a system with </a:t>
            </a:r>
            <a:r>
              <a:rPr lang="en-US" altLang="en-US" i="1">
                <a:cs typeface="Times New Roman" panose="02020603050405020304" pitchFamily="18" charset="0"/>
              </a:rPr>
              <a:t>s</a:t>
            </a:r>
            <a:r>
              <a:rPr lang="en-US" altLang="en-US">
                <a:cs typeface="Times New Roman" panose="02020603050405020304" pitchFamily="18" charset="0"/>
              </a:rPr>
              <a:t> servers is denoted by the notation </a:t>
            </a:r>
            <a:r>
              <a:rPr lang="en-US" altLang="en-US" i="1"/>
              <a:t>M</a:t>
            </a:r>
            <a:r>
              <a:rPr lang="en-US" altLang="en-US" i="1" baseline="-25000"/>
              <a:t>i</a:t>
            </a:r>
            <a:r>
              <a:rPr lang="en-US" altLang="en-US" i="1"/>
              <a:t>/M/s/NPRP/</a:t>
            </a:r>
            <a:r>
              <a:rPr lang="en-US" altLang="en-US" i="1">
                <a:cs typeface="Times New Roman" panose="02020603050405020304" pitchFamily="18" charset="0"/>
              </a:rPr>
              <a:t>∞/∞.</a:t>
            </a:r>
            <a:r>
              <a:rPr lang="en-US" altLang="en-US">
                <a:cs typeface="Times New Roman" panose="02020603050405020304" pitchFamily="18" charset="0"/>
              </a:rPr>
              <a:t> </a:t>
            </a:r>
            <a:endParaRPr lang="el-GR" altLang="en-US">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Profile</Template>
  <TotalTime>249</TotalTime>
  <Words>7123</Words>
  <Application>Microsoft Office PowerPoint</Application>
  <PresentationFormat>On-screen Show (4:3)</PresentationFormat>
  <Paragraphs>592</Paragraphs>
  <Slides>109</Slides>
  <Notes>109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109</vt:i4>
      </vt:variant>
    </vt:vector>
  </HeadingPairs>
  <TitlesOfParts>
    <vt:vector size="115" baseType="lpstr">
      <vt:lpstr>Arial</vt:lpstr>
      <vt:lpstr>Verdana</vt:lpstr>
      <vt:lpstr>Times New Roman</vt:lpstr>
      <vt:lpstr>Wingdings</vt:lpstr>
      <vt:lpstr>Profile</vt:lpstr>
      <vt:lpstr>Microsoft Equation 3.0</vt:lpstr>
      <vt:lpstr>Chapter 20  Queuing Theory</vt:lpstr>
      <vt:lpstr>Description</vt:lpstr>
      <vt:lpstr>20.1 Some Queuing Terminology</vt:lpstr>
      <vt:lpstr>The Input or Arrival Process</vt:lpstr>
      <vt:lpstr>The Output or Service Process</vt:lpstr>
      <vt:lpstr>Queue Discipline</vt:lpstr>
      <vt:lpstr> </vt:lpstr>
      <vt:lpstr>20.2 Modeling Arrival and Service Processes</vt:lpstr>
      <vt:lpstr> </vt:lpstr>
      <vt:lpstr> </vt:lpstr>
      <vt:lpstr> </vt:lpstr>
      <vt:lpstr> </vt:lpstr>
      <vt:lpstr>Relations between Poisson Distribution and Exponential Distribution</vt:lpstr>
      <vt:lpstr> </vt:lpstr>
      <vt:lpstr> </vt:lpstr>
      <vt:lpstr>The Erlang Distribution</vt:lpstr>
      <vt:lpstr> </vt:lpstr>
      <vt:lpstr>Using EXCEL to Computer Poisson and Exponential Probabilities</vt:lpstr>
      <vt:lpstr> </vt:lpstr>
      <vt:lpstr>Modeling the Service Process</vt:lpstr>
      <vt:lpstr> </vt:lpstr>
      <vt:lpstr>The Kendall-Lee Notation for Queuing Systems</vt:lpstr>
      <vt:lpstr> </vt:lpstr>
      <vt:lpstr> </vt:lpstr>
      <vt:lpstr> </vt:lpstr>
      <vt:lpstr> </vt:lpstr>
      <vt:lpstr>The Waiting Time Paradox</vt:lpstr>
      <vt:lpstr>20.3 Birth-Death Processes</vt:lpstr>
      <vt:lpstr> </vt:lpstr>
      <vt:lpstr>Laws of Motion for Birth-Death</vt:lpstr>
      <vt:lpstr>Relation of Exponential Distribution to Birth-Death Processes</vt:lpstr>
      <vt:lpstr>Derivation of Steady-State Probabilities for Birth-Death Processes</vt:lpstr>
      <vt:lpstr> </vt:lpstr>
      <vt:lpstr>Solution of Birth-Death Flow Balance Equations</vt:lpstr>
      <vt:lpstr>20.4 The M/M/1/GD/∞/∞ Queuing System and the Queuing Formula L=λW</vt:lpstr>
      <vt:lpstr>Derivation of L</vt:lpstr>
      <vt:lpstr>Derivation of Lq</vt:lpstr>
      <vt:lpstr>Derivation of Ls</vt:lpstr>
      <vt:lpstr>The Queuing Formula L=λW</vt:lpstr>
      <vt:lpstr> </vt:lpstr>
      <vt:lpstr>Example 4</vt:lpstr>
      <vt:lpstr> </vt:lpstr>
      <vt:lpstr>Solutions</vt:lpstr>
      <vt:lpstr> </vt:lpstr>
      <vt:lpstr>More on L = λW</vt:lpstr>
      <vt:lpstr>A Simple Example</vt:lpstr>
      <vt:lpstr>A Spreadsheet for the M/M/1/GD/∞/∞ Queuing System</vt:lpstr>
      <vt:lpstr>20.5 The M/M/1/GD/c/∞ Queuing System</vt:lpstr>
      <vt:lpstr> </vt:lpstr>
      <vt:lpstr>A Spreadsheet for the M/M/1/GD/c/∞ Queuing System</vt:lpstr>
      <vt:lpstr>20. 6 The M/M/s/GD/∞/∞ Queuing System</vt:lpstr>
      <vt:lpstr> </vt:lpstr>
      <vt:lpstr>A Spreadsheet for the M/M/s/GD/∞/∞ Queuing System</vt:lpstr>
      <vt:lpstr> </vt:lpstr>
      <vt:lpstr>20.7 The M/M/∞/GD/∞/∞ and GI/G/∞/GD/∞/∞ Models</vt:lpstr>
      <vt:lpstr> </vt:lpstr>
      <vt:lpstr> </vt:lpstr>
      <vt:lpstr>20.8 The M/G/1/GD/∞/∞ Queuing System</vt:lpstr>
      <vt:lpstr> </vt:lpstr>
      <vt:lpstr> </vt:lpstr>
      <vt:lpstr>20.9 Finite Source Models: The Machine Repair Model</vt:lpstr>
      <vt:lpstr> </vt:lpstr>
      <vt:lpstr> </vt:lpstr>
      <vt:lpstr> </vt:lpstr>
      <vt:lpstr> </vt:lpstr>
      <vt:lpstr> </vt:lpstr>
      <vt:lpstr> </vt:lpstr>
      <vt:lpstr>20.10 Exponential Queues in Series and Open Queuing Networks</vt:lpstr>
      <vt:lpstr> </vt:lpstr>
      <vt:lpstr>Open Queuing Networks</vt:lpstr>
      <vt:lpstr> </vt:lpstr>
      <vt:lpstr> </vt:lpstr>
      <vt:lpstr> </vt:lpstr>
      <vt:lpstr>Network Models of Data Communication Networks</vt:lpstr>
      <vt:lpstr> </vt:lpstr>
      <vt:lpstr> </vt:lpstr>
      <vt:lpstr>20.11 The M/G/s/GD/s/∞ System (Blocked Customers Cleared)</vt:lpstr>
      <vt:lpstr> </vt:lpstr>
      <vt:lpstr> </vt:lpstr>
      <vt:lpstr>A Spreadsheet for the BCC Model</vt:lpstr>
      <vt:lpstr>Using LINGO for BCC Computations</vt:lpstr>
      <vt:lpstr>20.12 How to Tell Whether Interarrival Times and Service Times are Exponential</vt:lpstr>
      <vt:lpstr>20.13 Closed Queuing Networks</vt:lpstr>
      <vt:lpstr> </vt:lpstr>
      <vt:lpstr> </vt:lpstr>
      <vt:lpstr> </vt:lpstr>
      <vt:lpstr>20.14 An Approximation for the G/G/m Queuing System</vt:lpstr>
      <vt:lpstr> </vt:lpstr>
      <vt:lpstr> </vt:lpstr>
      <vt:lpstr>20.15 Priority Queuing Models</vt:lpstr>
      <vt:lpstr> </vt:lpstr>
      <vt:lpstr> </vt:lpstr>
      <vt:lpstr> </vt:lpstr>
      <vt:lpstr>Nonpreemptive Priority Models</vt:lpstr>
      <vt:lpstr> </vt:lpstr>
      <vt:lpstr>Mi/Gi/1/NPRP/∞/∞ Model</vt:lpstr>
      <vt:lpstr>The Mi/Gi/1/NPRP/∞/∞  Model with Customer-Dependent Waiting Costs</vt:lpstr>
      <vt:lpstr> </vt:lpstr>
      <vt:lpstr>Mi/M/s/NPRP/∞/∞ Model</vt:lpstr>
      <vt:lpstr> </vt:lpstr>
      <vt:lpstr>Preemptive Priorities</vt:lpstr>
      <vt:lpstr> </vt:lpstr>
      <vt:lpstr> </vt:lpstr>
      <vt:lpstr> </vt:lpstr>
      <vt:lpstr>20.15 Transient Behavior of Queuing Systems</vt:lpstr>
      <vt:lpstr> </vt:lpstr>
      <vt:lpstr> </vt:lpstr>
      <vt:lpstr> </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An Introduction to Model Building</dc:title>
  <dc:creator>Lisa Veloz</dc:creator>
  <cp:lastModifiedBy>Lee, Hwajung</cp:lastModifiedBy>
  <cp:revision>14</cp:revision>
  <dcterms:created xsi:type="dcterms:W3CDTF">2004-05-29T12:46:12Z</dcterms:created>
  <dcterms:modified xsi:type="dcterms:W3CDTF">2017-02-02T14:43:26Z</dcterms:modified>
</cp:coreProperties>
</file>