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25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3776472"/>
            <a:ext cx="7196328" cy="147002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5257800"/>
            <a:ext cx="7196328" cy="98755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 2" pitchFamily="18" charset="2"/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4/10/12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4267200"/>
            <a:ext cx="7612063" cy="1100138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414040">
            <a:off x="1779080" y="450465"/>
            <a:ext cx="5486400" cy="3626214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175" y="5443538"/>
            <a:ext cx="7612063" cy="80486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4/10/12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4/10/12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307655">
            <a:off x="4082874" y="3187732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72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414752">
            <a:off x="4623469" y="338031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4/10/12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457200"/>
            <a:ext cx="1497106" cy="5810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888" y="457200"/>
            <a:ext cx="6513511" cy="58102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4/10/12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4/10/12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9" y="3774328"/>
            <a:ext cx="719931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5257800"/>
            <a:ext cx="7199312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4/10/12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 rot="504148">
            <a:off x="4493544" y="555043"/>
            <a:ext cx="414246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2236694"/>
            <a:ext cx="7612063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3617259"/>
            <a:ext cx="7612063" cy="1500187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4/10/12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175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7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4/10/12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4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174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9637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9637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4/10/12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4/10/12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4/10/12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381000"/>
            <a:ext cx="4149725" cy="58864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4/10/12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4/10/12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2"/>
          </a:solidFill>
          <a:effectLst>
            <a:outerShdw blurRad="50800" dist="25400" dir="2700000" algn="tl" rotWithShape="0">
              <a:schemeClr val="bg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2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ek5IstTrnPk" TargetMode="External"/><Relationship Id="rId4" Type="http://schemas.openxmlformats.org/officeDocument/2006/relationships/hyperlink" Target="http://www.skullbox.net/bgp.php" TargetMode="External"/><Relationship Id="rId5" Type="http://schemas.openxmlformats.org/officeDocument/2006/relationships/hyperlink" Target="http://www.youtube.com/watch?v=J9_KJUFCkFE" TargetMode="External"/><Relationship Id="rId1" Type="http://schemas.openxmlformats.org/officeDocument/2006/relationships/slideLayout" Target="../slideLayouts/slideLayout9.xml"/><Relationship Id="rId2" Type="http://schemas.openxmlformats.org/officeDocument/2006/relationships/hyperlink" Target="http://www.quagga.net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 Design &amp;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Jonathan Pingilley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479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Autonomous System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Referred to as a routing domain</a:t>
            </a:r>
          </a:p>
          <a:p>
            <a:r>
              <a:rPr lang="en-US" dirty="0" smtClean="0"/>
              <a:t>Unit of router policy (single or group of networks)</a:t>
            </a:r>
          </a:p>
          <a:p>
            <a:pPr lvl="1"/>
            <a:r>
              <a:rPr lang="en-US" dirty="0" smtClean="0"/>
              <a:t>Can be controlled by a single admin or a group</a:t>
            </a:r>
          </a:p>
          <a:p>
            <a:r>
              <a:rPr lang="en-US" dirty="0" smtClean="0"/>
              <a:t>Networks designed </a:t>
            </a:r>
            <a:r>
              <a:rPr lang="en-US" u="sng" dirty="0" smtClean="0"/>
              <a:t>within</a:t>
            </a:r>
            <a:r>
              <a:rPr lang="en-US" dirty="0" smtClean="0"/>
              <a:t> an AS pass routing info to one another using an Interior Gateway Protocol (IGP)</a:t>
            </a:r>
          </a:p>
          <a:p>
            <a:r>
              <a:rPr lang="en-US" dirty="0" smtClean="0"/>
              <a:t>Autonomous systems share information with other AS using a Border Gateway Protocol (BGP)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215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Interior Gateway Protocols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/>
              <a:t>Distance-vector</a:t>
            </a:r>
            <a:endParaRPr lang="en-US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Routing Information Protocol</a:t>
            </a:r>
          </a:p>
          <a:p>
            <a:r>
              <a:rPr lang="en-US" dirty="0" smtClean="0"/>
              <a:t>RIP Ver. 2</a:t>
            </a:r>
          </a:p>
          <a:p>
            <a:r>
              <a:rPr lang="en-US" dirty="0" smtClean="0"/>
              <a:t>Interior Gateway Routing Protocol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u="sng" dirty="0" smtClean="0"/>
              <a:t>Link-state</a:t>
            </a:r>
            <a:endParaRPr lang="en-US" u="sng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Open Shortest Path First</a:t>
            </a:r>
          </a:p>
          <a:p>
            <a:r>
              <a:rPr lang="en-US" dirty="0" smtClean="0"/>
              <a:t>Intermediate system to intermediate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733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6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Purpose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want to make sure that in the case that one router goes down, a back up router is set in place so that a seamless transition from the “bad” router to the “good” router is made.</a:t>
            </a:r>
          </a:p>
          <a:p>
            <a:r>
              <a:rPr lang="en-US" dirty="0" smtClean="0"/>
              <a:t>Allows admins to control a single network or groups of networks from a single location.</a:t>
            </a:r>
          </a:p>
          <a:p>
            <a:r>
              <a:rPr lang="en-US" dirty="0" smtClean="0"/>
              <a:t>With this configuration we could essentially turn a router off while the other one takes over the responsibilities of routing.</a:t>
            </a:r>
          </a:p>
          <a:p>
            <a:r>
              <a:rPr lang="en-US" dirty="0" smtClean="0"/>
              <a:t>This is used by certain ISPs to ensure that they are always “up and running”.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056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accomplish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Quagga</a:t>
            </a:r>
            <a:r>
              <a:rPr lang="en-US" dirty="0" smtClean="0"/>
              <a:t> is a solution</a:t>
            </a:r>
          </a:p>
          <a:p>
            <a:pPr lvl="1"/>
            <a:r>
              <a:rPr lang="en-US" dirty="0" smtClean="0"/>
              <a:t>Routing software suite that provides implementations of OSPF, RIP, BGP, and several other protocols for UNIX platforms.</a:t>
            </a:r>
          </a:p>
          <a:p>
            <a:r>
              <a:rPr lang="en-US" dirty="0" smtClean="0"/>
              <a:t>This will allow us to utilize two Linux systems for routing purposes.</a:t>
            </a:r>
          </a:p>
          <a:p>
            <a:pPr lvl="1"/>
            <a:r>
              <a:rPr lang="en-US" dirty="0" smtClean="0"/>
              <a:t>Configuration of </a:t>
            </a:r>
            <a:r>
              <a:rPr lang="en-US" dirty="0" err="1" smtClean="0"/>
              <a:t>eBGP</a:t>
            </a:r>
            <a:r>
              <a:rPr lang="en-US" dirty="0" smtClean="0"/>
              <a:t> and </a:t>
            </a:r>
            <a:r>
              <a:rPr lang="en-US" dirty="0" err="1" smtClean="0"/>
              <a:t>iBGP</a:t>
            </a:r>
            <a:r>
              <a:rPr lang="en-US" dirty="0" smtClean="0"/>
              <a:t> will be required</a:t>
            </a:r>
          </a:p>
          <a:p>
            <a:pPr lvl="2"/>
            <a:r>
              <a:rPr lang="en-US" dirty="0" smtClean="0"/>
              <a:t>External and Internal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301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Deliverables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>
                <a:effectLst/>
              </a:rPr>
              <a:t>Quagga</a:t>
            </a:r>
            <a:r>
              <a:rPr lang="en-US" dirty="0">
                <a:effectLst/>
              </a:rPr>
              <a:t>:  </a:t>
            </a:r>
            <a:r>
              <a:rPr lang="en-US" u="sng" dirty="0">
                <a:effectLst/>
                <a:hlinkClick r:id="rId2"/>
              </a:rPr>
              <a:t>www.quagga.net</a:t>
            </a:r>
            <a:endParaRPr lang="en-US" dirty="0">
              <a:effectLst/>
            </a:endParaRPr>
          </a:p>
          <a:p>
            <a:r>
              <a:rPr lang="en-US" dirty="0">
                <a:effectLst/>
              </a:rPr>
              <a:t> </a:t>
            </a:r>
            <a:r>
              <a:rPr lang="en-US" dirty="0" smtClean="0">
                <a:effectLst/>
              </a:rPr>
              <a:t>Install </a:t>
            </a:r>
            <a:r>
              <a:rPr lang="en-US" dirty="0">
                <a:effectLst/>
              </a:rPr>
              <a:t>and configuration sample:  </a:t>
            </a:r>
            <a:r>
              <a:rPr lang="en-US" u="sng" dirty="0">
                <a:effectLst/>
                <a:hlinkClick r:id="rId3"/>
              </a:rPr>
              <a:t>http://www.youtube.com/watch?v=ek5IstTrnPk</a:t>
            </a:r>
            <a:endParaRPr lang="en-US" dirty="0">
              <a:effectLst/>
            </a:endParaRPr>
          </a:p>
          <a:p>
            <a:r>
              <a:rPr lang="en-US" dirty="0">
                <a:effectLst/>
              </a:rPr>
              <a:t> </a:t>
            </a:r>
            <a:r>
              <a:rPr lang="en-US" dirty="0" smtClean="0">
                <a:effectLst/>
              </a:rPr>
              <a:t>An </a:t>
            </a:r>
            <a:r>
              <a:rPr lang="en-US" dirty="0">
                <a:effectLst/>
              </a:rPr>
              <a:t>Introduction to the BGP Protocol:  </a:t>
            </a:r>
            <a:r>
              <a:rPr lang="en-US" u="sng" dirty="0">
                <a:effectLst/>
                <a:hlinkClick r:id="rId4"/>
              </a:rPr>
              <a:t>http://www.skullbox.net/</a:t>
            </a:r>
            <a:r>
              <a:rPr lang="en-US" u="sng" dirty="0" smtClean="0">
                <a:effectLst/>
                <a:hlinkClick r:id="rId4"/>
              </a:rPr>
              <a:t>bgp.php</a:t>
            </a:r>
            <a:r>
              <a:rPr lang="en-US" dirty="0">
                <a:effectLst/>
              </a:rPr>
              <a:t> </a:t>
            </a:r>
          </a:p>
          <a:p>
            <a:r>
              <a:rPr lang="en-US" dirty="0">
                <a:effectLst/>
              </a:rPr>
              <a:t>BGP routing Process:  </a:t>
            </a:r>
            <a:r>
              <a:rPr lang="en-US" u="sng" dirty="0">
                <a:effectLst/>
                <a:hlinkClick r:id="rId5"/>
              </a:rPr>
              <a:t>http://www.youtube.com/watch?v=J9_KJUFCkFE</a:t>
            </a:r>
            <a:endParaRPr lang="en-US" dirty="0">
              <a:effectLst/>
            </a:endParaRP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000" dirty="0" smtClean="0"/>
              <a:t>Examine and take note of the AS w/(</a:t>
            </a:r>
            <a:r>
              <a:rPr lang="en-US" sz="2000" dirty="0" err="1" smtClean="0"/>
              <a:t>Quagga</a:t>
            </a:r>
            <a:r>
              <a:rPr lang="en-US" sz="2000" dirty="0" smtClean="0"/>
              <a:t>) setup process and explain the significance of this routing software.  I would like to see some type of presentation or summary of the beginning pages of this lab guide.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18184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searchnetworking.techtarget.com</a:t>
            </a:r>
            <a:r>
              <a:rPr lang="en-US" dirty="0"/>
              <a:t>/definition/autonomous-system</a:t>
            </a:r>
          </a:p>
        </p:txBody>
      </p:sp>
    </p:spTree>
    <p:extLst>
      <p:ext uri="{BB962C8B-B14F-4D97-AF65-F5344CB8AC3E}">
        <p14:creationId xmlns:p14="http://schemas.microsoft.com/office/powerpoint/2010/main" val="10498184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Habitat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Habitat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Habita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0000"/>
              </a:schemeClr>
              <a:schemeClr val="phClr">
                <a:satMod val="275000"/>
              </a:schemeClr>
            </a:duotone>
          </a:blip>
          <a:tile tx="0" ty="0" sx="40000" sy="4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30000"/>
              </a:schemeClr>
              <a:schemeClr val="phClr">
                <a:satMod val="275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0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shade val="80000"/>
            </a:schemeClr>
          </a:solidFill>
          <a:prstDash val="solid"/>
        </a:ln>
        <a:ln w="25400" cap="flat" cmpd="sng" algn="ctr">
          <a:solidFill>
            <a:schemeClr val="phClr">
              <a:shade val="7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r="4200000" sx="105000" sy="105000" algn="t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76200" dist="25400" dir="13200000">
              <a:srgbClr val="000000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19800000"/>
            </a:lightRig>
          </a:scene3d>
          <a:sp3d prstMaterial="softEdge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Habitat.thmx</Template>
  <TotalTime>510</TotalTime>
  <Words>316</Words>
  <Application>Microsoft Macintosh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Habitat</vt:lpstr>
      <vt:lpstr>Network Design &amp; Analysis</vt:lpstr>
      <vt:lpstr>Autonomous System</vt:lpstr>
      <vt:lpstr>Interior Gateway Protocols</vt:lpstr>
      <vt:lpstr>Lab Overview</vt:lpstr>
      <vt:lpstr>What’s the Purpose</vt:lpstr>
      <vt:lpstr>How do we accomplish this?</vt:lpstr>
      <vt:lpstr>Deliverables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Design &amp; Analysis</dc:title>
  <dc:creator>Jonathan Pingilley</dc:creator>
  <cp:lastModifiedBy>Jonathan Pingilley</cp:lastModifiedBy>
  <cp:revision>11</cp:revision>
  <dcterms:created xsi:type="dcterms:W3CDTF">2012-04-10T17:30:11Z</dcterms:created>
  <dcterms:modified xsi:type="dcterms:W3CDTF">2012-04-11T02:00:47Z</dcterms:modified>
</cp:coreProperties>
</file>