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1" r:id="rId8"/>
    <p:sldId id="266" r:id="rId9"/>
    <p:sldId id="267" r:id="rId10"/>
    <p:sldId id="265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75000"/>
                <a:satMod val="105000"/>
              </a:schemeClr>
              <a:schemeClr val="bg2">
                <a:tint val="95000"/>
                <a:satMod val="105000"/>
              </a:schemeClr>
            </a:duotone>
          </a:blip>
          <a:srcRect/>
          <a:tile tx="0" ty="0" sx="38000" sy="38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523F01A-B048-4C2E-A557-6079662AED3F}" type="datetimeFigureOut">
              <a:rPr lang="en-US" smtClean="0"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728387-A0FE-47FF-9453-BAD1427FDA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y.vmware.com/group/vmware/downloads" TargetMode="External"/><Relationship Id="rId4" Type="http://schemas.openxmlformats.org/officeDocument/2006/relationships/hyperlink" Target="http://www.pfsense.org/mirror.php?section=download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tangle.com/store/get-untangl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3657600"/>
            <a:ext cx="2438400" cy="1194816"/>
          </a:xfrm>
        </p:spPr>
        <p:txBody>
          <a:bodyPr>
            <a:normAutofit/>
          </a:bodyPr>
          <a:lstStyle/>
          <a:p>
            <a:r>
              <a:rPr lang="en-US" dirty="0" err="1" smtClean="0"/>
              <a:t>Jamel</a:t>
            </a:r>
            <a:r>
              <a:rPr lang="en-US" dirty="0" smtClean="0"/>
              <a:t> </a:t>
            </a:r>
            <a:r>
              <a:rPr lang="en-US" dirty="0" err="1" smtClean="0"/>
              <a:t>Callands</a:t>
            </a:r>
            <a:endParaRPr lang="en-US" dirty="0" smtClean="0"/>
          </a:p>
          <a:p>
            <a:r>
              <a:rPr lang="en-US" dirty="0" smtClean="0"/>
              <a:t>Austin </a:t>
            </a:r>
            <a:r>
              <a:rPr lang="en-US" dirty="0" err="1" smtClean="0"/>
              <a:t>Chaet</a:t>
            </a:r>
            <a:endParaRPr lang="en-US" dirty="0" smtClean="0"/>
          </a:p>
          <a:p>
            <a:r>
              <a:rPr lang="en-US" dirty="0" smtClean="0"/>
              <a:t>Carson </a:t>
            </a:r>
            <a:r>
              <a:rPr lang="en-US" dirty="0" err="1" smtClean="0"/>
              <a:t>Gallimore</a:t>
            </a:r>
            <a:endParaRPr lang="en-US" dirty="0"/>
          </a:p>
        </p:txBody>
      </p:sp>
      <p:pic>
        <p:nvPicPr>
          <p:cNvPr id="4" name="Picture 2" descr="http://devwiki.pfsense.org/images/pfsense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9144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748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Reporting and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RRD Graphs maintaining information on the following:</a:t>
            </a:r>
          </a:p>
          <a:p>
            <a:pPr lvl="1"/>
            <a:r>
              <a:rPr lang="en-US" dirty="0" smtClean="0"/>
              <a:t>CPU utilization</a:t>
            </a:r>
          </a:p>
          <a:p>
            <a:pPr lvl="1"/>
            <a:r>
              <a:rPr lang="en-US" dirty="0" smtClean="0"/>
              <a:t>Total throughput</a:t>
            </a:r>
          </a:p>
          <a:p>
            <a:pPr lvl="1"/>
            <a:r>
              <a:rPr lang="en-US" dirty="0" smtClean="0"/>
              <a:t>Firewall states</a:t>
            </a:r>
          </a:p>
          <a:p>
            <a:pPr lvl="1"/>
            <a:r>
              <a:rPr lang="en-US" dirty="0" smtClean="0"/>
              <a:t>Individual throughput for all interfaces</a:t>
            </a:r>
          </a:p>
          <a:p>
            <a:pPr lvl="1"/>
            <a:r>
              <a:rPr lang="en-US" dirty="0" smtClean="0"/>
              <a:t>Packets per second rates for all interfaces</a:t>
            </a:r>
          </a:p>
          <a:p>
            <a:pPr lvl="1"/>
            <a:r>
              <a:rPr lang="en-US" dirty="0" smtClean="0"/>
              <a:t>WAN ping response times</a:t>
            </a:r>
          </a:p>
          <a:p>
            <a:pPr lvl="1"/>
            <a:r>
              <a:rPr lang="en-US" dirty="0" smtClean="0"/>
              <a:t>Traffic shaper queues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07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667000"/>
            <a:ext cx="3886200" cy="1252728"/>
          </a:xfr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extrusionH="57150" prstMaterial="matte">
              <a:bevelT w="50800" h="10160"/>
            </a:sp3d>
          </a:bodyPr>
          <a:lstStyle/>
          <a:p>
            <a:r>
              <a:rPr lang="en-US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Questions?</a:t>
            </a:r>
            <a:endParaRPr lang="en-US" sz="600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" name="Picture 2" descr="http://devwiki.pfsense.org/images/pfsense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298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2971800"/>
            <a:ext cx="1600200" cy="1252728"/>
          </a:xfr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extrusionH="57150" prstMaterial="matte">
              <a:bevelT w="50800" h="10160"/>
            </a:sp3d>
          </a:bodyPr>
          <a:lstStyle/>
          <a:p>
            <a:r>
              <a:rPr lang="en-US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Fin</a:t>
            </a:r>
            <a:endParaRPr lang="en-US" sz="600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" name="Picture 2" descr="http://devwiki.pfsense.org/images/pfsense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682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438" y="1905000"/>
            <a:ext cx="8229600" cy="46256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Downloading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Recommended Specifications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Features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Reporting and </a:t>
            </a:r>
            <a:r>
              <a:rPr lang="en-US" dirty="0" smtClean="0"/>
              <a:t>Monitoring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7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252728"/>
          </a:xfrm>
        </p:spPr>
        <p:txBody>
          <a:bodyPr/>
          <a:lstStyle/>
          <a:p>
            <a:r>
              <a:rPr lang="en-US" dirty="0" smtClean="0"/>
              <a:t>Download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915400" cy="46256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u="sng" dirty="0" smtClean="0">
              <a:solidFill>
                <a:srgbClr val="000000"/>
              </a:solidFill>
              <a:hlinkClick r:id="rId2"/>
            </a:endParaRPr>
          </a:p>
          <a:p>
            <a:r>
              <a:rPr lang="en-US" sz="2800" b="1" u="sng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2"/>
              </a:rPr>
              <a:t>Virtual Machine (skip if using a dedicated machine)</a:t>
            </a:r>
          </a:p>
          <a:p>
            <a:pPr lvl="1"/>
            <a:r>
              <a:rPr lang="en-US" sz="2400" dirty="0">
                <a:hlinkClick r:id="rId3"/>
              </a:rPr>
              <a:t>https://my.vmware.com/group/vmware/downloads</a:t>
            </a:r>
            <a:endParaRPr lang="en-US" sz="2400" dirty="0"/>
          </a:p>
          <a:p>
            <a:endParaRPr lang="en-US" sz="2800" dirty="0" smtClean="0">
              <a:hlinkClick r:id="rId2"/>
            </a:endParaRPr>
          </a:p>
          <a:p>
            <a:r>
              <a:rPr 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2"/>
              </a:rPr>
              <a:t>pfSense</a:t>
            </a:r>
            <a:endParaRPr 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hlinkClick r:id="rId2"/>
            </a:endParaRPr>
          </a:p>
          <a:p>
            <a:pPr lvl="1"/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www.pfsense.org/mirror.php?section=downloads</a:t>
            </a:r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8974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Recommended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6400800" cy="3330209"/>
          </a:xfrm>
        </p:spPr>
        <p:txBody>
          <a:bodyPr/>
          <a:lstStyle/>
          <a:p>
            <a:r>
              <a:rPr lang="en-US" dirty="0" smtClean="0"/>
              <a:t>Dedicated PC</a:t>
            </a:r>
          </a:p>
          <a:p>
            <a:r>
              <a:rPr lang="en-US" dirty="0" smtClean="0"/>
              <a:t>100 MHz Pentium Processor</a:t>
            </a:r>
          </a:p>
          <a:p>
            <a:r>
              <a:rPr lang="en-US" dirty="0" smtClean="0"/>
              <a:t>1 GB HD</a:t>
            </a:r>
          </a:p>
          <a:p>
            <a:r>
              <a:rPr lang="en-US" dirty="0" smtClean="0"/>
              <a:t>128MB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54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Firewall</a:t>
            </a:r>
            <a:r>
              <a:rPr lang="en-US" dirty="0" smtClean="0"/>
              <a:t> – separates internal network from the internet by:</a:t>
            </a:r>
          </a:p>
          <a:p>
            <a:pPr lvl="1"/>
            <a:r>
              <a:rPr lang="en-US" dirty="0" smtClean="0"/>
              <a:t>Filtering  traffic based on OS, address, or protocol</a:t>
            </a:r>
          </a:p>
          <a:p>
            <a:pPr lvl="1"/>
            <a:r>
              <a:rPr lang="en-US" dirty="0" smtClean="0"/>
              <a:t>Grouping and naming of all IP’s, Networks, and Ports</a:t>
            </a:r>
          </a:p>
          <a:p>
            <a:pPr lvl="1"/>
            <a:r>
              <a:rPr lang="en-US" dirty="0" smtClean="0"/>
              <a:t>Bridging interfaces</a:t>
            </a:r>
          </a:p>
          <a:p>
            <a:pPr lvl="1"/>
            <a:r>
              <a:rPr lang="en-US" dirty="0" smtClean="0"/>
              <a:t>Packet Normalization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*Can disable the firewall if you desire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1661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Table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Maintains information on open network connections</a:t>
            </a:r>
          </a:p>
          <a:p>
            <a:r>
              <a:rPr lang="en-US" dirty="0" smtClean="0"/>
              <a:t>NAT(Network Address Translation)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forward ports, outbound NAT, NAT reflection</a:t>
            </a:r>
          </a:p>
          <a:p>
            <a:r>
              <a:rPr lang="en-US" dirty="0" smtClean="0"/>
              <a:t>Dynamic DNS </a:t>
            </a:r>
            <a:endParaRPr lang="en-US" dirty="0" smtClean="0"/>
          </a:p>
          <a:p>
            <a:pPr lvl="1"/>
            <a:r>
              <a:rPr lang="en-US" dirty="0" smtClean="0"/>
              <a:t>register </a:t>
            </a:r>
            <a:r>
              <a:rPr lang="en-US" dirty="0" smtClean="0"/>
              <a:t>public IP with service providers</a:t>
            </a:r>
          </a:p>
          <a:p>
            <a:r>
              <a:rPr lang="en-US" dirty="0" smtClean="0"/>
              <a:t>Redundancy </a:t>
            </a:r>
            <a:endParaRPr lang="en-US" dirty="0" smtClean="0"/>
          </a:p>
          <a:p>
            <a:pPr lvl="1"/>
            <a:r>
              <a:rPr lang="en-US" dirty="0" smtClean="0"/>
              <a:t> supports </a:t>
            </a:r>
            <a:r>
              <a:rPr lang="en-US" dirty="0" smtClean="0"/>
              <a:t>hardware </a:t>
            </a:r>
            <a:r>
              <a:rPr lang="en-US" dirty="0" smtClean="0"/>
              <a:t>failover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8304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VPN</a:t>
            </a:r>
          </a:p>
          <a:p>
            <a:pPr lvl="1"/>
            <a:r>
              <a:rPr lang="en-US" dirty="0" smtClean="0"/>
              <a:t>IPSEC</a:t>
            </a:r>
            <a:r>
              <a:rPr lang="en-US" dirty="0" smtClean="0"/>
              <a:t>, Open VPN or PPTP </a:t>
            </a:r>
            <a:endParaRPr lang="en-US" dirty="0" smtClean="0"/>
          </a:p>
          <a:p>
            <a:r>
              <a:rPr lang="en-US" dirty="0" smtClean="0"/>
              <a:t>Load </a:t>
            </a:r>
            <a:r>
              <a:rPr lang="en-US" dirty="0"/>
              <a:t>Balancing</a:t>
            </a:r>
          </a:p>
          <a:p>
            <a:pPr lvl="1"/>
            <a:r>
              <a:rPr lang="en-US" dirty="0" smtClean="0"/>
              <a:t>Outbound </a:t>
            </a:r>
          </a:p>
          <a:p>
            <a:pPr lvl="2"/>
            <a:r>
              <a:rPr lang="en-US" dirty="0" smtClean="0"/>
              <a:t>Load balancing for outbound traffic</a:t>
            </a:r>
            <a:endParaRPr lang="en-US" dirty="0"/>
          </a:p>
          <a:p>
            <a:pPr lvl="2"/>
            <a:r>
              <a:rPr lang="en-US" dirty="0" smtClean="0"/>
              <a:t>WAN Failover - if </a:t>
            </a:r>
            <a:r>
              <a:rPr lang="en-US" dirty="0" smtClean="0"/>
              <a:t>connection goes down </a:t>
            </a:r>
            <a:r>
              <a:rPr lang="en-US" dirty="0" err="1" smtClean="0"/>
              <a:t>pfSense</a:t>
            </a:r>
            <a:r>
              <a:rPr lang="en-US" dirty="0" smtClean="0"/>
              <a:t> </a:t>
            </a:r>
            <a:r>
              <a:rPr lang="en-US" dirty="0" smtClean="0"/>
              <a:t>will redirect traffic </a:t>
            </a:r>
            <a:r>
              <a:rPr lang="en-US" dirty="0" smtClean="0"/>
              <a:t>through </a:t>
            </a:r>
            <a:r>
              <a:rPr lang="en-US" dirty="0" smtClean="0"/>
              <a:t>a different WAN connection.</a:t>
            </a:r>
          </a:p>
          <a:p>
            <a:pPr lvl="1"/>
            <a:r>
              <a:rPr lang="en-US" dirty="0" smtClean="0"/>
              <a:t>Inbound </a:t>
            </a:r>
            <a:endParaRPr lang="en-US" dirty="0" smtClean="0"/>
          </a:p>
          <a:p>
            <a:pPr lvl="2"/>
            <a:r>
              <a:rPr lang="en-US" dirty="0" smtClean="0"/>
              <a:t> </a:t>
            </a:r>
            <a:r>
              <a:rPr lang="en-US" dirty="0" smtClean="0"/>
              <a:t>distributes the network load between multiple </a:t>
            </a:r>
            <a:r>
              <a:rPr lang="en-US" dirty="0" smtClean="0"/>
              <a:t>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5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Captive Portal </a:t>
            </a:r>
            <a:endParaRPr lang="en-US" dirty="0" smtClean="0"/>
          </a:p>
          <a:p>
            <a:pPr lvl="1"/>
            <a:r>
              <a:rPr lang="en-US" dirty="0" smtClean="0"/>
              <a:t> Require </a:t>
            </a:r>
            <a:r>
              <a:rPr lang="en-US" dirty="0" smtClean="0"/>
              <a:t>users to </a:t>
            </a:r>
            <a:r>
              <a:rPr lang="en-US" dirty="0" smtClean="0"/>
              <a:t>logon, pay a fee, </a:t>
            </a:r>
            <a:r>
              <a:rPr lang="en-US" dirty="0" smtClean="0"/>
              <a:t>or agree to an acceptable use contract </a:t>
            </a:r>
            <a:r>
              <a:rPr lang="en-US" dirty="0" smtClean="0"/>
              <a:t>before </a:t>
            </a:r>
            <a:r>
              <a:rPr lang="en-US" dirty="0" smtClean="0"/>
              <a:t>they get onto the </a:t>
            </a:r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URL </a:t>
            </a:r>
            <a:r>
              <a:rPr lang="en-US" dirty="0" smtClean="0"/>
              <a:t>redirection </a:t>
            </a:r>
          </a:p>
          <a:p>
            <a:pPr lvl="2"/>
            <a:r>
              <a:rPr lang="en-US" dirty="0" smtClean="0"/>
              <a:t>Sends users to a chosen page after authentication</a:t>
            </a:r>
          </a:p>
          <a:p>
            <a:pPr lvl="2"/>
            <a:r>
              <a:rPr lang="en-US" dirty="0" smtClean="0"/>
              <a:t>Allows </a:t>
            </a:r>
            <a:r>
              <a:rPr lang="en-US" dirty="0" smtClean="0"/>
              <a:t>you to brand your pages with </a:t>
            </a:r>
            <a:r>
              <a:rPr lang="en-US" dirty="0" smtClean="0"/>
              <a:t>logo and more</a:t>
            </a:r>
          </a:p>
        </p:txBody>
      </p:sp>
    </p:spTree>
    <p:extLst>
      <p:ext uri="{BB962C8B-B14F-4D97-AF65-F5344CB8AC3E}">
        <p14:creationId xmlns:p14="http://schemas.microsoft.com/office/powerpoint/2010/main" val="2185494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pic>
        <p:nvPicPr>
          <p:cNvPr id="1026" name="Picture 2" descr="http://i.picasion.com/pic67/64e01a53c2371afe5fea3ea52eef0fea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49" b="984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6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232</TotalTime>
  <Words>287</Words>
  <Application>Microsoft Macintosh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 </vt:lpstr>
      <vt:lpstr>Index</vt:lpstr>
      <vt:lpstr>Download Links</vt:lpstr>
      <vt:lpstr>Recommended Specifications</vt:lpstr>
      <vt:lpstr>Features</vt:lpstr>
      <vt:lpstr>Features(Cont.)</vt:lpstr>
      <vt:lpstr>Features(Cont.)</vt:lpstr>
      <vt:lpstr>Features(Cont.)</vt:lpstr>
      <vt:lpstr>Graphs</vt:lpstr>
      <vt:lpstr>Reporting and Monitoring</vt:lpstr>
      <vt:lpstr>Questions?</vt:lpstr>
      <vt:lpstr>Fin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CGallimore</dc:creator>
  <cp:lastModifiedBy>Austin Chaet</cp:lastModifiedBy>
  <cp:revision>28</cp:revision>
  <dcterms:created xsi:type="dcterms:W3CDTF">2013-03-08T20:35:03Z</dcterms:created>
  <dcterms:modified xsi:type="dcterms:W3CDTF">2013-04-05T16:16:55Z</dcterms:modified>
</cp:coreProperties>
</file>