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149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4/5/2013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Garrison Vaughan, Kyle Nester, Anthony </a:t>
            </a:r>
            <a:r>
              <a:rPr lang="en-US" dirty="0" err="1"/>
              <a:t>Taliercio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0541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– Main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front_pag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137" y="1206500"/>
            <a:ext cx="8683509" cy="5361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6447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– Traffic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svg_grap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052" y="1584008"/>
            <a:ext cx="8717833" cy="5041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4799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– Firewall Aliases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irewall_aliases_edi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60" y="2133601"/>
            <a:ext cx="8377153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6936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– Alias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firewall_aliases_li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01" y="2048104"/>
            <a:ext cx="8500458" cy="4164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8707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 – Firewall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firewall_rul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477" y="1712766"/>
            <a:ext cx="81280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003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pfSense</a:t>
            </a:r>
            <a:r>
              <a:rPr lang="en-US" dirty="0"/>
              <a:t> is a distribution of FreeBSD that has been customized for use as a firewall and router.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includes a package system that allows for further expandability without adding bloat or security vulnerabilities to the base distribution. </a:t>
            </a:r>
            <a:endParaRPr lang="en-US" dirty="0" smtClean="0"/>
          </a:p>
          <a:p>
            <a:r>
              <a:rPr lang="en-US" dirty="0" err="1" smtClean="0"/>
              <a:t>pfSense</a:t>
            </a:r>
            <a:r>
              <a:rPr lang="en-US" dirty="0" smtClean="0"/>
              <a:t> </a:t>
            </a:r>
            <a:r>
              <a:rPr lang="en-US" dirty="0"/>
              <a:t>has more than 1 million downloads since its release.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638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project started in 2004 as a spin off of the m0n0wall project, but focused on PC installations rather than the hardware focus of m0n0wall. </a:t>
            </a:r>
            <a:endParaRPr lang="en-US" dirty="0" smtClean="0"/>
          </a:p>
          <a:p>
            <a:r>
              <a:rPr lang="en-US" dirty="0" err="1" smtClean="0"/>
              <a:t>pfSense</a:t>
            </a:r>
            <a:r>
              <a:rPr lang="en-US" dirty="0" smtClean="0"/>
              <a:t> </a:t>
            </a:r>
            <a:r>
              <a:rPr lang="en-US" dirty="0"/>
              <a:t>also offers an image for Compact Flash installations. It includes most all the features in more expensive commercial firewalls.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01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77500" lnSpcReduction="20000"/>
          </a:bodyPr>
          <a:lstStyle/>
          <a:p>
            <a:r>
              <a:rPr lang="en-US" dirty="0" smtClean="0"/>
              <a:t> </a:t>
            </a:r>
            <a:r>
              <a:rPr lang="en-US" dirty="0"/>
              <a:t>Firewall </a:t>
            </a:r>
          </a:p>
          <a:p>
            <a:r>
              <a:rPr lang="en-US" dirty="0" smtClean="0"/>
              <a:t> </a:t>
            </a:r>
            <a:r>
              <a:rPr lang="en-US" dirty="0"/>
              <a:t>State Table </a:t>
            </a:r>
          </a:p>
          <a:p>
            <a:r>
              <a:rPr lang="en-US" dirty="0" smtClean="0"/>
              <a:t> </a:t>
            </a:r>
            <a:r>
              <a:rPr lang="en-US" dirty="0"/>
              <a:t>Network Address Translation (NAT) </a:t>
            </a:r>
          </a:p>
          <a:p>
            <a:r>
              <a:rPr lang="en-US" dirty="0" smtClean="0"/>
              <a:t>Redundancy </a:t>
            </a:r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Inbound/Outbound Load Balancing </a:t>
            </a:r>
          </a:p>
          <a:p>
            <a:r>
              <a:rPr lang="en-US" dirty="0" smtClean="0"/>
              <a:t> </a:t>
            </a:r>
            <a:r>
              <a:rPr lang="en-US" dirty="0"/>
              <a:t>Three options for VPN (</a:t>
            </a:r>
            <a:r>
              <a:rPr lang="en-US" dirty="0" err="1"/>
              <a:t>IPsec</a:t>
            </a:r>
            <a:r>
              <a:rPr lang="en-US" dirty="0"/>
              <a:t>, </a:t>
            </a:r>
            <a:r>
              <a:rPr lang="en-US" dirty="0" err="1"/>
              <a:t>OpenVPN</a:t>
            </a:r>
            <a:r>
              <a:rPr lang="en-US" dirty="0"/>
              <a:t>, PPTP) </a:t>
            </a:r>
          </a:p>
          <a:p>
            <a:r>
              <a:rPr lang="en-US" dirty="0" smtClean="0"/>
              <a:t> </a:t>
            </a:r>
            <a:r>
              <a:rPr lang="en-US" dirty="0" err="1"/>
              <a:t>PPPoE</a:t>
            </a:r>
            <a:r>
              <a:rPr lang="en-US" dirty="0"/>
              <a:t> </a:t>
            </a:r>
          </a:p>
          <a:p>
            <a:r>
              <a:rPr lang="en-US" dirty="0" smtClean="0"/>
              <a:t> </a:t>
            </a:r>
            <a:r>
              <a:rPr lang="en-US" dirty="0"/>
              <a:t>Reporting and Monitoring through graphs and real-time monitoring </a:t>
            </a:r>
          </a:p>
          <a:p>
            <a:r>
              <a:rPr lang="en-US" dirty="0" smtClean="0"/>
              <a:t> </a:t>
            </a:r>
            <a:r>
              <a:rPr lang="en-US" dirty="0"/>
              <a:t>Dynamic DNS </a:t>
            </a:r>
          </a:p>
          <a:p>
            <a:r>
              <a:rPr lang="en-US" dirty="0" smtClean="0"/>
              <a:t> </a:t>
            </a:r>
            <a:r>
              <a:rPr lang="en-US" dirty="0"/>
              <a:t>Captive Portal </a:t>
            </a:r>
          </a:p>
          <a:p>
            <a:r>
              <a:rPr lang="en-US" dirty="0" smtClean="0"/>
              <a:t> </a:t>
            </a:r>
            <a:r>
              <a:rPr lang="en-US" dirty="0"/>
              <a:t>DHCP Server and Relay </a:t>
            </a:r>
          </a:p>
          <a:p>
            <a:r>
              <a:rPr lang="en-US" dirty="0" smtClean="0"/>
              <a:t> </a:t>
            </a:r>
            <a:r>
              <a:rPr lang="en-US" dirty="0"/>
              <a:t>New features and upgrades continually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3626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for </a:t>
            </a:r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</a:t>
            </a:r>
            <a:r>
              <a:rPr lang="en-US" dirty="0"/>
              <a:t>picking out hardware for use with </a:t>
            </a:r>
            <a:r>
              <a:rPr lang="en-US" dirty="0" err="1"/>
              <a:t>pfSense</a:t>
            </a:r>
            <a:r>
              <a:rPr lang="en-US" dirty="0"/>
              <a:t>, two main factors need to be </a:t>
            </a:r>
            <a:r>
              <a:rPr lang="en-US" dirty="0" smtClean="0"/>
              <a:t>considered. Throughput </a:t>
            </a:r>
            <a:r>
              <a:rPr lang="en-US" dirty="0"/>
              <a:t>required and features that will be used.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following guidelines should be used when picking hardware to support the needed throughput.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6906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for </a:t>
            </a:r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300" dirty="0" smtClean="0"/>
              <a:t>10</a:t>
            </a:r>
            <a:r>
              <a:rPr lang="en-US" sz="2300" dirty="0"/>
              <a:t>-20 Mbps - No less than 266 MHz CPU </a:t>
            </a:r>
          </a:p>
          <a:p>
            <a:r>
              <a:rPr lang="en-US" sz="2300" dirty="0" smtClean="0"/>
              <a:t>21</a:t>
            </a:r>
            <a:r>
              <a:rPr lang="en-US" sz="2300" dirty="0"/>
              <a:t>-50 Mbps - No less than 500 MHz CPU </a:t>
            </a:r>
          </a:p>
          <a:p>
            <a:r>
              <a:rPr lang="en-US" sz="2300" dirty="0" smtClean="0"/>
              <a:t>51</a:t>
            </a:r>
            <a:r>
              <a:rPr lang="en-US" sz="2300" dirty="0"/>
              <a:t>-200 Mbps - No less than 1.0 GHz CPU </a:t>
            </a:r>
          </a:p>
          <a:p>
            <a:r>
              <a:rPr lang="en-US" sz="2300" dirty="0" smtClean="0"/>
              <a:t>201</a:t>
            </a:r>
            <a:r>
              <a:rPr lang="en-US" sz="2300" dirty="0"/>
              <a:t>-500 Mbps - server class hardware with PCI-X or PCI-e network adapters, or newer desktop hardware with PCI-e network adapters. No less than 2.0 GHz CPU. </a:t>
            </a:r>
          </a:p>
          <a:p>
            <a:r>
              <a:rPr lang="en-US" sz="2300" dirty="0" smtClean="0"/>
              <a:t> </a:t>
            </a:r>
            <a:r>
              <a:rPr lang="en-US" sz="2300" dirty="0"/>
              <a:t>501+ Mbps - server class hardware with PCI-X or PCI-e network adapters. No less than 3.0 GHz CPU.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11969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for </a:t>
            </a:r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Usually the features used do not factor into hardware choices, but there are a few that have a more significant impact on utilization.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following considerations should be made when choosing features and </a:t>
            </a:r>
            <a:r>
              <a:rPr lang="en-US" dirty="0" smtClean="0"/>
              <a:t>hardware.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210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Hardware for </a:t>
            </a:r>
            <a:r>
              <a:rPr lang="en-US" dirty="0" err="1" smtClean="0"/>
              <a:t>pfSense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VPN </a:t>
            </a:r>
            <a:r>
              <a:rPr lang="en-US" dirty="0"/>
              <a:t>- Heavy use any VPN services included in </a:t>
            </a:r>
            <a:r>
              <a:rPr lang="en-US" dirty="0" err="1"/>
              <a:t>pfSense</a:t>
            </a:r>
            <a:r>
              <a:rPr lang="en-US" dirty="0"/>
              <a:t> will increase CPU requirements. A 266 MHz CPU can handle about 4 Mbps of </a:t>
            </a:r>
            <a:r>
              <a:rPr lang="en-US" dirty="0" err="1"/>
              <a:t>IPsec</a:t>
            </a:r>
            <a:r>
              <a:rPr lang="en-US" dirty="0"/>
              <a:t> throughput, a 500 MHz CPU about 10-15 Mbps, and newer server hardware can handle over 100 Mbps. </a:t>
            </a:r>
          </a:p>
          <a:p>
            <a:r>
              <a:rPr lang="en-US" dirty="0" smtClean="0"/>
              <a:t>Captive </a:t>
            </a:r>
            <a:r>
              <a:rPr lang="en-US" dirty="0"/>
              <a:t>portal - Hundreds of simultaneous captive portal users require slightly more CPU power. </a:t>
            </a:r>
          </a:p>
          <a:p>
            <a:r>
              <a:rPr lang="en-US" dirty="0" smtClean="0"/>
              <a:t>Large </a:t>
            </a:r>
            <a:r>
              <a:rPr lang="en-US" dirty="0"/>
              <a:t>state tables - State table entries require about 1 KB of RAM each. The default state table takes up a little less than 10 MB RAM when full. Ensure adequate RAM is available as the number of table entries increase. </a:t>
            </a:r>
          </a:p>
          <a:p>
            <a:r>
              <a:rPr lang="en-US" dirty="0" smtClean="0"/>
              <a:t>Packages </a:t>
            </a:r>
            <a:r>
              <a:rPr lang="en-US" dirty="0"/>
              <a:t>- Some packages can increase RAM requirements significantly. Be sure to check specific package requirements before they are installed.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84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Installing </a:t>
            </a:r>
            <a:r>
              <a:rPr lang="en-US" dirty="0" err="1"/>
              <a:t>pfSense</a:t>
            </a:r>
            <a:r>
              <a:rPr lang="en-US" dirty="0"/>
              <a:t> is simple. It is a modified FreeBSD install and should be familiar to anyone that has installed FreeBSD previously. It can also be ran from a boot disc/</a:t>
            </a:r>
            <a:r>
              <a:rPr lang="en-US" dirty="0" err="1"/>
              <a:t>usb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Setting </a:t>
            </a:r>
            <a:r>
              <a:rPr lang="en-US" dirty="0"/>
              <a:t>up </a:t>
            </a:r>
            <a:r>
              <a:rPr lang="en-US" dirty="0" err="1"/>
              <a:t>pfSense</a:t>
            </a:r>
            <a:r>
              <a:rPr lang="en-US" dirty="0"/>
              <a:t> is more complicated than Untangle, but also more flexible. The interface is not as straight forward as Untangle either, but with a little </a:t>
            </a:r>
            <a:r>
              <a:rPr lang="en-US" dirty="0" smtClean="0"/>
              <a:t>digging, </a:t>
            </a:r>
            <a:r>
              <a:rPr lang="en-US" dirty="0"/>
              <a:t>almost any setting that an admin could want can be found. </a:t>
            </a:r>
            <a:endParaRPr lang="en-US" dirty="0" smtClean="0"/>
          </a:p>
          <a:p>
            <a:r>
              <a:rPr lang="en-US" dirty="0" smtClean="0"/>
              <a:t>With </a:t>
            </a:r>
            <a:r>
              <a:rPr lang="en-US" dirty="0"/>
              <a:t>open source development any extra features that are needed can be quickly prototyped and tested by the community. </a:t>
            </a:r>
            <a:r>
              <a:rPr lang="en-US" dirty="0" err="1"/>
              <a:t>pfSense</a:t>
            </a:r>
            <a:r>
              <a:rPr lang="en-US" dirty="0"/>
              <a:t> is an extremely good alternative to Untangle when cost is an issue.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1953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38</TotalTime>
  <Words>594</Words>
  <Application>Microsoft Office PowerPoint</Application>
  <PresentationFormat>On-screen Show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Brush Script MT</vt:lpstr>
      <vt:lpstr>Calisto MT</vt:lpstr>
      <vt:lpstr>Capital</vt:lpstr>
      <vt:lpstr>pfSense</vt:lpstr>
      <vt:lpstr>Overview</vt:lpstr>
      <vt:lpstr>Overview</vt:lpstr>
      <vt:lpstr>Features</vt:lpstr>
      <vt:lpstr>Hardware for pfSense</vt:lpstr>
      <vt:lpstr>Hardware for pfSense</vt:lpstr>
      <vt:lpstr>Hardware for pfSense</vt:lpstr>
      <vt:lpstr>Hardware for pfSense</vt:lpstr>
      <vt:lpstr>Installation</vt:lpstr>
      <vt:lpstr>Interface – Main Page</vt:lpstr>
      <vt:lpstr>Interface – Traffic Graph</vt:lpstr>
      <vt:lpstr>Interface – Firewall Aliases</vt:lpstr>
      <vt:lpstr>Interface – Alias List</vt:lpstr>
      <vt:lpstr>Interface – Firewall Rules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pfSense</dc:title>
  <dc:creator>Vaughan, Garrison Russell (GSFC-NNG09HP07D)[COMPUTER SCIENCE CORP]</dc:creator>
  <cp:lastModifiedBy>Administrator</cp:lastModifiedBy>
  <cp:revision>5</cp:revision>
  <dcterms:created xsi:type="dcterms:W3CDTF">2013-04-05T13:52:13Z</dcterms:created>
  <dcterms:modified xsi:type="dcterms:W3CDTF">2013-04-05T15:02:38Z</dcterms:modified>
</cp:coreProperties>
</file>