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3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6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4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1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4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6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6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6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0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5/4/2014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99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Wi-Fi Protected Setup Brute-Force Mitigations Using Markov Chains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5658" y="5061906"/>
            <a:ext cx="3464648" cy="128659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pPr algn="r"/>
            <a:r>
              <a:rPr lang="en-US" dirty="0" smtClean="0"/>
              <a:t>Lloyd Jones</a:t>
            </a:r>
            <a:endParaRPr lang="en-US" dirty="0"/>
          </a:p>
        </p:txBody>
      </p:sp>
      <p:pic>
        <p:nvPicPr>
          <p:cNvPr id="3074" name="Picture 2" descr="http://thekenyonthrill.files.wordpress.com/2014/01/wifi-hotspot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9" b="100000" l="0" r="100000">
                        <a14:foregroundMark x1="47467" y1="31706" x2="47467" y2="31706"/>
                        <a14:foregroundMark x1="50967" y1="55467" x2="50967" y2="55467"/>
                        <a14:foregroundMark x1="49800" y1="79228" x2="49800" y2="79228"/>
                        <a14:foregroundMark x1="46900" y1="83844" x2="46900" y2="83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25" y="5292804"/>
            <a:ext cx="1506171" cy="13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1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</p:spPr>
            <p:txBody>
              <a:bodyPr/>
              <a:lstStyle/>
              <a:p>
                <a:r>
                  <a:rPr lang="en-US" dirty="0" smtClean="0"/>
                  <a:t>Baseline</a:t>
                </a:r>
              </a:p>
              <a:p>
                <a:pPr lvl="1"/>
                <a:r>
                  <a:rPr lang="en-US" dirty="0" smtClean="0"/>
                  <a:t>No delays/lockouts</a:t>
                </a:r>
              </a:p>
              <a:p>
                <a:pPr lvl="1"/>
                <a:r>
                  <a:rPr lang="en-US" dirty="0" smtClean="0"/>
                  <a:t>Verification time: 3 seconds</a:t>
                </a:r>
              </a:p>
              <a:p>
                <a:pPr lvl="1"/>
                <a:r>
                  <a:rPr lang="en-US" dirty="0" smtClean="0"/>
                  <a:t>Time limit: 5 hours</a:t>
                </a:r>
                <a:endParaRPr lang="en-US" dirty="0"/>
              </a:p>
              <a:p>
                <a:r>
                  <a:rPr lang="en-US" dirty="0"/>
                  <a:t>P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/>
                            </m:ctrlPr>
                          </m:mPr>
                          <m:mr>
                            <m:e>
                              <m:r>
                                <a:rPr lang="en-US" i="1"/>
                                <m:t>.09</m:t>
                              </m:r>
                            </m:e>
                            <m:e>
                              <m:r>
                                <a:rPr lang="en-US" i="1"/>
                                <m:t>.91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.01</m:t>
                              </m:r>
                            </m:e>
                            <m:e>
                              <m:r>
                                <a:rPr lang="en-US" i="1"/>
                                <m:t>.99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Overall: 79% chance of success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39" y="2182908"/>
            <a:ext cx="6105285" cy="36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</p:spPr>
            <p:txBody>
              <a:bodyPr/>
              <a:lstStyle/>
              <a:p>
                <a:r>
                  <a:rPr lang="en-US" dirty="0" smtClean="0"/>
                  <a:t>5 Second per PIN Delay</a:t>
                </a:r>
              </a:p>
              <a:p>
                <a:pPr lvl="1"/>
                <a:r>
                  <a:rPr lang="en-US" dirty="0" smtClean="0"/>
                  <a:t>Verification time: 3 seconds</a:t>
                </a:r>
              </a:p>
              <a:p>
                <a:pPr lvl="1"/>
                <a:r>
                  <a:rPr lang="en-US" dirty="0" smtClean="0"/>
                  <a:t>Time limit: 5 hours</a:t>
                </a:r>
                <a:endParaRPr lang="en-US" dirty="0"/>
              </a:p>
              <a:p>
                <a:r>
                  <a:rPr lang="en-US" dirty="0"/>
                  <a:t>P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/>
                            </m:ctrlPr>
                          </m:mPr>
                          <m:mr>
                            <m:e>
                              <m:r>
                                <a:rPr lang="en-US" i="1"/>
                                <m:t>.75</m:t>
                              </m:r>
                            </m:e>
                            <m:e>
                              <m:r>
                                <a:rPr lang="en-US" i="1"/>
                                <m:t>.25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.44</m:t>
                              </m:r>
                            </m:e>
                            <m:e>
                              <m:r>
                                <a:rPr lang="en-US" i="1"/>
                                <m:t>.56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Overall: 22% chance of success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39" y="2182908"/>
            <a:ext cx="6105284" cy="36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</p:spPr>
            <p:txBody>
              <a:bodyPr/>
              <a:lstStyle/>
              <a:p>
                <a:r>
                  <a:rPr lang="en-US" dirty="0" smtClean="0"/>
                  <a:t>10 Second per PIN Delay</a:t>
                </a:r>
              </a:p>
              <a:p>
                <a:pPr lvl="1"/>
                <a:r>
                  <a:rPr lang="en-US" dirty="0" smtClean="0"/>
                  <a:t>Verification time: 3 seconds</a:t>
                </a:r>
              </a:p>
              <a:p>
                <a:pPr lvl="1"/>
                <a:r>
                  <a:rPr lang="en-US" dirty="0" smtClean="0"/>
                  <a:t>Time limit: 5 hours</a:t>
                </a:r>
                <a:endParaRPr lang="en-US" dirty="0"/>
              </a:p>
              <a:p>
                <a:r>
                  <a:rPr lang="en-US" dirty="0"/>
                  <a:t>P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/>
                            </m:ctrlPr>
                          </m:mPr>
                          <m:mr>
                            <m:e>
                              <m:r>
                                <a:rPr lang="en-US" i="1"/>
                                <m:t>.85</m:t>
                              </m:r>
                            </m:e>
                            <m:e>
                              <m:r>
                                <a:rPr lang="en-US" i="1"/>
                                <m:t>.15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.79</m:t>
                              </m:r>
                            </m:e>
                            <m:e>
                              <m:r>
                                <a:rPr lang="en-US" i="1"/>
                                <m:t>.21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Overall: 13% chance of success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39" y="2182908"/>
            <a:ext cx="6105284" cy="36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</p:spPr>
            <p:txBody>
              <a:bodyPr/>
              <a:lstStyle/>
              <a:p>
                <a:r>
                  <a:rPr lang="en-US" dirty="0" smtClean="0"/>
                  <a:t>30 Second per 10 PINs Lockout</a:t>
                </a:r>
              </a:p>
              <a:p>
                <a:pPr lvl="1"/>
                <a:r>
                  <a:rPr lang="en-US" dirty="0" smtClean="0"/>
                  <a:t>Verification time: 3 seconds</a:t>
                </a:r>
              </a:p>
              <a:p>
                <a:pPr lvl="1"/>
                <a:r>
                  <a:rPr lang="en-US" dirty="0" smtClean="0"/>
                  <a:t>Time limit: 5 hours</a:t>
                </a:r>
                <a:endParaRPr lang="en-US" dirty="0"/>
              </a:p>
              <a:p>
                <a:r>
                  <a:rPr lang="en-US" dirty="0"/>
                  <a:t>P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/>
                            </m:ctrlPr>
                          </m:mPr>
                          <m:mr>
                            <m:e>
                              <m:r>
                                <a:rPr lang="en-US" i="1"/>
                                <m:t>.58</m:t>
                              </m:r>
                            </m:e>
                            <m:e>
                              <m:r>
                                <a:rPr lang="en-US" i="1"/>
                                <m:t>.42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.16</m:t>
                              </m:r>
                            </m:e>
                            <m:e>
                              <m:r>
                                <a:rPr lang="en-US" i="1"/>
                                <m:t>.84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Overall: 37.5% chance of success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39" y="2182908"/>
            <a:ext cx="6105283" cy="36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9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</p:spPr>
            <p:txBody>
              <a:bodyPr/>
              <a:lstStyle/>
              <a:p>
                <a:r>
                  <a:rPr lang="en-US" dirty="0" smtClean="0"/>
                  <a:t>60 Second per 5 PINs Lockout</a:t>
                </a:r>
              </a:p>
              <a:p>
                <a:pPr lvl="1"/>
                <a:r>
                  <a:rPr lang="en-US" dirty="0" smtClean="0"/>
                  <a:t>Verification time: 3 seconds</a:t>
                </a:r>
              </a:p>
              <a:p>
                <a:pPr lvl="1"/>
                <a:r>
                  <a:rPr lang="en-US" dirty="0" smtClean="0"/>
                  <a:t>Time limit: 5 hours</a:t>
                </a:r>
                <a:endParaRPr lang="en-US" dirty="0"/>
              </a:p>
              <a:p>
                <a:r>
                  <a:rPr lang="en-US" dirty="0"/>
                  <a:t>P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/>
                            </m:ctrlPr>
                          </m:mPr>
                          <m:mr>
                            <m:e>
                              <m:r>
                                <a:rPr lang="en-US" i="1"/>
                                <m:t>.89</m:t>
                              </m:r>
                            </m:e>
                            <m:e>
                              <m:r>
                                <a:rPr lang="en-US" i="1"/>
                                <m:t>.11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.95</m:t>
                              </m:r>
                            </m:e>
                            <m:e>
                              <m:r>
                                <a:rPr lang="en-US" i="1"/>
                                <m:t>.05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Overall: 10% chance of success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39" y="2182908"/>
            <a:ext cx="6105283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13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</p:spPr>
            <p:txBody>
              <a:bodyPr/>
              <a:lstStyle/>
              <a:p>
                <a:r>
                  <a:rPr lang="en-US" dirty="0" smtClean="0"/>
                  <a:t>60 Second per 5 PINs Lockout with 5 Second per PIN Delay</a:t>
                </a:r>
              </a:p>
              <a:p>
                <a:pPr lvl="1"/>
                <a:r>
                  <a:rPr lang="en-US" dirty="0" smtClean="0"/>
                  <a:t>Verification time: 3 seconds</a:t>
                </a:r>
              </a:p>
              <a:p>
                <a:pPr lvl="1"/>
                <a:r>
                  <a:rPr lang="en-US" dirty="0" smtClean="0"/>
                  <a:t>Time limit: 5 hours</a:t>
                </a:r>
                <a:endParaRPr lang="en-US" dirty="0"/>
              </a:p>
              <a:p>
                <a:r>
                  <a:rPr lang="en-US" dirty="0"/>
                  <a:t>P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/>
                            </m:ctrlPr>
                          </m:mPr>
                          <m:mr>
                            <m:e>
                              <m:r>
                                <a:rPr lang="en-US" i="1"/>
                                <m:t>.92</m:t>
                              </m:r>
                            </m:e>
                            <m:e>
                              <m:r>
                                <a:rPr lang="en-US" i="1"/>
                                <m:t>.08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.97</m:t>
                              </m:r>
                            </m:e>
                            <m:e>
                              <m:r>
                                <a:rPr lang="en-US" i="1"/>
                                <m:t>.03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  <m:e>
                              <m:r>
                                <a:rPr lang="en-US" i="1"/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Overall: 7% chance of success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4300135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40" y="2182908"/>
            <a:ext cx="6105281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2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96" y="2302463"/>
            <a:ext cx="6273205" cy="38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2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96" y="2366389"/>
            <a:ext cx="6273205" cy="37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9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026276" cy="3636511"/>
          </a:xfrm>
        </p:spPr>
        <p:txBody>
          <a:bodyPr/>
          <a:lstStyle/>
          <a:p>
            <a:r>
              <a:rPr lang="en-US" dirty="0" smtClean="0"/>
              <a:t>Lockout mechanisms are not necessarily better than delay mechanisms, and vice-versa</a:t>
            </a:r>
          </a:p>
          <a:p>
            <a:r>
              <a:rPr lang="en-US" dirty="0" smtClean="0"/>
              <a:t>Neither can protect against an attacker with lots of time on his/her hands</a:t>
            </a:r>
          </a:p>
          <a:p>
            <a:r>
              <a:rPr lang="en-US" dirty="0" smtClean="0"/>
              <a:t>Both are more of a bandage on a gaping wound</a:t>
            </a:r>
          </a:p>
          <a:p>
            <a:endParaRPr lang="en-US" dirty="0"/>
          </a:p>
        </p:txBody>
      </p:sp>
      <p:pic>
        <p:nvPicPr>
          <p:cNvPr id="4098" name="Picture 2" descr="http://cdn0.vox-cdn.com/entry_photo_images/3278405/wps_copy_large_verge_medium_landscap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6" b="92617" l="4219" r="97969">
                        <a14:foregroundMark x1="45938" y1="30872" x2="45938" y2="30872"/>
                        <a14:foregroundMark x1="32188" y1="35570" x2="32188" y2="35570"/>
                        <a14:foregroundMark x1="23125" y1="39262" x2="23125" y2="39262"/>
                        <a14:foregroundMark x1="16250" y1="41946" x2="16250" y2="41946"/>
                        <a14:foregroundMark x1="26563" y1="58725" x2="26563" y2="58725"/>
                        <a14:foregroundMark x1="65156" y1="54698" x2="65156" y2="54698"/>
                        <a14:foregroundMark x1="70781" y1="57047" x2="70781" y2="57047"/>
                        <a14:foregroundMark x1="55156" y1="55705" x2="55156" y2="55705"/>
                        <a14:foregroundMark x1="46719" y1="55369" x2="46719" y2="55369"/>
                        <a14:foregroundMark x1="54219" y1="48993" x2="54219" y2="48993"/>
                        <a14:foregroundMark x1="80313" y1="53020" x2="80313" y2="53020"/>
                        <a14:foregroundMark x1="83281" y1="51678" x2="83281" y2="51678"/>
                        <a14:foregroundMark x1="84688" y1="25168" x2="84688" y2="25168"/>
                        <a14:foregroundMark x1="82031" y1="24832" x2="82031" y2="24832"/>
                        <a14:foregroundMark x1="79219" y1="26174" x2="79219" y2="26174"/>
                        <a14:foregroundMark x1="75000" y1="28523" x2="75000" y2="28523"/>
                        <a14:foregroundMark x1="72031" y1="28523" x2="72031" y2="28523"/>
                        <a14:foregroundMark x1="69844" y1="28188" x2="69844" y2="28188"/>
                        <a14:foregroundMark x1="65938" y1="29530" x2="65938" y2="29530"/>
                        <a14:foregroundMark x1="63281" y1="29195" x2="63281" y2="29195"/>
                        <a14:foregroundMark x1="59531" y1="30201" x2="59531" y2="30201"/>
                        <a14:foregroundMark x1="53438" y1="30201" x2="53438" y2="30201"/>
                        <a14:foregroundMark x1="25938" y1="24161" x2="25938" y2="24161"/>
                        <a14:foregroundMark x1="32188" y1="14430" x2="32188" y2="1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69" y="2455369"/>
            <a:ext cx="6096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05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 descr="http://thekenyonthrill.files.wordpress.com/2014/01/wifi-hotspot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9" b="100000" l="0" r="100000">
                        <a14:foregroundMark x1="47467" y1="31706" x2="47467" y2="31706"/>
                        <a14:foregroundMark x1="50967" y1="55467" x2="50967" y2="55467"/>
                        <a14:foregroundMark x1="49800" y1="79228" x2="49800" y2="79228"/>
                        <a14:foregroundMark x1="46900" y1="83844" x2="46900" y2="83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24" y="5167907"/>
            <a:ext cx="1749340" cy="15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5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581242"/>
            <a:ext cx="4238480" cy="2200423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Introduction</a:t>
            </a:r>
          </a:p>
          <a:p>
            <a:r>
              <a:rPr lang="en-US" sz="2000" dirty="0" smtClean="0"/>
              <a:t>Problem Statement</a:t>
            </a:r>
          </a:p>
          <a:p>
            <a:r>
              <a:rPr lang="en-US" sz="2000" dirty="0" smtClean="0"/>
              <a:t>Background Information</a:t>
            </a:r>
          </a:p>
          <a:p>
            <a:r>
              <a:rPr lang="en-US" sz="2000" dirty="0" smtClean="0"/>
              <a:t>Problem Solving Approach</a:t>
            </a:r>
          </a:p>
          <a:p>
            <a:r>
              <a:rPr lang="en-US" sz="2000" dirty="0" smtClean="0"/>
              <a:t>Results</a:t>
            </a:r>
          </a:p>
        </p:txBody>
      </p:sp>
      <p:pic>
        <p:nvPicPr>
          <p:cNvPr id="4" name="Picture 2" descr="http://thekenyonthrill.files.wordpress.com/2014/01/wifi-hotspot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9" b="100000" l="0" r="100000">
                        <a14:foregroundMark x1="47467" y1="31706" x2="47467" y2="31706"/>
                        <a14:foregroundMark x1="50967" y1="55467" x2="50967" y2="55467"/>
                        <a14:foregroundMark x1="49800" y1="79228" x2="49800" y2="79228"/>
                        <a14:foregroundMark x1="46900" y1="83844" x2="46900" y2="83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52" y="2222287"/>
            <a:ext cx="2905082" cy="25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4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10" y="2323839"/>
            <a:ext cx="5994212" cy="33678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Wi-Fi Protected Setup (WPS) – technology used for easy connection to wireless devices</a:t>
            </a:r>
          </a:p>
          <a:p>
            <a:pPr lvl="1"/>
            <a:r>
              <a:rPr lang="en-US" sz="1800" dirty="0" smtClean="0"/>
              <a:t>Simpler than remembering long WEP/WPA passphrase</a:t>
            </a:r>
          </a:p>
          <a:p>
            <a:pPr lvl="1"/>
            <a:r>
              <a:rPr lang="en-US" sz="1800" dirty="0" smtClean="0"/>
              <a:t>Push-button and PIN method</a:t>
            </a:r>
          </a:p>
          <a:p>
            <a:r>
              <a:rPr lang="en-US" sz="2000" dirty="0" smtClean="0"/>
              <a:t>Known weaknesses in </a:t>
            </a:r>
            <a:r>
              <a:rPr lang="en-US" sz="2000" dirty="0" smtClean="0"/>
              <a:t>WPS</a:t>
            </a:r>
          </a:p>
          <a:p>
            <a:r>
              <a:rPr lang="en-US" sz="2000" dirty="0" smtClean="0"/>
              <a:t>Importance</a:t>
            </a:r>
            <a:endParaRPr lang="en-US" sz="2000" dirty="0" smtClean="0"/>
          </a:p>
        </p:txBody>
      </p:sp>
      <p:pic>
        <p:nvPicPr>
          <p:cNvPr id="2054" name="Picture 6" descr="https://www.microchip.com/_images/wireless/diagram-W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09" y="2708744"/>
            <a:ext cx="4762500" cy="32385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3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55" y="2913530"/>
            <a:ext cx="5339494" cy="34245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Compare brute-force times based on different mitigation mechanisms</a:t>
            </a:r>
          </a:p>
          <a:p>
            <a:r>
              <a:rPr lang="en-US" sz="2000" dirty="0" smtClean="0"/>
              <a:t>Variables to consider:</a:t>
            </a:r>
          </a:p>
          <a:p>
            <a:pPr lvl="1"/>
            <a:r>
              <a:rPr lang="en-US" sz="1800" dirty="0" smtClean="0"/>
              <a:t>PIN verification time</a:t>
            </a:r>
          </a:p>
          <a:p>
            <a:pPr lvl="1"/>
            <a:r>
              <a:rPr lang="en-US" sz="1800" dirty="0" smtClean="0"/>
              <a:t>Overall time limit</a:t>
            </a:r>
          </a:p>
          <a:p>
            <a:pPr lvl="1"/>
            <a:r>
              <a:rPr lang="en-US" sz="1800" dirty="0" smtClean="0"/>
              <a:t>Lockouts/Delays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32115"/>
              </p:ext>
            </p:extLst>
          </p:nvPr>
        </p:nvGraphicFramePr>
        <p:xfrm>
          <a:off x="5950040" y="2356830"/>
          <a:ext cx="5975797" cy="381300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23632"/>
                <a:gridCol w="4652165"/>
              </a:tblGrid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 </a:t>
                      </a:r>
                      <a:r>
                        <a:rPr lang="en-US" sz="1400" u="sng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</a:rPr>
                        <a:t> d </a:t>
                      </a:r>
                      <a:r>
                        <a:rPr lang="en-US" sz="1400" u="sng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</a:rPr>
                        <a:t> 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Access point-imposed delay between PIN attempts (seconds)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940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r>
                        <a:rPr lang="en-US" sz="1400" baseline="-25000">
                          <a:effectLst/>
                        </a:rPr>
                        <a:t>(s/p)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</a:t>
                      </a:r>
                      <a:r>
                        <a:rPr lang="en-US" sz="1400" u="sng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 s </a:t>
                      </a:r>
                      <a:r>
                        <a:rPr lang="en-US" sz="1400" u="sng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 120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&lt;= p &lt;= 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Lockout (s) in seconds per amount of consecutive incorrect PINs (p)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 </a:t>
                      </a:r>
                      <a:r>
                        <a:rPr lang="en-US" sz="1400" u="sng">
                          <a:effectLst/>
                        </a:rPr>
                        <a:t>&gt;</a:t>
                      </a:r>
                      <a:r>
                        <a:rPr lang="en-US" sz="1400">
                          <a:effectLst/>
                        </a:rPr>
                        <a:t> 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Time limit for successful attempt (minutes)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267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en-US" sz="1400" baseline="-25000">
                          <a:effectLst/>
                        </a:rPr>
                        <a:t>1,2,3…n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</a:t>
                      </a:r>
                      <a:r>
                        <a:rPr lang="en-US" sz="1400" u="sng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 n </a:t>
                      </a:r>
                      <a:r>
                        <a:rPr lang="en-US" sz="1400" u="sng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 11,000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PIN attempts in numerical order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</a:t>
                      </a:r>
                      <a:r>
                        <a:rPr lang="en-US" sz="1400" u="sng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 v </a:t>
                      </a:r>
                      <a:r>
                        <a:rPr lang="en-US" sz="1400" u="sng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 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Access point PIN validation time in seconds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</a:t>
                      </a:r>
                      <a:r>
                        <a:rPr lang="en-US" sz="1400" u="sng">
                          <a:effectLst/>
                        </a:rPr>
                        <a:t>&lt; </a:t>
                      </a:r>
                      <a:r>
                        <a:rPr lang="en-US" sz="1400">
                          <a:effectLst/>
                        </a:rPr>
                        <a:t>P</a:t>
                      </a:r>
                      <a:r>
                        <a:rPr lang="en-US" sz="1400" baseline="-25000">
                          <a:effectLst/>
                        </a:rPr>
                        <a:t>0 </a:t>
                      </a:r>
                      <a:r>
                        <a:rPr lang="en-US" sz="1400" u="sng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 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Probability of client being in unauthenticated state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</a:t>
                      </a:r>
                      <a:r>
                        <a:rPr lang="en-US" sz="1400" u="sng">
                          <a:effectLst/>
                        </a:rPr>
                        <a:t>&lt; </a:t>
                      </a:r>
                      <a:r>
                        <a:rPr lang="en-US" sz="1400">
                          <a:effectLst/>
                        </a:rPr>
                        <a:t>P</a:t>
                      </a:r>
                      <a:r>
                        <a:rPr lang="en-US" sz="1400" baseline="-25000">
                          <a:effectLst/>
                        </a:rPr>
                        <a:t>1 </a:t>
                      </a:r>
                      <a:r>
                        <a:rPr lang="en-US" sz="1400" u="sng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 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Probability of brute-forcing first half of PIN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</a:t>
                      </a:r>
                      <a:r>
                        <a:rPr lang="en-US" sz="1400" u="sng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 P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u="sng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 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Probability of brute-forcing second half of PIN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 </a:t>
                      </a:r>
                      <a:r>
                        <a:rPr lang="en-US" sz="1400" u="sng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</a:rPr>
                        <a:t> P </a:t>
                      </a:r>
                      <a:r>
                        <a:rPr lang="en-US" sz="1400" u="sng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</a:rPr>
                        <a:t>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Overall probability of successful brute-force given d, L</a:t>
                      </a:r>
                      <a:r>
                        <a:rPr lang="en-US" sz="1200" b="1" baseline="-25000" dirty="0">
                          <a:effectLst/>
                        </a:rPr>
                        <a:t>(s/p)</a:t>
                      </a:r>
                      <a:r>
                        <a:rPr lang="en-US" sz="1200" b="1" dirty="0">
                          <a:effectLst/>
                        </a:rPr>
                        <a:t>, t, v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76" y="2589839"/>
            <a:ext cx="7061264" cy="2671685"/>
          </a:xfrm>
        </p:spPr>
        <p:txBody>
          <a:bodyPr/>
          <a:lstStyle/>
          <a:p>
            <a:r>
              <a:rPr lang="en-US" dirty="0" smtClean="0"/>
              <a:t>WPS Vulnerability discovered by Stefan </a:t>
            </a:r>
            <a:r>
              <a:rPr lang="en-US" dirty="0" err="1" smtClean="0"/>
              <a:t>Viehboch</a:t>
            </a:r>
            <a:r>
              <a:rPr lang="en-US" dirty="0" smtClean="0"/>
              <a:t> in 2011</a:t>
            </a:r>
          </a:p>
          <a:p>
            <a:r>
              <a:rPr lang="en-US" dirty="0" smtClean="0"/>
              <a:t>Caused by splitting PIN into two halves</a:t>
            </a:r>
          </a:p>
          <a:p>
            <a:pPr lvl="1"/>
            <a:r>
              <a:rPr lang="en-US" dirty="0" smtClean="0"/>
              <a:t>Should be 10</a:t>
            </a:r>
            <a:r>
              <a:rPr lang="en-US" baseline="30000" dirty="0" smtClean="0"/>
              <a:t>7</a:t>
            </a:r>
            <a:r>
              <a:rPr lang="en-US" dirty="0" smtClean="0"/>
              <a:t> (10,000,000)possible PINs</a:t>
            </a:r>
          </a:p>
          <a:p>
            <a:pPr lvl="1"/>
            <a:r>
              <a:rPr lang="en-US" dirty="0" smtClean="0"/>
              <a:t>Actually 10</a:t>
            </a:r>
            <a:r>
              <a:rPr lang="en-US" baseline="30000" dirty="0" smtClean="0"/>
              <a:t>4 </a:t>
            </a:r>
            <a:r>
              <a:rPr lang="en-US" dirty="0" smtClean="0"/>
              <a:t>+ 10</a:t>
            </a:r>
            <a:r>
              <a:rPr lang="en-US" baseline="30000" dirty="0" smtClean="0"/>
              <a:t>3</a:t>
            </a:r>
            <a:r>
              <a:rPr lang="en-US" dirty="0" smtClean="0"/>
              <a:t> = 11,000</a:t>
            </a:r>
            <a:endParaRPr lang="en-US" baseline="30000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385548"/>
              </p:ext>
            </p:extLst>
          </p:nvPr>
        </p:nvGraphicFramePr>
        <p:xfrm>
          <a:off x="6427695" y="3675530"/>
          <a:ext cx="5558119" cy="8615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495"/>
                <a:gridCol w="565495"/>
                <a:gridCol w="565495"/>
                <a:gridCol w="565495"/>
                <a:gridCol w="565495"/>
                <a:gridCol w="565495"/>
                <a:gridCol w="565495"/>
                <a:gridCol w="1599654"/>
              </a:tblGrid>
              <a:tr h="4213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Checksum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18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First half of PIN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Second half of PIN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7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027386"/>
              </p:ext>
            </p:extLst>
          </p:nvPr>
        </p:nvGraphicFramePr>
        <p:xfrm>
          <a:off x="2563622" y="2840224"/>
          <a:ext cx="6914515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/>
                <a:gridCol w="2159317"/>
                <a:gridCol w="35086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Enrollee -&gt; Registrar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Send first half of PIN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Registrar-&gt; Enrollee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ACK/NACK for first half of PIN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Enrollee -&gt; Registrar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Send second half of PIN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Registrar-&gt; Enrollee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ACK/NACK for second half of PIN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1999" y="226711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WPS Exchange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59" y="2491229"/>
            <a:ext cx="5895854" cy="1910442"/>
          </a:xfrm>
        </p:spPr>
        <p:txBody>
          <a:bodyPr/>
          <a:lstStyle/>
          <a:p>
            <a:r>
              <a:rPr lang="en-US" dirty="0" smtClean="0"/>
              <a:t>Open source tools available to take advantage of this vulnerability</a:t>
            </a:r>
          </a:p>
          <a:p>
            <a:r>
              <a:rPr lang="en-US" dirty="0" err="1" smtClean="0"/>
              <a:t>Reaver</a:t>
            </a:r>
            <a:r>
              <a:rPr lang="en-US" dirty="0" smtClean="0"/>
              <a:t>, Bully, and others </a:t>
            </a:r>
          </a:p>
          <a:p>
            <a:r>
              <a:rPr lang="en-US" dirty="0" smtClean="0"/>
              <a:t>Other tools available to detect if WPS is enabled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720" y="2491229"/>
            <a:ext cx="5172620" cy="24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18" y="2470849"/>
            <a:ext cx="4210488" cy="2722617"/>
          </a:xfrm>
        </p:spPr>
        <p:txBody>
          <a:bodyPr/>
          <a:lstStyle/>
          <a:p>
            <a:r>
              <a:rPr lang="en-US" dirty="0" smtClean="0"/>
              <a:t>Model and compare scenarios</a:t>
            </a:r>
          </a:p>
          <a:p>
            <a:pPr lvl="1"/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Per PIN delay</a:t>
            </a:r>
          </a:p>
          <a:p>
            <a:pPr lvl="1"/>
            <a:r>
              <a:rPr lang="en-US" dirty="0" smtClean="0"/>
              <a:t>Lockout of </a:t>
            </a:r>
            <a:r>
              <a:rPr lang="en-US" i="1" dirty="0" smtClean="0"/>
              <a:t>s seconds per </a:t>
            </a:r>
            <a:r>
              <a:rPr lang="en-US" dirty="0" smtClean="0"/>
              <a:t>p</a:t>
            </a:r>
            <a:r>
              <a:rPr lang="en-US" dirty="0"/>
              <a:t> </a:t>
            </a:r>
            <a:r>
              <a:rPr lang="en-US" dirty="0" smtClean="0"/>
              <a:t>PINs</a:t>
            </a:r>
          </a:p>
          <a:p>
            <a:pPr lvl="1"/>
            <a:r>
              <a:rPr lang="en-US" dirty="0" smtClean="0"/>
              <a:t>Combination</a:t>
            </a:r>
          </a:p>
          <a:p>
            <a:r>
              <a:rPr lang="en-US" dirty="0" smtClean="0"/>
              <a:t>Equations Used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761694" y="3379529"/>
                <a:ext cx="2370835" cy="61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11000−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694" y="3379529"/>
                <a:ext cx="2370835" cy="616194"/>
              </a:xfrm>
              <a:prstGeom prst="rect">
                <a:avLst/>
              </a:prstGeom>
              <a:blipFill rotWithShape="0">
                <a:blip r:embed="rId2"/>
                <a:stretch>
                  <a:fillRect l="-385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705599" y="4200566"/>
                <a:ext cx="2624667" cy="893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10000−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9" y="4200566"/>
                <a:ext cx="2624667" cy="8931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761694" y="5298603"/>
                <a:ext cx="2624667" cy="893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1000−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694" y="5298603"/>
                <a:ext cx="2624667" cy="8931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517340" y="2130190"/>
                <a:ext cx="2736855" cy="112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340" y="2130190"/>
                <a:ext cx="2736855" cy="11236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01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Approach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882152" y="2800042"/>
                <a:ext cx="5898777" cy="1319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30"/>
                  </a:spcAft>
                </a:pPr>
                <a:r>
                  <a:rPr lang="en-US" sz="2800" spc="-5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152" y="2800042"/>
                <a:ext cx="5898777" cy="13196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62400" y="2170703"/>
            <a:ext cx="373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Markov Chain Representation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96551" y="4625789"/>
            <a:ext cx="4984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States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– unassociated/unauthenticated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– First half of PIN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– Second half of PIN correct</a:t>
            </a:r>
          </a:p>
        </p:txBody>
      </p:sp>
    </p:spTree>
    <p:extLst>
      <p:ext uri="{BB962C8B-B14F-4D97-AF65-F5344CB8AC3E}">
        <p14:creationId xmlns:p14="http://schemas.microsoft.com/office/powerpoint/2010/main" val="3952285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452</TotalTime>
  <Words>530</Words>
  <Application>Microsoft Office PowerPoint</Application>
  <PresentationFormat>Widescreen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Arial</vt:lpstr>
      <vt:lpstr>Cambria Math</vt:lpstr>
      <vt:lpstr>Century Gothic</vt:lpstr>
      <vt:lpstr>Times New Roman</vt:lpstr>
      <vt:lpstr>Wingdings 2</vt:lpstr>
      <vt:lpstr>Quotable</vt:lpstr>
      <vt:lpstr>Modeling Wi-Fi Protected Setup Brute-Force Mitigations Using Markov Chains</vt:lpstr>
      <vt:lpstr>Outline</vt:lpstr>
      <vt:lpstr>Introduction</vt:lpstr>
      <vt:lpstr>Problem Statement</vt:lpstr>
      <vt:lpstr>Background Information</vt:lpstr>
      <vt:lpstr>Background Information</vt:lpstr>
      <vt:lpstr>Background Information</vt:lpstr>
      <vt:lpstr>Problem Solving Approach</vt:lpstr>
      <vt:lpstr>Problem Solving Approach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Wi-Fi Protected Setup Brute-Force Mitigations Using Markov Chains</dc:title>
  <dc:creator>Lloyd J</dc:creator>
  <cp:lastModifiedBy>Lloyd J</cp:lastModifiedBy>
  <cp:revision>81</cp:revision>
  <dcterms:created xsi:type="dcterms:W3CDTF">2014-04-22T18:39:41Z</dcterms:created>
  <dcterms:modified xsi:type="dcterms:W3CDTF">2014-05-04T20:22:28Z</dcterms:modified>
</cp:coreProperties>
</file>