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5" r:id="rId8"/>
    <p:sldId id="266" r:id="rId9"/>
    <p:sldId id="267" r:id="rId10"/>
    <p:sldId id="268" r:id="rId11"/>
    <p:sldId id="272" r:id="rId12"/>
    <p:sldId id="275" r:id="rId13"/>
    <p:sldId id="276" r:id="rId14"/>
    <p:sldId id="269" r:id="rId15"/>
    <p:sldId id="270" r:id="rId16"/>
    <p:sldId id="274" r:id="rId17"/>
    <p:sldId id="262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TNT to processor % usage</a:t>
            </a:r>
          </a:p>
        </c:rich>
      </c:tx>
      <c:layout>
        <c:manualLayout>
          <c:xMode val="edge"/>
          <c:yMode val="edge"/>
          <c:x val="0.28246874999999999"/>
          <c:y val="2.83962612946888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015748031496066E-2"/>
          <c:y val="0.11418979114754162"/>
          <c:w val="0.92860949803149606"/>
          <c:h val="0.761295167243161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processor %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50</c:v>
                </c:pt>
                <c:pt idx="4">
                  <c:v>100</c:v>
                </c:pt>
                <c:pt idx="5">
                  <c:v>200</c:v>
                </c:pt>
                <c:pt idx="6">
                  <c:v>500</c:v>
                </c:pt>
                <c:pt idx="7">
                  <c:v>1000</c:v>
                </c:pt>
              </c:numCache>
            </c:numRef>
          </c:cat>
          <c:val>
            <c:numRef>
              <c:f>Sheet1!$B$2:$B$9</c:f>
              <c:numCache>
                <c:formatCode>0%</c:formatCode>
                <c:ptCount val="8"/>
                <c:pt idx="0">
                  <c:v>0.1</c:v>
                </c:pt>
                <c:pt idx="1">
                  <c:v>0.13</c:v>
                </c:pt>
                <c:pt idx="2">
                  <c:v>0.15</c:v>
                </c:pt>
                <c:pt idx="3">
                  <c:v>0.28000000000000003</c:v>
                </c:pt>
                <c:pt idx="4">
                  <c:v>0.3</c:v>
                </c:pt>
                <c:pt idx="5">
                  <c:v>0.4</c:v>
                </c:pt>
                <c:pt idx="6">
                  <c:v>0.54</c:v>
                </c:pt>
                <c:pt idx="7">
                  <c:v>0.78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50</c:v>
                </c:pt>
                <c:pt idx="4">
                  <c:v>100</c:v>
                </c:pt>
                <c:pt idx="5">
                  <c:v>200</c:v>
                </c:pt>
                <c:pt idx="6">
                  <c:v>500</c:v>
                </c:pt>
                <c:pt idx="7">
                  <c:v>1000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50</c:v>
                </c:pt>
                <c:pt idx="4">
                  <c:v>100</c:v>
                </c:pt>
                <c:pt idx="5">
                  <c:v>200</c:v>
                </c:pt>
                <c:pt idx="6">
                  <c:v>500</c:v>
                </c:pt>
                <c:pt idx="7">
                  <c:v>1000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743297744"/>
        <c:axId val="-1743290128"/>
      </c:lineChart>
      <c:catAx>
        <c:axId val="-174329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43290128"/>
        <c:crosses val="autoZero"/>
        <c:auto val="1"/>
        <c:lblAlgn val="ctr"/>
        <c:lblOffset val="100"/>
        <c:noMultiLvlLbl val="0"/>
      </c:catAx>
      <c:valAx>
        <c:axId val="-174329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4329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Private Cloud or Dedicated Hosts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Mason </a:t>
            </a:r>
            <a:r>
              <a:rPr lang="en-US" dirty="0" err="1" smtClean="0"/>
              <a:t>Mabardy</a:t>
            </a:r>
            <a:r>
              <a:rPr lang="en-US" dirty="0" smtClean="0"/>
              <a:t> &amp; Matt Maples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414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25194"/>
            <a:ext cx="8534400" cy="1507067"/>
          </a:xfrm>
        </p:spPr>
        <p:txBody>
          <a:bodyPr/>
          <a:lstStyle/>
          <a:p>
            <a:r>
              <a:rPr lang="en-US" dirty="0" smtClean="0"/>
              <a:t>Results – Game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154836"/>
            <a:ext cx="8534400" cy="3615267"/>
          </a:xfrm>
        </p:spPr>
        <p:txBody>
          <a:bodyPr/>
          <a:lstStyle/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During the course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of testing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We discovered that the server was incredibly resilient to attacks 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The server was able to withstand thousands of blocks of TNT 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We found that it was impossible to crash the server with the test we lined up </a:t>
            </a:r>
            <a:endParaRPr lang="en-US" sz="220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64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25194"/>
            <a:ext cx="8534400" cy="1507067"/>
          </a:xfrm>
        </p:spPr>
        <p:txBody>
          <a:bodyPr/>
          <a:lstStyle/>
          <a:p>
            <a:r>
              <a:rPr lang="en-US" dirty="0" smtClean="0"/>
              <a:t>Results – Game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154836"/>
            <a:ext cx="8534400" cy="3615267"/>
          </a:xfrm>
        </p:spPr>
        <p:txBody>
          <a:bodyPr/>
          <a:lstStyle/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During the course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of testing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However we discover that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</a:rPr>
              <a:t> it is possible to crash a server outside of the game using an application to flood the server with requests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lvl="1"/>
            <a:endParaRPr lang="en-US" sz="2200" dirty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457200" lvl="1" indent="0">
              <a:buNone/>
            </a:pPr>
            <a:endParaRPr lang="en-US" sz="22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80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25194"/>
            <a:ext cx="8534400" cy="1507067"/>
          </a:xfrm>
        </p:spPr>
        <p:txBody>
          <a:bodyPr/>
          <a:lstStyle/>
          <a:p>
            <a:r>
              <a:rPr lang="en-US" dirty="0" smtClean="0"/>
              <a:t>Results – Game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154836"/>
            <a:ext cx="8534400" cy="3615267"/>
          </a:xfrm>
        </p:spPr>
        <p:txBody>
          <a:bodyPr/>
          <a:lstStyle/>
          <a:p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Graph and or tables</a:t>
            </a:r>
          </a:p>
          <a:p>
            <a:pPr lvl="1"/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</a:rPr>
              <a:t>asdf</a:t>
            </a:r>
            <a:endParaRPr lang="en-US" sz="2200" dirty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457200" lvl="1" indent="0">
              <a:buNone/>
            </a:pPr>
            <a:endParaRPr lang="en-US" sz="22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2" y="1368368"/>
            <a:ext cx="9392651" cy="502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07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25194"/>
            <a:ext cx="8534400" cy="1507067"/>
          </a:xfrm>
        </p:spPr>
        <p:txBody>
          <a:bodyPr/>
          <a:lstStyle/>
          <a:p>
            <a:r>
              <a:rPr lang="en-US" dirty="0" smtClean="0"/>
              <a:t>Results – Game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154836"/>
            <a:ext cx="8534400" cy="3615267"/>
          </a:xfrm>
        </p:spPr>
        <p:txBody>
          <a:bodyPr/>
          <a:lstStyle/>
          <a:p>
            <a:pPr lvl="1"/>
            <a:endParaRPr lang="en-US" sz="22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457200" lvl="1" indent="0">
              <a:buNone/>
            </a:pPr>
            <a:endParaRPr lang="en-US" sz="22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2018991"/>
              </p:ext>
            </p:extLst>
          </p:nvPr>
        </p:nvGraphicFramePr>
        <p:xfrm>
          <a:off x="912327" y="990254"/>
          <a:ext cx="8128000" cy="5671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5421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25194"/>
            <a:ext cx="8534400" cy="1507067"/>
          </a:xfrm>
        </p:spPr>
        <p:txBody>
          <a:bodyPr/>
          <a:lstStyle/>
          <a:p>
            <a:r>
              <a:rPr lang="en-US" dirty="0" smtClean="0"/>
              <a:t>Results – File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154836"/>
            <a:ext cx="8534400" cy="3615267"/>
          </a:xfrm>
        </p:spPr>
        <p:txBody>
          <a:bodyPr/>
          <a:lstStyle/>
          <a:p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The file server was the easiest to crash</a:t>
            </a: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r>
              <a:rPr lang="en-US" sz="2200" dirty="0">
                <a:solidFill>
                  <a:schemeClr val="tx1">
                    <a:lumMod val="95000"/>
                  </a:schemeClr>
                </a:solidFill>
              </a:rPr>
              <a:t>While simulating 10 users all trying to download a 10GB file we were able to see drastic connection slowdowns for the clients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lvl="1"/>
            <a:endParaRPr lang="en-US" sz="220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12" y="1419225"/>
            <a:ext cx="24955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95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25194"/>
            <a:ext cx="8534400" cy="1507067"/>
          </a:xfrm>
        </p:spPr>
        <p:txBody>
          <a:bodyPr/>
          <a:lstStyle/>
          <a:p>
            <a:r>
              <a:rPr lang="en-US" dirty="0" smtClean="0"/>
              <a:t>Results – web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154836"/>
            <a:ext cx="8534400" cy="3615267"/>
          </a:xfrm>
        </p:spPr>
        <p:txBody>
          <a:bodyPr/>
          <a:lstStyle/>
          <a:p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 The Web server was surprisingly tolerant</a:t>
            </a: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When running a test on the apache default page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Using a application 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</a:rPr>
              <a:t>called “Low Orbit Ion 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Cannon”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Designed to deform </a:t>
            </a:r>
            <a:r>
              <a:rPr lang="en-US" sz="2000" dirty="0" err="1" smtClean="0">
                <a:solidFill>
                  <a:schemeClr val="tx1">
                    <a:lumMod val="95000"/>
                  </a:schemeClr>
                </a:solidFill>
              </a:rPr>
              <a:t>DoS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 attacks </a:t>
            </a:r>
          </a:p>
          <a:p>
            <a:pPr lvl="1"/>
            <a:r>
              <a:rPr lang="en-US" sz="2200" dirty="0">
                <a:solidFill>
                  <a:schemeClr val="tx1">
                    <a:lumMod val="95000"/>
                  </a:schemeClr>
                </a:solidFill>
              </a:rPr>
              <a:t>we could not cause the service to crash either as a virtual machine or a dedicated machine.</a:t>
            </a:r>
            <a:endParaRPr lang="en-US" sz="22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457200" lvl="1" indent="0">
              <a:buNone/>
            </a:pPr>
            <a:endParaRPr lang="en-US" sz="220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22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72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25194"/>
            <a:ext cx="8534400" cy="1507067"/>
          </a:xfrm>
        </p:spPr>
        <p:txBody>
          <a:bodyPr/>
          <a:lstStyle/>
          <a:p>
            <a:r>
              <a:rPr lang="en-US" dirty="0" smtClean="0"/>
              <a:t>Results – web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154836"/>
            <a:ext cx="8534400" cy="3615267"/>
          </a:xfrm>
        </p:spPr>
        <p:txBody>
          <a:bodyPr/>
          <a:lstStyle/>
          <a:p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Graph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and or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tables</a:t>
            </a: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</a:rPr>
              <a:t>asdf</a:t>
            </a:r>
            <a:endParaRPr lang="en-US" sz="22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457200" lvl="1" indent="0">
              <a:buNone/>
            </a:pPr>
            <a:endParaRPr lang="en-US" sz="220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2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2" y="1404429"/>
            <a:ext cx="8989400" cy="511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65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25194"/>
            <a:ext cx="8534400" cy="1507067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154836"/>
            <a:ext cx="8534400" cy="361526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[1] J. Cory “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Vitual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Machines (VM)”  http://www.techopedia.com/definition/4805/virtual-machine-vm [April 16, 2014]</a:t>
            </a: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[2] S. Sebastian “Physical Vs Virtual server : Which one should you choose?” http://bobcares.com/blog/virtualization-or-physical-server/ [April 16, 2014]</a:t>
            </a: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[3] C. Hall “What Is The Cloud? (And Why Small Businesses Need To Care)” http://www.huffingtonpost.com/2013/11/06/amex-what-is-the-cloud-and-why_n_3964066.html [April 16, 2014]</a:t>
            </a: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33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25194"/>
            <a:ext cx="8534400" cy="1507067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154836"/>
            <a:ext cx="8534400" cy="361526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[4] A.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Wittmann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“Research: 2014 Private Cloud Survey” http://reports.informationweek.com/abstract/6/11795/Data-Center/Research:-2014-Private-Cloud-Survey.html [April 16, 2014]</a:t>
            </a: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[5] J. Smith “The architecture of virtual machines” http://ieeexplore.ieee.org/xpl/articleDetails.jsp?tp=&amp;arnumber=1430629&amp;url=http%3A%2F%2Fieeexplore.ieee.org%2Fxpls%2Fabs_all.jsp%3Farnumber%3D1430629 [April 16, 2014]</a:t>
            </a: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[6] M.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Armbrust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, A. Fox, R. Griffith “A View of Cloud Computing”  http://cacm.acm.org/magazines/2010/4/81493-a-view-of-cloud-computing/fulltext [April 16, 2014]</a:t>
            </a: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0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25194"/>
            <a:ext cx="8534400" cy="1507067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154836"/>
            <a:ext cx="8534400" cy="3615267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Problem</a:t>
            </a:r>
          </a:p>
          <a:p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Justification</a:t>
            </a:r>
          </a:p>
          <a:p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Background</a:t>
            </a:r>
          </a:p>
          <a:p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Approach</a:t>
            </a:r>
          </a:p>
          <a:p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Results</a:t>
            </a:r>
          </a:p>
          <a:p>
            <a:endParaRPr lang="en-US" sz="220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22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8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25194"/>
            <a:ext cx="8534400" cy="1507067"/>
          </a:xfrm>
        </p:spPr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154836"/>
            <a:ext cx="8534400" cy="3615267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Virtual machines are cheaper to run than dedicated machines, but what is the trade off in performance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?</a:t>
            </a:r>
          </a:p>
          <a:p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22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25194"/>
            <a:ext cx="8534400" cy="1507067"/>
          </a:xfrm>
        </p:spPr>
        <p:txBody>
          <a:bodyPr/>
          <a:lstStyle/>
          <a:p>
            <a:r>
              <a:rPr lang="en-US" dirty="0" smtClean="0"/>
              <a:t>Justification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154836"/>
            <a:ext cx="8534400" cy="3615267"/>
          </a:xfrm>
        </p:spPr>
        <p:txBody>
          <a:bodyPr/>
          <a:lstStyle/>
          <a:p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6612" y="2307236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Businesses small or large are always trying to expand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A privatized cloud would allow Businesses to better use their unallocated resources to perform tasks that would take a large server.</a:t>
            </a:r>
          </a:p>
          <a:p>
            <a:pPr lvl="1"/>
            <a:r>
              <a:rPr lang="en-US" sz="2200" dirty="0">
                <a:solidFill>
                  <a:schemeClr val="tx1">
                    <a:lumMod val="95000"/>
                  </a:schemeClr>
                </a:solidFill>
              </a:rPr>
              <a:t>A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llowing a business to save a large sum of money.</a:t>
            </a:r>
          </a:p>
          <a:p>
            <a:pPr marL="457200" lvl="1" indent="0">
              <a:buNone/>
            </a:pPr>
            <a:endParaRPr lang="en-US" sz="22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9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25194"/>
            <a:ext cx="8534400" cy="1507067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154836"/>
            <a:ext cx="8534400" cy="3615267"/>
          </a:xfrm>
        </p:spPr>
        <p:txBody>
          <a:bodyPr/>
          <a:lstStyle/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The idea of cloud computing is very popular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today.</a:t>
            </a:r>
          </a:p>
          <a:p>
            <a:pPr lvl="1"/>
            <a:r>
              <a:rPr lang="en-US" sz="2200" dirty="0">
                <a:solidFill>
                  <a:schemeClr val="tx1">
                    <a:lumMod val="95000"/>
                  </a:schemeClr>
                </a:solidFill>
              </a:rPr>
              <a:t>For smaller businesses the cloud is a life line, especially to those with 50 or less 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employees.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For larger businesses and researchers cloud computing has allowed for ease of access to that power. </a:t>
            </a:r>
          </a:p>
          <a:p>
            <a:pPr lvl="1"/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3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25194"/>
            <a:ext cx="8534400" cy="1507067"/>
          </a:xfrm>
        </p:spPr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154836"/>
            <a:ext cx="8534400" cy="361526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set up an array of virtual machines to host a game server, a web server and a file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server.</a:t>
            </a:r>
          </a:p>
          <a:p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Measuring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the performance difference when using physical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machines vs. virtual using private cloud with open stack.</a:t>
            </a:r>
          </a:p>
          <a:p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Each machine tested to its limits until server crashes.</a:t>
            </a:r>
          </a:p>
        </p:txBody>
      </p:sp>
    </p:spTree>
    <p:extLst>
      <p:ext uri="{BB962C8B-B14F-4D97-AF65-F5344CB8AC3E}">
        <p14:creationId xmlns:p14="http://schemas.microsoft.com/office/powerpoint/2010/main" val="179520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25194"/>
            <a:ext cx="8534400" cy="1507067"/>
          </a:xfrm>
        </p:spPr>
        <p:txBody>
          <a:bodyPr/>
          <a:lstStyle/>
          <a:p>
            <a:r>
              <a:rPr lang="en-US" dirty="0" smtClean="0"/>
              <a:t>Approach – Game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154836"/>
            <a:ext cx="8534400" cy="361526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The game server running Minecraft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The reason for picking mine craft over another game was to stress test CPU and Minecraft is a CPU hog. 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The idea is increment the number of TNT blocks and detonate them until a crash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The reason using TNT is the ease of manageability and the stress it causes on the CPU during detonation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04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25194"/>
            <a:ext cx="8534400" cy="1507067"/>
          </a:xfrm>
        </p:spPr>
        <p:txBody>
          <a:bodyPr/>
          <a:lstStyle/>
          <a:p>
            <a:r>
              <a:rPr lang="en-US" dirty="0" smtClean="0"/>
              <a:t>Approach – File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154836"/>
            <a:ext cx="8534400" cy="361526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The File server will have a 10 GB file.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The server will receive download requests.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The idea was to test how many request the server could handle until a crash</a:t>
            </a:r>
          </a:p>
          <a:p>
            <a:endParaRPr lang="en-US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7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25194"/>
            <a:ext cx="8534400" cy="1507067"/>
          </a:xfrm>
        </p:spPr>
        <p:txBody>
          <a:bodyPr/>
          <a:lstStyle/>
          <a:p>
            <a:r>
              <a:rPr lang="en-US" dirty="0" smtClean="0"/>
              <a:t>Approach – Web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154836"/>
            <a:ext cx="8534400" cy="361526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The game server running Apache.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The server will host a small page.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Testing will consist of performing a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</a:rPr>
              <a:t>DDoS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Measuring how long the server can handle the huge volume until a crash.</a:t>
            </a:r>
            <a:endParaRPr lang="en-US" sz="22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3498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275</TotalTime>
  <Words>672</Words>
  <Application>Microsoft Office PowerPoint</Application>
  <PresentationFormat>Widescreen</PresentationFormat>
  <Paragraphs>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Century Gothic</vt:lpstr>
      <vt:lpstr>Wingdings 3</vt:lpstr>
      <vt:lpstr>Slice</vt:lpstr>
      <vt:lpstr>Private Cloud or Dedicated Hosts</vt:lpstr>
      <vt:lpstr>Overview</vt:lpstr>
      <vt:lpstr>Problem</vt:lpstr>
      <vt:lpstr>Justification</vt:lpstr>
      <vt:lpstr>Background</vt:lpstr>
      <vt:lpstr>Approach</vt:lpstr>
      <vt:lpstr>Approach – Game server</vt:lpstr>
      <vt:lpstr>Approach – File server</vt:lpstr>
      <vt:lpstr>Approach – Web server</vt:lpstr>
      <vt:lpstr>Results – Game server</vt:lpstr>
      <vt:lpstr>Results – Game server</vt:lpstr>
      <vt:lpstr>Results – Game server</vt:lpstr>
      <vt:lpstr>Results – Game server</vt:lpstr>
      <vt:lpstr>Results – File server</vt:lpstr>
      <vt:lpstr>Results – web server</vt:lpstr>
      <vt:lpstr>Results – web server</vt:lpstr>
      <vt:lpstr>References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Cloud or Dedicated Hosts</dc:title>
  <dc:creator>matt maples</dc:creator>
  <cp:lastModifiedBy>matt maples</cp:lastModifiedBy>
  <cp:revision>13</cp:revision>
  <dcterms:created xsi:type="dcterms:W3CDTF">2014-05-03T23:46:17Z</dcterms:created>
  <dcterms:modified xsi:type="dcterms:W3CDTF">2014-05-04T23:28:44Z</dcterms:modified>
</cp:coreProperties>
</file>