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20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04" y="-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20194-CD0E-3A4E-84B2-63809E9810DA}" type="datetimeFigureOut">
              <a:rPr lang="en-US" smtClean="0"/>
              <a:t>4/25/14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8215A-696D-2D41-9E7D-171FEEFA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emerging research area with practical applications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8215A-696D-2D41-9E7D-171FEEFA0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7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8215A-696D-2D41-9E7D-171FEEFA09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4/25/14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995117"/>
            <a:ext cx="5724862" cy="2203346"/>
          </a:xfrm>
        </p:spPr>
        <p:txBody>
          <a:bodyPr/>
          <a:lstStyle/>
          <a:p>
            <a:r>
              <a:rPr lang="en-US" sz="4800" dirty="0" smtClean="0"/>
              <a:t>Routing Security </a:t>
            </a:r>
            <a:br>
              <a:rPr lang="en-US" sz="4800" dirty="0" smtClean="0"/>
            </a:br>
            <a:r>
              <a:rPr lang="en-US" sz="4800" dirty="0" smtClean="0"/>
              <a:t>in Wireless </a:t>
            </a:r>
            <a:br>
              <a:rPr lang="en-US" sz="4800" dirty="0" smtClean="0"/>
            </a:br>
            <a:r>
              <a:rPr lang="en-US" sz="4800" dirty="0" smtClean="0"/>
              <a:t>Ad Hoc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3894555"/>
            <a:ext cx="5724862" cy="455520"/>
          </a:xfrm>
        </p:spPr>
        <p:txBody>
          <a:bodyPr/>
          <a:lstStyle/>
          <a:p>
            <a:r>
              <a:rPr lang="en-US" dirty="0" smtClean="0"/>
              <a:t>Chris </a:t>
            </a:r>
            <a:r>
              <a:rPr lang="en-US" dirty="0" err="1" smtClean="0"/>
              <a:t>Zingraf</a:t>
            </a:r>
            <a:r>
              <a:rPr lang="en-US" dirty="0" smtClean="0"/>
              <a:t>, </a:t>
            </a:r>
            <a:r>
              <a:rPr lang="en-US" dirty="0" err="1" smtClean="0"/>
              <a:t>Charisse</a:t>
            </a:r>
            <a:r>
              <a:rPr lang="en-US" dirty="0" smtClean="0"/>
              <a:t> Scott, Eileen Hindmon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5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ad hoc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8" y="1791207"/>
            <a:ext cx="7691719" cy="4103664"/>
          </a:xfrm>
        </p:spPr>
        <p:txBody>
          <a:bodyPr>
            <a:normAutofit/>
          </a:bodyPr>
          <a:lstStyle/>
          <a:p>
            <a:r>
              <a:rPr lang="en-US" dirty="0" smtClean="0"/>
              <a:t>Collection of wireless mobile nodes</a:t>
            </a:r>
          </a:p>
          <a:p>
            <a:r>
              <a:rPr lang="en-US" dirty="0" smtClean="0"/>
              <a:t>Communicate without network infrastructure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centralized administration</a:t>
            </a:r>
          </a:p>
          <a:p>
            <a:r>
              <a:rPr lang="en-US" dirty="0" smtClean="0"/>
              <a:t>Offers unrestricted mobility and connectivity</a:t>
            </a:r>
          </a:p>
          <a:p>
            <a:r>
              <a:rPr lang="en-US" dirty="0" smtClean="0"/>
              <a:t>Each </a:t>
            </a:r>
            <a:r>
              <a:rPr lang="en-US" dirty="0"/>
              <a:t>node acts as host and router</a:t>
            </a:r>
          </a:p>
          <a:p>
            <a:r>
              <a:rPr lang="en-US" dirty="0"/>
              <a:t>Out-of-range nodes are routed through intermediate nodes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6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with Network</a:t>
            </a:r>
          </a:p>
          <a:p>
            <a:pPr lvl="1"/>
            <a:r>
              <a:rPr lang="en-US" dirty="0"/>
              <a:t>open </a:t>
            </a:r>
            <a:r>
              <a:rPr lang="en-US" dirty="0" smtClean="0"/>
              <a:t>medium</a:t>
            </a:r>
          </a:p>
          <a:p>
            <a:pPr lvl="1"/>
            <a:r>
              <a:rPr lang="en-US" dirty="0" smtClean="0"/>
              <a:t>dynamic topology </a:t>
            </a:r>
          </a:p>
          <a:p>
            <a:pPr lvl="1"/>
            <a:r>
              <a:rPr lang="en-US" dirty="0" smtClean="0"/>
              <a:t>distributed cooperation</a:t>
            </a:r>
            <a:endParaRPr lang="en-US" dirty="0"/>
          </a:p>
          <a:p>
            <a:pPr lvl="1"/>
            <a:r>
              <a:rPr lang="en-US" dirty="0" smtClean="0"/>
              <a:t>constrained </a:t>
            </a:r>
            <a:r>
              <a:rPr lang="en-US" dirty="0"/>
              <a:t>capability </a:t>
            </a:r>
            <a:endParaRPr lang="en-US" dirty="0" smtClean="0"/>
          </a:p>
          <a:p>
            <a:r>
              <a:rPr lang="en-US" dirty="0" smtClean="0"/>
              <a:t>Routing Security</a:t>
            </a:r>
          </a:p>
          <a:p>
            <a:pPr lvl="1"/>
            <a:r>
              <a:rPr lang="en-US" dirty="0" smtClean="0"/>
              <a:t>“black hole” attack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4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“black hole” Attack</a:t>
            </a:r>
            <a:endParaRPr lang="en-US" dirty="0"/>
          </a:p>
        </p:txBody>
      </p:sp>
      <p:pic>
        <p:nvPicPr>
          <p:cNvPr id="4" name="Content Placeholder 3" descr="pastedImag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"/>
          <a:stretch/>
        </p:blipFill>
        <p:spPr>
          <a:xfrm>
            <a:off x="1417183" y="1644128"/>
            <a:ext cx="6195235" cy="3906164"/>
          </a:xfrm>
        </p:spPr>
      </p:pic>
      <p:sp>
        <p:nvSpPr>
          <p:cNvPr id="5" name="TextBox 4"/>
          <p:cNvSpPr txBox="1"/>
          <p:nvPr/>
        </p:nvSpPr>
        <p:spPr>
          <a:xfrm>
            <a:off x="1286640" y="5768269"/>
            <a:ext cx="6562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Black hole attacks work by tricking other </a:t>
            </a:r>
            <a:r>
              <a:rPr lang="en-US" sz="2400" dirty="0" smtClean="0"/>
              <a:t>nodes </a:t>
            </a:r>
          </a:p>
          <a:p>
            <a:pPr algn="ctr"/>
            <a:r>
              <a:rPr lang="en-US" sz="2400" dirty="0" smtClean="0"/>
              <a:t>in </a:t>
            </a:r>
            <a:r>
              <a:rPr lang="en-US" sz="2400" dirty="0"/>
              <a:t>the network about their routing information.</a:t>
            </a:r>
          </a:p>
        </p:txBody>
      </p:sp>
    </p:spTree>
    <p:extLst>
      <p:ext uri="{BB962C8B-B14F-4D97-AF65-F5344CB8AC3E}">
        <p14:creationId xmlns:p14="http://schemas.microsoft.com/office/powerpoint/2010/main" val="380484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586753"/>
            <a:ext cx="8016123" cy="4571999"/>
          </a:xfrm>
        </p:spPr>
        <p:txBody>
          <a:bodyPr/>
          <a:lstStyle/>
          <a:p>
            <a:r>
              <a:rPr lang="en-US" sz="1800" dirty="0"/>
              <a:t>She, Yi, Wang, Yang – July </a:t>
            </a:r>
            <a:r>
              <a:rPr lang="en-US" sz="1800" dirty="0" smtClean="0"/>
              <a:t>2013</a:t>
            </a:r>
          </a:p>
          <a:p>
            <a:r>
              <a:rPr lang="en-US" sz="1800" dirty="0"/>
              <a:t>Each node only monitors the </a:t>
            </a:r>
            <a:r>
              <a:rPr lang="en-US" sz="1800" b="1" dirty="0"/>
              <a:t>next hop</a:t>
            </a:r>
            <a:endParaRPr lang="en-US" sz="1800" dirty="0"/>
          </a:p>
          <a:p>
            <a:r>
              <a:rPr lang="en-US" sz="1800" dirty="0"/>
              <a:t>Packet forwarded—good node!</a:t>
            </a:r>
          </a:p>
          <a:p>
            <a:r>
              <a:rPr lang="en-US" sz="1800" dirty="0" smtClean="0"/>
              <a:t>Too many </a:t>
            </a:r>
            <a:r>
              <a:rPr lang="en-US" sz="1800" dirty="0"/>
              <a:t>packets “dropped”</a:t>
            </a:r>
            <a:r>
              <a:rPr lang="en-US" sz="1800" dirty="0" smtClean="0"/>
              <a:t>— bad </a:t>
            </a:r>
            <a:r>
              <a:rPr lang="en-US" sz="1800" dirty="0"/>
              <a:t>node!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833093" y="3961300"/>
            <a:ext cx="4948440" cy="264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9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2" y="1586753"/>
            <a:ext cx="7791558" cy="4571999"/>
          </a:xfrm>
        </p:spPr>
        <p:txBody>
          <a:bodyPr/>
          <a:lstStyle/>
          <a:p>
            <a:r>
              <a:rPr lang="en-US" dirty="0"/>
              <a:t>High collision rates can make it hard to “overhear” packet forwarding – false positives!</a:t>
            </a:r>
          </a:p>
          <a:p>
            <a:r>
              <a:rPr lang="en-US" dirty="0"/>
              <a:t>Algorithm adapts a “threshold” to fix this</a:t>
            </a:r>
          </a:p>
          <a:p>
            <a:r>
              <a:rPr lang="en-US" b="1" dirty="0"/>
              <a:t>Problem:  </a:t>
            </a:r>
            <a:r>
              <a:rPr lang="en-US" dirty="0"/>
              <a:t>threshold lowers under high network load </a:t>
            </a:r>
            <a:br>
              <a:rPr lang="en-US" dirty="0"/>
            </a:br>
            <a:r>
              <a:rPr lang="en-US" dirty="0" smtClean="0"/>
              <a:t>→ </a:t>
            </a:r>
            <a:r>
              <a:rPr lang="en-US" dirty="0"/>
              <a:t>lower detection </a:t>
            </a:r>
            <a:endParaRPr lang="en-US" dirty="0" smtClean="0"/>
          </a:p>
          <a:p>
            <a:r>
              <a:rPr lang="en-US" dirty="0"/>
              <a:t>rate → susceptible to </a:t>
            </a:r>
            <a:r>
              <a:rPr lang="en-US" dirty="0" err="1" smtClean="0"/>
              <a:t>DDoS</a:t>
            </a:r>
            <a:r>
              <a:rPr lang="en-US" dirty="0"/>
              <a:t>?</a:t>
            </a:r>
          </a:p>
          <a:p>
            <a:r>
              <a:rPr lang="en-US" dirty="0"/>
              <a:t>How to maintain detection rate, </a:t>
            </a:r>
            <a:br>
              <a:rPr lang="en-US" dirty="0"/>
            </a:br>
            <a:r>
              <a:rPr lang="en-US" u="sng" dirty="0" smtClean="0"/>
              <a:t>even </a:t>
            </a:r>
            <a:r>
              <a:rPr lang="en-US" u="sng" dirty="0"/>
              <a:t>at high network load</a:t>
            </a:r>
            <a:r>
              <a:rPr lang="en-US" dirty="0"/>
              <a:t>?</a:t>
            </a:r>
            <a:r>
              <a:rPr lang="en-US" b="1" dirty="0"/>
              <a:t>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0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(unimplemented) solution:  “Optimal </a:t>
            </a:r>
            <a:r>
              <a:rPr lang="en-US" dirty="0" smtClean="0"/>
              <a:t>Path”</a:t>
            </a:r>
          </a:p>
          <a:p>
            <a:r>
              <a:rPr lang="en-US" dirty="0"/>
              <a:t>Discard the first and </a:t>
            </a:r>
            <a:r>
              <a:rPr lang="en-US" b="1" dirty="0"/>
              <a:t>select the second shortest path</a:t>
            </a:r>
            <a:endParaRPr lang="en-US" dirty="0"/>
          </a:p>
          <a:p>
            <a:r>
              <a:rPr lang="en-US" dirty="0"/>
              <a:t>Difficult for a black hole to determine how to make itself “second-best”</a:t>
            </a:r>
          </a:p>
          <a:p>
            <a:r>
              <a:rPr lang="en-US" dirty="0"/>
              <a:t>By itself, would slow down network</a:t>
            </a:r>
          </a:p>
          <a:p>
            <a:r>
              <a:rPr lang="en-US" dirty="0"/>
              <a:t>Perhaps as a rollover?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5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ns-</a:t>
            </a:r>
            <a:r>
              <a:rPr lang="en-US" sz="4400" dirty="0" smtClean="0"/>
              <a:t>2 </a:t>
            </a:r>
            <a:br>
              <a:rPr lang="en-US" sz="4400" dirty="0" smtClean="0"/>
            </a:br>
            <a:r>
              <a:rPr lang="en-US" sz="4400" dirty="0" smtClean="0"/>
              <a:t>Network Simulator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2198730"/>
            <a:ext cx="7691719" cy="3960022"/>
          </a:xfrm>
        </p:spPr>
        <p:txBody>
          <a:bodyPr/>
          <a:lstStyle/>
          <a:p>
            <a:r>
              <a:rPr lang="en-US" dirty="0"/>
              <a:t>Ns is a discrete event simulator targeted at networking research. </a:t>
            </a:r>
            <a:endParaRPr lang="en-US" dirty="0" smtClean="0"/>
          </a:p>
          <a:p>
            <a:r>
              <a:rPr lang="en-US" dirty="0" smtClean="0"/>
              <a:t>Ns </a:t>
            </a:r>
            <a:r>
              <a:rPr lang="en-US" dirty="0"/>
              <a:t>provides substantial support for simulation of TCP, routing, and multicast protocols over wired and wireless (local and satellite) networks.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1715" y="5974086"/>
            <a:ext cx="600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nsnam.isi.edu</a:t>
            </a:r>
            <a:r>
              <a:rPr lang="en-US" dirty="0"/>
              <a:t>/</a:t>
            </a:r>
            <a:r>
              <a:rPr lang="en-US" dirty="0" err="1"/>
              <a:t>nsnam</a:t>
            </a:r>
            <a:r>
              <a:rPr lang="en-US" dirty="0"/>
              <a:t>/</a:t>
            </a:r>
            <a:r>
              <a:rPr lang="en-US" dirty="0" err="1"/>
              <a:t>index.php</a:t>
            </a:r>
            <a:r>
              <a:rPr lang="en-US" dirty="0"/>
              <a:t>/</a:t>
            </a:r>
            <a:r>
              <a:rPr lang="en-US" dirty="0" err="1"/>
              <a:t>User_Information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4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err="1"/>
              <a:t>nsnam.isi.edu</a:t>
            </a:r>
            <a:r>
              <a:rPr lang="en-US" sz="2000" dirty="0"/>
              <a:t>/</a:t>
            </a:r>
            <a:r>
              <a:rPr lang="en-US" sz="2000" dirty="0" err="1"/>
              <a:t>nsnam</a:t>
            </a:r>
            <a:r>
              <a:rPr lang="en-US" sz="2000" dirty="0"/>
              <a:t>/</a:t>
            </a:r>
            <a:r>
              <a:rPr lang="en-US" sz="2000" dirty="0" err="1"/>
              <a:t>index.php</a:t>
            </a:r>
            <a:r>
              <a:rPr lang="en-US" sz="2000" dirty="0"/>
              <a:t>/</a:t>
            </a:r>
            <a:r>
              <a:rPr lang="en-US" sz="2000" dirty="0" err="1" smtClean="0"/>
              <a:t>User_Information</a:t>
            </a:r>
            <a:endParaRPr lang="en-US" sz="2000" dirty="0" smtClean="0"/>
          </a:p>
          <a:p>
            <a:r>
              <a:rPr lang="en-US" sz="2000" dirty="0"/>
              <a:t>http://</a:t>
            </a:r>
            <a:r>
              <a:rPr lang="en-US" sz="2000" dirty="0" err="1"/>
              <a:t>www.csee.umbc.edu</a:t>
            </a:r>
            <a:r>
              <a:rPr lang="en-US" sz="2000" dirty="0"/>
              <a:t>/~wenjia1/</a:t>
            </a:r>
            <a:r>
              <a:rPr lang="en-US" sz="2000" dirty="0" smtClean="0"/>
              <a:t>699_report.pdf</a:t>
            </a:r>
          </a:p>
          <a:p>
            <a:r>
              <a:rPr lang="en-US" sz="2000" dirty="0"/>
              <a:t>http://</a:t>
            </a:r>
            <a:r>
              <a:rPr lang="en-US" sz="2000" dirty="0" err="1"/>
              <a:t>web.mst.edu</a:t>
            </a:r>
            <a:r>
              <a:rPr lang="en-US" sz="2000" dirty="0"/>
              <a:t>/~bckd2/CpE349/project/routing%20security%20in%20wireless%</a:t>
            </a:r>
            <a:r>
              <a:rPr lang="en-US" sz="2000" dirty="0" smtClean="0"/>
              <a:t>20adhoc.pdf</a:t>
            </a:r>
          </a:p>
          <a:p>
            <a:r>
              <a:rPr lang="en-US" sz="2000" dirty="0"/>
              <a:t>http://</a:t>
            </a:r>
            <a:r>
              <a:rPr lang="en-US" sz="2000" dirty="0" err="1"/>
              <a:t>www.cs.fsu.edu</a:t>
            </a:r>
            <a:r>
              <a:rPr lang="en-US" sz="2000" dirty="0"/>
              <a:t>/~</a:t>
            </a:r>
            <a:r>
              <a:rPr lang="en-US" sz="2000" dirty="0" err="1"/>
              <a:t>levan</a:t>
            </a:r>
            <a:r>
              <a:rPr lang="en-US" sz="2000" dirty="0"/>
              <a:t>/papers/Security%20Issues%20of%20Mobile%20Ad%20hoc%20Networks%20(SPRINGER05).</a:t>
            </a:r>
            <a:r>
              <a:rPr lang="en-US" sz="2000" dirty="0" err="1" smtClean="0"/>
              <a:t>pdf</a:t>
            </a:r>
            <a:endParaRPr lang="en-US" sz="2000" dirty="0" smtClean="0"/>
          </a:p>
          <a:p>
            <a:r>
              <a:rPr lang="en-US" sz="2000" dirty="0"/>
              <a:t>https://</a:t>
            </a:r>
            <a:r>
              <a:rPr lang="en-US" sz="2000" dirty="0" err="1"/>
              <a:t>www.cs.tcd.ie</a:t>
            </a:r>
            <a:r>
              <a:rPr lang="en-US" sz="2000" dirty="0"/>
              <a:t>/</a:t>
            </a:r>
            <a:r>
              <a:rPr lang="en-US" sz="2000" dirty="0" err="1"/>
              <a:t>hitesh.tewari</a:t>
            </a:r>
            <a:r>
              <a:rPr lang="en-US" sz="2000" dirty="0"/>
              <a:t>/papers/</a:t>
            </a:r>
            <a:r>
              <a:rPr lang="en-US" sz="2000" dirty="0" smtClean="0"/>
              <a:t>netsec00_manet_sec.pdf</a:t>
            </a:r>
          </a:p>
          <a:p>
            <a:r>
              <a:rPr lang="en-US" sz="2000" dirty="0"/>
              <a:t>http://</a:t>
            </a:r>
            <a:r>
              <a:rPr lang="en-US" sz="2000" dirty="0" err="1"/>
              <a:t>en.wikipedia.org</a:t>
            </a:r>
            <a:r>
              <a:rPr lang="en-US" sz="2000" dirty="0"/>
              <a:t>/wiki/</a:t>
            </a:r>
            <a:r>
              <a:rPr lang="en-US" sz="2000" dirty="0" err="1"/>
              <a:t>Mobile_ad_hoc_network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3957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Ventur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Venture.thmx</Template>
  <TotalTime>81</TotalTime>
  <Words>363</Words>
  <Application>Microsoft Macintosh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Venture</vt:lpstr>
      <vt:lpstr>Routing Security  in Wireless  Ad Hoc Networks</vt:lpstr>
      <vt:lpstr>Mobile ad hoc Network</vt:lpstr>
      <vt:lpstr>Wireless MANET</vt:lpstr>
      <vt:lpstr>“black hole” Attack</vt:lpstr>
      <vt:lpstr>Proposed Solutions</vt:lpstr>
      <vt:lpstr>Proposed Solutions</vt:lpstr>
      <vt:lpstr>Our Solution</vt:lpstr>
      <vt:lpstr>ns-2  Network Simulator</vt:lpstr>
      <vt:lpstr>References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Security  in Wireless  Ad Hoc Networks</dc:title>
  <dc:creator>eileen hindmon</dc:creator>
  <cp:lastModifiedBy>eileen hindmon</cp:lastModifiedBy>
  <cp:revision>11</cp:revision>
  <dcterms:created xsi:type="dcterms:W3CDTF">2014-04-25T16:25:39Z</dcterms:created>
  <dcterms:modified xsi:type="dcterms:W3CDTF">2014-04-25T17:48:12Z</dcterms:modified>
</cp:coreProperties>
</file>