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4/22/2014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Modeling Wi-Fi Protected Setup Brute-Force Mitigations Using Markov Chains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5658" y="5061906"/>
            <a:ext cx="3440027" cy="733587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Progress Summary</a:t>
            </a:r>
          </a:p>
          <a:p>
            <a:endParaRPr lang="en-US" sz="2800" dirty="0"/>
          </a:p>
          <a:p>
            <a:pPr algn="r"/>
            <a:r>
              <a:rPr lang="en-US" dirty="0" smtClean="0"/>
              <a:t>Lloyd Jones</a:t>
            </a:r>
            <a:endParaRPr lang="en-US" dirty="0"/>
          </a:p>
        </p:txBody>
      </p:sp>
      <p:pic>
        <p:nvPicPr>
          <p:cNvPr id="3074" name="Picture 2" descr="http://thekenyonthrill.files.wordpress.com/2014/01/wifi-hotspot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9" b="100000" l="0" r="100000">
                        <a14:foregroundMark x1="47467" y1="31706" x2="47467" y2="31706"/>
                        <a14:foregroundMark x1="50967" y1="55467" x2="50967" y2="55467"/>
                        <a14:foregroundMark x1="49800" y1="79228" x2="49800" y2="79228"/>
                        <a14:foregroundMark x1="46900" y1="83844" x2="46900" y2="83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25" y="5292804"/>
            <a:ext cx="1506171" cy="132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31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5994212" cy="4500485"/>
          </a:xfrm>
        </p:spPr>
        <p:txBody>
          <a:bodyPr/>
          <a:lstStyle/>
          <a:p>
            <a:r>
              <a:rPr lang="en-US" dirty="0" smtClean="0"/>
              <a:t>Wi-Fi Protected Setup (WPS) – technology used for easy connection to wireless devices</a:t>
            </a:r>
          </a:p>
          <a:p>
            <a:r>
              <a:rPr lang="en-US" dirty="0" smtClean="0"/>
              <a:t>Simpler than remembering long WEP/WPA passphrase</a:t>
            </a:r>
          </a:p>
          <a:p>
            <a:r>
              <a:rPr lang="en-US" dirty="0" smtClean="0"/>
              <a:t>Push-button and PIN method</a:t>
            </a:r>
          </a:p>
          <a:p>
            <a:r>
              <a:rPr lang="en-US" dirty="0" smtClean="0"/>
              <a:t>Known weaknesses in WPS, susceptible to brute-force attacks</a:t>
            </a:r>
          </a:p>
          <a:p>
            <a:r>
              <a:rPr lang="en-US" dirty="0" smtClean="0"/>
              <a:t>Goal is to model how different wireless router mechanisms can mitigate these attacks</a:t>
            </a:r>
            <a:endParaRPr lang="en-US" dirty="0"/>
          </a:p>
        </p:txBody>
      </p:sp>
      <p:pic>
        <p:nvPicPr>
          <p:cNvPr id="2054" name="Picture 6" descr="https://www.microchip.com/_images/wireless/diagram-W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409" y="2708744"/>
            <a:ext cx="4762500" cy="32385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43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Made Since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4822234" cy="3636511"/>
          </a:xfrm>
        </p:spPr>
        <p:txBody>
          <a:bodyPr/>
          <a:lstStyle/>
          <a:p>
            <a:r>
              <a:rPr lang="en-US" dirty="0" smtClean="0"/>
              <a:t>Refined problem solving approach by defining variables and equation that will be used</a:t>
            </a:r>
          </a:p>
          <a:p>
            <a:r>
              <a:rPr lang="en-US" dirty="0" smtClean="0"/>
              <a:t>Researched common consumer router WPS delays/lockouts </a:t>
            </a:r>
          </a:p>
          <a:p>
            <a:r>
              <a:rPr lang="en-US" dirty="0" smtClean="0"/>
              <a:t>Defined states for Markov chains (Not associated, M5 ACK, M7 ACK)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377563"/>
              </p:ext>
            </p:extLst>
          </p:nvPr>
        </p:nvGraphicFramePr>
        <p:xfrm>
          <a:off x="5950040" y="2356830"/>
          <a:ext cx="5975797" cy="381300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323632"/>
                <a:gridCol w="4652165"/>
              </a:tblGrid>
              <a:tr h="3133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 </a:t>
                      </a:r>
                      <a:r>
                        <a:rPr lang="en-US" sz="1200" u="sng" dirty="0">
                          <a:effectLst/>
                        </a:rPr>
                        <a:t>&lt;</a:t>
                      </a:r>
                      <a:r>
                        <a:rPr lang="en-US" sz="1200" dirty="0">
                          <a:effectLst/>
                        </a:rPr>
                        <a:t> d </a:t>
                      </a:r>
                      <a:r>
                        <a:rPr lang="en-US" sz="1200" u="sng" dirty="0">
                          <a:effectLst/>
                        </a:rPr>
                        <a:t>&lt;</a:t>
                      </a:r>
                      <a:r>
                        <a:rPr lang="en-US" sz="1200" dirty="0">
                          <a:effectLst/>
                        </a:rPr>
                        <a:t> 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Access point-imposed delay between PIN attempts (seconds)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9401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</a:t>
                      </a:r>
                      <a:r>
                        <a:rPr lang="en-US" sz="1200" baseline="-25000">
                          <a:effectLst/>
                        </a:rPr>
                        <a:t>(s/p)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 </a:t>
                      </a:r>
                      <a:r>
                        <a:rPr lang="en-US" sz="1200" u="sng">
                          <a:effectLst/>
                        </a:rPr>
                        <a:t>&lt;</a:t>
                      </a:r>
                      <a:r>
                        <a:rPr lang="en-US" sz="1200">
                          <a:effectLst/>
                        </a:rPr>
                        <a:t> s </a:t>
                      </a:r>
                      <a:r>
                        <a:rPr lang="en-US" sz="1200" u="sng">
                          <a:effectLst/>
                        </a:rPr>
                        <a:t>&lt;</a:t>
                      </a:r>
                      <a:r>
                        <a:rPr lang="en-US" sz="1200">
                          <a:effectLst/>
                        </a:rPr>
                        <a:t> 120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 &lt;= p &lt;= 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Lockout (s) in seconds per amount of consecutive incorrect PINs (p)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133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 </a:t>
                      </a:r>
                      <a:r>
                        <a:rPr lang="en-US" sz="1200" u="sng">
                          <a:effectLst/>
                        </a:rPr>
                        <a:t>&gt;</a:t>
                      </a:r>
                      <a:r>
                        <a:rPr lang="en-US" sz="1200">
                          <a:effectLst/>
                        </a:rPr>
                        <a:t> 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Time limit for successful attempt (minutes)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6267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</a:t>
                      </a:r>
                      <a:r>
                        <a:rPr lang="en-US" sz="1200" baseline="-25000">
                          <a:effectLst/>
                        </a:rPr>
                        <a:t>1,2,3…n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</a:t>
                      </a:r>
                      <a:r>
                        <a:rPr lang="en-US" sz="1200" u="sng">
                          <a:effectLst/>
                        </a:rPr>
                        <a:t>&lt;</a:t>
                      </a:r>
                      <a:r>
                        <a:rPr lang="en-US" sz="1200">
                          <a:effectLst/>
                        </a:rPr>
                        <a:t> n </a:t>
                      </a:r>
                      <a:r>
                        <a:rPr lang="en-US" sz="1200" u="sng">
                          <a:effectLst/>
                        </a:rPr>
                        <a:t>&lt;</a:t>
                      </a:r>
                      <a:r>
                        <a:rPr lang="en-US" sz="1200">
                          <a:effectLst/>
                        </a:rPr>
                        <a:t> 11,000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PIN attempts in numerical order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133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 </a:t>
                      </a:r>
                      <a:r>
                        <a:rPr lang="en-US" sz="1200" u="sng">
                          <a:effectLst/>
                        </a:rPr>
                        <a:t>&lt;</a:t>
                      </a:r>
                      <a:r>
                        <a:rPr lang="en-US" sz="1200">
                          <a:effectLst/>
                        </a:rPr>
                        <a:t> v </a:t>
                      </a:r>
                      <a:r>
                        <a:rPr lang="en-US" sz="1200" u="sng">
                          <a:effectLst/>
                        </a:rPr>
                        <a:t>&lt;</a:t>
                      </a:r>
                      <a:r>
                        <a:rPr lang="en-US" sz="1200">
                          <a:effectLst/>
                        </a:rPr>
                        <a:t> 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Access point PIN validation time in seconds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133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 </a:t>
                      </a:r>
                      <a:r>
                        <a:rPr lang="en-US" sz="1200" u="sng">
                          <a:effectLst/>
                        </a:rPr>
                        <a:t>&lt; </a:t>
                      </a:r>
                      <a:r>
                        <a:rPr lang="en-US" sz="1200">
                          <a:effectLst/>
                        </a:rPr>
                        <a:t>P</a:t>
                      </a:r>
                      <a:r>
                        <a:rPr lang="en-US" sz="1200" baseline="-25000">
                          <a:effectLst/>
                        </a:rPr>
                        <a:t>0 </a:t>
                      </a:r>
                      <a:r>
                        <a:rPr lang="en-US" sz="1200" u="sng">
                          <a:effectLst/>
                        </a:rPr>
                        <a:t>&lt;</a:t>
                      </a:r>
                      <a:r>
                        <a:rPr lang="en-US" sz="1200">
                          <a:effectLst/>
                        </a:rPr>
                        <a:t>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Probability of client being in unauthenticated state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133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 </a:t>
                      </a:r>
                      <a:r>
                        <a:rPr lang="en-US" sz="1200" u="sng">
                          <a:effectLst/>
                        </a:rPr>
                        <a:t>&lt; </a:t>
                      </a:r>
                      <a:r>
                        <a:rPr lang="en-US" sz="1200">
                          <a:effectLst/>
                        </a:rPr>
                        <a:t>P</a:t>
                      </a:r>
                      <a:r>
                        <a:rPr lang="en-US" sz="1200" baseline="-25000">
                          <a:effectLst/>
                        </a:rPr>
                        <a:t>1 </a:t>
                      </a:r>
                      <a:r>
                        <a:rPr lang="en-US" sz="1200" u="sng">
                          <a:effectLst/>
                        </a:rPr>
                        <a:t>&lt;</a:t>
                      </a:r>
                      <a:r>
                        <a:rPr lang="en-US" sz="1200">
                          <a:effectLst/>
                        </a:rPr>
                        <a:t>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Probability of brute-forcing first half of PIN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133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 </a:t>
                      </a:r>
                      <a:r>
                        <a:rPr lang="en-US" sz="1200" u="sng">
                          <a:effectLst/>
                        </a:rPr>
                        <a:t>&lt;</a:t>
                      </a:r>
                      <a:r>
                        <a:rPr lang="en-US" sz="1200">
                          <a:effectLst/>
                        </a:rPr>
                        <a:t> P</a:t>
                      </a:r>
                      <a:r>
                        <a:rPr lang="en-US" sz="1200" baseline="-25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en-US" sz="1200" u="sng">
                          <a:effectLst/>
                        </a:rPr>
                        <a:t>&lt;</a:t>
                      </a:r>
                      <a:r>
                        <a:rPr lang="en-US" sz="1200">
                          <a:effectLst/>
                        </a:rPr>
                        <a:t>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Probability of brute-forcing second half of PIN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133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 </a:t>
                      </a:r>
                      <a:r>
                        <a:rPr lang="en-US" sz="1200" u="sng">
                          <a:effectLst/>
                        </a:rPr>
                        <a:t>&lt;</a:t>
                      </a:r>
                      <a:r>
                        <a:rPr lang="en-US" sz="1200">
                          <a:effectLst/>
                        </a:rPr>
                        <a:t> P </a:t>
                      </a:r>
                      <a:r>
                        <a:rPr lang="en-US" sz="1200" u="sng">
                          <a:effectLst/>
                        </a:rPr>
                        <a:t>&lt;</a:t>
                      </a:r>
                      <a:r>
                        <a:rPr lang="en-US" sz="1200">
                          <a:effectLst/>
                        </a:rPr>
                        <a:t>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Overall probability of successful brute-force given d, L</a:t>
                      </a:r>
                      <a:r>
                        <a:rPr lang="en-US" sz="1200" baseline="-25000" dirty="0">
                          <a:effectLst/>
                        </a:rPr>
                        <a:t>(s/p)</a:t>
                      </a:r>
                      <a:r>
                        <a:rPr lang="en-US" sz="1200" dirty="0">
                          <a:effectLst/>
                        </a:rPr>
                        <a:t>, t, v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0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6573761" cy="2671685"/>
          </a:xfrm>
        </p:spPr>
        <p:txBody>
          <a:bodyPr/>
          <a:lstStyle/>
          <a:p>
            <a:r>
              <a:rPr lang="en-US" dirty="0" smtClean="0"/>
              <a:t>Model “ideal” scenario  with Markov Chains and graph results</a:t>
            </a:r>
          </a:p>
          <a:p>
            <a:r>
              <a:rPr lang="en-US" dirty="0" smtClean="0"/>
              <a:t>Start to model other likely scenarios for comparison</a:t>
            </a:r>
          </a:p>
          <a:p>
            <a:r>
              <a:rPr lang="en-US" dirty="0" smtClean="0"/>
              <a:t>Elaborate on Problem Statement and Literature Survey</a:t>
            </a:r>
          </a:p>
          <a:p>
            <a:r>
              <a:rPr lang="en-US" dirty="0" smtClean="0"/>
              <a:t>Possibly perform real world testing?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15966" y="2222287"/>
            <a:ext cx="2190023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</a:t>
            </a:r>
            <a:endParaRPr lang="en-US" sz="19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7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59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TC103457503[[fn=Quotable]]</Template>
  <TotalTime>40</TotalTime>
  <Words>266</Words>
  <Application>Microsoft Office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SimSun</vt:lpstr>
      <vt:lpstr>Arial</vt:lpstr>
      <vt:lpstr>Century Gothic</vt:lpstr>
      <vt:lpstr>Times New Roman</vt:lpstr>
      <vt:lpstr>Wingdings</vt:lpstr>
      <vt:lpstr>Wingdings 2</vt:lpstr>
      <vt:lpstr>Quotable</vt:lpstr>
      <vt:lpstr>Modeling Wi-Fi Protected Setup Brute-Force Mitigations Using Markov Chains</vt:lpstr>
      <vt:lpstr>Topic Background</vt:lpstr>
      <vt:lpstr>Progress Made Since Proposal</vt:lpstr>
      <vt:lpstr>Next Steps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Wi-Fi Protected Setup Brute-Force Mitigations Using Markov Chains</dc:title>
  <dc:creator>Lloyd J</dc:creator>
  <cp:lastModifiedBy>Lloyd J</cp:lastModifiedBy>
  <cp:revision>14</cp:revision>
  <dcterms:created xsi:type="dcterms:W3CDTF">2014-04-22T18:39:41Z</dcterms:created>
  <dcterms:modified xsi:type="dcterms:W3CDTF">2014-04-22T19:19:44Z</dcterms:modified>
</cp:coreProperties>
</file>