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8" d="100"/>
          <a:sy n="148" d="100"/>
        </p:scale>
        <p:origin x="-564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9249108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>
            <a:off x="0" y="0"/>
            <a:ext cx="9144000" cy="35183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9" name="Shape 9"/>
          <p:cNvCxnSpPr/>
          <p:nvPr/>
        </p:nvCxnSpPr>
        <p:spPr>
          <a:xfrm>
            <a:off x="0" y="3496604"/>
            <a:ext cx="9144000" cy="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685800" y="1867781"/>
            <a:ext cx="7772400" cy="1648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indent="457200">
              <a:buSzPct val="100000"/>
              <a:defRPr sz="7200"/>
            </a:lvl1pPr>
            <a:lvl2pPr indent="457200">
              <a:buSzPct val="100000"/>
              <a:defRPr sz="7200"/>
            </a:lvl2pPr>
            <a:lvl3pPr indent="457200">
              <a:buSzPct val="100000"/>
              <a:defRPr sz="7200"/>
            </a:lvl3pPr>
            <a:lvl4pPr indent="457200">
              <a:buSzPct val="100000"/>
              <a:defRPr sz="7200"/>
            </a:lvl4pPr>
            <a:lvl5pPr indent="457200">
              <a:buSzPct val="100000"/>
              <a:defRPr sz="7200"/>
            </a:lvl5pPr>
            <a:lvl6pPr indent="457200">
              <a:buSzPct val="100000"/>
              <a:defRPr sz="7200"/>
            </a:lvl6pPr>
            <a:lvl7pPr indent="457200">
              <a:buSzPct val="100000"/>
              <a:defRPr sz="7200"/>
            </a:lvl7pPr>
            <a:lvl8pPr indent="457200">
              <a:buSzPct val="100000"/>
              <a:defRPr sz="7200"/>
            </a:lvl8pPr>
            <a:lvl9pPr indent="457200">
              <a:buSzPct val="100000"/>
              <a:defRPr sz="7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685800" y="3627026"/>
            <a:ext cx="7772400" cy="774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0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marL="0" indent="19050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marL="0" indent="19050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marL="0" indent="19050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marL="0" indent="19050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marL="0" indent="19050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marL="0" indent="19050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marL="0" indent="19050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marL="0" indent="19050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/>
        </p:nvSpPr>
        <p:spPr>
          <a:xfrm>
            <a:off x="0" y="0"/>
            <a:ext cx="9144000" cy="1149900"/>
          </a:xfrm>
          <a:prstGeom prst="rect">
            <a:avLst/>
          </a:prstGeom>
          <a:solidFill>
            <a:srgbClr val="2388DB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14" name="Shape 14"/>
          <p:cNvCxnSpPr/>
          <p:nvPr/>
        </p:nvCxnSpPr>
        <p:spPr>
          <a:xfrm>
            <a:off x="0" y="1127875"/>
            <a:ext cx="9144000" cy="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/>
        </p:nvSpPr>
        <p:spPr>
          <a:xfrm>
            <a:off x="0" y="0"/>
            <a:ext cx="9144000" cy="11499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19" name="Shape 19"/>
          <p:cNvCxnSpPr/>
          <p:nvPr/>
        </p:nvCxnSpPr>
        <p:spPr>
          <a:xfrm>
            <a:off x="0" y="1127875"/>
            <a:ext cx="9144000" cy="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0" y="0"/>
            <a:ext cx="9144000" cy="1149900"/>
          </a:xfrm>
          <a:prstGeom prst="rect">
            <a:avLst/>
          </a:prstGeom>
          <a:solidFill>
            <a:srgbClr val="2388DB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25" name="Shape 25"/>
          <p:cNvCxnSpPr/>
          <p:nvPr/>
        </p:nvCxnSpPr>
        <p:spPr>
          <a:xfrm>
            <a:off x="0" y="1127875"/>
            <a:ext cx="9144000" cy="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285750" indent="-171450">
              <a:spcBef>
                <a:spcPts val="0"/>
              </a:spcBef>
              <a:buClr>
                <a:schemeClr val="dk2"/>
              </a:buClr>
              <a:buSzPct val="100000"/>
              <a:buNone/>
              <a:defRPr sz="1800">
                <a:solidFill>
                  <a:schemeClr val="dk2"/>
                </a:solidFill>
              </a:defRPr>
            </a:lvl1pPr>
          </a:lstStyle>
          <a:p>
            <a:endParaRPr/>
          </a:p>
        </p:txBody>
      </p:sp>
      <p:sp>
        <p:nvSpPr>
          <p:cNvPr id="29" name="Shape 29"/>
          <p:cNvSpPr/>
          <p:nvPr/>
        </p:nvSpPr>
        <p:spPr>
          <a:xfrm>
            <a:off x="4274" y="0"/>
            <a:ext cx="9144000" cy="4406399"/>
          </a:xfrm>
          <a:prstGeom prst="rect">
            <a:avLst/>
          </a:prstGeom>
          <a:solidFill>
            <a:srgbClr val="2388DB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30" name="Shape 30"/>
          <p:cNvCxnSpPr/>
          <p:nvPr/>
        </p:nvCxnSpPr>
        <p:spPr>
          <a:xfrm>
            <a:off x="0" y="4384371"/>
            <a:ext cx="9144000" cy="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bg>
      <p:bgPr>
        <a:solidFill>
          <a:schemeClr val="dk2"/>
        </a:soli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marL="0"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1pPr>
            <a:lvl2pPr marL="0" indent="228600"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2pPr>
            <a:lvl3pPr marL="0" indent="228600"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3pPr>
            <a:lvl4pPr marL="0" indent="228600"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4pPr>
            <a:lvl5pPr marL="0" indent="228600"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5pPr>
            <a:lvl6pPr marL="0" indent="228600"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6pPr>
            <a:lvl7pPr marL="0" indent="228600"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7pPr>
            <a:lvl8pPr marL="0" indent="228600"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8pPr>
            <a:lvl9pPr marL="0" indent="228600"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342900" indent="-152400"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 marL="742950" indent="-13335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 marL="1143000" indent="-7620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 marL="16002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 marL="20574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 marL="25146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 marL="29718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 marL="34290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 marL="38862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ctrTitle"/>
          </p:nvPr>
        </p:nvSpPr>
        <p:spPr>
          <a:xfrm>
            <a:off x="685800" y="1867781"/>
            <a:ext cx="7772400" cy="1648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Private Cloud or Dedicated Hosts</a:t>
            </a:r>
          </a:p>
        </p:txBody>
      </p:sp>
      <p:sp>
        <p:nvSpPr>
          <p:cNvPr id="34" name="Shape 34"/>
          <p:cNvSpPr txBox="1">
            <a:spLocks noGrp="1"/>
          </p:cNvSpPr>
          <p:nvPr>
            <p:ph type="subTitle" idx="1"/>
          </p:nvPr>
        </p:nvSpPr>
        <p:spPr>
          <a:xfrm>
            <a:off x="685800" y="3627026"/>
            <a:ext cx="7772400" cy="774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/>
              <a:t>Mason Mabardy &amp; Matt Maples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Overview</a:t>
            </a:r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The Problem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Why this is important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Solution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Performance Metrics</a:t>
            </a:r>
          </a:p>
          <a:p>
            <a:pPr marL="457200" lvl="0" indent="-4191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Progress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The problem</a:t>
            </a:r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>
                <a:solidFill>
                  <a:srgbClr val="000000"/>
                </a:solidFill>
              </a:rPr>
              <a:t>Virtual machines are cheaper to run than dedicated machines, but what is the trade off in performance?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Why this is important</a:t>
            </a:r>
          </a:p>
        </p:txBody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Businesses small or large are always trying to expand.</a:t>
            </a:r>
          </a:p>
          <a:p>
            <a:pPr marL="457200" lvl="0" indent="-4191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Physical machines or going the VM route, which is right for the business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Solution</a:t>
            </a:r>
          </a:p>
        </p:txBody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400"/>
              <a:t>The idea is to test 3 types of servers, a game server, a web server, and a file server.</a:t>
            </a:r>
          </a:p>
          <a:p>
            <a:pPr marL="457200" lvl="0" indent="-3810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400"/>
              <a:t>Using Openstack as a hypervisor and administrator for a private cloud VS using dedicated machines to host these services.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Performance Metrics</a:t>
            </a:r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400"/>
              <a:t>Game server: stability under high load (multiple clients, extreme usage, etc.)</a:t>
            </a:r>
          </a:p>
          <a:p>
            <a:pPr marL="457200" lvl="0" indent="-3810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400"/>
              <a:t>File server: stability under high usage (transfer time for large files and multiple users)</a:t>
            </a:r>
          </a:p>
          <a:p>
            <a:pPr marL="457200" lvl="0" indent="-3810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400"/>
              <a:t>Web server: stability under load (massive amount of simultaneous connections)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Progress</a:t>
            </a:r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400"/>
              <a:t>We have run into issues installing a stripped down version of Ubuntu Server 14.04LTS.</a:t>
            </a:r>
          </a:p>
          <a:p>
            <a:pPr marL="457200" lvl="0" indent="-3810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400"/>
              <a:t>The full version of Ubuntu is being installed.</a:t>
            </a:r>
          </a:p>
          <a:p>
            <a:pPr marL="457200" lvl="0" indent="-3810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400"/>
              <a:t>Next will be to network the machines, install and configure services, and test performance. </a:t>
            </a:r>
          </a:p>
          <a:p>
            <a:pPr marL="457200" lvl="0" indent="-3810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400"/>
              <a:t>Next, we will install the cloud software bundles and network the machines and retest with the same services.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biz">
  <a:themeElements>
    <a:clrScheme name="Custom 233">
      <a:dk1>
        <a:srgbClr val="000000"/>
      </a:dk1>
      <a:lt1>
        <a:srgbClr val="FFFFFF"/>
      </a:lt1>
      <a:dk2>
        <a:srgbClr val="2388DB"/>
      </a:dk2>
      <a:lt2>
        <a:srgbClr val="BBD7F8"/>
      </a:lt2>
      <a:accent1>
        <a:srgbClr val="80B606"/>
      </a:accent1>
      <a:accent2>
        <a:srgbClr val="E29F1D"/>
      </a:accent2>
      <a:accent3>
        <a:srgbClr val="1D6FB2"/>
      </a:accent3>
      <a:accent4>
        <a:srgbClr val="3FAC98"/>
      </a:accent4>
      <a:accent5>
        <a:srgbClr val="5B57BB"/>
      </a:accent5>
      <a:accent6>
        <a:srgbClr val="D1505E"/>
      </a:accent6>
      <a:hlink>
        <a:srgbClr val="185DA2"/>
      </a:hlink>
      <a:folHlink>
        <a:srgbClr val="00487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224</Words>
  <Application>Microsoft Office PowerPoint</Application>
  <PresentationFormat>On-screen Show (16:9)</PresentationFormat>
  <Paragraphs>25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biz</vt:lpstr>
      <vt:lpstr>Private Cloud or Dedicated Hosts</vt:lpstr>
      <vt:lpstr>Overview</vt:lpstr>
      <vt:lpstr>The problem</vt:lpstr>
      <vt:lpstr>Why this is important</vt:lpstr>
      <vt:lpstr>Solution</vt:lpstr>
      <vt:lpstr>Performance Metrics</vt:lpstr>
      <vt:lpstr>Progress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Private Cloud or Dedicated Hosts</dc:title>
  <dc:creator>Lee, Hwajung</dc:creator>
  <cp:lastModifiedBy>Lee, Hwajung</cp:lastModifiedBy>
  <cp:revision>1</cp:revision>
  <dcterms:modified xsi:type="dcterms:W3CDTF">2014-04-23T18:27:29Z</dcterms:modified>
</cp:coreProperties>
</file>