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68" r:id="rId3"/>
    <p:sldId id="400" r:id="rId4"/>
    <p:sldId id="358" r:id="rId5"/>
    <p:sldId id="359" r:id="rId6"/>
    <p:sldId id="360" r:id="rId7"/>
    <p:sldId id="361" r:id="rId8"/>
    <p:sldId id="362" r:id="rId9"/>
    <p:sldId id="368" r:id="rId10"/>
    <p:sldId id="369" r:id="rId11"/>
    <p:sldId id="370" r:id="rId12"/>
    <p:sldId id="371" r:id="rId13"/>
    <p:sldId id="372" r:id="rId14"/>
    <p:sldId id="373" r:id="rId15"/>
    <p:sldId id="426" r:id="rId16"/>
    <p:sldId id="427" r:id="rId17"/>
    <p:sldId id="428" r:id="rId18"/>
    <p:sldId id="429" r:id="rId19"/>
    <p:sldId id="395" r:id="rId20"/>
    <p:sldId id="453" r:id="rId21"/>
    <p:sldId id="396" r:id="rId22"/>
    <p:sldId id="454" r:id="rId23"/>
    <p:sldId id="455" r:id="rId24"/>
    <p:sldId id="456" r:id="rId25"/>
    <p:sldId id="457" r:id="rId26"/>
    <p:sldId id="458" r:id="rId27"/>
    <p:sldId id="459" r:id="rId28"/>
    <p:sldId id="397" r:id="rId29"/>
    <p:sldId id="398" r:id="rId30"/>
    <p:sldId id="431" r:id="rId31"/>
    <p:sldId id="432" r:id="rId32"/>
    <p:sldId id="433" r:id="rId33"/>
    <p:sldId id="435" r:id="rId34"/>
    <p:sldId id="449" r:id="rId35"/>
    <p:sldId id="436" r:id="rId36"/>
    <p:sldId id="437" r:id="rId37"/>
    <p:sldId id="450" r:id="rId38"/>
    <p:sldId id="438" r:id="rId39"/>
    <p:sldId id="439" r:id="rId40"/>
    <p:sldId id="451" r:id="rId41"/>
    <p:sldId id="440" r:id="rId42"/>
    <p:sldId id="452" r:id="rId43"/>
    <p:sldId id="441" r:id="rId44"/>
    <p:sldId id="442" r:id="rId45"/>
    <p:sldId id="443" r:id="rId46"/>
    <p:sldId id="444" r:id="rId47"/>
    <p:sldId id="446" r:id="rId48"/>
    <p:sldId id="399" r:id="rId49"/>
    <p:sldId id="353" r:id="rId50"/>
    <p:sldId id="40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e, Hwajung" initials="LH" lastIdx="2" clrIdx="0">
    <p:extLst>
      <p:ext uri="{19B8F6BF-5375-455C-9EA6-DF929625EA0E}">
        <p15:presenceInfo xmlns:p15="http://schemas.microsoft.com/office/powerpoint/2012/main" userId="S-1-5-21-1547161642-1788223648-682003330-37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5" autoAdjust="0"/>
    <p:restoredTop sz="75157" autoAdjust="0"/>
  </p:normalViewPr>
  <p:slideViewPr>
    <p:cSldViewPr snapToGrid="0">
      <p:cViewPr varScale="1">
        <p:scale>
          <a:sx n="64" d="100"/>
          <a:sy n="64" d="100"/>
        </p:scale>
        <p:origin x="1195" y="72"/>
      </p:cViewPr>
      <p:guideLst/>
    </p:cSldViewPr>
  </p:slideViewPr>
  <p:notesTextViewPr>
    <p:cViewPr>
      <p:scale>
        <a:sx n="1" d="1"/>
        <a:sy n="1" d="1"/>
      </p:scale>
      <p:origin x="0" y="0"/>
    </p:cViewPr>
  </p:notesTextViewPr>
  <p:sorterViewPr>
    <p:cViewPr varScale="1">
      <p:scale>
        <a:sx n="1" d="1"/>
        <a:sy n="1" d="1"/>
      </p:scale>
      <p:origin x="0" y="-3307"/>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BDFF9-9F6E-444D-86E9-44A0B4E2206C}" type="datetimeFigureOut">
              <a:rPr lang="en-US" smtClean="0"/>
              <a:t>10/6/2017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6D6546-3E7D-4080-8299-1D8F2AD88982}" type="slidenum">
              <a:rPr lang="en-US" smtClean="0"/>
              <a:t>‹#›</a:t>
            </a:fld>
            <a:endParaRPr lang="en-US"/>
          </a:p>
        </p:txBody>
      </p:sp>
    </p:spTree>
    <p:extLst>
      <p:ext uri="{BB962C8B-B14F-4D97-AF65-F5344CB8AC3E}">
        <p14:creationId xmlns:p14="http://schemas.microsoft.com/office/powerpoint/2010/main" val="497529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IS-I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6D6546-3E7D-4080-8299-1D8F2AD88982}" type="slidenum">
              <a:rPr lang="en-US" smtClean="0"/>
              <a:t>1</a:t>
            </a:fld>
            <a:endParaRPr lang="en-US"/>
          </a:p>
        </p:txBody>
      </p:sp>
    </p:spTree>
    <p:extLst>
      <p:ext uri="{BB962C8B-B14F-4D97-AF65-F5344CB8AC3E}">
        <p14:creationId xmlns:p14="http://schemas.microsoft.com/office/powerpoint/2010/main" val="378950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8.1.1.2 – DHCPv4 Operation</a:t>
            </a:r>
            <a:endParaRPr lang="en-US" dirty="0"/>
          </a:p>
        </p:txBody>
      </p:sp>
    </p:spTree>
    <p:extLst>
      <p:ext uri="{BB962C8B-B14F-4D97-AF65-F5344CB8AC3E}">
        <p14:creationId xmlns:p14="http://schemas.microsoft.com/office/powerpoint/2010/main" val="4654958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8.1.1.2 – DHCPv4 Operation</a:t>
            </a:r>
            <a:endParaRPr lang="en-US" dirty="0"/>
          </a:p>
          <a:p>
            <a:pPr>
              <a:lnSpc>
                <a:spcPct val="80000"/>
              </a:lnSpc>
              <a:buFontTx/>
              <a:buNone/>
            </a:pPr>
            <a:endParaRPr lang="en-US" dirty="0"/>
          </a:p>
        </p:txBody>
      </p:sp>
    </p:spTree>
    <p:extLst>
      <p:ext uri="{BB962C8B-B14F-4D97-AF65-F5344CB8AC3E}">
        <p14:creationId xmlns:p14="http://schemas.microsoft.com/office/powerpoint/2010/main" val="26846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8.1.1.3 - </a:t>
            </a:r>
            <a:r>
              <a:rPr lang="en-US" dirty="0">
                <a:latin typeface="Arial" charset="0"/>
              </a:rPr>
              <a:t>DHCPv4 Message Format</a:t>
            </a:r>
            <a:endParaRPr lang="en-US" dirty="0"/>
          </a:p>
        </p:txBody>
      </p:sp>
    </p:spTree>
    <p:extLst>
      <p:ext uri="{BB962C8B-B14F-4D97-AF65-F5344CB8AC3E}">
        <p14:creationId xmlns:p14="http://schemas.microsoft.com/office/powerpoint/2010/main" val="34864689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8.1.1.4 - </a:t>
            </a:r>
            <a:r>
              <a:rPr lang="en-US" dirty="0">
                <a:latin typeface="Arial" charset="0"/>
              </a:rPr>
              <a:t>DHCPv4 Discover and Offer Messages</a:t>
            </a:r>
            <a:endParaRPr lang="en-US" dirty="0"/>
          </a:p>
          <a:p>
            <a:pPr>
              <a:lnSpc>
                <a:spcPct val="80000"/>
              </a:lnSpc>
              <a:buFontTx/>
              <a:buNone/>
            </a:pPr>
            <a:endParaRPr lang="en-US" dirty="0"/>
          </a:p>
        </p:txBody>
      </p:sp>
    </p:spTree>
    <p:extLst>
      <p:ext uri="{BB962C8B-B14F-4D97-AF65-F5344CB8AC3E}">
        <p14:creationId xmlns:p14="http://schemas.microsoft.com/office/powerpoint/2010/main" val="628562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8.1.1.4 - </a:t>
            </a:r>
            <a:r>
              <a:rPr lang="en-US" dirty="0">
                <a:latin typeface="Arial" charset="0"/>
              </a:rPr>
              <a:t>DHCPv4 Discover and Offer Messages (cont.)</a:t>
            </a:r>
            <a:endParaRPr lang="en-US" dirty="0"/>
          </a:p>
          <a:p>
            <a:pPr>
              <a:lnSpc>
                <a:spcPct val="80000"/>
              </a:lnSpc>
              <a:buFontTx/>
              <a:buNone/>
            </a:pPr>
            <a:endParaRPr lang="en-US" dirty="0"/>
          </a:p>
        </p:txBody>
      </p:sp>
    </p:spTree>
    <p:extLst>
      <p:ext uri="{BB962C8B-B14F-4D97-AF65-F5344CB8AC3E}">
        <p14:creationId xmlns:p14="http://schemas.microsoft.com/office/powerpoint/2010/main" val="114452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8.1.2</a:t>
            </a:r>
            <a:r>
              <a:rPr lang="en-US" baseline="0" dirty="0">
                <a:latin typeface="Arial" charset="0"/>
              </a:rPr>
              <a:t> </a:t>
            </a:r>
            <a:r>
              <a:rPr lang="en-US" dirty="0">
                <a:latin typeface="Arial" charset="0"/>
              </a:rPr>
              <a:t>– Configure</a:t>
            </a:r>
            <a:r>
              <a:rPr lang="en-US" baseline="0" dirty="0">
                <a:latin typeface="Arial" charset="0"/>
              </a:rPr>
              <a:t> DHCPv4 Server</a:t>
            </a:r>
            <a:endParaRPr lang="en-US" dirty="0"/>
          </a:p>
          <a:p>
            <a:pPr>
              <a:lnSpc>
                <a:spcPct val="80000"/>
              </a:lnSpc>
              <a:buFontTx/>
              <a:buNone/>
            </a:pPr>
            <a:r>
              <a:rPr lang="en-US" dirty="0"/>
              <a:t>8.1.2.1 - </a:t>
            </a:r>
            <a:r>
              <a:rPr lang="en-US" dirty="0">
                <a:latin typeface="Arial" charset="0"/>
              </a:rPr>
              <a:t>Configure a Basic DHCPv4 Server</a:t>
            </a:r>
            <a:endParaRPr lang="en-US" dirty="0"/>
          </a:p>
        </p:txBody>
      </p:sp>
    </p:spTree>
    <p:extLst>
      <p:ext uri="{BB962C8B-B14F-4D97-AF65-F5344CB8AC3E}">
        <p14:creationId xmlns:p14="http://schemas.microsoft.com/office/powerpoint/2010/main" val="528212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9.1 – </a:t>
            </a:r>
            <a:r>
              <a:rPr lang="en-CA" sz="1200" dirty="0"/>
              <a:t>NAT Operation</a:t>
            </a:r>
          </a:p>
          <a:p>
            <a:pPr>
              <a:lnSpc>
                <a:spcPct val="80000"/>
              </a:lnSpc>
              <a:buFontTx/>
              <a:buNone/>
            </a:pPr>
            <a:r>
              <a:rPr lang="en-US" dirty="0">
                <a:latin typeface="Arial" charset="0"/>
              </a:rPr>
              <a:t>9.1.1 – </a:t>
            </a:r>
            <a:r>
              <a:rPr lang="en-US" sz="1200" b="0" i="0" u="none" strike="noStrike" kern="1200" dirty="0">
                <a:solidFill>
                  <a:schemeClr val="tx1"/>
                </a:solidFill>
                <a:effectLst/>
                <a:latin typeface="Arial" charset="0"/>
                <a:ea typeface="ＭＳ Ｐゴシック" charset="0"/>
                <a:cs typeface="ＭＳ Ｐゴシック" charset="0"/>
              </a:rPr>
              <a:t>NAT Characteristics</a:t>
            </a:r>
            <a:endParaRPr lang="en-US" b="0" dirty="0"/>
          </a:p>
          <a:p>
            <a:pPr>
              <a:lnSpc>
                <a:spcPct val="80000"/>
              </a:lnSpc>
              <a:buFontTx/>
              <a:buNone/>
            </a:pPr>
            <a:endParaRPr lang="en-US" dirty="0"/>
          </a:p>
        </p:txBody>
      </p:sp>
    </p:spTree>
    <p:extLst>
      <p:ext uri="{BB962C8B-B14F-4D97-AF65-F5344CB8AC3E}">
        <p14:creationId xmlns:p14="http://schemas.microsoft.com/office/powerpoint/2010/main" val="788062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9.1 – </a:t>
            </a:r>
            <a:r>
              <a:rPr lang="en-CA" sz="1200" dirty="0"/>
              <a:t>NAT Operation</a:t>
            </a:r>
          </a:p>
          <a:p>
            <a:pPr>
              <a:lnSpc>
                <a:spcPct val="80000"/>
              </a:lnSpc>
              <a:buFontTx/>
              <a:buNone/>
            </a:pPr>
            <a:r>
              <a:rPr lang="en-US" dirty="0">
                <a:latin typeface="Arial" charset="0"/>
              </a:rPr>
              <a:t>9.1.2</a:t>
            </a:r>
            <a:r>
              <a:rPr lang="en-US" baseline="0" dirty="0">
                <a:latin typeface="Arial" charset="0"/>
              </a:rPr>
              <a:t> – Types of NAT</a:t>
            </a:r>
            <a:endParaRPr lang="en-US" b="0" dirty="0"/>
          </a:p>
          <a:p>
            <a:pPr>
              <a:lnSpc>
                <a:spcPct val="80000"/>
              </a:lnSpc>
              <a:buFontTx/>
              <a:buNone/>
            </a:pPr>
            <a:endParaRPr lang="en-US" dirty="0"/>
          </a:p>
        </p:txBody>
      </p:sp>
    </p:spTree>
    <p:extLst>
      <p:ext uri="{BB962C8B-B14F-4D97-AF65-F5344CB8AC3E}">
        <p14:creationId xmlns:p14="http://schemas.microsoft.com/office/powerpoint/2010/main" val="11186850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32</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9.1 – </a:t>
            </a:r>
            <a:r>
              <a:rPr lang="en-CA" sz="1200" dirty="0"/>
              <a:t>NAT Operation</a:t>
            </a:r>
          </a:p>
          <a:p>
            <a:pPr>
              <a:lnSpc>
                <a:spcPct val="80000"/>
              </a:lnSpc>
              <a:buFontTx/>
              <a:buNone/>
            </a:pPr>
            <a:r>
              <a:rPr lang="en-US" dirty="0">
                <a:latin typeface="Arial" charset="0"/>
              </a:rPr>
              <a:t>9.1.3</a:t>
            </a:r>
            <a:r>
              <a:rPr lang="en-US" baseline="0" dirty="0">
                <a:latin typeface="Arial" charset="0"/>
              </a:rPr>
              <a:t> – NAT Advantages</a:t>
            </a:r>
            <a:endParaRPr lang="en-US" b="0" dirty="0"/>
          </a:p>
          <a:p>
            <a:pPr>
              <a:lnSpc>
                <a:spcPct val="80000"/>
              </a:lnSpc>
              <a:buFontTx/>
              <a:buNone/>
            </a:pPr>
            <a:endParaRPr lang="en-US" dirty="0"/>
          </a:p>
        </p:txBody>
      </p:sp>
    </p:spTree>
    <p:extLst>
      <p:ext uri="{BB962C8B-B14F-4D97-AF65-F5344CB8AC3E}">
        <p14:creationId xmlns:p14="http://schemas.microsoft.com/office/powerpoint/2010/main" val="1990651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9.2.1</a:t>
            </a:r>
            <a:r>
              <a:rPr lang="en-US" baseline="0" dirty="0">
                <a:latin typeface="Arial" charset="0"/>
              </a:rPr>
              <a:t> – Configuring Static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252330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2</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3095864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34</a:t>
            </a:fld>
            <a:endParaRPr lang="en-US"/>
          </a:p>
        </p:txBody>
      </p:sp>
    </p:spTree>
    <p:extLst>
      <p:ext uri="{BB962C8B-B14F-4D97-AF65-F5344CB8AC3E}">
        <p14:creationId xmlns:p14="http://schemas.microsoft.com/office/powerpoint/2010/main" val="3614168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33010178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1984659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37</a:t>
            </a:fld>
            <a:endParaRPr lang="en-US"/>
          </a:p>
        </p:txBody>
      </p:sp>
    </p:spTree>
    <p:extLst>
      <p:ext uri="{BB962C8B-B14F-4D97-AF65-F5344CB8AC3E}">
        <p14:creationId xmlns:p14="http://schemas.microsoft.com/office/powerpoint/2010/main" val="3147554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38</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9.2.2</a:t>
            </a:r>
            <a:r>
              <a:rPr lang="en-US" baseline="0" dirty="0">
                <a:latin typeface="Arial" charset="0"/>
              </a:rPr>
              <a:t> – Configuring Dynamic NAT</a:t>
            </a:r>
            <a:endParaRPr lang="en-US" b="0" dirty="0"/>
          </a:p>
          <a:p>
            <a:pPr>
              <a:lnSpc>
                <a:spcPct val="80000"/>
              </a:lnSpc>
              <a:buFontTx/>
              <a:buNone/>
            </a:pPr>
            <a:endParaRPr lang="en-US" dirty="0"/>
          </a:p>
        </p:txBody>
      </p:sp>
    </p:spTree>
    <p:extLst>
      <p:ext uri="{BB962C8B-B14F-4D97-AF65-F5344CB8AC3E}">
        <p14:creationId xmlns:p14="http://schemas.microsoft.com/office/powerpoint/2010/main" val="2643523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39</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9.2.3</a:t>
            </a:r>
            <a:r>
              <a:rPr lang="en-US" baseline="0" dirty="0">
                <a:latin typeface="Arial" charset="0"/>
              </a:rPr>
              <a:t> – </a:t>
            </a:r>
            <a:r>
              <a:rPr lang="en-US" dirty="0"/>
              <a:t>Configuring Port Address Translations (PAT)</a:t>
            </a:r>
          </a:p>
        </p:txBody>
      </p:sp>
    </p:spTree>
    <p:extLst>
      <p:ext uri="{BB962C8B-B14F-4D97-AF65-F5344CB8AC3E}">
        <p14:creationId xmlns:p14="http://schemas.microsoft.com/office/powerpoint/2010/main" val="2760577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40</a:t>
            </a:fld>
            <a:endParaRPr lang="en-US"/>
          </a:p>
        </p:txBody>
      </p:sp>
    </p:spTree>
    <p:extLst>
      <p:ext uri="{BB962C8B-B14F-4D97-AF65-F5344CB8AC3E}">
        <p14:creationId xmlns:p14="http://schemas.microsoft.com/office/powerpoint/2010/main" val="379514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41</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9.2.3</a:t>
            </a:r>
            <a:r>
              <a:rPr lang="en-US" baseline="0" dirty="0">
                <a:latin typeface="Arial" charset="0"/>
              </a:rPr>
              <a:t> – </a:t>
            </a:r>
            <a:r>
              <a:rPr lang="en-US" dirty="0"/>
              <a:t>Configuring Port Address Translations (PAT)</a:t>
            </a:r>
          </a:p>
        </p:txBody>
      </p:sp>
    </p:spTree>
    <p:extLst>
      <p:ext uri="{BB962C8B-B14F-4D97-AF65-F5344CB8AC3E}">
        <p14:creationId xmlns:p14="http://schemas.microsoft.com/office/powerpoint/2010/main" val="17143513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6D6546-3E7D-4080-8299-1D8F2AD88982}" type="slidenum">
              <a:rPr lang="en-US" smtClean="0"/>
              <a:t>42</a:t>
            </a:fld>
            <a:endParaRPr lang="en-US"/>
          </a:p>
        </p:txBody>
      </p:sp>
    </p:spTree>
    <p:extLst>
      <p:ext uri="{BB962C8B-B14F-4D97-AF65-F5344CB8AC3E}">
        <p14:creationId xmlns:p14="http://schemas.microsoft.com/office/powerpoint/2010/main" val="3257090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43</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9.2.3</a:t>
            </a:r>
            <a:r>
              <a:rPr lang="en-US" baseline="0" dirty="0">
                <a:latin typeface="Arial" charset="0"/>
              </a:rPr>
              <a:t> – </a:t>
            </a:r>
            <a:r>
              <a:rPr lang="en-US" dirty="0"/>
              <a:t>Configuring Port Address Translations (PAT) </a:t>
            </a:r>
          </a:p>
        </p:txBody>
      </p:sp>
    </p:spTree>
    <p:extLst>
      <p:ext uri="{BB962C8B-B14F-4D97-AF65-F5344CB8AC3E}">
        <p14:creationId xmlns:p14="http://schemas.microsoft.com/office/powerpoint/2010/main" val="2087401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1"/>
          <p:cNvSpPr>
            <a:spLocks noGrp="1" noChangeArrowheads="1"/>
          </p:cNvSpPr>
          <p:nvPr>
            <p:ph type="sldNum" sz="quarter" idx="5"/>
          </p:nvPr>
        </p:nvSpPr>
        <p:spPr>
          <a:noFill/>
        </p:spPr>
        <p:txBody>
          <a:bodyPr/>
          <a:lstStyle/>
          <a:p>
            <a:fld id="{470EE284-7961-42D5-9E4B-29540E276A78}" type="slidenum">
              <a:rPr lang="en-US" smtClean="0"/>
              <a:pPr/>
              <a:t>3</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effectLst/>
              </a:rPr>
              <a:t>*In networks with redundancy STP helps prevent:</a:t>
            </a:r>
          </a:p>
          <a:p>
            <a:r>
              <a:rPr lang="en-US" dirty="0" smtClean="0">
                <a:effectLst/>
              </a:rPr>
              <a:t>Switching Loops</a:t>
            </a:r>
          </a:p>
          <a:p>
            <a:r>
              <a:rPr lang="en-US" dirty="0" smtClean="0">
                <a:effectLst/>
              </a:rPr>
              <a:t>Layer 2 Broadcast Storms</a:t>
            </a:r>
          </a:p>
          <a:p>
            <a:endParaRPr lang="en-US" dirty="0" smtClean="0">
              <a:effectLst/>
            </a:endParaRPr>
          </a:p>
          <a:p>
            <a:r>
              <a:rPr lang="en-US" dirty="0" smtClean="0">
                <a:effectLst/>
              </a:rPr>
              <a:t>*BID (Bridge ID) = Used to determine the Root Bridge: </a:t>
            </a:r>
          </a:p>
          <a:p>
            <a:r>
              <a:rPr lang="en-US" dirty="0" smtClean="0">
                <a:effectLst/>
              </a:rPr>
              <a:t>1. Bridge Priority Number = 32768 (default) Lowest </a:t>
            </a:r>
          </a:p>
          <a:p>
            <a:r>
              <a:rPr lang="en-US" dirty="0" smtClean="0">
                <a:effectLst/>
              </a:rPr>
              <a:t>2. Extended System ID = ID for VLANs</a:t>
            </a:r>
          </a:p>
          <a:p>
            <a:r>
              <a:rPr lang="en-US" dirty="0" smtClean="0">
                <a:effectLst/>
              </a:rPr>
              <a:t>3. MAC Address = Lowest MAC Address</a:t>
            </a:r>
          </a:p>
          <a:p>
            <a:endParaRPr lang="en-US" dirty="0" smtClean="0">
              <a:effectLst/>
            </a:endParaRPr>
          </a:p>
          <a:p>
            <a:endParaRPr lang="en-US" dirty="0" smtClean="0">
              <a:effectLst/>
            </a:endParaRPr>
          </a:p>
          <a:p>
            <a:r>
              <a:rPr lang="en-US" dirty="0" smtClean="0">
                <a:effectLst/>
              </a:rPr>
              <a:t>*Port Costs:</a:t>
            </a:r>
          </a:p>
          <a:p>
            <a:r>
              <a:rPr lang="en-US" dirty="0" smtClean="0">
                <a:effectLst/>
              </a:rPr>
              <a:t>10 Gig = 2</a:t>
            </a:r>
          </a:p>
          <a:p>
            <a:r>
              <a:rPr lang="en-US" dirty="0" smtClean="0">
                <a:effectLst/>
              </a:rPr>
              <a:t>1 Gig = 4</a:t>
            </a:r>
          </a:p>
          <a:p>
            <a:r>
              <a:rPr lang="en-US" dirty="0" smtClean="0">
                <a:effectLst/>
              </a:rPr>
              <a:t>100 Mb = 19</a:t>
            </a:r>
          </a:p>
          <a:p>
            <a:r>
              <a:rPr lang="en-US" dirty="0" smtClean="0">
                <a:effectLst/>
              </a:rPr>
              <a:t>10 Mb = 100</a:t>
            </a:r>
          </a:p>
          <a:p>
            <a:endParaRPr lang="en-US" b="1" dirty="0" smtClean="0">
              <a:effectLst/>
            </a:endParaRPr>
          </a:p>
          <a:p>
            <a:r>
              <a:rPr lang="en-US" dirty="0" smtClean="0">
                <a:effectLst/>
              </a:rPr>
              <a:t>*Port Designations:</a:t>
            </a:r>
          </a:p>
          <a:p>
            <a:r>
              <a:rPr lang="en-US" dirty="0" smtClean="0">
                <a:effectLst/>
              </a:rPr>
              <a:t>Root Port = Closest to the root bridge</a:t>
            </a:r>
          </a:p>
          <a:p>
            <a:r>
              <a:rPr lang="en-US" dirty="0" smtClean="0">
                <a:effectLst/>
              </a:rPr>
              <a:t>Designated Port = Forwarding </a:t>
            </a:r>
          </a:p>
          <a:p>
            <a:r>
              <a:rPr lang="en-US" dirty="0" smtClean="0">
                <a:effectLst/>
              </a:rPr>
              <a:t>Non-Designated Port = Blocking </a:t>
            </a:r>
          </a:p>
          <a:p>
            <a:endParaRPr lang="en-US" b="1" dirty="0" smtClean="0"/>
          </a:p>
        </p:txBody>
      </p:sp>
    </p:spTree>
    <p:extLst>
      <p:ext uri="{BB962C8B-B14F-4D97-AF65-F5344CB8AC3E}">
        <p14:creationId xmlns:p14="http://schemas.microsoft.com/office/powerpoint/2010/main" val="41252326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44</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9.2.4</a:t>
            </a:r>
            <a:r>
              <a:rPr lang="en-US" baseline="0" dirty="0">
                <a:latin typeface="Arial" charset="0"/>
              </a:rPr>
              <a:t> – Port Forwarding</a:t>
            </a:r>
            <a:endParaRPr lang="en-US" b="0" dirty="0"/>
          </a:p>
          <a:p>
            <a:pPr>
              <a:lnSpc>
                <a:spcPct val="80000"/>
              </a:lnSpc>
              <a:buFontTx/>
              <a:buNone/>
            </a:pPr>
            <a:endParaRPr lang="en-US" dirty="0"/>
          </a:p>
        </p:txBody>
      </p:sp>
    </p:spTree>
    <p:extLst>
      <p:ext uri="{BB962C8B-B14F-4D97-AF65-F5344CB8AC3E}">
        <p14:creationId xmlns:p14="http://schemas.microsoft.com/office/powerpoint/2010/main" val="3634945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45</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9.2.5</a:t>
            </a:r>
            <a:r>
              <a:rPr lang="en-US" baseline="0" dirty="0">
                <a:latin typeface="Arial" charset="0"/>
              </a:rPr>
              <a:t> – Configuring NAT and IPv6</a:t>
            </a:r>
            <a:endParaRPr lang="en-US" b="0" dirty="0"/>
          </a:p>
          <a:p>
            <a:pPr>
              <a:lnSpc>
                <a:spcPct val="80000"/>
              </a:lnSpc>
              <a:buFontTx/>
              <a:buNone/>
            </a:pPr>
            <a:endParaRPr lang="en-US" dirty="0"/>
          </a:p>
        </p:txBody>
      </p:sp>
    </p:spTree>
    <p:extLst>
      <p:ext uri="{BB962C8B-B14F-4D97-AF65-F5344CB8AC3E}">
        <p14:creationId xmlns:p14="http://schemas.microsoft.com/office/powerpoint/2010/main" val="513142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46</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9.2 – Configuring </a:t>
            </a:r>
            <a:r>
              <a:rPr lang="en-CA" sz="1200" dirty="0"/>
              <a:t>NAT</a:t>
            </a:r>
          </a:p>
          <a:p>
            <a:pPr>
              <a:lnSpc>
                <a:spcPct val="80000"/>
              </a:lnSpc>
              <a:buFontTx/>
              <a:buNone/>
            </a:pPr>
            <a:r>
              <a:rPr lang="en-US" dirty="0">
                <a:latin typeface="Arial" charset="0"/>
              </a:rPr>
              <a:t>9.2.5</a:t>
            </a:r>
            <a:r>
              <a:rPr lang="en-US" baseline="0" dirty="0">
                <a:latin typeface="Arial" charset="0"/>
              </a:rPr>
              <a:t> – Configuring NAT and IPv6</a:t>
            </a:r>
            <a:endParaRPr lang="en-US" b="0" dirty="0"/>
          </a:p>
          <a:p>
            <a:pPr>
              <a:lnSpc>
                <a:spcPct val="80000"/>
              </a:lnSpc>
              <a:buFontTx/>
              <a:buNone/>
            </a:pPr>
            <a:endParaRPr lang="en-US" dirty="0"/>
          </a:p>
        </p:txBody>
      </p:sp>
    </p:spTree>
    <p:extLst>
      <p:ext uri="{BB962C8B-B14F-4D97-AF65-F5344CB8AC3E}">
        <p14:creationId xmlns:p14="http://schemas.microsoft.com/office/powerpoint/2010/main" val="284551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47</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9.3</a:t>
            </a:r>
            <a:r>
              <a:rPr lang="en-US" sz="1200" kern="1200" baseline="0" dirty="0">
                <a:solidFill>
                  <a:schemeClr val="tx1"/>
                </a:solidFill>
                <a:latin typeface="Arial" charset="0"/>
                <a:ea typeface="ＭＳ Ｐゴシック" charset="0"/>
                <a:cs typeface="ＭＳ Ｐゴシック" charset="0"/>
              </a:rPr>
              <a:t> </a:t>
            </a:r>
            <a:r>
              <a:rPr lang="en-US" sz="1200" kern="1200" dirty="0">
                <a:solidFill>
                  <a:schemeClr val="tx1"/>
                </a:solidFill>
                <a:latin typeface="Arial" charset="0"/>
                <a:ea typeface="ＭＳ Ｐゴシック" charset="0"/>
                <a:cs typeface="ＭＳ Ｐゴシック" charset="0"/>
              </a:rPr>
              <a:t>– Troubleshooting </a:t>
            </a:r>
            <a:r>
              <a:rPr lang="en-CA" sz="1200" dirty="0"/>
              <a:t>NAT</a:t>
            </a:r>
          </a:p>
          <a:p>
            <a:pPr>
              <a:lnSpc>
                <a:spcPct val="80000"/>
              </a:lnSpc>
              <a:buFontTx/>
              <a:buNone/>
            </a:pPr>
            <a:r>
              <a:rPr lang="en-US" dirty="0">
                <a:latin typeface="Arial" charset="0"/>
              </a:rPr>
              <a:t>9.3.1</a:t>
            </a:r>
            <a:r>
              <a:rPr lang="en-US" baseline="0" dirty="0">
                <a:latin typeface="Arial" charset="0"/>
              </a:rPr>
              <a:t> – Troubleshooting NAT Configurations</a:t>
            </a:r>
            <a:endParaRPr lang="en-US" b="0" dirty="0"/>
          </a:p>
          <a:p>
            <a:pPr>
              <a:lnSpc>
                <a:spcPct val="80000"/>
              </a:lnSpc>
              <a:buFontTx/>
              <a:buNone/>
            </a:pPr>
            <a:endParaRPr lang="en-US" dirty="0"/>
          </a:p>
        </p:txBody>
      </p:sp>
    </p:spTree>
    <p:extLst>
      <p:ext uri="{BB962C8B-B14F-4D97-AF65-F5344CB8AC3E}">
        <p14:creationId xmlns:p14="http://schemas.microsoft.com/office/powerpoint/2010/main" val="20206670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49</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3 Summary</a:t>
            </a:r>
          </a:p>
        </p:txBody>
      </p:sp>
    </p:spTree>
    <p:extLst>
      <p:ext uri="{BB962C8B-B14F-4D97-AF65-F5344CB8AC3E}">
        <p14:creationId xmlns:p14="http://schemas.microsoft.com/office/powerpoint/2010/main" val="38567708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1"/>
          <p:cNvSpPr>
            <a:spLocks noGrp="1" noChangeArrowheads="1"/>
          </p:cNvSpPr>
          <p:nvPr>
            <p:ph type="sldNum" sz="quarter" idx="5"/>
          </p:nvPr>
        </p:nvSpPr>
        <p:spPr>
          <a:noFill/>
        </p:spPr>
        <p:txBody>
          <a:bodyPr/>
          <a:lstStyle/>
          <a:p>
            <a:fld id="{3D5F77EF-9F5D-4805-BD17-79024BE7C85C}" type="slidenum">
              <a:rPr lang="en-US" smtClean="0"/>
              <a:pPr/>
              <a:t>50</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a:buFontTx/>
              <a:buNone/>
            </a:pPr>
            <a:r>
              <a:rPr lang="en-US" b="0" dirty="0" smtClean="0"/>
              <a:t>Chapter 3 Summary</a:t>
            </a:r>
          </a:p>
        </p:txBody>
      </p:sp>
    </p:spTree>
    <p:extLst>
      <p:ext uri="{BB962C8B-B14F-4D97-AF65-F5344CB8AC3E}">
        <p14:creationId xmlns:p14="http://schemas.microsoft.com/office/powerpoint/2010/main" val="3630594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rPr>
              <a:t>Course Overview</a:t>
            </a:r>
          </a:p>
          <a:p>
            <a:r>
              <a:rPr lang="en-US" altLang="en-US" smtClean="0">
                <a:latin typeface="Arial" panose="020B0604020202020204" pitchFamily="34" charset="0"/>
              </a:rPr>
              <a:t> </a:t>
            </a:r>
          </a:p>
          <a:p>
            <a:r>
              <a:rPr lang="en-US" altLang="en-US" smtClean="0">
                <a:latin typeface="Arial" panose="020B0604020202020204" pitchFamily="34" charset="0"/>
              </a:rPr>
              <a:t>The primary focus of this course is on routing and routing protocols. The goal is to develop an understanding of how a router learns about remote networks and determines the best path to those networks. This course includes both static routing and dynamic routing protocols. By examining multiple routing protocols, you will gain a better understanding of each of the individual routing protocols and a better perspective of routing in general. Learning the configuration of routing protocols is fairly simple. Developing an understanding of the routing concepts themselves is more difficult, yet is critical for implementing, verifying, and troubleshooting routing operations. </a:t>
            </a:r>
          </a:p>
          <a:p>
            <a:r>
              <a:rPr lang="en-US" altLang="en-US" smtClean="0">
                <a:latin typeface="Arial" panose="020B0604020202020204" pitchFamily="34" charset="0"/>
              </a:rPr>
              <a:t> </a:t>
            </a:r>
          </a:p>
          <a:p>
            <a:r>
              <a:rPr lang="en-US" altLang="en-US" smtClean="0">
                <a:latin typeface="Arial" panose="020B0604020202020204" pitchFamily="34" charset="0"/>
              </a:rPr>
              <a:t>Each static routing and dynamic routing protocol chapter uses a single topology throughout that chapter. You will be using that topology to configure, verify, and troubleshoot the routing operations discussed in the chapter.</a:t>
            </a:r>
          </a:p>
          <a:p>
            <a:r>
              <a:rPr lang="en-US" altLang="en-US" smtClean="0">
                <a:latin typeface="Arial" panose="020B0604020202020204" pitchFamily="34" charset="0"/>
              </a:rPr>
              <a:t> </a:t>
            </a:r>
          </a:p>
          <a:p>
            <a:r>
              <a:rPr lang="en-US" altLang="en-US" smtClean="0">
                <a:latin typeface="Arial" panose="020B0604020202020204" pitchFamily="34" charset="0"/>
              </a:rPr>
              <a:t>The labs and Packet Tracer activities used in this course are designed to help you develop an understanding of how to configure routing operations while reinforcing the concepts learned in each chapter.</a:t>
            </a:r>
          </a:p>
          <a:p>
            <a:r>
              <a:rPr lang="en-US" altLang="en-US" smtClean="0">
                <a:latin typeface="Arial" panose="020B0604020202020204" pitchFamily="34" charset="0"/>
              </a:rPr>
              <a:t> </a:t>
            </a:r>
          </a:p>
          <a:p>
            <a:r>
              <a:rPr lang="en-US" altLang="en-US" smtClean="0">
                <a:latin typeface="Arial" panose="020B0604020202020204" pitchFamily="34" charset="0"/>
              </a:rPr>
              <a:t>Chapter 1 Introduction to Routing and Packet Forwarding - In Chapter 1, you will be introduced to the router, its role in the networks, its main hardware and software components, and the packet forwarding process. You will also be given an overview of directly connected networks, static routing, and dynamic routing protocols, along with a brief introduction to the routing table. Each of these topics is discussed in more detail in later chapters. Chapter1 also includes a review of basic Cisco IOS commands. </a:t>
            </a:r>
          </a:p>
          <a:p>
            <a:r>
              <a:rPr lang="en-US" altLang="en-US" smtClean="0">
                <a:latin typeface="Arial" panose="020B0604020202020204" pitchFamily="34" charset="0"/>
              </a:rPr>
              <a:t> </a:t>
            </a:r>
          </a:p>
          <a:p>
            <a:r>
              <a:rPr lang="en-US" altLang="en-US" smtClean="0">
                <a:latin typeface="Arial" panose="020B0604020202020204" pitchFamily="34" charset="0"/>
              </a:rPr>
              <a:t>Chapter 2 Static Routing - Chapter 2 focuses on the role and configuration of static routes. The routing table process is introduced, and you will be shown how to verify route entries as they are added and deleted from the routing table. This chapter also discusses Cisco Discovery Protocol, which is a tool that you can use to help verify network operations.</a:t>
            </a:r>
          </a:p>
          <a:p>
            <a:r>
              <a:rPr lang="en-US" altLang="en-US" smtClean="0">
                <a:latin typeface="Arial" panose="020B0604020202020204" pitchFamily="34" charset="0"/>
              </a:rPr>
              <a:t> </a:t>
            </a:r>
          </a:p>
          <a:p>
            <a:r>
              <a:rPr lang="en-US" altLang="en-US" smtClean="0">
                <a:latin typeface="Arial" panose="020B0604020202020204" pitchFamily="34" charset="0"/>
              </a:rPr>
              <a:t>Chapter 3 Introduction to Dynamic Routing Protocols - Chapter 3 provides an overview of routing protocol concepts and the various dynamic routing protocols available for routing in IP networks. In this chapter, you will examine the role of routing protocols. There is an overview of the classification of dynamic routing protocols. This overview is useful for comparing and contrasting the different protocols. Most of the information in this chapter is examined in more detail in later chapters. </a:t>
            </a:r>
          </a:p>
          <a:p>
            <a:r>
              <a:rPr lang="en-US" altLang="en-US" smtClean="0">
                <a:latin typeface="Arial" panose="020B0604020202020204" pitchFamily="34" charset="0"/>
              </a:rPr>
              <a:t> </a:t>
            </a:r>
          </a:p>
          <a:p>
            <a:r>
              <a:rPr lang="en-US" altLang="en-US" smtClean="0">
                <a:latin typeface="Arial" panose="020B0604020202020204" pitchFamily="34" charset="0"/>
              </a:rPr>
              <a:t>Chapter 4 Distance Vector Routing Protocols - Chapter 4 presents two different types of routing protocols: distance vector and link-state. You will examine distance vector concepts and operations, including network discovery, routing table maintenance, and the issue of routing loops. In this chapter, you will also be introduced to the concepts used in RIPv1, RIPv2, and EIGRP routing protocols. These routing protocols are discussed in more detail in later chapters.</a:t>
            </a:r>
          </a:p>
          <a:p>
            <a:r>
              <a:rPr lang="en-US" altLang="en-US" smtClean="0">
                <a:latin typeface="Arial" panose="020B0604020202020204" pitchFamily="34" charset="0"/>
              </a:rPr>
              <a:t> </a:t>
            </a:r>
          </a:p>
          <a:p>
            <a:r>
              <a:rPr lang="en-US" altLang="en-US" smtClean="0">
                <a:latin typeface="Arial" panose="020B0604020202020204" pitchFamily="34" charset="0"/>
              </a:rPr>
              <a:t>Chapter 5 RIP version 1 - Chapter 5 is the first chapter that focuses on a specific dynamic routing protocol. In this chapter, you will learn about RIP (Routing Information Protocol) version 1. RIPv1, a classful, distance vector routing protocol, was one of the first IP routing protocols. You will examine the characteristics, operations, and limitations of RIPv1. You will also learn about RIPv1 configuration, verification, and troubleshooting techniques.</a:t>
            </a:r>
          </a:p>
          <a:p>
            <a:r>
              <a:rPr lang="en-US" altLang="en-US" smtClean="0">
                <a:latin typeface="Arial" panose="020B0604020202020204" pitchFamily="34" charset="0"/>
              </a:rPr>
              <a:t> </a:t>
            </a:r>
          </a:p>
          <a:p>
            <a:r>
              <a:rPr lang="en-US" altLang="en-US" smtClean="0">
                <a:latin typeface="Arial" panose="020B0604020202020204" pitchFamily="34" charset="0"/>
              </a:rPr>
              <a:t>Chapter 6 VLSM and CIDR - Chapter 6 reviews the VLSM (Variable Length Subnet Mask) and CIDR (Classless Inter-Domain Routing) concepts that were presented in the Network Fundamentals course. You will explore the benefits of VLSM along with the role and benefits of CIDR in today’s networks. Next, you will be introduced to the role of classless routing protocols. Classless routing protocols RIPv2, EIGRP, and OSPF are examined in later chapters.</a:t>
            </a:r>
          </a:p>
          <a:p>
            <a:r>
              <a:rPr lang="en-US" altLang="en-US" smtClean="0">
                <a:latin typeface="Arial" panose="020B0604020202020204" pitchFamily="34" charset="0"/>
              </a:rPr>
              <a:t> </a:t>
            </a:r>
          </a:p>
          <a:p>
            <a:r>
              <a:rPr lang="en-US" altLang="en-US" smtClean="0">
                <a:latin typeface="Arial" panose="020B0604020202020204" pitchFamily="34" charset="0"/>
              </a:rPr>
              <a:t>Chapter 7 RIPv2 - Chapter 7 examines the next routing protocol presented in this course, RIPv2. RIPv2 is a classless, distance vector routing protocol. You will see how RIPv2 demonstrates the advantages and operations of a classless routing protocol. The chapter begins with a discussion of the limitations of the classful routing protocol, RIPv1. Then RIPv2 is introduced, to show how a classless routing protocol can be used to overcome these limitations. In this chapter, you will also learn the commands necessary to configure and verify RIPv2.</a:t>
            </a:r>
          </a:p>
          <a:p>
            <a:r>
              <a:rPr lang="en-US" altLang="en-US" smtClean="0">
                <a:latin typeface="Arial" panose="020B0604020202020204" pitchFamily="34" charset="0"/>
              </a:rPr>
              <a:t> </a:t>
            </a:r>
          </a:p>
          <a:p>
            <a:r>
              <a:rPr lang="en-US" altLang="en-US" smtClean="0">
                <a:latin typeface="Arial" panose="020B0604020202020204" pitchFamily="34" charset="0"/>
              </a:rPr>
              <a:t>Chapter 8 The Routing Table: A Closer Look - Chapter 8 examines Cisco’s IPv4 routing table in detail. The chapter begins with a discussion of the structure of the routing table. While examining the routing table, you will learn about the lookup process, how the routing table process determines the best match with a packet’s destination IP address, and how to enter a route in the routing table. The chapter concludes with a discussion about the differences between classful and classless routing behaviors. </a:t>
            </a:r>
          </a:p>
          <a:p>
            <a:r>
              <a:rPr lang="en-US" altLang="en-US" smtClean="0">
                <a:latin typeface="Arial" panose="020B0604020202020204" pitchFamily="34" charset="0"/>
              </a:rPr>
              <a:t> </a:t>
            </a:r>
          </a:p>
          <a:p>
            <a:r>
              <a:rPr lang="en-US" altLang="en-US" smtClean="0">
                <a:latin typeface="Arial" panose="020B0604020202020204" pitchFamily="34" charset="0"/>
              </a:rPr>
              <a:t>Chapter 9 EIGRP - Chapter 9 focuses on Cisco EIGRP (Enhanced Interior Gateway Routing Protocol). EIGRP is a classless, enhanced distance vector routing protocol. You will examine the advantages and operations of EIGRP’s DUAL (Diffusing Update Algorithm). Then you will learn about the configuration of EIGRP, including verification and troubleshooting commands.</a:t>
            </a:r>
          </a:p>
          <a:p>
            <a:r>
              <a:rPr lang="en-US" altLang="en-US" smtClean="0">
                <a:latin typeface="Arial" panose="020B0604020202020204" pitchFamily="34" charset="0"/>
              </a:rPr>
              <a:t> </a:t>
            </a:r>
          </a:p>
          <a:p>
            <a:r>
              <a:rPr lang="en-US" altLang="en-US" smtClean="0">
                <a:latin typeface="Arial" panose="020B0604020202020204" pitchFamily="34" charset="0"/>
              </a:rPr>
              <a:t>Chapter 10 Link-State Routing Protocols - Chapter 10 examines link-state routing protocol concepts. You will be introduced to link-state terminology and the link-state routing process. The chapter discusses the benefits and advantages of a link-state routing protocol compared to a distance vector routing protocol. You will then examine the Shortest Path First (SPF) algorithm and how it is used to build a topology map of the network. The link-state routing protocol OSPF is discussed in the following chapter.</a:t>
            </a:r>
          </a:p>
          <a:p>
            <a:r>
              <a:rPr lang="en-US" altLang="en-US" smtClean="0">
                <a:latin typeface="Arial" panose="020B0604020202020204" pitchFamily="34" charset="0"/>
              </a:rPr>
              <a:t> </a:t>
            </a:r>
          </a:p>
          <a:p>
            <a:r>
              <a:rPr lang="en-US" altLang="en-US" smtClean="0">
                <a:latin typeface="Arial" panose="020B0604020202020204" pitchFamily="34" charset="0"/>
              </a:rPr>
              <a:t>Chapter 11 OSPF - The final chapter in this course is an examination of the classless, link-state routing protocol OSPF (Open Shortest Path First). In this chapter, you will examine OSPF operations and configuration, including verification and troubleshooting commands. By the end of this course, you should feel confident in your knowledge of routing and routing protocols. With continued study and practice, you will be able to put your new skills to work.</a:t>
            </a:r>
          </a:p>
          <a:p>
            <a:r>
              <a:rPr lang="en-US" altLang="en-US" smtClean="0">
                <a:latin typeface="Arial" panose="020B0604020202020204" pitchFamily="34" charset="0"/>
              </a:rPr>
              <a:t> </a:t>
            </a:r>
          </a:p>
          <a:p>
            <a:r>
              <a:rPr lang="en-US" altLang="en-US" smtClean="0">
                <a:latin typeface="Arial" panose="020B0604020202020204" pitchFamily="34" charset="0"/>
              </a:rPr>
              <a:t>--</a:t>
            </a:r>
          </a:p>
          <a:p>
            <a:r>
              <a:rPr lang="en-US" altLang="en-US" smtClean="0">
                <a:latin typeface="Arial" panose="020B0604020202020204" pitchFamily="34" charset="0"/>
              </a:rPr>
              <a:t>Chapter 3</a:t>
            </a:r>
          </a:p>
          <a:p>
            <a:r>
              <a:rPr lang="en-US" altLang="en-US" smtClean="0">
                <a:latin typeface="Arial" panose="020B0604020202020204" pitchFamily="34" charset="0"/>
              </a:rPr>
              <a:t>The Evolution of Dynamic Routing Protocols </a:t>
            </a:r>
          </a:p>
          <a:p>
            <a:r>
              <a:rPr lang="en-US" altLang="en-US" smtClean="0">
                <a:latin typeface="Arial" panose="020B0604020202020204" pitchFamily="34" charset="0"/>
              </a:rPr>
              <a:t> </a:t>
            </a:r>
          </a:p>
          <a:p>
            <a:r>
              <a:rPr lang="en-US" altLang="en-US" smtClean="0">
                <a:latin typeface="Arial" panose="020B0604020202020204" pitchFamily="34" charset="0"/>
              </a:rPr>
              <a:t>Dynamic routing protocols have been used in networks since the early 1980s. The first version of RIP was released in 1982, but some of the basic algorithms within the protocol were used on the ARPANET as early as 1969. </a:t>
            </a:r>
          </a:p>
          <a:p>
            <a:r>
              <a:rPr lang="en-US" altLang="en-US" smtClean="0">
                <a:latin typeface="Arial" panose="020B0604020202020204" pitchFamily="34" charset="0"/>
              </a:rPr>
              <a:t> </a:t>
            </a:r>
          </a:p>
          <a:p>
            <a:r>
              <a:rPr lang="en-US" altLang="en-US" smtClean="0">
                <a:latin typeface="Arial" panose="020B0604020202020204" pitchFamily="34" charset="0"/>
              </a:rPr>
              <a:t>As networks have evolved and become more complex, new routing protocols have emerged. The figure shows the classification of routing protocols. </a:t>
            </a:r>
          </a:p>
          <a:p>
            <a:r>
              <a:rPr lang="en-US" altLang="en-US" smtClean="0">
                <a:latin typeface="Arial" panose="020B0604020202020204" pitchFamily="34" charset="0"/>
              </a:rPr>
              <a:t> </a:t>
            </a:r>
          </a:p>
          <a:p>
            <a:r>
              <a:rPr lang="en-US" altLang="en-US" smtClean="0">
                <a:latin typeface="Arial" panose="020B0604020202020204" pitchFamily="34" charset="0"/>
              </a:rPr>
              <a:t>One of the earliest routing protocols was Routing Information Protocol (RIP). RIP has evolved into a newer version RIPv2. However, the newer version of RIP still does not scale to larger network implementations. To address the needs of larger networks, two advanced routing protocols were developed: Open Shortest Path First (OSPF) and Intermediate System-to-Intermediate System (IS-IS). Cisco developed Interior Gateway Routing Protocol (IGRP) and Enhanced IGRP (EIGRP), which also scales well in larger network implementations.</a:t>
            </a:r>
          </a:p>
          <a:p>
            <a:r>
              <a:rPr lang="en-US" altLang="en-US" smtClean="0">
                <a:latin typeface="Arial" panose="020B0604020202020204" pitchFamily="34" charset="0"/>
              </a:rPr>
              <a:t> </a:t>
            </a:r>
          </a:p>
          <a:p>
            <a:r>
              <a:rPr lang="en-US" altLang="en-US" smtClean="0">
                <a:latin typeface="Arial" panose="020B0604020202020204" pitchFamily="34" charset="0"/>
              </a:rPr>
              <a:t>Additionally, there was the need to interconnect different internetworks and provide routing among them. Border Gateway Routing (BGP) protocol is now used between ISPs as well as between ISPs and their larger private clients to exchange routing information.</a:t>
            </a:r>
          </a:p>
          <a:p>
            <a:r>
              <a:rPr lang="en-US" altLang="en-US" smtClean="0">
                <a:latin typeface="Arial" panose="020B0604020202020204" pitchFamily="34" charset="0"/>
              </a:rPr>
              <a:t> </a:t>
            </a:r>
          </a:p>
          <a:p>
            <a:r>
              <a:rPr lang="en-US" altLang="en-US" smtClean="0">
                <a:latin typeface="Arial" panose="020B0604020202020204" pitchFamily="34" charset="0"/>
              </a:rPr>
              <a:t>With the advent of numerous consumer devices using IP, the IPv4 addressing space is nearly exhausted. Thus IPv6 has emerged. To support the communication based on IPv6, newer versions of the IP routing protocols have been developed (see the IPv6 row in the table). </a:t>
            </a:r>
          </a:p>
          <a:p>
            <a:r>
              <a:rPr lang="en-US" altLang="en-US" smtClean="0">
                <a:latin typeface="Arial" panose="020B0604020202020204" pitchFamily="34" charset="0"/>
              </a:rPr>
              <a:t> </a:t>
            </a:r>
          </a:p>
          <a:p>
            <a:r>
              <a:rPr lang="en-US" altLang="en-US" smtClean="0">
                <a:latin typeface="Arial" panose="020B0604020202020204" pitchFamily="34" charset="0"/>
              </a:rPr>
              <a:t>Note: This chapter presents an overview of the different dynamic routing protocols. More details about RIP, EIGRP, and OSPF routing protocols will be discussed in later chapters. The IS-IS and BGP routing protocols are explained in the CCNP curriculum. IGRP is the predecessor to EIGRP and is now obsolete.</a:t>
            </a:r>
          </a:p>
          <a:p>
            <a:r>
              <a:rPr lang="en-US" altLang="en-US" smtClean="0">
                <a:latin typeface="Arial" panose="020B0604020202020204" pitchFamily="34" charset="0"/>
              </a:rPr>
              <a:t> </a:t>
            </a:r>
          </a:p>
          <a:p>
            <a:r>
              <a:rPr lang="en-US" altLang="en-US" smtClean="0">
                <a:latin typeface="Arial" panose="020B0604020202020204" pitchFamily="34" charset="0"/>
              </a:rPr>
              <a:t>Reference: IS-IS</a:t>
            </a:r>
          </a:p>
          <a:p>
            <a:r>
              <a:rPr lang="en-US" altLang="en-US" u="sng" smtClean="0">
                <a:latin typeface="Arial" panose="020B0604020202020204" pitchFamily="34" charset="0"/>
                <a:hlinkClick r:id="rId3"/>
              </a:rPr>
              <a:t>http://en.wikipedia.org/wiki/IS-IS</a:t>
            </a:r>
            <a:r>
              <a:rPr lang="en-US" altLang="en-US" smtClean="0">
                <a:latin typeface="Arial" panose="020B0604020202020204" pitchFamily="34" charset="0"/>
              </a:rPr>
              <a:t> </a:t>
            </a:r>
          </a:p>
        </p:txBody>
      </p:sp>
      <p:sp>
        <p:nvSpPr>
          <p:cNvPr id="675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5988" eaLnBrk="0" hangingPunct="0">
              <a:defRPr sz="2000">
                <a:solidFill>
                  <a:schemeClr val="tx1"/>
                </a:solidFill>
                <a:latin typeface="Arial" panose="020B0604020202020204" pitchFamily="34" charset="0"/>
                <a:ea typeface="MS PGothic" panose="020B0600070205080204" pitchFamily="34" charset="-128"/>
              </a:defRPr>
            </a:lvl1pPr>
            <a:lvl2pPr marL="742950" indent="-285750" defTabSz="915988" eaLnBrk="0" hangingPunct="0">
              <a:defRPr sz="2000">
                <a:solidFill>
                  <a:schemeClr val="tx1"/>
                </a:solidFill>
                <a:latin typeface="Arial" panose="020B0604020202020204" pitchFamily="34" charset="0"/>
                <a:ea typeface="MS PGothic" panose="020B0600070205080204" pitchFamily="34" charset="-128"/>
              </a:defRPr>
            </a:lvl2pPr>
            <a:lvl3pPr marL="1143000" indent="-228600" defTabSz="915988" eaLnBrk="0" hangingPunct="0">
              <a:defRPr sz="2000">
                <a:solidFill>
                  <a:schemeClr val="tx1"/>
                </a:solidFill>
                <a:latin typeface="Arial" panose="020B0604020202020204" pitchFamily="34" charset="0"/>
                <a:ea typeface="MS PGothic" panose="020B0600070205080204" pitchFamily="34" charset="-128"/>
              </a:defRPr>
            </a:lvl3pPr>
            <a:lvl4pPr marL="1600200" indent="-228600" defTabSz="915988" eaLnBrk="0" hangingPunct="0">
              <a:defRPr sz="2000">
                <a:solidFill>
                  <a:schemeClr val="tx1"/>
                </a:solidFill>
                <a:latin typeface="Arial" panose="020B0604020202020204" pitchFamily="34" charset="0"/>
                <a:ea typeface="MS PGothic" panose="020B0600070205080204" pitchFamily="34" charset="-128"/>
              </a:defRPr>
            </a:lvl4pPr>
            <a:lvl5pPr marL="2057400" indent="-228600" defTabSz="915988"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defTabSz="915988"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fld id="{6629CA1D-1388-4F07-9B3A-586199BBCF82}" type="slidenum">
              <a:rPr lang="en-US" altLang="en-US" sz="1200"/>
              <a:pPr eaLnBrk="1" hangingPunct="1"/>
              <a:t>7</a:t>
            </a:fld>
            <a:endParaRPr lang="en-US" altLang="en-US" sz="1200"/>
          </a:p>
        </p:txBody>
      </p:sp>
    </p:spTree>
    <p:extLst>
      <p:ext uri="{BB962C8B-B14F-4D97-AF65-F5344CB8AC3E}">
        <p14:creationId xmlns:p14="http://schemas.microsoft.com/office/powerpoint/2010/main" val="38091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5 </a:t>
            </a:r>
            <a:r>
              <a:rPr lang="en-US" dirty="0" smtClean="0"/>
              <a:t>Configuring Single-Area</a:t>
            </a:r>
            <a:r>
              <a:rPr lang="en-US" baseline="0" dirty="0" smtClean="0"/>
              <a:t> OSPF</a:t>
            </a:r>
          </a:p>
          <a:p>
            <a:pPr>
              <a:lnSpc>
                <a:spcPct val="80000"/>
              </a:lnSpc>
              <a:buFontTx/>
              <a:buNone/>
            </a:pPr>
            <a:endParaRPr lang="en-US" baseline="0" dirty="0" smtClean="0"/>
          </a:p>
          <a:p>
            <a:pPr>
              <a:lnSpc>
                <a:spcPct val="80000"/>
              </a:lnSpc>
              <a:buFontTx/>
              <a:buNone/>
            </a:pPr>
            <a:r>
              <a:rPr lang="en-US" baseline="0" dirty="0" smtClean="0"/>
              <a:t>Question&gt; Auto-cost reference-bandwidth 1000? </a:t>
            </a:r>
          </a:p>
          <a:p>
            <a:pPr>
              <a:lnSpc>
                <a:spcPct val="80000"/>
              </a:lnSpc>
              <a:buFontTx/>
              <a:buNone/>
            </a:pPr>
            <a:r>
              <a:rPr lang="en-US" baseline="0" dirty="0" smtClean="0"/>
              <a:t>Sol&gt;https://learningnetwork.cisco.com/message/211993#211993</a:t>
            </a:r>
          </a:p>
          <a:p>
            <a:pPr>
              <a:lnSpc>
                <a:spcPct val="80000"/>
              </a:lnSpc>
              <a:buFontTx/>
              <a:buNone/>
            </a:pPr>
            <a:endParaRPr lang="en-US" baseline="0" dirty="0" smtClean="0"/>
          </a:p>
          <a:p>
            <a:pPr>
              <a:lnSpc>
                <a:spcPct val="80000"/>
              </a:lnSpc>
              <a:buFontTx/>
              <a:buNone/>
            </a:pPr>
            <a:endParaRPr lang="en-US" baseline="0" dirty="0" smtClean="0"/>
          </a:p>
        </p:txBody>
      </p:sp>
    </p:spTree>
    <p:extLst>
      <p:ext uri="{BB962C8B-B14F-4D97-AF65-F5344CB8AC3E}">
        <p14:creationId xmlns:p14="http://schemas.microsoft.com/office/powerpoint/2010/main" val="3995319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6 </a:t>
            </a:r>
            <a:r>
              <a:rPr lang="en-US" dirty="0" smtClean="0"/>
              <a:t>Verifying Single-Area</a:t>
            </a:r>
            <a:r>
              <a:rPr lang="en-US" baseline="0" dirty="0" smtClean="0"/>
              <a:t> OSPF</a:t>
            </a:r>
            <a:endParaRPr lang="en-US" dirty="0" smtClean="0"/>
          </a:p>
        </p:txBody>
      </p:sp>
    </p:spTree>
    <p:extLst>
      <p:ext uri="{BB962C8B-B14F-4D97-AF65-F5344CB8AC3E}">
        <p14:creationId xmlns:p14="http://schemas.microsoft.com/office/powerpoint/2010/main" val="2431578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6 </a:t>
            </a:r>
            <a:r>
              <a:rPr lang="en-US" dirty="0" smtClean="0"/>
              <a:t>Verifying Single-Area</a:t>
            </a:r>
            <a:r>
              <a:rPr lang="en-US" baseline="0" dirty="0" smtClean="0"/>
              <a:t> OSPF</a:t>
            </a:r>
            <a:endParaRPr lang="en-US" dirty="0" smtClean="0"/>
          </a:p>
        </p:txBody>
      </p:sp>
    </p:spTree>
    <p:extLst>
      <p:ext uri="{BB962C8B-B14F-4D97-AF65-F5344CB8AC3E}">
        <p14:creationId xmlns:p14="http://schemas.microsoft.com/office/powerpoint/2010/main" val="1353605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a:lnSpc>
                <a:spcPct val="80000"/>
              </a:lnSpc>
              <a:buFontTx/>
              <a:buNone/>
            </a:pPr>
            <a:r>
              <a:rPr lang="en-US" dirty="0" smtClean="0"/>
              <a:t>5.1.1.</a:t>
            </a:r>
            <a:r>
              <a:rPr lang="en-US" baseline="0" dirty="0" smtClean="0"/>
              <a:t>6 </a:t>
            </a:r>
            <a:r>
              <a:rPr lang="en-US" dirty="0" smtClean="0"/>
              <a:t>Verifying Single-Area</a:t>
            </a:r>
            <a:r>
              <a:rPr lang="en-US" baseline="0" dirty="0" smtClean="0"/>
              <a:t> OSPF</a:t>
            </a:r>
            <a:endParaRPr lang="en-US" dirty="0" smtClean="0"/>
          </a:p>
        </p:txBody>
      </p:sp>
    </p:spTree>
    <p:extLst>
      <p:ext uri="{BB962C8B-B14F-4D97-AF65-F5344CB8AC3E}">
        <p14:creationId xmlns:p14="http://schemas.microsoft.com/office/powerpoint/2010/main" val="3319656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pPr/>
              <a:t>20</a:t>
            </a:fld>
            <a:endParaRPr lang="en-US" sz="800"/>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sz="1200" kern="1200" dirty="0">
                <a:solidFill>
                  <a:schemeClr val="tx1"/>
                </a:solidFill>
                <a:latin typeface="Arial" charset="0"/>
                <a:ea typeface="ＭＳ Ｐゴシック" charset="0"/>
                <a:cs typeface="ＭＳ Ｐゴシック" charset="0"/>
              </a:rPr>
              <a:t>8.1 – Dynamic</a:t>
            </a:r>
            <a:r>
              <a:rPr lang="en-US" sz="1200" kern="1200" baseline="0" dirty="0">
                <a:solidFill>
                  <a:schemeClr val="tx1"/>
                </a:solidFill>
                <a:latin typeface="Arial" charset="0"/>
                <a:ea typeface="ＭＳ Ｐゴシック" charset="0"/>
                <a:cs typeface="ＭＳ Ｐゴシック" charset="0"/>
              </a:rPr>
              <a:t> Host Configuration Protocol v4</a:t>
            </a:r>
            <a:endParaRPr lang="en-US" sz="1200" kern="1200" dirty="0">
              <a:solidFill>
                <a:schemeClr val="tx1"/>
              </a:solidFill>
              <a:latin typeface="Arial" charset="0"/>
              <a:ea typeface="ＭＳ Ｐゴシック" charset="0"/>
              <a:cs typeface="ＭＳ Ｐゴシック" charset="0"/>
            </a:endParaRPr>
          </a:p>
          <a:p>
            <a:pPr>
              <a:lnSpc>
                <a:spcPct val="80000"/>
              </a:lnSpc>
              <a:buFontTx/>
              <a:buNone/>
            </a:pPr>
            <a:r>
              <a:rPr lang="en-US" dirty="0">
                <a:latin typeface="Arial" charset="0"/>
              </a:rPr>
              <a:t>8.1.1 – DHCPv4</a:t>
            </a:r>
            <a:r>
              <a:rPr lang="en-US" baseline="0" dirty="0">
                <a:latin typeface="Arial" charset="0"/>
              </a:rPr>
              <a:t> Operation</a:t>
            </a:r>
          </a:p>
          <a:p>
            <a:pPr>
              <a:lnSpc>
                <a:spcPct val="80000"/>
              </a:lnSpc>
              <a:buFontTx/>
              <a:buNone/>
            </a:pPr>
            <a:r>
              <a:rPr lang="en-US" baseline="0" dirty="0">
                <a:latin typeface="Arial" charset="0"/>
              </a:rPr>
              <a:t>8.1.1.1 – Introduction DHCPv4</a:t>
            </a:r>
            <a:endParaRPr lang="en-US" dirty="0"/>
          </a:p>
          <a:p>
            <a:pPr>
              <a:lnSpc>
                <a:spcPct val="80000"/>
              </a:lnSpc>
              <a:buFontTx/>
              <a:buNone/>
            </a:pPr>
            <a:endParaRPr lang="en-US" dirty="0"/>
          </a:p>
        </p:txBody>
      </p:sp>
    </p:spTree>
    <p:extLst>
      <p:ext uri="{BB962C8B-B14F-4D97-AF65-F5344CB8AC3E}">
        <p14:creationId xmlns:p14="http://schemas.microsoft.com/office/powerpoint/2010/main" val="1347529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7356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00949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328608"/>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42870"/>
            <a:ext cx="1457324" cy="528868"/>
          </a:xfrm>
          <a:prstGeom prst="rect">
            <a:avLst/>
          </a:prstGeom>
        </p:spPr>
      </p:pic>
    </p:spTree>
    <p:extLst>
      <p:ext uri="{BB962C8B-B14F-4D97-AF65-F5344CB8AC3E}">
        <p14:creationId xmlns:p14="http://schemas.microsoft.com/office/powerpoint/2010/main" val="4213080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291D0C-A58D-4FE6-B654-B11D31949D88}"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
        <p:nvSpPr>
          <p:cNvPr id="10" name="Rectangle 9"/>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6490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291D0C-A58D-4FE6-B654-B11D31949D88}" type="datetimeFigureOut">
              <a:rPr lang="en-US" smtClean="0"/>
              <a:t>10/6/2017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8562-3721-4F38-A923-AF7DE2877E65}" type="slidenum">
              <a:rPr lang="en-US" smtClean="0"/>
              <a:t>‹#›</a:t>
            </a:fld>
            <a:endParaRPr lang="en-US"/>
          </a:p>
        </p:txBody>
      </p:sp>
      <p:sp>
        <p:nvSpPr>
          <p:cNvPr id="8" name="Rectangle 7"/>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2169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291D0C-A58D-4FE6-B654-B11D31949D88}"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98210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291D0C-A58D-4FE6-B654-B11D31949D88}" type="datetimeFigureOut">
              <a:rPr lang="en-US" smtClean="0"/>
              <a:t>10/6/2017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558562-3721-4F38-A923-AF7DE2877E65}" type="slidenum">
              <a:rPr lang="en-US" smtClean="0"/>
              <a:t>‹#›</a:t>
            </a:fld>
            <a:endParaRPr lang="en-US"/>
          </a:p>
        </p:txBody>
      </p:sp>
      <p:sp>
        <p:nvSpPr>
          <p:cNvPr id="11" name="Rectangle 10"/>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62038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38291D0C-A58D-4FE6-B654-B11D31949D88}" type="datetimeFigureOut">
              <a:rPr lang="en-US" smtClean="0"/>
              <a:t>10/6/2017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558562-3721-4F38-A923-AF7DE2877E65}" type="slidenum">
              <a:rPr lang="en-US" smtClean="0"/>
              <a:t>‹#›</a:t>
            </a:fld>
            <a:endParaRPr lang="en-US"/>
          </a:p>
        </p:txBody>
      </p:sp>
      <p:sp>
        <p:nvSpPr>
          <p:cNvPr id="7" name="Rectangle 6"/>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62084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291D0C-A58D-4FE6-B654-B11D31949D88}" type="datetimeFigureOut">
              <a:rPr lang="en-US" smtClean="0"/>
              <a:t>10/6/2017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558562-3721-4F38-A923-AF7DE2877E65}" type="slidenum">
              <a:rPr lang="en-US" smtClean="0"/>
              <a:t>‹#›</a:t>
            </a:fld>
            <a:endParaRPr lang="en-US"/>
          </a:p>
        </p:txBody>
      </p:sp>
      <p:sp>
        <p:nvSpPr>
          <p:cNvPr id="6" name="Rectangle 5"/>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1597533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81327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291D0C-A58D-4FE6-B654-B11D31949D88}" type="datetimeFigureOut">
              <a:rPr lang="en-US" smtClean="0"/>
              <a:t>10/6/2017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558562-3721-4F38-A923-AF7DE2877E65}" type="slidenum">
              <a:rPr lang="en-US" smtClean="0"/>
              <a:t>‹#›</a:t>
            </a:fld>
            <a:endParaRPr lang="en-US"/>
          </a:p>
        </p:txBody>
      </p:sp>
      <p:sp>
        <p:nvSpPr>
          <p:cNvPr id="9" name="Rectangle 8"/>
          <p:cNvSpPr/>
          <p:nvPr userDrawn="1"/>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25138" y="71434"/>
            <a:ext cx="1457324" cy="528868"/>
          </a:xfrm>
          <a:prstGeom prst="rect">
            <a:avLst/>
          </a:prstGeom>
        </p:spPr>
      </p:pic>
    </p:spTree>
    <p:extLst>
      <p:ext uri="{BB962C8B-B14F-4D97-AF65-F5344CB8AC3E}">
        <p14:creationId xmlns:p14="http://schemas.microsoft.com/office/powerpoint/2010/main" val="231626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291D0C-A58D-4FE6-B654-B11D31949D88}" type="datetimeFigureOut">
              <a:rPr lang="en-US" smtClean="0"/>
              <a:t>10/6/2017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58562-3721-4F38-A923-AF7DE2877E65}" type="slidenum">
              <a:rPr lang="en-US" smtClean="0"/>
              <a:t>‹#›</a:t>
            </a:fld>
            <a:endParaRPr lang="en-US"/>
          </a:p>
        </p:txBody>
      </p:sp>
    </p:spTree>
    <p:extLst>
      <p:ext uri="{BB962C8B-B14F-4D97-AF65-F5344CB8AC3E}">
        <p14:creationId xmlns:p14="http://schemas.microsoft.com/office/powerpoint/2010/main" val="2826675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bin"/><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dirty="0">
                <a:solidFill>
                  <a:srgbClr val="C00000"/>
                </a:solidFill>
              </a:rPr>
              <a:t>Internet Routing </a:t>
            </a:r>
            <a:r>
              <a:rPr lang="en-US" altLang="en-US" dirty="0" smtClean="0">
                <a:solidFill>
                  <a:srgbClr val="C00000"/>
                </a:solidFill>
              </a:rPr>
              <a:t>Protocols, </a:t>
            </a:r>
            <a:r>
              <a:rPr lang="en-US" altLang="en-US" dirty="0">
                <a:solidFill>
                  <a:srgbClr val="C00000"/>
                </a:solidFill>
              </a:rPr>
              <a:t/>
            </a:r>
            <a:br>
              <a:rPr lang="en-US" altLang="en-US" dirty="0">
                <a:solidFill>
                  <a:srgbClr val="C00000"/>
                </a:solidFill>
              </a:rPr>
            </a:br>
            <a:r>
              <a:rPr lang="en-US" altLang="en-US" dirty="0">
                <a:solidFill>
                  <a:srgbClr val="C00000"/>
                </a:solidFill>
              </a:rPr>
              <a:t>DHCP, </a:t>
            </a:r>
            <a:r>
              <a:rPr lang="en-US" altLang="en-US" dirty="0" smtClean="0">
                <a:solidFill>
                  <a:srgbClr val="C00000"/>
                </a:solidFill>
              </a:rPr>
              <a:t>and NAT</a:t>
            </a:r>
            <a:endParaRPr lang="en-US" dirty="0">
              <a:solidFill>
                <a:srgbClr val="C00000"/>
              </a:solidFill>
            </a:endParaRPr>
          </a:p>
        </p:txBody>
      </p:sp>
      <p:sp>
        <p:nvSpPr>
          <p:cNvPr id="3" name="Subtitle 2"/>
          <p:cNvSpPr>
            <a:spLocks noGrp="1"/>
          </p:cNvSpPr>
          <p:nvPr>
            <p:ph type="subTitle" idx="1"/>
          </p:nvPr>
        </p:nvSpPr>
        <p:spPr>
          <a:xfrm>
            <a:off x="1524000" y="3602038"/>
            <a:ext cx="9005887" cy="2594225"/>
          </a:xfrm>
        </p:spPr>
        <p:txBody>
          <a:bodyPr>
            <a:normAutofit fontScale="92500" lnSpcReduction="20000"/>
          </a:bodyPr>
          <a:lstStyle/>
          <a:p>
            <a:endParaRPr lang="en-US" sz="3600" dirty="0" smtClean="0"/>
          </a:p>
          <a:p>
            <a:r>
              <a:rPr lang="en-US" sz="3600" dirty="0" smtClean="0"/>
              <a:t>Hwajung Lee</a:t>
            </a:r>
          </a:p>
          <a:p>
            <a:endParaRPr lang="en-US" sz="3600" dirty="0" smtClean="0"/>
          </a:p>
          <a:p>
            <a:r>
              <a:rPr lang="en-US" b="1" dirty="0" smtClean="0"/>
              <a:t>Modified </a:t>
            </a:r>
            <a:r>
              <a:rPr lang="en-US" b="1" dirty="0"/>
              <a:t>from Slides Courtesy of </a:t>
            </a:r>
            <a:endParaRPr lang="en-US" b="1" dirty="0" smtClean="0"/>
          </a:p>
          <a:p>
            <a:r>
              <a:rPr lang="en-US" b="1" dirty="0" smtClean="0"/>
              <a:t>Cisco Networking Academy and </a:t>
            </a:r>
          </a:p>
          <a:p>
            <a:r>
              <a:rPr lang="en-US" b="1" dirty="0" smtClean="0"/>
              <a:t>the book titled Communication Networks by Leon-Garcia</a:t>
            </a:r>
            <a:endParaRPr lang="en-US" b="1" dirty="0"/>
          </a:p>
          <a:p>
            <a:endParaRPr lang="en-US" dirty="0" smtClean="0"/>
          </a:p>
          <a:p>
            <a:endParaRPr lang="en-US" dirty="0"/>
          </a:p>
        </p:txBody>
      </p:sp>
      <p:sp>
        <p:nvSpPr>
          <p:cNvPr id="4" name="Rectangle 3"/>
          <p:cNvSpPr/>
          <p:nvPr/>
        </p:nvSpPr>
        <p:spPr>
          <a:xfrm>
            <a:off x="114300" y="442912"/>
            <a:ext cx="10415587" cy="1000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1043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3"/>
          <p:cNvSpPr>
            <a:spLocks noGrp="1" noChangeArrowheads="1"/>
          </p:cNvSpPr>
          <p:nvPr>
            <p:ph type="body" idx="1"/>
          </p:nvPr>
        </p:nvSpPr>
        <p:spPr>
          <a:xfrm>
            <a:off x="2017713" y="1433514"/>
            <a:ext cx="8437562" cy="4078287"/>
          </a:xfrm>
          <a:noFill/>
        </p:spPr>
        <p:txBody>
          <a:bodyPr/>
          <a:lstStyle/>
          <a:p>
            <a:pPr eaLnBrk="1" hangingPunct="1"/>
            <a:r>
              <a:rPr lang="en-US" altLang="en-US" sz="2400" i="1" dirty="0"/>
              <a:t>Multiple routes</a:t>
            </a:r>
            <a:r>
              <a:rPr lang="en-US" altLang="en-US" sz="2400" dirty="0"/>
              <a:t> to a given destination, one per type of service</a:t>
            </a:r>
          </a:p>
          <a:p>
            <a:pPr eaLnBrk="1" hangingPunct="1"/>
            <a:r>
              <a:rPr lang="en-US" altLang="en-US" sz="2400" dirty="0"/>
              <a:t>Support for </a:t>
            </a:r>
            <a:r>
              <a:rPr lang="en-US" altLang="en-US" sz="2400" i="1" dirty="0"/>
              <a:t>variable-length </a:t>
            </a:r>
            <a:r>
              <a:rPr lang="en-US" altLang="en-US" sz="2400" i="1" dirty="0" err="1"/>
              <a:t>subnetting</a:t>
            </a:r>
            <a:r>
              <a:rPr lang="en-US" altLang="en-US" sz="2400" dirty="0"/>
              <a:t> by including the subnet mask in the routing message</a:t>
            </a:r>
          </a:p>
          <a:p>
            <a:pPr eaLnBrk="1" hangingPunct="1"/>
            <a:r>
              <a:rPr lang="en-US" altLang="en-US" sz="2400" dirty="0"/>
              <a:t>Distribution of traffic over </a:t>
            </a:r>
            <a:r>
              <a:rPr lang="en-US" altLang="en-US" sz="2400" i="1" dirty="0"/>
              <a:t>multiple paths</a:t>
            </a:r>
            <a:r>
              <a:rPr lang="en-US" altLang="en-US" sz="2400" dirty="0"/>
              <a:t> of equal cost </a:t>
            </a:r>
          </a:p>
          <a:p>
            <a:pPr eaLnBrk="1" hangingPunct="1"/>
            <a:r>
              <a:rPr lang="en-US" altLang="en-US" sz="2400" dirty="0"/>
              <a:t>Uses </a:t>
            </a:r>
            <a:r>
              <a:rPr lang="en-US" altLang="en-US" sz="2400" i="1" dirty="0"/>
              <a:t>notion of area</a:t>
            </a:r>
            <a:r>
              <a:rPr lang="en-US" altLang="en-US" sz="2400" dirty="0"/>
              <a:t> to partition sites into subsets</a:t>
            </a:r>
          </a:p>
          <a:p>
            <a:pPr eaLnBrk="1" hangingPunct="1"/>
            <a:r>
              <a:rPr lang="en-US" altLang="en-US" sz="2400" dirty="0"/>
              <a:t>Support </a:t>
            </a:r>
            <a:r>
              <a:rPr lang="en-US" altLang="en-US" sz="2400" i="1" dirty="0"/>
              <a:t>host-specific routes</a:t>
            </a:r>
            <a:r>
              <a:rPr lang="en-US" altLang="en-US" sz="2400" dirty="0"/>
              <a:t> as well as net-specific routes</a:t>
            </a:r>
          </a:p>
          <a:p>
            <a:pPr eaLnBrk="1" hangingPunct="1"/>
            <a:r>
              <a:rPr lang="en-US" altLang="en-US" sz="2400" i="1" dirty="0"/>
              <a:t>Designated router</a:t>
            </a:r>
            <a:r>
              <a:rPr lang="en-US" altLang="en-US" sz="2400" dirty="0"/>
              <a:t> to minimize table maintenance overhead</a:t>
            </a:r>
          </a:p>
        </p:txBody>
      </p:sp>
      <p:sp>
        <p:nvSpPr>
          <p:cNvPr id="27650" name="Rectangle 2"/>
          <p:cNvSpPr>
            <a:spLocks noGrp="1" noChangeArrowheads="1"/>
          </p:cNvSpPr>
          <p:nvPr>
            <p:ph type="title"/>
          </p:nvPr>
        </p:nvSpPr>
        <p:spPr/>
        <p:txBody>
          <a:bodyPr/>
          <a:lstStyle/>
          <a:p>
            <a:pPr eaLnBrk="1" hangingPunct="1"/>
            <a:r>
              <a:rPr lang="en-US" altLang="en-US" dirty="0" smtClean="0">
                <a:solidFill>
                  <a:srgbClr val="C00000"/>
                </a:solidFill>
              </a:rPr>
              <a:t>OSPF Features</a:t>
            </a:r>
          </a:p>
        </p:txBody>
      </p:sp>
    </p:spTree>
    <p:extLst>
      <p:ext uri="{BB962C8B-B14F-4D97-AF65-F5344CB8AC3E}">
        <p14:creationId xmlns:p14="http://schemas.microsoft.com/office/powerpoint/2010/main" val="3129035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Grp="1" noChangeArrowheads="1"/>
          </p:cNvSpPr>
          <p:nvPr>
            <p:ph type="body" idx="1"/>
          </p:nvPr>
        </p:nvSpPr>
        <p:spPr>
          <a:xfrm>
            <a:off x="1984376" y="1459840"/>
            <a:ext cx="8074025" cy="5075238"/>
          </a:xfrm>
        </p:spPr>
        <p:txBody>
          <a:bodyPr/>
          <a:lstStyle/>
          <a:p>
            <a:pPr eaLnBrk="1" hangingPunct="1">
              <a:lnSpc>
                <a:spcPct val="90000"/>
              </a:lnSpc>
            </a:pPr>
            <a:r>
              <a:rPr lang="en-US" altLang="en-US" sz="2400" dirty="0"/>
              <a:t>Used in OSPF to distribute link state (LS) information</a:t>
            </a:r>
          </a:p>
          <a:p>
            <a:pPr eaLnBrk="1" hangingPunct="1">
              <a:lnSpc>
                <a:spcPct val="90000"/>
              </a:lnSpc>
            </a:pPr>
            <a:r>
              <a:rPr lang="en-US" altLang="en-US" sz="2400" dirty="0"/>
              <a:t>Forward incoming packet to all ports except where packet came in</a:t>
            </a:r>
          </a:p>
          <a:p>
            <a:pPr eaLnBrk="1" hangingPunct="1">
              <a:lnSpc>
                <a:spcPct val="90000"/>
              </a:lnSpc>
            </a:pPr>
            <a:r>
              <a:rPr lang="en-US" altLang="en-US" sz="2400" dirty="0"/>
              <a:t>Packet eventually reaches destination as long as there is a path between the source and destination</a:t>
            </a:r>
          </a:p>
          <a:p>
            <a:pPr eaLnBrk="1" hangingPunct="1">
              <a:lnSpc>
                <a:spcPct val="90000"/>
              </a:lnSpc>
            </a:pPr>
            <a:r>
              <a:rPr lang="en-US" altLang="en-US" sz="2400" dirty="0"/>
              <a:t>Generates exponential number of packet transmissions</a:t>
            </a:r>
          </a:p>
          <a:p>
            <a:pPr eaLnBrk="1" hangingPunct="1">
              <a:lnSpc>
                <a:spcPct val="90000"/>
              </a:lnSpc>
            </a:pPr>
            <a:r>
              <a:rPr lang="en-US" altLang="en-US" sz="2400" dirty="0"/>
              <a:t>Approaches to limit # of transmissions:</a:t>
            </a:r>
          </a:p>
          <a:p>
            <a:pPr marL="742950" lvl="1" indent="-285750"/>
            <a:r>
              <a:rPr lang="en-US" altLang="en-US" sz="2200" dirty="0"/>
              <a:t>Use a TTL at each packet; won</a:t>
            </a:r>
            <a:r>
              <a:rPr lang="ja-JP" altLang="en-US" sz="2200" dirty="0"/>
              <a:t>’</a:t>
            </a:r>
            <a:r>
              <a:rPr lang="en-US" altLang="ja-JP" sz="2200" dirty="0"/>
              <a:t>t flood if TTL is reached</a:t>
            </a:r>
          </a:p>
          <a:p>
            <a:pPr marL="742950" lvl="1" indent="-285750"/>
            <a:r>
              <a:rPr lang="en-US" altLang="en-US" sz="2200" dirty="0"/>
              <a:t>Each router adds its identifier to header of packet before it floods the packet; won</a:t>
            </a:r>
            <a:r>
              <a:rPr lang="ja-JP" altLang="en-US" sz="2200" dirty="0"/>
              <a:t>’</a:t>
            </a:r>
            <a:r>
              <a:rPr lang="en-US" altLang="ja-JP" sz="2200" dirty="0"/>
              <a:t>t flood if its identifier is detected</a:t>
            </a:r>
          </a:p>
          <a:p>
            <a:pPr marL="742950" lvl="1" indent="-285750"/>
            <a:r>
              <a:rPr lang="en-US" altLang="en-US" sz="2200" dirty="0"/>
              <a:t>Each packet from a given source is identified with a unique sequence number; won</a:t>
            </a:r>
            <a:r>
              <a:rPr lang="ja-JP" altLang="en-US" sz="2200" dirty="0"/>
              <a:t>’</a:t>
            </a:r>
            <a:r>
              <a:rPr lang="en-US" altLang="ja-JP" sz="2200" dirty="0"/>
              <a:t>t flood if sequence number is same</a:t>
            </a:r>
            <a:endParaRPr lang="en-US" altLang="en-US" sz="2200" dirty="0"/>
          </a:p>
        </p:txBody>
      </p:sp>
      <p:sp>
        <p:nvSpPr>
          <p:cNvPr id="28674" name="Rectangle 1032"/>
          <p:cNvSpPr>
            <a:spLocks noGrp="1" noChangeArrowheads="1"/>
          </p:cNvSpPr>
          <p:nvPr>
            <p:ph type="title"/>
          </p:nvPr>
        </p:nvSpPr>
        <p:spPr/>
        <p:txBody>
          <a:bodyPr/>
          <a:lstStyle/>
          <a:p>
            <a:pPr eaLnBrk="1" hangingPunct="1"/>
            <a:r>
              <a:rPr lang="en-US" altLang="en-US" dirty="0" smtClean="0">
                <a:solidFill>
                  <a:srgbClr val="C00000"/>
                </a:solidFill>
              </a:rPr>
              <a:t>Flooding</a:t>
            </a:r>
          </a:p>
        </p:txBody>
      </p:sp>
    </p:spTree>
    <p:extLst>
      <p:ext uri="{BB962C8B-B14F-4D97-AF65-F5344CB8AC3E}">
        <p14:creationId xmlns:p14="http://schemas.microsoft.com/office/powerpoint/2010/main" val="40151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762000" y="512764"/>
            <a:ext cx="7772400" cy="685800"/>
          </a:xfrm>
        </p:spPr>
        <p:txBody>
          <a:bodyPr>
            <a:normAutofit fontScale="90000"/>
          </a:bodyPr>
          <a:lstStyle/>
          <a:p>
            <a:pPr eaLnBrk="1" hangingPunct="1"/>
            <a:r>
              <a:rPr lang="en-US" altLang="en-US" dirty="0" smtClean="0">
                <a:solidFill>
                  <a:srgbClr val="C00000"/>
                </a:solidFill>
              </a:rPr>
              <a:t>Example OSPF Topology</a:t>
            </a:r>
          </a:p>
        </p:txBody>
      </p:sp>
      <p:grpSp>
        <p:nvGrpSpPr>
          <p:cNvPr id="29698" name="Group 3"/>
          <p:cNvGrpSpPr>
            <a:grpSpLocks/>
          </p:cNvGrpSpPr>
          <p:nvPr/>
        </p:nvGrpSpPr>
        <p:grpSpPr bwMode="auto">
          <a:xfrm>
            <a:off x="2286000" y="1235076"/>
            <a:ext cx="7467600" cy="1990725"/>
            <a:chOff x="480" y="1152"/>
            <a:chExt cx="4704" cy="1254"/>
          </a:xfrm>
        </p:grpSpPr>
        <p:sp>
          <p:nvSpPr>
            <p:cNvPr id="29700" name="Text Box 4"/>
            <p:cNvSpPr txBox="1">
              <a:spLocks noChangeArrowheads="1"/>
            </p:cNvSpPr>
            <p:nvPr/>
          </p:nvSpPr>
          <p:spPr bwMode="auto">
            <a:xfrm>
              <a:off x="480"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10.5.1.1</a:t>
              </a:r>
            </a:p>
          </p:txBody>
        </p:sp>
        <p:sp>
          <p:nvSpPr>
            <p:cNvPr id="29701" name="Text Box 5"/>
            <p:cNvSpPr txBox="1">
              <a:spLocks noChangeArrowheads="1"/>
            </p:cNvSpPr>
            <p:nvPr/>
          </p:nvSpPr>
          <p:spPr bwMode="auto">
            <a:xfrm>
              <a:off x="1632"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10.5.1.3</a:t>
              </a:r>
            </a:p>
          </p:txBody>
        </p:sp>
        <p:sp>
          <p:nvSpPr>
            <p:cNvPr id="29702" name="Text Box 6"/>
            <p:cNvSpPr txBox="1">
              <a:spLocks noChangeArrowheads="1"/>
            </p:cNvSpPr>
            <p:nvPr/>
          </p:nvSpPr>
          <p:spPr bwMode="auto">
            <a:xfrm>
              <a:off x="3408" y="211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10.5.1.5</a:t>
              </a:r>
            </a:p>
          </p:txBody>
        </p:sp>
        <p:sp>
          <p:nvSpPr>
            <p:cNvPr id="29703" name="Text Box 7"/>
            <p:cNvSpPr txBox="1">
              <a:spLocks noChangeArrowheads="1"/>
            </p:cNvSpPr>
            <p:nvPr/>
          </p:nvSpPr>
          <p:spPr bwMode="auto">
            <a:xfrm>
              <a:off x="1968"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10.5.1.2</a:t>
              </a:r>
            </a:p>
          </p:txBody>
        </p:sp>
        <p:sp>
          <p:nvSpPr>
            <p:cNvPr id="29704" name="Text Box 8"/>
            <p:cNvSpPr txBox="1">
              <a:spLocks noChangeArrowheads="1"/>
            </p:cNvSpPr>
            <p:nvPr/>
          </p:nvSpPr>
          <p:spPr bwMode="auto">
            <a:xfrm>
              <a:off x="3216" y="1152"/>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10.5.1.4</a:t>
              </a:r>
            </a:p>
          </p:txBody>
        </p:sp>
        <p:sp>
          <p:nvSpPr>
            <p:cNvPr id="29705" name="Text Box 9"/>
            <p:cNvSpPr txBox="1">
              <a:spLocks noChangeArrowheads="1"/>
            </p:cNvSpPr>
            <p:nvPr/>
          </p:nvSpPr>
          <p:spPr bwMode="auto">
            <a:xfrm>
              <a:off x="4368" y="1344"/>
              <a:ext cx="816" cy="29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2400"/>
                <a:t>10.5.1.6</a:t>
              </a:r>
            </a:p>
          </p:txBody>
        </p:sp>
        <p:sp>
          <p:nvSpPr>
            <p:cNvPr id="29706" name="Line 10"/>
            <p:cNvSpPr>
              <a:spLocks noChangeShapeType="1"/>
            </p:cNvSpPr>
            <p:nvPr/>
          </p:nvSpPr>
          <p:spPr bwMode="auto">
            <a:xfrm flipV="1">
              <a:off x="1296" y="1296"/>
              <a:ext cx="672"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7" name="Line 11"/>
            <p:cNvSpPr>
              <a:spLocks noChangeShapeType="1"/>
            </p:cNvSpPr>
            <p:nvPr/>
          </p:nvSpPr>
          <p:spPr bwMode="auto">
            <a:xfrm>
              <a:off x="2784" y="1296"/>
              <a:ext cx="43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8" name="Line 12"/>
            <p:cNvSpPr>
              <a:spLocks noChangeShapeType="1"/>
            </p:cNvSpPr>
            <p:nvPr/>
          </p:nvSpPr>
          <p:spPr bwMode="auto">
            <a:xfrm>
              <a:off x="4032" y="1296"/>
              <a:ext cx="336" cy="19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9" name="Line 13"/>
            <p:cNvSpPr>
              <a:spLocks noChangeShapeType="1"/>
            </p:cNvSpPr>
            <p:nvPr/>
          </p:nvSpPr>
          <p:spPr bwMode="auto">
            <a:xfrm>
              <a:off x="960" y="1632"/>
              <a:ext cx="672"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0" name="Line 14"/>
            <p:cNvSpPr>
              <a:spLocks noChangeShapeType="1"/>
            </p:cNvSpPr>
            <p:nvPr/>
          </p:nvSpPr>
          <p:spPr bwMode="auto">
            <a:xfrm>
              <a:off x="2448" y="2256"/>
              <a:ext cx="96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1" name="Line 15"/>
            <p:cNvSpPr>
              <a:spLocks noChangeShapeType="1"/>
            </p:cNvSpPr>
            <p:nvPr/>
          </p:nvSpPr>
          <p:spPr bwMode="auto">
            <a:xfrm>
              <a:off x="3792"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2" name="Line 16"/>
            <p:cNvSpPr>
              <a:spLocks noChangeShapeType="1"/>
            </p:cNvSpPr>
            <p:nvPr/>
          </p:nvSpPr>
          <p:spPr bwMode="auto">
            <a:xfrm flipV="1">
              <a:off x="4224" y="1632"/>
              <a:ext cx="576" cy="62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13" name="Line 17"/>
            <p:cNvSpPr>
              <a:spLocks noChangeShapeType="1"/>
            </p:cNvSpPr>
            <p:nvPr/>
          </p:nvSpPr>
          <p:spPr bwMode="auto">
            <a:xfrm>
              <a:off x="2160" y="1440"/>
              <a:ext cx="0" cy="67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9699" name="Rectangle 18"/>
          <p:cNvSpPr>
            <a:spLocks noChangeArrowheads="1"/>
          </p:cNvSpPr>
          <p:nvPr/>
        </p:nvSpPr>
        <p:spPr bwMode="auto">
          <a:xfrm>
            <a:off x="2122488" y="3381375"/>
            <a:ext cx="7772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eaLnBrk="1" hangingPunct="1">
              <a:spcBef>
                <a:spcPct val="20000"/>
              </a:spcBef>
              <a:buClr>
                <a:schemeClr val="tx2"/>
              </a:buClr>
              <a:buSzPct val="70000"/>
              <a:buFont typeface="Wingdings" panose="05000000000000000000" pitchFamily="2" charset="2"/>
              <a:buNone/>
            </a:pPr>
            <a:r>
              <a:rPr lang="en-US" altLang="en-US" sz="2600"/>
              <a:t>At steady state: </a:t>
            </a:r>
          </a:p>
          <a:p>
            <a:pPr algn="l" eaLnBrk="1" hangingPunct="1">
              <a:spcBef>
                <a:spcPct val="20000"/>
              </a:spcBef>
              <a:buClr>
                <a:schemeClr val="tx2"/>
              </a:buClr>
              <a:buSzPct val="70000"/>
              <a:buFont typeface="Wingdings" panose="05000000000000000000" pitchFamily="2" charset="2"/>
              <a:buChar char="l"/>
            </a:pPr>
            <a:r>
              <a:rPr lang="en-US" altLang="en-US" sz="2600"/>
              <a:t>All routers have same LS database</a:t>
            </a:r>
          </a:p>
          <a:p>
            <a:pPr algn="l" eaLnBrk="1" hangingPunct="1">
              <a:spcBef>
                <a:spcPct val="20000"/>
              </a:spcBef>
              <a:buClr>
                <a:schemeClr val="tx2"/>
              </a:buClr>
              <a:buSzPct val="70000"/>
              <a:buFont typeface="Wingdings" panose="05000000000000000000" pitchFamily="2" charset="2"/>
              <a:buChar char="l"/>
            </a:pPr>
            <a:r>
              <a:rPr lang="en-US" altLang="en-US" sz="2600"/>
              <a:t>Know how many routers in network</a:t>
            </a:r>
          </a:p>
          <a:p>
            <a:pPr algn="l" eaLnBrk="1" hangingPunct="1">
              <a:spcBef>
                <a:spcPct val="20000"/>
              </a:spcBef>
              <a:buClr>
                <a:schemeClr val="tx2"/>
              </a:buClr>
              <a:buSzPct val="70000"/>
              <a:buFont typeface="Wingdings" panose="05000000000000000000" pitchFamily="2" charset="2"/>
              <a:buChar char="l"/>
            </a:pPr>
            <a:r>
              <a:rPr lang="en-US" altLang="en-US" sz="2600"/>
              <a:t>Interfaces &amp; links between routers</a:t>
            </a:r>
          </a:p>
          <a:p>
            <a:pPr algn="l" eaLnBrk="1" hangingPunct="1">
              <a:spcBef>
                <a:spcPct val="20000"/>
              </a:spcBef>
              <a:buClr>
                <a:schemeClr val="tx2"/>
              </a:buClr>
              <a:buSzPct val="70000"/>
              <a:buFont typeface="Wingdings" panose="05000000000000000000" pitchFamily="2" charset="2"/>
              <a:buChar char="l"/>
            </a:pPr>
            <a:r>
              <a:rPr lang="en-US" altLang="en-US" sz="2600"/>
              <a:t>Cost of each link</a:t>
            </a:r>
          </a:p>
          <a:p>
            <a:pPr algn="l" eaLnBrk="1" hangingPunct="1">
              <a:spcBef>
                <a:spcPct val="20000"/>
              </a:spcBef>
              <a:buClr>
                <a:schemeClr val="tx2"/>
              </a:buClr>
              <a:buSzPct val="70000"/>
              <a:buFont typeface="Wingdings" panose="05000000000000000000" pitchFamily="2" charset="2"/>
              <a:buChar char="l"/>
            </a:pPr>
            <a:r>
              <a:rPr lang="en-US" altLang="en-US" sz="2600"/>
              <a:t>Occasional Hello messages (10 sec) &amp; LS updates sent (30 min)</a:t>
            </a:r>
          </a:p>
        </p:txBody>
      </p:sp>
    </p:spTree>
    <p:extLst>
      <p:ext uri="{BB962C8B-B14F-4D97-AF65-F5344CB8AC3E}">
        <p14:creationId xmlns:p14="http://schemas.microsoft.com/office/powerpoint/2010/main" val="2402816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3"/>
          <p:cNvSpPr>
            <a:spLocks noGrp="1" noChangeArrowheads="1"/>
          </p:cNvSpPr>
          <p:nvPr>
            <p:ph type="body" idx="1"/>
          </p:nvPr>
        </p:nvSpPr>
        <p:spPr>
          <a:xfrm>
            <a:off x="1981201" y="1447800"/>
            <a:ext cx="8499475" cy="4078288"/>
          </a:xfrm>
        </p:spPr>
        <p:txBody>
          <a:bodyPr/>
          <a:lstStyle/>
          <a:p>
            <a:pPr eaLnBrk="1" hangingPunct="1"/>
            <a:r>
              <a:rPr lang="en-US" altLang="en-US" sz="2400"/>
              <a:t>To improve scalability, AS may be partitioned into </a:t>
            </a:r>
            <a:r>
              <a:rPr lang="en-US" altLang="en-US" sz="2400" i="1"/>
              <a:t>areas</a:t>
            </a:r>
          </a:p>
          <a:p>
            <a:pPr marL="742950" lvl="1" indent="-285750"/>
            <a:r>
              <a:rPr lang="en-US" altLang="en-US" sz="2000"/>
              <a:t>Area is identified by 32-bit Area ID</a:t>
            </a:r>
          </a:p>
          <a:p>
            <a:pPr marL="742950" lvl="1" indent="-285750"/>
            <a:r>
              <a:rPr lang="en-US" altLang="en-US" sz="2000"/>
              <a:t>Router in area only knows complete topology inside area &amp; limits the flooding of link-state information to area</a:t>
            </a:r>
          </a:p>
          <a:p>
            <a:pPr marL="742950" lvl="1" indent="-285750"/>
            <a:r>
              <a:rPr lang="en-US" altLang="en-US" sz="2000" i="1"/>
              <a:t>Area border routers</a:t>
            </a:r>
            <a:r>
              <a:rPr lang="en-US" altLang="en-US" sz="2000"/>
              <a:t> summarize info from other areas</a:t>
            </a:r>
          </a:p>
          <a:p>
            <a:pPr eaLnBrk="1" hangingPunct="1"/>
            <a:r>
              <a:rPr lang="en-US" altLang="en-US" sz="2400"/>
              <a:t>Each area must be connected to </a:t>
            </a:r>
            <a:r>
              <a:rPr lang="en-US" altLang="en-US" sz="2400" i="1"/>
              <a:t>backbone area</a:t>
            </a:r>
            <a:r>
              <a:rPr lang="en-US" altLang="en-US" sz="2400"/>
              <a:t> (0.0.0.0)</a:t>
            </a:r>
          </a:p>
          <a:p>
            <a:pPr marL="742950" lvl="1" indent="-285750"/>
            <a:r>
              <a:rPr lang="en-US" altLang="en-US" sz="2000"/>
              <a:t>Distributes routing info between areas</a:t>
            </a:r>
          </a:p>
          <a:p>
            <a:pPr eaLnBrk="1" hangingPunct="1"/>
            <a:r>
              <a:rPr lang="en-US" altLang="en-US" sz="2400" i="1"/>
              <a:t>Internal router</a:t>
            </a:r>
            <a:r>
              <a:rPr lang="en-US" altLang="en-US" sz="2400"/>
              <a:t> has all links to nets within the same area</a:t>
            </a:r>
          </a:p>
          <a:p>
            <a:pPr eaLnBrk="1" hangingPunct="1"/>
            <a:r>
              <a:rPr lang="en-US" altLang="en-US" sz="2400" i="1"/>
              <a:t>Area border router</a:t>
            </a:r>
            <a:r>
              <a:rPr lang="en-US" altLang="en-US" sz="2400"/>
              <a:t> has links to more than one area</a:t>
            </a:r>
          </a:p>
          <a:p>
            <a:pPr eaLnBrk="1" hangingPunct="1"/>
            <a:r>
              <a:rPr lang="en-US" altLang="ko-KR" sz="2400" i="1">
                <a:ea typeface="Gulim" panose="020B0600000101010101" pitchFamily="34" charset="-127"/>
              </a:rPr>
              <a:t>B</a:t>
            </a:r>
            <a:r>
              <a:rPr lang="en-US" altLang="en-US" sz="2400" i="1"/>
              <a:t>ackbone router</a:t>
            </a:r>
            <a:r>
              <a:rPr lang="en-US" altLang="en-US" sz="2400"/>
              <a:t> has links connected to the backbone</a:t>
            </a:r>
          </a:p>
        </p:txBody>
      </p:sp>
      <p:sp>
        <p:nvSpPr>
          <p:cNvPr id="30722" name="Rectangle 4"/>
          <p:cNvSpPr>
            <a:spLocks noGrp="1" noChangeArrowheads="1"/>
          </p:cNvSpPr>
          <p:nvPr>
            <p:ph type="title"/>
          </p:nvPr>
        </p:nvSpPr>
        <p:spPr/>
        <p:txBody>
          <a:bodyPr/>
          <a:lstStyle/>
          <a:p>
            <a:pPr eaLnBrk="1" hangingPunct="1"/>
            <a:r>
              <a:rPr lang="en-US" altLang="en-US" dirty="0" smtClean="0">
                <a:solidFill>
                  <a:srgbClr val="C00000"/>
                </a:solidFill>
              </a:rPr>
              <a:t>OSPF Network</a:t>
            </a:r>
          </a:p>
        </p:txBody>
      </p:sp>
    </p:spTree>
    <p:extLst>
      <p:ext uri="{BB962C8B-B14F-4D97-AF65-F5344CB8AC3E}">
        <p14:creationId xmlns:p14="http://schemas.microsoft.com/office/powerpoint/2010/main" val="3050899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4"/>
          <p:cNvSpPr txBox="1">
            <a:spLocks noChangeArrowheads="1"/>
          </p:cNvSpPr>
          <p:nvPr/>
        </p:nvSpPr>
        <p:spPr bwMode="auto">
          <a:xfrm>
            <a:off x="2193926" y="4611689"/>
            <a:ext cx="198002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a:t>ABR: 3, 6, 8</a:t>
            </a:r>
          </a:p>
          <a:p>
            <a:pPr algn="l">
              <a:spcBef>
                <a:spcPct val="0"/>
              </a:spcBef>
            </a:pPr>
            <a:r>
              <a:rPr lang="en-US" altLang="en-US" sz="2400"/>
              <a:t>IR:  1,2,7</a:t>
            </a:r>
          </a:p>
          <a:p>
            <a:pPr algn="l">
              <a:spcBef>
                <a:spcPct val="0"/>
              </a:spcBef>
            </a:pPr>
            <a:r>
              <a:rPr lang="en-US" altLang="en-US" sz="2400"/>
              <a:t>BR: 3,4,5,6,8</a:t>
            </a:r>
          </a:p>
        </p:txBody>
      </p:sp>
      <p:sp>
        <p:nvSpPr>
          <p:cNvPr id="31746" name="Oval 8"/>
          <p:cNvSpPr>
            <a:spLocks noChangeArrowheads="1"/>
          </p:cNvSpPr>
          <p:nvPr/>
        </p:nvSpPr>
        <p:spPr bwMode="auto">
          <a:xfrm>
            <a:off x="2335215" y="1539875"/>
            <a:ext cx="2709862" cy="254158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7" name="Oval 9"/>
          <p:cNvSpPr>
            <a:spLocks noChangeArrowheads="1"/>
          </p:cNvSpPr>
          <p:nvPr/>
        </p:nvSpPr>
        <p:spPr bwMode="auto">
          <a:xfrm>
            <a:off x="7381874" y="1690688"/>
            <a:ext cx="2490690" cy="1860094"/>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8" name="Oval 10"/>
          <p:cNvSpPr>
            <a:spLocks noChangeArrowheads="1"/>
          </p:cNvSpPr>
          <p:nvPr/>
        </p:nvSpPr>
        <p:spPr bwMode="auto">
          <a:xfrm>
            <a:off x="4985836" y="2041689"/>
            <a:ext cx="2481262" cy="2265035"/>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49" name="Oval 11"/>
          <p:cNvSpPr>
            <a:spLocks noChangeArrowheads="1"/>
          </p:cNvSpPr>
          <p:nvPr/>
        </p:nvSpPr>
        <p:spPr bwMode="auto">
          <a:xfrm>
            <a:off x="5021577" y="4347835"/>
            <a:ext cx="2466661" cy="1295728"/>
          </a:xfrm>
          <a:prstGeom prst="ellipse">
            <a:avLst/>
          </a:prstGeom>
          <a:solidFill>
            <a:srgbClr val="92D050"/>
          </a:solidFill>
          <a:ln w="28575">
            <a:solidFill>
              <a:schemeClr val="tx2"/>
            </a:solidFill>
            <a:round/>
            <a:headEnd/>
            <a:tailEnd/>
          </a:ln>
        </p:spPr>
        <p:txBody>
          <a:bodyPr wrap="square"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0" name="Rectangle 12"/>
          <p:cNvSpPr>
            <a:spLocks noChangeArrowheads="1"/>
          </p:cNvSpPr>
          <p:nvPr/>
        </p:nvSpPr>
        <p:spPr bwMode="auto">
          <a:xfrm>
            <a:off x="3990975" y="1887539"/>
            <a:ext cx="363538"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1" name="Rectangle 13"/>
          <p:cNvSpPr>
            <a:spLocks noChangeArrowheads="1"/>
          </p:cNvSpPr>
          <p:nvPr/>
        </p:nvSpPr>
        <p:spPr bwMode="auto">
          <a:xfrm>
            <a:off x="3670300" y="2986088"/>
            <a:ext cx="363538" cy="349250"/>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2" name="Rectangle 14"/>
          <p:cNvSpPr>
            <a:spLocks noChangeArrowheads="1"/>
          </p:cNvSpPr>
          <p:nvPr/>
        </p:nvSpPr>
        <p:spPr bwMode="auto">
          <a:xfrm>
            <a:off x="8488363" y="2517776"/>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3" name="Rectangle 15"/>
          <p:cNvSpPr>
            <a:spLocks noChangeArrowheads="1"/>
          </p:cNvSpPr>
          <p:nvPr/>
        </p:nvSpPr>
        <p:spPr bwMode="auto">
          <a:xfrm>
            <a:off x="5562601" y="315595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4" name="Rectangle 16"/>
          <p:cNvSpPr>
            <a:spLocks noChangeArrowheads="1"/>
          </p:cNvSpPr>
          <p:nvPr/>
        </p:nvSpPr>
        <p:spPr bwMode="auto">
          <a:xfrm>
            <a:off x="6527801" y="3263901"/>
            <a:ext cx="365125"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55" name="Line 17"/>
          <p:cNvSpPr>
            <a:spLocks noChangeShapeType="1"/>
          </p:cNvSpPr>
          <p:nvPr/>
        </p:nvSpPr>
        <p:spPr bwMode="auto">
          <a:xfrm>
            <a:off x="5133976" y="2752726"/>
            <a:ext cx="569913" cy="4032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6" name="Line 18"/>
          <p:cNvSpPr>
            <a:spLocks noChangeShapeType="1"/>
          </p:cNvSpPr>
          <p:nvPr/>
        </p:nvSpPr>
        <p:spPr bwMode="auto">
          <a:xfrm>
            <a:off x="5730876" y="3503613"/>
            <a:ext cx="366713" cy="698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7" name="Line 19"/>
          <p:cNvSpPr>
            <a:spLocks noChangeShapeType="1"/>
          </p:cNvSpPr>
          <p:nvPr/>
        </p:nvSpPr>
        <p:spPr bwMode="auto">
          <a:xfrm flipH="1">
            <a:off x="6265863" y="3611563"/>
            <a:ext cx="385762" cy="5905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8" name="Line 20"/>
          <p:cNvSpPr>
            <a:spLocks noChangeShapeType="1"/>
          </p:cNvSpPr>
          <p:nvPr/>
        </p:nvSpPr>
        <p:spPr bwMode="auto">
          <a:xfrm>
            <a:off x="5922963" y="3298825"/>
            <a:ext cx="596900" cy="1333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59" name="Line 21"/>
          <p:cNvSpPr>
            <a:spLocks noChangeShapeType="1"/>
          </p:cNvSpPr>
          <p:nvPr/>
        </p:nvSpPr>
        <p:spPr bwMode="auto">
          <a:xfrm flipH="1">
            <a:off x="6738938" y="2708276"/>
            <a:ext cx="385762" cy="5556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0" name="Oval 22"/>
          <p:cNvSpPr>
            <a:spLocks noChangeArrowheads="1"/>
          </p:cNvSpPr>
          <p:nvPr/>
        </p:nvSpPr>
        <p:spPr bwMode="auto">
          <a:xfrm>
            <a:off x="4022726" y="2492376"/>
            <a:ext cx="466725" cy="379413"/>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1" name="Line 23"/>
          <p:cNvSpPr>
            <a:spLocks noChangeShapeType="1"/>
          </p:cNvSpPr>
          <p:nvPr/>
        </p:nvSpPr>
        <p:spPr bwMode="auto">
          <a:xfrm>
            <a:off x="4154488" y="2232026"/>
            <a:ext cx="68262"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24"/>
          <p:cNvSpPr>
            <a:spLocks noChangeShapeType="1"/>
          </p:cNvSpPr>
          <p:nvPr/>
        </p:nvSpPr>
        <p:spPr bwMode="auto">
          <a:xfrm flipV="1">
            <a:off x="3827463" y="2708276"/>
            <a:ext cx="195262"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25"/>
          <p:cNvSpPr>
            <a:spLocks noChangeShapeType="1"/>
          </p:cNvSpPr>
          <p:nvPr/>
        </p:nvSpPr>
        <p:spPr bwMode="auto">
          <a:xfrm flipH="1" flipV="1">
            <a:off x="4487863" y="2708275"/>
            <a:ext cx="285750" cy="444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Oval 26"/>
          <p:cNvSpPr>
            <a:spLocks noChangeArrowheads="1"/>
          </p:cNvSpPr>
          <p:nvPr/>
        </p:nvSpPr>
        <p:spPr bwMode="auto">
          <a:xfrm>
            <a:off x="3167064" y="1887538"/>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5" name="Oval 27"/>
          <p:cNvSpPr>
            <a:spLocks noChangeArrowheads="1"/>
          </p:cNvSpPr>
          <p:nvPr/>
        </p:nvSpPr>
        <p:spPr bwMode="auto">
          <a:xfrm>
            <a:off x="3557589" y="36115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6" name="Oval 28"/>
          <p:cNvSpPr>
            <a:spLocks noChangeArrowheads="1"/>
          </p:cNvSpPr>
          <p:nvPr/>
        </p:nvSpPr>
        <p:spPr bwMode="auto">
          <a:xfrm>
            <a:off x="7659689" y="2482850"/>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7" name="Oval 29"/>
          <p:cNvSpPr>
            <a:spLocks noChangeArrowheads="1"/>
          </p:cNvSpPr>
          <p:nvPr/>
        </p:nvSpPr>
        <p:spPr bwMode="auto">
          <a:xfrm>
            <a:off x="8385175" y="1887538"/>
            <a:ext cx="465138"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8" name="Oval 30"/>
          <p:cNvSpPr>
            <a:spLocks noChangeArrowheads="1"/>
          </p:cNvSpPr>
          <p:nvPr/>
        </p:nvSpPr>
        <p:spPr bwMode="auto">
          <a:xfrm>
            <a:off x="8488364" y="3052763"/>
            <a:ext cx="466725"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69" name="Oval 31"/>
          <p:cNvSpPr>
            <a:spLocks noChangeArrowheads="1"/>
          </p:cNvSpPr>
          <p:nvPr/>
        </p:nvSpPr>
        <p:spPr bwMode="auto">
          <a:xfrm>
            <a:off x="5986464" y="4948238"/>
            <a:ext cx="465137" cy="381000"/>
          </a:xfrm>
          <a:prstGeom prst="ellipse">
            <a:avLst/>
          </a:prstGeom>
          <a:solidFill>
            <a:schemeClr val="accent2"/>
          </a:solidFill>
          <a:ln w="11113">
            <a:solidFill>
              <a:srgbClr val="000000"/>
            </a:solidFill>
            <a:round/>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70" name="Line 32"/>
          <p:cNvSpPr>
            <a:spLocks noChangeShapeType="1"/>
          </p:cNvSpPr>
          <p:nvPr/>
        </p:nvSpPr>
        <p:spPr bwMode="auto">
          <a:xfrm>
            <a:off x="3632200" y="2101850"/>
            <a:ext cx="3619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33"/>
          <p:cNvSpPr>
            <a:spLocks noChangeShapeType="1"/>
          </p:cNvSpPr>
          <p:nvPr/>
        </p:nvSpPr>
        <p:spPr bwMode="auto">
          <a:xfrm>
            <a:off x="3827464" y="3333751"/>
            <a:ext cx="1587" cy="27781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34"/>
          <p:cNvSpPr>
            <a:spLocks noChangeShapeType="1"/>
          </p:cNvSpPr>
          <p:nvPr/>
        </p:nvSpPr>
        <p:spPr bwMode="auto">
          <a:xfrm>
            <a:off x="7488238" y="2708275"/>
            <a:ext cx="17145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35"/>
          <p:cNvSpPr>
            <a:spLocks noChangeShapeType="1"/>
          </p:cNvSpPr>
          <p:nvPr/>
        </p:nvSpPr>
        <p:spPr bwMode="auto">
          <a:xfrm>
            <a:off x="8124825" y="2708275"/>
            <a:ext cx="363538"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Line 36"/>
          <p:cNvSpPr>
            <a:spLocks noChangeShapeType="1"/>
          </p:cNvSpPr>
          <p:nvPr/>
        </p:nvSpPr>
        <p:spPr bwMode="auto">
          <a:xfrm flipV="1">
            <a:off x="8667750" y="2266951"/>
            <a:ext cx="1588" cy="2508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5" name="Line 37"/>
          <p:cNvSpPr>
            <a:spLocks noChangeShapeType="1"/>
          </p:cNvSpPr>
          <p:nvPr/>
        </p:nvSpPr>
        <p:spPr bwMode="auto">
          <a:xfrm>
            <a:off x="8667750" y="2862263"/>
            <a:ext cx="1588" cy="19050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38"/>
          <p:cNvSpPr>
            <a:spLocks noChangeShapeType="1"/>
          </p:cNvSpPr>
          <p:nvPr/>
        </p:nvSpPr>
        <p:spPr bwMode="auto">
          <a:xfrm>
            <a:off x="6211889" y="4546600"/>
            <a:ext cx="1587" cy="41433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Rectangle 39"/>
          <p:cNvSpPr>
            <a:spLocks noChangeArrowheads="1"/>
          </p:cNvSpPr>
          <p:nvPr/>
        </p:nvSpPr>
        <p:spPr bwMode="auto">
          <a:xfrm>
            <a:off x="3386138" y="425608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0.0.0.1</a:t>
            </a:r>
            <a:endParaRPr lang="en-US" altLang="en-US" sz="2400"/>
          </a:p>
        </p:txBody>
      </p:sp>
      <p:sp>
        <p:nvSpPr>
          <p:cNvPr id="31778" name="Rectangle 40"/>
          <p:cNvSpPr>
            <a:spLocks noChangeArrowheads="1"/>
          </p:cNvSpPr>
          <p:nvPr/>
        </p:nvSpPr>
        <p:spPr bwMode="auto">
          <a:xfrm>
            <a:off x="8897938" y="4081463"/>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0.0.0.2</a:t>
            </a:r>
            <a:endParaRPr lang="en-US" altLang="en-US" sz="2400"/>
          </a:p>
        </p:txBody>
      </p:sp>
      <p:sp>
        <p:nvSpPr>
          <p:cNvPr id="31779" name="Rectangle 41"/>
          <p:cNvSpPr>
            <a:spLocks noChangeArrowheads="1"/>
          </p:cNvSpPr>
          <p:nvPr/>
        </p:nvSpPr>
        <p:spPr bwMode="auto">
          <a:xfrm>
            <a:off x="5795963" y="5989638"/>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0.0.0.3</a:t>
            </a:r>
            <a:endParaRPr lang="en-US" altLang="en-US" sz="2400"/>
          </a:p>
        </p:txBody>
      </p:sp>
      <p:sp>
        <p:nvSpPr>
          <p:cNvPr id="31780" name="Rectangle 42"/>
          <p:cNvSpPr>
            <a:spLocks noChangeArrowheads="1"/>
          </p:cNvSpPr>
          <p:nvPr/>
        </p:nvSpPr>
        <p:spPr bwMode="auto">
          <a:xfrm>
            <a:off x="3994151" y="1905000"/>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1" name="Rectangle 43"/>
          <p:cNvSpPr>
            <a:spLocks noChangeArrowheads="1"/>
          </p:cNvSpPr>
          <p:nvPr/>
        </p:nvSpPr>
        <p:spPr bwMode="auto">
          <a:xfrm>
            <a:off x="4073525" y="1965325"/>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R1</a:t>
            </a:r>
            <a:endParaRPr lang="en-US" altLang="en-US" sz="2400"/>
          </a:p>
        </p:txBody>
      </p:sp>
      <p:sp>
        <p:nvSpPr>
          <p:cNvPr id="31782" name="Rectangle 44"/>
          <p:cNvSpPr>
            <a:spLocks noChangeArrowheads="1"/>
          </p:cNvSpPr>
          <p:nvPr/>
        </p:nvSpPr>
        <p:spPr bwMode="auto">
          <a:xfrm>
            <a:off x="3616325" y="3000375"/>
            <a:ext cx="3873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3" name="Rectangle 45"/>
          <p:cNvSpPr>
            <a:spLocks noChangeArrowheads="1"/>
          </p:cNvSpPr>
          <p:nvPr/>
        </p:nvSpPr>
        <p:spPr bwMode="auto">
          <a:xfrm>
            <a:off x="3733800" y="306070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R2</a:t>
            </a:r>
            <a:endParaRPr lang="en-US" altLang="en-US" sz="2400"/>
          </a:p>
        </p:txBody>
      </p:sp>
      <p:sp>
        <p:nvSpPr>
          <p:cNvPr id="31784" name="Rectangle 46"/>
          <p:cNvSpPr>
            <a:spLocks noChangeArrowheads="1"/>
          </p:cNvSpPr>
          <p:nvPr/>
        </p:nvSpPr>
        <p:spPr bwMode="auto">
          <a:xfrm>
            <a:off x="5545138" y="3175001"/>
            <a:ext cx="3873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5" name="Rectangle 47"/>
          <p:cNvSpPr>
            <a:spLocks noChangeArrowheads="1"/>
          </p:cNvSpPr>
          <p:nvPr/>
        </p:nvSpPr>
        <p:spPr bwMode="auto">
          <a:xfrm>
            <a:off x="5662613" y="32321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R4</a:t>
            </a:r>
            <a:endParaRPr lang="en-US" altLang="en-US" sz="2400"/>
          </a:p>
        </p:txBody>
      </p:sp>
      <p:sp>
        <p:nvSpPr>
          <p:cNvPr id="31786" name="Rectangle 48"/>
          <p:cNvSpPr>
            <a:spLocks noChangeArrowheads="1"/>
          </p:cNvSpPr>
          <p:nvPr/>
        </p:nvSpPr>
        <p:spPr bwMode="auto">
          <a:xfrm>
            <a:off x="6526214" y="3276600"/>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7" name="Rectangle 49"/>
          <p:cNvSpPr>
            <a:spLocks noChangeArrowheads="1"/>
          </p:cNvSpPr>
          <p:nvPr/>
        </p:nvSpPr>
        <p:spPr bwMode="auto">
          <a:xfrm>
            <a:off x="6605588" y="33353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R5</a:t>
            </a:r>
            <a:endParaRPr lang="en-US" altLang="en-US" sz="2400"/>
          </a:p>
        </p:txBody>
      </p:sp>
      <p:sp>
        <p:nvSpPr>
          <p:cNvPr id="31788" name="Rectangle 50"/>
          <p:cNvSpPr>
            <a:spLocks noChangeArrowheads="1"/>
          </p:cNvSpPr>
          <p:nvPr/>
        </p:nvSpPr>
        <p:spPr bwMode="auto">
          <a:xfrm>
            <a:off x="7124701" y="2525713"/>
            <a:ext cx="390525"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89" name="Rectangle 51"/>
          <p:cNvSpPr>
            <a:spLocks noChangeArrowheads="1"/>
          </p:cNvSpPr>
          <p:nvPr/>
        </p:nvSpPr>
        <p:spPr bwMode="auto">
          <a:xfrm>
            <a:off x="8475664" y="2525713"/>
            <a:ext cx="38893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0" name="Rectangle 52"/>
          <p:cNvSpPr>
            <a:spLocks noChangeArrowheads="1"/>
          </p:cNvSpPr>
          <p:nvPr/>
        </p:nvSpPr>
        <p:spPr bwMode="auto">
          <a:xfrm>
            <a:off x="855345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R7</a:t>
            </a:r>
            <a:endParaRPr lang="en-US" altLang="en-US" sz="2400"/>
          </a:p>
        </p:txBody>
      </p:sp>
      <p:sp>
        <p:nvSpPr>
          <p:cNvPr id="31791" name="Rectangle 53"/>
          <p:cNvSpPr>
            <a:spLocks noChangeArrowheads="1"/>
          </p:cNvSpPr>
          <p:nvPr/>
        </p:nvSpPr>
        <p:spPr bwMode="auto">
          <a:xfrm>
            <a:off x="3217863" y="1928813"/>
            <a:ext cx="4000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2" name="Rectangle 54"/>
          <p:cNvSpPr>
            <a:spLocks noChangeArrowheads="1"/>
          </p:cNvSpPr>
          <p:nvPr/>
        </p:nvSpPr>
        <p:spPr bwMode="auto">
          <a:xfrm>
            <a:off x="3303588" y="19637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N1</a:t>
            </a:r>
            <a:endParaRPr lang="en-US" altLang="en-US" sz="2400"/>
          </a:p>
        </p:txBody>
      </p:sp>
      <p:sp>
        <p:nvSpPr>
          <p:cNvPr id="31793" name="Rectangle 55"/>
          <p:cNvSpPr>
            <a:spLocks noChangeArrowheads="1"/>
          </p:cNvSpPr>
          <p:nvPr/>
        </p:nvSpPr>
        <p:spPr bwMode="auto">
          <a:xfrm>
            <a:off x="4060826" y="2525713"/>
            <a:ext cx="39846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794" name="Rectangle 56"/>
          <p:cNvSpPr>
            <a:spLocks noChangeArrowheads="1"/>
          </p:cNvSpPr>
          <p:nvPr/>
        </p:nvSpPr>
        <p:spPr bwMode="auto">
          <a:xfrm>
            <a:off x="4132263"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N2</a:t>
            </a:r>
            <a:endParaRPr lang="en-US" altLang="en-US" sz="2400"/>
          </a:p>
        </p:txBody>
      </p:sp>
      <p:sp>
        <p:nvSpPr>
          <p:cNvPr id="31795" name="Rectangle 57"/>
          <p:cNvSpPr>
            <a:spLocks noChangeArrowheads="1"/>
          </p:cNvSpPr>
          <p:nvPr/>
        </p:nvSpPr>
        <p:spPr bwMode="auto">
          <a:xfrm>
            <a:off x="3687763" y="37036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N3</a:t>
            </a:r>
            <a:endParaRPr lang="en-US" altLang="en-US" sz="2400"/>
          </a:p>
        </p:txBody>
      </p:sp>
      <p:sp>
        <p:nvSpPr>
          <p:cNvPr id="31796" name="Rectangle 58"/>
          <p:cNvSpPr>
            <a:spLocks noChangeArrowheads="1"/>
          </p:cNvSpPr>
          <p:nvPr/>
        </p:nvSpPr>
        <p:spPr bwMode="auto">
          <a:xfrm>
            <a:off x="7793038" y="25717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N4</a:t>
            </a:r>
            <a:endParaRPr lang="en-US" altLang="en-US" sz="2400"/>
          </a:p>
        </p:txBody>
      </p:sp>
      <p:sp>
        <p:nvSpPr>
          <p:cNvPr id="31797" name="Rectangle 59"/>
          <p:cNvSpPr>
            <a:spLocks noChangeArrowheads="1"/>
          </p:cNvSpPr>
          <p:nvPr/>
        </p:nvSpPr>
        <p:spPr bwMode="auto">
          <a:xfrm>
            <a:off x="8534400" y="1989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N5</a:t>
            </a:r>
            <a:endParaRPr lang="en-US" altLang="en-US" sz="2400"/>
          </a:p>
        </p:txBody>
      </p:sp>
      <p:sp>
        <p:nvSpPr>
          <p:cNvPr id="31798" name="Rectangle 60"/>
          <p:cNvSpPr>
            <a:spLocks noChangeArrowheads="1"/>
          </p:cNvSpPr>
          <p:nvPr/>
        </p:nvSpPr>
        <p:spPr bwMode="auto">
          <a:xfrm>
            <a:off x="8612188" y="3135313"/>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N6</a:t>
            </a:r>
            <a:endParaRPr lang="en-US" altLang="en-US" sz="2400"/>
          </a:p>
        </p:txBody>
      </p:sp>
      <p:sp>
        <p:nvSpPr>
          <p:cNvPr id="31799" name="Rectangle 61"/>
          <p:cNvSpPr>
            <a:spLocks noChangeArrowheads="1"/>
          </p:cNvSpPr>
          <p:nvPr/>
        </p:nvSpPr>
        <p:spPr bwMode="auto">
          <a:xfrm>
            <a:off x="6089651" y="5021264"/>
            <a:ext cx="25876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600">
                <a:solidFill>
                  <a:srgbClr val="000000"/>
                </a:solidFill>
              </a:rPr>
              <a:t>N7</a:t>
            </a:r>
            <a:endParaRPr lang="en-US" altLang="en-US" sz="2800"/>
          </a:p>
        </p:txBody>
      </p:sp>
      <p:sp>
        <p:nvSpPr>
          <p:cNvPr id="31800" name="Line 62"/>
          <p:cNvSpPr>
            <a:spLocks noChangeShapeType="1"/>
          </p:cNvSpPr>
          <p:nvPr/>
        </p:nvSpPr>
        <p:spPr bwMode="auto">
          <a:xfrm flipV="1">
            <a:off x="5792788" y="1768476"/>
            <a:ext cx="176212" cy="14065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Rectangle 63"/>
          <p:cNvSpPr>
            <a:spLocks noChangeArrowheads="1"/>
          </p:cNvSpPr>
          <p:nvPr/>
        </p:nvSpPr>
        <p:spPr bwMode="auto">
          <a:xfrm>
            <a:off x="5373688" y="1539875"/>
            <a:ext cx="112441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To another AS</a:t>
            </a:r>
            <a:endParaRPr lang="en-US" altLang="en-US" sz="2400"/>
          </a:p>
        </p:txBody>
      </p:sp>
      <p:sp>
        <p:nvSpPr>
          <p:cNvPr id="31802" name="Rectangle 64"/>
          <p:cNvSpPr>
            <a:spLocks noChangeArrowheads="1"/>
          </p:cNvSpPr>
          <p:nvPr/>
        </p:nvSpPr>
        <p:spPr bwMode="auto">
          <a:xfrm>
            <a:off x="6673850" y="4187825"/>
            <a:ext cx="974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Area 0.0.0.0</a:t>
            </a:r>
            <a:endParaRPr lang="en-US" altLang="en-US" sz="2400"/>
          </a:p>
        </p:txBody>
      </p:sp>
      <p:sp>
        <p:nvSpPr>
          <p:cNvPr id="31803" name="Text Box 65"/>
          <p:cNvSpPr txBox="1">
            <a:spLocks noChangeArrowheads="1"/>
          </p:cNvSpPr>
          <p:nvPr/>
        </p:nvSpPr>
        <p:spPr bwMode="auto">
          <a:xfrm>
            <a:off x="7966076" y="5611813"/>
            <a:ext cx="14573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r>
              <a:rPr lang="en-US" altLang="en-US" sz="1800"/>
              <a:t>R = router  N = network</a:t>
            </a:r>
          </a:p>
        </p:txBody>
      </p:sp>
      <p:sp>
        <p:nvSpPr>
          <p:cNvPr id="31804" name="Rectangle 66"/>
          <p:cNvSpPr>
            <a:spLocks noChangeArrowheads="1"/>
          </p:cNvSpPr>
          <p:nvPr/>
        </p:nvSpPr>
        <p:spPr bwMode="auto">
          <a:xfrm>
            <a:off x="6062663" y="4202114"/>
            <a:ext cx="361950" cy="346075"/>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5" name="Rectangle 67"/>
          <p:cNvSpPr>
            <a:spLocks noChangeArrowheads="1"/>
          </p:cNvSpPr>
          <p:nvPr/>
        </p:nvSpPr>
        <p:spPr bwMode="auto">
          <a:xfrm>
            <a:off x="6118225" y="4275138"/>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R8</a:t>
            </a:r>
            <a:endParaRPr lang="en-US" altLang="en-US" sz="2400"/>
          </a:p>
        </p:txBody>
      </p:sp>
      <p:sp>
        <p:nvSpPr>
          <p:cNvPr id="31806" name="Rectangle 68"/>
          <p:cNvSpPr>
            <a:spLocks noChangeArrowheads="1"/>
          </p:cNvSpPr>
          <p:nvPr/>
        </p:nvSpPr>
        <p:spPr bwMode="auto">
          <a:xfrm>
            <a:off x="4811714"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7" name="Rectangle 69"/>
          <p:cNvSpPr>
            <a:spLocks noChangeArrowheads="1"/>
          </p:cNvSpPr>
          <p:nvPr/>
        </p:nvSpPr>
        <p:spPr bwMode="auto">
          <a:xfrm>
            <a:off x="4889500"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R3</a:t>
            </a:r>
            <a:endParaRPr lang="en-US" altLang="en-US" sz="2400"/>
          </a:p>
        </p:txBody>
      </p:sp>
      <p:sp>
        <p:nvSpPr>
          <p:cNvPr id="31808" name="Rectangle 70"/>
          <p:cNvSpPr>
            <a:spLocks noChangeArrowheads="1"/>
          </p:cNvSpPr>
          <p:nvPr/>
        </p:nvSpPr>
        <p:spPr bwMode="auto">
          <a:xfrm>
            <a:off x="7124701" y="2530476"/>
            <a:ext cx="365125" cy="347663"/>
          </a:xfrm>
          <a:prstGeom prst="rect">
            <a:avLst/>
          </a:prstGeom>
          <a:solidFill>
            <a:srgbClr val="FF9900"/>
          </a:solidFill>
          <a:ln w="11113">
            <a:solidFill>
              <a:srgbClr val="000000"/>
            </a:solidFill>
            <a:miter lim="800000"/>
            <a:headEnd/>
            <a:tailEnd/>
          </a:ln>
        </p:spPr>
        <p:txBody>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31809" name="Rectangle 71"/>
          <p:cNvSpPr>
            <a:spLocks noChangeArrowheads="1"/>
          </p:cNvSpPr>
          <p:nvPr/>
        </p:nvSpPr>
        <p:spPr bwMode="auto">
          <a:xfrm>
            <a:off x="7216775" y="2584450"/>
            <a:ext cx="22923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spcBef>
                <a:spcPct val="0"/>
              </a:spcBef>
            </a:pPr>
            <a:r>
              <a:rPr lang="en-US" altLang="en-US" sz="1400">
                <a:solidFill>
                  <a:srgbClr val="000000"/>
                </a:solidFill>
              </a:rPr>
              <a:t>R6</a:t>
            </a:r>
            <a:endParaRPr lang="en-US" altLang="en-US" sz="2400"/>
          </a:p>
        </p:txBody>
      </p:sp>
      <p:sp>
        <p:nvSpPr>
          <p:cNvPr id="31810" name="Rectangle 72"/>
          <p:cNvSpPr>
            <a:spLocks noGrp="1" noChangeArrowheads="1"/>
          </p:cNvSpPr>
          <p:nvPr>
            <p:ph type="title"/>
          </p:nvPr>
        </p:nvSpPr>
        <p:spPr/>
        <p:txBody>
          <a:bodyPr/>
          <a:lstStyle/>
          <a:p>
            <a:pPr eaLnBrk="1" hangingPunct="1"/>
            <a:r>
              <a:rPr lang="en-US" altLang="en-US" dirty="0" smtClean="0">
                <a:solidFill>
                  <a:srgbClr val="C00000"/>
                </a:solidFill>
              </a:rPr>
              <a:t>OSPF Areas</a:t>
            </a:r>
          </a:p>
        </p:txBody>
      </p:sp>
    </p:spTree>
    <p:extLst>
      <p:ext uri="{BB962C8B-B14F-4D97-AF65-F5344CB8AC3E}">
        <p14:creationId xmlns:p14="http://schemas.microsoft.com/office/powerpoint/2010/main" val="23620001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71023" y="551651"/>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Configuring Single-Area OSPF</a:t>
            </a:r>
            <a:endParaRPr lang="en-US" dirty="0">
              <a:solidFill>
                <a:srgbClr val="C00000"/>
              </a:solidFill>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75" y="4192391"/>
            <a:ext cx="4200525" cy="246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676" y="1245476"/>
            <a:ext cx="3819525" cy="309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0436" y="4192382"/>
            <a:ext cx="4169138" cy="241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2664730"/>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94323" y="560748"/>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Verifying Single-Area OSPF</a:t>
            </a:r>
            <a:endParaRPr lang="en-US" dirty="0">
              <a:solidFill>
                <a:srgbClr val="C00000"/>
              </a:solidFill>
              <a:cs typeface="Arial" pitchFamily="34" charset="0"/>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7439" y="1471614"/>
            <a:ext cx="5063522" cy="1345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8272" y="2962275"/>
            <a:ext cx="4823691" cy="3494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863215"/>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36507" y="561186"/>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Verifying Single-Area </a:t>
            </a:r>
            <a:r>
              <a:rPr lang="en-US" dirty="0">
                <a:solidFill>
                  <a:srgbClr val="C00000"/>
                </a:solidFill>
              </a:rPr>
              <a:t>OSPF (cont.)</a:t>
            </a:r>
            <a:endParaRPr lang="en-US" dirty="0">
              <a:solidFill>
                <a:srgbClr val="C00000"/>
              </a:solidFill>
              <a:cs typeface="Arial" pitchFamily="34"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334" y="1585913"/>
            <a:ext cx="5752282" cy="472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2130410"/>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826671" y="553035"/>
            <a:ext cx="8145463" cy="838200"/>
          </a:xfrm>
        </p:spPr>
        <p:txBody>
          <a:bodyPr>
            <a:normAutofit fontScale="90000"/>
          </a:bodyPr>
          <a:lstStyle/>
          <a:p>
            <a:pPr eaLnBrk="1" hangingPunct="1">
              <a:defRPr/>
            </a:pPr>
            <a:r>
              <a:rPr lang="en-US" sz="1800" dirty="0">
                <a:solidFill>
                  <a:srgbClr val="C00000"/>
                </a:solidFill>
              </a:rPr>
              <a:t>Routing in the Distribution and Core Layers</a:t>
            </a:r>
            <a:r>
              <a:rPr lang="en-US" sz="2800" dirty="0">
                <a:solidFill>
                  <a:srgbClr val="C00000"/>
                </a:solidFill>
              </a:rPr>
              <a:t/>
            </a:r>
            <a:br>
              <a:rPr lang="en-US" sz="2800" dirty="0">
                <a:solidFill>
                  <a:srgbClr val="C00000"/>
                </a:solidFill>
              </a:rPr>
            </a:br>
            <a:r>
              <a:rPr lang="en-US" dirty="0" smtClean="0">
                <a:solidFill>
                  <a:srgbClr val="C00000"/>
                </a:solidFill>
              </a:rPr>
              <a:t>Verifying Single-Area </a:t>
            </a:r>
            <a:r>
              <a:rPr lang="en-US" dirty="0">
                <a:solidFill>
                  <a:srgbClr val="C00000"/>
                </a:solidFill>
              </a:rPr>
              <a:t>OSPF (cont.)</a:t>
            </a:r>
            <a:endParaRPr lang="en-US" dirty="0">
              <a:solidFill>
                <a:srgbClr val="C00000"/>
              </a:solidFill>
              <a:cs typeface="Arial" pitchFamily="34"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460" y="1283971"/>
            <a:ext cx="4643282" cy="409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791" y="5376863"/>
            <a:ext cx="44291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4374589"/>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dirty="0" smtClean="0">
                <a:solidFill>
                  <a:srgbClr val="C00000"/>
                </a:solidFill>
              </a:rPr>
              <a:t>DHCP</a:t>
            </a:r>
          </a:p>
        </p:txBody>
      </p:sp>
      <p:sp>
        <p:nvSpPr>
          <p:cNvPr id="54274" name="Rectangle 3"/>
          <p:cNvSpPr>
            <a:spLocks noGrp="1" noChangeArrowheads="1"/>
          </p:cNvSpPr>
          <p:nvPr>
            <p:ph type="body" idx="1"/>
          </p:nvPr>
        </p:nvSpPr>
        <p:spPr>
          <a:xfrm>
            <a:off x="1981200" y="1447801"/>
            <a:ext cx="8542338" cy="4683125"/>
          </a:xfrm>
        </p:spPr>
        <p:txBody>
          <a:bodyPr/>
          <a:lstStyle/>
          <a:p>
            <a:pPr eaLnBrk="1" hangingPunct="1"/>
            <a:r>
              <a:rPr lang="en-US" altLang="en-US" sz="2600"/>
              <a:t>Dynamic Host Configuration Protocol (RFC 2131)</a:t>
            </a:r>
          </a:p>
          <a:p>
            <a:pPr eaLnBrk="1" hangingPunct="1"/>
            <a:r>
              <a:rPr lang="en-US" altLang="en-US" sz="2600"/>
              <a:t>BOOTP (RFC 951, 1542) allows a diskless workstation to be remotely booted up in a network</a:t>
            </a:r>
          </a:p>
          <a:p>
            <a:pPr lvl="1" eaLnBrk="1" hangingPunct="1"/>
            <a:r>
              <a:rPr lang="en-US" altLang="en-US" sz="2200"/>
              <a:t>UDP port 67 (server) &amp; port 68 (client) </a:t>
            </a:r>
          </a:p>
          <a:p>
            <a:pPr eaLnBrk="1" hangingPunct="1"/>
            <a:r>
              <a:rPr lang="en-US" altLang="en-US" sz="2600"/>
              <a:t>DHCP builds on BOOTP to allow servers to deliver configuration information to a host</a:t>
            </a:r>
          </a:p>
          <a:p>
            <a:pPr lvl="1" eaLnBrk="1" hangingPunct="1"/>
            <a:r>
              <a:rPr lang="en-US" altLang="en-US" sz="2200"/>
              <a:t>Used extensively to assign temporary IP addresses to hosts</a:t>
            </a:r>
          </a:p>
          <a:p>
            <a:pPr lvl="1" eaLnBrk="1" hangingPunct="1"/>
            <a:r>
              <a:rPr lang="en-US" altLang="en-US" sz="2200"/>
              <a:t>Allows ISP to maximize usage of their limited IP addresses</a:t>
            </a:r>
          </a:p>
        </p:txBody>
      </p:sp>
    </p:spTree>
    <p:extLst>
      <p:ext uri="{BB962C8B-B14F-4D97-AF65-F5344CB8AC3E}">
        <p14:creationId xmlns:p14="http://schemas.microsoft.com/office/powerpoint/2010/main" val="427518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r>
              <a:rPr lang="en-US" altLang="en-US" sz="3200" dirty="0">
                <a:solidFill>
                  <a:schemeClr val="tx2"/>
                </a:solidFill>
              </a:rPr>
              <a:t>Basic Routing</a:t>
            </a:r>
          </a:p>
          <a:p>
            <a:r>
              <a:rPr lang="en-US" altLang="en-US" sz="3200" dirty="0" smtClean="0"/>
              <a:t>Single Area Open </a:t>
            </a:r>
            <a:r>
              <a:rPr lang="en-US" altLang="en-US" sz="3200" dirty="0"/>
              <a:t>Shortest Path First (OSPF)</a:t>
            </a:r>
          </a:p>
          <a:p>
            <a:r>
              <a:rPr lang="en-US" altLang="en-US" sz="3200" dirty="0" smtClean="0"/>
              <a:t>Dynamic Host Configuration Protocol (DHCP)</a:t>
            </a:r>
          </a:p>
          <a:p>
            <a:r>
              <a:rPr lang="en-US" altLang="en-US" sz="3200" dirty="0" smtClean="0"/>
              <a:t>Network Address Translation (NAT)</a:t>
            </a:r>
            <a:endParaRPr lang="en-US" altLang="en-US" sz="3200" dirty="0"/>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946470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16998"/>
            <a:ext cx="10515600" cy="1325563"/>
          </a:xfrm>
        </p:spPr>
        <p:txBody>
          <a:bodyPr>
            <a:normAutofit/>
          </a:bodyPr>
          <a:lstStyle/>
          <a:p>
            <a:pPr eaLnBrk="1" hangingPunct="1"/>
            <a:r>
              <a:rPr lang="en-US" sz="2000" dirty="0">
                <a:solidFill>
                  <a:srgbClr val="C00000"/>
                </a:solidFill>
              </a:rPr>
              <a:t>DHCPv4 Operation</a:t>
            </a:r>
            <a:r>
              <a:rPr lang="en-US" sz="4800" dirty="0">
                <a:solidFill>
                  <a:srgbClr val="C00000"/>
                </a:solidFill>
              </a:rPr>
              <a:t/>
            </a:r>
            <a:br>
              <a:rPr lang="en-US" sz="4800" dirty="0">
                <a:solidFill>
                  <a:srgbClr val="C00000"/>
                </a:solidFill>
              </a:rPr>
            </a:br>
            <a:r>
              <a:rPr lang="en-US" dirty="0">
                <a:solidFill>
                  <a:srgbClr val="C00000"/>
                </a:solidFill>
              </a:rPr>
              <a:t>Introducing DHCPv4</a:t>
            </a:r>
            <a:endParaRPr lang="en-US" sz="4800" dirty="0">
              <a:solidFill>
                <a:srgbClr val="C00000"/>
              </a:solidFill>
            </a:endParaRPr>
          </a:p>
        </p:txBody>
      </p:sp>
      <p:sp>
        <p:nvSpPr>
          <p:cNvPr id="2" name="TextBox 1"/>
          <p:cNvSpPr txBox="1"/>
          <p:nvPr/>
        </p:nvSpPr>
        <p:spPr>
          <a:xfrm>
            <a:off x="950495" y="1310641"/>
            <a:ext cx="10403305" cy="3420936"/>
          </a:xfrm>
          <a:prstGeom prst="rect">
            <a:avLst/>
          </a:prstGeom>
          <a:noFill/>
        </p:spPr>
        <p:txBody>
          <a:bodyPr wrap="square" rtlCol="0">
            <a:spAutoFit/>
          </a:bodyPr>
          <a:lstStyle/>
          <a:p>
            <a:pPr marL="236538" indent="-236538" defTabSz="814388">
              <a:lnSpc>
                <a:spcPct val="95000"/>
              </a:lnSpc>
              <a:spcBef>
                <a:spcPct val="50000"/>
              </a:spcBef>
              <a:buClr>
                <a:srgbClr val="708CA1"/>
              </a:buClr>
              <a:buFont typeface="Wingdings" charset="0"/>
              <a:buChar char="§"/>
            </a:pPr>
            <a:r>
              <a:rPr lang="en-US" sz="2400" dirty="0"/>
              <a:t>DHCPv4:</a:t>
            </a:r>
          </a:p>
          <a:p>
            <a:pPr marL="693738" lvl="1" indent="-236538" defTabSz="814388">
              <a:lnSpc>
                <a:spcPct val="95000"/>
              </a:lnSpc>
              <a:spcBef>
                <a:spcPct val="50000"/>
              </a:spcBef>
              <a:buClr>
                <a:srgbClr val="708CA1"/>
              </a:buClr>
              <a:buFont typeface="Wingdings" charset="0"/>
              <a:buChar char="§"/>
            </a:pPr>
            <a:r>
              <a:rPr lang="en-US" dirty="0"/>
              <a:t>assigns IPv4 addresses and other network configuration information dynamically</a:t>
            </a:r>
          </a:p>
          <a:p>
            <a:pPr marL="693738" lvl="1" indent="-236538" defTabSz="814388">
              <a:lnSpc>
                <a:spcPct val="95000"/>
              </a:lnSpc>
              <a:spcBef>
                <a:spcPct val="50000"/>
              </a:spcBef>
              <a:buClr>
                <a:srgbClr val="708CA1"/>
              </a:buClr>
              <a:buFont typeface="Wingdings" charset="0"/>
              <a:buChar char="§"/>
            </a:pPr>
            <a:r>
              <a:rPr lang="en-US" dirty="0"/>
              <a:t>useful and timesaving tool for network administrators</a:t>
            </a:r>
          </a:p>
          <a:p>
            <a:pPr marL="693738" lvl="1" indent="-236538" defTabSz="814388">
              <a:lnSpc>
                <a:spcPct val="95000"/>
              </a:lnSpc>
              <a:spcBef>
                <a:spcPct val="50000"/>
              </a:spcBef>
              <a:buClr>
                <a:srgbClr val="708CA1"/>
              </a:buClr>
              <a:buFont typeface="Wingdings" charset="0"/>
              <a:buChar char="§"/>
            </a:pPr>
            <a:r>
              <a:rPr lang="en-US" dirty="0"/>
              <a:t>dynamically assigns, or leases, an IPv4 address from a pool of addresses</a:t>
            </a:r>
          </a:p>
          <a:p>
            <a:pPr marL="236538" indent="-236538" defTabSz="814388">
              <a:lnSpc>
                <a:spcPct val="95000"/>
              </a:lnSpc>
              <a:spcBef>
                <a:spcPct val="50000"/>
              </a:spcBef>
              <a:buClr>
                <a:srgbClr val="708CA1"/>
              </a:buClr>
              <a:buFont typeface="Wingdings" charset="0"/>
              <a:buChar char="§"/>
            </a:pPr>
            <a:r>
              <a:rPr lang="en-US" sz="2400" dirty="0"/>
              <a:t>A Cisco router can be configured to provide DHCPv4 services.</a:t>
            </a:r>
          </a:p>
          <a:p>
            <a:pPr marL="236538" indent="-236538" defTabSz="814388">
              <a:lnSpc>
                <a:spcPct val="95000"/>
              </a:lnSpc>
              <a:spcBef>
                <a:spcPct val="50000"/>
              </a:spcBef>
              <a:buClr>
                <a:srgbClr val="708CA1"/>
              </a:buClr>
              <a:buFont typeface="Wingdings" charset="0"/>
              <a:buChar char="§"/>
            </a:pPr>
            <a:r>
              <a:rPr lang="en-US" sz="2400" dirty="0"/>
              <a:t>Administrators configure DHCPv4 servers so that leases expire. Then the client must ask for another address, although the client is typically reassigned the same address.</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046" y="4296962"/>
            <a:ext cx="5983908" cy="271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831995"/>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en-US" dirty="0" smtClean="0">
                <a:solidFill>
                  <a:srgbClr val="C00000"/>
                </a:solidFill>
              </a:rPr>
              <a:t>DHCP Operation</a:t>
            </a:r>
          </a:p>
        </p:txBody>
      </p:sp>
      <p:sp>
        <p:nvSpPr>
          <p:cNvPr id="55298" name="Rectangle 3"/>
          <p:cNvSpPr>
            <a:spLocks noGrp="1" noChangeArrowheads="1"/>
          </p:cNvSpPr>
          <p:nvPr>
            <p:ph type="body" idx="1"/>
          </p:nvPr>
        </p:nvSpPr>
        <p:spPr>
          <a:xfrm>
            <a:off x="1981201" y="1447800"/>
            <a:ext cx="8532813" cy="5233988"/>
          </a:xfrm>
        </p:spPr>
        <p:txBody>
          <a:bodyPr/>
          <a:lstStyle/>
          <a:p>
            <a:pPr eaLnBrk="1" hangingPunct="1"/>
            <a:r>
              <a:rPr lang="en-US" altLang="en-US" sz="2200"/>
              <a:t>Host broadcasts DHCP </a:t>
            </a:r>
            <a:r>
              <a:rPr lang="en-US" altLang="en-US" sz="2200" i="1"/>
              <a:t>Discover</a:t>
            </a:r>
            <a:r>
              <a:rPr lang="en-US" altLang="en-US" sz="2200"/>
              <a:t> message on its physical network</a:t>
            </a:r>
          </a:p>
          <a:p>
            <a:pPr eaLnBrk="1" hangingPunct="1"/>
            <a:r>
              <a:rPr lang="en-US" altLang="en-US" sz="2200"/>
              <a:t>Server replies with </a:t>
            </a:r>
            <a:r>
              <a:rPr lang="en-US" altLang="en-US" sz="2200" i="1"/>
              <a:t>Offer</a:t>
            </a:r>
            <a:r>
              <a:rPr lang="en-US" altLang="en-US" sz="2200"/>
              <a:t> message (IP address + configuration information)</a:t>
            </a:r>
          </a:p>
          <a:p>
            <a:pPr eaLnBrk="1" hangingPunct="1"/>
            <a:r>
              <a:rPr lang="en-US" altLang="en-US" sz="2200"/>
              <a:t>Host selects one offer and broadcasts </a:t>
            </a:r>
            <a:r>
              <a:rPr lang="en-US" altLang="en-US" sz="2200" i="1"/>
              <a:t>DHCP Request</a:t>
            </a:r>
            <a:r>
              <a:rPr lang="en-US" altLang="en-US" sz="2200"/>
              <a:t> message</a:t>
            </a:r>
          </a:p>
          <a:p>
            <a:pPr eaLnBrk="1" hangingPunct="1"/>
            <a:r>
              <a:rPr lang="en-US" altLang="en-US" sz="2200"/>
              <a:t>Server allocates IP address for lease time T </a:t>
            </a:r>
          </a:p>
          <a:p>
            <a:pPr lvl="1" eaLnBrk="1" hangingPunct="1"/>
            <a:r>
              <a:rPr lang="en-US" altLang="en-US" sz="2000"/>
              <a:t>Sends DHCP ACK message with T, and threshold times T1 (=1/2 T) and T2 (=.875T)</a:t>
            </a:r>
          </a:p>
          <a:p>
            <a:pPr eaLnBrk="1" hangingPunct="1"/>
            <a:r>
              <a:rPr lang="en-US" altLang="en-US" sz="2200"/>
              <a:t>At T1, host attempts to renew lease by sending DHCP Request message to original server</a:t>
            </a:r>
          </a:p>
          <a:p>
            <a:pPr eaLnBrk="1" hangingPunct="1"/>
            <a:r>
              <a:rPr lang="en-US" altLang="en-US" sz="2200"/>
              <a:t>If no reply by T2, host broadcasts DHCP Request to </a:t>
            </a:r>
            <a:r>
              <a:rPr lang="en-US" altLang="en-US" sz="2200" i="1"/>
              <a:t>any</a:t>
            </a:r>
            <a:r>
              <a:rPr lang="en-US" altLang="en-US" sz="2200"/>
              <a:t> server</a:t>
            </a:r>
          </a:p>
          <a:p>
            <a:pPr eaLnBrk="1" hangingPunct="1"/>
            <a:r>
              <a:rPr lang="en-US" altLang="en-US" sz="2200"/>
              <a:t>If no reply by T, host must relinqui</a:t>
            </a:r>
            <a:r>
              <a:rPr lang="en-US" altLang="ko-KR" sz="2200">
                <a:ea typeface="Gulim" panose="020B0600000101010101" pitchFamily="34" charset="-127"/>
              </a:rPr>
              <a:t>s</a:t>
            </a:r>
            <a:r>
              <a:rPr lang="en-US" altLang="en-US" sz="2200"/>
              <a:t>h IP address and start from the beginning</a:t>
            </a:r>
          </a:p>
          <a:p>
            <a:pPr eaLnBrk="1" hangingPunct="1"/>
            <a:endParaRPr lang="en-US" altLang="en-US" sz="2200"/>
          </a:p>
        </p:txBody>
      </p:sp>
    </p:spTree>
    <p:extLst>
      <p:ext uri="{BB962C8B-B14F-4D97-AF65-F5344CB8AC3E}">
        <p14:creationId xmlns:p14="http://schemas.microsoft.com/office/powerpoint/2010/main" val="27504864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Operation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815" y="1427798"/>
            <a:ext cx="6376164" cy="504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786245"/>
      </p:ext>
    </p:extLst>
  </p:cSld>
  <p:clrMapOvr>
    <a:masterClrMapping/>
  </p:clrMapOvr>
  <p:transition spd="med">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Operation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8377" y="1587818"/>
            <a:ext cx="5825621" cy="4630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73745052"/>
      </p:ext>
    </p:extLst>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Message Format</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2274" y="1410654"/>
            <a:ext cx="7712766" cy="5057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8249759"/>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Discover and Offer Messages</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6303" y="1594927"/>
            <a:ext cx="6027420" cy="5263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4455938"/>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42209" y="571292"/>
            <a:ext cx="9611721" cy="838200"/>
          </a:xfrm>
        </p:spPr>
        <p:txBody>
          <a:bodyPr>
            <a:normAutofit fontScale="90000"/>
          </a:bodyPr>
          <a:lstStyle/>
          <a:p>
            <a:pPr eaLnBrk="1" hangingPunct="1"/>
            <a:r>
              <a:rPr lang="en-US" sz="1800" dirty="0">
                <a:solidFill>
                  <a:srgbClr val="C00000"/>
                </a:solidFill>
              </a:rPr>
              <a:t>DHCPv4 Operation</a:t>
            </a:r>
            <a:r>
              <a:rPr lang="en-US" dirty="0">
                <a:solidFill>
                  <a:srgbClr val="C00000"/>
                </a:solidFill>
              </a:rPr>
              <a:t/>
            </a:r>
            <a:br>
              <a:rPr lang="en-US" dirty="0">
                <a:solidFill>
                  <a:srgbClr val="C00000"/>
                </a:solidFill>
              </a:rPr>
            </a:br>
            <a:r>
              <a:rPr lang="en-US" dirty="0">
                <a:solidFill>
                  <a:srgbClr val="C00000"/>
                </a:solidFill>
              </a:rPr>
              <a:t>DHCPv4 Discover and Offer Messages (cont.)</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1" y="1636395"/>
            <a:ext cx="5649278" cy="4871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403350"/>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764406" y="365125"/>
            <a:ext cx="10589394" cy="1325563"/>
          </a:xfrm>
        </p:spPr>
        <p:txBody>
          <a:bodyPr/>
          <a:lstStyle/>
          <a:p>
            <a:pPr eaLnBrk="1" hangingPunct="1"/>
            <a:r>
              <a:rPr lang="en-US" sz="1800" dirty="0">
                <a:solidFill>
                  <a:srgbClr val="C00000"/>
                </a:solidFill>
              </a:rPr>
              <a:t>Configure DHCPv4 Server</a:t>
            </a:r>
            <a:r>
              <a:rPr lang="en-US" dirty="0">
                <a:solidFill>
                  <a:srgbClr val="C00000"/>
                </a:solidFill>
              </a:rPr>
              <a:t/>
            </a:r>
            <a:br>
              <a:rPr lang="en-US" dirty="0">
                <a:solidFill>
                  <a:srgbClr val="C00000"/>
                </a:solidFill>
              </a:rPr>
            </a:br>
            <a:r>
              <a:rPr lang="en-US" dirty="0">
                <a:solidFill>
                  <a:srgbClr val="C00000"/>
                </a:solidFill>
              </a:rPr>
              <a:t>Configure a Basic DHCPv4 Server</a:t>
            </a:r>
          </a:p>
        </p:txBody>
      </p:sp>
      <p:sp>
        <p:nvSpPr>
          <p:cNvPr id="5" name="Rectangle 6"/>
          <p:cNvSpPr>
            <a:spLocks noGrp="1" noChangeArrowheads="1"/>
          </p:cNvSpPr>
          <p:nvPr>
            <p:ph idx="1"/>
          </p:nvPr>
        </p:nvSpPr>
        <p:spPr>
          <a:xfrm>
            <a:off x="529387" y="1438978"/>
            <a:ext cx="11417969" cy="5181599"/>
          </a:xfrm>
        </p:spPr>
        <p:txBody>
          <a:bodyPr>
            <a:noAutofit/>
          </a:bodyPr>
          <a:lstStyle/>
          <a:p>
            <a:pPr marL="0" indent="0">
              <a:lnSpc>
                <a:spcPct val="100000"/>
              </a:lnSpc>
              <a:buNone/>
              <a:defRPr/>
            </a:pPr>
            <a:r>
              <a:rPr lang="en-US" sz="2000" dirty="0"/>
              <a:t>A Cisco router running the Cisco IOS software can be configured to act as a DHCPv4 server. To set up DHCP: </a:t>
            </a:r>
          </a:p>
          <a:p>
            <a:pPr marL="795337" lvl="1" indent="-457200">
              <a:lnSpc>
                <a:spcPct val="100000"/>
              </a:lnSpc>
              <a:buFont typeface="+mj-lt"/>
              <a:buAutoNum type="arabicPeriod"/>
              <a:defRPr/>
            </a:pPr>
            <a:r>
              <a:rPr lang="en-US" dirty="0"/>
              <a:t>Exclude addresses from the pool.</a:t>
            </a:r>
          </a:p>
          <a:p>
            <a:pPr marL="795337" lvl="1" indent="-457200">
              <a:lnSpc>
                <a:spcPct val="100000"/>
              </a:lnSpc>
              <a:buFont typeface="+mj-lt"/>
              <a:buAutoNum type="arabicPeriod"/>
              <a:defRPr/>
            </a:pPr>
            <a:r>
              <a:rPr lang="en-US" dirty="0"/>
              <a:t>	Set up the DHCP pool name.</a:t>
            </a:r>
          </a:p>
          <a:p>
            <a:pPr marL="795337" lvl="1" indent="-457200">
              <a:lnSpc>
                <a:spcPct val="100000"/>
              </a:lnSpc>
              <a:buFont typeface="+mj-lt"/>
              <a:buAutoNum type="arabicPeriod"/>
              <a:defRPr/>
            </a:pPr>
            <a:r>
              <a:rPr lang="en-US" dirty="0"/>
              <a:t>Define the range of addresses and subnet mask. Use the </a:t>
            </a:r>
            <a:r>
              <a:rPr lang="en-US" b="1" dirty="0">
                <a:latin typeface="Courier New" pitchFamily="49" charset="0"/>
                <a:cs typeface="Courier New" pitchFamily="49" charset="0"/>
              </a:rPr>
              <a:t>default-router</a:t>
            </a:r>
            <a:r>
              <a:rPr lang="en-US" dirty="0"/>
              <a:t> command for the default gateway. Optional parameters that can be included in the </a:t>
            </a:r>
            <a:r>
              <a:rPr lang="en-US" i="1" dirty="0"/>
              <a:t>pool</a:t>
            </a:r>
            <a:r>
              <a:rPr lang="en-US" dirty="0"/>
              <a:t> – </a:t>
            </a:r>
            <a:r>
              <a:rPr lang="en-US" i="1" dirty="0"/>
              <a:t>dns server</a:t>
            </a:r>
            <a:r>
              <a:rPr lang="en-US" dirty="0"/>
              <a:t>, </a:t>
            </a:r>
            <a:r>
              <a:rPr lang="en-US" i="1" dirty="0"/>
              <a:t>domain-name</a:t>
            </a:r>
            <a:r>
              <a:rPr lang="en-US" dirty="0"/>
              <a:t>.</a:t>
            </a:r>
          </a:p>
          <a:p>
            <a:pPr marL="719137" lvl="1" indent="-381000">
              <a:lnSpc>
                <a:spcPct val="100000"/>
              </a:lnSpc>
              <a:defRPr/>
            </a:pPr>
            <a:endParaRPr lang="en-US" b="1" dirty="0"/>
          </a:p>
          <a:p>
            <a:pPr marL="719137" lvl="1" indent="-381000">
              <a:lnSpc>
                <a:spcPct val="100000"/>
              </a:lnSpc>
              <a:defRPr/>
            </a:pPr>
            <a:endParaRPr lang="en-US" b="1" dirty="0"/>
          </a:p>
          <a:p>
            <a:pPr marL="719137" lvl="1" indent="-381000">
              <a:lnSpc>
                <a:spcPct val="100000"/>
              </a:lnSpc>
              <a:defRPr/>
            </a:pPr>
            <a:endParaRPr lang="en-US" b="1" dirty="0"/>
          </a:p>
          <a:p>
            <a:pPr marL="381000" indent="-381000">
              <a:lnSpc>
                <a:spcPct val="100000"/>
              </a:lnSpc>
              <a:defRPr/>
            </a:pPr>
            <a:endParaRPr lang="en-US" sz="2000" b="1" dirty="0" smtClean="0"/>
          </a:p>
          <a:p>
            <a:pPr marL="381000" indent="-381000">
              <a:lnSpc>
                <a:spcPct val="100000"/>
              </a:lnSpc>
              <a:defRPr/>
            </a:pPr>
            <a:endParaRPr lang="en-US" sz="2000" b="1" dirty="0"/>
          </a:p>
          <a:p>
            <a:pPr marL="0" indent="0">
              <a:lnSpc>
                <a:spcPct val="100000"/>
              </a:lnSpc>
              <a:buNone/>
              <a:defRPr/>
            </a:pPr>
            <a:r>
              <a:rPr lang="en-US" sz="2000" dirty="0"/>
              <a:t>To disable DHCP, use the </a:t>
            </a:r>
            <a:r>
              <a:rPr lang="en-US" sz="2000" b="1" dirty="0"/>
              <a:t>no service dhcp</a:t>
            </a:r>
            <a:r>
              <a:rPr lang="en-US" sz="2000" dirty="0"/>
              <a:t> command.</a:t>
            </a:r>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dirty="0"/>
          </a:p>
          <a:p>
            <a:pPr marL="719137" lvl="1" indent="-381000">
              <a:lnSpc>
                <a:spcPct val="100000"/>
              </a:lnSpc>
              <a:defRPr/>
            </a:pPr>
            <a:endParaRPr lang="en-US" sz="2000" dirty="0"/>
          </a:p>
          <a:p>
            <a:pPr marL="719137" lvl="1" indent="-381000">
              <a:lnSpc>
                <a:spcPct val="100000"/>
              </a:lnSpc>
              <a:defRPr/>
            </a:pPr>
            <a:endParaRPr lang="en-US" sz="2000" dirty="0"/>
          </a:p>
          <a:p>
            <a:pPr marL="719137" lvl="1" indent="-381000">
              <a:lnSpc>
                <a:spcPct val="100000"/>
              </a:lnSpc>
              <a:defRPr/>
            </a:pPr>
            <a:r>
              <a:rPr lang="en-US" sz="2000" dirty="0"/>
              <a:t>	</a:t>
            </a:r>
          </a:p>
          <a:p>
            <a:pPr marL="719137" lvl="1" indent="-381000">
              <a:lnSpc>
                <a:spcPct val="100000"/>
              </a:lnSpc>
              <a:defRPr/>
            </a:pPr>
            <a:endParaRPr lang="en-US" sz="2000" dirty="0"/>
          </a:p>
          <a:p>
            <a:pPr marL="719137" lvl="1" indent="-381000">
              <a:lnSpc>
                <a:spcPct val="100000"/>
              </a:lnSpc>
              <a:defRPr/>
            </a:pPr>
            <a:endParaRPr lang="en-US" sz="2000" dirty="0"/>
          </a:p>
          <a:p>
            <a:pPr marL="719137" lvl="1" indent="-381000">
              <a:lnSpc>
                <a:spcPct val="100000"/>
              </a:lnSpc>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endParaRPr lang="en-US" sz="2000" dirty="0"/>
          </a:p>
          <a:p>
            <a:pPr marL="381000" indent="-381000">
              <a:lnSpc>
                <a:spcPct val="100000"/>
              </a:lnSpc>
              <a:buNone/>
              <a:defRPr/>
            </a:pPr>
            <a:r>
              <a:rPr lang="en-US" sz="2400" dirty="0"/>
              <a:t>	</a:t>
            </a:r>
          </a:p>
          <a:p>
            <a:pPr marL="719137" lvl="1" indent="-381000">
              <a:lnSpc>
                <a:spcPct val="100000"/>
              </a:lnSpc>
              <a:defRPr/>
            </a:pPr>
            <a:r>
              <a:rPr lang="en-US" altLang="ja-JP" sz="2000" dirty="0">
                <a:ea typeface="ＭＳ Ｐゴシック" pitchFamily="34" charset="-128"/>
              </a:rPr>
              <a:t>	</a:t>
            </a:r>
          </a:p>
        </p:txBody>
      </p:sp>
      <p:pic>
        <p:nvPicPr>
          <p:cNvPr id="6" name="Picture 6"/>
          <p:cNvPicPr>
            <a:picLocks noChangeAspect="1" noChangeArrowheads="1"/>
          </p:cNvPicPr>
          <p:nvPr/>
        </p:nvPicPr>
        <p:blipFill>
          <a:blip r:embed="rId3" cstate="screen"/>
          <a:srcRect/>
          <a:stretch>
            <a:fillRect/>
          </a:stretch>
        </p:blipFill>
        <p:spPr bwMode="auto">
          <a:xfrm>
            <a:off x="5521757" y="3573374"/>
            <a:ext cx="6528927" cy="2466484"/>
          </a:xfrm>
          <a:prstGeom prst="rect">
            <a:avLst/>
          </a:prstGeom>
          <a:noFill/>
          <a:ln w="9525">
            <a:noFill/>
            <a:miter lim="800000"/>
            <a:headEnd/>
            <a:tailEnd/>
          </a:ln>
        </p:spPr>
      </p:pic>
    </p:spTree>
    <p:extLst>
      <p:ext uri="{BB962C8B-B14F-4D97-AF65-F5344CB8AC3E}">
        <p14:creationId xmlns:p14="http://schemas.microsoft.com/office/powerpoint/2010/main" val="74379869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pPr eaLnBrk="1" hangingPunct="1"/>
            <a:r>
              <a:rPr lang="en-US" altLang="en-US" sz="3500" dirty="0">
                <a:solidFill>
                  <a:srgbClr val="C00000"/>
                </a:solidFill>
              </a:rPr>
              <a:t>Network Address Translation (NAT)</a:t>
            </a:r>
          </a:p>
        </p:txBody>
      </p:sp>
      <p:sp>
        <p:nvSpPr>
          <p:cNvPr id="56322" name="Rectangle 3"/>
          <p:cNvSpPr>
            <a:spLocks noGrp="1" noChangeArrowheads="1"/>
          </p:cNvSpPr>
          <p:nvPr>
            <p:ph type="body" idx="1"/>
          </p:nvPr>
        </p:nvSpPr>
        <p:spPr>
          <a:xfrm>
            <a:off x="1981201" y="1447801"/>
            <a:ext cx="8499475" cy="5172075"/>
          </a:xfrm>
        </p:spPr>
        <p:txBody>
          <a:bodyPr/>
          <a:lstStyle/>
          <a:p>
            <a:pPr eaLnBrk="1" hangingPunct="1">
              <a:lnSpc>
                <a:spcPct val="80000"/>
              </a:lnSpc>
            </a:pPr>
            <a:r>
              <a:rPr lang="en-US" altLang="en-US" sz="2600"/>
              <a:t>Class A, B, and C addresses have been set aside for use within private internets</a:t>
            </a:r>
          </a:p>
          <a:p>
            <a:pPr lvl="1" eaLnBrk="1" hangingPunct="1">
              <a:lnSpc>
                <a:spcPct val="80000"/>
              </a:lnSpc>
            </a:pPr>
            <a:r>
              <a:rPr lang="en-US" altLang="en-US" sz="2200"/>
              <a:t>Packets with private (</a:t>
            </a:r>
            <a:r>
              <a:rPr lang="ja-JP" altLang="en-US" sz="2200"/>
              <a:t>“</a:t>
            </a:r>
            <a:r>
              <a:rPr lang="en-US" altLang="ja-JP" sz="2200"/>
              <a:t>unregistered</a:t>
            </a:r>
            <a:r>
              <a:rPr lang="ja-JP" altLang="en-US" sz="2200"/>
              <a:t>”</a:t>
            </a:r>
            <a:r>
              <a:rPr lang="en-US" altLang="ja-JP" sz="2200"/>
              <a:t>) addresses are discarded by routers in the global Internet</a:t>
            </a:r>
          </a:p>
          <a:p>
            <a:pPr eaLnBrk="1" hangingPunct="1">
              <a:lnSpc>
                <a:spcPct val="80000"/>
              </a:lnSpc>
            </a:pPr>
            <a:r>
              <a:rPr lang="en-US" altLang="en-US" sz="2600"/>
              <a:t>NAT (RFC 1631):  method for mapping packets from hosts in private internets into packets that can traverse the Internet</a:t>
            </a:r>
          </a:p>
          <a:p>
            <a:pPr lvl="1" eaLnBrk="1" hangingPunct="1">
              <a:lnSpc>
                <a:spcPct val="80000"/>
              </a:lnSpc>
            </a:pPr>
            <a:r>
              <a:rPr lang="en-US" altLang="en-US" sz="2200"/>
              <a:t>A device (computer, router, firewall) acts as an agent between a private network and a public network</a:t>
            </a:r>
          </a:p>
          <a:p>
            <a:pPr lvl="1" eaLnBrk="1" hangingPunct="1">
              <a:lnSpc>
                <a:spcPct val="80000"/>
              </a:lnSpc>
            </a:pPr>
            <a:r>
              <a:rPr lang="en-US" altLang="en-US" sz="2200"/>
              <a:t>A number of hosts can share a limited number of registered IP addresses</a:t>
            </a:r>
          </a:p>
          <a:p>
            <a:pPr lvl="2" eaLnBrk="1" hangingPunct="1">
              <a:lnSpc>
                <a:spcPct val="80000"/>
              </a:lnSpc>
            </a:pPr>
            <a:r>
              <a:rPr lang="en-US" altLang="en-US" sz="2100"/>
              <a:t>Static/Dynamic NAT:  map unregistered addresses to registered addresses</a:t>
            </a:r>
          </a:p>
          <a:p>
            <a:pPr lvl="2" eaLnBrk="1" hangingPunct="1">
              <a:lnSpc>
                <a:spcPct val="80000"/>
              </a:lnSpc>
            </a:pPr>
            <a:r>
              <a:rPr lang="en-US" altLang="en-US" sz="2100"/>
              <a:t>Overloading:  maps multiple unregistered addresses into a single registered address (e.g. Home LAN)</a:t>
            </a:r>
          </a:p>
          <a:p>
            <a:pPr eaLnBrk="1" hangingPunct="1">
              <a:lnSpc>
                <a:spcPct val="80000"/>
              </a:lnSpc>
            </a:pPr>
            <a:endParaRPr lang="en-US" altLang="en-US" sz="2600"/>
          </a:p>
        </p:txBody>
      </p:sp>
    </p:spTree>
    <p:extLst>
      <p:ext uri="{BB962C8B-B14F-4D97-AF65-F5344CB8AC3E}">
        <p14:creationId xmlns:p14="http://schemas.microsoft.com/office/powerpoint/2010/main" val="2820173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en-US" dirty="0" smtClean="0">
                <a:solidFill>
                  <a:srgbClr val="C00000"/>
                </a:solidFill>
              </a:rPr>
              <a:t>NAT Operation (Overloading)</a:t>
            </a:r>
          </a:p>
        </p:txBody>
      </p:sp>
      <p:sp>
        <p:nvSpPr>
          <p:cNvPr id="57346" name="Rectangle 3"/>
          <p:cNvSpPr>
            <a:spLocks noGrp="1" noChangeArrowheads="1"/>
          </p:cNvSpPr>
          <p:nvPr>
            <p:ph type="body" idx="1"/>
          </p:nvPr>
        </p:nvSpPr>
        <p:spPr>
          <a:xfrm>
            <a:off x="1960563" y="4854576"/>
            <a:ext cx="8229600" cy="1743075"/>
          </a:xfrm>
        </p:spPr>
        <p:txBody>
          <a:bodyPr>
            <a:normAutofit lnSpcReduction="10000"/>
          </a:bodyPr>
          <a:lstStyle/>
          <a:p>
            <a:pPr eaLnBrk="1" hangingPunct="1">
              <a:lnSpc>
                <a:spcPct val="90000"/>
              </a:lnSpc>
            </a:pPr>
            <a:r>
              <a:rPr lang="en-US" altLang="en-US" sz="2100" dirty="0"/>
              <a:t>Hosts inside private networks generate packets with private IP address &amp; TCP/UDP port #s</a:t>
            </a:r>
          </a:p>
          <a:p>
            <a:pPr eaLnBrk="1" hangingPunct="1">
              <a:lnSpc>
                <a:spcPct val="90000"/>
              </a:lnSpc>
            </a:pPr>
            <a:r>
              <a:rPr lang="en-US" altLang="en-US" sz="2100" dirty="0"/>
              <a:t>NAT maps each private IP address &amp; port # into shared global IP address &amp; available port #</a:t>
            </a:r>
          </a:p>
          <a:p>
            <a:pPr eaLnBrk="1" hangingPunct="1">
              <a:lnSpc>
                <a:spcPct val="90000"/>
              </a:lnSpc>
            </a:pPr>
            <a:r>
              <a:rPr lang="en-US" altLang="en-US" sz="2100" dirty="0"/>
              <a:t>Translation table allows packets to be routed unambiguously</a:t>
            </a:r>
          </a:p>
        </p:txBody>
      </p:sp>
      <p:sp>
        <p:nvSpPr>
          <p:cNvPr id="57347" name="Text Box 4"/>
          <p:cNvSpPr txBox="1">
            <a:spLocks noChangeArrowheads="1"/>
          </p:cNvSpPr>
          <p:nvPr/>
        </p:nvSpPr>
        <p:spPr bwMode="auto">
          <a:xfrm>
            <a:off x="5194301" y="2921001"/>
            <a:ext cx="1489075" cy="835025"/>
          </a:xfrm>
          <a:prstGeom prst="rect">
            <a:avLst/>
          </a:prstGeom>
          <a:solidFill>
            <a:schemeClr val="hlink"/>
          </a:solidFill>
          <a:ln w="12700">
            <a:solidFill>
              <a:schemeClr val="tx1"/>
            </a:solidFill>
            <a:miter lim="800000"/>
            <a:headEnd/>
            <a:tailEnd/>
          </a:ln>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2400"/>
              <a:t>NAT Device</a:t>
            </a:r>
          </a:p>
        </p:txBody>
      </p:sp>
      <p:sp>
        <p:nvSpPr>
          <p:cNvPr id="57348" name="AutoShape 5"/>
          <p:cNvSpPr>
            <a:spLocks noChangeArrowheads="1"/>
          </p:cNvSpPr>
          <p:nvPr/>
        </p:nvSpPr>
        <p:spPr bwMode="auto">
          <a:xfrm>
            <a:off x="1939926" y="1808164"/>
            <a:ext cx="2816225" cy="2720975"/>
          </a:xfrm>
          <a:prstGeom prst="cloudCallout">
            <a:avLst>
              <a:gd name="adj1" fmla="val -26778"/>
              <a:gd name="adj2" fmla="val 41014"/>
            </a:avLst>
          </a:prstGeom>
          <a:solidFill>
            <a:schemeClr val="bg1"/>
          </a:solidFill>
          <a:ln w="12700">
            <a:solidFill>
              <a:schemeClr val="tx1"/>
            </a:solidFill>
            <a:round/>
            <a:headEnd/>
            <a:tailEnd/>
          </a:ln>
        </p:spPr>
        <p:txBody>
          <a:bodyPr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57349" name="AutoShape 6"/>
          <p:cNvSpPr>
            <a:spLocks noChangeArrowheads="1"/>
          </p:cNvSpPr>
          <p:nvPr/>
        </p:nvSpPr>
        <p:spPr bwMode="auto">
          <a:xfrm flipH="1" flipV="1">
            <a:off x="7183439" y="1795464"/>
            <a:ext cx="2816225" cy="2720975"/>
          </a:xfrm>
          <a:prstGeom prst="cloudCallout">
            <a:avLst>
              <a:gd name="adj1" fmla="val -41486"/>
              <a:gd name="adj2" fmla="val 31037"/>
            </a:avLst>
          </a:prstGeom>
          <a:solidFill>
            <a:schemeClr val="bg1"/>
          </a:solidFill>
          <a:ln w="12700">
            <a:solidFill>
              <a:schemeClr val="tx1"/>
            </a:solidFill>
            <a:round/>
            <a:headEnd/>
            <a:tailEnd/>
          </a:ln>
        </p:spPr>
        <p:txBody>
          <a:bodyPr rot="10800000"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57350" name="Text Box 7"/>
          <p:cNvSpPr txBox="1">
            <a:spLocks noChangeArrowheads="1"/>
          </p:cNvSpPr>
          <p:nvPr/>
        </p:nvSpPr>
        <p:spPr bwMode="auto">
          <a:xfrm>
            <a:off x="2216150" y="2741614"/>
            <a:ext cx="1976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Private Network</a:t>
            </a:r>
          </a:p>
        </p:txBody>
      </p:sp>
      <p:sp>
        <p:nvSpPr>
          <p:cNvPr id="57351" name="Text Box 8"/>
          <p:cNvSpPr txBox="1">
            <a:spLocks noChangeArrowheads="1"/>
          </p:cNvSpPr>
          <p:nvPr/>
        </p:nvSpPr>
        <p:spPr bwMode="auto">
          <a:xfrm>
            <a:off x="7694613" y="3003551"/>
            <a:ext cx="1879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Public Network</a:t>
            </a:r>
          </a:p>
        </p:txBody>
      </p:sp>
      <p:graphicFrame>
        <p:nvGraphicFramePr>
          <p:cNvPr id="57352" name="Object 9"/>
          <p:cNvGraphicFramePr>
            <a:graphicFrameLocks noChangeAspect="1"/>
          </p:cNvGraphicFramePr>
          <p:nvPr/>
        </p:nvGraphicFramePr>
        <p:xfrm>
          <a:off x="1930401" y="3562350"/>
          <a:ext cx="1127125" cy="1143000"/>
        </p:xfrm>
        <a:graphic>
          <a:graphicData uri="http://schemas.openxmlformats.org/presentationml/2006/ole">
            <mc:AlternateContent xmlns:mc="http://schemas.openxmlformats.org/markup-compatibility/2006">
              <mc:Choice xmlns:v="urn:schemas-microsoft-com:vml" Requires="v">
                <p:oleObj spid="_x0000_s1070" name="Clip" r:id="rId3" imgW="704905" imgH="714286" progId="MS_ClipArt_Gallery.2">
                  <p:embed/>
                </p:oleObj>
              </mc:Choice>
              <mc:Fallback>
                <p:oleObj name="Clip" r:id="rId3" imgW="704905" imgH="714286"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1" y="3562350"/>
                        <a:ext cx="1127125"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7353" name="Object 10"/>
          <p:cNvGraphicFramePr>
            <a:graphicFrameLocks noChangeAspect="1"/>
          </p:cNvGraphicFramePr>
          <p:nvPr/>
        </p:nvGraphicFramePr>
        <p:xfrm>
          <a:off x="9486900" y="1835150"/>
          <a:ext cx="533400" cy="744538"/>
        </p:xfrm>
        <a:graphic>
          <a:graphicData uri="http://schemas.openxmlformats.org/presentationml/2006/ole">
            <mc:AlternateContent xmlns:mc="http://schemas.openxmlformats.org/markup-compatibility/2006">
              <mc:Choice xmlns:v="urn:schemas-microsoft-com:vml" Requires="v">
                <p:oleObj spid="_x0000_s1071" name="Clip" r:id="rId5" imgW="2044666" imgH="2857197" progId="MS_ClipArt_Gallery.2">
                  <p:embed/>
                </p:oleObj>
              </mc:Choice>
              <mc:Fallback>
                <p:oleObj name="Clip" r:id="rId5" imgW="2044666" imgH="2857197" progId="MS_ClipArt_Gallery.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86900" y="1835150"/>
                        <a:ext cx="533400" cy="744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7354" name="Freeform 11"/>
          <p:cNvSpPr>
            <a:spLocks/>
          </p:cNvSpPr>
          <p:nvPr/>
        </p:nvSpPr>
        <p:spPr bwMode="auto">
          <a:xfrm>
            <a:off x="3144839" y="3442772"/>
            <a:ext cx="184731" cy="369332"/>
          </a:xfrm>
          <a:custGeom>
            <a:avLst/>
            <a:gdLst>
              <a:gd name="T0" fmla="*/ 0 w 1133"/>
              <a:gd name="T1" fmla="*/ 1088707500 h 432"/>
              <a:gd name="T2" fmla="*/ 791328843 w 1133"/>
              <a:gd name="T3" fmla="*/ 246975313 h 432"/>
              <a:gd name="T4" fmla="*/ 2147483647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55" name="Text Box 12"/>
          <p:cNvSpPr txBox="1">
            <a:spLocks noChangeArrowheads="1"/>
          </p:cNvSpPr>
          <p:nvPr/>
        </p:nvSpPr>
        <p:spPr bwMode="auto">
          <a:xfrm>
            <a:off x="2846389" y="3195639"/>
            <a:ext cx="1919287"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192.168.0.13;w</a:t>
            </a:r>
          </a:p>
        </p:txBody>
      </p:sp>
      <p:pic>
        <p:nvPicPr>
          <p:cNvPr id="57356" name="Picture 13" descr="BD07164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55789" y="1884364"/>
            <a:ext cx="1030287"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Freeform 14"/>
          <p:cNvSpPr>
            <a:spLocks/>
          </p:cNvSpPr>
          <p:nvPr/>
        </p:nvSpPr>
        <p:spPr bwMode="auto">
          <a:xfrm>
            <a:off x="3009901" y="2488684"/>
            <a:ext cx="184731" cy="369332"/>
          </a:xfrm>
          <a:custGeom>
            <a:avLst/>
            <a:gdLst>
              <a:gd name="T0" fmla="*/ 0 w 1198"/>
              <a:gd name="T1" fmla="*/ 254536575 h 428"/>
              <a:gd name="T2" fmla="*/ 1270158750 w 1198"/>
              <a:gd name="T3" fmla="*/ 138607800 h 428"/>
              <a:gd name="T4" fmla="*/ 2147483647 w 1198"/>
              <a:gd name="T5" fmla="*/ 1078626875 h 428"/>
              <a:gd name="T6" fmla="*/ 0 60000 65536"/>
              <a:gd name="T7" fmla="*/ 0 60000 65536"/>
              <a:gd name="T8" fmla="*/ 0 60000 65536"/>
              <a:gd name="T9" fmla="*/ 0 w 1198"/>
              <a:gd name="T10" fmla="*/ 0 h 428"/>
              <a:gd name="T11" fmla="*/ 1198 w 1198"/>
              <a:gd name="T12" fmla="*/ 428 h 428"/>
            </a:gdLst>
            <a:ahLst/>
            <a:cxnLst>
              <a:cxn ang="T6">
                <a:pos x="T0" y="T1"/>
              </a:cxn>
              <a:cxn ang="T7">
                <a:pos x="T2" y="T3"/>
              </a:cxn>
              <a:cxn ang="T8">
                <a:pos x="T4" y="T5"/>
              </a:cxn>
            </a:cxnLst>
            <a:rect l="T9" t="T10" r="T11" b="T12"/>
            <a:pathLst>
              <a:path w="1198" h="428">
                <a:moveTo>
                  <a:pt x="0" y="101"/>
                </a:moveTo>
                <a:cubicBezTo>
                  <a:pt x="152" y="50"/>
                  <a:pt x="304" y="0"/>
                  <a:pt x="504" y="55"/>
                </a:cubicBezTo>
                <a:cubicBezTo>
                  <a:pt x="704" y="110"/>
                  <a:pt x="951" y="269"/>
                  <a:pt x="1198" y="428"/>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57358" name="Text Box 15"/>
          <p:cNvSpPr txBox="1">
            <a:spLocks noChangeArrowheads="1"/>
          </p:cNvSpPr>
          <p:nvPr/>
        </p:nvSpPr>
        <p:spPr bwMode="auto">
          <a:xfrm>
            <a:off x="3173414" y="2259014"/>
            <a:ext cx="1862137"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192.168.0.10;x</a:t>
            </a:r>
          </a:p>
        </p:txBody>
      </p:sp>
      <p:pic>
        <p:nvPicPr>
          <p:cNvPr id="57359" name="Picture 16" descr="BS01132_"/>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74164" y="3424238"/>
            <a:ext cx="896937"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0" name="AutoShape 17"/>
          <p:cNvSpPr>
            <a:spLocks noChangeArrowheads="1"/>
          </p:cNvSpPr>
          <p:nvPr/>
        </p:nvSpPr>
        <p:spPr bwMode="auto">
          <a:xfrm>
            <a:off x="4906964" y="1430339"/>
            <a:ext cx="3695615" cy="892175"/>
          </a:xfrm>
          <a:prstGeom prst="wedgeRectCallout">
            <a:avLst>
              <a:gd name="adj1" fmla="val -31505"/>
              <a:gd name="adj2" fmla="val 95917"/>
            </a:avLst>
          </a:prstGeom>
          <a:solidFill>
            <a:srgbClr val="92D050"/>
          </a:solidFill>
          <a:ln w="12700">
            <a:solidFill>
              <a:schemeClr val="tx1"/>
            </a:solidFill>
            <a:miter lim="800000"/>
            <a:headEnd/>
            <a:tailEnd/>
          </a:ln>
        </p:spPr>
        <p:txBody>
          <a:bodyPr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eaLnBrk="1" hangingPunct="1"/>
            <a:r>
              <a:rPr lang="en-US" altLang="en-US" sz="1600"/>
              <a:t>Address Translation Table:  192.168.0.10; x   128.100.10.15; y</a:t>
            </a:r>
          </a:p>
          <a:p>
            <a:pPr algn="l" eaLnBrk="1" hangingPunct="1"/>
            <a:r>
              <a:rPr lang="en-US" altLang="en-US" sz="1600"/>
              <a:t>192.168.0.13; w   128.100.10.15; z</a:t>
            </a:r>
          </a:p>
        </p:txBody>
      </p:sp>
      <p:sp>
        <p:nvSpPr>
          <p:cNvPr id="57361" name="Freeform 18"/>
          <p:cNvSpPr>
            <a:spLocks/>
          </p:cNvSpPr>
          <p:nvPr/>
        </p:nvSpPr>
        <p:spPr bwMode="auto">
          <a:xfrm>
            <a:off x="6715126" y="2568059"/>
            <a:ext cx="2625725" cy="369332"/>
          </a:xfrm>
          <a:custGeom>
            <a:avLst/>
            <a:gdLst>
              <a:gd name="T0" fmla="*/ 0 w 1654"/>
              <a:gd name="T1" fmla="*/ 1249997500 h 496"/>
              <a:gd name="T2" fmla="*/ 1718746563 w 1654"/>
              <a:gd name="T3" fmla="*/ 869454700 h 496"/>
              <a:gd name="T4" fmla="*/ 2147483647 w 1654"/>
              <a:gd name="T5" fmla="*/ 0 h 496"/>
              <a:gd name="T6" fmla="*/ 0 60000 65536"/>
              <a:gd name="T7" fmla="*/ 0 60000 65536"/>
              <a:gd name="T8" fmla="*/ 0 60000 65536"/>
              <a:gd name="T9" fmla="*/ 0 w 1654"/>
              <a:gd name="T10" fmla="*/ 0 h 496"/>
              <a:gd name="T11" fmla="*/ 1654 w 1654"/>
              <a:gd name="T12" fmla="*/ 496 h 496"/>
            </a:gdLst>
            <a:ahLst/>
            <a:cxnLst>
              <a:cxn ang="T6">
                <a:pos x="T0" y="T1"/>
              </a:cxn>
              <a:cxn ang="T7">
                <a:pos x="T2" y="T3"/>
              </a:cxn>
              <a:cxn ang="T8">
                <a:pos x="T4" y="T5"/>
              </a:cxn>
            </a:cxnLst>
            <a:rect l="T9" t="T10" r="T11" b="T12"/>
            <a:pathLst>
              <a:path w="1654" h="496">
                <a:moveTo>
                  <a:pt x="0" y="496"/>
                </a:moveTo>
                <a:cubicBezTo>
                  <a:pt x="114" y="472"/>
                  <a:pt x="406" y="428"/>
                  <a:pt x="682" y="345"/>
                </a:cubicBezTo>
                <a:cubicBezTo>
                  <a:pt x="958" y="262"/>
                  <a:pt x="1308" y="147"/>
                  <a:pt x="1654" y="0"/>
                </a:cubicBezTo>
              </a:path>
            </a:pathLst>
          </a:custGeom>
          <a:noFill/>
          <a:ln w="28575" cap="flat" cmpd="sng">
            <a:solidFill>
              <a:schemeClr val="accent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7362" name="Text Box 19"/>
          <p:cNvSpPr txBox="1">
            <a:spLocks noChangeArrowheads="1"/>
          </p:cNvSpPr>
          <p:nvPr/>
        </p:nvSpPr>
        <p:spPr bwMode="auto">
          <a:xfrm>
            <a:off x="6811964" y="2528889"/>
            <a:ext cx="2003425" cy="396875"/>
          </a:xfrm>
          <a:prstGeom prst="rect">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128.100.10.15;y</a:t>
            </a:r>
          </a:p>
        </p:txBody>
      </p:sp>
      <p:sp>
        <p:nvSpPr>
          <p:cNvPr id="57363" name="Freeform 20"/>
          <p:cNvSpPr>
            <a:spLocks/>
          </p:cNvSpPr>
          <p:nvPr/>
        </p:nvSpPr>
        <p:spPr bwMode="auto">
          <a:xfrm flipV="1">
            <a:off x="6750051" y="3551516"/>
            <a:ext cx="2524125" cy="369332"/>
          </a:xfrm>
          <a:custGeom>
            <a:avLst/>
            <a:gdLst>
              <a:gd name="T0" fmla="*/ 0 w 1133"/>
              <a:gd name="T1" fmla="*/ 290104639 h 432"/>
              <a:gd name="T2" fmla="*/ 1558445569 w 1133"/>
              <a:gd name="T3" fmla="*/ 65811181 h 432"/>
              <a:gd name="T4" fmla="*/ 2147483647 w 1133"/>
              <a:gd name="T5" fmla="*/ 0 h 432"/>
              <a:gd name="T6" fmla="*/ 0 60000 65536"/>
              <a:gd name="T7" fmla="*/ 0 60000 65536"/>
              <a:gd name="T8" fmla="*/ 0 60000 65536"/>
              <a:gd name="T9" fmla="*/ 0 w 1133"/>
              <a:gd name="T10" fmla="*/ 0 h 432"/>
              <a:gd name="T11" fmla="*/ 1133 w 1133"/>
              <a:gd name="T12" fmla="*/ 432 h 432"/>
            </a:gdLst>
            <a:ahLst/>
            <a:cxnLst>
              <a:cxn ang="T6">
                <a:pos x="T0" y="T1"/>
              </a:cxn>
              <a:cxn ang="T7">
                <a:pos x="T2" y="T3"/>
              </a:cxn>
              <a:cxn ang="T8">
                <a:pos x="T4" y="T5"/>
              </a:cxn>
            </a:cxnLst>
            <a:rect l="T9" t="T10" r="T11" b="T12"/>
            <a:pathLst>
              <a:path w="1133" h="432">
                <a:moveTo>
                  <a:pt x="0" y="432"/>
                </a:moveTo>
                <a:cubicBezTo>
                  <a:pt x="62" y="301"/>
                  <a:pt x="125" y="170"/>
                  <a:pt x="314" y="98"/>
                </a:cubicBezTo>
                <a:cubicBezTo>
                  <a:pt x="503" y="26"/>
                  <a:pt x="818" y="13"/>
                  <a:pt x="1133" y="0"/>
                </a:cubicBezTo>
              </a:path>
            </a:pathLst>
          </a:custGeom>
          <a:noFill/>
          <a:ln w="28575" cap="flat" cmpd="sng">
            <a:solidFill>
              <a:schemeClr val="hlink"/>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en-US"/>
          </a:p>
        </p:txBody>
      </p:sp>
      <p:sp>
        <p:nvSpPr>
          <p:cNvPr id="57364" name="Text Box 21"/>
          <p:cNvSpPr txBox="1">
            <a:spLocks noChangeArrowheads="1"/>
          </p:cNvSpPr>
          <p:nvPr/>
        </p:nvSpPr>
        <p:spPr bwMode="auto">
          <a:xfrm>
            <a:off x="6810376" y="3716339"/>
            <a:ext cx="2073275" cy="396875"/>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a:t>128.100.10.15; z</a:t>
            </a:r>
          </a:p>
        </p:txBody>
      </p:sp>
    </p:spTree>
    <p:extLst>
      <p:ext uri="{BB962C8B-B14F-4D97-AF65-F5344CB8AC3E}">
        <p14:creationId xmlns:p14="http://schemas.microsoft.com/office/powerpoint/2010/main" val="110607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57990" y="493713"/>
            <a:ext cx="9186110" cy="838200"/>
          </a:xfrm>
        </p:spPr>
        <p:txBody>
          <a:bodyPr/>
          <a:lstStyle/>
          <a:p>
            <a:pPr eaLnBrk="1" hangingPunct="1"/>
            <a:r>
              <a:rPr lang="en-US" dirty="0" smtClean="0">
                <a:solidFill>
                  <a:srgbClr val="C00000"/>
                </a:solidFill>
                <a:ea typeface="ＭＳ Ｐゴシック" pitchFamily="34" charset="-128"/>
              </a:rPr>
              <a:t>Contents</a:t>
            </a:r>
          </a:p>
        </p:txBody>
      </p:sp>
      <p:sp>
        <p:nvSpPr>
          <p:cNvPr id="6147" name="Rectangle 3"/>
          <p:cNvSpPr>
            <a:spLocks noGrp="1" noChangeArrowheads="1"/>
          </p:cNvSpPr>
          <p:nvPr>
            <p:ph idx="1"/>
          </p:nvPr>
        </p:nvSpPr>
        <p:spPr>
          <a:xfrm>
            <a:off x="757990" y="1601788"/>
            <a:ext cx="11434010" cy="4437062"/>
          </a:xfrm>
        </p:spPr>
        <p:txBody>
          <a:bodyPr>
            <a:normAutofit/>
          </a:bodyPr>
          <a:lstStyle/>
          <a:p>
            <a:r>
              <a:rPr lang="en-US" altLang="en-US" sz="3200" dirty="0">
                <a:solidFill>
                  <a:schemeClr val="tx2"/>
                </a:solidFill>
              </a:rPr>
              <a:t>Basic Routing</a:t>
            </a:r>
          </a:p>
          <a:p>
            <a:r>
              <a:rPr lang="en-US" altLang="en-US" sz="3200" dirty="0"/>
              <a:t>Routing Information Protocol (RIP)</a:t>
            </a:r>
          </a:p>
          <a:p>
            <a:r>
              <a:rPr lang="en-US" altLang="en-US" sz="3200" dirty="0"/>
              <a:t>Open Shortest Path First (OSPF)</a:t>
            </a:r>
          </a:p>
          <a:p>
            <a:r>
              <a:rPr lang="en-US" altLang="en-US" sz="3200" dirty="0"/>
              <a:t>Border Gateway Protocol (BGP</a:t>
            </a:r>
            <a:r>
              <a:rPr lang="en-US" altLang="en-US" sz="3200" dirty="0" smtClean="0"/>
              <a:t>)</a:t>
            </a:r>
          </a:p>
          <a:p>
            <a:r>
              <a:rPr lang="en-US" altLang="en-US" sz="3200" dirty="0" smtClean="0"/>
              <a:t>Dynamic Host Configuration Protocol (DHCP)</a:t>
            </a:r>
          </a:p>
          <a:p>
            <a:r>
              <a:rPr lang="en-US" altLang="en-US" sz="3200" dirty="0" smtClean="0"/>
              <a:t>Network Address Translation (NAT)</a:t>
            </a:r>
            <a:endParaRPr lang="en-US" altLang="en-US" sz="3200" dirty="0"/>
          </a:p>
          <a:p>
            <a:pPr>
              <a:buFont typeface="Wingdings" panose="05000000000000000000" pitchFamily="2" charset="2"/>
              <a:buChar char="§"/>
            </a:pPr>
            <a:r>
              <a:rPr lang="en-US" sz="3200" dirty="0" smtClean="0">
                <a:cs typeface="Arial" charset="0"/>
              </a:rPr>
              <a:t>Summary</a:t>
            </a:r>
            <a:endParaRPr lang="en-US" sz="3200" dirty="0">
              <a:cs typeface="Arial" charset="0"/>
            </a:endParaRPr>
          </a:p>
        </p:txBody>
      </p:sp>
    </p:spTree>
    <p:extLst>
      <p:ext uri="{BB962C8B-B14F-4D97-AF65-F5344CB8AC3E}">
        <p14:creationId xmlns:p14="http://schemas.microsoft.com/office/powerpoint/2010/main" val="3466382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solidFill>
                  <a:srgbClr val="C00000"/>
                </a:solidFill>
              </a:rPr>
              <a:t>NAT Operation</a:t>
            </a:r>
            <a:r>
              <a:rPr lang="en-US" dirty="0">
                <a:solidFill>
                  <a:srgbClr val="C00000"/>
                </a:solidFill>
              </a:rPr>
              <a:t/>
            </a:r>
            <a:br>
              <a:rPr lang="en-US" dirty="0">
                <a:solidFill>
                  <a:srgbClr val="C00000"/>
                </a:solidFill>
              </a:rPr>
            </a:br>
            <a:r>
              <a:rPr lang="en-US" dirty="0">
                <a:solidFill>
                  <a:srgbClr val="C00000"/>
                </a:solidFill>
              </a:rPr>
              <a:t>NAT Characteristics</a:t>
            </a:r>
          </a:p>
        </p:txBody>
      </p:sp>
      <p:sp>
        <p:nvSpPr>
          <p:cNvPr id="2" name="Content Placeholder 1"/>
          <p:cNvSpPr>
            <a:spLocks noGrp="1"/>
          </p:cNvSpPr>
          <p:nvPr>
            <p:ph idx="1"/>
          </p:nvPr>
        </p:nvSpPr>
        <p:spPr>
          <a:xfrm>
            <a:off x="1717869" y="1352913"/>
            <a:ext cx="8733677" cy="4926405"/>
          </a:xfrm>
        </p:spPr>
        <p:txBody>
          <a:bodyPr>
            <a:normAutofit fontScale="92500" lnSpcReduction="10000"/>
          </a:bodyPr>
          <a:lstStyle/>
          <a:p>
            <a:r>
              <a:rPr lang="en-US" dirty="0"/>
              <a:t>IPv4 Private Address Space</a:t>
            </a:r>
          </a:p>
          <a:p>
            <a:pPr lvl="1"/>
            <a:r>
              <a:rPr lang="en-US" dirty="0"/>
              <a:t>10.0.0.0 /8, 172.16.0.0 /12, and 192.168.0.0 /16</a:t>
            </a:r>
          </a:p>
          <a:p>
            <a:r>
              <a:rPr lang="en-US" dirty="0"/>
              <a:t>What is NAT?</a:t>
            </a:r>
          </a:p>
          <a:p>
            <a:pPr lvl="1"/>
            <a:r>
              <a:rPr lang="en-US" dirty="0"/>
              <a:t>Process to translate network IPv4 address</a:t>
            </a:r>
          </a:p>
          <a:p>
            <a:pPr lvl="1"/>
            <a:r>
              <a:rPr lang="en-US" dirty="0"/>
              <a:t>Conserve public IPv4 addresses</a:t>
            </a:r>
          </a:p>
          <a:p>
            <a:pPr lvl="1"/>
            <a:r>
              <a:rPr lang="en-US" dirty="0"/>
              <a:t>Configured at the border router for translation</a:t>
            </a:r>
          </a:p>
          <a:p>
            <a:r>
              <a:rPr lang="en-US" dirty="0"/>
              <a:t>NAT Terminology</a:t>
            </a:r>
          </a:p>
          <a:p>
            <a:pPr lvl="1"/>
            <a:r>
              <a:rPr lang="en-US" dirty="0"/>
              <a:t>Inside address</a:t>
            </a:r>
          </a:p>
          <a:p>
            <a:pPr lvl="1"/>
            <a:r>
              <a:rPr lang="en-US" dirty="0"/>
              <a:t>Inside local address</a:t>
            </a:r>
          </a:p>
          <a:p>
            <a:pPr lvl="1"/>
            <a:r>
              <a:rPr lang="en-US" dirty="0"/>
              <a:t>Inside global address</a:t>
            </a:r>
          </a:p>
          <a:p>
            <a:pPr lvl="1"/>
            <a:r>
              <a:rPr lang="en-US" dirty="0"/>
              <a:t>Outside address</a:t>
            </a:r>
          </a:p>
          <a:p>
            <a:pPr lvl="1"/>
            <a:r>
              <a:rPr lang="en-US" dirty="0"/>
              <a:t>Outside local address</a:t>
            </a:r>
          </a:p>
          <a:p>
            <a:pPr lvl="1"/>
            <a:r>
              <a:rPr lang="en-US" dirty="0"/>
              <a:t>Outside global address</a:t>
            </a:r>
          </a:p>
          <a:p>
            <a:pPr marL="0" indent="0">
              <a:buNone/>
            </a:pPr>
            <a:endParaRPr lang="en-US" dirty="0"/>
          </a:p>
          <a:p>
            <a:pPr lvl="1"/>
            <a:endParaRPr lang="en-US" dirty="0"/>
          </a:p>
          <a:p>
            <a:endParaRPr lang="en-US" dirty="0"/>
          </a:p>
        </p:txBody>
      </p:sp>
      <p:pic>
        <p:nvPicPr>
          <p:cNvPr id="8"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29325" y="3558719"/>
            <a:ext cx="4460700" cy="3139241"/>
          </a:xfrm>
          <a:prstGeom prst="rect">
            <a:avLst/>
          </a:prstGeom>
          <a:noFill/>
          <a:ln w="9525">
            <a:solidFill>
              <a:schemeClr val="tx1"/>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3090876"/>
      </p:ext>
    </p:extLst>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solidFill>
                  <a:srgbClr val="C00000"/>
                </a:solidFill>
              </a:rPr>
              <a:t>NAT Operation</a:t>
            </a:r>
            <a:br>
              <a:rPr lang="en-US" sz="1600" dirty="0">
                <a:solidFill>
                  <a:srgbClr val="C00000"/>
                </a:solidFill>
              </a:rPr>
            </a:br>
            <a:r>
              <a:rPr lang="en-US" dirty="0">
                <a:solidFill>
                  <a:srgbClr val="C00000"/>
                </a:solidFill>
              </a:rPr>
              <a:t>Types of NAT</a:t>
            </a:r>
          </a:p>
        </p:txBody>
      </p:sp>
      <p:sp>
        <p:nvSpPr>
          <p:cNvPr id="2" name="Content Placeholder 1"/>
          <p:cNvSpPr>
            <a:spLocks noGrp="1"/>
          </p:cNvSpPr>
          <p:nvPr>
            <p:ph idx="1"/>
          </p:nvPr>
        </p:nvSpPr>
        <p:spPr>
          <a:xfrm>
            <a:off x="1717869" y="1495052"/>
            <a:ext cx="5416356" cy="5362948"/>
          </a:xfrm>
        </p:spPr>
        <p:txBody>
          <a:bodyPr>
            <a:normAutofit fontScale="85000" lnSpcReduction="20000"/>
          </a:bodyPr>
          <a:lstStyle/>
          <a:p>
            <a:r>
              <a:rPr lang="en-US" dirty="0"/>
              <a:t>Static NAT</a:t>
            </a:r>
          </a:p>
          <a:p>
            <a:pPr lvl="1"/>
            <a:r>
              <a:rPr lang="en-US" dirty="0"/>
              <a:t>One-to-one mapping of local and global addresses</a:t>
            </a:r>
          </a:p>
          <a:p>
            <a:pPr lvl="1"/>
            <a:r>
              <a:rPr lang="en-US" dirty="0"/>
              <a:t>Configured by the network administrator and remain constant.</a:t>
            </a:r>
          </a:p>
          <a:p>
            <a:r>
              <a:rPr lang="en-US" dirty="0"/>
              <a:t>Dynamic NAT</a:t>
            </a:r>
          </a:p>
          <a:p>
            <a:pPr lvl="1"/>
            <a:r>
              <a:rPr lang="en-US" dirty="0"/>
              <a:t>Uses a pool of public addresses and assigns them on a first-come, first-served basis</a:t>
            </a:r>
          </a:p>
          <a:p>
            <a:pPr lvl="1"/>
            <a:r>
              <a:rPr lang="en-US" dirty="0"/>
              <a:t>Requires that enough public addresses for the total number of simultaneous user sessions</a:t>
            </a:r>
          </a:p>
          <a:p>
            <a:r>
              <a:rPr lang="en-US" dirty="0"/>
              <a:t>Port Address Translation (PAT)</a:t>
            </a:r>
          </a:p>
          <a:p>
            <a:pPr lvl="1"/>
            <a:r>
              <a:rPr lang="en-US" dirty="0"/>
              <a:t>Maps multiple private IPv4 addresses to a single public IPv4 address or a few addresses</a:t>
            </a:r>
          </a:p>
          <a:p>
            <a:pPr lvl="1"/>
            <a:r>
              <a:rPr lang="en-US" dirty="0"/>
              <a:t>Also known as NAT overload</a:t>
            </a:r>
          </a:p>
          <a:p>
            <a:pPr lvl="1"/>
            <a:r>
              <a:rPr lang="en-US" dirty="0"/>
              <a:t>Validates that the incoming packets were requested</a:t>
            </a:r>
          </a:p>
          <a:p>
            <a:pPr lvl="1"/>
            <a:r>
              <a:rPr lang="en-US" dirty="0"/>
              <a:t>Uses port numbers to forward the response packets to the correct internal device</a:t>
            </a:r>
          </a:p>
          <a:p>
            <a:pPr lvl="1"/>
            <a:endParaRPr lang="en-US" dirty="0"/>
          </a:p>
          <a:p>
            <a:endParaRPr lang="en-US" dirty="0"/>
          </a:p>
        </p:txBody>
      </p:sp>
      <p:pic>
        <p:nvPicPr>
          <p:cNvPr id="4"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19977" y="1229517"/>
            <a:ext cx="3070049" cy="2614439"/>
          </a:xfrm>
          <a:prstGeom prst="rect">
            <a:avLst/>
          </a:prstGeom>
          <a:noFill/>
          <a:ln w="9525">
            <a:solidFill>
              <a:schemeClr val="tx1"/>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419976" y="4024839"/>
            <a:ext cx="3070050" cy="2608259"/>
          </a:xfrm>
          <a:prstGeom prst="rect">
            <a:avLst/>
          </a:prstGeom>
          <a:noFill/>
          <a:ln w="9525">
            <a:solidFill>
              <a:schemeClr val="tx1"/>
            </a:solidFill>
            <a:bevel/>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6837295"/>
      </p:ext>
    </p:extLst>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NAT Operation</a:t>
            </a:r>
            <a:br>
              <a:rPr lang="en-US" sz="1600" dirty="0">
                <a:solidFill>
                  <a:srgbClr val="C00000"/>
                </a:solidFill>
              </a:rPr>
            </a:br>
            <a:r>
              <a:rPr lang="en-US" dirty="0">
                <a:solidFill>
                  <a:srgbClr val="C00000"/>
                </a:solidFill>
              </a:rPr>
              <a:t>NAT Advantages</a:t>
            </a:r>
          </a:p>
        </p:txBody>
      </p:sp>
      <p:sp>
        <p:nvSpPr>
          <p:cNvPr id="2" name="Content Placeholder 1"/>
          <p:cNvSpPr>
            <a:spLocks noGrp="1"/>
          </p:cNvSpPr>
          <p:nvPr>
            <p:ph idx="1"/>
          </p:nvPr>
        </p:nvSpPr>
        <p:spPr>
          <a:xfrm>
            <a:off x="1729161" y="1401101"/>
            <a:ext cx="8733677" cy="4149635"/>
          </a:xfrm>
        </p:spPr>
        <p:txBody>
          <a:bodyPr>
            <a:normAutofit fontScale="92500" lnSpcReduction="10000"/>
          </a:bodyPr>
          <a:lstStyle/>
          <a:p>
            <a:r>
              <a:rPr lang="en-US" dirty="0"/>
              <a:t>Advantages of NAT</a:t>
            </a:r>
          </a:p>
          <a:p>
            <a:pPr lvl="1"/>
            <a:r>
              <a:rPr lang="en-US" dirty="0"/>
              <a:t>Conserves the legally registered addressing scheme</a:t>
            </a:r>
          </a:p>
          <a:p>
            <a:pPr lvl="1"/>
            <a:r>
              <a:rPr lang="pt-BR" dirty="0"/>
              <a:t>Increases the flexibility of connections to the public network</a:t>
            </a:r>
          </a:p>
          <a:p>
            <a:pPr lvl="1"/>
            <a:r>
              <a:rPr lang="pt-BR" dirty="0"/>
              <a:t>Provides consistency for internal network addressing schemes</a:t>
            </a:r>
          </a:p>
          <a:p>
            <a:pPr lvl="1"/>
            <a:r>
              <a:rPr lang="pt-BR" dirty="0"/>
              <a:t>Provides network security</a:t>
            </a:r>
            <a:endParaRPr lang="en-US" dirty="0"/>
          </a:p>
          <a:p>
            <a:r>
              <a:rPr lang="en-US" dirty="0"/>
              <a:t>Disadvantages of NAT</a:t>
            </a:r>
          </a:p>
          <a:p>
            <a:pPr lvl="1"/>
            <a:r>
              <a:rPr lang="en-US" dirty="0"/>
              <a:t>Performance is degraded</a:t>
            </a:r>
          </a:p>
          <a:p>
            <a:pPr lvl="1"/>
            <a:r>
              <a:rPr lang="pt-BR" dirty="0"/>
              <a:t>End-to-end functionality is degraded</a:t>
            </a:r>
          </a:p>
          <a:p>
            <a:pPr lvl="1"/>
            <a:r>
              <a:rPr lang="pt-BR" dirty="0"/>
              <a:t>End-to-end IP traceability is lost</a:t>
            </a:r>
          </a:p>
          <a:p>
            <a:pPr lvl="1"/>
            <a:r>
              <a:rPr lang="pt-BR" dirty="0"/>
              <a:t>Tunneling is more complicated</a:t>
            </a:r>
          </a:p>
          <a:p>
            <a:pPr lvl="1"/>
            <a:r>
              <a:rPr lang="pt-BR" dirty="0"/>
              <a:t>Initiating TCP connections can be disrupted</a:t>
            </a:r>
          </a:p>
          <a:p>
            <a:pPr lvl="1"/>
            <a:endParaRPr lang="en-US" dirty="0"/>
          </a:p>
          <a:p>
            <a:endParaRPr lang="en-US" dirty="0"/>
          </a:p>
        </p:txBody>
      </p:sp>
      <p:pic>
        <p:nvPicPr>
          <p:cNvPr id="3" name="Picture 2"/>
          <p:cNvPicPr>
            <a:picLocks noChangeAspect="1"/>
          </p:cNvPicPr>
          <p:nvPr/>
        </p:nvPicPr>
        <p:blipFill>
          <a:blip r:embed="rId3"/>
          <a:stretch>
            <a:fillRect/>
          </a:stretch>
        </p:blipFill>
        <p:spPr>
          <a:xfrm>
            <a:off x="5851351" y="5176924"/>
            <a:ext cx="4638675" cy="1600200"/>
          </a:xfrm>
          <a:prstGeom prst="rect">
            <a:avLst/>
          </a:prstGeom>
        </p:spPr>
      </p:pic>
    </p:spTree>
    <p:extLst>
      <p:ext uri="{BB962C8B-B14F-4D97-AF65-F5344CB8AC3E}">
        <p14:creationId xmlns:p14="http://schemas.microsoft.com/office/powerpoint/2010/main" val="1304600908"/>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280901"/>
            <a:ext cx="10515600" cy="1325563"/>
          </a:xfrm>
        </p:spPr>
        <p:txBody>
          <a:bodyPr/>
          <a:lstStyle/>
          <a:p>
            <a:r>
              <a:rPr lang="en-US" sz="1600" dirty="0">
                <a:solidFill>
                  <a:srgbClr val="C00000"/>
                </a:solidFill>
              </a:rPr>
              <a:t>Configuring NAT</a:t>
            </a:r>
            <a:br>
              <a:rPr lang="en-US" sz="1600" dirty="0">
                <a:solidFill>
                  <a:srgbClr val="C00000"/>
                </a:solidFill>
              </a:rPr>
            </a:br>
            <a:r>
              <a:rPr lang="en-US" dirty="0">
                <a:solidFill>
                  <a:srgbClr val="C00000"/>
                </a:solidFill>
              </a:rPr>
              <a:t>Configuring Static NAT</a:t>
            </a:r>
          </a:p>
        </p:txBody>
      </p:sp>
      <p:sp>
        <p:nvSpPr>
          <p:cNvPr id="2" name="Content Placeholder 1"/>
          <p:cNvSpPr>
            <a:spLocks noGrp="1"/>
          </p:cNvSpPr>
          <p:nvPr>
            <p:ph idx="1"/>
          </p:nvPr>
        </p:nvSpPr>
        <p:spPr>
          <a:xfrm>
            <a:off x="1756348" y="1364945"/>
            <a:ext cx="8733677" cy="5329463"/>
          </a:xfrm>
        </p:spPr>
        <p:txBody>
          <a:bodyPr/>
          <a:lstStyle/>
          <a:p>
            <a:r>
              <a:rPr lang="en-US" dirty="0"/>
              <a:t>Configuring Static NAT</a:t>
            </a:r>
          </a:p>
          <a:p>
            <a:pPr lvl="1"/>
            <a:r>
              <a:rPr lang="en-US" dirty="0"/>
              <a:t>Create the mapping between the inside local and outside local 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static </a:t>
            </a:r>
            <a:r>
              <a:rPr lang="en-US" i="1" dirty="0">
                <a:latin typeface="Courier New" panose="02070309020205020404" pitchFamily="49" charset="0"/>
                <a:cs typeface="Courier New" panose="02070309020205020404" pitchFamily="49" charset="0"/>
              </a:rPr>
              <a:t>local-</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global-</a:t>
            </a:r>
            <a:r>
              <a:rPr lang="en-US" i="1" dirty="0" err="1">
                <a:latin typeface="Courier New" panose="02070309020205020404" pitchFamily="49" charset="0"/>
                <a:cs typeface="Courier New" panose="02070309020205020404" pitchFamily="49" charset="0"/>
              </a:rPr>
              <a:t>ip</a:t>
            </a:r>
            <a:endParaRPr lang="en-US" i="1" dirty="0">
              <a:latin typeface="Courier New" panose="02070309020205020404" pitchFamily="49" charset="0"/>
              <a:cs typeface="Courier New" panose="02070309020205020404" pitchFamily="49" charset="0"/>
            </a:endParaRPr>
          </a:p>
          <a:p>
            <a:pPr lvl="1"/>
            <a:r>
              <a:rPr lang="en-US" dirty="0"/>
              <a:t>Define which interfaces belong to the inside network and which belong to the outside network</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p>
          <a:p>
            <a:r>
              <a:rPr lang="en-US" dirty="0"/>
              <a:t>Analyzing Static NAT</a:t>
            </a:r>
          </a:p>
          <a:p>
            <a:r>
              <a:rPr lang="en-US" dirty="0"/>
              <a:t>Verifying Static NAT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endParaRPr lang="en-US" dirty="0"/>
          </a:p>
        </p:txBody>
      </p:sp>
      <p:pic>
        <p:nvPicPr>
          <p:cNvPr id="5" name="Picture 4"/>
          <p:cNvPicPr>
            <a:picLocks noChangeAspect="1"/>
          </p:cNvPicPr>
          <p:nvPr/>
        </p:nvPicPr>
        <p:blipFill>
          <a:blip r:embed="rId3"/>
          <a:stretch>
            <a:fillRect/>
          </a:stretch>
        </p:blipFill>
        <p:spPr>
          <a:xfrm>
            <a:off x="5771910" y="3672311"/>
            <a:ext cx="4896091" cy="3022096"/>
          </a:xfrm>
          <a:prstGeom prst="rect">
            <a:avLst/>
          </a:prstGeom>
        </p:spPr>
      </p:pic>
    </p:spTree>
    <p:extLst>
      <p:ext uri="{BB962C8B-B14F-4D97-AF65-F5344CB8AC3E}">
        <p14:creationId xmlns:p14="http://schemas.microsoft.com/office/powerpoint/2010/main" val="1889938846"/>
      </p:ext>
    </p:extLst>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85000" lnSpcReduction="20000"/>
          </a:bodyPr>
          <a:lstStyle/>
          <a:p>
            <a:pPr marL="0" indent="0">
              <a:buNone/>
            </a:pPr>
            <a:r>
              <a:rPr lang="en-US" dirty="0"/>
              <a:t>access-list 1 permit 172.16.15.0 0.0.0.255</a:t>
            </a:r>
          </a:p>
          <a:p>
            <a:pPr marL="0" indent="0">
              <a:buNone/>
            </a:pPr>
            <a:r>
              <a:rPr lang="en-US" dirty="0" err="1" smtClean="0"/>
              <a:t>ip</a:t>
            </a:r>
            <a:r>
              <a:rPr lang="en-US" dirty="0" smtClean="0"/>
              <a:t> </a:t>
            </a:r>
            <a:r>
              <a:rPr lang="en-US" dirty="0" err="1"/>
              <a:t>nat</a:t>
            </a:r>
            <a:r>
              <a:rPr lang="en-US" dirty="0"/>
              <a:t> pool TEST 209.165.200.225 209.165.200.226 netmask 255.255.255.252</a:t>
            </a:r>
          </a:p>
          <a:p>
            <a:pPr marL="0" indent="0">
              <a:buNone/>
            </a:pPr>
            <a:r>
              <a:rPr lang="en-US" dirty="0" err="1"/>
              <a:t>ip</a:t>
            </a:r>
            <a:r>
              <a:rPr lang="en-US" dirty="0"/>
              <a:t> </a:t>
            </a:r>
            <a:r>
              <a:rPr lang="en-US" dirty="0" err="1"/>
              <a:t>nat</a:t>
            </a:r>
            <a:r>
              <a:rPr lang="en-US" dirty="0"/>
              <a:t> inside source list 1 pool TEST </a:t>
            </a:r>
            <a:r>
              <a:rPr lang="en-US" dirty="0" smtClean="0"/>
              <a:t>overload</a:t>
            </a:r>
          </a:p>
          <a:p>
            <a:pPr marL="0" indent="0">
              <a:buNone/>
            </a:pPr>
            <a:r>
              <a:rPr lang="en-US" dirty="0"/>
              <a:t>[</a:t>
            </a:r>
            <a:r>
              <a:rPr lang="en-US" dirty="0" err="1" smtClean="0"/>
              <a:t>ip</a:t>
            </a:r>
            <a:r>
              <a:rPr lang="en-US" dirty="0" smtClean="0"/>
              <a:t> </a:t>
            </a:r>
            <a:r>
              <a:rPr lang="en-US" dirty="0" err="1" smtClean="0"/>
              <a:t>nat</a:t>
            </a:r>
            <a:r>
              <a:rPr lang="en-US" dirty="0" smtClean="0"/>
              <a:t> inside source list 1 s 0/1/0 overload]</a:t>
            </a:r>
            <a:endParaRPr lang="en-US" dirty="0"/>
          </a:p>
          <a:p>
            <a:pPr marL="0" indent="0">
              <a:buNone/>
            </a:pPr>
            <a:r>
              <a:rPr lang="en-US" dirty="0" err="1">
                <a:solidFill>
                  <a:srgbClr val="C00000"/>
                </a:solidFill>
              </a:rPr>
              <a:t>ip</a:t>
            </a:r>
            <a:r>
              <a:rPr lang="en-US" dirty="0">
                <a:solidFill>
                  <a:srgbClr val="C00000"/>
                </a:solidFill>
              </a:rPr>
              <a:t> </a:t>
            </a:r>
            <a:r>
              <a:rPr lang="en-US" dirty="0" err="1">
                <a:solidFill>
                  <a:srgbClr val="C00000"/>
                </a:solidFill>
              </a:rPr>
              <a:t>nat</a:t>
            </a:r>
            <a:r>
              <a:rPr lang="en-US" dirty="0">
                <a:solidFill>
                  <a:srgbClr val="C00000"/>
                </a:solidFill>
              </a:rPr>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430875"/>
            <a:ext cx="5148219" cy="3559477"/>
          </a:xfrm>
          <a:prstGeom prst="rect">
            <a:avLst/>
          </a:prstGeom>
        </p:spPr>
      </p:pic>
    </p:spTree>
    <p:extLst>
      <p:ext uri="{BB962C8B-B14F-4D97-AF65-F5344CB8AC3E}">
        <p14:creationId xmlns:p14="http://schemas.microsoft.com/office/powerpoint/2010/main" val="1126936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Configuring NAT</a:t>
            </a:r>
            <a:r>
              <a:rPr lang="en-US" dirty="0">
                <a:solidFill>
                  <a:srgbClr val="C00000"/>
                </a:solidFill>
              </a:rPr>
              <a:t/>
            </a:r>
            <a:br>
              <a:rPr lang="en-US" dirty="0">
                <a:solidFill>
                  <a:srgbClr val="C00000"/>
                </a:solidFill>
              </a:rPr>
            </a:br>
            <a:r>
              <a:rPr lang="en-US" dirty="0">
                <a:solidFill>
                  <a:srgbClr val="C00000"/>
                </a:solidFill>
              </a:rPr>
              <a:t>Configuring Dynamic NAT</a:t>
            </a:r>
          </a:p>
        </p:txBody>
      </p:sp>
      <p:sp>
        <p:nvSpPr>
          <p:cNvPr id="2" name="Content Placeholder 1"/>
          <p:cNvSpPr>
            <a:spLocks noGrp="1"/>
          </p:cNvSpPr>
          <p:nvPr>
            <p:ph idx="1"/>
          </p:nvPr>
        </p:nvSpPr>
        <p:spPr>
          <a:xfrm>
            <a:off x="1756349" y="1449169"/>
            <a:ext cx="8733677" cy="4926405"/>
          </a:xfrm>
        </p:spPr>
        <p:txBody>
          <a:bodyPr/>
          <a:lstStyle/>
          <a:p>
            <a:r>
              <a:rPr lang="en-US" dirty="0"/>
              <a:t>Dynamic NAT Operation</a:t>
            </a:r>
          </a:p>
          <a:p>
            <a:pPr lvl="1"/>
            <a:r>
              <a:rPr lang="en-US" dirty="0"/>
              <a:t>The pool of public IPv4 addresses (inside global address pool) is available to any device on the inside network on a first-come, first-served basis.</a:t>
            </a:r>
          </a:p>
          <a:p>
            <a:pPr lvl="1"/>
            <a:r>
              <a:rPr lang="en-US" dirty="0"/>
              <a:t>With dynamic NAT, a single inside address is translated to a single outside address.</a:t>
            </a:r>
          </a:p>
          <a:p>
            <a:pPr lvl="1"/>
            <a:r>
              <a:rPr lang="en-US" dirty="0"/>
              <a:t>The pool must be large enough to accommodate all inside devices.</a:t>
            </a:r>
          </a:p>
          <a:p>
            <a:pPr lvl="1"/>
            <a:r>
              <a:rPr lang="en-US" dirty="0"/>
              <a:t>A device is unable to communicate to any external networks if no addresses are available in the pool.</a:t>
            </a:r>
          </a:p>
        </p:txBody>
      </p:sp>
    </p:spTree>
    <p:extLst>
      <p:ext uri="{BB962C8B-B14F-4D97-AF65-F5344CB8AC3E}">
        <p14:creationId xmlns:p14="http://schemas.microsoft.com/office/powerpoint/2010/main" val="569222848"/>
      </p:ext>
    </p:extLst>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38200" y="329029"/>
            <a:ext cx="10515600" cy="1325563"/>
          </a:xfrm>
        </p:spPr>
        <p:txBody>
          <a:bodyPr/>
          <a:lstStyle/>
          <a:p>
            <a:r>
              <a:rPr lang="en-US" sz="1600" dirty="0">
                <a:solidFill>
                  <a:srgbClr val="C00000"/>
                </a:solidFill>
              </a:rPr>
              <a:t>Configuring NAT</a:t>
            </a:r>
            <a:r>
              <a:rPr lang="en-US" dirty="0">
                <a:solidFill>
                  <a:srgbClr val="C00000"/>
                </a:solidFill>
              </a:rPr>
              <a:t/>
            </a:r>
            <a:br>
              <a:rPr lang="en-US" dirty="0">
                <a:solidFill>
                  <a:srgbClr val="C00000"/>
                </a:solidFill>
              </a:rPr>
            </a:br>
            <a:r>
              <a:rPr lang="en-US" dirty="0">
                <a:solidFill>
                  <a:srgbClr val="C00000"/>
                </a:solidFill>
              </a:rPr>
              <a:t>Configuring Dynamic NAT (Cont.)</a:t>
            </a:r>
          </a:p>
        </p:txBody>
      </p:sp>
      <p:sp>
        <p:nvSpPr>
          <p:cNvPr id="2" name="Content Placeholder 1"/>
          <p:cNvSpPr>
            <a:spLocks noGrp="1"/>
          </p:cNvSpPr>
          <p:nvPr>
            <p:ph idx="1"/>
          </p:nvPr>
        </p:nvSpPr>
        <p:spPr>
          <a:xfrm>
            <a:off x="565484" y="1545424"/>
            <a:ext cx="10996863" cy="4926405"/>
          </a:xfrm>
        </p:spPr>
        <p:txBody>
          <a:bodyPr>
            <a:normAutofit/>
          </a:bodyPr>
          <a:lstStyle/>
          <a:p>
            <a:r>
              <a:rPr lang="en-US" dirty="0"/>
              <a:t>Configuring Dynamic NAT</a:t>
            </a:r>
          </a:p>
          <a:p>
            <a:pPr lvl="1"/>
            <a:r>
              <a:rPr lang="en-US" dirty="0"/>
              <a:t>Create the mapping between the inside local and outside local 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pool </a:t>
            </a:r>
            <a:r>
              <a:rPr lang="en-US" i="1" dirty="0">
                <a:latin typeface="Courier New" panose="02070309020205020404" pitchFamily="49" charset="0"/>
                <a:cs typeface="Courier New" panose="02070309020205020404" pitchFamily="49" charset="0"/>
              </a:rPr>
              <a:t>name</a:t>
            </a:r>
            <a:r>
              <a:rPr lang="en-US" dirty="0">
                <a:latin typeface="Courier New" panose="02070309020205020404" pitchFamily="49" charset="0"/>
                <a:cs typeface="Courier New" panose="02070309020205020404" pitchFamily="49" charset="0"/>
              </a:rPr>
              <a:t> </a:t>
            </a:r>
            <a:r>
              <a:rPr lang="en-US" i="1" dirty="0">
                <a:latin typeface="Courier New" panose="02070309020205020404" pitchFamily="49" charset="0"/>
                <a:cs typeface="Courier New" panose="02070309020205020404" pitchFamily="49" charset="0"/>
              </a:rPr>
              <a:t>start-</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end-</a:t>
            </a:r>
            <a:r>
              <a:rPr lang="en-US" i="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netmask </a:t>
            </a:r>
            <a:r>
              <a:rPr lang="en-US" i="1" dirty="0" err="1">
                <a:latin typeface="Courier New" panose="02070309020205020404" pitchFamily="49" charset="0"/>
                <a:cs typeface="Courier New" panose="02070309020205020404" pitchFamily="49" charset="0"/>
              </a:rPr>
              <a:t>netmask</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prefix-length </a:t>
            </a:r>
            <a:r>
              <a:rPr lang="en-US" i="1" dirty="0">
                <a:latin typeface="Courier New" panose="02070309020205020404" pitchFamily="49" charset="0"/>
                <a:cs typeface="Courier New" panose="02070309020205020404" pitchFamily="49" charset="0"/>
              </a:rPr>
              <a:t>prefix-length</a:t>
            </a:r>
            <a:r>
              <a:rPr lang="en-US" dirty="0">
                <a:latin typeface="Courier New" panose="02070309020205020404" pitchFamily="49" charset="0"/>
                <a:cs typeface="Courier New" panose="02070309020205020404" pitchFamily="49" charset="0"/>
              </a:rPr>
              <a:t>}</a:t>
            </a:r>
          </a:p>
          <a:p>
            <a:pPr lvl="1"/>
            <a:r>
              <a:rPr lang="en-US" dirty="0"/>
              <a:t>Create a standard ACL to permit those addresses to be translated</a:t>
            </a:r>
          </a:p>
          <a:p>
            <a:pPr lvl="2"/>
            <a:r>
              <a:rPr lang="en-US" b="1" dirty="0">
                <a:latin typeface="Courier New" panose="02070309020205020404" pitchFamily="49" charset="0"/>
                <a:cs typeface="Courier New" panose="02070309020205020404" pitchFamily="49" charset="0"/>
              </a:rPr>
              <a:t>access-list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permit </a:t>
            </a:r>
            <a:r>
              <a:rPr lang="en-US" i="1" dirty="0">
                <a:latin typeface="Courier New" panose="02070309020205020404" pitchFamily="49" charset="0"/>
                <a:cs typeface="Courier New" panose="02070309020205020404" pitchFamily="49" charset="0"/>
              </a:rPr>
              <a:t>source </a:t>
            </a:r>
            <a:r>
              <a:rPr lang="en-US" dirty="0">
                <a:latin typeface="Courier New" panose="02070309020205020404" pitchFamily="49" charset="0"/>
                <a:cs typeface="Courier New" panose="02070309020205020404" pitchFamily="49" charset="0"/>
              </a:rPr>
              <a:t>[</a:t>
            </a:r>
            <a:r>
              <a:rPr lang="en-US" i="1" dirty="0">
                <a:latin typeface="Courier New" panose="02070309020205020404" pitchFamily="49" charset="0"/>
                <a:cs typeface="Courier New" panose="02070309020205020404" pitchFamily="49" charset="0"/>
              </a:rPr>
              <a:t>source-wildcard</a:t>
            </a:r>
            <a:r>
              <a:rPr lang="en-US" dirty="0">
                <a:latin typeface="Courier New" panose="02070309020205020404" pitchFamily="49" charset="0"/>
                <a:cs typeface="Courier New" panose="02070309020205020404" pitchFamily="49" charset="0"/>
              </a:rPr>
              <a:t>]</a:t>
            </a:r>
          </a:p>
          <a:p>
            <a:pPr lvl="1"/>
            <a:r>
              <a:rPr lang="en-US" dirty="0"/>
              <a:t>Bind the ACL to the pool</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pool </a:t>
            </a:r>
            <a:r>
              <a:rPr lang="en-US" i="1" dirty="0">
                <a:latin typeface="Courier New" panose="02070309020205020404" pitchFamily="49" charset="0"/>
                <a:cs typeface="Courier New" panose="02070309020205020404" pitchFamily="49" charset="0"/>
              </a:rPr>
              <a:t>name</a:t>
            </a:r>
          </a:p>
          <a:p>
            <a:pPr lvl="1"/>
            <a:r>
              <a:rPr lang="en-US" dirty="0"/>
              <a:t>Identify the inside and outside interfaces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p>
          <a:p>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8516579"/>
      </p:ext>
    </p:extLst>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92500" lnSpcReduction="20000"/>
          </a:bodyPr>
          <a:lstStyle/>
          <a:p>
            <a:pPr marL="0" indent="0">
              <a:buNone/>
            </a:pPr>
            <a:r>
              <a:rPr lang="en-US" dirty="0">
                <a:solidFill>
                  <a:srgbClr val="C00000"/>
                </a:solidFill>
              </a:rPr>
              <a:t>access-list 1 permit 172.16.15.0 0.0.0.255</a:t>
            </a:r>
          </a:p>
          <a:p>
            <a:pPr marL="0" indent="0">
              <a:buNone/>
            </a:pPr>
            <a:r>
              <a:rPr lang="en-US" dirty="0" err="1" smtClean="0">
                <a:solidFill>
                  <a:srgbClr val="C00000"/>
                </a:solidFill>
              </a:rPr>
              <a:t>ip</a:t>
            </a:r>
            <a:r>
              <a:rPr lang="en-US" dirty="0" smtClean="0">
                <a:solidFill>
                  <a:srgbClr val="C00000"/>
                </a:solidFill>
              </a:rPr>
              <a:t> </a:t>
            </a:r>
            <a:r>
              <a:rPr lang="en-US" dirty="0" err="1">
                <a:solidFill>
                  <a:srgbClr val="C00000"/>
                </a:solidFill>
              </a:rPr>
              <a:t>nat</a:t>
            </a:r>
            <a:r>
              <a:rPr lang="en-US" dirty="0">
                <a:solidFill>
                  <a:srgbClr val="C00000"/>
                </a:solidFill>
              </a:rPr>
              <a:t> pool TEST 209.165.200.225 209.165.200.226 netmask 255.255.255.252</a:t>
            </a:r>
          </a:p>
          <a:p>
            <a:pPr marL="0" indent="0">
              <a:buNone/>
            </a:pPr>
            <a:r>
              <a:rPr lang="en-US" dirty="0" err="1">
                <a:solidFill>
                  <a:srgbClr val="C00000"/>
                </a:solidFill>
              </a:rPr>
              <a:t>ip</a:t>
            </a:r>
            <a:r>
              <a:rPr lang="en-US" dirty="0">
                <a:solidFill>
                  <a:srgbClr val="C00000"/>
                </a:solidFill>
              </a:rPr>
              <a:t> </a:t>
            </a:r>
            <a:r>
              <a:rPr lang="en-US" dirty="0" err="1">
                <a:solidFill>
                  <a:srgbClr val="C00000"/>
                </a:solidFill>
              </a:rPr>
              <a:t>nat</a:t>
            </a:r>
            <a:r>
              <a:rPr lang="en-US" dirty="0">
                <a:solidFill>
                  <a:srgbClr val="C00000"/>
                </a:solidFill>
              </a:rPr>
              <a:t> inside source list 1 pool TEST </a:t>
            </a:r>
            <a:endParaRPr lang="en-US" dirty="0" smtClean="0">
              <a:solidFill>
                <a:srgbClr val="C00000"/>
              </a:solidFill>
            </a:endParaRPr>
          </a:p>
          <a:p>
            <a:pPr marL="0" indent="0">
              <a:buNone/>
            </a:pPr>
            <a:r>
              <a:rPr lang="en-US" dirty="0" err="1" smtClean="0"/>
              <a:t>ip</a:t>
            </a:r>
            <a:r>
              <a:rPr lang="en-US" dirty="0" smtClean="0"/>
              <a:t> </a:t>
            </a:r>
            <a:r>
              <a:rPr lang="en-US" dirty="0" err="1"/>
              <a:t>nat</a:t>
            </a:r>
            <a:r>
              <a:rPr lang="en-US" dirty="0"/>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394779"/>
            <a:ext cx="5148219" cy="3559477"/>
          </a:xfrm>
          <a:prstGeom prst="rect">
            <a:avLst/>
          </a:prstGeom>
        </p:spPr>
      </p:pic>
    </p:spTree>
    <p:extLst>
      <p:ext uri="{BB962C8B-B14F-4D97-AF65-F5344CB8AC3E}">
        <p14:creationId xmlns:p14="http://schemas.microsoft.com/office/powerpoint/2010/main" val="21294371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Configuring NAT</a:t>
            </a:r>
            <a:r>
              <a:rPr lang="en-US" dirty="0"/>
              <a:t/>
            </a:r>
            <a:br>
              <a:rPr lang="en-US" dirty="0"/>
            </a:br>
            <a:r>
              <a:rPr lang="en-US" dirty="0"/>
              <a:t>Configuring Dynamic NAT (Cont.)</a:t>
            </a:r>
          </a:p>
        </p:txBody>
      </p:sp>
      <p:sp>
        <p:nvSpPr>
          <p:cNvPr id="2" name="Content Placeholder 1"/>
          <p:cNvSpPr>
            <a:spLocks noGrp="1"/>
          </p:cNvSpPr>
          <p:nvPr>
            <p:ph idx="1"/>
          </p:nvPr>
        </p:nvSpPr>
        <p:spPr>
          <a:xfrm>
            <a:off x="1737107" y="1400730"/>
            <a:ext cx="8733677" cy="2286111"/>
          </a:xfrm>
        </p:spPr>
        <p:txBody>
          <a:bodyPr>
            <a:normAutofit fontScale="92500" lnSpcReduction="10000"/>
          </a:bodyPr>
          <a:lstStyle/>
          <a:p>
            <a:r>
              <a:rPr lang="en-US" dirty="0"/>
              <a:t>Analyzing Dynamic NAT</a:t>
            </a:r>
          </a:p>
          <a:p>
            <a:r>
              <a:rPr lang="en-US" dirty="0"/>
              <a:t>Verifying Dynamic NAT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 verbose</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 *</a:t>
            </a:r>
          </a:p>
        </p:txBody>
      </p:sp>
      <p:pic>
        <p:nvPicPr>
          <p:cNvPr id="4" name="Picture 3"/>
          <p:cNvPicPr>
            <a:picLocks noChangeAspect="1"/>
          </p:cNvPicPr>
          <p:nvPr/>
        </p:nvPicPr>
        <p:blipFill>
          <a:blip r:embed="rId3"/>
          <a:stretch>
            <a:fillRect/>
          </a:stretch>
        </p:blipFill>
        <p:spPr>
          <a:xfrm>
            <a:off x="2586098" y="3686841"/>
            <a:ext cx="3517848" cy="2899930"/>
          </a:xfrm>
          <a:prstGeom prst="rect">
            <a:avLst/>
          </a:prstGeom>
        </p:spPr>
      </p:pic>
      <p:pic>
        <p:nvPicPr>
          <p:cNvPr id="7" name="Picture 6"/>
          <p:cNvPicPr>
            <a:picLocks noChangeAspect="1"/>
          </p:cNvPicPr>
          <p:nvPr/>
        </p:nvPicPr>
        <p:blipFill>
          <a:blip r:embed="rId4"/>
          <a:stretch>
            <a:fillRect/>
          </a:stretch>
        </p:blipFill>
        <p:spPr>
          <a:xfrm>
            <a:off x="6590602" y="3686842"/>
            <a:ext cx="3424453" cy="2805073"/>
          </a:xfrm>
          <a:prstGeom prst="rect">
            <a:avLst/>
          </a:prstGeom>
        </p:spPr>
      </p:pic>
    </p:spTree>
    <p:extLst>
      <p:ext uri="{BB962C8B-B14F-4D97-AF65-F5344CB8AC3E}">
        <p14:creationId xmlns:p14="http://schemas.microsoft.com/office/powerpoint/2010/main" val="2089806048"/>
      </p:ext>
    </p:extLst>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863628" y="529023"/>
            <a:ext cx="8772157" cy="838200"/>
          </a:xfrm>
        </p:spPr>
        <p:txBody>
          <a:bodyPr>
            <a:normAutofit fontScale="90000"/>
          </a:bodyPr>
          <a:lstStyle/>
          <a:p>
            <a:r>
              <a:rPr lang="en-US" sz="1600" dirty="0">
                <a:solidFill>
                  <a:srgbClr val="C00000"/>
                </a:solidFill>
              </a:rPr>
              <a:t>Configuring NAT</a:t>
            </a:r>
            <a:br>
              <a:rPr lang="en-US" sz="1600" dirty="0">
                <a:solidFill>
                  <a:srgbClr val="C00000"/>
                </a:solidFill>
              </a:rPr>
            </a:br>
            <a:r>
              <a:rPr lang="en-US" dirty="0">
                <a:solidFill>
                  <a:srgbClr val="C00000"/>
                </a:solidFill>
              </a:rPr>
              <a:t>Configuring Port Address Translations (PAT)</a:t>
            </a:r>
          </a:p>
        </p:txBody>
      </p:sp>
      <p:sp>
        <p:nvSpPr>
          <p:cNvPr id="2" name="Content Placeholder 1"/>
          <p:cNvSpPr>
            <a:spLocks noGrp="1"/>
          </p:cNvSpPr>
          <p:nvPr>
            <p:ph idx="1"/>
          </p:nvPr>
        </p:nvSpPr>
        <p:spPr>
          <a:xfrm>
            <a:off x="863628" y="1653699"/>
            <a:ext cx="10542309" cy="3698223"/>
          </a:xfrm>
        </p:spPr>
        <p:txBody>
          <a:bodyPr>
            <a:normAutofit fontScale="92500" lnSpcReduction="10000"/>
          </a:bodyPr>
          <a:lstStyle/>
          <a:p>
            <a:r>
              <a:rPr lang="en-US" dirty="0"/>
              <a:t>Configuring PAT: </a:t>
            </a:r>
            <a:r>
              <a:rPr lang="en-US" dirty="0">
                <a:solidFill>
                  <a:srgbClr val="C00000"/>
                </a:solidFill>
              </a:rPr>
              <a:t>Address Pool</a:t>
            </a:r>
          </a:p>
          <a:p>
            <a:pPr lvl="1"/>
            <a:r>
              <a:rPr lang="en-US" dirty="0"/>
              <a:t>Create the mapping between the inside local and outside local addresses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pool name </a:t>
            </a:r>
            <a:r>
              <a:rPr lang="en-US" i="1" dirty="0">
                <a:latin typeface="Courier New" panose="02070309020205020404" pitchFamily="49" charset="0"/>
                <a:cs typeface="Courier New" panose="02070309020205020404" pitchFamily="49" charset="0"/>
              </a:rPr>
              <a:t>start-</a:t>
            </a:r>
            <a:r>
              <a:rPr lang="en-US" i="1" dirty="0" err="1">
                <a:latin typeface="Courier New" panose="02070309020205020404" pitchFamily="49" charset="0"/>
                <a:cs typeface="Courier New" panose="02070309020205020404" pitchFamily="49" charset="0"/>
              </a:rPr>
              <a:t>ip</a:t>
            </a:r>
            <a:r>
              <a:rPr lang="en-US" i="1" dirty="0">
                <a:latin typeface="Courier New" panose="02070309020205020404" pitchFamily="49" charset="0"/>
                <a:cs typeface="Courier New" panose="02070309020205020404" pitchFamily="49" charset="0"/>
              </a:rPr>
              <a:t> end-</a:t>
            </a:r>
            <a:r>
              <a:rPr lang="en-US" i="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netmask </a:t>
            </a:r>
            <a:r>
              <a:rPr lang="en-US" i="1" dirty="0" err="1">
                <a:latin typeface="Courier New" panose="02070309020205020404" pitchFamily="49" charset="0"/>
                <a:cs typeface="Courier New" panose="02070309020205020404" pitchFamily="49" charset="0"/>
              </a:rPr>
              <a:t>netmask</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prefix-length </a:t>
            </a:r>
            <a:r>
              <a:rPr lang="en-US" i="1" dirty="0">
                <a:latin typeface="Courier New" panose="02070309020205020404" pitchFamily="49" charset="0"/>
                <a:cs typeface="Courier New" panose="02070309020205020404" pitchFamily="49" charset="0"/>
              </a:rPr>
              <a:t>prefix-length</a:t>
            </a:r>
            <a:r>
              <a:rPr lang="en-US" dirty="0">
                <a:latin typeface="Courier New" panose="02070309020205020404" pitchFamily="49" charset="0"/>
                <a:cs typeface="Courier New" panose="02070309020205020404" pitchFamily="49" charset="0"/>
              </a:rPr>
              <a:t>}</a:t>
            </a:r>
          </a:p>
          <a:p>
            <a:pPr lvl="1"/>
            <a:r>
              <a:rPr lang="en-US" dirty="0"/>
              <a:t>Create a standard ACL to permit those addresses to be translated</a:t>
            </a:r>
          </a:p>
          <a:p>
            <a:pPr lvl="2"/>
            <a:r>
              <a:rPr lang="en-US" b="1" dirty="0">
                <a:latin typeface="Courier New" panose="02070309020205020404" pitchFamily="49" charset="0"/>
                <a:cs typeface="Courier New" panose="02070309020205020404" pitchFamily="49" charset="0"/>
              </a:rPr>
              <a:t>access-list </a:t>
            </a:r>
            <a:r>
              <a:rPr lang="en-US"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permit </a:t>
            </a:r>
            <a:r>
              <a:rPr lang="en-US" i="1" dirty="0">
                <a:latin typeface="Courier New" panose="02070309020205020404" pitchFamily="49" charset="0"/>
                <a:cs typeface="Courier New" panose="02070309020205020404" pitchFamily="49" charset="0"/>
              </a:rPr>
              <a:t>source</a:t>
            </a:r>
            <a:r>
              <a:rPr lang="en-US" b="1" i="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r>
              <a:rPr lang="en-US" i="1" dirty="0">
                <a:latin typeface="Courier New" panose="02070309020205020404" pitchFamily="49" charset="0"/>
                <a:cs typeface="Courier New" panose="02070309020205020404" pitchFamily="49" charset="0"/>
              </a:rPr>
              <a:t>source-wildcard</a:t>
            </a:r>
            <a:r>
              <a:rPr lang="en-US" dirty="0">
                <a:latin typeface="Courier New" panose="02070309020205020404" pitchFamily="49" charset="0"/>
                <a:cs typeface="Courier New" panose="02070309020205020404" pitchFamily="49" charset="0"/>
              </a:rPr>
              <a:t>]</a:t>
            </a:r>
          </a:p>
          <a:p>
            <a:pPr lvl="1"/>
            <a:r>
              <a:rPr lang="en-US" dirty="0"/>
              <a:t>Bind the ACL to the pool</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 source list </a:t>
            </a:r>
            <a:r>
              <a:rPr lang="en-US" b="1" i="1" dirty="0">
                <a:latin typeface="Courier New" panose="02070309020205020404" pitchFamily="49" charset="0"/>
                <a:cs typeface="Courier New" panose="02070309020205020404" pitchFamily="49" charset="0"/>
              </a:rPr>
              <a:t>access-list-number</a:t>
            </a:r>
            <a:r>
              <a:rPr lang="en-US" b="1" dirty="0">
                <a:latin typeface="Courier New" panose="02070309020205020404" pitchFamily="49" charset="0"/>
                <a:cs typeface="Courier New" panose="02070309020205020404" pitchFamily="49" charset="0"/>
              </a:rPr>
              <a:t> pool </a:t>
            </a:r>
            <a:r>
              <a:rPr lang="en-US" b="1" i="1" dirty="0" smtClean="0">
                <a:latin typeface="Courier New" panose="02070309020205020404" pitchFamily="49" charset="0"/>
                <a:cs typeface="Courier New" panose="02070309020205020404" pitchFamily="49" charset="0"/>
              </a:rPr>
              <a:t>name overload</a:t>
            </a:r>
            <a:endParaRPr lang="en-US" b="1" i="1" dirty="0">
              <a:latin typeface="Courier New" panose="02070309020205020404" pitchFamily="49" charset="0"/>
              <a:cs typeface="Courier New" panose="02070309020205020404" pitchFamily="49" charset="0"/>
            </a:endParaRPr>
          </a:p>
          <a:p>
            <a:pPr lvl="1"/>
            <a:r>
              <a:rPr lang="en-US" dirty="0"/>
              <a:t>Identify the inside and outside interfaces</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inside</a:t>
            </a:r>
          </a:p>
          <a:p>
            <a:pPr lvl="2"/>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outside</a:t>
            </a:r>
            <a:endParaRPr lang="en-US" dirty="0"/>
          </a:p>
          <a:p>
            <a:endParaRPr lang="en-US" dirty="0"/>
          </a:p>
        </p:txBody>
      </p:sp>
      <p:pic>
        <p:nvPicPr>
          <p:cNvPr id="5" name="Picture 4"/>
          <p:cNvPicPr>
            <a:picLocks noChangeAspect="1"/>
          </p:cNvPicPr>
          <p:nvPr/>
        </p:nvPicPr>
        <p:blipFill>
          <a:blip r:embed="rId3"/>
          <a:stretch>
            <a:fillRect/>
          </a:stretch>
        </p:blipFill>
        <p:spPr>
          <a:xfrm>
            <a:off x="5158452" y="4694282"/>
            <a:ext cx="5331574" cy="1955315"/>
          </a:xfrm>
          <a:prstGeom prst="rect">
            <a:avLst/>
          </a:prstGeom>
        </p:spPr>
      </p:pic>
    </p:spTree>
    <p:extLst>
      <p:ext uri="{BB962C8B-B14F-4D97-AF65-F5344CB8AC3E}">
        <p14:creationId xmlns:p14="http://schemas.microsoft.com/office/powerpoint/2010/main" val="3330675318"/>
      </p:ext>
    </p:extLst>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3"/>
          <p:cNvSpPr>
            <a:spLocks noGrp="1" noChangeArrowheads="1"/>
          </p:cNvSpPr>
          <p:nvPr>
            <p:ph type="title"/>
          </p:nvPr>
        </p:nvSpPr>
        <p:spPr/>
        <p:txBody>
          <a:bodyPr/>
          <a:lstStyle/>
          <a:p>
            <a:pPr eaLnBrk="1" hangingPunct="1"/>
            <a:r>
              <a:rPr lang="en-US" altLang="en-US" dirty="0" smtClean="0">
                <a:solidFill>
                  <a:srgbClr val="C00000"/>
                </a:solidFill>
              </a:rPr>
              <a:t>Autonomous Systems</a:t>
            </a:r>
          </a:p>
        </p:txBody>
      </p:sp>
      <p:sp>
        <p:nvSpPr>
          <p:cNvPr id="18434" name="Rectangle 14"/>
          <p:cNvSpPr>
            <a:spLocks noGrp="1" noChangeArrowheads="1"/>
          </p:cNvSpPr>
          <p:nvPr>
            <p:ph type="body" idx="1"/>
          </p:nvPr>
        </p:nvSpPr>
        <p:spPr/>
        <p:txBody>
          <a:bodyPr>
            <a:normAutofit lnSpcReduction="10000"/>
          </a:bodyPr>
          <a:lstStyle/>
          <a:p>
            <a:pPr eaLnBrk="1" hangingPunct="1">
              <a:lnSpc>
                <a:spcPct val="90000"/>
              </a:lnSpc>
            </a:pPr>
            <a:r>
              <a:rPr lang="en-US" altLang="en-US" sz="2400"/>
              <a:t>Global Internet viewed as collection of autonomous systems.  </a:t>
            </a:r>
          </a:p>
          <a:p>
            <a:pPr eaLnBrk="1" hangingPunct="1">
              <a:lnSpc>
                <a:spcPct val="90000"/>
              </a:lnSpc>
            </a:pPr>
            <a:r>
              <a:rPr lang="en-US" altLang="en-US" sz="2400" b="1"/>
              <a:t>Autonomous system (AS)</a:t>
            </a:r>
            <a:r>
              <a:rPr lang="en-US" altLang="en-US" sz="2400"/>
              <a:t> is a set of routers or networks administered by a single organization </a:t>
            </a:r>
          </a:p>
          <a:p>
            <a:pPr eaLnBrk="1" hangingPunct="1">
              <a:lnSpc>
                <a:spcPct val="90000"/>
              </a:lnSpc>
            </a:pPr>
            <a:r>
              <a:rPr lang="en-US" altLang="en-US" sz="2400"/>
              <a:t>Same routing protocol need not be run within the AS</a:t>
            </a:r>
          </a:p>
          <a:p>
            <a:pPr eaLnBrk="1" hangingPunct="1">
              <a:lnSpc>
                <a:spcPct val="90000"/>
              </a:lnSpc>
            </a:pPr>
            <a:r>
              <a:rPr lang="en-US" altLang="en-US" sz="2400"/>
              <a:t>But, to the outside world, an AS should present a </a:t>
            </a:r>
            <a:r>
              <a:rPr lang="en-US" altLang="en-US" sz="2400" i="1"/>
              <a:t>consistent picture of what ASs are reachable</a:t>
            </a:r>
            <a:r>
              <a:rPr lang="en-US" altLang="en-US" sz="2400"/>
              <a:t> through it</a:t>
            </a:r>
          </a:p>
          <a:p>
            <a:pPr eaLnBrk="1" hangingPunct="1">
              <a:lnSpc>
                <a:spcPct val="90000"/>
              </a:lnSpc>
            </a:pPr>
            <a:r>
              <a:rPr lang="en-US" altLang="en-US" sz="2400" b="1"/>
              <a:t>Stub AS:</a:t>
            </a:r>
            <a:r>
              <a:rPr lang="en-US" altLang="en-US" sz="2400"/>
              <a:t> has only a single connection to the outside world.  </a:t>
            </a:r>
          </a:p>
          <a:p>
            <a:pPr eaLnBrk="1" hangingPunct="1">
              <a:lnSpc>
                <a:spcPct val="90000"/>
              </a:lnSpc>
            </a:pPr>
            <a:r>
              <a:rPr lang="en-US" altLang="en-US" sz="2400" b="1"/>
              <a:t>Multihomed AS:</a:t>
            </a:r>
            <a:r>
              <a:rPr lang="en-US" altLang="en-US" sz="2400"/>
              <a:t> has multiple connections to the outside world, but refuses to carry transit traffic</a:t>
            </a:r>
          </a:p>
          <a:p>
            <a:pPr eaLnBrk="1" hangingPunct="1">
              <a:lnSpc>
                <a:spcPct val="90000"/>
              </a:lnSpc>
            </a:pPr>
            <a:r>
              <a:rPr lang="en-US" altLang="en-US" sz="2400" b="1"/>
              <a:t>Transit AS:</a:t>
            </a:r>
            <a:r>
              <a:rPr lang="en-US" altLang="en-US" sz="2400"/>
              <a:t> has multiple connections to the outside world, and can carry transit and local traffic.</a:t>
            </a:r>
          </a:p>
          <a:p>
            <a:pPr eaLnBrk="1" hangingPunct="1">
              <a:lnSpc>
                <a:spcPct val="90000"/>
              </a:lnSpc>
            </a:pPr>
            <a:endParaRPr lang="en-US" altLang="en-US" sz="2400"/>
          </a:p>
        </p:txBody>
      </p:sp>
    </p:spTree>
    <p:extLst>
      <p:ext uri="{BB962C8B-B14F-4D97-AF65-F5344CB8AC3E}">
        <p14:creationId xmlns:p14="http://schemas.microsoft.com/office/powerpoint/2010/main" val="4047543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85000" lnSpcReduction="20000"/>
          </a:bodyPr>
          <a:lstStyle/>
          <a:p>
            <a:pPr marL="0" indent="0">
              <a:buNone/>
            </a:pPr>
            <a:r>
              <a:rPr lang="en-US" dirty="0">
                <a:solidFill>
                  <a:srgbClr val="C00000"/>
                </a:solidFill>
              </a:rPr>
              <a:t>access-list 1 permit 172.16.15.0 0.0.0.255</a:t>
            </a:r>
          </a:p>
          <a:p>
            <a:pPr marL="0" indent="0">
              <a:buNone/>
            </a:pPr>
            <a:r>
              <a:rPr lang="en-US" dirty="0" err="1" smtClean="0">
                <a:solidFill>
                  <a:srgbClr val="C00000"/>
                </a:solidFill>
              </a:rPr>
              <a:t>ip</a:t>
            </a:r>
            <a:r>
              <a:rPr lang="en-US" dirty="0" smtClean="0">
                <a:solidFill>
                  <a:srgbClr val="C00000"/>
                </a:solidFill>
              </a:rPr>
              <a:t> </a:t>
            </a:r>
            <a:r>
              <a:rPr lang="en-US" dirty="0" err="1">
                <a:solidFill>
                  <a:srgbClr val="C00000"/>
                </a:solidFill>
              </a:rPr>
              <a:t>nat</a:t>
            </a:r>
            <a:r>
              <a:rPr lang="en-US" dirty="0">
                <a:solidFill>
                  <a:srgbClr val="C00000"/>
                </a:solidFill>
              </a:rPr>
              <a:t> pool TEST 209.165.200.225 209.165.200.226 netmask 255.255.255.252</a:t>
            </a:r>
          </a:p>
          <a:p>
            <a:pPr marL="0" indent="0">
              <a:buNone/>
            </a:pPr>
            <a:r>
              <a:rPr lang="en-US" dirty="0" err="1">
                <a:solidFill>
                  <a:srgbClr val="C00000"/>
                </a:solidFill>
              </a:rPr>
              <a:t>ip</a:t>
            </a:r>
            <a:r>
              <a:rPr lang="en-US" dirty="0">
                <a:solidFill>
                  <a:srgbClr val="C00000"/>
                </a:solidFill>
              </a:rPr>
              <a:t> </a:t>
            </a:r>
            <a:r>
              <a:rPr lang="en-US" dirty="0" err="1">
                <a:solidFill>
                  <a:srgbClr val="C00000"/>
                </a:solidFill>
              </a:rPr>
              <a:t>nat</a:t>
            </a:r>
            <a:r>
              <a:rPr lang="en-US" dirty="0">
                <a:solidFill>
                  <a:srgbClr val="C00000"/>
                </a:solidFill>
              </a:rPr>
              <a:t> inside source list 1 pool TEST </a:t>
            </a:r>
            <a:r>
              <a:rPr lang="en-US" dirty="0" smtClean="0">
                <a:solidFill>
                  <a:srgbClr val="C00000"/>
                </a:solidFill>
              </a:rPr>
              <a:t>overload</a:t>
            </a:r>
          </a:p>
          <a:p>
            <a:pPr marL="0" indent="0">
              <a:buNone/>
            </a:pPr>
            <a:r>
              <a:rPr lang="en-US" dirty="0"/>
              <a:t>[</a:t>
            </a:r>
            <a:r>
              <a:rPr lang="en-US" dirty="0" err="1" smtClean="0"/>
              <a:t>ip</a:t>
            </a:r>
            <a:r>
              <a:rPr lang="en-US" dirty="0" smtClean="0"/>
              <a:t> </a:t>
            </a:r>
            <a:r>
              <a:rPr lang="en-US" dirty="0" err="1" smtClean="0"/>
              <a:t>nat</a:t>
            </a:r>
            <a:r>
              <a:rPr lang="en-US" dirty="0" smtClean="0"/>
              <a:t> inside source list 1 s 0/1/0 overload]</a:t>
            </a:r>
            <a:endParaRPr lang="en-US" dirty="0"/>
          </a:p>
          <a:p>
            <a:pPr marL="0" indent="0">
              <a:buNone/>
            </a:pPr>
            <a:r>
              <a:rPr lang="en-US" dirty="0" err="1"/>
              <a:t>ip</a:t>
            </a:r>
            <a:r>
              <a:rPr lang="en-US" dirty="0"/>
              <a:t> </a:t>
            </a:r>
            <a:r>
              <a:rPr lang="en-US" dirty="0" err="1"/>
              <a:t>nat</a:t>
            </a:r>
            <a:r>
              <a:rPr lang="en-US" dirty="0"/>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394779"/>
            <a:ext cx="5148219" cy="3559477"/>
          </a:xfrm>
          <a:prstGeom prst="rect">
            <a:avLst/>
          </a:prstGeom>
        </p:spPr>
      </p:pic>
    </p:spTree>
    <p:extLst>
      <p:ext uri="{BB962C8B-B14F-4D97-AF65-F5344CB8AC3E}">
        <p14:creationId xmlns:p14="http://schemas.microsoft.com/office/powerpoint/2010/main" val="37048180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923784" y="480439"/>
            <a:ext cx="8772157" cy="838200"/>
          </a:xfrm>
        </p:spPr>
        <p:txBody>
          <a:bodyPr>
            <a:normAutofit/>
          </a:bodyPr>
          <a:lstStyle/>
          <a:p>
            <a:r>
              <a:rPr lang="en-US" sz="1600" dirty="0">
                <a:solidFill>
                  <a:srgbClr val="C00000"/>
                </a:solidFill>
              </a:rPr>
              <a:t>Configuring NAT</a:t>
            </a:r>
            <a:br>
              <a:rPr lang="en-US" sz="1600" dirty="0">
                <a:solidFill>
                  <a:srgbClr val="C00000"/>
                </a:solidFill>
              </a:rPr>
            </a:br>
            <a:r>
              <a:rPr lang="en-US" sz="2700" dirty="0">
                <a:solidFill>
                  <a:srgbClr val="C00000"/>
                </a:solidFill>
              </a:rPr>
              <a:t>Configuring Port Address Translations (PAT) (Cont.)</a:t>
            </a:r>
          </a:p>
        </p:txBody>
      </p:sp>
      <p:sp>
        <p:nvSpPr>
          <p:cNvPr id="2" name="Content Placeholder 1"/>
          <p:cNvSpPr>
            <a:spLocks noGrp="1"/>
          </p:cNvSpPr>
          <p:nvPr>
            <p:ph idx="1"/>
          </p:nvPr>
        </p:nvSpPr>
        <p:spPr>
          <a:xfrm>
            <a:off x="244642" y="1509319"/>
            <a:ext cx="11947358" cy="3582476"/>
          </a:xfrm>
        </p:spPr>
        <p:txBody>
          <a:bodyPr>
            <a:normAutofit/>
          </a:bodyPr>
          <a:lstStyle/>
          <a:p>
            <a:r>
              <a:rPr lang="en-US" sz="2400" dirty="0"/>
              <a:t>Configuring PAT: </a:t>
            </a:r>
            <a:r>
              <a:rPr lang="en-US" sz="2400" dirty="0">
                <a:solidFill>
                  <a:srgbClr val="C00000"/>
                </a:solidFill>
              </a:rPr>
              <a:t>Single Address</a:t>
            </a:r>
          </a:p>
          <a:p>
            <a:pPr lvl="1"/>
            <a:r>
              <a:rPr lang="en-US" sz="2000" dirty="0"/>
              <a:t>Define a standard ACL to permit those addresses to be translated</a:t>
            </a:r>
          </a:p>
          <a:p>
            <a:pPr lvl="2"/>
            <a:r>
              <a:rPr lang="en-US" sz="1800" b="1" dirty="0">
                <a:latin typeface="Courier New" panose="02070309020205020404" pitchFamily="49" charset="0"/>
                <a:cs typeface="Courier New" panose="02070309020205020404" pitchFamily="49" charset="0"/>
              </a:rPr>
              <a:t>access-list </a:t>
            </a:r>
            <a:r>
              <a:rPr lang="en-US" sz="1800" i="1" dirty="0">
                <a:latin typeface="Courier New" panose="02070309020205020404" pitchFamily="49" charset="0"/>
                <a:cs typeface="Courier New" panose="02070309020205020404" pitchFamily="49" charset="0"/>
              </a:rPr>
              <a:t>access-list-number</a:t>
            </a:r>
            <a:r>
              <a:rPr lang="en-US" sz="1800" b="1" dirty="0">
                <a:latin typeface="Courier New" panose="02070309020205020404" pitchFamily="49" charset="0"/>
                <a:cs typeface="Courier New" panose="02070309020205020404" pitchFamily="49" charset="0"/>
              </a:rPr>
              <a:t> permit </a:t>
            </a:r>
            <a:r>
              <a:rPr lang="en-US" sz="1800" i="1" dirty="0">
                <a:latin typeface="Courier New" panose="02070309020205020404" pitchFamily="49" charset="0"/>
                <a:cs typeface="Courier New" panose="02070309020205020404" pitchFamily="49" charset="0"/>
              </a:rPr>
              <a:t>source </a:t>
            </a:r>
            <a:r>
              <a:rPr lang="en-US" sz="1800" dirty="0">
                <a:latin typeface="Courier New" panose="02070309020205020404" pitchFamily="49" charset="0"/>
                <a:cs typeface="Courier New" panose="02070309020205020404" pitchFamily="49" charset="0"/>
              </a:rPr>
              <a:t>[</a:t>
            </a:r>
            <a:r>
              <a:rPr lang="en-US" sz="1800" i="1" dirty="0">
                <a:latin typeface="Courier New" panose="02070309020205020404" pitchFamily="49" charset="0"/>
                <a:cs typeface="Courier New" panose="02070309020205020404" pitchFamily="49" charset="0"/>
              </a:rPr>
              <a:t>source-wildcard</a:t>
            </a:r>
            <a:r>
              <a:rPr lang="en-US" sz="1800" dirty="0">
                <a:latin typeface="Courier New" panose="02070309020205020404" pitchFamily="49" charset="0"/>
                <a:cs typeface="Courier New" panose="02070309020205020404" pitchFamily="49" charset="0"/>
              </a:rPr>
              <a:t>]</a:t>
            </a:r>
          </a:p>
          <a:p>
            <a:pPr lvl="1"/>
            <a:r>
              <a:rPr lang="en-US" sz="2000" dirty="0"/>
              <a:t>Establish dynamic source translation, specify the ACL, exit interface, and overload option</a:t>
            </a:r>
          </a:p>
          <a:p>
            <a:pPr lvl="2"/>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inside source list </a:t>
            </a:r>
            <a:r>
              <a:rPr lang="en-US" sz="1800" i="1" dirty="0">
                <a:latin typeface="Courier New" panose="02070309020205020404" pitchFamily="49" charset="0"/>
                <a:cs typeface="Courier New" panose="02070309020205020404" pitchFamily="49" charset="0"/>
              </a:rPr>
              <a:t>access-list-number</a:t>
            </a:r>
            <a:r>
              <a:rPr lang="en-US" sz="1800" b="1" dirty="0">
                <a:latin typeface="Courier New" panose="02070309020205020404" pitchFamily="49" charset="0"/>
                <a:cs typeface="Courier New" panose="02070309020205020404" pitchFamily="49" charset="0"/>
              </a:rPr>
              <a:t> interface type </a:t>
            </a:r>
            <a:r>
              <a:rPr lang="en-US" sz="1800" i="1" dirty="0">
                <a:latin typeface="Courier New" panose="02070309020205020404" pitchFamily="49" charset="0"/>
                <a:cs typeface="Courier New" panose="02070309020205020404" pitchFamily="49" charset="0"/>
              </a:rPr>
              <a:t>name</a:t>
            </a:r>
            <a:r>
              <a:rPr lang="en-US" sz="1800" b="1" i="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overload</a:t>
            </a:r>
          </a:p>
          <a:p>
            <a:pPr lvl="1"/>
            <a:r>
              <a:rPr lang="en-US" sz="2000" dirty="0"/>
              <a:t>Identify the inside and outside interfaces</a:t>
            </a:r>
          </a:p>
          <a:p>
            <a:pPr lvl="2"/>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inside</a:t>
            </a:r>
          </a:p>
          <a:p>
            <a:pPr lvl="2"/>
            <a:r>
              <a:rPr lang="en-US" sz="1800" b="1" dirty="0" err="1">
                <a:latin typeface="Courier New" panose="02070309020205020404" pitchFamily="49" charset="0"/>
                <a:cs typeface="Courier New" panose="02070309020205020404" pitchFamily="49" charset="0"/>
              </a:rPr>
              <a:t>ip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nat</a:t>
            </a:r>
            <a:r>
              <a:rPr lang="en-US" sz="1800" b="1" dirty="0">
                <a:latin typeface="Courier New" panose="02070309020205020404" pitchFamily="49" charset="0"/>
                <a:cs typeface="Courier New" panose="02070309020205020404" pitchFamily="49" charset="0"/>
              </a:rPr>
              <a:t> outside</a:t>
            </a:r>
            <a:endParaRPr lang="en-US" sz="1800" dirty="0"/>
          </a:p>
          <a:p>
            <a:endParaRPr lang="en-US" sz="2400" dirty="0"/>
          </a:p>
        </p:txBody>
      </p:sp>
      <p:pic>
        <p:nvPicPr>
          <p:cNvPr id="3" name="Picture 2"/>
          <p:cNvPicPr>
            <a:picLocks noChangeAspect="1"/>
          </p:cNvPicPr>
          <p:nvPr/>
        </p:nvPicPr>
        <p:blipFill>
          <a:blip r:embed="rId3"/>
          <a:stretch>
            <a:fillRect/>
          </a:stretch>
        </p:blipFill>
        <p:spPr>
          <a:xfrm>
            <a:off x="5000315" y="4815068"/>
            <a:ext cx="5489708" cy="1837964"/>
          </a:xfrm>
          <a:prstGeom prst="rect">
            <a:avLst/>
          </a:prstGeom>
        </p:spPr>
      </p:pic>
    </p:spTree>
    <p:extLst>
      <p:ext uri="{BB962C8B-B14F-4D97-AF65-F5344CB8AC3E}">
        <p14:creationId xmlns:p14="http://schemas.microsoft.com/office/powerpoint/2010/main" val="2148758355"/>
      </p:ext>
    </p:extLst>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NAT – Sample Configuration</a:t>
            </a:r>
            <a:endParaRPr lang="en-US" dirty="0">
              <a:solidFill>
                <a:srgbClr val="C00000"/>
              </a:solidFill>
            </a:endParaRPr>
          </a:p>
        </p:txBody>
      </p:sp>
      <p:sp>
        <p:nvSpPr>
          <p:cNvPr id="3" name="Content Placeholder 2"/>
          <p:cNvSpPr>
            <a:spLocks noGrp="1"/>
          </p:cNvSpPr>
          <p:nvPr>
            <p:ph idx="1"/>
          </p:nvPr>
        </p:nvSpPr>
        <p:spPr>
          <a:xfrm>
            <a:off x="838199" y="1548899"/>
            <a:ext cx="10952747" cy="4351338"/>
          </a:xfrm>
        </p:spPr>
        <p:txBody>
          <a:bodyPr>
            <a:normAutofit fontScale="85000" lnSpcReduction="20000"/>
          </a:bodyPr>
          <a:lstStyle/>
          <a:p>
            <a:pPr marL="0" indent="0">
              <a:buNone/>
            </a:pPr>
            <a:r>
              <a:rPr lang="en-US" dirty="0">
                <a:solidFill>
                  <a:srgbClr val="C00000"/>
                </a:solidFill>
              </a:rPr>
              <a:t>access-list 1 permit 172.16.15.0 0.0.0.255</a:t>
            </a:r>
          </a:p>
          <a:p>
            <a:pPr marL="0" indent="0">
              <a:buNone/>
            </a:pPr>
            <a:r>
              <a:rPr lang="en-US" dirty="0" err="1" smtClean="0">
                <a:solidFill>
                  <a:srgbClr val="C00000"/>
                </a:solidFill>
              </a:rPr>
              <a:t>ip</a:t>
            </a:r>
            <a:r>
              <a:rPr lang="en-US" dirty="0" smtClean="0">
                <a:solidFill>
                  <a:srgbClr val="C00000"/>
                </a:solidFill>
              </a:rPr>
              <a:t> </a:t>
            </a:r>
            <a:r>
              <a:rPr lang="en-US" dirty="0" err="1">
                <a:solidFill>
                  <a:srgbClr val="C00000"/>
                </a:solidFill>
              </a:rPr>
              <a:t>nat</a:t>
            </a:r>
            <a:r>
              <a:rPr lang="en-US" dirty="0">
                <a:solidFill>
                  <a:srgbClr val="C00000"/>
                </a:solidFill>
              </a:rPr>
              <a:t> pool TEST 209.165.200.225 209.165.200.226 netmask 255.255.255.252</a:t>
            </a:r>
          </a:p>
          <a:p>
            <a:pPr marL="0" indent="0">
              <a:buNone/>
            </a:pPr>
            <a:r>
              <a:rPr lang="en-US" dirty="0" err="1"/>
              <a:t>ip</a:t>
            </a:r>
            <a:r>
              <a:rPr lang="en-US" dirty="0"/>
              <a:t> </a:t>
            </a:r>
            <a:r>
              <a:rPr lang="en-US" dirty="0" err="1"/>
              <a:t>nat</a:t>
            </a:r>
            <a:r>
              <a:rPr lang="en-US" dirty="0"/>
              <a:t> inside source list 1 pool TEST </a:t>
            </a:r>
            <a:r>
              <a:rPr lang="en-US" dirty="0" smtClean="0"/>
              <a:t>overload</a:t>
            </a:r>
          </a:p>
          <a:p>
            <a:pPr marL="0" indent="0">
              <a:buNone/>
            </a:pPr>
            <a:r>
              <a:rPr lang="en-US" dirty="0"/>
              <a:t>[</a:t>
            </a:r>
            <a:r>
              <a:rPr lang="en-US" dirty="0" err="1" smtClean="0">
                <a:solidFill>
                  <a:srgbClr val="C00000"/>
                </a:solidFill>
              </a:rPr>
              <a:t>ip</a:t>
            </a:r>
            <a:r>
              <a:rPr lang="en-US" dirty="0" smtClean="0">
                <a:solidFill>
                  <a:srgbClr val="C00000"/>
                </a:solidFill>
              </a:rPr>
              <a:t> </a:t>
            </a:r>
            <a:r>
              <a:rPr lang="en-US" dirty="0" err="1" smtClean="0">
                <a:solidFill>
                  <a:srgbClr val="C00000"/>
                </a:solidFill>
              </a:rPr>
              <a:t>nat</a:t>
            </a:r>
            <a:r>
              <a:rPr lang="en-US" dirty="0" smtClean="0">
                <a:solidFill>
                  <a:srgbClr val="C00000"/>
                </a:solidFill>
              </a:rPr>
              <a:t> inside source list 1 s 0/1/0 overload</a:t>
            </a:r>
            <a:r>
              <a:rPr lang="en-US" dirty="0" smtClean="0"/>
              <a:t>]</a:t>
            </a:r>
            <a:endParaRPr lang="en-US" dirty="0"/>
          </a:p>
          <a:p>
            <a:pPr marL="0" indent="0">
              <a:buNone/>
            </a:pPr>
            <a:r>
              <a:rPr lang="en-US" dirty="0" err="1"/>
              <a:t>ip</a:t>
            </a:r>
            <a:r>
              <a:rPr lang="en-US" dirty="0"/>
              <a:t> </a:t>
            </a:r>
            <a:r>
              <a:rPr lang="en-US" dirty="0" err="1"/>
              <a:t>nat</a:t>
            </a:r>
            <a:r>
              <a:rPr lang="en-US" dirty="0"/>
              <a:t> inside source static 172.16.15.18 209.165.200.227 </a:t>
            </a:r>
          </a:p>
          <a:p>
            <a:pPr marL="0" indent="0">
              <a:buNone/>
            </a:pPr>
            <a:r>
              <a:rPr lang="en-US" dirty="0" smtClean="0"/>
              <a:t>interface </a:t>
            </a:r>
            <a:r>
              <a:rPr lang="en-US" dirty="0"/>
              <a:t>s0/0/0</a:t>
            </a:r>
          </a:p>
          <a:p>
            <a:pPr marL="0" indent="0">
              <a:buNone/>
            </a:pPr>
            <a:r>
              <a:rPr lang="en-US" dirty="0" smtClean="0"/>
              <a:t>   </a:t>
            </a:r>
            <a:r>
              <a:rPr lang="en-US" dirty="0" err="1"/>
              <a:t>ip</a:t>
            </a:r>
            <a:r>
              <a:rPr lang="en-US" dirty="0"/>
              <a:t> </a:t>
            </a:r>
            <a:r>
              <a:rPr lang="en-US" dirty="0" err="1"/>
              <a:t>nat</a:t>
            </a:r>
            <a:r>
              <a:rPr lang="en-US" dirty="0"/>
              <a:t> inside</a:t>
            </a:r>
          </a:p>
          <a:p>
            <a:pPr marL="0" indent="0">
              <a:buNone/>
            </a:pPr>
            <a:r>
              <a:rPr lang="en-US" dirty="0"/>
              <a:t>interface s0/0/1</a:t>
            </a:r>
          </a:p>
          <a:p>
            <a:pPr marL="0" indent="0">
              <a:buNone/>
            </a:pPr>
            <a:r>
              <a:rPr lang="en-US" dirty="0"/>
              <a:t> </a:t>
            </a:r>
            <a:r>
              <a:rPr lang="en-US" dirty="0" smtClean="0"/>
              <a:t>  </a:t>
            </a:r>
            <a:r>
              <a:rPr lang="en-US" dirty="0" err="1" smtClean="0"/>
              <a:t>ip</a:t>
            </a:r>
            <a:r>
              <a:rPr lang="en-US" dirty="0" smtClean="0"/>
              <a:t> </a:t>
            </a:r>
            <a:r>
              <a:rPr lang="en-US" dirty="0" err="1"/>
              <a:t>nat</a:t>
            </a:r>
            <a:r>
              <a:rPr lang="en-US" dirty="0"/>
              <a:t> inside</a:t>
            </a:r>
          </a:p>
          <a:p>
            <a:pPr marL="0" indent="0">
              <a:buNone/>
            </a:pPr>
            <a:r>
              <a:rPr lang="en-US" dirty="0"/>
              <a:t>interface s0/1/0</a:t>
            </a:r>
          </a:p>
          <a:p>
            <a:pPr marL="0" indent="0">
              <a:buNone/>
            </a:pPr>
            <a:r>
              <a:rPr lang="en-US" dirty="0"/>
              <a:t> </a:t>
            </a:r>
            <a:r>
              <a:rPr lang="en-US" dirty="0" smtClean="0"/>
              <a:t>  </a:t>
            </a:r>
            <a:r>
              <a:rPr lang="en-US" dirty="0" err="1" smtClean="0"/>
              <a:t>ip</a:t>
            </a:r>
            <a:r>
              <a:rPr lang="en-US" dirty="0" smtClean="0"/>
              <a:t> </a:t>
            </a:r>
            <a:r>
              <a:rPr lang="en-US" dirty="0" err="1"/>
              <a:t>nat</a:t>
            </a:r>
            <a:r>
              <a:rPr lang="en-US" dirty="0"/>
              <a:t> outside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993" y="3298523"/>
            <a:ext cx="5148219" cy="3559477"/>
          </a:xfrm>
          <a:prstGeom prst="rect">
            <a:avLst/>
          </a:prstGeom>
        </p:spPr>
      </p:pic>
    </p:spTree>
    <p:extLst>
      <p:ext uri="{BB962C8B-B14F-4D97-AF65-F5344CB8AC3E}">
        <p14:creationId xmlns:p14="http://schemas.microsoft.com/office/powerpoint/2010/main" val="38447047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717869" y="348092"/>
            <a:ext cx="8772157" cy="838200"/>
          </a:xfrm>
        </p:spPr>
        <p:txBody>
          <a:bodyPr/>
          <a:lstStyle/>
          <a:p>
            <a:r>
              <a:rPr lang="en-US" sz="1600" dirty="0"/>
              <a:t>Configuring NAT</a:t>
            </a:r>
            <a:br>
              <a:rPr lang="en-US" sz="1600" dirty="0"/>
            </a:br>
            <a:r>
              <a:rPr lang="en-US" sz="2700" dirty="0"/>
              <a:t>Configuring Port Address Translations (PAT) (Cont.)</a:t>
            </a:r>
          </a:p>
        </p:txBody>
      </p:sp>
      <p:sp>
        <p:nvSpPr>
          <p:cNvPr id="2" name="Content Placeholder 1"/>
          <p:cNvSpPr>
            <a:spLocks noGrp="1"/>
          </p:cNvSpPr>
          <p:nvPr>
            <p:ph idx="1"/>
          </p:nvPr>
        </p:nvSpPr>
        <p:spPr>
          <a:xfrm>
            <a:off x="1737108" y="1232593"/>
            <a:ext cx="8733677" cy="1892573"/>
          </a:xfrm>
        </p:spPr>
        <p:txBody>
          <a:bodyPr>
            <a:normAutofit fontScale="92500" lnSpcReduction="10000"/>
          </a:bodyPr>
          <a:lstStyle/>
          <a:p>
            <a:r>
              <a:rPr lang="en-US" dirty="0"/>
              <a:t>Analyzing PAT</a:t>
            </a:r>
          </a:p>
          <a:p>
            <a:r>
              <a:rPr lang="en-US" dirty="0"/>
              <a:t>Verifying PAT</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err="1">
                <a:latin typeface="Courier New" panose="02070309020205020404" pitchFamily="49" charset="0"/>
                <a:cs typeface="Courier New" panose="02070309020205020404" pitchFamily="49" charset="0"/>
              </a:rPr>
              <a:t>slear</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endParaRPr lang="en-US" dirty="0"/>
          </a:p>
        </p:txBody>
      </p:sp>
      <p:pic>
        <p:nvPicPr>
          <p:cNvPr id="3" name="Picture 2"/>
          <p:cNvPicPr>
            <a:picLocks noChangeAspect="1"/>
          </p:cNvPicPr>
          <p:nvPr/>
        </p:nvPicPr>
        <p:blipFill>
          <a:blip r:embed="rId3"/>
          <a:stretch>
            <a:fillRect/>
          </a:stretch>
        </p:blipFill>
        <p:spPr>
          <a:xfrm>
            <a:off x="6542395" y="3419634"/>
            <a:ext cx="3938010" cy="3119283"/>
          </a:xfrm>
          <a:prstGeom prst="rect">
            <a:avLst/>
          </a:prstGeom>
        </p:spPr>
      </p:pic>
      <p:pic>
        <p:nvPicPr>
          <p:cNvPr id="6" name="Picture 5"/>
          <p:cNvPicPr>
            <a:picLocks noChangeAspect="1"/>
          </p:cNvPicPr>
          <p:nvPr/>
        </p:nvPicPr>
        <p:blipFill>
          <a:blip r:embed="rId4"/>
          <a:stretch>
            <a:fillRect/>
          </a:stretch>
        </p:blipFill>
        <p:spPr>
          <a:xfrm>
            <a:off x="2175557" y="3432906"/>
            <a:ext cx="3928389" cy="3106010"/>
          </a:xfrm>
          <a:prstGeom prst="rect">
            <a:avLst/>
          </a:prstGeom>
        </p:spPr>
      </p:pic>
    </p:spTree>
    <p:extLst>
      <p:ext uri="{BB962C8B-B14F-4D97-AF65-F5344CB8AC3E}">
        <p14:creationId xmlns:p14="http://schemas.microsoft.com/office/powerpoint/2010/main" val="681178555"/>
      </p:ext>
    </p:extLst>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Configuring NAT</a:t>
            </a:r>
            <a:br>
              <a:rPr lang="en-US" sz="1800" dirty="0">
                <a:latin typeface="Arial" charset="0"/>
              </a:rPr>
            </a:br>
            <a:r>
              <a:rPr lang="en-US" dirty="0">
                <a:latin typeface="Arial" charset="0"/>
              </a:rPr>
              <a:t>Port Forwarding</a:t>
            </a:r>
            <a:endParaRPr lang="en-US" dirty="0">
              <a:solidFill>
                <a:srgbClr val="00B0F0"/>
              </a:solidFill>
              <a:latin typeface="Arial" charset="0"/>
            </a:endParaRPr>
          </a:p>
        </p:txBody>
      </p:sp>
      <p:sp>
        <p:nvSpPr>
          <p:cNvPr id="2" name="Content Placeholder 1"/>
          <p:cNvSpPr>
            <a:spLocks noGrp="1"/>
          </p:cNvSpPr>
          <p:nvPr>
            <p:ph idx="1"/>
          </p:nvPr>
        </p:nvSpPr>
        <p:spPr>
          <a:xfrm>
            <a:off x="1737111" y="1232592"/>
            <a:ext cx="8514200" cy="3513028"/>
          </a:xfrm>
        </p:spPr>
        <p:txBody>
          <a:bodyPr/>
          <a:lstStyle/>
          <a:p>
            <a:r>
              <a:rPr lang="en-US" sz="2000" dirty="0"/>
              <a:t>Port Forwarding</a:t>
            </a:r>
          </a:p>
          <a:p>
            <a:pPr lvl="1"/>
            <a:r>
              <a:rPr lang="en-US" sz="1600" dirty="0"/>
              <a:t>Port forwarding is the act of forwarding a network port from one network node to another.</a:t>
            </a:r>
          </a:p>
          <a:p>
            <a:pPr lvl="1"/>
            <a:r>
              <a:rPr lang="en-US" sz="1600" dirty="0"/>
              <a:t>A packet sent to the public IP address and port of a router can be forwarded to a private IP address and port in inside network.</a:t>
            </a:r>
          </a:p>
          <a:p>
            <a:pPr lvl="1"/>
            <a:r>
              <a:rPr lang="en-US" sz="1600" dirty="0"/>
              <a:t>Port forwarding is helpful in situations where servers have private addresses, not reachable from the outside networks.</a:t>
            </a:r>
            <a:endParaRPr lang="en-US" sz="2000" dirty="0"/>
          </a:p>
          <a:p>
            <a:r>
              <a:rPr lang="en-US" sz="2000" dirty="0"/>
              <a:t>Wireless Router Example</a:t>
            </a:r>
          </a:p>
          <a:p>
            <a:r>
              <a:rPr lang="en-US" sz="2000" dirty="0"/>
              <a:t>Configuring Port Forwarding with IOS</a:t>
            </a:r>
          </a:p>
          <a:p>
            <a:pPr marL="228600" lvl="1" indent="0">
              <a:buNone/>
            </a:pPr>
            <a:r>
              <a:rPr lang="en-US" sz="1600" b="1" dirty="0" err="1">
                <a:latin typeface="Courier New" panose="02070309020205020404" pitchFamily="49" charset="0"/>
                <a:cs typeface="Courier New" panose="02070309020205020404" pitchFamily="49" charset="0"/>
              </a:rPr>
              <a:t>ip</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nat</a:t>
            </a:r>
            <a:r>
              <a:rPr lang="en-US" sz="1600" b="1" dirty="0">
                <a:latin typeface="Courier New" panose="02070309020205020404" pitchFamily="49" charset="0"/>
                <a:cs typeface="Courier New" panose="02070309020205020404" pitchFamily="49" charset="0"/>
              </a:rPr>
              <a:t> inside source </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static </a:t>
            </a:r>
            <a:r>
              <a:rPr lang="en-US" sz="1600"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tcp</a:t>
            </a:r>
            <a:r>
              <a:rPr lang="en-US" sz="1600" b="1"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udp</a:t>
            </a:r>
            <a:r>
              <a:rPr lang="en-US" sz="1600" b="1" dirty="0">
                <a:latin typeface="Courier New" panose="02070309020205020404" pitchFamily="49" charset="0"/>
                <a:cs typeface="Courier New" panose="02070309020205020404" pitchFamily="49" charset="0"/>
              </a:rPr>
              <a:t> </a:t>
            </a:r>
            <a:r>
              <a:rPr lang="en-US" sz="1600" i="1" dirty="0">
                <a:latin typeface="Courier New" panose="02070309020205020404" pitchFamily="49" charset="0"/>
                <a:cs typeface="Courier New" panose="02070309020205020404" pitchFamily="49" charset="0"/>
              </a:rPr>
              <a:t>local-</a:t>
            </a:r>
            <a:r>
              <a:rPr lang="en-US" sz="1600" i="1" dirty="0" err="1">
                <a:latin typeface="Courier New" panose="02070309020205020404" pitchFamily="49" charset="0"/>
                <a:cs typeface="Courier New" panose="02070309020205020404" pitchFamily="49" charset="0"/>
              </a:rPr>
              <a:t>ip</a:t>
            </a:r>
            <a:r>
              <a:rPr lang="en-US" sz="1600" i="1" dirty="0">
                <a:latin typeface="Courier New" panose="02070309020205020404" pitchFamily="49" charset="0"/>
                <a:cs typeface="Courier New" panose="02070309020205020404" pitchFamily="49" charset="0"/>
              </a:rPr>
              <a:t> local-port global-</a:t>
            </a:r>
            <a:r>
              <a:rPr lang="en-US" sz="1600" i="1" dirty="0" err="1">
                <a:latin typeface="Courier New" panose="02070309020205020404" pitchFamily="49" charset="0"/>
                <a:cs typeface="Courier New" panose="02070309020205020404" pitchFamily="49" charset="0"/>
              </a:rPr>
              <a:t>ip</a:t>
            </a:r>
            <a:r>
              <a:rPr lang="en-US" sz="1600" i="1" dirty="0">
                <a:latin typeface="Courier New" panose="02070309020205020404" pitchFamily="49" charset="0"/>
                <a:cs typeface="Courier New" panose="02070309020205020404" pitchFamily="49" charset="0"/>
              </a:rPr>
              <a:t> global-port</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extendable</a:t>
            </a:r>
            <a:r>
              <a:rPr lang="en-US" sz="1600" dirty="0">
                <a:latin typeface="Courier New" panose="02070309020205020404" pitchFamily="49" charset="0"/>
                <a:cs typeface="Courier New" panose="02070309020205020404" pitchFamily="49" charset="0"/>
              </a:rPr>
              <a:t>]</a:t>
            </a:r>
            <a:endParaRPr lang="en-US" sz="1200" dirty="0">
              <a:latin typeface="Courier New" panose="02070309020205020404" pitchFamily="49" charset="0"/>
              <a:cs typeface="Courier New" panose="02070309020205020404" pitchFamily="49" charset="0"/>
            </a:endParaRPr>
          </a:p>
          <a:p>
            <a:endParaRPr lang="en-US" dirty="0"/>
          </a:p>
        </p:txBody>
      </p:sp>
      <p:pic>
        <p:nvPicPr>
          <p:cNvPr id="7" name="Picture 6"/>
          <p:cNvPicPr>
            <a:picLocks noChangeAspect="1"/>
          </p:cNvPicPr>
          <p:nvPr/>
        </p:nvPicPr>
        <p:blipFill>
          <a:blip r:embed="rId3"/>
          <a:stretch>
            <a:fillRect/>
          </a:stretch>
        </p:blipFill>
        <p:spPr>
          <a:xfrm>
            <a:off x="6157267" y="4822034"/>
            <a:ext cx="4332759" cy="1584552"/>
          </a:xfrm>
          <a:prstGeom prst="rect">
            <a:avLst/>
          </a:prstGeom>
        </p:spPr>
      </p:pic>
      <p:pic>
        <p:nvPicPr>
          <p:cNvPr id="11" name="Picture 10"/>
          <p:cNvPicPr>
            <a:picLocks noChangeAspect="1"/>
          </p:cNvPicPr>
          <p:nvPr/>
        </p:nvPicPr>
        <p:blipFill>
          <a:blip r:embed="rId4"/>
          <a:stretch>
            <a:fillRect/>
          </a:stretch>
        </p:blipFill>
        <p:spPr>
          <a:xfrm>
            <a:off x="1717868" y="4965539"/>
            <a:ext cx="4179314" cy="1493135"/>
          </a:xfrm>
          <a:prstGeom prst="rect">
            <a:avLst/>
          </a:prstGeom>
        </p:spPr>
      </p:pic>
    </p:spTree>
    <p:extLst>
      <p:ext uri="{BB962C8B-B14F-4D97-AF65-F5344CB8AC3E}">
        <p14:creationId xmlns:p14="http://schemas.microsoft.com/office/powerpoint/2010/main" val="2980081350"/>
      </p:ext>
    </p:extLst>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Configuring NAT</a:t>
            </a:r>
            <a:br>
              <a:rPr lang="en-US" sz="1800" dirty="0">
                <a:latin typeface="Arial" charset="0"/>
              </a:rPr>
            </a:br>
            <a:r>
              <a:rPr lang="en-US" dirty="0">
                <a:latin typeface="Arial" charset="0"/>
              </a:rPr>
              <a:t>Configuring NAT and IPv6</a:t>
            </a:r>
            <a:endParaRPr lang="en-US" dirty="0">
              <a:solidFill>
                <a:srgbClr val="00B0F0"/>
              </a:solidFill>
              <a:latin typeface="Arial" charset="0"/>
            </a:endParaRPr>
          </a:p>
        </p:txBody>
      </p:sp>
      <p:sp>
        <p:nvSpPr>
          <p:cNvPr id="2" name="Content Placeholder 1"/>
          <p:cNvSpPr>
            <a:spLocks noGrp="1"/>
          </p:cNvSpPr>
          <p:nvPr>
            <p:ph idx="1"/>
          </p:nvPr>
        </p:nvSpPr>
        <p:spPr>
          <a:xfrm>
            <a:off x="1737111" y="1232592"/>
            <a:ext cx="8752915" cy="3594052"/>
          </a:xfrm>
        </p:spPr>
        <p:txBody>
          <a:bodyPr>
            <a:normAutofit/>
          </a:bodyPr>
          <a:lstStyle/>
          <a:p>
            <a:r>
              <a:rPr lang="en-US" sz="2000" dirty="0"/>
              <a:t>NAT for IPv6?</a:t>
            </a:r>
            <a:endParaRPr lang="en-US" sz="1600" dirty="0"/>
          </a:p>
          <a:p>
            <a:pPr lvl="1"/>
            <a:r>
              <a:rPr lang="en-US" sz="1600" dirty="0"/>
              <a:t>IPv6 with a 128-bit address provides 340 undecillion addresses.</a:t>
            </a:r>
          </a:p>
          <a:p>
            <a:pPr lvl="1"/>
            <a:r>
              <a:rPr lang="en-US" sz="1600" dirty="0"/>
              <a:t>Address space is not an issue for IPv6.</a:t>
            </a:r>
          </a:p>
          <a:p>
            <a:pPr lvl="1"/>
            <a:r>
              <a:rPr lang="en-US" sz="1600" dirty="0"/>
              <a:t>IPv6 makes IPv4 public-private NAT unnecessary by design; however, IPv6 does implement a form of private addresses, and it is implemented differently than they are for IPv4.</a:t>
            </a:r>
            <a:endParaRPr lang="en-US" sz="2000" dirty="0"/>
          </a:p>
          <a:p>
            <a:r>
              <a:rPr lang="en-US" sz="2000" dirty="0"/>
              <a:t>IPv6 Unique Local Address</a:t>
            </a:r>
          </a:p>
          <a:p>
            <a:pPr lvl="1"/>
            <a:r>
              <a:rPr lang="en-US" sz="1600" dirty="0"/>
              <a:t>IPv6 unique local addresses (ULAs) are designed to allow IPv6 communications within a local site.</a:t>
            </a:r>
          </a:p>
          <a:p>
            <a:pPr lvl="1"/>
            <a:r>
              <a:rPr lang="en-US" sz="1600" dirty="0"/>
              <a:t>ULAs are not meant to provide additional IPv6 address space.</a:t>
            </a:r>
          </a:p>
          <a:p>
            <a:pPr lvl="1"/>
            <a:r>
              <a:rPr lang="en-US" sz="1600" dirty="0"/>
              <a:t>ULAs have the prefix FC00::/7, which results in a first </a:t>
            </a:r>
            <a:r>
              <a:rPr lang="en-US" sz="1600" dirty="0" err="1"/>
              <a:t>hextet</a:t>
            </a:r>
            <a:r>
              <a:rPr lang="en-US" sz="1600" dirty="0"/>
              <a:t> range of FC00 to FDFF.</a:t>
            </a:r>
          </a:p>
          <a:p>
            <a:pPr lvl="1"/>
            <a:r>
              <a:rPr lang="en-US" sz="1600" dirty="0"/>
              <a:t>ULAs are also known as local IPv6 addresses (not to be confused with IPv6 link-local addresses).</a:t>
            </a:r>
            <a:endParaRPr lang="en-US" sz="2000" dirty="0"/>
          </a:p>
          <a:p>
            <a:endParaRPr lang="en-US" dirty="0"/>
          </a:p>
        </p:txBody>
      </p:sp>
      <p:pic>
        <p:nvPicPr>
          <p:cNvPr id="7" name="Picture 6"/>
          <p:cNvPicPr>
            <a:picLocks noChangeAspect="1"/>
          </p:cNvPicPr>
          <p:nvPr/>
        </p:nvPicPr>
        <p:blipFill>
          <a:blip r:embed="rId3"/>
          <a:stretch>
            <a:fillRect/>
          </a:stretch>
        </p:blipFill>
        <p:spPr>
          <a:xfrm>
            <a:off x="5818209" y="4689598"/>
            <a:ext cx="4691059" cy="1950492"/>
          </a:xfrm>
          <a:prstGeom prst="rect">
            <a:avLst/>
          </a:prstGeom>
        </p:spPr>
      </p:pic>
    </p:spTree>
    <p:extLst>
      <p:ext uri="{BB962C8B-B14F-4D97-AF65-F5344CB8AC3E}">
        <p14:creationId xmlns:p14="http://schemas.microsoft.com/office/powerpoint/2010/main" val="4246600531"/>
      </p:ext>
    </p:extLst>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sz="1800" dirty="0">
                <a:latin typeface="Arial" charset="0"/>
              </a:rPr>
              <a:t>Configuring NAT</a:t>
            </a:r>
            <a:br>
              <a:rPr lang="en-US" sz="1800" dirty="0">
                <a:latin typeface="Arial" charset="0"/>
              </a:rPr>
            </a:br>
            <a:r>
              <a:rPr lang="en-US" dirty="0">
                <a:latin typeface="Arial" charset="0"/>
              </a:rPr>
              <a:t>Configuring NAT and IPv6 (Cont.)</a:t>
            </a:r>
            <a:endParaRPr lang="en-US" dirty="0">
              <a:solidFill>
                <a:srgbClr val="00B0F0"/>
              </a:solidFill>
              <a:latin typeface="Arial" charset="0"/>
            </a:endParaRPr>
          </a:p>
        </p:txBody>
      </p:sp>
      <p:sp>
        <p:nvSpPr>
          <p:cNvPr id="2" name="Content Placeholder 1"/>
          <p:cNvSpPr>
            <a:spLocks noGrp="1"/>
          </p:cNvSpPr>
          <p:nvPr>
            <p:ph idx="1"/>
          </p:nvPr>
        </p:nvSpPr>
        <p:spPr>
          <a:xfrm>
            <a:off x="1737111" y="1232592"/>
            <a:ext cx="8752915" cy="2471307"/>
          </a:xfrm>
        </p:spPr>
        <p:txBody>
          <a:bodyPr>
            <a:normAutofit fontScale="85000" lnSpcReduction="20000"/>
          </a:bodyPr>
          <a:lstStyle/>
          <a:p>
            <a:r>
              <a:rPr lang="en-US" sz="2000" dirty="0"/>
              <a:t>NAT for IPv6</a:t>
            </a:r>
            <a:endParaRPr lang="en-US" sz="1600" dirty="0"/>
          </a:p>
          <a:p>
            <a:pPr lvl="1"/>
            <a:r>
              <a:rPr lang="en-US" dirty="0"/>
              <a:t>IPv6 also uses NAT, but in a much different context.</a:t>
            </a:r>
          </a:p>
          <a:p>
            <a:pPr lvl="1"/>
            <a:r>
              <a:rPr lang="en-US" dirty="0"/>
              <a:t>In IPv6, NAT is used to provide transparent communication between IPv6 and IPv4.</a:t>
            </a:r>
          </a:p>
          <a:p>
            <a:pPr lvl="1"/>
            <a:r>
              <a:rPr lang="en-US" dirty="0"/>
              <a:t>NAT64 is not intended to be a permanent solution; it is meant to be a transition mechanism.</a:t>
            </a:r>
          </a:p>
          <a:p>
            <a:pPr lvl="1"/>
            <a:r>
              <a:rPr lang="en-US" dirty="0"/>
              <a:t>Network Address Translation-Protocol Translation (NAT-PT) was another NAT-based transition mechanism for IPv6, but is now deprecated by IETF.</a:t>
            </a:r>
          </a:p>
          <a:p>
            <a:pPr lvl="1"/>
            <a:r>
              <a:rPr lang="en-US" dirty="0"/>
              <a:t>NAT64 is now recommended.</a:t>
            </a:r>
          </a:p>
          <a:p>
            <a:endParaRPr lang="en-US" dirty="0"/>
          </a:p>
        </p:txBody>
      </p:sp>
      <p:pic>
        <p:nvPicPr>
          <p:cNvPr id="6" name="Picture 5"/>
          <p:cNvPicPr>
            <a:picLocks noChangeAspect="1"/>
          </p:cNvPicPr>
          <p:nvPr/>
        </p:nvPicPr>
        <p:blipFill>
          <a:blip r:embed="rId3"/>
          <a:stretch>
            <a:fillRect/>
          </a:stretch>
        </p:blipFill>
        <p:spPr>
          <a:xfrm>
            <a:off x="5215110" y="3255259"/>
            <a:ext cx="5410200" cy="3333750"/>
          </a:xfrm>
          <a:prstGeom prst="rect">
            <a:avLst/>
          </a:prstGeom>
        </p:spPr>
      </p:pic>
    </p:spTree>
    <p:extLst>
      <p:ext uri="{BB962C8B-B14F-4D97-AF65-F5344CB8AC3E}">
        <p14:creationId xmlns:p14="http://schemas.microsoft.com/office/powerpoint/2010/main" val="2661207959"/>
      </p:ext>
    </p:extLst>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600" dirty="0"/>
              <a:t>Troubleshooting NAT</a:t>
            </a:r>
            <a:br>
              <a:rPr lang="en-US" sz="1600" dirty="0"/>
            </a:br>
            <a:r>
              <a:rPr lang="en-US" dirty="0"/>
              <a:t>Troubleshooting NAT Configurations</a:t>
            </a:r>
          </a:p>
        </p:txBody>
      </p:sp>
      <p:sp>
        <p:nvSpPr>
          <p:cNvPr id="2" name="Content Placeholder 1"/>
          <p:cNvSpPr>
            <a:spLocks noGrp="1"/>
          </p:cNvSpPr>
          <p:nvPr>
            <p:ph idx="1"/>
          </p:nvPr>
        </p:nvSpPr>
        <p:spPr>
          <a:xfrm>
            <a:off x="1756349" y="1232592"/>
            <a:ext cx="8733677" cy="2587054"/>
          </a:xfrm>
        </p:spPr>
        <p:txBody>
          <a:bodyPr>
            <a:normAutofit fontScale="92500" lnSpcReduction="10000"/>
          </a:bodyPr>
          <a:lstStyle/>
          <a:p>
            <a:r>
              <a:rPr lang="en-US" dirty="0"/>
              <a:t>Troubleshooting NAT: show commands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clear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 *</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statistics</a:t>
            </a:r>
          </a:p>
          <a:p>
            <a:pPr marL="228600" lvl="1" indent="0">
              <a:buNone/>
            </a:pPr>
            <a:r>
              <a:rPr lang="en-US" b="1" dirty="0">
                <a:latin typeface="Courier New" panose="02070309020205020404" pitchFamily="49" charset="0"/>
                <a:cs typeface="Courier New" panose="02070309020205020404" pitchFamily="49" charset="0"/>
              </a:rPr>
              <a:t>Show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r>
              <a:rPr lang="en-US" b="1" dirty="0">
                <a:latin typeface="Courier New" panose="02070309020205020404" pitchFamily="49" charset="0"/>
                <a:cs typeface="Courier New" panose="02070309020205020404" pitchFamily="49" charset="0"/>
              </a:rPr>
              <a:t> translations</a:t>
            </a:r>
          </a:p>
          <a:p>
            <a:r>
              <a:rPr lang="en-US" dirty="0"/>
              <a:t>Troubleshooting NAT: debug commands</a:t>
            </a:r>
          </a:p>
          <a:p>
            <a:pPr marL="228600" lvl="1" indent="0">
              <a:buNone/>
            </a:pPr>
            <a:r>
              <a:rPr lang="en-US" b="1" dirty="0">
                <a:latin typeface="Courier New" panose="02070309020205020404" pitchFamily="49" charset="0"/>
                <a:cs typeface="Courier New" panose="02070309020205020404" pitchFamily="49" charset="0"/>
              </a:rPr>
              <a:t>debug </a:t>
            </a:r>
            <a:r>
              <a:rPr lang="en-US" b="1" dirty="0" err="1">
                <a:latin typeface="Courier New" panose="02070309020205020404" pitchFamily="49" charset="0"/>
                <a:cs typeface="Courier New" panose="02070309020205020404" pitchFamily="49" charset="0"/>
              </a:rPr>
              <a:t>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nat</a:t>
            </a:r>
            <a:endParaRPr lang="en-US" dirty="0"/>
          </a:p>
          <a:p>
            <a:endParaRPr lang="en-US" dirty="0"/>
          </a:p>
        </p:txBody>
      </p:sp>
      <p:pic>
        <p:nvPicPr>
          <p:cNvPr id="3" name="Picture 2"/>
          <p:cNvPicPr>
            <a:picLocks noChangeAspect="1"/>
          </p:cNvPicPr>
          <p:nvPr/>
        </p:nvPicPr>
        <p:blipFill>
          <a:blip r:embed="rId3"/>
          <a:stretch>
            <a:fillRect/>
          </a:stretch>
        </p:blipFill>
        <p:spPr>
          <a:xfrm>
            <a:off x="5737185" y="3703628"/>
            <a:ext cx="4559981" cy="2947414"/>
          </a:xfrm>
          <a:prstGeom prst="rect">
            <a:avLst/>
          </a:prstGeom>
        </p:spPr>
      </p:pic>
    </p:spTree>
    <p:extLst>
      <p:ext uri="{BB962C8B-B14F-4D97-AF65-F5344CB8AC3E}">
        <p14:creationId xmlns:p14="http://schemas.microsoft.com/office/powerpoint/2010/main" val="1492413010"/>
      </p:ext>
    </p:extLst>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838200" y="540001"/>
            <a:ext cx="7961313" cy="1020762"/>
          </a:xfrm>
        </p:spPr>
        <p:txBody>
          <a:bodyPr>
            <a:normAutofit fontScale="90000"/>
          </a:bodyPr>
          <a:lstStyle/>
          <a:p>
            <a:pPr eaLnBrk="1" hangingPunct="1"/>
            <a:r>
              <a:rPr lang="en-US" altLang="ko-KR" dirty="0" smtClean="0">
                <a:solidFill>
                  <a:srgbClr val="C00000"/>
                </a:solidFill>
                <a:ea typeface="Gulim" panose="020B0600000101010101" pitchFamily="34" charset="-127"/>
              </a:rPr>
              <a:t>Review: </a:t>
            </a:r>
            <a:br>
              <a:rPr lang="en-US" altLang="ko-KR" dirty="0" smtClean="0">
                <a:solidFill>
                  <a:srgbClr val="C00000"/>
                </a:solidFill>
                <a:ea typeface="Gulim" panose="020B0600000101010101" pitchFamily="34" charset="-127"/>
              </a:rPr>
            </a:br>
            <a:r>
              <a:rPr lang="en-US" altLang="en-US" sz="3400" dirty="0">
                <a:solidFill>
                  <a:srgbClr val="C00000"/>
                </a:solidFill>
              </a:rPr>
              <a:t>Routable and </a:t>
            </a:r>
            <a:r>
              <a:rPr lang="en-US" altLang="en-US" sz="3400" dirty="0" err="1">
                <a:solidFill>
                  <a:srgbClr val="C00000"/>
                </a:solidFill>
              </a:rPr>
              <a:t>Nonroutable</a:t>
            </a:r>
            <a:r>
              <a:rPr lang="en-US" altLang="en-US" sz="3400" dirty="0">
                <a:solidFill>
                  <a:srgbClr val="C00000"/>
                </a:solidFill>
              </a:rPr>
              <a:t> Addresses</a:t>
            </a:r>
          </a:p>
        </p:txBody>
      </p:sp>
      <p:sp>
        <p:nvSpPr>
          <p:cNvPr id="1296387" name="Rectangle 3"/>
          <p:cNvSpPr>
            <a:spLocks noGrp="1" noChangeArrowheads="1"/>
          </p:cNvSpPr>
          <p:nvPr>
            <p:ph type="body" idx="1"/>
          </p:nvPr>
        </p:nvSpPr>
        <p:spPr/>
        <p:txBody>
          <a:bodyPr/>
          <a:lstStyle/>
          <a:p>
            <a:pPr eaLnBrk="1" hangingPunct="1">
              <a:lnSpc>
                <a:spcPct val="90000"/>
              </a:lnSpc>
            </a:pPr>
            <a:r>
              <a:rPr lang="en-US" altLang="en-US" smtClean="0"/>
              <a:t>Nonroutable Address [RFC 1918]</a:t>
            </a:r>
          </a:p>
          <a:p>
            <a:pPr lvl="1" eaLnBrk="1" hangingPunct="1">
              <a:lnSpc>
                <a:spcPct val="90000"/>
              </a:lnSpc>
            </a:pPr>
            <a:r>
              <a:rPr lang="en-US" altLang="en-US" smtClean="0"/>
              <a:t>Internet Router ignore the following addresses.</a:t>
            </a:r>
          </a:p>
          <a:p>
            <a:pPr lvl="2" eaLnBrk="1" hangingPunct="1">
              <a:lnSpc>
                <a:spcPct val="90000"/>
              </a:lnSpc>
            </a:pPr>
            <a:r>
              <a:rPr lang="en-US" altLang="en-US" smtClean="0"/>
              <a:t>10.0.0.0 – 10.255.255.255</a:t>
            </a:r>
          </a:p>
          <a:p>
            <a:pPr lvl="2" eaLnBrk="1" hangingPunct="1">
              <a:lnSpc>
                <a:spcPct val="90000"/>
              </a:lnSpc>
            </a:pPr>
            <a:r>
              <a:rPr lang="en-US" altLang="en-US" smtClean="0"/>
              <a:t>172.16.0.0 – 172.31.255.255</a:t>
            </a:r>
          </a:p>
          <a:p>
            <a:pPr lvl="2" eaLnBrk="1" hangingPunct="1">
              <a:lnSpc>
                <a:spcPct val="90000"/>
              </a:lnSpc>
            </a:pPr>
            <a:r>
              <a:rPr lang="en-US" altLang="en-US" smtClean="0"/>
              <a:t>192.168.0.0 – 192.168.255.255</a:t>
            </a:r>
          </a:p>
          <a:p>
            <a:pPr lvl="1" eaLnBrk="1" hangingPunct="1">
              <a:lnSpc>
                <a:spcPct val="90000"/>
              </a:lnSpc>
            </a:pPr>
            <a:r>
              <a:rPr lang="en-US" altLang="en-US" smtClean="0"/>
              <a:t>Millions of networks can exist with the same nonroutable address.</a:t>
            </a:r>
          </a:p>
          <a:p>
            <a:pPr lvl="1" eaLnBrk="1" hangingPunct="1">
              <a:lnSpc>
                <a:spcPct val="90000"/>
              </a:lnSpc>
            </a:pPr>
            <a:r>
              <a:rPr lang="ja-JP" altLang="en-US" smtClean="0"/>
              <a:t>“</a:t>
            </a:r>
            <a:r>
              <a:rPr lang="en-US" altLang="ja-JP" smtClean="0"/>
              <a:t>Intranet</a:t>
            </a:r>
            <a:r>
              <a:rPr lang="ja-JP" altLang="en-US" smtClean="0"/>
              <a:t>”</a:t>
            </a:r>
            <a:r>
              <a:rPr lang="en-US" altLang="ja-JP" smtClean="0"/>
              <a:t> : Internal Internet</a:t>
            </a:r>
          </a:p>
          <a:p>
            <a:pPr lvl="1" eaLnBrk="1" hangingPunct="1">
              <a:lnSpc>
                <a:spcPct val="90000"/>
              </a:lnSpc>
            </a:pPr>
            <a:r>
              <a:rPr lang="en-US" altLang="en-US" smtClean="0"/>
              <a:t>NAT (Network Address Translation) router</a:t>
            </a:r>
          </a:p>
          <a:p>
            <a:pPr lvl="1" eaLnBrk="1" hangingPunct="1">
              <a:lnSpc>
                <a:spcPct val="90000"/>
              </a:lnSpc>
            </a:pPr>
            <a:r>
              <a:rPr lang="en-US" altLang="en-US" smtClean="0"/>
              <a:t>Side benefit : </a:t>
            </a:r>
            <a:r>
              <a:rPr lang="ja-JP" altLang="en-US" smtClean="0"/>
              <a:t>“</a:t>
            </a:r>
            <a:r>
              <a:rPr lang="en-US" altLang="ja-JP" smtClean="0"/>
              <a:t>Security</a:t>
            </a:r>
            <a:r>
              <a:rPr lang="ja-JP" altLang="en-US" smtClean="0"/>
              <a:t>”</a:t>
            </a:r>
            <a:endParaRPr lang="en-US" altLang="ja-JP" smtClean="0"/>
          </a:p>
          <a:p>
            <a:pPr lvl="1" eaLnBrk="1" hangingPunct="1">
              <a:lnSpc>
                <a:spcPct val="90000"/>
              </a:lnSpc>
            </a:pPr>
            <a:endParaRPr lang="en-US" altLang="en-US" smtClean="0"/>
          </a:p>
        </p:txBody>
      </p:sp>
    </p:spTree>
    <p:extLst>
      <p:ext uri="{BB962C8B-B14F-4D97-AF65-F5344CB8AC3E}">
        <p14:creationId xmlns:p14="http://schemas.microsoft.com/office/powerpoint/2010/main" val="27119335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9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96387">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96387">
                                            <p:txEl>
                                              <p:pRg st="7" end="7"/>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9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1895" y="493713"/>
            <a:ext cx="9222205"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902368" y="1495676"/>
            <a:ext cx="10097589" cy="4437062"/>
          </a:xfrm>
        </p:spPr>
        <p:txBody>
          <a:bodyPr/>
          <a:lstStyle/>
          <a:p>
            <a:pPr marL="0" indent="0">
              <a:buNone/>
              <a:defRPr/>
            </a:pPr>
            <a:r>
              <a:rPr lang="en-CA" dirty="0"/>
              <a:t>This chapter described</a:t>
            </a:r>
            <a:r>
              <a:rPr lang="en-CA" dirty="0" smtClean="0"/>
              <a:t>:</a:t>
            </a:r>
          </a:p>
          <a:p>
            <a:r>
              <a:rPr lang="en-US" altLang="en-US" dirty="0">
                <a:solidFill>
                  <a:schemeClr val="tx2"/>
                </a:solidFill>
              </a:rPr>
              <a:t>Basic Routing</a:t>
            </a:r>
          </a:p>
          <a:p>
            <a:r>
              <a:rPr lang="en-US" altLang="en-US" dirty="0" smtClean="0"/>
              <a:t>Open </a:t>
            </a:r>
            <a:r>
              <a:rPr lang="en-US" altLang="en-US" dirty="0"/>
              <a:t>Shortest Path First (OSPF)</a:t>
            </a:r>
          </a:p>
          <a:p>
            <a:r>
              <a:rPr lang="en-US" altLang="en-US" dirty="0" smtClean="0"/>
              <a:t>Dynamic </a:t>
            </a:r>
            <a:r>
              <a:rPr lang="en-US" altLang="en-US" dirty="0"/>
              <a:t>Host Configuration Protocol (DHCP)</a:t>
            </a:r>
          </a:p>
          <a:p>
            <a:r>
              <a:rPr lang="en-US" altLang="en-US" dirty="0"/>
              <a:t>Network Address Translation (NAT)</a:t>
            </a:r>
          </a:p>
          <a:p>
            <a:pPr marL="0" indent="0">
              <a:buNone/>
              <a:defRPr/>
            </a:pPr>
            <a:endParaRPr lang="en-CA" dirty="0"/>
          </a:p>
          <a:p>
            <a:pPr marL="0" indent="0">
              <a:buNone/>
              <a:defRPr/>
            </a:pPr>
            <a:endParaRPr lang="en-US" dirty="0" smtClean="0">
              <a:cs typeface="Arial" charset="0"/>
            </a:endParaRPr>
          </a:p>
        </p:txBody>
      </p:sp>
    </p:spTree>
    <p:extLst>
      <p:ext uri="{BB962C8B-B14F-4D97-AF65-F5344CB8AC3E}">
        <p14:creationId xmlns:p14="http://schemas.microsoft.com/office/powerpoint/2010/main" val="2436630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eaLnBrk="1" hangingPunct="1"/>
            <a:r>
              <a:rPr lang="en-US" altLang="en-US" dirty="0" smtClean="0">
                <a:solidFill>
                  <a:srgbClr val="C00000"/>
                </a:solidFill>
              </a:rPr>
              <a:t>AS Number</a:t>
            </a:r>
          </a:p>
        </p:txBody>
      </p:sp>
      <p:sp>
        <p:nvSpPr>
          <p:cNvPr id="19458" name="Rectangle 4"/>
          <p:cNvSpPr>
            <a:spLocks noGrp="1" noChangeArrowheads="1"/>
          </p:cNvSpPr>
          <p:nvPr>
            <p:ph type="body" idx="1"/>
          </p:nvPr>
        </p:nvSpPr>
        <p:spPr>
          <a:xfrm>
            <a:off x="838199" y="1825625"/>
            <a:ext cx="10905565" cy="4611034"/>
          </a:xfrm>
        </p:spPr>
        <p:txBody>
          <a:bodyPr>
            <a:normAutofit/>
          </a:bodyPr>
          <a:lstStyle/>
          <a:p>
            <a:pPr eaLnBrk="1" hangingPunct="1">
              <a:lnSpc>
                <a:spcPct val="80000"/>
              </a:lnSpc>
            </a:pPr>
            <a:r>
              <a:rPr lang="en-US" altLang="en-US" sz="2600" dirty="0"/>
              <a:t>For exterior routing, an AS needs a globally unique AS 16-bit integer number</a:t>
            </a:r>
          </a:p>
          <a:p>
            <a:pPr eaLnBrk="1" hangingPunct="1">
              <a:lnSpc>
                <a:spcPct val="80000"/>
              </a:lnSpc>
            </a:pPr>
            <a:r>
              <a:rPr lang="en-US" altLang="en-US" sz="2600" i="1" dirty="0" smtClean="0"/>
              <a:t>Stub </a:t>
            </a:r>
            <a:r>
              <a:rPr lang="en-US" altLang="en-US" sz="2600" i="1" dirty="0"/>
              <a:t>AS</a:t>
            </a:r>
            <a:r>
              <a:rPr lang="en-US" altLang="en-US" sz="2600" dirty="0"/>
              <a:t>, which is the most common type, does not need an AS number since the prefixes are placed at the provider</a:t>
            </a:r>
            <a:r>
              <a:rPr lang="ja-JP" altLang="en-US" sz="2600" dirty="0"/>
              <a:t>’</a:t>
            </a:r>
            <a:r>
              <a:rPr lang="en-US" altLang="ja-JP" sz="2600" dirty="0"/>
              <a:t>s routing table</a:t>
            </a:r>
          </a:p>
          <a:p>
            <a:pPr eaLnBrk="1" hangingPunct="1">
              <a:lnSpc>
                <a:spcPct val="80000"/>
              </a:lnSpc>
            </a:pPr>
            <a:r>
              <a:rPr lang="en-US" altLang="en-US" sz="2600" i="1" dirty="0"/>
              <a:t>Transit AS</a:t>
            </a:r>
            <a:r>
              <a:rPr lang="en-US" altLang="en-US" sz="2600" dirty="0"/>
              <a:t> needs an AS number</a:t>
            </a:r>
          </a:p>
          <a:p>
            <a:pPr eaLnBrk="1" hangingPunct="1">
              <a:lnSpc>
                <a:spcPct val="80000"/>
              </a:lnSpc>
            </a:pPr>
            <a:r>
              <a:rPr lang="en-US" altLang="en-US" sz="2600" dirty="0"/>
              <a:t>Request an AS number from </a:t>
            </a:r>
            <a:r>
              <a:rPr lang="en-US" altLang="en-US" sz="2600" dirty="0" smtClean="0"/>
              <a:t>one of the five RIRs (Regional Internet Registries)</a:t>
            </a:r>
            <a:endParaRPr lang="en-US" altLang="ko-KR" sz="2600" dirty="0">
              <a:ea typeface="Gulim" panose="020B0600000101010101" pitchFamily="34" charset="-127"/>
            </a:endParaRPr>
          </a:p>
          <a:p>
            <a:pPr lvl="1" eaLnBrk="1" hangingPunct="1">
              <a:lnSpc>
                <a:spcPct val="80000"/>
              </a:lnSpc>
            </a:pPr>
            <a:r>
              <a:rPr lang="en-US" altLang="ko-KR" sz="2200" dirty="0">
                <a:ea typeface="Gulim" panose="020B0600000101010101" pitchFamily="34" charset="-127"/>
              </a:rPr>
              <a:t>ARIN: </a:t>
            </a:r>
            <a:r>
              <a:rPr lang="en-US" altLang="en-US" sz="2200" dirty="0"/>
              <a:t>American Registry for Internet Numbers </a:t>
            </a:r>
            <a:endParaRPr lang="en-US" altLang="ko-KR" sz="2200" dirty="0">
              <a:ea typeface="Gulim" panose="020B0600000101010101" pitchFamily="34" charset="-127"/>
            </a:endParaRPr>
          </a:p>
          <a:p>
            <a:pPr lvl="1" eaLnBrk="1" hangingPunct="1">
              <a:lnSpc>
                <a:spcPct val="80000"/>
              </a:lnSpc>
            </a:pPr>
            <a:r>
              <a:rPr lang="en-US" altLang="ko-KR" sz="2200" dirty="0" smtClean="0">
                <a:ea typeface="Gulim" panose="020B0600000101010101" pitchFamily="34" charset="-127"/>
              </a:rPr>
              <a:t>RIPE NCC: </a:t>
            </a:r>
            <a:r>
              <a:rPr lang="en-US" altLang="en-US" sz="2200" dirty="0" err="1"/>
              <a:t>Réseaux</a:t>
            </a:r>
            <a:r>
              <a:rPr lang="en-US" altLang="en-US" sz="2200" dirty="0"/>
              <a:t> IP </a:t>
            </a:r>
            <a:r>
              <a:rPr lang="en-US" altLang="en-US" sz="2200" dirty="0" err="1"/>
              <a:t>Européens</a:t>
            </a:r>
            <a:r>
              <a:rPr lang="en-US" altLang="en-US" sz="2200" dirty="0"/>
              <a:t> </a:t>
            </a:r>
            <a:r>
              <a:rPr lang="en-US" altLang="en-US" sz="2200" dirty="0" smtClean="0"/>
              <a:t>Network Coordination Centre</a:t>
            </a:r>
            <a:endParaRPr lang="en-US" altLang="ko-KR" sz="2200" dirty="0">
              <a:ea typeface="Gulim" panose="020B0600000101010101" pitchFamily="34" charset="-127"/>
            </a:endParaRPr>
          </a:p>
          <a:p>
            <a:pPr lvl="1" eaLnBrk="1" hangingPunct="1">
              <a:lnSpc>
                <a:spcPct val="80000"/>
              </a:lnSpc>
            </a:pPr>
            <a:r>
              <a:rPr lang="en-US" altLang="ko-KR" sz="2200" dirty="0">
                <a:ea typeface="Gulim" panose="020B0600000101010101" pitchFamily="34" charset="-127"/>
              </a:rPr>
              <a:t>APNIC: </a:t>
            </a:r>
            <a:r>
              <a:rPr lang="en-US" altLang="en-US" sz="2200" dirty="0"/>
              <a:t>Asia Pacific Network Information Centre </a:t>
            </a:r>
            <a:endParaRPr lang="en-US" altLang="en-US" sz="2200" dirty="0" smtClean="0"/>
          </a:p>
          <a:p>
            <a:pPr lvl="1" eaLnBrk="1" hangingPunct="1">
              <a:lnSpc>
                <a:spcPct val="80000"/>
              </a:lnSpc>
            </a:pPr>
            <a:r>
              <a:rPr lang="en-US" altLang="en-US" sz="2200" dirty="0" smtClean="0"/>
              <a:t>LACNIC: Latin America and Caribbean Network Information Centre</a:t>
            </a:r>
          </a:p>
          <a:p>
            <a:pPr lvl="1" eaLnBrk="1" hangingPunct="1">
              <a:lnSpc>
                <a:spcPct val="80000"/>
              </a:lnSpc>
            </a:pPr>
            <a:r>
              <a:rPr lang="en-US" altLang="en-US" sz="2200" dirty="0" smtClean="0"/>
              <a:t>AFRINIC: African Network Information Centre</a:t>
            </a:r>
            <a:endParaRPr lang="en-US" altLang="en-US" sz="2200" dirty="0"/>
          </a:p>
          <a:p>
            <a:pPr eaLnBrk="1" hangingPunct="1">
              <a:lnSpc>
                <a:spcPct val="80000"/>
              </a:lnSpc>
            </a:pPr>
            <a:endParaRPr lang="en-US" altLang="en-US" sz="2600" dirty="0"/>
          </a:p>
        </p:txBody>
      </p:sp>
    </p:spTree>
    <p:extLst>
      <p:ext uri="{BB962C8B-B14F-4D97-AF65-F5344CB8AC3E}">
        <p14:creationId xmlns:p14="http://schemas.microsoft.com/office/powerpoint/2010/main" val="174129737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21895" y="493713"/>
            <a:ext cx="9222205" cy="838200"/>
          </a:xfrm>
        </p:spPr>
        <p:txBody>
          <a:bodyPr/>
          <a:lstStyle/>
          <a:p>
            <a:pPr eaLnBrk="1" hangingPunct="1"/>
            <a:r>
              <a:rPr lang="en-US" dirty="0" smtClean="0">
                <a:solidFill>
                  <a:srgbClr val="C00000"/>
                </a:solidFill>
                <a:ea typeface="ＭＳ Ｐゴシック" pitchFamily="34" charset="-128"/>
              </a:rPr>
              <a:t>Summary</a:t>
            </a:r>
          </a:p>
        </p:txBody>
      </p:sp>
      <p:sp>
        <p:nvSpPr>
          <p:cNvPr id="6147" name="Rectangle 3"/>
          <p:cNvSpPr>
            <a:spLocks noGrp="1" noChangeArrowheads="1"/>
          </p:cNvSpPr>
          <p:nvPr>
            <p:ph idx="1"/>
          </p:nvPr>
        </p:nvSpPr>
        <p:spPr>
          <a:xfrm>
            <a:off x="902368" y="1495676"/>
            <a:ext cx="10097589" cy="4437062"/>
          </a:xfrm>
        </p:spPr>
        <p:txBody>
          <a:bodyPr/>
          <a:lstStyle/>
          <a:p>
            <a:pPr marL="0" indent="0">
              <a:buNone/>
              <a:defRPr/>
            </a:pPr>
            <a:r>
              <a:rPr lang="en-CA" dirty="0"/>
              <a:t>This chapter described</a:t>
            </a:r>
            <a:r>
              <a:rPr lang="en-CA" dirty="0" smtClean="0"/>
              <a:t>:</a:t>
            </a:r>
          </a:p>
          <a:p>
            <a:r>
              <a:rPr lang="en-US" altLang="en-US" dirty="0">
                <a:solidFill>
                  <a:schemeClr val="tx2"/>
                </a:solidFill>
              </a:rPr>
              <a:t>Basic Routing</a:t>
            </a:r>
          </a:p>
          <a:p>
            <a:r>
              <a:rPr lang="en-US" altLang="en-US" dirty="0"/>
              <a:t>Routing Information Protocol (RIP)</a:t>
            </a:r>
          </a:p>
          <a:p>
            <a:r>
              <a:rPr lang="en-US" altLang="en-US" dirty="0"/>
              <a:t>Open Shortest Path First (OSPF)</a:t>
            </a:r>
          </a:p>
          <a:p>
            <a:r>
              <a:rPr lang="en-US" altLang="en-US" dirty="0"/>
              <a:t>Border Gateway Protocol (BGP)</a:t>
            </a:r>
          </a:p>
          <a:p>
            <a:r>
              <a:rPr lang="en-US" altLang="en-US" dirty="0"/>
              <a:t>Dynamic Host Configuration Protocol (DHCP)</a:t>
            </a:r>
          </a:p>
          <a:p>
            <a:r>
              <a:rPr lang="en-US" altLang="en-US" dirty="0"/>
              <a:t>Network Address Translation (NAT)</a:t>
            </a:r>
          </a:p>
          <a:p>
            <a:pPr marL="0" indent="0">
              <a:buNone/>
              <a:defRPr/>
            </a:pPr>
            <a:endParaRPr lang="en-CA" dirty="0"/>
          </a:p>
          <a:p>
            <a:pPr marL="0" indent="0">
              <a:buNone/>
              <a:defRPr/>
            </a:pPr>
            <a:endParaRPr lang="en-US" dirty="0" smtClean="0">
              <a:cs typeface="Arial" charset="0"/>
            </a:endParaRPr>
          </a:p>
        </p:txBody>
      </p:sp>
    </p:spTree>
    <p:extLst>
      <p:ext uri="{BB962C8B-B14F-4D97-AF65-F5344CB8AC3E}">
        <p14:creationId xmlns:p14="http://schemas.microsoft.com/office/powerpoint/2010/main" val="309045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846138" y="572756"/>
            <a:ext cx="7772400" cy="685800"/>
          </a:xfrm>
        </p:spPr>
        <p:txBody>
          <a:bodyPr>
            <a:normAutofit fontScale="90000"/>
          </a:bodyPr>
          <a:lstStyle/>
          <a:p>
            <a:pPr eaLnBrk="1" hangingPunct="1"/>
            <a:r>
              <a:rPr lang="en-US" altLang="en-US" dirty="0" smtClean="0">
                <a:solidFill>
                  <a:srgbClr val="C00000"/>
                </a:solidFill>
              </a:rPr>
              <a:t>Inter and Intra Domain Routing</a:t>
            </a:r>
          </a:p>
        </p:txBody>
      </p:sp>
      <p:sp>
        <p:nvSpPr>
          <p:cNvPr id="20482" name="Oval 4"/>
          <p:cNvSpPr>
            <a:spLocks noChangeArrowheads="1"/>
          </p:cNvSpPr>
          <p:nvPr/>
        </p:nvSpPr>
        <p:spPr bwMode="auto">
          <a:xfrm>
            <a:off x="2790825" y="31781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0483" name="Oval 5"/>
          <p:cNvSpPr>
            <a:spLocks noChangeArrowheads="1"/>
          </p:cNvSpPr>
          <p:nvPr/>
        </p:nvSpPr>
        <p:spPr bwMode="auto">
          <a:xfrm>
            <a:off x="4772025" y="50069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0484" name="Oval 6"/>
          <p:cNvSpPr>
            <a:spLocks noChangeArrowheads="1"/>
          </p:cNvSpPr>
          <p:nvPr/>
        </p:nvSpPr>
        <p:spPr bwMode="auto">
          <a:xfrm>
            <a:off x="6677025" y="3330575"/>
            <a:ext cx="2590800" cy="14478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20485" name="Text Box 7"/>
          <p:cNvSpPr txBox="1">
            <a:spLocks noChangeArrowheads="1"/>
          </p:cNvSpPr>
          <p:nvPr/>
        </p:nvSpPr>
        <p:spPr bwMode="auto">
          <a:xfrm>
            <a:off x="4543426" y="3757613"/>
            <a:ext cx="377825" cy="406400"/>
          </a:xfrm>
          <a:prstGeom prst="rect">
            <a:avLst/>
          </a:prstGeom>
          <a:solidFill>
            <a:schemeClr va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6" name="Text Box 8"/>
          <p:cNvSpPr txBox="1">
            <a:spLocks noChangeArrowheads="1"/>
          </p:cNvSpPr>
          <p:nvPr/>
        </p:nvSpPr>
        <p:spPr bwMode="auto">
          <a:xfrm>
            <a:off x="3705226" y="40624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7" name="Text Box 9"/>
          <p:cNvSpPr txBox="1">
            <a:spLocks noChangeArrowheads="1"/>
          </p:cNvSpPr>
          <p:nvPr/>
        </p:nvSpPr>
        <p:spPr bwMode="auto">
          <a:xfrm>
            <a:off x="3476626" y="34528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8" name="Text Box 10"/>
          <p:cNvSpPr txBox="1">
            <a:spLocks noChangeArrowheads="1"/>
          </p:cNvSpPr>
          <p:nvPr/>
        </p:nvSpPr>
        <p:spPr bwMode="auto">
          <a:xfrm>
            <a:off x="6448426" y="5510213"/>
            <a:ext cx="377825" cy="406400"/>
          </a:xfrm>
          <a:prstGeom prst="rect">
            <a:avLst/>
          </a:prstGeom>
          <a:solidFill>
            <a:schemeClr va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89" name="Text Box 11"/>
          <p:cNvSpPr txBox="1">
            <a:spLocks noChangeArrowheads="1"/>
          </p:cNvSpPr>
          <p:nvPr/>
        </p:nvSpPr>
        <p:spPr bwMode="auto">
          <a:xfrm>
            <a:off x="5305426" y="56626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90" name="Text Box 12"/>
          <p:cNvSpPr txBox="1">
            <a:spLocks noChangeArrowheads="1"/>
          </p:cNvSpPr>
          <p:nvPr/>
        </p:nvSpPr>
        <p:spPr bwMode="auto">
          <a:xfrm>
            <a:off x="7896226" y="42910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91" name="Text Box 13"/>
          <p:cNvSpPr txBox="1">
            <a:spLocks noChangeArrowheads="1"/>
          </p:cNvSpPr>
          <p:nvPr/>
        </p:nvSpPr>
        <p:spPr bwMode="auto">
          <a:xfrm>
            <a:off x="6981826" y="3910013"/>
            <a:ext cx="377825" cy="406400"/>
          </a:xfrm>
          <a:prstGeom prst="rect">
            <a:avLst/>
          </a:prstGeom>
          <a:solidFill>
            <a:schemeClr va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20492" name="Text Box 14"/>
          <p:cNvSpPr txBox="1">
            <a:spLocks noChangeArrowheads="1"/>
          </p:cNvSpPr>
          <p:nvPr/>
        </p:nvSpPr>
        <p:spPr bwMode="auto">
          <a:xfrm>
            <a:off x="8277226" y="3681413"/>
            <a:ext cx="377825" cy="406400"/>
          </a:xfrm>
          <a:prstGeom prst="rect">
            <a:avLst/>
          </a:prstGeom>
          <a:solidFill>
            <a:schemeClr val="folHlink"/>
          </a:solidFill>
          <a:ln w="9525">
            <a:solidFill>
              <a:schemeClr val="tx1"/>
            </a:solidFill>
            <a:miter lim="800000"/>
            <a:headEnd/>
            <a:tailEnd/>
          </a:ln>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R</a:t>
            </a:r>
          </a:p>
        </p:txBody>
      </p:sp>
      <p:sp>
        <p:nvSpPr>
          <p:cNvPr id="901135" name="Line 15"/>
          <p:cNvSpPr>
            <a:spLocks noChangeShapeType="1"/>
          </p:cNvSpPr>
          <p:nvPr/>
        </p:nvSpPr>
        <p:spPr bwMode="auto">
          <a:xfrm>
            <a:off x="4924425" y="3940175"/>
            <a:ext cx="2057400" cy="1524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6" name="Line 16"/>
          <p:cNvSpPr>
            <a:spLocks noChangeShapeType="1"/>
          </p:cNvSpPr>
          <p:nvPr/>
        </p:nvSpPr>
        <p:spPr bwMode="auto">
          <a:xfrm flipV="1">
            <a:off x="6677025" y="4321175"/>
            <a:ext cx="533400" cy="1143000"/>
          </a:xfrm>
          <a:prstGeom prst="line">
            <a:avLst/>
          </a:prstGeom>
          <a:noFill/>
          <a:ln w="38100">
            <a:solidFill>
              <a:srgbClr val="FF33CC"/>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7" name="Line 17"/>
          <p:cNvSpPr>
            <a:spLocks noChangeShapeType="1"/>
          </p:cNvSpPr>
          <p:nvPr/>
        </p:nvSpPr>
        <p:spPr bwMode="auto">
          <a:xfrm>
            <a:off x="3879851" y="3630613"/>
            <a:ext cx="663575" cy="233362"/>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8" name="Line 18"/>
          <p:cNvSpPr>
            <a:spLocks noChangeShapeType="1"/>
          </p:cNvSpPr>
          <p:nvPr/>
        </p:nvSpPr>
        <p:spPr bwMode="auto">
          <a:xfrm flipH="1">
            <a:off x="4086225" y="4092575"/>
            <a:ext cx="4572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39" name="Line 19"/>
          <p:cNvSpPr>
            <a:spLocks noChangeShapeType="1"/>
          </p:cNvSpPr>
          <p:nvPr/>
        </p:nvSpPr>
        <p:spPr bwMode="auto">
          <a:xfrm flipV="1">
            <a:off x="5686425" y="5692775"/>
            <a:ext cx="762000" cy="1524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0" name="Line 20"/>
          <p:cNvSpPr>
            <a:spLocks noChangeShapeType="1"/>
          </p:cNvSpPr>
          <p:nvPr/>
        </p:nvSpPr>
        <p:spPr bwMode="auto">
          <a:xfrm flipH="1">
            <a:off x="7362825" y="3863975"/>
            <a:ext cx="914400" cy="2286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1141" name="Line 21"/>
          <p:cNvSpPr>
            <a:spLocks noChangeShapeType="1"/>
          </p:cNvSpPr>
          <p:nvPr/>
        </p:nvSpPr>
        <p:spPr bwMode="auto">
          <a:xfrm flipH="1">
            <a:off x="8277225" y="4092575"/>
            <a:ext cx="228600" cy="381000"/>
          </a:xfrm>
          <a:prstGeom prst="line">
            <a:avLst/>
          </a:prstGeom>
          <a:noFill/>
          <a:ln w="28575">
            <a:solidFill>
              <a:srgbClr val="66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00" name="Text Box 22"/>
          <p:cNvSpPr txBox="1">
            <a:spLocks noChangeArrowheads="1"/>
          </p:cNvSpPr>
          <p:nvPr/>
        </p:nvSpPr>
        <p:spPr bwMode="auto">
          <a:xfrm>
            <a:off x="2790825" y="4672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AS A</a:t>
            </a:r>
          </a:p>
        </p:txBody>
      </p:sp>
      <p:sp>
        <p:nvSpPr>
          <p:cNvPr id="20501" name="Text Box 23"/>
          <p:cNvSpPr txBox="1">
            <a:spLocks noChangeArrowheads="1"/>
          </p:cNvSpPr>
          <p:nvPr/>
        </p:nvSpPr>
        <p:spPr bwMode="auto">
          <a:xfrm>
            <a:off x="7058025" y="6196014"/>
            <a:ext cx="7635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AS B</a:t>
            </a:r>
          </a:p>
        </p:txBody>
      </p:sp>
      <p:sp>
        <p:nvSpPr>
          <p:cNvPr id="20502" name="Text Box 24"/>
          <p:cNvSpPr txBox="1">
            <a:spLocks noChangeArrowheads="1"/>
          </p:cNvSpPr>
          <p:nvPr/>
        </p:nvSpPr>
        <p:spPr bwMode="auto">
          <a:xfrm>
            <a:off x="8429626" y="4900614"/>
            <a:ext cx="77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AS C</a:t>
            </a:r>
          </a:p>
        </p:txBody>
      </p:sp>
      <p:sp>
        <p:nvSpPr>
          <p:cNvPr id="20503" name="Text Box 25"/>
          <p:cNvSpPr txBox="1">
            <a:spLocks noChangeArrowheads="1"/>
          </p:cNvSpPr>
          <p:nvPr/>
        </p:nvSpPr>
        <p:spPr bwMode="auto">
          <a:xfrm>
            <a:off x="4146551" y="3265489"/>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IGP</a:t>
            </a:r>
          </a:p>
        </p:txBody>
      </p:sp>
      <p:sp>
        <p:nvSpPr>
          <p:cNvPr id="20504" name="Text Box 26"/>
          <p:cNvSpPr txBox="1">
            <a:spLocks noChangeArrowheads="1"/>
          </p:cNvSpPr>
          <p:nvPr/>
        </p:nvSpPr>
        <p:spPr bwMode="auto">
          <a:xfrm>
            <a:off x="5762626" y="3452814"/>
            <a:ext cx="720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EGP</a:t>
            </a:r>
          </a:p>
        </p:txBody>
      </p:sp>
      <p:sp>
        <p:nvSpPr>
          <p:cNvPr id="20505" name="Text Box 27"/>
          <p:cNvSpPr txBox="1">
            <a:spLocks noChangeArrowheads="1"/>
          </p:cNvSpPr>
          <p:nvPr/>
        </p:nvSpPr>
        <p:spPr bwMode="auto">
          <a:xfrm>
            <a:off x="7439026" y="34528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IGP</a:t>
            </a:r>
          </a:p>
        </p:txBody>
      </p:sp>
      <p:sp>
        <p:nvSpPr>
          <p:cNvPr id="20506" name="Text Box 28"/>
          <p:cNvSpPr txBox="1">
            <a:spLocks noChangeArrowheads="1"/>
          </p:cNvSpPr>
          <p:nvPr/>
        </p:nvSpPr>
        <p:spPr bwMode="auto">
          <a:xfrm>
            <a:off x="5838826" y="5967414"/>
            <a:ext cx="6207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a:t>IGP</a:t>
            </a:r>
          </a:p>
        </p:txBody>
      </p:sp>
      <p:sp>
        <p:nvSpPr>
          <p:cNvPr id="901149" name="Text Box 29"/>
          <p:cNvSpPr txBox="1">
            <a:spLocks noChangeArrowheads="1"/>
          </p:cNvSpPr>
          <p:nvPr/>
        </p:nvSpPr>
        <p:spPr bwMode="auto">
          <a:xfrm>
            <a:off x="2174082" y="1149349"/>
            <a:ext cx="79502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algn="l">
              <a:spcBef>
                <a:spcPct val="0"/>
              </a:spcBef>
            </a:pPr>
            <a:r>
              <a:rPr lang="en-US" altLang="en-US" sz="2400" i="1" dirty="0"/>
              <a:t>Interior Gateway Protocol (IGP):  </a:t>
            </a:r>
            <a:r>
              <a:rPr lang="en-US" altLang="en-US" sz="2400" dirty="0"/>
              <a:t>routing within AS</a:t>
            </a:r>
          </a:p>
          <a:p>
            <a:pPr lvl="1" algn="l">
              <a:spcBef>
                <a:spcPct val="0"/>
              </a:spcBef>
              <a:buFontTx/>
              <a:buChar char="•"/>
            </a:pPr>
            <a:r>
              <a:rPr lang="en-US" altLang="en-US" sz="2400" dirty="0"/>
              <a:t>  RIP, OSPF, IGRP, EIGRP, IS-IS</a:t>
            </a:r>
          </a:p>
          <a:p>
            <a:pPr algn="l">
              <a:spcBef>
                <a:spcPct val="0"/>
              </a:spcBef>
            </a:pPr>
            <a:r>
              <a:rPr lang="en-US" altLang="en-US" sz="2400" i="1" dirty="0"/>
              <a:t>Exterior Gateway Protocol (EGP):  </a:t>
            </a:r>
            <a:r>
              <a:rPr lang="en-US" altLang="en-US" sz="2400" dirty="0"/>
              <a:t>routing between AS</a:t>
            </a:r>
            <a:r>
              <a:rPr lang="ja-JP" altLang="en-US" sz="2400" dirty="0"/>
              <a:t>’</a:t>
            </a:r>
            <a:r>
              <a:rPr lang="en-US" altLang="ja-JP" sz="2400" dirty="0"/>
              <a:t>s</a:t>
            </a:r>
          </a:p>
          <a:p>
            <a:pPr lvl="1" algn="l">
              <a:spcBef>
                <a:spcPct val="0"/>
              </a:spcBef>
              <a:buFontTx/>
              <a:buChar char="•"/>
            </a:pPr>
            <a:r>
              <a:rPr lang="en-US" altLang="en-US" sz="2400" dirty="0"/>
              <a:t>  BGPv4</a:t>
            </a:r>
          </a:p>
          <a:p>
            <a:pPr algn="l">
              <a:spcBef>
                <a:spcPct val="0"/>
              </a:spcBef>
            </a:pPr>
            <a:r>
              <a:rPr lang="en-US" altLang="en-US" sz="2400" i="1" dirty="0"/>
              <a:t>Border Gateways </a:t>
            </a:r>
            <a:r>
              <a:rPr lang="en-US" altLang="en-US" sz="2400" dirty="0"/>
              <a:t>perform IGP &amp; EGP routing</a:t>
            </a:r>
            <a:endParaRPr lang="en-US" altLang="en-US" sz="2400" i="1" dirty="0"/>
          </a:p>
        </p:txBody>
      </p:sp>
      <p:sp>
        <p:nvSpPr>
          <p:cNvPr id="906244" name="Line 4"/>
          <p:cNvSpPr>
            <a:spLocks noChangeShapeType="1"/>
          </p:cNvSpPr>
          <p:nvPr/>
        </p:nvSpPr>
        <p:spPr bwMode="auto">
          <a:xfrm flipH="1" flipV="1">
            <a:off x="4806950" y="4291014"/>
            <a:ext cx="114300" cy="39528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5" name="Line 5"/>
          <p:cNvSpPr>
            <a:spLocks noChangeShapeType="1"/>
          </p:cNvSpPr>
          <p:nvPr/>
        </p:nvSpPr>
        <p:spPr bwMode="auto">
          <a:xfrm flipH="1" flipV="1">
            <a:off x="6654801" y="5962651"/>
            <a:ext cx="73025" cy="41592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906246" name="Line 6"/>
          <p:cNvSpPr>
            <a:spLocks noChangeShapeType="1"/>
          </p:cNvSpPr>
          <p:nvPr/>
        </p:nvSpPr>
        <p:spPr bwMode="auto">
          <a:xfrm flipV="1">
            <a:off x="6799264" y="4287839"/>
            <a:ext cx="217487" cy="363537"/>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Tree>
    <p:extLst>
      <p:ext uri="{BB962C8B-B14F-4D97-AF65-F5344CB8AC3E}">
        <p14:creationId xmlns:p14="http://schemas.microsoft.com/office/powerpoint/2010/main" val="10841930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901149">
                                            <p:txEl>
                                              <p:pRg st="0" end="0"/>
                                            </p:txEl>
                                          </p:spTgt>
                                        </p:tgtEl>
                                        <p:attrNameLst>
                                          <p:attrName>style.visibility</p:attrName>
                                        </p:attrNameLst>
                                      </p:cBhvr>
                                      <p:to>
                                        <p:strVal val="visible"/>
                                      </p:to>
                                    </p:set>
                                    <p:animEffect transition="in" filter="checkerboard(across)">
                                      <p:cBhvr>
                                        <p:cTn id="7" dur="500"/>
                                        <p:tgtEl>
                                          <p:spTgt spid="90114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901149">
                                            <p:txEl>
                                              <p:pRg st="1" end="1"/>
                                            </p:txEl>
                                          </p:spTgt>
                                        </p:tgtEl>
                                        <p:attrNameLst>
                                          <p:attrName>style.visibility</p:attrName>
                                        </p:attrNameLst>
                                      </p:cBhvr>
                                      <p:to>
                                        <p:strVal val="visible"/>
                                      </p:to>
                                    </p:set>
                                    <p:animEffect transition="in" filter="checkerboard(across)">
                                      <p:cBhvr>
                                        <p:cTn id="10" dur="500"/>
                                        <p:tgtEl>
                                          <p:spTgt spid="901149">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01137"/>
                                        </p:tgtEl>
                                        <p:attrNameLst>
                                          <p:attrName>style.visibility</p:attrName>
                                        </p:attrNameLst>
                                      </p:cBhvr>
                                      <p:to>
                                        <p:strVal val="visible"/>
                                      </p:to>
                                    </p:set>
                                    <p:animEffect transition="in" filter="checkerboard(across)">
                                      <p:cBhvr>
                                        <p:cTn id="13" dur="500"/>
                                        <p:tgtEl>
                                          <p:spTgt spid="90113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01138"/>
                                        </p:tgtEl>
                                        <p:attrNameLst>
                                          <p:attrName>style.visibility</p:attrName>
                                        </p:attrNameLst>
                                      </p:cBhvr>
                                      <p:to>
                                        <p:strVal val="visible"/>
                                      </p:to>
                                    </p:set>
                                    <p:animEffect transition="in" filter="checkerboard(across)">
                                      <p:cBhvr>
                                        <p:cTn id="16" dur="500"/>
                                        <p:tgtEl>
                                          <p:spTgt spid="90113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01140"/>
                                        </p:tgtEl>
                                        <p:attrNameLst>
                                          <p:attrName>style.visibility</p:attrName>
                                        </p:attrNameLst>
                                      </p:cBhvr>
                                      <p:to>
                                        <p:strVal val="visible"/>
                                      </p:to>
                                    </p:set>
                                    <p:animEffect transition="in" filter="checkerboard(across)">
                                      <p:cBhvr>
                                        <p:cTn id="19" dur="500"/>
                                        <p:tgtEl>
                                          <p:spTgt spid="901140"/>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901141"/>
                                        </p:tgtEl>
                                        <p:attrNameLst>
                                          <p:attrName>style.visibility</p:attrName>
                                        </p:attrNameLst>
                                      </p:cBhvr>
                                      <p:to>
                                        <p:strVal val="visible"/>
                                      </p:to>
                                    </p:set>
                                    <p:animEffect transition="in" filter="checkerboard(across)">
                                      <p:cBhvr>
                                        <p:cTn id="22" dur="500"/>
                                        <p:tgtEl>
                                          <p:spTgt spid="901141"/>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01139"/>
                                        </p:tgtEl>
                                        <p:attrNameLst>
                                          <p:attrName>style.visibility</p:attrName>
                                        </p:attrNameLst>
                                      </p:cBhvr>
                                      <p:to>
                                        <p:strVal val="visible"/>
                                      </p:to>
                                    </p:set>
                                    <p:animEffect transition="in" filter="checkerboard(across)">
                                      <p:cBhvr>
                                        <p:cTn id="25" dur="500"/>
                                        <p:tgtEl>
                                          <p:spTgt spid="90113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901149">
                                            <p:txEl>
                                              <p:pRg st="2" end="2"/>
                                            </p:txEl>
                                          </p:spTgt>
                                        </p:tgtEl>
                                        <p:attrNameLst>
                                          <p:attrName>style.visibility</p:attrName>
                                        </p:attrNameLst>
                                      </p:cBhvr>
                                      <p:to>
                                        <p:strVal val="visible"/>
                                      </p:to>
                                    </p:set>
                                    <p:animEffect transition="in" filter="checkerboard(across)">
                                      <p:cBhvr>
                                        <p:cTn id="30" dur="500"/>
                                        <p:tgtEl>
                                          <p:spTgt spid="901149">
                                            <p:txEl>
                                              <p:pRg st="2" end="2"/>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901149">
                                            <p:txEl>
                                              <p:pRg st="3" end="3"/>
                                            </p:txEl>
                                          </p:spTgt>
                                        </p:tgtEl>
                                        <p:attrNameLst>
                                          <p:attrName>style.visibility</p:attrName>
                                        </p:attrNameLst>
                                      </p:cBhvr>
                                      <p:to>
                                        <p:strVal val="visible"/>
                                      </p:to>
                                    </p:set>
                                    <p:animEffect transition="in" filter="checkerboard(across)">
                                      <p:cBhvr>
                                        <p:cTn id="33" dur="500"/>
                                        <p:tgtEl>
                                          <p:spTgt spid="901149">
                                            <p:txEl>
                                              <p:pRg st="3" end="3"/>
                                            </p:txEl>
                                          </p:spTgt>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01135"/>
                                        </p:tgtEl>
                                        <p:attrNameLst>
                                          <p:attrName>style.visibility</p:attrName>
                                        </p:attrNameLst>
                                      </p:cBhvr>
                                      <p:to>
                                        <p:strVal val="visible"/>
                                      </p:to>
                                    </p:set>
                                    <p:animEffect transition="in" filter="checkerboard(across)">
                                      <p:cBhvr>
                                        <p:cTn id="36" dur="500"/>
                                        <p:tgtEl>
                                          <p:spTgt spid="901135"/>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901136"/>
                                        </p:tgtEl>
                                        <p:attrNameLst>
                                          <p:attrName>style.visibility</p:attrName>
                                        </p:attrNameLst>
                                      </p:cBhvr>
                                      <p:to>
                                        <p:strVal val="visible"/>
                                      </p:to>
                                    </p:set>
                                    <p:animEffect transition="in" filter="checkerboard(across)">
                                      <p:cBhvr>
                                        <p:cTn id="39" dur="500"/>
                                        <p:tgtEl>
                                          <p:spTgt spid="90113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5" presetClass="entr" presetSubtype="10" fill="hold" nodeType="clickEffect">
                                  <p:stCondLst>
                                    <p:cond delay="0"/>
                                  </p:stCondLst>
                                  <p:childTnLst>
                                    <p:set>
                                      <p:cBhvr>
                                        <p:cTn id="43" dur="1" fill="hold">
                                          <p:stCondLst>
                                            <p:cond delay="0"/>
                                          </p:stCondLst>
                                        </p:cTn>
                                        <p:tgtEl>
                                          <p:spTgt spid="901149">
                                            <p:txEl>
                                              <p:pRg st="4" end="4"/>
                                            </p:txEl>
                                          </p:spTgt>
                                        </p:tgtEl>
                                        <p:attrNameLst>
                                          <p:attrName>style.visibility</p:attrName>
                                        </p:attrNameLst>
                                      </p:cBhvr>
                                      <p:to>
                                        <p:strVal val="visible"/>
                                      </p:to>
                                    </p:set>
                                    <p:animEffect transition="in" filter="checkerboard(across)">
                                      <p:cBhvr>
                                        <p:cTn id="44" dur="500"/>
                                        <p:tgtEl>
                                          <p:spTgt spid="901149">
                                            <p:txEl>
                                              <p:pRg st="4" end="4"/>
                                            </p:txEl>
                                          </p:spTgt>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906244"/>
                                        </p:tgtEl>
                                        <p:attrNameLst>
                                          <p:attrName>style.visibility</p:attrName>
                                        </p:attrNameLst>
                                      </p:cBhvr>
                                      <p:to>
                                        <p:strVal val="visible"/>
                                      </p:to>
                                    </p:set>
                                    <p:animEffect transition="in" filter="checkerboard(across)">
                                      <p:cBhvr>
                                        <p:cTn id="47" dur="500"/>
                                        <p:tgtEl>
                                          <p:spTgt spid="906244"/>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906246"/>
                                        </p:tgtEl>
                                        <p:attrNameLst>
                                          <p:attrName>style.visibility</p:attrName>
                                        </p:attrNameLst>
                                      </p:cBhvr>
                                      <p:to>
                                        <p:strVal val="visible"/>
                                      </p:to>
                                    </p:set>
                                    <p:animEffect transition="in" filter="checkerboard(across)">
                                      <p:cBhvr>
                                        <p:cTn id="50" dur="500"/>
                                        <p:tgtEl>
                                          <p:spTgt spid="906246"/>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906245"/>
                                        </p:tgtEl>
                                        <p:attrNameLst>
                                          <p:attrName>style.visibility</p:attrName>
                                        </p:attrNameLst>
                                      </p:cBhvr>
                                      <p:to>
                                        <p:strVal val="visible"/>
                                      </p:to>
                                    </p:set>
                                    <p:animEffect transition="in" filter="checkerboard(across)">
                                      <p:cBhvr>
                                        <p:cTn id="53" dur="500"/>
                                        <p:tgtEl>
                                          <p:spTgt spid="906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35" grpId="0" animBg="1"/>
      <p:bldP spid="901136" grpId="0" animBg="1"/>
      <p:bldP spid="901137" grpId="0" animBg="1"/>
      <p:bldP spid="901138" grpId="0" animBg="1"/>
      <p:bldP spid="901139" grpId="0" animBg="1"/>
      <p:bldP spid="901140" grpId="0" animBg="1"/>
      <p:bldP spid="901141" grpId="0" animBg="1"/>
      <p:bldP spid="906244" grpId="0" animBg="1"/>
      <p:bldP spid="906245" grpId="0" animBg="1"/>
      <p:bldP spid="90624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tLang="en-US" dirty="0" smtClean="0">
                <a:solidFill>
                  <a:srgbClr val="C00000"/>
                </a:solidFill>
              </a:rPr>
              <a:t>Inter and Intra Domain Routing</a:t>
            </a:r>
          </a:p>
        </p:txBody>
      </p:sp>
      <p:pic>
        <p:nvPicPr>
          <p:cNvPr id="65538" name="Content Placeholder 3" descr="Screen Shot 2013-11-14 at 10.06.57 PM.png"/>
          <p:cNvPicPr>
            <a:picLocks noGrp="1" noChangeAspect="1"/>
          </p:cNvPicPr>
          <p:nvPr>
            <p:ph idx="1"/>
          </p:nvPr>
        </p:nvPicPr>
        <p:blipFill>
          <a:blip r:embed="rId3">
            <a:extLst>
              <a:ext uri="{28A0092B-C50C-407E-A947-70E740481C1C}">
                <a14:useLocalDpi xmlns:a14="http://schemas.microsoft.com/office/drawing/2010/main" val="0"/>
              </a:ext>
            </a:extLst>
          </a:blip>
          <a:srcRect l="-16386" r="-16386"/>
          <a:stretch>
            <a:fillRect/>
          </a:stretch>
        </p:blipFill>
        <p:spPr>
          <a:xfrm>
            <a:off x="1014412" y="1413301"/>
            <a:ext cx="9280526" cy="5280025"/>
          </a:xfrm>
        </p:spPr>
      </p:pic>
      <p:sp>
        <p:nvSpPr>
          <p:cNvPr id="65539" name="TextBox 4"/>
          <p:cNvSpPr txBox="1">
            <a:spLocks noChangeArrowheads="1"/>
          </p:cNvSpPr>
          <p:nvPr/>
        </p:nvSpPr>
        <p:spPr bwMode="auto">
          <a:xfrm>
            <a:off x="9158287" y="6417101"/>
            <a:ext cx="26257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r>
              <a:rPr lang="en-US" altLang="en-US" sz="1200" b="1" dirty="0"/>
              <a:t>Image Source: www.netacad.com</a:t>
            </a:r>
          </a:p>
        </p:txBody>
      </p:sp>
    </p:spTree>
    <p:extLst>
      <p:ext uri="{BB962C8B-B14F-4D97-AF65-F5344CB8AC3E}">
        <p14:creationId xmlns:p14="http://schemas.microsoft.com/office/powerpoint/2010/main" val="3295846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altLang="en-US" dirty="0" smtClean="0">
                <a:solidFill>
                  <a:srgbClr val="C00000"/>
                </a:solidFill>
              </a:rPr>
              <a:t>Inter and Intra Domain Routing</a:t>
            </a:r>
          </a:p>
        </p:txBody>
      </p:sp>
      <p:pic>
        <p:nvPicPr>
          <p:cNvPr id="6656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l="-7455" r="-7455"/>
          <a:stretch>
            <a:fillRect/>
          </a:stretch>
        </p:blipFill>
        <p:spPr/>
      </p:pic>
      <p:sp>
        <p:nvSpPr>
          <p:cNvPr id="66563" name="TextBox 4"/>
          <p:cNvSpPr txBox="1">
            <a:spLocks noChangeArrowheads="1"/>
          </p:cNvSpPr>
          <p:nvPr/>
        </p:nvSpPr>
        <p:spPr bwMode="auto">
          <a:xfrm>
            <a:off x="3240089" y="1533525"/>
            <a:ext cx="169862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
        <p:nvSpPr>
          <p:cNvPr id="66564" name="TextBox 5"/>
          <p:cNvSpPr txBox="1">
            <a:spLocks noChangeArrowheads="1"/>
          </p:cNvSpPr>
          <p:nvPr/>
        </p:nvSpPr>
        <p:spPr bwMode="auto">
          <a:xfrm>
            <a:off x="3359151" y="5843588"/>
            <a:ext cx="4003675" cy="4001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algn="ctr" eaLnBrk="0" fontAlgn="base" hangingPunct="0">
              <a:spcBef>
                <a:spcPct val="5000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290947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Grp="1" noChangeArrowheads="1"/>
          </p:cNvSpPr>
          <p:nvPr>
            <p:ph type="body" idx="1"/>
          </p:nvPr>
        </p:nvSpPr>
        <p:spPr>
          <a:xfrm>
            <a:off x="1981200" y="1319213"/>
            <a:ext cx="8229600" cy="5040312"/>
          </a:xfrm>
          <a:noFill/>
        </p:spPr>
        <p:txBody>
          <a:bodyPr/>
          <a:lstStyle/>
          <a:p>
            <a:pPr eaLnBrk="1" hangingPunct="1"/>
            <a:r>
              <a:rPr lang="en-US" altLang="en-US" sz="2600"/>
              <a:t>RFC 2328 (v2)</a:t>
            </a:r>
          </a:p>
          <a:p>
            <a:pPr eaLnBrk="1" hangingPunct="1"/>
            <a:r>
              <a:rPr lang="en-US" altLang="en-US" sz="2600"/>
              <a:t>Fixes some of the deficiencies in RIP</a:t>
            </a:r>
          </a:p>
          <a:p>
            <a:pPr eaLnBrk="1" hangingPunct="1"/>
            <a:r>
              <a:rPr lang="en-US" altLang="en-US" sz="2600"/>
              <a:t>Enables each router to learn complete network topology</a:t>
            </a:r>
          </a:p>
          <a:p>
            <a:pPr eaLnBrk="1" hangingPunct="1"/>
            <a:r>
              <a:rPr lang="en-US" altLang="en-US" sz="2600"/>
              <a:t>Each router monitors the </a:t>
            </a:r>
            <a:r>
              <a:rPr lang="en-US" altLang="en-US" sz="2600" i="1"/>
              <a:t>link state</a:t>
            </a:r>
            <a:r>
              <a:rPr lang="en-US" altLang="en-US" sz="2600"/>
              <a:t> to each neighbor and floods the link-state information to other routers</a:t>
            </a:r>
          </a:p>
          <a:p>
            <a:pPr eaLnBrk="1" hangingPunct="1"/>
            <a:r>
              <a:rPr lang="en-US" altLang="en-US" sz="2600"/>
              <a:t>Each router builds an identical </a:t>
            </a:r>
            <a:r>
              <a:rPr lang="en-US" altLang="en-US" sz="2600" i="1"/>
              <a:t>link-state database</a:t>
            </a:r>
          </a:p>
          <a:p>
            <a:pPr eaLnBrk="1" hangingPunct="1"/>
            <a:r>
              <a:rPr lang="en-US" altLang="en-US" sz="2600"/>
              <a:t>Allows router to build shortest path tree with router as root</a:t>
            </a:r>
          </a:p>
          <a:p>
            <a:pPr eaLnBrk="1" hangingPunct="1"/>
            <a:r>
              <a:rPr lang="en-US" altLang="en-US" sz="2600"/>
              <a:t>OSPF typically converges faster than RIP when there is a failure in the network</a:t>
            </a:r>
          </a:p>
          <a:p>
            <a:pPr eaLnBrk="1" hangingPunct="1"/>
            <a:endParaRPr lang="en-US" altLang="en-US" sz="2600"/>
          </a:p>
        </p:txBody>
      </p:sp>
      <p:sp>
        <p:nvSpPr>
          <p:cNvPr id="26626" name="Rectangle 2"/>
          <p:cNvSpPr>
            <a:spLocks noGrp="1" noChangeArrowheads="1"/>
          </p:cNvSpPr>
          <p:nvPr>
            <p:ph type="title"/>
          </p:nvPr>
        </p:nvSpPr>
        <p:spPr/>
        <p:txBody>
          <a:bodyPr/>
          <a:lstStyle/>
          <a:p>
            <a:pPr eaLnBrk="1" hangingPunct="1"/>
            <a:r>
              <a:rPr lang="en-US" altLang="en-US" dirty="0" smtClean="0">
                <a:solidFill>
                  <a:srgbClr val="C00000"/>
                </a:solidFill>
              </a:rPr>
              <a:t>Open Shortest Path First</a:t>
            </a:r>
          </a:p>
        </p:txBody>
      </p:sp>
    </p:spTree>
    <p:extLst>
      <p:ext uri="{BB962C8B-B14F-4D97-AF65-F5344CB8AC3E}">
        <p14:creationId xmlns:p14="http://schemas.microsoft.com/office/powerpoint/2010/main" val="3924993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890</TotalTime>
  <Words>3129</Words>
  <Application>Microsoft Office PowerPoint</Application>
  <PresentationFormat>Widescreen</PresentationFormat>
  <Paragraphs>611</Paragraphs>
  <Slides>50</Slides>
  <Notes>35</Notes>
  <HiddenSlides>12</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60" baseType="lpstr">
      <vt:lpstr>Gulim</vt:lpstr>
      <vt:lpstr>ＭＳ Ｐゴシック</vt:lpstr>
      <vt:lpstr>ＭＳ Ｐゴシック</vt:lpstr>
      <vt:lpstr>Arial</vt:lpstr>
      <vt:lpstr>Calibri</vt:lpstr>
      <vt:lpstr>Calibri Light</vt:lpstr>
      <vt:lpstr>Courier New</vt:lpstr>
      <vt:lpstr>Wingdings</vt:lpstr>
      <vt:lpstr>Office Theme</vt:lpstr>
      <vt:lpstr>Clip</vt:lpstr>
      <vt:lpstr>Internet Routing Protocols,  DHCP, and NAT</vt:lpstr>
      <vt:lpstr>Contents</vt:lpstr>
      <vt:lpstr>Contents</vt:lpstr>
      <vt:lpstr>Autonomous Systems</vt:lpstr>
      <vt:lpstr>AS Number</vt:lpstr>
      <vt:lpstr>Inter and Intra Domain Routing</vt:lpstr>
      <vt:lpstr>Inter and Intra Domain Routing</vt:lpstr>
      <vt:lpstr>Inter and Intra Domain Routing</vt:lpstr>
      <vt:lpstr>Open Shortest Path First</vt:lpstr>
      <vt:lpstr>OSPF Features</vt:lpstr>
      <vt:lpstr>Flooding</vt:lpstr>
      <vt:lpstr>Example OSPF Topology</vt:lpstr>
      <vt:lpstr>OSPF Network</vt:lpstr>
      <vt:lpstr>OSPF Areas</vt:lpstr>
      <vt:lpstr>Routing in the Distribution and Core Layers Configuring Single-Area OSPF</vt:lpstr>
      <vt:lpstr>Routing in the Distribution and Core Layers Verifying Single-Area OSPF</vt:lpstr>
      <vt:lpstr>Routing in the Distribution and Core Layers Verifying Single-Area OSPF (cont.)</vt:lpstr>
      <vt:lpstr>Routing in the Distribution and Core Layers Verifying Single-Area OSPF (cont.)</vt:lpstr>
      <vt:lpstr>DHCP</vt:lpstr>
      <vt:lpstr>DHCPv4 Operation Introducing DHCPv4</vt:lpstr>
      <vt:lpstr>DHCP Operation</vt:lpstr>
      <vt:lpstr>DHCPv4 Operation DHCPv4 Operation</vt:lpstr>
      <vt:lpstr>DHCPv4 Operation DHCPv4 Operation (cont.)</vt:lpstr>
      <vt:lpstr>DHCPv4 Operation DHCPv4 Message Format</vt:lpstr>
      <vt:lpstr>DHCPv4 Operation DHCPv4 Discover and Offer Messages</vt:lpstr>
      <vt:lpstr>DHCPv4 Operation DHCPv4 Discover and Offer Messages (cont.)</vt:lpstr>
      <vt:lpstr>Configure DHCPv4 Server Configure a Basic DHCPv4 Server</vt:lpstr>
      <vt:lpstr>Network Address Translation (NAT)</vt:lpstr>
      <vt:lpstr>NAT Operation (Overloading)</vt:lpstr>
      <vt:lpstr>NAT Operation NAT Characteristics</vt:lpstr>
      <vt:lpstr>NAT Operation Types of NAT</vt:lpstr>
      <vt:lpstr>NAT Operation NAT Advantages</vt:lpstr>
      <vt:lpstr>Configuring NAT Configuring Static NAT</vt:lpstr>
      <vt:lpstr>NAT – Sample Configuration</vt:lpstr>
      <vt:lpstr>Configuring NAT Configuring Dynamic NAT</vt:lpstr>
      <vt:lpstr>Configuring NAT Configuring Dynamic NAT (Cont.)</vt:lpstr>
      <vt:lpstr>NAT – Sample Configuration</vt:lpstr>
      <vt:lpstr>Configuring NAT Configuring Dynamic NAT (Cont.)</vt:lpstr>
      <vt:lpstr>Configuring NAT Configuring Port Address Translations (PAT)</vt:lpstr>
      <vt:lpstr>NAT – Sample Configuration</vt:lpstr>
      <vt:lpstr>Configuring NAT Configuring Port Address Translations (PAT) (Cont.)</vt:lpstr>
      <vt:lpstr>NAT – Sample Configuration</vt:lpstr>
      <vt:lpstr>Configuring NAT Configuring Port Address Translations (PAT) (Cont.)</vt:lpstr>
      <vt:lpstr>Configuring NAT Port Forwarding</vt:lpstr>
      <vt:lpstr>Configuring NAT Configuring NAT and IPv6</vt:lpstr>
      <vt:lpstr>Configuring NAT Configuring NAT and IPv6 (Cont.)</vt:lpstr>
      <vt:lpstr>Troubleshooting NAT Troubleshooting NAT Configurations</vt:lpstr>
      <vt:lpstr>Review:  Routable and Nonroutable Addresses</vt:lpstr>
      <vt:lpstr>Summary</vt:lpstr>
      <vt:lpstr>Summary</vt:lpstr>
    </vt:vector>
  </TitlesOfParts>
  <Company>Radford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Hwajung</dc:creator>
  <cp:lastModifiedBy>Lee, Hwajung</cp:lastModifiedBy>
  <cp:revision>68</cp:revision>
  <dcterms:created xsi:type="dcterms:W3CDTF">2016-08-29T17:01:34Z</dcterms:created>
  <dcterms:modified xsi:type="dcterms:W3CDTF">2017-10-06T17:39:29Z</dcterms:modified>
</cp:coreProperties>
</file>