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A7086A4B-D0B0-4AE1-AFD4-1EA52990BE0B}">
  <a:tblStyle styleId="{A7086A4B-D0B0-4AE1-AFD4-1EA52990BE0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644400"/>
            <a:ext cx="8520600" cy="253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Financial Budget Report for Network builds at $10,000 and $20,000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3737525"/>
            <a:ext cx="8520600" cy="94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1"/>
                </a:solidFill>
              </a:rPr>
              <a:t>Class of ITEC 451:</a:t>
            </a:r>
            <a:endParaRPr sz="1400">
              <a:solidFill>
                <a:schemeClr val="lt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1"/>
                </a:solidFill>
              </a:rPr>
              <a:t>Carlie Addicks, Dontey Branch, Chase Brittain, Ben Doerflinger, Talal Fuad, Steven Heath, Jeffrey Reoch, Wijdan Sindi, Cole Stanley, Cameron Tatum, Don Whitteker</a:t>
            </a:r>
            <a:endParaRPr sz="1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$10,000 Budget Components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Server:</a:t>
            </a:r>
            <a:r>
              <a:rPr b="1" lang="en">
                <a:solidFill>
                  <a:schemeClr val="lt1"/>
                </a:solidFill>
              </a:rPr>
              <a:t> </a:t>
            </a:r>
            <a:r>
              <a:rPr lang="en">
                <a:solidFill>
                  <a:schemeClr val="lt1"/>
                </a:solidFill>
              </a:rPr>
              <a:t>PowerEdge R230 Rack Server</a:t>
            </a:r>
            <a:endParaRPr>
              <a:solidFill>
                <a:schemeClr val="lt1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Switch:</a:t>
            </a:r>
            <a:r>
              <a:rPr b="1" lang="en">
                <a:solidFill>
                  <a:schemeClr val="lt1"/>
                </a:solidFill>
              </a:rPr>
              <a:t> </a:t>
            </a:r>
            <a:r>
              <a:rPr lang="en">
                <a:solidFill>
                  <a:schemeClr val="lt1"/>
                </a:solidFill>
              </a:rPr>
              <a:t>Netgear 24-port Gigabit Smart managed Pro Switch</a:t>
            </a:r>
            <a:endParaRPr>
              <a:solidFill>
                <a:schemeClr val="lt1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Router:</a:t>
            </a:r>
            <a:r>
              <a:rPr b="1" lang="en">
                <a:solidFill>
                  <a:schemeClr val="lt1"/>
                </a:solidFill>
              </a:rPr>
              <a:t> </a:t>
            </a:r>
            <a:r>
              <a:rPr lang="en">
                <a:solidFill>
                  <a:schemeClr val="lt1"/>
                </a:solidFill>
              </a:rPr>
              <a:t>Cisco RV345 Dual WAN Gigabit VPN router</a:t>
            </a:r>
            <a:endParaRPr>
              <a:solidFill>
                <a:schemeClr val="lt1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Firewall Device: </a:t>
            </a:r>
            <a:r>
              <a:rPr lang="en">
                <a:solidFill>
                  <a:schemeClr val="lt1"/>
                </a:solidFill>
              </a:rPr>
              <a:t>Cisco ASA 5505 Security Plus Model: ASA5505-SEC-BUN-K9</a:t>
            </a:r>
            <a:endParaRPr>
              <a:solidFill>
                <a:schemeClr val="lt1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Network Services: </a:t>
            </a:r>
            <a:r>
              <a:rPr lang="en">
                <a:solidFill>
                  <a:schemeClr val="lt1"/>
                </a:solidFill>
              </a:rPr>
              <a:t>Google Fiber 100 Mbps/sec</a:t>
            </a:r>
            <a:endParaRPr>
              <a:solidFill>
                <a:schemeClr val="lt1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Emergency Supply System: </a:t>
            </a:r>
            <a:r>
              <a:rPr lang="en">
                <a:solidFill>
                  <a:schemeClr val="lt1"/>
                </a:solidFill>
              </a:rPr>
              <a:t>APC Smart-UPS C 1500VA RM 2U 120V</a:t>
            </a:r>
            <a:endParaRPr>
              <a:solidFill>
                <a:schemeClr val="lt1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Desktop Accessories:</a:t>
            </a:r>
            <a:r>
              <a:rPr b="1" lang="en">
                <a:solidFill>
                  <a:schemeClr val="lt1"/>
                </a:solidFill>
              </a:rPr>
              <a:t> </a:t>
            </a:r>
            <a:r>
              <a:rPr lang="en" u="sng">
                <a:solidFill>
                  <a:schemeClr val="lt1"/>
                </a:solidFill>
              </a:rPr>
              <a:t>Dell 20 Monitor|p2018H</a:t>
            </a:r>
            <a:endParaRPr u="sng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$10,000 Budget Overview</a:t>
            </a:r>
            <a:endParaRPr>
              <a:solidFill>
                <a:schemeClr val="lt1"/>
              </a:solidFill>
            </a:endParaRPr>
          </a:p>
        </p:txBody>
      </p:sp>
      <p:graphicFrame>
        <p:nvGraphicFramePr>
          <p:cNvPr id="67" name="Shape 67"/>
          <p:cNvGraphicFramePr/>
          <p:nvPr/>
        </p:nvGraphicFramePr>
        <p:xfrm>
          <a:off x="401225" y="804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{A7086A4B-D0B0-4AE1-AFD4-1EA52990BE0B}</a:tableStyleId>
              </a:tblPr>
              <a:tblGrid>
                <a:gridCol w="1958925"/>
                <a:gridCol w="1958925"/>
                <a:gridCol w="1958925"/>
                <a:gridCol w="195892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Category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Component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Unit Price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Total Price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Server x 3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PowerEdge R230 Rack Server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$1,633.29 x 3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$4,899.87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Firewall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Cisco ASA 5505 Security Plus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$350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$350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Switch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Netgear 24-port Gigabit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$229.53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$229.53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Router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Cisco RV345 Dual WAN Gigabit VPN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$284.25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$284.25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Network Service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Google Fiber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$250 x 12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$3,000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Emergency PSU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APC Smart-UPS C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$579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$579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Desktop Accessories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Dell 20 Monitor|P2018H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$199.99 x 3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$599.97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Total cost 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$9,942.62   ($57.38)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1593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10k Network Topography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73" name="Shape 7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17800" y="578375"/>
            <a:ext cx="6361192" cy="449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$20,000 Budget Components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Server: </a:t>
            </a:r>
            <a:r>
              <a:rPr lang="en">
                <a:solidFill>
                  <a:schemeClr val="lt1"/>
                </a:solidFill>
              </a:rPr>
              <a:t>Cisco B200 M5 Blade server Model: UCS-SP-B200M5-S1</a:t>
            </a:r>
            <a:endParaRPr>
              <a:solidFill>
                <a:schemeClr val="lt1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Switch: </a:t>
            </a:r>
            <a:r>
              <a:rPr lang="en">
                <a:solidFill>
                  <a:schemeClr val="lt1"/>
                </a:solidFill>
              </a:rPr>
              <a:t>Netgear 24-port Gigabit Smart managed Pro Switch</a:t>
            </a:r>
            <a:endParaRPr>
              <a:solidFill>
                <a:schemeClr val="lt1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Router: </a:t>
            </a:r>
            <a:r>
              <a:rPr lang="en">
                <a:solidFill>
                  <a:schemeClr val="lt1"/>
                </a:solidFill>
              </a:rPr>
              <a:t>Cisco 1941 Wireless Router</a:t>
            </a:r>
            <a:endParaRPr>
              <a:solidFill>
                <a:schemeClr val="lt1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Firewall Device: </a:t>
            </a:r>
            <a:r>
              <a:rPr lang="en">
                <a:solidFill>
                  <a:schemeClr val="lt1"/>
                </a:solidFill>
              </a:rPr>
              <a:t>Cisco ASA5510 Model: ASA5510-SEC-BUN-K9</a:t>
            </a:r>
            <a:endParaRPr>
              <a:solidFill>
                <a:schemeClr val="lt1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Network Services: </a:t>
            </a:r>
            <a:r>
              <a:rPr lang="en">
                <a:solidFill>
                  <a:schemeClr val="lt1"/>
                </a:solidFill>
              </a:rPr>
              <a:t>Google Fiber 100 Mbps/sec</a:t>
            </a:r>
            <a:endParaRPr>
              <a:solidFill>
                <a:schemeClr val="lt1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Emergency Supply System: </a:t>
            </a:r>
            <a:r>
              <a:rPr lang="en">
                <a:solidFill>
                  <a:schemeClr val="lt1"/>
                </a:solidFill>
              </a:rPr>
              <a:t>APC Smart UPS C 1500Va RM 2U </a:t>
            </a:r>
            <a:endParaRPr>
              <a:solidFill>
                <a:schemeClr val="lt1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u="sng">
                <a:solidFill>
                  <a:schemeClr val="lt1"/>
                </a:solidFill>
              </a:rPr>
              <a:t>Desktop Accessories: </a:t>
            </a:r>
            <a:r>
              <a:rPr lang="en">
                <a:solidFill>
                  <a:schemeClr val="lt1"/>
                </a:solidFill>
              </a:rPr>
              <a:t>Dell U2417H Monitor (3)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$20,000 Budget Overview</a:t>
            </a:r>
            <a:endParaRPr>
              <a:solidFill>
                <a:schemeClr val="lt1"/>
              </a:solidFill>
            </a:endParaRPr>
          </a:p>
        </p:txBody>
      </p:sp>
      <p:graphicFrame>
        <p:nvGraphicFramePr>
          <p:cNvPr id="85" name="Shape 85"/>
          <p:cNvGraphicFramePr/>
          <p:nvPr/>
        </p:nvGraphicFramePr>
        <p:xfrm>
          <a:off x="401225" y="1007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{A7086A4B-D0B0-4AE1-AFD4-1EA52990BE0B}</a:tableStyleId>
              </a:tblPr>
              <a:tblGrid>
                <a:gridCol w="1958925"/>
                <a:gridCol w="1958925"/>
                <a:gridCol w="1958925"/>
                <a:gridCol w="1958925"/>
              </a:tblGrid>
              <a:tr h="2667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Category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Component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Unit Price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Total Price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Server x 3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Cisco B200 M5 Blade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$5,165.51 x 3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$15,496.53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Firewall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Cisco ASA5510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$979.93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$979.93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Switch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Netgear 24-port Gigabit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$229.53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$229.53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Router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Cisco 1941 Wireless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$459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$459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Network Service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Google Fiber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$250 x 12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$3,000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Emergency PSU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APC Smart-UPS C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$579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$579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Desktop Accessories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Dell U2417H Monitor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$269.99 x 3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$809.97</a:t>
                      </a:r>
                      <a:endParaRPr sz="1200" u="sng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Total Cost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lt1"/>
                          </a:solidFill>
                        </a:rPr>
                        <a:t>$21,553.96</a:t>
                      </a:r>
                      <a:r>
                        <a:rPr lang="en" sz="1200">
                          <a:solidFill>
                            <a:schemeClr val="lt1"/>
                          </a:solidFill>
                        </a:rPr>
                        <a:t>   (+$1,553.96)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1593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20k </a:t>
            </a:r>
            <a:r>
              <a:rPr lang="en">
                <a:solidFill>
                  <a:schemeClr val="lt1"/>
                </a:solidFill>
              </a:rPr>
              <a:t>Network Topography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91" name="Shape 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17800" y="540125"/>
            <a:ext cx="6361200" cy="4607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