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1"/>
  </p:notesMasterIdLst>
  <p:handoutMasterIdLst>
    <p:handoutMasterId r:id="rId62"/>
  </p:handoutMasterIdLst>
  <p:sldIdLst>
    <p:sldId id="257" r:id="rId5"/>
    <p:sldId id="284" r:id="rId6"/>
    <p:sldId id="431" r:id="rId7"/>
    <p:sldId id="315" r:id="rId8"/>
    <p:sldId id="316" r:id="rId9"/>
    <p:sldId id="384" r:id="rId10"/>
    <p:sldId id="414" r:id="rId11"/>
    <p:sldId id="333" r:id="rId12"/>
    <p:sldId id="409" r:id="rId13"/>
    <p:sldId id="374" r:id="rId14"/>
    <p:sldId id="320" r:id="rId15"/>
    <p:sldId id="322" r:id="rId16"/>
    <p:sldId id="323" r:id="rId17"/>
    <p:sldId id="326" r:id="rId18"/>
    <p:sldId id="324" r:id="rId19"/>
    <p:sldId id="325" r:id="rId20"/>
    <p:sldId id="398" r:id="rId21"/>
    <p:sldId id="399" r:id="rId22"/>
    <p:sldId id="400" r:id="rId23"/>
    <p:sldId id="422" r:id="rId24"/>
    <p:sldId id="423" r:id="rId25"/>
    <p:sldId id="403" r:id="rId26"/>
    <p:sldId id="319" r:id="rId27"/>
    <p:sldId id="259" r:id="rId28"/>
    <p:sldId id="286" r:id="rId29"/>
    <p:sldId id="375" r:id="rId30"/>
    <p:sldId id="408" r:id="rId31"/>
    <p:sldId id="383" r:id="rId32"/>
    <p:sldId id="338" r:id="rId33"/>
    <p:sldId id="418" r:id="rId34"/>
    <p:sldId id="415" r:id="rId35"/>
    <p:sldId id="416" r:id="rId36"/>
    <p:sldId id="417" r:id="rId37"/>
    <p:sldId id="360" r:id="rId38"/>
    <p:sldId id="421" r:id="rId39"/>
    <p:sldId id="393" r:id="rId40"/>
    <p:sldId id="433" r:id="rId41"/>
    <p:sldId id="419" r:id="rId42"/>
    <p:sldId id="389" r:id="rId43"/>
    <p:sldId id="391" r:id="rId44"/>
    <p:sldId id="392" r:id="rId45"/>
    <p:sldId id="420" r:id="rId46"/>
    <p:sldId id="411" r:id="rId47"/>
    <p:sldId id="412" r:id="rId48"/>
    <p:sldId id="424" r:id="rId49"/>
    <p:sldId id="425" r:id="rId50"/>
    <p:sldId id="426" r:id="rId51"/>
    <p:sldId id="377" r:id="rId52"/>
    <p:sldId id="428" r:id="rId53"/>
    <p:sldId id="429" r:id="rId54"/>
    <p:sldId id="379" r:id="rId55"/>
    <p:sldId id="430" r:id="rId56"/>
    <p:sldId id="313" r:id="rId57"/>
    <p:sldId id="381" r:id="rId58"/>
    <p:sldId id="427" r:id="rId59"/>
    <p:sldId id="43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1"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0" autoAdjust="0"/>
    <p:restoredTop sz="89808" autoAdjust="0"/>
  </p:normalViewPr>
  <p:slideViewPr>
    <p:cSldViewPr snapToGrid="0">
      <p:cViewPr>
        <p:scale>
          <a:sx n="100" d="100"/>
          <a:sy n="100" d="100"/>
        </p:scale>
        <p:origin x="2112" y="90"/>
      </p:cViewPr>
      <p:guideLst/>
    </p:cSldViewPr>
  </p:slideViewPr>
  <p:notesTextViewPr>
    <p:cViewPr>
      <p:scale>
        <a:sx n="1" d="1"/>
        <a:sy n="1" d="1"/>
      </p:scale>
      <p:origin x="0" y="0"/>
    </p:cViewPr>
  </p:notesTextViewPr>
  <p:sorterViewPr>
    <p:cViewPr varScale="1">
      <p:scale>
        <a:sx n="100" d="100"/>
        <a:sy n="100" d="100"/>
      </p:scale>
      <p:origin x="0" y="-10410"/>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25T15:06:59.546"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120AD-F757-4F7B-8053-12783E6C7AEB}" type="doc">
      <dgm:prSet loTypeId="urn:microsoft.com/office/officeart/2005/8/layout/hChevron3" loCatId="process" qsTypeId="urn:microsoft.com/office/officeart/2005/8/quickstyle/simple1" qsCatId="simple" csTypeId="urn:microsoft.com/office/officeart/2005/8/colors/accent1_2" csCatId="accent1" phldr="1"/>
      <dgm:spPr/>
    </dgm:pt>
    <dgm:pt modelId="{21F771C4-24D0-4345-865B-6321CFEA5DAB}">
      <dgm:prSet phldrT="[Text]" custT="1"/>
      <dgm:spPr>
        <a:solidFill>
          <a:srgbClr val="002060"/>
        </a:solidFill>
      </dgm:spPr>
      <dgm:t>
        <a:bodyPr/>
        <a:lstStyle/>
        <a:p>
          <a:pPr>
            <a:spcAft>
              <a:spcPts val="0"/>
            </a:spcAft>
          </a:pPr>
          <a:r>
            <a:rPr lang="en-US" sz="2800" b="1" dirty="0">
              <a:solidFill>
                <a:schemeClr val="bg1"/>
              </a:solidFill>
            </a:rPr>
            <a:t>1G</a:t>
          </a:r>
        </a:p>
        <a:p>
          <a:pPr>
            <a:spcAft>
              <a:spcPct val="35000"/>
            </a:spcAft>
          </a:pPr>
          <a:r>
            <a:rPr lang="en-US" sz="2000" dirty="0"/>
            <a:t>1979~</a:t>
          </a:r>
        </a:p>
      </dgm:t>
    </dgm:pt>
    <dgm:pt modelId="{BA5567C6-2D6D-42BB-B9D3-FFD2AA588118}" type="parTrans" cxnId="{B0AAA6B1-32D3-42D8-AD9C-5C1FA21C44BC}">
      <dgm:prSet/>
      <dgm:spPr/>
      <dgm:t>
        <a:bodyPr/>
        <a:lstStyle/>
        <a:p>
          <a:endParaRPr lang="en-US"/>
        </a:p>
      </dgm:t>
    </dgm:pt>
    <dgm:pt modelId="{7269FB63-11EA-4481-91FB-79D8C214ACF4}" type="sibTrans" cxnId="{B0AAA6B1-32D3-42D8-AD9C-5C1FA21C44BC}">
      <dgm:prSet/>
      <dgm:spPr/>
      <dgm:t>
        <a:bodyPr/>
        <a:lstStyle/>
        <a:p>
          <a:endParaRPr lang="en-US"/>
        </a:p>
      </dgm:t>
    </dgm:pt>
    <dgm:pt modelId="{80EF4CB0-60C4-40EE-B415-FD0316809608}">
      <dgm:prSet phldrT="[Text]" custT="1"/>
      <dgm:spPr>
        <a:solidFill>
          <a:schemeClr val="accent4">
            <a:lumMod val="75000"/>
          </a:schemeClr>
        </a:solidFill>
      </dgm:spPr>
      <dgm:t>
        <a:bodyPr/>
        <a:lstStyle/>
        <a:p>
          <a:pPr>
            <a:spcAft>
              <a:spcPts val="0"/>
            </a:spcAft>
          </a:pPr>
          <a:r>
            <a:rPr lang="en-US" sz="2400" b="1" dirty="0"/>
            <a:t>4G</a:t>
          </a:r>
        </a:p>
        <a:p>
          <a:pPr>
            <a:spcAft>
              <a:spcPct val="35000"/>
            </a:spcAft>
          </a:pPr>
          <a:r>
            <a:rPr lang="en-US" sz="2000" dirty="0"/>
            <a:t>2009~</a:t>
          </a:r>
        </a:p>
      </dgm:t>
    </dgm:pt>
    <dgm:pt modelId="{F1C63FB2-F7A6-40B8-8168-6B06B419D374}" type="parTrans" cxnId="{5E3A2111-A9E9-4C48-8E11-2AB22F65A579}">
      <dgm:prSet/>
      <dgm:spPr/>
      <dgm:t>
        <a:bodyPr/>
        <a:lstStyle/>
        <a:p>
          <a:endParaRPr lang="en-US"/>
        </a:p>
      </dgm:t>
    </dgm:pt>
    <dgm:pt modelId="{49C3FF73-D67E-41F0-AF28-26491DBE4602}" type="sibTrans" cxnId="{5E3A2111-A9E9-4C48-8E11-2AB22F65A579}">
      <dgm:prSet/>
      <dgm:spPr/>
      <dgm:t>
        <a:bodyPr/>
        <a:lstStyle/>
        <a:p>
          <a:endParaRPr lang="en-US"/>
        </a:p>
      </dgm:t>
    </dgm:pt>
    <dgm:pt modelId="{485D474F-53D2-4176-B21C-1981AF1E9F80}">
      <dgm:prSet phldrT="[Text]" custT="1"/>
      <dgm:spPr>
        <a:solidFill>
          <a:schemeClr val="accent2">
            <a:lumMod val="75000"/>
          </a:schemeClr>
        </a:solidFill>
      </dgm:spPr>
      <dgm:t>
        <a:bodyPr/>
        <a:lstStyle/>
        <a:p>
          <a:pPr>
            <a:spcAft>
              <a:spcPts val="0"/>
            </a:spcAft>
          </a:pPr>
          <a:r>
            <a:rPr lang="en-US" sz="2400" b="1" dirty="0"/>
            <a:t>5G</a:t>
          </a:r>
        </a:p>
        <a:p>
          <a:pPr>
            <a:spcAft>
              <a:spcPct val="35000"/>
            </a:spcAft>
          </a:pPr>
          <a:r>
            <a:rPr lang="en-US" sz="2000" dirty="0"/>
            <a:t>2019~</a:t>
          </a:r>
        </a:p>
      </dgm:t>
    </dgm:pt>
    <dgm:pt modelId="{BB0EDF22-956A-40FB-83E1-70ED4821233E}" type="parTrans" cxnId="{CDC75834-7B22-4527-A9F2-EFCCCE3CEC69}">
      <dgm:prSet/>
      <dgm:spPr/>
      <dgm:t>
        <a:bodyPr/>
        <a:lstStyle/>
        <a:p>
          <a:endParaRPr lang="en-US"/>
        </a:p>
      </dgm:t>
    </dgm:pt>
    <dgm:pt modelId="{F160AF04-A84F-453C-82E0-59C55113B67D}" type="sibTrans" cxnId="{CDC75834-7B22-4527-A9F2-EFCCCE3CEC69}">
      <dgm:prSet/>
      <dgm:spPr/>
      <dgm:t>
        <a:bodyPr/>
        <a:lstStyle/>
        <a:p>
          <a:endParaRPr lang="en-US"/>
        </a:p>
      </dgm:t>
    </dgm:pt>
    <dgm:pt modelId="{C53C6AD0-4747-414D-B286-F72C25F38ADA}">
      <dgm:prSet phldrT="[Text]" custT="1"/>
      <dgm:spPr/>
      <dgm:t>
        <a:bodyPr/>
        <a:lstStyle/>
        <a:p>
          <a:pPr>
            <a:spcAft>
              <a:spcPts val="0"/>
            </a:spcAft>
          </a:pPr>
          <a:r>
            <a:rPr lang="en-US" sz="2800" b="1" dirty="0"/>
            <a:t>2G</a:t>
          </a:r>
        </a:p>
        <a:p>
          <a:pPr>
            <a:spcAft>
              <a:spcPct val="35000"/>
            </a:spcAft>
          </a:pPr>
          <a:r>
            <a:rPr lang="en-US" sz="2000" dirty="0"/>
            <a:t>1991~</a:t>
          </a:r>
        </a:p>
      </dgm:t>
    </dgm:pt>
    <dgm:pt modelId="{B50D9490-CDEA-45E9-999B-18E476004851}" type="parTrans" cxnId="{B1E5D209-175C-407E-A30F-C550E0363A9A}">
      <dgm:prSet/>
      <dgm:spPr/>
      <dgm:t>
        <a:bodyPr/>
        <a:lstStyle/>
        <a:p>
          <a:endParaRPr lang="en-US"/>
        </a:p>
      </dgm:t>
    </dgm:pt>
    <dgm:pt modelId="{8E1F3845-6EA9-4DBE-834F-97F5C88155D1}" type="sibTrans" cxnId="{B1E5D209-175C-407E-A30F-C550E0363A9A}">
      <dgm:prSet/>
      <dgm:spPr/>
      <dgm:t>
        <a:bodyPr/>
        <a:lstStyle/>
        <a:p>
          <a:endParaRPr lang="en-US"/>
        </a:p>
      </dgm:t>
    </dgm:pt>
    <dgm:pt modelId="{1C33AC0C-5D34-4933-951A-C6C03CD2F067}">
      <dgm:prSet phldrT="[Text]" custT="1"/>
      <dgm:spPr>
        <a:solidFill>
          <a:schemeClr val="accent6">
            <a:lumMod val="75000"/>
          </a:schemeClr>
        </a:solidFill>
      </dgm:spPr>
      <dgm:t>
        <a:bodyPr/>
        <a:lstStyle/>
        <a:p>
          <a:pPr>
            <a:spcAft>
              <a:spcPts val="0"/>
            </a:spcAft>
          </a:pPr>
          <a:r>
            <a:rPr lang="en-US" sz="2400" b="1" dirty="0"/>
            <a:t>3G</a:t>
          </a:r>
        </a:p>
        <a:p>
          <a:pPr>
            <a:spcAft>
              <a:spcPct val="35000"/>
            </a:spcAft>
          </a:pPr>
          <a:r>
            <a:rPr lang="en-US" sz="2000" dirty="0"/>
            <a:t>2001~</a:t>
          </a:r>
        </a:p>
      </dgm:t>
    </dgm:pt>
    <dgm:pt modelId="{21BCCD13-20BC-4EFC-BB21-28C0D4D0C784}" type="parTrans" cxnId="{C1DDBC50-A373-4E8F-98E8-506691D98922}">
      <dgm:prSet/>
      <dgm:spPr/>
      <dgm:t>
        <a:bodyPr/>
        <a:lstStyle/>
        <a:p>
          <a:endParaRPr lang="en-US"/>
        </a:p>
      </dgm:t>
    </dgm:pt>
    <dgm:pt modelId="{084EEB88-8ECA-4D1E-9F74-D61F77FCCD7A}" type="sibTrans" cxnId="{C1DDBC50-A373-4E8F-98E8-506691D98922}">
      <dgm:prSet/>
      <dgm:spPr/>
      <dgm:t>
        <a:bodyPr/>
        <a:lstStyle/>
        <a:p>
          <a:endParaRPr lang="en-US"/>
        </a:p>
      </dgm:t>
    </dgm:pt>
    <dgm:pt modelId="{D00FF858-C68D-4C51-9540-4D0ED9C1354B}" type="pres">
      <dgm:prSet presAssocID="{623120AD-F757-4F7B-8053-12783E6C7AEB}" presName="Name0" presStyleCnt="0">
        <dgm:presLayoutVars>
          <dgm:dir/>
          <dgm:resizeHandles val="exact"/>
        </dgm:presLayoutVars>
      </dgm:prSet>
      <dgm:spPr/>
    </dgm:pt>
    <dgm:pt modelId="{A7002C4E-F39D-4C0C-AE7F-78CF803E313B}" type="pres">
      <dgm:prSet presAssocID="{21F771C4-24D0-4345-865B-6321CFEA5DAB}" presName="parTxOnly" presStyleLbl="node1" presStyleIdx="0" presStyleCnt="5" custLinFactY="-100000" custLinFactNeighborY="-102130">
        <dgm:presLayoutVars>
          <dgm:bulletEnabled val="1"/>
        </dgm:presLayoutVars>
      </dgm:prSet>
      <dgm:spPr/>
    </dgm:pt>
    <dgm:pt modelId="{E46D011B-3D5A-4249-8B1E-118EA885E149}" type="pres">
      <dgm:prSet presAssocID="{7269FB63-11EA-4481-91FB-79D8C214ACF4}" presName="parSpace" presStyleCnt="0"/>
      <dgm:spPr/>
    </dgm:pt>
    <dgm:pt modelId="{3BED42CF-0EF4-4209-9886-E32B5D29B412}" type="pres">
      <dgm:prSet presAssocID="{C53C6AD0-4747-414D-B286-F72C25F38ADA}" presName="parTxOnly" presStyleLbl="node1" presStyleIdx="1" presStyleCnt="5" custLinFactY="-100000" custLinFactNeighborY="-102130">
        <dgm:presLayoutVars>
          <dgm:bulletEnabled val="1"/>
        </dgm:presLayoutVars>
      </dgm:prSet>
      <dgm:spPr/>
    </dgm:pt>
    <dgm:pt modelId="{719F0480-927C-4256-9C51-3158B5410587}" type="pres">
      <dgm:prSet presAssocID="{8E1F3845-6EA9-4DBE-834F-97F5C88155D1}" presName="parSpace" presStyleCnt="0"/>
      <dgm:spPr/>
    </dgm:pt>
    <dgm:pt modelId="{09CA7DF4-C0E7-4528-BD7B-F7287D8A15BF}" type="pres">
      <dgm:prSet presAssocID="{1C33AC0C-5D34-4933-951A-C6C03CD2F067}" presName="parTxOnly" presStyleLbl="node1" presStyleIdx="2" presStyleCnt="5" custLinFactY="-100000" custLinFactNeighborY="-102130">
        <dgm:presLayoutVars>
          <dgm:bulletEnabled val="1"/>
        </dgm:presLayoutVars>
      </dgm:prSet>
      <dgm:spPr/>
    </dgm:pt>
    <dgm:pt modelId="{56FF6A01-CD70-4C81-97D0-B16781C5872B}" type="pres">
      <dgm:prSet presAssocID="{084EEB88-8ECA-4D1E-9F74-D61F77FCCD7A}" presName="parSpace" presStyleCnt="0"/>
      <dgm:spPr/>
    </dgm:pt>
    <dgm:pt modelId="{B4B875D8-47A3-4AAF-AE08-04FCE91D862B}" type="pres">
      <dgm:prSet presAssocID="{80EF4CB0-60C4-40EE-B415-FD0316809608}" presName="parTxOnly" presStyleLbl="node1" presStyleIdx="3" presStyleCnt="5" custLinFactY="-100000" custLinFactNeighborY="-102130">
        <dgm:presLayoutVars>
          <dgm:bulletEnabled val="1"/>
        </dgm:presLayoutVars>
      </dgm:prSet>
      <dgm:spPr/>
    </dgm:pt>
    <dgm:pt modelId="{5A9652D6-6E98-45EA-8978-76F7F2DD8055}" type="pres">
      <dgm:prSet presAssocID="{49C3FF73-D67E-41F0-AF28-26491DBE4602}" presName="parSpace" presStyleCnt="0"/>
      <dgm:spPr/>
    </dgm:pt>
    <dgm:pt modelId="{832568CE-F3DC-4BF5-942D-D2F250D08178}" type="pres">
      <dgm:prSet presAssocID="{485D474F-53D2-4176-B21C-1981AF1E9F80}" presName="parTxOnly" presStyleLbl="node1" presStyleIdx="4" presStyleCnt="5" custLinFactY="-100000" custLinFactNeighborY="-102130">
        <dgm:presLayoutVars>
          <dgm:bulletEnabled val="1"/>
        </dgm:presLayoutVars>
      </dgm:prSet>
      <dgm:spPr/>
    </dgm:pt>
  </dgm:ptLst>
  <dgm:cxnLst>
    <dgm:cxn modelId="{B1E5D209-175C-407E-A30F-C550E0363A9A}" srcId="{623120AD-F757-4F7B-8053-12783E6C7AEB}" destId="{C53C6AD0-4747-414D-B286-F72C25F38ADA}" srcOrd="1" destOrd="0" parTransId="{B50D9490-CDEA-45E9-999B-18E476004851}" sibTransId="{8E1F3845-6EA9-4DBE-834F-97F5C88155D1}"/>
    <dgm:cxn modelId="{5E3A2111-A9E9-4C48-8E11-2AB22F65A579}" srcId="{623120AD-F757-4F7B-8053-12783E6C7AEB}" destId="{80EF4CB0-60C4-40EE-B415-FD0316809608}" srcOrd="3" destOrd="0" parTransId="{F1C63FB2-F7A6-40B8-8168-6B06B419D374}" sibTransId="{49C3FF73-D67E-41F0-AF28-26491DBE4602}"/>
    <dgm:cxn modelId="{3C6AB72D-82AD-4717-B405-1A5F9E37B31E}" type="presOf" srcId="{485D474F-53D2-4176-B21C-1981AF1E9F80}" destId="{832568CE-F3DC-4BF5-942D-D2F250D08178}" srcOrd="0" destOrd="0" presId="urn:microsoft.com/office/officeart/2005/8/layout/hChevron3"/>
    <dgm:cxn modelId="{CDC75834-7B22-4527-A9F2-EFCCCE3CEC69}" srcId="{623120AD-F757-4F7B-8053-12783E6C7AEB}" destId="{485D474F-53D2-4176-B21C-1981AF1E9F80}" srcOrd="4" destOrd="0" parTransId="{BB0EDF22-956A-40FB-83E1-70ED4821233E}" sibTransId="{F160AF04-A84F-453C-82E0-59C55113B67D}"/>
    <dgm:cxn modelId="{E639033B-5763-403A-AE46-66D79DB56345}" type="presOf" srcId="{C53C6AD0-4747-414D-B286-F72C25F38ADA}" destId="{3BED42CF-0EF4-4209-9886-E32B5D29B412}" srcOrd="0" destOrd="0" presId="urn:microsoft.com/office/officeart/2005/8/layout/hChevron3"/>
    <dgm:cxn modelId="{C468484D-BD15-489F-9882-71FBBCBB5572}" type="presOf" srcId="{21F771C4-24D0-4345-865B-6321CFEA5DAB}" destId="{A7002C4E-F39D-4C0C-AE7F-78CF803E313B}" srcOrd="0" destOrd="0" presId="urn:microsoft.com/office/officeart/2005/8/layout/hChevron3"/>
    <dgm:cxn modelId="{C1DDBC50-A373-4E8F-98E8-506691D98922}" srcId="{623120AD-F757-4F7B-8053-12783E6C7AEB}" destId="{1C33AC0C-5D34-4933-951A-C6C03CD2F067}" srcOrd="2" destOrd="0" parTransId="{21BCCD13-20BC-4EFC-BB21-28C0D4D0C784}" sibTransId="{084EEB88-8ECA-4D1E-9F74-D61F77FCCD7A}"/>
    <dgm:cxn modelId="{4877F483-A737-4C58-B1E1-86CF41E4EB7A}" type="presOf" srcId="{623120AD-F757-4F7B-8053-12783E6C7AEB}" destId="{D00FF858-C68D-4C51-9540-4D0ED9C1354B}" srcOrd="0" destOrd="0" presId="urn:microsoft.com/office/officeart/2005/8/layout/hChevron3"/>
    <dgm:cxn modelId="{B02E549B-3106-4753-98F1-ADEB9205C0A7}" type="presOf" srcId="{1C33AC0C-5D34-4933-951A-C6C03CD2F067}" destId="{09CA7DF4-C0E7-4528-BD7B-F7287D8A15BF}" srcOrd="0" destOrd="0" presId="urn:microsoft.com/office/officeart/2005/8/layout/hChevron3"/>
    <dgm:cxn modelId="{B0AAA6B1-32D3-42D8-AD9C-5C1FA21C44BC}" srcId="{623120AD-F757-4F7B-8053-12783E6C7AEB}" destId="{21F771C4-24D0-4345-865B-6321CFEA5DAB}" srcOrd="0" destOrd="0" parTransId="{BA5567C6-2D6D-42BB-B9D3-FFD2AA588118}" sibTransId="{7269FB63-11EA-4481-91FB-79D8C214ACF4}"/>
    <dgm:cxn modelId="{F5C2A9E4-8E1A-4413-90C0-C185CCD95ED2}" type="presOf" srcId="{80EF4CB0-60C4-40EE-B415-FD0316809608}" destId="{B4B875D8-47A3-4AAF-AE08-04FCE91D862B}" srcOrd="0" destOrd="0" presId="urn:microsoft.com/office/officeart/2005/8/layout/hChevron3"/>
    <dgm:cxn modelId="{B67A2332-51F8-4A84-A824-31CC198E7CF8}" type="presParOf" srcId="{D00FF858-C68D-4C51-9540-4D0ED9C1354B}" destId="{A7002C4E-F39D-4C0C-AE7F-78CF803E313B}" srcOrd="0" destOrd="0" presId="urn:microsoft.com/office/officeart/2005/8/layout/hChevron3"/>
    <dgm:cxn modelId="{762A894F-BA51-496A-B8A0-B4307EA43EEA}" type="presParOf" srcId="{D00FF858-C68D-4C51-9540-4D0ED9C1354B}" destId="{E46D011B-3D5A-4249-8B1E-118EA885E149}" srcOrd="1" destOrd="0" presId="urn:microsoft.com/office/officeart/2005/8/layout/hChevron3"/>
    <dgm:cxn modelId="{726F833D-BD20-4B7C-A96B-E874C3C6C7F4}" type="presParOf" srcId="{D00FF858-C68D-4C51-9540-4D0ED9C1354B}" destId="{3BED42CF-0EF4-4209-9886-E32B5D29B412}" srcOrd="2" destOrd="0" presId="urn:microsoft.com/office/officeart/2005/8/layout/hChevron3"/>
    <dgm:cxn modelId="{5E0624D0-D522-4CDA-815D-1EDEE2603768}" type="presParOf" srcId="{D00FF858-C68D-4C51-9540-4D0ED9C1354B}" destId="{719F0480-927C-4256-9C51-3158B5410587}" srcOrd="3" destOrd="0" presId="urn:microsoft.com/office/officeart/2005/8/layout/hChevron3"/>
    <dgm:cxn modelId="{BFF8FEDF-F72A-4B34-9022-EA645D9095CC}" type="presParOf" srcId="{D00FF858-C68D-4C51-9540-4D0ED9C1354B}" destId="{09CA7DF4-C0E7-4528-BD7B-F7287D8A15BF}" srcOrd="4" destOrd="0" presId="urn:microsoft.com/office/officeart/2005/8/layout/hChevron3"/>
    <dgm:cxn modelId="{3566C790-E2A9-4F0F-8BE7-5BF796328AF6}" type="presParOf" srcId="{D00FF858-C68D-4C51-9540-4D0ED9C1354B}" destId="{56FF6A01-CD70-4C81-97D0-B16781C5872B}" srcOrd="5" destOrd="0" presId="urn:microsoft.com/office/officeart/2005/8/layout/hChevron3"/>
    <dgm:cxn modelId="{F7A24671-795E-400F-B708-2F7E9AAB9C5B}" type="presParOf" srcId="{D00FF858-C68D-4C51-9540-4D0ED9C1354B}" destId="{B4B875D8-47A3-4AAF-AE08-04FCE91D862B}" srcOrd="6" destOrd="0" presId="urn:microsoft.com/office/officeart/2005/8/layout/hChevron3"/>
    <dgm:cxn modelId="{A5A696D3-2BCA-4232-A815-59BB60C323EC}" type="presParOf" srcId="{D00FF858-C68D-4C51-9540-4D0ED9C1354B}" destId="{5A9652D6-6E98-45EA-8978-76F7F2DD8055}" srcOrd="7" destOrd="0" presId="urn:microsoft.com/office/officeart/2005/8/layout/hChevron3"/>
    <dgm:cxn modelId="{365C1157-FC77-4025-8157-1B288A26FDB5}" type="presParOf" srcId="{D00FF858-C68D-4C51-9540-4D0ED9C1354B}" destId="{832568CE-F3DC-4BF5-942D-D2F250D0817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02C4E-F39D-4C0C-AE7F-78CF803E313B}">
      <dsp:nvSpPr>
        <dsp:cNvPr id="0" name=""/>
        <dsp:cNvSpPr/>
      </dsp:nvSpPr>
      <dsp:spPr>
        <a:xfrm>
          <a:off x="992" y="758083"/>
          <a:ext cx="1934765" cy="773906"/>
        </a:xfrm>
        <a:prstGeom prst="homePlat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ts val="0"/>
            </a:spcAft>
            <a:buNone/>
          </a:pPr>
          <a:r>
            <a:rPr lang="en-US" sz="2800" b="1" kern="1200" dirty="0">
              <a:solidFill>
                <a:schemeClr val="bg1"/>
              </a:solidFill>
            </a:rPr>
            <a:t>1G</a:t>
          </a:r>
        </a:p>
        <a:p>
          <a:pPr marL="0" lvl="0" indent="0" algn="ctr" defTabSz="1244600">
            <a:lnSpc>
              <a:spcPct val="90000"/>
            </a:lnSpc>
            <a:spcBef>
              <a:spcPct val="0"/>
            </a:spcBef>
            <a:spcAft>
              <a:spcPct val="35000"/>
            </a:spcAft>
            <a:buNone/>
          </a:pPr>
          <a:r>
            <a:rPr lang="en-US" sz="2000" kern="1200" dirty="0"/>
            <a:t>1979~</a:t>
          </a:r>
        </a:p>
      </dsp:txBody>
      <dsp:txXfrm>
        <a:off x="992" y="758083"/>
        <a:ext cx="1741289" cy="773906"/>
      </dsp:txXfrm>
    </dsp:sp>
    <dsp:sp modelId="{3BED42CF-0EF4-4209-9886-E32B5D29B412}">
      <dsp:nvSpPr>
        <dsp:cNvPr id="0" name=""/>
        <dsp:cNvSpPr/>
      </dsp:nvSpPr>
      <dsp:spPr>
        <a:xfrm>
          <a:off x="1548804" y="758083"/>
          <a:ext cx="1934765" cy="77390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ts val="0"/>
            </a:spcAft>
            <a:buNone/>
          </a:pPr>
          <a:r>
            <a:rPr lang="en-US" sz="2800" b="1" kern="1200" dirty="0"/>
            <a:t>2G</a:t>
          </a:r>
        </a:p>
        <a:p>
          <a:pPr marL="0" lvl="0" indent="0" algn="ctr" defTabSz="1244600">
            <a:lnSpc>
              <a:spcPct val="90000"/>
            </a:lnSpc>
            <a:spcBef>
              <a:spcPct val="0"/>
            </a:spcBef>
            <a:spcAft>
              <a:spcPct val="35000"/>
            </a:spcAft>
            <a:buNone/>
          </a:pPr>
          <a:r>
            <a:rPr lang="en-US" sz="2000" kern="1200" dirty="0"/>
            <a:t>1991~</a:t>
          </a:r>
        </a:p>
      </dsp:txBody>
      <dsp:txXfrm>
        <a:off x="1935757" y="758083"/>
        <a:ext cx="1160859" cy="773906"/>
      </dsp:txXfrm>
    </dsp:sp>
    <dsp:sp modelId="{09CA7DF4-C0E7-4528-BD7B-F7287D8A15BF}">
      <dsp:nvSpPr>
        <dsp:cNvPr id="0" name=""/>
        <dsp:cNvSpPr/>
      </dsp:nvSpPr>
      <dsp:spPr>
        <a:xfrm>
          <a:off x="3096617" y="758083"/>
          <a:ext cx="1934765" cy="773906"/>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3G</a:t>
          </a:r>
        </a:p>
        <a:p>
          <a:pPr marL="0" lvl="0" indent="0" algn="ctr" defTabSz="1066800">
            <a:lnSpc>
              <a:spcPct val="90000"/>
            </a:lnSpc>
            <a:spcBef>
              <a:spcPct val="0"/>
            </a:spcBef>
            <a:spcAft>
              <a:spcPct val="35000"/>
            </a:spcAft>
            <a:buNone/>
          </a:pPr>
          <a:r>
            <a:rPr lang="en-US" sz="2000" kern="1200" dirty="0"/>
            <a:t>2001~</a:t>
          </a:r>
        </a:p>
      </dsp:txBody>
      <dsp:txXfrm>
        <a:off x="3483570" y="758083"/>
        <a:ext cx="1160859" cy="773906"/>
      </dsp:txXfrm>
    </dsp:sp>
    <dsp:sp modelId="{B4B875D8-47A3-4AAF-AE08-04FCE91D862B}">
      <dsp:nvSpPr>
        <dsp:cNvPr id="0" name=""/>
        <dsp:cNvSpPr/>
      </dsp:nvSpPr>
      <dsp:spPr>
        <a:xfrm>
          <a:off x="4644429" y="758083"/>
          <a:ext cx="1934765" cy="773906"/>
        </a:xfrm>
        <a:prstGeom prst="chevr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4G</a:t>
          </a:r>
        </a:p>
        <a:p>
          <a:pPr marL="0" lvl="0" indent="0" algn="ctr" defTabSz="1066800">
            <a:lnSpc>
              <a:spcPct val="90000"/>
            </a:lnSpc>
            <a:spcBef>
              <a:spcPct val="0"/>
            </a:spcBef>
            <a:spcAft>
              <a:spcPct val="35000"/>
            </a:spcAft>
            <a:buNone/>
          </a:pPr>
          <a:r>
            <a:rPr lang="en-US" sz="2000" kern="1200" dirty="0"/>
            <a:t>2009~</a:t>
          </a:r>
        </a:p>
      </dsp:txBody>
      <dsp:txXfrm>
        <a:off x="5031382" y="758083"/>
        <a:ext cx="1160859" cy="773906"/>
      </dsp:txXfrm>
    </dsp:sp>
    <dsp:sp modelId="{832568CE-F3DC-4BF5-942D-D2F250D08178}">
      <dsp:nvSpPr>
        <dsp:cNvPr id="0" name=""/>
        <dsp:cNvSpPr/>
      </dsp:nvSpPr>
      <dsp:spPr>
        <a:xfrm>
          <a:off x="6192242" y="758083"/>
          <a:ext cx="1934765" cy="773906"/>
        </a:xfrm>
        <a:prstGeom prst="chevron">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ts val="0"/>
            </a:spcAft>
            <a:buNone/>
          </a:pPr>
          <a:r>
            <a:rPr lang="en-US" sz="2400" b="1" kern="1200" dirty="0"/>
            <a:t>5G</a:t>
          </a:r>
        </a:p>
        <a:p>
          <a:pPr marL="0" lvl="0" indent="0" algn="ctr" defTabSz="1066800">
            <a:lnSpc>
              <a:spcPct val="90000"/>
            </a:lnSpc>
            <a:spcBef>
              <a:spcPct val="0"/>
            </a:spcBef>
            <a:spcAft>
              <a:spcPct val="35000"/>
            </a:spcAft>
            <a:buNone/>
          </a:pPr>
          <a:r>
            <a:rPr lang="en-US" sz="2000" kern="1200" dirty="0"/>
            <a:t>2019~</a:t>
          </a:r>
        </a:p>
      </dsp:txBody>
      <dsp:txXfrm>
        <a:off x="6579195" y="758083"/>
        <a:ext cx="1160859" cy="773906"/>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5/19/2025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8D4FD-8924-43E1-8AD1-91E7804F5E25}" type="datetimeFigureOut">
              <a:rPr lang="en-US" smtClean="0"/>
              <a:t>5/19/2025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44321-9886-4663-BF63-0FF516B316CB}" type="slidenum">
              <a:rPr lang="en-US" smtClean="0"/>
              <a:t>‹#›</a:t>
            </a:fld>
            <a:endParaRPr lang="en-US"/>
          </a:p>
        </p:txBody>
      </p:sp>
    </p:spTree>
    <p:extLst>
      <p:ext uri="{BB962C8B-B14F-4D97-AF65-F5344CB8AC3E}">
        <p14:creationId xmlns:p14="http://schemas.microsoft.com/office/powerpoint/2010/main" val="221208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New_York_Times"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en.wikipedia.org/wiki/5G#cite_note-Broad1-13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The_Clean_Network" TargetMode="External"/><Relationship Id="rId7" Type="http://schemas.openxmlformats.org/officeDocument/2006/relationships/hyperlink" Target="https://en.wikipedia.org/wiki/Three_Seas_Initiative"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en.wikipedia.org/wiki/OECD" TargetMode="External"/><Relationship Id="rId5" Type="http://schemas.openxmlformats.org/officeDocument/2006/relationships/hyperlink" Target="https://en.wikipedia.org/wiki/EU" TargetMode="External"/><Relationship Id="rId4" Type="http://schemas.openxmlformats.org/officeDocument/2006/relationships/hyperlink" Target="https://en.wikipedia.org/wiki/NATO"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Access_Stratu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of Acronyms in alphabetic order]</a:t>
            </a:r>
          </a:p>
          <a:p>
            <a:endParaRPr lang="en-US" dirty="0"/>
          </a:p>
          <a:p>
            <a:r>
              <a:rPr lang="en-US" dirty="0"/>
              <a:t>CSI Channel State Information </a:t>
            </a:r>
          </a:p>
          <a:p>
            <a:r>
              <a:rPr lang="en-US" dirty="0"/>
              <a:t>DL Downlink </a:t>
            </a:r>
          </a:p>
          <a:p>
            <a:r>
              <a:rPr lang="en-US" dirty="0"/>
              <a:t>DRX Discontinuous Reception </a:t>
            </a:r>
          </a:p>
          <a:p>
            <a:r>
              <a:rPr lang="en-US" dirty="0" err="1"/>
              <a:t>eMBB</a:t>
            </a:r>
            <a:r>
              <a:rPr lang="en-US" dirty="0"/>
              <a:t> enhanced Mobile Broadband </a:t>
            </a:r>
          </a:p>
          <a:p>
            <a:r>
              <a:rPr lang="en-US" dirty="0"/>
              <a:t>FDD Frequency Division Duplex </a:t>
            </a:r>
          </a:p>
          <a:p>
            <a:r>
              <a:rPr lang="en-US" dirty="0"/>
              <a:t>FR Frequency Range </a:t>
            </a:r>
          </a:p>
          <a:p>
            <a:r>
              <a:rPr lang="en-US" dirty="0"/>
              <a:t>GEO Geosynchronous Orbit</a:t>
            </a:r>
          </a:p>
          <a:p>
            <a:r>
              <a:rPr lang="en-US" dirty="0"/>
              <a:t>HAP High-Altitude Platform </a:t>
            </a:r>
          </a:p>
          <a:p>
            <a:r>
              <a:rPr lang="en-US" dirty="0"/>
              <a:t>HARQ Hybrid Automatic Repeat Request </a:t>
            </a:r>
          </a:p>
          <a:p>
            <a:r>
              <a:rPr lang="en-US" dirty="0"/>
              <a:t>LEO Low Earth Orbit </a:t>
            </a:r>
          </a:p>
          <a:p>
            <a:r>
              <a:rPr lang="en-US" dirty="0"/>
              <a:t>LTE-M Long Term Evolution - Machine Type Communication </a:t>
            </a:r>
          </a:p>
          <a:p>
            <a:r>
              <a:rPr lang="en-US" dirty="0"/>
              <a:t>MIMO Multiple-Input and Multiple-Output </a:t>
            </a:r>
          </a:p>
          <a:p>
            <a:r>
              <a:rPr lang="en-US" dirty="0"/>
              <a:t>NB-IoT Narrow Band-Internet of Things </a:t>
            </a:r>
          </a:p>
          <a:p>
            <a:r>
              <a:rPr lang="en-US" dirty="0"/>
              <a:t>NC-JT Noncoherent Joint Transmission </a:t>
            </a:r>
          </a:p>
          <a:p>
            <a:r>
              <a:rPr lang="en-US" dirty="0"/>
              <a:t>NTN Non-Terrestrial Network </a:t>
            </a:r>
          </a:p>
          <a:p>
            <a:r>
              <a:rPr lang="en-US" dirty="0"/>
              <a:t>PAPR Peak to Average Power Ratio </a:t>
            </a:r>
          </a:p>
          <a:p>
            <a:r>
              <a:rPr lang="en-US" dirty="0" err="1"/>
              <a:t>QoE</a:t>
            </a:r>
            <a:r>
              <a:rPr lang="en-US" dirty="0"/>
              <a:t> Quality of Experience </a:t>
            </a:r>
          </a:p>
          <a:p>
            <a:r>
              <a:rPr lang="en-US" dirty="0"/>
              <a:t>RAN Radio Access Network </a:t>
            </a:r>
          </a:p>
          <a:p>
            <a:r>
              <a:rPr lang="en-US" dirty="0"/>
              <a:t>SI Study Item </a:t>
            </a:r>
          </a:p>
          <a:p>
            <a:r>
              <a:rPr lang="en-US" dirty="0"/>
              <a:t>SR Scheduling Request </a:t>
            </a:r>
          </a:p>
          <a:p>
            <a:r>
              <a:rPr lang="en-US" dirty="0"/>
              <a:t>TCI Transmission Configuration Indicator </a:t>
            </a:r>
          </a:p>
          <a:p>
            <a:r>
              <a:rPr lang="en-US" dirty="0"/>
              <a:t>TDD Time Division Duplex </a:t>
            </a:r>
          </a:p>
          <a:p>
            <a:r>
              <a:rPr lang="en-US" dirty="0"/>
              <a:t>TRP Transmission Reception Point </a:t>
            </a:r>
          </a:p>
          <a:p>
            <a:r>
              <a:rPr lang="en-US" dirty="0"/>
              <a:t>UE User Equipment </a:t>
            </a:r>
          </a:p>
          <a:p>
            <a:r>
              <a:rPr lang="en-US" dirty="0"/>
              <a:t>UL Uplink </a:t>
            </a:r>
          </a:p>
          <a:p>
            <a:r>
              <a:rPr lang="en-US" dirty="0"/>
              <a:t>URLCC Ultra-Reliable Low-Latency Communication </a:t>
            </a:r>
          </a:p>
          <a:p>
            <a:r>
              <a:rPr lang="en-US" dirty="0"/>
              <a:t>V2X Vehicle-to-Everything </a:t>
            </a:r>
          </a:p>
          <a:p>
            <a:r>
              <a:rPr lang="en-US" dirty="0"/>
              <a:t>WI Work Item </a:t>
            </a:r>
          </a:p>
          <a:p>
            <a:r>
              <a:rPr lang="en-US" dirty="0"/>
              <a:t>XR </a:t>
            </a:r>
            <a:r>
              <a:rPr lang="en-US" dirty="0" err="1"/>
              <a:t>eXtended</a:t>
            </a:r>
            <a:r>
              <a:rPr lang="en-US" dirty="0"/>
              <a:t> Reality </a:t>
            </a:r>
          </a:p>
          <a:p>
            <a:r>
              <a:rPr lang="en-US" dirty="0"/>
              <a:t>3GPP 3rd generation partnership project</a:t>
            </a:r>
          </a:p>
          <a:p>
            <a:endParaRPr lang="en-US" dirty="0"/>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1</a:t>
            </a:fld>
            <a:endParaRPr lang="en-US"/>
          </a:p>
        </p:txBody>
      </p:sp>
    </p:spTree>
    <p:extLst>
      <p:ext uri="{BB962C8B-B14F-4D97-AF65-F5344CB8AC3E}">
        <p14:creationId xmlns:p14="http://schemas.microsoft.com/office/powerpoint/2010/main" val="2344311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7</a:t>
            </a:r>
          </a:p>
          <a:p>
            <a:r>
              <a:rPr lang="ko-KR" altLang="en-US" dirty="0"/>
              <a:t>다시 공부해서 꼭 필요한 부분만 설명해주기</a:t>
            </a:r>
            <a:endParaRPr lang="en-US" altLang="ko-KR" dirty="0"/>
          </a:p>
          <a:p>
            <a:endParaRPr lang="en-US" dirty="0"/>
          </a:p>
          <a:p>
            <a:r>
              <a:rPr lang="en-US" dirty="0"/>
              <a:t>Network</a:t>
            </a:r>
            <a:r>
              <a:rPr lang="ko-KR" altLang="en-US" dirty="0"/>
              <a:t> </a:t>
            </a:r>
            <a:r>
              <a:rPr lang="en-US" altLang="ko-KR" dirty="0"/>
              <a:t>Slide</a:t>
            </a:r>
            <a:r>
              <a:rPr lang="ko-KR" altLang="en-US" dirty="0"/>
              <a:t>가 뭔지 설명해주기</a:t>
            </a:r>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34</a:t>
            </a:fld>
            <a:endParaRPr lang="en-US"/>
          </a:p>
        </p:txBody>
      </p:sp>
    </p:spTree>
    <p:extLst>
      <p:ext uri="{BB962C8B-B14F-4D97-AF65-F5344CB8AC3E}">
        <p14:creationId xmlns:p14="http://schemas.microsoft.com/office/powerpoint/2010/main" val="398311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Numerology: </a:t>
            </a:r>
            <a:r>
              <a:rPr lang="en-US" sz="1200" b="0" i="0" kern="1200" dirty="0">
                <a:solidFill>
                  <a:schemeClr val="tx1"/>
                </a:solidFill>
                <a:effectLst/>
                <a:latin typeface="+mn-lt"/>
                <a:ea typeface="+mn-ea"/>
                <a:cs typeface="+mn-cs"/>
              </a:rPr>
              <a:t>Numerology in 5G/NR refers to Sub Carrier Spacing (SCS).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is the advantage of numerology in 5G?</a:t>
            </a:r>
          </a:p>
          <a:p>
            <a:r>
              <a:rPr lang="en-US" sz="1200" b="0" i="0" kern="1200" dirty="0">
                <a:solidFill>
                  <a:schemeClr val="tx1"/>
                </a:solidFill>
                <a:effectLst/>
                <a:latin typeface="+mn-lt"/>
                <a:ea typeface="+mn-ea"/>
                <a:cs typeface="+mn-cs"/>
              </a:rPr>
              <a:t>It allows the 5G base station (known as the </a:t>
            </a:r>
            <a:r>
              <a:rPr lang="en-US" sz="1200" b="0" i="0" kern="1200" dirty="0" err="1">
                <a:solidFill>
                  <a:schemeClr val="tx1"/>
                </a:solidFill>
                <a:effectLst/>
                <a:latin typeface="+mn-lt"/>
                <a:ea typeface="+mn-ea"/>
                <a:cs typeface="+mn-cs"/>
              </a:rPr>
              <a:t>gNB</a:t>
            </a:r>
            <a:r>
              <a:rPr lang="en-US" sz="1200" b="0" i="0" kern="1200" dirty="0">
                <a:solidFill>
                  <a:schemeClr val="tx1"/>
                </a:solidFill>
                <a:effectLst/>
                <a:latin typeface="+mn-lt"/>
                <a:ea typeface="+mn-ea"/>
                <a:cs typeface="+mn-cs"/>
              </a:rPr>
              <a:t>) to allocate radio resources in a more flexible way. As a first step, the sub-carrier spacing can be increased from 15 to 30 kHz. To put it very simply, that means that we double the resources in the frequency domain.</a:t>
            </a:r>
          </a:p>
          <a:p>
            <a:endParaRPr lang="en-US" dirty="0"/>
          </a:p>
          <a:p>
            <a:r>
              <a:rPr lang="en-US" sz="1200" b="0" i="0" kern="1200" dirty="0">
                <a:solidFill>
                  <a:schemeClr val="tx1"/>
                </a:solidFill>
                <a:effectLst/>
                <a:latin typeface="+mn-lt"/>
                <a:ea typeface="+mn-ea"/>
                <a:cs typeface="+mn-cs"/>
              </a:rPr>
              <a:t>What is numerology 0 in 5G?</a:t>
            </a:r>
          </a:p>
          <a:p>
            <a:r>
              <a:rPr lang="en-US" sz="1200" b="0" i="0" kern="1200" dirty="0">
                <a:solidFill>
                  <a:schemeClr val="tx1"/>
                </a:solidFill>
                <a:effectLst/>
                <a:latin typeface="+mn-lt"/>
                <a:ea typeface="+mn-ea"/>
                <a:cs typeface="+mn-cs"/>
              </a:rPr>
              <a:t>In 5G NR, subcarrier spacing of 15, 30, 60, 120 and 240 </a:t>
            </a:r>
            <a:r>
              <a:rPr lang="en-US" sz="1200" b="0" i="0" kern="1200" dirty="0" err="1">
                <a:solidFill>
                  <a:schemeClr val="tx1"/>
                </a:solidFill>
                <a:effectLst/>
                <a:latin typeface="+mn-lt"/>
                <a:ea typeface="+mn-ea"/>
                <a:cs typeface="+mn-cs"/>
              </a:rPr>
              <a:t>KHz</a:t>
            </a:r>
            <a:r>
              <a:rPr lang="en-US" sz="1200" b="0" i="0" kern="1200" dirty="0">
                <a:solidFill>
                  <a:schemeClr val="tx1"/>
                </a:solidFill>
                <a:effectLst/>
                <a:latin typeface="+mn-lt"/>
                <a:ea typeface="+mn-ea"/>
                <a:cs typeface="+mn-cs"/>
              </a:rPr>
              <a:t> are supported. As you see here, each numerology is </a:t>
            </a:r>
            <a:r>
              <a:rPr lang="en-US" sz="1200" b="0" i="0" kern="1200" dirty="0" err="1">
                <a:solidFill>
                  <a:schemeClr val="tx1"/>
                </a:solidFill>
                <a:effectLst/>
                <a:latin typeface="+mn-lt"/>
                <a:ea typeface="+mn-ea"/>
                <a:cs typeface="+mn-cs"/>
              </a:rPr>
              <a:t>labled</a:t>
            </a:r>
            <a:r>
              <a:rPr lang="en-US" sz="1200" b="0" i="0" kern="1200" dirty="0">
                <a:solidFill>
                  <a:schemeClr val="tx1"/>
                </a:solidFill>
                <a:effectLst/>
                <a:latin typeface="+mn-lt"/>
                <a:ea typeface="+mn-ea"/>
                <a:cs typeface="+mn-cs"/>
              </a:rPr>
              <a:t> as a parameter (u, mu in Greek). The numerology (u = 0) represents subcarrier spacing of 15 kHz which is same as LTE.</a:t>
            </a:r>
          </a:p>
          <a:p>
            <a:endParaRPr lang="en-US" dirty="0"/>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36</a:t>
            </a:fld>
            <a:endParaRPr lang="en-US"/>
          </a:p>
        </p:txBody>
      </p:sp>
    </p:spTree>
    <p:extLst>
      <p:ext uri="{BB962C8B-B14F-4D97-AF65-F5344CB8AC3E}">
        <p14:creationId xmlns:p14="http://schemas.microsoft.com/office/powerpoint/2010/main" val="83590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https://info-nrlte.com/2020/04/25/introduction-to-numerology/</a:t>
            </a:r>
          </a:p>
          <a:p>
            <a:endParaRPr lang="en-US" dirty="0"/>
          </a:p>
          <a:p>
            <a:r>
              <a:rPr lang="en-US" sz="1200" b="1" i="1" kern="1200" dirty="0">
                <a:solidFill>
                  <a:schemeClr val="tx1"/>
                </a:solidFill>
                <a:effectLst/>
                <a:latin typeface="+mn-lt"/>
                <a:ea typeface="+mn-ea"/>
                <a:cs typeface="+mn-cs"/>
              </a:rPr>
              <a:t>Numerology</a:t>
            </a:r>
            <a:r>
              <a:rPr lang="en-US" sz="1200" b="0" i="0" kern="1200" dirty="0">
                <a:solidFill>
                  <a:schemeClr val="tx1"/>
                </a:solidFill>
                <a:effectLst/>
                <a:latin typeface="+mn-lt"/>
                <a:ea typeface="+mn-ea"/>
                <a:cs typeface="+mn-cs"/>
              </a:rPr>
              <a:t> corresponds to one subcarrier spacing in the frequency domain. NR supports a flexible numerology with a range of subcarrier spacings, based on scaling a baseline subcarrier spacing of 15 kHz. By scaling a reference subcarrier spacing by an integer N, different numerologies can be defined.</a:t>
            </a:r>
          </a:p>
          <a:p>
            <a:endParaRPr lang="en-US" dirty="0"/>
          </a:p>
          <a:p>
            <a:endParaRPr lang="en-US" dirty="0"/>
          </a:p>
          <a:p>
            <a:r>
              <a:rPr lang="en-US" dirty="0"/>
              <a:t>Numerology: </a:t>
            </a:r>
            <a:r>
              <a:rPr lang="en-US" sz="1200" b="0" i="0" kern="1200" dirty="0">
                <a:solidFill>
                  <a:schemeClr val="tx1"/>
                </a:solidFill>
                <a:effectLst/>
                <a:latin typeface="+mn-lt"/>
                <a:ea typeface="+mn-ea"/>
                <a:cs typeface="+mn-cs"/>
              </a:rPr>
              <a:t>Numerology in 5G/NR refers to Sub Carrier Spacing (SCS).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What is the advantage of numerology in 5G?</a:t>
            </a:r>
          </a:p>
          <a:p>
            <a:r>
              <a:rPr lang="en-US" sz="1200" b="0" i="0" kern="1200" dirty="0">
                <a:solidFill>
                  <a:schemeClr val="tx1"/>
                </a:solidFill>
                <a:effectLst/>
                <a:latin typeface="+mn-lt"/>
                <a:ea typeface="+mn-ea"/>
                <a:cs typeface="+mn-cs"/>
              </a:rPr>
              <a:t>It allows the 5G base station (known as the </a:t>
            </a:r>
            <a:r>
              <a:rPr lang="en-US" sz="1200" b="0" i="0" kern="1200" dirty="0" err="1">
                <a:solidFill>
                  <a:schemeClr val="tx1"/>
                </a:solidFill>
                <a:effectLst/>
                <a:latin typeface="+mn-lt"/>
                <a:ea typeface="+mn-ea"/>
                <a:cs typeface="+mn-cs"/>
              </a:rPr>
              <a:t>gNB</a:t>
            </a:r>
            <a:r>
              <a:rPr lang="en-US" sz="1200" b="0" i="0" kern="1200" dirty="0">
                <a:solidFill>
                  <a:schemeClr val="tx1"/>
                </a:solidFill>
                <a:effectLst/>
                <a:latin typeface="+mn-lt"/>
                <a:ea typeface="+mn-ea"/>
                <a:cs typeface="+mn-cs"/>
              </a:rPr>
              <a:t>) to allocate radio resources in a more flexible way. As a first step, the sub-carrier spacing can be increased from 15 to 30 kHz. To put it very simply, that means that we double the resources in the frequency domain.</a:t>
            </a:r>
          </a:p>
          <a:p>
            <a:endParaRPr lang="en-US" dirty="0"/>
          </a:p>
          <a:p>
            <a:r>
              <a:rPr lang="en-US" sz="1200" b="0" i="0" kern="1200" dirty="0">
                <a:solidFill>
                  <a:schemeClr val="tx1"/>
                </a:solidFill>
                <a:effectLst/>
                <a:latin typeface="+mn-lt"/>
                <a:ea typeface="+mn-ea"/>
                <a:cs typeface="+mn-cs"/>
              </a:rPr>
              <a:t>What is numerology 0 in 5G?</a:t>
            </a:r>
          </a:p>
          <a:p>
            <a:r>
              <a:rPr lang="en-US" sz="1200" b="0" i="0" kern="1200" dirty="0">
                <a:solidFill>
                  <a:schemeClr val="tx1"/>
                </a:solidFill>
                <a:effectLst/>
                <a:latin typeface="+mn-lt"/>
                <a:ea typeface="+mn-ea"/>
                <a:cs typeface="+mn-cs"/>
              </a:rPr>
              <a:t>In 5G NR, subcarrier spacing of 15, 30, 60, 120 and 240 </a:t>
            </a:r>
            <a:r>
              <a:rPr lang="en-US" sz="1200" b="0" i="0" kern="1200" dirty="0" err="1">
                <a:solidFill>
                  <a:schemeClr val="tx1"/>
                </a:solidFill>
                <a:effectLst/>
                <a:latin typeface="+mn-lt"/>
                <a:ea typeface="+mn-ea"/>
                <a:cs typeface="+mn-cs"/>
              </a:rPr>
              <a:t>KHz</a:t>
            </a:r>
            <a:r>
              <a:rPr lang="en-US" sz="1200" b="0" i="0" kern="1200" dirty="0">
                <a:solidFill>
                  <a:schemeClr val="tx1"/>
                </a:solidFill>
                <a:effectLst/>
                <a:latin typeface="+mn-lt"/>
                <a:ea typeface="+mn-ea"/>
                <a:cs typeface="+mn-cs"/>
              </a:rPr>
              <a:t> are supported. As you see here, each numerology is </a:t>
            </a:r>
            <a:r>
              <a:rPr lang="en-US" sz="1200" b="0" i="0" kern="1200" dirty="0" err="1">
                <a:solidFill>
                  <a:schemeClr val="tx1"/>
                </a:solidFill>
                <a:effectLst/>
                <a:latin typeface="+mn-lt"/>
                <a:ea typeface="+mn-ea"/>
                <a:cs typeface="+mn-cs"/>
              </a:rPr>
              <a:t>labled</a:t>
            </a:r>
            <a:r>
              <a:rPr lang="en-US" sz="1200" b="0" i="0" kern="1200" dirty="0">
                <a:solidFill>
                  <a:schemeClr val="tx1"/>
                </a:solidFill>
                <a:effectLst/>
                <a:latin typeface="+mn-lt"/>
                <a:ea typeface="+mn-ea"/>
                <a:cs typeface="+mn-cs"/>
              </a:rPr>
              <a:t> as a parameter (u, mu in Greek). The numerology (u = 0) represents subcarrier spacing of 15 kHz which is same as LTE.</a:t>
            </a:r>
          </a:p>
          <a:p>
            <a:endParaRPr lang="en-US" dirty="0"/>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38</a:t>
            </a:fld>
            <a:endParaRPr lang="en-US"/>
          </a:p>
        </p:txBody>
      </p:sp>
    </p:spTree>
    <p:extLst>
      <p:ext uri="{BB962C8B-B14F-4D97-AF65-F5344CB8AC3E}">
        <p14:creationId xmlns:p14="http://schemas.microsoft.com/office/powerpoint/2010/main" val="150292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https://en.wikipedia.org/wiki/5G </a:t>
            </a:r>
            <a:endParaRPr lang="en-US" dirty="0"/>
          </a:p>
          <a:p>
            <a:endParaRPr lang="en-US" dirty="0"/>
          </a:p>
          <a:p>
            <a:endParaRPr lang="en-US" dirty="0"/>
          </a:p>
          <a:p>
            <a:r>
              <a:rPr lang="en-US" b="1" dirty="0"/>
              <a:t>Health:</a:t>
            </a:r>
          </a:p>
          <a:p>
            <a:endParaRPr lang="en-US" dirty="0"/>
          </a:p>
          <a:p>
            <a:r>
              <a:rPr lang="en-US" sz="1200" b="0" i="0" kern="1200" dirty="0">
                <a:solidFill>
                  <a:schemeClr val="tx1"/>
                </a:solidFill>
                <a:effectLst/>
                <a:latin typeface="+mn-lt"/>
                <a:ea typeface="+mn-ea"/>
                <a:cs typeface="+mn-cs"/>
              </a:rPr>
              <a:t>According to the </a:t>
            </a:r>
            <a:r>
              <a:rPr lang="en-US" sz="1200" b="0" i="1" u="none" strike="noStrike" kern="1200" dirty="0">
                <a:solidFill>
                  <a:schemeClr val="tx1"/>
                </a:solidFill>
                <a:effectLst/>
                <a:latin typeface="+mn-lt"/>
                <a:ea typeface="+mn-ea"/>
                <a:cs typeface="+mn-cs"/>
                <a:hlinkClick r:id="rId3" tooltip="New York Times"/>
              </a:rPr>
              <a:t>New York Times</a:t>
            </a:r>
            <a:r>
              <a:rPr lang="en-US" sz="1200" b="0" i="0" kern="1200" dirty="0">
                <a:solidFill>
                  <a:schemeClr val="tx1"/>
                </a:solidFill>
                <a:effectLst/>
                <a:latin typeface="+mn-lt"/>
                <a:ea typeface="+mn-ea"/>
                <a:cs typeface="+mn-cs"/>
              </a:rPr>
              <a:t>, one origin of the 5G health controversy was an erroneous unpublished study that physicist Bill P. Curry did for the Broward County School Board in 2000 which indicated that the absorption of external microwaves by brain tissue increased with frequency.</a:t>
            </a:r>
            <a:r>
              <a:rPr lang="en-US" sz="1200" b="0" i="0" u="none" strike="noStrike" kern="1200" baseline="30000" dirty="0">
                <a:solidFill>
                  <a:schemeClr val="tx1"/>
                </a:solidFill>
                <a:effectLst/>
                <a:latin typeface="+mn-lt"/>
                <a:ea typeface="+mn-ea"/>
                <a:cs typeface="+mn-cs"/>
                <a:hlinkClick r:id="rId4"/>
              </a:rPr>
              <a:t>[136]</a:t>
            </a:r>
            <a:r>
              <a:rPr lang="en-US" sz="1200" b="0" i="0" kern="1200" dirty="0">
                <a:solidFill>
                  <a:schemeClr val="tx1"/>
                </a:solidFill>
                <a:effectLst/>
                <a:latin typeface="+mn-lt"/>
                <a:ea typeface="+mn-ea"/>
                <a:cs typeface="+mn-cs"/>
              </a:rPr>
              <a:t> </a:t>
            </a:r>
          </a:p>
          <a:p>
            <a:endParaRPr lang="en-US" dirty="0"/>
          </a:p>
          <a:p>
            <a:r>
              <a:rPr lang="en-US" sz="1200" b="0" i="0" kern="1200" dirty="0">
                <a:solidFill>
                  <a:schemeClr val="tx1"/>
                </a:solidFill>
                <a:effectLst/>
                <a:latin typeface="+mn-lt"/>
                <a:ea typeface="+mn-ea"/>
                <a:cs typeface="+mn-cs"/>
              </a:rPr>
              <a:t>According to experts this was wrong, the millimeter waves used in 5G are safer than lower frequency microwaves because they cannot penetrate the skin and reach internal organs. </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49</a:t>
            </a:fld>
            <a:endParaRPr lang="en-US"/>
          </a:p>
        </p:txBody>
      </p:sp>
    </p:spTree>
    <p:extLst>
      <p:ext uri="{BB962C8B-B14F-4D97-AF65-F5344CB8AC3E}">
        <p14:creationId xmlns:p14="http://schemas.microsoft.com/office/powerpoint/2010/main" val="188474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rPr>
              <a:t>"</a:t>
            </a:r>
            <a:r>
              <a:rPr lang="en-US" dirty="0">
                <a:solidFill>
                  <a:srgbClr val="C00000"/>
                </a:solidFill>
                <a:hlinkClick r:id="rId3" tooltip="The Clean Network">
                  <a:extLst>
                    <a:ext uri="{A12FA001-AC4F-418D-AE19-62706E023703}">
                      <ahyp:hlinkClr xmlns:ahyp="http://schemas.microsoft.com/office/drawing/2018/hyperlinkcolor" val="tx"/>
                    </a:ext>
                  </a:extLst>
                </a:hlinkClick>
              </a:rPr>
              <a:t>The Clean Network</a:t>
            </a:r>
            <a:r>
              <a:rPr lang="en-US" dirty="0">
                <a:solidFill>
                  <a:srgbClr val="C00000"/>
                </a:solidFill>
              </a:rPr>
              <a:t>"</a:t>
            </a:r>
          </a:p>
          <a:p>
            <a:pPr lvl="1"/>
            <a:r>
              <a:rPr lang="en-US" dirty="0"/>
              <a:t>In August, 2020, the U.S. State Department launched "</a:t>
            </a:r>
            <a:r>
              <a:rPr lang="en-US" dirty="0">
                <a:hlinkClick r:id="rId3" tooltip="The Clean Network"/>
              </a:rPr>
              <a:t>The Clean Network</a:t>
            </a:r>
            <a:r>
              <a:rPr lang="en-US" dirty="0"/>
              <a:t>" as a U.S. government-led, bi-partisan effort to address what it described as "the long-term threat to data privacy, security, human rights and principled collaboration posed to the free world from authoritarian malign actors". </a:t>
            </a:r>
          </a:p>
          <a:p>
            <a:pPr lvl="1"/>
            <a:r>
              <a:rPr lang="en-US" dirty="0"/>
              <a:t>In December 2020, the United States announced that more than 60 nations, representing more than two thirds of the world's gross domestic product, and 200 telecom companies, had publicly committed to the principles of The Clean Network. This alliance of democracies included 27 of the 30 </a:t>
            </a:r>
            <a:r>
              <a:rPr lang="en-US" dirty="0">
                <a:hlinkClick r:id="rId4" tooltip="NATO"/>
              </a:rPr>
              <a:t>NATO</a:t>
            </a:r>
            <a:r>
              <a:rPr lang="en-US" dirty="0"/>
              <a:t> members; 26 of the 27 </a:t>
            </a:r>
            <a:r>
              <a:rPr lang="en-US" dirty="0">
                <a:hlinkClick r:id="rId5" tooltip="EU"/>
              </a:rPr>
              <a:t>EU</a:t>
            </a:r>
            <a:r>
              <a:rPr lang="en-US" dirty="0"/>
              <a:t> members, 31 of the 37 </a:t>
            </a:r>
            <a:r>
              <a:rPr lang="en-US" dirty="0">
                <a:hlinkClick r:id="rId6" tooltip="OECD"/>
              </a:rPr>
              <a:t>OECD</a:t>
            </a:r>
            <a:r>
              <a:rPr lang="en-US" dirty="0"/>
              <a:t> nations, 11 of the 12 </a:t>
            </a:r>
            <a:r>
              <a:rPr lang="en-US" dirty="0">
                <a:hlinkClick r:id="rId7" tooltip="Three Seas Initiative"/>
              </a:rPr>
              <a:t>Three Seas</a:t>
            </a:r>
            <a:r>
              <a:rPr lang="en-US" dirty="0"/>
              <a:t> nations as well as Japan, Israel, Australia, Singapore, Taiwan, Canada, Vietnam, and India.</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50</a:t>
            </a:fld>
            <a:endParaRPr lang="en-US"/>
          </a:p>
        </p:txBody>
      </p:sp>
    </p:spTree>
    <p:extLst>
      <p:ext uri="{BB962C8B-B14F-4D97-AF65-F5344CB8AC3E}">
        <p14:creationId xmlns:p14="http://schemas.microsoft.com/office/powerpoint/2010/main" val="69907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56</a:t>
            </a:fld>
            <a:endParaRPr lang="en-US"/>
          </a:p>
        </p:txBody>
      </p:sp>
    </p:spTree>
    <p:extLst>
      <p:ext uri="{BB962C8B-B14F-4D97-AF65-F5344CB8AC3E}">
        <p14:creationId xmlns:p14="http://schemas.microsoft.com/office/powerpoint/2010/main" val="415021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E7DE452-328A-40D4-8798-EAF4673A34FE}"/>
              </a:ext>
            </a:extLst>
          </p:cNvPr>
          <p:cNvSpPr>
            <a:spLocks noGrp="1"/>
          </p:cNvSpPr>
          <p:nvPr>
            <p:ph type="body" idx="1"/>
          </p:nvPr>
        </p:nvSpPr>
        <p:spPr/>
        <p:txBody>
          <a:bodyPr/>
          <a:lstStyle/>
          <a:p>
            <a:endParaRPr lang="en-US" dirty="0"/>
          </a:p>
          <a:p>
            <a:r>
              <a:rPr lang="en-US" dirty="0"/>
              <a:t>ITU</a:t>
            </a:r>
          </a:p>
          <a:p>
            <a:r>
              <a:rPr lang="en-US" dirty="0"/>
              <a:t>https://www.itu.int/en/membership/documents/missions/gva-mission-briefing-5g-28sept2016.pdf</a:t>
            </a:r>
          </a:p>
          <a:p>
            <a:endParaRPr lang="en-US" dirty="0"/>
          </a:p>
          <a:p>
            <a:r>
              <a:rPr lang="en-US" dirty="0"/>
              <a:t>Why 5G communication?</a:t>
            </a:r>
          </a:p>
          <a:p>
            <a:r>
              <a:rPr lang="en-US" dirty="0"/>
              <a:t>1. ultra-reliable and low latency communications and </a:t>
            </a:r>
          </a:p>
          <a:p>
            <a:r>
              <a:rPr lang="en-US" dirty="0"/>
              <a:t>2. massive machine-type communications</a:t>
            </a:r>
          </a:p>
          <a:p>
            <a:endParaRPr lang="en-US" dirty="0"/>
          </a:p>
        </p:txBody>
      </p:sp>
    </p:spTree>
    <p:extLst>
      <p:ext uri="{BB962C8B-B14F-4D97-AF65-F5344CB8AC3E}">
        <p14:creationId xmlns:p14="http://schemas.microsoft.com/office/powerpoint/2010/main" val="143418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eMBB</a:t>
            </a:r>
            <a:endParaRPr lang="en-US" dirty="0"/>
          </a:p>
          <a:p>
            <a:r>
              <a:rPr lang="en-US" dirty="0" err="1"/>
              <a:t>mMTC</a:t>
            </a:r>
            <a:endParaRPr lang="en-US" dirty="0"/>
          </a:p>
          <a:p>
            <a:r>
              <a:rPr lang="en-US" dirty="0" err="1"/>
              <a:t>uRLLC</a:t>
            </a:r>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8</a:t>
            </a:fld>
            <a:endParaRPr lang="en-US"/>
          </a:p>
        </p:txBody>
      </p:sp>
    </p:spTree>
    <p:extLst>
      <p:ext uri="{BB962C8B-B14F-4D97-AF65-F5344CB8AC3E}">
        <p14:creationId xmlns:p14="http://schemas.microsoft.com/office/powerpoint/2010/main" val="88960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https://commsbrief.com/what-do-the-terms-1g-2g-3g-4g-and-5g-really-mean/#:~:text=1G%2C%202G%2C%203G%2C%204G%20and%205G%20are%20the%20five,Stands%20for</a:t>
            </a:r>
          </a:p>
          <a:p>
            <a:endParaRPr lang="en-US" dirty="0"/>
          </a:p>
          <a:p>
            <a:endParaRPr lang="en-US" dirty="0"/>
          </a:p>
          <a:p>
            <a:r>
              <a:rPr lang="en-US" dirty="0"/>
              <a:t>Timeline &amp; History of 1g, 2g, 3g, 4g, and 5g</a:t>
            </a:r>
          </a:p>
          <a:p>
            <a:r>
              <a:rPr lang="en-US" dirty="0"/>
              <a:t>https://www.cengn.ca/information-centre/innovation/timeline-from-1g-to-5g-a-brief-history-on-cell-phones/</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24</a:t>
            </a:fld>
            <a:endParaRPr lang="en-US"/>
          </a:p>
        </p:txBody>
      </p:sp>
    </p:spTree>
    <p:extLst>
      <p:ext uri="{BB962C8B-B14F-4D97-AF65-F5344CB8AC3E}">
        <p14:creationId xmlns:p14="http://schemas.microsoft.com/office/powerpoint/2010/main" val="207606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https://commsbrief.com/what-do-the-terms-1g-2g-3g-4g-and-5g-really-mean/#:~:text=1G%2C%202G%2C%203G%2C%204G%20and%205G%20are%20the%20five,Stands%20for</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25</a:t>
            </a:fld>
            <a:endParaRPr lang="en-US"/>
          </a:p>
        </p:txBody>
      </p:sp>
    </p:spTree>
    <p:extLst>
      <p:ext uri="{BB962C8B-B14F-4D97-AF65-F5344CB8AC3E}">
        <p14:creationId xmlns:p14="http://schemas.microsoft.com/office/powerpoint/2010/main" val="4782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UMTS: Universal Mobile Telecommunications Service</a:t>
            </a:r>
          </a:p>
          <a:p>
            <a:r>
              <a:rPr lang="en-US" dirty="0" err="1"/>
              <a:t>eNodeB</a:t>
            </a:r>
            <a:r>
              <a:rPr lang="en-US" dirty="0"/>
              <a:t>: evolved Node Base-station</a:t>
            </a:r>
          </a:p>
          <a:p>
            <a:r>
              <a:rPr lang="en-US" dirty="0"/>
              <a:t>DU: Distributed Unit</a:t>
            </a:r>
          </a:p>
          <a:p>
            <a:r>
              <a:rPr lang="en-US" dirty="0"/>
              <a:t>CU: Central Unit</a:t>
            </a:r>
          </a:p>
        </p:txBody>
      </p:sp>
      <p:sp>
        <p:nvSpPr>
          <p:cNvPr id="4" name="Slide Number Placeholder 3"/>
          <p:cNvSpPr>
            <a:spLocks noGrp="1"/>
          </p:cNvSpPr>
          <p:nvPr>
            <p:ph type="sldNum" sz="quarter" idx="5"/>
          </p:nvPr>
        </p:nvSpPr>
        <p:spPr/>
        <p:txBody>
          <a:bodyPr/>
          <a:lstStyle/>
          <a:p>
            <a:fld id="{88944321-9886-4663-BF63-0FF516B316CB}" type="slidenum">
              <a:rPr lang="en-US" smtClean="0"/>
              <a:t>30</a:t>
            </a:fld>
            <a:endParaRPr lang="en-US"/>
          </a:p>
        </p:txBody>
      </p:sp>
    </p:spTree>
    <p:extLst>
      <p:ext uri="{BB962C8B-B14F-4D97-AF65-F5344CB8AC3E}">
        <p14:creationId xmlns:p14="http://schemas.microsoft.com/office/powerpoint/2010/main" val="331244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 Radio Access Network</a:t>
            </a:r>
          </a:p>
          <a:p>
            <a:r>
              <a:rPr lang="en-US" dirty="0"/>
              <a:t>RF</a:t>
            </a:r>
          </a:p>
          <a:p>
            <a:r>
              <a:rPr lang="en-US" dirty="0"/>
              <a:t>PHY</a:t>
            </a:r>
          </a:p>
          <a:p>
            <a:r>
              <a:rPr lang="en-US" dirty="0"/>
              <a:t>MAC</a:t>
            </a:r>
          </a:p>
          <a:p>
            <a:r>
              <a:rPr lang="en-US" dirty="0"/>
              <a:t>RLC: Radio Link Control</a:t>
            </a:r>
          </a:p>
          <a:p>
            <a:r>
              <a:rPr lang="en-US" dirty="0"/>
              <a:t>SDAP</a:t>
            </a:r>
          </a:p>
          <a:p>
            <a:r>
              <a:rPr lang="en-US" dirty="0"/>
              <a:t>RRC</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31</a:t>
            </a:fld>
            <a:endParaRPr lang="en-US"/>
          </a:p>
        </p:txBody>
      </p:sp>
    </p:spTree>
    <p:extLst>
      <p:ext uri="{BB962C8B-B14F-4D97-AF65-F5344CB8AC3E}">
        <p14:creationId xmlns:p14="http://schemas.microsoft.com/office/powerpoint/2010/main" val="408042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SIB: System Information Block</a:t>
            </a:r>
          </a:p>
          <a:p>
            <a:r>
              <a:rPr lang="en-US" dirty="0"/>
              <a:t>https://www.techplayon.com/5g-nr-system-information-type1-sib-1/</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32</a:t>
            </a:fld>
            <a:endParaRPr lang="en-US"/>
          </a:p>
        </p:txBody>
      </p:sp>
    </p:spTree>
    <p:extLst>
      <p:ext uri="{BB962C8B-B14F-4D97-AF65-F5344CB8AC3E}">
        <p14:creationId xmlns:p14="http://schemas.microsoft.com/office/powerpoint/2010/main" val="413734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https://en.wikipedia.org/wiki/Non-access_stratum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Non-access stratum (</a:t>
            </a:r>
            <a:r>
              <a:rPr lang="en-US" sz="1200" b="1" i="0" kern="1200" dirty="0">
                <a:solidFill>
                  <a:schemeClr val="tx1"/>
                </a:solidFill>
                <a:effectLst/>
                <a:latin typeface="+mn-lt"/>
                <a:ea typeface="+mn-ea"/>
                <a:cs typeface="+mn-cs"/>
              </a:rPr>
              <a:t>NAS</a:t>
            </a:r>
            <a:r>
              <a:rPr lang="en-US" sz="1200" b="0" i="0" kern="1200" dirty="0">
                <a:solidFill>
                  <a:schemeClr val="tx1"/>
                </a:solidFill>
                <a:effectLst/>
                <a:latin typeface="+mn-lt"/>
                <a:ea typeface="+mn-ea"/>
                <a:cs typeface="+mn-cs"/>
              </a:rPr>
              <a:t>) is a functional layer in the NR, LTE, UMTS and GSM wireless telecom protocol stacks between the core network and user equipment. This layer is used to manage the establishment of communication sessions and for maintaining continuous communications with the user equipment as it moves. The NAS is defined in contrast to the </a:t>
            </a:r>
            <a:r>
              <a:rPr lang="en-US" sz="1200" b="0" i="0" u="none" strike="noStrike" kern="1200" dirty="0">
                <a:solidFill>
                  <a:schemeClr val="tx1"/>
                </a:solidFill>
                <a:effectLst/>
                <a:latin typeface="+mn-lt"/>
                <a:ea typeface="+mn-ea"/>
                <a:cs typeface="+mn-cs"/>
                <a:hlinkClick r:id="rId3" tooltip="Access Stratum"/>
              </a:rPr>
              <a:t>Access Stratum</a:t>
            </a:r>
            <a:r>
              <a:rPr lang="en-US" sz="1200" b="0" i="0" kern="1200" dirty="0">
                <a:solidFill>
                  <a:schemeClr val="tx1"/>
                </a:solidFill>
                <a:effectLst/>
                <a:latin typeface="+mn-lt"/>
                <a:ea typeface="+mn-ea"/>
                <a:cs typeface="+mn-cs"/>
              </a:rPr>
              <a:t> which is responsible for carrying information over the wireless portion of the network.</a:t>
            </a:r>
          </a:p>
          <a:p>
            <a:endParaRPr lang="en-US" dirty="0"/>
          </a:p>
        </p:txBody>
      </p:sp>
      <p:sp>
        <p:nvSpPr>
          <p:cNvPr id="4" name="Slide Number Placeholder 3"/>
          <p:cNvSpPr>
            <a:spLocks noGrp="1"/>
          </p:cNvSpPr>
          <p:nvPr>
            <p:ph type="sldNum" sz="quarter" idx="5"/>
          </p:nvPr>
        </p:nvSpPr>
        <p:spPr/>
        <p:txBody>
          <a:bodyPr/>
          <a:lstStyle/>
          <a:p>
            <a:fld id="{88944321-9886-4663-BF63-0FF516B316CB}" type="slidenum">
              <a:rPr lang="en-US" smtClean="0"/>
              <a:t>33</a:t>
            </a:fld>
            <a:endParaRPr lang="en-US"/>
          </a:p>
        </p:txBody>
      </p:sp>
    </p:spTree>
    <p:extLst>
      <p:ext uri="{BB962C8B-B14F-4D97-AF65-F5344CB8AC3E}">
        <p14:creationId xmlns:p14="http://schemas.microsoft.com/office/powerpoint/2010/main" val="1667777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11734801" cy="914400"/>
          </a:xfrm>
        </p:spPr>
        <p:txBody>
          <a:bodyPr/>
          <a:lstStyle/>
          <a:p>
            <a:r>
              <a:rPr lang="en-US" dirty="0"/>
              <a:t>Click to edit Master title style</a:t>
            </a:r>
          </a:p>
        </p:txBody>
      </p:sp>
      <p:sp>
        <p:nvSpPr>
          <p:cNvPr id="3" name="Text Placeholder 2"/>
          <p:cNvSpPr>
            <a:spLocks noGrp="1"/>
          </p:cNvSpPr>
          <p:nvPr>
            <p:ph type="body" sz="half" idx="1"/>
          </p:nvPr>
        </p:nvSpPr>
        <p:spPr>
          <a:xfrm>
            <a:off x="457199" y="1001486"/>
            <a:ext cx="5537201" cy="51294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023259"/>
            <a:ext cx="5504542" cy="24830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615196"/>
            <a:ext cx="5504542" cy="25157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A13662DE-13DC-4A43-B483-FCD3E3C7B3ED}" type="slidenum">
              <a:rPr lang="en-US" altLang="en-US"/>
              <a:pPr>
                <a:defRPr/>
              </a:pPr>
              <a:t>‹#›</a:t>
            </a:fld>
            <a:endParaRPr lang="en-US" altLang="en-US"/>
          </a:p>
        </p:txBody>
      </p:sp>
    </p:spTree>
    <p:extLst>
      <p:ext uri="{BB962C8B-B14F-4D97-AF65-F5344CB8AC3E}">
        <p14:creationId xmlns:p14="http://schemas.microsoft.com/office/powerpoint/2010/main" val="126343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5/19/2025</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5/19/2025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chemeClr val="accent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chemeClr val="accent5">
              <a:lumMod val="50000"/>
            </a:schemeClr>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0.pn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hyperlink" Target="http://dx.doi.org/10.1109/BMSB47279.2019.8971948"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s://en.wikipedia.org/wiki/Internet_of_things" TargetMode="External"/><Relationship Id="rId7" Type="http://schemas.openxmlformats.org/officeDocument/2006/relationships/hyperlink" Target="https://en.wikipedia.org/wiki/University_of_Dunde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n.wikipedia.org/wiki/University_of_Lorraine" TargetMode="External"/><Relationship Id="rId5" Type="http://schemas.openxmlformats.org/officeDocument/2006/relationships/hyperlink" Target="https://en.wikipedia.org/wiki/ETH_Zurich" TargetMode="External"/><Relationship Id="rId4" Type="http://schemas.openxmlformats.org/officeDocument/2006/relationships/hyperlink" Target="https://en.wikipedia.org/wiki/Cyberatta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The_Clean_Network" TargetMode="External"/><Relationship Id="rId7" Type="http://schemas.openxmlformats.org/officeDocument/2006/relationships/hyperlink" Target="https://en.wikipedia.org/wiki/Three_Seas_Initiativ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OECD" TargetMode="External"/><Relationship Id="rId5" Type="http://schemas.openxmlformats.org/officeDocument/2006/relationships/hyperlink" Target="https://en.wikipedia.org/wiki/EU" TargetMode="External"/><Relationship Id="rId4" Type="http://schemas.openxmlformats.org/officeDocument/2006/relationships/hyperlink" Target="https://en.wikipedia.org/wiki/NATO"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pPr eaLnBrk="1" hangingPunct="1"/>
            <a:r>
              <a:rPr lang="en-US" altLang="en-US" sz="4400" dirty="0"/>
              <a:t> </a:t>
            </a:r>
            <a:r>
              <a:rPr lang="en-US" altLang="en-US" dirty="0">
                <a:solidFill>
                  <a:schemeClr val="accent4"/>
                </a:solidFill>
              </a:rPr>
              <a:t>Wireless Networks </a:t>
            </a:r>
            <a:br>
              <a:rPr lang="en-US" altLang="en-US" sz="6600" dirty="0"/>
            </a:br>
            <a:r>
              <a:rPr lang="en-US" altLang="en-US" sz="6600" dirty="0"/>
              <a:t>5G Technologies</a:t>
            </a:r>
            <a:endParaRPr lang="en-US" alt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219" y="2133601"/>
            <a:ext cx="13022434" cy="4822370"/>
          </a:xfrm>
          <a:prstGeom prst="rect">
            <a:avLst/>
          </a:prstGeom>
        </p:spPr>
      </p:pic>
    </p:spTree>
    <p:extLst>
      <p:ext uri="{BB962C8B-B14F-4D97-AF65-F5344CB8AC3E}">
        <p14:creationId xmlns:p14="http://schemas.microsoft.com/office/powerpoint/2010/main" val="1011619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Network Fundamentals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417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What is Computer Networks?</a:t>
            </a:r>
          </a:p>
        </p:txBody>
      </p:sp>
      <p:sp>
        <p:nvSpPr>
          <p:cNvPr id="811011" name="Rectangle 3"/>
          <p:cNvSpPr>
            <a:spLocks noGrp="1" noChangeArrowheads="1"/>
          </p:cNvSpPr>
          <p:nvPr>
            <p:ph type="body" idx="1"/>
          </p:nvPr>
        </p:nvSpPr>
        <p:spPr>
          <a:xfrm>
            <a:off x="4844326" y="1251856"/>
            <a:ext cx="7347674" cy="5606143"/>
          </a:xfrm>
        </p:spPr>
        <p:txBody>
          <a:bodyPr/>
          <a:lstStyle/>
          <a:p>
            <a:pPr eaLnBrk="1" hangingPunct="1"/>
            <a:r>
              <a:rPr lang="en-US" altLang="en-US" dirty="0"/>
              <a:t>A </a:t>
            </a:r>
            <a:r>
              <a:rPr lang="en-US" altLang="en-US" dirty="0">
                <a:solidFill>
                  <a:schemeClr val="accent2"/>
                </a:solidFill>
              </a:rPr>
              <a:t>collection</a:t>
            </a:r>
            <a:r>
              <a:rPr lang="en-US" altLang="en-US" dirty="0"/>
              <a:t> of </a:t>
            </a:r>
            <a:r>
              <a:rPr lang="en-US" altLang="en-US" dirty="0">
                <a:solidFill>
                  <a:srgbClr val="0070C0"/>
                </a:solidFill>
              </a:rPr>
              <a:t>autonomous computers </a:t>
            </a:r>
            <a:r>
              <a:rPr lang="en-US" altLang="en-US" dirty="0">
                <a:solidFill>
                  <a:schemeClr val="accent2"/>
                </a:solidFill>
              </a:rPr>
              <a:t>interconnected </a:t>
            </a:r>
            <a:r>
              <a:rPr lang="en-US" altLang="en-US" dirty="0"/>
              <a:t>by a single or multiple technologies</a:t>
            </a:r>
          </a:p>
          <a:p>
            <a:pPr marL="742950" lvl="1" indent="-285750"/>
            <a:r>
              <a:rPr lang="en-US" altLang="en-US" dirty="0"/>
              <a:t>Interconnected via: </a:t>
            </a:r>
          </a:p>
          <a:p>
            <a:pPr lvl="2"/>
            <a:r>
              <a:rPr lang="en-US" altLang="en-US" dirty="0"/>
              <a:t>Copper wire</a:t>
            </a:r>
          </a:p>
          <a:p>
            <a:pPr lvl="2"/>
            <a:r>
              <a:rPr lang="en-US" altLang="en-US" dirty="0"/>
              <a:t>Fiber optics</a:t>
            </a:r>
          </a:p>
          <a:p>
            <a:pPr lvl="2"/>
            <a:r>
              <a:rPr lang="en-US" altLang="en-US" dirty="0"/>
              <a:t>Microwaves</a:t>
            </a:r>
          </a:p>
          <a:p>
            <a:pPr lvl="2"/>
            <a:r>
              <a:rPr lang="en-US" altLang="en-US" dirty="0"/>
              <a:t>Infrared</a:t>
            </a:r>
          </a:p>
          <a:p>
            <a:pPr lvl="2"/>
            <a:r>
              <a:rPr lang="en-US" altLang="en-US" dirty="0"/>
              <a:t>Communication satellites, etc.</a:t>
            </a:r>
          </a:p>
        </p:txBody>
      </p:sp>
      <p:pic>
        <p:nvPicPr>
          <p:cNvPr id="2"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4327" y="903515"/>
            <a:ext cx="9688653" cy="5954485"/>
          </a:xfrm>
          <a:prstGeom prst="rect">
            <a:avLst/>
          </a:prstGeom>
        </p:spPr>
      </p:pic>
    </p:spTree>
    <p:extLst>
      <p:ext uri="{BB962C8B-B14F-4D97-AF65-F5344CB8AC3E}">
        <p14:creationId xmlns:p14="http://schemas.microsoft.com/office/powerpoint/2010/main" val="9199395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1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1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1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10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10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1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What is a protocol?</a:t>
            </a:r>
          </a:p>
        </p:txBody>
      </p:sp>
      <p:sp>
        <p:nvSpPr>
          <p:cNvPr id="8197" name="Rectangle 3"/>
          <p:cNvSpPr>
            <a:spLocks noGrp="1" noChangeArrowheads="1"/>
          </p:cNvSpPr>
          <p:nvPr>
            <p:ph type="body" idx="1"/>
          </p:nvPr>
        </p:nvSpPr>
        <p:spPr>
          <a:xfrm>
            <a:off x="457199" y="1110343"/>
            <a:ext cx="11255829" cy="5249183"/>
          </a:xfrm>
        </p:spPr>
        <p:txBody>
          <a:bodyPr/>
          <a:lstStyle/>
          <a:p>
            <a:pPr eaLnBrk="1" hangingPunct="1"/>
            <a:r>
              <a:rPr lang="en-US" altLang="en-US" dirty="0"/>
              <a:t>Communications between computers requires very specific unambiguous rules</a:t>
            </a:r>
          </a:p>
          <a:p>
            <a:pPr eaLnBrk="1" hangingPunct="1"/>
            <a:r>
              <a:rPr lang="en-US" altLang="en-US" dirty="0"/>
              <a:t>A </a:t>
            </a:r>
            <a:r>
              <a:rPr lang="en-US" altLang="en-US" dirty="0">
                <a:solidFill>
                  <a:schemeClr val="accent2"/>
                </a:solidFill>
              </a:rPr>
              <a:t>protocol</a:t>
            </a:r>
            <a:r>
              <a:rPr lang="en-US" altLang="en-US" dirty="0"/>
              <a:t> is </a:t>
            </a:r>
            <a:r>
              <a:rPr lang="en-US" altLang="en-US" u="sng" dirty="0"/>
              <a:t>a set of rules</a:t>
            </a:r>
            <a:r>
              <a:rPr lang="en-US" altLang="en-US" dirty="0"/>
              <a:t> that governs how two or more communicating parties are to interact</a:t>
            </a:r>
          </a:p>
          <a:p>
            <a:pPr lvl="1" eaLnBrk="1" hangingPunct="1"/>
            <a:r>
              <a:rPr lang="en-US" altLang="en-US" dirty="0"/>
              <a:t>Internet Protocol (IP)</a:t>
            </a:r>
          </a:p>
          <a:p>
            <a:pPr lvl="1" eaLnBrk="1" hangingPunct="1"/>
            <a:r>
              <a:rPr lang="en-US" altLang="en-US" dirty="0"/>
              <a:t>Transmission Control Protocol (TCP)</a:t>
            </a:r>
          </a:p>
          <a:p>
            <a:pPr lvl="1" eaLnBrk="1" hangingPunct="1"/>
            <a:r>
              <a:rPr lang="en-US" altLang="en-US" dirty="0" err="1"/>
              <a:t>HyperText</a:t>
            </a:r>
            <a:r>
              <a:rPr lang="en-US" altLang="en-US" dirty="0"/>
              <a:t> Transfer Protocol (HTTP)</a:t>
            </a:r>
          </a:p>
          <a:p>
            <a:pPr lvl="1" eaLnBrk="1" hangingPunct="1"/>
            <a:r>
              <a:rPr lang="en-US" altLang="en-US" dirty="0"/>
              <a:t>Simple Mail Transfer Protocol (SMTP)</a:t>
            </a:r>
          </a:p>
        </p:txBody>
      </p:sp>
    </p:spTree>
    <p:extLst>
      <p:ext uri="{BB962C8B-B14F-4D97-AF65-F5344CB8AC3E}">
        <p14:creationId xmlns:p14="http://schemas.microsoft.com/office/powerpoint/2010/main" val="240471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11734800" cy="914401"/>
          </a:xfrm>
        </p:spPr>
        <p:txBody>
          <a:bodyPr>
            <a:normAutofit/>
          </a:bodyPr>
          <a:lstStyle/>
          <a:p>
            <a:pPr eaLnBrk="1" hangingPunct="1"/>
            <a:r>
              <a:rPr lang="en-US" altLang="en-US" dirty="0"/>
              <a:t>What is a communication network?</a:t>
            </a:r>
          </a:p>
        </p:txBody>
      </p:sp>
      <p:sp>
        <p:nvSpPr>
          <p:cNvPr id="9219" name="Rectangle 3"/>
          <p:cNvSpPr>
            <a:spLocks noGrp="1" noChangeArrowheads="1"/>
          </p:cNvSpPr>
          <p:nvPr>
            <p:ph type="body" sz="half" idx="1"/>
          </p:nvPr>
        </p:nvSpPr>
        <p:spPr>
          <a:xfrm>
            <a:off x="457200" y="1027567"/>
            <a:ext cx="11201400" cy="2884714"/>
          </a:xfrm>
        </p:spPr>
        <p:txBody>
          <a:bodyPr>
            <a:normAutofit/>
          </a:bodyPr>
          <a:lstStyle/>
          <a:p>
            <a:pPr eaLnBrk="1" hangingPunct="1">
              <a:lnSpc>
                <a:spcPct val="90000"/>
              </a:lnSpc>
            </a:pPr>
            <a:r>
              <a:rPr lang="en-US" altLang="en-US" dirty="0"/>
              <a:t>The </a:t>
            </a:r>
            <a:r>
              <a:rPr lang="en-US" altLang="en-US" dirty="0">
                <a:solidFill>
                  <a:schemeClr val="accent2"/>
                </a:solidFill>
              </a:rPr>
              <a:t>equipment</a:t>
            </a:r>
            <a:r>
              <a:rPr lang="en-US" altLang="en-US" dirty="0"/>
              <a:t> (hardware &amp; software) and </a:t>
            </a:r>
            <a:r>
              <a:rPr lang="en-US" altLang="en-US" dirty="0">
                <a:solidFill>
                  <a:schemeClr val="accent2"/>
                </a:solidFill>
              </a:rPr>
              <a:t>facilities</a:t>
            </a:r>
            <a:r>
              <a:rPr lang="en-US" altLang="en-US" dirty="0"/>
              <a:t> that provide the basic communication service</a:t>
            </a:r>
          </a:p>
          <a:p>
            <a:pPr eaLnBrk="1" hangingPunct="1">
              <a:lnSpc>
                <a:spcPct val="90000"/>
              </a:lnSpc>
            </a:pPr>
            <a:r>
              <a:rPr lang="en-US" altLang="en-US" dirty="0"/>
              <a:t>Virtually invisible to the user;  Usually represented by a cloud</a:t>
            </a:r>
          </a:p>
        </p:txBody>
      </p:sp>
      <p:sp>
        <p:nvSpPr>
          <p:cNvPr id="9220" name="Rectangle 13"/>
          <p:cNvSpPr>
            <a:spLocks noChangeArrowheads="1"/>
          </p:cNvSpPr>
          <p:nvPr/>
        </p:nvSpPr>
        <p:spPr bwMode="auto">
          <a:xfrm>
            <a:off x="985157" y="2718141"/>
            <a:ext cx="5072743" cy="2093345"/>
          </a:xfrm>
          <a:prstGeom prst="rect">
            <a:avLst/>
          </a:prstGeom>
          <a:solidFill>
            <a:schemeClr val="bg1">
              <a:lumMod val="85000"/>
            </a:schemeClr>
          </a:solid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buClr>
                <a:schemeClr val="tx2"/>
              </a:buClr>
              <a:buSzPct val="70000"/>
              <a:buFont typeface="Wingdings" panose="05000000000000000000" pitchFamily="2" charset="2"/>
              <a:buChar char="l"/>
            </a:pPr>
            <a:r>
              <a:rPr lang="en-US" altLang="en-US" sz="2600" dirty="0">
                <a:latin typeface="NanumSquareRound ExtraBold" panose="020B0600000101010101" pitchFamily="34" charset="-127"/>
                <a:ea typeface="NanumSquareRound ExtraBold" panose="020B0600000101010101" pitchFamily="34" charset="-127"/>
              </a:rPr>
              <a:t>Equipment</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Routers, servers, switches,  multiplexers, hubs, modems, …</a:t>
            </a:r>
          </a:p>
        </p:txBody>
      </p:sp>
      <p:sp>
        <p:nvSpPr>
          <p:cNvPr id="9221" name="Rectangle 14"/>
          <p:cNvSpPr>
            <a:spLocks noChangeArrowheads="1"/>
          </p:cNvSpPr>
          <p:nvPr/>
        </p:nvSpPr>
        <p:spPr bwMode="auto">
          <a:xfrm>
            <a:off x="6170488" y="2718141"/>
            <a:ext cx="5138057" cy="2093345"/>
          </a:xfrm>
          <a:prstGeom prst="rect">
            <a:avLst/>
          </a:prstGeom>
          <a:solidFill>
            <a:schemeClr val="bg1">
              <a:lumMod val="85000"/>
            </a:schemeClr>
          </a:solidFill>
          <a:ln>
            <a:noFill/>
          </a:ln>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tx2"/>
              </a:buClr>
              <a:buSzPct val="70000"/>
              <a:buFont typeface="Wingdings" panose="05000000000000000000" pitchFamily="2" charset="2"/>
              <a:buChar char="l"/>
            </a:pPr>
            <a:r>
              <a:rPr lang="en-US" altLang="en-US" sz="2600" dirty="0">
                <a:latin typeface="NanumSquareRound ExtraBold" panose="020B0600000101010101" pitchFamily="34" charset="-127"/>
                <a:ea typeface="NanumSquareRound ExtraBold" panose="020B0600000101010101" pitchFamily="34" charset="-127"/>
              </a:rPr>
              <a:t>Facilities</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Copper wires, coaxial cables, optical fiber</a:t>
            </a:r>
          </a:p>
          <a:p>
            <a:pPr lvl="1" eaLnBrk="1" hangingPunct="1">
              <a:spcBef>
                <a:spcPct val="20000"/>
              </a:spcBef>
              <a:buClr>
                <a:schemeClr val="accent2"/>
              </a:buClr>
              <a:buSzPct val="70000"/>
              <a:buFont typeface="Wingdings" panose="05000000000000000000" pitchFamily="2" charset="2"/>
              <a:buChar char="l"/>
            </a:pPr>
            <a:r>
              <a:rPr lang="en-US" altLang="en-US" sz="2200" dirty="0">
                <a:latin typeface="NanumSquareRound ExtraBold" panose="020B0600000101010101" pitchFamily="34" charset="-127"/>
                <a:ea typeface="NanumSquareRound ExtraBold" panose="020B0600000101010101" pitchFamily="34" charset="-127"/>
              </a:rPr>
              <a:t>Ducts, conduits, telephone poles …</a:t>
            </a:r>
          </a:p>
        </p:txBody>
      </p:sp>
      <p:sp>
        <p:nvSpPr>
          <p:cNvPr id="9222" name="Text Box 17"/>
          <p:cNvSpPr txBox="1">
            <a:spLocks noChangeArrowheads="1"/>
          </p:cNvSpPr>
          <p:nvPr/>
        </p:nvSpPr>
        <p:spPr bwMode="auto">
          <a:xfrm>
            <a:off x="1692275" y="5061858"/>
            <a:ext cx="8956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dirty="0">
                <a:solidFill>
                  <a:schemeClr val="tx2"/>
                </a:solidFill>
                <a:latin typeface="NanumSquareRound ExtraBold" panose="020B0600000101010101" pitchFamily="34" charset="-127"/>
                <a:ea typeface="NanumSquareRound ExtraBold" panose="020B0600000101010101" pitchFamily="34" charset="-127"/>
              </a:rPr>
              <a:t>How are communication networks designed and operated?</a:t>
            </a:r>
          </a:p>
        </p:txBody>
      </p:sp>
    </p:spTree>
    <p:extLst>
      <p:ext uri="{BB962C8B-B14F-4D97-AF65-F5344CB8AC3E}">
        <p14:creationId xmlns:p14="http://schemas.microsoft.com/office/powerpoint/2010/main" val="1127789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US" altLang="en-US"/>
              <a:t>Communication Network Architecture</a:t>
            </a:r>
          </a:p>
        </p:txBody>
      </p:sp>
      <p:sp>
        <p:nvSpPr>
          <p:cNvPr id="10243" name="Rectangle 3"/>
          <p:cNvSpPr>
            <a:spLocks noGrp="1" noChangeArrowheads="1"/>
          </p:cNvSpPr>
          <p:nvPr>
            <p:ph type="body" idx="1"/>
          </p:nvPr>
        </p:nvSpPr>
        <p:spPr>
          <a:xfrm>
            <a:off x="457200" y="1077686"/>
            <a:ext cx="11212286" cy="5018314"/>
          </a:xfrm>
        </p:spPr>
        <p:txBody>
          <a:bodyPr>
            <a:normAutofit/>
          </a:bodyPr>
          <a:lstStyle/>
          <a:p>
            <a:pPr eaLnBrk="1" hangingPunct="1"/>
            <a:r>
              <a:rPr lang="en-US" altLang="en-US" i="1" dirty="0">
                <a:solidFill>
                  <a:schemeClr val="accent2"/>
                </a:solidFill>
              </a:rPr>
              <a:t>Network architecture</a:t>
            </a:r>
            <a:r>
              <a:rPr lang="en-US" altLang="en-US" i="1" dirty="0"/>
              <a:t>:</a:t>
            </a:r>
            <a:r>
              <a:rPr lang="en-US" altLang="en-US" dirty="0"/>
              <a:t>  the plan that specifies how the network is built and operated</a:t>
            </a:r>
          </a:p>
          <a:p>
            <a:pPr eaLnBrk="1" hangingPunct="1"/>
            <a:r>
              <a:rPr lang="en-US" altLang="en-US" dirty="0"/>
              <a:t>Architecture is driven by the network services</a:t>
            </a:r>
          </a:p>
          <a:p>
            <a:pPr eaLnBrk="1" hangingPunct="1"/>
            <a:r>
              <a:rPr lang="en-US" altLang="en-US" dirty="0"/>
              <a:t>Overall communication process is complex</a:t>
            </a:r>
          </a:p>
          <a:p>
            <a:pPr eaLnBrk="1" hangingPunct="1"/>
            <a:r>
              <a:rPr lang="en-US" altLang="en-US" dirty="0"/>
              <a:t>Network architecture partitions overall communication process into separate functional areas called </a:t>
            </a:r>
            <a:r>
              <a:rPr lang="en-US" altLang="en-US" i="1" dirty="0">
                <a:solidFill>
                  <a:schemeClr val="accent2"/>
                </a:solidFill>
              </a:rPr>
              <a:t>layers</a:t>
            </a:r>
          </a:p>
          <a:p>
            <a:pPr eaLnBrk="1" hangingPunct="1"/>
            <a:endParaRPr lang="en-US" altLang="en-US" i="1" dirty="0"/>
          </a:p>
        </p:txBody>
      </p:sp>
    </p:spTree>
    <p:extLst>
      <p:ext uri="{BB962C8B-B14F-4D97-AF65-F5344CB8AC3E}">
        <p14:creationId xmlns:p14="http://schemas.microsoft.com/office/powerpoint/2010/main" val="426312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OSI Reference Model</a:t>
            </a:r>
          </a:p>
        </p:txBody>
      </p:sp>
      <p:sp>
        <p:nvSpPr>
          <p:cNvPr id="7" name="Content Placeholder 6"/>
          <p:cNvSpPr>
            <a:spLocks noGrp="1"/>
          </p:cNvSpPr>
          <p:nvPr>
            <p:ph idx="1"/>
          </p:nvPr>
        </p:nvSpPr>
        <p:spPr>
          <a:xfrm>
            <a:off x="2379133" y="1045029"/>
            <a:ext cx="9323009" cy="5131934"/>
          </a:xfrm>
        </p:spPr>
        <p:txBody>
          <a:bodyPr/>
          <a:lstStyle/>
          <a:p>
            <a:endParaRPr lang="en-US" dirty="0"/>
          </a:p>
        </p:txBody>
      </p:sp>
      <p:sp>
        <p:nvSpPr>
          <p:cNvPr id="8" name="Rectangle 3"/>
          <p:cNvSpPr>
            <a:spLocks noChangeArrowheads="1"/>
          </p:cNvSpPr>
          <p:nvPr/>
        </p:nvSpPr>
        <p:spPr bwMode="auto">
          <a:xfrm>
            <a:off x="687387" y="198120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9" name="Rectangle 4"/>
          <p:cNvSpPr>
            <a:spLocks noChangeArrowheads="1"/>
          </p:cNvSpPr>
          <p:nvPr/>
        </p:nvSpPr>
        <p:spPr bwMode="auto">
          <a:xfrm>
            <a:off x="687387" y="2579689"/>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0" name="Rectangle 5"/>
          <p:cNvSpPr>
            <a:spLocks noChangeArrowheads="1"/>
          </p:cNvSpPr>
          <p:nvPr/>
        </p:nvSpPr>
        <p:spPr bwMode="auto">
          <a:xfrm>
            <a:off x="687387" y="317817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1" name="Rectangle 6"/>
          <p:cNvSpPr>
            <a:spLocks noChangeArrowheads="1"/>
          </p:cNvSpPr>
          <p:nvPr/>
        </p:nvSpPr>
        <p:spPr bwMode="auto">
          <a:xfrm>
            <a:off x="687387" y="3785131"/>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2" name="Rectangle 7"/>
          <p:cNvSpPr>
            <a:spLocks noChangeArrowheads="1"/>
          </p:cNvSpPr>
          <p:nvPr/>
        </p:nvSpPr>
        <p:spPr bwMode="auto">
          <a:xfrm>
            <a:off x="687387" y="437515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3" name="Rectangle 8"/>
          <p:cNvSpPr>
            <a:spLocks noChangeArrowheads="1"/>
          </p:cNvSpPr>
          <p:nvPr/>
        </p:nvSpPr>
        <p:spPr bwMode="auto">
          <a:xfrm>
            <a:off x="687387" y="4973639"/>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4" name="Rectangle 9"/>
          <p:cNvSpPr>
            <a:spLocks noChangeArrowheads="1"/>
          </p:cNvSpPr>
          <p:nvPr/>
        </p:nvSpPr>
        <p:spPr bwMode="auto">
          <a:xfrm>
            <a:off x="687387" y="557212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5" name="Rectangle 20"/>
          <p:cNvSpPr>
            <a:spLocks noChangeArrowheads="1"/>
          </p:cNvSpPr>
          <p:nvPr/>
        </p:nvSpPr>
        <p:spPr bwMode="auto">
          <a:xfrm>
            <a:off x="758714" y="2027239"/>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6" name="Rectangle 21"/>
          <p:cNvSpPr>
            <a:spLocks noChangeArrowheads="1"/>
          </p:cNvSpPr>
          <p:nvPr/>
        </p:nvSpPr>
        <p:spPr bwMode="auto">
          <a:xfrm>
            <a:off x="697547" y="2596092"/>
            <a:ext cx="1329116" cy="568104"/>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9144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Presentation</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7" name="Rectangle 22"/>
          <p:cNvSpPr>
            <a:spLocks noChangeArrowheads="1"/>
          </p:cNvSpPr>
          <p:nvPr/>
        </p:nvSpPr>
        <p:spPr bwMode="auto">
          <a:xfrm>
            <a:off x="941225" y="3200401"/>
            <a:ext cx="85440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Session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8" name="Rectangle 23"/>
          <p:cNvSpPr>
            <a:spLocks noChangeArrowheads="1"/>
          </p:cNvSpPr>
          <p:nvPr/>
        </p:nvSpPr>
        <p:spPr bwMode="auto">
          <a:xfrm>
            <a:off x="865760" y="3786188"/>
            <a:ext cx="103708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Transport</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9" name="Rectangle 24"/>
          <p:cNvSpPr>
            <a:spLocks noChangeArrowheads="1"/>
          </p:cNvSpPr>
          <p:nvPr/>
        </p:nvSpPr>
        <p:spPr bwMode="auto">
          <a:xfrm>
            <a:off x="933835" y="4375151"/>
            <a:ext cx="9247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Network</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0" name="Rectangle 25"/>
          <p:cNvSpPr>
            <a:spLocks noChangeArrowheads="1"/>
          </p:cNvSpPr>
          <p:nvPr/>
        </p:nvSpPr>
        <p:spPr bwMode="auto">
          <a:xfrm>
            <a:off x="907190" y="4962526"/>
            <a:ext cx="99867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Data Link</a:t>
            </a:r>
          </a:p>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21" name="Rectangle 26"/>
          <p:cNvSpPr>
            <a:spLocks noChangeArrowheads="1"/>
          </p:cNvSpPr>
          <p:nvPr/>
        </p:nvSpPr>
        <p:spPr bwMode="auto">
          <a:xfrm>
            <a:off x="971963" y="5549901"/>
            <a:ext cx="89928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Physical</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2" name="Rectangle 44"/>
          <p:cNvSpPr>
            <a:spLocks noChangeArrowheads="1"/>
          </p:cNvSpPr>
          <p:nvPr/>
        </p:nvSpPr>
        <p:spPr bwMode="auto">
          <a:xfrm>
            <a:off x="555624" y="1409701"/>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23" name="Line 45"/>
          <p:cNvSpPr>
            <a:spLocks noChangeShapeType="1"/>
          </p:cNvSpPr>
          <p:nvPr/>
        </p:nvSpPr>
        <p:spPr bwMode="auto">
          <a:xfrm>
            <a:off x="1284287" y="1709739"/>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Tree>
    <p:extLst>
      <p:ext uri="{BB962C8B-B14F-4D97-AF65-F5344CB8AC3E}">
        <p14:creationId xmlns:p14="http://schemas.microsoft.com/office/powerpoint/2010/main" val="252281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animBg="1"/>
      <p:bldP spid="17" grpId="0"/>
      <p:bldP spid="18" grpId="0"/>
      <p:bldP spid="19" grpId="0"/>
      <p:bldP spid="20" grpId="0"/>
      <p:bldP spid="21" grpId="0"/>
      <p:bldP spid="2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OSI Reference Model &amp; TCP/IP Protocol Stack</a:t>
            </a:r>
          </a:p>
        </p:txBody>
      </p:sp>
      <p:sp>
        <p:nvSpPr>
          <p:cNvPr id="7" name="Content Placeholder 6"/>
          <p:cNvSpPr>
            <a:spLocks noGrp="1"/>
          </p:cNvSpPr>
          <p:nvPr>
            <p:ph idx="1"/>
          </p:nvPr>
        </p:nvSpPr>
        <p:spPr>
          <a:xfrm>
            <a:off x="2379133" y="1045029"/>
            <a:ext cx="9323009" cy="5131934"/>
          </a:xfrm>
        </p:spPr>
        <p:txBody>
          <a:bodyPr/>
          <a:lstStyle/>
          <a:p>
            <a:endParaRPr lang="en-US" dirty="0"/>
          </a:p>
        </p:txBody>
      </p:sp>
      <p:sp>
        <p:nvSpPr>
          <p:cNvPr id="8" name="Rectangle 3"/>
          <p:cNvSpPr>
            <a:spLocks noChangeArrowheads="1"/>
          </p:cNvSpPr>
          <p:nvPr/>
        </p:nvSpPr>
        <p:spPr bwMode="auto">
          <a:xfrm>
            <a:off x="687387" y="198120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9" name="Rectangle 4"/>
          <p:cNvSpPr>
            <a:spLocks noChangeArrowheads="1"/>
          </p:cNvSpPr>
          <p:nvPr/>
        </p:nvSpPr>
        <p:spPr bwMode="auto">
          <a:xfrm>
            <a:off x="687387" y="2579689"/>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0" name="Rectangle 5"/>
          <p:cNvSpPr>
            <a:spLocks noChangeArrowheads="1"/>
          </p:cNvSpPr>
          <p:nvPr/>
        </p:nvSpPr>
        <p:spPr bwMode="auto">
          <a:xfrm>
            <a:off x="687387" y="317817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1" name="Rectangle 6"/>
          <p:cNvSpPr>
            <a:spLocks noChangeArrowheads="1"/>
          </p:cNvSpPr>
          <p:nvPr/>
        </p:nvSpPr>
        <p:spPr bwMode="auto">
          <a:xfrm>
            <a:off x="687387" y="3785131"/>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2" name="Rectangle 7"/>
          <p:cNvSpPr>
            <a:spLocks noChangeArrowheads="1"/>
          </p:cNvSpPr>
          <p:nvPr/>
        </p:nvSpPr>
        <p:spPr bwMode="auto">
          <a:xfrm>
            <a:off x="687387" y="4375151"/>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3" name="Rectangle 8"/>
          <p:cNvSpPr>
            <a:spLocks noChangeArrowheads="1"/>
          </p:cNvSpPr>
          <p:nvPr/>
        </p:nvSpPr>
        <p:spPr bwMode="auto">
          <a:xfrm>
            <a:off x="687387" y="4973639"/>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4" name="Rectangle 9"/>
          <p:cNvSpPr>
            <a:spLocks noChangeArrowheads="1"/>
          </p:cNvSpPr>
          <p:nvPr/>
        </p:nvSpPr>
        <p:spPr bwMode="auto">
          <a:xfrm>
            <a:off x="687387" y="5572126"/>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15" name="Rectangle 20"/>
          <p:cNvSpPr>
            <a:spLocks noChangeArrowheads="1"/>
          </p:cNvSpPr>
          <p:nvPr/>
        </p:nvSpPr>
        <p:spPr bwMode="auto">
          <a:xfrm>
            <a:off x="758714" y="2027239"/>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6" name="Rectangle 21"/>
          <p:cNvSpPr>
            <a:spLocks noChangeArrowheads="1"/>
          </p:cNvSpPr>
          <p:nvPr/>
        </p:nvSpPr>
        <p:spPr bwMode="auto">
          <a:xfrm>
            <a:off x="697547" y="2596092"/>
            <a:ext cx="1329116" cy="568104"/>
          </a:xfrm>
          <a:prstGeom prst="rect">
            <a:avLst/>
          </a:prstGeom>
          <a:solidFill>
            <a:schemeClr val="fo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9144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Presentation</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7" name="Rectangle 22"/>
          <p:cNvSpPr>
            <a:spLocks noChangeArrowheads="1"/>
          </p:cNvSpPr>
          <p:nvPr/>
        </p:nvSpPr>
        <p:spPr bwMode="auto">
          <a:xfrm>
            <a:off x="941225" y="3200401"/>
            <a:ext cx="854402"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Session</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18" name="Rectangle 23"/>
          <p:cNvSpPr>
            <a:spLocks noChangeArrowheads="1"/>
          </p:cNvSpPr>
          <p:nvPr/>
        </p:nvSpPr>
        <p:spPr bwMode="auto">
          <a:xfrm>
            <a:off x="865760" y="3786188"/>
            <a:ext cx="103708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Transport</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19" name="Rectangle 24"/>
          <p:cNvSpPr>
            <a:spLocks noChangeArrowheads="1"/>
          </p:cNvSpPr>
          <p:nvPr/>
        </p:nvSpPr>
        <p:spPr bwMode="auto">
          <a:xfrm>
            <a:off x="933835" y="4375151"/>
            <a:ext cx="92474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Network</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0" name="Rectangle 25"/>
          <p:cNvSpPr>
            <a:spLocks noChangeArrowheads="1"/>
          </p:cNvSpPr>
          <p:nvPr/>
        </p:nvSpPr>
        <p:spPr bwMode="auto">
          <a:xfrm>
            <a:off x="907190" y="4962526"/>
            <a:ext cx="998671"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Data Link</a:t>
            </a:r>
          </a:p>
          <a:p>
            <a:pPr algn="ctr"/>
            <a:r>
              <a:rPr lang="en-US" altLang="en-US" sz="140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21" name="Rectangle 26"/>
          <p:cNvSpPr>
            <a:spLocks noChangeArrowheads="1"/>
          </p:cNvSpPr>
          <p:nvPr/>
        </p:nvSpPr>
        <p:spPr bwMode="auto">
          <a:xfrm>
            <a:off x="971963" y="5549901"/>
            <a:ext cx="89928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Physical</a:t>
            </a:r>
          </a:p>
          <a:p>
            <a:pPr algn="ctr"/>
            <a:r>
              <a:rPr lang="en-US" altLang="en-US" sz="140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22" name="Rectangle 44"/>
          <p:cNvSpPr>
            <a:spLocks noChangeArrowheads="1"/>
          </p:cNvSpPr>
          <p:nvPr/>
        </p:nvSpPr>
        <p:spPr bwMode="auto">
          <a:xfrm>
            <a:off x="555624" y="1409701"/>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dirty="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23" name="Line 45"/>
          <p:cNvSpPr>
            <a:spLocks noChangeShapeType="1"/>
          </p:cNvSpPr>
          <p:nvPr/>
        </p:nvSpPr>
        <p:spPr bwMode="auto">
          <a:xfrm>
            <a:off x="1284287" y="1709739"/>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
        <p:nvSpPr>
          <p:cNvPr id="24" name="Rectangle 3"/>
          <p:cNvSpPr>
            <a:spLocks noChangeArrowheads="1"/>
          </p:cNvSpPr>
          <p:nvPr/>
        </p:nvSpPr>
        <p:spPr bwMode="auto">
          <a:xfrm>
            <a:off x="10328789" y="1996450"/>
            <a:ext cx="1346200" cy="181790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7" name="Rectangle 6"/>
          <p:cNvSpPr>
            <a:spLocks noChangeArrowheads="1"/>
          </p:cNvSpPr>
          <p:nvPr/>
        </p:nvSpPr>
        <p:spPr bwMode="auto">
          <a:xfrm>
            <a:off x="10329909" y="3800380"/>
            <a:ext cx="1346200" cy="587375"/>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8" name="Rectangle 7"/>
          <p:cNvSpPr>
            <a:spLocks noChangeArrowheads="1"/>
          </p:cNvSpPr>
          <p:nvPr/>
        </p:nvSpPr>
        <p:spPr bwMode="auto">
          <a:xfrm>
            <a:off x="10329909" y="4390400"/>
            <a:ext cx="1346200" cy="5873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29" name="Rectangle 8"/>
          <p:cNvSpPr>
            <a:spLocks noChangeArrowheads="1"/>
          </p:cNvSpPr>
          <p:nvPr/>
        </p:nvSpPr>
        <p:spPr bwMode="auto">
          <a:xfrm>
            <a:off x="10329909" y="4988888"/>
            <a:ext cx="1346200" cy="1170613"/>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400">
              <a:latin typeface="NanumSquareRound ExtraBold" panose="020B0600000101010101" pitchFamily="34" charset="-127"/>
              <a:ea typeface="NanumSquareRound ExtraBold" panose="020B0600000101010101" pitchFamily="34" charset="-127"/>
            </a:endParaRPr>
          </a:p>
        </p:txBody>
      </p:sp>
      <p:sp>
        <p:nvSpPr>
          <p:cNvPr id="31" name="Rectangle 20"/>
          <p:cNvSpPr>
            <a:spLocks noChangeArrowheads="1"/>
          </p:cNvSpPr>
          <p:nvPr/>
        </p:nvSpPr>
        <p:spPr bwMode="auto">
          <a:xfrm>
            <a:off x="10401236" y="2042488"/>
            <a:ext cx="117179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Application</a:t>
            </a:r>
          </a:p>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Layer</a:t>
            </a:r>
          </a:p>
        </p:txBody>
      </p:sp>
      <p:sp>
        <p:nvSpPr>
          <p:cNvPr id="34" name="Rectangle 23"/>
          <p:cNvSpPr>
            <a:spLocks noChangeArrowheads="1"/>
          </p:cNvSpPr>
          <p:nvPr/>
        </p:nvSpPr>
        <p:spPr bwMode="auto">
          <a:xfrm>
            <a:off x="10403816" y="3930460"/>
            <a:ext cx="514887"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TCP</a:t>
            </a:r>
          </a:p>
        </p:txBody>
      </p:sp>
      <p:sp>
        <p:nvSpPr>
          <p:cNvPr id="35" name="Rectangle 24"/>
          <p:cNvSpPr>
            <a:spLocks noChangeArrowheads="1"/>
          </p:cNvSpPr>
          <p:nvPr/>
        </p:nvSpPr>
        <p:spPr bwMode="auto">
          <a:xfrm>
            <a:off x="10545518" y="4534698"/>
            <a:ext cx="879152"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tx1"/>
                </a:solidFill>
                <a:latin typeface="NanumSquareRound ExtraBold" panose="020B0600000101010101" pitchFamily="34" charset="-127"/>
                <a:ea typeface="NanumSquareRound ExtraBold" panose="020B0600000101010101" pitchFamily="34" charset="-127"/>
              </a:rPr>
              <a:t>IP Layer</a:t>
            </a:r>
          </a:p>
        </p:txBody>
      </p:sp>
      <p:sp>
        <p:nvSpPr>
          <p:cNvPr id="36" name="Rectangle 25"/>
          <p:cNvSpPr>
            <a:spLocks noChangeArrowheads="1"/>
          </p:cNvSpPr>
          <p:nvPr/>
        </p:nvSpPr>
        <p:spPr bwMode="auto">
          <a:xfrm>
            <a:off x="10237290" y="5175181"/>
            <a:ext cx="1529197"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Network </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Interface </a:t>
            </a:r>
          </a:p>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Layer</a:t>
            </a:r>
          </a:p>
        </p:txBody>
      </p:sp>
      <p:sp>
        <p:nvSpPr>
          <p:cNvPr id="38" name="Rectangle 44"/>
          <p:cNvSpPr>
            <a:spLocks noChangeArrowheads="1"/>
          </p:cNvSpPr>
          <p:nvPr/>
        </p:nvSpPr>
        <p:spPr bwMode="auto">
          <a:xfrm>
            <a:off x="10198146" y="1424950"/>
            <a:ext cx="1450719"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1800" dirty="0">
                <a:solidFill>
                  <a:schemeClr val="tx1"/>
                </a:solidFill>
                <a:latin typeface="NanumSquareRound ExtraBold" panose="020B0600000101010101" pitchFamily="34" charset="-127"/>
                <a:ea typeface="NanumSquareRound ExtraBold" panose="020B0600000101010101" pitchFamily="34" charset="-127"/>
              </a:rPr>
              <a:t>Application</a:t>
            </a:r>
          </a:p>
        </p:txBody>
      </p:sp>
      <p:sp>
        <p:nvSpPr>
          <p:cNvPr id="39" name="Line 45"/>
          <p:cNvSpPr>
            <a:spLocks noChangeShapeType="1"/>
          </p:cNvSpPr>
          <p:nvPr/>
        </p:nvSpPr>
        <p:spPr bwMode="auto">
          <a:xfrm>
            <a:off x="10926809" y="1724988"/>
            <a:ext cx="0" cy="2381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sz="1600">
              <a:latin typeface="NanumSquareRound ExtraBold" panose="020B0600000101010101" pitchFamily="34" charset="-127"/>
              <a:ea typeface="NanumSquareRound ExtraBold" panose="020B0600000101010101" pitchFamily="34" charset="-127"/>
            </a:endParaRPr>
          </a:p>
        </p:txBody>
      </p:sp>
      <p:sp>
        <p:nvSpPr>
          <p:cNvPr id="40" name="Rectangle 23"/>
          <p:cNvSpPr>
            <a:spLocks noChangeArrowheads="1"/>
          </p:cNvSpPr>
          <p:nvPr/>
        </p:nvSpPr>
        <p:spPr bwMode="auto">
          <a:xfrm>
            <a:off x="11072392" y="3944107"/>
            <a:ext cx="54662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400" dirty="0">
                <a:solidFill>
                  <a:schemeClr val="bg1"/>
                </a:solidFill>
                <a:latin typeface="NanumSquareRound ExtraBold" panose="020B0600000101010101" pitchFamily="34" charset="-127"/>
                <a:ea typeface="NanumSquareRound ExtraBold" panose="020B0600000101010101" pitchFamily="34" charset="-127"/>
              </a:rPr>
              <a:t>UDP</a:t>
            </a:r>
          </a:p>
        </p:txBody>
      </p:sp>
      <p:cxnSp>
        <p:nvCxnSpPr>
          <p:cNvPr id="3" name="Straight Connector 2"/>
          <p:cNvCxnSpPr>
            <a:stCxn id="27" idx="0"/>
            <a:endCxn id="28" idx="0"/>
          </p:cNvCxnSpPr>
          <p:nvPr/>
        </p:nvCxnSpPr>
        <p:spPr>
          <a:xfrm>
            <a:off x="11003009" y="3800380"/>
            <a:ext cx="0" cy="5900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2033587" y="6159501"/>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033587" y="4989243"/>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26663" y="4387755"/>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026663" y="3785131"/>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33587" y="1990273"/>
            <a:ext cx="8295202" cy="0"/>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4"/>
          <p:cNvSpPr>
            <a:spLocks noChangeArrowheads="1"/>
          </p:cNvSpPr>
          <p:nvPr/>
        </p:nvSpPr>
        <p:spPr bwMode="auto">
          <a:xfrm>
            <a:off x="144871" y="920067"/>
            <a:ext cx="2327369" cy="520655"/>
          </a:xfrm>
          <a:prstGeom prst="rect">
            <a:avLst/>
          </a:prstGeom>
          <a:solidFill>
            <a:schemeClr val="accent6">
              <a:lumMod val="50000"/>
            </a:schemeClr>
          </a:solidFill>
          <a:ln>
            <a:noFill/>
          </a:ln>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dirty="0">
                <a:solidFill>
                  <a:schemeClr val="bg1"/>
                </a:solidFill>
                <a:latin typeface="NanumSquareRound ExtraBold" panose="020B0600000101010101" pitchFamily="34" charset="-127"/>
                <a:ea typeface="NanumSquareRound ExtraBold" panose="020B0600000101010101" pitchFamily="34" charset="-127"/>
              </a:rPr>
              <a:t>OSI 7 Layers</a:t>
            </a:r>
          </a:p>
        </p:txBody>
      </p:sp>
      <p:sp>
        <p:nvSpPr>
          <p:cNvPr id="45" name="Rectangle 44"/>
          <p:cNvSpPr>
            <a:spLocks noChangeArrowheads="1"/>
          </p:cNvSpPr>
          <p:nvPr/>
        </p:nvSpPr>
        <p:spPr bwMode="auto">
          <a:xfrm>
            <a:off x="9279669" y="928732"/>
            <a:ext cx="2898680" cy="520655"/>
          </a:xfrm>
          <a:prstGeom prst="rect">
            <a:avLst/>
          </a:prstGeom>
          <a:solidFill>
            <a:schemeClr val="accent6">
              <a:lumMod val="50000"/>
            </a:schemeClr>
          </a:solidFill>
          <a:ln>
            <a:noFill/>
          </a:ln>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dirty="0">
                <a:solidFill>
                  <a:schemeClr val="bg1"/>
                </a:solidFill>
                <a:latin typeface="NanumSquareRound ExtraBold" panose="020B0600000101010101" pitchFamily="34" charset="-127"/>
                <a:ea typeface="NanumSquareRound ExtraBold" panose="020B0600000101010101" pitchFamily="34" charset="-127"/>
              </a:rPr>
              <a:t>TCP/IP Protocol</a:t>
            </a:r>
          </a:p>
        </p:txBody>
      </p:sp>
    </p:spTree>
    <p:extLst>
      <p:ext uri="{BB962C8B-B14F-4D97-AF65-F5344CB8AC3E}">
        <p14:creationId xmlns:p14="http://schemas.microsoft.com/office/powerpoint/2010/main" val="298524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Headers &amp; Trailers</a:t>
            </a:r>
          </a:p>
        </p:txBody>
      </p:sp>
      <p:sp>
        <p:nvSpPr>
          <p:cNvPr id="31748" name="Line 4"/>
          <p:cNvSpPr>
            <a:spLocks noChangeShapeType="1"/>
          </p:cNvSpPr>
          <p:nvPr/>
        </p:nvSpPr>
        <p:spPr bwMode="auto">
          <a:xfrm>
            <a:off x="3733800" y="4788812"/>
            <a:ext cx="44958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49" name="Line 5"/>
          <p:cNvSpPr>
            <a:spLocks noChangeShapeType="1"/>
          </p:cNvSpPr>
          <p:nvPr/>
        </p:nvSpPr>
        <p:spPr bwMode="auto">
          <a:xfrm>
            <a:off x="3810000" y="41792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0" name="Line 6"/>
          <p:cNvSpPr>
            <a:spLocks noChangeShapeType="1"/>
          </p:cNvSpPr>
          <p:nvPr/>
        </p:nvSpPr>
        <p:spPr bwMode="auto">
          <a:xfrm>
            <a:off x="3810000" y="35696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1" name="Rectangle 7"/>
          <p:cNvSpPr>
            <a:spLocks noChangeArrowheads="1"/>
          </p:cNvSpPr>
          <p:nvPr/>
        </p:nvSpPr>
        <p:spPr bwMode="auto">
          <a:xfrm>
            <a:off x="2413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2" name="Rectangle 8"/>
          <p:cNvSpPr>
            <a:spLocks noChangeArrowheads="1"/>
          </p:cNvSpPr>
          <p:nvPr/>
        </p:nvSpPr>
        <p:spPr bwMode="auto">
          <a:xfrm>
            <a:off x="2413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3" name="Rectangle 9"/>
          <p:cNvSpPr>
            <a:spLocks noChangeArrowheads="1"/>
          </p:cNvSpPr>
          <p:nvPr/>
        </p:nvSpPr>
        <p:spPr bwMode="auto">
          <a:xfrm>
            <a:off x="2413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4" name="Rectangle 10"/>
          <p:cNvSpPr>
            <a:spLocks noChangeArrowheads="1"/>
          </p:cNvSpPr>
          <p:nvPr/>
        </p:nvSpPr>
        <p:spPr bwMode="auto">
          <a:xfrm>
            <a:off x="2413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5" name="Rectangle 11"/>
          <p:cNvSpPr>
            <a:spLocks noChangeArrowheads="1"/>
          </p:cNvSpPr>
          <p:nvPr/>
        </p:nvSpPr>
        <p:spPr bwMode="auto">
          <a:xfrm>
            <a:off x="2413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6" name="Rectangle 12"/>
          <p:cNvSpPr>
            <a:spLocks noChangeArrowheads="1"/>
          </p:cNvSpPr>
          <p:nvPr/>
        </p:nvSpPr>
        <p:spPr bwMode="auto">
          <a:xfrm>
            <a:off x="8255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7" name="Rectangle 13"/>
          <p:cNvSpPr>
            <a:spLocks noChangeArrowheads="1"/>
          </p:cNvSpPr>
          <p:nvPr/>
        </p:nvSpPr>
        <p:spPr bwMode="auto">
          <a:xfrm>
            <a:off x="8255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8" name="Rectangle 14"/>
          <p:cNvSpPr>
            <a:spLocks noChangeArrowheads="1"/>
          </p:cNvSpPr>
          <p:nvPr/>
        </p:nvSpPr>
        <p:spPr bwMode="auto">
          <a:xfrm>
            <a:off x="8255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59" name="Rectangle 15"/>
          <p:cNvSpPr>
            <a:spLocks noChangeArrowheads="1"/>
          </p:cNvSpPr>
          <p:nvPr/>
        </p:nvSpPr>
        <p:spPr bwMode="auto">
          <a:xfrm>
            <a:off x="8255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0" name="Rectangle 16"/>
          <p:cNvSpPr>
            <a:spLocks noChangeArrowheads="1"/>
          </p:cNvSpPr>
          <p:nvPr/>
        </p:nvSpPr>
        <p:spPr bwMode="auto">
          <a:xfrm>
            <a:off x="8255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1" name="Rectangle 17"/>
          <p:cNvSpPr>
            <a:spLocks noChangeArrowheads="1"/>
          </p:cNvSpPr>
          <p:nvPr/>
        </p:nvSpPr>
        <p:spPr bwMode="auto">
          <a:xfrm>
            <a:off x="2478718" y="2521863"/>
            <a:ext cx="118301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Application</a:t>
            </a:r>
          </a:p>
          <a:p>
            <a:pPr algn="ctr"/>
            <a:r>
              <a:rPr lang="en-US" altLang="en-US">
                <a:solidFill>
                  <a:schemeClr val="tx1"/>
                </a:solidFill>
              </a:rPr>
              <a:t>Layer</a:t>
            </a:r>
          </a:p>
        </p:txBody>
      </p:sp>
      <p:sp>
        <p:nvSpPr>
          <p:cNvPr id="31762" name="Rectangle 18"/>
          <p:cNvSpPr>
            <a:spLocks noChangeArrowheads="1"/>
          </p:cNvSpPr>
          <p:nvPr/>
        </p:nvSpPr>
        <p:spPr bwMode="auto">
          <a:xfrm>
            <a:off x="2584451" y="3155274"/>
            <a:ext cx="1050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Transport</a:t>
            </a:r>
          </a:p>
          <a:p>
            <a:pPr algn="ctr"/>
            <a:r>
              <a:rPr lang="en-US" altLang="en-US">
                <a:solidFill>
                  <a:schemeClr val="tx1"/>
                </a:solidFill>
              </a:rPr>
              <a:t>Layer</a:t>
            </a:r>
          </a:p>
        </p:txBody>
      </p:sp>
      <p:sp>
        <p:nvSpPr>
          <p:cNvPr id="31763" name="Rectangle 19"/>
          <p:cNvSpPr>
            <a:spLocks noChangeArrowheads="1"/>
          </p:cNvSpPr>
          <p:nvPr/>
        </p:nvSpPr>
        <p:spPr bwMode="auto">
          <a:xfrm>
            <a:off x="2654543" y="3815675"/>
            <a:ext cx="93455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Network</a:t>
            </a:r>
          </a:p>
          <a:p>
            <a:pPr algn="ctr"/>
            <a:r>
              <a:rPr lang="en-US" altLang="en-US">
                <a:solidFill>
                  <a:schemeClr val="tx1"/>
                </a:solidFill>
              </a:rPr>
              <a:t>Layer</a:t>
            </a:r>
          </a:p>
        </p:txBody>
      </p:sp>
      <p:sp>
        <p:nvSpPr>
          <p:cNvPr id="31764" name="Rectangle 20"/>
          <p:cNvSpPr>
            <a:spLocks noChangeArrowheads="1"/>
          </p:cNvSpPr>
          <p:nvPr/>
        </p:nvSpPr>
        <p:spPr bwMode="auto">
          <a:xfrm>
            <a:off x="2607956" y="4476075"/>
            <a:ext cx="10483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Data Link</a:t>
            </a:r>
          </a:p>
          <a:p>
            <a:pPr algn="ctr"/>
            <a:r>
              <a:rPr lang="en-US" altLang="en-US">
                <a:solidFill>
                  <a:schemeClr val="tx1"/>
                </a:solidFill>
              </a:rPr>
              <a:t>Layer</a:t>
            </a:r>
          </a:p>
        </p:txBody>
      </p:sp>
      <p:sp>
        <p:nvSpPr>
          <p:cNvPr id="31765" name="Rectangle 21"/>
          <p:cNvSpPr>
            <a:spLocks noChangeArrowheads="1"/>
          </p:cNvSpPr>
          <p:nvPr/>
        </p:nvSpPr>
        <p:spPr bwMode="auto">
          <a:xfrm>
            <a:off x="2675134" y="5136475"/>
            <a:ext cx="94417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Physical</a:t>
            </a:r>
          </a:p>
          <a:p>
            <a:pPr algn="ctr"/>
            <a:r>
              <a:rPr lang="en-US" altLang="en-US">
                <a:solidFill>
                  <a:schemeClr val="tx1"/>
                </a:solidFill>
              </a:rPr>
              <a:t>Layer</a:t>
            </a:r>
          </a:p>
        </p:txBody>
      </p:sp>
      <p:sp>
        <p:nvSpPr>
          <p:cNvPr id="31766" name="Rectangle 22"/>
          <p:cNvSpPr>
            <a:spLocks noChangeArrowheads="1"/>
          </p:cNvSpPr>
          <p:nvPr/>
        </p:nvSpPr>
        <p:spPr bwMode="auto">
          <a:xfrm>
            <a:off x="8255000" y="2471062"/>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7" name="Rectangle 23"/>
          <p:cNvSpPr>
            <a:spLocks noChangeArrowheads="1"/>
          </p:cNvSpPr>
          <p:nvPr/>
        </p:nvSpPr>
        <p:spPr bwMode="auto">
          <a:xfrm>
            <a:off x="8255000" y="31425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8" name="Rectangle 24"/>
          <p:cNvSpPr>
            <a:spLocks noChangeArrowheads="1"/>
          </p:cNvSpPr>
          <p:nvPr/>
        </p:nvSpPr>
        <p:spPr bwMode="auto">
          <a:xfrm>
            <a:off x="8255000" y="38156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69" name="Rectangle 25"/>
          <p:cNvSpPr>
            <a:spLocks noChangeArrowheads="1"/>
          </p:cNvSpPr>
          <p:nvPr/>
        </p:nvSpPr>
        <p:spPr bwMode="auto">
          <a:xfrm>
            <a:off x="8255000" y="44887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70" name="Rectangle 26"/>
          <p:cNvSpPr>
            <a:spLocks noChangeArrowheads="1"/>
          </p:cNvSpPr>
          <p:nvPr/>
        </p:nvSpPr>
        <p:spPr bwMode="auto">
          <a:xfrm>
            <a:off x="8255000" y="5161874"/>
            <a:ext cx="1346200" cy="660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1771" name="Rectangle 27"/>
          <p:cNvSpPr>
            <a:spLocks noChangeArrowheads="1"/>
          </p:cNvSpPr>
          <p:nvPr/>
        </p:nvSpPr>
        <p:spPr bwMode="auto">
          <a:xfrm>
            <a:off x="8320718" y="2521863"/>
            <a:ext cx="1183017"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Application</a:t>
            </a:r>
          </a:p>
          <a:p>
            <a:pPr algn="ctr"/>
            <a:r>
              <a:rPr lang="en-US" altLang="en-US">
                <a:solidFill>
                  <a:schemeClr val="tx1"/>
                </a:solidFill>
              </a:rPr>
              <a:t>Layer</a:t>
            </a:r>
          </a:p>
        </p:txBody>
      </p:sp>
      <p:sp>
        <p:nvSpPr>
          <p:cNvPr id="31772" name="Rectangle 28"/>
          <p:cNvSpPr>
            <a:spLocks noChangeArrowheads="1"/>
          </p:cNvSpPr>
          <p:nvPr/>
        </p:nvSpPr>
        <p:spPr bwMode="auto">
          <a:xfrm>
            <a:off x="8426451" y="3155274"/>
            <a:ext cx="10509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Transport</a:t>
            </a:r>
          </a:p>
          <a:p>
            <a:pPr algn="ctr"/>
            <a:r>
              <a:rPr lang="en-US" altLang="en-US">
                <a:solidFill>
                  <a:schemeClr val="tx1"/>
                </a:solidFill>
              </a:rPr>
              <a:t>Layer</a:t>
            </a:r>
          </a:p>
        </p:txBody>
      </p:sp>
      <p:sp>
        <p:nvSpPr>
          <p:cNvPr id="31773" name="Rectangle 29"/>
          <p:cNvSpPr>
            <a:spLocks noChangeArrowheads="1"/>
          </p:cNvSpPr>
          <p:nvPr/>
        </p:nvSpPr>
        <p:spPr bwMode="auto">
          <a:xfrm>
            <a:off x="8496543" y="3815675"/>
            <a:ext cx="93455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Network</a:t>
            </a:r>
          </a:p>
          <a:p>
            <a:pPr algn="ctr"/>
            <a:r>
              <a:rPr lang="en-US" altLang="en-US">
                <a:solidFill>
                  <a:schemeClr val="tx1"/>
                </a:solidFill>
              </a:rPr>
              <a:t>Layer</a:t>
            </a:r>
          </a:p>
        </p:txBody>
      </p:sp>
      <p:sp>
        <p:nvSpPr>
          <p:cNvPr id="31774" name="Rectangle 30"/>
          <p:cNvSpPr>
            <a:spLocks noChangeArrowheads="1"/>
          </p:cNvSpPr>
          <p:nvPr/>
        </p:nvSpPr>
        <p:spPr bwMode="auto">
          <a:xfrm>
            <a:off x="8449956" y="4476075"/>
            <a:ext cx="1048365"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Data Link</a:t>
            </a:r>
          </a:p>
          <a:p>
            <a:pPr algn="ctr"/>
            <a:r>
              <a:rPr lang="en-US" altLang="en-US">
                <a:solidFill>
                  <a:schemeClr val="tx1"/>
                </a:solidFill>
              </a:rPr>
              <a:t>Layer</a:t>
            </a:r>
          </a:p>
        </p:txBody>
      </p:sp>
      <p:sp>
        <p:nvSpPr>
          <p:cNvPr id="31775" name="Rectangle 31"/>
          <p:cNvSpPr>
            <a:spLocks noChangeArrowheads="1"/>
          </p:cNvSpPr>
          <p:nvPr/>
        </p:nvSpPr>
        <p:spPr bwMode="auto">
          <a:xfrm>
            <a:off x="8517134" y="5136475"/>
            <a:ext cx="94417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a:solidFill>
                  <a:schemeClr val="tx1"/>
                </a:solidFill>
              </a:rPr>
              <a:t>Physical</a:t>
            </a:r>
          </a:p>
          <a:p>
            <a:pPr algn="ctr"/>
            <a:r>
              <a:rPr lang="en-US" altLang="en-US">
                <a:solidFill>
                  <a:schemeClr val="tx1"/>
                </a:solidFill>
              </a:rPr>
              <a:t>Layer</a:t>
            </a:r>
          </a:p>
        </p:txBody>
      </p:sp>
      <p:sp>
        <p:nvSpPr>
          <p:cNvPr id="31776" name="Rectangle 32"/>
          <p:cNvSpPr>
            <a:spLocks noChangeArrowheads="1"/>
          </p:cNvSpPr>
          <p:nvPr/>
        </p:nvSpPr>
        <p:spPr bwMode="auto">
          <a:xfrm>
            <a:off x="2259013" y="1842413"/>
            <a:ext cx="151003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tx1"/>
                </a:solidFill>
              </a:rPr>
              <a:t>Application </a:t>
            </a:r>
          </a:p>
        </p:txBody>
      </p:sp>
      <p:sp>
        <p:nvSpPr>
          <p:cNvPr id="31777" name="Line 33"/>
          <p:cNvSpPr>
            <a:spLocks noChangeShapeType="1"/>
          </p:cNvSpPr>
          <p:nvPr/>
        </p:nvSpPr>
        <p:spPr bwMode="auto">
          <a:xfrm>
            <a:off x="3009900" y="2166262"/>
            <a:ext cx="0" cy="26670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8" name="Line 34"/>
          <p:cNvSpPr>
            <a:spLocks noChangeShapeType="1"/>
          </p:cNvSpPr>
          <p:nvPr/>
        </p:nvSpPr>
        <p:spPr bwMode="auto">
          <a:xfrm>
            <a:off x="8915400" y="2191662"/>
            <a:ext cx="0" cy="266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79" name="Rectangle 35"/>
          <p:cNvSpPr>
            <a:spLocks noChangeArrowheads="1"/>
          </p:cNvSpPr>
          <p:nvPr/>
        </p:nvSpPr>
        <p:spPr bwMode="auto">
          <a:xfrm>
            <a:off x="8229600" y="1817013"/>
            <a:ext cx="143949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tx1"/>
                </a:solidFill>
              </a:rPr>
              <a:t>Application</a:t>
            </a:r>
          </a:p>
        </p:txBody>
      </p:sp>
      <p:sp>
        <p:nvSpPr>
          <p:cNvPr id="31780" name="Line 36"/>
          <p:cNvSpPr>
            <a:spLocks noChangeShapeType="1"/>
          </p:cNvSpPr>
          <p:nvPr/>
        </p:nvSpPr>
        <p:spPr bwMode="auto">
          <a:xfrm>
            <a:off x="3810000" y="2121812"/>
            <a:ext cx="42672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8405" name="Rectangle 37"/>
          <p:cNvSpPr>
            <a:spLocks noChangeArrowheads="1"/>
          </p:cNvSpPr>
          <p:nvPr/>
        </p:nvSpPr>
        <p:spPr bwMode="auto">
          <a:xfrm>
            <a:off x="5951538" y="1893212"/>
            <a:ext cx="1439862" cy="3937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sp>
        <p:nvSpPr>
          <p:cNvPr id="31782" name="Line 38"/>
          <p:cNvSpPr>
            <a:spLocks noChangeShapeType="1"/>
          </p:cNvSpPr>
          <p:nvPr/>
        </p:nvSpPr>
        <p:spPr bwMode="auto">
          <a:xfrm>
            <a:off x="3810000" y="2807612"/>
            <a:ext cx="44196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39"/>
          <p:cNvGrpSpPr>
            <a:grpSpLocks/>
          </p:cNvGrpSpPr>
          <p:nvPr/>
        </p:nvGrpSpPr>
        <p:grpSpPr bwMode="auto">
          <a:xfrm>
            <a:off x="5492750" y="2579013"/>
            <a:ext cx="1898650" cy="396875"/>
            <a:chOff x="1871" y="1584"/>
            <a:chExt cx="1196" cy="250"/>
          </a:xfrm>
        </p:grpSpPr>
        <p:sp>
          <p:nvSpPr>
            <p:cNvPr id="31808" name="Rectangle 40"/>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9" name="Rectangle 41"/>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nvGrpSpPr>
          <p:cNvPr id="3" name="Group 42"/>
          <p:cNvGrpSpPr>
            <a:grpSpLocks/>
          </p:cNvGrpSpPr>
          <p:nvPr/>
        </p:nvGrpSpPr>
        <p:grpSpPr bwMode="auto">
          <a:xfrm>
            <a:off x="4953000" y="3325137"/>
            <a:ext cx="2438400" cy="400050"/>
            <a:chOff x="1872" y="2054"/>
            <a:chExt cx="1536" cy="252"/>
          </a:xfrm>
        </p:grpSpPr>
        <p:sp>
          <p:nvSpPr>
            <p:cNvPr id="31804" name="Text Box 43"/>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805" name="Group 44"/>
            <p:cNvGrpSpPr>
              <a:grpSpLocks/>
            </p:cNvGrpSpPr>
            <p:nvPr/>
          </p:nvGrpSpPr>
          <p:grpSpPr bwMode="auto">
            <a:xfrm>
              <a:off x="2212" y="2056"/>
              <a:ext cx="1196" cy="250"/>
              <a:chOff x="1871" y="1584"/>
              <a:chExt cx="1196" cy="250"/>
            </a:xfrm>
          </p:grpSpPr>
          <p:sp>
            <p:nvSpPr>
              <p:cNvPr id="31806" name="Rectangle 45"/>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7" name="Rectangle 46"/>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grpSp>
        <p:nvGrpSpPr>
          <p:cNvPr id="5" name="Group 47"/>
          <p:cNvGrpSpPr>
            <a:grpSpLocks/>
          </p:cNvGrpSpPr>
          <p:nvPr/>
        </p:nvGrpSpPr>
        <p:grpSpPr bwMode="auto">
          <a:xfrm>
            <a:off x="4419600" y="3934737"/>
            <a:ext cx="2971800" cy="400050"/>
            <a:chOff x="1776" y="2438"/>
            <a:chExt cx="1872" cy="252"/>
          </a:xfrm>
        </p:grpSpPr>
        <p:sp>
          <p:nvSpPr>
            <p:cNvPr id="31798" name="Text Box 48"/>
            <p:cNvSpPr txBox="1">
              <a:spLocks noChangeArrowheads="1"/>
            </p:cNvSpPr>
            <p:nvPr/>
          </p:nvSpPr>
          <p:spPr bwMode="auto">
            <a:xfrm>
              <a:off x="1776" y="2438"/>
              <a:ext cx="348" cy="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dirty="0">
                  <a:solidFill>
                    <a:schemeClr val="tx1"/>
                  </a:solidFill>
                </a:rPr>
                <a:t>NH</a:t>
              </a:r>
            </a:p>
          </p:txBody>
        </p:sp>
        <p:grpSp>
          <p:nvGrpSpPr>
            <p:cNvPr id="31799" name="Group 49"/>
            <p:cNvGrpSpPr>
              <a:grpSpLocks/>
            </p:cNvGrpSpPr>
            <p:nvPr/>
          </p:nvGrpSpPr>
          <p:grpSpPr bwMode="auto">
            <a:xfrm>
              <a:off x="2112" y="2438"/>
              <a:ext cx="1536" cy="252"/>
              <a:chOff x="1872" y="2054"/>
              <a:chExt cx="1536" cy="252"/>
            </a:xfrm>
          </p:grpSpPr>
          <p:sp>
            <p:nvSpPr>
              <p:cNvPr id="31800" name="Text Box 50"/>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801" name="Group 51"/>
              <p:cNvGrpSpPr>
                <a:grpSpLocks/>
              </p:cNvGrpSpPr>
              <p:nvPr/>
            </p:nvGrpSpPr>
            <p:grpSpPr bwMode="auto">
              <a:xfrm>
                <a:off x="2212" y="2056"/>
                <a:ext cx="1196" cy="250"/>
                <a:chOff x="1871" y="1584"/>
                <a:chExt cx="1196" cy="250"/>
              </a:xfrm>
            </p:grpSpPr>
            <p:sp>
              <p:nvSpPr>
                <p:cNvPr id="31802" name="Rectangle 52"/>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803" name="Rectangle 53"/>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APP DATA</a:t>
                  </a:r>
                </a:p>
              </p:txBody>
            </p:sp>
          </p:grpSp>
        </p:grpSp>
      </p:grpSp>
      <p:grpSp>
        <p:nvGrpSpPr>
          <p:cNvPr id="8" name="Group 54"/>
          <p:cNvGrpSpPr>
            <a:grpSpLocks/>
          </p:cNvGrpSpPr>
          <p:nvPr/>
        </p:nvGrpSpPr>
        <p:grpSpPr bwMode="auto">
          <a:xfrm>
            <a:off x="3962400" y="4620537"/>
            <a:ext cx="4191000" cy="400050"/>
            <a:chOff x="1536" y="2870"/>
            <a:chExt cx="2640" cy="252"/>
          </a:xfrm>
        </p:grpSpPr>
        <p:sp>
          <p:nvSpPr>
            <p:cNvPr id="31789" name="Text Box 55"/>
            <p:cNvSpPr txBox="1">
              <a:spLocks noChangeArrowheads="1"/>
            </p:cNvSpPr>
            <p:nvPr/>
          </p:nvSpPr>
          <p:spPr bwMode="auto">
            <a:xfrm>
              <a:off x="1536" y="2870"/>
              <a:ext cx="348" cy="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DH</a:t>
              </a:r>
            </a:p>
          </p:txBody>
        </p:sp>
        <p:grpSp>
          <p:nvGrpSpPr>
            <p:cNvPr id="31790" name="Group 56"/>
            <p:cNvGrpSpPr>
              <a:grpSpLocks/>
            </p:cNvGrpSpPr>
            <p:nvPr/>
          </p:nvGrpSpPr>
          <p:grpSpPr bwMode="auto">
            <a:xfrm>
              <a:off x="1872" y="2870"/>
              <a:ext cx="1872" cy="252"/>
              <a:chOff x="1776" y="2438"/>
              <a:chExt cx="1872" cy="252"/>
            </a:xfrm>
          </p:grpSpPr>
          <p:sp>
            <p:nvSpPr>
              <p:cNvPr id="31792" name="Text Box 57"/>
              <p:cNvSpPr txBox="1">
                <a:spLocks noChangeArrowheads="1"/>
              </p:cNvSpPr>
              <p:nvPr/>
            </p:nvSpPr>
            <p:spPr bwMode="auto">
              <a:xfrm>
                <a:off x="1776" y="2438"/>
                <a:ext cx="348" cy="2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NH</a:t>
                </a:r>
              </a:p>
            </p:txBody>
          </p:sp>
          <p:grpSp>
            <p:nvGrpSpPr>
              <p:cNvPr id="31793" name="Group 58"/>
              <p:cNvGrpSpPr>
                <a:grpSpLocks/>
              </p:cNvGrpSpPr>
              <p:nvPr/>
            </p:nvGrpSpPr>
            <p:grpSpPr bwMode="auto">
              <a:xfrm>
                <a:off x="2112" y="2438"/>
                <a:ext cx="1536" cy="252"/>
                <a:chOff x="1872" y="2054"/>
                <a:chExt cx="1536" cy="252"/>
              </a:xfrm>
            </p:grpSpPr>
            <p:sp>
              <p:nvSpPr>
                <p:cNvPr id="31794" name="Text Box 59"/>
                <p:cNvSpPr txBox="1">
                  <a:spLocks noChangeArrowheads="1"/>
                </p:cNvSpPr>
                <p:nvPr/>
              </p:nvSpPr>
              <p:spPr bwMode="auto">
                <a:xfrm>
                  <a:off x="1872" y="2054"/>
                  <a:ext cx="330" cy="2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TH</a:t>
                  </a:r>
                </a:p>
              </p:txBody>
            </p:sp>
            <p:grpSp>
              <p:nvGrpSpPr>
                <p:cNvPr id="31795" name="Group 60"/>
                <p:cNvGrpSpPr>
                  <a:grpSpLocks/>
                </p:cNvGrpSpPr>
                <p:nvPr/>
              </p:nvGrpSpPr>
              <p:grpSpPr bwMode="auto">
                <a:xfrm>
                  <a:off x="2212" y="2056"/>
                  <a:ext cx="1196" cy="250"/>
                  <a:chOff x="1871" y="1584"/>
                  <a:chExt cx="1196" cy="250"/>
                </a:xfrm>
              </p:grpSpPr>
              <p:sp>
                <p:nvSpPr>
                  <p:cNvPr id="31796" name="Rectangle 61"/>
                  <p:cNvSpPr>
                    <a:spLocks noChangeArrowheads="1"/>
                  </p:cNvSpPr>
                  <p:nvPr/>
                </p:nvSpPr>
                <p:spPr bwMode="auto">
                  <a:xfrm>
                    <a:off x="1871" y="1584"/>
                    <a:ext cx="340" cy="250"/>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AH</a:t>
                    </a:r>
                  </a:p>
                </p:txBody>
              </p:sp>
              <p:sp>
                <p:nvSpPr>
                  <p:cNvPr id="31797" name="Rectangle 62"/>
                  <p:cNvSpPr>
                    <a:spLocks noChangeArrowheads="1"/>
                  </p:cNvSpPr>
                  <p:nvPr/>
                </p:nvSpPr>
                <p:spPr bwMode="auto">
                  <a:xfrm>
                    <a:off x="2160" y="1584"/>
                    <a:ext cx="907" cy="248"/>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APP DATA</a:t>
                    </a:r>
                  </a:p>
                </p:txBody>
              </p:sp>
            </p:grpSp>
          </p:grpSp>
        </p:grpSp>
        <p:sp>
          <p:nvSpPr>
            <p:cNvPr id="31791" name="Text Box 63"/>
            <p:cNvSpPr txBox="1">
              <a:spLocks noChangeArrowheads="1"/>
            </p:cNvSpPr>
            <p:nvPr/>
          </p:nvSpPr>
          <p:spPr bwMode="auto">
            <a:xfrm>
              <a:off x="3712" y="2870"/>
              <a:ext cx="464" cy="2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CRC</a:t>
              </a:r>
            </a:p>
          </p:txBody>
        </p:sp>
      </p:grpSp>
      <p:sp>
        <p:nvSpPr>
          <p:cNvPr id="31787" name="Line 64"/>
          <p:cNvSpPr>
            <a:spLocks noChangeShapeType="1"/>
          </p:cNvSpPr>
          <p:nvPr/>
        </p:nvSpPr>
        <p:spPr bwMode="auto">
          <a:xfrm>
            <a:off x="3733800" y="5550812"/>
            <a:ext cx="4495800" cy="0"/>
          </a:xfrm>
          <a:prstGeom prst="line">
            <a:avLst/>
          </a:prstGeom>
          <a:noFill/>
          <a:ln w="28575">
            <a:solidFill>
              <a:schemeClr val="tx1"/>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698433" name="Text Box 65"/>
          <p:cNvSpPr txBox="1">
            <a:spLocks noChangeArrowheads="1"/>
          </p:cNvSpPr>
          <p:nvPr/>
        </p:nvSpPr>
        <p:spPr bwMode="auto">
          <a:xfrm>
            <a:off x="5592764" y="5230138"/>
            <a:ext cx="579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000">
                <a:solidFill>
                  <a:schemeClr val="tx1"/>
                </a:solidFill>
              </a:rPr>
              <a:t>bits</a:t>
            </a:r>
          </a:p>
        </p:txBody>
      </p:sp>
    </p:spTree>
    <p:extLst>
      <p:ext uri="{BB962C8B-B14F-4D97-AF65-F5344CB8AC3E}">
        <p14:creationId xmlns:p14="http://schemas.microsoft.com/office/powerpoint/2010/main" val="422816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8405"/>
                                        </p:tgtEl>
                                        <p:attrNameLst>
                                          <p:attrName>style.visibility</p:attrName>
                                        </p:attrNameLst>
                                      </p:cBhvr>
                                      <p:to>
                                        <p:strVal val="visible"/>
                                      </p:to>
                                    </p:set>
                                    <p:animEffect transition="in" filter="checkerboard(across)">
                                      <p:cBhvr>
                                        <p:cTn id="7" dur="500"/>
                                        <p:tgtEl>
                                          <p:spTgt spid="69840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98433"/>
                                        </p:tgtEl>
                                        <p:attrNameLst>
                                          <p:attrName>style.visibility</p:attrName>
                                        </p:attrNameLst>
                                      </p:cBhvr>
                                      <p:to>
                                        <p:strVal val="visible"/>
                                      </p:to>
                                    </p:set>
                                    <p:animEffect transition="in" filter="checkerboard(across)">
                                      <p:cBhvr>
                                        <p:cTn id="27" dur="500"/>
                                        <p:tgtEl>
                                          <p:spTgt spid="69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405" grpId="0" animBg="1"/>
      <p:bldP spid="698433"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849564" y="1614006"/>
            <a:ext cx="1426609" cy="896392"/>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19" name="Rectangle 3"/>
          <p:cNvSpPr>
            <a:spLocks noChangeArrowheads="1"/>
          </p:cNvSpPr>
          <p:nvPr/>
        </p:nvSpPr>
        <p:spPr bwMode="auto">
          <a:xfrm>
            <a:off x="7555829" y="1648624"/>
            <a:ext cx="1588168" cy="911503"/>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0" name="Rectangle 4"/>
          <p:cNvSpPr>
            <a:spLocks noChangeArrowheads="1"/>
          </p:cNvSpPr>
          <p:nvPr/>
        </p:nvSpPr>
        <p:spPr bwMode="auto">
          <a:xfrm>
            <a:off x="3164027" y="1648625"/>
            <a:ext cx="79509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n+1</a:t>
            </a:r>
          </a:p>
          <a:p>
            <a:pPr algn="ctr"/>
            <a:r>
              <a:rPr lang="en-US" altLang="en-US" sz="2000" dirty="0">
                <a:solidFill>
                  <a:schemeClr val="bg1"/>
                </a:solidFill>
              </a:rPr>
              <a:t>entity</a:t>
            </a:r>
            <a:endParaRPr lang="en-US" altLang="en-US" dirty="0">
              <a:solidFill>
                <a:schemeClr val="bg1"/>
              </a:solidFill>
            </a:endParaRPr>
          </a:p>
        </p:txBody>
      </p:sp>
      <p:sp>
        <p:nvSpPr>
          <p:cNvPr id="34821" name="Rectangle 5"/>
          <p:cNvSpPr>
            <a:spLocks noChangeArrowheads="1"/>
          </p:cNvSpPr>
          <p:nvPr/>
        </p:nvSpPr>
        <p:spPr bwMode="auto">
          <a:xfrm>
            <a:off x="2060574" y="3793616"/>
            <a:ext cx="8131175" cy="2559559"/>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2" name="Rectangle 6"/>
          <p:cNvSpPr>
            <a:spLocks noChangeArrowheads="1"/>
          </p:cNvSpPr>
          <p:nvPr/>
        </p:nvSpPr>
        <p:spPr bwMode="auto">
          <a:xfrm>
            <a:off x="2741615" y="4481004"/>
            <a:ext cx="1648094" cy="775214"/>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3" name="Rectangle 7"/>
          <p:cNvSpPr>
            <a:spLocks noChangeArrowheads="1"/>
          </p:cNvSpPr>
          <p:nvPr/>
        </p:nvSpPr>
        <p:spPr bwMode="auto">
          <a:xfrm>
            <a:off x="7561263" y="4463025"/>
            <a:ext cx="1676401" cy="814901"/>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4" name="Rectangle 8"/>
          <p:cNvSpPr>
            <a:spLocks noChangeArrowheads="1"/>
          </p:cNvSpPr>
          <p:nvPr/>
        </p:nvSpPr>
        <p:spPr bwMode="auto">
          <a:xfrm>
            <a:off x="5151439" y="4104765"/>
            <a:ext cx="1984375" cy="474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5" name="Rectangle 9"/>
          <p:cNvSpPr>
            <a:spLocks noChangeArrowheads="1"/>
          </p:cNvSpPr>
          <p:nvPr/>
        </p:nvSpPr>
        <p:spPr bwMode="auto">
          <a:xfrm>
            <a:off x="5172076" y="5247766"/>
            <a:ext cx="1984375" cy="473075"/>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26" name="Text Box 10"/>
          <p:cNvSpPr txBox="1">
            <a:spLocks noChangeArrowheads="1"/>
          </p:cNvSpPr>
          <p:nvPr/>
        </p:nvSpPr>
        <p:spPr bwMode="auto">
          <a:xfrm>
            <a:off x="5189538" y="5600190"/>
            <a:ext cx="19113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endParaRPr lang="en-US" altLang="en-US" sz="1400">
              <a:solidFill>
                <a:schemeClr val="tx1"/>
              </a:solidFill>
            </a:endParaRPr>
          </a:p>
        </p:txBody>
      </p:sp>
      <p:sp>
        <p:nvSpPr>
          <p:cNvPr id="34827" name="Line 11"/>
          <p:cNvSpPr>
            <a:spLocks noChangeShapeType="1"/>
          </p:cNvSpPr>
          <p:nvPr/>
        </p:nvSpPr>
        <p:spPr bwMode="auto">
          <a:xfrm>
            <a:off x="4864101" y="4695315"/>
            <a:ext cx="25304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28" name="Line 12"/>
          <p:cNvSpPr>
            <a:spLocks noChangeShapeType="1"/>
          </p:cNvSpPr>
          <p:nvPr/>
        </p:nvSpPr>
        <p:spPr bwMode="auto">
          <a:xfrm flipH="1">
            <a:off x="4826001" y="5100127"/>
            <a:ext cx="25431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29" name="Line 13"/>
          <p:cNvSpPr>
            <a:spLocks noChangeShapeType="1"/>
          </p:cNvSpPr>
          <p:nvPr/>
        </p:nvSpPr>
        <p:spPr bwMode="auto">
          <a:xfrm flipH="1" flipV="1">
            <a:off x="8139113" y="2777615"/>
            <a:ext cx="0" cy="91281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0" name="Line 14"/>
          <p:cNvSpPr>
            <a:spLocks noChangeShapeType="1"/>
          </p:cNvSpPr>
          <p:nvPr/>
        </p:nvSpPr>
        <p:spPr bwMode="auto">
          <a:xfrm>
            <a:off x="8426450" y="2777615"/>
            <a:ext cx="0" cy="8890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1" name="Line 15"/>
          <p:cNvSpPr>
            <a:spLocks noChangeShapeType="1"/>
          </p:cNvSpPr>
          <p:nvPr/>
        </p:nvSpPr>
        <p:spPr bwMode="auto">
          <a:xfrm flipH="1" flipV="1">
            <a:off x="3365500" y="2822065"/>
            <a:ext cx="0" cy="8302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2" name="Line 16"/>
          <p:cNvSpPr>
            <a:spLocks noChangeShapeType="1"/>
          </p:cNvSpPr>
          <p:nvPr/>
        </p:nvSpPr>
        <p:spPr bwMode="auto">
          <a:xfrm>
            <a:off x="3638550" y="2825240"/>
            <a:ext cx="0" cy="8556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3" name="Text Box 17"/>
          <p:cNvSpPr txBox="1">
            <a:spLocks noChangeArrowheads="1"/>
          </p:cNvSpPr>
          <p:nvPr/>
        </p:nvSpPr>
        <p:spPr bwMode="auto">
          <a:xfrm>
            <a:off x="2242036" y="3391461"/>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n-SAP</a:t>
            </a:r>
          </a:p>
        </p:txBody>
      </p:sp>
      <p:sp>
        <p:nvSpPr>
          <p:cNvPr id="34834" name="Line 18"/>
          <p:cNvSpPr>
            <a:spLocks noChangeShapeType="1"/>
          </p:cNvSpPr>
          <p:nvPr/>
        </p:nvSpPr>
        <p:spPr bwMode="auto">
          <a:xfrm>
            <a:off x="4899389" y="2025003"/>
            <a:ext cx="2192338"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5" name="Line 19"/>
          <p:cNvSpPr>
            <a:spLocks noChangeShapeType="1"/>
          </p:cNvSpPr>
          <p:nvPr/>
        </p:nvSpPr>
        <p:spPr bwMode="auto">
          <a:xfrm flipH="1">
            <a:off x="4838700" y="2326765"/>
            <a:ext cx="2217738"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6" name="Rectangle 20"/>
          <p:cNvSpPr>
            <a:spLocks noChangeArrowheads="1"/>
          </p:cNvSpPr>
          <p:nvPr/>
        </p:nvSpPr>
        <p:spPr bwMode="auto">
          <a:xfrm>
            <a:off x="3206751" y="3725352"/>
            <a:ext cx="665163" cy="173038"/>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37" name="Rectangle 21"/>
          <p:cNvSpPr>
            <a:spLocks noChangeArrowheads="1"/>
          </p:cNvSpPr>
          <p:nvPr/>
        </p:nvSpPr>
        <p:spPr bwMode="auto">
          <a:xfrm>
            <a:off x="8004176" y="3711066"/>
            <a:ext cx="665163" cy="173037"/>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sz="1200"/>
          </a:p>
        </p:txBody>
      </p:sp>
      <p:sp>
        <p:nvSpPr>
          <p:cNvPr id="34838" name="Line 22"/>
          <p:cNvSpPr>
            <a:spLocks noChangeShapeType="1"/>
          </p:cNvSpPr>
          <p:nvPr/>
        </p:nvSpPr>
        <p:spPr bwMode="auto">
          <a:xfrm>
            <a:off x="3659188" y="3919028"/>
            <a:ext cx="0" cy="5429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39" name="Line 23"/>
          <p:cNvSpPr>
            <a:spLocks noChangeShapeType="1"/>
          </p:cNvSpPr>
          <p:nvPr/>
        </p:nvSpPr>
        <p:spPr bwMode="auto">
          <a:xfrm>
            <a:off x="3379788" y="3917441"/>
            <a:ext cx="0" cy="542925"/>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0" name="Line 24"/>
          <p:cNvSpPr>
            <a:spLocks noChangeShapeType="1"/>
          </p:cNvSpPr>
          <p:nvPr/>
        </p:nvSpPr>
        <p:spPr bwMode="auto">
          <a:xfrm>
            <a:off x="8456613" y="3882516"/>
            <a:ext cx="0" cy="541337"/>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400"/>
          </a:p>
        </p:txBody>
      </p:sp>
      <p:sp>
        <p:nvSpPr>
          <p:cNvPr id="34841" name="Line 25"/>
          <p:cNvSpPr>
            <a:spLocks noChangeShapeType="1"/>
          </p:cNvSpPr>
          <p:nvPr/>
        </p:nvSpPr>
        <p:spPr bwMode="auto">
          <a:xfrm>
            <a:off x="8202613" y="3868228"/>
            <a:ext cx="0" cy="542925"/>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2" name="Rectangle 26"/>
          <p:cNvSpPr>
            <a:spLocks noChangeArrowheads="1"/>
          </p:cNvSpPr>
          <p:nvPr/>
        </p:nvSpPr>
        <p:spPr bwMode="auto">
          <a:xfrm>
            <a:off x="7924131" y="1704466"/>
            <a:ext cx="79509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n+1</a:t>
            </a:r>
          </a:p>
          <a:p>
            <a:pPr algn="ctr"/>
            <a:r>
              <a:rPr lang="en-US" altLang="en-US" sz="2000" dirty="0">
                <a:solidFill>
                  <a:schemeClr val="bg1"/>
                </a:solidFill>
              </a:rPr>
              <a:t>entity</a:t>
            </a:r>
            <a:endParaRPr lang="en-US" altLang="en-US" dirty="0">
              <a:solidFill>
                <a:schemeClr val="bg1"/>
              </a:solidFill>
            </a:endParaRPr>
          </a:p>
        </p:txBody>
      </p:sp>
      <p:sp>
        <p:nvSpPr>
          <p:cNvPr id="34843" name="Text Box 27"/>
          <p:cNvSpPr txBox="1">
            <a:spLocks noChangeArrowheads="1"/>
          </p:cNvSpPr>
          <p:nvPr/>
        </p:nvSpPr>
        <p:spPr bwMode="auto">
          <a:xfrm>
            <a:off x="8788886" y="3386699"/>
            <a:ext cx="851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n-SAP</a:t>
            </a:r>
          </a:p>
        </p:txBody>
      </p:sp>
      <p:sp>
        <p:nvSpPr>
          <p:cNvPr id="34844" name="Rectangle 28"/>
          <p:cNvSpPr>
            <a:spLocks noChangeArrowheads="1"/>
          </p:cNvSpPr>
          <p:nvPr/>
        </p:nvSpPr>
        <p:spPr bwMode="auto">
          <a:xfrm>
            <a:off x="3031786" y="4657216"/>
            <a:ext cx="10082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dirty="0">
                <a:solidFill>
                  <a:schemeClr val="bg1"/>
                </a:solidFill>
              </a:rPr>
              <a:t>n entity</a:t>
            </a:r>
            <a:endParaRPr lang="en-US" altLang="en-US" dirty="0">
              <a:solidFill>
                <a:schemeClr val="bg1"/>
              </a:solidFill>
            </a:endParaRPr>
          </a:p>
        </p:txBody>
      </p:sp>
      <p:sp>
        <p:nvSpPr>
          <p:cNvPr id="34845" name="Rectangle 29"/>
          <p:cNvSpPr>
            <a:spLocks noChangeArrowheads="1"/>
          </p:cNvSpPr>
          <p:nvPr/>
        </p:nvSpPr>
        <p:spPr bwMode="auto">
          <a:xfrm>
            <a:off x="7897701" y="4647691"/>
            <a:ext cx="10082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2000">
                <a:solidFill>
                  <a:schemeClr val="bg1"/>
                </a:solidFill>
              </a:rPr>
              <a:t>n entity</a:t>
            </a:r>
            <a:endParaRPr lang="en-US" altLang="en-US">
              <a:solidFill>
                <a:schemeClr val="bg1"/>
              </a:solidFill>
            </a:endParaRPr>
          </a:p>
        </p:txBody>
      </p:sp>
      <p:sp>
        <p:nvSpPr>
          <p:cNvPr id="34846" name="Text Box 30"/>
          <p:cNvSpPr txBox="1">
            <a:spLocks noChangeArrowheads="1"/>
          </p:cNvSpPr>
          <p:nvPr/>
        </p:nvSpPr>
        <p:spPr bwMode="auto">
          <a:xfrm>
            <a:off x="4040551" y="3064436"/>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47" name="Text Box 31"/>
          <p:cNvSpPr txBox="1">
            <a:spLocks noChangeArrowheads="1"/>
          </p:cNvSpPr>
          <p:nvPr/>
        </p:nvSpPr>
        <p:spPr bwMode="auto">
          <a:xfrm>
            <a:off x="5401037" y="415346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48" name="Line 32"/>
          <p:cNvSpPr>
            <a:spLocks noChangeShapeType="1"/>
          </p:cNvSpPr>
          <p:nvPr/>
        </p:nvSpPr>
        <p:spPr bwMode="auto">
          <a:xfrm>
            <a:off x="6521450" y="4106353"/>
            <a:ext cx="0" cy="461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49" name="Text Box 33"/>
          <p:cNvSpPr txBox="1">
            <a:spLocks noChangeArrowheads="1"/>
          </p:cNvSpPr>
          <p:nvPr/>
        </p:nvSpPr>
        <p:spPr bwMode="auto">
          <a:xfrm>
            <a:off x="6907576" y="310571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50" name="Text Box 34"/>
          <p:cNvSpPr txBox="1">
            <a:spLocks noChangeArrowheads="1"/>
          </p:cNvSpPr>
          <p:nvPr/>
        </p:nvSpPr>
        <p:spPr bwMode="auto">
          <a:xfrm>
            <a:off x="6605318" y="4166161"/>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4851" name="Text Box 35"/>
          <p:cNvSpPr txBox="1">
            <a:spLocks noChangeArrowheads="1"/>
          </p:cNvSpPr>
          <p:nvPr/>
        </p:nvSpPr>
        <p:spPr bwMode="auto">
          <a:xfrm>
            <a:off x="5297218" y="5305986"/>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4852" name="Line 36"/>
          <p:cNvSpPr>
            <a:spLocks noChangeShapeType="1"/>
          </p:cNvSpPr>
          <p:nvPr/>
        </p:nvSpPr>
        <p:spPr bwMode="auto">
          <a:xfrm>
            <a:off x="5683250" y="5258878"/>
            <a:ext cx="0" cy="4603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400"/>
          </a:p>
        </p:txBody>
      </p:sp>
      <p:sp>
        <p:nvSpPr>
          <p:cNvPr id="34853" name="Text Box 37"/>
          <p:cNvSpPr txBox="1">
            <a:spLocks noChangeArrowheads="1"/>
          </p:cNvSpPr>
          <p:nvPr/>
        </p:nvSpPr>
        <p:spPr bwMode="auto">
          <a:xfrm>
            <a:off x="5931262" y="5280586"/>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4854" name="Text Box 38"/>
          <p:cNvSpPr txBox="1">
            <a:spLocks noChangeArrowheads="1"/>
          </p:cNvSpPr>
          <p:nvPr/>
        </p:nvSpPr>
        <p:spPr bwMode="auto">
          <a:xfrm>
            <a:off x="5635626" y="5821924"/>
            <a:ext cx="1141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n-PDU</a:t>
            </a:r>
            <a:endParaRPr lang="en-US" altLang="en-US" sz="1400" b="1">
              <a:solidFill>
                <a:schemeClr val="tx1"/>
              </a:solidFill>
            </a:endParaRPr>
          </a:p>
        </p:txBody>
      </p:sp>
      <p:sp>
        <p:nvSpPr>
          <p:cNvPr id="34855" name="Rectangle 40"/>
          <p:cNvSpPr>
            <a:spLocks noGrp="1" noChangeArrowheads="1"/>
          </p:cNvSpPr>
          <p:nvPr>
            <p:ph type="title"/>
          </p:nvPr>
        </p:nvSpPr>
        <p:spPr/>
        <p:txBody>
          <a:bodyPr/>
          <a:lstStyle/>
          <a:p>
            <a:pPr eaLnBrk="1" hangingPunct="1"/>
            <a:r>
              <a:rPr lang="en-US" altLang="en-US"/>
              <a:t>Layers, Services &amp; Protocols</a:t>
            </a:r>
          </a:p>
        </p:txBody>
      </p:sp>
    </p:spTree>
    <p:extLst>
      <p:ext uri="{BB962C8B-B14F-4D97-AF65-F5344CB8AC3E}">
        <p14:creationId xmlns:p14="http://schemas.microsoft.com/office/powerpoint/2010/main" val="306249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3500"/>
              <a:t>Connectionless &amp; Connection-Oriented Services</a:t>
            </a:r>
          </a:p>
        </p:txBody>
      </p:sp>
      <p:sp>
        <p:nvSpPr>
          <p:cNvPr id="36867" name="Rectangle 4"/>
          <p:cNvSpPr>
            <a:spLocks noGrp="1" noChangeArrowheads="1"/>
          </p:cNvSpPr>
          <p:nvPr>
            <p:ph type="body" sz="half" idx="1"/>
          </p:nvPr>
        </p:nvSpPr>
        <p:spPr>
          <a:xfrm>
            <a:off x="457200" y="1237472"/>
            <a:ext cx="5562600" cy="5273448"/>
          </a:xfrm>
        </p:spPr>
        <p:txBody>
          <a:bodyPr/>
          <a:lstStyle/>
          <a:p>
            <a:pPr marL="0" indent="0">
              <a:buNone/>
            </a:pPr>
            <a:r>
              <a:rPr lang="en-US" altLang="en-US" sz="2600" b="1" dirty="0">
                <a:solidFill>
                  <a:schemeClr val="accent2">
                    <a:lumMod val="75000"/>
                  </a:schemeClr>
                </a:solidFill>
              </a:rPr>
              <a:t>    </a:t>
            </a:r>
            <a:r>
              <a:rPr lang="en-US" altLang="en-US" b="1" dirty="0">
                <a:solidFill>
                  <a:schemeClr val="accent2">
                    <a:lumMod val="75000"/>
                  </a:schemeClr>
                </a:solidFill>
              </a:rPr>
              <a:t>Connection-Oriented</a:t>
            </a:r>
            <a:endParaRPr lang="en-US" altLang="en-US" sz="2400" b="1" dirty="0">
              <a:solidFill>
                <a:schemeClr val="accent2">
                  <a:lumMod val="75000"/>
                </a:schemeClr>
              </a:solidFill>
            </a:endParaRPr>
          </a:p>
          <a:p>
            <a:pPr marL="495300" indent="-495300"/>
            <a:endParaRPr lang="en-US" altLang="en-US" sz="2600" b="1" dirty="0">
              <a:solidFill>
                <a:schemeClr val="accent2">
                  <a:lumMod val="75000"/>
                </a:schemeClr>
              </a:solidFill>
            </a:endParaRPr>
          </a:p>
          <a:p>
            <a:pPr marL="763588" lvl="1" indent="-419100"/>
            <a:r>
              <a:rPr lang="en-US" altLang="en-US" dirty="0">
                <a:highlight>
                  <a:srgbClr val="C0C0C0"/>
                </a:highlight>
              </a:rPr>
              <a:t>Three-phases</a:t>
            </a:r>
            <a:r>
              <a:rPr lang="en-US" altLang="en-US" dirty="0"/>
              <a:t>:</a:t>
            </a:r>
          </a:p>
          <a:p>
            <a:pPr marL="1093788" lvl="2" indent="-400050">
              <a:buFont typeface="Wingdings" panose="05000000000000000000" pitchFamily="2" charset="2"/>
              <a:buAutoNum type="arabicPeriod"/>
            </a:pPr>
            <a:r>
              <a:rPr lang="en-US" altLang="en-US" sz="2400" dirty="0"/>
              <a:t>Connection setup between two SAPs to initialize state information</a:t>
            </a:r>
          </a:p>
          <a:p>
            <a:pPr marL="1093788" lvl="2" indent="-400050">
              <a:buFont typeface="Wingdings" panose="05000000000000000000" pitchFamily="2" charset="2"/>
              <a:buAutoNum type="arabicPeriod"/>
            </a:pPr>
            <a:r>
              <a:rPr lang="en-US" altLang="en-US" sz="2400" dirty="0"/>
              <a:t>SDU transfer</a:t>
            </a:r>
          </a:p>
          <a:p>
            <a:pPr marL="1093788" lvl="2" indent="-400050">
              <a:buFont typeface="Wingdings" panose="05000000000000000000" pitchFamily="2" charset="2"/>
              <a:buAutoNum type="arabicPeriod"/>
            </a:pPr>
            <a:r>
              <a:rPr lang="en-US" altLang="en-US" sz="2400" dirty="0"/>
              <a:t>Connection release</a:t>
            </a:r>
          </a:p>
          <a:p>
            <a:pPr marL="763588" lvl="1" indent="-419100"/>
            <a:r>
              <a:rPr lang="en-US" altLang="en-US" dirty="0"/>
              <a:t>e.g. TCP, ATM</a:t>
            </a:r>
            <a:r>
              <a:rPr lang="en-US" altLang="en-US" sz="2600" dirty="0"/>
              <a:t> </a:t>
            </a:r>
          </a:p>
        </p:txBody>
      </p:sp>
      <p:sp>
        <p:nvSpPr>
          <p:cNvPr id="36868" name="Rectangle 5"/>
          <p:cNvSpPr>
            <a:spLocks noGrp="1" noChangeArrowheads="1"/>
          </p:cNvSpPr>
          <p:nvPr>
            <p:ph type="body" sz="half" idx="2"/>
          </p:nvPr>
        </p:nvSpPr>
        <p:spPr>
          <a:xfrm>
            <a:off x="6172199" y="1237472"/>
            <a:ext cx="5606143" cy="5273448"/>
          </a:xfrm>
        </p:spPr>
        <p:txBody>
          <a:bodyPr/>
          <a:lstStyle/>
          <a:p>
            <a:pPr marL="0" indent="0" eaLnBrk="1" hangingPunct="1">
              <a:buNone/>
            </a:pPr>
            <a:r>
              <a:rPr lang="en-US" altLang="en-US" sz="2600" dirty="0">
                <a:solidFill>
                  <a:schemeClr val="accent2">
                    <a:lumMod val="75000"/>
                  </a:schemeClr>
                </a:solidFill>
              </a:rPr>
              <a:t>     </a:t>
            </a:r>
            <a:r>
              <a:rPr lang="en-US" altLang="en-US" dirty="0">
                <a:solidFill>
                  <a:schemeClr val="accent2">
                    <a:lumMod val="75000"/>
                  </a:schemeClr>
                </a:solidFill>
              </a:rPr>
              <a:t>Connectionless</a:t>
            </a:r>
          </a:p>
          <a:p>
            <a:pPr eaLnBrk="1" hangingPunct="1"/>
            <a:endParaRPr lang="en-US" altLang="en-US" sz="2600" dirty="0">
              <a:solidFill>
                <a:schemeClr val="accent2">
                  <a:lumMod val="75000"/>
                </a:schemeClr>
              </a:solidFill>
            </a:endParaRPr>
          </a:p>
          <a:p>
            <a:pPr lvl="1" eaLnBrk="1" hangingPunct="1"/>
            <a:r>
              <a:rPr lang="en-US" altLang="en-US" dirty="0"/>
              <a:t>Immediate SDU transfer</a:t>
            </a:r>
          </a:p>
          <a:p>
            <a:pPr lvl="1" eaLnBrk="1" hangingPunct="1"/>
            <a:r>
              <a:rPr lang="en-US" altLang="en-US" dirty="0"/>
              <a:t>No connection setup</a:t>
            </a:r>
          </a:p>
          <a:p>
            <a:pPr lvl="1" eaLnBrk="1" hangingPunct="1"/>
            <a:r>
              <a:rPr lang="en-US" altLang="en-US" dirty="0"/>
              <a:t>e.g. UDP, IP </a:t>
            </a:r>
          </a:p>
          <a:p>
            <a:pPr eaLnBrk="1" hangingPunct="1"/>
            <a:endParaRPr lang="en-US" altLang="en-US" sz="2600" dirty="0"/>
          </a:p>
        </p:txBody>
      </p:sp>
      <p:cxnSp>
        <p:nvCxnSpPr>
          <p:cNvPr id="3" name="Straight Connector 2">
            <a:extLst>
              <a:ext uri="{FF2B5EF4-FFF2-40B4-BE49-F238E27FC236}">
                <a16:creationId xmlns:a16="http://schemas.microsoft.com/office/drawing/2014/main" id="{B6E45A00-EC00-4CC0-97DC-00378BBDD8A5}"/>
              </a:ext>
            </a:extLst>
          </p:cNvPr>
          <p:cNvCxnSpPr>
            <a:cxnSpLocks/>
          </p:cNvCxnSpPr>
          <p:nvPr/>
        </p:nvCxnSpPr>
        <p:spPr>
          <a:xfrm>
            <a:off x="6010275" y="1876425"/>
            <a:ext cx="0" cy="3219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33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10000"/>
              </a:lnSpc>
              <a:spcBef>
                <a:spcPts val="0"/>
              </a:spcBef>
              <a:spcAft>
                <a:spcPts val="500"/>
              </a:spcAft>
            </a:pPr>
            <a:r>
              <a:rPr lang="en-US" sz="3000" dirty="0"/>
              <a:t>Why 5G Communications?</a:t>
            </a:r>
          </a:p>
          <a:p>
            <a:pPr>
              <a:lnSpc>
                <a:spcPct val="110000"/>
              </a:lnSpc>
              <a:spcBef>
                <a:spcPts val="0"/>
              </a:spcBef>
              <a:spcAft>
                <a:spcPts val="500"/>
              </a:spcAft>
            </a:pPr>
            <a:r>
              <a:rPr lang="en-US" sz="3000" dirty="0"/>
              <a:t>Possible Applications using 5G</a:t>
            </a:r>
          </a:p>
          <a:p>
            <a:pPr>
              <a:lnSpc>
                <a:spcPct val="110000"/>
              </a:lnSpc>
              <a:spcBef>
                <a:spcPts val="0"/>
              </a:spcBef>
              <a:spcAft>
                <a:spcPts val="500"/>
              </a:spcAft>
            </a:pPr>
            <a:r>
              <a:rPr lang="en-US" sz="3000" dirty="0"/>
              <a:t>Network Fundamentals</a:t>
            </a:r>
          </a:p>
          <a:p>
            <a:pPr>
              <a:lnSpc>
                <a:spcPct val="110000"/>
              </a:lnSpc>
              <a:spcBef>
                <a:spcPts val="0"/>
              </a:spcBef>
              <a:spcAft>
                <a:spcPts val="500"/>
              </a:spcAft>
            </a:pPr>
            <a:r>
              <a:rPr lang="en-US" sz="3000" dirty="0"/>
              <a:t>Before 5G Communications</a:t>
            </a:r>
          </a:p>
          <a:p>
            <a:pPr>
              <a:lnSpc>
                <a:spcPct val="110000"/>
              </a:lnSpc>
              <a:spcBef>
                <a:spcPts val="0"/>
              </a:spcBef>
              <a:spcAft>
                <a:spcPts val="500"/>
              </a:spcAft>
            </a:pPr>
            <a:r>
              <a:rPr lang="en-US" sz="3000" dirty="0"/>
              <a:t>5G Communications</a:t>
            </a:r>
          </a:p>
          <a:p>
            <a:pPr>
              <a:lnSpc>
                <a:spcPct val="110000"/>
              </a:lnSpc>
              <a:spcBef>
                <a:spcPts val="0"/>
              </a:spcBef>
              <a:spcAft>
                <a:spcPts val="500"/>
              </a:spcAft>
            </a:pPr>
            <a:r>
              <a:rPr lang="en-US" sz="3000" dirty="0"/>
              <a:t>Security Issues</a:t>
            </a:r>
          </a:p>
          <a:p>
            <a:pPr>
              <a:lnSpc>
                <a:spcPct val="110000"/>
              </a:lnSpc>
              <a:spcBef>
                <a:spcPts val="0"/>
              </a:spcBef>
              <a:spcAft>
                <a:spcPts val="500"/>
              </a:spcAft>
            </a:pPr>
            <a:r>
              <a:rPr lang="en-US" sz="3000"/>
              <a:t>Assignment 1: Research</a:t>
            </a:r>
          </a:p>
          <a:p>
            <a:pPr>
              <a:lnSpc>
                <a:spcPct val="110000"/>
              </a:lnSpc>
              <a:spcBef>
                <a:spcPts val="0"/>
              </a:spcBef>
              <a:spcAft>
                <a:spcPts val="500"/>
              </a:spcAft>
            </a:pPr>
            <a:r>
              <a:rPr lang="en-US" sz="3000"/>
              <a:t>Assignment 2: Hands-on </a:t>
            </a:r>
          </a:p>
          <a:p>
            <a:pPr>
              <a:lnSpc>
                <a:spcPct val="110000"/>
              </a:lnSpc>
              <a:spcBef>
                <a:spcPts val="0"/>
              </a:spcBef>
              <a:spcAft>
                <a:spcPts val="500"/>
              </a:spcAft>
            </a:pPr>
            <a:r>
              <a:rPr lang="en-US" sz="3000"/>
              <a:t>Summary</a:t>
            </a:r>
            <a:endParaRPr lang="en-US" sz="3000" dirty="0"/>
          </a:p>
          <a:p>
            <a:pPr lvl="1"/>
            <a:endParaRPr lang="en-US" dirty="0"/>
          </a:p>
        </p:txBody>
      </p:sp>
    </p:spTree>
    <p:extLst>
      <p:ext uri="{BB962C8B-B14F-4D97-AF65-F5344CB8AC3E}">
        <p14:creationId xmlns:p14="http://schemas.microsoft.com/office/powerpoint/2010/main" val="4339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9"/>
          <p:cNvSpPr>
            <a:spLocks noChangeArrowheads="1"/>
          </p:cNvSpPr>
          <p:nvPr/>
        </p:nvSpPr>
        <p:spPr bwMode="auto">
          <a:xfrm>
            <a:off x="8137526" y="3816351"/>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891" name="Rectangle 30"/>
          <p:cNvSpPr>
            <a:spLocks noChangeArrowheads="1"/>
          </p:cNvSpPr>
          <p:nvPr/>
        </p:nvSpPr>
        <p:spPr bwMode="auto">
          <a:xfrm>
            <a:off x="8175625" y="375126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892" name="Rectangle 7"/>
          <p:cNvSpPr>
            <a:spLocks noGrp="1" noChangeArrowheads="1"/>
          </p:cNvSpPr>
          <p:nvPr>
            <p:ph type="title"/>
          </p:nvPr>
        </p:nvSpPr>
        <p:spPr/>
        <p:txBody>
          <a:bodyPr/>
          <a:lstStyle/>
          <a:p>
            <a:pPr eaLnBrk="1" hangingPunct="1"/>
            <a:r>
              <a:rPr lang="en-US" altLang="en-US"/>
              <a:t>Segmentation &amp; Reassembly</a:t>
            </a:r>
          </a:p>
        </p:txBody>
      </p:sp>
      <p:sp>
        <p:nvSpPr>
          <p:cNvPr id="37907" name="Rectangle 25"/>
          <p:cNvSpPr>
            <a:spLocks noChangeArrowheads="1"/>
          </p:cNvSpPr>
          <p:nvPr/>
        </p:nvSpPr>
        <p:spPr bwMode="auto">
          <a:xfrm>
            <a:off x="8153400" y="2832100"/>
            <a:ext cx="1390650" cy="280988"/>
          </a:xfrm>
          <a:prstGeom prst="rect">
            <a:avLst/>
          </a:prstGeom>
          <a:solidFill>
            <a:schemeClr va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08" name="Rectangle 26"/>
          <p:cNvSpPr>
            <a:spLocks noChangeArrowheads="1"/>
          </p:cNvSpPr>
          <p:nvPr/>
        </p:nvSpPr>
        <p:spPr bwMode="auto">
          <a:xfrm>
            <a:off x="8364538" y="277971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n-SDU</a:t>
            </a:r>
          </a:p>
        </p:txBody>
      </p:sp>
      <p:sp>
        <p:nvSpPr>
          <p:cNvPr id="37909" name="Rectangle 27"/>
          <p:cNvSpPr>
            <a:spLocks noChangeArrowheads="1"/>
          </p:cNvSpPr>
          <p:nvPr/>
        </p:nvSpPr>
        <p:spPr bwMode="auto">
          <a:xfrm>
            <a:off x="6969126" y="3824288"/>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10" name="Rectangle 28"/>
          <p:cNvSpPr>
            <a:spLocks noChangeArrowheads="1"/>
          </p:cNvSpPr>
          <p:nvPr/>
        </p:nvSpPr>
        <p:spPr bwMode="auto">
          <a:xfrm>
            <a:off x="7007225" y="3759201"/>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911" name="Rectangle 31"/>
          <p:cNvSpPr>
            <a:spLocks noChangeArrowheads="1"/>
          </p:cNvSpPr>
          <p:nvPr/>
        </p:nvSpPr>
        <p:spPr bwMode="auto">
          <a:xfrm>
            <a:off x="9305926" y="3808413"/>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912" name="Rectangle 32"/>
          <p:cNvSpPr>
            <a:spLocks noChangeArrowheads="1"/>
          </p:cNvSpPr>
          <p:nvPr/>
        </p:nvSpPr>
        <p:spPr bwMode="auto">
          <a:xfrm>
            <a:off x="9344025" y="3743326"/>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7913" name="Line 33"/>
          <p:cNvSpPr>
            <a:spLocks noChangeShapeType="1"/>
          </p:cNvSpPr>
          <p:nvPr/>
        </p:nvSpPr>
        <p:spPr bwMode="auto">
          <a:xfrm flipH="1">
            <a:off x="7686675" y="3233739"/>
            <a:ext cx="1016000" cy="427037"/>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4" name="Line 34"/>
          <p:cNvSpPr>
            <a:spLocks noChangeShapeType="1"/>
          </p:cNvSpPr>
          <p:nvPr/>
        </p:nvSpPr>
        <p:spPr bwMode="auto">
          <a:xfrm flipH="1">
            <a:off x="8623300" y="3219450"/>
            <a:ext cx="133350" cy="4953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5" name="Line 35"/>
          <p:cNvSpPr>
            <a:spLocks noChangeShapeType="1"/>
          </p:cNvSpPr>
          <p:nvPr/>
        </p:nvSpPr>
        <p:spPr bwMode="auto">
          <a:xfrm>
            <a:off x="8863013" y="3233738"/>
            <a:ext cx="882650" cy="49530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6" name="Rectangle 36"/>
          <p:cNvSpPr>
            <a:spLocks noChangeArrowheads="1"/>
          </p:cNvSpPr>
          <p:nvPr/>
        </p:nvSpPr>
        <p:spPr bwMode="auto">
          <a:xfrm>
            <a:off x="7415463" y="1504193"/>
            <a:ext cx="228267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b="1" dirty="0">
                <a:solidFill>
                  <a:schemeClr val="accent2">
                    <a:lumMod val="75000"/>
                  </a:schemeClr>
                </a:solidFill>
              </a:rPr>
              <a:t>Reassembly</a:t>
            </a:r>
            <a:endParaRPr lang="en-US" altLang="en-US" sz="3200" b="1" dirty="0">
              <a:solidFill>
                <a:schemeClr val="accent2">
                  <a:lumMod val="75000"/>
                </a:schemeClr>
              </a:solidFill>
            </a:endParaRPr>
          </a:p>
        </p:txBody>
      </p:sp>
      <p:sp>
        <p:nvSpPr>
          <p:cNvPr id="32" name="Rectangle 11">
            <a:extLst>
              <a:ext uri="{FF2B5EF4-FFF2-40B4-BE49-F238E27FC236}">
                <a16:creationId xmlns:a16="http://schemas.microsoft.com/office/drawing/2014/main" id="{DE22784C-FB8D-438D-882B-CF63EDC9E888}"/>
              </a:ext>
            </a:extLst>
          </p:cNvPr>
          <p:cNvSpPr>
            <a:spLocks noChangeArrowheads="1"/>
          </p:cNvSpPr>
          <p:nvPr/>
        </p:nvSpPr>
        <p:spPr bwMode="auto">
          <a:xfrm>
            <a:off x="2163463" y="2786522"/>
            <a:ext cx="1390650" cy="280987"/>
          </a:xfrm>
          <a:prstGeom prst="rect">
            <a:avLst/>
          </a:prstGeom>
          <a:solidFill>
            <a:schemeClr va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3" name="Rectangle 12">
            <a:extLst>
              <a:ext uri="{FF2B5EF4-FFF2-40B4-BE49-F238E27FC236}">
                <a16:creationId xmlns:a16="http://schemas.microsoft.com/office/drawing/2014/main" id="{3CBE578F-FFC9-40EB-9021-E1F8BCD1C04C}"/>
              </a:ext>
            </a:extLst>
          </p:cNvPr>
          <p:cNvSpPr>
            <a:spLocks noChangeArrowheads="1"/>
          </p:cNvSpPr>
          <p:nvPr/>
        </p:nvSpPr>
        <p:spPr bwMode="auto">
          <a:xfrm>
            <a:off x="2374601" y="273413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n-SDU</a:t>
            </a:r>
          </a:p>
        </p:txBody>
      </p:sp>
      <p:sp>
        <p:nvSpPr>
          <p:cNvPr id="34" name="Rectangle 13">
            <a:extLst>
              <a:ext uri="{FF2B5EF4-FFF2-40B4-BE49-F238E27FC236}">
                <a16:creationId xmlns:a16="http://schemas.microsoft.com/office/drawing/2014/main" id="{32618841-4DD2-4CA8-B29C-4E57F16A22D5}"/>
              </a:ext>
            </a:extLst>
          </p:cNvPr>
          <p:cNvSpPr>
            <a:spLocks noChangeArrowheads="1"/>
          </p:cNvSpPr>
          <p:nvPr/>
        </p:nvSpPr>
        <p:spPr bwMode="auto">
          <a:xfrm>
            <a:off x="1114426" y="3797301"/>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5" name="Rectangle 14">
            <a:extLst>
              <a:ext uri="{FF2B5EF4-FFF2-40B4-BE49-F238E27FC236}">
                <a16:creationId xmlns:a16="http://schemas.microsoft.com/office/drawing/2014/main" id="{5D8FA793-3A38-48EC-BBFD-D4DCDF545BE5}"/>
              </a:ext>
            </a:extLst>
          </p:cNvPr>
          <p:cNvSpPr>
            <a:spLocks noChangeArrowheads="1"/>
          </p:cNvSpPr>
          <p:nvPr/>
        </p:nvSpPr>
        <p:spPr bwMode="auto">
          <a:xfrm>
            <a:off x="1152525" y="3732214"/>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dirty="0">
                <a:solidFill>
                  <a:schemeClr val="bg1"/>
                </a:solidFill>
              </a:rPr>
              <a:t>n-PDU</a:t>
            </a:r>
          </a:p>
        </p:txBody>
      </p:sp>
      <p:sp>
        <p:nvSpPr>
          <p:cNvPr id="36" name="Rectangle 15">
            <a:extLst>
              <a:ext uri="{FF2B5EF4-FFF2-40B4-BE49-F238E27FC236}">
                <a16:creationId xmlns:a16="http://schemas.microsoft.com/office/drawing/2014/main" id="{6771A39B-894A-4399-84F9-27F8BF7DE8C8}"/>
              </a:ext>
            </a:extLst>
          </p:cNvPr>
          <p:cNvSpPr>
            <a:spLocks noChangeArrowheads="1"/>
          </p:cNvSpPr>
          <p:nvPr/>
        </p:nvSpPr>
        <p:spPr bwMode="auto">
          <a:xfrm>
            <a:off x="2282826" y="3789363"/>
            <a:ext cx="1038225" cy="277812"/>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7" name="Rectangle 16">
            <a:extLst>
              <a:ext uri="{FF2B5EF4-FFF2-40B4-BE49-F238E27FC236}">
                <a16:creationId xmlns:a16="http://schemas.microsoft.com/office/drawing/2014/main" id="{15982D1B-79B4-4EB4-83EA-167697D01281}"/>
              </a:ext>
            </a:extLst>
          </p:cNvPr>
          <p:cNvSpPr>
            <a:spLocks noChangeArrowheads="1"/>
          </p:cNvSpPr>
          <p:nvPr/>
        </p:nvSpPr>
        <p:spPr bwMode="auto">
          <a:xfrm>
            <a:off x="2320925" y="3724276"/>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38" name="Rectangle 17">
            <a:extLst>
              <a:ext uri="{FF2B5EF4-FFF2-40B4-BE49-F238E27FC236}">
                <a16:creationId xmlns:a16="http://schemas.microsoft.com/office/drawing/2014/main" id="{F7030DB2-5174-4C4B-8FDB-64602D60E664}"/>
              </a:ext>
            </a:extLst>
          </p:cNvPr>
          <p:cNvSpPr>
            <a:spLocks noChangeArrowheads="1"/>
          </p:cNvSpPr>
          <p:nvPr/>
        </p:nvSpPr>
        <p:spPr bwMode="auto">
          <a:xfrm>
            <a:off x="3451226" y="3781426"/>
            <a:ext cx="1038225" cy="277813"/>
          </a:xfrm>
          <a:prstGeom prst="rect">
            <a:avLst/>
          </a:prstGeom>
          <a:solidFill>
            <a:schemeClr val="folHlink"/>
          </a:solidFill>
          <a:ln w="127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9" name="Rectangle 18">
            <a:extLst>
              <a:ext uri="{FF2B5EF4-FFF2-40B4-BE49-F238E27FC236}">
                <a16:creationId xmlns:a16="http://schemas.microsoft.com/office/drawing/2014/main" id="{6CEFB0B9-477C-49BB-B023-80C1E630E1D4}"/>
              </a:ext>
            </a:extLst>
          </p:cNvPr>
          <p:cNvSpPr>
            <a:spLocks noChangeArrowheads="1"/>
          </p:cNvSpPr>
          <p:nvPr/>
        </p:nvSpPr>
        <p:spPr bwMode="auto">
          <a:xfrm>
            <a:off x="3489325" y="3716339"/>
            <a:ext cx="95378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000">
                <a:solidFill>
                  <a:schemeClr val="bg1"/>
                </a:solidFill>
              </a:rPr>
              <a:t>n-PDU</a:t>
            </a:r>
          </a:p>
        </p:txBody>
      </p:sp>
      <p:sp>
        <p:nvSpPr>
          <p:cNvPr id="40" name="Line 19">
            <a:extLst>
              <a:ext uri="{FF2B5EF4-FFF2-40B4-BE49-F238E27FC236}">
                <a16:creationId xmlns:a16="http://schemas.microsoft.com/office/drawing/2014/main" id="{189AB91C-2B0D-4B1A-8C61-574079532795}"/>
              </a:ext>
            </a:extLst>
          </p:cNvPr>
          <p:cNvSpPr>
            <a:spLocks noChangeShapeType="1"/>
          </p:cNvSpPr>
          <p:nvPr/>
        </p:nvSpPr>
        <p:spPr bwMode="auto">
          <a:xfrm flipH="1">
            <a:off x="1831975" y="3206750"/>
            <a:ext cx="1016000" cy="4270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0">
            <a:extLst>
              <a:ext uri="{FF2B5EF4-FFF2-40B4-BE49-F238E27FC236}">
                <a16:creationId xmlns:a16="http://schemas.microsoft.com/office/drawing/2014/main" id="{0BD00D86-843B-48CA-AF53-7B4F57FC1A21}"/>
              </a:ext>
            </a:extLst>
          </p:cNvPr>
          <p:cNvSpPr>
            <a:spLocks noChangeShapeType="1"/>
          </p:cNvSpPr>
          <p:nvPr/>
        </p:nvSpPr>
        <p:spPr bwMode="auto">
          <a:xfrm flipH="1">
            <a:off x="2768600" y="3192463"/>
            <a:ext cx="133350"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21">
            <a:extLst>
              <a:ext uri="{FF2B5EF4-FFF2-40B4-BE49-F238E27FC236}">
                <a16:creationId xmlns:a16="http://schemas.microsoft.com/office/drawing/2014/main" id="{E0FFACDE-0523-44CA-9237-3DDBE866FAF4}"/>
              </a:ext>
            </a:extLst>
          </p:cNvPr>
          <p:cNvSpPr>
            <a:spLocks noChangeShapeType="1"/>
          </p:cNvSpPr>
          <p:nvPr/>
        </p:nvSpPr>
        <p:spPr bwMode="auto">
          <a:xfrm>
            <a:off x="3008313" y="3206750"/>
            <a:ext cx="882650" cy="495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Rectangle 22">
            <a:extLst>
              <a:ext uri="{FF2B5EF4-FFF2-40B4-BE49-F238E27FC236}">
                <a16:creationId xmlns:a16="http://schemas.microsoft.com/office/drawing/2014/main" id="{A9F23EAE-D1C0-4FAC-9673-F8DF6AD95D99}"/>
              </a:ext>
            </a:extLst>
          </p:cNvPr>
          <p:cNvSpPr>
            <a:spLocks noChangeArrowheads="1"/>
          </p:cNvSpPr>
          <p:nvPr/>
        </p:nvSpPr>
        <p:spPr bwMode="auto">
          <a:xfrm>
            <a:off x="1510020" y="1509435"/>
            <a:ext cx="2559997"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r>
              <a:rPr lang="en-US" altLang="en-US" sz="2800" b="1" dirty="0">
                <a:solidFill>
                  <a:schemeClr val="accent2">
                    <a:lumMod val="75000"/>
                  </a:schemeClr>
                </a:solidFill>
              </a:rPr>
              <a:t>Segmentation</a:t>
            </a:r>
            <a:endParaRPr lang="en-US" altLang="en-US" sz="1800" b="1" dirty="0">
              <a:solidFill>
                <a:schemeClr val="accent2">
                  <a:lumMod val="75000"/>
                </a:schemeClr>
              </a:solidFill>
            </a:endParaRPr>
          </a:p>
        </p:txBody>
      </p:sp>
    </p:spTree>
    <p:extLst>
      <p:ext uri="{BB962C8B-B14F-4D97-AF65-F5344CB8AC3E}">
        <p14:creationId xmlns:p14="http://schemas.microsoft.com/office/powerpoint/2010/main" val="3432332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10"/>
          <p:cNvSpPr>
            <a:spLocks noChangeArrowheads="1"/>
          </p:cNvSpPr>
          <p:nvPr/>
        </p:nvSpPr>
        <p:spPr bwMode="auto">
          <a:xfrm>
            <a:off x="3170239" y="2553853"/>
            <a:ext cx="1163637"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5" name="Rectangle 11"/>
          <p:cNvSpPr>
            <a:spLocks noChangeArrowheads="1"/>
          </p:cNvSpPr>
          <p:nvPr/>
        </p:nvSpPr>
        <p:spPr bwMode="auto">
          <a:xfrm>
            <a:off x="3330576" y="2604654"/>
            <a:ext cx="817563"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a:solidFill>
                  <a:schemeClr val="bg1"/>
                </a:solidFill>
              </a:rPr>
              <a:t>n+1</a:t>
            </a:r>
          </a:p>
          <a:p>
            <a:pPr algn="ctr">
              <a:lnSpc>
                <a:spcPct val="70000"/>
              </a:lnSpc>
            </a:pPr>
            <a:r>
              <a:rPr lang="en-US" altLang="en-US" sz="2000">
                <a:solidFill>
                  <a:schemeClr val="bg1"/>
                </a:solidFill>
              </a:rPr>
              <a:t>entity</a:t>
            </a:r>
          </a:p>
        </p:txBody>
      </p:sp>
      <p:sp>
        <p:nvSpPr>
          <p:cNvPr id="38916" name="Rectangle 43"/>
          <p:cNvSpPr>
            <a:spLocks noChangeArrowheads="1"/>
          </p:cNvSpPr>
          <p:nvPr/>
        </p:nvSpPr>
        <p:spPr bwMode="auto">
          <a:xfrm>
            <a:off x="2200275" y="1872815"/>
            <a:ext cx="1163638"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7" name="Rectangle 44"/>
          <p:cNvSpPr>
            <a:spLocks noChangeArrowheads="1"/>
          </p:cNvSpPr>
          <p:nvPr/>
        </p:nvSpPr>
        <p:spPr bwMode="auto">
          <a:xfrm>
            <a:off x="2360613" y="1910916"/>
            <a:ext cx="817562"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dirty="0">
                <a:solidFill>
                  <a:schemeClr val="bg1"/>
                </a:solidFill>
              </a:rPr>
              <a:t>n+1</a:t>
            </a:r>
          </a:p>
          <a:p>
            <a:pPr algn="ctr">
              <a:lnSpc>
                <a:spcPct val="70000"/>
              </a:lnSpc>
            </a:pPr>
            <a:r>
              <a:rPr lang="en-US" altLang="en-US" sz="2000" dirty="0">
                <a:solidFill>
                  <a:schemeClr val="bg1"/>
                </a:solidFill>
              </a:rPr>
              <a:t>entity</a:t>
            </a:r>
          </a:p>
        </p:txBody>
      </p:sp>
      <p:sp>
        <p:nvSpPr>
          <p:cNvPr id="38918" name="Rectangle 48"/>
          <p:cNvSpPr>
            <a:spLocks noChangeArrowheads="1"/>
          </p:cNvSpPr>
          <p:nvPr/>
        </p:nvSpPr>
        <p:spPr bwMode="auto">
          <a:xfrm>
            <a:off x="8809039" y="1909328"/>
            <a:ext cx="1163637"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19" name="Rectangle 49"/>
          <p:cNvSpPr>
            <a:spLocks noChangeArrowheads="1"/>
          </p:cNvSpPr>
          <p:nvPr/>
        </p:nvSpPr>
        <p:spPr bwMode="auto">
          <a:xfrm>
            <a:off x="8979818" y="1934729"/>
            <a:ext cx="795090"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dirty="0">
                <a:solidFill>
                  <a:schemeClr val="bg1"/>
                </a:solidFill>
              </a:rPr>
              <a:t>n+1</a:t>
            </a:r>
          </a:p>
          <a:p>
            <a:pPr algn="ctr">
              <a:lnSpc>
                <a:spcPct val="70000"/>
              </a:lnSpc>
            </a:pPr>
            <a:r>
              <a:rPr lang="en-US" altLang="en-US" sz="2000" dirty="0">
                <a:solidFill>
                  <a:schemeClr val="bg1"/>
                </a:solidFill>
              </a:rPr>
              <a:t>entity</a:t>
            </a:r>
          </a:p>
        </p:txBody>
      </p:sp>
      <p:sp>
        <p:nvSpPr>
          <p:cNvPr id="38920" name="Rectangle 51"/>
          <p:cNvSpPr>
            <a:spLocks noChangeArrowheads="1"/>
          </p:cNvSpPr>
          <p:nvPr/>
        </p:nvSpPr>
        <p:spPr bwMode="auto">
          <a:xfrm>
            <a:off x="7610475" y="2585603"/>
            <a:ext cx="1163638" cy="6096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1" name="Rectangle 52"/>
          <p:cNvSpPr>
            <a:spLocks noChangeArrowheads="1"/>
          </p:cNvSpPr>
          <p:nvPr/>
        </p:nvSpPr>
        <p:spPr bwMode="auto">
          <a:xfrm>
            <a:off x="7781255" y="2611004"/>
            <a:ext cx="795090" cy="520655"/>
          </a:xfrm>
          <a:prstGeom prst="rect">
            <a:avLst/>
          </a:prstGeom>
          <a:solidFill>
            <a:schemeClr val="hlink"/>
          </a:solidFill>
          <a:ln>
            <a:noFill/>
          </a:ln>
          <a:extLs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70000"/>
              </a:lnSpc>
            </a:pPr>
            <a:r>
              <a:rPr lang="en-US" altLang="en-US" sz="2000">
                <a:solidFill>
                  <a:schemeClr val="bg1"/>
                </a:solidFill>
              </a:rPr>
              <a:t>n+1</a:t>
            </a:r>
          </a:p>
          <a:p>
            <a:pPr algn="ctr">
              <a:lnSpc>
                <a:spcPct val="70000"/>
              </a:lnSpc>
            </a:pPr>
            <a:r>
              <a:rPr lang="en-US" altLang="en-US" sz="2000">
                <a:solidFill>
                  <a:schemeClr val="bg1"/>
                </a:solidFill>
              </a:rPr>
              <a:t>entity</a:t>
            </a:r>
          </a:p>
        </p:txBody>
      </p:sp>
      <p:sp>
        <p:nvSpPr>
          <p:cNvPr id="38922" name="Rectangle 4"/>
          <p:cNvSpPr>
            <a:spLocks noGrp="1" noChangeArrowheads="1"/>
          </p:cNvSpPr>
          <p:nvPr>
            <p:ph type="title"/>
          </p:nvPr>
        </p:nvSpPr>
        <p:spPr/>
        <p:txBody>
          <a:bodyPr/>
          <a:lstStyle/>
          <a:p>
            <a:pPr eaLnBrk="1" hangingPunct="1"/>
            <a:r>
              <a:rPr lang="en-US" altLang="en-US"/>
              <a:t>Multiplexing</a:t>
            </a:r>
          </a:p>
        </p:txBody>
      </p:sp>
      <p:sp>
        <p:nvSpPr>
          <p:cNvPr id="38924" name="Rectangle 12"/>
          <p:cNvSpPr>
            <a:spLocks noChangeArrowheads="1"/>
          </p:cNvSpPr>
          <p:nvPr/>
        </p:nvSpPr>
        <p:spPr bwMode="auto">
          <a:xfrm>
            <a:off x="2051050" y="3879415"/>
            <a:ext cx="8115300" cy="1866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5" name="Rectangle 13"/>
          <p:cNvSpPr>
            <a:spLocks noChangeArrowheads="1"/>
          </p:cNvSpPr>
          <p:nvPr/>
        </p:nvSpPr>
        <p:spPr bwMode="auto">
          <a:xfrm>
            <a:off x="2428876" y="4363604"/>
            <a:ext cx="2347913" cy="636587"/>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6" name="Rectangle 14"/>
          <p:cNvSpPr>
            <a:spLocks noChangeArrowheads="1"/>
          </p:cNvSpPr>
          <p:nvPr/>
        </p:nvSpPr>
        <p:spPr bwMode="auto">
          <a:xfrm>
            <a:off x="7421563" y="4319154"/>
            <a:ext cx="2398712" cy="636587"/>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7" name="Rectangle 15"/>
          <p:cNvSpPr>
            <a:spLocks noChangeArrowheads="1"/>
          </p:cNvSpPr>
          <p:nvPr/>
        </p:nvSpPr>
        <p:spPr bwMode="auto">
          <a:xfrm>
            <a:off x="5141914" y="4109603"/>
            <a:ext cx="1984375" cy="347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8" name="Rectangle 16"/>
          <p:cNvSpPr>
            <a:spLocks noChangeArrowheads="1"/>
          </p:cNvSpPr>
          <p:nvPr/>
        </p:nvSpPr>
        <p:spPr bwMode="auto">
          <a:xfrm>
            <a:off x="5162551" y="4947803"/>
            <a:ext cx="1984375" cy="347662"/>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29" name="Text Box 17"/>
          <p:cNvSpPr txBox="1">
            <a:spLocks noChangeArrowheads="1"/>
          </p:cNvSpPr>
          <p:nvPr/>
        </p:nvSpPr>
        <p:spPr bwMode="auto">
          <a:xfrm>
            <a:off x="5180013" y="5206566"/>
            <a:ext cx="1911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endParaRPr lang="en-US" altLang="en-US" sz="1400">
              <a:solidFill>
                <a:schemeClr val="tx1"/>
              </a:solidFill>
            </a:endParaRPr>
          </a:p>
        </p:txBody>
      </p:sp>
      <p:sp>
        <p:nvSpPr>
          <p:cNvPr id="38930" name="Line 18"/>
          <p:cNvSpPr>
            <a:spLocks noChangeShapeType="1"/>
          </p:cNvSpPr>
          <p:nvPr/>
        </p:nvSpPr>
        <p:spPr bwMode="auto">
          <a:xfrm>
            <a:off x="4854576" y="4542990"/>
            <a:ext cx="25304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flipH="1">
            <a:off x="4816476" y="4839853"/>
            <a:ext cx="2543175"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flipH="1" flipV="1">
            <a:off x="8129588" y="3172979"/>
            <a:ext cx="0" cy="6699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flipH="1" flipV="1">
            <a:off x="3648075" y="3166628"/>
            <a:ext cx="0" cy="60960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4" name="Line 22"/>
          <p:cNvSpPr>
            <a:spLocks noChangeShapeType="1"/>
          </p:cNvSpPr>
          <p:nvPr/>
        </p:nvSpPr>
        <p:spPr bwMode="auto">
          <a:xfrm>
            <a:off x="3952875" y="3169803"/>
            <a:ext cx="0" cy="6270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23"/>
          <p:cNvSpPr>
            <a:spLocks noChangeShapeType="1"/>
          </p:cNvSpPr>
          <p:nvPr/>
        </p:nvSpPr>
        <p:spPr bwMode="auto">
          <a:xfrm>
            <a:off x="4410075" y="2752290"/>
            <a:ext cx="3200400"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24"/>
          <p:cNvSpPr>
            <a:spLocks noChangeShapeType="1"/>
          </p:cNvSpPr>
          <p:nvPr/>
        </p:nvSpPr>
        <p:spPr bwMode="auto">
          <a:xfrm flipH="1">
            <a:off x="4410075" y="2950728"/>
            <a:ext cx="3200400" cy="0"/>
          </a:xfrm>
          <a:prstGeom prst="line">
            <a:avLst/>
          </a:prstGeom>
          <a:noFill/>
          <a:ln w="254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7" name="Rectangle 25"/>
          <p:cNvSpPr>
            <a:spLocks noChangeArrowheads="1"/>
          </p:cNvSpPr>
          <p:nvPr/>
        </p:nvSpPr>
        <p:spPr bwMode="auto">
          <a:xfrm>
            <a:off x="2428876" y="3792103"/>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38" name="Rectangle 26"/>
          <p:cNvSpPr>
            <a:spLocks noChangeArrowheads="1"/>
          </p:cNvSpPr>
          <p:nvPr/>
        </p:nvSpPr>
        <p:spPr bwMode="auto">
          <a:xfrm>
            <a:off x="7994651" y="3819090"/>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39" name="Line 27"/>
          <p:cNvSpPr>
            <a:spLocks noChangeShapeType="1"/>
          </p:cNvSpPr>
          <p:nvPr/>
        </p:nvSpPr>
        <p:spPr bwMode="auto">
          <a:xfrm>
            <a:off x="38766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0" name="Line 28"/>
          <p:cNvSpPr>
            <a:spLocks noChangeShapeType="1"/>
          </p:cNvSpPr>
          <p:nvPr/>
        </p:nvSpPr>
        <p:spPr bwMode="auto">
          <a:xfrm>
            <a:off x="36480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1" name="Line 29"/>
          <p:cNvSpPr>
            <a:spLocks noChangeShapeType="1"/>
          </p:cNvSpPr>
          <p:nvPr/>
        </p:nvSpPr>
        <p:spPr bwMode="auto">
          <a:xfrm flipH="1">
            <a:off x="8447089" y="3941329"/>
            <a:ext cx="1587" cy="401637"/>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42" name="Line 30"/>
          <p:cNvSpPr>
            <a:spLocks noChangeShapeType="1"/>
          </p:cNvSpPr>
          <p:nvPr/>
        </p:nvSpPr>
        <p:spPr bwMode="auto">
          <a:xfrm>
            <a:off x="8193088" y="393497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3" name="Rectangle 31"/>
          <p:cNvSpPr>
            <a:spLocks noChangeArrowheads="1"/>
          </p:cNvSpPr>
          <p:nvPr/>
        </p:nvSpPr>
        <p:spPr bwMode="auto">
          <a:xfrm>
            <a:off x="3046299" y="4487429"/>
            <a:ext cx="100829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80000"/>
              </a:lnSpc>
            </a:pPr>
            <a:r>
              <a:rPr lang="en-US" altLang="en-US" sz="2000">
                <a:solidFill>
                  <a:schemeClr val="bg1"/>
                </a:solidFill>
              </a:rPr>
              <a:t>n entity</a:t>
            </a:r>
            <a:endParaRPr lang="en-US" altLang="en-US">
              <a:solidFill>
                <a:schemeClr val="bg1"/>
              </a:solidFill>
            </a:endParaRPr>
          </a:p>
        </p:txBody>
      </p:sp>
      <p:sp>
        <p:nvSpPr>
          <p:cNvPr id="38944" name="Rectangle 32"/>
          <p:cNvSpPr>
            <a:spLocks noChangeArrowheads="1"/>
          </p:cNvSpPr>
          <p:nvPr/>
        </p:nvSpPr>
        <p:spPr bwMode="auto">
          <a:xfrm>
            <a:off x="8116774" y="4463616"/>
            <a:ext cx="100829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lnSpc>
                <a:spcPct val="80000"/>
              </a:lnSpc>
            </a:pPr>
            <a:r>
              <a:rPr lang="en-US" altLang="en-US" sz="2000" dirty="0">
                <a:solidFill>
                  <a:schemeClr val="bg1"/>
                </a:solidFill>
              </a:rPr>
              <a:t>n entity</a:t>
            </a:r>
            <a:endParaRPr lang="en-US" altLang="en-US" dirty="0">
              <a:solidFill>
                <a:schemeClr val="bg1"/>
              </a:solidFill>
            </a:endParaRPr>
          </a:p>
        </p:txBody>
      </p:sp>
      <p:sp>
        <p:nvSpPr>
          <p:cNvPr id="38945" name="Text Box 33"/>
          <p:cNvSpPr txBox="1">
            <a:spLocks noChangeArrowheads="1"/>
          </p:cNvSpPr>
          <p:nvPr/>
        </p:nvSpPr>
        <p:spPr bwMode="auto">
          <a:xfrm>
            <a:off x="3990975" y="3854016"/>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dirty="0">
                <a:solidFill>
                  <a:schemeClr val="tx1"/>
                </a:solidFill>
              </a:rPr>
              <a:t>n-SDU</a:t>
            </a:r>
          </a:p>
        </p:txBody>
      </p:sp>
      <p:sp>
        <p:nvSpPr>
          <p:cNvPr id="38946" name="Text Box 34"/>
          <p:cNvSpPr txBox="1">
            <a:spLocks noChangeArrowheads="1"/>
          </p:cNvSpPr>
          <p:nvPr/>
        </p:nvSpPr>
        <p:spPr bwMode="auto">
          <a:xfrm>
            <a:off x="5394325" y="4096903"/>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8947" name="Line 35"/>
          <p:cNvSpPr>
            <a:spLocks noChangeShapeType="1"/>
          </p:cNvSpPr>
          <p:nvPr/>
        </p:nvSpPr>
        <p:spPr bwMode="auto">
          <a:xfrm>
            <a:off x="6511925" y="4109604"/>
            <a:ext cx="0" cy="3381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8" name="Text Box 36"/>
          <p:cNvSpPr txBox="1">
            <a:spLocks noChangeArrowheads="1"/>
          </p:cNvSpPr>
          <p:nvPr/>
        </p:nvSpPr>
        <p:spPr bwMode="auto">
          <a:xfrm>
            <a:off x="7038975" y="3854016"/>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dirty="0">
                <a:solidFill>
                  <a:schemeClr val="tx1"/>
                </a:solidFill>
              </a:rPr>
              <a:t>n-SDU</a:t>
            </a:r>
          </a:p>
        </p:txBody>
      </p:sp>
      <p:sp>
        <p:nvSpPr>
          <p:cNvPr id="38949" name="Text Box 37"/>
          <p:cNvSpPr txBox="1">
            <a:spLocks noChangeArrowheads="1"/>
          </p:cNvSpPr>
          <p:nvPr/>
        </p:nvSpPr>
        <p:spPr bwMode="auto">
          <a:xfrm>
            <a:off x="6596063" y="410484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8950" name="Text Box 38"/>
          <p:cNvSpPr txBox="1">
            <a:spLocks noChangeArrowheads="1"/>
          </p:cNvSpPr>
          <p:nvPr/>
        </p:nvSpPr>
        <p:spPr bwMode="auto">
          <a:xfrm>
            <a:off x="5287963" y="4943041"/>
            <a:ext cx="349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r>
              <a:rPr lang="en-US" altLang="en-US" sz="1800">
                <a:solidFill>
                  <a:schemeClr val="tx1"/>
                </a:solidFill>
              </a:rPr>
              <a:t>H</a:t>
            </a:r>
          </a:p>
        </p:txBody>
      </p:sp>
      <p:sp>
        <p:nvSpPr>
          <p:cNvPr id="38951" name="Line 39"/>
          <p:cNvSpPr>
            <a:spLocks noChangeShapeType="1"/>
          </p:cNvSpPr>
          <p:nvPr/>
        </p:nvSpPr>
        <p:spPr bwMode="auto">
          <a:xfrm>
            <a:off x="5673725" y="4955740"/>
            <a:ext cx="0" cy="3381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Text Box 40"/>
          <p:cNvSpPr txBox="1">
            <a:spLocks noChangeArrowheads="1"/>
          </p:cNvSpPr>
          <p:nvPr/>
        </p:nvSpPr>
        <p:spPr bwMode="auto">
          <a:xfrm>
            <a:off x="5924550" y="4923991"/>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n-SDU</a:t>
            </a:r>
          </a:p>
        </p:txBody>
      </p:sp>
      <p:sp>
        <p:nvSpPr>
          <p:cNvPr id="38953" name="Text Box 41"/>
          <p:cNvSpPr txBox="1">
            <a:spLocks noChangeArrowheads="1"/>
          </p:cNvSpPr>
          <p:nvPr/>
        </p:nvSpPr>
        <p:spPr bwMode="auto">
          <a:xfrm>
            <a:off x="5626101" y="5320866"/>
            <a:ext cx="11414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spcBef>
                <a:spcPct val="50000"/>
              </a:spcBef>
            </a:pPr>
            <a:r>
              <a:rPr lang="en-US" altLang="en-US" sz="1800">
                <a:solidFill>
                  <a:schemeClr val="tx1"/>
                </a:solidFill>
              </a:rPr>
              <a:t>n-PDU</a:t>
            </a:r>
            <a:endParaRPr lang="en-US" altLang="en-US" sz="1400" b="1">
              <a:solidFill>
                <a:schemeClr val="tx1"/>
              </a:solidFill>
            </a:endParaRPr>
          </a:p>
        </p:txBody>
      </p:sp>
      <p:sp>
        <p:nvSpPr>
          <p:cNvPr id="38954" name="Rectangle 45"/>
          <p:cNvSpPr>
            <a:spLocks noChangeArrowheads="1"/>
          </p:cNvSpPr>
          <p:nvPr/>
        </p:nvSpPr>
        <p:spPr bwMode="auto">
          <a:xfrm>
            <a:off x="3419476" y="3792103"/>
            <a:ext cx="665163"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55" name="Rectangle 46"/>
          <p:cNvSpPr>
            <a:spLocks noChangeArrowheads="1"/>
          </p:cNvSpPr>
          <p:nvPr/>
        </p:nvSpPr>
        <p:spPr bwMode="auto">
          <a:xfrm>
            <a:off x="9155113" y="3814328"/>
            <a:ext cx="665162" cy="127000"/>
          </a:xfrm>
          <a:prstGeom prst="rect">
            <a:avLst/>
          </a:prstGeom>
          <a:solidFill>
            <a:schemeClr val="accent1"/>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defRPr>
            </a:lvl9pPr>
          </a:lstStyle>
          <a:p>
            <a:pPr algn="ctr"/>
            <a:endParaRPr lang="en-US" altLang="en-US"/>
          </a:p>
        </p:txBody>
      </p:sp>
      <p:sp>
        <p:nvSpPr>
          <p:cNvPr id="38956" name="Line 53"/>
          <p:cNvSpPr>
            <a:spLocks noChangeShapeType="1"/>
          </p:cNvSpPr>
          <p:nvPr/>
        </p:nvSpPr>
        <p:spPr bwMode="auto">
          <a:xfrm>
            <a:off x="8448675" y="3198379"/>
            <a:ext cx="0" cy="5937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7" name="Line 54"/>
          <p:cNvSpPr>
            <a:spLocks noChangeShapeType="1"/>
          </p:cNvSpPr>
          <p:nvPr/>
        </p:nvSpPr>
        <p:spPr bwMode="auto">
          <a:xfrm>
            <a:off x="28860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8" name="Line 55"/>
          <p:cNvSpPr>
            <a:spLocks noChangeShapeType="1"/>
          </p:cNvSpPr>
          <p:nvPr/>
        </p:nvSpPr>
        <p:spPr bwMode="auto">
          <a:xfrm>
            <a:off x="26574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9" name="Line 56"/>
          <p:cNvSpPr>
            <a:spLocks noChangeShapeType="1"/>
          </p:cNvSpPr>
          <p:nvPr/>
        </p:nvSpPr>
        <p:spPr bwMode="auto">
          <a:xfrm>
            <a:off x="9591675" y="3941328"/>
            <a:ext cx="0" cy="398462"/>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0" name="Line 57"/>
          <p:cNvSpPr>
            <a:spLocks noChangeShapeType="1"/>
          </p:cNvSpPr>
          <p:nvPr/>
        </p:nvSpPr>
        <p:spPr bwMode="auto">
          <a:xfrm>
            <a:off x="9363075" y="3941328"/>
            <a:ext cx="0" cy="398462"/>
          </a:xfrm>
          <a:prstGeom prst="line">
            <a:avLst/>
          </a:prstGeom>
          <a:noFill/>
          <a:ln w="38100" cmpd="dbl">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61" name="Line 58"/>
          <p:cNvSpPr>
            <a:spLocks noChangeShapeType="1"/>
          </p:cNvSpPr>
          <p:nvPr/>
        </p:nvSpPr>
        <p:spPr bwMode="auto">
          <a:xfrm flipH="1" flipV="1">
            <a:off x="2581275" y="2504641"/>
            <a:ext cx="0" cy="12541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2" name="Line 59"/>
          <p:cNvSpPr>
            <a:spLocks noChangeShapeType="1"/>
          </p:cNvSpPr>
          <p:nvPr/>
        </p:nvSpPr>
        <p:spPr bwMode="auto">
          <a:xfrm>
            <a:off x="2886075" y="2504641"/>
            <a:ext cx="0" cy="127476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3" name="Line 60"/>
          <p:cNvSpPr>
            <a:spLocks noChangeShapeType="1"/>
          </p:cNvSpPr>
          <p:nvPr/>
        </p:nvSpPr>
        <p:spPr bwMode="auto">
          <a:xfrm flipH="1" flipV="1">
            <a:off x="9286875" y="2517341"/>
            <a:ext cx="0" cy="1254125"/>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4" name="Line 61"/>
          <p:cNvSpPr>
            <a:spLocks noChangeShapeType="1"/>
          </p:cNvSpPr>
          <p:nvPr/>
        </p:nvSpPr>
        <p:spPr bwMode="auto">
          <a:xfrm>
            <a:off x="9591675" y="2517341"/>
            <a:ext cx="0" cy="1274763"/>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5" name="Line 62"/>
          <p:cNvSpPr>
            <a:spLocks noChangeShapeType="1"/>
          </p:cNvSpPr>
          <p:nvPr/>
        </p:nvSpPr>
        <p:spPr bwMode="auto">
          <a:xfrm>
            <a:off x="3343275" y="2058553"/>
            <a:ext cx="5410200"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66" name="Line 63"/>
          <p:cNvSpPr>
            <a:spLocks noChangeShapeType="1"/>
          </p:cNvSpPr>
          <p:nvPr/>
        </p:nvSpPr>
        <p:spPr bwMode="auto">
          <a:xfrm flipH="1">
            <a:off x="3343275" y="2256990"/>
            <a:ext cx="5410200" cy="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66118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ko-KR">
                <a:ea typeface="굴림" pitchFamily="50" charset="-128"/>
              </a:rPr>
              <a:t>Multiplexing</a:t>
            </a:r>
            <a:endParaRPr lang="en-US" altLang="en-US"/>
          </a:p>
        </p:txBody>
      </p:sp>
      <p:sp>
        <p:nvSpPr>
          <p:cNvPr id="39939" name="Rectangle 3"/>
          <p:cNvSpPr>
            <a:spLocks noGrp="1" noChangeArrowheads="1"/>
          </p:cNvSpPr>
          <p:nvPr>
            <p:ph type="body" idx="1"/>
          </p:nvPr>
        </p:nvSpPr>
        <p:spPr/>
        <p:txBody>
          <a:bodyPr/>
          <a:lstStyle/>
          <a:p>
            <a:pPr eaLnBrk="1" hangingPunct="1"/>
            <a:r>
              <a:rPr lang="en-US" altLang="ko-KR" dirty="0">
                <a:ea typeface="굴림" pitchFamily="50" charset="-128"/>
              </a:rPr>
              <a:t>FDM (Frequency Division Multiplexing)</a:t>
            </a: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r>
              <a:rPr lang="en-US" altLang="ko-KR" dirty="0">
                <a:ea typeface="굴림" pitchFamily="50" charset="-128"/>
              </a:rPr>
              <a:t>TDM (Time Division Multiplexing)</a:t>
            </a:r>
          </a:p>
          <a:p>
            <a:pPr eaLnBrk="1" hangingPunct="1"/>
            <a:endParaRPr lang="en-US" altLang="ko-KR" dirty="0">
              <a:ea typeface="굴림" pitchFamily="50" charset="-128"/>
            </a:endParaRPr>
          </a:p>
          <a:p>
            <a:pPr eaLnBrk="1" hangingPunct="1"/>
            <a:endParaRPr lang="en-US" altLang="ko-KR" dirty="0">
              <a:ea typeface="굴림" pitchFamily="50" charset="-128"/>
            </a:endParaRPr>
          </a:p>
          <a:p>
            <a:pPr eaLnBrk="1" hangingPunct="1"/>
            <a:endParaRPr lang="en-US" altLang="ko-KR" dirty="0">
              <a:ea typeface="굴림" pitchFamily="50" charset="-128"/>
            </a:endParaRPr>
          </a:p>
        </p:txBody>
      </p:sp>
    </p:spTree>
    <p:extLst>
      <p:ext uri="{BB962C8B-B14F-4D97-AF65-F5344CB8AC3E}">
        <p14:creationId xmlns:p14="http://schemas.microsoft.com/office/powerpoint/2010/main" val="373753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3E646-84C7-46DE-A401-E197E9D0E4F2}"/>
              </a:ext>
            </a:extLst>
          </p:cNvPr>
          <p:cNvSpPr>
            <a:spLocks noGrp="1"/>
          </p:cNvSpPr>
          <p:nvPr>
            <p:ph type="ctrTitle"/>
          </p:nvPr>
        </p:nvSpPr>
        <p:spPr/>
        <p:txBody>
          <a:bodyPr/>
          <a:lstStyle/>
          <a:p>
            <a:r>
              <a:rPr lang="en-US" dirty="0"/>
              <a:t>Before 5G Communications</a:t>
            </a:r>
            <a:br>
              <a:rPr lang="en-US" dirty="0"/>
            </a:br>
            <a:endParaRPr lang="en-US" dirty="0"/>
          </a:p>
        </p:txBody>
      </p:sp>
    </p:spTree>
    <p:extLst>
      <p:ext uri="{BB962C8B-B14F-4D97-AF65-F5344CB8AC3E}">
        <p14:creationId xmlns:p14="http://schemas.microsoft.com/office/powerpoint/2010/main" val="51303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Before 5G Communications</a:t>
            </a:r>
          </a:p>
        </p:txBody>
      </p:sp>
      <p:graphicFrame>
        <p:nvGraphicFramePr>
          <p:cNvPr id="2" name="Diagram 1">
            <a:extLst>
              <a:ext uri="{FF2B5EF4-FFF2-40B4-BE49-F238E27FC236}">
                <a16:creationId xmlns:a16="http://schemas.microsoft.com/office/drawing/2014/main" id="{D836BDE0-4F3A-4429-AB04-9D865390B561}"/>
              </a:ext>
            </a:extLst>
          </p:cNvPr>
          <p:cNvGraphicFramePr/>
          <p:nvPr>
            <p:extLst>
              <p:ext uri="{D42A27DB-BD31-4B8C-83A1-F6EECF244321}">
                <p14:modId xmlns:p14="http://schemas.microsoft.com/office/powerpoint/2010/main" val="76006018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0C1D33A-0BA6-42A7-B895-CAB18323F713}"/>
              </a:ext>
            </a:extLst>
          </p:cNvPr>
          <p:cNvSpPr txBox="1"/>
          <p:nvPr/>
        </p:nvSpPr>
        <p:spPr>
          <a:xfrm>
            <a:off x="1477043" y="6334276"/>
            <a:ext cx="9237914" cy="307777"/>
          </a:xfrm>
          <a:prstGeom prst="rect">
            <a:avLst/>
          </a:prstGeom>
          <a:noFill/>
        </p:spPr>
        <p:txBody>
          <a:bodyPr wrap="none" rtlCol="0">
            <a:spAutoFit/>
          </a:bodyPr>
          <a:lstStyle/>
          <a:p>
            <a:r>
              <a:rPr lang="en-US" sz="1400" dirty="0"/>
              <a:t>Image Source: https://www.cengn.ca/information-centre/innovation/timeline-from-1g-to-5g-a-brief-history-on-cell-phones/</a:t>
            </a:r>
          </a:p>
        </p:txBody>
      </p:sp>
      <p:pic>
        <p:nvPicPr>
          <p:cNvPr id="6" name="Picture 5">
            <a:extLst>
              <a:ext uri="{FF2B5EF4-FFF2-40B4-BE49-F238E27FC236}">
                <a16:creationId xmlns:a16="http://schemas.microsoft.com/office/drawing/2014/main" id="{46EF1CD9-407F-4740-9A25-7BD466D544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1818" y="2311341"/>
            <a:ext cx="901746" cy="2235315"/>
          </a:xfrm>
          <a:prstGeom prst="rect">
            <a:avLst/>
          </a:prstGeom>
        </p:spPr>
      </p:pic>
      <p:pic>
        <p:nvPicPr>
          <p:cNvPr id="8" name="Picture 7">
            <a:extLst>
              <a:ext uri="{FF2B5EF4-FFF2-40B4-BE49-F238E27FC236}">
                <a16:creationId xmlns:a16="http://schemas.microsoft.com/office/drawing/2014/main" id="{4EF85B21-3E9B-498D-A50F-5FD22F092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4204" y="2402409"/>
            <a:ext cx="723937" cy="1790792"/>
          </a:xfrm>
          <a:prstGeom prst="rect">
            <a:avLst/>
          </a:prstGeom>
        </p:spPr>
      </p:pic>
      <p:pic>
        <p:nvPicPr>
          <p:cNvPr id="10" name="Picture 9">
            <a:extLst>
              <a:ext uri="{FF2B5EF4-FFF2-40B4-BE49-F238E27FC236}">
                <a16:creationId xmlns:a16="http://schemas.microsoft.com/office/drawing/2014/main" id="{256DF681-3E6F-4B67-97B5-D7B8E641DD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2269" y="2402409"/>
            <a:ext cx="1231963" cy="1651085"/>
          </a:xfrm>
          <a:prstGeom prst="rect">
            <a:avLst/>
          </a:prstGeom>
        </p:spPr>
      </p:pic>
      <p:pic>
        <p:nvPicPr>
          <p:cNvPr id="12" name="Picture 11">
            <a:extLst>
              <a:ext uri="{FF2B5EF4-FFF2-40B4-BE49-F238E27FC236}">
                <a16:creationId xmlns:a16="http://schemas.microsoft.com/office/drawing/2014/main" id="{0403820F-B4E0-4D8B-BB4A-392D90FB33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925" y="4193201"/>
            <a:ext cx="916665" cy="1870744"/>
          </a:xfrm>
          <a:prstGeom prst="rect">
            <a:avLst/>
          </a:prstGeom>
        </p:spPr>
      </p:pic>
      <p:pic>
        <p:nvPicPr>
          <p:cNvPr id="14" name="Picture 13">
            <a:extLst>
              <a:ext uri="{FF2B5EF4-FFF2-40B4-BE49-F238E27FC236}">
                <a16:creationId xmlns:a16="http://schemas.microsoft.com/office/drawing/2014/main" id="{252D378D-2170-4B76-A022-F2785D2A867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5738" y="2352014"/>
            <a:ext cx="916665" cy="1701480"/>
          </a:xfrm>
          <a:prstGeom prst="rect">
            <a:avLst/>
          </a:prstGeom>
        </p:spPr>
      </p:pic>
    </p:spTree>
    <p:extLst>
      <p:ext uri="{BB962C8B-B14F-4D97-AF65-F5344CB8AC3E}">
        <p14:creationId xmlns:p14="http://schemas.microsoft.com/office/powerpoint/2010/main" val="2951017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a:t>Before 5G Communications</a:t>
            </a:r>
          </a:p>
        </p:txBody>
      </p:sp>
      <p:pic>
        <p:nvPicPr>
          <p:cNvPr id="3" name="Picture 2">
            <a:extLst>
              <a:ext uri="{FF2B5EF4-FFF2-40B4-BE49-F238E27FC236}">
                <a16:creationId xmlns:a16="http://schemas.microsoft.com/office/drawing/2014/main" id="{1B33906B-6F47-4366-AE92-166D43EBA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899" y="992314"/>
            <a:ext cx="9067026" cy="5231553"/>
          </a:xfrm>
          <a:prstGeom prst="rect">
            <a:avLst/>
          </a:prstGeom>
        </p:spPr>
      </p:pic>
      <p:sp>
        <p:nvSpPr>
          <p:cNvPr id="2" name="TextBox 1">
            <a:extLst>
              <a:ext uri="{FF2B5EF4-FFF2-40B4-BE49-F238E27FC236}">
                <a16:creationId xmlns:a16="http://schemas.microsoft.com/office/drawing/2014/main" id="{0BABE930-4389-4C65-A0B1-4E51428CD870}"/>
              </a:ext>
            </a:extLst>
          </p:cNvPr>
          <p:cNvSpPr txBox="1"/>
          <p:nvPr/>
        </p:nvSpPr>
        <p:spPr>
          <a:xfrm>
            <a:off x="1057275" y="6312666"/>
            <a:ext cx="9886040" cy="415498"/>
          </a:xfrm>
          <a:prstGeom prst="rect">
            <a:avLst/>
          </a:prstGeom>
          <a:noFill/>
        </p:spPr>
        <p:txBody>
          <a:bodyPr wrap="none" rtlCol="0">
            <a:spAutoFit/>
          </a:bodyPr>
          <a:lstStyle/>
          <a:p>
            <a:r>
              <a:rPr lang="en-US" sz="1050" dirty="0"/>
              <a:t>Adnan </a:t>
            </a:r>
            <a:r>
              <a:rPr lang="en-US" sz="1050" dirty="0" err="1"/>
              <a:t>Ghayas</a:t>
            </a:r>
            <a:r>
              <a:rPr lang="en-US" sz="1050" dirty="0"/>
              <a:t>, “What do the terms 1G, 2G, 3G, 4G and 5G really mean?,” COMMSBRIEF, March 3, 2020</a:t>
            </a:r>
          </a:p>
          <a:p>
            <a:r>
              <a:rPr lang="en-US" sz="1050" dirty="0"/>
              <a:t>https://commsbrief.com/what-do-the-terms-1g-2g-3g-4g-and-5g-really-mean/#:~:text=1G%2C%202G%2C%203G%2C%204G%20and%205G%20are%20the%20five,Stands%20for</a:t>
            </a:r>
          </a:p>
        </p:txBody>
      </p:sp>
    </p:spTree>
    <p:extLst>
      <p:ext uri="{BB962C8B-B14F-4D97-AF65-F5344CB8AC3E}">
        <p14:creationId xmlns:p14="http://schemas.microsoft.com/office/powerpoint/2010/main" val="3811743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5G Communications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806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F42A-E054-4519-BC0A-95067107245D}"/>
              </a:ext>
            </a:extLst>
          </p:cNvPr>
          <p:cNvSpPr>
            <a:spLocks noGrp="1"/>
          </p:cNvSpPr>
          <p:nvPr>
            <p:ph type="title"/>
          </p:nvPr>
        </p:nvSpPr>
        <p:spPr/>
        <p:txBody>
          <a:bodyPr/>
          <a:lstStyle/>
          <a:p>
            <a:r>
              <a:rPr lang="en-US" dirty="0"/>
              <a:t>5G Standard and Specification</a:t>
            </a:r>
          </a:p>
        </p:txBody>
      </p:sp>
      <p:pic>
        <p:nvPicPr>
          <p:cNvPr id="7" name="Content Placeholder 6">
            <a:extLst>
              <a:ext uri="{FF2B5EF4-FFF2-40B4-BE49-F238E27FC236}">
                <a16:creationId xmlns:a16="http://schemas.microsoft.com/office/drawing/2014/main" id="{AA4558A9-E5C5-49F8-ABE9-6C7EBBA852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848" y="1121780"/>
            <a:ext cx="1292341" cy="1405704"/>
          </a:xfrm>
        </p:spPr>
      </p:pic>
      <p:pic>
        <p:nvPicPr>
          <p:cNvPr id="9" name="Picture 8">
            <a:extLst>
              <a:ext uri="{FF2B5EF4-FFF2-40B4-BE49-F238E27FC236}">
                <a16:creationId xmlns:a16="http://schemas.microsoft.com/office/drawing/2014/main" id="{41F919C8-77E9-40B0-854A-09956EBF0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8740" y="903515"/>
            <a:ext cx="2069512" cy="1561656"/>
          </a:xfrm>
          <a:prstGeom prst="rect">
            <a:avLst/>
          </a:prstGeom>
        </p:spPr>
      </p:pic>
      <p:pic>
        <p:nvPicPr>
          <p:cNvPr id="11" name="Picture 10">
            <a:extLst>
              <a:ext uri="{FF2B5EF4-FFF2-40B4-BE49-F238E27FC236}">
                <a16:creationId xmlns:a16="http://schemas.microsoft.com/office/drawing/2014/main" id="{07A242E1-9B09-4E96-A1C0-F85E1E6C2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881" y="980342"/>
            <a:ext cx="2188183" cy="1647891"/>
          </a:xfrm>
          <a:prstGeom prst="rect">
            <a:avLst/>
          </a:prstGeom>
        </p:spPr>
      </p:pic>
      <p:sp>
        <p:nvSpPr>
          <p:cNvPr id="12" name="TextBox 11">
            <a:extLst>
              <a:ext uri="{FF2B5EF4-FFF2-40B4-BE49-F238E27FC236}">
                <a16:creationId xmlns:a16="http://schemas.microsoft.com/office/drawing/2014/main" id="{6B02827E-0771-47D9-9AED-9A8CDA82FE30}"/>
              </a:ext>
            </a:extLst>
          </p:cNvPr>
          <p:cNvSpPr txBox="1"/>
          <p:nvPr/>
        </p:nvSpPr>
        <p:spPr>
          <a:xfrm>
            <a:off x="476274" y="2557237"/>
            <a:ext cx="4502002" cy="646331"/>
          </a:xfrm>
          <a:prstGeom prst="rect">
            <a:avLst/>
          </a:prstGeom>
          <a:solidFill>
            <a:schemeClr val="bg2"/>
          </a:solidFill>
        </p:spPr>
        <p:txBody>
          <a:bodyPr wrap="none" rtlCol="0">
            <a:spAutoFit/>
          </a:bodyPr>
          <a:lstStyle/>
          <a:p>
            <a:pPr algn="ctr"/>
            <a:r>
              <a:rPr lang="en-US" b="1" dirty="0"/>
              <a:t>International Telecommunication Union (ITU)</a:t>
            </a:r>
          </a:p>
          <a:p>
            <a:pPr algn="ctr"/>
            <a:r>
              <a:rPr lang="en-US" dirty="0"/>
              <a:t>Overall Concepts</a:t>
            </a:r>
          </a:p>
        </p:txBody>
      </p:sp>
      <p:sp>
        <p:nvSpPr>
          <p:cNvPr id="13" name="TextBox 12">
            <a:extLst>
              <a:ext uri="{FF2B5EF4-FFF2-40B4-BE49-F238E27FC236}">
                <a16:creationId xmlns:a16="http://schemas.microsoft.com/office/drawing/2014/main" id="{85C0F98D-3E7D-43F8-B424-BBC0677B1EDD}"/>
              </a:ext>
            </a:extLst>
          </p:cNvPr>
          <p:cNvSpPr txBox="1"/>
          <p:nvPr/>
        </p:nvSpPr>
        <p:spPr>
          <a:xfrm>
            <a:off x="7406881" y="2541672"/>
            <a:ext cx="3837589" cy="646331"/>
          </a:xfrm>
          <a:prstGeom prst="rect">
            <a:avLst/>
          </a:prstGeom>
          <a:solidFill>
            <a:schemeClr val="bg2"/>
          </a:solidFill>
        </p:spPr>
        <p:txBody>
          <a:bodyPr wrap="none" rtlCol="0">
            <a:spAutoFit/>
          </a:bodyPr>
          <a:lstStyle/>
          <a:p>
            <a:pPr algn="ctr"/>
            <a:r>
              <a:rPr lang="en-US" b="1" dirty="0"/>
              <a:t>The 3</a:t>
            </a:r>
            <a:r>
              <a:rPr lang="en-US" b="1" baseline="30000" dirty="0"/>
              <a:t>rd</a:t>
            </a:r>
            <a:r>
              <a:rPr lang="en-US" b="1" dirty="0"/>
              <a:t> Generation Partnership (3GPP)</a:t>
            </a:r>
          </a:p>
          <a:p>
            <a:pPr algn="ctr"/>
            <a:r>
              <a:rPr lang="en-US" dirty="0"/>
              <a:t>Specifications</a:t>
            </a:r>
          </a:p>
        </p:txBody>
      </p:sp>
      <p:pic>
        <p:nvPicPr>
          <p:cNvPr id="14" name="Content Placeholder 5">
            <a:extLst>
              <a:ext uri="{FF2B5EF4-FFF2-40B4-BE49-F238E27FC236}">
                <a16:creationId xmlns:a16="http://schemas.microsoft.com/office/drawing/2014/main" id="{A36F94EB-286C-49AE-B0CB-A98197618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10" y="3429000"/>
            <a:ext cx="6779563" cy="2992047"/>
          </a:xfrm>
          <a:prstGeom prst="rect">
            <a:avLst/>
          </a:prstGeom>
        </p:spPr>
      </p:pic>
      <p:sp>
        <p:nvSpPr>
          <p:cNvPr id="15" name="TextBox 14">
            <a:extLst>
              <a:ext uri="{FF2B5EF4-FFF2-40B4-BE49-F238E27FC236}">
                <a16:creationId xmlns:a16="http://schemas.microsoft.com/office/drawing/2014/main" id="{689B31B2-6F0E-4576-ACFA-3C746744C123}"/>
              </a:ext>
            </a:extLst>
          </p:cNvPr>
          <p:cNvSpPr txBox="1"/>
          <p:nvPr/>
        </p:nvSpPr>
        <p:spPr>
          <a:xfrm>
            <a:off x="936638" y="6365600"/>
            <a:ext cx="5369837" cy="256815"/>
          </a:xfrm>
          <a:prstGeom prst="rect">
            <a:avLst/>
          </a:prstGeom>
          <a:noFill/>
        </p:spPr>
        <p:txBody>
          <a:bodyPr wrap="square" rtlCol="0">
            <a:spAutoFit/>
          </a:bodyPr>
          <a:lstStyle/>
          <a:p>
            <a:r>
              <a:rPr lang="en-US" sz="1050" dirty="0"/>
              <a:t>https://www.5gtechnologyworld.com/5g-radios-increase-emphasis-on-compliance-testing/</a:t>
            </a:r>
          </a:p>
        </p:txBody>
      </p:sp>
      <p:graphicFrame>
        <p:nvGraphicFramePr>
          <p:cNvPr id="19" name="Table 18">
            <a:extLst>
              <a:ext uri="{FF2B5EF4-FFF2-40B4-BE49-F238E27FC236}">
                <a16:creationId xmlns:a16="http://schemas.microsoft.com/office/drawing/2014/main" id="{6BE718BE-94D5-4F50-948D-90E693797841}"/>
              </a:ext>
            </a:extLst>
          </p:cNvPr>
          <p:cNvGraphicFramePr>
            <a:graphicFrameLocks noGrp="1"/>
          </p:cNvGraphicFramePr>
          <p:nvPr>
            <p:extLst>
              <p:ext uri="{D42A27DB-BD31-4B8C-83A1-F6EECF244321}">
                <p14:modId xmlns:p14="http://schemas.microsoft.com/office/powerpoint/2010/main" val="3665841134"/>
              </p:ext>
            </p:extLst>
          </p:nvPr>
        </p:nvGraphicFramePr>
        <p:xfrm>
          <a:off x="7629028" y="3300443"/>
          <a:ext cx="3393294" cy="1341120"/>
        </p:xfrm>
        <a:graphic>
          <a:graphicData uri="http://schemas.openxmlformats.org/drawingml/2006/table">
            <a:tbl>
              <a:tblPr firstRow="1" bandRow="1">
                <a:tableStyleId>{5C22544A-7EE6-4342-B048-85BDC9FD1C3A}</a:tableStyleId>
              </a:tblPr>
              <a:tblGrid>
                <a:gridCol w="524898">
                  <a:extLst>
                    <a:ext uri="{9D8B030D-6E8A-4147-A177-3AD203B41FA5}">
                      <a16:colId xmlns:a16="http://schemas.microsoft.com/office/drawing/2014/main" val="4012207273"/>
                    </a:ext>
                  </a:extLst>
                </a:gridCol>
                <a:gridCol w="2868396">
                  <a:extLst>
                    <a:ext uri="{9D8B030D-6E8A-4147-A177-3AD203B41FA5}">
                      <a16:colId xmlns:a16="http://schemas.microsoft.com/office/drawing/2014/main" val="103074998"/>
                    </a:ext>
                  </a:extLst>
                </a:gridCol>
              </a:tblGrid>
              <a:tr h="311612">
                <a:tc>
                  <a:txBody>
                    <a:bodyPr/>
                    <a:lstStyle/>
                    <a:p>
                      <a:r>
                        <a:rPr lang="en-US" sz="1600" b="0" dirty="0">
                          <a:solidFill>
                            <a:schemeClr val="tx1"/>
                          </a:solidFill>
                        </a:rPr>
                        <a:t>2G</a:t>
                      </a:r>
                    </a:p>
                  </a:txBody>
                  <a:tcPr>
                    <a:solidFill>
                      <a:schemeClr val="bg1">
                        <a:lumMod val="75000"/>
                      </a:schemeClr>
                    </a:solidFill>
                  </a:tcPr>
                </a:tc>
                <a:tc>
                  <a:txBody>
                    <a:bodyPr/>
                    <a:lstStyle/>
                    <a:p>
                      <a:r>
                        <a:rPr lang="en-US" sz="1600" b="0" dirty="0">
                          <a:solidFill>
                            <a:schemeClr val="tx1"/>
                          </a:solidFill>
                        </a:rPr>
                        <a:t>Phases 1, 2, 2+, Releases 97, 98</a:t>
                      </a:r>
                    </a:p>
                  </a:txBody>
                  <a:tcPr>
                    <a:solidFill>
                      <a:schemeClr val="bg1">
                        <a:lumMod val="75000"/>
                      </a:schemeClr>
                    </a:solidFill>
                  </a:tcPr>
                </a:tc>
                <a:extLst>
                  <a:ext uri="{0D108BD9-81ED-4DB2-BD59-A6C34878D82A}">
                    <a16:rowId xmlns:a16="http://schemas.microsoft.com/office/drawing/2014/main" val="635026677"/>
                  </a:ext>
                </a:extLst>
              </a:tr>
              <a:tr h="311612">
                <a:tc>
                  <a:txBody>
                    <a:bodyPr/>
                    <a:lstStyle/>
                    <a:p>
                      <a:r>
                        <a:rPr lang="en-US" sz="1600" b="0" dirty="0">
                          <a:solidFill>
                            <a:schemeClr val="tx1"/>
                          </a:solidFill>
                        </a:rPr>
                        <a:t>3G</a:t>
                      </a:r>
                    </a:p>
                  </a:txBody>
                  <a:tcPr>
                    <a:solidFill>
                      <a:schemeClr val="bg1">
                        <a:lumMod val="75000"/>
                      </a:schemeClr>
                    </a:solidFill>
                  </a:tcPr>
                </a:tc>
                <a:tc>
                  <a:txBody>
                    <a:bodyPr/>
                    <a:lstStyle/>
                    <a:p>
                      <a:r>
                        <a:rPr lang="en-US" sz="1600" b="0" dirty="0">
                          <a:solidFill>
                            <a:schemeClr val="tx1"/>
                          </a:solidFill>
                        </a:rPr>
                        <a:t>Releases 99, Release 4, 5, 6, 7</a:t>
                      </a:r>
                    </a:p>
                  </a:txBody>
                  <a:tcPr>
                    <a:solidFill>
                      <a:schemeClr val="bg1">
                        <a:lumMod val="75000"/>
                      </a:schemeClr>
                    </a:solidFill>
                  </a:tcPr>
                </a:tc>
                <a:extLst>
                  <a:ext uri="{0D108BD9-81ED-4DB2-BD59-A6C34878D82A}">
                    <a16:rowId xmlns:a16="http://schemas.microsoft.com/office/drawing/2014/main" val="4217187802"/>
                  </a:ext>
                </a:extLst>
              </a:tr>
              <a:tr h="311612">
                <a:tc>
                  <a:txBody>
                    <a:bodyPr/>
                    <a:lstStyle/>
                    <a:p>
                      <a:r>
                        <a:rPr lang="en-US" sz="1600" b="0" dirty="0">
                          <a:solidFill>
                            <a:schemeClr val="tx1"/>
                          </a:solidFill>
                        </a:rPr>
                        <a:t>4G</a:t>
                      </a:r>
                    </a:p>
                  </a:txBody>
                  <a:tcPr>
                    <a:solidFill>
                      <a:schemeClr val="bg1">
                        <a:lumMod val="75000"/>
                      </a:schemeClr>
                    </a:solidFill>
                  </a:tcPr>
                </a:tc>
                <a:tc>
                  <a:txBody>
                    <a:bodyPr/>
                    <a:lstStyle/>
                    <a:p>
                      <a:r>
                        <a:rPr lang="en-US" sz="1600" b="0" dirty="0">
                          <a:solidFill>
                            <a:schemeClr val="tx1"/>
                          </a:solidFill>
                        </a:rPr>
                        <a:t>Releases 8, 9, 10, 11, 12, 13, 14</a:t>
                      </a:r>
                    </a:p>
                  </a:txBody>
                  <a:tcPr>
                    <a:solidFill>
                      <a:schemeClr val="bg1">
                        <a:lumMod val="75000"/>
                      </a:schemeClr>
                    </a:solidFill>
                  </a:tcPr>
                </a:tc>
                <a:extLst>
                  <a:ext uri="{0D108BD9-81ED-4DB2-BD59-A6C34878D82A}">
                    <a16:rowId xmlns:a16="http://schemas.microsoft.com/office/drawing/2014/main" val="4137835029"/>
                  </a:ext>
                </a:extLst>
              </a:tr>
              <a:tr h="311612">
                <a:tc>
                  <a:txBody>
                    <a:bodyPr/>
                    <a:lstStyle/>
                    <a:p>
                      <a:r>
                        <a:rPr lang="en-US" sz="1600" b="0" dirty="0">
                          <a:solidFill>
                            <a:schemeClr val="tx1"/>
                          </a:solidFill>
                        </a:rPr>
                        <a:t>5G</a:t>
                      </a:r>
                    </a:p>
                  </a:txBody>
                  <a:tcPr>
                    <a:solidFill>
                      <a:schemeClr val="bg1">
                        <a:lumMod val="75000"/>
                      </a:schemeClr>
                    </a:solidFill>
                  </a:tcPr>
                </a:tc>
                <a:tc>
                  <a:txBody>
                    <a:bodyPr/>
                    <a:lstStyle/>
                    <a:p>
                      <a:r>
                        <a:rPr lang="en-US" sz="1600" b="0" dirty="0">
                          <a:solidFill>
                            <a:schemeClr val="tx1"/>
                          </a:solidFill>
                        </a:rPr>
                        <a:t>Releases 15, 16, 17, 18, 19</a:t>
                      </a:r>
                    </a:p>
                  </a:txBody>
                  <a:tcPr>
                    <a:solidFill>
                      <a:schemeClr val="bg1">
                        <a:lumMod val="75000"/>
                      </a:schemeClr>
                    </a:solidFill>
                  </a:tcPr>
                </a:tc>
                <a:extLst>
                  <a:ext uri="{0D108BD9-81ED-4DB2-BD59-A6C34878D82A}">
                    <a16:rowId xmlns:a16="http://schemas.microsoft.com/office/drawing/2014/main" val="3472291735"/>
                  </a:ext>
                </a:extLst>
              </a:tr>
            </a:tbl>
          </a:graphicData>
        </a:graphic>
      </p:graphicFrame>
      <p:sp>
        <p:nvSpPr>
          <p:cNvPr id="21" name="Arrow: Right 20">
            <a:extLst>
              <a:ext uri="{FF2B5EF4-FFF2-40B4-BE49-F238E27FC236}">
                <a16:creationId xmlns:a16="http://schemas.microsoft.com/office/drawing/2014/main" id="{B04F2E89-C784-4FB8-8852-804748FFB5CA}"/>
              </a:ext>
            </a:extLst>
          </p:cNvPr>
          <p:cNvSpPr/>
          <p:nvPr/>
        </p:nvSpPr>
        <p:spPr>
          <a:xfrm>
            <a:off x="5789118" y="2009274"/>
            <a:ext cx="1034715" cy="532398"/>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Bent 22">
            <a:extLst>
              <a:ext uri="{FF2B5EF4-FFF2-40B4-BE49-F238E27FC236}">
                <a16:creationId xmlns:a16="http://schemas.microsoft.com/office/drawing/2014/main" id="{9506CCEF-3BB9-4553-B175-A057693F588C}"/>
              </a:ext>
            </a:extLst>
          </p:cNvPr>
          <p:cNvSpPr/>
          <p:nvPr/>
        </p:nvSpPr>
        <p:spPr>
          <a:xfrm rot="10800000">
            <a:off x="7406881" y="4826160"/>
            <a:ext cx="1204125" cy="952634"/>
          </a:xfrm>
          <a:prstGeom prst="ben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78362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5CDE-840C-407F-B54C-8803F3C020CF}"/>
              </a:ext>
            </a:extLst>
          </p:cNvPr>
          <p:cNvSpPr>
            <a:spLocks noGrp="1"/>
          </p:cNvSpPr>
          <p:nvPr>
            <p:ph type="title"/>
          </p:nvPr>
        </p:nvSpPr>
        <p:spPr/>
        <p:txBody>
          <a:bodyPr>
            <a:noAutofit/>
          </a:bodyPr>
          <a:lstStyle/>
          <a:p>
            <a:r>
              <a:rPr lang="en-US" sz="3600" dirty="0"/>
              <a:t>5G Capability Perspectives </a:t>
            </a:r>
            <a:br>
              <a:rPr lang="en-US" sz="3600" dirty="0"/>
            </a:br>
            <a:r>
              <a:rPr lang="en-US" sz="2400" dirty="0"/>
              <a:t>from the ITU-R IMT-2020 Vision Recommendation</a:t>
            </a:r>
            <a:endParaRPr lang="en-US" sz="3600" dirty="0"/>
          </a:p>
        </p:txBody>
      </p:sp>
      <p:sp>
        <p:nvSpPr>
          <p:cNvPr id="6" name="TextBox 5">
            <a:extLst>
              <a:ext uri="{FF2B5EF4-FFF2-40B4-BE49-F238E27FC236}">
                <a16:creationId xmlns:a16="http://schemas.microsoft.com/office/drawing/2014/main" id="{234A3685-133A-4765-B4EF-2160D6DA4EA8}"/>
              </a:ext>
            </a:extLst>
          </p:cNvPr>
          <p:cNvSpPr txBox="1"/>
          <p:nvPr/>
        </p:nvSpPr>
        <p:spPr>
          <a:xfrm>
            <a:off x="2239751" y="6497004"/>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pic>
        <p:nvPicPr>
          <p:cNvPr id="14" name="Content Placeholder 13">
            <a:extLst>
              <a:ext uri="{FF2B5EF4-FFF2-40B4-BE49-F238E27FC236}">
                <a16:creationId xmlns:a16="http://schemas.microsoft.com/office/drawing/2014/main" id="{296C4D7A-913C-4A76-B1F5-8988B1140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2" y="1137683"/>
            <a:ext cx="11602325" cy="5261519"/>
          </a:xfrm>
        </p:spPr>
      </p:pic>
    </p:spTree>
    <p:extLst>
      <p:ext uri="{BB962C8B-B14F-4D97-AF65-F5344CB8AC3E}">
        <p14:creationId xmlns:p14="http://schemas.microsoft.com/office/powerpoint/2010/main" val="3709931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6E20-BF78-4557-9C71-682FC1FDC01D}"/>
              </a:ext>
            </a:extLst>
          </p:cNvPr>
          <p:cNvSpPr>
            <a:spLocks noGrp="1"/>
          </p:cNvSpPr>
          <p:nvPr>
            <p:ph type="title"/>
          </p:nvPr>
        </p:nvSpPr>
        <p:spPr/>
        <p:txBody>
          <a:bodyPr/>
          <a:lstStyle/>
          <a:p>
            <a:r>
              <a:rPr lang="en-US" dirty="0"/>
              <a:t>Reference</a:t>
            </a:r>
          </a:p>
        </p:txBody>
      </p:sp>
      <p:pic>
        <p:nvPicPr>
          <p:cNvPr id="5" name="Content Placeholder 4">
            <a:extLst>
              <a:ext uri="{FF2B5EF4-FFF2-40B4-BE49-F238E27FC236}">
                <a16:creationId xmlns:a16="http://schemas.microsoft.com/office/drawing/2014/main" id="{D133B53B-4EAB-44BB-8F52-9C2B6C048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566" y="1362075"/>
            <a:ext cx="8659859" cy="4532952"/>
          </a:xfrm>
        </p:spPr>
      </p:pic>
    </p:spTree>
    <p:extLst>
      <p:ext uri="{BB962C8B-B14F-4D97-AF65-F5344CB8AC3E}">
        <p14:creationId xmlns:p14="http://schemas.microsoft.com/office/powerpoint/2010/main" val="373161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10000"/>
              </a:lnSpc>
              <a:spcBef>
                <a:spcPts val="0"/>
              </a:spcBef>
              <a:spcAft>
                <a:spcPts val="500"/>
              </a:spcAft>
            </a:pPr>
            <a:r>
              <a:rPr lang="en-US" sz="3000" dirty="0"/>
              <a:t>Why 5G Communications?</a:t>
            </a:r>
          </a:p>
          <a:p>
            <a:pPr>
              <a:lnSpc>
                <a:spcPct val="110000"/>
              </a:lnSpc>
              <a:spcBef>
                <a:spcPts val="0"/>
              </a:spcBef>
              <a:spcAft>
                <a:spcPts val="500"/>
              </a:spcAft>
            </a:pPr>
            <a:r>
              <a:rPr lang="en-US" sz="3000" dirty="0"/>
              <a:t>Possible Applications using 5G</a:t>
            </a:r>
          </a:p>
          <a:p>
            <a:pPr>
              <a:lnSpc>
                <a:spcPct val="110000"/>
              </a:lnSpc>
              <a:spcBef>
                <a:spcPts val="0"/>
              </a:spcBef>
              <a:spcAft>
                <a:spcPts val="500"/>
              </a:spcAft>
            </a:pPr>
            <a:r>
              <a:rPr lang="en-US" sz="3000" dirty="0"/>
              <a:t>Network Fundamentals</a:t>
            </a:r>
          </a:p>
          <a:p>
            <a:pPr>
              <a:lnSpc>
                <a:spcPct val="110000"/>
              </a:lnSpc>
              <a:spcBef>
                <a:spcPts val="0"/>
              </a:spcBef>
              <a:spcAft>
                <a:spcPts val="500"/>
              </a:spcAft>
            </a:pPr>
            <a:r>
              <a:rPr lang="en-US" sz="3000" dirty="0"/>
              <a:t>Before 5G Communications</a:t>
            </a:r>
          </a:p>
          <a:p>
            <a:pPr>
              <a:lnSpc>
                <a:spcPct val="110000"/>
              </a:lnSpc>
              <a:spcBef>
                <a:spcPts val="0"/>
              </a:spcBef>
              <a:spcAft>
                <a:spcPts val="500"/>
              </a:spcAft>
            </a:pPr>
            <a:r>
              <a:rPr lang="en-US" sz="3000" dirty="0"/>
              <a:t>5G Communications</a:t>
            </a:r>
          </a:p>
          <a:p>
            <a:pPr>
              <a:lnSpc>
                <a:spcPct val="110000"/>
              </a:lnSpc>
              <a:spcBef>
                <a:spcPts val="0"/>
              </a:spcBef>
              <a:spcAft>
                <a:spcPts val="500"/>
              </a:spcAft>
            </a:pPr>
            <a:r>
              <a:rPr lang="en-US" sz="3000" dirty="0"/>
              <a:t>Security Issues</a:t>
            </a:r>
          </a:p>
          <a:p>
            <a:pPr>
              <a:lnSpc>
                <a:spcPct val="110000"/>
              </a:lnSpc>
              <a:spcBef>
                <a:spcPts val="0"/>
              </a:spcBef>
              <a:spcAft>
                <a:spcPts val="500"/>
              </a:spcAft>
            </a:pPr>
            <a:r>
              <a:rPr lang="en-US" sz="3000" dirty="0"/>
              <a:t>Summary</a:t>
            </a:r>
          </a:p>
          <a:p>
            <a:pPr lvl="1"/>
            <a:endParaRPr lang="en-US" dirty="0"/>
          </a:p>
        </p:txBody>
      </p:sp>
    </p:spTree>
    <p:extLst>
      <p:ext uri="{BB962C8B-B14F-4D97-AF65-F5344CB8AC3E}">
        <p14:creationId xmlns:p14="http://schemas.microsoft.com/office/powerpoint/2010/main" val="171644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A11C-8082-406C-AB3D-2D51D04837D2}"/>
              </a:ext>
            </a:extLst>
          </p:cNvPr>
          <p:cNvSpPr>
            <a:spLocks noGrp="1"/>
          </p:cNvSpPr>
          <p:nvPr>
            <p:ph type="title"/>
          </p:nvPr>
        </p:nvSpPr>
        <p:spPr/>
        <p:txBody>
          <a:bodyPr/>
          <a:lstStyle/>
          <a:p>
            <a:r>
              <a:rPr lang="en-US" dirty="0"/>
              <a:t>5G Network Architecture</a:t>
            </a:r>
          </a:p>
        </p:txBody>
      </p:sp>
      <p:pic>
        <p:nvPicPr>
          <p:cNvPr id="5" name="Picture 4">
            <a:extLst>
              <a:ext uri="{FF2B5EF4-FFF2-40B4-BE49-F238E27FC236}">
                <a16:creationId xmlns:a16="http://schemas.microsoft.com/office/drawing/2014/main" id="{F631B479-BAB3-421A-9257-0971A6A63986}"/>
              </a:ext>
            </a:extLst>
          </p:cNvPr>
          <p:cNvPicPr>
            <a:picLocks noChangeAspect="1"/>
          </p:cNvPicPr>
          <p:nvPr/>
        </p:nvPicPr>
        <p:blipFill>
          <a:blip r:embed="rId3"/>
          <a:stretch>
            <a:fillRect/>
          </a:stretch>
        </p:blipFill>
        <p:spPr>
          <a:xfrm>
            <a:off x="1865312" y="951140"/>
            <a:ext cx="8461375" cy="2452834"/>
          </a:xfrm>
          <a:prstGeom prst="rect">
            <a:avLst/>
          </a:prstGeom>
          <a:ln w="28575">
            <a:solidFill>
              <a:schemeClr val="tx1"/>
            </a:solidFill>
          </a:ln>
        </p:spPr>
      </p:pic>
      <p:pic>
        <p:nvPicPr>
          <p:cNvPr id="6" name="Picture 5">
            <a:extLst>
              <a:ext uri="{FF2B5EF4-FFF2-40B4-BE49-F238E27FC236}">
                <a16:creationId xmlns:a16="http://schemas.microsoft.com/office/drawing/2014/main" id="{548A5C2D-F7ED-49A8-ABCA-24C72CDA894C}"/>
              </a:ext>
            </a:extLst>
          </p:cNvPr>
          <p:cNvPicPr>
            <a:picLocks noChangeAspect="1"/>
          </p:cNvPicPr>
          <p:nvPr/>
        </p:nvPicPr>
        <p:blipFill>
          <a:blip r:embed="rId4"/>
          <a:stretch>
            <a:fillRect/>
          </a:stretch>
        </p:blipFill>
        <p:spPr>
          <a:xfrm>
            <a:off x="1673224" y="3501652"/>
            <a:ext cx="8845550" cy="3287197"/>
          </a:xfrm>
          <a:prstGeom prst="rect">
            <a:avLst/>
          </a:prstGeom>
          <a:ln w="28575">
            <a:solidFill>
              <a:schemeClr val="tx1"/>
            </a:solidFill>
          </a:ln>
        </p:spPr>
      </p:pic>
    </p:spTree>
    <p:extLst>
      <p:ext uri="{BB962C8B-B14F-4D97-AF65-F5344CB8AC3E}">
        <p14:creationId xmlns:p14="http://schemas.microsoft.com/office/powerpoint/2010/main" val="222022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7DBC-8342-4758-B068-71D9343BD891}"/>
              </a:ext>
            </a:extLst>
          </p:cNvPr>
          <p:cNvSpPr>
            <a:spLocks noGrp="1"/>
          </p:cNvSpPr>
          <p:nvPr>
            <p:ph type="title"/>
          </p:nvPr>
        </p:nvSpPr>
        <p:spPr/>
        <p:txBody>
          <a:bodyPr/>
          <a:lstStyle/>
          <a:p>
            <a:r>
              <a:rPr lang="en-US" dirty="0"/>
              <a:t>5G NR (New Radio) Architecture</a:t>
            </a:r>
          </a:p>
        </p:txBody>
      </p:sp>
      <p:pic>
        <p:nvPicPr>
          <p:cNvPr id="3" name="Picture 2">
            <a:extLst>
              <a:ext uri="{FF2B5EF4-FFF2-40B4-BE49-F238E27FC236}">
                <a16:creationId xmlns:a16="http://schemas.microsoft.com/office/drawing/2014/main" id="{54FFFCCA-1061-448A-BB80-B880C677F1C2}"/>
              </a:ext>
            </a:extLst>
          </p:cNvPr>
          <p:cNvPicPr>
            <a:picLocks noChangeAspect="1"/>
          </p:cNvPicPr>
          <p:nvPr/>
        </p:nvPicPr>
        <p:blipFill>
          <a:blip r:embed="rId3"/>
          <a:stretch>
            <a:fillRect/>
          </a:stretch>
        </p:blipFill>
        <p:spPr>
          <a:xfrm>
            <a:off x="1125571" y="1426950"/>
            <a:ext cx="9940857" cy="4577924"/>
          </a:xfrm>
          <a:prstGeom prst="rect">
            <a:avLst/>
          </a:prstGeom>
        </p:spPr>
      </p:pic>
    </p:spTree>
    <p:extLst>
      <p:ext uri="{BB962C8B-B14F-4D97-AF65-F5344CB8AC3E}">
        <p14:creationId xmlns:p14="http://schemas.microsoft.com/office/powerpoint/2010/main" val="4160451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6B37F-A797-4DC7-91A3-51F1F79FAD7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302A3C4-8FD3-4B34-9E5C-3D922EF6912A}"/>
              </a:ext>
            </a:extLst>
          </p:cNvPr>
          <p:cNvPicPr>
            <a:picLocks noChangeAspect="1"/>
          </p:cNvPicPr>
          <p:nvPr/>
        </p:nvPicPr>
        <p:blipFill>
          <a:blip r:embed="rId3"/>
          <a:stretch>
            <a:fillRect/>
          </a:stretch>
        </p:blipFill>
        <p:spPr>
          <a:xfrm>
            <a:off x="1484390" y="1390698"/>
            <a:ext cx="2528058" cy="3727814"/>
          </a:xfrm>
          <a:prstGeom prst="rect">
            <a:avLst/>
          </a:prstGeom>
        </p:spPr>
      </p:pic>
      <p:pic>
        <p:nvPicPr>
          <p:cNvPr id="5" name="Picture 4">
            <a:extLst>
              <a:ext uri="{FF2B5EF4-FFF2-40B4-BE49-F238E27FC236}">
                <a16:creationId xmlns:a16="http://schemas.microsoft.com/office/drawing/2014/main" id="{9358D76F-D628-4E5A-928B-A43C5DE971F6}"/>
              </a:ext>
            </a:extLst>
          </p:cNvPr>
          <p:cNvPicPr>
            <a:picLocks noChangeAspect="1"/>
          </p:cNvPicPr>
          <p:nvPr/>
        </p:nvPicPr>
        <p:blipFill>
          <a:blip r:embed="rId4"/>
          <a:stretch>
            <a:fillRect/>
          </a:stretch>
        </p:blipFill>
        <p:spPr>
          <a:xfrm>
            <a:off x="1484396" y="5325081"/>
            <a:ext cx="3551639" cy="1148088"/>
          </a:xfrm>
          <a:prstGeom prst="rect">
            <a:avLst/>
          </a:prstGeom>
        </p:spPr>
      </p:pic>
      <p:sp>
        <p:nvSpPr>
          <p:cNvPr id="6" name="TextBox 5">
            <a:extLst>
              <a:ext uri="{FF2B5EF4-FFF2-40B4-BE49-F238E27FC236}">
                <a16:creationId xmlns:a16="http://schemas.microsoft.com/office/drawing/2014/main" id="{FE559DFB-2A75-40D1-9450-B98062907EA2}"/>
              </a:ext>
            </a:extLst>
          </p:cNvPr>
          <p:cNvSpPr txBox="1"/>
          <p:nvPr/>
        </p:nvSpPr>
        <p:spPr>
          <a:xfrm>
            <a:off x="3957851" y="1501252"/>
            <a:ext cx="3473515" cy="369332"/>
          </a:xfrm>
          <a:prstGeom prst="rect">
            <a:avLst/>
          </a:prstGeom>
          <a:noFill/>
        </p:spPr>
        <p:txBody>
          <a:bodyPr wrap="none" rtlCol="0">
            <a:spAutoFit/>
          </a:bodyPr>
          <a:lstStyle/>
          <a:p>
            <a:r>
              <a:rPr lang="en-US" dirty="0"/>
              <a:t>Analog to Digital / Digital to Analog</a:t>
            </a:r>
          </a:p>
        </p:txBody>
      </p:sp>
      <p:sp>
        <p:nvSpPr>
          <p:cNvPr id="7" name="TextBox 6">
            <a:extLst>
              <a:ext uri="{FF2B5EF4-FFF2-40B4-BE49-F238E27FC236}">
                <a16:creationId xmlns:a16="http://schemas.microsoft.com/office/drawing/2014/main" id="{F163E8C6-7468-4E7C-B3C3-FF32620233CB}"/>
              </a:ext>
            </a:extLst>
          </p:cNvPr>
          <p:cNvSpPr txBox="1"/>
          <p:nvPr/>
        </p:nvSpPr>
        <p:spPr>
          <a:xfrm>
            <a:off x="3957851" y="2237677"/>
            <a:ext cx="3863109" cy="369332"/>
          </a:xfrm>
          <a:prstGeom prst="rect">
            <a:avLst/>
          </a:prstGeom>
          <a:noFill/>
        </p:spPr>
        <p:txBody>
          <a:bodyPr wrap="none" rtlCol="0">
            <a:spAutoFit/>
          </a:bodyPr>
          <a:lstStyle/>
          <a:p>
            <a:r>
              <a:rPr lang="en-US" dirty="0"/>
              <a:t>Modulation, Coding and Rate Matching</a:t>
            </a:r>
          </a:p>
        </p:txBody>
      </p:sp>
      <p:sp>
        <p:nvSpPr>
          <p:cNvPr id="8" name="TextBox 7">
            <a:extLst>
              <a:ext uri="{FF2B5EF4-FFF2-40B4-BE49-F238E27FC236}">
                <a16:creationId xmlns:a16="http://schemas.microsoft.com/office/drawing/2014/main" id="{B4BA1197-8EDA-49C4-9D20-56F5424E520F}"/>
              </a:ext>
            </a:extLst>
          </p:cNvPr>
          <p:cNvSpPr txBox="1"/>
          <p:nvPr/>
        </p:nvSpPr>
        <p:spPr>
          <a:xfrm>
            <a:off x="3937775" y="2651197"/>
            <a:ext cx="8039893" cy="369332"/>
          </a:xfrm>
          <a:prstGeom prst="rect">
            <a:avLst/>
          </a:prstGeom>
          <a:noFill/>
        </p:spPr>
        <p:txBody>
          <a:bodyPr wrap="none" rtlCol="0">
            <a:spAutoFit/>
          </a:bodyPr>
          <a:lstStyle/>
          <a:p>
            <a:r>
              <a:rPr lang="en-US" dirty="0"/>
              <a:t>Scheduling, HARQ (Hybrid Automatic Repeat Request), Multiplexing/Demultiplexing</a:t>
            </a:r>
          </a:p>
        </p:txBody>
      </p:sp>
      <p:sp>
        <p:nvSpPr>
          <p:cNvPr id="9" name="TextBox 8">
            <a:extLst>
              <a:ext uri="{FF2B5EF4-FFF2-40B4-BE49-F238E27FC236}">
                <a16:creationId xmlns:a16="http://schemas.microsoft.com/office/drawing/2014/main" id="{68EE6D39-819A-474C-9964-83593B724FBA}"/>
              </a:ext>
            </a:extLst>
          </p:cNvPr>
          <p:cNvSpPr txBox="1"/>
          <p:nvPr/>
        </p:nvSpPr>
        <p:spPr>
          <a:xfrm>
            <a:off x="3965071" y="3099363"/>
            <a:ext cx="2024272" cy="369332"/>
          </a:xfrm>
          <a:prstGeom prst="rect">
            <a:avLst/>
          </a:prstGeom>
          <a:noFill/>
        </p:spPr>
        <p:txBody>
          <a:bodyPr wrap="none" rtlCol="0">
            <a:spAutoFit/>
          </a:bodyPr>
          <a:lstStyle/>
          <a:p>
            <a:r>
              <a:rPr lang="en-US" dirty="0"/>
              <a:t>ARQ, Segmentation</a:t>
            </a:r>
          </a:p>
        </p:txBody>
      </p:sp>
      <p:sp>
        <p:nvSpPr>
          <p:cNvPr id="10" name="TextBox 9">
            <a:extLst>
              <a:ext uri="{FF2B5EF4-FFF2-40B4-BE49-F238E27FC236}">
                <a16:creationId xmlns:a16="http://schemas.microsoft.com/office/drawing/2014/main" id="{6D32DBE5-6468-423E-8057-82A45C180F69}"/>
              </a:ext>
            </a:extLst>
          </p:cNvPr>
          <p:cNvSpPr txBox="1"/>
          <p:nvPr/>
        </p:nvSpPr>
        <p:spPr>
          <a:xfrm>
            <a:off x="454267" y="1424308"/>
            <a:ext cx="611065" cy="523220"/>
          </a:xfrm>
          <a:prstGeom prst="rect">
            <a:avLst/>
          </a:prstGeom>
          <a:noFill/>
        </p:spPr>
        <p:txBody>
          <a:bodyPr wrap="none" rtlCol="0">
            <a:spAutoFit/>
          </a:bodyPr>
          <a:lstStyle/>
          <a:p>
            <a:r>
              <a:rPr lang="en-US" sz="1400" b="1" dirty="0">
                <a:solidFill>
                  <a:schemeClr val="accent1">
                    <a:lumMod val="50000"/>
                  </a:schemeClr>
                </a:solidFill>
              </a:rPr>
              <a:t>Radio</a:t>
            </a:r>
          </a:p>
          <a:p>
            <a:r>
              <a:rPr lang="en-US" sz="1400" b="1" dirty="0">
                <a:solidFill>
                  <a:schemeClr val="accent1">
                    <a:lumMod val="50000"/>
                  </a:schemeClr>
                </a:solidFill>
              </a:rPr>
              <a:t>Unit</a:t>
            </a:r>
          </a:p>
        </p:txBody>
      </p:sp>
      <p:sp>
        <p:nvSpPr>
          <p:cNvPr id="11" name="TextBox 10">
            <a:extLst>
              <a:ext uri="{FF2B5EF4-FFF2-40B4-BE49-F238E27FC236}">
                <a16:creationId xmlns:a16="http://schemas.microsoft.com/office/drawing/2014/main" id="{8AD96741-7C8D-40F1-B3DE-7B925C98B07D}"/>
              </a:ext>
            </a:extLst>
          </p:cNvPr>
          <p:cNvSpPr txBox="1"/>
          <p:nvPr/>
        </p:nvSpPr>
        <p:spPr>
          <a:xfrm>
            <a:off x="454267" y="2265259"/>
            <a:ext cx="1023678" cy="523220"/>
          </a:xfrm>
          <a:prstGeom prst="rect">
            <a:avLst/>
          </a:prstGeom>
          <a:noFill/>
        </p:spPr>
        <p:txBody>
          <a:bodyPr wrap="none" rtlCol="0">
            <a:spAutoFit/>
          </a:bodyPr>
          <a:lstStyle/>
          <a:p>
            <a:r>
              <a:rPr lang="en-US" sz="1400" b="1" dirty="0">
                <a:solidFill>
                  <a:schemeClr val="accent1">
                    <a:lumMod val="50000"/>
                  </a:schemeClr>
                </a:solidFill>
              </a:rPr>
              <a:t>Distributed</a:t>
            </a:r>
          </a:p>
          <a:p>
            <a:r>
              <a:rPr lang="en-US" sz="1400" b="1" dirty="0">
                <a:solidFill>
                  <a:schemeClr val="accent1">
                    <a:lumMod val="50000"/>
                  </a:schemeClr>
                </a:solidFill>
              </a:rPr>
              <a:t>Unit</a:t>
            </a:r>
          </a:p>
        </p:txBody>
      </p:sp>
      <p:sp>
        <p:nvSpPr>
          <p:cNvPr id="12" name="TextBox 11">
            <a:extLst>
              <a:ext uri="{FF2B5EF4-FFF2-40B4-BE49-F238E27FC236}">
                <a16:creationId xmlns:a16="http://schemas.microsoft.com/office/drawing/2014/main" id="{0BB3A2C6-32EC-49CC-A58A-DF9168FEB858}"/>
              </a:ext>
            </a:extLst>
          </p:cNvPr>
          <p:cNvSpPr txBox="1"/>
          <p:nvPr/>
        </p:nvSpPr>
        <p:spPr>
          <a:xfrm>
            <a:off x="490439" y="3733199"/>
            <a:ext cx="719236" cy="523220"/>
          </a:xfrm>
          <a:prstGeom prst="rect">
            <a:avLst/>
          </a:prstGeom>
          <a:noFill/>
        </p:spPr>
        <p:txBody>
          <a:bodyPr wrap="none" rtlCol="0">
            <a:spAutoFit/>
          </a:bodyPr>
          <a:lstStyle/>
          <a:p>
            <a:r>
              <a:rPr lang="en-US" sz="1400" b="1" dirty="0">
                <a:solidFill>
                  <a:schemeClr val="accent1">
                    <a:lumMod val="50000"/>
                  </a:schemeClr>
                </a:solidFill>
              </a:rPr>
              <a:t>Central</a:t>
            </a:r>
          </a:p>
          <a:p>
            <a:r>
              <a:rPr lang="en-US" sz="1400" b="1" dirty="0">
                <a:solidFill>
                  <a:schemeClr val="accent1">
                    <a:lumMod val="50000"/>
                  </a:schemeClr>
                </a:solidFill>
              </a:rPr>
              <a:t>Unit</a:t>
            </a:r>
          </a:p>
        </p:txBody>
      </p:sp>
      <p:sp>
        <p:nvSpPr>
          <p:cNvPr id="13" name="TextBox 12">
            <a:extLst>
              <a:ext uri="{FF2B5EF4-FFF2-40B4-BE49-F238E27FC236}">
                <a16:creationId xmlns:a16="http://schemas.microsoft.com/office/drawing/2014/main" id="{C6F642F1-56DB-47B9-BF72-5FFD12662801}"/>
              </a:ext>
            </a:extLst>
          </p:cNvPr>
          <p:cNvSpPr txBox="1"/>
          <p:nvPr/>
        </p:nvSpPr>
        <p:spPr>
          <a:xfrm>
            <a:off x="3937775" y="3771212"/>
            <a:ext cx="4511684" cy="369332"/>
          </a:xfrm>
          <a:prstGeom prst="rect">
            <a:avLst/>
          </a:prstGeom>
          <a:noFill/>
        </p:spPr>
        <p:txBody>
          <a:bodyPr wrap="none" rtlCol="0">
            <a:spAutoFit/>
          </a:bodyPr>
          <a:lstStyle/>
          <a:p>
            <a:r>
              <a:rPr lang="en-US" dirty="0"/>
              <a:t>Robust Header Compression (</a:t>
            </a:r>
            <a:r>
              <a:rPr lang="en-US" dirty="0" err="1"/>
              <a:t>RoHC</a:t>
            </a:r>
            <a:r>
              <a:rPr lang="en-US" dirty="0"/>
              <a:t>), Security</a:t>
            </a:r>
          </a:p>
        </p:txBody>
      </p:sp>
      <p:sp>
        <p:nvSpPr>
          <p:cNvPr id="14" name="TextBox 13">
            <a:extLst>
              <a:ext uri="{FF2B5EF4-FFF2-40B4-BE49-F238E27FC236}">
                <a16:creationId xmlns:a16="http://schemas.microsoft.com/office/drawing/2014/main" id="{C5FA17EA-B8E6-4C2B-A84C-D2CDE4D136AE}"/>
              </a:ext>
            </a:extLst>
          </p:cNvPr>
          <p:cNvSpPr txBox="1"/>
          <p:nvPr/>
        </p:nvSpPr>
        <p:spPr>
          <a:xfrm>
            <a:off x="3937775" y="4183780"/>
            <a:ext cx="1953483" cy="369332"/>
          </a:xfrm>
          <a:prstGeom prst="rect">
            <a:avLst/>
          </a:prstGeom>
          <a:noFill/>
        </p:spPr>
        <p:txBody>
          <a:bodyPr wrap="none" rtlCol="0">
            <a:spAutoFit/>
          </a:bodyPr>
          <a:lstStyle/>
          <a:p>
            <a:r>
              <a:rPr lang="en-US" dirty="0"/>
              <a:t>QoS Flow Handling</a:t>
            </a:r>
          </a:p>
        </p:txBody>
      </p:sp>
      <p:sp>
        <p:nvSpPr>
          <p:cNvPr id="15" name="TextBox 14">
            <a:extLst>
              <a:ext uri="{FF2B5EF4-FFF2-40B4-BE49-F238E27FC236}">
                <a16:creationId xmlns:a16="http://schemas.microsoft.com/office/drawing/2014/main" id="{ADC5DFF9-68E4-4931-BF00-A9AF60FB6701}"/>
              </a:ext>
            </a:extLst>
          </p:cNvPr>
          <p:cNvSpPr txBox="1"/>
          <p:nvPr/>
        </p:nvSpPr>
        <p:spPr>
          <a:xfrm>
            <a:off x="3935922" y="4618634"/>
            <a:ext cx="7287059" cy="369332"/>
          </a:xfrm>
          <a:prstGeom prst="rect">
            <a:avLst/>
          </a:prstGeom>
          <a:noFill/>
        </p:spPr>
        <p:txBody>
          <a:bodyPr wrap="none" rtlCol="0">
            <a:spAutoFit/>
          </a:bodyPr>
          <a:lstStyle/>
          <a:p>
            <a:r>
              <a:rPr lang="en-US" dirty="0"/>
              <a:t>Public Land Mobile Network (PLMN) ID selection, SIB, Mobility, 5GC Connect</a:t>
            </a:r>
          </a:p>
        </p:txBody>
      </p:sp>
    </p:spTree>
    <p:extLst>
      <p:ext uri="{BB962C8B-B14F-4D97-AF65-F5344CB8AC3E}">
        <p14:creationId xmlns:p14="http://schemas.microsoft.com/office/powerpoint/2010/main" val="2798213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9BAB-D426-49F9-BFF3-796FB962EE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11ED4A8-9921-4400-BA44-66EBB8B3BF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934" y="1449654"/>
            <a:ext cx="9665030" cy="3794076"/>
          </a:xfrm>
        </p:spPr>
      </p:pic>
      <p:sp>
        <p:nvSpPr>
          <p:cNvPr id="6" name="TextBox 5">
            <a:extLst>
              <a:ext uri="{FF2B5EF4-FFF2-40B4-BE49-F238E27FC236}">
                <a16:creationId xmlns:a16="http://schemas.microsoft.com/office/drawing/2014/main" id="{9000A98F-3226-4E1D-ADE3-F30B14D39D3F}"/>
              </a:ext>
            </a:extLst>
          </p:cNvPr>
          <p:cNvSpPr txBox="1"/>
          <p:nvPr/>
        </p:nvSpPr>
        <p:spPr>
          <a:xfrm>
            <a:off x="3045549" y="5789869"/>
            <a:ext cx="6100901" cy="461665"/>
          </a:xfrm>
          <a:prstGeom prst="rect">
            <a:avLst/>
          </a:prstGeom>
          <a:noFill/>
        </p:spPr>
        <p:txBody>
          <a:bodyPr wrap="none" rtlCol="0">
            <a:spAutoFit/>
          </a:bodyPr>
          <a:lstStyle/>
          <a:p>
            <a:r>
              <a:rPr lang="en-US" sz="1200" dirty="0"/>
              <a:t>“5G NR Layer 2 – Packet Data Convergence Protocol (PDCP) Overview,” January 5, 2022, </a:t>
            </a:r>
          </a:p>
          <a:p>
            <a:r>
              <a:rPr lang="en-US" sz="1200" dirty="0"/>
              <a:t>https://www.techplayon.com/5g-nr-layer-2-packet-data-convergence-protocol-pdcp-overview/</a:t>
            </a:r>
          </a:p>
        </p:txBody>
      </p:sp>
    </p:spTree>
    <p:extLst>
      <p:ext uri="{BB962C8B-B14F-4D97-AF65-F5344CB8AC3E}">
        <p14:creationId xmlns:p14="http://schemas.microsoft.com/office/powerpoint/2010/main" val="1027636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728C-BA5F-425E-A386-9E3925FCE766}"/>
              </a:ext>
            </a:extLst>
          </p:cNvPr>
          <p:cNvSpPr>
            <a:spLocks noGrp="1"/>
          </p:cNvSpPr>
          <p:nvPr>
            <p:ph type="title"/>
          </p:nvPr>
        </p:nvSpPr>
        <p:spPr/>
        <p:txBody>
          <a:bodyPr>
            <a:normAutofit fontScale="90000"/>
          </a:bodyPr>
          <a:lstStyle/>
          <a:p>
            <a:r>
              <a:rPr lang="en-US" dirty="0"/>
              <a:t>Reference: 5G Core</a:t>
            </a:r>
            <a:br>
              <a:rPr lang="en-US" dirty="0"/>
            </a:br>
            <a:r>
              <a:rPr lang="en-US" sz="2200" dirty="0"/>
              <a:t>Note 7</a:t>
            </a:r>
            <a:endParaRPr lang="en-US" dirty="0"/>
          </a:p>
        </p:txBody>
      </p:sp>
      <p:pic>
        <p:nvPicPr>
          <p:cNvPr id="5" name="Content Placeholder 4">
            <a:extLst>
              <a:ext uri="{FF2B5EF4-FFF2-40B4-BE49-F238E27FC236}">
                <a16:creationId xmlns:a16="http://schemas.microsoft.com/office/drawing/2014/main" id="{16D57993-94E4-47AF-806D-995E2A2897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8794" y="1037255"/>
            <a:ext cx="9694411" cy="5820745"/>
          </a:xfrm>
        </p:spPr>
      </p:pic>
    </p:spTree>
    <p:extLst>
      <p:ext uri="{BB962C8B-B14F-4D97-AF65-F5344CB8AC3E}">
        <p14:creationId xmlns:p14="http://schemas.microsoft.com/office/powerpoint/2010/main" val="2595437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38B7-492F-4595-94C9-C516D0B92472}"/>
              </a:ext>
            </a:extLst>
          </p:cNvPr>
          <p:cNvSpPr>
            <a:spLocks noGrp="1"/>
          </p:cNvSpPr>
          <p:nvPr>
            <p:ph type="title"/>
          </p:nvPr>
        </p:nvSpPr>
        <p:spPr/>
        <p:txBody>
          <a:bodyPr/>
          <a:lstStyle/>
          <a:p>
            <a:r>
              <a:rPr lang="en-US" dirty="0"/>
              <a:t>5G Core Architecture</a:t>
            </a:r>
          </a:p>
        </p:txBody>
      </p:sp>
      <p:pic>
        <p:nvPicPr>
          <p:cNvPr id="4" name="Picture 3">
            <a:extLst>
              <a:ext uri="{FF2B5EF4-FFF2-40B4-BE49-F238E27FC236}">
                <a16:creationId xmlns:a16="http://schemas.microsoft.com/office/drawing/2014/main" id="{2F8346A2-E13E-43E4-BCBC-2A8C63D35AD0}"/>
              </a:ext>
            </a:extLst>
          </p:cNvPr>
          <p:cNvPicPr>
            <a:picLocks noChangeAspect="1"/>
          </p:cNvPicPr>
          <p:nvPr/>
        </p:nvPicPr>
        <p:blipFill>
          <a:blip r:embed="rId2"/>
          <a:stretch>
            <a:fillRect/>
          </a:stretch>
        </p:blipFill>
        <p:spPr>
          <a:xfrm>
            <a:off x="758908" y="1130299"/>
            <a:ext cx="10111762" cy="5422901"/>
          </a:xfrm>
          <a:prstGeom prst="rect">
            <a:avLst/>
          </a:prstGeom>
        </p:spPr>
      </p:pic>
    </p:spTree>
    <p:extLst>
      <p:ext uri="{BB962C8B-B14F-4D97-AF65-F5344CB8AC3E}">
        <p14:creationId xmlns:p14="http://schemas.microsoft.com/office/powerpoint/2010/main" val="101338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DACC-9585-4336-A038-74E100D6794A}"/>
              </a:ext>
            </a:extLst>
          </p:cNvPr>
          <p:cNvSpPr>
            <a:spLocks noGrp="1"/>
          </p:cNvSpPr>
          <p:nvPr>
            <p:ph type="title"/>
          </p:nvPr>
        </p:nvSpPr>
        <p:spPr/>
        <p:txBody>
          <a:bodyPr>
            <a:normAutofit/>
          </a:bodyPr>
          <a:lstStyle/>
          <a:p>
            <a:r>
              <a:rPr lang="en-US" dirty="0"/>
              <a:t>Frequency Bands &amp; SUL Coverage</a:t>
            </a:r>
          </a:p>
        </p:txBody>
      </p:sp>
      <p:pic>
        <p:nvPicPr>
          <p:cNvPr id="6" name="Content Placeholder 5">
            <a:extLst>
              <a:ext uri="{FF2B5EF4-FFF2-40B4-BE49-F238E27FC236}">
                <a16:creationId xmlns:a16="http://schemas.microsoft.com/office/drawing/2014/main" id="{FDC685E4-793B-4A3E-8B9C-02630678F5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4521" y="2176362"/>
            <a:ext cx="6223320" cy="2743341"/>
          </a:xfrm>
        </p:spPr>
      </p:pic>
      <p:sp>
        <p:nvSpPr>
          <p:cNvPr id="4" name="TextBox 3">
            <a:extLst>
              <a:ext uri="{FF2B5EF4-FFF2-40B4-BE49-F238E27FC236}">
                <a16:creationId xmlns:a16="http://schemas.microsoft.com/office/drawing/2014/main" id="{92865FA6-5610-4421-BB90-14DF07E375BF}"/>
              </a:ext>
            </a:extLst>
          </p:cNvPr>
          <p:cNvSpPr txBox="1"/>
          <p:nvPr/>
        </p:nvSpPr>
        <p:spPr>
          <a:xfrm>
            <a:off x="1047878" y="5635107"/>
            <a:ext cx="5409943" cy="461665"/>
          </a:xfrm>
          <a:prstGeom prst="rect">
            <a:avLst/>
          </a:prstGeom>
          <a:noFill/>
        </p:spPr>
        <p:txBody>
          <a:bodyPr wrap="none" rtlCol="0">
            <a:spAutoFit/>
          </a:bodyPr>
          <a:lstStyle/>
          <a:p>
            <a:r>
              <a:rPr lang="en-US" sz="1200" dirty="0"/>
              <a:t>Hua </a:t>
            </a:r>
            <a:r>
              <a:rPr lang="en-US" sz="1200" dirty="0" err="1"/>
              <a:t>Shou</a:t>
            </a:r>
            <a:r>
              <a:rPr lang="en-US" sz="1200" dirty="0"/>
              <a:t>, “New Features in the Next Release of 5G New Radio,”</a:t>
            </a:r>
          </a:p>
          <a:p>
            <a:r>
              <a:rPr lang="en-US" sz="1200" dirty="0"/>
              <a:t>https://ofinno.com/wp-content/uploads/2020/08/OFNO_White_Sheet_082120.pdf</a:t>
            </a:r>
          </a:p>
        </p:txBody>
      </p:sp>
      <p:sp>
        <p:nvSpPr>
          <p:cNvPr id="3" name="TextBox 2">
            <a:extLst>
              <a:ext uri="{FF2B5EF4-FFF2-40B4-BE49-F238E27FC236}">
                <a16:creationId xmlns:a16="http://schemas.microsoft.com/office/drawing/2014/main" id="{EFAA094B-A323-4B7C-8DEE-E62009095C40}"/>
              </a:ext>
            </a:extLst>
          </p:cNvPr>
          <p:cNvSpPr txBox="1"/>
          <p:nvPr/>
        </p:nvSpPr>
        <p:spPr>
          <a:xfrm>
            <a:off x="7422272" y="1339883"/>
            <a:ext cx="4199355" cy="400110"/>
          </a:xfrm>
          <a:prstGeom prst="rect">
            <a:avLst/>
          </a:prstGeom>
          <a:noFill/>
        </p:spPr>
        <p:txBody>
          <a:bodyPr wrap="none" rtlCol="0">
            <a:spAutoFit/>
          </a:bodyPr>
          <a:lstStyle/>
          <a:p>
            <a:r>
              <a:rPr lang="en-US" sz="2000" b="1" dirty="0"/>
              <a:t>SUL (supplementary Uplink) Coverage</a:t>
            </a:r>
          </a:p>
        </p:txBody>
      </p:sp>
      <p:sp>
        <p:nvSpPr>
          <p:cNvPr id="7" name="TextBox 6">
            <a:extLst>
              <a:ext uri="{FF2B5EF4-FFF2-40B4-BE49-F238E27FC236}">
                <a16:creationId xmlns:a16="http://schemas.microsoft.com/office/drawing/2014/main" id="{4DC813EC-756B-459A-9B5C-9D62E03FC0E7}"/>
              </a:ext>
            </a:extLst>
          </p:cNvPr>
          <p:cNvSpPr txBox="1"/>
          <p:nvPr/>
        </p:nvSpPr>
        <p:spPr>
          <a:xfrm>
            <a:off x="2770144" y="1339883"/>
            <a:ext cx="1999586" cy="400110"/>
          </a:xfrm>
          <a:prstGeom prst="rect">
            <a:avLst/>
          </a:prstGeom>
          <a:noFill/>
        </p:spPr>
        <p:txBody>
          <a:bodyPr wrap="none" rtlCol="0">
            <a:spAutoFit/>
          </a:bodyPr>
          <a:lstStyle/>
          <a:p>
            <a:r>
              <a:rPr lang="en-US" sz="2000" b="1" dirty="0"/>
              <a:t>Frequency Bands</a:t>
            </a:r>
          </a:p>
        </p:txBody>
      </p:sp>
      <p:pic>
        <p:nvPicPr>
          <p:cNvPr id="8" name="Picture 7">
            <a:extLst>
              <a:ext uri="{FF2B5EF4-FFF2-40B4-BE49-F238E27FC236}">
                <a16:creationId xmlns:a16="http://schemas.microsoft.com/office/drawing/2014/main" id="{CD4DA778-17B8-489A-82AC-D324E727417B}"/>
              </a:ext>
            </a:extLst>
          </p:cNvPr>
          <p:cNvPicPr>
            <a:picLocks noChangeAspect="1"/>
          </p:cNvPicPr>
          <p:nvPr/>
        </p:nvPicPr>
        <p:blipFill>
          <a:blip r:embed="rId4"/>
          <a:stretch>
            <a:fillRect/>
          </a:stretch>
        </p:blipFill>
        <p:spPr>
          <a:xfrm>
            <a:off x="7905750" y="1866900"/>
            <a:ext cx="2971800" cy="4076700"/>
          </a:xfrm>
          <a:prstGeom prst="rect">
            <a:avLst/>
          </a:prstGeom>
        </p:spPr>
      </p:pic>
    </p:spTree>
    <p:extLst>
      <p:ext uri="{BB962C8B-B14F-4D97-AF65-F5344CB8AC3E}">
        <p14:creationId xmlns:p14="http://schemas.microsoft.com/office/powerpoint/2010/main" val="2376328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6825-4892-1526-45B3-B8926B8474D2}"/>
              </a:ext>
            </a:extLst>
          </p:cNvPr>
          <p:cNvSpPr>
            <a:spLocks noGrp="1"/>
          </p:cNvSpPr>
          <p:nvPr>
            <p:ph type="title"/>
          </p:nvPr>
        </p:nvSpPr>
        <p:spPr/>
        <p:txBody>
          <a:bodyPr/>
          <a:lstStyle/>
          <a:p>
            <a:endParaRPr lang="en-US"/>
          </a:p>
        </p:txBody>
      </p:sp>
      <p:pic>
        <p:nvPicPr>
          <p:cNvPr id="7" name="Content Placeholder 6" descr="A screen shot of a diagram&#10;&#10;Description automatically generated">
            <a:extLst>
              <a:ext uri="{FF2B5EF4-FFF2-40B4-BE49-F238E27FC236}">
                <a16:creationId xmlns:a16="http://schemas.microsoft.com/office/drawing/2014/main" id="{20E1A0C2-D3B3-2F5E-F880-332BAF82AD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536699"/>
            <a:ext cx="6642100" cy="3887085"/>
          </a:xfrm>
        </p:spPr>
      </p:pic>
      <p:sp>
        <p:nvSpPr>
          <p:cNvPr id="5" name="TextBox 4">
            <a:extLst>
              <a:ext uri="{FF2B5EF4-FFF2-40B4-BE49-F238E27FC236}">
                <a16:creationId xmlns:a16="http://schemas.microsoft.com/office/drawing/2014/main" id="{D68B0AC1-5871-D522-67AC-447107BA34C4}"/>
              </a:ext>
            </a:extLst>
          </p:cNvPr>
          <p:cNvSpPr txBox="1"/>
          <p:nvPr/>
        </p:nvSpPr>
        <p:spPr>
          <a:xfrm>
            <a:off x="2514600" y="5423784"/>
            <a:ext cx="4911725" cy="276999"/>
          </a:xfrm>
          <a:prstGeom prst="rect">
            <a:avLst/>
          </a:prstGeom>
          <a:noFill/>
        </p:spPr>
        <p:txBody>
          <a:bodyPr wrap="square">
            <a:spAutoFit/>
          </a:bodyPr>
          <a:lstStyle/>
          <a:p>
            <a:r>
              <a:rPr lang="en-US" sz="1200" dirty="0">
                <a:solidFill>
                  <a:schemeClr val="tx1">
                    <a:lumMod val="65000"/>
                    <a:lumOff val="35000"/>
                  </a:schemeClr>
                </a:solidFill>
              </a:rPr>
              <a:t>https://www.exfo.com/es/recursos/blog/rf-5g-new-radio-top-5-questions/</a:t>
            </a:r>
          </a:p>
        </p:txBody>
      </p:sp>
    </p:spTree>
    <p:extLst>
      <p:ext uri="{BB962C8B-B14F-4D97-AF65-F5344CB8AC3E}">
        <p14:creationId xmlns:p14="http://schemas.microsoft.com/office/powerpoint/2010/main" val="1449779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7216-D6BA-48BE-9CE5-BE0767262607}"/>
              </a:ext>
            </a:extLst>
          </p:cNvPr>
          <p:cNvSpPr>
            <a:spLocks noGrp="1"/>
          </p:cNvSpPr>
          <p:nvPr>
            <p:ph type="title"/>
          </p:nvPr>
        </p:nvSpPr>
        <p:spPr/>
        <p:txBody>
          <a:bodyPr>
            <a:normAutofit/>
          </a:bodyPr>
          <a:lstStyle/>
          <a:p>
            <a:r>
              <a:rPr lang="en-US" dirty="0"/>
              <a:t>Numerology: Subcarrier Spacing (SPS)</a:t>
            </a:r>
          </a:p>
        </p:txBody>
      </p:sp>
      <p:pic>
        <p:nvPicPr>
          <p:cNvPr id="5" name="Picture 4">
            <a:extLst>
              <a:ext uri="{FF2B5EF4-FFF2-40B4-BE49-F238E27FC236}">
                <a16:creationId xmlns:a16="http://schemas.microsoft.com/office/drawing/2014/main" id="{6FDDA0AB-7F2A-4533-927A-85E4FA341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927" y="5141598"/>
            <a:ext cx="6842866" cy="1198441"/>
          </a:xfrm>
          <a:prstGeom prst="rect">
            <a:avLst/>
          </a:prstGeom>
        </p:spPr>
      </p:pic>
      <p:sp>
        <p:nvSpPr>
          <p:cNvPr id="6" name="TextBox 5">
            <a:extLst>
              <a:ext uri="{FF2B5EF4-FFF2-40B4-BE49-F238E27FC236}">
                <a16:creationId xmlns:a16="http://schemas.microsoft.com/office/drawing/2014/main" id="{283DCC1B-EC2E-476F-876F-656FF5A0BF85}"/>
              </a:ext>
            </a:extLst>
          </p:cNvPr>
          <p:cNvSpPr txBox="1"/>
          <p:nvPr/>
        </p:nvSpPr>
        <p:spPr>
          <a:xfrm>
            <a:off x="6992704" y="4803044"/>
            <a:ext cx="3328988" cy="338554"/>
          </a:xfrm>
          <a:prstGeom prst="rect">
            <a:avLst/>
          </a:prstGeom>
          <a:noFill/>
        </p:spPr>
        <p:txBody>
          <a:bodyPr wrap="none" rtlCol="0">
            <a:spAutoFit/>
          </a:bodyPr>
          <a:lstStyle/>
          <a:p>
            <a:r>
              <a:rPr lang="en-US" sz="1600" b="1" dirty="0">
                <a:solidFill>
                  <a:schemeClr val="accent2">
                    <a:lumMod val="75000"/>
                  </a:schemeClr>
                </a:solidFill>
              </a:rPr>
              <a:t>Supported Transmission Numerology</a:t>
            </a:r>
          </a:p>
        </p:txBody>
      </p:sp>
      <p:sp>
        <p:nvSpPr>
          <p:cNvPr id="11" name="TextBox 10">
            <a:extLst>
              <a:ext uri="{FF2B5EF4-FFF2-40B4-BE49-F238E27FC236}">
                <a16:creationId xmlns:a16="http://schemas.microsoft.com/office/drawing/2014/main" id="{CD53BC39-474C-48D4-8781-F3B8D6D90ED4}"/>
              </a:ext>
            </a:extLst>
          </p:cNvPr>
          <p:cNvSpPr txBox="1"/>
          <p:nvPr/>
        </p:nvSpPr>
        <p:spPr>
          <a:xfrm>
            <a:off x="1152525" y="1072792"/>
            <a:ext cx="5391150" cy="338554"/>
          </a:xfrm>
          <a:prstGeom prst="rect">
            <a:avLst/>
          </a:prstGeom>
          <a:noFill/>
        </p:spPr>
        <p:txBody>
          <a:bodyPr wrap="square" rtlCol="0">
            <a:spAutoFit/>
          </a:bodyPr>
          <a:lstStyle/>
          <a:p>
            <a:r>
              <a:rPr lang="en-US" sz="1600" b="1" dirty="0">
                <a:solidFill>
                  <a:schemeClr val="accent2">
                    <a:lumMod val="75000"/>
                  </a:schemeClr>
                </a:solidFill>
              </a:rPr>
              <a:t>5G NR frame structure with multiple numerology parameters</a:t>
            </a:r>
          </a:p>
        </p:txBody>
      </p:sp>
      <p:pic>
        <p:nvPicPr>
          <p:cNvPr id="12" name="Picture 11">
            <a:extLst>
              <a:ext uri="{FF2B5EF4-FFF2-40B4-BE49-F238E27FC236}">
                <a16:creationId xmlns:a16="http://schemas.microsoft.com/office/drawing/2014/main" id="{B66B1252-976C-4258-9486-9F2467436EC0}"/>
              </a:ext>
            </a:extLst>
          </p:cNvPr>
          <p:cNvPicPr>
            <a:picLocks noChangeAspect="1"/>
          </p:cNvPicPr>
          <p:nvPr/>
        </p:nvPicPr>
        <p:blipFill>
          <a:blip r:embed="rId4"/>
          <a:stretch>
            <a:fillRect/>
          </a:stretch>
        </p:blipFill>
        <p:spPr>
          <a:xfrm>
            <a:off x="509654" y="1376820"/>
            <a:ext cx="7467600" cy="3460750"/>
          </a:xfrm>
          <a:prstGeom prst="rect">
            <a:avLst/>
          </a:prstGeom>
        </p:spPr>
      </p:pic>
    </p:spTree>
    <p:extLst>
      <p:ext uri="{BB962C8B-B14F-4D97-AF65-F5344CB8AC3E}">
        <p14:creationId xmlns:p14="http://schemas.microsoft.com/office/powerpoint/2010/main" val="37943481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27AE-CD99-4FFD-9986-B4C29FFA6BE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9DB1DAF-E98C-4568-AC37-8371BF9C9E2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0113" y="1025706"/>
            <a:ext cx="5970162" cy="5132388"/>
          </a:xfrm>
        </p:spPr>
      </p:pic>
      <p:sp>
        <p:nvSpPr>
          <p:cNvPr id="4" name="TextBox 3">
            <a:extLst>
              <a:ext uri="{FF2B5EF4-FFF2-40B4-BE49-F238E27FC236}">
                <a16:creationId xmlns:a16="http://schemas.microsoft.com/office/drawing/2014/main" id="{6EC42B4B-5FBD-4A36-A7F9-4902B24F9F7F}"/>
              </a:ext>
            </a:extLst>
          </p:cNvPr>
          <p:cNvSpPr txBox="1"/>
          <p:nvPr/>
        </p:nvSpPr>
        <p:spPr>
          <a:xfrm>
            <a:off x="599944" y="6280285"/>
            <a:ext cx="10992112" cy="430887"/>
          </a:xfrm>
          <a:prstGeom prst="rect">
            <a:avLst/>
          </a:prstGeom>
          <a:noFill/>
        </p:spPr>
        <p:txBody>
          <a:bodyPr wrap="none" rtlCol="0">
            <a:spAutoFit/>
          </a:bodyPr>
          <a:lstStyle/>
          <a:p>
            <a:r>
              <a:rPr lang="en-US" sz="1100" dirty="0"/>
              <a:t>Jose Luis </a:t>
            </a:r>
            <a:r>
              <a:rPr lang="en-US" sz="1100" dirty="0" err="1"/>
              <a:t>Carcel</a:t>
            </a:r>
            <a:r>
              <a:rPr lang="en-US" sz="1100" dirty="0"/>
              <a:t>, </a:t>
            </a:r>
            <a:r>
              <a:rPr lang="en-US" sz="1100" dirty="0" err="1"/>
              <a:t>Belkacem</a:t>
            </a:r>
            <a:r>
              <a:rPr lang="en-US" sz="1100" dirty="0"/>
              <a:t> </a:t>
            </a:r>
            <a:r>
              <a:rPr lang="en-US" sz="1100" dirty="0" err="1"/>
              <a:t>Mouhouche</a:t>
            </a:r>
            <a:r>
              <a:rPr lang="en-US" sz="1100" dirty="0"/>
              <a:t>, Manuel Fuentes, and </a:t>
            </a:r>
            <a:r>
              <a:rPr lang="en-US" sz="1100" dirty="0" err="1"/>
              <a:t>Edurado</a:t>
            </a:r>
            <a:r>
              <a:rPr lang="en-US" sz="1100" dirty="0"/>
              <a:t> </a:t>
            </a:r>
            <a:r>
              <a:rPr lang="en-US" sz="1100" dirty="0" err="1"/>
              <a:t>Garro</a:t>
            </a:r>
            <a:r>
              <a:rPr lang="en-US" sz="1100" dirty="0"/>
              <a:t>, “IMT-2020 Key Performance Indicators: Evaluation and Extension Towards 5G New Radio Point-to-Multipoint,” </a:t>
            </a:r>
          </a:p>
          <a:p>
            <a:r>
              <a:rPr lang="en-US" sz="1100" dirty="0"/>
              <a:t>IEEE International Symposium on Broadband Multimedia Systems and Broadcasting, 2019, DOI:</a:t>
            </a:r>
            <a:r>
              <a:rPr lang="en-US" sz="1100" u="sng" dirty="0">
                <a:hlinkClick r:id="rId3"/>
              </a:rPr>
              <a:t>10.1109/BMSB47279.2019.8971948</a:t>
            </a:r>
            <a:endParaRPr lang="en-US" sz="1100" dirty="0"/>
          </a:p>
        </p:txBody>
      </p:sp>
    </p:spTree>
    <p:extLst>
      <p:ext uri="{BB962C8B-B14F-4D97-AF65-F5344CB8AC3E}">
        <p14:creationId xmlns:p14="http://schemas.microsoft.com/office/powerpoint/2010/main" val="23644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Why 5G Communications?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870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43BC-140E-4A94-9114-1E7538584373}"/>
              </a:ext>
            </a:extLst>
          </p:cNvPr>
          <p:cNvSpPr>
            <a:spLocks noGrp="1"/>
          </p:cNvSpPr>
          <p:nvPr>
            <p:ph type="title"/>
          </p:nvPr>
        </p:nvSpPr>
        <p:spPr/>
        <p:txBody>
          <a:bodyPr>
            <a:normAutofit fontScale="90000"/>
          </a:bodyPr>
          <a:lstStyle/>
          <a:p>
            <a:r>
              <a:rPr lang="en-US" dirty="0"/>
              <a:t>OFDMA </a:t>
            </a:r>
            <a:br>
              <a:rPr lang="en-US" dirty="0"/>
            </a:br>
            <a:r>
              <a:rPr lang="en-US" sz="2700" dirty="0"/>
              <a:t>(Orthogonal Frequency Division Multiple Access)</a:t>
            </a:r>
            <a:endParaRPr lang="en-US" dirty="0"/>
          </a:p>
        </p:txBody>
      </p:sp>
      <p:pic>
        <p:nvPicPr>
          <p:cNvPr id="6" name="Content Placeholder 5">
            <a:extLst>
              <a:ext uri="{FF2B5EF4-FFF2-40B4-BE49-F238E27FC236}">
                <a16:creationId xmlns:a16="http://schemas.microsoft.com/office/drawing/2014/main" id="{4932CEC0-3841-4142-A51E-08311EA2E5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0844" y="1044575"/>
            <a:ext cx="10856974" cy="5132388"/>
          </a:xfrm>
        </p:spPr>
      </p:pic>
      <p:sp>
        <p:nvSpPr>
          <p:cNvPr id="4" name="TextBox 3">
            <a:extLst>
              <a:ext uri="{FF2B5EF4-FFF2-40B4-BE49-F238E27FC236}">
                <a16:creationId xmlns:a16="http://schemas.microsoft.com/office/drawing/2014/main" id="{A3315AC4-AC4A-4F26-81DD-FDD3A6FF5275}"/>
              </a:ext>
            </a:extLst>
          </p:cNvPr>
          <p:cNvSpPr txBox="1"/>
          <p:nvPr/>
        </p:nvSpPr>
        <p:spPr>
          <a:xfrm>
            <a:off x="3413759" y="6188257"/>
            <a:ext cx="5612114" cy="461665"/>
          </a:xfrm>
          <a:prstGeom prst="rect">
            <a:avLst/>
          </a:prstGeom>
          <a:noFill/>
        </p:spPr>
        <p:txBody>
          <a:bodyPr wrap="none" rtlCol="0">
            <a:spAutoFit/>
          </a:bodyPr>
          <a:lstStyle/>
          <a:p>
            <a:r>
              <a:rPr lang="en-US" sz="1200" i="1" dirty="0"/>
              <a:t>Combined time/frequency domain view of OFDM signal. (Image: Keysight Technologies)</a:t>
            </a:r>
            <a:endParaRPr lang="en-US" sz="1200" dirty="0"/>
          </a:p>
          <a:p>
            <a:r>
              <a:rPr lang="en-US" sz="1200" dirty="0"/>
              <a:t>https://www.5gtechnologyworld.com/the-basics-of-5gs-modulation-ofdm/</a:t>
            </a:r>
          </a:p>
        </p:txBody>
      </p:sp>
    </p:spTree>
    <p:extLst>
      <p:ext uri="{BB962C8B-B14F-4D97-AF65-F5344CB8AC3E}">
        <p14:creationId xmlns:p14="http://schemas.microsoft.com/office/powerpoint/2010/main" val="1522606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D502-F5C6-4407-9BA4-929ACA14E2A9}"/>
              </a:ext>
            </a:extLst>
          </p:cNvPr>
          <p:cNvSpPr>
            <a:spLocks noGrp="1"/>
          </p:cNvSpPr>
          <p:nvPr>
            <p:ph type="title"/>
          </p:nvPr>
        </p:nvSpPr>
        <p:spPr/>
        <p:txBody>
          <a:bodyPr/>
          <a:lstStyle/>
          <a:p>
            <a:r>
              <a:rPr lang="en-US" dirty="0"/>
              <a:t>Modulation</a:t>
            </a:r>
          </a:p>
        </p:txBody>
      </p:sp>
      <p:pic>
        <p:nvPicPr>
          <p:cNvPr id="6" name="Content Placeholder 5">
            <a:extLst>
              <a:ext uri="{FF2B5EF4-FFF2-40B4-BE49-F238E27FC236}">
                <a16:creationId xmlns:a16="http://schemas.microsoft.com/office/drawing/2014/main" id="{8417EEC9-8593-4DF4-999A-220C585530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8356" y="2422544"/>
            <a:ext cx="5715000" cy="1695450"/>
          </a:xfrm>
        </p:spPr>
      </p:pic>
      <p:sp>
        <p:nvSpPr>
          <p:cNvPr id="4" name="TextBox 3">
            <a:extLst>
              <a:ext uri="{FF2B5EF4-FFF2-40B4-BE49-F238E27FC236}">
                <a16:creationId xmlns:a16="http://schemas.microsoft.com/office/drawing/2014/main" id="{B1591F4A-2D60-43A5-921F-12A6D5CD22EA}"/>
              </a:ext>
            </a:extLst>
          </p:cNvPr>
          <p:cNvSpPr txBox="1"/>
          <p:nvPr/>
        </p:nvSpPr>
        <p:spPr>
          <a:xfrm>
            <a:off x="2578875" y="5945903"/>
            <a:ext cx="7847020" cy="430887"/>
          </a:xfrm>
          <a:prstGeom prst="rect">
            <a:avLst/>
          </a:prstGeom>
          <a:noFill/>
        </p:spPr>
        <p:txBody>
          <a:bodyPr wrap="none" rtlCol="0">
            <a:spAutoFit/>
          </a:bodyPr>
          <a:lstStyle/>
          <a:p>
            <a:r>
              <a:rPr lang="en-US" sz="1100" dirty="0" err="1"/>
              <a:t>Houman</a:t>
            </a:r>
            <a:r>
              <a:rPr lang="en-US" sz="1100" dirty="0"/>
              <a:t> Sadeghi </a:t>
            </a:r>
            <a:r>
              <a:rPr lang="en-US" sz="1100" dirty="0" err="1"/>
              <a:t>Kaji</a:t>
            </a:r>
            <a:r>
              <a:rPr lang="en-US" sz="1100" dirty="0"/>
              <a:t>, “Understanding 5G, A Practical Guide to Deploying and Operating 5G Networks, 5G New </a:t>
            </a:r>
            <a:r>
              <a:rPr lang="en-US" sz="1100" dirty="0" err="1"/>
              <a:t>Radio,”Sept</a:t>
            </a:r>
            <a:r>
              <a:rPr lang="en-US" sz="1100" dirty="0"/>
              <a:t> 1, 2021</a:t>
            </a:r>
          </a:p>
          <a:p>
            <a:r>
              <a:rPr lang="en-US" sz="1100" dirty="0"/>
              <a:t>https://www.linkedin.com/pulse/understanding-5g-practical-guide-deploying-operating-new-houman</a:t>
            </a:r>
          </a:p>
        </p:txBody>
      </p:sp>
      <p:pic>
        <p:nvPicPr>
          <p:cNvPr id="8" name="Picture 7">
            <a:extLst>
              <a:ext uri="{FF2B5EF4-FFF2-40B4-BE49-F238E27FC236}">
                <a16:creationId xmlns:a16="http://schemas.microsoft.com/office/drawing/2014/main" id="{6EBB853D-6E83-4147-839A-43743509B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50" y="1515287"/>
            <a:ext cx="4648958" cy="3509963"/>
          </a:xfrm>
          <a:prstGeom prst="rect">
            <a:avLst/>
          </a:prstGeom>
        </p:spPr>
      </p:pic>
    </p:spTree>
    <p:extLst>
      <p:ext uri="{BB962C8B-B14F-4D97-AF65-F5344CB8AC3E}">
        <p14:creationId xmlns:p14="http://schemas.microsoft.com/office/powerpoint/2010/main" val="2545954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1C39-C67B-4DAA-BCDA-275A0D7CB57D}"/>
              </a:ext>
            </a:extLst>
          </p:cNvPr>
          <p:cNvSpPr>
            <a:spLocks noGrp="1"/>
          </p:cNvSpPr>
          <p:nvPr>
            <p:ph type="title"/>
          </p:nvPr>
        </p:nvSpPr>
        <p:spPr/>
        <p:txBody>
          <a:bodyPr/>
          <a:lstStyle/>
          <a:p>
            <a:r>
              <a:rPr lang="en-US" dirty="0"/>
              <a:t>Duplex Schemes</a:t>
            </a:r>
          </a:p>
        </p:txBody>
      </p:sp>
      <p:sp>
        <p:nvSpPr>
          <p:cNvPr id="3" name="Content Placeholder 2">
            <a:extLst>
              <a:ext uri="{FF2B5EF4-FFF2-40B4-BE49-F238E27FC236}">
                <a16:creationId xmlns:a16="http://schemas.microsoft.com/office/drawing/2014/main" id="{2BEBF958-ED87-4295-A2A8-ED1F236B2316}"/>
              </a:ext>
            </a:extLst>
          </p:cNvPr>
          <p:cNvSpPr>
            <a:spLocks noGrp="1"/>
          </p:cNvSpPr>
          <p:nvPr>
            <p:ph idx="1"/>
          </p:nvPr>
        </p:nvSpPr>
        <p:spPr/>
        <p:txBody>
          <a:bodyPr/>
          <a:lstStyle/>
          <a:p>
            <a:r>
              <a:rPr lang="en-US" dirty="0"/>
              <a:t>TDD</a:t>
            </a:r>
          </a:p>
          <a:p>
            <a:pPr lvl="1"/>
            <a:r>
              <a:rPr lang="en-US" dirty="0"/>
              <a:t>Uplink and downlink transmission use the same carrier frequency and are separated in different time slices</a:t>
            </a:r>
          </a:p>
          <a:p>
            <a:pPr lvl="1"/>
            <a:endParaRPr lang="en-US" dirty="0"/>
          </a:p>
          <a:p>
            <a:pPr lvl="1"/>
            <a:endParaRPr lang="en-US" dirty="0"/>
          </a:p>
          <a:p>
            <a:pPr lvl="1"/>
            <a:endParaRPr lang="en-US" dirty="0"/>
          </a:p>
          <a:p>
            <a:r>
              <a:rPr lang="en-US" dirty="0"/>
              <a:t>FDD</a:t>
            </a:r>
          </a:p>
          <a:p>
            <a:pPr lvl="1"/>
            <a:r>
              <a:rPr lang="en-US" dirty="0"/>
              <a:t>Uplink and downlink transmission use the different frequencies simultaneously</a:t>
            </a:r>
          </a:p>
        </p:txBody>
      </p:sp>
    </p:spTree>
    <p:extLst>
      <p:ext uri="{BB962C8B-B14F-4D97-AF65-F5344CB8AC3E}">
        <p14:creationId xmlns:p14="http://schemas.microsoft.com/office/powerpoint/2010/main" val="1126896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83019-31C3-4FEE-8F0C-06228C0D3835}"/>
              </a:ext>
            </a:extLst>
          </p:cNvPr>
          <p:cNvSpPr>
            <a:spLocks noGrp="1"/>
          </p:cNvSpPr>
          <p:nvPr>
            <p:ph type="title"/>
          </p:nvPr>
        </p:nvSpPr>
        <p:spPr/>
        <p:txBody>
          <a:bodyPr/>
          <a:lstStyle/>
          <a:p>
            <a:r>
              <a:rPr lang="en-US" dirty="0"/>
              <a:t>Network Slicing</a:t>
            </a:r>
          </a:p>
        </p:txBody>
      </p:sp>
      <p:pic>
        <p:nvPicPr>
          <p:cNvPr id="5" name="Content Placeholder 4">
            <a:extLst>
              <a:ext uri="{FF2B5EF4-FFF2-40B4-BE49-F238E27FC236}">
                <a16:creationId xmlns:a16="http://schemas.microsoft.com/office/drawing/2014/main" id="{2906924F-7150-41CE-8B0A-88065614E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294" y="1541148"/>
            <a:ext cx="9364228" cy="4050028"/>
          </a:xfrm>
        </p:spPr>
      </p:pic>
      <p:sp>
        <p:nvSpPr>
          <p:cNvPr id="6" name="TextBox 5">
            <a:extLst>
              <a:ext uri="{FF2B5EF4-FFF2-40B4-BE49-F238E27FC236}">
                <a16:creationId xmlns:a16="http://schemas.microsoft.com/office/drawing/2014/main" id="{AF3EA753-A309-4EA1-AF84-B501F7F9709B}"/>
              </a:ext>
            </a:extLst>
          </p:cNvPr>
          <p:cNvSpPr txBox="1"/>
          <p:nvPr/>
        </p:nvSpPr>
        <p:spPr>
          <a:xfrm>
            <a:off x="3969715" y="6179522"/>
            <a:ext cx="4219232" cy="276999"/>
          </a:xfrm>
          <a:prstGeom prst="rect">
            <a:avLst/>
          </a:prstGeom>
          <a:noFill/>
        </p:spPr>
        <p:txBody>
          <a:bodyPr wrap="none" rtlCol="0">
            <a:spAutoFit/>
          </a:bodyPr>
          <a:lstStyle/>
          <a:p>
            <a:r>
              <a:rPr lang="en-US" sz="1200" dirty="0"/>
              <a:t>https://www.3gpp.org/news-events/3gpp-news/sys-architecture</a:t>
            </a:r>
          </a:p>
        </p:txBody>
      </p:sp>
    </p:spTree>
    <p:extLst>
      <p:ext uri="{BB962C8B-B14F-4D97-AF65-F5344CB8AC3E}">
        <p14:creationId xmlns:p14="http://schemas.microsoft.com/office/powerpoint/2010/main" val="3825197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0C5B0-C3C8-436E-9948-3F06E7AE4B16}"/>
              </a:ext>
            </a:extLst>
          </p:cNvPr>
          <p:cNvSpPr>
            <a:spLocks noGrp="1"/>
          </p:cNvSpPr>
          <p:nvPr>
            <p:ph type="title"/>
          </p:nvPr>
        </p:nvSpPr>
        <p:spPr/>
        <p:txBody>
          <a:bodyPr>
            <a:normAutofit fontScale="90000"/>
          </a:bodyPr>
          <a:lstStyle/>
          <a:p>
            <a:r>
              <a:rPr lang="en-US" sz="2200" dirty="0"/>
              <a:t>Deployment Options:</a:t>
            </a:r>
            <a:br>
              <a:rPr lang="en-US" dirty="0"/>
            </a:br>
            <a:r>
              <a:rPr lang="en-US" dirty="0"/>
              <a:t>Standalone vs. Non-Standalone</a:t>
            </a:r>
          </a:p>
        </p:txBody>
      </p:sp>
      <p:pic>
        <p:nvPicPr>
          <p:cNvPr id="6" name="Content Placeholder 5">
            <a:extLst>
              <a:ext uri="{FF2B5EF4-FFF2-40B4-BE49-F238E27FC236}">
                <a16:creationId xmlns:a16="http://schemas.microsoft.com/office/drawing/2014/main" id="{8B21B234-C341-4E4A-A4EF-8D621453EA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081" y="1113445"/>
            <a:ext cx="9621838" cy="5163720"/>
          </a:xfrm>
        </p:spPr>
      </p:pic>
      <p:sp>
        <p:nvSpPr>
          <p:cNvPr id="4" name="TextBox 3">
            <a:extLst>
              <a:ext uri="{FF2B5EF4-FFF2-40B4-BE49-F238E27FC236}">
                <a16:creationId xmlns:a16="http://schemas.microsoft.com/office/drawing/2014/main" id="{E203624C-C358-4EA1-A9F9-E1154C99C20C}"/>
              </a:ext>
            </a:extLst>
          </p:cNvPr>
          <p:cNvSpPr txBox="1"/>
          <p:nvPr/>
        </p:nvSpPr>
        <p:spPr>
          <a:xfrm>
            <a:off x="3986384" y="6277165"/>
            <a:ext cx="4219232" cy="276999"/>
          </a:xfrm>
          <a:prstGeom prst="rect">
            <a:avLst/>
          </a:prstGeom>
          <a:noFill/>
        </p:spPr>
        <p:txBody>
          <a:bodyPr wrap="none" rtlCol="0">
            <a:spAutoFit/>
          </a:bodyPr>
          <a:lstStyle/>
          <a:p>
            <a:r>
              <a:rPr lang="en-US" sz="1200" dirty="0"/>
              <a:t>https://www.3gpp.org/news-events/3gpp-news/sys-architecture</a:t>
            </a:r>
          </a:p>
        </p:txBody>
      </p:sp>
      <p:sp>
        <p:nvSpPr>
          <p:cNvPr id="3" name="TextBox 2">
            <a:extLst>
              <a:ext uri="{FF2B5EF4-FFF2-40B4-BE49-F238E27FC236}">
                <a16:creationId xmlns:a16="http://schemas.microsoft.com/office/drawing/2014/main" id="{8F1333B2-C704-429D-B855-1B6B5DCA37C6}"/>
              </a:ext>
            </a:extLst>
          </p:cNvPr>
          <p:cNvSpPr txBox="1"/>
          <p:nvPr/>
        </p:nvSpPr>
        <p:spPr>
          <a:xfrm>
            <a:off x="9124950" y="1436612"/>
            <a:ext cx="1272400" cy="461665"/>
          </a:xfrm>
          <a:prstGeom prst="rect">
            <a:avLst/>
          </a:prstGeom>
          <a:noFill/>
        </p:spPr>
        <p:txBody>
          <a:bodyPr wrap="none" rtlCol="0">
            <a:spAutoFit/>
          </a:bodyPr>
          <a:lstStyle/>
          <a:p>
            <a:r>
              <a:rPr lang="en-US" sz="1200" dirty="0"/>
              <a:t>- - - Control Plane</a:t>
            </a:r>
          </a:p>
          <a:p>
            <a:r>
              <a:rPr lang="en-US" sz="1200" dirty="0"/>
              <a:t>___ User Plane</a:t>
            </a:r>
          </a:p>
        </p:txBody>
      </p:sp>
    </p:spTree>
    <p:extLst>
      <p:ext uri="{BB962C8B-B14F-4D97-AF65-F5344CB8AC3E}">
        <p14:creationId xmlns:p14="http://schemas.microsoft.com/office/powerpoint/2010/main" val="350131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545-773F-497A-B889-A6224E6E49E9}"/>
              </a:ext>
            </a:extLst>
          </p:cNvPr>
          <p:cNvSpPr>
            <a:spLocks noGrp="1"/>
          </p:cNvSpPr>
          <p:nvPr>
            <p:ph type="title"/>
          </p:nvPr>
        </p:nvSpPr>
        <p:spPr/>
        <p:txBody>
          <a:bodyPr>
            <a:normAutofit fontScale="90000"/>
          </a:bodyPr>
          <a:lstStyle/>
          <a:p>
            <a:r>
              <a:rPr lang="en-US" dirty="0"/>
              <a:t>Antenna: MIMO </a:t>
            </a:r>
            <a:br>
              <a:rPr lang="en-US" dirty="0"/>
            </a:br>
            <a:r>
              <a:rPr lang="en-US" sz="2700" dirty="0"/>
              <a:t>(Multiple Input Multiple Output)</a:t>
            </a:r>
            <a:endParaRPr lang="en-US" dirty="0"/>
          </a:p>
        </p:txBody>
      </p:sp>
      <p:sp>
        <p:nvSpPr>
          <p:cNvPr id="3" name="Content Placeholder 2">
            <a:extLst>
              <a:ext uri="{FF2B5EF4-FFF2-40B4-BE49-F238E27FC236}">
                <a16:creationId xmlns:a16="http://schemas.microsoft.com/office/drawing/2014/main" id="{51FE41FC-50E7-4024-A298-835268269179}"/>
              </a:ext>
            </a:extLst>
          </p:cNvPr>
          <p:cNvSpPr>
            <a:spLocks noGrp="1"/>
          </p:cNvSpPr>
          <p:nvPr>
            <p:ph idx="1"/>
          </p:nvPr>
        </p:nvSpPr>
        <p:spPr/>
        <p:txBody>
          <a:bodyPr>
            <a:normAutofit fontScale="92500" lnSpcReduction="10000"/>
          </a:bodyPr>
          <a:lstStyle/>
          <a:p>
            <a:r>
              <a:rPr lang="en-US" dirty="0"/>
              <a:t>Spatial Diversity: Improve Coverage</a:t>
            </a:r>
          </a:p>
          <a:p>
            <a:endParaRPr lang="en-US" dirty="0"/>
          </a:p>
          <a:p>
            <a:endParaRPr lang="en-US" dirty="0"/>
          </a:p>
          <a:p>
            <a:endParaRPr lang="en-US" dirty="0"/>
          </a:p>
          <a:p>
            <a:r>
              <a:rPr lang="en-US" dirty="0"/>
              <a:t>Spatial Multiplexing: Higher Data Rate (Spectral Efficiency)</a:t>
            </a:r>
          </a:p>
          <a:p>
            <a:endParaRPr lang="en-US" dirty="0"/>
          </a:p>
          <a:p>
            <a:endParaRPr lang="en-US" dirty="0"/>
          </a:p>
          <a:p>
            <a:endParaRPr lang="en-US" dirty="0"/>
          </a:p>
          <a:p>
            <a:endParaRPr lang="en-US" dirty="0"/>
          </a:p>
          <a:p>
            <a:r>
              <a:rPr lang="en-US" dirty="0"/>
              <a:t>=&gt; </a:t>
            </a:r>
            <a:r>
              <a:rPr lang="en-US" dirty="0" err="1"/>
              <a:t>mMIMO</a:t>
            </a:r>
            <a:r>
              <a:rPr lang="en-US" dirty="0"/>
              <a:t> (massive MIMO)</a:t>
            </a:r>
          </a:p>
          <a:p>
            <a:pPr lvl="1"/>
            <a:r>
              <a:rPr lang="en-US" dirty="0"/>
              <a:t>Standard MIMO usually uses 2 or 4 antennas. </a:t>
            </a:r>
          </a:p>
          <a:p>
            <a:pPr lvl="1"/>
            <a:r>
              <a:rPr lang="en-US" dirty="0" err="1"/>
              <a:t>mMIMO</a:t>
            </a:r>
            <a:r>
              <a:rPr lang="en-US" dirty="0"/>
              <a:t> uses as many as 96 to 128 antennas.</a:t>
            </a:r>
          </a:p>
        </p:txBody>
      </p:sp>
      <p:pic>
        <p:nvPicPr>
          <p:cNvPr id="4" name="Picture 3">
            <a:extLst>
              <a:ext uri="{FF2B5EF4-FFF2-40B4-BE49-F238E27FC236}">
                <a16:creationId xmlns:a16="http://schemas.microsoft.com/office/drawing/2014/main" id="{D45DC9E8-F04B-4A34-B5F0-1A92364AE240}"/>
              </a:ext>
            </a:extLst>
          </p:cNvPr>
          <p:cNvPicPr>
            <a:picLocks noChangeAspect="1"/>
          </p:cNvPicPr>
          <p:nvPr/>
        </p:nvPicPr>
        <p:blipFill>
          <a:blip r:embed="rId2"/>
          <a:stretch>
            <a:fillRect/>
          </a:stretch>
        </p:blipFill>
        <p:spPr>
          <a:xfrm>
            <a:off x="2308223" y="1546225"/>
            <a:ext cx="5607051" cy="1237310"/>
          </a:xfrm>
          <a:prstGeom prst="rect">
            <a:avLst/>
          </a:prstGeom>
        </p:spPr>
      </p:pic>
      <p:pic>
        <p:nvPicPr>
          <p:cNvPr id="5" name="Picture 4">
            <a:extLst>
              <a:ext uri="{FF2B5EF4-FFF2-40B4-BE49-F238E27FC236}">
                <a16:creationId xmlns:a16="http://schemas.microsoft.com/office/drawing/2014/main" id="{0127F2E6-482F-4129-BB66-352DE4A35439}"/>
              </a:ext>
            </a:extLst>
          </p:cNvPr>
          <p:cNvPicPr>
            <a:picLocks noChangeAspect="1"/>
          </p:cNvPicPr>
          <p:nvPr/>
        </p:nvPicPr>
        <p:blipFill>
          <a:blip r:embed="rId3"/>
          <a:stretch>
            <a:fillRect/>
          </a:stretch>
        </p:blipFill>
        <p:spPr>
          <a:xfrm>
            <a:off x="2308223" y="3429000"/>
            <a:ext cx="5607051" cy="1260803"/>
          </a:xfrm>
          <a:prstGeom prst="rect">
            <a:avLst/>
          </a:prstGeom>
        </p:spPr>
      </p:pic>
      <p:graphicFrame>
        <p:nvGraphicFramePr>
          <p:cNvPr id="6" name="Table 5">
            <a:extLst>
              <a:ext uri="{FF2B5EF4-FFF2-40B4-BE49-F238E27FC236}">
                <a16:creationId xmlns:a16="http://schemas.microsoft.com/office/drawing/2014/main" id="{C151EAFD-AD92-451B-992B-1D32F9F8E3EA}"/>
              </a:ext>
            </a:extLst>
          </p:cNvPr>
          <p:cNvGraphicFramePr>
            <a:graphicFrameLocks noGrp="1"/>
          </p:cNvGraphicFramePr>
          <p:nvPr>
            <p:extLst>
              <p:ext uri="{D42A27DB-BD31-4B8C-83A1-F6EECF244321}">
                <p14:modId xmlns:p14="http://schemas.microsoft.com/office/powerpoint/2010/main" val="1935484830"/>
              </p:ext>
            </p:extLst>
          </p:nvPr>
        </p:nvGraphicFramePr>
        <p:xfrm>
          <a:off x="7915274" y="4898571"/>
          <a:ext cx="2654301" cy="1828800"/>
        </p:xfrm>
        <a:graphic>
          <a:graphicData uri="http://schemas.openxmlformats.org/drawingml/2006/table">
            <a:tbl>
              <a:tblPr firstRow="1" bandRow="1">
                <a:tableStyleId>{5940675A-B579-460E-94D1-54222C63F5DA}</a:tableStyleId>
              </a:tblPr>
              <a:tblGrid>
                <a:gridCol w="884767">
                  <a:extLst>
                    <a:ext uri="{9D8B030D-6E8A-4147-A177-3AD203B41FA5}">
                      <a16:colId xmlns:a16="http://schemas.microsoft.com/office/drawing/2014/main" val="2014848677"/>
                    </a:ext>
                  </a:extLst>
                </a:gridCol>
                <a:gridCol w="884767">
                  <a:extLst>
                    <a:ext uri="{9D8B030D-6E8A-4147-A177-3AD203B41FA5}">
                      <a16:colId xmlns:a16="http://schemas.microsoft.com/office/drawing/2014/main" val="3647981479"/>
                    </a:ext>
                  </a:extLst>
                </a:gridCol>
                <a:gridCol w="884767">
                  <a:extLst>
                    <a:ext uri="{9D8B030D-6E8A-4147-A177-3AD203B41FA5}">
                      <a16:colId xmlns:a16="http://schemas.microsoft.com/office/drawing/2014/main" val="418643227"/>
                    </a:ext>
                  </a:extLst>
                </a:gridCol>
              </a:tblGrid>
              <a:tr h="184364">
                <a:tc>
                  <a:txBody>
                    <a:bodyPr/>
                    <a:lstStyle/>
                    <a:p>
                      <a:pPr algn="ctr"/>
                      <a:r>
                        <a:rPr lang="en-US" sz="1400" dirty="0"/>
                        <a:t>Tx arrays</a:t>
                      </a:r>
                    </a:p>
                  </a:txBody>
                  <a:tcPr>
                    <a:solidFill>
                      <a:schemeClr val="accent1">
                        <a:lumMod val="20000"/>
                        <a:lumOff val="80000"/>
                      </a:schemeClr>
                    </a:solidFill>
                  </a:tcPr>
                </a:tc>
                <a:tc>
                  <a:txBody>
                    <a:bodyPr/>
                    <a:lstStyle/>
                    <a:p>
                      <a:pPr algn="ctr"/>
                      <a:r>
                        <a:rPr lang="en-US" sz="1400" dirty="0"/>
                        <a:t>Rx arrays</a:t>
                      </a:r>
                    </a:p>
                  </a:txBody>
                  <a:tcPr>
                    <a:solidFill>
                      <a:schemeClr val="accent1">
                        <a:lumMod val="20000"/>
                        <a:lumOff val="80000"/>
                      </a:schemeClr>
                    </a:solidFill>
                  </a:tcPr>
                </a:tc>
                <a:tc>
                  <a:txBody>
                    <a:bodyPr/>
                    <a:lstStyle/>
                    <a:p>
                      <a:pPr algn="ctr"/>
                      <a:r>
                        <a:rPr lang="en-US" sz="1400" dirty="0"/>
                        <a:t>MIMO</a:t>
                      </a:r>
                    </a:p>
                  </a:txBody>
                  <a:tcPr>
                    <a:solidFill>
                      <a:schemeClr val="accent1">
                        <a:lumMod val="20000"/>
                        <a:lumOff val="80000"/>
                      </a:schemeClr>
                    </a:solidFill>
                  </a:tcPr>
                </a:tc>
                <a:extLst>
                  <a:ext uri="{0D108BD9-81ED-4DB2-BD59-A6C34878D82A}">
                    <a16:rowId xmlns:a16="http://schemas.microsoft.com/office/drawing/2014/main" val="2266036886"/>
                  </a:ext>
                </a:extLst>
              </a:tr>
              <a:tr h="184364">
                <a:tc>
                  <a:txBody>
                    <a:bodyPr/>
                    <a:lstStyle/>
                    <a:p>
                      <a:pPr algn="ctr"/>
                      <a:r>
                        <a:rPr lang="en-US" sz="1400" dirty="0"/>
                        <a:t>2</a:t>
                      </a:r>
                    </a:p>
                  </a:txBody>
                  <a:tcPr/>
                </a:tc>
                <a:tc>
                  <a:txBody>
                    <a:bodyPr/>
                    <a:lstStyle/>
                    <a:p>
                      <a:pPr algn="ctr"/>
                      <a:r>
                        <a:rPr lang="en-US" sz="1400" dirty="0"/>
                        <a:t>2</a:t>
                      </a:r>
                    </a:p>
                  </a:txBody>
                  <a:tcPr/>
                </a:tc>
                <a:tc>
                  <a:txBody>
                    <a:bodyPr/>
                    <a:lstStyle/>
                    <a:p>
                      <a:pPr algn="ctr"/>
                      <a:r>
                        <a:rPr lang="en-US" sz="1400" dirty="0"/>
                        <a:t>2*2</a:t>
                      </a:r>
                    </a:p>
                  </a:txBody>
                  <a:tcPr/>
                </a:tc>
                <a:extLst>
                  <a:ext uri="{0D108BD9-81ED-4DB2-BD59-A6C34878D82A}">
                    <a16:rowId xmlns:a16="http://schemas.microsoft.com/office/drawing/2014/main" val="709604259"/>
                  </a:ext>
                </a:extLst>
              </a:tr>
              <a:tr h="184364">
                <a:tc>
                  <a:txBody>
                    <a:bodyPr/>
                    <a:lstStyle/>
                    <a:p>
                      <a:pPr algn="ctr"/>
                      <a:r>
                        <a:rPr lang="en-US" sz="1400" dirty="0"/>
                        <a:t>4</a:t>
                      </a:r>
                    </a:p>
                  </a:txBody>
                  <a:tcPr/>
                </a:tc>
                <a:tc>
                  <a:txBody>
                    <a:bodyPr/>
                    <a:lstStyle/>
                    <a:p>
                      <a:pPr algn="ctr"/>
                      <a:r>
                        <a:rPr lang="en-US" sz="1400" dirty="0"/>
                        <a:t>2</a:t>
                      </a:r>
                    </a:p>
                  </a:txBody>
                  <a:tcPr/>
                </a:tc>
                <a:tc>
                  <a:txBody>
                    <a:bodyPr/>
                    <a:lstStyle/>
                    <a:p>
                      <a:pPr algn="ctr"/>
                      <a:r>
                        <a:rPr lang="en-US" sz="1400" dirty="0"/>
                        <a:t>4*2</a:t>
                      </a:r>
                    </a:p>
                  </a:txBody>
                  <a:tcPr/>
                </a:tc>
                <a:extLst>
                  <a:ext uri="{0D108BD9-81ED-4DB2-BD59-A6C34878D82A}">
                    <a16:rowId xmlns:a16="http://schemas.microsoft.com/office/drawing/2014/main" val="3113612966"/>
                  </a:ext>
                </a:extLst>
              </a:tr>
              <a:tr h="184364">
                <a:tc>
                  <a:txBody>
                    <a:bodyPr/>
                    <a:lstStyle/>
                    <a:p>
                      <a:pPr algn="ctr"/>
                      <a:r>
                        <a:rPr lang="en-US" sz="1400" dirty="0"/>
                        <a:t>2</a:t>
                      </a:r>
                    </a:p>
                  </a:txBody>
                  <a:tcPr/>
                </a:tc>
                <a:tc>
                  <a:txBody>
                    <a:bodyPr/>
                    <a:lstStyle/>
                    <a:p>
                      <a:pPr algn="ctr"/>
                      <a:r>
                        <a:rPr lang="en-US" sz="1400" dirty="0"/>
                        <a:t>4</a:t>
                      </a:r>
                    </a:p>
                  </a:txBody>
                  <a:tcPr/>
                </a:tc>
                <a:tc>
                  <a:txBody>
                    <a:bodyPr/>
                    <a:lstStyle/>
                    <a:p>
                      <a:pPr algn="ctr"/>
                      <a:r>
                        <a:rPr lang="en-US" sz="1400" dirty="0"/>
                        <a:t>2*4</a:t>
                      </a:r>
                    </a:p>
                  </a:txBody>
                  <a:tcPr/>
                </a:tc>
                <a:extLst>
                  <a:ext uri="{0D108BD9-81ED-4DB2-BD59-A6C34878D82A}">
                    <a16:rowId xmlns:a16="http://schemas.microsoft.com/office/drawing/2014/main" val="78098580"/>
                  </a:ext>
                </a:extLst>
              </a:tr>
              <a:tr h="184364">
                <a:tc>
                  <a:txBody>
                    <a:bodyPr/>
                    <a:lstStyle/>
                    <a:p>
                      <a:pPr algn="ctr"/>
                      <a:r>
                        <a:rPr lang="en-US" sz="1400" dirty="0"/>
                        <a:t>4</a:t>
                      </a:r>
                    </a:p>
                  </a:txBody>
                  <a:tcPr/>
                </a:tc>
                <a:tc>
                  <a:txBody>
                    <a:bodyPr/>
                    <a:lstStyle/>
                    <a:p>
                      <a:pPr algn="ctr"/>
                      <a:r>
                        <a:rPr lang="en-US" sz="1400" dirty="0"/>
                        <a:t>4</a:t>
                      </a:r>
                    </a:p>
                  </a:txBody>
                  <a:tcPr/>
                </a:tc>
                <a:tc>
                  <a:txBody>
                    <a:bodyPr/>
                    <a:lstStyle/>
                    <a:p>
                      <a:pPr algn="ctr"/>
                      <a:r>
                        <a:rPr lang="en-US" sz="1400" dirty="0"/>
                        <a:t>4*4</a:t>
                      </a:r>
                    </a:p>
                  </a:txBody>
                  <a:tcPr/>
                </a:tc>
                <a:extLst>
                  <a:ext uri="{0D108BD9-81ED-4DB2-BD59-A6C34878D82A}">
                    <a16:rowId xmlns:a16="http://schemas.microsoft.com/office/drawing/2014/main" val="765851963"/>
                  </a:ext>
                </a:extLst>
              </a:tr>
              <a:tr h="184364">
                <a:tc>
                  <a:txBody>
                    <a:bodyPr/>
                    <a:lstStyle/>
                    <a:p>
                      <a:pPr algn="ctr"/>
                      <a:r>
                        <a:rPr lang="en-US" sz="1400" dirty="0"/>
                        <a:t>8</a:t>
                      </a:r>
                    </a:p>
                  </a:txBody>
                  <a:tcPr/>
                </a:tc>
                <a:tc>
                  <a:txBody>
                    <a:bodyPr/>
                    <a:lstStyle/>
                    <a:p>
                      <a:pPr algn="ctr"/>
                      <a:r>
                        <a:rPr lang="en-US" sz="1400" dirty="0"/>
                        <a:t>8</a:t>
                      </a:r>
                    </a:p>
                  </a:txBody>
                  <a:tcPr/>
                </a:tc>
                <a:tc>
                  <a:txBody>
                    <a:bodyPr/>
                    <a:lstStyle/>
                    <a:p>
                      <a:pPr algn="ctr"/>
                      <a:r>
                        <a:rPr lang="en-US" sz="1400" dirty="0"/>
                        <a:t>8*8</a:t>
                      </a:r>
                    </a:p>
                  </a:txBody>
                  <a:tcPr/>
                </a:tc>
                <a:extLst>
                  <a:ext uri="{0D108BD9-81ED-4DB2-BD59-A6C34878D82A}">
                    <a16:rowId xmlns:a16="http://schemas.microsoft.com/office/drawing/2014/main" val="582921273"/>
                  </a:ext>
                </a:extLst>
              </a:tr>
            </a:tbl>
          </a:graphicData>
        </a:graphic>
      </p:graphicFrame>
      <p:pic>
        <p:nvPicPr>
          <p:cNvPr id="7" name="Picture 6">
            <a:extLst>
              <a:ext uri="{FF2B5EF4-FFF2-40B4-BE49-F238E27FC236}">
                <a16:creationId xmlns:a16="http://schemas.microsoft.com/office/drawing/2014/main" id="{EF95D6A2-F027-44F2-8017-020178718973}"/>
              </a:ext>
            </a:extLst>
          </p:cNvPr>
          <p:cNvPicPr>
            <a:picLocks noChangeAspect="1"/>
          </p:cNvPicPr>
          <p:nvPr/>
        </p:nvPicPr>
        <p:blipFill>
          <a:blip r:embed="rId4"/>
          <a:stretch>
            <a:fillRect/>
          </a:stretch>
        </p:blipFill>
        <p:spPr>
          <a:xfrm>
            <a:off x="10697708" y="5155745"/>
            <a:ext cx="876301" cy="1314452"/>
          </a:xfrm>
          <a:prstGeom prst="rect">
            <a:avLst/>
          </a:prstGeom>
        </p:spPr>
      </p:pic>
    </p:spTree>
    <p:extLst>
      <p:ext uri="{BB962C8B-B14F-4D97-AF65-F5344CB8AC3E}">
        <p14:creationId xmlns:p14="http://schemas.microsoft.com/office/powerpoint/2010/main" val="1236350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5F48-FCBE-4911-B8F2-A92E4787434B}"/>
              </a:ext>
            </a:extLst>
          </p:cNvPr>
          <p:cNvSpPr>
            <a:spLocks noGrp="1"/>
          </p:cNvSpPr>
          <p:nvPr>
            <p:ph type="title"/>
          </p:nvPr>
        </p:nvSpPr>
        <p:spPr/>
        <p:txBody>
          <a:bodyPr/>
          <a:lstStyle/>
          <a:p>
            <a:r>
              <a:rPr lang="en-US" dirty="0"/>
              <a:t>Beaming</a:t>
            </a:r>
          </a:p>
        </p:txBody>
      </p:sp>
      <p:sp>
        <p:nvSpPr>
          <p:cNvPr id="3" name="Content Placeholder 2">
            <a:extLst>
              <a:ext uri="{FF2B5EF4-FFF2-40B4-BE49-F238E27FC236}">
                <a16:creationId xmlns:a16="http://schemas.microsoft.com/office/drawing/2014/main" id="{8381B051-6B5B-49AF-A3C1-FC26B30B4FF4}"/>
              </a:ext>
            </a:extLst>
          </p:cNvPr>
          <p:cNvSpPr>
            <a:spLocks noGrp="1"/>
          </p:cNvSpPr>
          <p:nvPr>
            <p:ph idx="1"/>
          </p:nvPr>
        </p:nvSpPr>
        <p:spPr/>
        <p:txBody>
          <a:bodyPr/>
          <a:lstStyle/>
          <a:p>
            <a:pPr marL="0" indent="0">
              <a:buNone/>
            </a:pPr>
            <a:r>
              <a:rPr lang="en-US" dirty="0"/>
              <a:t>Spatial Multiplexing - MIMO</a:t>
            </a:r>
          </a:p>
        </p:txBody>
      </p:sp>
      <p:pic>
        <p:nvPicPr>
          <p:cNvPr id="4" name="Picture 3">
            <a:extLst>
              <a:ext uri="{FF2B5EF4-FFF2-40B4-BE49-F238E27FC236}">
                <a16:creationId xmlns:a16="http://schemas.microsoft.com/office/drawing/2014/main" id="{0EABB3C5-6381-49FF-B251-D9E65848E480}"/>
              </a:ext>
            </a:extLst>
          </p:cNvPr>
          <p:cNvPicPr>
            <a:picLocks noChangeAspect="1"/>
          </p:cNvPicPr>
          <p:nvPr/>
        </p:nvPicPr>
        <p:blipFill>
          <a:blip r:embed="rId2"/>
          <a:stretch>
            <a:fillRect/>
          </a:stretch>
        </p:blipFill>
        <p:spPr>
          <a:xfrm>
            <a:off x="1984375" y="2009774"/>
            <a:ext cx="8474075" cy="3376543"/>
          </a:xfrm>
          <a:prstGeom prst="rect">
            <a:avLst/>
          </a:prstGeom>
        </p:spPr>
      </p:pic>
    </p:spTree>
    <p:extLst>
      <p:ext uri="{BB962C8B-B14F-4D97-AF65-F5344CB8AC3E}">
        <p14:creationId xmlns:p14="http://schemas.microsoft.com/office/powerpoint/2010/main" val="2482785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FAF26-865A-4FA3-AF01-1596004A6C06}"/>
              </a:ext>
            </a:extLst>
          </p:cNvPr>
          <p:cNvSpPr>
            <a:spLocks noGrp="1"/>
          </p:cNvSpPr>
          <p:nvPr>
            <p:ph type="title"/>
          </p:nvPr>
        </p:nvSpPr>
        <p:spPr/>
        <p:txBody>
          <a:bodyPr/>
          <a:lstStyle/>
          <a:p>
            <a:r>
              <a:rPr lang="en-US" dirty="0"/>
              <a:t>Beamforming and Coverage</a:t>
            </a:r>
          </a:p>
        </p:txBody>
      </p:sp>
      <p:sp>
        <p:nvSpPr>
          <p:cNvPr id="3" name="Content Placeholder 2">
            <a:extLst>
              <a:ext uri="{FF2B5EF4-FFF2-40B4-BE49-F238E27FC236}">
                <a16:creationId xmlns:a16="http://schemas.microsoft.com/office/drawing/2014/main" id="{47DCFA0C-DAB3-45BD-8369-6B4D3C92AD1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77D2608-5439-48E0-A87D-C706C3967EF0}"/>
              </a:ext>
            </a:extLst>
          </p:cNvPr>
          <p:cNvPicPr>
            <a:picLocks noChangeAspect="1"/>
          </p:cNvPicPr>
          <p:nvPr/>
        </p:nvPicPr>
        <p:blipFill>
          <a:blip r:embed="rId2"/>
          <a:stretch>
            <a:fillRect/>
          </a:stretch>
        </p:blipFill>
        <p:spPr>
          <a:xfrm>
            <a:off x="1689100" y="1339850"/>
            <a:ext cx="8813800" cy="4178300"/>
          </a:xfrm>
          <a:prstGeom prst="rect">
            <a:avLst/>
          </a:prstGeom>
        </p:spPr>
      </p:pic>
    </p:spTree>
    <p:extLst>
      <p:ext uri="{BB962C8B-B14F-4D97-AF65-F5344CB8AC3E}">
        <p14:creationId xmlns:p14="http://schemas.microsoft.com/office/powerpoint/2010/main" val="4008678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5G Security Issues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67D095D3-FFB6-4188-AC28-8AACE5FA7124}"/>
              </a:ext>
            </a:extLst>
          </p:cNvPr>
          <p:cNvSpPr txBox="1"/>
          <p:nvPr/>
        </p:nvSpPr>
        <p:spPr>
          <a:xfrm>
            <a:off x="3801759" y="2955836"/>
            <a:ext cx="5045677" cy="400110"/>
          </a:xfrm>
          <a:prstGeom prst="rect">
            <a:avLst/>
          </a:prstGeom>
          <a:noFill/>
        </p:spPr>
        <p:txBody>
          <a:bodyPr wrap="none" rtlCol="0">
            <a:spAutoFit/>
          </a:bodyPr>
          <a:lstStyle/>
          <a:p>
            <a:r>
              <a:rPr lang="en-US" sz="2000" dirty="0">
                <a:solidFill>
                  <a:schemeClr val="bg1">
                    <a:lumMod val="75000"/>
                  </a:schemeClr>
                </a:solidFill>
              </a:rPr>
              <a:t>[References] https://en.wikipedia.org/wiki/5G </a:t>
            </a:r>
          </a:p>
        </p:txBody>
      </p:sp>
    </p:spTree>
    <p:extLst>
      <p:ext uri="{BB962C8B-B14F-4D97-AF65-F5344CB8AC3E}">
        <p14:creationId xmlns:p14="http://schemas.microsoft.com/office/powerpoint/2010/main" val="3633496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024E-2F37-42AB-9AAF-20B549E378E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27B371B-D60C-4CE5-A481-3EE636158B44}"/>
              </a:ext>
            </a:extLst>
          </p:cNvPr>
          <p:cNvSpPr>
            <a:spLocks noGrp="1"/>
          </p:cNvSpPr>
          <p:nvPr>
            <p:ph idx="1"/>
          </p:nvPr>
        </p:nvSpPr>
        <p:spPr/>
        <p:txBody>
          <a:bodyPr>
            <a:normAutofit/>
          </a:bodyPr>
          <a:lstStyle/>
          <a:p>
            <a:r>
              <a:rPr lang="en-US" dirty="0"/>
              <a:t>The </a:t>
            </a:r>
            <a:r>
              <a:rPr lang="en-US" dirty="0">
                <a:solidFill>
                  <a:srgbClr val="C00000"/>
                </a:solidFill>
              </a:rPr>
              <a:t>attack surface </a:t>
            </a:r>
            <a:r>
              <a:rPr lang="en-US" dirty="0"/>
              <a:t>is getting bigger</a:t>
            </a:r>
          </a:p>
          <a:p>
            <a:pPr lvl="1"/>
            <a:r>
              <a:rPr lang="en-US" dirty="0">
                <a:hlinkClick r:id="rId3" tooltip="Internet of things"/>
              </a:rPr>
              <a:t>IoT</a:t>
            </a:r>
            <a:r>
              <a:rPr lang="en-US" dirty="0"/>
              <a:t> devices, enabled by 5G technology, from 7 billion in 2018 to 21.5 billion by 2025: </a:t>
            </a:r>
          </a:p>
          <a:p>
            <a:pPr lvl="2"/>
            <a:r>
              <a:rPr lang="en-US" dirty="0"/>
              <a:t>(ex) the capacity for DDoS attacks, </a:t>
            </a:r>
            <a:r>
              <a:rPr lang="en-US" dirty="0" err="1"/>
              <a:t>cryptojacking</a:t>
            </a:r>
            <a:r>
              <a:rPr lang="en-US" dirty="0"/>
              <a:t>, and other </a:t>
            </a:r>
            <a:r>
              <a:rPr lang="en-US" u="sng" dirty="0">
                <a:hlinkClick r:id="rId4"/>
              </a:rPr>
              <a:t>cyberattacks</a:t>
            </a:r>
            <a:endParaRPr lang="en-US" u="sng" dirty="0"/>
          </a:p>
          <a:p>
            <a:pPr lvl="1"/>
            <a:r>
              <a:rPr lang="en-US" dirty="0"/>
              <a:t>"immature and insufficiently tested," and "enables the movement and access of vastly higher quantities of data, and thus broadens attack surfaces“</a:t>
            </a:r>
          </a:p>
          <a:p>
            <a:pPr lvl="1"/>
            <a:endParaRPr lang="en-US" u="sng" dirty="0"/>
          </a:p>
          <a:p>
            <a:r>
              <a:rPr lang="en-US" dirty="0">
                <a:solidFill>
                  <a:srgbClr val="C00000"/>
                </a:solidFill>
              </a:rPr>
              <a:t>Fears of potential espionage </a:t>
            </a:r>
            <a:r>
              <a:rPr lang="en-US" dirty="0"/>
              <a:t>of users of foreign equipment vendors</a:t>
            </a:r>
          </a:p>
          <a:p>
            <a:endParaRPr lang="en-US" dirty="0"/>
          </a:p>
          <a:p>
            <a:r>
              <a:rPr lang="en-US" dirty="0"/>
              <a:t>Electromagnetic </a:t>
            </a:r>
            <a:r>
              <a:rPr lang="en-US" dirty="0">
                <a:solidFill>
                  <a:srgbClr val="C00000"/>
                </a:solidFill>
              </a:rPr>
              <a:t>Interference</a:t>
            </a:r>
          </a:p>
        </p:txBody>
      </p:sp>
      <p:sp>
        <p:nvSpPr>
          <p:cNvPr id="4" name="TextBox 3">
            <a:extLst>
              <a:ext uri="{FF2B5EF4-FFF2-40B4-BE49-F238E27FC236}">
                <a16:creationId xmlns:a16="http://schemas.microsoft.com/office/drawing/2014/main" id="{F06FFE9A-B553-42E2-A89B-4598EC18ABDF}"/>
              </a:ext>
            </a:extLst>
          </p:cNvPr>
          <p:cNvSpPr txBox="1"/>
          <p:nvPr/>
        </p:nvSpPr>
        <p:spPr>
          <a:xfrm>
            <a:off x="2662959" y="3290500"/>
            <a:ext cx="9071842" cy="276999"/>
          </a:xfrm>
          <a:prstGeom prst="rect">
            <a:avLst/>
          </a:prstGeom>
          <a:noFill/>
        </p:spPr>
        <p:txBody>
          <a:bodyPr wrap="none" rtlCol="0">
            <a:spAutoFit/>
          </a:bodyPr>
          <a:lstStyle/>
          <a:p>
            <a:r>
              <a:rPr lang="en-US" sz="1200" b="1" dirty="0"/>
              <a:t>Reference: "A Formal Analysis of 5G Authentication,“ </a:t>
            </a:r>
            <a:r>
              <a:rPr lang="en-US" sz="1200" b="1" dirty="0">
                <a:hlinkClick r:id="rId5" tooltip="ETH Zurich"/>
              </a:rPr>
              <a:t>ETH Zurich</a:t>
            </a:r>
            <a:r>
              <a:rPr lang="en-US" sz="1200" b="1" dirty="0"/>
              <a:t>, the </a:t>
            </a:r>
            <a:r>
              <a:rPr lang="en-US" sz="1200" b="1" dirty="0">
                <a:hlinkClick r:id="rId6" tooltip="University of Lorraine"/>
              </a:rPr>
              <a:t>University of Lorraine</a:t>
            </a:r>
            <a:r>
              <a:rPr lang="en-US" sz="1200" b="1" dirty="0"/>
              <a:t> and the </a:t>
            </a:r>
            <a:r>
              <a:rPr lang="en-US" sz="1200" b="1" dirty="0">
                <a:hlinkClick r:id="rId7" tooltip="University of Dundee"/>
              </a:rPr>
              <a:t>University of Dundee</a:t>
            </a:r>
            <a:r>
              <a:rPr lang="en-US" sz="1200" b="1" dirty="0"/>
              <a:t>, October 18, 2018</a:t>
            </a:r>
          </a:p>
        </p:txBody>
      </p:sp>
    </p:spTree>
    <p:extLst>
      <p:ext uri="{BB962C8B-B14F-4D97-AF65-F5344CB8AC3E}">
        <p14:creationId xmlns:p14="http://schemas.microsoft.com/office/powerpoint/2010/main" val="1844422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9209" y="4897142"/>
            <a:ext cx="2942343" cy="1808315"/>
          </a:xfrm>
          <a:prstGeom prst="rect">
            <a:avLst/>
          </a:prstGeom>
          <a:ln>
            <a:noFill/>
          </a:ln>
          <a:effectLst>
            <a:softEdge rad="112500"/>
          </a:effectLst>
        </p:spPr>
      </p:pic>
      <p:sp>
        <p:nvSpPr>
          <p:cNvPr id="6147" name="Rectangle 2"/>
          <p:cNvSpPr>
            <a:spLocks noGrp="1" noChangeArrowheads="1"/>
          </p:cNvSpPr>
          <p:nvPr>
            <p:ph type="title"/>
          </p:nvPr>
        </p:nvSpPr>
        <p:spPr/>
        <p:txBody>
          <a:bodyPr>
            <a:normAutofit/>
          </a:bodyPr>
          <a:lstStyle/>
          <a:p>
            <a:pPr eaLnBrk="1" hangingPunct="1"/>
            <a:r>
              <a:rPr lang="en-US" altLang="en-US" dirty="0"/>
              <a:t>Why 5G Communications?</a:t>
            </a:r>
          </a:p>
        </p:txBody>
      </p:sp>
      <p:sp>
        <p:nvSpPr>
          <p:cNvPr id="811011" name="Rectangle 3"/>
          <p:cNvSpPr>
            <a:spLocks noGrp="1" noChangeArrowheads="1"/>
          </p:cNvSpPr>
          <p:nvPr>
            <p:ph type="body" idx="1"/>
          </p:nvPr>
        </p:nvSpPr>
        <p:spPr>
          <a:xfrm>
            <a:off x="562970" y="1096753"/>
            <a:ext cx="11523260" cy="5547814"/>
          </a:xfrm>
        </p:spPr>
        <p:txBody>
          <a:bodyPr>
            <a:normAutofit fontScale="92500" lnSpcReduction="10000"/>
          </a:bodyPr>
          <a:lstStyle/>
          <a:p>
            <a:pPr>
              <a:spcBef>
                <a:spcPts val="1200"/>
              </a:spcBef>
            </a:pPr>
            <a:r>
              <a:rPr lang="en-US" altLang="en-US" sz="3200" dirty="0" err="1"/>
              <a:t>eMBB</a:t>
            </a:r>
            <a:r>
              <a:rPr lang="en-US" altLang="en-US" sz="3200" dirty="0"/>
              <a:t> (Enhanced Mobile Broadband)</a:t>
            </a:r>
          </a:p>
          <a:p>
            <a:pPr lvl="1">
              <a:spcBef>
                <a:spcPts val="1200"/>
              </a:spcBef>
            </a:pPr>
            <a:r>
              <a:rPr lang="en-US" altLang="en-US" sz="2800" dirty="0"/>
              <a:t>Faster Throughput and Bandwidth</a:t>
            </a:r>
          </a:p>
          <a:p>
            <a:pPr>
              <a:spcBef>
                <a:spcPts val="1200"/>
              </a:spcBef>
            </a:pPr>
            <a:r>
              <a:rPr lang="en-US" altLang="en-US" sz="3200" dirty="0"/>
              <a:t>URLLC (</a:t>
            </a:r>
            <a:r>
              <a:rPr lang="en-US" altLang="en-US" dirty="0"/>
              <a:t>Ultra-reliable and Low Latency Communication)</a:t>
            </a:r>
            <a:endParaRPr lang="en-US" altLang="en-US" sz="2800" dirty="0"/>
          </a:p>
          <a:p>
            <a:pPr lvl="1">
              <a:spcBef>
                <a:spcPts val="1200"/>
              </a:spcBef>
            </a:pPr>
            <a:r>
              <a:rPr lang="en-US" altLang="en-US" sz="2800" dirty="0"/>
              <a:t>4G is not enough for real-time response.</a:t>
            </a:r>
          </a:p>
          <a:p>
            <a:pPr lvl="1">
              <a:spcBef>
                <a:spcPts val="1200"/>
              </a:spcBef>
            </a:pPr>
            <a:r>
              <a:rPr lang="en-US" altLang="en-US" sz="2800" dirty="0"/>
              <a:t>Uninterrupted Services</a:t>
            </a:r>
          </a:p>
          <a:p>
            <a:pPr>
              <a:spcBef>
                <a:spcPts val="1200"/>
              </a:spcBef>
            </a:pPr>
            <a:r>
              <a:rPr lang="en-US" altLang="en-US" sz="3200" dirty="0" err="1"/>
              <a:t>mMTC</a:t>
            </a:r>
            <a:r>
              <a:rPr lang="en-US" altLang="en-US" sz="3200" dirty="0"/>
              <a:t> (massive Machine Type Communication)</a:t>
            </a:r>
          </a:p>
          <a:p>
            <a:pPr lvl="1">
              <a:spcBef>
                <a:spcPts val="1200"/>
              </a:spcBef>
            </a:pPr>
            <a:r>
              <a:rPr lang="en-US" altLang="en-US" sz="2800" dirty="0"/>
              <a:t>Exponentially Increasing # of Users/Devices</a:t>
            </a:r>
          </a:p>
          <a:p>
            <a:pPr>
              <a:spcBef>
                <a:spcPts val="1200"/>
              </a:spcBef>
            </a:pPr>
            <a:r>
              <a:rPr lang="en-US" sz="3200" dirty="0"/>
              <a:t>More Flexible Architecture</a:t>
            </a:r>
          </a:p>
          <a:p>
            <a:pPr>
              <a:spcBef>
                <a:spcPts val="1200"/>
              </a:spcBef>
            </a:pPr>
            <a:r>
              <a:rPr lang="en-US" altLang="en-US" sz="3200" dirty="0"/>
              <a:t>Intelligent Network</a:t>
            </a:r>
          </a:p>
          <a:p>
            <a:pPr>
              <a:spcBef>
                <a:spcPts val="1200"/>
              </a:spcBef>
            </a:pPr>
            <a:r>
              <a:rPr lang="en-US" altLang="en-US" sz="3200" dirty="0"/>
              <a:t>Energy Efficiency</a:t>
            </a:r>
          </a:p>
          <a:p>
            <a:pPr>
              <a:spcBef>
                <a:spcPts val="1200"/>
              </a:spcBef>
            </a:pPr>
            <a:r>
              <a:rPr lang="en-US" altLang="en-US" sz="3200" dirty="0"/>
              <a:t>More Secure than 4G</a:t>
            </a:r>
          </a:p>
        </p:txBody>
      </p:sp>
    </p:spTree>
    <p:extLst>
      <p:ext uri="{BB962C8B-B14F-4D97-AF65-F5344CB8AC3E}">
        <p14:creationId xmlns:p14="http://schemas.microsoft.com/office/powerpoint/2010/main" val="2040988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0" end="0"/>
                                            </p:txEl>
                                          </p:spTgt>
                                        </p:tgtEl>
                                        <p:attrNameLst>
                                          <p:attrName>ppt_c</p:attrName>
                                        </p:attrNameLst>
                                      </p:cBhvr>
                                      <p:to>
                                        <a:srgbClr val="BBB9B9"/>
                                      </p:to>
                                    </p:animClr>
                                  </p:subTnLst>
                                </p:cTn>
                              </p:par>
                              <p:par>
                                <p:cTn id="7" presetID="1" presetClass="entr" presetSubtype="0" fill="hold" grpId="0" nodeType="withEffect">
                                  <p:stCondLst>
                                    <p:cond delay="0"/>
                                  </p:stCondLst>
                                  <p:childTnLst>
                                    <p:set>
                                      <p:cBhvr>
                                        <p:cTn id="8" dur="1" fill="hold">
                                          <p:stCondLst>
                                            <p:cond delay="0"/>
                                          </p:stCondLst>
                                        </p:cTn>
                                        <p:tgtEl>
                                          <p:spTgt spid="811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1" end="1"/>
                                            </p:txEl>
                                          </p:spTgt>
                                        </p:tgtEl>
                                        <p:attrNameLst>
                                          <p:attrName>ppt_c</p:attrName>
                                        </p:attrNameLst>
                                      </p:cBhvr>
                                      <p:to>
                                        <a:srgbClr val="BBB9B9"/>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1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2" end="2"/>
                                            </p:txEl>
                                          </p:spTgt>
                                        </p:tgtEl>
                                        <p:attrNameLst>
                                          <p:attrName>ppt_c</p:attrName>
                                        </p:attrNameLst>
                                      </p:cBhvr>
                                      <p:to>
                                        <a:srgbClr val="BBB9B9"/>
                                      </p:to>
                                    </p:animClr>
                                  </p:subTnLst>
                                </p:cTn>
                              </p:par>
                              <p:par>
                                <p:cTn id="13" presetID="1" presetClass="entr" presetSubtype="0" fill="hold" grpId="0" nodeType="withEffect">
                                  <p:stCondLst>
                                    <p:cond delay="0"/>
                                  </p:stCondLst>
                                  <p:childTnLst>
                                    <p:set>
                                      <p:cBhvr>
                                        <p:cTn id="14" dur="1" fill="hold">
                                          <p:stCondLst>
                                            <p:cond delay="0"/>
                                          </p:stCondLst>
                                        </p:cTn>
                                        <p:tgtEl>
                                          <p:spTgt spid="811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3" end="3"/>
                                            </p:txEl>
                                          </p:spTgt>
                                        </p:tgtEl>
                                        <p:attrNameLst>
                                          <p:attrName>ppt_c</p:attrName>
                                        </p:attrNameLst>
                                      </p:cBhvr>
                                      <p:to>
                                        <a:srgbClr val="BBB9B9"/>
                                      </p:to>
                                    </p:animClr>
                                  </p:subTnLst>
                                </p:cTn>
                              </p:par>
                              <p:par>
                                <p:cTn id="15" presetID="1" presetClass="entr" presetSubtype="0" fill="hold" grpId="0" nodeType="withEffect">
                                  <p:stCondLst>
                                    <p:cond delay="0"/>
                                  </p:stCondLst>
                                  <p:childTnLst>
                                    <p:set>
                                      <p:cBhvr>
                                        <p:cTn id="16" dur="1" fill="hold">
                                          <p:stCondLst>
                                            <p:cond delay="0"/>
                                          </p:stCondLst>
                                        </p:cTn>
                                        <p:tgtEl>
                                          <p:spTgt spid="811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4" end="4"/>
                                            </p:txEl>
                                          </p:spTgt>
                                        </p:tgtEl>
                                        <p:attrNameLst>
                                          <p:attrName>ppt_c</p:attrName>
                                        </p:attrNameLst>
                                      </p:cBhvr>
                                      <p:to>
                                        <a:srgbClr val="BBB9B9"/>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10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5" end="5"/>
                                            </p:txEl>
                                          </p:spTgt>
                                        </p:tgtEl>
                                        <p:attrNameLst>
                                          <p:attrName>ppt_c</p:attrName>
                                        </p:attrNameLst>
                                      </p:cBhvr>
                                      <p:to>
                                        <a:srgbClr val="BBB9B9"/>
                                      </p:to>
                                    </p:animClr>
                                  </p:subTnLst>
                                </p:cTn>
                              </p:par>
                              <p:par>
                                <p:cTn id="21" presetID="1" presetClass="entr" presetSubtype="0" fill="hold" grpId="0" nodeType="withEffect">
                                  <p:stCondLst>
                                    <p:cond delay="0"/>
                                  </p:stCondLst>
                                  <p:childTnLst>
                                    <p:set>
                                      <p:cBhvr>
                                        <p:cTn id="22" dur="1" fill="hold">
                                          <p:stCondLst>
                                            <p:cond delay="0"/>
                                          </p:stCondLst>
                                        </p:cTn>
                                        <p:tgtEl>
                                          <p:spTgt spid="8110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6" end="6"/>
                                            </p:txEl>
                                          </p:spTgt>
                                        </p:tgtEl>
                                        <p:attrNameLst>
                                          <p:attrName>ppt_c</p:attrName>
                                        </p:attrNameLst>
                                      </p:cBhvr>
                                      <p:to>
                                        <a:srgbClr val="BBB9B9"/>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10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7" end="7"/>
                                            </p:txEl>
                                          </p:spTgt>
                                        </p:tgtEl>
                                        <p:attrNameLst>
                                          <p:attrName>ppt_c</p:attrName>
                                        </p:attrNameLst>
                                      </p:cBhvr>
                                      <p:to>
                                        <a:srgbClr val="BBB9B9"/>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1011">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8" end="8"/>
                                            </p:txEl>
                                          </p:spTgt>
                                        </p:tgtEl>
                                        <p:attrNameLst>
                                          <p:attrName>ppt_c</p:attrName>
                                        </p:attrNameLst>
                                      </p:cBhvr>
                                      <p:to>
                                        <a:srgbClr val="BBB9B9"/>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10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9" end="9"/>
                                            </p:txEl>
                                          </p:spTgt>
                                        </p:tgtEl>
                                        <p:attrNameLst>
                                          <p:attrName>ppt_c</p:attrName>
                                        </p:attrNameLst>
                                      </p:cBhvr>
                                      <p:to>
                                        <a:srgbClr val="BBB9B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101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811011">
                                            <p:txEl>
                                              <p:pRg st="10" end="10"/>
                                            </p:txEl>
                                          </p:spTgt>
                                        </p:tgtEl>
                                        <p:attrNameLst>
                                          <p:attrName>ppt_c</p:attrName>
                                        </p:attrNameLst>
                                      </p:cBhvr>
                                      <p:to>
                                        <a:srgbClr val="BBB9B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7EFA1-37B6-4011-83E5-0569F798D5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C4AFB-673A-4E27-A716-C000AF2B6AF2}"/>
              </a:ext>
            </a:extLst>
          </p:cNvPr>
          <p:cNvSpPr>
            <a:spLocks noGrp="1"/>
          </p:cNvSpPr>
          <p:nvPr>
            <p:ph idx="1"/>
          </p:nvPr>
        </p:nvSpPr>
        <p:spPr/>
        <p:txBody>
          <a:bodyPr>
            <a:normAutofit/>
          </a:bodyPr>
          <a:lstStyle/>
          <a:p>
            <a:r>
              <a:rPr lang="en-US" dirty="0">
                <a:solidFill>
                  <a:srgbClr val="C00000"/>
                </a:solidFill>
              </a:rPr>
              <a:t>"</a:t>
            </a:r>
            <a:r>
              <a:rPr lang="en-US" dirty="0">
                <a:solidFill>
                  <a:srgbClr val="C00000"/>
                </a:solidFill>
                <a:hlinkClick r:id="rId3" tooltip="The Clean Network">
                  <a:extLst>
                    <a:ext uri="{A12FA001-AC4F-418D-AE19-62706E023703}">
                      <ahyp:hlinkClr xmlns:ahyp="http://schemas.microsoft.com/office/drawing/2018/hyperlinkcolor" val="tx"/>
                    </a:ext>
                  </a:extLst>
                </a:hlinkClick>
              </a:rPr>
              <a:t>The Clean Network</a:t>
            </a:r>
            <a:r>
              <a:rPr lang="en-US" dirty="0">
                <a:solidFill>
                  <a:srgbClr val="C00000"/>
                </a:solidFill>
              </a:rPr>
              <a:t>"</a:t>
            </a:r>
          </a:p>
          <a:p>
            <a:pPr lvl="1"/>
            <a:r>
              <a:rPr lang="en-US" dirty="0"/>
              <a:t>Launched in August, 2020</a:t>
            </a:r>
          </a:p>
          <a:p>
            <a:pPr lvl="2"/>
            <a:r>
              <a:rPr lang="en-US" dirty="0"/>
              <a:t>the U.S. State Department launched "</a:t>
            </a:r>
            <a:r>
              <a:rPr lang="en-US" dirty="0">
                <a:hlinkClick r:id="rId3" tooltip="The Clean Network"/>
              </a:rPr>
              <a:t>The Clean Network</a:t>
            </a:r>
            <a:r>
              <a:rPr lang="en-US" dirty="0"/>
              <a:t>" as a U.S. government-led, bi-partisan effort to address:</a:t>
            </a:r>
          </a:p>
          <a:p>
            <a:pPr lvl="3"/>
            <a:r>
              <a:rPr lang="en-US" dirty="0"/>
              <a:t>"the long-term threat to data privacy, security, human rights and principled collaboration posed to the free world from authoritarian malign actors". </a:t>
            </a:r>
          </a:p>
          <a:p>
            <a:pPr lvl="1"/>
            <a:r>
              <a:rPr lang="en-US" dirty="0"/>
              <a:t>More than 60 nations had publicly committed by December 2020 </a:t>
            </a:r>
          </a:p>
          <a:p>
            <a:pPr lvl="2"/>
            <a:r>
              <a:rPr lang="en-US" dirty="0"/>
              <a:t>The United States announced that: </a:t>
            </a:r>
          </a:p>
          <a:p>
            <a:pPr lvl="3"/>
            <a:r>
              <a:rPr lang="en-US" dirty="0"/>
              <a:t>more than 60 nations, representing more than two thirds of the world's gross domestic product, </a:t>
            </a:r>
          </a:p>
          <a:p>
            <a:pPr lvl="3"/>
            <a:r>
              <a:rPr lang="en-US" dirty="0"/>
              <a:t>and 200 telecom companies</a:t>
            </a:r>
          </a:p>
          <a:p>
            <a:pPr lvl="2"/>
            <a:r>
              <a:rPr lang="en-US" dirty="0"/>
              <a:t>This alliance of democracies included: </a:t>
            </a:r>
          </a:p>
          <a:p>
            <a:pPr lvl="3"/>
            <a:r>
              <a:rPr lang="en-US" dirty="0"/>
              <a:t>27 of the 30 </a:t>
            </a:r>
            <a:r>
              <a:rPr lang="en-US" dirty="0">
                <a:hlinkClick r:id="rId4" tooltip="NATO"/>
              </a:rPr>
              <a:t>NATO</a:t>
            </a:r>
            <a:r>
              <a:rPr lang="en-US" dirty="0"/>
              <a:t> members; 26 of the 27 </a:t>
            </a:r>
            <a:r>
              <a:rPr lang="en-US" dirty="0">
                <a:hlinkClick r:id="rId5" tooltip="EU"/>
              </a:rPr>
              <a:t>EU</a:t>
            </a:r>
            <a:r>
              <a:rPr lang="en-US" dirty="0"/>
              <a:t> members, 31 of the 37 </a:t>
            </a:r>
            <a:r>
              <a:rPr lang="en-US" dirty="0">
                <a:hlinkClick r:id="rId6" tooltip="OECD"/>
              </a:rPr>
              <a:t>OECD</a:t>
            </a:r>
            <a:r>
              <a:rPr lang="en-US" dirty="0"/>
              <a:t> nations, 11 of the 12 </a:t>
            </a:r>
            <a:r>
              <a:rPr lang="en-US" dirty="0">
                <a:hlinkClick r:id="rId7" tooltip="Three Seas Initiative"/>
              </a:rPr>
              <a:t>Three Seas</a:t>
            </a:r>
            <a:r>
              <a:rPr lang="en-US" dirty="0"/>
              <a:t> nations as well as South Korea, Japan, Israel, Australia, Singapore, Taiwan, Canada, Vietnam, and India.</a:t>
            </a:r>
          </a:p>
          <a:p>
            <a:endParaRPr lang="en-US" dirty="0"/>
          </a:p>
        </p:txBody>
      </p:sp>
    </p:spTree>
    <p:extLst>
      <p:ext uri="{BB962C8B-B14F-4D97-AF65-F5344CB8AC3E}">
        <p14:creationId xmlns:p14="http://schemas.microsoft.com/office/powerpoint/2010/main" val="3947802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Assignments</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6336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190-B6F9-4218-8A96-759C13BF6740}"/>
              </a:ext>
            </a:extLst>
          </p:cNvPr>
          <p:cNvSpPr>
            <a:spLocks noGrp="1"/>
          </p:cNvSpPr>
          <p:nvPr>
            <p:ph type="title"/>
          </p:nvPr>
        </p:nvSpPr>
        <p:spPr>
          <a:xfrm>
            <a:off x="457200" y="0"/>
            <a:ext cx="11734800" cy="903515"/>
          </a:xfrm>
        </p:spPr>
        <p:txBody>
          <a:bodyPr/>
          <a:lstStyle/>
          <a:p>
            <a:r>
              <a:rPr lang="en-US" dirty="0"/>
              <a:t>Assignment 1: Research</a:t>
            </a:r>
          </a:p>
        </p:txBody>
      </p:sp>
      <p:sp>
        <p:nvSpPr>
          <p:cNvPr id="3" name="Content Placeholder 2">
            <a:extLst>
              <a:ext uri="{FF2B5EF4-FFF2-40B4-BE49-F238E27FC236}">
                <a16:creationId xmlns:a16="http://schemas.microsoft.com/office/drawing/2014/main" id="{F75CA8BF-B3A9-420F-91B1-AEDFBC30E340}"/>
              </a:ext>
            </a:extLst>
          </p:cNvPr>
          <p:cNvSpPr>
            <a:spLocks noGrp="1"/>
          </p:cNvSpPr>
          <p:nvPr>
            <p:ph idx="1"/>
          </p:nvPr>
        </p:nvSpPr>
        <p:spPr/>
        <p:txBody>
          <a:bodyPr/>
          <a:lstStyle/>
          <a:p>
            <a:r>
              <a:rPr lang="en-US" dirty="0"/>
              <a:t>Write a one-page summary on possible applications using 5G technologies, the topics might include, but not limited, to the following:</a:t>
            </a:r>
          </a:p>
          <a:p>
            <a:pPr lvl="1"/>
            <a:endParaRPr lang="en-US" dirty="0"/>
          </a:p>
          <a:p>
            <a:pPr lvl="1"/>
            <a:endParaRPr lang="en-US" dirty="0"/>
          </a:p>
        </p:txBody>
      </p:sp>
      <p:pic>
        <p:nvPicPr>
          <p:cNvPr id="4" name="Picture 3">
            <a:extLst>
              <a:ext uri="{FF2B5EF4-FFF2-40B4-BE49-F238E27FC236}">
                <a16:creationId xmlns:a16="http://schemas.microsoft.com/office/drawing/2014/main" id="{B7D0BA8B-A56F-4754-84C0-EA70DAF1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2663" y="2110687"/>
            <a:ext cx="6975247" cy="4207790"/>
          </a:xfrm>
          <a:prstGeom prst="rect">
            <a:avLst/>
          </a:prstGeom>
        </p:spPr>
      </p:pic>
      <p:sp>
        <p:nvSpPr>
          <p:cNvPr id="5" name="TextBox 4">
            <a:extLst>
              <a:ext uri="{FF2B5EF4-FFF2-40B4-BE49-F238E27FC236}">
                <a16:creationId xmlns:a16="http://schemas.microsoft.com/office/drawing/2014/main" id="{1EE20372-2A6A-48D3-8A03-97D22320F055}"/>
              </a:ext>
            </a:extLst>
          </p:cNvPr>
          <p:cNvSpPr txBox="1"/>
          <p:nvPr/>
        </p:nvSpPr>
        <p:spPr>
          <a:xfrm>
            <a:off x="2652663" y="6325054"/>
            <a:ext cx="7343873" cy="246221"/>
          </a:xfrm>
          <a:prstGeom prst="rect">
            <a:avLst/>
          </a:prstGeom>
          <a:noFill/>
        </p:spPr>
        <p:txBody>
          <a:bodyPr wrap="square" rtlCol="0">
            <a:spAutoFit/>
          </a:bodyPr>
          <a:lstStyle/>
          <a:p>
            <a:r>
              <a:rPr lang="en-US" sz="1000" dirty="0"/>
              <a:t>Emerging Trends in 5G/IMT2020, ITU, https://www.itu.int/en/membership/documents/missions/gva-mission-briefing-5g-28sept2016.pdf</a:t>
            </a:r>
          </a:p>
        </p:txBody>
      </p:sp>
    </p:spTree>
    <p:extLst>
      <p:ext uri="{BB962C8B-B14F-4D97-AF65-F5344CB8AC3E}">
        <p14:creationId xmlns:p14="http://schemas.microsoft.com/office/powerpoint/2010/main" val="30310824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190-B6F9-4218-8A96-759C13BF6740}"/>
              </a:ext>
            </a:extLst>
          </p:cNvPr>
          <p:cNvSpPr>
            <a:spLocks noGrp="1"/>
          </p:cNvSpPr>
          <p:nvPr>
            <p:ph type="title"/>
          </p:nvPr>
        </p:nvSpPr>
        <p:spPr>
          <a:xfrm>
            <a:off x="457200" y="0"/>
            <a:ext cx="11734800" cy="903515"/>
          </a:xfrm>
        </p:spPr>
        <p:txBody>
          <a:bodyPr/>
          <a:lstStyle/>
          <a:p>
            <a:r>
              <a:rPr lang="en-US" dirty="0"/>
              <a:t>Assignment 2: Hands-on Activity</a:t>
            </a:r>
          </a:p>
        </p:txBody>
      </p:sp>
      <p:sp>
        <p:nvSpPr>
          <p:cNvPr id="3" name="Content Placeholder 2">
            <a:extLst>
              <a:ext uri="{FF2B5EF4-FFF2-40B4-BE49-F238E27FC236}">
                <a16:creationId xmlns:a16="http://schemas.microsoft.com/office/drawing/2014/main" id="{F75CA8BF-B3A9-420F-91B1-AEDFBC30E340}"/>
              </a:ext>
            </a:extLst>
          </p:cNvPr>
          <p:cNvSpPr>
            <a:spLocks noGrp="1"/>
          </p:cNvSpPr>
          <p:nvPr>
            <p:ph idx="1"/>
          </p:nvPr>
        </p:nvSpPr>
        <p:spPr/>
        <p:txBody>
          <a:bodyPr/>
          <a:lstStyle/>
          <a:p>
            <a:r>
              <a:rPr lang="en-US" dirty="0"/>
              <a:t>Guide to get started</a:t>
            </a:r>
          </a:p>
          <a:p>
            <a:endParaRPr lang="en-US" dirty="0"/>
          </a:p>
          <a:p>
            <a:r>
              <a:rPr lang="en-US" dirty="0"/>
              <a:t>Build a network router</a:t>
            </a:r>
          </a:p>
          <a:p>
            <a:pPr lvl="1"/>
            <a:r>
              <a:rPr lang="en-US" dirty="0"/>
              <a:t>You will receive a Raspberry PI 4 Kit in May.</a:t>
            </a:r>
          </a:p>
          <a:p>
            <a:pPr lvl="1"/>
            <a:r>
              <a:rPr lang="en-US" dirty="0"/>
              <a:t>A hands-on activity will be posted in D2L.</a:t>
            </a:r>
          </a:p>
          <a:p>
            <a:pPr lvl="1"/>
            <a:r>
              <a:rPr lang="en-US" dirty="0"/>
              <a:t>Extra zoom session in June or July: Only For those who need to work on the activity.</a:t>
            </a:r>
          </a:p>
        </p:txBody>
      </p:sp>
    </p:spTree>
    <p:extLst>
      <p:ext uri="{BB962C8B-B14F-4D97-AF65-F5344CB8AC3E}">
        <p14:creationId xmlns:p14="http://schemas.microsoft.com/office/powerpoint/2010/main" val="566821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Summary &amp; Wrap-up</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5096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00000"/>
              </a:lnSpc>
              <a:spcBef>
                <a:spcPts val="0"/>
              </a:spcBef>
              <a:spcAft>
                <a:spcPts val="500"/>
              </a:spcAft>
            </a:pPr>
            <a:r>
              <a:rPr lang="en-US" sz="3000" dirty="0"/>
              <a:t>Why 5G Communications?</a:t>
            </a:r>
          </a:p>
          <a:p>
            <a:pPr>
              <a:lnSpc>
                <a:spcPct val="100000"/>
              </a:lnSpc>
              <a:spcBef>
                <a:spcPts val="0"/>
              </a:spcBef>
              <a:spcAft>
                <a:spcPts val="500"/>
              </a:spcAft>
            </a:pPr>
            <a:r>
              <a:rPr lang="en-US" sz="3000" dirty="0"/>
              <a:t>Possible Applications using 5G</a:t>
            </a:r>
          </a:p>
          <a:p>
            <a:pPr>
              <a:lnSpc>
                <a:spcPct val="100000"/>
              </a:lnSpc>
              <a:spcBef>
                <a:spcPts val="0"/>
              </a:spcBef>
              <a:spcAft>
                <a:spcPts val="500"/>
              </a:spcAft>
            </a:pPr>
            <a:r>
              <a:rPr lang="en-US" sz="3000" dirty="0"/>
              <a:t>Network Fundamentals</a:t>
            </a:r>
          </a:p>
          <a:p>
            <a:pPr>
              <a:lnSpc>
                <a:spcPct val="100000"/>
              </a:lnSpc>
              <a:spcBef>
                <a:spcPts val="0"/>
              </a:spcBef>
              <a:spcAft>
                <a:spcPts val="500"/>
              </a:spcAft>
            </a:pPr>
            <a:r>
              <a:rPr lang="en-US" sz="3000" dirty="0"/>
              <a:t>Before 5G Communications</a:t>
            </a:r>
          </a:p>
          <a:p>
            <a:pPr>
              <a:lnSpc>
                <a:spcPct val="100000"/>
              </a:lnSpc>
              <a:spcBef>
                <a:spcPts val="0"/>
              </a:spcBef>
              <a:spcAft>
                <a:spcPts val="500"/>
              </a:spcAft>
            </a:pPr>
            <a:r>
              <a:rPr lang="en-US" sz="3000" dirty="0"/>
              <a:t>5G Communications</a:t>
            </a:r>
          </a:p>
          <a:p>
            <a:pPr>
              <a:lnSpc>
                <a:spcPct val="100000"/>
              </a:lnSpc>
              <a:spcBef>
                <a:spcPts val="0"/>
              </a:spcBef>
              <a:spcAft>
                <a:spcPts val="500"/>
              </a:spcAft>
            </a:pPr>
            <a:r>
              <a:rPr lang="en-US" sz="3000" dirty="0"/>
              <a:t>Security Issues</a:t>
            </a:r>
          </a:p>
          <a:p>
            <a:pPr>
              <a:lnSpc>
                <a:spcPct val="100000"/>
              </a:lnSpc>
              <a:spcBef>
                <a:spcPts val="0"/>
              </a:spcBef>
              <a:spcAft>
                <a:spcPts val="500"/>
              </a:spcAft>
            </a:pPr>
            <a:r>
              <a:rPr lang="en-US" sz="3000" dirty="0"/>
              <a:t>Assignment 1: Research</a:t>
            </a:r>
          </a:p>
          <a:p>
            <a:pPr>
              <a:lnSpc>
                <a:spcPct val="100000"/>
              </a:lnSpc>
              <a:spcBef>
                <a:spcPts val="0"/>
              </a:spcBef>
              <a:spcAft>
                <a:spcPts val="500"/>
              </a:spcAft>
            </a:pPr>
            <a:r>
              <a:rPr lang="en-US" sz="3000" dirty="0"/>
              <a:t>Assignment 2: Hands-on </a:t>
            </a:r>
          </a:p>
          <a:p>
            <a:pPr>
              <a:lnSpc>
                <a:spcPct val="100000"/>
              </a:lnSpc>
              <a:spcBef>
                <a:spcPts val="0"/>
              </a:spcBef>
              <a:spcAft>
                <a:spcPts val="500"/>
              </a:spcAft>
            </a:pPr>
            <a:r>
              <a:rPr lang="en-US" sz="3000" dirty="0"/>
              <a:t>Summary</a:t>
            </a:r>
          </a:p>
          <a:p>
            <a:pPr lvl="1"/>
            <a:endParaRPr lang="en-US" dirty="0"/>
          </a:p>
        </p:txBody>
      </p:sp>
    </p:spTree>
    <p:extLst>
      <p:ext uri="{BB962C8B-B14F-4D97-AF65-F5344CB8AC3E}">
        <p14:creationId xmlns:p14="http://schemas.microsoft.com/office/powerpoint/2010/main" val="13545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DB73-AB07-4FA6-BA92-3BF005EF9C5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49E024C-E950-4BA7-9D64-B9DB56091DAE}"/>
              </a:ext>
            </a:extLst>
          </p:cNvPr>
          <p:cNvSpPr>
            <a:spLocks noGrp="1"/>
          </p:cNvSpPr>
          <p:nvPr>
            <p:ph idx="1"/>
          </p:nvPr>
        </p:nvSpPr>
        <p:spPr>
          <a:xfrm>
            <a:off x="457200" y="903515"/>
            <a:ext cx="11734801" cy="5680624"/>
          </a:xfrm>
        </p:spPr>
        <p:txBody>
          <a:bodyPr>
            <a:normAutofit/>
          </a:bodyPr>
          <a:lstStyle/>
          <a:p>
            <a:pPr>
              <a:lnSpc>
                <a:spcPct val="100000"/>
              </a:lnSpc>
              <a:spcBef>
                <a:spcPts val="0"/>
              </a:spcBef>
              <a:spcAft>
                <a:spcPts val="500"/>
              </a:spcAft>
            </a:pPr>
            <a:r>
              <a:rPr lang="en-US" sz="3000" dirty="0"/>
              <a:t>Why 5G Communications?</a:t>
            </a:r>
          </a:p>
          <a:p>
            <a:pPr>
              <a:lnSpc>
                <a:spcPct val="100000"/>
              </a:lnSpc>
              <a:spcBef>
                <a:spcPts val="0"/>
              </a:spcBef>
              <a:spcAft>
                <a:spcPts val="500"/>
              </a:spcAft>
            </a:pPr>
            <a:r>
              <a:rPr lang="en-US" sz="3000" dirty="0"/>
              <a:t>Possible Applications using 5G</a:t>
            </a:r>
          </a:p>
          <a:p>
            <a:pPr>
              <a:lnSpc>
                <a:spcPct val="100000"/>
              </a:lnSpc>
              <a:spcBef>
                <a:spcPts val="0"/>
              </a:spcBef>
              <a:spcAft>
                <a:spcPts val="500"/>
              </a:spcAft>
            </a:pPr>
            <a:r>
              <a:rPr lang="en-US" sz="3000" dirty="0"/>
              <a:t>Network Fundamentals</a:t>
            </a:r>
          </a:p>
          <a:p>
            <a:pPr>
              <a:lnSpc>
                <a:spcPct val="100000"/>
              </a:lnSpc>
              <a:spcBef>
                <a:spcPts val="0"/>
              </a:spcBef>
              <a:spcAft>
                <a:spcPts val="500"/>
              </a:spcAft>
            </a:pPr>
            <a:r>
              <a:rPr lang="en-US" sz="3000" dirty="0"/>
              <a:t>Before 5G Communications</a:t>
            </a:r>
          </a:p>
          <a:p>
            <a:pPr>
              <a:lnSpc>
                <a:spcPct val="100000"/>
              </a:lnSpc>
              <a:spcBef>
                <a:spcPts val="0"/>
              </a:spcBef>
              <a:spcAft>
                <a:spcPts val="500"/>
              </a:spcAft>
            </a:pPr>
            <a:r>
              <a:rPr lang="en-US" sz="3000" dirty="0"/>
              <a:t>5G Communications</a:t>
            </a:r>
          </a:p>
          <a:p>
            <a:pPr>
              <a:lnSpc>
                <a:spcPct val="100000"/>
              </a:lnSpc>
              <a:spcBef>
                <a:spcPts val="0"/>
              </a:spcBef>
              <a:spcAft>
                <a:spcPts val="500"/>
              </a:spcAft>
            </a:pPr>
            <a:r>
              <a:rPr lang="en-US" sz="3000" dirty="0"/>
              <a:t>Security Issues</a:t>
            </a:r>
          </a:p>
          <a:p>
            <a:pPr>
              <a:lnSpc>
                <a:spcPct val="100000"/>
              </a:lnSpc>
              <a:spcBef>
                <a:spcPts val="0"/>
              </a:spcBef>
              <a:spcAft>
                <a:spcPts val="500"/>
              </a:spcAft>
            </a:pPr>
            <a:r>
              <a:rPr lang="en-US" sz="3000" dirty="0"/>
              <a:t>Summary</a:t>
            </a:r>
          </a:p>
          <a:p>
            <a:pPr lvl="1"/>
            <a:endParaRPr lang="en-US" dirty="0"/>
          </a:p>
        </p:txBody>
      </p:sp>
    </p:spTree>
    <p:extLst>
      <p:ext uri="{BB962C8B-B14F-4D97-AF65-F5344CB8AC3E}">
        <p14:creationId xmlns:p14="http://schemas.microsoft.com/office/powerpoint/2010/main" val="18777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5CDE-840C-407F-B54C-8803F3C020CF}"/>
              </a:ext>
            </a:extLst>
          </p:cNvPr>
          <p:cNvSpPr>
            <a:spLocks noGrp="1"/>
          </p:cNvSpPr>
          <p:nvPr>
            <p:ph type="title"/>
          </p:nvPr>
        </p:nvSpPr>
        <p:spPr/>
        <p:txBody>
          <a:bodyPr>
            <a:noAutofit/>
          </a:bodyPr>
          <a:lstStyle/>
          <a:p>
            <a:r>
              <a:rPr lang="en-US" sz="3600" dirty="0"/>
              <a:t>5G Capability Perspectives </a:t>
            </a:r>
            <a:br>
              <a:rPr lang="en-US" sz="3600" dirty="0"/>
            </a:br>
            <a:r>
              <a:rPr lang="en-US" sz="2400" dirty="0"/>
              <a:t>from the ITU-R IMT-2020 Vision Recommendation</a:t>
            </a:r>
            <a:endParaRPr lang="en-US" sz="3600" dirty="0"/>
          </a:p>
        </p:txBody>
      </p:sp>
      <p:sp>
        <p:nvSpPr>
          <p:cNvPr id="6" name="TextBox 5">
            <a:extLst>
              <a:ext uri="{FF2B5EF4-FFF2-40B4-BE49-F238E27FC236}">
                <a16:creationId xmlns:a16="http://schemas.microsoft.com/office/drawing/2014/main" id="{234A3685-133A-4765-B4EF-2160D6DA4EA8}"/>
              </a:ext>
            </a:extLst>
          </p:cNvPr>
          <p:cNvSpPr txBox="1"/>
          <p:nvPr/>
        </p:nvSpPr>
        <p:spPr>
          <a:xfrm>
            <a:off x="2239751" y="6497004"/>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pic>
        <p:nvPicPr>
          <p:cNvPr id="14" name="Content Placeholder 13">
            <a:extLst>
              <a:ext uri="{FF2B5EF4-FFF2-40B4-BE49-F238E27FC236}">
                <a16:creationId xmlns:a16="http://schemas.microsoft.com/office/drawing/2014/main" id="{296C4D7A-913C-4A76-B1F5-8988B1140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242" y="1137683"/>
            <a:ext cx="11602325" cy="5261519"/>
          </a:xfrm>
        </p:spPr>
      </p:pic>
    </p:spTree>
    <p:extLst>
      <p:ext uri="{BB962C8B-B14F-4D97-AF65-F5344CB8AC3E}">
        <p14:creationId xmlns:p14="http://schemas.microsoft.com/office/powerpoint/2010/main" val="100471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AA49F5-A1D1-4C83-99F0-6826DB70C9A7}"/>
              </a:ext>
            </a:extLst>
          </p:cNvPr>
          <p:cNvSpPr>
            <a:spLocks noGrp="1"/>
          </p:cNvSpPr>
          <p:nvPr>
            <p:ph type="ctrTitle"/>
          </p:nvPr>
        </p:nvSpPr>
        <p:spPr/>
        <p:txBody>
          <a:bodyPr/>
          <a:lstStyle/>
          <a:p>
            <a:r>
              <a:rPr lang="en-US" dirty="0"/>
              <a:t>Possible Applications using 5G</a:t>
            </a:r>
            <a:br>
              <a:rPr lang="en-US" dirty="0"/>
            </a:br>
            <a:endParaRPr lang="en-US" dirty="0"/>
          </a:p>
        </p:txBody>
      </p:sp>
      <p:sp>
        <p:nvSpPr>
          <p:cNvPr id="6" name="Subtitle 5">
            <a:extLst>
              <a:ext uri="{FF2B5EF4-FFF2-40B4-BE49-F238E27FC236}">
                <a16:creationId xmlns:a16="http://schemas.microsoft.com/office/drawing/2014/main" id="{286F348C-4B02-420E-A5CD-AC61907248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8237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92D7-FBCA-4DB9-85CC-6EF4F21E5FB6}"/>
              </a:ext>
            </a:extLst>
          </p:cNvPr>
          <p:cNvSpPr>
            <a:spLocks noGrp="1"/>
          </p:cNvSpPr>
          <p:nvPr>
            <p:ph type="title"/>
          </p:nvPr>
        </p:nvSpPr>
        <p:spPr/>
        <p:txBody>
          <a:bodyPr/>
          <a:lstStyle/>
          <a:p>
            <a:r>
              <a:rPr lang="en-US" dirty="0"/>
              <a:t>5G Usage Scenarios (1)</a:t>
            </a:r>
          </a:p>
        </p:txBody>
      </p:sp>
      <p:pic>
        <p:nvPicPr>
          <p:cNvPr id="7" name="Picture 6">
            <a:extLst>
              <a:ext uri="{FF2B5EF4-FFF2-40B4-BE49-F238E27FC236}">
                <a16:creationId xmlns:a16="http://schemas.microsoft.com/office/drawing/2014/main" id="{EA6EF69D-0ED8-41EA-875F-9FF78FDCD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86" y="1030815"/>
            <a:ext cx="8761227" cy="5285175"/>
          </a:xfrm>
          <a:prstGeom prst="rect">
            <a:avLst/>
          </a:prstGeom>
        </p:spPr>
      </p:pic>
      <p:sp>
        <p:nvSpPr>
          <p:cNvPr id="10" name="TextBox 9">
            <a:extLst>
              <a:ext uri="{FF2B5EF4-FFF2-40B4-BE49-F238E27FC236}">
                <a16:creationId xmlns:a16="http://schemas.microsoft.com/office/drawing/2014/main" id="{298B077C-A39D-4358-9F88-3DDF5A0EF941}"/>
              </a:ext>
            </a:extLst>
          </p:cNvPr>
          <p:cNvSpPr txBox="1"/>
          <p:nvPr/>
        </p:nvSpPr>
        <p:spPr>
          <a:xfrm>
            <a:off x="2713147" y="6443290"/>
            <a:ext cx="7712497" cy="253916"/>
          </a:xfrm>
          <a:prstGeom prst="rect">
            <a:avLst/>
          </a:prstGeom>
          <a:noFill/>
        </p:spPr>
        <p:txBody>
          <a:bodyPr wrap="square" rtlCol="0">
            <a:spAutoFit/>
          </a:bodyPr>
          <a:lstStyle/>
          <a:p>
            <a:r>
              <a:rPr lang="en-US" sz="1050" dirty="0"/>
              <a:t>Emerging Trends in 5G/IMT2020, ITU, https://www.itu.int/en/membership/documents/missions/gva-mission-briefing-5g-28sept2016.pdf</a:t>
            </a:r>
          </a:p>
        </p:txBody>
      </p:sp>
    </p:spTree>
    <p:extLst>
      <p:ext uri="{BB962C8B-B14F-4D97-AF65-F5344CB8AC3E}">
        <p14:creationId xmlns:p14="http://schemas.microsoft.com/office/powerpoint/2010/main" val="1521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D797A-6B8D-447E-B218-61F0BFDF911F}"/>
              </a:ext>
            </a:extLst>
          </p:cNvPr>
          <p:cNvSpPr>
            <a:spLocks noGrp="1"/>
          </p:cNvSpPr>
          <p:nvPr>
            <p:ph type="title"/>
          </p:nvPr>
        </p:nvSpPr>
        <p:spPr/>
        <p:txBody>
          <a:bodyPr/>
          <a:lstStyle/>
          <a:p>
            <a:r>
              <a:rPr lang="en-US" dirty="0"/>
              <a:t>5G Usage Scenarios (2)</a:t>
            </a:r>
          </a:p>
        </p:txBody>
      </p:sp>
      <p:pic>
        <p:nvPicPr>
          <p:cNvPr id="6" name="Content Placeholder 5">
            <a:extLst>
              <a:ext uri="{FF2B5EF4-FFF2-40B4-BE49-F238E27FC236}">
                <a16:creationId xmlns:a16="http://schemas.microsoft.com/office/drawing/2014/main" id="{20A26F76-47F9-4F82-BA13-74DEC2B109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73968" y="903515"/>
            <a:ext cx="7813558" cy="5582175"/>
          </a:xfrm>
        </p:spPr>
      </p:pic>
      <p:sp>
        <p:nvSpPr>
          <p:cNvPr id="4" name="TextBox 3">
            <a:extLst>
              <a:ext uri="{FF2B5EF4-FFF2-40B4-BE49-F238E27FC236}">
                <a16:creationId xmlns:a16="http://schemas.microsoft.com/office/drawing/2014/main" id="{A04EB554-B977-4450-B4FD-E66C418E1328}"/>
              </a:ext>
            </a:extLst>
          </p:cNvPr>
          <p:cNvSpPr txBox="1"/>
          <p:nvPr/>
        </p:nvSpPr>
        <p:spPr>
          <a:xfrm>
            <a:off x="3234106" y="6485690"/>
            <a:ext cx="6180987" cy="276999"/>
          </a:xfrm>
          <a:prstGeom prst="rect">
            <a:avLst/>
          </a:prstGeom>
          <a:noFill/>
        </p:spPr>
        <p:txBody>
          <a:bodyPr wrap="none" rtlCol="0">
            <a:spAutoFit/>
          </a:bodyPr>
          <a:lstStyle/>
          <a:p>
            <a:r>
              <a:rPr lang="en-US" sz="1200" dirty="0"/>
              <a:t>European Telecommunications Standards Institute (ESTI), https://www.etsi.org/technologies/5G</a:t>
            </a:r>
          </a:p>
        </p:txBody>
      </p:sp>
    </p:spTree>
    <p:extLst>
      <p:ext uri="{BB962C8B-B14F-4D97-AF65-F5344CB8AC3E}">
        <p14:creationId xmlns:p14="http://schemas.microsoft.com/office/powerpoint/2010/main" val="83349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274252-8A71-45D8-96FC-3D59EC52B421}">
  <ds:schemaRefs>
    <ds:schemaRef ds:uri="http://schemas.microsoft.com/sharepoint/v3/contenttype/forms"/>
  </ds:schemaRefs>
</ds:datastoreItem>
</file>

<file path=customXml/itemProps3.xml><?xml version="1.0" encoding="utf-8"?>
<ds:datastoreItem xmlns:ds="http://schemas.openxmlformats.org/officeDocument/2006/customXml" ds:itemID="{C4653040-6DA6-404A-878A-9655FCD19C7B}">
  <ds:schemaRefs>
    <ds:schemaRef ds:uri="http://purl.org/dc/terms/"/>
    <ds:schemaRef ds:uri="dffadf15-067a-4e50-a3a9-77b93cbce0b8"/>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eb25448-20fa-4ef5-83b3-759cb732aca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6721</TotalTime>
  <Words>2815</Words>
  <Application>Microsoft Office PowerPoint</Application>
  <PresentationFormat>Widescreen</PresentationFormat>
  <Paragraphs>499</Paragraphs>
  <Slides>56</Slides>
  <Notes>15</Notes>
  <HiddenSlides>21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굴림</vt:lpstr>
      <vt:lpstr>NanumSquareRound ExtraBold</vt:lpstr>
      <vt:lpstr>TmonMonsori Black</vt:lpstr>
      <vt:lpstr>Arial</vt:lpstr>
      <vt:lpstr>Calibri</vt:lpstr>
      <vt:lpstr>Wingdings</vt:lpstr>
      <vt:lpstr>Office Theme</vt:lpstr>
      <vt:lpstr> Wireless Networks  5G Technologies</vt:lpstr>
      <vt:lpstr>Table of Contents</vt:lpstr>
      <vt:lpstr>Table of Contents</vt:lpstr>
      <vt:lpstr>Why 5G Communications? </vt:lpstr>
      <vt:lpstr>Why 5G Communications?</vt:lpstr>
      <vt:lpstr>5G Capability Perspectives  from the ITU-R IMT-2020 Vision Recommendation</vt:lpstr>
      <vt:lpstr>Possible Applications using 5G </vt:lpstr>
      <vt:lpstr>5G Usage Scenarios (1)</vt:lpstr>
      <vt:lpstr>5G Usage Scenarios (2)</vt:lpstr>
      <vt:lpstr>Network Fundamentals </vt:lpstr>
      <vt:lpstr>What is Computer Networks?</vt:lpstr>
      <vt:lpstr>What is a protocol?</vt:lpstr>
      <vt:lpstr>What is a communication network?</vt:lpstr>
      <vt:lpstr>Communication Network Architecture</vt:lpstr>
      <vt:lpstr>OSI Reference Model</vt:lpstr>
      <vt:lpstr>OSI Reference Model &amp; TCP/IP Protocol Stack</vt:lpstr>
      <vt:lpstr>Headers &amp; Trailers</vt:lpstr>
      <vt:lpstr>Layers, Services &amp; Protocols</vt:lpstr>
      <vt:lpstr>Connectionless &amp; Connection-Oriented Services</vt:lpstr>
      <vt:lpstr>Segmentation &amp; Reassembly</vt:lpstr>
      <vt:lpstr>Multiplexing</vt:lpstr>
      <vt:lpstr>Multiplexing</vt:lpstr>
      <vt:lpstr>Before 5G Communications </vt:lpstr>
      <vt:lpstr>Before 5G Communications</vt:lpstr>
      <vt:lpstr>Before 5G Communications</vt:lpstr>
      <vt:lpstr>5G Communications </vt:lpstr>
      <vt:lpstr>5G Standard and Specification</vt:lpstr>
      <vt:lpstr>5G Capability Perspectives  from the ITU-R IMT-2020 Vision Recommendation</vt:lpstr>
      <vt:lpstr>Reference</vt:lpstr>
      <vt:lpstr>5G Network Architecture</vt:lpstr>
      <vt:lpstr>5G NR (New Radio) Architecture</vt:lpstr>
      <vt:lpstr>PowerPoint Presentation</vt:lpstr>
      <vt:lpstr>PowerPoint Presentation</vt:lpstr>
      <vt:lpstr>Reference: 5G Core Note 7</vt:lpstr>
      <vt:lpstr>5G Core Architecture</vt:lpstr>
      <vt:lpstr>Frequency Bands &amp; SUL Coverage</vt:lpstr>
      <vt:lpstr>PowerPoint Presentation</vt:lpstr>
      <vt:lpstr>Numerology: Subcarrier Spacing (SPS)</vt:lpstr>
      <vt:lpstr>PowerPoint Presentation</vt:lpstr>
      <vt:lpstr>OFDMA  (Orthogonal Frequency Division Multiple Access)</vt:lpstr>
      <vt:lpstr>Modulation</vt:lpstr>
      <vt:lpstr>Duplex Schemes</vt:lpstr>
      <vt:lpstr>Network Slicing</vt:lpstr>
      <vt:lpstr>Deployment Options: Standalone vs. Non-Standalone</vt:lpstr>
      <vt:lpstr>Antenna: MIMO  (Multiple Input Multiple Output)</vt:lpstr>
      <vt:lpstr>Beaming</vt:lpstr>
      <vt:lpstr>Beamforming and Coverage</vt:lpstr>
      <vt:lpstr>5G Security Issues </vt:lpstr>
      <vt:lpstr>PowerPoint Presentation</vt:lpstr>
      <vt:lpstr>PowerPoint Presentation</vt:lpstr>
      <vt:lpstr>Assignments </vt:lpstr>
      <vt:lpstr>Assignment 1: Research</vt:lpstr>
      <vt:lpstr>Assignment 2: Hands-on Activity</vt:lpstr>
      <vt:lpstr>Summary &amp; Wrap-up </vt:lpstr>
      <vt:lpstr>Summary</vt:lpstr>
      <vt:lpstr>Summary</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262</cp:revision>
  <dcterms:created xsi:type="dcterms:W3CDTF">2020-07-03T17:09:21Z</dcterms:created>
  <dcterms:modified xsi:type="dcterms:W3CDTF">2025-05-19T20:19:24Z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