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36"/>
  </p:notesMasterIdLst>
  <p:handoutMasterIdLst>
    <p:handoutMasterId r:id="rId37"/>
  </p:handoutMasterIdLst>
  <p:sldIdLst>
    <p:sldId id="257" r:id="rId2"/>
    <p:sldId id="260" r:id="rId3"/>
    <p:sldId id="296" r:id="rId4"/>
    <p:sldId id="297" r:id="rId5"/>
    <p:sldId id="298" r:id="rId6"/>
    <p:sldId id="263" r:id="rId7"/>
    <p:sldId id="299" r:id="rId8"/>
    <p:sldId id="300" r:id="rId9"/>
    <p:sldId id="301" r:id="rId10"/>
    <p:sldId id="302" r:id="rId11"/>
    <p:sldId id="303" r:id="rId12"/>
    <p:sldId id="272" r:id="rId13"/>
    <p:sldId id="304" r:id="rId14"/>
    <p:sldId id="305" r:id="rId15"/>
    <p:sldId id="306" r:id="rId16"/>
    <p:sldId id="307" r:id="rId17"/>
    <p:sldId id="308" r:id="rId18"/>
    <p:sldId id="309" r:id="rId19"/>
    <p:sldId id="310" r:id="rId20"/>
    <p:sldId id="311" r:id="rId21"/>
    <p:sldId id="312" r:id="rId22"/>
    <p:sldId id="313" r:id="rId23"/>
    <p:sldId id="314" r:id="rId24"/>
    <p:sldId id="315" r:id="rId25"/>
    <p:sldId id="316" r:id="rId26"/>
    <p:sldId id="289" r:id="rId27"/>
    <p:sldId id="317" r:id="rId28"/>
    <p:sldId id="318" r:id="rId29"/>
    <p:sldId id="290" r:id="rId30"/>
    <p:sldId id="320" r:id="rId31"/>
    <p:sldId id="321" r:id="rId32"/>
    <p:sldId id="322" r:id="rId33"/>
    <p:sldId id="323" r:id="rId34"/>
    <p:sldId id="292" r:id="rId3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998"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7" Type="http://schemas.openxmlformats.org/officeDocument/2006/relationships/image" Target="../media/image11.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endParaRPr lang="en-US" altLang="en-US"/>
          </a:p>
        </p:txBody>
      </p:sp>
      <p:sp>
        <p:nvSpPr>
          <p:cNvPr id="5939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endParaRPr lang="en-US" altLang="en-US"/>
          </a:p>
        </p:txBody>
      </p:sp>
      <p:sp>
        <p:nvSpPr>
          <p:cNvPr id="5939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endParaRPr lang="en-US" altLang="en-US"/>
          </a:p>
        </p:txBody>
      </p:sp>
      <p:sp>
        <p:nvSpPr>
          <p:cNvPr id="5939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D1B567DF-4A5E-4DE2-92DD-73BEDD279F6E}"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endParaRPr lang="en-US" altLang="en-US"/>
          </a:p>
        </p:txBody>
      </p:sp>
      <p:sp>
        <p:nvSpPr>
          <p:cNvPr id="583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endParaRPr lang="en-US" altLang="en-US"/>
          </a:p>
        </p:txBody>
      </p:sp>
      <p:sp>
        <p:nvSpPr>
          <p:cNvPr id="5837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83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83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endParaRPr lang="en-US" altLang="en-US"/>
          </a:p>
        </p:txBody>
      </p:sp>
      <p:sp>
        <p:nvSpPr>
          <p:cNvPr id="583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6B2CE431-5079-48E8-8C88-0C7B5DB69AA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DB4B1A-4CD6-450E-ADCB-2C1EABB9E263}" type="slidenum">
              <a:rPr lang="en-US" altLang="en-US"/>
              <a:pPr/>
              <a:t>1</a:t>
            </a:fld>
            <a:endParaRPr lang="en-US" altLang="en-US"/>
          </a:p>
        </p:txBody>
      </p:sp>
      <p:sp>
        <p:nvSpPr>
          <p:cNvPr id="60418" name="Rectangle 2"/>
          <p:cNvSpPr>
            <a:spLocks noRo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9831BA-65F5-4185-B7BD-F57393967A27}" type="slidenum">
              <a:rPr lang="en-US" altLang="en-US"/>
              <a:pPr/>
              <a:t>10</a:t>
            </a:fld>
            <a:endParaRPr lang="en-US" altLang="en-US"/>
          </a:p>
        </p:txBody>
      </p:sp>
      <p:sp>
        <p:nvSpPr>
          <p:cNvPr id="227330" name="Rectangle 2"/>
          <p:cNvSpPr>
            <a:spLocks noRot="1"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63BD8D-EFEF-4B05-A902-D0DD4EB12826}" type="slidenum">
              <a:rPr lang="en-US" altLang="en-US"/>
              <a:pPr/>
              <a:t>11</a:t>
            </a:fld>
            <a:endParaRPr lang="en-US" altLang="en-US"/>
          </a:p>
        </p:txBody>
      </p:sp>
      <p:sp>
        <p:nvSpPr>
          <p:cNvPr id="228354" name="Rectangle 2"/>
          <p:cNvSpPr>
            <a:spLocks noRot="1" noChangeArrowheads="1" noTextEdit="1"/>
          </p:cNvSpPr>
          <p:nvPr>
            <p:ph type="sldImg"/>
          </p:nvPr>
        </p:nvSpPr>
        <p:spPr>
          <a:ln/>
        </p:spPr>
      </p:sp>
      <p:sp>
        <p:nvSpPr>
          <p:cNvPr id="22835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AF47F4-7BE6-472C-9C00-A64B26C5BE3D}" type="slidenum">
              <a:rPr lang="en-US" altLang="en-US"/>
              <a:pPr/>
              <a:t>12</a:t>
            </a:fld>
            <a:endParaRPr lang="en-US" altLang="en-US"/>
          </a:p>
        </p:txBody>
      </p:sp>
      <p:sp>
        <p:nvSpPr>
          <p:cNvPr id="154626" name="Rectangle 2"/>
          <p:cNvSpPr>
            <a:spLocks noRo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5A39E6-7E0B-4067-A483-A1447304EEE8}" type="slidenum">
              <a:rPr lang="en-US" altLang="en-US"/>
              <a:pPr/>
              <a:t>13</a:t>
            </a:fld>
            <a:endParaRPr lang="en-US" altLang="en-US"/>
          </a:p>
        </p:txBody>
      </p:sp>
      <p:sp>
        <p:nvSpPr>
          <p:cNvPr id="229378" name="Rectangle 2"/>
          <p:cNvSpPr>
            <a:spLocks noRot="1" noChangeArrowheads="1" noTextEdit="1"/>
          </p:cNvSpPr>
          <p:nvPr>
            <p:ph type="sldImg"/>
          </p:nvPr>
        </p:nvSpPr>
        <p:spPr>
          <a:ln/>
        </p:spPr>
      </p:sp>
      <p:sp>
        <p:nvSpPr>
          <p:cNvPr id="2293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63DB91-2521-4983-8A3D-72520FC216CE}" type="slidenum">
              <a:rPr lang="en-US" altLang="en-US"/>
              <a:pPr/>
              <a:t>14</a:t>
            </a:fld>
            <a:endParaRPr lang="en-US" altLang="en-US"/>
          </a:p>
        </p:txBody>
      </p:sp>
      <p:sp>
        <p:nvSpPr>
          <p:cNvPr id="230402" name="Rectangle 2"/>
          <p:cNvSpPr>
            <a:spLocks noRot="1" noChangeArrowheads="1" noTextEdit="1"/>
          </p:cNvSpPr>
          <p:nvPr>
            <p:ph type="sldImg"/>
          </p:nvPr>
        </p:nvSpPr>
        <p:spPr>
          <a:ln/>
        </p:spPr>
      </p:sp>
      <p:sp>
        <p:nvSpPr>
          <p:cNvPr id="23040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328057-C482-482E-B8DA-8C79034CF7AC}" type="slidenum">
              <a:rPr lang="en-US" altLang="en-US"/>
              <a:pPr/>
              <a:t>15</a:t>
            </a:fld>
            <a:endParaRPr lang="en-US" altLang="en-US"/>
          </a:p>
        </p:txBody>
      </p:sp>
      <p:sp>
        <p:nvSpPr>
          <p:cNvPr id="231426" name="Rectangle 2"/>
          <p:cNvSpPr>
            <a:spLocks noRot="1" noChangeArrowheads="1" noTextEdit="1"/>
          </p:cNvSpPr>
          <p:nvPr>
            <p:ph type="sldImg"/>
          </p:nvPr>
        </p:nvSpPr>
        <p:spPr>
          <a:ln/>
        </p:spPr>
      </p:sp>
      <p:sp>
        <p:nvSpPr>
          <p:cNvPr id="2314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349828-F81B-497D-AE64-0B5F385A44B7}" type="slidenum">
              <a:rPr lang="en-US" altLang="en-US"/>
              <a:pPr/>
              <a:t>16</a:t>
            </a:fld>
            <a:endParaRPr lang="en-US" altLang="en-US"/>
          </a:p>
        </p:txBody>
      </p:sp>
      <p:sp>
        <p:nvSpPr>
          <p:cNvPr id="232450" name="Rectangle 2"/>
          <p:cNvSpPr>
            <a:spLocks noRot="1" noChangeArrowheads="1" noTextEdit="1"/>
          </p:cNvSpPr>
          <p:nvPr>
            <p:ph type="sldImg"/>
          </p:nvPr>
        </p:nvSpPr>
        <p:spPr>
          <a:ln/>
        </p:spPr>
      </p:sp>
      <p:sp>
        <p:nvSpPr>
          <p:cNvPr id="23245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C8DE6E-50C7-4C1E-A6A3-2EC2078347D7}" type="slidenum">
              <a:rPr lang="en-US" altLang="en-US"/>
              <a:pPr/>
              <a:t>17</a:t>
            </a:fld>
            <a:endParaRPr lang="en-US" altLang="en-US"/>
          </a:p>
        </p:txBody>
      </p:sp>
      <p:sp>
        <p:nvSpPr>
          <p:cNvPr id="233474" name="Rectangle 2"/>
          <p:cNvSpPr>
            <a:spLocks noRot="1" noChangeArrowheads="1" noTextEdit="1"/>
          </p:cNvSpPr>
          <p:nvPr>
            <p:ph type="sldImg"/>
          </p:nvPr>
        </p:nvSpPr>
        <p:spPr>
          <a:ln/>
        </p:spPr>
      </p:sp>
      <p:sp>
        <p:nvSpPr>
          <p:cNvPr id="2334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07DFA8-9150-465C-AE77-9FEC2040793C}" type="slidenum">
              <a:rPr lang="en-US" altLang="en-US"/>
              <a:pPr/>
              <a:t>18</a:t>
            </a:fld>
            <a:endParaRPr lang="en-US" altLang="en-US"/>
          </a:p>
        </p:txBody>
      </p:sp>
      <p:sp>
        <p:nvSpPr>
          <p:cNvPr id="234498" name="Rectangle 2"/>
          <p:cNvSpPr>
            <a:spLocks noRot="1" noChangeArrowheads="1" noTextEdit="1"/>
          </p:cNvSpPr>
          <p:nvPr>
            <p:ph type="sldImg"/>
          </p:nvPr>
        </p:nvSpPr>
        <p:spPr>
          <a:ln/>
        </p:spPr>
      </p:sp>
      <p:sp>
        <p:nvSpPr>
          <p:cNvPr id="23449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0A9616-9682-4E62-AB04-D365BFEE3847}" type="slidenum">
              <a:rPr lang="en-US" altLang="en-US"/>
              <a:pPr/>
              <a:t>19</a:t>
            </a:fld>
            <a:endParaRPr lang="en-US" altLang="en-US"/>
          </a:p>
        </p:txBody>
      </p:sp>
      <p:sp>
        <p:nvSpPr>
          <p:cNvPr id="235522" name="Rectangle 2"/>
          <p:cNvSpPr>
            <a:spLocks noRot="1" noChangeArrowheads="1" noTextEdit="1"/>
          </p:cNvSpPr>
          <p:nvPr>
            <p:ph type="sldImg"/>
          </p:nvPr>
        </p:nvSpPr>
        <p:spPr>
          <a:ln/>
        </p:spPr>
      </p:sp>
      <p:sp>
        <p:nvSpPr>
          <p:cNvPr id="2355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C36ECB-BA91-44E7-BC1E-F229C7808979}" type="slidenum">
              <a:rPr lang="en-US" altLang="en-US"/>
              <a:pPr/>
              <a:t>2</a:t>
            </a:fld>
            <a:endParaRPr lang="en-US" altLang="en-US"/>
          </a:p>
        </p:txBody>
      </p:sp>
      <p:sp>
        <p:nvSpPr>
          <p:cNvPr id="142338" name="Rectangle 2"/>
          <p:cNvSpPr>
            <a:spLocks noRot="1" noChangeArrowheads="1" noTextEdit="1"/>
          </p:cNvSpPr>
          <p:nvPr>
            <p:ph type="sldImg"/>
          </p:nvPr>
        </p:nvSpPr>
        <p:spPr>
          <a:ln/>
        </p:spPr>
      </p:sp>
      <p:sp>
        <p:nvSpPr>
          <p:cNvPr id="1423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F30EE7-B654-465A-AEA6-8471E5BE9A9B}" type="slidenum">
              <a:rPr lang="en-US" altLang="en-US"/>
              <a:pPr/>
              <a:t>20</a:t>
            </a:fld>
            <a:endParaRPr lang="en-US" altLang="en-US"/>
          </a:p>
        </p:txBody>
      </p:sp>
      <p:sp>
        <p:nvSpPr>
          <p:cNvPr id="236546" name="Rectangle 2"/>
          <p:cNvSpPr>
            <a:spLocks noRot="1" noChangeArrowheads="1" noTextEdit="1"/>
          </p:cNvSpPr>
          <p:nvPr>
            <p:ph type="sldImg"/>
          </p:nvPr>
        </p:nvSpPr>
        <p:spPr>
          <a:ln/>
        </p:spPr>
      </p:sp>
      <p:sp>
        <p:nvSpPr>
          <p:cNvPr id="2365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6E713F-6EC8-4A60-8D81-0921D59D372C}" type="slidenum">
              <a:rPr lang="en-US" altLang="en-US"/>
              <a:pPr/>
              <a:t>21</a:t>
            </a:fld>
            <a:endParaRPr lang="en-US" altLang="en-US"/>
          </a:p>
        </p:txBody>
      </p:sp>
      <p:sp>
        <p:nvSpPr>
          <p:cNvPr id="237570" name="Rectangle 2"/>
          <p:cNvSpPr>
            <a:spLocks noRot="1" noChangeArrowheads="1" noTextEdit="1"/>
          </p:cNvSpPr>
          <p:nvPr>
            <p:ph type="sldImg"/>
          </p:nvPr>
        </p:nvSpPr>
        <p:spPr>
          <a:ln/>
        </p:spPr>
      </p:sp>
      <p:sp>
        <p:nvSpPr>
          <p:cNvPr id="23757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E31543-B11C-451B-B566-36142044573E}" type="slidenum">
              <a:rPr lang="en-US" altLang="en-US"/>
              <a:pPr/>
              <a:t>22</a:t>
            </a:fld>
            <a:endParaRPr lang="en-US" altLang="en-US"/>
          </a:p>
        </p:txBody>
      </p:sp>
      <p:sp>
        <p:nvSpPr>
          <p:cNvPr id="238594" name="Rectangle 2"/>
          <p:cNvSpPr>
            <a:spLocks noRot="1" noChangeArrowheads="1" noTextEdit="1"/>
          </p:cNvSpPr>
          <p:nvPr>
            <p:ph type="sldImg"/>
          </p:nvPr>
        </p:nvSpPr>
        <p:spPr>
          <a:ln/>
        </p:spPr>
      </p:sp>
      <p:sp>
        <p:nvSpPr>
          <p:cNvPr id="23859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2B84B4-6AA6-4A2F-BED4-23AF6A4A1D4C}" type="slidenum">
              <a:rPr lang="en-US" altLang="en-US"/>
              <a:pPr/>
              <a:t>23</a:t>
            </a:fld>
            <a:endParaRPr lang="en-US" altLang="en-US"/>
          </a:p>
        </p:txBody>
      </p:sp>
      <p:sp>
        <p:nvSpPr>
          <p:cNvPr id="239618" name="Rectangle 2"/>
          <p:cNvSpPr>
            <a:spLocks noRo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85427-AA08-46ED-A61E-6A6753001067}" type="slidenum">
              <a:rPr lang="en-US" altLang="en-US"/>
              <a:pPr/>
              <a:t>24</a:t>
            </a:fld>
            <a:endParaRPr lang="en-US" altLang="en-US"/>
          </a:p>
        </p:txBody>
      </p:sp>
      <p:sp>
        <p:nvSpPr>
          <p:cNvPr id="240642" name="Rectangle 2"/>
          <p:cNvSpPr>
            <a:spLocks noRot="1" noChangeArrowheads="1" noTextEdit="1"/>
          </p:cNvSpPr>
          <p:nvPr>
            <p:ph type="sldImg"/>
          </p:nvPr>
        </p:nvSpPr>
        <p:spPr>
          <a:ln/>
        </p:spPr>
      </p:sp>
      <p:sp>
        <p:nvSpPr>
          <p:cNvPr id="24064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EC150-E7A8-43B5-990B-9761CA1C5F76}" type="slidenum">
              <a:rPr lang="en-US" altLang="en-US"/>
              <a:pPr/>
              <a:t>25</a:t>
            </a:fld>
            <a:endParaRPr lang="en-US" altLang="en-US"/>
          </a:p>
        </p:txBody>
      </p:sp>
      <p:sp>
        <p:nvSpPr>
          <p:cNvPr id="241666" name="Rectangle 2"/>
          <p:cNvSpPr>
            <a:spLocks noRot="1" noChangeArrowheads="1" noTextEdit="1"/>
          </p:cNvSpPr>
          <p:nvPr>
            <p:ph type="sldImg"/>
          </p:nvPr>
        </p:nvSpPr>
        <p:spPr>
          <a:ln/>
        </p:spPr>
      </p:sp>
      <p:sp>
        <p:nvSpPr>
          <p:cNvPr id="24166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9C7E52-B0B0-4AEC-B455-F0D5428137D7}" type="slidenum">
              <a:rPr lang="en-US" altLang="en-US"/>
              <a:pPr/>
              <a:t>26</a:t>
            </a:fld>
            <a:endParaRPr lang="en-US" altLang="en-US"/>
          </a:p>
        </p:txBody>
      </p:sp>
      <p:sp>
        <p:nvSpPr>
          <p:cNvPr id="172034" name="Rectangle 2"/>
          <p:cNvSpPr>
            <a:spLocks noRo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627864-E56A-4935-9C24-75F86B9EB9E2}" type="slidenum">
              <a:rPr lang="en-US" altLang="en-US"/>
              <a:pPr/>
              <a:t>27</a:t>
            </a:fld>
            <a:endParaRPr lang="en-US" altLang="en-US"/>
          </a:p>
        </p:txBody>
      </p:sp>
      <p:sp>
        <p:nvSpPr>
          <p:cNvPr id="242690" name="Rectangle 2"/>
          <p:cNvSpPr>
            <a:spLocks noRot="1" noChangeArrowheads="1" noTextEdit="1"/>
          </p:cNvSpPr>
          <p:nvPr>
            <p:ph type="sldImg"/>
          </p:nvPr>
        </p:nvSpPr>
        <p:spPr>
          <a:ln/>
        </p:spPr>
      </p:sp>
      <p:sp>
        <p:nvSpPr>
          <p:cNvPr id="24269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90F122-B565-4E3C-925E-1587793696FD}" type="slidenum">
              <a:rPr lang="en-US" altLang="en-US"/>
              <a:pPr/>
              <a:t>28</a:t>
            </a:fld>
            <a:endParaRPr lang="en-US" altLang="en-US"/>
          </a:p>
        </p:txBody>
      </p:sp>
      <p:sp>
        <p:nvSpPr>
          <p:cNvPr id="243714" name="Rectangle 2"/>
          <p:cNvSpPr>
            <a:spLocks noRo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0BE3AD-CB53-40F1-9F0E-9DCFC3E2E303}" type="slidenum">
              <a:rPr lang="en-US" altLang="en-US"/>
              <a:pPr/>
              <a:t>29</a:t>
            </a:fld>
            <a:endParaRPr lang="en-US" altLang="en-US"/>
          </a:p>
        </p:txBody>
      </p:sp>
      <p:sp>
        <p:nvSpPr>
          <p:cNvPr id="173058" name="Rectangle 2"/>
          <p:cNvSpPr>
            <a:spLocks noRot="1" noChangeArrowheads="1" noTextEdit="1"/>
          </p:cNvSpPr>
          <p:nvPr>
            <p:ph type="sldImg"/>
          </p:nvPr>
        </p:nvSpPr>
        <p:spPr>
          <a:ln/>
        </p:spPr>
      </p:sp>
      <p:sp>
        <p:nvSpPr>
          <p:cNvPr id="17305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8BBD4F-7876-4830-982A-B2A8A154A050}" type="slidenum">
              <a:rPr lang="en-US" altLang="en-US"/>
              <a:pPr/>
              <a:t>3</a:t>
            </a:fld>
            <a:endParaRPr lang="en-US" altLang="en-US"/>
          </a:p>
        </p:txBody>
      </p:sp>
      <p:sp>
        <p:nvSpPr>
          <p:cNvPr id="181250" name="Rectangle 2"/>
          <p:cNvSpPr>
            <a:spLocks noRot="1" noChangeArrowheads="1" noTextEdit="1"/>
          </p:cNvSpPr>
          <p:nvPr>
            <p:ph type="sldImg"/>
          </p:nvPr>
        </p:nvSpPr>
        <p:spPr>
          <a:ln/>
        </p:spPr>
      </p:sp>
      <p:sp>
        <p:nvSpPr>
          <p:cNvPr id="18125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3CD95A-BE58-4ACE-9D33-D3748453A32D}" type="slidenum">
              <a:rPr lang="en-US" altLang="en-US"/>
              <a:pPr/>
              <a:t>30</a:t>
            </a:fld>
            <a:endParaRPr lang="en-US" altLang="en-US"/>
          </a:p>
        </p:txBody>
      </p:sp>
      <p:sp>
        <p:nvSpPr>
          <p:cNvPr id="244738" name="Rectangle 2"/>
          <p:cNvSpPr>
            <a:spLocks noRot="1" noChangeArrowheads="1" noTextEdit="1"/>
          </p:cNvSpPr>
          <p:nvPr>
            <p:ph type="sldImg"/>
          </p:nvPr>
        </p:nvSpPr>
        <p:spPr>
          <a:ln/>
        </p:spPr>
      </p:sp>
      <p:sp>
        <p:nvSpPr>
          <p:cNvPr id="2447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B6BD08-C1FC-4D98-88A7-4C3B336B8D66}" type="slidenum">
              <a:rPr lang="en-US" altLang="en-US"/>
              <a:pPr/>
              <a:t>31</a:t>
            </a:fld>
            <a:endParaRPr lang="en-US" altLang="en-US"/>
          </a:p>
        </p:txBody>
      </p:sp>
      <p:sp>
        <p:nvSpPr>
          <p:cNvPr id="245762" name="Rectangle 2"/>
          <p:cNvSpPr>
            <a:spLocks noRot="1" noChangeArrowheads="1" noTextEdit="1"/>
          </p:cNvSpPr>
          <p:nvPr>
            <p:ph type="sldImg"/>
          </p:nvPr>
        </p:nvSpPr>
        <p:spPr>
          <a:ln/>
        </p:spPr>
      </p:sp>
      <p:sp>
        <p:nvSpPr>
          <p:cNvPr id="24576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60CD09-C5D4-4D72-BF51-3025A03D5011}" type="slidenum">
              <a:rPr lang="en-US" altLang="en-US"/>
              <a:pPr/>
              <a:t>32</a:t>
            </a:fld>
            <a:endParaRPr lang="en-US" altLang="en-US"/>
          </a:p>
        </p:txBody>
      </p:sp>
      <p:sp>
        <p:nvSpPr>
          <p:cNvPr id="246786" name="Rectangle 2"/>
          <p:cNvSpPr>
            <a:spLocks noRot="1" noChangeArrowheads="1" noTextEdit="1"/>
          </p:cNvSpPr>
          <p:nvPr>
            <p:ph type="sldImg"/>
          </p:nvPr>
        </p:nvSpPr>
        <p:spPr>
          <a:ln/>
        </p:spPr>
      </p:sp>
      <p:sp>
        <p:nvSpPr>
          <p:cNvPr id="24678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A3C7FC-AD33-4E24-A45C-88834E0DA9BC}" type="slidenum">
              <a:rPr lang="en-US" altLang="en-US"/>
              <a:pPr/>
              <a:t>33</a:t>
            </a:fld>
            <a:endParaRPr lang="en-US" altLang="en-US"/>
          </a:p>
        </p:txBody>
      </p:sp>
      <p:sp>
        <p:nvSpPr>
          <p:cNvPr id="247810" name="Rectangle 2"/>
          <p:cNvSpPr>
            <a:spLocks noRot="1" noChangeArrowheads="1" noTextEdit="1"/>
          </p:cNvSpPr>
          <p:nvPr>
            <p:ph type="sldImg"/>
          </p:nvPr>
        </p:nvSpPr>
        <p:spPr>
          <a:ln/>
        </p:spPr>
      </p:sp>
      <p:sp>
        <p:nvSpPr>
          <p:cNvPr id="24781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2AAE25-0EF1-433A-9C78-D90BBB20F9A2}" type="slidenum">
              <a:rPr lang="en-US" altLang="en-US"/>
              <a:pPr/>
              <a:t>34</a:t>
            </a:fld>
            <a:endParaRPr lang="en-US" altLang="en-US"/>
          </a:p>
        </p:txBody>
      </p:sp>
      <p:sp>
        <p:nvSpPr>
          <p:cNvPr id="175106" name="Rectangle 2"/>
          <p:cNvSpPr>
            <a:spLocks noRo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C2F3BD-A41E-4AF1-A1D8-D2C8135E2250}" type="slidenum">
              <a:rPr lang="en-US" altLang="en-US"/>
              <a:pPr/>
              <a:t>4</a:t>
            </a:fld>
            <a:endParaRPr lang="en-US" altLang="en-US"/>
          </a:p>
        </p:txBody>
      </p:sp>
      <p:sp>
        <p:nvSpPr>
          <p:cNvPr id="184322" name="Rectangle 2"/>
          <p:cNvSpPr>
            <a:spLocks noRo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39433E-EC53-48CF-9A23-B29250DF3943}" type="slidenum">
              <a:rPr lang="en-US" altLang="en-US"/>
              <a:pPr/>
              <a:t>5</a:t>
            </a:fld>
            <a:endParaRPr lang="en-US" altLang="en-US"/>
          </a:p>
        </p:txBody>
      </p:sp>
      <p:sp>
        <p:nvSpPr>
          <p:cNvPr id="185346" name="Rectangle 2"/>
          <p:cNvSpPr>
            <a:spLocks noRot="1" noChangeArrowheads="1" noTextEdit="1"/>
          </p:cNvSpPr>
          <p:nvPr>
            <p:ph type="sldImg"/>
          </p:nvPr>
        </p:nvSpPr>
        <p:spPr>
          <a:ln/>
        </p:spPr>
      </p:sp>
      <p:sp>
        <p:nvSpPr>
          <p:cNvPr id="1853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503ADF-D372-4BF0-A377-BC930C57AD79}" type="slidenum">
              <a:rPr lang="en-US" altLang="en-US"/>
              <a:pPr/>
              <a:t>6</a:t>
            </a:fld>
            <a:endParaRPr lang="en-US" altLang="en-US"/>
          </a:p>
        </p:txBody>
      </p:sp>
      <p:sp>
        <p:nvSpPr>
          <p:cNvPr id="145410" name="Rectangle 2"/>
          <p:cNvSpPr>
            <a:spLocks noRo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6FB029-02D1-4701-B293-C8262A528C31}" type="slidenum">
              <a:rPr lang="en-US" altLang="en-US"/>
              <a:pPr/>
              <a:t>7</a:t>
            </a:fld>
            <a:endParaRPr lang="en-US" altLang="en-US"/>
          </a:p>
        </p:txBody>
      </p:sp>
      <p:sp>
        <p:nvSpPr>
          <p:cNvPr id="224258" name="Rectangle 2"/>
          <p:cNvSpPr>
            <a:spLocks noRot="1" noChangeArrowheads="1" noTextEdit="1"/>
          </p:cNvSpPr>
          <p:nvPr>
            <p:ph type="sldImg"/>
          </p:nvPr>
        </p:nvSpPr>
        <p:spPr>
          <a:ln/>
        </p:spPr>
      </p:sp>
      <p:sp>
        <p:nvSpPr>
          <p:cNvPr id="22425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F37254-D5CD-429A-B705-F4ADDC2CC609}" type="slidenum">
              <a:rPr lang="en-US" altLang="en-US"/>
              <a:pPr/>
              <a:t>8</a:t>
            </a:fld>
            <a:endParaRPr lang="en-US" altLang="en-US"/>
          </a:p>
        </p:txBody>
      </p:sp>
      <p:sp>
        <p:nvSpPr>
          <p:cNvPr id="225282" name="Rectangle 2"/>
          <p:cNvSpPr>
            <a:spLocks noRot="1" noChangeArrowheads="1" noTextEdit="1"/>
          </p:cNvSpPr>
          <p:nvPr>
            <p:ph type="sldImg"/>
          </p:nvPr>
        </p:nvSpPr>
        <p:spPr>
          <a:ln/>
        </p:spPr>
      </p:sp>
      <p:sp>
        <p:nvSpPr>
          <p:cNvPr id="22528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628C19-DB5C-4794-B3AF-71664F9EF4A0}" type="slidenum">
              <a:rPr lang="en-US" altLang="en-US"/>
              <a:pPr/>
              <a:t>9</a:t>
            </a:fld>
            <a:endParaRPr lang="en-US" altLang="en-US"/>
          </a:p>
        </p:txBody>
      </p:sp>
      <p:sp>
        <p:nvSpPr>
          <p:cNvPr id="226306" name="Rectangle 2"/>
          <p:cNvSpPr>
            <a:spLocks noRot="1" noChangeArrowheads="1" noTextEdit="1"/>
          </p:cNvSpPr>
          <p:nvPr>
            <p:ph type="sldImg"/>
          </p:nvPr>
        </p:nvSpPr>
        <p:spPr>
          <a:ln/>
        </p:spPr>
      </p:sp>
      <p:sp>
        <p:nvSpPr>
          <p:cNvPr id="226307"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85800" y="990600"/>
            <a:ext cx="8153400" cy="1371600"/>
          </a:xfrm>
        </p:spPr>
        <p:txBody>
          <a:bodyPr/>
          <a:lstStyle>
            <a:lvl1pPr>
              <a:defRPr sz="3800"/>
            </a:lvl1pPr>
          </a:lstStyle>
          <a:p>
            <a:pPr lvl="0"/>
            <a:r>
              <a:rPr lang="en-US" altLang="en-US" noProof="0" smtClean="0"/>
              <a:t>Click to edit Master title style</a:t>
            </a:r>
          </a:p>
        </p:txBody>
      </p:sp>
      <p:sp>
        <p:nvSpPr>
          <p:cNvPr id="9219" name="Rectangle 3"/>
          <p:cNvSpPr>
            <a:spLocks noGrp="1" noChangeArrowheads="1"/>
          </p:cNvSpPr>
          <p:nvPr>
            <p:ph type="subTitle" idx="1"/>
          </p:nvPr>
        </p:nvSpPr>
        <p:spPr>
          <a:xfrm>
            <a:off x="381000" y="3429000"/>
            <a:ext cx="8458200" cy="1600200"/>
          </a:xfrm>
        </p:spPr>
        <p:txBody>
          <a:bodyPr/>
          <a:lstStyle>
            <a:lvl1pPr marL="0" indent="0" algn="ctr">
              <a:buFont typeface="Wingdings" panose="05000000000000000000" pitchFamily="2" charset="2"/>
              <a:buNone/>
              <a:defRPr sz="2200"/>
            </a:lvl1pPr>
          </a:lstStyle>
          <a:p>
            <a:pPr lvl="0"/>
            <a:r>
              <a:rPr lang="en-US" altLang="en-US" noProof="0" smtClean="0"/>
              <a:t>Click to edit Master subtitle style</a:t>
            </a:r>
          </a:p>
        </p:txBody>
      </p:sp>
      <p:sp>
        <p:nvSpPr>
          <p:cNvPr id="9223" name="AutoShape 7"/>
          <p:cNvSpPr>
            <a:spLocks noChangeArrowheads="1"/>
          </p:cNvSpPr>
          <p:nvPr/>
        </p:nvSpPr>
        <p:spPr bwMode="auto">
          <a:xfrm>
            <a:off x="685800" y="2393950"/>
            <a:ext cx="7772400" cy="109538"/>
          </a:xfrm>
          <a:custGeom>
            <a:avLst/>
            <a:gdLst>
              <a:gd name="G0" fmla="+- 618 0 0"/>
              <a:gd name="T0" fmla="*/ 0 w 1000"/>
              <a:gd name="T1" fmla="*/ 0 h 1000"/>
              <a:gd name="T2" fmla="*/ 618 w 1000"/>
              <a:gd name="T3" fmla="*/ 0 h 1000"/>
              <a:gd name="T4" fmla="*/ 618 w 1000"/>
              <a:gd name="T5" fmla="*/ 1000 h 1000"/>
              <a:gd name="T6" fmla="*/ 0 w 1000"/>
              <a:gd name="T7" fmla="*/ 1000 h 1000"/>
              <a:gd name="T8" fmla="*/ 0 w 1000"/>
              <a:gd name="T9" fmla="*/ 0 h 1000"/>
              <a:gd name="T10" fmla="*/ 1000 w 1000"/>
              <a:gd name="T11" fmla="*/ 0 h 1000"/>
            </a:gdLst>
            <a:ahLst/>
            <a:cxnLst>
              <a:cxn ang="0">
                <a:pos x="T0" y="T1"/>
              </a:cxn>
              <a:cxn ang="0">
                <a:pos x="T2" y="T3"/>
              </a:cxn>
              <a:cxn ang="0">
                <a:pos x="T4" y="T5"/>
              </a:cxn>
              <a:cxn ang="0">
                <a:pos x="T6" y="T7"/>
              </a:cxn>
              <a:cxn ang="0">
                <a:pos x="T8" y="T9"/>
              </a:cxn>
              <a:cxn ang="0">
                <a:pos x="T10" y="T11"/>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endParaRPr lang="en-US" altLang="en-US" sz="2400">
              <a:latin typeface="Times New Roman" panose="02020603050405020304"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38435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228600"/>
            <a:ext cx="2001837"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6738" y="228600"/>
            <a:ext cx="5854700" cy="6172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51747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4161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Tree>
    <p:extLst>
      <p:ext uri="{BB962C8B-B14F-4D97-AF65-F5344CB8AC3E}">
        <p14:creationId xmlns:p14="http://schemas.microsoft.com/office/powerpoint/2010/main" val="1229891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524000"/>
            <a:ext cx="3924300" cy="4876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524000"/>
            <a:ext cx="3924300" cy="4876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97164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7900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62473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3174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4112799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1477450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574675" y="228600"/>
            <a:ext cx="8001000"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566738" y="1524000"/>
            <a:ext cx="80010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196" name="AutoShape 4"/>
          <p:cNvSpPr>
            <a:spLocks noChangeArrowheads="1"/>
          </p:cNvSpPr>
          <p:nvPr/>
        </p:nvSpPr>
        <p:spPr bwMode="auto">
          <a:xfrm>
            <a:off x="609600" y="1262063"/>
            <a:ext cx="7958138" cy="109537"/>
          </a:xfrm>
          <a:custGeom>
            <a:avLst/>
            <a:gdLst>
              <a:gd name="G0" fmla="+- 585 0 0"/>
              <a:gd name="T0" fmla="*/ 0 w 1000"/>
              <a:gd name="T1" fmla="*/ 0 h 1000"/>
              <a:gd name="T2" fmla="*/ 585 w 1000"/>
              <a:gd name="T3" fmla="*/ 0 h 1000"/>
              <a:gd name="T4" fmla="*/ 585 w 1000"/>
              <a:gd name="T5" fmla="*/ 1000 h 1000"/>
              <a:gd name="T6" fmla="*/ 0 w 1000"/>
              <a:gd name="T7" fmla="*/ 1000 h 1000"/>
              <a:gd name="T8" fmla="*/ 0 w 1000"/>
              <a:gd name="T9" fmla="*/ 0 h 1000"/>
              <a:gd name="T10" fmla="*/ 1000 w 1000"/>
              <a:gd name="T11" fmla="*/ 0 h 1000"/>
            </a:gdLst>
            <a:ahLst/>
            <a:cxnLst>
              <a:cxn ang="0">
                <a:pos x="T0" y="T1"/>
              </a:cxn>
              <a:cxn ang="0">
                <a:pos x="T2" y="T3"/>
              </a:cxn>
              <a:cxn ang="0">
                <a:pos x="T4" y="T5"/>
              </a:cxn>
              <a:cxn ang="0">
                <a:pos x="T6" y="T7"/>
              </a:cxn>
              <a:cxn ang="0">
                <a:pos x="T8" y="T9"/>
              </a:cxn>
              <a:cxn ang="0">
                <a:pos x="T10" y="T11"/>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endParaRPr lang="en-US" altLang="en-US" sz="2400">
              <a:latin typeface="Times New Roman" panose="02020603050405020304" pitchFamily="18" charset="0"/>
            </a:endParaRPr>
          </a:p>
        </p:txBody>
      </p:sp>
      <p:sp>
        <p:nvSpPr>
          <p:cNvPr id="8197" name="Line 5"/>
          <p:cNvSpPr>
            <a:spLocks noChangeShapeType="1"/>
          </p:cNvSpPr>
          <p:nvPr/>
        </p:nvSpPr>
        <p:spPr bwMode="auto">
          <a:xfrm flipV="1">
            <a:off x="609600" y="6629400"/>
            <a:ext cx="7924800" cy="0"/>
          </a:xfrm>
          <a:prstGeom prst="line">
            <a:avLst/>
          </a:prstGeom>
          <a:noFill/>
          <a:ln w="31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1" name="Text Box 9"/>
          <p:cNvSpPr txBox="1">
            <a:spLocks noChangeArrowheads="1"/>
          </p:cNvSpPr>
          <p:nvPr userDrawn="1"/>
        </p:nvSpPr>
        <p:spPr bwMode="auto">
          <a:xfrm>
            <a:off x="8610600" y="6356350"/>
            <a:ext cx="4857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fld id="{E23DE4B7-3960-468B-974C-2960CD2B91AC}" type="slidenum">
              <a:rPr lang="en-US" altLang="en-US" sz="1200"/>
              <a:pPr/>
              <a:t>‹#›</a:t>
            </a:fld>
            <a:endParaRPr lang="en-US" altLang="en-US" sz="120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txStyles>
    <p:titleStyle>
      <a:lvl1pPr algn="l" rtl="0" fontAlgn="base">
        <a:spcBef>
          <a:spcPct val="0"/>
        </a:spcBef>
        <a:spcAft>
          <a:spcPct val="0"/>
        </a:spcAft>
        <a:defRPr sz="3600" kern="1200">
          <a:solidFill>
            <a:schemeClr val="tx2"/>
          </a:solidFill>
          <a:latin typeface="+mj-lt"/>
          <a:ea typeface="+mj-ea"/>
          <a:cs typeface="+mj-cs"/>
        </a:defRPr>
      </a:lvl1pPr>
      <a:lvl2pPr algn="l" rtl="0" fontAlgn="base">
        <a:spcBef>
          <a:spcPct val="0"/>
        </a:spcBef>
        <a:spcAft>
          <a:spcPct val="0"/>
        </a:spcAft>
        <a:defRPr sz="3600">
          <a:solidFill>
            <a:schemeClr val="tx2"/>
          </a:solidFill>
          <a:latin typeface="Verdana" panose="020B0604030504040204" pitchFamily="34" charset="0"/>
        </a:defRPr>
      </a:lvl2pPr>
      <a:lvl3pPr algn="l" rtl="0" fontAlgn="base">
        <a:spcBef>
          <a:spcPct val="0"/>
        </a:spcBef>
        <a:spcAft>
          <a:spcPct val="0"/>
        </a:spcAft>
        <a:defRPr sz="3600">
          <a:solidFill>
            <a:schemeClr val="tx2"/>
          </a:solidFill>
          <a:latin typeface="Verdana" panose="020B0604030504040204" pitchFamily="34" charset="0"/>
        </a:defRPr>
      </a:lvl3pPr>
      <a:lvl4pPr algn="l" rtl="0" fontAlgn="base">
        <a:spcBef>
          <a:spcPct val="0"/>
        </a:spcBef>
        <a:spcAft>
          <a:spcPct val="0"/>
        </a:spcAft>
        <a:defRPr sz="3600">
          <a:solidFill>
            <a:schemeClr val="tx2"/>
          </a:solidFill>
          <a:latin typeface="Verdana" panose="020B0604030504040204" pitchFamily="34" charset="0"/>
        </a:defRPr>
      </a:lvl4pPr>
      <a:lvl5pPr algn="l" rtl="0" fontAlgn="base">
        <a:spcBef>
          <a:spcPct val="0"/>
        </a:spcBef>
        <a:spcAft>
          <a:spcPct val="0"/>
        </a:spcAft>
        <a:defRPr sz="3600">
          <a:solidFill>
            <a:schemeClr val="tx2"/>
          </a:solidFill>
          <a:latin typeface="Verdana" panose="020B0604030504040204" pitchFamily="34" charset="0"/>
        </a:defRPr>
      </a:lvl5pPr>
      <a:lvl6pPr marL="457200" algn="l" rtl="0" fontAlgn="base">
        <a:spcBef>
          <a:spcPct val="0"/>
        </a:spcBef>
        <a:spcAft>
          <a:spcPct val="0"/>
        </a:spcAft>
        <a:defRPr sz="3600">
          <a:solidFill>
            <a:schemeClr val="tx2"/>
          </a:solidFill>
          <a:latin typeface="Verdana" panose="020B0604030504040204" pitchFamily="34" charset="0"/>
        </a:defRPr>
      </a:lvl6pPr>
      <a:lvl7pPr marL="914400" algn="l" rtl="0" fontAlgn="base">
        <a:spcBef>
          <a:spcPct val="0"/>
        </a:spcBef>
        <a:spcAft>
          <a:spcPct val="0"/>
        </a:spcAft>
        <a:defRPr sz="3600">
          <a:solidFill>
            <a:schemeClr val="tx2"/>
          </a:solidFill>
          <a:latin typeface="Verdana" panose="020B0604030504040204" pitchFamily="34" charset="0"/>
        </a:defRPr>
      </a:lvl7pPr>
      <a:lvl8pPr marL="1371600" algn="l" rtl="0" fontAlgn="base">
        <a:spcBef>
          <a:spcPct val="0"/>
        </a:spcBef>
        <a:spcAft>
          <a:spcPct val="0"/>
        </a:spcAft>
        <a:defRPr sz="3600">
          <a:solidFill>
            <a:schemeClr val="tx2"/>
          </a:solidFill>
          <a:latin typeface="Verdana" panose="020B0604030504040204" pitchFamily="34" charset="0"/>
        </a:defRPr>
      </a:lvl8pPr>
      <a:lvl9pPr marL="1828800" algn="l" rtl="0" fontAlgn="base">
        <a:spcBef>
          <a:spcPct val="0"/>
        </a:spcBef>
        <a:spcAft>
          <a:spcPct val="0"/>
        </a:spcAft>
        <a:defRPr sz="3600">
          <a:solidFill>
            <a:schemeClr val="tx2"/>
          </a:solidFill>
          <a:latin typeface="Verdana" panose="020B0604030504040204" pitchFamily="34" charset="0"/>
        </a:defRPr>
      </a:lvl9pPr>
    </p:titleStyle>
    <p:bodyStyle>
      <a:lvl1pPr marL="469900" indent="-469900" algn="l" rtl="0" fontAlgn="base">
        <a:spcBef>
          <a:spcPct val="20000"/>
        </a:spcBef>
        <a:spcAft>
          <a:spcPct val="25000"/>
        </a:spcAft>
        <a:buClr>
          <a:schemeClr val="accent2"/>
        </a:buClr>
        <a:buFont typeface="Wingdings" panose="05000000000000000000" pitchFamily="2" charset="2"/>
        <a:buChar char="n"/>
        <a:defRPr sz="2400" kern="1200">
          <a:solidFill>
            <a:schemeClr val="tx1"/>
          </a:solidFill>
          <a:latin typeface="+mn-lt"/>
          <a:ea typeface="+mn-ea"/>
          <a:cs typeface="+mn-cs"/>
        </a:defRPr>
      </a:lvl1pPr>
      <a:lvl2pPr marL="908050" indent="-436563" algn="l" rtl="0" fontAlgn="base">
        <a:spcBef>
          <a:spcPct val="20000"/>
        </a:spcBef>
        <a:spcAft>
          <a:spcPct val="25000"/>
        </a:spcAft>
        <a:buClr>
          <a:schemeClr val="accent2"/>
        </a:buClr>
        <a:buFont typeface="Wingdings" panose="05000000000000000000" pitchFamily="2" charset="2"/>
        <a:buChar char="o"/>
        <a:defRPr sz="2000" kern="1200">
          <a:solidFill>
            <a:schemeClr val="tx1"/>
          </a:solidFill>
          <a:latin typeface="+mn-lt"/>
          <a:ea typeface="+mn-ea"/>
          <a:cs typeface="+mn-cs"/>
        </a:defRPr>
      </a:lvl2pPr>
      <a:lvl3pPr marL="1304925" indent="-395288" algn="l" rtl="0" fontAlgn="base">
        <a:spcBef>
          <a:spcPct val="20000"/>
        </a:spcBef>
        <a:spcAft>
          <a:spcPct val="25000"/>
        </a:spcAft>
        <a:buClr>
          <a:schemeClr val="accent2"/>
        </a:buClr>
        <a:buFont typeface="Wingdings" panose="05000000000000000000" pitchFamily="2" charset="2"/>
        <a:buChar char="n"/>
        <a:defRPr sz="1900" kern="1200">
          <a:solidFill>
            <a:schemeClr val="tx1"/>
          </a:solidFill>
          <a:latin typeface="+mn-lt"/>
          <a:ea typeface="+mn-ea"/>
          <a:cs typeface="+mn-cs"/>
        </a:defRPr>
      </a:lvl3pPr>
      <a:lvl4pPr marL="1693863" indent="-387350" algn="l" rtl="0" fontAlgn="base">
        <a:spcBef>
          <a:spcPct val="20000"/>
        </a:spcBef>
        <a:spcAft>
          <a:spcPct val="25000"/>
        </a:spcAft>
        <a:buClr>
          <a:schemeClr val="accent2"/>
        </a:buClr>
        <a:buFont typeface="Wingdings" panose="05000000000000000000" pitchFamily="2" charset="2"/>
        <a:buChar char="o"/>
        <a:defRPr sz="1600" kern="1200">
          <a:solidFill>
            <a:schemeClr val="tx1"/>
          </a:solidFill>
          <a:latin typeface="+mn-lt"/>
          <a:ea typeface="+mn-ea"/>
          <a:cs typeface="+mn-cs"/>
        </a:defRPr>
      </a:lvl4pPr>
      <a:lvl5pPr marL="2093913" indent="-398463" algn="l" rtl="0" fontAlgn="base">
        <a:spcBef>
          <a:spcPct val="25000"/>
        </a:spcBef>
        <a:spcAft>
          <a:spcPct val="25000"/>
        </a:spcAft>
        <a:buClr>
          <a:schemeClr val="accent2"/>
        </a:buClr>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notesSlide" Target="../notesSlides/notesSlide10.xml"/><Relationship Id="rId7"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13.bin"/><Relationship Id="rId5" Type="http://schemas.openxmlformats.org/officeDocument/2006/relationships/image" Target="../media/image12.wmf"/><Relationship Id="rId4" Type="http://schemas.openxmlformats.org/officeDocument/2006/relationships/oleObject" Target="../embeddings/oleObject12.bin"/><Relationship Id="rId9" Type="http://schemas.openxmlformats.org/officeDocument/2006/relationships/image" Target="../media/image14.w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16.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6.bin"/><Relationship Id="rId5" Type="http://schemas.openxmlformats.org/officeDocument/2006/relationships/image" Target="../media/image15.wmf"/><Relationship Id="rId4" Type="http://schemas.openxmlformats.org/officeDocument/2006/relationships/oleObject" Target="../embeddings/oleObject15.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7.wmf"/><Relationship Id="rId4" Type="http://schemas.openxmlformats.org/officeDocument/2006/relationships/oleObject" Target="../embeddings/oleObject17.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7" Type="http://schemas.openxmlformats.org/officeDocument/2006/relationships/image" Target="../media/image19.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9.bin"/><Relationship Id="rId5" Type="http://schemas.openxmlformats.org/officeDocument/2006/relationships/image" Target="../media/image18.wmf"/><Relationship Id="rId4" Type="http://schemas.openxmlformats.org/officeDocument/2006/relationships/oleObject" Target="../embeddings/oleObject18.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7.xml"/><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wmf"/><Relationship Id="rId5" Type="http://schemas.openxmlformats.org/officeDocument/2006/relationships/image" Target="../media/image1.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3.wmf"/></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7.bin"/><Relationship Id="rId13" Type="http://schemas.openxmlformats.org/officeDocument/2006/relationships/image" Target="../media/image9.wmf"/><Relationship Id="rId3" Type="http://schemas.openxmlformats.org/officeDocument/2006/relationships/notesSlide" Target="../notesSlides/notesSlide8.xml"/><Relationship Id="rId7" Type="http://schemas.openxmlformats.org/officeDocument/2006/relationships/image" Target="../media/image6.wmf"/><Relationship Id="rId12" Type="http://schemas.openxmlformats.org/officeDocument/2006/relationships/oleObject" Target="../embeddings/oleObject9.bin"/><Relationship Id="rId17" Type="http://schemas.openxmlformats.org/officeDocument/2006/relationships/image" Target="../media/image11.wmf"/><Relationship Id="rId2" Type="http://schemas.openxmlformats.org/officeDocument/2006/relationships/slideLayout" Target="../slideLayouts/slideLayout2.xml"/><Relationship Id="rId16" Type="http://schemas.openxmlformats.org/officeDocument/2006/relationships/oleObject" Target="../embeddings/oleObject11.bin"/><Relationship Id="rId1" Type="http://schemas.openxmlformats.org/officeDocument/2006/relationships/vmlDrawing" Target="../drawings/vmlDrawing2.vml"/><Relationship Id="rId6" Type="http://schemas.openxmlformats.org/officeDocument/2006/relationships/oleObject" Target="../embeddings/oleObject6.bin"/><Relationship Id="rId11" Type="http://schemas.openxmlformats.org/officeDocument/2006/relationships/image" Target="../media/image8.wmf"/><Relationship Id="rId5" Type="http://schemas.openxmlformats.org/officeDocument/2006/relationships/image" Target="../media/image5.wmf"/><Relationship Id="rId15" Type="http://schemas.openxmlformats.org/officeDocument/2006/relationships/image" Target="../media/image10.wmf"/><Relationship Id="rId10" Type="http://schemas.openxmlformats.org/officeDocument/2006/relationships/oleObject" Target="../embeddings/oleObject8.bin"/><Relationship Id="rId4" Type="http://schemas.openxmlformats.org/officeDocument/2006/relationships/oleObject" Target="../embeddings/oleObject5.bin"/><Relationship Id="rId9" Type="http://schemas.openxmlformats.org/officeDocument/2006/relationships/image" Target="../media/image7.wmf"/><Relationship Id="rId14" Type="http://schemas.openxmlformats.org/officeDocument/2006/relationships/oleObject" Target="../embeddings/oleObject10.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ctrTitle"/>
          </p:nvPr>
        </p:nvSpPr>
        <p:spPr/>
        <p:txBody>
          <a:bodyPr/>
          <a:lstStyle/>
          <a:p>
            <a:r>
              <a:rPr lang="en-US" altLang="en-US" sz="3400"/>
              <a:t>Chapter 9</a:t>
            </a:r>
            <a:br>
              <a:rPr lang="en-US" altLang="en-US" sz="3400"/>
            </a:br>
            <a:r>
              <a:rPr lang="en-US" altLang="en-US" sz="3400"/>
              <a:t/>
            </a:r>
            <a:br>
              <a:rPr lang="en-US" altLang="en-US" sz="3400"/>
            </a:br>
            <a:r>
              <a:rPr lang="en-US" altLang="en-US" sz="3400"/>
              <a:t>Integer Programming</a:t>
            </a:r>
          </a:p>
        </p:txBody>
      </p:sp>
      <p:sp>
        <p:nvSpPr>
          <p:cNvPr id="11268" name="Rectangle 4"/>
          <p:cNvSpPr>
            <a:spLocks noGrp="1" noChangeArrowheads="1"/>
          </p:cNvSpPr>
          <p:nvPr>
            <p:ph type="subTitle" idx="1"/>
          </p:nvPr>
        </p:nvSpPr>
        <p:spPr/>
        <p:txBody>
          <a:bodyPr/>
          <a:lstStyle/>
          <a:p>
            <a:r>
              <a:rPr lang="en-US" altLang="en-US" sz="1800"/>
              <a:t>to accompany</a:t>
            </a:r>
          </a:p>
          <a:p>
            <a:r>
              <a:rPr lang="en-US" altLang="en-US" sz="1800"/>
              <a:t>Operations Research: Applications and Algorithms </a:t>
            </a:r>
          </a:p>
          <a:p>
            <a:pPr>
              <a:buClrTx/>
              <a:buFontTx/>
              <a:buNone/>
            </a:pPr>
            <a:r>
              <a:rPr lang="en-US" altLang="en-US" sz="1800"/>
              <a:t>4th edition</a:t>
            </a:r>
          </a:p>
          <a:p>
            <a:pPr>
              <a:buClrTx/>
              <a:buFontTx/>
              <a:buNone/>
            </a:pPr>
            <a:r>
              <a:rPr lang="en-US" altLang="en-US" sz="1800"/>
              <a:t>by Wayne L. Winston</a:t>
            </a:r>
          </a:p>
        </p:txBody>
      </p:sp>
      <p:sp>
        <p:nvSpPr>
          <p:cNvPr id="11269" name="Rectangle 5"/>
          <p:cNvSpPr>
            <a:spLocks noChangeArrowheads="1"/>
          </p:cNvSpPr>
          <p:nvPr/>
        </p:nvSpPr>
        <p:spPr bwMode="auto">
          <a:xfrm>
            <a:off x="3429000" y="6477000"/>
            <a:ext cx="55626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50000"/>
              </a:spcBef>
            </a:pPr>
            <a:r>
              <a:rPr lang="en-US" altLang="en-US" sz="1200"/>
              <a:t>Copyright (c) 2004 Brooks/Cole, a division of Thomson Learning, Inc.</a:t>
            </a:r>
          </a:p>
          <a:p>
            <a:pPr>
              <a:spcBef>
                <a:spcPct val="50000"/>
              </a:spcBef>
            </a:pPr>
            <a:endParaRPr lang="en-US" altLang="en-US" sz="12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lstStyle/>
          <a:p>
            <a:r>
              <a:rPr lang="en-US" altLang="en-US"/>
              <a:t> </a:t>
            </a:r>
          </a:p>
        </p:txBody>
      </p:sp>
      <p:sp>
        <p:nvSpPr>
          <p:cNvPr id="192515" name="Rectangle 3"/>
          <p:cNvSpPr>
            <a:spLocks noGrp="1" noChangeArrowheads="1"/>
          </p:cNvSpPr>
          <p:nvPr>
            <p:ph type="body" idx="1"/>
          </p:nvPr>
        </p:nvSpPr>
        <p:spPr/>
        <p:txBody>
          <a:bodyPr/>
          <a:lstStyle/>
          <a:p>
            <a:r>
              <a:rPr lang="en-US" altLang="en-US"/>
              <a:t>By using 0-1 variables, however, a piecewise linear function can e represented in linear form.</a:t>
            </a:r>
          </a:p>
          <a:p>
            <a:r>
              <a:rPr lang="en-US" altLang="en-US"/>
              <a:t>Suppose the piecewise linear function </a:t>
            </a:r>
            <a:r>
              <a:rPr lang="en-US" altLang="en-US" i="1"/>
              <a:t>f</a:t>
            </a:r>
            <a:r>
              <a:rPr lang="en-US" altLang="en-US"/>
              <a:t> (</a:t>
            </a:r>
            <a:r>
              <a:rPr lang="en-US" altLang="en-US" i="1"/>
              <a:t>x</a:t>
            </a:r>
            <a:r>
              <a:rPr lang="en-US" altLang="en-US"/>
              <a:t>) has break points            .</a:t>
            </a:r>
            <a:endParaRPr lang="en-US" altLang="en-US" b="1"/>
          </a:p>
          <a:p>
            <a:pPr lvl="1"/>
            <a:r>
              <a:rPr lang="en-US" altLang="en-US" b="1"/>
              <a:t>Step 1</a:t>
            </a:r>
            <a:r>
              <a:rPr lang="en-US" altLang="en-US"/>
              <a:t>	 Wherever </a:t>
            </a:r>
            <a:r>
              <a:rPr lang="en-US" altLang="en-US" i="1"/>
              <a:t>f</a:t>
            </a:r>
            <a:r>
              <a:rPr lang="en-US" altLang="en-US"/>
              <a:t> (</a:t>
            </a:r>
            <a:r>
              <a:rPr lang="en-US" altLang="en-US" i="1"/>
              <a:t>x</a:t>
            </a:r>
            <a:r>
              <a:rPr lang="en-US" altLang="en-US"/>
              <a:t>) occurs in the optimization problem, replace </a:t>
            </a:r>
            <a:r>
              <a:rPr lang="en-US" altLang="en-US" i="1"/>
              <a:t>f</a:t>
            </a:r>
            <a:r>
              <a:rPr lang="en-US" altLang="en-US"/>
              <a:t> (</a:t>
            </a:r>
            <a:r>
              <a:rPr lang="en-US" altLang="en-US" i="1"/>
              <a:t>x</a:t>
            </a:r>
            <a:r>
              <a:rPr lang="en-US" altLang="en-US"/>
              <a:t>) by                               .  </a:t>
            </a:r>
            <a:r>
              <a:rPr lang="en-US" altLang="en-US" i="1"/>
              <a:t> </a:t>
            </a:r>
            <a:endParaRPr lang="en-US" altLang="en-US" b="1"/>
          </a:p>
          <a:p>
            <a:pPr lvl="1"/>
            <a:r>
              <a:rPr lang="en-US" altLang="en-US" b="1"/>
              <a:t>Step 2 </a:t>
            </a:r>
            <a:r>
              <a:rPr lang="en-US" altLang="en-US"/>
              <a:t>Add the following constraints to the problem:</a:t>
            </a:r>
            <a:endParaRPr lang="en-US" altLang="en-US" b="1"/>
          </a:p>
          <a:p>
            <a:endParaRPr lang="en-US" altLang="en-US"/>
          </a:p>
        </p:txBody>
      </p:sp>
      <p:graphicFrame>
        <p:nvGraphicFramePr>
          <p:cNvPr id="192518" name="Object 6"/>
          <p:cNvGraphicFramePr>
            <a:graphicFrameLocks noChangeAspect="1"/>
          </p:cNvGraphicFramePr>
          <p:nvPr/>
        </p:nvGraphicFramePr>
        <p:xfrm>
          <a:off x="4800600" y="4025900"/>
          <a:ext cx="2590800" cy="317500"/>
        </p:xfrm>
        <a:graphic>
          <a:graphicData uri="http://schemas.openxmlformats.org/presentationml/2006/ole">
            <mc:AlternateContent xmlns:mc="http://schemas.openxmlformats.org/markup-compatibility/2006">
              <mc:Choice xmlns:v="urn:schemas-microsoft-com:vml" Requires="v">
                <p:oleObj spid="_x0000_s192523" name="Equation" r:id="rId4" imgW="2070000" imgH="253800" progId="Equation.3">
                  <p:embed/>
                </p:oleObj>
              </mc:Choice>
              <mc:Fallback>
                <p:oleObj name="Equation" r:id="rId4" imgW="2070000" imgH="25380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00600" y="4025900"/>
                        <a:ext cx="2590800" cy="31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2520" name="Rectangle 8"/>
          <p:cNvSpPr>
            <a:spLocks noChangeArrowheads="1"/>
          </p:cNvSpPr>
          <p:nvPr/>
        </p:nvSpPr>
        <p:spPr bwMode="auto">
          <a:xfrm>
            <a:off x="0"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92519" name="Object 7"/>
          <p:cNvGraphicFramePr>
            <a:graphicFrameLocks noChangeAspect="1"/>
          </p:cNvGraphicFramePr>
          <p:nvPr/>
        </p:nvGraphicFramePr>
        <p:xfrm>
          <a:off x="3124200" y="3200400"/>
          <a:ext cx="1066800" cy="347663"/>
        </p:xfrm>
        <a:graphic>
          <a:graphicData uri="http://schemas.openxmlformats.org/presentationml/2006/ole">
            <mc:AlternateContent xmlns:mc="http://schemas.openxmlformats.org/markup-compatibility/2006">
              <mc:Choice xmlns:v="urn:schemas-microsoft-com:vml" Requires="v">
                <p:oleObj spid="_x0000_s192524" name="Equation" r:id="rId6" imgW="787058" imgH="253890" progId="Equation.3">
                  <p:embed/>
                </p:oleObj>
              </mc:Choice>
              <mc:Fallback>
                <p:oleObj name="Equation" r:id="rId6" imgW="787058" imgH="25389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24200" y="3200400"/>
                        <a:ext cx="1066800" cy="347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2522" name="Rectangle 10"/>
          <p:cNvSpPr>
            <a:spLocks noChangeArrowheads="1"/>
          </p:cNvSpPr>
          <p:nvPr/>
        </p:nvSpPr>
        <p:spPr bwMode="auto">
          <a:xfrm>
            <a:off x="0" y="27574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92521" name="Object 9"/>
          <p:cNvGraphicFramePr>
            <a:graphicFrameLocks noChangeAspect="1"/>
          </p:cNvGraphicFramePr>
          <p:nvPr/>
        </p:nvGraphicFramePr>
        <p:xfrm>
          <a:off x="2133600" y="4905375"/>
          <a:ext cx="4391025" cy="1343025"/>
        </p:xfrm>
        <a:graphic>
          <a:graphicData uri="http://schemas.openxmlformats.org/presentationml/2006/ole">
            <mc:AlternateContent xmlns:mc="http://schemas.openxmlformats.org/markup-compatibility/2006">
              <mc:Choice xmlns:v="urn:schemas-microsoft-com:vml" Requires="v">
                <p:oleObj spid="_x0000_s192525" name="Equation" r:id="rId8" imgW="4394200" imgH="1346200" progId="Equation.3">
                  <p:embed/>
                </p:oleObj>
              </mc:Choice>
              <mc:Fallback>
                <p:oleObj name="Equation" r:id="rId8" imgW="4394200" imgH="1346200" progId="Equation.3">
                  <p:embed/>
                  <p:pic>
                    <p:nvPicPr>
                      <p:cNvPr id="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33600" y="4905375"/>
                        <a:ext cx="4391025" cy="1343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r>
              <a:rPr lang="en-US" altLang="en-US"/>
              <a:t> </a:t>
            </a:r>
          </a:p>
        </p:txBody>
      </p:sp>
      <p:sp>
        <p:nvSpPr>
          <p:cNvPr id="194563" name="Rectangle 3"/>
          <p:cNvSpPr>
            <a:spLocks noGrp="1" noChangeArrowheads="1"/>
          </p:cNvSpPr>
          <p:nvPr>
            <p:ph type="body" idx="1"/>
          </p:nvPr>
        </p:nvSpPr>
        <p:spPr/>
        <p:txBody>
          <a:bodyPr/>
          <a:lstStyle/>
          <a:p>
            <a:pPr>
              <a:lnSpc>
                <a:spcPct val="90000"/>
              </a:lnSpc>
            </a:pPr>
            <a:r>
              <a:rPr lang="en-US" altLang="en-US"/>
              <a:t>If a piecewise linear function </a:t>
            </a:r>
            <a:r>
              <a:rPr lang="en-US" altLang="en-US" i="1"/>
              <a:t>f(x)</a:t>
            </a:r>
            <a:r>
              <a:rPr lang="en-US" altLang="en-US"/>
              <a:t> involved in a formulation has the property that the slope of the </a:t>
            </a:r>
            <a:r>
              <a:rPr lang="en-US" altLang="en-US" i="1"/>
              <a:t>f(x) </a:t>
            </a:r>
            <a:r>
              <a:rPr lang="en-US" altLang="en-US"/>
              <a:t>becomes less favorable to the decision maker as </a:t>
            </a:r>
            <a:r>
              <a:rPr lang="en-US" altLang="en-US" i="1"/>
              <a:t>x</a:t>
            </a:r>
            <a:r>
              <a:rPr lang="en-US" altLang="en-US"/>
              <a:t> increases, then the tedious IP formulation is unnecessary.</a:t>
            </a:r>
          </a:p>
          <a:p>
            <a:pPr>
              <a:lnSpc>
                <a:spcPct val="90000"/>
              </a:lnSpc>
            </a:pPr>
            <a:r>
              <a:rPr lang="en-US" altLang="en-US"/>
              <a:t>LINDO can be used to solve pure and mixed IPs.</a:t>
            </a:r>
          </a:p>
          <a:p>
            <a:pPr>
              <a:lnSpc>
                <a:spcPct val="90000"/>
              </a:lnSpc>
            </a:pPr>
            <a:r>
              <a:rPr lang="en-US" altLang="en-US"/>
              <a:t>In addition to the optimal solution, the LINDO output also includes shadow prices and reduced costs.</a:t>
            </a:r>
          </a:p>
          <a:p>
            <a:pPr>
              <a:lnSpc>
                <a:spcPct val="90000"/>
              </a:lnSpc>
            </a:pPr>
            <a:r>
              <a:rPr lang="en-US" altLang="en-US"/>
              <a:t>LINGO and the Excel Solver can also be used to solve IPs.</a:t>
            </a:r>
            <a:endParaRPr lang="en-US" altLang="en-US" i="1"/>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5"/>
          <p:cNvSpPr>
            <a:spLocks noGrp="1" noChangeArrowheads="1"/>
          </p:cNvSpPr>
          <p:nvPr>
            <p:ph type="title"/>
          </p:nvPr>
        </p:nvSpPr>
        <p:spPr/>
        <p:txBody>
          <a:bodyPr/>
          <a:lstStyle/>
          <a:p>
            <a:r>
              <a:rPr lang="en-US" altLang="en-US" sz="2400"/>
              <a:t>9.3 The Branch-and-Bound Method for Solving Pure Integer Programming Problems</a:t>
            </a:r>
          </a:p>
        </p:txBody>
      </p:sp>
      <p:sp>
        <p:nvSpPr>
          <p:cNvPr id="116742" name="Rectangle 6"/>
          <p:cNvSpPr>
            <a:spLocks noGrp="1" noChangeArrowheads="1"/>
          </p:cNvSpPr>
          <p:nvPr>
            <p:ph type="body" idx="1"/>
          </p:nvPr>
        </p:nvSpPr>
        <p:spPr/>
        <p:txBody>
          <a:bodyPr/>
          <a:lstStyle/>
          <a:p>
            <a:r>
              <a:rPr lang="en-US" altLang="en-US"/>
              <a:t>In practice, most IPs are solved by some versions of the branch-and-bound</a:t>
            </a:r>
            <a:r>
              <a:rPr lang="en-US" altLang="en-US" b="1"/>
              <a:t> </a:t>
            </a:r>
            <a:r>
              <a:rPr lang="en-US" altLang="en-US"/>
              <a:t>procedure.  Branch-and-bound methods implicitly enumerate all possible solutions to an IP.</a:t>
            </a:r>
          </a:p>
          <a:p>
            <a:r>
              <a:rPr lang="en-US" altLang="en-US"/>
              <a:t>By solving a single subproblem, many possible solutions may be eliminated from consideration.  </a:t>
            </a:r>
          </a:p>
          <a:p>
            <a:r>
              <a:rPr lang="en-US" altLang="en-US"/>
              <a:t>Subproblems are generated by branching on an appropriately chosen fractional-valued variable.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r>
              <a:rPr lang="en-US" altLang="en-US"/>
              <a:t> </a:t>
            </a:r>
          </a:p>
        </p:txBody>
      </p:sp>
      <p:sp>
        <p:nvSpPr>
          <p:cNvPr id="196611" name="Rectangle 3"/>
          <p:cNvSpPr>
            <a:spLocks noGrp="1" noChangeArrowheads="1"/>
          </p:cNvSpPr>
          <p:nvPr>
            <p:ph type="body" idx="1"/>
          </p:nvPr>
        </p:nvSpPr>
        <p:spPr/>
        <p:txBody>
          <a:bodyPr/>
          <a:lstStyle/>
          <a:p>
            <a:r>
              <a:rPr lang="en-US" altLang="en-US"/>
              <a:t>Suppose that in a given subproblem (call it old subproblem), assumes a fractional value between the integers </a:t>
            </a:r>
            <a:r>
              <a:rPr lang="en-US" altLang="en-US" i="1"/>
              <a:t>i </a:t>
            </a:r>
            <a:r>
              <a:rPr lang="en-US" altLang="en-US"/>
              <a:t>and</a:t>
            </a:r>
            <a:r>
              <a:rPr lang="en-US" altLang="en-US" i="1"/>
              <a:t> i+</a:t>
            </a:r>
            <a:r>
              <a:rPr lang="en-US" altLang="en-US"/>
              <a:t>1. Then the two newly generated subproblems are</a:t>
            </a:r>
            <a:endParaRPr lang="en-US" altLang="en-US" b="1"/>
          </a:p>
          <a:p>
            <a:pPr lvl="1">
              <a:buFont typeface="Wingdings" panose="05000000000000000000" pitchFamily="2" charset="2"/>
              <a:buNone/>
            </a:pPr>
            <a:r>
              <a:rPr lang="en-US" altLang="en-US" sz="1600" b="1"/>
              <a:t>New Subproblem 1</a:t>
            </a:r>
            <a:r>
              <a:rPr lang="en-US" altLang="en-US" sz="1600"/>
              <a:t>	  Old subproblem + Constraint </a:t>
            </a:r>
            <a:endParaRPr lang="en-US" altLang="en-US" sz="1600" b="1"/>
          </a:p>
          <a:p>
            <a:pPr lvl="1">
              <a:buFont typeface="Wingdings" panose="05000000000000000000" pitchFamily="2" charset="2"/>
              <a:buNone/>
            </a:pPr>
            <a:r>
              <a:rPr lang="en-US" altLang="en-US" sz="1600" b="1"/>
              <a:t>New Subproblem 2	  </a:t>
            </a:r>
            <a:r>
              <a:rPr lang="en-US" altLang="en-US" sz="1600"/>
              <a:t>Old subproblem + Constraint</a:t>
            </a:r>
            <a:r>
              <a:rPr lang="en-US" altLang="en-US" b="1"/>
              <a:t> 	</a:t>
            </a:r>
          </a:p>
          <a:p>
            <a:r>
              <a:rPr lang="en-US" altLang="en-US"/>
              <a:t>Key aspects of the branch-and-bound method for solving pure IPs</a:t>
            </a:r>
          </a:p>
          <a:p>
            <a:pPr lvl="1"/>
            <a:r>
              <a:rPr lang="en-US" altLang="en-US"/>
              <a:t>If it is unnecessary to branch on a subproblem, we say that it is </a:t>
            </a:r>
            <a:r>
              <a:rPr lang="en-US" altLang="en-US" b="1"/>
              <a:t>fathomed. </a:t>
            </a:r>
            <a:endParaRPr lang="en-US" altLang="en-US"/>
          </a:p>
          <a:p>
            <a:pPr>
              <a:lnSpc>
                <a:spcPct val="150000"/>
              </a:lnSpc>
              <a:spcAft>
                <a:spcPct val="0"/>
              </a:spcAft>
              <a:buClrTx/>
              <a:buFontTx/>
              <a:buNone/>
            </a:pPr>
            <a:endParaRPr lang="en-US" altLang="en-US"/>
          </a:p>
        </p:txBody>
      </p:sp>
      <p:sp>
        <p:nvSpPr>
          <p:cNvPr id="196613" name="Rectangle 5"/>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96612" name="Object 4"/>
          <p:cNvGraphicFramePr>
            <a:graphicFrameLocks noChangeAspect="1"/>
          </p:cNvGraphicFramePr>
          <p:nvPr/>
        </p:nvGraphicFramePr>
        <p:xfrm>
          <a:off x="6629400" y="3048000"/>
          <a:ext cx="609600" cy="365125"/>
        </p:xfrm>
        <a:graphic>
          <a:graphicData uri="http://schemas.openxmlformats.org/presentationml/2006/ole">
            <mc:AlternateContent xmlns:mc="http://schemas.openxmlformats.org/markup-compatibility/2006">
              <mc:Choice xmlns:v="urn:schemas-microsoft-com:vml" Requires="v">
                <p:oleObj spid="_x0000_s196616" name="Equation" r:id="rId4" imgW="457200" imgH="279400" progId="Equation.3">
                  <p:embed/>
                </p:oleObj>
              </mc:Choice>
              <mc:Fallback>
                <p:oleObj name="Equation" r:id="rId4" imgW="457200" imgH="2794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29400" y="3048000"/>
                        <a:ext cx="609600" cy="365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6615" name="Rectangle 7"/>
          <p:cNvSpPr>
            <a:spLocks noChangeArrowheads="1"/>
          </p:cNvSpPr>
          <p:nvPr/>
        </p:nvSpPr>
        <p:spPr bwMode="auto">
          <a:xfrm>
            <a:off x="0" y="3205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96614" name="Object 6"/>
          <p:cNvGraphicFramePr>
            <a:graphicFrameLocks noChangeAspect="1"/>
          </p:cNvGraphicFramePr>
          <p:nvPr/>
        </p:nvGraphicFramePr>
        <p:xfrm>
          <a:off x="6629400" y="3505200"/>
          <a:ext cx="838200" cy="331788"/>
        </p:xfrm>
        <a:graphic>
          <a:graphicData uri="http://schemas.openxmlformats.org/presentationml/2006/ole">
            <mc:AlternateContent xmlns:mc="http://schemas.openxmlformats.org/markup-compatibility/2006">
              <mc:Choice xmlns:v="urn:schemas-microsoft-com:vml" Requires="v">
                <p:oleObj spid="_x0000_s196617" name="Equation" r:id="rId6" imgW="698500" imgH="279400" progId="Equation.3">
                  <p:embed/>
                </p:oleObj>
              </mc:Choice>
              <mc:Fallback>
                <p:oleObj name="Equation" r:id="rId6" imgW="698500" imgH="27940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29400" y="3505200"/>
                        <a:ext cx="838200" cy="331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r>
              <a:rPr lang="en-US" altLang="en-US"/>
              <a:t> </a:t>
            </a:r>
          </a:p>
        </p:txBody>
      </p:sp>
      <p:sp>
        <p:nvSpPr>
          <p:cNvPr id="197635" name="Rectangle 3"/>
          <p:cNvSpPr>
            <a:spLocks noGrp="1" noChangeArrowheads="1"/>
          </p:cNvSpPr>
          <p:nvPr>
            <p:ph type="body" idx="1"/>
          </p:nvPr>
        </p:nvSpPr>
        <p:spPr/>
        <p:txBody>
          <a:bodyPr/>
          <a:lstStyle/>
          <a:p>
            <a:pPr lvl="2"/>
            <a:r>
              <a:rPr lang="en-US" altLang="en-US" sz="1700"/>
              <a:t>These three situations (for a max problem) result in a subproblem being fathomed </a:t>
            </a:r>
          </a:p>
          <a:p>
            <a:pPr lvl="3"/>
            <a:r>
              <a:rPr lang="en-US" altLang="en-US" sz="1400"/>
              <a:t>The subproblem is infeasible, thus it cannot yield the optimal solution to the IP. </a:t>
            </a:r>
          </a:p>
          <a:p>
            <a:pPr lvl="3"/>
            <a:r>
              <a:rPr lang="en-US" altLang="en-US" sz="1400"/>
              <a:t>The subproblem yield an optimal solution in which all variables have integer values. If this optimal solution has a better </a:t>
            </a:r>
            <a:r>
              <a:rPr lang="en-US" altLang="en-US" sz="1400" i="1"/>
              <a:t>z</a:t>
            </a:r>
            <a:r>
              <a:rPr lang="en-US" altLang="en-US" sz="1400"/>
              <a:t>-value than any previously obtained solution that is feasible in the IP, than it becomes a </a:t>
            </a:r>
            <a:r>
              <a:rPr lang="en-US" altLang="en-US" sz="1400" b="1"/>
              <a:t>candidate solution</a:t>
            </a:r>
            <a:r>
              <a:rPr lang="en-US" altLang="en-US" sz="1400"/>
              <a:t>, and its </a:t>
            </a:r>
            <a:r>
              <a:rPr lang="en-US" altLang="en-US" sz="1400" i="1"/>
              <a:t>z</a:t>
            </a:r>
            <a:r>
              <a:rPr lang="en-US" altLang="en-US" sz="1400"/>
              <a:t>-value becomes the current lower bound (LB) on the optimal </a:t>
            </a:r>
            <a:r>
              <a:rPr lang="en-US" altLang="en-US" sz="1400" i="1"/>
              <a:t>z</a:t>
            </a:r>
            <a:r>
              <a:rPr lang="en-US" altLang="en-US" sz="1400"/>
              <a:t>-value for the IP.</a:t>
            </a:r>
          </a:p>
          <a:p>
            <a:pPr lvl="3"/>
            <a:r>
              <a:rPr lang="en-US" altLang="en-US" sz="1400"/>
              <a:t>The optimal </a:t>
            </a:r>
            <a:r>
              <a:rPr lang="en-US" altLang="en-US" sz="1400" i="1"/>
              <a:t>z</a:t>
            </a:r>
            <a:r>
              <a:rPr lang="en-US" altLang="en-US" sz="1400"/>
              <a:t>-value for the subproblem does not exceed (in a max problem) the current LB, so it may be eliminated from consideration.</a:t>
            </a:r>
          </a:p>
          <a:p>
            <a:pPr lvl="1"/>
            <a:r>
              <a:rPr lang="en-US" altLang="en-US" sz="1800"/>
              <a:t>A subproblem may be eliminated from consideration in these situations</a:t>
            </a:r>
          </a:p>
          <a:p>
            <a:pPr lvl="2"/>
            <a:r>
              <a:rPr lang="en-US" altLang="en-US" sz="1700"/>
              <a:t>The subproblem is infeasible.</a:t>
            </a:r>
          </a:p>
          <a:p>
            <a:pPr lvl="2"/>
            <a:r>
              <a:rPr lang="en-US" altLang="en-US" sz="1700"/>
              <a:t>The LB is at least as large as the </a:t>
            </a:r>
            <a:r>
              <a:rPr lang="en-US" altLang="en-US" sz="1700" i="1"/>
              <a:t>z</a:t>
            </a:r>
            <a:r>
              <a:rPr lang="en-US" altLang="en-US" sz="1700"/>
              <a:t>-value for the subproblem</a:t>
            </a:r>
          </a:p>
          <a:p>
            <a:endParaRPr lang="en-US" altLang="en-US" sz="2000"/>
          </a:p>
          <a:p>
            <a:endParaRPr lang="en-US" altLang="en-US" sz="20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r>
              <a:rPr lang="en-US" altLang="en-US"/>
              <a:t> </a:t>
            </a:r>
          </a:p>
        </p:txBody>
      </p:sp>
      <p:sp>
        <p:nvSpPr>
          <p:cNvPr id="198659" name="Rectangle 3"/>
          <p:cNvSpPr>
            <a:spLocks noGrp="1" noChangeArrowheads="1"/>
          </p:cNvSpPr>
          <p:nvPr>
            <p:ph type="body" idx="1"/>
          </p:nvPr>
        </p:nvSpPr>
        <p:spPr/>
        <p:txBody>
          <a:bodyPr/>
          <a:lstStyle/>
          <a:p>
            <a:r>
              <a:rPr lang="en-US" altLang="en-US"/>
              <a:t>Two general approaches are used to determine which subproblem should be solved next.</a:t>
            </a:r>
          </a:p>
          <a:p>
            <a:pPr lvl="1"/>
            <a:r>
              <a:rPr lang="en-US" altLang="en-US"/>
              <a:t>The most widely used is LIFO.</a:t>
            </a:r>
          </a:p>
          <a:p>
            <a:pPr lvl="2"/>
            <a:r>
              <a:rPr lang="en-US" altLang="en-US"/>
              <a:t>LIFO leads us down one side of the branch-and-bound tree and quickly find a candidate solution and then we backtrack our way up to the top of the other side</a:t>
            </a:r>
          </a:p>
          <a:p>
            <a:pPr lvl="2"/>
            <a:r>
              <a:rPr lang="en-US" altLang="en-US"/>
              <a:t>The LIFO approach is often called </a:t>
            </a:r>
            <a:r>
              <a:rPr lang="en-US" altLang="en-US" b="1"/>
              <a:t>backtracking</a:t>
            </a:r>
            <a:r>
              <a:rPr lang="en-US" altLang="en-US"/>
              <a:t>.</a:t>
            </a:r>
          </a:p>
          <a:p>
            <a:pPr lvl="1"/>
            <a:r>
              <a:rPr lang="en-US" altLang="en-US"/>
              <a:t>The second commonly used approach is </a:t>
            </a:r>
            <a:r>
              <a:rPr lang="en-US" altLang="en-US" b="1"/>
              <a:t>jumptracking</a:t>
            </a:r>
            <a:r>
              <a:rPr lang="en-US" altLang="en-US"/>
              <a:t>.</a:t>
            </a:r>
          </a:p>
          <a:p>
            <a:pPr lvl="2"/>
            <a:r>
              <a:rPr lang="en-US" altLang="en-US"/>
              <a:t>When branching on a node, the jumptracking method solves all the problems created by branching.</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r>
              <a:rPr lang="en-US" altLang="en-US"/>
              <a:t> </a:t>
            </a:r>
          </a:p>
        </p:txBody>
      </p:sp>
      <p:sp>
        <p:nvSpPr>
          <p:cNvPr id="199683" name="Rectangle 3"/>
          <p:cNvSpPr>
            <a:spLocks noGrp="1" noChangeArrowheads="1"/>
          </p:cNvSpPr>
          <p:nvPr>
            <p:ph type="body" idx="1"/>
          </p:nvPr>
        </p:nvSpPr>
        <p:spPr/>
        <p:txBody>
          <a:bodyPr/>
          <a:lstStyle/>
          <a:p>
            <a:r>
              <a:rPr lang="en-US" altLang="en-US"/>
              <a:t>When solving IP problems using Solver you can adjust a Solver tolerance setting.</a:t>
            </a:r>
          </a:p>
          <a:p>
            <a:r>
              <a:rPr lang="en-US" altLang="en-US"/>
              <a:t>The setting is found under the Options.</a:t>
            </a:r>
          </a:p>
          <a:p>
            <a:r>
              <a:rPr lang="en-US" altLang="en-US"/>
              <a:t>For example a tolerance value of .20 causes the Solver to stop when a feasible solution is found that has an objective function value within 20% of the optimal solution.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r>
              <a:rPr lang="en-US" altLang="en-US" sz="2400"/>
              <a:t>9.4 The Branch-and-Bound Method for Solving Mixed Integer Programming Problems</a:t>
            </a:r>
          </a:p>
        </p:txBody>
      </p:sp>
      <p:sp>
        <p:nvSpPr>
          <p:cNvPr id="200707" name="Rectangle 3"/>
          <p:cNvSpPr>
            <a:spLocks noGrp="1" noChangeArrowheads="1"/>
          </p:cNvSpPr>
          <p:nvPr>
            <p:ph type="body" idx="1"/>
          </p:nvPr>
        </p:nvSpPr>
        <p:spPr/>
        <p:txBody>
          <a:bodyPr/>
          <a:lstStyle/>
          <a:p>
            <a:r>
              <a:rPr lang="en-US" altLang="en-US"/>
              <a:t>In mixed IP, some variables are required to be integers and others are allowed to be either integer or nonintegers.</a:t>
            </a:r>
          </a:p>
          <a:p>
            <a:r>
              <a:rPr lang="en-US" altLang="en-US"/>
              <a:t>To solve a mixed IP by the branch-and-bound method, modify the method by branching only on variables that are required to be integers.</a:t>
            </a:r>
          </a:p>
          <a:p>
            <a:r>
              <a:rPr lang="en-US" altLang="en-US"/>
              <a:t>For a solution to a subproblem to be a candidate solution, it need only assign integer values to those variables that are required to be integers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lstStyle/>
          <a:p>
            <a:r>
              <a:rPr lang="en-US" altLang="en-US" sz="3200"/>
              <a:t>9.5 Solving Knapsack Problems by the Branch-and-Bound Method</a:t>
            </a:r>
          </a:p>
        </p:txBody>
      </p:sp>
      <p:sp>
        <p:nvSpPr>
          <p:cNvPr id="201731" name="Rectangle 3"/>
          <p:cNvSpPr>
            <a:spLocks noGrp="1" noChangeArrowheads="1"/>
          </p:cNvSpPr>
          <p:nvPr>
            <p:ph type="body" idx="1"/>
          </p:nvPr>
        </p:nvSpPr>
        <p:spPr>
          <a:xfrm>
            <a:off x="566738" y="1447800"/>
            <a:ext cx="8001000" cy="4876800"/>
          </a:xfrm>
        </p:spPr>
        <p:txBody>
          <a:bodyPr/>
          <a:lstStyle/>
          <a:p>
            <a:pPr>
              <a:lnSpc>
                <a:spcPct val="90000"/>
              </a:lnSpc>
            </a:pPr>
            <a:r>
              <a:rPr lang="en-US" altLang="en-US"/>
              <a:t>A knapsack problem is an IP with a single constraint.</a:t>
            </a:r>
          </a:p>
          <a:p>
            <a:pPr>
              <a:lnSpc>
                <a:spcPct val="90000"/>
              </a:lnSpc>
            </a:pPr>
            <a:r>
              <a:rPr lang="en-US" altLang="en-US"/>
              <a:t>A knapsack problem in which each variable must be equal to 0 or 1 may be written as</a:t>
            </a:r>
          </a:p>
          <a:p>
            <a:pPr>
              <a:lnSpc>
                <a:spcPct val="90000"/>
              </a:lnSpc>
            </a:pPr>
            <a:endParaRPr lang="en-US" altLang="en-US"/>
          </a:p>
          <a:p>
            <a:pPr>
              <a:lnSpc>
                <a:spcPct val="90000"/>
              </a:lnSpc>
            </a:pPr>
            <a:endParaRPr lang="en-US" altLang="en-US"/>
          </a:p>
          <a:p>
            <a:pPr>
              <a:lnSpc>
                <a:spcPct val="90000"/>
              </a:lnSpc>
            </a:pPr>
            <a:r>
              <a:rPr lang="en-US" altLang="en-US"/>
              <a:t>When knapsack problems are solved by the branch-and-bound method, two aspects of the method greatly simplify.</a:t>
            </a:r>
          </a:p>
          <a:p>
            <a:pPr lvl="1">
              <a:lnSpc>
                <a:spcPct val="90000"/>
              </a:lnSpc>
            </a:pPr>
            <a:r>
              <a:rPr lang="en-US" altLang="en-US"/>
              <a:t>Due to each variable equaling 0 or 1, branching on </a:t>
            </a:r>
            <a:r>
              <a:rPr lang="en-US" altLang="en-US" i="1"/>
              <a:t>xi</a:t>
            </a:r>
            <a:r>
              <a:rPr lang="en-US" altLang="en-US"/>
              <a:t> will yield in </a:t>
            </a:r>
            <a:r>
              <a:rPr lang="en-US" altLang="en-US" i="1"/>
              <a:t>x</a:t>
            </a:r>
            <a:r>
              <a:rPr lang="en-US" altLang="en-US" i="1" baseline="-25000"/>
              <a:t>i</a:t>
            </a:r>
            <a:r>
              <a:rPr lang="en-US" altLang="en-US"/>
              <a:t> =0 and an </a:t>
            </a:r>
            <a:r>
              <a:rPr lang="en-US" altLang="en-US" i="1"/>
              <a:t>x</a:t>
            </a:r>
            <a:r>
              <a:rPr lang="en-US" altLang="en-US" i="1" baseline="-25000"/>
              <a:t>i</a:t>
            </a:r>
            <a:r>
              <a:rPr lang="en-US" altLang="en-US"/>
              <a:t> =1 branch.</a:t>
            </a:r>
          </a:p>
          <a:p>
            <a:pPr lvl="1">
              <a:lnSpc>
                <a:spcPct val="90000"/>
              </a:lnSpc>
            </a:pPr>
            <a:r>
              <a:rPr lang="en-US" altLang="en-US"/>
              <a:t>The LP relaxation may be solved by inspection.</a:t>
            </a:r>
          </a:p>
        </p:txBody>
      </p:sp>
      <p:sp>
        <p:nvSpPr>
          <p:cNvPr id="201732" name="Text Box 4"/>
          <p:cNvSpPr txBox="1">
            <a:spLocks noChangeArrowheads="1"/>
          </p:cNvSpPr>
          <p:nvPr/>
        </p:nvSpPr>
        <p:spPr bwMode="auto">
          <a:xfrm>
            <a:off x="2286000" y="3124200"/>
            <a:ext cx="4389438"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max </a:t>
            </a:r>
            <a:r>
              <a:rPr lang="en-US" altLang="en-US" i="1"/>
              <a:t>z</a:t>
            </a:r>
            <a:r>
              <a:rPr lang="en-US" altLang="en-US"/>
              <a:t> = </a:t>
            </a:r>
            <a:r>
              <a:rPr lang="en-US" altLang="en-US" i="1"/>
              <a:t>c</a:t>
            </a:r>
            <a:r>
              <a:rPr lang="en-US" altLang="en-US" i="1" baseline="-25000"/>
              <a:t>1</a:t>
            </a:r>
            <a:r>
              <a:rPr lang="en-US" altLang="en-US" i="1"/>
              <a:t>x</a:t>
            </a:r>
            <a:r>
              <a:rPr lang="en-US" altLang="en-US" i="1" baseline="-25000"/>
              <a:t>1</a:t>
            </a:r>
            <a:r>
              <a:rPr lang="en-US" altLang="en-US" i="1"/>
              <a:t> + c</a:t>
            </a:r>
            <a:r>
              <a:rPr lang="en-US" altLang="en-US" i="1" baseline="-25000"/>
              <a:t>2</a:t>
            </a:r>
            <a:r>
              <a:rPr lang="en-US" altLang="en-US" i="1"/>
              <a:t>x</a:t>
            </a:r>
            <a:r>
              <a:rPr lang="en-US" altLang="en-US" i="1" baseline="-25000"/>
              <a:t>2</a:t>
            </a:r>
            <a:r>
              <a:rPr lang="en-US" altLang="en-US" i="1"/>
              <a:t> +</a:t>
            </a:r>
            <a:r>
              <a:rPr lang="en-US" altLang="en-US"/>
              <a:t> ∙∙∙ </a:t>
            </a:r>
            <a:r>
              <a:rPr lang="en-US" altLang="en-US" i="1"/>
              <a:t>+ c</a:t>
            </a:r>
            <a:r>
              <a:rPr lang="en-US" altLang="en-US" i="1" baseline="-25000"/>
              <a:t>n</a:t>
            </a:r>
            <a:r>
              <a:rPr lang="en-US" altLang="en-US" i="1"/>
              <a:t>x</a:t>
            </a:r>
            <a:r>
              <a:rPr lang="en-US" altLang="en-US" i="1" baseline="-25000"/>
              <a:t>n</a:t>
            </a:r>
          </a:p>
          <a:p>
            <a:r>
              <a:rPr lang="en-US" altLang="en-US"/>
              <a:t>s.t.        </a:t>
            </a:r>
            <a:r>
              <a:rPr lang="en-US" altLang="en-US" i="1"/>
              <a:t>a</a:t>
            </a:r>
            <a:r>
              <a:rPr lang="en-US" altLang="en-US" i="1" baseline="-25000"/>
              <a:t>1</a:t>
            </a:r>
            <a:r>
              <a:rPr lang="en-US" altLang="en-US" i="1"/>
              <a:t>x</a:t>
            </a:r>
            <a:r>
              <a:rPr lang="en-US" altLang="en-US" i="1" baseline="-25000"/>
              <a:t>1</a:t>
            </a:r>
            <a:r>
              <a:rPr lang="en-US" altLang="en-US" i="1"/>
              <a:t> + a</a:t>
            </a:r>
            <a:r>
              <a:rPr lang="en-US" altLang="en-US" i="1" baseline="-25000"/>
              <a:t>2</a:t>
            </a:r>
            <a:r>
              <a:rPr lang="en-US" altLang="en-US" i="1"/>
              <a:t>x</a:t>
            </a:r>
            <a:r>
              <a:rPr lang="en-US" altLang="en-US" i="1" baseline="-25000"/>
              <a:t>2</a:t>
            </a:r>
            <a:r>
              <a:rPr lang="en-US" altLang="en-US" i="1"/>
              <a:t> + </a:t>
            </a:r>
            <a:r>
              <a:rPr lang="en-US" altLang="en-US"/>
              <a:t>∙∙∙ + </a:t>
            </a:r>
            <a:r>
              <a:rPr lang="en-US" altLang="en-US" i="1"/>
              <a:t>a</a:t>
            </a:r>
            <a:r>
              <a:rPr lang="en-US" altLang="en-US" i="1" baseline="-25000"/>
              <a:t>n</a:t>
            </a:r>
            <a:r>
              <a:rPr lang="en-US" altLang="en-US" i="1"/>
              <a:t>x</a:t>
            </a:r>
            <a:r>
              <a:rPr lang="en-US" altLang="en-US" i="1" baseline="-25000"/>
              <a:t>n</a:t>
            </a:r>
            <a:r>
              <a:rPr lang="en-US" altLang="en-US"/>
              <a:t> ≤ </a:t>
            </a:r>
            <a:r>
              <a:rPr lang="en-US" altLang="en-US" i="1"/>
              <a:t>b</a:t>
            </a:r>
          </a:p>
          <a:p>
            <a:r>
              <a:rPr lang="en-US" altLang="en-US"/>
              <a:t>        </a:t>
            </a:r>
            <a:r>
              <a:rPr lang="en-US" altLang="en-US" i="1"/>
              <a:t>x</a:t>
            </a:r>
            <a:r>
              <a:rPr lang="en-US" altLang="en-US" i="1" baseline="-25000"/>
              <a:t>1</a:t>
            </a:r>
            <a:r>
              <a:rPr lang="en-US" altLang="en-US"/>
              <a:t> = 0 or 1   (</a:t>
            </a:r>
            <a:r>
              <a:rPr lang="en-US" altLang="en-US" i="1"/>
              <a:t>i = </a:t>
            </a:r>
            <a:r>
              <a:rPr lang="en-US" altLang="en-US"/>
              <a:t>1, 2, …, </a:t>
            </a:r>
            <a:r>
              <a:rPr lang="en-US" altLang="en-US" i="1"/>
              <a:t>n</a:t>
            </a:r>
            <a:r>
              <a:rPr lang="en-US" altLang="en-US"/>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p:txBody>
          <a:bodyPr/>
          <a:lstStyle/>
          <a:p>
            <a:r>
              <a:rPr lang="en-US" altLang="en-US" sz="2400"/>
              <a:t>9.6 Solving Combinatorial Optimization Problems by the Branch-and-Bound Method</a:t>
            </a:r>
          </a:p>
        </p:txBody>
      </p:sp>
      <p:sp>
        <p:nvSpPr>
          <p:cNvPr id="202755" name="Rectangle 3"/>
          <p:cNvSpPr>
            <a:spLocks noGrp="1" noChangeArrowheads="1"/>
          </p:cNvSpPr>
          <p:nvPr>
            <p:ph type="body" idx="1"/>
          </p:nvPr>
        </p:nvSpPr>
        <p:spPr/>
        <p:txBody>
          <a:bodyPr/>
          <a:lstStyle/>
          <a:p>
            <a:r>
              <a:rPr lang="en-US" altLang="en-US"/>
              <a:t>A </a:t>
            </a:r>
            <a:r>
              <a:rPr lang="en-US" altLang="en-US" b="1"/>
              <a:t>combinatorial optimization problem</a:t>
            </a:r>
            <a:r>
              <a:rPr lang="en-US" altLang="en-US"/>
              <a:t> is any optimization problem that has a finite number of feasible solutions.</a:t>
            </a:r>
          </a:p>
          <a:p>
            <a:r>
              <a:rPr lang="en-US" altLang="en-US"/>
              <a:t>A branch-and-bound approach is often the most efficient way to solve them.</a:t>
            </a:r>
          </a:p>
          <a:p>
            <a:r>
              <a:rPr lang="en-US" altLang="en-US"/>
              <a:t>Examples of combinatorial optimization problems</a:t>
            </a:r>
          </a:p>
          <a:p>
            <a:pPr lvl="1"/>
            <a:r>
              <a:rPr lang="en-US" altLang="en-US"/>
              <a:t>Ten jobs must be processed on a single machine. It is known how long it takes to complete each job and the time at which each job must be completed. What ordering of the jobs minimizes the total delay of the 10 jobs?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3" name="Rectangle 5"/>
          <p:cNvSpPr>
            <a:spLocks noGrp="1" noChangeArrowheads="1"/>
          </p:cNvSpPr>
          <p:nvPr>
            <p:ph type="title"/>
          </p:nvPr>
        </p:nvSpPr>
        <p:spPr/>
        <p:txBody>
          <a:bodyPr/>
          <a:lstStyle/>
          <a:p>
            <a:r>
              <a:rPr lang="en-US" altLang="en-US" sz="3200"/>
              <a:t>9.1 Introduction to Integer Programming</a:t>
            </a:r>
          </a:p>
        </p:txBody>
      </p:sp>
      <p:sp>
        <p:nvSpPr>
          <p:cNvPr id="104454" name="Rectangle 6"/>
          <p:cNvSpPr>
            <a:spLocks noGrp="1" noChangeArrowheads="1"/>
          </p:cNvSpPr>
          <p:nvPr>
            <p:ph type="body" idx="1"/>
          </p:nvPr>
        </p:nvSpPr>
        <p:spPr/>
        <p:txBody>
          <a:bodyPr/>
          <a:lstStyle/>
          <a:p>
            <a:r>
              <a:rPr lang="en-US" altLang="en-US"/>
              <a:t>An IP in which all variables are required to be integers is call a </a:t>
            </a:r>
            <a:r>
              <a:rPr lang="en-US" altLang="en-US" b="1"/>
              <a:t>pure integer programming </a:t>
            </a:r>
            <a:r>
              <a:rPr lang="en-US" altLang="en-US"/>
              <a:t>problem.</a:t>
            </a:r>
          </a:p>
          <a:p>
            <a:r>
              <a:rPr lang="en-US" altLang="en-US"/>
              <a:t>An IP in which only some of the variables are required to be integers is called a </a:t>
            </a:r>
            <a:r>
              <a:rPr lang="en-US" altLang="en-US" b="1"/>
              <a:t>mixed integer programming problem</a:t>
            </a:r>
            <a:r>
              <a:rPr lang="en-US" altLang="en-US"/>
              <a:t>. </a:t>
            </a:r>
          </a:p>
          <a:p>
            <a:r>
              <a:rPr lang="en-US" altLang="en-US"/>
              <a:t>An integer programming problem in which all the variables must be 0 or 1 is called a 0-1 IP.</a:t>
            </a:r>
          </a:p>
          <a:p>
            <a:r>
              <a:rPr lang="en-US" altLang="en-US"/>
              <a:t>The LP obtained by omitting all integer or 0-1 constraints on variables is called </a:t>
            </a:r>
            <a:r>
              <a:rPr lang="en-US" altLang="en-US" b="1">
                <a:effectLst>
                  <a:outerShdw blurRad="38100" dist="38100" dir="2700000" algn="tl">
                    <a:srgbClr val="C0C0C0"/>
                  </a:outerShdw>
                </a:effectLst>
              </a:rPr>
              <a:t>LP relaxation</a:t>
            </a:r>
            <a:r>
              <a:rPr lang="en-US" altLang="en-US"/>
              <a:t> of the IP.</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r>
              <a:rPr lang="en-US" altLang="en-US"/>
              <a:t> </a:t>
            </a:r>
          </a:p>
        </p:txBody>
      </p:sp>
      <p:sp>
        <p:nvSpPr>
          <p:cNvPr id="203779" name="Rectangle 3"/>
          <p:cNvSpPr>
            <a:spLocks noGrp="1" noChangeArrowheads="1"/>
          </p:cNvSpPr>
          <p:nvPr>
            <p:ph type="body" idx="1"/>
          </p:nvPr>
        </p:nvSpPr>
        <p:spPr/>
        <p:txBody>
          <a:bodyPr/>
          <a:lstStyle/>
          <a:p>
            <a:pPr lvl="1"/>
            <a:r>
              <a:rPr lang="en-US" altLang="en-US"/>
              <a:t>A salesperson must visit each of the 10 cities before returning to his home. What ordering of the cities minimizes the total distance the salesperson must travel before returning home? </a:t>
            </a:r>
            <a:r>
              <a:rPr lang="en-US" altLang="en-US" i="1"/>
              <a:t>This problem is called the traveling sales person problem (TSP).</a:t>
            </a:r>
            <a:endParaRPr lang="en-US" altLang="en-US"/>
          </a:p>
          <a:p>
            <a:r>
              <a:rPr lang="en-US" altLang="en-US"/>
              <a:t>In each of these problems, many possible solutions must be considered.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p:txBody>
          <a:bodyPr/>
          <a:lstStyle/>
          <a:p>
            <a:r>
              <a:rPr lang="en-US" altLang="en-US" sz="3200"/>
              <a:t>Example 11: Traveling Salesperson Problem</a:t>
            </a:r>
          </a:p>
        </p:txBody>
      </p:sp>
      <p:sp>
        <p:nvSpPr>
          <p:cNvPr id="204803" name="Rectangle 3"/>
          <p:cNvSpPr>
            <a:spLocks noGrp="1" noChangeArrowheads="1"/>
          </p:cNvSpPr>
          <p:nvPr>
            <p:ph type="body" idx="1"/>
          </p:nvPr>
        </p:nvSpPr>
        <p:spPr/>
        <p:txBody>
          <a:bodyPr/>
          <a:lstStyle/>
          <a:p>
            <a:r>
              <a:rPr lang="en-US" altLang="en-US"/>
              <a:t>Joe State lives in Gary, Indiana and owns insurance agencies in Gary, Fort Wayne, Evansville, Terre Haute and South Bend.</a:t>
            </a:r>
          </a:p>
          <a:p>
            <a:r>
              <a:rPr lang="en-US" altLang="en-US"/>
              <a:t>Each December he visits each of his insurance agencies.</a:t>
            </a:r>
          </a:p>
          <a:p>
            <a:r>
              <a:rPr lang="en-US" altLang="en-US"/>
              <a:t>The distance between each agency is known.</a:t>
            </a:r>
          </a:p>
          <a:p>
            <a:r>
              <a:rPr lang="en-US" altLang="en-US"/>
              <a:t>What order of visiting his agencies will minimize the total distance traveled?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r>
              <a:rPr lang="en-US" altLang="en-US"/>
              <a:t>Example 11: Solution</a:t>
            </a:r>
          </a:p>
        </p:txBody>
      </p:sp>
      <p:sp>
        <p:nvSpPr>
          <p:cNvPr id="205827" name="Rectangle 3"/>
          <p:cNvSpPr>
            <a:spLocks noGrp="1" noChangeArrowheads="1"/>
          </p:cNvSpPr>
          <p:nvPr>
            <p:ph type="body" idx="1"/>
          </p:nvPr>
        </p:nvSpPr>
        <p:spPr/>
        <p:txBody>
          <a:bodyPr/>
          <a:lstStyle/>
          <a:p>
            <a:r>
              <a:rPr lang="en-US" altLang="en-US"/>
              <a:t>To begin define</a:t>
            </a:r>
          </a:p>
          <a:p>
            <a:endParaRPr lang="en-US" altLang="en-US"/>
          </a:p>
          <a:p>
            <a:endParaRPr lang="en-US" altLang="en-US"/>
          </a:p>
          <a:p>
            <a:endParaRPr lang="en-US" altLang="en-US"/>
          </a:p>
          <a:p>
            <a:endParaRPr lang="en-US" altLang="en-US"/>
          </a:p>
          <a:p>
            <a:r>
              <a:rPr lang="en-US" altLang="en-US"/>
              <a:t>Several branch-and-bound approaches have been developed for solving TSPs</a:t>
            </a:r>
          </a:p>
          <a:p>
            <a:r>
              <a:rPr lang="en-US" altLang="en-US"/>
              <a:t>The approach we will use is the one in which the subproblems reduce to assignments problems.</a:t>
            </a:r>
          </a:p>
        </p:txBody>
      </p:sp>
      <p:graphicFrame>
        <p:nvGraphicFramePr>
          <p:cNvPr id="205828" name="Object 4"/>
          <p:cNvGraphicFramePr>
            <a:graphicFrameLocks noChangeAspect="1"/>
          </p:cNvGraphicFramePr>
          <p:nvPr>
            <p:ph sz="half" idx="4294967295"/>
          </p:nvPr>
        </p:nvGraphicFramePr>
        <p:xfrm>
          <a:off x="1905000" y="2125663"/>
          <a:ext cx="4953000" cy="1836737"/>
        </p:xfrm>
        <a:graphic>
          <a:graphicData uri="http://schemas.openxmlformats.org/presentationml/2006/ole">
            <mc:AlternateContent xmlns:mc="http://schemas.openxmlformats.org/markup-compatibility/2006">
              <mc:Choice xmlns:v="urn:schemas-microsoft-com:vml" Requires="v">
                <p:oleObj spid="_x0000_s205830" name="Equation" r:id="rId4" imgW="3149280" imgH="1168200" progId="Equation.3">
                  <p:embed/>
                </p:oleObj>
              </mc:Choice>
              <mc:Fallback>
                <p:oleObj name="Equation" r:id="rId4" imgW="3149280" imgH="1168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2125663"/>
                        <a:ext cx="4953000" cy="1836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p:txBody>
          <a:bodyPr/>
          <a:lstStyle/>
          <a:p>
            <a:r>
              <a:rPr lang="en-US" altLang="en-US"/>
              <a:t>Ex. 11 – Solution continued</a:t>
            </a:r>
          </a:p>
        </p:txBody>
      </p:sp>
      <p:sp>
        <p:nvSpPr>
          <p:cNvPr id="208899" name="Rectangle 3"/>
          <p:cNvSpPr>
            <a:spLocks noGrp="1" noChangeArrowheads="1"/>
          </p:cNvSpPr>
          <p:nvPr>
            <p:ph type="body" idx="1"/>
          </p:nvPr>
        </p:nvSpPr>
        <p:spPr/>
        <p:txBody>
          <a:bodyPr/>
          <a:lstStyle/>
          <a:p>
            <a:r>
              <a:rPr lang="en-US" altLang="en-US"/>
              <a:t>First solve the assignment problem in subproblem 1. This solution contains two subtours and cannot be the optimal solution.</a:t>
            </a:r>
          </a:p>
          <a:p>
            <a:r>
              <a:rPr lang="en-US" altLang="en-US"/>
              <a:t>Now branch on subproblem 1 in a way that will prevent one of subproblem 1’s subtours from recurring in solutions to subsequent subproblems.</a:t>
            </a:r>
          </a:p>
          <a:p>
            <a:r>
              <a:rPr lang="en-US" altLang="en-US"/>
              <a:t>Now arbitrarily choose subproblem 2 to solve, applying the Hungarian method to the cost matrix shown.</a:t>
            </a:r>
          </a:p>
          <a:p>
            <a:r>
              <a:rPr lang="en-US" altLang="en-US"/>
              <a:t>This solution can not be the optimal solution.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r>
              <a:rPr lang="en-US" altLang="en-US"/>
              <a:t>Ex. 11 – Solution continued</a:t>
            </a:r>
          </a:p>
        </p:txBody>
      </p:sp>
      <p:sp>
        <p:nvSpPr>
          <p:cNvPr id="209923" name="Rectangle 3"/>
          <p:cNvSpPr>
            <a:spLocks noGrp="1" noChangeArrowheads="1"/>
          </p:cNvSpPr>
          <p:nvPr>
            <p:ph type="body" idx="1"/>
          </p:nvPr>
        </p:nvSpPr>
        <p:spPr/>
        <p:txBody>
          <a:bodyPr/>
          <a:lstStyle/>
          <a:p>
            <a:pPr>
              <a:lnSpc>
                <a:spcPct val="90000"/>
              </a:lnSpc>
            </a:pPr>
            <a:r>
              <a:rPr lang="en-US" altLang="en-US"/>
              <a:t>Now branch subproblem 2 in an effort to exclude the subtour 2-5-2. Thus we add two additional subproblems.</a:t>
            </a:r>
          </a:p>
          <a:p>
            <a:pPr>
              <a:lnSpc>
                <a:spcPct val="90000"/>
              </a:lnSpc>
            </a:pPr>
            <a:r>
              <a:rPr lang="en-US" altLang="en-US"/>
              <a:t>Following the LIFO approach, next solve subproblem 4 or subproblem 5. By using the Hungarian method on subproblem 4, the optimal solution </a:t>
            </a:r>
            <a:r>
              <a:rPr lang="en-US" altLang="en-US" i="1"/>
              <a:t>z</a:t>
            </a:r>
            <a:r>
              <a:rPr lang="en-US" altLang="en-US"/>
              <a:t>=668 , </a:t>
            </a:r>
            <a:r>
              <a:rPr lang="en-US" altLang="en-US" i="1"/>
              <a:t>x</a:t>
            </a:r>
            <a:r>
              <a:rPr lang="en-US" altLang="en-US" baseline="-25000"/>
              <a:t>15</a:t>
            </a:r>
            <a:r>
              <a:rPr lang="en-US" altLang="en-US"/>
              <a:t> = </a:t>
            </a:r>
            <a:r>
              <a:rPr lang="en-US" altLang="en-US" i="1"/>
              <a:t>x</a:t>
            </a:r>
            <a:r>
              <a:rPr lang="en-US" altLang="en-US" baseline="-25000"/>
              <a:t>24</a:t>
            </a:r>
            <a:r>
              <a:rPr lang="en-US" altLang="en-US"/>
              <a:t> = </a:t>
            </a:r>
            <a:r>
              <a:rPr lang="en-US" altLang="en-US" i="1"/>
              <a:t>x</a:t>
            </a:r>
            <a:r>
              <a:rPr lang="en-US" altLang="en-US" baseline="-25000"/>
              <a:t>31</a:t>
            </a:r>
            <a:r>
              <a:rPr lang="en-US" altLang="en-US"/>
              <a:t> = </a:t>
            </a:r>
            <a:r>
              <a:rPr lang="en-US" altLang="en-US" i="1"/>
              <a:t>x</a:t>
            </a:r>
            <a:r>
              <a:rPr lang="en-US" altLang="en-US" baseline="-25000"/>
              <a:t>43</a:t>
            </a:r>
            <a:r>
              <a:rPr lang="en-US" altLang="en-US"/>
              <a:t> = </a:t>
            </a:r>
            <a:r>
              <a:rPr lang="en-US" altLang="en-US" i="1"/>
              <a:t>x</a:t>
            </a:r>
            <a:r>
              <a:rPr lang="en-US" altLang="en-US" baseline="-25000"/>
              <a:t>52</a:t>
            </a:r>
            <a:r>
              <a:rPr lang="en-US" altLang="en-US"/>
              <a:t> =1. </a:t>
            </a:r>
          </a:p>
          <a:p>
            <a:pPr>
              <a:lnSpc>
                <a:spcPct val="90000"/>
              </a:lnSpc>
            </a:pPr>
            <a:r>
              <a:rPr lang="en-US" altLang="en-US"/>
              <a:t>This is a candidate solution and any node that cannot yield a </a:t>
            </a:r>
            <a:r>
              <a:rPr lang="en-US" altLang="en-US" i="1"/>
              <a:t>z</a:t>
            </a:r>
            <a:r>
              <a:rPr lang="en-US" altLang="en-US"/>
              <a:t>-value &lt; 668 may be eliminated from consideration.</a:t>
            </a:r>
          </a:p>
          <a:p>
            <a:pPr>
              <a:lnSpc>
                <a:spcPct val="90000"/>
              </a:lnSpc>
            </a:pPr>
            <a:r>
              <a:rPr lang="en-US" altLang="en-US"/>
              <a:t>Following the LIFO rule, next solve subproblem 5. </a:t>
            </a:r>
            <a:r>
              <a:rPr lang="en-US" altLang="en-US" i="1"/>
              <a:t>z</a:t>
            </a:r>
            <a:r>
              <a:rPr lang="en-US" altLang="en-US"/>
              <a:t>=704 thus this subproblem is eliminated.</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a:lstStyle/>
          <a:p>
            <a:r>
              <a:rPr lang="en-US" altLang="en-US"/>
              <a:t>Ex. 11 – Solution continued</a:t>
            </a:r>
          </a:p>
        </p:txBody>
      </p:sp>
      <p:sp>
        <p:nvSpPr>
          <p:cNvPr id="210947" name="Rectangle 3"/>
          <p:cNvSpPr>
            <a:spLocks noGrp="1" noChangeArrowheads="1"/>
          </p:cNvSpPr>
          <p:nvPr>
            <p:ph type="body" idx="1"/>
          </p:nvPr>
        </p:nvSpPr>
        <p:spPr/>
        <p:txBody>
          <a:bodyPr/>
          <a:lstStyle/>
          <a:p>
            <a:r>
              <a:rPr lang="en-US" altLang="en-US"/>
              <a:t>Only subproblem 3 remains. The optimal solution is </a:t>
            </a:r>
            <a:r>
              <a:rPr lang="en-US" altLang="en-US" i="1"/>
              <a:t>z</a:t>
            </a:r>
            <a:r>
              <a:rPr lang="en-US" altLang="en-US"/>
              <a:t> =652. It is possible for this subproblem to yield a solution with no subtours that beats </a:t>
            </a:r>
            <a:r>
              <a:rPr lang="en-US" altLang="en-US" i="1"/>
              <a:t>z=</a:t>
            </a:r>
            <a:r>
              <a:rPr lang="en-US" altLang="en-US"/>
              <a:t>668.</a:t>
            </a:r>
          </a:p>
          <a:p>
            <a:r>
              <a:rPr lang="en-US" altLang="en-US"/>
              <a:t>Next branch on subproblem 3 creating subproblem 6 and 7.</a:t>
            </a:r>
          </a:p>
          <a:p>
            <a:r>
              <a:rPr lang="en-US" altLang="en-US"/>
              <a:t>Both of these subproblems have a </a:t>
            </a:r>
            <a:r>
              <a:rPr lang="en-US" altLang="en-US" i="1"/>
              <a:t>z</a:t>
            </a:r>
            <a:r>
              <a:rPr lang="en-US" altLang="en-US"/>
              <a:t>-value that is larger than 668.</a:t>
            </a:r>
          </a:p>
          <a:p>
            <a:r>
              <a:rPr lang="en-US" altLang="en-US"/>
              <a:t>Subproblem 4 thus yields the optimal solution.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3"/>
          <p:cNvSpPr>
            <a:spLocks noGrp="1" noChangeArrowheads="1"/>
          </p:cNvSpPr>
          <p:nvPr>
            <p:ph type="title"/>
          </p:nvPr>
        </p:nvSpPr>
        <p:spPr/>
        <p:txBody>
          <a:bodyPr/>
          <a:lstStyle/>
          <a:p>
            <a:r>
              <a:rPr lang="en-US" altLang="en-US"/>
              <a:t> </a:t>
            </a:r>
          </a:p>
        </p:txBody>
      </p:sp>
      <p:sp>
        <p:nvSpPr>
          <p:cNvPr id="134148" name="Rectangle 4"/>
          <p:cNvSpPr>
            <a:spLocks noGrp="1" noChangeArrowheads="1"/>
          </p:cNvSpPr>
          <p:nvPr>
            <p:ph type="body" idx="1"/>
          </p:nvPr>
        </p:nvSpPr>
        <p:spPr/>
        <p:txBody>
          <a:bodyPr/>
          <a:lstStyle/>
          <a:p>
            <a:r>
              <a:rPr lang="en-US" altLang="en-US"/>
              <a:t>When using branch-and-bound methods to solve TSPs with many cities, large amounts of computer time is needed.</a:t>
            </a:r>
          </a:p>
          <a:p>
            <a:r>
              <a:rPr lang="en-US" altLang="en-US" b="1"/>
              <a:t>Heuristic methods</a:t>
            </a:r>
            <a:r>
              <a:rPr lang="en-US" altLang="en-US"/>
              <a:t>, or </a:t>
            </a:r>
            <a:r>
              <a:rPr lang="en-US" altLang="en-US" b="1"/>
              <a:t>heuristics</a:t>
            </a:r>
            <a:r>
              <a:rPr lang="en-US" altLang="en-US"/>
              <a:t>, can be used to quickly lead to a good solution.</a:t>
            </a:r>
          </a:p>
          <a:p>
            <a:r>
              <a:rPr lang="en-US" altLang="en-US"/>
              <a:t>Heuristics is a method used to solve a problem by trial and error when an algorithm approach is impractical.</a:t>
            </a:r>
          </a:p>
          <a:p>
            <a:r>
              <a:rPr lang="en-US" altLang="en-US"/>
              <a:t>Two types of heuristic methods can be used to solve TSP; nearest neighbor method and cheapest-insertion method.</a:t>
            </a:r>
            <a:endParaRPr lang="en-US" altLang="en-US" b="1"/>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r>
              <a:rPr lang="en-US" altLang="en-US"/>
              <a:t> </a:t>
            </a:r>
          </a:p>
        </p:txBody>
      </p:sp>
      <p:sp>
        <p:nvSpPr>
          <p:cNvPr id="212995" name="Rectangle 3"/>
          <p:cNvSpPr>
            <a:spLocks noGrp="1" noChangeArrowheads="1"/>
          </p:cNvSpPr>
          <p:nvPr>
            <p:ph type="body" idx="1"/>
          </p:nvPr>
        </p:nvSpPr>
        <p:spPr>
          <a:xfrm>
            <a:off x="566738" y="1524000"/>
            <a:ext cx="8001000" cy="5181600"/>
          </a:xfrm>
        </p:spPr>
        <p:txBody>
          <a:bodyPr/>
          <a:lstStyle/>
          <a:p>
            <a:pPr>
              <a:lnSpc>
                <a:spcPct val="80000"/>
              </a:lnSpc>
            </a:pPr>
            <a:r>
              <a:rPr lang="en-US" altLang="en-US" sz="2000"/>
              <a:t>Nearest Neighbor Method</a:t>
            </a:r>
          </a:p>
          <a:p>
            <a:pPr lvl="1">
              <a:lnSpc>
                <a:spcPct val="80000"/>
              </a:lnSpc>
            </a:pPr>
            <a:r>
              <a:rPr lang="en-US" altLang="en-US" sz="1800"/>
              <a:t>Begin at any city and then “visit” the nearest city. </a:t>
            </a:r>
          </a:p>
          <a:p>
            <a:pPr lvl="1">
              <a:lnSpc>
                <a:spcPct val="80000"/>
              </a:lnSpc>
            </a:pPr>
            <a:r>
              <a:rPr lang="en-US" altLang="en-US" sz="1800"/>
              <a:t>Then go to the unvisited city closest to the city we have most recently visited. </a:t>
            </a:r>
          </a:p>
          <a:p>
            <a:pPr lvl="1">
              <a:lnSpc>
                <a:spcPct val="80000"/>
              </a:lnSpc>
            </a:pPr>
            <a:r>
              <a:rPr lang="en-US" altLang="en-US" sz="1800"/>
              <a:t>Continue in this fashion until a tour is obtained. After applying this procedure beginning at each city, take the best tour found.</a:t>
            </a:r>
          </a:p>
          <a:p>
            <a:pPr>
              <a:lnSpc>
                <a:spcPct val="80000"/>
              </a:lnSpc>
            </a:pPr>
            <a:r>
              <a:rPr lang="en-US" altLang="en-US" sz="2000"/>
              <a:t>Cheapest Insertion Method (CIM)</a:t>
            </a:r>
          </a:p>
          <a:p>
            <a:pPr lvl="1">
              <a:lnSpc>
                <a:spcPct val="80000"/>
              </a:lnSpc>
            </a:pPr>
            <a:r>
              <a:rPr lang="en-US" altLang="en-US" sz="1800"/>
              <a:t>Begin at any city and find its closest neighbor. </a:t>
            </a:r>
          </a:p>
          <a:p>
            <a:pPr lvl="1">
              <a:lnSpc>
                <a:spcPct val="80000"/>
              </a:lnSpc>
            </a:pPr>
            <a:r>
              <a:rPr lang="en-US" altLang="en-US" sz="1800"/>
              <a:t>Then create a subtour joining those two cities. </a:t>
            </a:r>
          </a:p>
          <a:p>
            <a:pPr lvl="1">
              <a:lnSpc>
                <a:spcPct val="80000"/>
              </a:lnSpc>
            </a:pPr>
            <a:r>
              <a:rPr lang="en-US" altLang="en-US" sz="1800"/>
              <a:t>Next, replace an arc in the subtour (say, arc (</a:t>
            </a:r>
            <a:r>
              <a:rPr lang="en-US" altLang="en-US" sz="1800" i="1"/>
              <a:t>i,</a:t>
            </a:r>
            <a:r>
              <a:rPr lang="en-US" altLang="en-US" sz="1800"/>
              <a:t> </a:t>
            </a:r>
            <a:r>
              <a:rPr lang="en-US" altLang="en-US" sz="1800" i="1"/>
              <a:t>j</a:t>
            </a:r>
            <a:r>
              <a:rPr lang="en-US" altLang="en-US" sz="1800"/>
              <a:t>) by the combinations of two arcs---(</a:t>
            </a:r>
            <a:r>
              <a:rPr lang="en-US" altLang="en-US" sz="1800" i="1"/>
              <a:t>i</a:t>
            </a:r>
            <a:r>
              <a:rPr lang="en-US" altLang="en-US" sz="1800"/>
              <a:t>, </a:t>
            </a:r>
            <a:r>
              <a:rPr lang="en-US" altLang="en-US" sz="1800" i="1"/>
              <a:t>k</a:t>
            </a:r>
            <a:r>
              <a:rPr lang="en-US" altLang="en-US" sz="1800"/>
              <a:t>) and (</a:t>
            </a:r>
            <a:r>
              <a:rPr lang="en-US" altLang="en-US" sz="1800" i="1"/>
              <a:t>k</a:t>
            </a:r>
            <a:r>
              <a:rPr lang="en-US" altLang="en-US" sz="1800"/>
              <a:t>, </a:t>
            </a:r>
            <a:r>
              <a:rPr lang="en-US" altLang="en-US" sz="1800" i="1"/>
              <a:t>j</a:t>
            </a:r>
            <a:r>
              <a:rPr lang="en-US" altLang="en-US" sz="1800"/>
              <a:t>), where </a:t>
            </a:r>
            <a:r>
              <a:rPr lang="en-US" altLang="en-US" sz="1800" i="1"/>
              <a:t>k</a:t>
            </a:r>
            <a:r>
              <a:rPr lang="en-US" altLang="en-US" sz="1800"/>
              <a:t> is not in the current subtour---that will increase the length of the subtour by the smallest (or cheapest) amount. </a:t>
            </a:r>
          </a:p>
          <a:p>
            <a:pPr lvl="1">
              <a:lnSpc>
                <a:spcPct val="80000"/>
              </a:lnSpc>
            </a:pPr>
            <a:r>
              <a:rPr lang="en-US" altLang="en-US" sz="1800"/>
              <a:t>Continue with this procedure until a tour is obtained. After applying this procedure beginning with each city, we take the best tour found.</a:t>
            </a:r>
          </a:p>
          <a:p>
            <a:pPr>
              <a:lnSpc>
                <a:spcPct val="80000"/>
              </a:lnSpc>
            </a:pPr>
            <a:endParaRPr lang="en-US" altLang="en-US" sz="20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p:txBody>
          <a:bodyPr/>
          <a:lstStyle/>
          <a:p>
            <a:r>
              <a:rPr lang="en-US" altLang="en-US"/>
              <a:t> </a:t>
            </a:r>
          </a:p>
        </p:txBody>
      </p:sp>
      <p:sp>
        <p:nvSpPr>
          <p:cNvPr id="214019" name="Rectangle 3"/>
          <p:cNvSpPr>
            <a:spLocks noGrp="1" noChangeArrowheads="1"/>
          </p:cNvSpPr>
          <p:nvPr>
            <p:ph type="body" idx="1"/>
          </p:nvPr>
        </p:nvSpPr>
        <p:spPr/>
        <p:txBody>
          <a:bodyPr/>
          <a:lstStyle/>
          <a:p>
            <a:r>
              <a:rPr lang="en-US" altLang="en-US"/>
              <a:t>Three methods to evaluate heuristics</a:t>
            </a:r>
          </a:p>
          <a:p>
            <a:pPr lvl="1"/>
            <a:r>
              <a:rPr lang="en-US" altLang="en-US"/>
              <a:t>Performance guarantees</a:t>
            </a:r>
          </a:p>
          <a:p>
            <a:pPr lvl="2"/>
            <a:r>
              <a:rPr lang="en-US" altLang="en-US"/>
              <a:t>Gives a worse-case bound on how far away from optimality a tour constructed by the heuristic can be</a:t>
            </a:r>
          </a:p>
          <a:p>
            <a:pPr lvl="1"/>
            <a:r>
              <a:rPr lang="en-US" altLang="en-US"/>
              <a:t>Probabilistic analysis</a:t>
            </a:r>
          </a:p>
          <a:p>
            <a:pPr lvl="2"/>
            <a:r>
              <a:rPr lang="en-US" altLang="en-US"/>
              <a:t>A heuristic is evaluated by assuming that the location of cities follows some known probability distribution</a:t>
            </a:r>
          </a:p>
          <a:p>
            <a:pPr lvl="1"/>
            <a:r>
              <a:rPr lang="en-US" altLang="en-US"/>
              <a:t>Empirical analysis</a:t>
            </a:r>
          </a:p>
          <a:p>
            <a:pPr lvl="2"/>
            <a:r>
              <a:rPr lang="en-US" altLang="en-US"/>
              <a:t>Heuristics are compared to the optimal solution for a number of problems for which the optimal tour is known</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990600" y="4876800"/>
            <a:ext cx="77724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buFontTx/>
              <a:buChar char="•"/>
            </a:pPr>
            <a:r>
              <a:rPr lang="en-US" altLang="en-US">
                <a:latin typeface="Times New Roman" panose="02020603050405020304" pitchFamily="18" charset="0"/>
              </a:rPr>
              <a:t>c</a:t>
            </a:r>
            <a:r>
              <a:rPr lang="en-US" altLang="en-US" sz="800" i="1">
                <a:latin typeface="Times New Roman" panose="02020603050405020304" pitchFamily="18" charset="0"/>
              </a:rPr>
              <a:t>ij</a:t>
            </a:r>
            <a:r>
              <a:rPr lang="en-US" altLang="en-US">
                <a:latin typeface="Times New Roman" panose="02020603050405020304" pitchFamily="18" charset="0"/>
              </a:rPr>
              <a:t> = </a:t>
            </a:r>
            <a:r>
              <a:rPr lang="en-US" altLang="en-US" sz="1600">
                <a:latin typeface="Times New Roman" panose="02020603050405020304" pitchFamily="18" charset="0"/>
              </a:rPr>
              <a:t>distance from city i to city j</a:t>
            </a:r>
          </a:p>
          <a:p>
            <a:pPr eaLnBrk="1" hangingPunct="1">
              <a:lnSpc>
                <a:spcPct val="90000"/>
              </a:lnSpc>
              <a:spcBef>
                <a:spcPct val="20000"/>
              </a:spcBef>
              <a:buFontTx/>
              <a:buChar char="•"/>
            </a:pPr>
            <a:r>
              <a:rPr lang="en-US" altLang="en-US">
                <a:latin typeface="Times New Roman" panose="02020603050405020304" pitchFamily="18" charset="0"/>
              </a:rPr>
              <a:t>x</a:t>
            </a:r>
            <a:r>
              <a:rPr lang="en-US" altLang="en-US" sz="800" i="1">
                <a:latin typeface="Times New Roman" panose="02020603050405020304" pitchFamily="18" charset="0"/>
              </a:rPr>
              <a:t>ij</a:t>
            </a:r>
            <a:r>
              <a:rPr lang="en-US" altLang="en-US">
                <a:latin typeface="Times New Roman" panose="02020603050405020304" pitchFamily="18" charset="0"/>
              </a:rPr>
              <a:t> = </a:t>
            </a:r>
            <a:r>
              <a:rPr lang="en-US" altLang="en-US" sz="1600">
                <a:latin typeface="Times New Roman" panose="02020603050405020304" pitchFamily="18" charset="0"/>
              </a:rPr>
              <a:t>1 if tour visits i then j, and 0 otherwise (binary)</a:t>
            </a:r>
          </a:p>
          <a:p>
            <a:pPr eaLnBrk="1" hangingPunct="1">
              <a:lnSpc>
                <a:spcPct val="90000"/>
              </a:lnSpc>
              <a:spcBef>
                <a:spcPct val="20000"/>
              </a:spcBef>
              <a:buFontTx/>
              <a:buChar char="•"/>
            </a:pPr>
            <a:r>
              <a:rPr lang="en-US" altLang="en-US">
                <a:latin typeface="Times New Roman" panose="02020603050405020304" pitchFamily="18" charset="0"/>
              </a:rPr>
              <a:t>t</a:t>
            </a:r>
            <a:r>
              <a:rPr lang="en-US" altLang="en-US" sz="800" i="1">
                <a:latin typeface="Times New Roman" panose="02020603050405020304" pitchFamily="18" charset="0"/>
              </a:rPr>
              <a:t>i</a:t>
            </a:r>
            <a:r>
              <a:rPr lang="en-US" altLang="en-US">
                <a:latin typeface="Times New Roman" panose="02020603050405020304" pitchFamily="18" charset="0"/>
              </a:rPr>
              <a:t> = </a:t>
            </a:r>
            <a:r>
              <a:rPr lang="en-US" altLang="en-US" sz="1600">
                <a:latin typeface="Times New Roman" panose="02020603050405020304" pitchFamily="18" charset="0"/>
              </a:rPr>
              <a:t>arbitrary real numbers we need to solve for</a:t>
            </a:r>
          </a:p>
        </p:txBody>
      </p:sp>
      <p:grpSp>
        <p:nvGrpSpPr>
          <p:cNvPr id="135192" name="Group 24"/>
          <p:cNvGrpSpPr>
            <a:grpSpLocks/>
          </p:cNvGrpSpPr>
          <p:nvPr/>
        </p:nvGrpSpPr>
        <p:grpSpPr bwMode="auto">
          <a:xfrm>
            <a:off x="3733800" y="2438400"/>
            <a:ext cx="3048000" cy="2438400"/>
            <a:chOff x="2352" y="1392"/>
            <a:chExt cx="1920" cy="1536"/>
          </a:xfrm>
        </p:grpSpPr>
        <p:graphicFrame>
          <p:nvGraphicFramePr>
            <p:cNvPr id="135171" name="Object 3"/>
            <p:cNvGraphicFramePr>
              <a:graphicFrameLocks noChangeAspect="1"/>
            </p:cNvGraphicFramePr>
            <p:nvPr/>
          </p:nvGraphicFramePr>
          <p:xfrm>
            <a:off x="2640" y="1392"/>
            <a:ext cx="672" cy="480"/>
          </p:xfrm>
          <a:graphic>
            <a:graphicData uri="http://schemas.openxmlformats.org/presentationml/2006/ole">
              <mc:AlternateContent xmlns:mc="http://schemas.openxmlformats.org/markup-compatibility/2006">
                <mc:Choice xmlns:v="urn:schemas-microsoft-com:vml" Requires="v">
                  <p:oleObj spid="_x0000_s135197" name="Equation" r:id="rId4" imgW="533160" imgH="380880" progId="Equation.3">
                    <p:embed/>
                  </p:oleObj>
                </mc:Choice>
                <mc:Fallback>
                  <p:oleObj name="Equation" r:id="rId4" imgW="533160" imgH="38088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40" y="1392"/>
                          <a:ext cx="672" cy="4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5172" name="Object 4"/>
            <p:cNvGraphicFramePr>
              <a:graphicFrameLocks noChangeAspect="1"/>
            </p:cNvGraphicFramePr>
            <p:nvPr/>
          </p:nvGraphicFramePr>
          <p:xfrm>
            <a:off x="2352" y="1819"/>
            <a:ext cx="1920" cy="1109"/>
          </p:xfrm>
          <a:graphic>
            <a:graphicData uri="http://schemas.openxmlformats.org/presentationml/2006/ole">
              <mc:AlternateContent xmlns:mc="http://schemas.openxmlformats.org/markup-compatibility/2006">
                <mc:Choice xmlns:v="urn:schemas-microsoft-com:vml" Requires="v">
                  <p:oleObj spid="_x0000_s135198" name="Equation" r:id="rId6" imgW="1473120" imgH="850680" progId="Equation.3">
                    <p:embed/>
                  </p:oleObj>
                </mc:Choice>
                <mc:Fallback>
                  <p:oleObj name="Equation" r:id="rId6" imgW="1473120" imgH="85068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52" y="1819"/>
                          <a:ext cx="1920" cy="11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aphicFrame>
        <p:nvGraphicFramePr>
          <p:cNvPr id="135196" name="Group 28"/>
          <p:cNvGraphicFramePr>
            <a:graphicFrameLocks noGrp="1"/>
          </p:cNvGraphicFramePr>
          <p:nvPr/>
        </p:nvGraphicFramePr>
        <p:xfrm>
          <a:off x="1676400" y="2667000"/>
          <a:ext cx="3276600" cy="1828800"/>
        </p:xfrm>
        <a:graphic>
          <a:graphicData uri="http://schemas.openxmlformats.org/drawingml/2006/table">
            <a:tbl>
              <a:tblPr/>
              <a:tblGrid>
                <a:gridCol w="3276600">
                  <a:extLst>
                    <a:ext uri="{9D8B030D-6E8A-4147-A177-3AD203B41FA5}">
                      <a16:colId xmlns:a16="http://schemas.microsoft.com/office/drawing/2014/main" val="1796633863"/>
                    </a:ext>
                  </a:extLst>
                </a:gridCol>
              </a:tblGrid>
              <a:tr h="1828800">
                <a:tc>
                  <a:txBody>
                    <a:bodyPr/>
                    <a:lstStyle>
                      <a:lvl1pPr>
                        <a:spcBef>
                          <a:spcPct val="20000"/>
                        </a:spcBef>
                        <a:spcAft>
                          <a:spcPct val="25000"/>
                        </a:spcAft>
                        <a:buClr>
                          <a:schemeClr val="accent2"/>
                        </a:buClr>
                        <a:buFont typeface="Wingdings" panose="05000000000000000000" pitchFamily="2" charset="2"/>
                        <a:defRPr sz="2000">
                          <a:solidFill>
                            <a:schemeClr val="tx1"/>
                          </a:solidFill>
                          <a:latin typeface="Verdana" panose="020B0604030504040204" pitchFamily="34" charset="0"/>
                        </a:defRPr>
                      </a:lvl1pPr>
                      <a:lvl2pPr>
                        <a:spcBef>
                          <a:spcPct val="20000"/>
                        </a:spcBef>
                        <a:spcAft>
                          <a:spcPct val="25000"/>
                        </a:spcAft>
                        <a:buClr>
                          <a:schemeClr val="accent2"/>
                        </a:buClr>
                        <a:buFont typeface="Wingdings" panose="05000000000000000000" pitchFamily="2" charset="2"/>
                        <a:defRPr>
                          <a:solidFill>
                            <a:schemeClr val="tx1"/>
                          </a:solidFill>
                          <a:latin typeface="Verdana" panose="020B0604030504040204" pitchFamily="34" charset="0"/>
                        </a:defRPr>
                      </a:lvl2pPr>
                      <a:lvl3pPr>
                        <a:spcBef>
                          <a:spcPct val="20000"/>
                        </a:spcBef>
                        <a:spcAft>
                          <a:spcPct val="25000"/>
                        </a:spcAft>
                        <a:buClr>
                          <a:schemeClr val="accent2"/>
                        </a:buClr>
                        <a:buFont typeface="Wingdings" panose="05000000000000000000" pitchFamily="2" charset="2"/>
                        <a:defRPr sz="1700">
                          <a:solidFill>
                            <a:schemeClr val="tx1"/>
                          </a:solidFill>
                          <a:latin typeface="Verdana" panose="020B0604030504040204" pitchFamily="34" charset="0"/>
                        </a:defRPr>
                      </a:lvl3pPr>
                      <a:lvl4pPr>
                        <a:spcBef>
                          <a:spcPct val="20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4pPr>
                      <a:lvl5pPr>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5pPr>
                      <a:lvl6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6pPr>
                      <a:lvl7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7pPr>
                      <a:lvl8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8pPr>
                      <a:lvl9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25000"/>
                        </a:spcAft>
                        <a:buClr>
                          <a:schemeClr val="accent2"/>
                        </a:buClr>
                        <a:buSzTx/>
                        <a:buFont typeface="Wingdings" panose="05000000000000000000" pitchFamily="2" charset="2"/>
                        <a:buNone/>
                        <a:tabLst/>
                      </a:pPr>
                      <a:r>
                        <a:rPr kumimoji="0" lang="en-US" altLang="en-US" sz="2000" b="0" i="0" u="none" strike="noStrike" cap="none" normalizeH="0" baseline="0" smtClean="0">
                          <a:ln>
                            <a:noFill/>
                          </a:ln>
                          <a:solidFill>
                            <a:schemeClr val="tx1"/>
                          </a:solidFill>
                          <a:effectLst/>
                          <a:latin typeface="Verdana" panose="020B0604030504040204" pitchFamily="34" charset="0"/>
                        </a:rPr>
                        <a:t>minimize:</a:t>
                      </a:r>
                    </a:p>
                    <a:p>
                      <a:pPr marL="0" marR="0" lvl="0" indent="0" algn="l" defTabSz="914400" rtl="0" eaLnBrk="1" fontAlgn="base" latinLnBrk="0" hangingPunct="1">
                        <a:lnSpc>
                          <a:spcPct val="100000"/>
                        </a:lnSpc>
                        <a:spcBef>
                          <a:spcPct val="20000"/>
                        </a:spcBef>
                        <a:spcAft>
                          <a:spcPct val="25000"/>
                        </a:spcAft>
                        <a:buClr>
                          <a:schemeClr val="accent2"/>
                        </a:buClr>
                        <a:buSzTx/>
                        <a:buFont typeface="Wingdings" panose="05000000000000000000" pitchFamily="2" charset="2"/>
                        <a:buNone/>
                        <a:tabLst/>
                      </a:pPr>
                      <a:r>
                        <a:rPr kumimoji="0" lang="en-US" altLang="en-US" sz="2000" b="0" i="0" u="none" strike="noStrike" cap="none" normalizeH="0" baseline="0" smtClean="0">
                          <a:ln>
                            <a:noFill/>
                          </a:ln>
                          <a:solidFill>
                            <a:schemeClr val="tx1"/>
                          </a:solidFill>
                          <a:effectLst/>
                          <a:latin typeface="Verdana" panose="020B0604030504040204" pitchFamily="34" charset="0"/>
                        </a:rPr>
                        <a:t>s.t.</a:t>
                      </a:r>
                    </a:p>
                    <a:p>
                      <a:pPr marL="0" marR="0" lvl="0" indent="0" algn="l" defTabSz="914400" rtl="0" eaLnBrk="1" fontAlgn="base" latinLnBrk="0" hangingPunct="1">
                        <a:lnSpc>
                          <a:spcPct val="100000"/>
                        </a:lnSpc>
                        <a:spcBef>
                          <a:spcPct val="20000"/>
                        </a:spcBef>
                        <a:spcAft>
                          <a:spcPct val="25000"/>
                        </a:spcAft>
                        <a:buClr>
                          <a:schemeClr val="accent2"/>
                        </a:buClr>
                        <a:buSzTx/>
                        <a:buFont typeface="Wingdings" panose="05000000000000000000" pitchFamily="2" charset="2"/>
                        <a:buNone/>
                        <a:tabLst/>
                      </a:pPr>
                      <a:endParaRPr kumimoji="0" lang="en-US" altLang="en-US" sz="2000" b="0" i="0" u="none" strike="noStrike" cap="none" normalizeH="0" baseline="0" smtClean="0">
                        <a:ln>
                          <a:noFill/>
                        </a:ln>
                        <a:solidFill>
                          <a:schemeClr val="tx1"/>
                        </a:solidFill>
                        <a:effectLst/>
                        <a:latin typeface="Verdana" panose="020B0604030504040204" pitchFamily="34" charset="0"/>
                      </a:endParaRPr>
                    </a:p>
                    <a:p>
                      <a:pPr marL="0" marR="0" lvl="0" indent="0" algn="l" defTabSz="914400" rtl="0" eaLnBrk="1" fontAlgn="base" latinLnBrk="0" hangingPunct="1">
                        <a:lnSpc>
                          <a:spcPct val="100000"/>
                        </a:lnSpc>
                        <a:spcBef>
                          <a:spcPct val="20000"/>
                        </a:spcBef>
                        <a:spcAft>
                          <a:spcPct val="25000"/>
                        </a:spcAft>
                        <a:buClr>
                          <a:schemeClr val="accent2"/>
                        </a:buClr>
                        <a:buSzTx/>
                        <a:buFont typeface="Wingdings" panose="05000000000000000000" pitchFamily="2" charset="2"/>
                        <a:buNone/>
                        <a:tabLst/>
                      </a:pPr>
                      <a:endParaRPr kumimoji="0" lang="en-US" altLang="en-US" sz="2000" b="0" i="0" u="none" strike="noStrike" cap="none" normalizeH="0" baseline="0" smtClean="0">
                        <a:ln>
                          <a:noFill/>
                        </a:ln>
                        <a:solidFill>
                          <a:schemeClr val="tx1"/>
                        </a:solidFill>
                        <a:effectLst/>
                        <a:latin typeface="Verdana" panose="020B0604030504040204" pitchFamily="34" charset="0"/>
                      </a:endParaRPr>
                    </a:p>
                  </a:txBody>
                  <a:tcPr anchor="ctr" anchorCtr="1" horzOverflow="overflow">
                    <a:lnL cap="flat">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2864798529"/>
                  </a:ext>
                </a:extLst>
              </a:tr>
            </a:tbl>
          </a:graphicData>
        </a:graphic>
      </p:graphicFrame>
      <p:sp>
        <p:nvSpPr>
          <p:cNvPr id="135193" name="Rectangle 25"/>
          <p:cNvSpPr>
            <a:spLocks noGrp="1" noChangeArrowheads="1"/>
          </p:cNvSpPr>
          <p:nvPr>
            <p:ph type="title"/>
          </p:nvPr>
        </p:nvSpPr>
        <p:spPr/>
        <p:txBody>
          <a:bodyPr/>
          <a:lstStyle/>
          <a:p>
            <a:r>
              <a:rPr lang="en-US" altLang="en-US"/>
              <a:t> </a:t>
            </a:r>
          </a:p>
        </p:txBody>
      </p:sp>
      <p:sp>
        <p:nvSpPr>
          <p:cNvPr id="135194" name="Rectangle 26"/>
          <p:cNvSpPr>
            <a:spLocks noGrp="1" noChangeArrowheads="1"/>
          </p:cNvSpPr>
          <p:nvPr>
            <p:ph type="body" idx="1"/>
          </p:nvPr>
        </p:nvSpPr>
        <p:spPr>
          <a:xfrm>
            <a:off x="566738" y="1600200"/>
            <a:ext cx="8001000" cy="5257800"/>
          </a:xfrm>
        </p:spPr>
        <p:txBody>
          <a:bodyPr/>
          <a:lstStyle/>
          <a:p>
            <a:r>
              <a:rPr lang="en-US" altLang="en-US" sz="2000"/>
              <a:t>An IP formulation can be used to solve a TSP but can become unwieldy and inefficient for large TSPs.</a:t>
            </a:r>
          </a:p>
          <a:p>
            <a:endParaRPr lang="en-US" altLang="en-US" sz="2000"/>
          </a:p>
          <a:p>
            <a:endParaRPr lang="en-US" altLang="en-US" sz="2000"/>
          </a:p>
          <a:p>
            <a:endParaRPr lang="en-US" altLang="en-US" sz="2000"/>
          </a:p>
          <a:p>
            <a:endParaRPr lang="en-US" altLang="en-US" sz="2000"/>
          </a:p>
          <a:p>
            <a:endParaRPr lang="en-US" altLang="en-US" sz="2000"/>
          </a:p>
          <a:p>
            <a:endParaRPr lang="en-US" altLang="en-US" sz="2000"/>
          </a:p>
          <a:p>
            <a:endParaRPr lang="en-US" altLang="en-US" sz="2000"/>
          </a:p>
          <a:p>
            <a:endParaRPr lang="en-US" altLang="en-US" sz="2000"/>
          </a:p>
          <a:p>
            <a:r>
              <a:rPr lang="en-US" altLang="en-US" sz="2000"/>
              <a:t>LINGO can be used to solve the IP of a TSP.</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p:txBody>
          <a:bodyPr/>
          <a:lstStyle/>
          <a:p>
            <a:r>
              <a:rPr lang="en-US" altLang="en-US" sz="3200"/>
              <a:t>9.2 Formulating Integer Programming Problems</a:t>
            </a:r>
          </a:p>
        </p:txBody>
      </p:sp>
      <p:sp>
        <p:nvSpPr>
          <p:cNvPr id="179203" name="Rectangle 3"/>
          <p:cNvSpPr>
            <a:spLocks noGrp="1" noChangeArrowheads="1"/>
          </p:cNvSpPr>
          <p:nvPr>
            <p:ph type="body" idx="1"/>
          </p:nvPr>
        </p:nvSpPr>
        <p:spPr/>
        <p:txBody>
          <a:bodyPr/>
          <a:lstStyle/>
          <a:p>
            <a:r>
              <a:rPr lang="en-US" altLang="en-US"/>
              <a:t>Practical solutions can be formulated as IPs.</a:t>
            </a:r>
          </a:p>
          <a:p>
            <a:r>
              <a:rPr lang="en-US" altLang="en-US"/>
              <a:t>The basics of formulating an IP model</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p:txBody>
          <a:bodyPr/>
          <a:lstStyle/>
          <a:p>
            <a:r>
              <a:rPr lang="en-US" altLang="en-US"/>
              <a:t>9.7 Implicit Enumeration</a:t>
            </a:r>
          </a:p>
        </p:txBody>
      </p:sp>
      <p:sp>
        <p:nvSpPr>
          <p:cNvPr id="219139" name="Rectangle 3"/>
          <p:cNvSpPr>
            <a:spLocks noGrp="1" noChangeArrowheads="1"/>
          </p:cNvSpPr>
          <p:nvPr>
            <p:ph type="body" idx="1"/>
          </p:nvPr>
        </p:nvSpPr>
        <p:spPr/>
        <p:txBody>
          <a:bodyPr/>
          <a:lstStyle/>
          <a:p>
            <a:pPr>
              <a:lnSpc>
                <a:spcPct val="90000"/>
              </a:lnSpc>
            </a:pPr>
            <a:r>
              <a:rPr lang="en-US" altLang="en-US"/>
              <a:t>The method of implicit enumeration is often used to solve 0-1 IPs.</a:t>
            </a:r>
          </a:p>
          <a:p>
            <a:pPr>
              <a:lnSpc>
                <a:spcPct val="90000"/>
              </a:lnSpc>
            </a:pPr>
            <a:r>
              <a:rPr lang="en-US" altLang="en-US"/>
              <a:t>Implicit enumeration uses the fact that each variable must be equal to 0 or 1 to simplify both the branching and bounding components of the branch-and-bound process and to determine efficiently when a node is infeasible.</a:t>
            </a:r>
          </a:p>
          <a:p>
            <a:pPr>
              <a:lnSpc>
                <a:spcPct val="90000"/>
              </a:lnSpc>
            </a:pPr>
            <a:r>
              <a:rPr lang="en-US" altLang="en-US"/>
              <a:t>The tree used in the implicit enumeration method is similar to those used to solve 0-1 knapsack problems.</a:t>
            </a:r>
          </a:p>
          <a:p>
            <a:pPr>
              <a:lnSpc>
                <a:spcPct val="90000"/>
              </a:lnSpc>
            </a:pPr>
            <a:r>
              <a:rPr lang="en-US" altLang="en-US"/>
              <a:t>Some nodes have variable that are specified called </a:t>
            </a:r>
            <a:r>
              <a:rPr lang="en-US" altLang="en-US" b="1"/>
              <a:t>fixed variables</a:t>
            </a:r>
            <a:r>
              <a:rPr lang="en-US" altLang="en-US"/>
              <a: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p:txBody>
          <a:bodyPr/>
          <a:lstStyle/>
          <a:p>
            <a:r>
              <a:rPr lang="en-US" altLang="en-US"/>
              <a:t> </a:t>
            </a:r>
          </a:p>
        </p:txBody>
      </p:sp>
      <p:sp>
        <p:nvSpPr>
          <p:cNvPr id="220163" name="Rectangle 3"/>
          <p:cNvSpPr>
            <a:spLocks noGrp="1" noChangeArrowheads="1"/>
          </p:cNvSpPr>
          <p:nvPr>
            <p:ph type="body" idx="1"/>
          </p:nvPr>
        </p:nvSpPr>
        <p:spPr>
          <a:xfrm>
            <a:off x="566738" y="1524000"/>
            <a:ext cx="8001000" cy="5181600"/>
          </a:xfrm>
        </p:spPr>
        <p:txBody>
          <a:bodyPr/>
          <a:lstStyle/>
          <a:p>
            <a:pPr>
              <a:lnSpc>
                <a:spcPct val="90000"/>
              </a:lnSpc>
            </a:pPr>
            <a:r>
              <a:rPr lang="en-US" altLang="en-US"/>
              <a:t>All variables whose values are unspecified at a node are called </a:t>
            </a:r>
            <a:r>
              <a:rPr lang="en-US" altLang="en-US" b="1"/>
              <a:t>free variables</a:t>
            </a:r>
            <a:r>
              <a:rPr lang="en-US" altLang="en-US"/>
              <a:t>.</a:t>
            </a:r>
          </a:p>
          <a:p>
            <a:pPr>
              <a:lnSpc>
                <a:spcPct val="90000"/>
              </a:lnSpc>
            </a:pPr>
            <a:r>
              <a:rPr lang="en-US" altLang="en-US"/>
              <a:t>For any node, a specification of the values of all the free variables is called a </a:t>
            </a:r>
            <a:r>
              <a:rPr lang="en-US" altLang="en-US" b="1"/>
              <a:t>completion</a:t>
            </a:r>
            <a:r>
              <a:rPr lang="en-US" altLang="en-US"/>
              <a:t> of the node.</a:t>
            </a:r>
          </a:p>
          <a:p>
            <a:pPr>
              <a:lnSpc>
                <a:spcPct val="90000"/>
              </a:lnSpc>
            </a:pPr>
            <a:r>
              <a:rPr lang="en-US" altLang="en-US"/>
              <a:t>Three main ideas used in implicit enumeration</a:t>
            </a:r>
          </a:p>
          <a:p>
            <a:pPr lvl="1">
              <a:lnSpc>
                <a:spcPct val="90000"/>
              </a:lnSpc>
            </a:pPr>
            <a:r>
              <a:rPr lang="en-US" altLang="en-US"/>
              <a:t>Suppose we are at ay node with fixed variables, is there an easy way to find a good completion of the node that is feasible in the original 0-1 TSP?</a:t>
            </a:r>
          </a:p>
          <a:p>
            <a:pPr lvl="1">
              <a:lnSpc>
                <a:spcPct val="90000"/>
              </a:lnSpc>
            </a:pPr>
            <a:r>
              <a:rPr lang="en-US" altLang="en-US"/>
              <a:t>Even is the best completion of a node is not feasible, the best completion gives us a bound on the best objective function value that can be obtained via feasible completion of the node. This bound can be used to eliminate a node from consideration.</a:t>
            </a:r>
          </a:p>
          <a:p>
            <a:pPr>
              <a:lnSpc>
                <a:spcPct val="90000"/>
              </a:lnSpc>
            </a:pPr>
            <a:endParaRPr lang="en-US"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r>
              <a:rPr lang="en-US" altLang="en-US"/>
              <a:t> </a:t>
            </a:r>
          </a:p>
        </p:txBody>
      </p:sp>
      <p:sp>
        <p:nvSpPr>
          <p:cNvPr id="221187" name="Rectangle 3"/>
          <p:cNvSpPr>
            <a:spLocks noGrp="1" noChangeArrowheads="1"/>
          </p:cNvSpPr>
          <p:nvPr>
            <p:ph type="body" idx="1"/>
          </p:nvPr>
        </p:nvSpPr>
        <p:spPr/>
        <p:txBody>
          <a:bodyPr/>
          <a:lstStyle/>
          <a:p>
            <a:pPr lvl="1"/>
            <a:r>
              <a:rPr lang="en-US" altLang="en-US"/>
              <a:t>At any node, is there an easy way to determine if all completions of the node are infeasible? </a:t>
            </a:r>
          </a:p>
          <a:p>
            <a:pPr lvl="2"/>
            <a:r>
              <a:rPr lang="en-US" altLang="en-US"/>
              <a:t>In general, check whether a node has a feasible completion by looking at each constraint and assigning each free variable the best value for satisfying the constraint.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r>
              <a:rPr lang="en-US" altLang="en-US"/>
              <a:t>9.8 Cutting Plane Algorithm</a:t>
            </a:r>
          </a:p>
        </p:txBody>
      </p:sp>
      <p:sp>
        <p:nvSpPr>
          <p:cNvPr id="222211" name="Rectangle 3"/>
          <p:cNvSpPr>
            <a:spLocks noGrp="1" noChangeArrowheads="1"/>
          </p:cNvSpPr>
          <p:nvPr>
            <p:ph type="body" idx="1"/>
          </p:nvPr>
        </p:nvSpPr>
        <p:spPr/>
        <p:txBody>
          <a:bodyPr/>
          <a:lstStyle/>
          <a:p>
            <a:r>
              <a:rPr lang="en-US" altLang="en-US" sz="2000"/>
              <a:t>An alternative method to the branch-and-bound method is the </a:t>
            </a:r>
            <a:r>
              <a:rPr lang="en-US" altLang="en-US" sz="2000" b="1"/>
              <a:t>cutting plane algorithm</a:t>
            </a:r>
            <a:r>
              <a:rPr lang="en-US" altLang="en-US" sz="2000"/>
              <a:t>.</a:t>
            </a:r>
          </a:p>
          <a:p>
            <a:r>
              <a:rPr lang="en-US" altLang="en-US" sz="2000"/>
              <a:t>Summary of the cutting plane algorithm</a:t>
            </a:r>
          </a:p>
          <a:p>
            <a:pPr lvl="1">
              <a:buFont typeface="Wingdings" panose="05000000000000000000" pitchFamily="2" charset="2"/>
              <a:buNone/>
            </a:pPr>
            <a:r>
              <a:rPr lang="en-US" altLang="en-US" sz="1800" b="1"/>
              <a:t>Step 1 </a:t>
            </a:r>
            <a:r>
              <a:rPr lang="en-US" altLang="en-US" sz="1800"/>
              <a:t>Find the optional tableau for the IP’s programming relaxation. If all variables in the optimal solution assume integer values, we have found an optimal solution to the IP; otherwise, proceed to step2.</a:t>
            </a:r>
            <a:endParaRPr lang="en-US" altLang="en-US" sz="1800" b="1"/>
          </a:p>
          <a:p>
            <a:pPr lvl="1">
              <a:buFont typeface="Wingdings" panose="05000000000000000000" pitchFamily="2" charset="2"/>
              <a:buNone/>
            </a:pPr>
            <a:r>
              <a:rPr lang="en-US" altLang="en-US" sz="1800" b="1"/>
              <a:t>Step 2 </a:t>
            </a:r>
            <a:r>
              <a:rPr lang="en-US" altLang="en-US" sz="1800"/>
              <a:t>Pick a constraint in the LP relaxation optimal tableau whose right-hand side has the fractional part closest to 1/2. This constraint will be used to generate a cut.</a:t>
            </a:r>
            <a:endParaRPr lang="en-US" altLang="en-US" sz="1800" b="1"/>
          </a:p>
          <a:p>
            <a:pPr lvl="1">
              <a:buFont typeface="Wingdings" panose="05000000000000000000" pitchFamily="2" charset="2"/>
              <a:buNone/>
            </a:pPr>
            <a:r>
              <a:rPr lang="en-US" altLang="en-US" sz="1800" b="1"/>
              <a:t>Step 2a </a:t>
            </a:r>
            <a:r>
              <a:rPr lang="en-US" altLang="en-US" sz="1800"/>
              <a:t>For the constraint identified in step 2, write its right-hand side and each variable’s coefficient in the form </a:t>
            </a:r>
            <a:r>
              <a:rPr lang="en-US" altLang="en-US" sz="1800" i="1"/>
              <a:t>[x]</a:t>
            </a:r>
            <a:r>
              <a:rPr lang="en-US" altLang="en-US" sz="1800" b="1"/>
              <a:t>+ </a:t>
            </a:r>
            <a:r>
              <a:rPr lang="en-US" altLang="en-US" sz="1800" i="1"/>
              <a:t>f</a:t>
            </a:r>
            <a:r>
              <a:rPr lang="en-US" altLang="en-US" sz="1800"/>
              <a:t>, where 0 &lt;=</a:t>
            </a:r>
            <a:r>
              <a:rPr lang="en-US" altLang="en-US" sz="1800" i="1"/>
              <a:t> f </a:t>
            </a:r>
            <a:r>
              <a:rPr lang="en-US" altLang="en-US" sz="1800"/>
              <a:t>&lt; 1.</a:t>
            </a:r>
            <a:endParaRPr lang="en-US" altLang="en-US" sz="1800" b="1"/>
          </a:p>
          <a:p>
            <a:pPr>
              <a:spcBef>
                <a:spcPct val="50000"/>
              </a:spcBef>
              <a:spcAft>
                <a:spcPct val="0"/>
              </a:spcAft>
              <a:buClrTx/>
              <a:buFontTx/>
              <a:buNone/>
            </a:pPr>
            <a:endParaRPr lang="en-US" altLang="en-US" sz="20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Text Box 2"/>
          <p:cNvSpPr txBox="1">
            <a:spLocks noChangeArrowheads="1"/>
          </p:cNvSpPr>
          <p:nvPr/>
        </p:nvSpPr>
        <p:spPr bwMode="auto">
          <a:xfrm>
            <a:off x="1143000" y="1143000"/>
            <a:ext cx="7315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endParaRPr lang="en-US" altLang="en-US" sz="2000">
              <a:latin typeface="Times New Roman" panose="02020603050405020304" pitchFamily="18" charset="0"/>
            </a:endParaRPr>
          </a:p>
        </p:txBody>
      </p:sp>
      <p:sp>
        <p:nvSpPr>
          <p:cNvPr id="137222" name="Rectangle 6"/>
          <p:cNvSpPr>
            <a:spLocks noGrp="1" noChangeArrowheads="1"/>
          </p:cNvSpPr>
          <p:nvPr>
            <p:ph type="title"/>
          </p:nvPr>
        </p:nvSpPr>
        <p:spPr/>
        <p:txBody>
          <a:bodyPr/>
          <a:lstStyle/>
          <a:p>
            <a:r>
              <a:rPr lang="en-US" altLang="en-US"/>
              <a:t> </a:t>
            </a:r>
          </a:p>
        </p:txBody>
      </p:sp>
      <p:sp>
        <p:nvSpPr>
          <p:cNvPr id="137223" name="Rectangle 7"/>
          <p:cNvSpPr>
            <a:spLocks noGrp="1" noChangeArrowheads="1"/>
          </p:cNvSpPr>
          <p:nvPr>
            <p:ph type="body" idx="1"/>
          </p:nvPr>
        </p:nvSpPr>
        <p:spPr/>
        <p:txBody>
          <a:bodyPr/>
          <a:lstStyle/>
          <a:p>
            <a:pPr lvl="1">
              <a:buFont typeface="Wingdings" panose="05000000000000000000" pitchFamily="2" charset="2"/>
              <a:buNone/>
            </a:pPr>
            <a:r>
              <a:rPr lang="en-US" altLang="en-US" sz="1800" b="1"/>
              <a:t>Step 2b </a:t>
            </a:r>
            <a:r>
              <a:rPr lang="en-US" altLang="en-US" sz="1800"/>
              <a:t>Rewrite the constraint used to generate the cut as</a:t>
            </a:r>
          </a:p>
          <a:p>
            <a:pPr>
              <a:buFont typeface="Wingdings" panose="05000000000000000000" pitchFamily="2" charset="2"/>
              <a:buNone/>
            </a:pPr>
            <a:r>
              <a:rPr lang="en-US" altLang="en-US" sz="1400"/>
              <a:t>		All terms with integer coefficients = all terms with fractional coefficients</a:t>
            </a:r>
            <a:br>
              <a:rPr lang="en-US" altLang="en-US" sz="1400"/>
            </a:br>
            <a:r>
              <a:rPr lang="en-US" altLang="en-US" sz="1400"/>
              <a:t/>
            </a:r>
            <a:br>
              <a:rPr lang="en-US" altLang="en-US" sz="1400"/>
            </a:br>
            <a:r>
              <a:rPr lang="en-US" altLang="en-US" sz="1800"/>
              <a:t>Then the cut is</a:t>
            </a:r>
          </a:p>
          <a:p>
            <a:pPr>
              <a:buFont typeface="Wingdings" panose="05000000000000000000" pitchFamily="2" charset="2"/>
              <a:buNone/>
            </a:pPr>
            <a:r>
              <a:rPr lang="en-US" altLang="en-US" sz="1400"/>
              <a:t>			All terms with fractional coefficients &lt;= 0</a:t>
            </a:r>
          </a:p>
          <a:p>
            <a:pPr>
              <a:buFont typeface="Wingdings" panose="05000000000000000000" pitchFamily="2" charset="2"/>
              <a:buNone/>
            </a:pPr>
            <a:r>
              <a:rPr lang="en-US" altLang="en-US" sz="2000" b="1"/>
              <a:t>	</a:t>
            </a:r>
            <a:r>
              <a:rPr lang="en-US" altLang="en-US" sz="1800" b="1"/>
              <a:t>Step 3 </a:t>
            </a:r>
            <a:r>
              <a:rPr lang="en-US" altLang="en-US" sz="1800"/>
              <a:t>Use the simplex to find the optimal solution to the LP relaxation, with the cut as an additional constraint</a:t>
            </a:r>
            <a:r>
              <a:rPr lang="en-US" altLang="en-US" sz="2000"/>
              <a:t>. </a:t>
            </a:r>
          </a:p>
          <a:p>
            <a:pPr lvl="2"/>
            <a:r>
              <a:rPr lang="en-US" altLang="en-US" sz="1700"/>
              <a:t>If all variables assume integer values in the optimal solution, we have found an optimal solution to the IP.</a:t>
            </a:r>
          </a:p>
          <a:p>
            <a:pPr lvl="2"/>
            <a:r>
              <a:rPr lang="en-US" altLang="en-US" sz="1700"/>
              <a:t>Otherwise, pick the constraint with the most fractional right-hand side and use it to generate another cut, which is added to the tableau.</a:t>
            </a:r>
          </a:p>
          <a:p>
            <a:pPr lvl="2"/>
            <a:r>
              <a:rPr lang="en-US" altLang="en-US" sz="1700"/>
              <a:t>We continue this process until we obtain a solution in which all variables are integers. This will be an optimal solution to the IP.</a:t>
            </a:r>
          </a:p>
          <a:p>
            <a:endParaRPr lang="en-US" altLang="en-US" sz="20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lstStyle/>
          <a:p>
            <a:r>
              <a:rPr lang="en-US" altLang="en-US"/>
              <a:t>Example 1: Capital Budgeting IP</a:t>
            </a:r>
          </a:p>
        </p:txBody>
      </p:sp>
      <p:sp>
        <p:nvSpPr>
          <p:cNvPr id="182275" name="Rectangle 3"/>
          <p:cNvSpPr>
            <a:spLocks noGrp="1" noChangeArrowheads="1"/>
          </p:cNvSpPr>
          <p:nvPr>
            <p:ph type="body" idx="1"/>
          </p:nvPr>
        </p:nvSpPr>
        <p:spPr/>
        <p:txBody>
          <a:bodyPr/>
          <a:lstStyle/>
          <a:p>
            <a:r>
              <a:rPr lang="en-US" altLang="ko-KR">
                <a:ea typeface="굴림" panose="020B0600000101010101" pitchFamily="34" charset="-127"/>
              </a:rPr>
              <a:t>Page 478</a:t>
            </a:r>
          </a:p>
          <a:p>
            <a:r>
              <a:rPr lang="en-US" altLang="en-US"/>
              <a:t>Stockco is considering four investments</a:t>
            </a:r>
          </a:p>
          <a:p>
            <a:r>
              <a:rPr lang="en-US" altLang="en-US"/>
              <a:t>Each investment</a:t>
            </a:r>
          </a:p>
          <a:p>
            <a:pPr lvl="1"/>
            <a:r>
              <a:rPr lang="en-US" altLang="en-US"/>
              <a:t>Yields a determined NPV</a:t>
            </a:r>
          </a:p>
          <a:p>
            <a:pPr lvl="1"/>
            <a:r>
              <a:rPr lang="en-US" altLang="en-US"/>
              <a:t>Requires at certain cash flow at the present time</a:t>
            </a:r>
          </a:p>
          <a:p>
            <a:r>
              <a:rPr lang="en-US" altLang="en-US"/>
              <a:t>Currently Stockco has $14,000 available for investment.</a:t>
            </a:r>
          </a:p>
          <a:p>
            <a:r>
              <a:rPr lang="en-US" altLang="en-US"/>
              <a:t>Formulate an IP whose solution will tell Stockco how to maximize the NPV obtained from the four investments.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r>
              <a:rPr lang="en-US" altLang="en-US"/>
              <a:t>Example 1: Solution</a:t>
            </a:r>
          </a:p>
        </p:txBody>
      </p:sp>
      <p:sp>
        <p:nvSpPr>
          <p:cNvPr id="183299" name="Rectangle 3"/>
          <p:cNvSpPr>
            <a:spLocks noGrp="1" noChangeArrowheads="1"/>
          </p:cNvSpPr>
          <p:nvPr>
            <p:ph type="body" idx="1"/>
          </p:nvPr>
        </p:nvSpPr>
        <p:spPr>
          <a:xfrm>
            <a:off x="566738" y="1447800"/>
            <a:ext cx="8001000" cy="4876800"/>
          </a:xfrm>
        </p:spPr>
        <p:txBody>
          <a:bodyPr/>
          <a:lstStyle/>
          <a:p>
            <a:r>
              <a:rPr lang="en-US" altLang="en-US"/>
              <a:t>Begin by defining a variable for each decision that Stockco must make.</a:t>
            </a:r>
          </a:p>
          <a:p>
            <a:r>
              <a:rPr lang="en-US" altLang="en-US"/>
              <a:t>The NPV obtained by Stockco is</a:t>
            </a:r>
            <a:br>
              <a:rPr lang="en-US" altLang="en-US"/>
            </a:br>
            <a:r>
              <a:rPr lang="en-US" altLang="en-US"/>
              <a:t>	</a:t>
            </a:r>
            <a:r>
              <a:rPr lang="en-US" altLang="en-US" sz="1800"/>
              <a:t>Total NPV obtained by Stocko = 16</a:t>
            </a:r>
            <a:r>
              <a:rPr lang="en-US" altLang="en-US" sz="1800" i="1"/>
              <a:t>x</a:t>
            </a:r>
            <a:r>
              <a:rPr lang="en-US" altLang="en-US" sz="1800" baseline="-25000"/>
              <a:t>1</a:t>
            </a:r>
            <a:r>
              <a:rPr lang="en-US" altLang="en-US" sz="1800"/>
              <a:t> + 22</a:t>
            </a:r>
            <a:r>
              <a:rPr lang="en-US" altLang="en-US" sz="1800" i="1"/>
              <a:t>x</a:t>
            </a:r>
            <a:r>
              <a:rPr lang="en-US" altLang="en-US" sz="1800" baseline="-25000"/>
              <a:t>2</a:t>
            </a:r>
            <a:r>
              <a:rPr lang="en-US" altLang="en-US" sz="1800"/>
              <a:t> + 12</a:t>
            </a:r>
            <a:r>
              <a:rPr lang="en-US" altLang="en-US" sz="1800" i="1"/>
              <a:t>x</a:t>
            </a:r>
            <a:r>
              <a:rPr lang="en-US" altLang="en-US" sz="1800" baseline="-25000"/>
              <a:t>3</a:t>
            </a:r>
            <a:r>
              <a:rPr lang="en-US" altLang="en-US" sz="1800"/>
              <a:t> + 8</a:t>
            </a:r>
            <a:r>
              <a:rPr lang="en-US" altLang="en-US" sz="1800" i="1"/>
              <a:t>x</a:t>
            </a:r>
            <a:r>
              <a:rPr lang="en-US" altLang="en-US" sz="1800" baseline="-25000"/>
              <a:t>4</a:t>
            </a:r>
          </a:p>
          <a:p>
            <a:r>
              <a:rPr lang="en-US" altLang="en-US"/>
              <a:t>Stockco’s objective function is</a:t>
            </a:r>
            <a:br>
              <a:rPr lang="en-US" altLang="en-US"/>
            </a:br>
            <a:r>
              <a:rPr lang="en-US" altLang="en-US"/>
              <a:t>	</a:t>
            </a:r>
            <a:r>
              <a:rPr lang="en-US" altLang="en-US" sz="1800"/>
              <a:t>max </a:t>
            </a:r>
            <a:r>
              <a:rPr lang="en-US" altLang="en-US" sz="1800" i="1"/>
              <a:t>z</a:t>
            </a:r>
            <a:r>
              <a:rPr lang="en-US" altLang="en-US" sz="1800"/>
              <a:t> = 16</a:t>
            </a:r>
            <a:r>
              <a:rPr lang="en-US" altLang="en-US" sz="1800" i="1"/>
              <a:t>x</a:t>
            </a:r>
            <a:r>
              <a:rPr lang="en-US" altLang="en-US" sz="1800" baseline="-25000"/>
              <a:t>1</a:t>
            </a:r>
            <a:r>
              <a:rPr lang="en-US" altLang="en-US" sz="1800"/>
              <a:t> + 22</a:t>
            </a:r>
            <a:r>
              <a:rPr lang="en-US" altLang="en-US" sz="1800" i="1"/>
              <a:t>x</a:t>
            </a:r>
            <a:r>
              <a:rPr lang="en-US" altLang="en-US" sz="1800" baseline="-25000"/>
              <a:t>2</a:t>
            </a:r>
            <a:r>
              <a:rPr lang="en-US" altLang="en-US" sz="1800"/>
              <a:t> + 12</a:t>
            </a:r>
            <a:r>
              <a:rPr lang="en-US" altLang="en-US" sz="1800" i="1"/>
              <a:t>x</a:t>
            </a:r>
            <a:r>
              <a:rPr lang="en-US" altLang="en-US" sz="1800" baseline="-25000"/>
              <a:t>3</a:t>
            </a:r>
            <a:r>
              <a:rPr lang="en-US" altLang="en-US" sz="1800"/>
              <a:t> +8</a:t>
            </a:r>
            <a:r>
              <a:rPr lang="en-US" altLang="en-US" sz="1800" i="1"/>
              <a:t>x</a:t>
            </a:r>
            <a:r>
              <a:rPr lang="en-US" altLang="en-US" sz="1800" baseline="-25000"/>
              <a:t>4</a:t>
            </a:r>
          </a:p>
          <a:p>
            <a:r>
              <a:rPr lang="en-US" altLang="en-US"/>
              <a:t>Stockco faces the constraint that at most $14,000 can be invested.</a:t>
            </a:r>
          </a:p>
          <a:p>
            <a:r>
              <a:rPr lang="en-US" altLang="en-US"/>
              <a:t>Stockco’s 0-1 IP is</a:t>
            </a:r>
          </a:p>
        </p:txBody>
      </p:sp>
      <p:sp>
        <p:nvSpPr>
          <p:cNvPr id="183300" name="Text Box 4"/>
          <p:cNvSpPr txBox="1">
            <a:spLocks noChangeArrowheads="1"/>
          </p:cNvSpPr>
          <p:nvPr/>
        </p:nvSpPr>
        <p:spPr bwMode="auto">
          <a:xfrm>
            <a:off x="2286000" y="5562600"/>
            <a:ext cx="446087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max </a:t>
            </a:r>
            <a:r>
              <a:rPr lang="en-US" altLang="en-US" i="1"/>
              <a:t>z</a:t>
            </a:r>
            <a:r>
              <a:rPr lang="en-US" altLang="en-US"/>
              <a:t> = 16</a:t>
            </a:r>
            <a:r>
              <a:rPr lang="en-US" altLang="en-US" i="1"/>
              <a:t>x</a:t>
            </a:r>
            <a:r>
              <a:rPr lang="en-US" altLang="en-US" baseline="-25000"/>
              <a:t>1</a:t>
            </a:r>
            <a:r>
              <a:rPr lang="en-US" altLang="en-US"/>
              <a:t> + 22</a:t>
            </a:r>
            <a:r>
              <a:rPr lang="en-US" altLang="en-US" i="1"/>
              <a:t>x</a:t>
            </a:r>
            <a:r>
              <a:rPr lang="en-US" altLang="en-US" baseline="-25000"/>
              <a:t>2</a:t>
            </a:r>
            <a:r>
              <a:rPr lang="en-US" altLang="en-US"/>
              <a:t> + 12</a:t>
            </a:r>
            <a:r>
              <a:rPr lang="en-US" altLang="en-US" i="1"/>
              <a:t>x</a:t>
            </a:r>
            <a:r>
              <a:rPr lang="en-US" altLang="en-US" baseline="-25000"/>
              <a:t>3</a:t>
            </a:r>
            <a:r>
              <a:rPr lang="en-US" altLang="en-US"/>
              <a:t> +8</a:t>
            </a:r>
            <a:r>
              <a:rPr lang="en-US" altLang="en-US" i="1"/>
              <a:t>x</a:t>
            </a:r>
            <a:r>
              <a:rPr lang="en-US" altLang="en-US" baseline="-25000"/>
              <a:t>4</a:t>
            </a:r>
          </a:p>
          <a:p>
            <a:r>
              <a:rPr lang="en-US" altLang="en-US"/>
              <a:t>s.t.          5</a:t>
            </a:r>
            <a:r>
              <a:rPr lang="en-US" altLang="en-US" i="1"/>
              <a:t>x</a:t>
            </a:r>
            <a:r>
              <a:rPr lang="en-US" altLang="en-US" baseline="-25000"/>
              <a:t>1</a:t>
            </a:r>
            <a:r>
              <a:rPr lang="en-US" altLang="en-US"/>
              <a:t> + 7</a:t>
            </a:r>
            <a:r>
              <a:rPr lang="en-US" altLang="en-US" i="1"/>
              <a:t>x</a:t>
            </a:r>
            <a:r>
              <a:rPr lang="en-US" altLang="en-US" baseline="-25000"/>
              <a:t>2</a:t>
            </a:r>
            <a:r>
              <a:rPr lang="en-US" altLang="en-US"/>
              <a:t> + 4</a:t>
            </a:r>
            <a:r>
              <a:rPr lang="en-US" altLang="en-US" i="1"/>
              <a:t>x</a:t>
            </a:r>
            <a:r>
              <a:rPr lang="en-US" altLang="en-US" baseline="-25000"/>
              <a:t>3</a:t>
            </a:r>
            <a:r>
              <a:rPr lang="en-US" altLang="en-US"/>
              <a:t> +3</a:t>
            </a:r>
            <a:r>
              <a:rPr lang="en-US" altLang="en-US" i="1"/>
              <a:t>x</a:t>
            </a:r>
            <a:r>
              <a:rPr lang="en-US" altLang="en-US" baseline="-25000"/>
              <a:t>4 </a:t>
            </a:r>
            <a:r>
              <a:rPr lang="en-US" altLang="en-US"/>
              <a:t>≤ 14</a:t>
            </a:r>
          </a:p>
          <a:p>
            <a:r>
              <a:rPr lang="en-US" altLang="en-US"/>
              <a:t>	</a:t>
            </a:r>
            <a:r>
              <a:rPr lang="en-US" altLang="en-US" i="1"/>
              <a:t>x</a:t>
            </a:r>
            <a:r>
              <a:rPr lang="en-US" altLang="en-US" i="1" baseline="-25000"/>
              <a:t>j</a:t>
            </a:r>
            <a:r>
              <a:rPr lang="en-US" altLang="en-US"/>
              <a:t> = 0 or 1  (</a:t>
            </a:r>
            <a:r>
              <a:rPr lang="en-US" altLang="en-US" i="1"/>
              <a:t>j</a:t>
            </a:r>
            <a:r>
              <a:rPr lang="en-US" altLang="en-US"/>
              <a:t> = 1,2,3,4)</a:t>
            </a:r>
            <a:endParaRPr lang="en-US" altLang="en-US" baseline="-250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ext Box 2"/>
          <p:cNvSpPr txBox="1">
            <a:spLocks noChangeArrowheads="1"/>
          </p:cNvSpPr>
          <p:nvPr/>
        </p:nvSpPr>
        <p:spPr bwMode="auto">
          <a:xfrm>
            <a:off x="914400" y="533400"/>
            <a:ext cx="7924800" cy="42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90000"/>
              </a:lnSpc>
              <a:spcBef>
                <a:spcPct val="20000"/>
              </a:spcBef>
            </a:pPr>
            <a:r>
              <a:rPr lang="en-US" altLang="en-US" sz="2400" b="1">
                <a:latin typeface="Times New Roman" panose="02020603050405020304" pitchFamily="18" charset="0"/>
                <a:cs typeface="Times New Roman" panose="02020603050405020304" pitchFamily="18" charset="0"/>
              </a:rPr>
              <a:t> </a:t>
            </a:r>
            <a:endParaRPr lang="en-US" altLang="en-US" sz="2400">
              <a:latin typeface="Times New Roman" panose="02020603050405020304" pitchFamily="18" charset="0"/>
              <a:cs typeface="Times New Roman" panose="02020603050405020304" pitchFamily="18" charset="0"/>
            </a:endParaRPr>
          </a:p>
        </p:txBody>
      </p:sp>
      <p:sp>
        <p:nvSpPr>
          <p:cNvPr id="107523" name="Rectangle 3"/>
          <p:cNvSpPr>
            <a:spLocks noChangeArrowheads="1"/>
          </p:cNvSpPr>
          <p:nvPr/>
        </p:nvSpPr>
        <p:spPr bwMode="auto">
          <a:xfrm>
            <a:off x="4476750"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07524" name="Rectangle 4"/>
          <p:cNvSpPr>
            <a:spLocks noChangeArrowheads="1"/>
          </p:cNvSpPr>
          <p:nvPr/>
        </p:nvSpPr>
        <p:spPr bwMode="auto">
          <a:xfrm>
            <a:off x="4414838"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07525" name="Rectangle 5"/>
          <p:cNvSpPr>
            <a:spLocks noChangeArrowheads="1"/>
          </p:cNvSpPr>
          <p:nvPr/>
        </p:nvSpPr>
        <p:spPr bwMode="auto">
          <a:xfrm>
            <a:off x="4476750"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07526" name="Text Box 6"/>
          <p:cNvSpPr txBox="1">
            <a:spLocks noChangeArrowheads="1"/>
          </p:cNvSpPr>
          <p:nvPr/>
        </p:nvSpPr>
        <p:spPr bwMode="auto">
          <a:xfrm>
            <a:off x="914400" y="2362200"/>
            <a:ext cx="7086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endParaRPr lang="en-US" altLang="en-US" sz="2000">
              <a:latin typeface="Times New Roman" panose="02020603050405020304" pitchFamily="18" charset="0"/>
            </a:endParaRPr>
          </a:p>
        </p:txBody>
      </p:sp>
      <p:sp>
        <p:nvSpPr>
          <p:cNvPr id="107530" name="Rectangle 10"/>
          <p:cNvSpPr>
            <a:spLocks noGrp="1" noChangeArrowheads="1"/>
          </p:cNvSpPr>
          <p:nvPr>
            <p:ph type="title"/>
          </p:nvPr>
        </p:nvSpPr>
        <p:spPr/>
        <p:txBody>
          <a:bodyPr/>
          <a:lstStyle/>
          <a:p>
            <a:r>
              <a:rPr lang="en-US" altLang="en-US"/>
              <a:t> </a:t>
            </a:r>
          </a:p>
        </p:txBody>
      </p:sp>
      <p:sp>
        <p:nvSpPr>
          <p:cNvPr id="107531" name="Rectangle 11"/>
          <p:cNvSpPr>
            <a:spLocks noGrp="1" noChangeArrowheads="1"/>
          </p:cNvSpPr>
          <p:nvPr>
            <p:ph type="body" idx="1"/>
          </p:nvPr>
        </p:nvSpPr>
        <p:spPr/>
        <p:txBody>
          <a:bodyPr/>
          <a:lstStyle/>
          <a:p>
            <a:r>
              <a:rPr lang="en-US" altLang="en-US"/>
              <a:t> Fixed-Charge Problems</a:t>
            </a:r>
          </a:p>
          <a:p>
            <a:pPr lvl="1"/>
            <a:r>
              <a:rPr lang="en-US" altLang="en-US"/>
              <a:t>Suppose activity </a:t>
            </a:r>
            <a:r>
              <a:rPr lang="en-US" altLang="en-US" i="1"/>
              <a:t>i </a:t>
            </a:r>
            <a:r>
              <a:rPr lang="en-US" altLang="en-US"/>
              <a:t>incurs a fixed charge if undertaken at any positive level. Let </a:t>
            </a:r>
            <a:br>
              <a:rPr lang="en-US" altLang="en-US"/>
            </a:br>
            <a:r>
              <a:rPr lang="en-US" altLang="en-US"/>
              <a:t/>
            </a:r>
            <a:br>
              <a:rPr lang="en-US" altLang="en-US"/>
            </a:br>
            <a:r>
              <a:rPr lang="en-US" altLang="en-US"/>
              <a:t>= Level of activity </a:t>
            </a:r>
            <a:r>
              <a:rPr lang="en-US" altLang="en-US" i="1"/>
              <a:t>i</a:t>
            </a:r>
            <a:r>
              <a:rPr lang="en-US" altLang="en-US"/>
              <a:t>  </a:t>
            </a:r>
          </a:p>
          <a:p>
            <a:pPr lvl="1">
              <a:buFont typeface="Wingdings" panose="05000000000000000000" pitchFamily="2" charset="2"/>
              <a:buNone/>
            </a:pPr>
            <a:r>
              <a:rPr lang="en-US" altLang="en-US"/>
              <a:t>		    = 1 if activity </a:t>
            </a:r>
            <a:r>
              <a:rPr lang="en-US" altLang="en-US" i="1"/>
              <a:t>i</a:t>
            </a:r>
            <a:r>
              <a:rPr lang="en-US" altLang="en-US"/>
              <a:t> is undertaken at positive level  </a:t>
            </a:r>
            <a:br>
              <a:rPr lang="en-US" altLang="en-US"/>
            </a:br>
            <a:r>
              <a:rPr lang="en-US" altLang="en-US"/>
              <a:t>    = 0 if activity </a:t>
            </a:r>
            <a:r>
              <a:rPr lang="en-US" altLang="en-US" i="1"/>
              <a:t>i</a:t>
            </a:r>
            <a:r>
              <a:rPr lang="en-US" altLang="en-US"/>
              <a:t> is not undertaken at positive level</a:t>
            </a:r>
          </a:p>
          <a:p>
            <a:pPr lvl="1"/>
            <a:r>
              <a:rPr lang="en-US" altLang="en-US"/>
              <a:t>Then a constraint of the form  &lt;   must be added to the formulation.  It must be large enough to ensure that  will be less than or equal to .</a:t>
            </a:r>
          </a:p>
          <a:p>
            <a:endParaRPr lang="en-US"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r>
              <a:rPr lang="en-US" altLang="en-US"/>
              <a:t> </a:t>
            </a:r>
          </a:p>
        </p:txBody>
      </p:sp>
      <p:sp>
        <p:nvSpPr>
          <p:cNvPr id="187395" name="Rectangle 3"/>
          <p:cNvSpPr>
            <a:spLocks noGrp="1" noChangeArrowheads="1"/>
          </p:cNvSpPr>
          <p:nvPr>
            <p:ph type="body" idx="1"/>
          </p:nvPr>
        </p:nvSpPr>
        <p:spPr>
          <a:xfrm>
            <a:off x="566738" y="1371600"/>
            <a:ext cx="8001000" cy="4876800"/>
          </a:xfrm>
        </p:spPr>
        <p:txBody>
          <a:bodyPr/>
          <a:lstStyle/>
          <a:p>
            <a:r>
              <a:rPr lang="en-US" altLang="en-US"/>
              <a:t>In a </a:t>
            </a:r>
            <a:r>
              <a:rPr lang="en-US" altLang="en-US" b="1"/>
              <a:t>set-covering problem</a:t>
            </a:r>
            <a:r>
              <a:rPr lang="en-US" altLang="en-US"/>
              <a:t>, each member of a given set must be “covered” by an acceptable member of some set.</a:t>
            </a:r>
          </a:p>
          <a:p>
            <a:r>
              <a:rPr lang="en-US" altLang="en-US"/>
              <a:t>The objective of a set-covering problem is to minimize the number of elements in set 3 that are required to cover all the elements in set 1.</a:t>
            </a:r>
          </a:p>
          <a:p>
            <a:r>
              <a:rPr lang="en-US" altLang="en-US"/>
              <a:t>Given two constraints</a:t>
            </a:r>
            <a:br>
              <a:rPr lang="en-US" altLang="en-US"/>
            </a:br>
            <a:r>
              <a:rPr lang="en-US" altLang="en-US"/>
              <a:t/>
            </a:r>
            <a:br>
              <a:rPr lang="en-US" altLang="en-US"/>
            </a:br>
            <a:r>
              <a:rPr lang="en-US" altLang="en-US"/>
              <a:t/>
            </a:r>
            <a:br>
              <a:rPr lang="en-US" altLang="en-US"/>
            </a:br>
            <a:r>
              <a:rPr lang="en-US" altLang="en-US"/>
              <a:t>ensure that at least one is satisfied by adding an </a:t>
            </a:r>
            <a:r>
              <a:rPr lang="en-US" altLang="en-US" b="1"/>
              <a:t>either-or-constraint</a:t>
            </a:r>
            <a:r>
              <a:rPr lang="en-US" altLang="en-US"/>
              <a:t>.</a:t>
            </a:r>
          </a:p>
        </p:txBody>
      </p:sp>
      <p:sp>
        <p:nvSpPr>
          <p:cNvPr id="187397" name="Rectangle 5"/>
          <p:cNvSpPr>
            <a:spLocks noChangeArrowheads="1"/>
          </p:cNvSpPr>
          <p:nvPr/>
        </p:nvSpPr>
        <p:spPr bwMode="auto">
          <a:xfrm>
            <a:off x="0"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87396" name="Object 4"/>
          <p:cNvGraphicFramePr>
            <a:graphicFrameLocks noChangeAspect="1"/>
          </p:cNvGraphicFramePr>
          <p:nvPr/>
        </p:nvGraphicFramePr>
        <p:xfrm>
          <a:off x="3810000" y="4343400"/>
          <a:ext cx="1447800" cy="315913"/>
        </p:xfrm>
        <a:graphic>
          <a:graphicData uri="http://schemas.openxmlformats.org/presentationml/2006/ole">
            <mc:AlternateContent xmlns:mc="http://schemas.openxmlformats.org/markup-compatibility/2006">
              <mc:Choice xmlns:v="urn:schemas-microsoft-com:vml" Requires="v">
                <p:oleObj spid="_x0000_s187404" name="Equation" r:id="rId4" imgW="1180588" imgH="253890" progId="Equation.3">
                  <p:embed/>
                </p:oleObj>
              </mc:Choice>
              <mc:Fallback>
                <p:oleObj name="Equation" r:id="rId4" imgW="1180588" imgH="25389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0" y="4343400"/>
                        <a:ext cx="1447800" cy="315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7399" name="Rectangle 7"/>
          <p:cNvSpPr>
            <a:spLocks noChangeArrowheads="1"/>
          </p:cNvSpPr>
          <p:nvPr/>
        </p:nvSpPr>
        <p:spPr bwMode="auto">
          <a:xfrm>
            <a:off x="0"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87398" name="Object 6"/>
          <p:cNvGraphicFramePr>
            <a:graphicFrameLocks noChangeAspect="1"/>
          </p:cNvGraphicFramePr>
          <p:nvPr/>
        </p:nvGraphicFramePr>
        <p:xfrm>
          <a:off x="3733800" y="4648200"/>
          <a:ext cx="1752600" cy="366713"/>
        </p:xfrm>
        <a:graphic>
          <a:graphicData uri="http://schemas.openxmlformats.org/presentationml/2006/ole">
            <mc:AlternateContent xmlns:mc="http://schemas.openxmlformats.org/markup-compatibility/2006">
              <mc:Choice xmlns:v="urn:schemas-microsoft-com:vml" Requires="v">
                <p:oleObj spid="_x0000_s187405" name="Equation" r:id="rId6" imgW="1231366" imgH="253890" progId="Equation.3">
                  <p:embed/>
                </p:oleObj>
              </mc:Choice>
              <mc:Fallback>
                <p:oleObj name="Equation" r:id="rId6" imgW="1231366" imgH="25389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33800" y="4648200"/>
                        <a:ext cx="1752600" cy="366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7401" name="Rectangle 9"/>
          <p:cNvSpPr>
            <a:spLocks noChangeArrowheads="1"/>
          </p:cNvSpPr>
          <p:nvPr/>
        </p:nvSpPr>
        <p:spPr bwMode="auto">
          <a:xfrm>
            <a:off x="0"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87400" name="Object 8"/>
          <p:cNvGraphicFramePr>
            <a:graphicFrameLocks noChangeAspect="1"/>
          </p:cNvGraphicFramePr>
          <p:nvPr/>
        </p:nvGraphicFramePr>
        <p:xfrm>
          <a:off x="3810000" y="5791200"/>
          <a:ext cx="1600200" cy="315913"/>
        </p:xfrm>
        <a:graphic>
          <a:graphicData uri="http://schemas.openxmlformats.org/presentationml/2006/ole">
            <mc:AlternateContent xmlns:mc="http://schemas.openxmlformats.org/markup-compatibility/2006">
              <mc:Choice xmlns:v="urn:schemas-microsoft-com:vml" Requires="v">
                <p:oleObj spid="_x0000_s187406" name="Equation" r:id="rId8" imgW="1307532" imgH="253890" progId="Equation.3">
                  <p:embed/>
                </p:oleObj>
              </mc:Choice>
              <mc:Fallback>
                <p:oleObj name="Equation" r:id="rId8" imgW="1307532" imgH="253890" progId="Equation.3">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10000" y="5791200"/>
                        <a:ext cx="1600200" cy="315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7403" name="Rectangle 11"/>
          <p:cNvSpPr>
            <a:spLocks noChangeArrowheads="1"/>
          </p:cNvSpPr>
          <p:nvPr/>
        </p:nvSpPr>
        <p:spPr bwMode="auto">
          <a:xfrm>
            <a:off x="0"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87402" name="Object 10"/>
          <p:cNvGraphicFramePr>
            <a:graphicFrameLocks noChangeAspect="1"/>
          </p:cNvGraphicFramePr>
          <p:nvPr/>
        </p:nvGraphicFramePr>
        <p:xfrm>
          <a:off x="3810000" y="6172200"/>
          <a:ext cx="2133600" cy="325438"/>
        </p:xfrm>
        <a:graphic>
          <a:graphicData uri="http://schemas.openxmlformats.org/presentationml/2006/ole">
            <mc:AlternateContent xmlns:mc="http://schemas.openxmlformats.org/markup-compatibility/2006">
              <mc:Choice xmlns:v="urn:schemas-microsoft-com:vml" Requires="v">
                <p:oleObj spid="_x0000_s187407" name="Equation" r:id="rId10" imgW="1688367" imgH="253890" progId="Equation.3">
                  <p:embed/>
                </p:oleObj>
              </mc:Choice>
              <mc:Fallback>
                <p:oleObj name="Equation" r:id="rId10" imgW="1688367" imgH="253890" progId="Equation.3">
                  <p:embed/>
                  <p:pic>
                    <p:nvPicPr>
                      <p:cNvPr id="0" name="Object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810000" y="6172200"/>
                        <a:ext cx="2133600" cy="325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r>
              <a:rPr lang="en-US" altLang="en-US"/>
              <a:t> </a:t>
            </a:r>
          </a:p>
        </p:txBody>
      </p:sp>
      <p:sp>
        <p:nvSpPr>
          <p:cNvPr id="188419" name="Rectangle 3"/>
          <p:cNvSpPr>
            <a:spLocks noGrp="1" noChangeArrowheads="1"/>
          </p:cNvSpPr>
          <p:nvPr>
            <p:ph type="body" idx="1"/>
          </p:nvPr>
        </p:nvSpPr>
        <p:spPr/>
        <p:txBody>
          <a:bodyPr/>
          <a:lstStyle/>
          <a:p>
            <a:r>
              <a:rPr lang="en-US" altLang="en-US" sz="2000" i="1"/>
              <a:t>M </a:t>
            </a:r>
            <a:r>
              <a:rPr lang="en-US" altLang="en-US" sz="2000"/>
              <a:t>is a number chosen large enough to ensure that both constraints are satisfied for all values of             that satisfy the other constraints in the problem.</a:t>
            </a:r>
          </a:p>
          <a:p>
            <a:r>
              <a:rPr lang="en-US" altLang="en-US" sz="2000"/>
              <a:t>Suppose we want to ensure that                &gt; 0 implies       		 . Then we include the following constraint in the formulation:</a:t>
            </a:r>
          </a:p>
          <a:p>
            <a:endParaRPr lang="en-US" altLang="en-US" sz="2000"/>
          </a:p>
          <a:p>
            <a:endParaRPr lang="en-US" altLang="en-US" sz="2000"/>
          </a:p>
          <a:p>
            <a:r>
              <a:rPr lang="en-US" altLang="en-US" sz="2000"/>
              <a:t>Here, </a:t>
            </a:r>
            <a:r>
              <a:rPr lang="en-US" altLang="en-US" sz="2000" i="1"/>
              <a:t>M</a:t>
            </a:r>
            <a:r>
              <a:rPr lang="en-US" altLang="en-US" sz="2000"/>
              <a:t> is a large positive number, chosen large enough so that </a:t>
            </a:r>
            <a:r>
              <a:rPr lang="en-US" altLang="en-US" sz="2000" i="1"/>
              <a:t>f </a:t>
            </a:r>
            <a:r>
              <a:rPr lang="en-US" altLang="en-US" sz="2000"/>
              <a:t>&lt; </a:t>
            </a:r>
            <a:r>
              <a:rPr lang="en-US" altLang="en-US" sz="2000" i="1"/>
              <a:t>M</a:t>
            </a:r>
            <a:r>
              <a:rPr lang="en-US" altLang="en-US" sz="2000"/>
              <a:t> and – </a:t>
            </a:r>
            <a:r>
              <a:rPr lang="en-US" altLang="en-US" sz="2000" i="1"/>
              <a:t>g </a:t>
            </a:r>
            <a:r>
              <a:rPr lang="en-US" altLang="en-US" sz="2000"/>
              <a:t>&lt; </a:t>
            </a:r>
            <a:r>
              <a:rPr lang="en-US" altLang="en-US" sz="2000" i="1"/>
              <a:t>M </a:t>
            </a:r>
            <a:r>
              <a:rPr lang="en-US" altLang="en-US" sz="2000"/>
              <a:t>hold for all values of </a:t>
            </a:r>
            <a:br>
              <a:rPr lang="en-US" altLang="en-US" sz="2000"/>
            </a:br>
            <a:r>
              <a:rPr lang="en-US" altLang="en-US" sz="2000"/>
              <a:t>that satisfy the other constraints in the problem.</a:t>
            </a:r>
          </a:p>
          <a:p>
            <a:r>
              <a:rPr lang="en-US" altLang="en-US" sz="2000"/>
              <a:t>This is called an if-then constraint.</a:t>
            </a:r>
          </a:p>
        </p:txBody>
      </p:sp>
      <p:sp>
        <p:nvSpPr>
          <p:cNvPr id="188421"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88423"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88425"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88427" name="Rectangle 11"/>
          <p:cNvSpPr>
            <a:spLocks noChangeArrowheads="1"/>
          </p:cNvSpPr>
          <p:nvPr/>
        </p:nvSpPr>
        <p:spPr bwMode="auto">
          <a:xfrm>
            <a:off x="0"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88429" name="Rectangle 13"/>
          <p:cNvSpPr>
            <a:spLocks noChangeArrowheads="1"/>
          </p:cNvSpPr>
          <p:nvPr/>
        </p:nvSpPr>
        <p:spPr bwMode="auto">
          <a:xfrm>
            <a:off x="0"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88431" name="Rectangle 15"/>
          <p:cNvSpPr>
            <a:spLocks noChangeArrowheads="1"/>
          </p:cNvSpPr>
          <p:nvPr/>
        </p:nvSpPr>
        <p:spPr bwMode="auto">
          <a:xfrm>
            <a:off x="0" y="3257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88433" name="Rectangle 17"/>
          <p:cNvSpPr>
            <a:spLocks noChangeArrowheads="1"/>
          </p:cNvSpPr>
          <p:nvPr/>
        </p:nvSpPr>
        <p:spPr bwMode="auto">
          <a:xfrm>
            <a:off x="0"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pSp>
        <p:nvGrpSpPr>
          <p:cNvPr id="188437" name="Group 21"/>
          <p:cNvGrpSpPr>
            <a:grpSpLocks/>
          </p:cNvGrpSpPr>
          <p:nvPr/>
        </p:nvGrpSpPr>
        <p:grpSpPr bwMode="auto">
          <a:xfrm>
            <a:off x="1143000" y="1828800"/>
            <a:ext cx="7162800" cy="3298825"/>
            <a:chOff x="720" y="1152"/>
            <a:chExt cx="4512" cy="2078"/>
          </a:xfrm>
        </p:grpSpPr>
        <p:graphicFrame>
          <p:nvGraphicFramePr>
            <p:cNvPr id="188420" name="Object 4"/>
            <p:cNvGraphicFramePr>
              <a:graphicFrameLocks noChangeAspect="1"/>
            </p:cNvGraphicFramePr>
            <p:nvPr/>
          </p:nvGraphicFramePr>
          <p:xfrm>
            <a:off x="3936" y="1152"/>
            <a:ext cx="720" cy="223"/>
          </p:xfrm>
          <a:graphic>
            <a:graphicData uri="http://schemas.openxmlformats.org/presentationml/2006/ole">
              <mc:AlternateContent xmlns:mc="http://schemas.openxmlformats.org/markup-compatibility/2006">
                <mc:Choice xmlns:v="urn:schemas-microsoft-com:vml" Requires="v">
                  <p:oleObj spid="_x0000_s188438" name="Equation" r:id="rId4" imgW="825500" imgH="254000" progId="Equation.3">
                    <p:embed/>
                  </p:oleObj>
                </mc:Choice>
                <mc:Fallback>
                  <p:oleObj name="Equation" r:id="rId4" imgW="825500" imgH="2540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36" y="1152"/>
                          <a:ext cx="720" cy="22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8422" name="Object 6"/>
            <p:cNvGraphicFramePr>
              <a:graphicFrameLocks noChangeAspect="1"/>
            </p:cNvGraphicFramePr>
            <p:nvPr/>
          </p:nvGraphicFramePr>
          <p:xfrm>
            <a:off x="3360" y="1632"/>
            <a:ext cx="816" cy="204"/>
          </p:xfrm>
          <a:graphic>
            <a:graphicData uri="http://schemas.openxmlformats.org/presentationml/2006/ole">
              <mc:AlternateContent xmlns:mc="http://schemas.openxmlformats.org/markup-compatibility/2006">
                <mc:Choice xmlns:v="urn:schemas-microsoft-com:vml" Requires="v">
                  <p:oleObj spid="_x0000_s188439" name="Equation" r:id="rId6" imgW="1028254" imgH="253890" progId="Equation.3">
                    <p:embed/>
                  </p:oleObj>
                </mc:Choice>
                <mc:Fallback>
                  <p:oleObj name="Equation" r:id="rId6" imgW="1028254" imgH="25389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60" y="1632"/>
                          <a:ext cx="816" cy="2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8424" name="Object 8"/>
            <p:cNvGraphicFramePr>
              <a:graphicFrameLocks noChangeAspect="1"/>
            </p:cNvGraphicFramePr>
            <p:nvPr/>
          </p:nvGraphicFramePr>
          <p:xfrm>
            <a:off x="720" y="1873"/>
            <a:ext cx="912" cy="191"/>
          </p:xfrm>
          <a:graphic>
            <a:graphicData uri="http://schemas.openxmlformats.org/presentationml/2006/ole">
              <mc:AlternateContent xmlns:mc="http://schemas.openxmlformats.org/markup-compatibility/2006">
                <mc:Choice xmlns:v="urn:schemas-microsoft-com:vml" Requires="v">
                  <p:oleObj spid="_x0000_s188440" name="Equation" r:id="rId8" imgW="1231366" imgH="253890" progId="Equation.3">
                    <p:embed/>
                  </p:oleObj>
                </mc:Choice>
                <mc:Fallback>
                  <p:oleObj name="Equation" r:id="rId8" imgW="1231366" imgH="253890" progId="Equation.3">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20" y="1873"/>
                          <a:ext cx="912" cy="19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8426" name="Object 10"/>
            <p:cNvGraphicFramePr>
              <a:graphicFrameLocks noChangeAspect="1"/>
            </p:cNvGraphicFramePr>
            <p:nvPr/>
          </p:nvGraphicFramePr>
          <p:xfrm>
            <a:off x="2304" y="2208"/>
            <a:ext cx="1200" cy="212"/>
          </p:xfrm>
          <a:graphic>
            <a:graphicData uri="http://schemas.openxmlformats.org/presentationml/2006/ole">
              <mc:AlternateContent xmlns:mc="http://schemas.openxmlformats.org/markup-compatibility/2006">
                <mc:Choice xmlns:v="urn:schemas-microsoft-com:vml" Requires="v">
                  <p:oleObj spid="_x0000_s188441" name="Equation" r:id="rId10" imgW="1459866" imgH="253890" progId="Equation.3">
                    <p:embed/>
                  </p:oleObj>
                </mc:Choice>
                <mc:Fallback>
                  <p:oleObj name="Equation" r:id="rId10" imgW="1459866" imgH="253890" progId="Equation.3">
                    <p:embed/>
                    <p:pic>
                      <p:nvPicPr>
                        <p:cNvPr id="0" name="Object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304" y="2208"/>
                          <a:ext cx="1200" cy="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8428" name="Object 12"/>
            <p:cNvGraphicFramePr>
              <a:graphicFrameLocks noChangeAspect="1"/>
            </p:cNvGraphicFramePr>
            <p:nvPr/>
          </p:nvGraphicFramePr>
          <p:xfrm>
            <a:off x="2352" y="2448"/>
            <a:ext cx="1440" cy="220"/>
          </p:xfrm>
          <a:graphic>
            <a:graphicData uri="http://schemas.openxmlformats.org/presentationml/2006/ole">
              <mc:AlternateContent xmlns:mc="http://schemas.openxmlformats.org/markup-compatibility/2006">
                <mc:Choice xmlns:v="urn:schemas-microsoft-com:vml" Requires="v">
                  <p:oleObj spid="_x0000_s188442" name="Equation" r:id="rId12" imgW="1688367" imgH="253890" progId="Equation.3">
                    <p:embed/>
                  </p:oleObj>
                </mc:Choice>
                <mc:Fallback>
                  <p:oleObj name="Equation" r:id="rId12" imgW="1688367" imgH="253890" progId="Equation.3">
                    <p:embed/>
                    <p:pic>
                      <p:nvPicPr>
                        <p:cNvPr id="0" name="Object 1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352" y="2448"/>
                          <a:ext cx="1440" cy="2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8430" name="Object 14"/>
            <p:cNvGraphicFramePr>
              <a:graphicFrameLocks noChangeAspect="1"/>
            </p:cNvGraphicFramePr>
            <p:nvPr/>
          </p:nvGraphicFramePr>
          <p:xfrm>
            <a:off x="2616" y="2640"/>
            <a:ext cx="648" cy="216"/>
          </p:xfrm>
          <a:graphic>
            <a:graphicData uri="http://schemas.openxmlformats.org/presentationml/2006/ole">
              <mc:AlternateContent xmlns:mc="http://schemas.openxmlformats.org/markup-compatibility/2006">
                <mc:Choice xmlns:v="urn:schemas-microsoft-com:vml" Requires="v">
                  <p:oleObj spid="_x0000_s188443" name="Equation" r:id="rId14" imgW="1028254" imgH="342751" progId="Equation.3">
                    <p:embed/>
                  </p:oleObj>
                </mc:Choice>
                <mc:Fallback>
                  <p:oleObj name="Equation" r:id="rId14" imgW="1028254" imgH="342751" progId="Equation.3">
                    <p:embed/>
                    <p:pic>
                      <p:nvPicPr>
                        <p:cNvPr id="0" name="Object 1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616" y="2640"/>
                          <a:ext cx="648" cy="2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8436" name="Object 20"/>
            <p:cNvGraphicFramePr>
              <a:graphicFrameLocks noChangeAspect="1"/>
            </p:cNvGraphicFramePr>
            <p:nvPr/>
          </p:nvGraphicFramePr>
          <p:xfrm>
            <a:off x="4560" y="3024"/>
            <a:ext cx="672" cy="206"/>
          </p:xfrm>
          <a:graphic>
            <a:graphicData uri="http://schemas.openxmlformats.org/presentationml/2006/ole">
              <mc:AlternateContent xmlns:mc="http://schemas.openxmlformats.org/markup-compatibility/2006">
                <mc:Choice xmlns:v="urn:schemas-microsoft-com:vml" Requires="v">
                  <p:oleObj spid="_x0000_s188444" name="Equation" r:id="rId16" imgW="837836" imgH="253890" progId="Equation.3">
                    <p:embed/>
                  </p:oleObj>
                </mc:Choice>
                <mc:Fallback>
                  <p:oleObj name="Equation" r:id="rId16" imgW="837836" imgH="253890" progId="Equation.3">
                    <p:embed/>
                    <p:pic>
                      <p:nvPicPr>
                        <p:cNvPr id="0" name="Object 20"/>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560" y="3024"/>
                          <a:ext cx="672" cy="2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r>
              <a:rPr lang="en-US" altLang="en-US"/>
              <a:t> </a:t>
            </a:r>
          </a:p>
        </p:txBody>
      </p:sp>
      <p:sp>
        <p:nvSpPr>
          <p:cNvPr id="191491" name="Rectangle 3"/>
          <p:cNvSpPr>
            <a:spLocks noGrp="1" noChangeArrowheads="1"/>
          </p:cNvSpPr>
          <p:nvPr>
            <p:ph type="body" idx="1"/>
          </p:nvPr>
        </p:nvSpPr>
        <p:spPr>
          <a:xfrm>
            <a:off x="566738" y="1447800"/>
            <a:ext cx="8001000" cy="5181600"/>
          </a:xfrm>
        </p:spPr>
        <p:txBody>
          <a:bodyPr/>
          <a:lstStyle/>
          <a:p>
            <a:pPr>
              <a:lnSpc>
                <a:spcPct val="90000"/>
              </a:lnSpc>
            </a:pPr>
            <a:r>
              <a:rPr lang="en-US" altLang="en-US"/>
              <a:t>0-1 variables can be used to model optimization problems involving piecewise linear functions.</a:t>
            </a:r>
          </a:p>
          <a:p>
            <a:pPr>
              <a:lnSpc>
                <a:spcPct val="90000"/>
              </a:lnSpc>
            </a:pPr>
            <a:r>
              <a:rPr lang="en-US" altLang="en-US"/>
              <a:t>A </a:t>
            </a:r>
            <a:r>
              <a:rPr lang="en-US" altLang="en-US" b="1"/>
              <a:t>piecewise linear function</a:t>
            </a:r>
            <a:r>
              <a:rPr lang="en-US" altLang="en-US"/>
              <a:t> consists of several straight line segments.</a:t>
            </a:r>
          </a:p>
          <a:p>
            <a:pPr>
              <a:lnSpc>
                <a:spcPct val="90000"/>
              </a:lnSpc>
            </a:pPr>
            <a:r>
              <a:rPr lang="en-US" altLang="en-US"/>
              <a:t>The graph of the piecewise linear function is made of four straight-line segments.</a:t>
            </a:r>
          </a:p>
          <a:p>
            <a:pPr>
              <a:lnSpc>
                <a:spcPct val="90000"/>
              </a:lnSpc>
            </a:pPr>
            <a:r>
              <a:rPr lang="en-US" altLang="en-US"/>
              <a:t>The points where the slope of the piecewise linear function changes are called the </a:t>
            </a:r>
            <a:r>
              <a:rPr lang="en-US" altLang="en-US" b="1"/>
              <a:t>break points</a:t>
            </a:r>
            <a:r>
              <a:rPr lang="en-US" altLang="en-US"/>
              <a:t> of the function.</a:t>
            </a:r>
          </a:p>
          <a:p>
            <a:pPr>
              <a:lnSpc>
                <a:spcPct val="90000"/>
              </a:lnSpc>
            </a:pPr>
            <a:r>
              <a:rPr lang="en-US" altLang="en-US"/>
              <a:t>A piecewise linear function is not a linear function so linear programming can not be used to solve the optimization problem.</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anose="020B0604030504040204" pitchFamily="34"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Profile</Template>
  <TotalTime>374</TotalTime>
  <Words>2848</Words>
  <Application>Microsoft Office PowerPoint</Application>
  <PresentationFormat>On-screen Show (4:3)</PresentationFormat>
  <Paragraphs>245</Paragraphs>
  <Slides>34</Slides>
  <Notes>34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0" baseType="lpstr">
      <vt:lpstr>Arial</vt:lpstr>
      <vt:lpstr>Verdana</vt:lpstr>
      <vt:lpstr>Times New Roman</vt:lpstr>
      <vt:lpstr>Wingdings</vt:lpstr>
      <vt:lpstr>Profile</vt:lpstr>
      <vt:lpstr>Microsoft Equation 3.0</vt:lpstr>
      <vt:lpstr>Chapter 9  Integer Programming</vt:lpstr>
      <vt:lpstr>9.1 Introduction to Integer Programming</vt:lpstr>
      <vt:lpstr>9.2 Formulating Integer Programming Problems</vt:lpstr>
      <vt:lpstr>Example 1: Capital Budgeting IP</vt:lpstr>
      <vt:lpstr>Example 1: Solution</vt:lpstr>
      <vt:lpstr> </vt:lpstr>
      <vt:lpstr> </vt:lpstr>
      <vt:lpstr> </vt:lpstr>
      <vt:lpstr> </vt:lpstr>
      <vt:lpstr> </vt:lpstr>
      <vt:lpstr> </vt:lpstr>
      <vt:lpstr>9.3 The Branch-and-Bound Method for Solving Pure Integer Programming Problems</vt:lpstr>
      <vt:lpstr> </vt:lpstr>
      <vt:lpstr> </vt:lpstr>
      <vt:lpstr> </vt:lpstr>
      <vt:lpstr> </vt:lpstr>
      <vt:lpstr>9.4 The Branch-and-Bound Method for Solving Mixed Integer Programming Problems</vt:lpstr>
      <vt:lpstr>9.5 Solving Knapsack Problems by the Branch-and-Bound Method</vt:lpstr>
      <vt:lpstr>9.6 Solving Combinatorial Optimization Problems by the Branch-and-Bound Method</vt:lpstr>
      <vt:lpstr> </vt:lpstr>
      <vt:lpstr>Example 11: Traveling Salesperson Problem</vt:lpstr>
      <vt:lpstr>Example 11: Solution</vt:lpstr>
      <vt:lpstr>Ex. 11 – Solution continued</vt:lpstr>
      <vt:lpstr>Ex. 11 – Solution continued</vt:lpstr>
      <vt:lpstr>Ex. 11 – Solution continued</vt:lpstr>
      <vt:lpstr> </vt:lpstr>
      <vt:lpstr> </vt:lpstr>
      <vt:lpstr> </vt:lpstr>
      <vt:lpstr> </vt:lpstr>
      <vt:lpstr>9.7 Implicit Enumeration</vt:lpstr>
      <vt:lpstr> </vt:lpstr>
      <vt:lpstr> </vt:lpstr>
      <vt:lpstr>9.8 Cutting Plane Algorithm</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An Introduction to Model Building</dc:title>
  <dc:creator>Lisa Veloz</dc:creator>
  <cp:lastModifiedBy>Lee, Hwajung</cp:lastModifiedBy>
  <cp:revision>15</cp:revision>
  <dcterms:created xsi:type="dcterms:W3CDTF">2004-05-29T12:46:12Z</dcterms:created>
  <dcterms:modified xsi:type="dcterms:W3CDTF">2021-03-07T17:24:45Z</dcterms:modified>
</cp:coreProperties>
</file>