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2"/>
  </p:notesMasterIdLst>
  <p:handoutMasterIdLst>
    <p:handoutMasterId r:id="rId13"/>
  </p:handoutMasterIdLst>
  <p:sldIdLst>
    <p:sldId id="257" r:id="rId2"/>
    <p:sldId id="296" r:id="rId3"/>
    <p:sldId id="292" r:id="rId4"/>
    <p:sldId id="293" r:id="rId5"/>
    <p:sldId id="294" r:id="rId6"/>
    <p:sldId id="297" r:id="rId7"/>
    <p:sldId id="295" r:id="rId8"/>
    <p:sldId id="300" r:id="rId9"/>
    <p:sldId id="301" r:id="rId10"/>
    <p:sldId id="29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68" autoAdjust="0"/>
    <p:restoredTop sz="94660"/>
  </p:normalViewPr>
  <p:slideViewPr>
    <p:cSldViewPr>
      <p:cViewPr varScale="1">
        <p:scale>
          <a:sx n="108" d="100"/>
          <a:sy n="108" d="100"/>
        </p:scale>
        <p:origin x="13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593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593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593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7A3E867A-3CA5-44E2-B25F-57EC77C05B95}" type="slidenum">
              <a:rPr lang="en-US"/>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583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58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83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583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7517503F-C0EA-441B-9386-34297A033A9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9C1B70-E4F0-4C99-B21F-F530233E110D}" type="slidenum">
              <a:rPr lang="en-US"/>
              <a:pPr/>
              <a:t>1</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3E89DC-806E-49FF-8685-8B0FB6593A6F}" type="slidenum">
              <a:rPr lang="en-US"/>
              <a:pPr/>
              <a:t>3</a:t>
            </a:fld>
            <a:endParaRPr lang="en-US"/>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4DA5AA-0F2B-40A9-B77C-A900F00950D2}" type="slidenum">
              <a:rPr lang="en-US"/>
              <a:pPr/>
              <a:t>4</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D6CE5-49F1-4F32-BFF7-D56F9B7175E5}" type="slidenum">
              <a:rPr lang="en-US"/>
              <a:pPr/>
              <a:t>5</a:t>
            </a:fld>
            <a:endParaRPr lang="en-US"/>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252820-4213-443C-B5D6-075A95B76DEE}" type="slidenum">
              <a:rPr lang="en-US"/>
              <a:pPr/>
              <a:t>7</a:t>
            </a:fld>
            <a:endParaRPr 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17503F-C0EA-441B-9386-34297A033A96}"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990600"/>
            <a:ext cx="8153400" cy="1371600"/>
          </a:xfrm>
        </p:spPr>
        <p:txBody>
          <a:bodyPr/>
          <a:lstStyle>
            <a:lvl1pPr>
              <a:defRPr sz="3800"/>
            </a:lvl1pPr>
          </a:lstStyle>
          <a:p>
            <a:r>
              <a:rPr lang="en-US"/>
              <a:t>Click to edit Master title style</a:t>
            </a:r>
          </a:p>
        </p:txBody>
      </p:sp>
      <p:sp>
        <p:nvSpPr>
          <p:cNvPr id="9219" name="Rectangle 3"/>
          <p:cNvSpPr>
            <a:spLocks noGrp="1" noChangeArrowheads="1"/>
          </p:cNvSpPr>
          <p:nvPr>
            <p:ph type="subTitle" idx="1"/>
          </p:nvPr>
        </p:nvSpPr>
        <p:spPr>
          <a:xfrm>
            <a:off x="381000" y="3429000"/>
            <a:ext cx="8458200" cy="1600200"/>
          </a:xfrm>
        </p:spPr>
        <p:txBody>
          <a:bodyPr/>
          <a:lstStyle>
            <a:lvl1pPr marL="0" indent="0" algn="ctr">
              <a:buFont typeface="Wingdings" pitchFamily="2" charset="2"/>
              <a:buNone/>
              <a:defRPr sz="2200"/>
            </a:lvl1pPr>
          </a:lstStyle>
          <a:p>
            <a:r>
              <a:rPr lang="en-US"/>
              <a:t>Click to edit Master subtitle style</a:t>
            </a:r>
          </a:p>
        </p:txBody>
      </p:sp>
      <p:sp>
        <p:nvSpPr>
          <p:cNvPr id="9223"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228600"/>
            <a:ext cx="2001837"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6738" y="228600"/>
            <a:ext cx="58547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6738" y="1524000"/>
            <a:ext cx="3924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1524000"/>
            <a:ext cx="3924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574675" y="228600"/>
            <a:ext cx="8001000" cy="987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566738" y="1524000"/>
            <a:ext cx="80010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AutoShape 4"/>
          <p:cNvSpPr>
            <a:spLocks noChangeArrowheads="1"/>
          </p:cNvSpPr>
          <p:nvPr/>
        </p:nvSpPr>
        <p:spPr bwMode="auto">
          <a:xfrm>
            <a:off x="609600" y="12620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
        <p:nvSpPr>
          <p:cNvPr id="8197" name="Line 5"/>
          <p:cNvSpPr>
            <a:spLocks noChangeShapeType="1"/>
          </p:cNvSpPr>
          <p:nvPr/>
        </p:nvSpPr>
        <p:spPr bwMode="auto">
          <a:xfrm flipV="1">
            <a:off x="609600" y="6629400"/>
            <a:ext cx="7924800" cy="0"/>
          </a:xfrm>
          <a:prstGeom prst="line">
            <a:avLst/>
          </a:prstGeom>
          <a:noFill/>
          <a:ln w="3175">
            <a:solidFill>
              <a:schemeClr val="accent2"/>
            </a:solidFill>
            <a:round/>
            <a:headEnd/>
            <a:tailEnd/>
          </a:ln>
          <a:effectLst/>
        </p:spPr>
        <p:txBody>
          <a:bodyPr/>
          <a:lstStyle/>
          <a:p>
            <a:endParaRPr lang="en-US"/>
          </a:p>
        </p:txBody>
      </p:sp>
      <p:sp>
        <p:nvSpPr>
          <p:cNvPr id="8201" name="Text Box 9"/>
          <p:cNvSpPr txBox="1">
            <a:spLocks noChangeArrowheads="1"/>
          </p:cNvSpPr>
          <p:nvPr userDrawn="1"/>
        </p:nvSpPr>
        <p:spPr bwMode="auto">
          <a:xfrm>
            <a:off x="8610600" y="6356350"/>
            <a:ext cx="485775" cy="274638"/>
          </a:xfrm>
          <a:prstGeom prst="rect">
            <a:avLst/>
          </a:prstGeom>
          <a:noFill/>
          <a:ln w="9525">
            <a:noFill/>
            <a:miter lim="800000"/>
            <a:headEnd/>
            <a:tailEnd/>
          </a:ln>
          <a:effectLst/>
        </p:spPr>
        <p:txBody>
          <a:bodyPr>
            <a:spAutoFit/>
          </a:bodyPr>
          <a:lstStyle/>
          <a:p>
            <a:fld id="{7DE67A9D-2455-4C6A-B0B6-8A683D96F7E4}" type="slidenum">
              <a:rPr lang="en-US" sz="1200"/>
              <a:pPr/>
              <a:t>‹#›</a:t>
            </a:fld>
            <a:endParaRPr lang="en-US" sz="120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Verdana" pitchFamily="34" charset="0"/>
        </a:defRPr>
      </a:lvl2pPr>
      <a:lvl3pPr algn="l" rtl="0" fontAlgn="base">
        <a:spcBef>
          <a:spcPct val="0"/>
        </a:spcBef>
        <a:spcAft>
          <a:spcPct val="0"/>
        </a:spcAft>
        <a:defRPr sz="3600">
          <a:solidFill>
            <a:schemeClr val="tx2"/>
          </a:solidFill>
          <a:latin typeface="Verdana" pitchFamily="34" charset="0"/>
        </a:defRPr>
      </a:lvl3pPr>
      <a:lvl4pPr algn="l" rtl="0" fontAlgn="base">
        <a:spcBef>
          <a:spcPct val="0"/>
        </a:spcBef>
        <a:spcAft>
          <a:spcPct val="0"/>
        </a:spcAft>
        <a:defRPr sz="3600">
          <a:solidFill>
            <a:schemeClr val="tx2"/>
          </a:solidFill>
          <a:latin typeface="Verdana" pitchFamily="34" charset="0"/>
        </a:defRPr>
      </a:lvl4pPr>
      <a:lvl5pPr algn="l" rtl="0" fontAlgn="base">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469900" indent="-469900" algn="l" rtl="0" fontAlgn="base">
        <a:spcBef>
          <a:spcPct val="20000"/>
        </a:spcBef>
        <a:spcAft>
          <a:spcPct val="25000"/>
        </a:spcAft>
        <a:buClr>
          <a:schemeClr val="accent2"/>
        </a:buClr>
        <a:buFont typeface="Wingdings" pitchFamily="2" charset="2"/>
        <a:buChar char="n"/>
        <a:defRPr sz="2400">
          <a:solidFill>
            <a:schemeClr val="tx1"/>
          </a:solidFill>
          <a:latin typeface="+mn-lt"/>
          <a:ea typeface="+mn-ea"/>
          <a:cs typeface="+mn-cs"/>
        </a:defRPr>
      </a:lvl1pPr>
      <a:lvl2pPr marL="908050" indent="-436563" algn="l" rtl="0" fontAlgn="base">
        <a:spcBef>
          <a:spcPct val="20000"/>
        </a:spcBef>
        <a:spcAft>
          <a:spcPct val="25000"/>
        </a:spcAft>
        <a:buClr>
          <a:schemeClr val="accent2"/>
        </a:buClr>
        <a:buFont typeface="Wingdings" pitchFamily="2" charset="2"/>
        <a:buChar char="o"/>
        <a:defRPr sz="2000">
          <a:solidFill>
            <a:schemeClr val="tx1"/>
          </a:solidFill>
          <a:latin typeface="+mn-lt"/>
        </a:defRPr>
      </a:lvl2pPr>
      <a:lvl3pPr marL="1304925" indent="-395288" algn="l" rtl="0" fontAlgn="base">
        <a:spcBef>
          <a:spcPct val="20000"/>
        </a:spcBef>
        <a:spcAft>
          <a:spcPct val="25000"/>
        </a:spcAft>
        <a:buClr>
          <a:schemeClr val="accent2"/>
        </a:buClr>
        <a:buFont typeface="Wingdings" pitchFamily="2" charset="2"/>
        <a:buChar char="n"/>
        <a:defRPr sz="1900">
          <a:solidFill>
            <a:schemeClr val="tx1"/>
          </a:solidFill>
          <a:latin typeface="+mn-lt"/>
        </a:defRPr>
      </a:lvl3pPr>
      <a:lvl4pPr marL="1693863" indent="-387350" algn="l" rtl="0" fontAlgn="base">
        <a:spcBef>
          <a:spcPct val="20000"/>
        </a:spcBef>
        <a:spcAft>
          <a:spcPct val="25000"/>
        </a:spcAft>
        <a:buClr>
          <a:schemeClr val="accent2"/>
        </a:buClr>
        <a:buFont typeface="Wingdings" pitchFamily="2" charset="2"/>
        <a:buChar char="o"/>
        <a:defRPr sz="1600">
          <a:solidFill>
            <a:schemeClr val="tx1"/>
          </a:solidFill>
          <a:latin typeface="+mn-lt"/>
        </a:defRPr>
      </a:lvl4pPr>
      <a:lvl5pPr marL="20939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5pPr>
      <a:lvl6pPr marL="25511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6pPr>
      <a:lvl7pPr marL="30083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7pPr>
      <a:lvl8pPr marL="34655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8pPr>
      <a:lvl9pPr marL="39227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p:txBody>
          <a:bodyPr/>
          <a:lstStyle/>
          <a:p>
            <a:r>
              <a:rPr lang="en-US" sz="3400"/>
              <a:t>Chapter 14</a:t>
            </a:r>
            <a:br>
              <a:rPr lang="en-US" sz="3400"/>
            </a:br>
            <a:br>
              <a:rPr lang="en-US" sz="3400"/>
            </a:br>
            <a:r>
              <a:rPr lang="en-US" sz="3400"/>
              <a:t>Game Theory</a:t>
            </a:r>
          </a:p>
        </p:txBody>
      </p:sp>
      <p:sp>
        <p:nvSpPr>
          <p:cNvPr id="11268" name="Rectangle 4"/>
          <p:cNvSpPr>
            <a:spLocks noGrp="1" noChangeArrowheads="1"/>
          </p:cNvSpPr>
          <p:nvPr>
            <p:ph type="subTitle" idx="1"/>
          </p:nvPr>
        </p:nvSpPr>
        <p:spPr/>
        <p:txBody>
          <a:bodyPr/>
          <a:lstStyle/>
          <a:p>
            <a:r>
              <a:rPr lang="en-US" sz="1800"/>
              <a:t>to accompany</a:t>
            </a:r>
          </a:p>
          <a:p>
            <a:r>
              <a:rPr lang="en-US" sz="2000"/>
              <a:t>Operations Research: Applications and Algorithms </a:t>
            </a:r>
          </a:p>
          <a:p>
            <a:r>
              <a:rPr lang="en-US" sz="2000"/>
              <a:t>4th edition</a:t>
            </a:r>
            <a:r>
              <a:rPr lang="en-US" sz="1800"/>
              <a:t> </a:t>
            </a:r>
          </a:p>
          <a:p>
            <a:r>
              <a:rPr lang="en-US" sz="1800"/>
              <a:t>by Wayne L. Winston </a:t>
            </a:r>
          </a:p>
        </p:txBody>
      </p:sp>
      <p:sp>
        <p:nvSpPr>
          <p:cNvPr id="11269" name="Rectangle 5"/>
          <p:cNvSpPr>
            <a:spLocks noChangeArrowheads="1"/>
          </p:cNvSpPr>
          <p:nvPr/>
        </p:nvSpPr>
        <p:spPr bwMode="auto">
          <a:xfrm>
            <a:off x="3429000" y="6477000"/>
            <a:ext cx="5562600" cy="228600"/>
          </a:xfrm>
          <a:prstGeom prst="rect">
            <a:avLst/>
          </a:prstGeom>
          <a:noFill/>
          <a:ln w="9525">
            <a:noFill/>
            <a:miter lim="800000"/>
            <a:headEnd/>
            <a:tailEnd/>
          </a:ln>
          <a:effectLst/>
        </p:spPr>
        <p:txBody>
          <a:bodyPr/>
          <a:lstStyle/>
          <a:p>
            <a:pPr>
              <a:spcBef>
                <a:spcPct val="50000"/>
              </a:spcBef>
            </a:pPr>
            <a:r>
              <a:rPr lang="en-US" sz="1200"/>
              <a:t>Copyright (c) 2004 Brooks/Cole, a division of Thomson Learning, Inc.</a:t>
            </a:r>
          </a:p>
          <a:p>
            <a:pPr>
              <a:spcBef>
                <a:spcPct val="50000"/>
              </a:spcBef>
            </a:pPr>
            <a:endParaRPr lang="en-US" sz="1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graphicFrame>
        <p:nvGraphicFramePr>
          <p:cNvPr id="5" name="Content Placeholder 4"/>
          <p:cNvGraphicFramePr>
            <a:graphicFrameLocks noGrp="1"/>
          </p:cNvGraphicFramePr>
          <p:nvPr>
            <p:ph idx="1"/>
          </p:nvPr>
        </p:nvGraphicFramePr>
        <p:xfrm>
          <a:off x="533400" y="2362200"/>
          <a:ext cx="8001000" cy="249428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370840">
                <a:tc rowSpan="2">
                  <a:txBody>
                    <a:bodyPr/>
                    <a:lstStyle/>
                    <a:p>
                      <a:r>
                        <a:rPr lang="en-US" dirty="0"/>
                        <a:t>Network</a:t>
                      </a:r>
                      <a:r>
                        <a:rPr lang="en-US" baseline="0" dirty="0"/>
                        <a:t> 1’ </a:t>
                      </a:r>
                      <a:r>
                        <a:rPr lang="en-US" baseline="0" dirty="0" err="1"/>
                        <a:t>Stregegy</a:t>
                      </a:r>
                      <a:endParaRPr lang="en-US" dirty="0"/>
                    </a:p>
                  </a:txBody>
                  <a:tcPr>
                    <a:solidFill>
                      <a:srgbClr val="0070C0"/>
                    </a:solidFill>
                  </a:tcPr>
                </a:tc>
                <a:tc gridSpan="3">
                  <a:txBody>
                    <a:bodyPr/>
                    <a:lstStyle/>
                    <a:p>
                      <a:r>
                        <a:rPr lang="en-US" dirty="0"/>
                        <a:t>Network 2</a:t>
                      </a:r>
                      <a:r>
                        <a:rPr lang="en-US" baseline="0" dirty="0"/>
                        <a:t>’s </a:t>
                      </a:r>
                      <a:r>
                        <a:rPr lang="en-US" baseline="0" dirty="0" err="1"/>
                        <a:t>Stretegy</a:t>
                      </a:r>
                      <a:endParaRPr lang="en-US" dirty="0"/>
                    </a:p>
                  </a:txBody>
                  <a:tcPr>
                    <a:solidFill>
                      <a:srgbClr val="0070C0"/>
                    </a:solidFill>
                  </a:tcPr>
                </a:tc>
                <a:tc hMerge="1">
                  <a:txBody>
                    <a:bodyPr/>
                    <a:lstStyle/>
                    <a:p>
                      <a:endParaRPr lang="en-US" dirty="0"/>
                    </a:p>
                  </a:txBody>
                  <a:tcPr/>
                </a:tc>
                <a:tc hMerge="1">
                  <a:txBody>
                    <a:bodyPr/>
                    <a:lstStyle/>
                    <a:p>
                      <a:endParaRPr lang="en-US" dirty="0"/>
                    </a:p>
                  </a:txBody>
                  <a:tcPr/>
                </a:tc>
                <a:tc rowSpan="2">
                  <a:txBody>
                    <a:bodyPr/>
                    <a:lstStyle/>
                    <a:p>
                      <a:r>
                        <a:rPr lang="en-US" dirty="0"/>
                        <a:t>Row Minimum</a:t>
                      </a:r>
                    </a:p>
                  </a:txBody>
                  <a:tcPr>
                    <a:solidFill>
                      <a:srgbClr val="0070C0"/>
                    </a:solidFill>
                  </a:tcPr>
                </a:tc>
                <a:extLst>
                  <a:ext uri="{0D108BD9-81ED-4DB2-BD59-A6C34878D82A}">
                    <a16:rowId xmlns:a16="http://schemas.microsoft.com/office/drawing/2014/main" val="10000"/>
                  </a:ext>
                </a:extLst>
              </a:tr>
              <a:tr h="370840">
                <a:tc vMerge="1">
                  <a:txBody>
                    <a:bodyPr/>
                    <a:lstStyle/>
                    <a:p>
                      <a:endParaRPr lang="en-US" dirty="0"/>
                    </a:p>
                  </a:txBody>
                  <a:tcPr>
                    <a:solidFill>
                      <a:srgbClr val="0070C0"/>
                    </a:solidFill>
                  </a:tcPr>
                </a:tc>
                <a:tc>
                  <a:txBody>
                    <a:bodyPr/>
                    <a:lstStyle/>
                    <a:p>
                      <a:r>
                        <a:rPr lang="en-US" dirty="0"/>
                        <a:t>Western</a:t>
                      </a:r>
                    </a:p>
                  </a:txBody>
                  <a:tcPr>
                    <a:solidFill>
                      <a:srgbClr val="0070C0"/>
                    </a:solidFill>
                  </a:tcPr>
                </a:tc>
                <a:tc>
                  <a:txBody>
                    <a:bodyPr/>
                    <a:lstStyle/>
                    <a:p>
                      <a:r>
                        <a:rPr lang="en-US" dirty="0"/>
                        <a:t>Soap Opera</a:t>
                      </a:r>
                    </a:p>
                  </a:txBody>
                  <a:tcPr>
                    <a:solidFill>
                      <a:srgbClr val="0070C0"/>
                    </a:solidFill>
                  </a:tcPr>
                </a:tc>
                <a:tc>
                  <a:txBody>
                    <a:bodyPr/>
                    <a:lstStyle/>
                    <a:p>
                      <a:r>
                        <a:rPr lang="en-US" dirty="0"/>
                        <a:t>Comedy</a:t>
                      </a:r>
                    </a:p>
                  </a:txBody>
                  <a:tcPr>
                    <a:solidFill>
                      <a:srgbClr val="0070C0"/>
                    </a:solidFill>
                  </a:tcPr>
                </a:tc>
                <a:tc vMerge="1">
                  <a:txBody>
                    <a:bodyPr/>
                    <a:lstStyle/>
                    <a:p>
                      <a:endParaRPr lang="en-US" dirty="0"/>
                    </a:p>
                  </a:txBody>
                  <a:tcPr>
                    <a:solidFill>
                      <a:srgbClr val="0070C0"/>
                    </a:solidFill>
                  </a:tcPr>
                </a:tc>
                <a:extLst>
                  <a:ext uri="{0D108BD9-81ED-4DB2-BD59-A6C34878D82A}">
                    <a16:rowId xmlns:a16="http://schemas.microsoft.com/office/drawing/2014/main" val="10001"/>
                  </a:ext>
                </a:extLst>
              </a:tr>
              <a:tr h="370840">
                <a:tc>
                  <a:txBody>
                    <a:bodyPr/>
                    <a:lstStyle/>
                    <a:p>
                      <a:r>
                        <a:rPr lang="en-US" dirty="0"/>
                        <a:t>Western</a:t>
                      </a:r>
                    </a:p>
                  </a:txBody>
                  <a:tcPr>
                    <a:solidFill>
                      <a:srgbClr val="0070C0"/>
                    </a:solidFill>
                  </a:tcPr>
                </a:tc>
                <a:tc>
                  <a:txBody>
                    <a:bodyPr/>
                    <a:lstStyle/>
                    <a:p>
                      <a:r>
                        <a:rPr lang="en-US" dirty="0"/>
                        <a:t>35</a:t>
                      </a:r>
                    </a:p>
                  </a:txBody>
                  <a:tcPr/>
                </a:tc>
                <a:tc>
                  <a:txBody>
                    <a:bodyPr/>
                    <a:lstStyle/>
                    <a:p>
                      <a:r>
                        <a:rPr lang="en-US" dirty="0"/>
                        <a:t>15</a:t>
                      </a:r>
                    </a:p>
                  </a:txBody>
                  <a:tcPr/>
                </a:tc>
                <a:tc>
                  <a:txBody>
                    <a:bodyPr/>
                    <a:lstStyle/>
                    <a:p>
                      <a:r>
                        <a:rPr lang="en-US" dirty="0"/>
                        <a:t>60</a:t>
                      </a:r>
                    </a:p>
                  </a:txBody>
                  <a:tcPr/>
                </a:tc>
                <a:tc>
                  <a:txBody>
                    <a:bodyPr/>
                    <a:lstStyle/>
                    <a:p>
                      <a:r>
                        <a:rPr lang="en-US" b="1" dirty="0"/>
                        <a:t>15</a:t>
                      </a:r>
                    </a:p>
                  </a:txBody>
                  <a:tcPr/>
                </a:tc>
                <a:extLst>
                  <a:ext uri="{0D108BD9-81ED-4DB2-BD59-A6C34878D82A}">
                    <a16:rowId xmlns:a16="http://schemas.microsoft.com/office/drawing/2014/main" val="10002"/>
                  </a:ext>
                </a:extLst>
              </a:tr>
              <a:tr h="370840">
                <a:tc>
                  <a:txBody>
                    <a:bodyPr/>
                    <a:lstStyle/>
                    <a:p>
                      <a:r>
                        <a:rPr lang="en-US" dirty="0"/>
                        <a:t>Soap Opera</a:t>
                      </a:r>
                    </a:p>
                  </a:txBody>
                  <a:tcPr>
                    <a:solidFill>
                      <a:srgbClr val="0070C0"/>
                    </a:solidFill>
                  </a:tcPr>
                </a:tc>
                <a:tc>
                  <a:txBody>
                    <a:bodyPr/>
                    <a:lstStyle/>
                    <a:p>
                      <a:r>
                        <a:rPr lang="en-US" dirty="0"/>
                        <a:t>45</a:t>
                      </a:r>
                    </a:p>
                  </a:txBody>
                  <a:tcPr/>
                </a:tc>
                <a:tc>
                  <a:txBody>
                    <a:bodyPr/>
                    <a:lstStyle/>
                    <a:p>
                      <a:r>
                        <a:rPr lang="en-US" dirty="0"/>
                        <a:t>58</a:t>
                      </a:r>
                    </a:p>
                  </a:txBody>
                  <a:tcPr/>
                </a:tc>
                <a:tc>
                  <a:txBody>
                    <a:bodyPr/>
                    <a:lstStyle/>
                    <a:p>
                      <a:r>
                        <a:rPr lang="en-US" dirty="0"/>
                        <a:t>50</a:t>
                      </a:r>
                    </a:p>
                  </a:txBody>
                  <a:tcPr/>
                </a:tc>
                <a:tc>
                  <a:txBody>
                    <a:bodyPr/>
                    <a:lstStyle/>
                    <a:p>
                      <a:r>
                        <a:rPr lang="en-US" b="1" dirty="0">
                          <a:solidFill>
                            <a:srgbClr val="FF0000"/>
                          </a:solidFill>
                        </a:rPr>
                        <a:t>45</a:t>
                      </a:r>
                    </a:p>
                  </a:txBody>
                  <a:tcPr/>
                </a:tc>
                <a:extLst>
                  <a:ext uri="{0D108BD9-81ED-4DB2-BD59-A6C34878D82A}">
                    <a16:rowId xmlns:a16="http://schemas.microsoft.com/office/drawing/2014/main" val="10003"/>
                  </a:ext>
                </a:extLst>
              </a:tr>
              <a:tr h="370840">
                <a:tc>
                  <a:txBody>
                    <a:bodyPr/>
                    <a:lstStyle/>
                    <a:p>
                      <a:r>
                        <a:rPr lang="en-US" dirty="0"/>
                        <a:t>Comedy</a:t>
                      </a:r>
                    </a:p>
                  </a:txBody>
                  <a:tcPr>
                    <a:solidFill>
                      <a:srgbClr val="0070C0"/>
                    </a:solidFill>
                  </a:tcPr>
                </a:tc>
                <a:tc>
                  <a:txBody>
                    <a:bodyPr/>
                    <a:lstStyle/>
                    <a:p>
                      <a:r>
                        <a:rPr lang="en-US" dirty="0"/>
                        <a:t>38</a:t>
                      </a:r>
                    </a:p>
                  </a:txBody>
                  <a:tcPr/>
                </a:tc>
                <a:tc>
                  <a:txBody>
                    <a:bodyPr/>
                    <a:lstStyle/>
                    <a:p>
                      <a:r>
                        <a:rPr lang="en-US" dirty="0"/>
                        <a:t>14</a:t>
                      </a:r>
                    </a:p>
                  </a:txBody>
                  <a:tcPr/>
                </a:tc>
                <a:tc>
                  <a:txBody>
                    <a:bodyPr/>
                    <a:lstStyle/>
                    <a:p>
                      <a:r>
                        <a:rPr lang="en-US" dirty="0"/>
                        <a:t>70</a:t>
                      </a:r>
                    </a:p>
                  </a:txBody>
                  <a:tcPr/>
                </a:tc>
                <a:tc>
                  <a:txBody>
                    <a:bodyPr/>
                    <a:lstStyle/>
                    <a:p>
                      <a:r>
                        <a:rPr lang="en-US" b="1" dirty="0">
                          <a:solidFill>
                            <a:schemeClr val="tx1"/>
                          </a:solidFill>
                        </a:rPr>
                        <a:t>14</a:t>
                      </a:r>
                    </a:p>
                  </a:txBody>
                  <a:tcPr/>
                </a:tc>
                <a:extLst>
                  <a:ext uri="{0D108BD9-81ED-4DB2-BD59-A6C34878D82A}">
                    <a16:rowId xmlns:a16="http://schemas.microsoft.com/office/drawing/2014/main" val="10004"/>
                  </a:ext>
                </a:extLst>
              </a:tr>
              <a:tr h="370840">
                <a:tc>
                  <a:txBody>
                    <a:bodyPr/>
                    <a:lstStyle/>
                    <a:p>
                      <a:r>
                        <a:rPr lang="en-US" b="1" dirty="0">
                          <a:solidFill>
                            <a:schemeClr val="bg1"/>
                          </a:solidFill>
                        </a:rPr>
                        <a:t>Column Maximum</a:t>
                      </a:r>
                    </a:p>
                  </a:txBody>
                  <a:tcPr>
                    <a:solidFill>
                      <a:srgbClr val="0070C0"/>
                    </a:solidFill>
                  </a:tcPr>
                </a:tc>
                <a:tc>
                  <a:txBody>
                    <a:bodyPr/>
                    <a:lstStyle/>
                    <a:p>
                      <a:r>
                        <a:rPr lang="en-US" b="1" dirty="0">
                          <a:solidFill>
                            <a:srgbClr val="FF0000"/>
                          </a:solidFill>
                        </a:rPr>
                        <a:t>45</a:t>
                      </a:r>
                    </a:p>
                  </a:txBody>
                  <a:tcPr/>
                </a:tc>
                <a:tc>
                  <a:txBody>
                    <a:bodyPr/>
                    <a:lstStyle/>
                    <a:p>
                      <a:r>
                        <a:rPr lang="en-US" b="1" dirty="0">
                          <a:solidFill>
                            <a:schemeClr val="tx1"/>
                          </a:solidFill>
                        </a:rPr>
                        <a:t>58</a:t>
                      </a:r>
                    </a:p>
                  </a:txBody>
                  <a:tcPr/>
                </a:tc>
                <a:tc>
                  <a:txBody>
                    <a:bodyPr/>
                    <a:lstStyle/>
                    <a:p>
                      <a:r>
                        <a:rPr lang="en-US" b="1" dirty="0"/>
                        <a:t>70</a:t>
                      </a:r>
                    </a:p>
                  </a:txBody>
                  <a:tcPr/>
                </a:tc>
                <a:tc>
                  <a:txBody>
                    <a:bodyPr/>
                    <a:lstStyle/>
                    <a:p>
                      <a:endParaRPr lang="en-US" b="1"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Game Theory?</a:t>
            </a:r>
          </a:p>
        </p:txBody>
      </p:sp>
      <p:sp>
        <p:nvSpPr>
          <p:cNvPr id="3" name="Content Placeholder 2"/>
          <p:cNvSpPr>
            <a:spLocks noGrp="1"/>
          </p:cNvSpPr>
          <p:nvPr>
            <p:ph idx="1"/>
          </p:nvPr>
        </p:nvSpPr>
        <p:spPr/>
        <p:txBody>
          <a:bodyPr/>
          <a:lstStyle/>
          <a:p>
            <a:r>
              <a:rPr lang="en-US" dirty="0"/>
              <a:t>In many situation, two or more decision makers simultaneously choose an action, and the action chosen by each player affects the rewards earned by the other player. </a:t>
            </a:r>
            <a:r>
              <a:rPr lang="en-US" b="1" dirty="0"/>
              <a:t>Game theory</a:t>
            </a:r>
            <a:r>
              <a:rPr lang="en-US" dirty="0"/>
              <a:t> is useful for making decision in cases where two or more decision makers have conflicting interests.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sz="3200"/>
              <a:t>14.1 Two-Person Zero-Sum and Constant-Sum Games: saddle Points</a:t>
            </a:r>
          </a:p>
        </p:txBody>
      </p:sp>
      <p:sp>
        <p:nvSpPr>
          <p:cNvPr id="171011" name="Rectangle 3"/>
          <p:cNvSpPr>
            <a:spLocks noGrp="1" noChangeArrowheads="1"/>
          </p:cNvSpPr>
          <p:nvPr>
            <p:ph type="body" idx="1"/>
          </p:nvPr>
        </p:nvSpPr>
        <p:spPr>
          <a:xfrm>
            <a:off x="566738" y="1524000"/>
            <a:ext cx="8001000" cy="5105400"/>
          </a:xfrm>
        </p:spPr>
        <p:txBody>
          <a:bodyPr/>
          <a:lstStyle/>
          <a:p>
            <a:pPr>
              <a:lnSpc>
                <a:spcPct val="90000"/>
              </a:lnSpc>
            </a:pPr>
            <a:r>
              <a:rPr lang="en-US" dirty="0"/>
              <a:t>Characteristics of Two-Person Zero-Sum games</a:t>
            </a:r>
          </a:p>
          <a:p>
            <a:pPr lvl="1">
              <a:lnSpc>
                <a:spcPct val="90000"/>
              </a:lnSpc>
            </a:pPr>
            <a:r>
              <a:rPr lang="en-US" dirty="0"/>
              <a:t>There are two players (called the row player and column player)</a:t>
            </a:r>
          </a:p>
          <a:p>
            <a:pPr lvl="1">
              <a:lnSpc>
                <a:spcPct val="90000"/>
              </a:lnSpc>
            </a:pPr>
            <a:r>
              <a:rPr lang="en-US" dirty="0"/>
              <a:t>The row player must choose 1 of </a:t>
            </a:r>
            <a:r>
              <a:rPr lang="en-US" i="1" dirty="0"/>
              <a:t>m</a:t>
            </a:r>
            <a:r>
              <a:rPr lang="en-US" dirty="0"/>
              <a:t> strategies. Simultaneously, the column player must choose 1 of </a:t>
            </a:r>
            <a:r>
              <a:rPr lang="en-US" i="1" dirty="0"/>
              <a:t>n</a:t>
            </a:r>
            <a:r>
              <a:rPr lang="en-US" dirty="0"/>
              <a:t> strategies.</a:t>
            </a:r>
          </a:p>
          <a:p>
            <a:pPr lvl="1">
              <a:lnSpc>
                <a:spcPct val="90000"/>
              </a:lnSpc>
            </a:pPr>
            <a:r>
              <a:rPr lang="en-US" dirty="0"/>
              <a:t>If the row player chooses his/her </a:t>
            </a:r>
            <a:r>
              <a:rPr lang="en-US" i="1" dirty="0" err="1"/>
              <a:t>i</a:t>
            </a:r>
            <a:r>
              <a:rPr lang="en-US" dirty="0" err="1"/>
              <a:t>th</a:t>
            </a:r>
            <a:r>
              <a:rPr lang="en-US" dirty="0"/>
              <a:t> strategy and the column player chooses his/her </a:t>
            </a:r>
            <a:r>
              <a:rPr lang="en-US" i="1" dirty="0" err="1"/>
              <a:t>j</a:t>
            </a:r>
            <a:r>
              <a:rPr lang="en-US" dirty="0" err="1"/>
              <a:t>th</a:t>
            </a:r>
            <a:r>
              <a:rPr lang="en-US" dirty="0"/>
              <a:t> strategy, then the row player receives a reward for </a:t>
            </a:r>
            <a:r>
              <a:rPr lang="en-US" i="1" dirty="0" err="1"/>
              <a:t>a</a:t>
            </a:r>
            <a:r>
              <a:rPr lang="en-US" i="1" baseline="-25000" dirty="0" err="1"/>
              <a:t>ij</a:t>
            </a:r>
            <a:r>
              <a:rPr lang="en-US" dirty="0"/>
              <a:t> and the column player loses an amount </a:t>
            </a:r>
            <a:r>
              <a:rPr lang="en-US" i="1" dirty="0" err="1"/>
              <a:t>a</a:t>
            </a:r>
            <a:r>
              <a:rPr lang="en-US" i="1" baseline="-25000" dirty="0" err="1"/>
              <a:t>ij</a:t>
            </a:r>
            <a:r>
              <a:rPr lang="en-US" dirty="0"/>
              <a:t>. Thus, we may think of the row player’s reward of </a:t>
            </a:r>
            <a:r>
              <a:rPr lang="en-US" i="1" dirty="0" err="1"/>
              <a:t>a</a:t>
            </a:r>
            <a:r>
              <a:rPr lang="en-US" i="1" baseline="-25000" dirty="0" err="1"/>
              <a:t>ij</a:t>
            </a:r>
            <a:r>
              <a:rPr lang="en-US" dirty="0"/>
              <a:t> as coming from the column player.</a:t>
            </a:r>
          </a:p>
          <a:p>
            <a:pPr>
              <a:lnSpc>
                <a:spcPct val="90000"/>
              </a:lnSpc>
            </a:pPr>
            <a:r>
              <a:rPr lang="en-US" dirty="0"/>
              <a:t>Such a game is called a </a:t>
            </a:r>
            <a:r>
              <a:rPr lang="en-US" b="1" dirty="0"/>
              <a:t>two-person zero-sum game</a:t>
            </a:r>
            <a:r>
              <a:rPr lang="en-US" dirty="0"/>
              <a:t>, which can be represented by a </a:t>
            </a:r>
            <a:r>
              <a:rPr lang="en-US" b="1" dirty="0"/>
              <a:t>reward matrix</a:t>
            </a:r>
            <a:r>
              <a:rPr 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a:t> </a:t>
            </a:r>
          </a:p>
        </p:txBody>
      </p:sp>
      <p:sp>
        <p:nvSpPr>
          <p:cNvPr id="172035" name="Rectangle 3"/>
          <p:cNvSpPr>
            <a:spLocks noGrp="1" noChangeArrowheads="1"/>
          </p:cNvSpPr>
          <p:nvPr>
            <p:ph type="body" idx="1"/>
          </p:nvPr>
        </p:nvSpPr>
        <p:spPr/>
        <p:txBody>
          <a:bodyPr/>
          <a:lstStyle/>
          <a:p>
            <a:r>
              <a:rPr lang="en-US" sz="2000"/>
              <a:t>A zero-sum game is a game in which the payoffs for the players always adds up to zero is called a zero-sum game.</a:t>
            </a:r>
          </a:p>
          <a:p>
            <a:r>
              <a:rPr lang="en-US" sz="2000"/>
              <a:t>Two-person zero-sum is played according to the following basic assumption: </a:t>
            </a:r>
          </a:p>
          <a:p>
            <a:pPr lvl="1"/>
            <a:r>
              <a:rPr lang="en-US" sz="1800"/>
              <a:t>Each player chooses a strategy that enables him/her to do the best he/she can, given that his/her opponent </a:t>
            </a:r>
            <a:r>
              <a:rPr lang="en-US" sz="1800" i="1"/>
              <a:t>knows the strategy he/she is following</a:t>
            </a:r>
            <a:r>
              <a:rPr lang="en-US" sz="1800"/>
              <a:t>. </a:t>
            </a:r>
          </a:p>
          <a:p>
            <a:r>
              <a:rPr lang="en-US" sz="2000"/>
              <a:t>A two-person zero-sum game has a </a:t>
            </a:r>
            <a:r>
              <a:rPr lang="en-US" sz="2000" b="1"/>
              <a:t>saddle point</a:t>
            </a:r>
            <a:r>
              <a:rPr lang="en-US" sz="2000"/>
              <a:t> if and only if </a:t>
            </a:r>
            <a:br>
              <a:rPr lang="en-US" sz="2000"/>
            </a:br>
            <a:r>
              <a:rPr lang="en-US" sz="2000"/>
              <a:t>	Max (row minimum) = min (column maximum)</a:t>
            </a:r>
            <a:br>
              <a:rPr lang="en-US" sz="2000"/>
            </a:br>
            <a:r>
              <a:rPr lang="en-US" sz="2000"/>
              <a:t> 	a</a:t>
            </a:r>
            <a:r>
              <a:rPr lang="en-US" sz="2000" i="1"/>
              <a:t>ll			    all</a:t>
            </a:r>
            <a:br>
              <a:rPr lang="en-US" sz="2000" i="1"/>
            </a:br>
            <a:r>
              <a:rPr lang="en-US" sz="2000" i="1"/>
              <a:t>	rows		        	    columns</a:t>
            </a:r>
            <a:endParaRPr lang="en-US" sz="2000"/>
          </a:p>
          <a:p>
            <a:endParaRPr lang="en-US" sz="2000"/>
          </a:p>
          <a:p>
            <a:pPr eaLnBrk="0" hangingPunct="0">
              <a:spcBef>
                <a:spcPct val="0"/>
              </a:spcBef>
              <a:spcAft>
                <a:spcPct val="0"/>
              </a:spcAft>
              <a:buClrTx/>
              <a:buFontTx/>
              <a:buNone/>
            </a:pPr>
            <a:endParaRPr 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a:t> </a:t>
            </a:r>
          </a:p>
        </p:txBody>
      </p:sp>
      <p:sp>
        <p:nvSpPr>
          <p:cNvPr id="173059" name="Rectangle 3"/>
          <p:cNvSpPr>
            <a:spLocks noGrp="1" noChangeArrowheads="1"/>
          </p:cNvSpPr>
          <p:nvPr>
            <p:ph type="body" idx="1"/>
          </p:nvPr>
        </p:nvSpPr>
        <p:spPr>
          <a:xfrm>
            <a:off x="566738" y="1447800"/>
            <a:ext cx="8001000" cy="5257800"/>
          </a:xfrm>
        </p:spPr>
        <p:txBody>
          <a:bodyPr/>
          <a:lstStyle/>
          <a:p>
            <a:pPr>
              <a:lnSpc>
                <a:spcPct val="90000"/>
              </a:lnSpc>
            </a:pPr>
            <a:r>
              <a:rPr lang="en-US" dirty="0"/>
              <a:t>An easy way to spot a saddle point is to observe that the reward for a saddle point must be the smallest number in its row and the largest number in its column.</a:t>
            </a:r>
          </a:p>
          <a:p>
            <a:pPr>
              <a:lnSpc>
                <a:spcPct val="90000"/>
              </a:lnSpc>
            </a:pPr>
            <a:r>
              <a:rPr lang="en-US" dirty="0"/>
              <a:t>A saddle point can also be thought of as a </a:t>
            </a:r>
            <a:r>
              <a:rPr lang="en-US" b="1" dirty="0"/>
              <a:t>equilibrium point</a:t>
            </a:r>
            <a:r>
              <a:rPr lang="en-US" dirty="0"/>
              <a:t> in that neither player can benefit from a unilateral change in strategy.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graphicFrame>
        <p:nvGraphicFramePr>
          <p:cNvPr id="5" name="Content Placeholder 4"/>
          <p:cNvGraphicFramePr>
            <a:graphicFrameLocks noGrp="1"/>
          </p:cNvGraphicFramePr>
          <p:nvPr>
            <p:ph idx="1"/>
          </p:nvPr>
        </p:nvGraphicFramePr>
        <p:xfrm>
          <a:off x="533400" y="2362200"/>
          <a:ext cx="8001000" cy="26670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370840">
                <a:tc rowSpan="2">
                  <a:txBody>
                    <a:bodyPr/>
                    <a:lstStyle/>
                    <a:p>
                      <a:r>
                        <a:rPr lang="en-US" dirty="0"/>
                        <a:t>Row</a:t>
                      </a:r>
                      <a:r>
                        <a:rPr lang="en-US" baseline="0" dirty="0"/>
                        <a:t> Players’ </a:t>
                      </a:r>
                      <a:r>
                        <a:rPr lang="en-US" baseline="0" dirty="0" err="1"/>
                        <a:t>Stregegy</a:t>
                      </a:r>
                      <a:endParaRPr lang="en-US" dirty="0"/>
                    </a:p>
                  </a:txBody>
                  <a:tcPr>
                    <a:solidFill>
                      <a:srgbClr val="0070C0"/>
                    </a:solidFill>
                  </a:tcPr>
                </a:tc>
                <a:tc gridSpan="3">
                  <a:txBody>
                    <a:bodyPr/>
                    <a:lstStyle/>
                    <a:p>
                      <a:r>
                        <a:rPr lang="en-US" dirty="0"/>
                        <a:t>Column</a:t>
                      </a:r>
                      <a:r>
                        <a:rPr lang="en-US" baseline="0" dirty="0"/>
                        <a:t> Player’s </a:t>
                      </a:r>
                      <a:r>
                        <a:rPr lang="en-US" baseline="0" dirty="0" err="1"/>
                        <a:t>Stretegy</a:t>
                      </a:r>
                      <a:endParaRPr lang="en-US" dirty="0"/>
                    </a:p>
                  </a:txBody>
                  <a:tcPr>
                    <a:solidFill>
                      <a:srgbClr val="0070C0"/>
                    </a:solidFill>
                  </a:tcPr>
                </a:tc>
                <a:tc hMerge="1">
                  <a:txBody>
                    <a:bodyPr/>
                    <a:lstStyle/>
                    <a:p>
                      <a:endParaRPr lang="en-US" dirty="0"/>
                    </a:p>
                  </a:txBody>
                  <a:tcPr/>
                </a:tc>
                <a:tc hMerge="1">
                  <a:txBody>
                    <a:bodyPr/>
                    <a:lstStyle/>
                    <a:p>
                      <a:endParaRPr lang="en-US" dirty="0"/>
                    </a:p>
                  </a:txBody>
                  <a:tcPr/>
                </a:tc>
                <a:tc rowSpan="2">
                  <a:txBody>
                    <a:bodyPr/>
                    <a:lstStyle/>
                    <a:p>
                      <a:r>
                        <a:rPr lang="en-US" dirty="0"/>
                        <a:t>Row Minimum</a:t>
                      </a:r>
                    </a:p>
                  </a:txBody>
                  <a:tcPr>
                    <a:solidFill>
                      <a:srgbClr val="0070C0"/>
                    </a:solidFill>
                  </a:tcPr>
                </a:tc>
                <a:extLst>
                  <a:ext uri="{0D108BD9-81ED-4DB2-BD59-A6C34878D82A}">
                    <a16:rowId xmlns:a16="http://schemas.microsoft.com/office/drawing/2014/main" val="10000"/>
                  </a:ext>
                </a:extLst>
              </a:tr>
              <a:tr h="370840">
                <a:tc vMerge="1">
                  <a:txBody>
                    <a:bodyPr/>
                    <a:lstStyle/>
                    <a:p>
                      <a:endParaRPr lang="en-US" dirty="0"/>
                    </a:p>
                  </a:txBody>
                  <a:tcPr>
                    <a:solidFill>
                      <a:srgbClr val="0070C0"/>
                    </a:solidFill>
                  </a:tcPr>
                </a:tc>
                <a:tc>
                  <a:txBody>
                    <a:bodyPr/>
                    <a:lstStyle/>
                    <a:p>
                      <a:r>
                        <a:rPr lang="en-US" dirty="0"/>
                        <a:t>Column</a:t>
                      </a:r>
                      <a:r>
                        <a:rPr lang="en-US" baseline="0" dirty="0"/>
                        <a:t> 1</a:t>
                      </a:r>
                      <a:endParaRPr lang="en-US" dirty="0"/>
                    </a:p>
                  </a:txBody>
                  <a:tcPr>
                    <a:solidFill>
                      <a:srgbClr val="0070C0"/>
                    </a:solidFill>
                  </a:tcPr>
                </a:tc>
                <a:tc>
                  <a:txBody>
                    <a:bodyPr/>
                    <a:lstStyle/>
                    <a:p>
                      <a:r>
                        <a:rPr lang="en-US" dirty="0"/>
                        <a:t>Column 2</a:t>
                      </a:r>
                    </a:p>
                  </a:txBody>
                  <a:tcPr>
                    <a:solidFill>
                      <a:srgbClr val="0070C0"/>
                    </a:solidFill>
                  </a:tcPr>
                </a:tc>
                <a:tc>
                  <a:txBody>
                    <a:bodyPr/>
                    <a:lstStyle/>
                    <a:p>
                      <a:r>
                        <a:rPr lang="en-US" dirty="0"/>
                        <a:t>Column 3</a:t>
                      </a:r>
                    </a:p>
                  </a:txBody>
                  <a:tcPr>
                    <a:solidFill>
                      <a:srgbClr val="0070C0"/>
                    </a:solidFill>
                  </a:tcPr>
                </a:tc>
                <a:tc vMerge="1">
                  <a:txBody>
                    <a:bodyPr/>
                    <a:lstStyle/>
                    <a:p>
                      <a:endParaRPr lang="en-US" dirty="0"/>
                    </a:p>
                  </a:txBody>
                  <a:tcPr>
                    <a:solidFill>
                      <a:srgbClr val="0070C0"/>
                    </a:solidFill>
                  </a:tcPr>
                </a:tc>
                <a:extLst>
                  <a:ext uri="{0D108BD9-81ED-4DB2-BD59-A6C34878D82A}">
                    <a16:rowId xmlns:a16="http://schemas.microsoft.com/office/drawing/2014/main" val="10001"/>
                  </a:ext>
                </a:extLst>
              </a:tr>
              <a:tr h="370840">
                <a:tc>
                  <a:txBody>
                    <a:bodyPr/>
                    <a:lstStyle/>
                    <a:p>
                      <a:r>
                        <a:rPr lang="en-US" dirty="0"/>
                        <a:t>Row 1</a:t>
                      </a:r>
                    </a:p>
                  </a:txBody>
                  <a:tcPr>
                    <a:solidFill>
                      <a:srgbClr val="0070C0"/>
                    </a:solidFill>
                  </a:tcPr>
                </a:tc>
                <a:tc>
                  <a:txBody>
                    <a:bodyPr/>
                    <a:lstStyle/>
                    <a:p>
                      <a:r>
                        <a:rPr lang="en-US" dirty="0"/>
                        <a:t>4</a:t>
                      </a:r>
                    </a:p>
                  </a:txBody>
                  <a:tcPr/>
                </a:tc>
                <a:tc>
                  <a:txBody>
                    <a:bodyPr/>
                    <a:lstStyle/>
                    <a:p>
                      <a:r>
                        <a:rPr lang="en-US" dirty="0"/>
                        <a:t>4</a:t>
                      </a:r>
                    </a:p>
                  </a:txBody>
                  <a:tcPr/>
                </a:tc>
                <a:tc>
                  <a:txBody>
                    <a:bodyPr/>
                    <a:lstStyle/>
                    <a:p>
                      <a:r>
                        <a:rPr lang="en-US" dirty="0"/>
                        <a:t>10</a:t>
                      </a:r>
                    </a:p>
                  </a:txBody>
                  <a:tcPr/>
                </a:tc>
                <a:tc>
                  <a:txBody>
                    <a:bodyPr/>
                    <a:lstStyle/>
                    <a:p>
                      <a:r>
                        <a:rPr lang="en-US" b="1" dirty="0"/>
                        <a:t>4</a:t>
                      </a:r>
                    </a:p>
                  </a:txBody>
                  <a:tcPr/>
                </a:tc>
                <a:extLst>
                  <a:ext uri="{0D108BD9-81ED-4DB2-BD59-A6C34878D82A}">
                    <a16:rowId xmlns:a16="http://schemas.microsoft.com/office/drawing/2014/main" val="10002"/>
                  </a:ext>
                </a:extLst>
              </a:tr>
              <a:tr h="370840">
                <a:tc>
                  <a:txBody>
                    <a:bodyPr/>
                    <a:lstStyle/>
                    <a:p>
                      <a:r>
                        <a:rPr lang="en-US" dirty="0"/>
                        <a:t>Row 2</a:t>
                      </a:r>
                    </a:p>
                  </a:txBody>
                  <a:tcPr>
                    <a:solidFill>
                      <a:srgbClr val="0070C0"/>
                    </a:solidFill>
                  </a:tcPr>
                </a:tc>
                <a:tc>
                  <a:txBody>
                    <a:bodyPr/>
                    <a:lstStyle/>
                    <a:p>
                      <a:r>
                        <a:rPr lang="en-US" dirty="0"/>
                        <a:t>2</a:t>
                      </a:r>
                    </a:p>
                  </a:txBody>
                  <a:tcPr/>
                </a:tc>
                <a:tc>
                  <a:txBody>
                    <a:bodyPr/>
                    <a:lstStyle/>
                    <a:p>
                      <a:r>
                        <a:rPr lang="en-US" dirty="0"/>
                        <a:t>3</a:t>
                      </a:r>
                    </a:p>
                  </a:txBody>
                  <a:tcPr/>
                </a:tc>
                <a:tc>
                  <a:txBody>
                    <a:bodyPr/>
                    <a:lstStyle/>
                    <a:p>
                      <a:r>
                        <a:rPr lang="en-US" dirty="0"/>
                        <a:t>1</a:t>
                      </a:r>
                    </a:p>
                  </a:txBody>
                  <a:tcPr/>
                </a:tc>
                <a:tc>
                  <a:txBody>
                    <a:bodyPr/>
                    <a:lstStyle/>
                    <a:p>
                      <a:r>
                        <a:rPr lang="en-US" b="1" dirty="0"/>
                        <a:t>1</a:t>
                      </a:r>
                    </a:p>
                  </a:txBody>
                  <a:tcPr/>
                </a:tc>
                <a:extLst>
                  <a:ext uri="{0D108BD9-81ED-4DB2-BD59-A6C34878D82A}">
                    <a16:rowId xmlns:a16="http://schemas.microsoft.com/office/drawing/2014/main" val="10003"/>
                  </a:ext>
                </a:extLst>
              </a:tr>
              <a:tr h="370840">
                <a:tc>
                  <a:txBody>
                    <a:bodyPr/>
                    <a:lstStyle/>
                    <a:p>
                      <a:r>
                        <a:rPr lang="en-US" dirty="0"/>
                        <a:t>Row 3</a:t>
                      </a:r>
                    </a:p>
                  </a:txBody>
                  <a:tcPr>
                    <a:solidFill>
                      <a:srgbClr val="0070C0"/>
                    </a:solidFill>
                  </a:tcPr>
                </a:tc>
                <a:tc>
                  <a:txBody>
                    <a:bodyPr/>
                    <a:lstStyle/>
                    <a:p>
                      <a:r>
                        <a:rPr lang="en-US" dirty="0"/>
                        <a:t>6</a:t>
                      </a:r>
                    </a:p>
                  </a:txBody>
                  <a:tcPr/>
                </a:tc>
                <a:tc>
                  <a:txBody>
                    <a:bodyPr/>
                    <a:lstStyle/>
                    <a:p>
                      <a:r>
                        <a:rPr lang="en-US" dirty="0"/>
                        <a:t>5</a:t>
                      </a:r>
                    </a:p>
                  </a:txBody>
                  <a:tcPr/>
                </a:tc>
                <a:tc>
                  <a:txBody>
                    <a:bodyPr/>
                    <a:lstStyle/>
                    <a:p>
                      <a:r>
                        <a:rPr lang="en-US" dirty="0"/>
                        <a:t>7</a:t>
                      </a:r>
                    </a:p>
                  </a:txBody>
                  <a:tcPr/>
                </a:tc>
                <a:tc>
                  <a:txBody>
                    <a:bodyPr/>
                    <a:lstStyle/>
                    <a:p>
                      <a:r>
                        <a:rPr lang="en-US" b="1" dirty="0">
                          <a:solidFill>
                            <a:srgbClr val="FF0000"/>
                          </a:solidFill>
                        </a:rPr>
                        <a:t>5</a:t>
                      </a:r>
                    </a:p>
                  </a:txBody>
                  <a:tcPr/>
                </a:tc>
                <a:extLst>
                  <a:ext uri="{0D108BD9-81ED-4DB2-BD59-A6C34878D82A}">
                    <a16:rowId xmlns:a16="http://schemas.microsoft.com/office/drawing/2014/main" val="10004"/>
                  </a:ext>
                </a:extLst>
              </a:tr>
              <a:tr h="370840">
                <a:tc>
                  <a:txBody>
                    <a:bodyPr/>
                    <a:lstStyle/>
                    <a:p>
                      <a:r>
                        <a:rPr lang="en-US" b="1" dirty="0">
                          <a:solidFill>
                            <a:schemeClr val="bg1"/>
                          </a:solidFill>
                        </a:rPr>
                        <a:t>Column Maximum</a:t>
                      </a:r>
                    </a:p>
                  </a:txBody>
                  <a:tcPr>
                    <a:solidFill>
                      <a:srgbClr val="0070C0"/>
                    </a:solidFill>
                  </a:tcPr>
                </a:tc>
                <a:tc>
                  <a:txBody>
                    <a:bodyPr/>
                    <a:lstStyle/>
                    <a:p>
                      <a:r>
                        <a:rPr lang="en-US" b="1" dirty="0"/>
                        <a:t>6</a:t>
                      </a:r>
                    </a:p>
                  </a:txBody>
                  <a:tcPr/>
                </a:tc>
                <a:tc>
                  <a:txBody>
                    <a:bodyPr/>
                    <a:lstStyle/>
                    <a:p>
                      <a:r>
                        <a:rPr lang="en-US" b="1" dirty="0">
                          <a:solidFill>
                            <a:srgbClr val="FF0000"/>
                          </a:solidFill>
                        </a:rPr>
                        <a:t>5</a:t>
                      </a:r>
                    </a:p>
                  </a:txBody>
                  <a:tcPr/>
                </a:tc>
                <a:tc>
                  <a:txBody>
                    <a:bodyPr/>
                    <a:lstStyle/>
                    <a:p>
                      <a:r>
                        <a:rPr lang="en-US" b="1" dirty="0"/>
                        <a:t>10</a:t>
                      </a:r>
                    </a:p>
                  </a:txBody>
                  <a:tcPr/>
                </a:tc>
                <a:tc>
                  <a:txBody>
                    <a:bodyPr/>
                    <a:lstStyle/>
                    <a:p>
                      <a:endParaRPr lang="en-US" b="1"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a:t> </a:t>
            </a:r>
          </a:p>
        </p:txBody>
      </p:sp>
      <p:sp>
        <p:nvSpPr>
          <p:cNvPr id="174083" name="Rectangle 3"/>
          <p:cNvSpPr>
            <a:spLocks noGrp="1" noChangeArrowheads="1"/>
          </p:cNvSpPr>
          <p:nvPr>
            <p:ph type="body" idx="1"/>
          </p:nvPr>
        </p:nvSpPr>
        <p:spPr/>
        <p:txBody>
          <a:bodyPr/>
          <a:lstStyle/>
          <a:p>
            <a:r>
              <a:rPr lang="en-US" dirty="0"/>
              <a:t>A </a:t>
            </a:r>
            <a:r>
              <a:rPr lang="en-US" b="1" dirty="0"/>
              <a:t>two-person constant-sum game </a:t>
            </a:r>
            <a:r>
              <a:rPr lang="en-US" dirty="0"/>
              <a:t>is a two-player game in which, for any choice of both player’s strategies, the row player’s reward and the column player’s reward add up to a constant value </a:t>
            </a:r>
            <a:r>
              <a:rPr lang="en-US" i="1" dirty="0"/>
              <a:t>c</a:t>
            </a:r>
            <a:r>
              <a:rPr lang="en-US"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sz="2200" dirty="0"/>
              <a:t>During the 8 to 9pm time slot, two networks are vying for an audience of 100 million viewers. Then networks must simultaneously announce the type of show they will air in that time slot. The possible choices for each network and the number of network 1 viewers (in millions) for each choice are shown in following table. For example, if both networks choose a western, the matrix indicates that 35 million people will watch network 1 and 100-35 = 65 million people will watch network 2. Thus, we have a two-person constant-sum game with c = 100 (million). Does this game have a saddle point? What is the value of the same to network 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Content Placeholder 4"/>
          <p:cNvGraphicFramePr>
            <a:graphicFrameLocks noGrp="1"/>
          </p:cNvGraphicFramePr>
          <p:nvPr>
            <p:ph idx="1"/>
          </p:nvPr>
        </p:nvGraphicFramePr>
        <p:xfrm>
          <a:off x="533400" y="2362200"/>
          <a:ext cx="8001000" cy="249428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370840">
                <a:tc rowSpan="2">
                  <a:txBody>
                    <a:bodyPr/>
                    <a:lstStyle/>
                    <a:p>
                      <a:r>
                        <a:rPr lang="en-US" dirty="0"/>
                        <a:t>Network</a:t>
                      </a:r>
                      <a:r>
                        <a:rPr lang="en-US" baseline="0" dirty="0"/>
                        <a:t> 1’ </a:t>
                      </a:r>
                      <a:r>
                        <a:rPr lang="en-US" baseline="0" dirty="0" err="1"/>
                        <a:t>Stregegy</a:t>
                      </a:r>
                      <a:endParaRPr lang="en-US" dirty="0"/>
                    </a:p>
                  </a:txBody>
                  <a:tcPr>
                    <a:solidFill>
                      <a:srgbClr val="0070C0"/>
                    </a:solidFill>
                  </a:tcPr>
                </a:tc>
                <a:tc gridSpan="3">
                  <a:txBody>
                    <a:bodyPr/>
                    <a:lstStyle/>
                    <a:p>
                      <a:r>
                        <a:rPr lang="en-US" dirty="0"/>
                        <a:t>Network 2</a:t>
                      </a:r>
                      <a:r>
                        <a:rPr lang="en-US" baseline="0" dirty="0"/>
                        <a:t>’s </a:t>
                      </a:r>
                      <a:r>
                        <a:rPr lang="en-US" baseline="0" dirty="0" err="1"/>
                        <a:t>Stretegy</a:t>
                      </a:r>
                      <a:endParaRPr lang="en-US" dirty="0"/>
                    </a:p>
                  </a:txBody>
                  <a:tcPr>
                    <a:solidFill>
                      <a:srgbClr val="0070C0"/>
                    </a:solidFill>
                  </a:tcPr>
                </a:tc>
                <a:tc hMerge="1">
                  <a:txBody>
                    <a:bodyPr/>
                    <a:lstStyle/>
                    <a:p>
                      <a:endParaRPr lang="en-US" dirty="0"/>
                    </a:p>
                  </a:txBody>
                  <a:tcPr/>
                </a:tc>
                <a:tc hMerge="1">
                  <a:txBody>
                    <a:bodyPr/>
                    <a:lstStyle/>
                    <a:p>
                      <a:endParaRPr lang="en-US" dirty="0"/>
                    </a:p>
                  </a:txBody>
                  <a:tcPr/>
                </a:tc>
                <a:tc rowSpan="2">
                  <a:txBody>
                    <a:bodyPr/>
                    <a:lstStyle/>
                    <a:p>
                      <a:r>
                        <a:rPr lang="en-US" dirty="0"/>
                        <a:t>Row Minimum</a:t>
                      </a:r>
                    </a:p>
                  </a:txBody>
                  <a:tcPr>
                    <a:solidFill>
                      <a:srgbClr val="0070C0"/>
                    </a:solidFill>
                  </a:tcPr>
                </a:tc>
                <a:extLst>
                  <a:ext uri="{0D108BD9-81ED-4DB2-BD59-A6C34878D82A}">
                    <a16:rowId xmlns:a16="http://schemas.microsoft.com/office/drawing/2014/main" val="10000"/>
                  </a:ext>
                </a:extLst>
              </a:tr>
              <a:tr h="370840">
                <a:tc vMerge="1">
                  <a:txBody>
                    <a:bodyPr/>
                    <a:lstStyle/>
                    <a:p>
                      <a:endParaRPr lang="en-US" dirty="0"/>
                    </a:p>
                  </a:txBody>
                  <a:tcPr>
                    <a:solidFill>
                      <a:srgbClr val="0070C0"/>
                    </a:solidFill>
                  </a:tcPr>
                </a:tc>
                <a:tc>
                  <a:txBody>
                    <a:bodyPr/>
                    <a:lstStyle/>
                    <a:p>
                      <a:r>
                        <a:rPr lang="en-US" dirty="0"/>
                        <a:t>Western</a:t>
                      </a:r>
                    </a:p>
                  </a:txBody>
                  <a:tcPr>
                    <a:solidFill>
                      <a:srgbClr val="0070C0"/>
                    </a:solidFill>
                  </a:tcPr>
                </a:tc>
                <a:tc>
                  <a:txBody>
                    <a:bodyPr/>
                    <a:lstStyle/>
                    <a:p>
                      <a:r>
                        <a:rPr lang="en-US" dirty="0"/>
                        <a:t>Soap Opera</a:t>
                      </a:r>
                    </a:p>
                  </a:txBody>
                  <a:tcPr>
                    <a:solidFill>
                      <a:srgbClr val="0070C0"/>
                    </a:solidFill>
                  </a:tcPr>
                </a:tc>
                <a:tc>
                  <a:txBody>
                    <a:bodyPr/>
                    <a:lstStyle/>
                    <a:p>
                      <a:r>
                        <a:rPr lang="en-US" dirty="0"/>
                        <a:t>Comedy</a:t>
                      </a:r>
                    </a:p>
                  </a:txBody>
                  <a:tcPr>
                    <a:solidFill>
                      <a:srgbClr val="0070C0"/>
                    </a:solidFill>
                  </a:tcPr>
                </a:tc>
                <a:tc vMerge="1">
                  <a:txBody>
                    <a:bodyPr/>
                    <a:lstStyle/>
                    <a:p>
                      <a:endParaRPr lang="en-US" dirty="0"/>
                    </a:p>
                  </a:txBody>
                  <a:tcPr>
                    <a:solidFill>
                      <a:srgbClr val="0070C0"/>
                    </a:solidFill>
                  </a:tcPr>
                </a:tc>
                <a:extLst>
                  <a:ext uri="{0D108BD9-81ED-4DB2-BD59-A6C34878D82A}">
                    <a16:rowId xmlns:a16="http://schemas.microsoft.com/office/drawing/2014/main" val="10001"/>
                  </a:ext>
                </a:extLst>
              </a:tr>
              <a:tr h="370840">
                <a:tc>
                  <a:txBody>
                    <a:bodyPr/>
                    <a:lstStyle/>
                    <a:p>
                      <a:r>
                        <a:rPr lang="en-US" dirty="0"/>
                        <a:t>Western</a:t>
                      </a:r>
                    </a:p>
                  </a:txBody>
                  <a:tcPr>
                    <a:solidFill>
                      <a:srgbClr val="0070C0"/>
                    </a:solidFill>
                  </a:tcPr>
                </a:tc>
                <a:tc>
                  <a:txBody>
                    <a:bodyPr/>
                    <a:lstStyle/>
                    <a:p>
                      <a:r>
                        <a:rPr lang="en-US" dirty="0"/>
                        <a:t>35</a:t>
                      </a:r>
                    </a:p>
                  </a:txBody>
                  <a:tcPr/>
                </a:tc>
                <a:tc>
                  <a:txBody>
                    <a:bodyPr/>
                    <a:lstStyle/>
                    <a:p>
                      <a:r>
                        <a:rPr lang="en-US" dirty="0"/>
                        <a:t>15</a:t>
                      </a:r>
                    </a:p>
                  </a:txBody>
                  <a:tcPr/>
                </a:tc>
                <a:tc>
                  <a:txBody>
                    <a:bodyPr/>
                    <a:lstStyle/>
                    <a:p>
                      <a:r>
                        <a:rPr lang="en-US" dirty="0"/>
                        <a:t>60</a:t>
                      </a:r>
                    </a:p>
                  </a:txBody>
                  <a:tcPr/>
                </a:tc>
                <a:tc>
                  <a:txBody>
                    <a:bodyPr/>
                    <a:lstStyle/>
                    <a:p>
                      <a:endParaRPr lang="en-US" b="1" dirty="0"/>
                    </a:p>
                  </a:txBody>
                  <a:tcPr/>
                </a:tc>
                <a:extLst>
                  <a:ext uri="{0D108BD9-81ED-4DB2-BD59-A6C34878D82A}">
                    <a16:rowId xmlns:a16="http://schemas.microsoft.com/office/drawing/2014/main" val="10002"/>
                  </a:ext>
                </a:extLst>
              </a:tr>
              <a:tr h="370840">
                <a:tc>
                  <a:txBody>
                    <a:bodyPr/>
                    <a:lstStyle/>
                    <a:p>
                      <a:r>
                        <a:rPr lang="en-US" dirty="0"/>
                        <a:t>Soap Opera</a:t>
                      </a:r>
                    </a:p>
                  </a:txBody>
                  <a:tcPr>
                    <a:solidFill>
                      <a:srgbClr val="0070C0"/>
                    </a:solidFill>
                  </a:tcPr>
                </a:tc>
                <a:tc>
                  <a:txBody>
                    <a:bodyPr/>
                    <a:lstStyle/>
                    <a:p>
                      <a:r>
                        <a:rPr lang="en-US" dirty="0"/>
                        <a:t>45</a:t>
                      </a:r>
                    </a:p>
                  </a:txBody>
                  <a:tcPr/>
                </a:tc>
                <a:tc>
                  <a:txBody>
                    <a:bodyPr/>
                    <a:lstStyle/>
                    <a:p>
                      <a:r>
                        <a:rPr lang="en-US" dirty="0"/>
                        <a:t>58</a:t>
                      </a:r>
                    </a:p>
                  </a:txBody>
                  <a:tcPr/>
                </a:tc>
                <a:tc>
                  <a:txBody>
                    <a:bodyPr/>
                    <a:lstStyle/>
                    <a:p>
                      <a:r>
                        <a:rPr lang="en-US" dirty="0"/>
                        <a:t>50</a:t>
                      </a:r>
                    </a:p>
                  </a:txBody>
                  <a:tcPr/>
                </a:tc>
                <a:tc>
                  <a:txBody>
                    <a:bodyPr/>
                    <a:lstStyle/>
                    <a:p>
                      <a:endParaRPr lang="en-US" b="1" dirty="0">
                        <a:solidFill>
                          <a:srgbClr val="FF0000"/>
                        </a:solidFill>
                      </a:endParaRPr>
                    </a:p>
                  </a:txBody>
                  <a:tcPr/>
                </a:tc>
                <a:extLst>
                  <a:ext uri="{0D108BD9-81ED-4DB2-BD59-A6C34878D82A}">
                    <a16:rowId xmlns:a16="http://schemas.microsoft.com/office/drawing/2014/main" val="10003"/>
                  </a:ext>
                </a:extLst>
              </a:tr>
              <a:tr h="370840">
                <a:tc>
                  <a:txBody>
                    <a:bodyPr/>
                    <a:lstStyle/>
                    <a:p>
                      <a:r>
                        <a:rPr lang="en-US" dirty="0"/>
                        <a:t>Comedy</a:t>
                      </a:r>
                    </a:p>
                  </a:txBody>
                  <a:tcPr>
                    <a:solidFill>
                      <a:srgbClr val="0070C0"/>
                    </a:solidFill>
                  </a:tcPr>
                </a:tc>
                <a:tc>
                  <a:txBody>
                    <a:bodyPr/>
                    <a:lstStyle/>
                    <a:p>
                      <a:r>
                        <a:rPr lang="en-US" dirty="0"/>
                        <a:t>38</a:t>
                      </a:r>
                    </a:p>
                  </a:txBody>
                  <a:tcPr/>
                </a:tc>
                <a:tc>
                  <a:txBody>
                    <a:bodyPr/>
                    <a:lstStyle/>
                    <a:p>
                      <a:r>
                        <a:rPr lang="en-US" dirty="0"/>
                        <a:t>14</a:t>
                      </a:r>
                    </a:p>
                  </a:txBody>
                  <a:tcPr/>
                </a:tc>
                <a:tc>
                  <a:txBody>
                    <a:bodyPr/>
                    <a:lstStyle/>
                    <a:p>
                      <a:r>
                        <a:rPr lang="en-US" dirty="0"/>
                        <a:t>70</a:t>
                      </a:r>
                    </a:p>
                  </a:txBody>
                  <a:tcPr/>
                </a:tc>
                <a:tc>
                  <a:txBody>
                    <a:bodyPr/>
                    <a:lstStyle/>
                    <a:p>
                      <a:endParaRPr lang="en-US" b="1" dirty="0">
                        <a:solidFill>
                          <a:schemeClr val="tx1"/>
                        </a:solidFill>
                      </a:endParaRPr>
                    </a:p>
                  </a:txBody>
                  <a:tcPr/>
                </a:tc>
                <a:extLst>
                  <a:ext uri="{0D108BD9-81ED-4DB2-BD59-A6C34878D82A}">
                    <a16:rowId xmlns:a16="http://schemas.microsoft.com/office/drawing/2014/main" val="10004"/>
                  </a:ext>
                </a:extLst>
              </a:tr>
              <a:tr h="370840">
                <a:tc>
                  <a:txBody>
                    <a:bodyPr/>
                    <a:lstStyle/>
                    <a:p>
                      <a:r>
                        <a:rPr lang="en-US" b="1" dirty="0">
                          <a:solidFill>
                            <a:schemeClr val="bg1"/>
                          </a:solidFill>
                        </a:rPr>
                        <a:t>Column Maximum</a:t>
                      </a:r>
                    </a:p>
                  </a:txBody>
                  <a:tcPr>
                    <a:solidFill>
                      <a:srgbClr val="0070C0"/>
                    </a:solidFill>
                  </a:tcPr>
                </a:tc>
                <a:tc>
                  <a:txBody>
                    <a:bodyPr/>
                    <a:lstStyle/>
                    <a:p>
                      <a:endParaRPr lang="en-US" b="1" dirty="0">
                        <a:solidFill>
                          <a:srgbClr val="FF0000"/>
                        </a:solidFill>
                      </a:endParaRPr>
                    </a:p>
                  </a:txBody>
                  <a:tcPr/>
                </a:tc>
                <a:tc>
                  <a:txBody>
                    <a:bodyPr/>
                    <a:lstStyle/>
                    <a:p>
                      <a:endParaRPr lang="en-US" b="1" dirty="0">
                        <a:solidFill>
                          <a:schemeClr val="tx1"/>
                        </a:solidFill>
                      </a:endParaRPr>
                    </a:p>
                  </a:txBody>
                  <a:tcPr/>
                </a:tc>
                <a:tc>
                  <a:txBody>
                    <a:bodyPr/>
                    <a:lstStyle/>
                    <a:p>
                      <a:endParaRPr lang="en-US" b="1" dirty="0"/>
                    </a:p>
                  </a:txBody>
                  <a:tcPr/>
                </a:tc>
                <a:tc>
                  <a:txBody>
                    <a:bodyPr/>
                    <a:lstStyle/>
                    <a:p>
                      <a:endParaRPr lang="en-US" b="1"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414</TotalTime>
  <Words>665</Words>
  <Application>Microsoft Office PowerPoint</Application>
  <PresentationFormat>On-screen Show (4:3)</PresentationFormat>
  <Paragraphs>103</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Times New Roman</vt:lpstr>
      <vt:lpstr>Verdana</vt:lpstr>
      <vt:lpstr>Wingdings</vt:lpstr>
      <vt:lpstr>Profile</vt:lpstr>
      <vt:lpstr>Chapter 14  Game Theory</vt:lpstr>
      <vt:lpstr>Why Game Theory?</vt:lpstr>
      <vt:lpstr>14.1 Two-Person Zero-Sum and Constant-Sum Games: saddle Points</vt:lpstr>
      <vt:lpstr> </vt:lpstr>
      <vt:lpstr> </vt:lpstr>
      <vt:lpstr>Example</vt:lpstr>
      <vt:lpstr> </vt:lpstr>
      <vt:lpstr>Example</vt:lpstr>
      <vt:lpstr>PowerPoint Presentation</vt:lpstr>
      <vt:lpstr>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An Introduction to Model Building</dc:title>
  <dc:creator>Lisa Veloz</dc:creator>
  <cp:lastModifiedBy>Lee, Hwajung</cp:lastModifiedBy>
  <cp:revision>29</cp:revision>
  <dcterms:created xsi:type="dcterms:W3CDTF">2004-05-29T12:46:12Z</dcterms:created>
  <dcterms:modified xsi:type="dcterms:W3CDTF">2024-03-25T15:39:17Z</dcterms:modified>
</cp:coreProperties>
</file>