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54" r:id="rId1"/>
  </p:sldMasterIdLst>
  <p:notesMasterIdLst>
    <p:notesMasterId r:id="rId17"/>
  </p:notesMasterIdLst>
  <p:sldIdLst>
    <p:sldId id="256" r:id="rId2"/>
    <p:sldId id="265" r:id="rId3"/>
    <p:sldId id="266" r:id="rId4"/>
    <p:sldId id="267" r:id="rId5"/>
    <p:sldId id="354" r:id="rId6"/>
    <p:sldId id="321" r:id="rId7"/>
    <p:sldId id="341" r:id="rId8"/>
    <p:sldId id="322" r:id="rId9"/>
    <p:sldId id="345" r:id="rId10"/>
    <p:sldId id="342" r:id="rId11"/>
    <p:sldId id="328" r:id="rId12"/>
    <p:sldId id="355" r:id="rId13"/>
    <p:sldId id="346" r:id="rId14"/>
    <p:sldId id="344" r:id="rId15"/>
    <p:sldId id="285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686" autoAdjust="0"/>
  </p:normalViewPr>
  <p:slideViewPr>
    <p:cSldViewPr snapToGrid="0">
      <p:cViewPr varScale="1">
        <p:scale>
          <a:sx n="102" d="100"/>
          <a:sy n="102" d="100"/>
        </p:scale>
        <p:origin x="8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2286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4572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6858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9144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11430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13716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16002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1828800" algn="l" rtl="0">
              <a:spcBef>
                <a:spcPts val="0"/>
              </a:spcBef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92945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No webcam or audio content on this slide.</a:t>
            </a:r>
          </a:p>
        </p:txBody>
      </p:sp>
    </p:spTree>
    <p:extLst>
      <p:ext uri="{BB962C8B-B14F-4D97-AF65-F5344CB8AC3E}">
        <p14:creationId xmlns:p14="http://schemas.microsoft.com/office/powerpoint/2010/main" val="1995939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3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cap="none" dirty="0" smtClean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Explain a type of interior gateway protocols: RIP, OSPF, IGRP</a:t>
            </a:r>
          </a:p>
          <a:p>
            <a:r>
              <a:rPr lang="en-US" sz="1200" b="0" i="0" u="none" strike="noStrike" kern="1200" cap="none" dirty="0" smtClean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Explain what NAT, DNS, DHCP, SMTP, AD are and how they work.</a:t>
            </a:r>
          </a:p>
          <a:p>
            <a:r>
              <a:rPr lang="en-US" sz="1200" b="0" i="0" u="none" strike="noStrike" kern="1200" cap="none" dirty="0" smtClean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Administer a computer network that supports various services such as NAT, DNS, DHCP, SMTP and Active Directory.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1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Answer the question posed or provide a transition from the </a:t>
            </a:r>
            <a:r>
              <a:rPr lang="en-US" sz="1200" b="0" i="1" u="none" strike="noStrike" cap="none">
                <a:latin typeface="Calibri"/>
                <a:ea typeface="Calibri"/>
                <a:cs typeface="Calibri"/>
                <a:sym typeface="Calibri"/>
              </a:rPr>
              <a:t>Check Your Understanding</a:t>
            </a: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 to the next part of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330307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Describe your interaction here. Include feedback for each possible answer choice (if applicable).</a:t>
            </a:r>
          </a:p>
        </p:txBody>
      </p:sp>
    </p:spTree>
    <p:extLst>
      <p:ext uri="{BB962C8B-B14F-4D97-AF65-F5344CB8AC3E}">
        <p14:creationId xmlns:p14="http://schemas.microsoft.com/office/powerpoint/2010/main" val="2009586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Answer the question posed or provide a transition from the </a:t>
            </a:r>
            <a:r>
              <a:rPr lang="en-US" sz="1200" b="0" i="1" u="none" strike="noStrike" cap="none">
                <a:latin typeface="Calibri"/>
                <a:ea typeface="Calibri"/>
                <a:cs typeface="Calibri"/>
                <a:sym typeface="Calibri"/>
              </a:rPr>
              <a:t>Check Your Understanding</a:t>
            </a: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 to the next part of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525980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Describe your interaction here. Include feedback for each possible answer choice (if applicable).</a:t>
            </a:r>
          </a:p>
        </p:txBody>
      </p:sp>
    </p:spTree>
    <p:extLst>
      <p:ext uri="{BB962C8B-B14F-4D97-AF65-F5344CB8AC3E}">
        <p14:creationId xmlns:p14="http://schemas.microsoft.com/office/powerpoint/2010/main" val="3872088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Answer the question posed or provide a transition from the </a:t>
            </a:r>
            <a:r>
              <a:rPr lang="en-US" sz="1200" b="0" i="1" u="none" strike="noStrike" cap="none">
                <a:latin typeface="Calibri"/>
                <a:ea typeface="Calibri"/>
                <a:cs typeface="Calibri"/>
                <a:sym typeface="Calibri"/>
              </a:rPr>
              <a:t>Check Your Understanding</a:t>
            </a:r>
            <a:r>
              <a:rPr lang="en-US" sz="1200" b="0" i="0" u="none" strike="noStrike" cap="none">
                <a:latin typeface="Calibri"/>
                <a:ea typeface="Calibri"/>
                <a:cs typeface="Calibri"/>
                <a:sym typeface="Calibri"/>
              </a:rPr>
              <a:t> to the next part of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338005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47335" y="1200150"/>
            <a:ext cx="8442245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  <a:defRPr sz="2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83771" marR="0" lvl="1" indent="-14877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219200" marR="0" lvl="2" indent="-1270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737360" marR="0" lvl="3" indent="-1879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194560" marR="0" lvl="4" indent="-1879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2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 txBox="1"/>
          <p:nvPr/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" name="Shape 18"/>
          <p:cNvGrpSpPr/>
          <p:nvPr/>
        </p:nvGrpSpPr>
        <p:grpSpPr>
          <a:xfrm>
            <a:off x="0" y="4774167"/>
            <a:ext cx="9144000" cy="375047"/>
            <a:chOff x="0" y="4774167"/>
            <a:chExt cx="9144000" cy="375047"/>
          </a:xfrm>
        </p:grpSpPr>
        <p:sp>
          <p:nvSpPr>
            <p:cNvPr id="19" name="Shape 19"/>
            <p:cNvSpPr/>
            <p:nvPr/>
          </p:nvSpPr>
          <p:spPr>
            <a:xfrm>
              <a:off x="0" y="4808219"/>
              <a:ext cx="9144000" cy="340994"/>
            </a:xfrm>
            <a:prstGeom prst="rect">
              <a:avLst/>
            </a:prstGeom>
            <a:solidFill>
              <a:srgbClr val="BC0523"/>
            </a:solidFill>
            <a:ln>
              <a:noFill/>
            </a:ln>
          </p:spPr>
          <p:txBody>
            <a:bodyPr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0" name="Shape 20" descr="RadfordHorizontal-logo-White.eps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235489" y="4887712"/>
              <a:ext cx="1792225" cy="142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Shape 21"/>
            <p:cNvSpPr/>
            <p:nvPr/>
          </p:nvSpPr>
          <p:spPr>
            <a:xfrm>
              <a:off x="74721" y="4774167"/>
              <a:ext cx="1787618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Trebuchet MS"/>
                <a:buNone/>
              </a:pPr>
              <a:r>
                <a:rPr lang="en-US" sz="1800" b="0" i="0" u="none" strike="noStrike" cap="none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IMPACT Program </a:t>
              </a:r>
            </a:p>
          </p:txBody>
        </p:sp>
      </p:grp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47335" y="63796"/>
            <a:ext cx="8442245" cy="5076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3" name="Shape 23"/>
          <p:cNvCxnSpPr/>
          <p:nvPr/>
        </p:nvCxnSpPr>
        <p:spPr>
          <a:xfrm>
            <a:off x="347335" y="571481"/>
            <a:ext cx="8339464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4" y="204785"/>
            <a:ext cx="3008314" cy="8715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  <a:defRPr sz="2000" b="1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575050" y="204789"/>
            <a:ext cx="5111750" cy="4389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83771" marR="0" lvl="1" indent="-12337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219200" marR="0" lvl="2" indent="-101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737360" marR="0" lvl="3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194560" marR="0" lvl="4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57204" y="1076328"/>
            <a:ext cx="3008314" cy="35182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83771" marR="0" lvl="1" indent="-12337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219200" marR="0" lvl="2" indent="-101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737360" marR="0" lvl="3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194560" marR="0" lvl="4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  <a:defRPr sz="2000" b="1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83771" marR="0" lvl="1" indent="-12337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219200" marR="0" lvl="2" indent="-101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737360" marR="0" lvl="3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194560" marR="0" lvl="4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9144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1371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18288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  <a:defRPr sz="4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83771" marR="0" lvl="1" indent="-12337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219200" marR="0" lvl="2" indent="-101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737360" marR="0" lvl="3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194560" marR="0" lvl="4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629400" y="205979"/>
            <a:ext cx="2057400" cy="4388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  <a:defRPr sz="4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205979"/>
            <a:ext cx="6019799" cy="4388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83771" marR="0" lvl="1" indent="-12337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219200" marR="0" lvl="2" indent="-101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737360" marR="0" lvl="3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194560" marR="0" lvl="4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  <a:defRPr sz="4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83771" marR="0" lvl="1" indent="-12337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219200" marR="0" lvl="2" indent="-101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737360" marR="0" lvl="3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194560" marR="0" lvl="4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651760" marR="0" lvl="5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108960" marR="0" lvl="6" indent="-16256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66159" marR="0" lvl="7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23359" marR="0" lvl="8" indent="-162559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28175" y="4769564"/>
            <a:ext cx="258624" cy="269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9"/>
          <p:cNvSpPr/>
          <p:nvPr/>
        </p:nvSpPr>
        <p:spPr>
          <a:xfrm>
            <a:off x="0" y="4808219"/>
            <a:ext cx="9144000" cy="340994"/>
          </a:xfrm>
          <a:prstGeom prst="rect">
            <a:avLst/>
          </a:prstGeom>
          <a:solidFill>
            <a:srgbClr val="BC0523"/>
          </a:solidFill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Shape 10" descr="RadfordHorizontal-logo-White.eps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235489" y="4887712"/>
            <a:ext cx="1792225" cy="1422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>
            <a:off x="74721" y="4774167"/>
            <a:ext cx="1787618" cy="369332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rebuchet MS"/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IMPACT Program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pdump.org/" TargetMode="External"/><Relationship Id="rId2" Type="http://schemas.openxmlformats.org/officeDocument/2006/relationships/hyperlink" Target="https://www.wireshark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mparison_of_packet_analyzer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0" y="4808219"/>
            <a:ext cx="9144000" cy="340994"/>
          </a:xfrm>
          <a:prstGeom prst="rect">
            <a:avLst/>
          </a:prstGeom>
          <a:solidFill>
            <a:srgbClr val="BC0523"/>
          </a:solidFill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/>
          <p:nvPr/>
        </p:nvSpPr>
        <p:spPr>
          <a:xfrm>
            <a:off x="165439" y="4774167"/>
            <a:ext cx="8822710" cy="369332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rebuchet MS"/>
              <a:buNone/>
            </a:pPr>
            <a:r>
              <a:rPr lang="en-US" sz="1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lang="en-US"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nnovative </a:t>
            </a:r>
            <a:r>
              <a:rPr lang="en-US" sz="1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</a:t>
            </a:r>
            <a:r>
              <a:rPr lang="en-US"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obile </a:t>
            </a:r>
            <a:r>
              <a:rPr lang="en-US" sz="1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</a:t>
            </a:r>
            <a:r>
              <a:rPr lang="en-US"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ersonalized </a:t>
            </a:r>
            <a:r>
              <a:rPr lang="en-US" sz="1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lang="en-US"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ccelerated </a:t>
            </a:r>
            <a:r>
              <a:rPr lang="en-US" sz="1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-US"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ompetency </a:t>
            </a:r>
            <a:r>
              <a:rPr lang="en-US" sz="1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</a:t>
            </a:r>
            <a:r>
              <a:rPr lang="en-US"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raining (IMPACT) Program </a:t>
            </a:r>
          </a:p>
        </p:txBody>
      </p:sp>
      <p:sp>
        <p:nvSpPr>
          <p:cNvPr id="48" name="Shape 48"/>
          <p:cNvSpPr/>
          <p:nvPr/>
        </p:nvSpPr>
        <p:spPr>
          <a:xfrm>
            <a:off x="-133348" y="811764"/>
            <a:ext cx="9513956" cy="1508104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Trebuchet MS"/>
              <a:buNone/>
            </a:pPr>
            <a:r>
              <a:rPr lang="en-US" sz="5200" b="1" dirty="0" smtClean="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Network Diagnosis</a:t>
            </a:r>
            <a:endParaRPr lang="en-US" sz="5200" b="1" i="0" u="none" strike="noStrike" cap="none" dirty="0" smtClean="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Trebuchet MS"/>
              <a:buNone/>
            </a:pPr>
            <a:r>
              <a:rPr lang="en-US" sz="2800" b="1" dirty="0" smtClean="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Dr. Hwajung Lee</a:t>
            </a:r>
            <a:endParaRPr lang="en-US" sz="2800" b="1" i="0" u="none" strike="noStrike" cap="none" dirty="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2892418" y="2804516"/>
            <a:ext cx="3386718" cy="1317554"/>
            <a:chOff x="0" y="0"/>
            <a:chExt cx="3386716" cy="1317553"/>
          </a:xfrm>
        </p:grpSpPr>
        <p:sp>
          <p:nvSpPr>
            <p:cNvPr id="50" name="Shape 50"/>
            <p:cNvSpPr/>
            <p:nvPr/>
          </p:nvSpPr>
          <p:spPr>
            <a:xfrm>
              <a:off x="0" y="0"/>
              <a:ext cx="3386716" cy="1317553"/>
            </a:xfrm>
            <a:prstGeom prst="roundRect">
              <a:avLst>
                <a:gd name="adj" fmla="val 16667"/>
              </a:avLst>
            </a:prstGeom>
            <a:solidFill>
              <a:srgbClr val="BC0523"/>
            </a:solidFill>
            <a:ln>
              <a:noFill/>
            </a:ln>
            <a:effectLst>
              <a:outerShdw blurRad="38100" dist="23000" dir="5400000" rotWithShape="0">
                <a:srgbClr val="000000">
                  <a:alpha val="34901"/>
                </a:srgbClr>
              </a:outerShdw>
            </a:effectLst>
          </p:spPr>
          <p:txBody>
            <a:bodyPr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" name="Shape 51" descr="Radford-logo-White.eps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27708" y="219928"/>
              <a:ext cx="2575599" cy="88458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-32573"/>
            <a:ext cx="8229600" cy="616774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0523"/>
              </a:buClr>
              <a:buSzPct val="25000"/>
              <a:buFont typeface="Trebuchet MS"/>
              <a:buNone/>
            </a:pPr>
            <a:r>
              <a:rPr lang="en-US" sz="3200" b="1" i="0" u="none" strike="noStrike" cap="none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rPr>
              <a:t>Check Your Understanding DEBRIEF</a:t>
            </a:r>
          </a:p>
        </p:txBody>
      </p:sp>
      <p:cxnSp>
        <p:nvCxnSpPr>
          <p:cNvPr id="103" name="Shape 103"/>
          <p:cNvCxnSpPr/>
          <p:nvPr/>
        </p:nvCxnSpPr>
        <p:spPr>
          <a:xfrm>
            <a:off x="497839" y="571481"/>
            <a:ext cx="818896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" name="Shape 104"/>
          <p:cNvSpPr/>
          <p:nvPr/>
        </p:nvSpPr>
        <p:spPr>
          <a:xfrm>
            <a:off x="133772" y="692560"/>
            <a:ext cx="8893941" cy="528349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5" name="Shape 105"/>
          <p:cNvGrpSpPr/>
          <p:nvPr/>
        </p:nvGrpSpPr>
        <p:grpSpPr>
          <a:xfrm>
            <a:off x="0" y="4774167"/>
            <a:ext cx="9144000" cy="375047"/>
            <a:chOff x="0" y="4774167"/>
            <a:chExt cx="9144000" cy="375047"/>
          </a:xfrm>
        </p:grpSpPr>
        <p:sp>
          <p:nvSpPr>
            <p:cNvPr id="106" name="Shape 106"/>
            <p:cNvSpPr/>
            <p:nvPr/>
          </p:nvSpPr>
          <p:spPr>
            <a:xfrm>
              <a:off x="0" y="4808219"/>
              <a:ext cx="9144000" cy="340994"/>
            </a:xfrm>
            <a:prstGeom prst="rect">
              <a:avLst/>
            </a:prstGeom>
            <a:solidFill>
              <a:srgbClr val="BC0523"/>
            </a:solidFill>
            <a:ln>
              <a:noFill/>
            </a:ln>
          </p:spPr>
          <p:txBody>
            <a:bodyPr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7" name="Shape 107" descr="RadfordHorizontal-logo-White.eps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235489" y="4922825"/>
              <a:ext cx="1792225" cy="142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Shape 108"/>
            <p:cNvSpPr/>
            <p:nvPr/>
          </p:nvSpPr>
          <p:spPr>
            <a:xfrm>
              <a:off x="74721" y="4774167"/>
              <a:ext cx="1787618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Trebuchet MS"/>
                <a:buNone/>
              </a:pPr>
              <a:r>
                <a:rPr lang="en-US" sz="1800" b="0" i="0" u="none" strike="noStrike" cap="none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IMPACT Program 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124372" y="798375"/>
            <a:ext cx="42033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en-US" dirty="0" smtClean="0">
              <a:latin typeface="Trebuchet MS" panose="020B0603020202020204" pitchFamily="34" charset="0"/>
            </a:endParaRPr>
          </a:p>
          <a:p>
            <a:pPr>
              <a:defRPr/>
            </a:pPr>
            <a:endParaRPr lang="en-US" dirty="0">
              <a:latin typeface="Trebuchet MS" panose="020B0603020202020204" pitchFamily="34" charset="0"/>
            </a:endParaRPr>
          </a:p>
          <a:p>
            <a:pPr>
              <a:defRPr/>
            </a:pPr>
            <a:r>
              <a:rPr lang="en-US" dirty="0">
                <a:latin typeface="Trebuchet MS" panose="020B0603020202020204" pitchFamily="34" charset="0"/>
              </a:rPr>
              <a:t>[Question] </a:t>
            </a:r>
            <a:r>
              <a:rPr lang="en-US" dirty="0"/>
              <a:t>True/False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 </a:t>
            </a:r>
            <a:r>
              <a:rPr lang="en-US" dirty="0" err="1"/>
              <a:t>tracert</a:t>
            </a:r>
            <a:r>
              <a:rPr lang="en-US" dirty="0"/>
              <a:t> command works using ICMP protocols.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Answer: true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2289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C00000"/>
                </a:solidFill>
              </a:rPr>
              <a:t>s</a:t>
            </a:r>
            <a:r>
              <a:rPr lang="en-US" altLang="en-US" b="1" dirty="0" smtClean="0">
                <a:solidFill>
                  <a:srgbClr val="C00000"/>
                </a:solidFill>
              </a:rPr>
              <a:t>how command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7800" indent="0" eaLnBrk="1" hangingPunct="1">
              <a:lnSpc>
                <a:spcPct val="90000"/>
              </a:lnSpc>
              <a:buNone/>
            </a:pPr>
            <a:endParaRPr lang="en-US" altLang="en-US" sz="1950" dirty="0"/>
          </a:p>
        </p:txBody>
      </p:sp>
    </p:spTree>
    <p:extLst>
      <p:ext uri="{BB962C8B-B14F-4D97-AF65-F5344CB8AC3E}">
        <p14:creationId xmlns:p14="http://schemas.microsoft.com/office/powerpoint/2010/main" val="422971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C00000"/>
                </a:solidFill>
              </a:rPr>
              <a:t>Activity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7800" indent="0" eaLnBrk="1" hangingPunct="1">
              <a:lnSpc>
                <a:spcPct val="90000"/>
              </a:lnSpc>
              <a:buNone/>
            </a:pPr>
            <a:r>
              <a:rPr lang="en-US" altLang="en-US" sz="1950" dirty="0" smtClean="0"/>
              <a:t>Lab 11.3.4.6 – Answer version</a:t>
            </a:r>
            <a:endParaRPr lang="en-US" altLang="en-US" sz="1950" dirty="0"/>
          </a:p>
        </p:txBody>
      </p:sp>
    </p:spTree>
    <p:extLst>
      <p:ext uri="{BB962C8B-B14F-4D97-AF65-F5344CB8AC3E}">
        <p14:creationId xmlns:p14="http://schemas.microsoft.com/office/powerpoint/2010/main" val="40044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-32573"/>
            <a:ext cx="8229600" cy="616774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0523"/>
              </a:buClr>
              <a:buSzPct val="25000"/>
              <a:buFont typeface="Trebuchet MS"/>
              <a:buNone/>
            </a:pPr>
            <a:r>
              <a:rPr lang="en-US" sz="3200" b="1" i="0" u="none" strike="noStrike" cap="none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rPr>
              <a:t>Check Your Understanding</a:t>
            </a:r>
          </a:p>
        </p:txBody>
      </p:sp>
      <p:cxnSp>
        <p:nvCxnSpPr>
          <p:cNvPr id="92" name="Shape 92"/>
          <p:cNvCxnSpPr/>
          <p:nvPr/>
        </p:nvCxnSpPr>
        <p:spPr>
          <a:xfrm>
            <a:off x="497839" y="571481"/>
            <a:ext cx="818896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3" name="Shape 93"/>
          <p:cNvSpPr/>
          <p:nvPr/>
        </p:nvSpPr>
        <p:spPr>
          <a:xfrm>
            <a:off x="133772" y="692560"/>
            <a:ext cx="8893941" cy="528349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4" name="Shape 94"/>
          <p:cNvGrpSpPr/>
          <p:nvPr/>
        </p:nvGrpSpPr>
        <p:grpSpPr>
          <a:xfrm>
            <a:off x="0" y="4774167"/>
            <a:ext cx="9144000" cy="375047"/>
            <a:chOff x="0" y="4774167"/>
            <a:chExt cx="9144000" cy="375047"/>
          </a:xfrm>
        </p:grpSpPr>
        <p:sp>
          <p:nvSpPr>
            <p:cNvPr id="95" name="Shape 95"/>
            <p:cNvSpPr/>
            <p:nvPr/>
          </p:nvSpPr>
          <p:spPr>
            <a:xfrm>
              <a:off x="0" y="4808219"/>
              <a:ext cx="9144000" cy="340994"/>
            </a:xfrm>
            <a:prstGeom prst="rect">
              <a:avLst/>
            </a:prstGeom>
            <a:solidFill>
              <a:srgbClr val="BC0523"/>
            </a:solidFill>
            <a:ln>
              <a:noFill/>
            </a:ln>
          </p:spPr>
          <p:txBody>
            <a:bodyPr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6" name="Shape 96" descr="RadfordHorizontal-logo-White.eps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235489" y="4922825"/>
              <a:ext cx="1792225" cy="142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Shape 97"/>
            <p:cNvSpPr/>
            <p:nvPr/>
          </p:nvSpPr>
          <p:spPr>
            <a:xfrm>
              <a:off x="74721" y="4774167"/>
              <a:ext cx="1787618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Trebuchet MS"/>
                <a:buNone/>
              </a:pPr>
              <a:r>
                <a:rPr lang="en-US" sz="1800" b="0" i="0" u="none" strike="noStrike" cap="none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IMPACT Program 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968530" y="1086241"/>
            <a:ext cx="74526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[To Tom, Erin, and Greg]</a:t>
            </a:r>
          </a:p>
          <a:p>
            <a:pPr>
              <a:defRPr/>
            </a:pPr>
            <a:endParaRPr lang="en-US" dirty="0" smtClean="0">
              <a:latin typeface="Trebuchet MS" panose="020B0603020202020204" pitchFamily="34" charset="0"/>
            </a:endParaRPr>
          </a:p>
          <a:p>
            <a:pPr>
              <a:defRPr/>
            </a:pPr>
            <a:r>
              <a:rPr lang="en-US" dirty="0" smtClean="0">
                <a:latin typeface="Trebuchet MS" panose="020B0603020202020204" pitchFamily="34" charset="0"/>
              </a:rPr>
              <a:t>[Question] </a:t>
            </a:r>
            <a:endParaRPr lang="en-US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dirty="0" smtClean="0"/>
              <a:t>What is </a:t>
            </a:r>
            <a:r>
              <a:rPr lang="en-US" dirty="0"/>
              <a:t>the appropriate command </a:t>
            </a:r>
            <a:r>
              <a:rPr lang="en-US" dirty="0" smtClean="0"/>
              <a:t>on a router to </a:t>
            </a:r>
            <a:r>
              <a:rPr lang="en-US" dirty="0"/>
              <a:t>display a summary of important information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about </a:t>
            </a:r>
            <a:r>
              <a:rPr lang="en-US" dirty="0"/>
              <a:t>the router </a:t>
            </a:r>
            <a:r>
              <a:rPr lang="en-US" dirty="0" smtClean="0"/>
              <a:t>interfaces?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Answer: show </a:t>
            </a:r>
            <a:r>
              <a:rPr lang="en-US" dirty="0" err="1" smtClean="0"/>
              <a:t>ip</a:t>
            </a:r>
            <a:r>
              <a:rPr lang="en-US" dirty="0" smtClean="0"/>
              <a:t> interface brief</a:t>
            </a:r>
          </a:p>
        </p:txBody>
      </p:sp>
    </p:spTree>
    <p:extLst>
      <p:ext uri="{BB962C8B-B14F-4D97-AF65-F5344CB8AC3E}">
        <p14:creationId xmlns:p14="http://schemas.microsoft.com/office/powerpoint/2010/main" val="32310643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-32573"/>
            <a:ext cx="8229600" cy="616774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0523"/>
              </a:buClr>
              <a:buSzPct val="25000"/>
              <a:buFont typeface="Trebuchet MS"/>
              <a:buNone/>
            </a:pPr>
            <a:r>
              <a:rPr lang="en-US" sz="3200" b="1" i="0" u="none" strike="noStrike" cap="none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rPr>
              <a:t>Check Your Understanding DEBRIEF</a:t>
            </a:r>
          </a:p>
        </p:txBody>
      </p:sp>
      <p:cxnSp>
        <p:nvCxnSpPr>
          <p:cNvPr id="103" name="Shape 103"/>
          <p:cNvCxnSpPr/>
          <p:nvPr/>
        </p:nvCxnSpPr>
        <p:spPr>
          <a:xfrm>
            <a:off x="497839" y="571481"/>
            <a:ext cx="818896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" name="Shape 104"/>
          <p:cNvSpPr/>
          <p:nvPr/>
        </p:nvSpPr>
        <p:spPr>
          <a:xfrm>
            <a:off x="133772" y="692560"/>
            <a:ext cx="8893941" cy="528349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5" name="Shape 105"/>
          <p:cNvGrpSpPr/>
          <p:nvPr/>
        </p:nvGrpSpPr>
        <p:grpSpPr>
          <a:xfrm>
            <a:off x="0" y="4774167"/>
            <a:ext cx="9144000" cy="375047"/>
            <a:chOff x="0" y="4774167"/>
            <a:chExt cx="9144000" cy="375047"/>
          </a:xfrm>
        </p:grpSpPr>
        <p:sp>
          <p:nvSpPr>
            <p:cNvPr id="106" name="Shape 106"/>
            <p:cNvSpPr/>
            <p:nvPr/>
          </p:nvSpPr>
          <p:spPr>
            <a:xfrm>
              <a:off x="0" y="4808219"/>
              <a:ext cx="9144000" cy="340994"/>
            </a:xfrm>
            <a:prstGeom prst="rect">
              <a:avLst/>
            </a:prstGeom>
            <a:solidFill>
              <a:srgbClr val="BC0523"/>
            </a:solidFill>
            <a:ln>
              <a:noFill/>
            </a:ln>
          </p:spPr>
          <p:txBody>
            <a:bodyPr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7" name="Shape 107" descr="RadfordHorizontal-logo-White.eps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235489" y="4922825"/>
              <a:ext cx="1792225" cy="142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Shape 108"/>
            <p:cNvSpPr/>
            <p:nvPr/>
          </p:nvSpPr>
          <p:spPr>
            <a:xfrm>
              <a:off x="74721" y="4774167"/>
              <a:ext cx="1787618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Trebuchet MS"/>
                <a:buNone/>
              </a:pPr>
              <a:r>
                <a:rPr lang="en-US" sz="1800" b="0" i="0" u="none" strike="noStrike" cap="none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IMPACT Program 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59596" y="1175536"/>
            <a:ext cx="75023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[To Tom, Erin, and Greg]</a:t>
            </a:r>
          </a:p>
          <a:p>
            <a:pPr>
              <a:defRPr/>
            </a:pPr>
            <a:endParaRPr lang="en-US" dirty="0">
              <a:latin typeface="Trebuchet MS" panose="020B0603020202020204" pitchFamily="34" charset="0"/>
            </a:endParaRPr>
          </a:p>
          <a:p>
            <a:pPr>
              <a:defRPr/>
            </a:pPr>
            <a:r>
              <a:rPr lang="en-US" dirty="0">
                <a:latin typeface="Trebuchet MS" panose="020B0603020202020204" pitchFamily="34" charset="0"/>
              </a:rPr>
              <a:t>[Question] </a:t>
            </a:r>
            <a:endParaRPr 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dirty="0"/>
              <a:t>What is the appropriate command on a router to display a summary of important information </a:t>
            </a:r>
          </a:p>
          <a:p>
            <a:pPr>
              <a:defRPr/>
            </a:pPr>
            <a:r>
              <a:rPr lang="en-US" dirty="0"/>
              <a:t>about the router interfaces?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Answer: show </a:t>
            </a:r>
            <a:r>
              <a:rPr lang="en-US" dirty="0" err="1"/>
              <a:t>ip</a:t>
            </a:r>
            <a:r>
              <a:rPr lang="en-US" dirty="0"/>
              <a:t> interface brief</a:t>
            </a:r>
          </a:p>
        </p:txBody>
      </p:sp>
    </p:spTree>
    <p:extLst>
      <p:ext uri="{BB962C8B-B14F-4D97-AF65-F5344CB8AC3E}">
        <p14:creationId xmlns:p14="http://schemas.microsoft.com/office/powerpoint/2010/main" val="42665234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457200" y="-32573"/>
            <a:ext cx="8229600" cy="616775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en-US" dirty="0" smtClean="0"/>
              <a:t>Summary</a:t>
            </a:r>
            <a:endParaRPr dirty="0"/>
          </a:p>
        </p:txBody>
      </p:sp>
      <p:sp>
        <p:nvSpPr>
          <p:cNvPr id="130" name="Shape 130"/>
          <p:cNvSpPr/>
          <p:nvPr/>
        </p:nvSpPr>
        <p:spPr>
          <a:xfrm>
            <a:off x="0" y="4808220"/>
            <a:ext cx="9144000" cy="340995"/>
          </a:xfrm>
          <a:prstGeom prst="rect">
            <a:avLst/>
          </a:prstGeom>
          <a:solidFill>
            <a:srgbClr val="BC05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1" name="image2.pdf" descr="RadfordHorizontal-logo-White.ep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35489" y="4922825"/>
            <a:ext cx="1792225" cy="14224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/>
          <p:nvPr/>
        </p:nvSpPr>
        <p:spPr>
          <a:xfrm>
            <a:off x="497840" y="571481"/>
            <a:ext cx="8188960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133773" y="692561"/>
            <a:ext cx="8893941" cy="528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20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</p:txBody>
      </p:sp>
      <p:sp>
        <p:nvSpPr>
          <p:cNvPr id="11" name="Shape 122"/>
          <p:cNvSpPr/>
          <p:nvPr/>
        </p:nvSpPr>
        <p:spPr>
          <a:xfrm>
            <a:off x="74721" y="4774167"/>
            <a:ext cx="178761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en-US" dirty="0" smtClean="0"/>
              <a:t>IMPACT Program </a:t>
            </a:r>
            <a:endParaRPr dirty="0"/>
          </a:p>
        </p:txBody>
      </p:sp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347335" y="962568"/>
            <a:ext cx="8442246" cy="3394473"/>
          </a:xfrm>
        </p:spPr>
        <p:txBody>
          <a:bodyPr>
            <a:normAutofit/>
          </a:bodyPr>
          <a:lstStyle/>
          <a:p>
            <a:r>
              <a:rPr lang="en-US" dirty="0"/>
              <a:t>Network analyzers</a:t>
            </a:r>
          </a:p>
          <a:p>
            <a:r>
              <a:rPr lang="en-US" dirty="0"/>
              <a:t>ping and traceroute (</a:t>
            </a:r>
            <a:r>
              <a:rPr lang="en-US" dirty="0" err="1"/>
              <a:t>tracert</a:t>
            </a:r>
            <a:r>
              <a:rPr lang="en-US" dirty="0"/>
              <a:t>) commands</a:t>
            </a:r>
          </a:p>
          <a:p>
            <a:r>
              <a:rPr lang="en-US" dirty="0"/>
              <a:t>show command </a:t>
            </a:r>
          </a:p>
        </p:txBody>
      </p:sp>
    </p:spTree>
    <p:extLst>
      <p:ext uri="{BB962C8B-B14F-4D97-AF65-F5344CB8AC3E}">
        <p14:creationId xmlns:p14="http://schemas.microsoft.com/office/powerpoint/2010/main" val="43090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457200" y="-32573"/>
            <a:ext cx="8229600" cy="616775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en-US" dirty="0" smtClean="0"/>
              <a:t>Intro</a:t>
            </a:r>
            <a:endParaRPr dirty="0"/>
          </a:p>
        </p:txBody>
      </p:sp>
      <p:sp>
        <p:nvSpPr>
          <p:cNvPr id="132" name="Shape 132"/>
          <p:cNvSpPr/>
          <p:nvPr/>
        </p:nvSpPr>
        <p:spPr>
          <a:xfrm>
            <a:off x="497840" y="571481"/>
            <a:ext cx="8188960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133773" y="692561"/>
            <a:ext cx="8893941" cy="528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20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4774167"/>
            <a:ext cx="9144000" cy="375048"/>
            <a:chOff x="0" y="4774167"/>
            <a:chExt cx="9144000" cy="375048"/>
          </a:xfrm>
        </p:grpSpPr>
        <p:sp>
          <p:nvSpPr>
            <p:cNvPr id="130" name="Shape 130"/>
            <p:cNvSpPr/>
            <p:nvPr/>
          </p:nvSpPr>
          <p:spPr>
            <a:xfrm>
              <a:off x="0" y="4808220"/>
              <a:ext cx="9144000" cy="340995"/>
            </a:xfrm>
            <a:prstGeom prst="rect">
              <a:avLst/>
            </a:prstGeom>
            <a:solidFill>
              <a:srgbClr val="BC0523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131" name="image2.pdf" descr="RadfordHorizontal-logo-White.eps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235489" y="4922825"/>
              <a:ext cx="1792225" cy="142241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" name="Shape 122"/>
            <p:cNvSpPr/>
            <p:nvPr/>
          </p:nvSpPr>
          <p:spPr>
            <a:xfrm>
              <a:off x="74721" y="4774167"/>
              <a:ext cx="1787619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en-US" dirty="0" smtClean="0"/>
                <a:t>IMPACT Program </a:t>
              </a:r>
              <a:endParaRPr dirty="0"/>
            </a:p>
          </p:txBody>
        </p:sp>
      </p:grpSp>
      <p:sp>
        <p:nvSpPr>
          <p:cNvPr id="10" name="Text Placeholder 1"/>
          <p:cNvSpPr>
            <a:spLocks noGrp="1"/>
          </p:cNvSpPr>
          <p:nvPr>
            <p:ph type="body" idx="1"/>
          </p:nvPr>
        </p:nvSpPr>
        <p:spPr>
          <a:xfrm>
            <a:off x="347335" y="832758"/>
            <a:ext cx="5291465" cy="3394473"/>
          </a:xfrm>
        </p:spPr>
        <p:txBody>
          <a:bodyPr/>
          <a:lstStyle/>
          <a:p>
            <a:r>
              <a:rPr lang="en-US" dirty="0" smtClean="0"/>
              <a:t>Explain network 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4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457200" y="-32573"/>
            <a:ext cx="8229600" cy="616775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en-US" dirty="0" smtClean="0"/>
              <a:t>Contents</a:t>
            </a:r>
            <a:endParaRPr dirty="0"/>
          </a:p>
        </p:txBody>
      </p:sp>
      <p:sp>
        <p:nvSpPr>
          <p:cNvPr id="130" name="Shape 130"/>
          <p:cNvSpPr/>
          <p:nvPr/>
        </p:nvSpPr>
        <p:spPr>
          <a:xfrm>
            <a:off x="0" y="4808220"/>
            <a:ext cx="9144000" cy="340995"/>
          </a:xfrm>
          <a:prstGeom prst="rect">
            <a:avLst/>
          </a:prstGeom>
          <a:solidFill>
            <a:srgbClr val="BC05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1" name="image2.pdf" descr="RadfordHorizontal-logo-White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35489" y="4922825"/>
            <a:ext cx="1792225" cy="14224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/>
          <p:nvPr/>
        </p:nvSpPr>
        <p:spPr>
          <a:xfrm>
            <a:off x="497840" y="571481"/>
            <a:ext cx="8188960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133773" y="692561"/>
            <a:ext cx="8893941" cy="528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20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</p:txBody>
      </p:sp>
      <p:sp>
        <p:nvSpPr>
          <p:cNvPr id="11" name="Shape 122"/>
          <p:cNvSpPr/>
          <p:nvPr/>
        </p:nvSpPr>
        <p:spPr>
          <a:xfrm>
            <a:off x="74721" y="4774167"/>
            <a:ext cx="178761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en-US" dirty="0" smtClean="0"/>
              <a:t>IMPACT Program </a:t>
            </a:r>
            <a:endParaRPr dirty="0"/>
          </a:p>
        </p:txBody>
      </p:sp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371197" y="956736"/>
            <a:ext cx="8442246" cy="3394473"/>
          </a:xfrm>
        </p:spPr>
        <p:txBody>
          <a:bodyPr>
            <a:normAutofit/>
          </a:bodyPr>
          <a:lstStyle/>
          <a:p>
            <a:r>
              <a:rPr lang="en-US" dirty="0" smtClean="0"/>
              <a:t>Network analyzers</a:t>
            </a:r>
          </a:p>
          <a:p>
            <a:r>
              <a:rPr lang="en-US" dirty="0"/>
              <a:t>p</a:t>
            </a:r>
            <a:r>
              <a:rPr lang="en-US" dirty="0" smtClean="0"/>
              <a:t>ing and traceroute (</a:t>
            </a:r>
            <a:r>
              <a:rPr lang="en-US" dirty="0" err="1" smtClean="0"/>
              <a:t>tracert</a:t>
            </a:r>
            <a:r>
              <a:rPr lang="en-US" dirty="0" smtClean="0"/>
              <a:t>) commands</a:t>
            </a:r>
          </a:p>
          <a:p>
            <a:r>
              <a:rPr lang="en-US" dirty="0"/>
              <a:t>s</a:t>
            </a:r>
            <a:r>
              <a:rPr lang="en-US" dirty="0" smtClean="0"/>
              <a:t>how command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59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47336" y="849104"/>
            <a:ext cx="8288664" cy="3394472"/>
          </a:xfrm>
        </p:spPr>
        <p:txBody>
          <a:bodyPr/>
          <a:lstStyle/>
          <a:p>
            <a:r>
              <a:rPr lang="en-US" altLang="en-US" dirty="0"/>
              <a:t>Wireshark (</a:t>
            </a:r>
            <a:r>
              <a:rPr lang="en-US" altLang="en-US" dirty="0">
                <a:hlinkClick r:id="rId2"/>
              </a:rPr>
              <a:t>https://www.wireshark.org</a:t>
            </a:r>
            <a:r>
              <a:rPr lang="en-US" altLang="en-US" dirty="0" smtClean="0">
                <a:hlinkClick r:id="rId2"/>
              </a:rPr>
              <a:t>/</a:t>
            </a:r>
            <a:r>
              <a:rPr lang="en-US" altLang="en-US" dirty="0" smtClean="0"/>
              <a:t>) </a:t>
            </a:r>
          </a:p>
          <a:p>
            <a:r>
              <a:rPr lang="en-US" altLang="en-US" dirty="0" err="1" smtClean="0"/>
              <a:t>tcpdump</a:t>
            </a:r>
            <a:r>
              <a:rPr lang="en-US" altLang="en-US" dirty="0" smtClean="0"/>
              <a:t> (</a:t>
            </a:r>
            <a:r>
              <a:rPr lang="en-US" u="sng" dirty="0">
                <a:hlinkClick r:id="rId3"/>
              </a:rPr>
              <a:t>http://www.tcpdump.org</a:t>
            </a:r>
            <a:r>
              <a:rPr lang="en-US" u="sng" dirty="0" smtClean="0">
                <a:hlinkClick r:id="rId3"/>
              </a:rPr>
              <a:t>/</a:t>
            </a:r>
            <a:r>
              <a:rPr lang="en-US" dirty="0"/>
              <a:t>)</a:t>
            </a:r>
            <a:endParaRPr lang="en-US" altLang="en-US" dirty="0" smtClean="0"/>
          </a:p>
          <a:p>
            <a:r>
              <a:rPr lang="en-US" altLang="en-US" dirty="0" err="1" smtClean="0"/>
              <a:t>Ethercap</a:t>
            </a:r>
            <a:endParaRPr lang="en-US" altLang="en-US" dirty="0" smtClean="0"/>
          </a:p>
          <a:p>
            <a:r>
              <a:rPr lang="en-US" altLang="en-US" dirty="0" err="1" smtClean="0"/>
              <a:t>NetStumber</a:t>
            </a:r>
            <a:endParaRPr lang="en-US" altLang="en-US" dirty="0" smtClean="0"/>
          </a:p>
          <a:p>
            <a:r>
              <a:rPr lang="en-US" altLang="en-US" dirty="0" err="1" smtClean="0"/>
              <a:t>Ngrep</a:t>
            </a:r>
            <a:endParaRPr lang="en-US" altLang="en-US" dirty="0" smtClean="0"/>
          </a:p>
          <a:p>
            <a:r>
              <a:rPr lang="en-US" altLang="en-US" dirty="0" err="1" smtClean="0"/>
              <a:t>Ntop</a:t>
            </a:r>
            <a:endParaRPr lang="en-US" altLang="en-US" dirty="0" smtClean="0"/>
          </a:p>
          <a:p>
            <a:r>
              <a:rPr lang="en-US" altLang="en-US" dirty="0" err="1" smtClean="0"/>
              <a:t>EtherApe</a:t>
            </a:r>
            <a:endParaRPr lang="en-US" alt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Packet Analyzers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3333" y="4521200"/>
            <a:ext cx="3132667" cy="194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8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47335" y="849104"/>
            <a:ext cx="8442245" cy="3394472"/>
          </a:xfrm>
        </p:spPr>
        <p:txBody>
          <a:bodyPr/>
          <a:lstStyle/>
          <a:p>
            <a:r>
              <a:rPr lang="en-US" sz="2000" u="sng" dirty="0">
                <a:hlinkClick r:id="rId2"/>
              </a:rPr>
              <a:t>https://</a:t>
            </a:r>
            <a:r>
              <a:rPr lang="en-US" sz="2000" u="sng" dirty="0" smtClean="0">
                <a:hlinkClick r:id="rId2"/>
              </a:rPr>
              <a:t>en.wikipedia.org/wiki/Comparison_of_packet_analyzers</a:t>
            </a:r>
            <a:r>
              <a:rPr lang="en-US" sz="2000" u="sng" dirty="0" smtClean="0"/>
              <a:t> 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Comparison of Packet Analyzers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3333" y="4521200"/>
            <a:ext cx="3132667" cy="194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5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BC0523"/>
                </a:solidFill>
              </a:rPr>
              <a:t>Check Your Understanding</a:t>
            </a:r>
            <a:endParaRPr lang="en-US" altLang="en-US" dirty="0" smtClean="0"/>
          </a:p>
        </p:txBody>
      </p:sp>
      <p:sp>
        <p:nvSpPr>
          <p:cNvPr id="66563" name="TextBox 4"/>
          <p:cNvSpPr txBox="1">
            <a:spLocks noChangeArrowheads="1"/>
          </p:cNvSpPr>
          <p:nvPr/>
        </p:nvSpPr>
        <p:spPr bwMode="auto">
          <a:xfrm>
            <a:off x="1651132" y="1230764"/>
            <a:ext cx="1583135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2519363" y="4382691"/>
            <a:ext cx="3002756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en-US" sz="2000" dirty="0" smtClean="0"/>
              <a:t>[Question] Select all of the packet analyzers</a:t>
            </a:r>
          </a:p>
          <a:p>
            <a:pPr marL="692150" indent="-514350">
              <a:buAutoNum type="alphaLcPeriod"/>
            </a:pPr>
            <a:r>
              <a:rPr lang="en-US" sz="2000" dirty="0" smtClean="0"/>
              <a:t>Wireshark</a:t>
            </a:r>
          </a:p>
          <a:p>
            <a:pPr marL="692150" indent="-514350">
              <a:buAutoNum type="alphaLcPeriod"/>
            </a:pPr>
            <a:r>
              <a:rPr lang="en-US" sz="2000" dirty="0" err="1" smtClean="0"/>
              <a:t>EtherApe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err="1" smtClean="0"/>
              <a:t>Ethercap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err="1" smtClean="0"/>
              <a:t>Tcpdump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smtClean="0"/>
              <a:t>ping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err="1" smtClean="0"/>
              <a:t>Ngrep</a:t>
            </a:r>
            <a:endParaRPr lang="en-US" sz="2000" dirty="0" smtClean="0"/>
          </a:p>
          <a:p>
            <a:pPr marL="692150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8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-32573"/>
            <a:ext cx="8229600" cy="616774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0523"/>
              </a:buClr>
              <a:buSzPct val="25000"/>
              <a:buFont typeface="Trebuchet MS"/>
              <a:buNone/>
            </a:pPr>
            <a:r>
              <a:rPr lang="en-US" sz="3200" b="1" i="0" u="none" strike="noStrike" cap="none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rPr>
              <a:t>Check Your Understanding DEBRIEF</a:t>
            </a:r>
          </a:p>
        </p:txBody>
      </p:sp>
      <p:cxnSp>
        <p:nvCxnSpPr>
          <p:cNvPr id="103" name="Shape 103"/>
          <p:cNvCxnSpPr/>
          <p:nvPr/>
        </p:nvCxnSpPr>
        <p:spPr>
          <a:xfrm>
            <a:off x="497839" y="571481"/>
            <a:ext cx="818896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" name="Shape 104"/>
          <p:cNvSpPr/>
          <p:nvPr/>
        </p:nvSpPr>
        <p:spPr>
          <a:xfrm>
            <a:off x="133772" y="692560"/>
            <a:ext cx="8893941" cy="528349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5" name="Shape 105"/>
          <p:cNvGrpSpPr/>
          <p:nvPr/>
        </p:nvGrpSpPr>
        <p:grpSpPr>
          <a:xfrm>
            <a:off x="0" y="4774167"/>
            <a:ext cx="9144000" cy="375047"/>
            <a:chOff x="0" y="4774167"/>
            <a:chExt cx="9144000" cy="375047"/>
          </a:xfrm>
        </p:grpSpPr>
        <p:sp>
          <p:nvSpPr>
            <p:cNvPr id="106" name="Shape 106"/>
            <p:cNvSpPr/>
            <p:nvPr/>
          </p:nvSpPr>
          <p:spPr>
            <a:xfrm>
              <a:off x="0" y="4808219"/>
              <a:ext cx="9144000" cy="340994"/>
            </a:xfrm>
            <a:prstGeom prst="rect">
              <a:avLst/>
            </a:prstGeom>
            <a:solidFill>
              <a:srgbClr val="BC0523"/>
            </a:solidFill>
            <a:ln>
              <a:noFill/>
            </a:ln>
          </p:spPr>
          <p:txBody>
            <a:bodyPr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7" name="Shape 107" descr="RadfordHorizontal-logo-White.eps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235489" y="4922825"/>
              <a:ext cx="1792225" cy="142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Shape 108"/>
            <p:cNvSpPr/>
            <p:nvPr/>
          </p:nvSpPr>
          <p:spPr>
            <a:xfrm>
              <a:off x="74721" y="4774167"/>
              <a:ext cx="1787618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Trebuchet MS"/>
                <a:buNone/>
              </a:pPr>
              <a:r>
                <a:rPr lang="en-US" sz="1800" b="0" i="0" u="none" strike="noStrike" cap="none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IMPACT Program </a:t>
              </a:r>
            </a:p>
          </p:txBody>
        </p:sp>
      </p:grp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651132" y="1230764"/>
            <a:ext cx="1583135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519363" y="4382691"/>
            <a:ext cx="3002756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347335" y="1200149"/>
            <a:ext cx="8442245" cy="3523921"/>
          </a:xfrm>
        </p:spPr>
        <p:txBody>
          <a:bodyPr/>
          <a:lstStyle/>
          <a:p>
            <a:pPr marL="177800" indent="0">
              <a:buNone/>
            </a:pPr>
            <a:r>
              <a:rPr lang="en-US" sz="2000" dirty="0" smtClean="0"/>
              <a:t>[Question] Select all of the packet analyzers</a:t>
            </a:r>
          </a:p>
          <a:p>
            <a:pPr marL="692150" indent="-514350">
              <a:buAutoNum type="alphaLcPeriod"/>
            </a:pPr>
            <a:r>
              <a:rPr lang="en-US" sz="2000" dirty="0" smtClean="0"/>
              <a:t>Wireshark</a:t>
            </a:r>
          </a:p>
          <a:p>
            <a:pPr marL="692150" indent="-514350">
              <a:buAutoNum type="alphaLcPeriod"/>
            </a:pPr>
            <a:r>
              <a:rPr lang="en-US" sz="2000" dirty="0" err="1" smtClean="0"/>
              <a:t>EtherApe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err="1" smtClean="0"/>
              <a:t>Ethercap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err="1" smtClean="0"/>
              <a:t>Tcpdump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smtClean="0"/>
              <a:t>ping</a:t>
            </a:r>
            <a:endParaRPr lang="en-US" sz="2000" dirty="0" smtClean="0"/>
          </a:p>
          <a:p>
            <a:pPr marL="692150" indent="-514350">
              <a:buAutoNum type="alphaLcPeriod"/>
            </a:pPr>
            <a:r>
              <a:rPr lang="en-US" sz="2000" dirty="0" err="1" smtClean="0"/>
              <a:t>Ngrep</a:t>
            </a:r>
            <a:endParaRPr lang="en-US" sz="2000" dirty="0" smtClean="0"/>
          </a:p>
          <a:p>
            <a:pPr marL="177800" indent="0">
              <a:buNone/>
            </a:pPr>
            <a:endParaRPr lang="en-US" sz="2000" dirty="0" smtClean="0"/>
          </a:p>
          <a:p>
            <a:pPr marL="177800" indent="0">
              <a:buNone/>
            </a:pPr>
            <a:r>
              <a:rPr lang="en-US" sz="2000" dirty="0" smtClean="0"/>
              <a:t>Answers: all of the </a:t>
            </a:r>
            <a:r>
              <a:rPr lang="en-US" sz="2000" dirty="0" smtClean="0"/>
              <a:t>above except (e)</a:t>
            </a:r>
            <a:endParaRPr lang="en-US" sz="2000" dirty="0" smtClean="0"/>
          </a:p>
          <a:p>
            <a:pPr marL="692150" indent="-514350">
              <a:buAutoNum type="alphaL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34968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335" y="1138747"/>
            <a:ext cx="8442245" cy="339447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Lab 11.3.2.2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C00000"/>
                </a:solidFill>
              </a:rPr>
              <a:t>ping and traceroute (</a:t>
            </a:r>
            <a:r>
              <a:rPr lang="en-US" altLang="en-US" b="1" dirty="0" err="1" smtClean="0">
                <a:solidFill>
                  <a:srgbClr val="C00000"/>
                </a:solidFill>
              </a:rPr>
              <a:t>tracert</a:t>
            </a:r>
            <a:r>
              <a:rPr lang="en-US" altLang="en-US" b="1" dirty="0" smtClean="0">
                <a:solidFill>
                  <a:srgbClr val="C00000"/>
                </a:solidFill>
              </a:rPr>
              <a:t>) command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0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-32573"/>
            <a:ext cx="8229600" cy="616774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0523"/>
              </a:buClr>
              <a:buSzPct val="25000"/>
              <a:buFont typeface="Trebuchet MS"/>
              <a:buNone/>
            </a:pPr>
            <a:r>
              <a:rPr lang="en-US" sz="3200" b="1" i="0" u="none" strike="noStrike" cap="none">
                <a:solidFill>
                  <a:srgbClr val="BC0523"/>
                </a:solidFill>
                <a:latin typeface="Trebuchet MS"/>
                <a:ea typeface="Trebuchet MS"/>
                <a:cs typeface="Trebuchet MS"/>
                <a:sym typeface="Trebuchet MS"/>
              </a:rPr>
              <a:t>Check Your Understanding</a:t>
            </a:r>
          </a:p>
        </p:txBody>
      </p:sp>
      <p:cxnSp>
        <p:nvCxnSpPr>
          <p:cNvPr id="92" name="Shape 92"/>
          <p:cNvCxnSpPr/>
          <p:nvPr/>
        </p:nvCxnSpPr>
        <p:spPr>
          <a:xfrm>
            <a:off x="497839" y="571481"/>
            <a:ext cx="818896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3" name="Shape 93"/>
          <p:cNvSpPr/>
          <p:nvPr/>
        </p:nvSpPr>
        <p:spPr>
          <a:xfrm>
            <a:off x="133772" y="692560"/>
            <a:ext cx="8893941" cy="528349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4" name="Shape 94"/>
          <p:cNvGrpSpPr/>
          <p:nvPr/>
        </p:nvGrpSpPr>
        <p:grpSpPr>
          <a:xfrm>
            <a:off x="0" y="4774167"/>
            <a:ext cx="9144000" cy="375047"/>
            <a:chOff x="0" y="4774167"/>
            <a:chExt cx="9144000" cy="375047"/>
          </a:xfrm>
        </p:grpSpPr>
        <p:sp>
          <p:nvSpPr>
            <p:cNvPr id="95" name="Shape 95"/>
            <p:cNvSpPr/>
            <p:nvPr/>
          </p:nvSpPr>
          <p:spPr>
            <a:xfrm>
              <a:off x="0" y="4808219"/>
              <a:ext cx="9144000" cy="340994"/>
            </a:xfrm>
            <a:prstGeom prst="rect">
              <a:avLst/>
            </a:prstGeom>
            <a:solidFill>
              <a:srgbClr val="BC0523"/>
            </a:solidFill>
            <a:ln>
              <a:noFill/>
            </a:ln>
          </p:spPr>
          <p:txBody>
            <a:bodyPr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6" name="Shape 96" descr="RadfordHorizontal-logo-White.eps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235489" y="4922825"/>
              <a:ext cx="1792225" cy="142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Shape 97"/>
            <p:cNvSpPr/>
            <p:nvPr/>
          </p:nvSpPr>
          <p:spPr>
            <a:xfrm>
              <a:off x="74721" y="4774167"/>
              <a:ext cx="1787618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Trebuchet MS"/>
                <a:buNone/>
              </a:pPr>
              <a:r>
                <a:rPr lang="en-US" sz="1800" b="0" i="0" u="none" strike="noStrike" cap="none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IMPACT Program 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72533" y="692560"/>
            <a:ext cx="83142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dirty="0" smtClean="0">
              <a:latin typeface="Trebuchet MS" panose="020B0603020202020204" pitchFamily="34" charset="0"/>
            </a:endParaRPr>
          </a:p>
          <a:p>
            <a:pPr>
              <a:defRPr/>
            </a:pPr>
            <a:r>
              <a:rPr lang="en-US" sz="2000" dirty="0" smtClean="0">
                <a:latin typeface="Trebuchet MS" panose="020B0603020202020204" pitchFamily="34" charset="0"/>
              </a:rPr>
              <a:t>[Question] </a:t>
            </a:r>
            <a:r>
              <a:rPr lang="en-US" sz="2000" dirty="0" smtClean="0"/>
              <a:t>True/False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The </a:t>
            </a:r>
            <a:r>
              <a:rPr lang="en-US" sz="2000" dirty="0" err="1" smtClean="0"/>
              <a:t>tracert</a:t>
            </a:r>
            <a:r>
              <a:rPr lang="en-US" sz="2000" dirty="0" smtClean="0"/>
              <a:t> command works using ICMP protocols.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 smtClean="0"/>
              <a:t>Answer: true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02500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425</Words>
  <Application>Microsoft Office PowerPoint</Application>
  <PresentationFormat>On-screen Show (16:9)</PresentationFormat>
  <Paragraphs>96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Noto Sans Symbols</vt:lpstr>
      <vt:lpstr>Arial</vt:lpstr>
      <vt:lpstr>Calibri</vt:lpstr>
      <vt:lpstr>Trebuchet MS</vt:lpstr>
      <vt:lpstr>Office Theme</vt:lpstr>
      <vt:lpstr>PowerPoint Presentation</vt:lpstr>
      <vt:lpstr>Intro</vt:lpstr>
      <vt:lpstr>Contents</vt:lpstr>
      <vt:lpstr>Packet Analyzers</vt:lpstr>
      <vt:lpstr>Comparison of Packet Analyzers</vt:lpstr>
      <vt:lpstr>Check Your Understanding</vt:lpstr>
      <vt:lpstr>Check Your Understanding DEBRIEF</vt:lpstr>
      <vt:lpstr>ping and traceroute (tracert) command</vt:lpstr>
      <vt:lpstr>Check Your Understanding</vt:lpstr>
      <vt:lpstr>Check Your Understanding DEBRIEF</vt:lpstr>
      <vt:lpstr>show command</vt:lpstr>
      <vt:lpstr>Activity</vt:lpstr>
      <vt:lpstr>Check Your Understanding</vt:lpstr>
      <vt:lpstr>Check Your Understanding DEBRIEF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67</cp:revision>
  <dcterms:modified xsi:type="dcterms:W3CDTF">2017-08-26T03:48:28Z</dcterms:modified>
</cp:coreProperties>
</file>