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7"/>
  </p:notes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7693" autoAdjust="0"/>
  </p:normalViewPr>
  <p:slideViewPr>
    <p:cSldViewPr>
      <p:cViewPr>
        <p:scale>
          <a:sx n="90" d="100"/>
          <a:sy n="90" d="100"/>
        </p:scale>
        <p:origin x="-414" y="27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0178A31-BC92-425C-A3FC-90C6275E985B}" type="datetimeFigureOut">
              <a:rPr lang="en-US" smtClean="0"/>
              <a:t>2/3/2011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A80BC90-EDCC-4AFA-AFD9-69F06607A56C}"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Why?  Since the user is a freshman, he will be living in the dorms. The dorms are usually pretty small and fitting a desktop might be an issue. Also, if the new freshman likes to use technology to assist with school work, carrying a laptop to class will be nice. In that case, you don’t want a huge screen on your laptop; you want something not too big and not too small. You always want to get quality product but with a normal price. In this case, I chose Lenovo. Since Radford supports the Lenovo technology, if you run into issues, the IT Support on campus will be able to help out. The model of the laptop would be ThinkPad Edge 15" Laptop with Intel Processor. The price of this product is only $630. </a:t>
            </a:r>
          </a:p>
          <a:p>
            <a:endParaRPr lang="en-US" dirty="0"/>
          </a:p>
        </p:txBody>
      </p:sp>
      <p:sp>
        <p:nvSpPr>
          <p:cNvPr id="4" name="Slide Number Placeholder 3"/>
          <p:cNvSpPr>
            <a:spLocks noGrp="1"/>
          </p:cNvSpPr>
          <p:nvPr>
            <p:ph type="sldNum" sz="quarter" idx="10"/>
          </p:nvPr>
        </p:nvSpPr>
        <p:spPr/>
        <p:txBody>
          <a:bodyPr/>
          <a:lstStyle/>
          <a:p>
            <a:fld id="{FA80BC90-EDCC-4AFA-AFD9-69F06607A56C}" type="slidenum">
              <a:rPr lang="en-US" smtClean="0"/>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Why? In the IT field, you will have to write a lot of coding. If you did not go to school and had a full time job, I would recommend a desktop, especially if you like working at home all the time. However, since you are a student, you want something portable. You work a lot in group and the best way to meet up with your members and get things done would be working on your laptop. You need a bigger screen on the laptop just so you can be seeing few windows at once. You need more RAM and HD space because you will have more software and more files that will be taking a lot of space on your laptop. In my opinion, </a:t>
            </a:r>
            <a:r>
              <a:rPr lang="en-US" sz="1200" kern="1200" dirty="0" err="1" smtClean="0">
                <a:solidFill>
                  <a:schemeClr val="tx1"/>
                </a:solidFill>
                <a:latin typeface="+mn-lt"/>
                <a:ea typeface="+mn-ea"/>
                <a:cs typeface="+mn-cs"/>
              </a:rPr>
              <a:t>Inspiron</a:t>
            </a:r>
            <a:r>
              <a:rPr lang="en-US" sz="1200" kern="1200" dirty="0" smtClean="0">
                <a:solidFill>
                  <a:schemeClr val="tx1"/>
                </a:solidFill>
                <a:latin typeface="+mn-lt"/>
                <a:ea typeface="+mn-ea"/>
                <a:cs typeface="+mn-cs"/>
              </a:rPr>
              <a:t> 17R Dell will be a perfect choice. In most cases, the people in the IT field usually have some type of interest or background towards technology. You could build your Dell laptop the way you want it and you can decide on how much it’s going to cost.  </a:t>
            </a:r>
          </a:p>
          <a:p>
            <a:endParaRPr lang="en-US" dirty="0"/>
          </a:p>
        </p:txBody>
      </p:sp>
      <p:sp>
        <p:nvSpPr>
          <p:cNvPr id="4" name="Slide Number Placeholder 3"/>
          <p:cNvSpPr>
            <a:spLocks noGrp="1"/>
          </p:cNvSpPr>
          <p:nvPr>
            <p:ph type="sldNum" sz="quarter" idx="10"/>
          </p:nvPr>
        </p:nvSpPr>
        <p:spPr/>
        <p:txBody>
          <a:bodyPr/>
          <a:lstStyle/>
          <a:p>
            <a:fld id="{FA80BC90-EDCC-4AFA-AFD9-69F06607A56C}" type="slidenum">
              <a:rPr lang="en-US" smtClean="0"/>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Why? Recommended that students purchase laptop computers. While these cost more than desktop computers they have significant advantages. Students can bring their computers to work in any studio. They can work both on and off campus, in and out of town. Further, we can help trouble-shoot hardware and software problems on laptops in ways we obviously can not with desktop computers. Macs would probably be more preferable to this case however a PC is always cheaper. You will probably need a big screen and a good graphic card on your machine. HP has known for their design tool that they provide and the quality of the image on their machines. As the result, I would say to buy HP Pavilion dv6-3052nr 15.6-Inch Entertainment Laptop.</a:t>
            </a:r>
          </a:p>
          <a:p>
            <a:endParaRPr lang="en-US" dirty="0"/>
          </a:p>
        </p:txBody>
      </p:sp>
      <p:sp>
        <p:nvSpPr>
          <p:cNvPr id="4" name="Slide Number Placeholder 3"/>
          <p:cNvSpPr>
            <a:spLocks noGrp="1"/>
          </p:cNvSpPr>
          <p:nvPr>
            <p:ph type="sldNum" sz="quarter" idx="10"/>
          </p:nvPr>
        </p:nvSpPr>
        <p:spPr/>
        <p:txBody>
          <a:bodyPr/>
          <a:lstStyle/>
          <a:p>
            <a:fld id="{FA80BC90-EDCC-4AFA-AFD9-69F06607A56C}" type="slidenum">
              <a:rPr lang="en-US" smtClean="0"/>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Why? Since it’s always about the money, I will say a college student can have a laptop for a Business Major. It is not like you are running a business on your machine at school; you just have to do the business school related assignments. You can have a very simple laptop. It doesn’t have to be big or have a lot of memory and HD space on it. The laptop I would recommend would be Toshiba Satellite C655-S5090 15.6-Inch Laptop. I have something that is very similar to this laptop, but instead of Toshiba, I have Lenovo. The only reason why I have it, it is because I got my laptop for the same price on black Friday. Other than that, I would have gotten something in this area but with less quality. You have to know when to buy the right product at the right time. </a:t>
            </a:r>
          </a:p>
          <a:p>
            <a:endParaRPr lang="en-US" dirty="0"/>
          </a:p>
        </p:txBody>
      </p:sp>
      <p:sp>
        <p:nvSpPr>
          <p:cNvPr id="4" name="Slide Number Placeholder 3"/>
          <p:cNvSpPr>
            <a:spLocks noGrp="1"/>
          </p:cNvSpPr>
          <p:nvPr>
            <p:ph type="sldNum" sz="quarter" idx="10"/>
          </p:nvPr>
        </p:nvSpPr>
        <p:spPr/>
        <p:txBody>
          <a:bodyPr/>
          <a:lstStyle/>
          <a:p>
            <a:fld id="{FA80BC90-EDCC-4AFA-AFD9-69F06607A56C}" type="slidenum">
              <a:rPr lang="en-US" smtClean="0"/>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F8039A30-73BD-40B6-8092-AAA9B45357E5}" type="datetimeFigureOut">
              <a:rPr lang="en-US" smtClean="0"/>
              <a:t>2/3/2011</a:t>
            </a:fld>
            <a:endParaRPr lang="en-US"/>
          </a:p>
        </p:txBody>
      </p:sp>
      <p:sp>
        <p:nvSpPr>
          <p:cNvPr id="17" name="Footer Placeholder 16"/>
          <p:cNvSpPr>
            <a:spLocks noGrp="1"/>
          </p:cNvSpPr>
          <p:nvPr>
            <p:ph type="ftr" sz="quarter" idx="11"/>
          </p:nvPr>
        </p:nvSpPr>
        <p:spPr/>
        <p:txBody>
          <a:bodyPr/>
          <a:lstStyle>
            <a:extLst/>
          </a:lstStyle>
          <a:p>
            <a:endParaRPr lang="en-US"/>
          </a:p>
        </p:txBody>
      </p:sp>
      <p:sp>
        <p:nvSpPr>
          <p:cNvPr id="29" name="Slide Number Placeholder 28"/>
          <p:cNvSpPr>
            <a:spLocks noGrp="1"/>
          </p:cNvSpPr>
          <p:nvPr>
            <p:ph type="sldNum" sz="quarter" idx="12"/>
          </p:nvPr>
        </p:nvSpPr>
        <p:spPr/>
        <p:txBody>
          <a:bodyPr/>
          <a:lstStyle>
            <a:extLst/>
          </a:lstStyle>
          <a:p>
            <a:fld id="{B51BAF44-A8CE-4914-ABE5-D3B743F0D17B}" type="slidenum">
              <a:rPr lang="en-US" smtClean="0"/>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8039A30-73BD-40B6-8092-AAA9B45357E5}" type="datetimeFigureOut">
              <a:rPr lang="en-US" smtClean="0"/>
              <a:t>2/3/2011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51BAF44-A8CE-4914-ABE5-D3B743F0D17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8039A30-73BD-40B6-8092-AAA9B45357E5}" type="datetimeFigureOut">
              <a:rPr lang="en-US" smtClean="0"/>
              <a:t>2/3/2011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51BAF44-A8CE-4914-ABE5-D3B743F0D17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8039A30-73BD-40B6-8092-AAA9B45357E5}" type="datetimeFigureOut">
              <a:rPr lang="en-US" smtClean="0"/>
              <a:t>2/3/2011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51BAF44-A8CE-4914-ABE5-D3B743F0D17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8039A30-73BD-40B6-8092-AAA9B45357E5}" type="datetimeFigureOut">
              <a:rPr lang="en-US" smtClean="0"/>
              <a:t>2/3/2011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51BAF44-A8CE-4914-ABE5-D3B743F0D17B}" type="slidenum">
              <a:rPr lang="en-US" smtClean="0"/>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8039A30-73BD-40B6-8092-AAA9B45357E5}" type="datetimeFigureOut">
              <a:rPr lang="en-US" smtClean="0"/>
              <a:t>2/3/2011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51BAF44-A8CE-4914-ABE5-D3B743F0D17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8039A30-73BD-40B6-8092-AAA9B45357E5}" type="datetimeFigureOut">
              <a:rPr lang="en-US" smtClean="0"/>
              <a:t>2/3/2011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51BAF44-A8CE-4914-ABE5-D3B743F0D17B}" type="slidenum">
              <a:rPr lang="en-US" smtClean="0"/>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F8039A30-73BD-40B6-8092-AAA9B45357E5}" type="datetimeFigureOut">
              <a:rPr lang="en-US" smtClean="0"/>
              <a:t>2/3/2011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51BAF44-A8CE-4914-ABE5-D3B743F0D17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F8039A30-73BD-40B6-8092-AAA9B45357E5}" type="datetimeFigureOut">
              <a:rPr lang="en-US" smtClean="0"/>
              <a:t>2/3/2011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51BAF44-A8CE-4914-ABE5-D3B743F0D17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8039A30-73BD-40B6-8092-AAA9B45357E5}" type="datetimeFigureOut">
              <a:rPr lang="en-US" smtClean="0"/>
              <a:t>2/3/2011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51BAF44-A8CE-4914-ABE5-D3B743F0D17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F8039A30-73BD-40B6-8092-AAA9B45357E5}" type="datetimeFigureOut">
              <a:rPr lang="en-US" smtClean="0"/>
              <a:t>2/3/2011</a:t>
            </a:fld>
            <a:endParaRPr lang="en-US"/>
          </a:p>
        </p:txBody>
      </p:sp>
      <p:sp>
        <p:nvSpPr>
          <p:cNvPr id="6" name="Footer Placeholder 5"/>
          <p:cNvSpPr>
            <a:spLocks noGrp="1"/>
          </p:cNvSpPr>
          <p:nvPr>
            <p:ph type="ftr" sz="quarter" idx="11"/>
          </p:nvPr>
        </p:nvSpPr>
        <p:spPr>
          <a:xfrm>
            <a:off x="914400" y="55499"/>
            <a:ext cx="5562600" cy="365125"/>
          </a:xfrm>
        </p:spPr>
        <p:txBody>
          <a:bodyPr/>
          <a:lstStyle>
            <a:extLst/>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extLst/>
          </a:lstStyle>
          <a:p>
            <a:fld id="{B51BAF44-A8CE-4914-ABE5-D3B743F0D17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F8039A30-73BD-40B6-8092-AAA9B45357E5}" type="datetimeFigureOut">
              <a:rPr lang="en-US" smtClean="0"/>
              <a:t>2/3/2011</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B51BAF44-A8CE-4914-ABE5-D3B743F0D17B}"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hop.lenovo.com/SEUILibrary/controller/e/web/LenovoPortal/en_US/catalog.workflow:category.details?current-catalog-id=12F0696583E04D86B9B79B0FEC01C087&amp;current-category-id=99C4BAF867E7467F9E0FAD4487A0A719"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8" Type="http://schemas.openxmlformats.org/officeDocument/2006/relationships/hyperlink" Target="http://echochamber.me/viewtopic.php?f=36&amp;t=43013" TargetMode="External"/><Relationship Id="rId3" Type="http://schemas.openxmlformats.org/officeDocument/2006/relationships/hyperlink" Target="http://www.dell.com/mc.ashx?id=Tech-Spec-Formatting:INTEL-ToolTip&amp;c=us&amp;l=en&amp;s=dhs&amp;modalwidth=400&amp;modalHeight=150&amp;ovropac=0&amp;modalscroll=yes&amp;modaltarget=div&amp;modaltype=tooltip&amp;position=bottom&amp;title=Intel&amp;flip=true&amp;eventType=rollover" TargetMode="External"/><Relationship Id="rId7" Type="http://schemas.openxmlformats.org/officeDocument/2006/relationships/hyperlink" Target="http://www.dell.com/us/p/inspiron-17r/pd"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www.dell.com/mc.ashx?id=technotes:hard-drive&amp;c=us&amp;l=en&amp;s=dhs&amp;modalwidth=400&amp;modalHeight=150&amp;ovropac=0&amp;modalscroll=yes&amp;modaltarget=div&amp;modaltype=tooltip&amp;position=bottom&amp;title=Important%20Details&amp;flip=false&amp;eventType=rollover" TargetMode="External"/><Relationship Id="rId5" Type="http://schemas.openxmlformats.org/officeDocument/2006/relationships/hyperlink" Target="http://www.dell.com/mc.ashx?id=technotes:graphics-and-system-memory&amp;c=us&amp;l=en&amp;s=dhs&amp;modalwidth=400&amp;modalHeight=150&amp;ovropac=0&amp;modalscroll=yes&amp;modaltarget=div&amp;modaltype=tooltip&amp;position=bottom&amp;title=Important%20Details&amp;flip=false&amp;eventType=rollover" TargetMode="External"/><Relationship Id="rId4" Type="http://schemas.openxmlformats.org/officeDocument/2006/relationships/hyperlink" Target="http://www.dell.com/mc.ashx?id=Tech-Spec-Formatting:MDA-ToolTip&amp;c=us&amp;l=en&amp;s=dhs&amp;modalwidth=400&amp;modalHeight=150&amp;ovropac=0&amp;modalscroll=yes&amp;modaltarget=div&amp;modaltype=tooltip&amp;position=bottom&amp;title=Genuine%20&amp;flip=true&amp;eventType=rollover" TargetMode="External"/><Relationship Id="rId9"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hyperlink" Target="http://www.amazon.com/dp/B003Y73P44?tag=procompcom-20&amp;camp=213381&amp;creative=390973&amp;linkCode=as4&amp;creativeASIN=B003Y73P44&amp;adid=1TDBJ25C6GE5R3ZKQGMS&amp;"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hyperlink" Target="http://art.uga.edu/index.php?pt=1&amp;id=169"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www.amazon.com/dp/B0041O492Q/ref=asc_df_B0041O492Q1414288?smid=ATVPDKIKX0DER&amp;tag=dealt179907-20&amp;linkCode=asn&amp;creative=395093&amp;creativeASIN=B0041O492Q"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hyperlink" Target="http://www.consumersearch.com/cheap-laptops/toshiba-satellite-c655"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Student Computer Recommendations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Undeclared New Fresh Man</a:t>
            </a:r>
            <a:endParaRPr lang="en-US" dirty="0"/>
          </a:p>
        </p:txBody>
      </p:sp>
      <p:sp>
        <p:nvSpPr>
          <p:cNvPr id="3" name="Content Placeholder 2"/>
          <p:cNvSpPr>
            <a:spLocks noGrp="1"/>
          </p:cNvSpPr>
          <p:nvPr>
            <p:ph idx="1"/>
          </p:nvPr>
        </p:nvSpPr>
        <p:spPr>
          <a:xfrm>
            <a:off x="457200" y="1600200"/>
            <a:ext cx="4343400" cy="4525963"/>
          </a:xfrm>
        </p:spPr>
        <p:txBody>
          <a:bodyPr>
            <a:normAutofit fontScale="47500" lnSpcReduction="20000"/>
          </a:bodyPr>
          <a:lstStyle/>
          <a:p>
            <a:pPr marL="342900" lvl="1" indent="-342900">
              <a:buFont typeface="Arial" pitchFamily="34" charset="0"/>
              <a:buChar char="•"/>
            </a:pPr>
            <a:r>
              <a:rPr lang="en-US" dirty="0" smtClean="0"/>
              <a:t>Lenovo ThinkPad Edge 15" Laptop</a:t>
            </a:r>
          </a:p>
          <a:p>
            <a:pPr lvl="1"/>
            <a:r>
              <a:rPr lang="en-US" u="sng" dirty="0" smtClean="0"/>
              <a:t>Hardware </a:t>
            </a:r>
            <a:r>
              <a:rPr lang="en-US" u="sng" dirty="0"/>
              <a:t>specification:</a:t>
            </a:r>
            <a:endParaRPr lang="en-US" dirty="0"/>
          </a:p>
          <a:p>
            <a:pPr lvl="1"/>
            <a:r>
              <a:rPr lang="en-US" dirty="0"/>
              <a:t>Processor</a:t>
            </a:r>
            <a:endParaRPr lang="en-US" sz="4400" dirty="0"/>
          </a:p>
          <a:p>
            <a:pPr lvl="2"/>
            <a:r>
              <a:rPr lang="en-US" dirty="0"/>
              <a:t>Intel Core i3-370M Processor (2.40GHz, 3MB L3, 1066MHz FSB)</a:t>
            </a:r>
            <a:endParaRPr lang="en-US" sz="4000" dirty="0"/>
          </a:p>
          <a:p>
            <a:pPr lvl="1"/>
            <a:r>
              <a:rPr lang="en-US" dirty="0"/>
              <a:t>Display type</a:t>
            </a:r>
            <a:endParaRPr lang="en-US" sz="4400" dirty="0"/>
          </a:p>
          <a:p>
            <a:pPr lvl="2"/>
            <a:r>
              <a:rPr lang="en-US" dirty="0"/>
              <a:t>15.6" HD </a:t>
            </a:r>
            <a:r>
              <a:rPr lang="en-US" dirty="0" err="1"/>
              <a:t>AntiGlare</a:t>
            </a:r>
            <a:r>
              <a:rPr lang="en-US" dirty="0"/>
              <a:t>, Midnight Black Smooth</a:t>
            </a:r>
            <a:endParaRPr lang="en-US" sz="4000" dirty="0"/>
          </a:p>
          <a:p>
            <a:pPr lvl="1"/>
            <a:r>
              <a:rPr lang="en-US" dirty="0"/>
              <a:t>System graphics</a:t>
            </a:r>
            <a:endParaRPr lang="en-US" sz="4400" dirty="0"/>
          </a:p>
          <a:p>
            <a:pPr lvl="2"/>
            <a:r>
              <a:rPr lang="en-US" dirty="0"/>
              <a:t>Mobile Intel 5 Series Integrated GFX Chipsets</a:t>
            </a:r>
            <a:endParaRPr lang="en-US" sz="4000" dirty="0"/>
          </a:p>
          <a:p>
            <a:pPr lvl="1"/>
            <a:r>
              <a:rPr lang="en-US" dirty="0"/>
              <a:t>Total memory</a:t>
            </a:r>
            <a:endParaRPr lang="en-US" sz="4400" dirty="0"/>
          </a:p>
          <a:p>
            <a:pPr lvl="2"/>
            <a:r>
              <a:rPr lang="en-US" dirty="0"/>
              <a:t>2 GB PC3-8500 DDR3 SDRAM 1067MHz SODIMM Memory (1 DIMM)</a:t>
            </a:r>
            <a:endParaRPr lang="en-US" sz="4000" dirty="0"/>
          </a:p>
          <a:p>
            <a:pPr lvl="1"/>
            <a:r>
              <a:rPr lang="en-US" dirty="0"/>
              <a:t>Pointing Device</a:t>
            </a:r>
            <a:endParaRPr lang="en-US" sz="4400" dirty="0"/>
          </a:p>
          <a:p>
            <a:pPr lvl="2"/>
            <a:r>
              <a:rPr lang="en-US" dirty="0" err="1" smtClean="0"/>
              <a:t>UltraNav</a:t>
            </a:r>
            <a:r>
              <a:rPr lang="en-US" dirty="0" smtClean="0"/>
              <a:t> </a:t>
            </a:r>
            <a:r>
              <a:rPr lang="en-US" dirty="0"/>
              <a:t>without fingerprint reader</a:t>
            </a:r>
            <a:endParaRPr lang="en-US" sz="4000" dirty="0"/>
          </a:p>
          <a:p>
            <a:pPr lvl="1"/>
            <a:r>
              <a:rPr lang="en-US" dirty="0"/>
              <a:t>Hard Drive</a:t>
            </a:r>
            <a:endParaRPr lang="en-US" sz="4400" dirty="0"/>
          </a:p>
          <a:p>
            <a:pPr lvl="2"/>
            <a:r>
              <a:rPr lang="en-US" dirty="0"/>
              <a:t>500 </a:t>
            </a:r>
            <a:r>
              <a:rPr lang="en-US" dirty="0" smtClean="0"/>
              <a:t>GB Hard </a:t>
            </a:r>
            <a:r>
              <a:rPr lang="en-US" dirty="0"/>
              <a:t>Disk Drive, 7200rpm</a:t>
            </a:r>
            <a:endParaRPr lang="en-US" sz="4000" dirty="0"/>
          </a:p>
          <a:p>
            <a:pPr lvl="1"/>
            <a:r>
              <a:rPr lang="en-US" dirty="0"/>
              <a:t>Optical device</a:t>
            </a:r>
            <a:endParaRPr lang="en-US" sz="4400" dirty="0"/>
          </a:p>
          <a:p>
            <a:pPr lvl="2"/>
            <a:r>
              <a:rPr lang="en-US" dirty="0"/>
              <a:t>DVD Recordable 8x Max Dual Layer</a:t>
            </a:r>
            <a:endParaRPr lang="en-US" sz="4000" dirty="0"/>
          </a:p>
          <a:p>
            <a:pPr lvl="1"/>
            <a:r>
              <a:rPr lang="en-US" dirty="0"/>
              <a:t>Battery</a:t>
            </a:r>
            <a:endParaRPr lang="en-US" sz="4400" dirty="0"/>
          </a:p>
          <a:p>
            <a:pPr lvl="2"/>
            <a:r>
              <a:rPr lang="en-US" dirty="0"/>
              <a:t>6 cell 2.2Ah Li-Ion Battery</a:t>
            </a:r>
            <a:endParaRPr lang="en-US" sz="4000" dirty="0"/>
          </a:p>
          <a:p>
            <a:pPr lvl="1"/>
            <a:r>
              <a:rPr lang="en-US" dirty="0"/>
              <a:t>Integrated </a:t>
            </a:r>
            <a:r>
              <a:rPr lang="en-US" dirty="0" err="1"/>
              <a:t>WiFi</a:t>
            </a:r>
            <a:r>
              <a:rPr lang="en-US" dirty="0"/>
              <a:t> wireless LAN adapters</a:t>
            </a:r>
            <a:endParaRPr lang="en-US" sz="4400" dirty="0"/>
          </a:p>
          <a:p>
            <a:pPr lvl="2"/>
            <a:r>
              <a:rPr lang="en-US" dirty="0"/>
              <a:t>ThinkPad </a:t>
            </a:r>
            <a:r>
              <a:rPr lang="en-US" dirty="0" err="1"/>
              <a:t>bgn</a:t>
            </a:r>
            <a:r>
              <a:rPr lang="en-US" dirty="0"/>
              <a:t> </a:t>
            </a:r>
            <a:r>
              <a:rPr lang="en-US" dirty="0" smtClean="0"/>
              <a:t>Wireless</a:t>
            </a:r>
            <a:endParaRPr lang="en-US" sz="4000" dirty="0" smtClean="0"/>
          </a:p>
          <a:p>
            <a:pPr lvl="1"/>
            <a:r>
              <a:rPr lang="en-US" dirty="0" smtClean="0"/>
              <a:t>Operating </a:t>
            </a:r>
            <a:r>
              <a:rPr lang="en-US" dirty="0"/>
              <a:t>System</a:t>
            </a:r>
            <a:endParaRPr lang="en-US" sz="4400" dirty="0"/>
          </a:p>
          <a:p>
            <a:pPr lvl="2"/>
            <a:r>
              <a:rPr lang="en-US" u="sng" dirty="0"/>
              <a:t>Genuine</a:t>
            </a:r>
            <a:r>
              <a:rPr lang="en-US" dirty="0"/>
              <a:t> Windows 7 Home Premium 64</a:t>
            </a:r>
            <a:endParaRPr lang="en-US" sz="4000" dirty="0"/>
          </a:p>
          <a:p>
            <a:pPr lvl="2"/>
            <a:r>
              <a:rPr lang="en-US" dirty="0"/>
              <a:t>Microsoft office will be needed. </a:t>
            </a:r>
            <a:endParaRPr lang="en-US" sz="4000" dirty="0"/>
          </a:p>
        </p:txBody>
      </p:sp>
      <p:sp>
        <p:nvSpPr>
          <p:cNvPr id="5" name="TextBox 4"/>
          <p:cNvSpPr txBox="1"/>
          <p:nvPr/>
        </p:nvSpPr>
        <p:spPr>
          <a:xfrm>
            <a:off x="1600200" y="6096000"/>
            <a:ext cx="6248400" cy="369332"/>
          </a:xfrm>
          <a:prstGeom prst="rect">
            <a:avLst/>
          </a:prstGeom>
          <a:noFill/>
        </p:spPr>
        <p:txBody>
          <a:bodyPr wrap="square" rtlCol="0">
            <a:spAutoFit/>
          </a:bodyPr>
          <a:lstStyle/>
          <a:p>
            <a:r>
              <a:rPr lang="en-US" sz="900" dirty="0" smtClean="0"/>
              <a:t>Source: </a:t>
            </a:r>
            <a:r>
              <a:rPr lang="en-US" sz="900" u="sng" dirty="0" smtClean="0">
                <a:hlinkClick r:id="rId3"/>
              </a:rPr>
              <a:t>http://shop.lenovo.com/SEUILibrary/controller/e/web/LenovoPortal/en_US/catalog.workflow:category.details?current-catalog-id=12F0696583E04D86B9B79B0FEC01C087&amp;current-category-id=99C4BAF867E7467F9E0FAD4487A0A719</a:t>
            </a:r>
            <a:endParaRPr lang="en-US" sz="900" dirty="0"/>
          </a:p>
        </p:txBody>
      </p:sp>
      <p:sp>
        <p:nvSpPr>
          <p:cNvPr id="6" name="Rectangle 5"/>
          <p:cNvSpPr/>
          <p:nvPr/>
        </p:nvSpPr>
        <p:spPr>
          <a:xfrm rot="649922">
            <a:off x="5742498" y="1298536"/>
            <a:ext cx="2744662" cy="923330"/>
          </a:xfrm>
          <a:prstGeom prst="rect">
            <a:avLst/>
          </a:prstGeom>
          <a:noFill/>
        </p:spPr>
        <p:txBody>
          <a:bodyPr wrap="none" lIns="91440" tIns="45720" rIns="91440" bIns="45720">
            <a:spAutoFit/>
          </a:bodyPr>
          <a:lstStyle/>
          <a:p>
            <a:pPr algn="ctr"/>
            <a:r>
              <a:rPr lang="en-US" sz="54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$630.00</a:t>
            </a:r>
            <a:endParaRPr lang="en-US" sz="5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pic>
        <p:nvPicPr>
          <p:cNvPr id="7" name="Picture 6" descr="thinkpad-edge.jpg"/>
          <p:cNvPicPr>
            <a:picLocks noChangeAspect="1"/>
          </p:cNvPicPr>
          <p:nvPr/>
        </p:nvPicPr>
        <p:blipFill>
          <a:blip r:embed="rId4" cstate="print"/>
          <a:stretch>
            <a:fillRect/>
          </a:stretch>
        </p:blipFill>
        <p:spPr>
          <a:xfrm>
            <a:off x="5059116" y="2971800"/>
            <a:ext cx="3526083" cy="236220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An IT Major</a:t>
            </a:r>
            <a:endParaRPr lang="en-US" dirty="0"/>
          </a:p>
        </p:txBody>
      </p:sp>
      <p:sp>
        <p:nvSpPr>
          <p:cNvPr id="3" name="Content Placeholder 2"/>
          <p:cNvSpPr>
            <a:spLocks noGrp="1"/>
          </p:cNvSpPr>
          <p:nvPr>
            <p:ph idx="1"/>
          </p:nvPr>
        </p:nvSpPr>
        <p:spPr>
          <a:xfrm>
            <a:off x="381000" y="914400"/>
            <a:ext cx="5562600" cy="4953000"/>
          </a:xfrm>
        </p:spPr>
        <p:txBody>
          <a:bodyPr>
            <a:noAutofit/>
          </a:bodyPr>
          <a:lstStyle/>
          <a:p>
            <a:r>
              <a:rPr lang="en-US" sz="1050" b="1" dirty="0" smtClean="0"/>
              <a:t>Dell </a:t>
            </a:r>
            <a:r>
              <a:rPr lang="en-US" sz="1050" b="1" dirty="0" err="1" smtClean="0"/>
              <a:t>Inspiron</a:t>
            </a:r>
            <a:r>
              <a:rPr lang="en-US" sz="1050" b="1" dirty="0" smtClean="0"/>
              <a:t> 17R </a:t>
            </a:r>
          </a:p>
          <a:p>
            <a:pPr lvl="1"/>
            <a:r>
              <a:rPr lang="en-US" sz="1050" b="1" dirty="0" smtClean="0"/>
              <a:t>Processor </a:t>
            </a:r>
            <a:endParaRPr lang="en-US" sz="1050" dirty="0"/>
          </a:p>
          <a:p>
            <a:pPr lvl="2"/>
            <a:r>
              <a:rPr lang="en-US" sz="1050" dirty="0" smtClean="0">
                <a:hlinkClick r:id="rId3"/>
              </a:rPr>
              <a:t>Intel</a:t>
            </a:r>
            <a:r>
              <a:rPr lang="en-US" sz="1050" baseline="30000" dirty="0"/>
              <a:t>®</a:t>
            </a:r>
            <a:r>
              <a:rPr lang="en-US" sz="1050" dirty="0"/>
              <a:t> </a:t>
            </a:r>
            <a:r>
              <a:rPr lang="en-US" sz="1050" dirty="0" err="1"/>
              <a:t>Core</a:t>
            </a:r>
            <a:r>
              <a:rPr lang="en-US" sz="1050" baseline="30000" dirty="0" err="1"/>
              <a:t>TM</a:t>
            </a:r>
            <a:r>
              <a:rPr lang="en-US" sz="1050" dirty="0"/>
              <a:t> i5 460M (2.53GHz/3MB cache)</a:t>
            </a:r>
          </a:p>
          <a:p>
            <a:pPr lvl="1"/>
            <a:r>
              <a:rPr lang="en-US" sz="1050" b="1" dirty="0"/>
              <a:t>Operating System</a:t>
            </a:r>
            <a:endParaRPr lang="en-US" sz="1050" dirty="0"/>
          </a:p>
          <a:p>
            <a:pPr lvl="2"/>
            <a:r>
              <a:rPr lang="en-US" sz="1050" dirty="0">
                <a:hlinkClick r:id="rId4"/>
              </a:rPr>
              <a:t>Genuine </a:t>
            </a:r>
            <a:r>
              <a:rPr lang="en-US" sz="1050" dirty="0"/>
              <a:t>Windows</a:t>
            </a:r>
            <a:r>
              <a:rPr lang="en-US" sz="1050" baseline="30000" dirty="0"/>
              <a:t>®</a:t>
            </a:r>
            <a:r>
              <a:rPr lang="en-US" sz="1050" dirty="0"/>
              <a:t> 7 Professional 64-Bit </a:t>
            </a:r>
          </a:p>
          <a:p>
            <a:pPr lvl="1"/>
            <a:r>
              <a:rPr lang="en-US" sz="1050" b="1" dirty="0" smtClean="0"/>
              <a:t>Memory</a:t>
            </a:r>
            <a:r>
              <a:rPr lang="en-US" sz="1050" b="1" baseline="30000" dirty="0" smtClean="0">
                <a:hlinkClick r:id="rId5"/>
              </a:rPr>
              <a:t>2</a:t>
            </a:r>
            <a:endParaRPr lang="en-US" sz="1050" dirty="0"/>
          </a:p>
          <a:p>
            <a:pPr lvl="2"/>
            <a:r>
              <a:rPr lang="en-US" sz="1050" dirty="0" smtClean="0"/>
              <a:t>4GB </a:t>
            </a:r>
            <a:r>
              <a:rPr lang="en-US" sz="1050" dirty="0"/>
              <a:t>Shared Dual Channel DDR3 </a:t>
            </a:r>
          </a:p>
          <a:p>
            <a:pPr lvl="1"/>
            <a:r>
              <a:rPr lang="en-US" sz="1050" b="1" dirty="0" smtClean="0"/>
              <a:t>Chipset</a:t>
            </a:r>
            <a:endParaRPr lang="en-US" sz="1050" dirty="0"/>
          </a:p>
          <a:p>
            <a:pPr lvl="2"/>
            <a:r>
              <a:rPr lang="en-US" sz="1050" dirty="0"/>
              <a:t>Mobile Intel</a:t>
            </a:r>
            <a:r>
              <a:rPr lang="en-US" sz="1050" baseline="30000" dirty="0"/>
              <a:t>®</a:t>
            </a:r>
            <a:r>
              <a:rPr lang="en-US" sz="1050" dirty="0"/>
              <a:t> 5 Series Express Chipset (HM57)</a:t>
            </a:r>
          </a:p>
          <a:p>
            <a:pPr lvl="1"/>
            <a:r>
              <a:rPr lang="en-US" sz="1050" b="1" dirty="0"/>
              <a:t>Video Card</a:t>
            </a:r>
            <a:endParaRPr lang="en-US" sz="1050" dirty="0"/>
          </a:p>
          <a:p>
            <a:pPr lvl="2"/>
            <a:r>
              <a:rPr lang="en-US" sz="1050" dirty="0"/>
              <a:t>) ATI HD5470 Mobility </a:t>
            </a:r>
            <a:r>
              <a:rPr lang="en-US" sz="1050" dirty="0" err="1"/>
              <a:t>Radeon</a:t>
            </a:r>
            <a:r>
              <a:rPr lang="en-US" sz="1050" baseline="30000" dirty="0" err="1"/>
              <a:t>TM</a:t>
            </a:r>
            <a:r>
              <a:rPr lang="en-US" sz="1050" dirty="0"/>
              <a:t> </a:t>
            </a:r>
            <a:r>
              <a:rPr lang="en-US" sz="1050" dirty="0" smtClean="0"/>
              <a:t>Integrated </a:t>
            </a:r>
            <a:r>
              <a:rPr lang="en-US" sz="1050" dirty="0"/>
              <a:t>Intel</a:t>
            </a:r>
            <a:r>
              <a:rPr lang="en-US" sz="1050" baseline="30000" dirty="0"/>
              <a:t>®</a:t>
            </a:r>
            <a:r>
              <a:rPr lang="en-US" sz="1050" dirty="0"/>
              <a:t> HD </a:t>
            </a:r>
          </a:p>
          <a:p>
            <a:pPr lvl="1"/>
            <a:r>
              <a:rPr lang="en-US" sz="1050" b="1" dirty="0" smtClean="0"/>
              <a:t>Display</a:t>
            </a:r>
          </a:p>
          <a:p>
            <a:pPr lvl="2"/>
            <a:r>
              <a:rPr lang="en-US" sz="1050" dirty="0" smtClean="0"/>
              <a:t>17.3 </a:t>
            </a:r>
            <a:r>
              <a:rPr lang="en-US" sz="1050" dirty="0"/>
              <a:t>inch display (1600X900) </a:t>
            </a:r>
          </a:p>
          <a:p>
            <a:pPr lvl="1"/>
            <a:r>
              <a:rPr lang="en-US" sz="1050" b="1" dirty="0"/>
              <a:t>Audio and Speakers</a:t>
            </a:r>
            <a:endParaRPr lang="en-US" sz="1050" dirty="0"/>
          </a:p>
          <a:p>
            <a:pPr lvl="2"/>
            <a:r>
              <a:rPr lang="en-US" sz="1050" dirty="0"/>
              <a:t>4-Watt (2 x 2W) High Definition Audio 2.0 Stereo Speakers with SRS Premium Sound</a:t>
            </a:r>
            <a:r>
              <a:rPr lang="en-US" sz="1050" dirty="0" smtClean="0"/>
              <a:t>™</a:t>
            </a:r>
          </a:p>
          <a:p>
            <a:pPr lvl="1"/>
            <a:r>
              <a:rPr lang="en-US" sz="1050" b="1" dirty="0" smtClean="0"/>
              <a:t>Hard </a:t>
            </a:r>
            <a:r>
              <a:rPr lang="en-US" sz="1050" b="1" dirty="0"/>
              <a:t>Drive </a:t>
            </a:r>
            <a:endParaRPr lang="en-US" sz="1050" dirty="0"/>
          </a:p>
          <a:p>
            <a:pPr lvl="2"/>
            <a:r>
              <a:rPr lang="en-US" sz="1050" dirty="0"/>
              <a:t>Up to 640GB</a:t>
            </a:r>
            <a:r>
              <a:rPr lang="en-US" sz="1050" baseline="30000" dirty="0">
                <a:hlinkClick r:id="rId6"/>
              </a:rPr>
              <a:t>3</a:t>
            </a:r>
            <a:r>
              <a:rPr lang="en-US" sz="1050" dirty="0"/>
              <a:t> hard drive (5400RPM)</a:t>
            </a:r>
          </a:p>
          <a:p>
            <a:pPr lvl="1"/>
            <a:r>
              <a:rPr lang="en-US" sz="1050" b="1" dirty="0"/>
              <a:t>Optical Drive </a:t>
            </a:r>
            <a:endParaRPr lang="en-US" sz="1050" dirty="0"/>
          </a:p>
          <a:p>
            <a:pPr lvl="2"/>
            <a:r>
              <a:rPr lang="en-US" sz="1050" dirty="0"/>
              <a:t>Internal tray-load DVD+/-RW or </a:t>
            </a:r>
            <a:r>
              <a:rPr lang="en-US" sz="1050" dirty="0" err="1"/>
              <a:t>Blu</a:t>
            </a:r>
            <a:r>
              <a:rPr lang="en-US" sz="1050" dirty="0"/>
              <a:t>-ray Disc™ Combo (Read BD, </a:t>
            </a:r>
            <a:r>
              <a:rPr lang="en-US" sz="1050" dirty="0" err="1" smtClean="0"/>
              <a:t>BurnCD</a:t>
            </a:r>
            <a:r>
              <a:rPr lang="en-US" sz="1050" dirty="0" smtClean="0"/>
              <a:t>/DVD</a:t>
            </a:r>
            <a:r>
              <a:rPr lang="en-US" sz="1050" dirty="0"/>
              <a:t>) Drive</a:t>
            </a:r>
          </a:p>
          <a:p>
            <a:pPr lvl="1"/>
            <a:r>
              <a:rPr lang="en-US" sz="1050" b="1" dirty="0" smtClean="0"/>
              <a:t>Power</a:t>
            </a:r>
            <a:endParaRPr lang="en-US" sz="1050" dirty="0"/>
          </a:p>
          <a:p>
            <a:pPr lvl="2"/>
            <a:r>
              <a:rPr lang="en-US" sz="1050" dirty="0" smtClean="0"/>
              <a:t>9 </a:t>
            </a:r>
            <a:r>
              <a:rPr lang="en-US" sz="1050" dirty="0"/>
              <a:t>cell 90 </a:t>
            </a:r>
            <a:r>
              <a:rPr lang="en-US" sz="1050" dirty="0" err="1"/>
              <a:t>WHr</a:t>
            </a:r>
            <a:r>
              <a:rPr lang="en-US" sz="1050" dirty="0"/>
              <a:t> Li-Ion Battery </a:t>
            </a:r>
          </a:p>
          <a:p>
            <a:pPr lvl="1"/>
            <a:r>
              <a:rPr lang="en-US" sz="1050" b="1" dirty="0"/>
              <a:t>Camera</a:t>
            </a:r>
            <a:endParaRPr lang="en-US" sz="1050" dirty="0"/>
          </a:p>
          <a:p>
            <a:pPr lvl="2"/>
            <a:r>
              <a:rPr lang="en-US" sz="1050" dirty="0"/>
              <a:t>1.3MP Integrated Webcam</a:t>
            </a:r>
          </a:p>
          <a:p>
            <a:pPr lvl="1"/>
            <a:r>
              <a:rPr lang="en-US" sz="1050" b="1" dirty="0"/>
              <a:t>Wireless</a:t>
            </a:r>
            <a:endParaRPr lang="en-US" sz="1050" dirty="0"/>
          </a:p>
          <a:p>
            <a:pPr lvl="2"/>
            <a:r>
              <a:rPr lang="en-US" sz="1050" dirty="0" smtClean="0"/>
              <a:t>Opt</a:t>
            </a:r>
            <a:r>
              <a:rPr lang="en-US" sz="1050" dirty="0"/>
              <a:t>. Intel</a:t>
            </a:r>
            <a:r>
              <a:rPr lang="en-US" sz="1050" baseline="30000" dirty="0"/>
              <a:t>®</a:t>
            </a:r>
            <a:r>
              <a:rPr lang="en-US" sz="1050" dirty="0"/>
              <a:t> </a:t>
            </a:r>
            <a:r>
              <a:rPr lang="en-US" sz="1050" dirty="0" err="1"/>
              <a:t>Centrino</a:t>
            </a:r>
            <a:r>
              <a:rPr lang="en-US" sz="1050" baseline="30000" dirty="0"/>
              <a:t>®</a:t>
            </a:r>
            <a:r>
              <a:rPr lang="en-US" sz="1050" dirty="0"/>
              <a:t> Advanced-N + </a:t>
            </a:r>
            <a:r>
              <a:rPr lang="en-US" sz="1050" dirty="0" err="1"/>
              <a:t>WiMAX</a:t>
            </a:r>
            <a:r>
              <a:rPr lang="en-US" sz="1050" dirty="0"/>
              <a:t> 6250 802.11 </a:t>
            </a:r>
            <a:r>
              <a:rPr lang="en-US" sz="1050" dirty="0" err="1" smtClean="0"/>
              <a:t>a/g</a:t>
            </a:r>
            <a:r>
              <a:rPr lang="en-US" sz="1050" dirty="0" smtClean="0"/>
              <a:t>/n</a:t>
            </a:r>
          </a:p>
          <a:p>
            <a:pPr lvl="1"/>
            <a:r>
              <a:rPr lang="en-US" sz="1050" b="1" dirty="0" smtClean="0"/>
              <a:t>Bluetooth </a:t>
            </a:r>
          </a:p>
          <a:p>
            <a:pPr lvl="2"/>
            <a:r>
              <a:rPr lang="en-US" sz="1050" dirty="0" smtClean="0"/>
              <a:t>Dell </a:t>
            </a:r>
            <a:r>
              <a:rPr lang="en-US" sz="1050" dirty="0"/>
              <a:t>Wireless 365 Bluetooth Internal (2.1) mini-card </a:t>
            </a:r>
            <a:r>
              <a:rPr lang="en-US" sz="1050" b="1" dirty="0"/>
              <a:t/>
            </a:r>
            <a:br>
              <a:rPr lang="en-US" sz="1050" b="1" dirty="0"/>
            </a:br>
            <a:endParaRPr lang="en-US" sz="1050" dirty="0"/>
          </a:p>
        </p:txBody>
      </p:sp>
      <p:sp>
        <p:nvSpPr>
          <p:cNvPr id="4" name="TextBox 3"/>
          <p:cNvSpPr txBox="1"/>
          <p:nvPr/>
        </p:nvSpPr>
        <p:spPr>
          <a:xfrm>
            <a:off x="5410200" y="6096000"/>
            <a:ext cx="2819400" cy="584775"/>
          </a:xfrm>
          <a:prstGeom prst="rect">
            <a:avLst/>
          </a:prstGeom>
          <a:noFill/>
        </p:spPr>
        <p:txBody>
          <a:bodyPr wrap="square" rtlCol="0">
            <a:spAutoFit/>
          </a:bodyPr>
          <a:lstStyle/>
          <a:p>
            <a:r>
              <a:rPr lang="en-US" sz="800" dirty="0" smtClean="0"/>
              <a:t>Source:</a:t>
            </a:r>
          </a:p>
          <a:p>
            <a:pPr lvl="0"/>
            <a:r>
              <a:rPr lang="en-US" sz="800" u="sng" dirty="0" smtClean="0">
                <a:hlinkClick r:id="rId7"/>
              </a:rPr>
              <a:t>http://www.dell.com/us/p/inspiron-17r/pd</a:t>
            </a:r>
            <a:endParaRPr lang="en-US" sz="800" dirty="0" smtClean="0"/>
          </a:p>
          <a:p>
            <a:r>
              <a:rPr lang="en-US" sz="800" u="sng" dirty="0" smtClean="0">
                <a:hlinkClick r:id="rId8"/>
              </a:rPr>
              <a:t>http://echochamber.me/viewtopic.php?f=36&amp;t=43013</a:t>
            </a:r>
            <a:endParaRPr lang="en-US" sz="800" dirty="0" smtClean="0"/>
          </a:p>
          <a:p>
            <a:endParaRPr lang="en-US" sz="800" dirty="0"/>
          </a:p>
        </p:txBody>
      </p:sp>
      <p:sp>
        <p:nvSpPr>
          <p:cNvPr id="5" name="TextBox 4"/>
          <p:cNvSpPr txBox="1"/>
          <p:nvPr/>
        </p:nvSpPr>
        <p:spPr>
          <a:xfrm>
            <a:off x="4495800" y="1295400"/>
            <a:ext cx="3429000" cy="1785104"/>
          </a:xfrm>
          <a:prstGeom prst="rect">
            <a:avLst/>
          </a:prstGeom>
          <a:noFill/>
        </p:spPr>
        <p:txBody>
          <a:bodyPr wrap="square" rtlCol="0">
            <a:spAutoFit/>
          </a:bodyPr>
          <a:lstStyle/>
          <a:p>
            <a:pPr lvl="1">
              <a:buFont typeface="Arial" pitchFamily="34" charset="0"/>
              <a:buChar char="•"/>
            </a:pPr>
            <a:r>
              <a:rPr lang="en-US" sz="1000" b="1" dirty="0" smtClean="0"/>
              <a:t>Externally Accessible</a:t>
            </a:r>
            <a:endParaRPr lang="en-US" sz="1000" dirty="0" smtClean="0"/>
          </a:p>
          <a:p>
            <a:pPr lvl="2">
              <a:buFont typeface="Arial" pitchFamily="34" charset="0"/>
              <a:buChar char="•"/>
            </a:pPr>
            <a:r>
              <a:rPr lang="en-US" sz="1000" dirty="0" smtClean="0"/>
              <a:t>(3) USB 2.0</a:t>
            </a:r>
          </a:p>
          <a:p>
            <a:pPr lvl="2">
              <a:buFont typeface="Arial" pitchFamily="34" charset="0"/>
              <a:buChar char="•"/>
            </a:pPr>
            <a:r>
              <a:rPr lang="en-US" sz="1000" dirty="0" smtClean="0"/>
              <a:t>(1) combo E-SATA/USB 2.0</a:t>
            </a:r>
          </a:p>
          <a:p>
            <a:pPr lvl="2">
              <a:buFont typeface="Arial" pitchFamily="34" charset="0"/>
              <a:buChar char="•"/>
            </a:pPr>
            <a:r>
              <a:rPr lang="en-US" sz="1000" dirty="0" smtClean="0"/>
              <a:t>HDMI™ Port</a:t>
            </a:r>
          </a:p>
          <a:p>
            <a:pPr lvl="2">
              <a:buFont typeface="Arial" pitchFamily="34" charset="0"/>
              <a:buChar char="•"/>
            </a:pPr>
            <a:r>
              <a:rPr lang="en-US" sz="1000" b="1" dirty="0" smtClean="0"/>
              <a:t>Standard 7-in-1 Media Card Reader</a:t>
            </a:r>
            <a:endParaRPr lang="en-US" sz="1000" dirty="0" smtClean="0"/>
          </a:p>
          <a:p>
            <a:pPr lvl="2">
              <a:buFont typeface="Arial" pitchFamily="34" charset="0"/>
              <a:buChar char="•"/>
            </a:pPr>
            <a:r>
              <a:rPr lang="en-US" sz="1000" dirty="0" smtClean="0"/>
              <a:t>Digital (SD) Memory Card</a:t>
            </a:r>
          </a:p>
          <a:p>
            <a:pPr lvl="2">
              <a:buFont typeface="Arial" pitchFamily="34" charset="0"/>
              <a:buChar char="•"/>
            </a:pPr>
            <a:r>
              <a:rPr lang="en-US" sz="1000" dirty="0" smtClean="0"/>
              <a:t>Hi-Capacity Secure Digital (SDHC)</a:t>
            </a:r>
          </a:p>
          <a:p>
            <a:pPr lvl="2">
              <a:buFont typeface="Arial" pitchFamily="34" charset="0"/>
              <a:buChar char="•"/>
            </a:pPr>
            <a:r>
              <a:rPr lang="en-US" sz="1000" dirty="0" smtClean="0"/>
              <a:t>Hi-Density Secure Digital (SDHD)</a:t>
            </a:r>
          </a:p>
          <a:p>
            <a:pPr lvl="2">
              <a:buFont typeface="Arial" pitchFamily="34" charset="0"/>
              <a:buChar char="•"/>
            </a:pPr>
            <a:r>
              <a:rPr lang="en-US" sz="1000" dirty="0" smtClean="0"/>
              <a:t>Multi Media Card (MMC)</a:t>
            </a:r>
          </a:p>
          <a:p>
            <a:pPr lvl="2">
              <a:buFont typeface="Arial" pitchFamily="34" charset="0"/>
              <a:buChar char="•"/>
            </a:pPr>
            <a:r>
              <a:rPr lang="en-US" sz="1000" dirty="0" smtClean="0"/>
              <a:t>Memory Stick (MS)Memory Stick PRO (MS Pro) </a:t>
            </a:r>
            <a:r>
              <a:rPr lang="en-US" sz="1000" dirty="0" err="1" smtClean="0"/>
              <a:t>xD</a:t>
            </a:r>
            <a:r>
              <a:rPr lang="en-US" sz="1000" dirty="0" smtClean="0"/>
              <a:t> Picture Card (</a:t>
            </a:r>
            <a:r>
              <a:rPr lang="en-US" sz="1000" dirty="0" err="1" smtClean="0"/>
              <a:t>xD</a:t>
            </a:r>
            <a:r>
              <a:rPr lang="en-US" sz="1000" dirty="0" smtClean="0"/>
              <a:t>)</a:t>
            </a:r>
          </a:p>
        </p:txBody>
      </p:sp>
      <p:sp>
        <p:nvSpPr>
          <p:cNvPr id="6" name="Rectangle 5"/>
          <p:cNvSpPr/>
          <p:nvPr/>
        </p:nvSpPr>
        <p:spPr>
          <a:xfrm rot="1700151">
            <a:off x="6345150" y="846462"/>
            <a:ext cx="2461118" cy="707886"/>
          </a:xfrm>
          <a:prstGeom prst="rect">
            <a:avLst/>
          </a:prstGeom>
        </p:spPr>
        <p:txBody>
          <a:bodyPr wrap="square">
            <a:spAutoFit/>
          </a:bodyPr>
          <a:lstStyle/>
          <a:p>
            <a:pPr algn="ctr"/>
            <a:r>
              <a:rPr lang="en-US" sz="40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$899.99</a:t>
            </a:r>
            <a:endParaRPr lang="en-US" sz="40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pic>
        <p:nvPicPr>
          <p:cNvPr id="7" name="Picture 6" descr="Dell-Inspiron-17R-Intel-Core-i3-350M-2-26GHz-4GB-500GB-LED17-3-DVDRW-W-0.jpg"/>
          <p:cNvPicPr>
            <a:picLocks noChangeAspect="1"/>
          </p:cNvPicPr>
          <p:nvPr/>
        </p:nvPicPr>
        <p:blipFill>
          <a:blip r:embed="rId9" cstate="print"/>
          <a:stretch>
            <a:fillRect/>
          </a:stretch>
        </p:blipFill>
        <p:spPr>
          <a:xfrm>
            <a:off x="5943600" y="3200400"/>
            <a:ext cx="3022997" cy="297180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Interior Design Major</a:t>
            </a:r>
            <a:endParaRPr lang="en-US" dirty="0"/>
          </a:p>
        </p:txBody>
      </p:sp>
      <p:sp>
        <p:nvSpPr>
          <p:cNvPr id="3" name="Content Placeholder 2"/>
          <p:cNvSpPr>
            <a:spLocks noGrp="1"/>
          </p:cNvSpPr>
          <p:nvPr>
            <p:ph idx="1"/>
          </p:nvPr>
        </p:nvSpPr>
        <p:spPr>
          <a:xfrm>
            <a:off x="457200" y="1143000"/>
            <a:ext cx="5638800" cy="4525963"/>
          </a:xfrm>
        </p:spPr>
        <p:txBody>
          <a:bodyPr>
            <a:noAutofit/>
          </a:bodyPr>
          <a:lstStyle/>
          <a:p>
            <a:r>
              <a:rPr lang="en-US" sz="1000" dirty="0" smtClean="0"/>
              <a:t>Hp </a:t>
            </a:r>
            <a:r>
              <a:rPr lang="en-US" sz="1000" dirty="0" err="1" smtClean="0"/>
              <a:t>Pavillion</a:t>
            </a:r>
            <a:r>
              <a:rPr lang="en-US" sz="1000" dirty="0" smtClean="0"/>
              <a:t> dv6-3052nr 15.6 Entertainment laptop</a:t>
            </a:r>
          </a:p>
          <a:p>
            <a:pPr lvl="1"/>
            <a:r>
              <a:rPr lang="en-US" sz="1000" b="1" dirty="0" smtClean="0"/>
              <a:t>Processor</a:t>
            </a:r>
            <a:endParaRPr lang="en-US" sz="1000" dirty="0"/>
          </a:p>
          <a:p>
            <a:pPr lvl="2"/>
            <a:r>
              <a:rPr lang="en-US" sz="1000" dirty="0"/>
              <a:t>Intel</a:t>
            </a:r>
            <a:r>
              <a:rPr lang="en-US" sz="1000" baseline="30000" dirty="0"/>
              <a:t>®</a:t>
            </a:r>
            <a:r>
              <a:rPr lang="en-US" sz="1000" dirty="0"/>
              <a:t> Core</a:t>
            </a:r>
            <a:r>
              <a:rPr lang="en-US" sz="1000" baseline="30000" dirty="0"/>
              <a:t>™</a:t>
            </a:r>
            <a:r>
              <a:rPr lang="en-US" sz="1000" dirty="0"/>
              <a:t> i7-720QM processor 1.60GHz with Turbo Boost Technology up to 2.80 GHz</a:t>
            </a:r>
          </a:p>
          <a:p>
            <a:pPr lvl="1"/>
            <a:r>
              <a:rPr lang="en-US" sz="1000" b="1" dirty="0"/>
              <a:t>Operating System</a:t>
            </a:r>
            <a:endParaRPr lang="en-US" sz="1000" dirty="0"/>
          </a:p>
          <a:p>
            <a:pPr lvl="2"/>
            <a:r>
              <a:rPr lang="en-US" sz="1000" dirty="0"/>
              <a:t>Genuine Windows</a:t>
            </a:r>
            <a:r>
              <a:rPr lang="en-US" sz="1000" baseline="30000" dirty="0"/>
              <a:t>®</a:t>
            </a:r>
            <a:r>
              <a:rPr lang="en-US" sz="1000" dirty="0"/>
              <a:t> 7 Home Premium 64-bit</a:t>
            </a:r>
          </a:p>
          <a:p>
            <a:pPr lvl="1"/>
            <a:r>
              <a:rPr lang="en-US" sz="1000" b="1" dirty="0"/>
              <a:t>Display</a:t>
            </a:r>
            <a:endParaRPr lang="en-US" sz="1000" dirty="0"/>
          </a:p>
          <a:p>
            <a:pPr lvl="2"/>
            <a:r>
              <a:rPr lang="en-US" sz="1000" dirty="0"/>
              <a:t>15.6" diagonal High-Definition HP </a:t>
            </a:r>
            <a:r>
              <a:rPr lang="en-US" sz="1000" dirty="0" err="1"/>
              <a:t>BrightView</a:t>
            </a:r>
            <a:r>
              <a:rPr lang="en-US" sz="1000" dirty="0"/>
              <a:t> LED Display (1366 x 768)</a:t>
            </a:r>
          </a:p>
          <a:p>
            <a:pPr lvl="1"/>
            <a:r>
              <a:rPr lang="en-US" sz="1000" b="1" dirty="0"/>
              <a:t>Memory (RAM)</a:t>
            </a:r>
            <a:endParaRPr lang="en-US" sz="1000" dirty="0"/>
          </a:p>
          <a:p>
            <a:pPr lvl="2"/>
            <a:r>
              <a:rPr lang="en-US" sz="1000" dirty="0"/>
              <a:t>6GB DDR3</a:t>
            </a:r>
          </a:p>
          <a:p>
            <a:pPr lvl="1"/>
            <a:r>
              <a:rPr lang="en-US" sz="1000" b="1" dirty="0"/>
              <a:t>Hard Drive</a:t>
            </a:r>
            <a:endParaRPr lang="en-US" sz="1000" dirty="0"/>
          </a:p>
          <a:p>
            <a:pPr lvl="2"/>
            <a:r>
              <a:rPr lang="en-US" sz="1000" dirty="0"/>
              <a:t>500GB (7200RPM) SATA with HP </a:t>
            </a:r>
            <a:r>
              <a:rPr lang="en-US" sz="1000" dirty="0" err="1"/>
              <a:t>ProtectSmart</a:t>
            </a:r>
            <a:r>
              <a:rPr lang="en-US" sz="1000" dirty="0"/>
              <a:t> Hard Drive Protection</a:t>
            </a:r>
          </a:p>
          <a:p>
            <a:pPr lvl="1"/>
            <a:r>
              <a:rPr lang="en-US" sz="1000" b="1" dirty="0"/>
              <a:t>Weight &amp; Dimensions (w x d x h)</a:t>
            </a:r>
            <a:endParaRPr lang="en-US" sz="1000" dirty="0"/>
          </a:p>
          <a:p>
            <a:pPr lvl="2"/>
            <a:r>
              <a:rPr lang="en-US" sz="1000" dirty="0"/>
              <a:t>5.35 lbs; 14.88" x 9.65" x 1.21"/1.37"</a:t>
            </a:r>
          </a:p>
          <a:p>
            <a:pPr lvl="1"/>
            <a:r>
              <a:rPr lang="en-US" sz="1000" b="1" dirty="0"/>
              <a:t>Battery Life	</a:t>
            </a:r>
            <a:endParaRPr lang="en-US" sz="1000" dirty="0"/>
          </a:p>
          <a:p>
            <a:pPr lvl="2"/>
            <a:r>
              <a:rPr lang="en-US" sz="1000" dirty="0"/>
              <a:t>Up to 5.15 hours</a:t>
            </a:r>
          </a:p>
          <a:p>
            <a:pPr lvl="1"/>
            <a:r>
              <a:rPr lang="en-US" sz="1000" b="1" dirty="0"/>
              <a:t>Wireless</a:t>
            </a:r>
            <a:endParaRPr lang="en-US" sz="1000" dirty="0"/>
          </a:p>
          <a:p>
            <a:pPr lvl="2"/>
            <a:r>
              <a:rPr lang="en-US" sz="1000" dirty="0"/>
              <a:t>Wireless LAN 802.11b/g/n WLAN</a:t>
            </a:r>
          </a:p>
          <a:p>
            <a:pPr lvl="1"/>
            <a:r>
              <a:rPr lang="en-US" sz="1000" b="1" dirty="0"/>
              <a:t>Optical Drive</a:t>
            </a:r>
            <a:endParaRPr lang="en-US" sz="1000" dirty="0"/>
          </a:p>
          <a:p>
            <a:pPr lvl="2"/>
            <a:r>
              <a:rPr lang="en-US" sz="1000" dirty="0" err="1"/>
              <a:t>LightScribe</a:t>
            </a:r>
            <a:r>
              <a:rPr lang="en-US" sz="1000" dirty="0"/>
              <a:t> </a:t>
            </a:r>
            <a:r>
              <a:rPr lang="en-US" sz="1000" dirty="0" err="1"/>
              <a:t>SuperMulti</a:t>
            </a:r>
            <a:r>
              <a:rPr lang="en-US" sz="1000" dirty="0"/>
              <a:t> 8X DVD±R/RW with Double Layer Support</a:t>
            </a:r>
          </a:p>
          <a:p>
            <a:pPr lvl="1"/>
            <a:r>
              <a:rPr lang="en-US" sz="1000" b="1" dirty="0"/>
              <a:t>Video Graphics</a:t>
            </a:r>
            <a:endParaRPr lang="en-US" sz="1000" dirty="0"/>
          </a:p>
          <a:p>
            <a:pPr lvl="2"/>
            <a:r>
              <a:rPr lang="en-US" sz="1000" dirty="0"/>
              <a:t>ATI </a:t>
            </a:r>
            <a:r>
              <a:rPr lang="en-US" sz="1000" dirty="0" smtClean="0"/>
              <a:t>Mobility </a:t>
            </a:r>
            <a:r>
              <a:rPr lang="en-US" sz="1000" dirty="0" err="1"/>
              <a:t>Radeon</a:t>
            </a:r>
            <a:r>
              <a:rPr lang="en-US" sz="1000" dirty="0"/>
              <a:t>™ HD 5650 graphics with 1024MB DDR3 with up to </a:t>
            </a:r>
            <a:r>
              <a:rPr lang="en-US" sz="1000" dirty="0" smtClean="0"/>
              <a:t>3738MB</a:t>
            </a:r>
          </a:p>
          <a:p>
            <a:pPr lvl="1"/>
            <a:r>
              <a:rPr lang="en-US" sz="1000" dirty="0" smtClean="0"/>
              <a:t>Software </a:t>
            </a:r>
            <a:r>
              <a:rPr lang="en-US" sz="1000" dirty="0"/>
              <a:t>and OS specifications:</a:t>
            </a:r>
          </a:p>
          <a:p>
            <a:pPr lvl="2"/>
            <a:r>
              <a:rPr lang="en-US" sz="1000" dirty="0"/>
              <a:t>Microsoft Office Suite</a:t>
            </a:r>
          </a:p>
          <a:p>
            <a:pPr lvl="2"/>
            <a:r>
              <a:rPr lang="en-US" sz="1000" dirty="0"/>
              <a:t>Adobe CS3 or CS4</a:t>
            </a:r>
          </a:p>
          <a:p>
            <a:pPr lvl="2"/>
            <a:r>
              <a:rPr lang="en-US" sz="1000" dirty="0"/>
              <a:t>Autodesk Architecture Suite</a:t>
            </a:r>
          </a:p>
          <a:p>
            <a:pPr lvl="2"/>
            <a:r>
              <a:rPr lang="en-US" sz="1000" dirty="0" err="1"/>
              <a:t>SketchUp</a:t>
            </a:r>
            <a:r>
              <a:rPr lang="en-US" sz="1000" dirty="0"/>
              <a:t> Pro</a:t>
            </a:r>
          </a:p>
          <a:p>
            <a:pPr lvl="2"/>
            <a:r>
              <a:rPr lang="en-US" sz="1000" dirty="0"/>
              <a:t>Painting/Art software tools.</a:t>
            </a:r>
          </a:p>
          <a:p>
            <a:pPr>
              <a:buNone/>
            </a:pPr>
            <a:endParaRPr lang="en-US" sz="1000" dirty="0"/>
          </a:p>
          <a:p>
            <a:pPr lvl="1"/>
            <a:endParaRPr lang="en-US" sz="1000" dirty="0"/>
          </a:p>
        </p:txBody>
      </p:sp>
      <p:sp>
        <p:nvSpPr>
          <p:cNvPr id="4" name="TextBox 3"/>
          <p:cNvSpPr txBox="1"/>
          <p:nvPr/>
        </p:nvSpPr>
        <p:spPr>
          <a:xfrm>
            <a:off x="3276600" y="6073170"/>
            <a:ext cx="6248400" cy="784830"/>
          </a:xfrm>
          <a:prstGeom prst="rect">
            <a:avLst/>
          </a:prstGeom>
          <a:noFill/>
        </p:spPr>
        <p:txBody>
          <a:bodyPr wrap="square" rtlCol="0">
            <a:spAutoFit/>
          </a:bodyPr>
          <a:lstStyle/>
          <a:p>
            <a:r>
              <a:rPr lang="en-US" sz="900" dirty="0" smtClean="0"/>
              <a:t>Source:</a:t>
            </a:r>
          </a:p>
          <a:p>
            <a:pPr lvl="0"/>
            <a:r>
              <a:rPr lang="en-US" sz="900" u="sng" dirty="0" smtClean="0">
                <a:hlinkClick r:id="rId3"/>
              </a:rPr>
              <a:t>http://www.amazon.com/dp/B003Y73P44?tag=procompcom-20&amp;camp=213381&amp;creative=390973&amp;linkCode=as4&amp;creativeASIN=B003Y73P44&amp;adid=1TDBJ25C6GE5R3ZKQGMS&amp;</a:t>
            </a:r>
            <a:endParaRPr lang="en-US" sz="900" dirty="0" smtClean="0"/>
          </a:p>
          <a:p>
            <a:pPr lvl="0"/>
            <a:r>
              <a:rPr lang="en-US" sz="900" u="sng" dirty="0" smtClean="0">
                <a:hlinkClick r:id="rId4"/>
              </a:rPr>
              <a:t>http://art.uga.edu/index.php?pt=1&amp;id=169</a:t>
            </a:r>
            <a:endParaRPr lang="en-US" sz="900" dirty="0" smtClean="0"/>
          </a:p>
          <a:p>
            <a:endParaRPr lang="en-US" sz="900" dirty="0"/>
          </a:p>
        </p:txBody>
      </p:sp>
      <p:sp>
        <p:nvSpPr>
          <p:cNvPr id="5" name="Rectangle 4"/>
          <p:cNvSpPr/>
          <p:nvPr/>
        </p:nvSpPr>
        <p:spPr>
          <a:xfrm rot="1700151">
            <a:off x="6345151" y="1760861"/>
            <a:ext cx="2461118" cy="707886"/>
          </a:xfrm>
          <a:prstGeom prst="rect">
            <a:avLst/>
          </a:prstGeom>
        </p:spPr>
        <p:txBody>
          <a:bodyPr wrap="square">
            <a:spAutoFit/>
          </a:bodyPr>
          <a:lstStyle/>
          <a:p>
            <a:pPr algn="ctr"/>
            <a:r>
              <a:rPr lang="en-US" sz="40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$945.99</a:t>
            </a:r>
            <a:endParaRPr lang="en-US" sz="40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pic>
        <p:nvPicPr>
          <p:cNvPr id="6" name="Picture 5" descr="HP-Pavilion-dv6-3052nr.jpg"/>
          <p:cNvPicPr>
            <a:picLocks noChangeAspect="1"/>
          </p:cNvPicPr>
          <p:nvPr/>
        </p:nvPicPr>
        <p:blipFill>
          <a:blip r:embed="rId5" cstate="print"/>
          <a:stretch>
            <a:fillRect/>
          </a:stretch>
        </p:blipFill>
        <p:spPr>
          <a:xfrm>
            <a:off x="5943600" y="3200400"/>
            <a:ext cx="3036651" cy="243840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 Business Major</a:t>
            </a:r>
            <a:endParaRPr lang="en-US" dirty="0"/>
          </a:p>
        </p:txBody>
      </p:sp>
      <p:sp>
        <p:nvSpPr>
          <p:cNvPr id="3" name="Content Placeholder 2"/>
          <p:cNvSpPr>
            <a:spLocks noGrp="1"/>
          </p:cNvSpPr>
          <p:nvPr>
            <p:ph idx="1"/>
          </p:nvPr>
        </p:nvSpPr>
        <p:spPr>
          <a:xfrm>
            <a:off x="457200" y="1447800"/>
            <a:ext cx="5257800" cy="4525963"/>
          </a:xfrm>
        </p:spPr>
        <p:txBody>
          <a:bodyPr>
            <a:normAutofit fontScale="62500" lnSpcReduction="20000"/>
          </a:bodyPr>
          <a:lstStyle/>
          <a:p>
            <a:r>
              <a:rPr lang="en-US" dirty="0"/>
              <a:t>Toshiba Satellite C655-S5090 15.6-Inch Laptop </a:t>
            </a:r>
            <a:endParaRPr lang="en-US" dirty="0" smtClean="0"/>
          </a:p>
          <a:p>
            <a:pPr lvl="1"/>
            <a:r>
              <a:rPr lang="en-US" u="sng" dirty="0" smtClean="0"/>
              <a:t>Hardware</a:t>
            </a:r>
            <a:r>
              <a:rPr lang="en-US" u="sng" dirty="0"/>
              <a:t>:</a:t>
            </a:r>
            <a:endParaRPr lang="en-US" dirty="0"/>
          </a:p>
          <a:p>
            <a:pPr lvl="2"/>
            <a:r>
              <a:rPr lang="en-US" dirty="0"/>
              <a:t>Intel Celeron processor 900 2.2 GHz, 1MB L2 </a:t>
            </a:r>
            <a:r>
              <a:rPr lang="en-US" dirty="0" smtClean="0"/>
              <a:t>Cache</a:t>
            </a:r>
            <a:r>
              <a:rPr lang="en-US" dirty="0"/>
              <a:t>, 800MHz FSB </a:t>
            </a:r>
          </a:p>
          <a:p>
            <a:pPr lvl="2"/>
            <a:r>
              <a:rPr lang="en-US" dirty="0"/>
              <a:t>Configured with 2GB DDR3 (max 8GB) </a:t>
            </a:r>
          </a:p>
          <a:p>
            <a:pPr lvl="2"/>
            <a:r>
              <a:rPr lang="en-US" dirty="0"/>
              <a:t>320GB (5400 RPM) Serial ATA hard disk </a:t>
            </a:r>
            <a:r>
              <a:rPr lang="en-US" dirty="0" smtClean="0"/>
              <a:t>drive</a:t>
            </a:r>
            <a:r>
              <a:rPr lang="en-US" dirty="0"/>
              <a:t>, DVD </a:t>
            </a:r>
            <a:r>
              <a:rPr lang="en-US" dirty="0" err="1"/>
              <a:t>SuperMulti</a:t>
            </a:r>
            <a:r>
              <a:rPr lang="en-US" dirty="0"/>
              <a:t> drive </a:t>
            </a:r>
            <a:r>
              <a:rPr lang="en-US" dirty="0" smtClean="0"/>
              <a:t>supporting </a:t>
            </a:r>
            <a:r>
              <a:rPr lang="en-US" dirty="0"/>
              <a:t>11 formats </a:t>
            </a:r>
          </a:p>
          <a:p>
            <a:pPr lvl="2"/>
            <a:r>
              <a:rPr lang="en-US" dirty="0"/>
              <a:t>15.6" diagonal widescreen </a:t>
            </a:r>
            <a:r>
              <a:rPr lang="en-US" dirty="0" err="1"/>
              <a:t>TruBrite</a:t>
            </a:r>
            <a:r>
              <a:rPr lang="en-US" dirty="0"/>
              <a:t> TFT </a:t>
            </a:r>
            <a:r>
              <a:rPr lang="en-US" dirty="0" smtClean="0"/>
              <a:t>display </a:t>
            </a:r>
            <a:r>
              <a:rPr lang="en-US" dirty="0"/>
              <a:t>at 1366 x 768 native </a:t>
            </a:r>
            <a:r>
              <a:rPr lang="en-US" dirty="0" smtClean="0"/>
              <a:t>resolution </a:t>
            </a:r>
            <a:r>
              <a:rPr lang="en-US" dirty="0"/>
              <a:t>(HD) </a:t>
            </a:r>
            <a:r>
              <a:rPr lang="en-US" dirty="0" smtClean="0"/>
              <a:t>with native </a:t>
            </a:r>
            <a:r>
              <a:rPr lang="en-US" dirty="0"/>
              <a:t>support for 720p content, </a:t>
            </a:r>
            <a:r>
              <a:rPr lang="en-US" dirty="0" smtClean="0"/>
              <a:t>Intel </a:t>
            </a:r>
            <a:r>
              <a:rPr lang="en-US" dirty="0"/>
              <a:t>Graphics Media Accelerator </a:t>
            </a:r>
            <a:r>
              <a:rPr lang="en-US" dirty="0" smtClean="0"/>
              <a:t>4500M </a:t>
            </a:r>
            <a:r>
              <a:rPr lang="en-US" dirty="0"/>
              <a:t>with </a:t>
            </a:r>
            <a:r>
              <a:rPr lang="en-US" dirty="0" smtClean="0"/>
              <a:t>128MB- 829MB </a:t>
            </a:r>
            <a:r>
              <a:rPr lang="en-US" dirty="0"/>
              <a:t>dynamically allocated </a:t>
            </a:r>
            <a:r>
              <a:rPr lang="en-US" dirty="0" smtClean="0"/>
              <a:t>shared </a:t>
            </a:r>
            <a:r>
              <a:rPr lang="en-US" dirty="0"/>
              <a:t>graphics memory </a:t>
            </a:r>
          </a:p>
          <a:p>
            <a:pPr lvl="2"/>
            <a:r>
              <a:rPr lang="en-US" dirty="0"/>
              <a:t>Genuine Windows 7 Home Premium 64-bit with a 6 cell/48Wh Lithium Ion battery pack; Battery Life (measured by </a:t>
            </a:r>
            <a:r>
              <a:rPr lang="en-US" dirty="0" err="1"/>
              <a:t>MobileMark</a:t>
            </a:r>
            <a:r>
              <a:rPr lang="en-US" dirty="0"/>
              <a:t> 2007): 4 hours, 35 minutes.</a:t>
            </a:r>
          </a:p>
          <a:p>
            <a:pPr lvl="1"/>
            <a:r>
              <a:rPr lang="en-US" u="sng" dirty="0"/>
              <a:t>Software:</a:t>
            </a:r>
            <a:endParaRPr lang="en-US" dirty="0"/>
          </a:p>
          <a:p>
            <a:pPr lvl="2"/>
            <a:r>
              <a:rPr lang="en-US" dirty="0"/>
              <a:t>Microsoft office</a:t>
            </a:r>
          </a:p>
          <a:p>
            <a:pPr lvl="2"/>
            <a:r>
              <a:rPr lang="en-US" dirty="0" smtClean="0"/>
              <a:t>Maybe </a:t>
            </a:r>
            <a:r>
              <a:rPr lang="en-US" dirty="0"/>
              <a:t>some specific software </a:t>
            </a:r>
            <a:r>
              <a:rPr lang="en-US" dirty="0" smtClean="0"/>
              <a:t>that </a:t>
            </a:r>
            <a:r>
              <a:rPr lang="en-US" dirty="0"/>
              <a:t>is requested by the teacher. </a:t>
            </a:r>
          </a:p>
        </p:txBody>
      </p:sp>
      <p:sp>
        <p:nvSpPr>
          <p:cNvPr id="4" name="TextBox 3"/>
          <p:cNvSpPr txBox="1"/>
          <p:nvPr/>
        </p:nvSpPr>
        <p:spPr>
          <a:xfrm>
            <a:off x="1981200" y="5934670"/>
            <a:ext cx="5410200" cy="923330"/>
          </a:xfrm>
          <a:prstGeom prst="rect">
            <a:avLst/>
          </a:prstGeom>
          <a:noFill/>
        </p:spPr>
        <p:txBody>
          <a:bodyPr wrap="square" rtlCol="0">
            <a:spAutoFit/>
          </a:bodyPr>
          <a:lstStyle/>
          <a:p>
            <a:pPr lvl="1"/>
            <a:endParaRPr lang="en-US" sz="900" dirty="0" smtClean="0"/>
          </a:p>
          <a:p>
            <a:r>
              <a:rPr lang="en-US" sz="900" dirty="0" smtClean="0"/>
              <a:t>Source:</a:t>
            </a:r>
          </a:p>
          <a:p>
            <a:pPr lvl="0"/>
            <a:r>
              <a:rPr lang="en-US" sz="900" u="sng" dirty="0" smtClean="0">
                <a:hlinkClick r:id="rId3"/>
              </a:rPr>
              <a:t>http://www.amazon.com/dp/B0041O492Q/ref=asc_df_B0041O492Q1414288?smid=ATVPDKIKX0DER&amp;tag=dealt179907-20&amp;linkCode=asn&amp;creative=395093&amp;creativeASIN=B0041O492Q</a:t>
            </a:r>
            <a:endParaRPr lang="en-US" sz="900" dirty="0" smtClean="0"/>
          </a:p>
          <a:p>
            <a:r>
              <a:rPr lang="en-US" sz="900" u="sng" dirty="0" smtClean="0">
                <a:hlinkClick r:id="rId4"/>
              </a:rPr>
              <a:t>http://www.consumersearch.com/cheap-laptops/toshiba-satellite-c655</a:t>
            </a:r>
            <a:endParaRPr lang="en-US" sz="900" dirty="0" smtClean="0"/>
          </a:p>
          <a:p>
            <a:endParaRPr lang="en-US" sz="900" dirty="0"/>
          </a:p>
        </p:txBody>
      </p:sp>
      <p:sp>
        <p:nvSpPr>
          <p:cNvPr id="5" name="Rectangle 4"/>
          <p:cNvSpPr/>
          <p:nvPr/>
        </p:nvSpPr>
        <p:spPr>
          <a:xfrm rot="1700151">
            <a:off x="5811750" y="1608462"/>
            <a:ext cx="2461118" cy="707886"/>
          </a:xfrm>
          <a:prstGeom prst="rect">
            <a:avLst/>
          </a:prstGeom>
        </p:spPr>
        <p:txBody>
          <a:bodyPr wrap="square">
            <a:spAutoFit/>
          </a:bodyPr>
          <a:lstStyle/>
          <a:p>
            <a:pPr algn="ctr"/>
            <a:r>
              <a:rPr lang="en-US" sz="40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$500.00</a:t>
            </a:r>
            <a:endParaRPr lang="en-US" sz="40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pic>
        <p:nvPicPr>
          <p:cNvPr id="6" name="Picture 5" descr="31OQj+bP7AL.jpg"/>
          <p:cNvPicPr>
            <a:picLocks noChangeAspect="1"/>
          </p:cNvPicPr>
          <p:nvPr/>
        </p:nvPicPr>
        <p:blipFill>
          <a:blip r:embed="rId5" cstate="print"/>
          <a:stretch>
            <a:fillRect/>
          </a:stretch>
        </p:blipFill>
        <p:spPr>
          <a:xfrm>
            <a:off x="5943600" y="3124200"/>
            <a:ext cx="2857500" cy="2857500"/>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43</TotalTime>
  <Words>1184</Words>
  <Application>Microsoft Office PowerPoint</Application>
  <PresentationFormat>On-screen Show (4:3)</PresentationFormat>
  <Paragraphs>125</Paragraphs>
  <Slides>5</Slides>
  <Notes>4</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Metro</vt:lpstr>
      <vt:lpstr>Student Computer Recommendations</vt:lpstr>
      <vt:lpstr>Undeclared New Fresh Man</vt:lpstr>
      <vt:lpstr>An IT Major</vt:lpstr>
      <vt:lpstr>An Interior Design Major</vt:lpstr>
      <vt:lpstr> A Business Major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 Computer Recommendations</dc:title>
  <dc:creator>Greg Jernegan</dc:creator>
  <cp:lastModifiedBy>Greg Jernegan</cp:lastModifiedBy>
  <cp:revision>5</cp:revision>
  <dcterms:created xsi:type="dcterms:W3CDTF">2011-02-03T23:37:52Z</dcterms:created>
  <dcterms:modified xsi:type="dcterms:W3CDTF">2011-02-04T00:21:01Z</dcterms:modified>
</cp:coreProperties>
</file>