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0"/>
  </p:notesMasterIdLst>
  <p:handoutMasterIdLst>
    <p:handoutMasterId r:id="rId31"/>
  </p:handoutMasterIdLst>
  <p:sldIdLst>
    <p:sldId id="257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304" r:id="rId25"/>
    <p:sldId id="305" r:id="rId26"/>
    <p:sldId id="306" r:id="rId27"/>
    <p:sldId id="307" r:id="rId28"/>
    <p:sldId id="308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9163" autoAdjust="0"/>
    <p:restoredTop sz="91018" autoAdjust="0"/>
  </p:normalViewPr>
  <p:slideViewPr>
    <p:cSldViewPr snapToGrid="0">
      <p:cViewPr varScale="1">
        <p:scale>
          <a:sx n="57" d="100"/>
          <a:sy n="57" d="100"/>
        </p:scale>
        <p:origin x="72" y="46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3586"/>
    </p:cViewPr>
  </p:sorterViewPr>
  <p:notesViewPr>
    <p:cSldViewPr snapToGrid="0">
      <p:cViewPr varScale="1">
        <p:scale>
          <a:sx n="65" d="100"/>
          <a:sy n="65" d="100"/>
        </p:scale>
        <p:origin x="2016" y="3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142A18-7283-4A5A-8FA9-A832EE10E90E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10E35E-1BD7-462B-A7E1-5A0E1DB5D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242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17FAE9-3521-4B8D-B07C-2945F08C4AFC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5C3725-5236-47E7-B1F1-E0541D688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47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A9B9038E-BD19-4A3F-B965-28EBC653D86C}" type="slidenum">
              <a:rPr lang="en-US" altLang="en-US" sz="1200"/>
              <a:pPr eaLnBrk="1" hangingPunct="1"/>
              <a:t>12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165321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F36C704C-2CD6-4DAB-9FB7-967FE2D70BDC}" type="slidenum">
              <a:rPr lang="en-US" altLang="en-US" sz="1200"/>
              <a:pPr eaLnBrk="1" hangingPunct="1"/>
              <a:t>14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8184214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Air traffic control systems rely on accurate timekeeping to monitor flight paths and avoid collisions.</a:t>
            </a:r>
          </a:p>
          <a:p>
            <a:r>
              <a:rPr lang="en-US" altLang="en-US" smtClean="0"/>
              <a:t>Some security mechanisms depend on coordinated times across the network, so a loss of synchronization is a potential security lapse.</a:t>
            </a:r>
          </a:p>
          <a:p>
            <a:endParaRPr lang="en-US" alt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0CCAFDD7-B119-4EA2-AD4B-77BD38FF27F8}" type="slidenum">
              <a:rPr lang="en-US" altLang="en-US" sz="1200"/>
              <a:pPr eaLnBrk="1" hangingPunct="1"/>
              <a:t>15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195464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Air traffic control systems rely on accurate timekeeping to monitor flight paths and avoid collisions.</a:t>
            </a:r>
          </a:p>
          <a:p>
            <a:r>
              <a:rPr lang="en-US" altLang="en-US" smtClean="0"/>
              <a:t>Some security mechanisms depend on coordinated times across the network, so a loss of synchronization is a potential security lapse.</a:t>
            </a:r>
          </a:p>
          <a:p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7F390487-B1EF-467C-A556-4FFD22F7EB3D}" type="slidenum">
              <a:rPr lang="en-US" altLang="en-US" sz="1200"/>
              <a:pPr eaLnBrk="1" hangingPunct="1"/>
              <a:t>16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0142563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External syn</a:t>
            </a:r>
          </a:p>
          <a:p>
            <a:r>
              <a:rPr lang="en-US" altLang="en-US" smtClean="0"/>
              <a:t>	maintain the reading of a clock as close to the UTC as possible; connect to UTC; (ex) NTP (Network Time protocol)</a:t>
            </a:r>
          </a:p>
          <a:p>
            <a:r>
              <a:rPr lang="en-US" altLang="en-US" smtClean="0"/>
              <a:t>Internal syn</a:t>
            </a:r>
          </a:p>
          <a:p>
            <a:r>
              <a:rPr lang="en-US" altLang="en-US" smtClean="0"/>
              <a:t>	no connection to UTC or GPS time; mutual consistency is a primary goal</a:t>
            </a:r>
          </a:p>
          <a:p>
            <a:r>
              <a:rPr lang="en-US" altLang="en-US" smtClean="0"/>
              <a:t>Phase syn</a:t>
            </a:r>
          </a:p>
          <a:p>
            <a:r>
              <a:rPr lang="en-US" altLang="en-US" smtClean="0"/>
              <a:t>	despite some faulty clocks, it guarantees that eventually the readings of all the clocks become identical</a:t>
            </a:r>
          </a:p>
          <a:p>
            <a:endParaRPr lang="en-US" alt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27193912-4834-4920-8293-733795A14BBA}" type="slidenum">
              <a:rPr lang="en-US" altLang="en-US" sz="1200"/>
              <a:pPr eaLnBrk="1" hangingPunct="1"/>
              <a:t>17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8138743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C: clock time</a:t>
            </a:r>
          </a:p>
          <a:p>
            <a:r>
              <a:rPr lang="en-US" altLang="en-US" smtClean="0"/>
              <a:t>t: real time</a:t>
            </a:r>
          </a:p>
          <a:p>
            <a:endParaRPr lang="en-US" alt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69DC47B7-4C00-4E49-9091-FA7DF1534504}" type="slidenum">
              <a:rPr lang="en-US" altLang="en-US" sz="1200"/>
              <a:pPr eaLnBrk="1" hangingPunct="1"/>
              <a:t>18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598554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427" y="0"/>
            <a:ext cx="11778343" cy="350996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427" y="3602038"/>
            <a:ext cx="11299373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478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031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30542" y="365125"/>
            <a:ext cx="13716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365125"/>
            <a:ext cx="9786257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03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59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11734800" cy="4562475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4589463"/>
            <a:ext cx="1124494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146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3515"/>
            <a:ext cx="5562600" cy="527344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903515"/>
            <a:ext cx="5606143" cy="527344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743200" cy="365125"/>
          </a:xfrm>
        </p:spPr>
        <p:txBody>
          <a:bodyPr/>
          <a:lstStyle/>
          <a:p>
            <a:fld id="{DE28A5CF-960C-43F4-A9FF-1F4744ECDD93}" type="datetimeFigureOut">
              <a:rPr lang="en-US" smtClean="0"/>
              <a:t>11/1/2020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035142" y="6356349"/>
            <a:ext cx="2743200" cy="365125"/>
          </a:xfrm>
        </p:spPr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265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"/>
            <a:ext cx="11734801" cy="91439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14400"/>
            <a:ext cx="55403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1828799"/>
            <a:ext cx="5540377" cy="436086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914400"/>
            <a:ext cx="552994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1828799"/>
            <a:ext cx="5529942" cy="436086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668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2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784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4314826" cy="105591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4613" y="1"/>
            <a:ext cx="6547529" cy="58610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55914"/>
            <a:ext cx="4314826" cy="481307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8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4314826" cy="9874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48943" y="1"/>
            <a:ext cx="6553199" cy="58610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987425"/>
            <a:ext cx="4314826" cy="488156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723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045029"/>
            <a:ext cx="11244943" cy="51319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  <a:r>
              <a:rPr lang="ko-KR" altLang="en-US" dirty="0"/>
              <a:t>글자체 테스트</a:t>
            </a:r>
            <a:endParaRPr lang="en-US" dirty="0"/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199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8A5CF-960C-43F4-A9FF-1F4744ECDD93}" type="datetimeFigureOut">
              <a:rPr lang="en-US" smtClean="0"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58942" y="636111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0" y="0"/>
            <a:ext cx="457200" cy="903515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monMonsori Black" panose="02000A03000000000000" pitchFamily="2" charset="-127"/>
                <a:ea typeface="TmonMonsori Black" panose="02000A03000000000000" pitchFamily="2" charset="-127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11734800" cy="90351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  <a:r>
              <a:rPr lang="ko-KR" altLang="en-US" dirty="0"/>
              <a:t>클릭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032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monMonsori Black" panose="02000A03000000000000" pitchFamily="2" charset="-127"/>
          <a:ea typeface="TmonMonsori Black" panose="02000A03000000000000" pitchFamily="2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NanumSquareRound ExtraBold" panose="020B0600000101010101" pitchFamily="34" charset="-127"/>
          <a:ea typeface="NanumSquareRound ExtraBold" panose="020B0600000101010101" pitchFamily="34" charset="-127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NanumSquareRound ExtraBold" panose="020B0600000101010101" pitchFamily="34" charset="-127"/>
          <a:ea typeface="NanumSquareRound ExtraBold" panose="020B0600000101010101" pitchFamily="34" charset="-127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NanumSquareRound ExtraBold" panose="020B0600000101010101" pitchFamily="34" charset="-127"/>
          <a:ea typeface="NanumSquareRound ExtraBold" panose="020B0600000101010101" pitchFamily="34" charset="-127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NanumSquareRound ExtraBold" panose="020B0600000101010101" pitchFamily="34" charset="-127"/>
          <a:ea typeface="NanumSquareRound ExtraBold" panose="020B0600000101010101" pitchFamily="34" charset="-127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NanumSquareRound ExtraBold" panose="020B0600000101010101" pitchFamily="34" charset="-127"/>
          <a:ea typeface="NanumSquareRound ExtraBold" panose="020B0600000101010101" pitchFamily="34" charset="-12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9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"/>
            <a:ext cx="11734800" cy="2133600"/>
          </a:xfrm>
        </p:spPr>
        <p:txBody>
          <a:bodyPr>
            <a:normAutofit/>
          </a:bodyPr>
          <a:lstStyle/>
          <a:p>
            <a:r>
              <a:rPr lang="en-US" altLang="en-US" sz="4400" dirty="0"/>
              <a:t> </a:t>
            </a:r>
            <a:r>
              <a:rPr lang="en-US" altLang="en-US" sz="4400" dirty="0">
                <a:solidFill>
                  <a:schemeClr val="accent4"/>
                </a:solidFill>
              </a:rPr>
              <a:t>Lecture </a:t>
            </a:r>
            <a:r>
              <a:rPr lang="en-US" altLang="en-US" sz="4400" dirty="0" smtClean="0">
                <a:solidFill>
                  <a:schemeClr val="accent4"/>
                </a:solidFill>
              </a:rPr>
              <a:t>10 </a:t>
            </a:r>
            <a:r>
              <a:rPr lang="en-US" altLang="en-US" sz="4400" dirty="0"/>
              <a:t/>
            </a:r>
            <a:br>
              <a:rPr lang="en-US" altLang="en-US" sz="4400" dirty="0"/>
            </a:br>
            <a:r>
              <a:rPr lang="en-US" altLang="en-US" sz="4400" dirty="0" smtClean="0"/>
              <a:t/>
            </a:r>
            <a:br>
              <a:rPr lang="en-US" altLang="en-US" sz="4400" dirty="0" smtClean="0"/>
            </a:br>
            <a:r>
              <a:rPr lang="en-US" altLang="en-US" sz="4400" dirty="0" smtClean="0"/>
              <a:t>Time in Distributed System</a:t>
            </a:r>
            <a:endParaRPr lang="en-US" altLang="en-US" sz="4400" dirty="0"/>
          </a:p>
        </p:txBody>
      </p:sp>
      <p:pic>
        <p:nvPicPr>
          <p:cNvPr id="3" name="!!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92219" y="2133601"/>
            <a:ext cx="13022434" cy="4822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6193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Logical clocks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828801" y="1828800"/>
            <a:ext cx="3813175" cy="4114800"/>
          </a:xfrm>
        </p:spPr>
        <p:txBody>
          <a:bodyPr/>
          <a:lstStyle/>
          <a:p>
            <a:pPr algn="just"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en-US" altLang="en-US" sz="2000" b="1">
                <a:latin typeface="Arial Narrow" panose="020B0606020202030204" pitchFamily="34" charset="0"/>
              </a:rPr>
              <a:t>	LC</a:t>
            </a:r>
            <a:r>
              <a:rPr lang="en-US" altLang="en-US" sz="2000">
                <a:latin typeface="Arial Narrow" panose="020B0606020202030204" pitchFamily="34" charset="0"/>
              </a:rPr>
              <a:t> is a counter. Its value respects causal ordering as follows</a:t>
            </a:r>
          </a:p>
          <a:p>
            <a:pPr algn="just"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endParaRPr lang="en-US" altLang="en-US" sz="2000">
              <a:latin typeface="Arial Narrow" panose="020B0606020202030204" pitchFamily="34" charset="0"/>
            </a:endParaRPr>
          </a:p>
          <a:p>
            <a:pPr algn="just"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en-US" altLang="en-US" sz="2000" b="1">
                <a:solidFill>
                  <a:srgbClr val="C70F05"/>
                </a:solidFill>
                <a:latin typeface="Arial Narrow" panose="020B0606020202030204" pitchFamily="34" charset="0"/>
              </a:rPr>
              <a:t>		a </a:t>
            </a:r>
            <a:r>
              <a:rPr lang="en-US" altLang="en-US" sz="2000">
                <a:solidFill>
                  <a:srgbClr val="C70F05"/>
                </a:solidFill>
                <a:latin typeface="Arial Narrow" panose="020B0606020202030204" pitchFamily="34" charset="0"/>
                <a:sym typeface="MT Extra" panose="05050102010205020202" pitchFamily="18" charset="2"/>
              </a:rPr>
              <a:t></a:t>
            </a:r>
            <a:r>
              <a:rPr lang="en-US" altLang="en-US" sz="2000" b="1">
                <a:solidFill>
                  <a:srgbClr val="C70F05"/>
                </a:solidFill>
                <a:latin typeface="Arial Narrow" panose="020B0606020202030204" pitchFamily="34" charset="0"/>
              </a:rPr>
              <a:t> b </a:t>
            </a:r>
            <a:r>
              <a:rPr lang="en-US" altLang="en-US" sz="2000">
                <a:solidFill>
                  <a:srgbClr val="C70F05"/>
                </a:solidFill>
                <a:latin typeface="Arial Narrow" panose="020B0606020202030204" pitchFamily="34" charset="0"/>
                <a:sym typeface="Symbol" panose="05050102010706020507" pitchFamily="18" charset="2"/>
              </a:rPr>
              <a:t></a:t>
            </a:r>
            <a:r>
              <a:rPr lang="en-US" altLang="en-US" sz="2000" b="1">
                <a:solidFill>
                  <a:srgbClr val="C70F05"/>
                </a:solidFill>
                <a:latin typeface="Arial Narrow" panose="020B0606020202030204" pitchFamily="34" charset="0"/>
              </a:rPr>
              <a:t> LC(a) &lt; LC(b)</a:t>
            </a:r>
          </a:p>
          <a:p>
            <a:pPr algn="just"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endParaRPr lang="en-US" altLang="en-US" sz="2000" b="1">
              <a:solidFill>
                <a:srgbClr val="C70F05"/>
              </a:solidFill>
              <a:latin typeface="Arial Narrow" panose="020B0606020202030204" pitchFamily="34" charset="0"/>
            </a:endParaRPr>
          </a:p>
          <a:p>
            <a:pPr algn="just"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latin typeface="Arial Narrow" panose="020B0606020202030204" pitchFamily="34" charset="0"/>
              </a:rPr>
              <a:t>	</a:t>
            </a:r>
            <a:r>
              <a:rPr lang="en-US" altLang="en-US" sz="2000" b="1">
                <a:latin typeface="Arial Narrow" panose="020B0606020202030204" pitchFamily="34" charset="0"/>
              </a:rPr>
              <a:t>Note that LC(a) &lt; LC(b) does NOT imply a </a:t>
            </a:r>
            <a:r>
              <a:rPr lang="en-US" altLang="en-US" sz="2000" b="1">
                <a:latin typeface="Arial Narrow" panose="020B0606020202030204" pitchFamily="34" charset="0"/>
                <a:sym typeface="MT Extra" panose="05050102010205020202" pitchFamily="18" charset="2"/>
              </a:rPr>
              <a:t></a:t>
            </a:r>
            <a:r>
              <a:rPr lang="en-US" altLang="en-US" sz="2000" b="1">
                <a:latin typeface="Arial Narrow" panose="020B0606020202030204" pitchFamily="34" charset="0"/>
              </a:rPr>
              <a:t> b.</a:t>
            </a:r>
            <a:r>
              <a:rPr lang="en-US" altLang="ko-KR" sz="2000" b="1">
                <a:latin typeface="Arial Narrow" panose="020B0606020202030204" pitchFamily="34" charset="0"/>
                <a:ea typeface="굴림" panose="020B0600000101010101" pitchFamily="34" charset="-127"/>
              </a:rPr>
              <a:t> When?</a:t>
            </a:r>
            <a:endParaRPr lang="en-US" altLang="en-US" sz="2000">
              <a:latin typeface="Trebuchet MS" panose="020B0603020202020204" pitchFamily="34" charset="0"/>
            </a:endParaRPr>
          </a:p>
          <a:p>
            <a:pPr eaLnBrk="1" hangingPunct="1">
              <a:lnSpc>
                <a:spcPct val="125000"/>
              </a:lnSpc>
            </a:pPr>
            <a:endParaRPr lang="en-US" altLang="en-US" smtClean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248401" y="1676400"/>
            <a:ext cx="4041775" cy="4114800"/>
          </a:xfrm>
          <a:solidFill>
            <a:schemeClr val="accent1"/>
          </a:solidFill>
        </p:spPr>
        <p:txBody>
          <a:bodyPr/>
          <a:lstStyle/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en-US" sz="2000" b="1">
                <a:latin typeface="Arial Narrow" panose="020B0606020202030204" pitchFamily="34" charset="0"/>
              </a:rPr>
              <a:t>	Each process maintains its logical clock as follows:</a:t>
            </a:r>
          </a:p>
          <a:p>
            <a:pPr eaLnBrk="1" hangingPunct="1">
              <a:lnSpc>
                <a:spcPct val="120000"/>
              </a:lnSpc>
            </a:pPr>
            <a:endParaRPr lang="en-US" altLang="en-US" sz="2000" b="1">
              <a:latin typeface="Arial Narrow" panose="020B0606020202030204" pitchFamily="34" charset="0"/>
            </a:endParaRP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en-US" sz="2000" b="1">
                <a:latin typeface="Arial Narrow" panose="020B0606020202030204" pitchFamily="34" charset="0"/>
              </a:rPr>
              <a:t>LC1</a:t>
            </a:r>
            <a:r>
              <a:rPr lang="en-US" altLang="en-US" sz="2000">
                <a:latin typeface="Arial Narrow" panose="020B0606020202030204" pitchFamily="34" charset="0"/>
              </a:rPr>
              <a:t>.  Each time a local event takes place, increment </a:t>
            </a:r>
            <a:r>
              <a:rPr lang="en-US" altLang="en-US" sz="2000" b="1">
                <a:latin typeface="Arial Narrow" panose="020B0606020202030204" pitchFamily="34" charset="0"/>
              </a:rPr>
              <a:t>LC</a:t>
            </a:r>
            <a:r>
              <a:rPr lang="en-US" altLang="en-US" sz="2000">
                <a:latin typeface="Arial Narrow" panose="020B0606020202030204" pitchFamily="34" charset="0"/>
              </a:rPr>
              <a:t>.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en-US" sz="2000" b="1">
                <a:latin typeface="Arial Narrow" panose="020B0606020202030204" pitchFamily="34" charset="0"/>
              </a:rPr>
              <a:t>LC2</a:t>
            </a:r>
            <a:r>
              <a:rPr lang="en-US" altLang="en-US" sz="2000">
                <a:latin typeface="Arial Narrow" panose="020B0606020202030204" pitchFamily="34" charset="0"/>
              </a:rPr>
              <a:t>.  Append the value of </a:t>
            </a:r>
            <a:r>
              <a:rPr lang="en-US" altLang="en-US" sz="2000" b="1">
                <a:latin typeface="Arial Narrow" panose="020B0606020202030204" pitchFamily="34" charset="0"/>
              </a:rPr>
              <a:t>LC</a:t>
            </a:r>
            <a:r>
              <a:rPr lang="en-US" altLang="en-US" sz="2000">
                <a:latin typeface="Arial Narrow" panose="020B0606020202030204" pitchFamily="34" charset="0"/>
              </a:rPr>
              <a:t> to outgoing messages.</a:t>
            </a:r>
          </a:p>
          <a:p>
            <a:pPr algn="just"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en-US" sz="2000" b="1">
                <a:latin typeface="Arial Narrow" panose="020B0606020202030204" pitchFamily="34" charset="0"/>
              </a:rPr>
              <a:t>LC3.</a:t>
            </a:r>
            <a:r>
              <a:rPr lang="en-US" altLang="en-US" sz="2000">
                <a:latin typeface="Arial Narrow" panose="020B0606020202030204" pitchFamily="34" charset="0"/>
              </a:rPr>
              <a:t>  When receiving a message, set </a:t>
            </a:r>
            <a:r>
              <a:rPr lang="en-US" altLang="en-US" sz="2000" b="1">
                <a:latin typeface="Arial Narrow" panose="020B0606020202030204" pitchFamily="34" charset="0"/>
              </a:rPr>
              <a:t>LC</a:t>
            </a:r>
            <a:r>
              <a:rPr lang="en-US" altLang="en-US" sz="2000">
                <a:latin typeface="Arial Narrow" panose="020B0606020202030204" pitchFamily="34" charset="0"/>
              </a:rPr>
              <a:t> to  </a:t>
            </a:r>
            <a:r>
              <a:rPr lang="en-US" altLang="en-US" sz="2000" b="1">
                <a:solidFill>
                  <a:srgbClr val="C70F05"/>
                </a:solidFill>
                <a:latin typeface="Arial Narrow" panose="020B0606020202030204" pitchFamily="34" charset="0"/>
              </a:rPr>
              <a:t>1 + max</a:t>
            </a:r>
            <a:r>
              <a:rPr lang="en-US" altLang="en-US" sz="2000">
                <a:solidFill>
                  <a:srgbClr val="C70F05"/>
                </a:solidFill>
                <a:latin typeface="Arial Narrow" panose="020B0606020202030204" pitchFamily="34" charset="0"/>
              </a:rPr>
              <a:t> (</a:t>
            </a:r>
            <a:r>
              <a:rPr lang="en-US" altLang="en-US" sz="2000" b="1">
                <a:solidFill>
                  <a:srgbClr val="C70F05"/>
                </a:solidFill>
                <a:latin typeface="Arial Narrow" panose="020B0606020202030204" pitchFamily="34" charset="0"/>
              </a:rPr>
              <a:t>local LC</a:t>
            </a:r>
            <a:r>
              <a:rPr lang="en-US" altLang="en-US" sz="2000">
                <a:solidFill>
                  <a:srgbClr val="C70F05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sz="2000" b="1">
                <a:solidFill>
                  <a:srgbClr val="C70F05"/>
                </a:solidFill>
                <a:latin typeface="Arial Narrow" panose="020B0606020202030204" pitchFamily="34" charset="0"/>
              </a:rPr>
              <a:t>message LC</a:t>
            </a:r>
            <a:r>
              <a:rPr lang="en-US" altLang="en-US" sz="2000">
                <a:solidFill>
                  <a:srgbClr val="C70F05"/>
                </a:solidFill>
                <a:latin typeface="Arial Narrow" panose="020B0606020202030204" pitchFamily="34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849250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828800" y="1447800"/>
            <a:ext cx="4419600" cy="3886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en-US" altLang="en-US" sz="1800" b="1">
                <a:latin typeface="Arial Narrow" panose="020B0606020202030204" pitchFamily="34" charset="0"/>
              </a:rPr>
              <a:t>	</a:t>
            </a:r>
            <a:r>
              <a:rPr lang="en-US" altLang="en-US" sz="2000">
                <a:latin typeface="Arial" panose="020B0604020202020204" pitchFamily="34" charset="0"/>
              </a:rPr>
              <a:t>Total order is important for some applications like scheduling (first-come first served).</a:t>
            </a:r>
            <a:r>
              <a:rPr lang="en-US" altLang="en-US" sz="2000">
                <a:solidFill>
                  <a:srgbClr val="C70F05"/>
                </a:solidFill>
                <a:latin typeface="Arial" panose="020B0604020202020204" pitchFamily="34" charset="0"/>
              </a:rPr>
              <a:t> But total order does not exist! What can we do?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en-US" altLang="en-US" sz="2000" i="1">
                <a:latin typeface="Arial" panose="020B0604020202020204" pitchFamily="34" charset="0"/>
              </a:rPr>
              <a:t>	Strengthen the causal order</a:t>
            </a:r>
            <a:r>
              <a:rPr lang="en-US" altLang="en-US" sz="2000">
                <a:latin typeface="Arial" panose="020B0604020202020204" pitchFamily="34" charset="0"/>
              </a:rPr>
              <a:t> </a:t>
            </a:r>
            <a:r>
              <a:rPr lang="en-US" altLang="en-US" sz="2000">
                <a:latin typeface="Arial" panose="020B0604020202020204" pitchFamily="34" charset="0"/>
                <a:sym typeface="MT Extra" panose="05050102010205020202" pitchFamily="18" charset="2"/>
              </a:rPr>
              <a:t> </a:t>
            </a:r>
            <a:r>
              <a:rPr lang="en-US" altLang="en-US" sz="2000">
                <a:latin typeface="Arial" panose="020B0604020202020204" pitchFamily="34" charset="0"/>
              </a:rPr>
              <a:t>to define a </a:t>
            </a:r>
            <a:r>
              <a:rPr lang="en-US" altLang="en-US" sz="2000" i="1">
                <a:solidFill>
                  <a:srgbClr val="C70F05"/>
                </a:solidFill>
                <a:latin typeface="Arial" panose="020B0604020202020204" pitchFamily="34" charset="0"/>
              </a:rPr>
              <a:t>total order (&lt;&lt;)</a:t>
            </a:r>
            <a:r>
              <a:rPr lang="en-US" altLang="en-US" sz="2000">
                <a:latin typeface="Arial" panose="020B0604020202020204" pitchFamily="34" charset="0"/>
              </a:rPr>
              <a:t> among events. Use LC to define total order (in case two LC’s are equal, process id’s will be used to break the tie). </a:t>
            </a:r>
            <a:endParaRPr lang="en-US" altLang="en-US" sz="2000" i="1">
              <a:latin typeface="Arial" panose="020B0604020202020204" pitchFamily="34" charset="0"/>
            </a:endParaRPr>
          </a:p>
        </p:txBody>
      </p:sp>
      <p:sp>
        <p:nvSpPr>
          <p:cNvPr id="2458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324601" y="1524000"/>
            <a:ext cx="3813175" cy="3505200"/>
          </a:xfrm>
          <a:solidFill>
            <a:schemeClr val="accent1"/>
          </a:solidFill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Let</a:t>
            </a:r>
            <a:r>
              <a:rPr lang="en-US" altLang="en-US" sz="2000" b="1" dirty="0">
                <a:latin typeface="Arial" panose="020B0604020202020204" pitchFamily="34" charset="0"/>
              </a:rPr>
              <a:t> a, b </a:t>
            </a:r>
            <a:r>
              <a:rPr lang="en-US" altLang="en-US" sz="2000" dirty="0">
                <a:latin typeface="Arial" panose="020B0604020202020204" pitchFamily="34" charset="0"/>
              </a:rPr>
              <a:t>be events in processes</a:t>
            </a:r>
            <a:r>
              <a:rPr lang="en-US" altLang="en-US" sz="2000" b="1" dirty="0">
                <a:latin typeface="Arial" panose="020B0604020202020204" pitchFamily="34" charset="0"/>
              </a:rPr>
              <a:t> </a:t>
            </a:r>
            <a:r>
              <a:rPr lang="en-US" altLang="en-US" sz="2000" b="1" dirty="0" err="1">
                <a:latin typeface="Arial" panose="020B0604020202020204" pitchFamily="34" charset="0"/>
              </a:rPr>
              <a:t>i</a:t>
            </a:r>
            <a:r>
              <a:rPr lang="en-US" altLang="en-US" sz="2000" b="1" dirty="0">
                <a:latin typeface="Arial" panose="020B0604020202020204" pitchFamily="34" charset="0"/>
              </a:rPr>
              <a:t> </a:t>
            </a:r>
            <a:r>
              <a:rPr lang="en-US" altLang="en-US" sz="2000" dirty="0">
                <a:latin typeface="Arial" panose="020B0604020202020204" pitchFamily="34" charset="0"/>
              </a:rPr>
              <a:t>and</a:t>
            </a:r>
            <a:r>
              <a:rPr lang="en-US" altLang="en-US" sz="2000" b="1" dirty="0">
                <a:latin typeface="Arial" panose="020B0604020202020204" pitchFamily="34" charset="0"/>
              </a:rPr>
              <a:t> j </a:t>
            </a:r>
            <a:r>
              <a:rPr lang="en-US" altLang="en-US" sz="2000" dirty="0">
                <a:latin typeface="Arial" panose="020B0604020202020204" pitchFamily="34" charset="0"/>
              </a:rPr>
              <a:t>respectively. Then</a:t>
            </a:r>
            <a:r>
              <a:rPr lang="en-US" altLang="en-US" sz="2000" b="1" dirty="0">
                <a:latin typeface="Arial" panose="020B0604020202020204" pitchFamily="34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b="1" dirty="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dirty="0">
                <a:latin typeface="Arial" panose="020B0604020202020204" pitchFamily="34" charset="0"/>
              </a:rPr>
              <a:t>a &lt;&lt; b </a:t>
            </a:r>
            <a:r>
              <a:rPr lang="en-US" altLang="en-US" sz="2000" dirty="0" err="1">
                <a:latin typeface="Arial" panose="020B0604020202020204" pitchFamily="34" charset="0"/>
              </a:rPr>
              <a:t>iff</a:t>
            </a:r>
            <a:r>
              <a:rPr lang="en-US" altLang="en-US" sz="2000" dirty="0">
                <a:latin typeface="Arial" panose="020B0604020202020204" pitchFamily="34" charset="0"/>
              </a:rPr>
              <a:t> 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dirty="0">
                <a:latin typeface="Arial" panose="020B0604020202020204" pitchFamily="34" charset="0"/>
              </a:rPr>
              <a:t>	-- LC(a) &lt; LC(b)  </a:t>
            </a:r>
            <a:r>
              <a:rPr lang="en-US" altLang="en-US" sz="2000" b="1" dirty="0">
                <a:solidFill>
                  <a:srgbClr val="C70F05"/>
                </a:solidFill>
                <a:latin typeface="Arial" panose="020B0604020202020204" pitchFamily="34" charset="0"/>
              </a:rPr>
              <a:t>OR</a:t>
            </a:r>
            <a:endParaRPr lang="en-US" altLang="en-US" sz="2000" b="1" dirty="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	-- </a:t>
            </a:r>
            <a:r>
              <a:rPr lang="en-US" altLang="en-US" sz="2000" b="1" dirty="0">
                <a:latin typeface="Arial" panose="020B0604020202020204" pitchFamily="34" charset="0"/>
              </a:rPr>
              <a:t>LC(a) = LC(b) </a:t>
            </a:r>
            <a:r>
              <a:rPr lang="en-US" altLang="en-US" sz="2000" dirty="0">
                <a:latin typeface="Arial" panose="020B0604020202020204" pitchFamily="34" charset="0"/>
              </a:rPr>
              <a:t>  and  </a:t>
            </a:r>
            <a:r>
              <a:rPr lang="en-US" altLang="en-US" sz="2000" b="1" dirty="0">
                <a:latin typeface="Arial" panose="020B0604020202020204" pitchFamily="34" charset="0"/>
              </a:rPr>
              <a:t> </a:t>
            </a:r>
            <a:r>
              <a:rPr lang="en-US" altLang="en-US" sz="2000" b="1" dirty="0" err="1">
                <a:latin typeface="Arial" panose="020B0604020202020204" pitchFamily="34" charset="0"/>
              </a:rPr>
              <a:t>i</a:t>
            </a:r>
            <a:r>
              <a:rPr lang="en-US" altLang="en-US" sz="2000" b="1" dirty="0">
                <a:latin typeface="Arial" panose="020B0604020202020204" pitchFamily="34" charset="0"/>
              </a:rPr>
              <a:t> &lt; j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sz="2000" b="1" dirty="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dirty="0">
                <a:latin typeface="Arial" panose="020B0604020202020204" pitchFamily="34" charset="0"/>
              </a:rPr>
              <a:t>a </a:t>
            </a:r>
            <a:r>
              <a:rPr lang="en-US" altLang="en-US" sz="2000" dirty="0">
                <a:latin typeface="Arial" panose="020B0604020202020204" pitchFamily="34" charset="0"/>
                <a:sym typeface="MT Extra" panose="05050102010205020202" pitchFamily="18" charset="2"/>
              </a:rPr>
              <a:t></a:t>
            </a:r>
            <a:r>
              <a:rPr lang="en-US" altLang="en-US" sz="2000" b="1" dirty="0">
                <a:latin typeface="Arial" panose="020B0604020202020204" pitchFamily="34" charset="0"/>
              </a:rPr>
              <a:t> b </a:t>
            </a:r>
            <a:r>
              <a:rPr lang="en-US" altLang="en-US" sz="2000" dirty="0">
                <a:latin typeface="Arial" panose="020B0604020202020204" pitchFamily="34" charset="0"/>
                <a:sym typeface="Symbol" panose="05050102010706020507" pitchFamily="18" charset="2"/>
              </a:rPr>
              <a:t></a:t>
            </a:r>
            <a:r>
              <a:rPr lang="en-US" altLang="en-US" sz="2000" b="1" dirty="0">
                <a:latin typeface="Arial" panose="020B0604020202020204" pitchFamily="34" charset="0"/>
              </a:rPr>
              <a:t> a &lt;&lt; b, </a:t>
            </a:r>
            <a:r>
              <a:rPr lang="en-US" altLang="en-US" sz="2000" dirty="0">
                <a:latin typeface="Arial" panose="020B0604020202020204" pitchFamily="34" charset="0"/>
              </a:rPr>
              <a:t>but the converse is not true.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b="1" dirty="0">
              <a:latin typeface="Arial Narrow" panose="020B0606020202030204" pitchFamily="34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en-US" altLang="en-US" sz="1800" b="1" dirty="0">
              <a:latin typeface="Arial Narrow" panose="020B060602020203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dirty="0" smtClean="0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2514600" y="5597525"/>
            <a:ext cx="7696200" cy="498598"/>
          </a:xfrm>
          <a:prstGeom prst="rect">
            <a:avLst/>
          </a:prstGeom>
          <a:solidFill>
            <a:srgbClr val="FAD4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20000"/>
              </a:spcBef>
            </a:pPr>
            <a:r>
              <a:rPr lang="en-US" altLang="en-US">
                <a:latin typeface="Arial" panose="020B0604020202020204" pitchFamily="34" charset="0"/>
              </a:rPr>
              <a:t>The value of LC of an event is called its </a:t>
            </a:r>
            <a:r>
              <a:rPr lang="en-US" altLang="en-US" i="1">
                <a:solidFill>
                  <a:srgbClr val="C70F05"/>
                </a:solidFill>
                <a:latin typeface="Arial" panose="020B0604020202020204" pitchFamily="34" charset="0"/>
              </a:rPr>
              <a:t>timestamp</a:t>
            </a:r>
            <a:r>
              <a:rPr lang="en-US" altLang="en-US">
                <a:latin typeface="Arial" panose="020B0604020202020204" pitchFamily="34" charset="0"/>
              </a:rPr>
              <a:t>.</a:t>
            </a: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order in a distributed system</a:t>
            </a:r>
          </a:p>
        </p:txBody>
      </p:sp>
    </p:spTree>
    <p:extLst>
      <p:ext uri="{BB962C8B-B14F-4D97-AF65-F5344CB8AC3E}">
        <p14:creationId xmlns:p14="http://schemas.microsoft.com/office/powerpoint/2010/main" val="44050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752600" y="1600200"/>
            <a:ext cx="4572000" cy="4724400"/>
          </a:xfrm>
          <a:solidFill>
            <a:schemeClr val="accent1"/>
          </a:solidFill>
        </p:spPr>
        <p:txBody>
          <a:bodyPr/>
          <a:lstStyle/>
          <a:p>
            <a:pPr eaLnBrk="1" hangingPunct="1"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Arial Narrow" panose="020B0606020202030204" pitchFamily="34" charset="0"/>
              </a:rPr>
              <a:t>	</a:t>
            </a:r>
            <a:r>
              <a:rPr lang="en-US" altLang="en-US" sz="2000" b="1" i="1">
                <a:latin typeface="Arial" panose="020B0604020202020204" pitchFamily="34" charset="0"/>
              </a:rPr>
              <a:t>Causality detection</a:t>
            </a:r>
            <a:r>
              <a:rPr lang="en-US" altLang="en-US" sz="2000">
                <a:latin typeface="Arial" panose="020B0604020202020204" pitchFamily="34" charset="0"/>
              </a:rPr>
              <a:t> can be an important issue in applications like </a:t>
            </a:r>
            <a:r>
              <a:rPr lang="en-US" altLang="en-US" sz="2000" b="1">
                <a:solidFill>
                  <a:srgbClr val="C70F05"/>
                </a:solidFill>
                <a:latin typeface="Arial" panose="020B0604020202020204" pitchFamily="34" charset="0"/>
              </a:rPr>
              <a:t>group communication</a:t>
            </a:r>
            <a:r>
              <a:rPr lang="en-US" altLang="en-US" sz="2000">
                <a:solidFill>
                  <a:srgbClr val="C70F05"/>
                </a:solidFill>
                <a:latin typeface="Arial" panose="020B0604020202020204" pitchFamily="34" charset="0"/>
              </a:rPr>
              <a:t>.</a:t>
            </a:r>
          </a:p>
          <a:p>
            <a:pPr eaLnBrk="1" hangingPunct="1"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latin typeface="Arial" panose="020B0604020202020204" pitchFamily="34" charset="0"/>
              </a:rPr>
              <a:t>	</a:t>
            </a:r>
          </a:p>
          <a:p>
            <a:pPr eaLnBrk="1" hangingPunct="1"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latin typeface="Arial" panose="020B0604020202020204" pitchFamily="34" charset="0"/>
              </a:rPr>
              <a:t>	Logical clocks </a:t>
            </a:r>
            <a:r>
              <a:rPr lang="en-US" altLang="en-US" sz="2000">
                <a:solidFill>
                  <a:srgbClr val="C70F05"/>
                </a:solidFill>
                <a:latin typeface="Arial" panose="020B0604020202020204" pitchFamily="34" charset="0"/>
              </a:rPr>
              <a:t>do </a:t>
            </a:r>
            <a:r>
              <a:rPr lang="en-US" altLang="en-US" sz="2000" b="1">
                <a:solidFill>
                  <a:srgbClr val="C70F05"/>
                </a:solidFill>
                <a:latin typeface="Arial" panose="020B0604020202020204" pitchFamily="34" charset="0"/>
              </a:rPr>
              <a:t>not</a:t>
            </a:r>
            <a:r>
              <a:rPr lang="en-US" altLang="en-US" sz="2000">
                <a:latin typeface="Arial" panose="020B0604020202020204" pitchFamily="34" charset="0"/>
              </a:rPr>
              <a:t> detect causal ordering. </a:t>
            </a:r>
            <a:r>
              <a:rPr lang="en-US" altLang="en-US" sz="2000" b="1" u="sng">
                <a:solidFill>
                  <a:srgbClr val="0000FF"/>
                </a:solidFill>
                <a:latin typeface="Arial" panose="020B0604020202020204" pitchFamily="34" charset="0"/>
              </a:rPr>
              <a:t>Vector clocks</a:t>
            </a:r>
            <a:r>
              <a:rPr lang="en-US" altLang="en-US" sz="200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000">
                <a:solidFill>
                  <a:srgbClr val="C70F05"/>
                </a:solidFill>
                <a:latin typeface="Arial" panose="020B0604020202020204" pitchFamily="34" charset="0"/>
              </a:rPr>
              <a:t>do</a:t>
            </a:r>
            <a:r>
              <a:rPr lang="en-US" altLang="en-US" sz="2000">
                <a:latin typeface="Arial" panose="020B0604020202020204" pitchFamily="34" charset="0"/>
              </a:rPr>
              <a:t>.</a:t>
            </a:r>
            <a:endParaRPr lang="en-US" altLang="ko-KR" sz="2000">
              <a:latin typeface="Arial" panose="020B0604020202020204" pitchFamily="34" charset="0"/>
              <a:ea typeface="굴림" panose="020B0600000101010101" pitchFamily="34" charset="-127"/>
            </a:endParaRPr>
          </a:p>
          <a:p>
            <a:pPr eaLnBrk="1" hangingPunct="1"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en-US" altLang="ko-KR" sz="2000">
                <a:latin typeface="Arial" panose="020B0604020202020204" pitchFamily="34" charset="0"/>
                <a:ea typeface="굴림" panose="020B0600000101010101" pitchFamily="34" charset="-127"/>
              </a:rPr>
              <a:t>	</a:t>
            </a:r>
            <a:r>
              <a:rPr lang="en-US" altLang="ko-KR" sz="2000">
                <a:solidFill>
                  <a:srgbClr val="0000FF"/>
                </a:solidFill>
                <a:latin typeface="Arial" panose="020B0604020202020204" pitchFamily="34" charset="0"/>
                <a:ea typeface="굴림" panose="020B0600000101010101" pitchFamily="34" charset="-127"/>
              </a:rPr>
              <a:t>Mapping</a:t>
            </a:r>
            <a:r>
              <a:rPr lang="en-US" altLang="ko-KR" sz="2000">
                <a:latin typeface="Arial" panose="020B0604020202020204" pitchFamily="34" charset="0"/>
                <a:ea typeface="굴림" panose="020B0600000101010101" pitchFamily="34" charset="-127"/>
              </a:rPr>
              <a:t> VC from events to integer arrays, and an order &lt; such that for any pair of a, b:</a:t>
            </a:r>
            <a:endParaRPr lang="en-US" altLang="en-US" sz="2000">
              <a:latin typeface="Arial" panose="020B0604020202020204" pitchFamily="34" charset="0"/>
            </a:endParaRPr>
          </a:p>
          <a:p>
            <a:pPr lvl="1" eaLnBrk="1" hangingPunct="1"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latin typeface="Arial" panose="020B0604020202020204" pitchFamily="34" charset="0"/>
              </a:rPr>
              <a:t>	</a:t>
            </a:r>
            <a:r>
              <a:rPr lang="en-US" altLang="en-US" sz="2000" b="1">
                <a:solidFill>
                  <a:srgbClr val="C70F05"/>
                </a:solidFill>
                <a:latin typeface="Arial" panose="020B0604020202020204" pitchFamily="34" charset="0"/>
              </a:rPr>
              <a:t>a </a:t>
            </a:r>
            <a:r>
              <a:rPr lang="en-US" altLang="en-US" sz="2000">
                <a:solidFill>
                  <a:srgbClr val="C70F05"/>
                </a:solidFill>
                <a:latin typeface="Arial" panose="020B0604020202020204" pitchFamily="34" charset="0"/>
                <a:sym typeface="MT Extra" panose="05050102010205020202" pitchFamily="18" charset="2"/>
              </a:rPr>
              <a:t></a:t>
            </a:r>
            <a:r>
              <a:rPr lang="en-US" altLang="en-US" sz="2000" b="1">
                <a:solidFill>
                  <a:srgbClr val="C70F05"/>
                </a:solidFill>
                <a:latin typeface="Arial" panose="020B0604020202020204" pitchFamily="34" charset="0"/>
              </a:rPr>
              <a:t> b </a:t>
            </a:r>
            <a:r>
              <a:rPr lang="en-US" altLang="en-US" sz="2000">
                <a:solidFill>
                  <a:srgbClr val="C70F05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</a:t>
            </a:r>
            <a:r>
              <a:rPr lang="en-US" altLang="en-US" sz="2000" b="1">
                <a:solidFill>
                  <a:srgbClr val="C70F05"/>
                </a:solidFill>
                <a:latin typeface="Arial" panose="020B0604020202020204" pitchFamily="34" charset="0"/>
              </a:rPr>
              <a:t>  VC(a) &lt; VC(b)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>
              <a:latin typeface="Arial Narrow" panose="020B0606020202030204" pitchFamily="34" charset="0"/>
            </a:endParaRPr>
          </a:p>
        </p:txBody>
      </p:sp>
      <p:graphicFrame>
        <p:nvGraphicFramePr>
          <p:cNvPr id="2050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6629401" y="2401889"/>
          <a:ext cx="3059113" cy="228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Document" r:id="rId4" imgW="3557016" imgH="2654808" progId="Word.Document.8">
                  <p:embed/>
                </p:oleObj>
              </mc:Choice>
              <mc:Fallback>
                <p:oleObj name="Document" r:id="rId4" imgW="3557016" imgH="2654808" progId="Word.Document.8">
                  <p:embed/>
                  <p:pic>
                    <p:nvPicPr>
                      <p:cNvPr id="205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1" y="2401889"/>
                        <a:ext cx="3059113" cy="2282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537326" y="5191126"/>
            <a:ext cx="30511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2000" b="0">
                <a:latin typeface="Arial" panose="020B0604020202020204" pitchFamily="34" charset="0"/>
              </a:rPr>
              <a:t>C may receive </a:t>
            </a:r>
            <a:r>
              <a:rPr lang="en-US" altLang="en-US" sz="2000" b="0">
                <a:solidFill>
                  <a:srgbClr val="C70F05"/>
                </a:solidFill>
                <a:latin typeface="Arial" panose="020B0604020202020204" pitchFamily="34" charset="0"/>
              </a:rPr>
              <a:t>Re:joke</a:t>
            </a:r>
            <a:r>
              <a:rPr lang="en-US" altLang="en-US" sz="2000" b="0">
                <a:latin typeface="Arial" panose="020B0604020202020204" pitchFamily="34" charset="0"/>
              </a:rPr>
              <a:t> </a:t>
            </a:r>
          </a:p>
          <a:p>
            <a:r>
              <a:rPr lang="en-US" altLang="en-US" sz="2000" b="0">
                <a:latin typeface="Arial" panose="020B0604020202020204" pitchFamily="34" charset="0"/>
              </a:rPr>
              <a:t>before </a:t>
            </a:r>
            <a:r>
              <a:rPr lang="en-US" altLang="en-US" sz="2000" b="0">
                <a:solidFill>
                  <a:srgbClr val="C70F05"/>
                </a:solidFill>
                <a:latin typeface="Arial" panose="020B0604020202020204" pitchFamily="34" charset="0"/>
              </a:rPr>
              <a:t>joke</a:t>
            </a:r>
            <a:r>
              <a:rPr lang="en-US" altLang="en-US" sz="2000" b="0">
                <a:latin typeface="Arial" panose="020B0604020202020204" pitchFamily="34" charset="0"/>
              </a:rPr>
              <a:t>, which is bad!</a:t>
            </a:r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clock</a:t>
            </a:r>
          </a:p>
        </p:txBody>
      </p:sp>
    </p:spTree>
    <p:extLst>
      <p:ext uri="{BB962C8B-B14F-4D97-AF65-F5344CB8AC3E}">
        <p14:creationId xmlns:p14="http://schemas.microsoft.com/office/powerpoint/2010/main" val="166105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676400" y="1828800"/>
            <a:ext cx="4953000" cy="411480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{Actions of process j}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800" b="1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1</a:t>
            </a:r>
            <a:r>
              <a:rPr lang="en-US" altLang="en-US" sz="1800">
                <a:latin typeface="Arial" panose="020B0604020202020204" pitchFamily="34" charset="0"/>
              </a:rPr>
              <a:t>.  </a:t>
            </a:r>
            <a:r>
              <a:rPr lang="en-US" altLang="en-US" sz="1800">
                <a:solidFill>
                  <a:srgbClr val="C70F05"/>
                </a:solidFill>
                <a:latin typeface="Arial" panose="020B0604020202020204" pitchFamily="34" charset="0"/>
              </a:rPr>
              <a:t>Increment </a:t>
            </a:r>
            <a:r>
              <a:rPr lang="en-US" altLang="en-US" sz="1800" b="1">
                <a:solidFill>
                  <a:srgbClr val="C70F05"/>
                </a:solidFill>
                <a:latin typeface="Arial" panose="020B0604020202020204" pitchFamily="34" charset="0"/>
              </a:rPr>
              <a:t>VC[</a:t>
            </a:r>
            <a:r>
              <a:rPr lang="en-US" altLang="ko-KR" sz="1800" b="1">
                <a:solidFill>
                  <a:srgbClr val="C70F05"/>
                </a:solidFill>
                <a:latin typeface="Arial" panose="020B0604020202020204" pitchFamily="34" charset="0"/>
                <a:ea typeface="굴림" panose="020B0600000101010101" pitchFamily="34" charset="-127"/>
              </a:rPr>
              <a:t>j</a:t>
            </a:r>
            <a:r>
              <a:rPr lang="en-US" altLang="en-US" sz="1800" b="1">
                <a:solidFill>
                  <a:srgbClr val="C70F05"/>
                </a:solidFill>
                <a:latin typeface="Arial" panose="020B0604020202020204" pitchFamily="34" charset="0"/>
              </a:rPr>
              <a:t>]</a:t>
            </a:r>
            <a:r>
              <a:rPr lang="en-US" altLang="en-US" sz="1800">
                <a:latin typeface="Arial" panose="020B0604020202020204" pitchFamily="34" charset="0"/>
              </a:rPr>
              <a:t> for each local event.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2</a:t>
            </a:r>
            <a:r>
              <a:rPr lang="en-US" altLang="en-US" sz="1800">
                <a:latin typeface="Arial" panose="020B0604020202020204" pitchFamily="34" charset="0"/>
              </a:rPr>
              <a:t>. </a:t>
            </a:r>
            <a:r>
              <a:rPr lang="en-US" altLang="en-US" sz="1800">
                <a:solidFill>
                  <a:srgbClr val="C70F05"/>
                </a:solidFill>
                <a:latin typeface="Arial" panose="020B0604020202020204" pitchFamily="34" charset="0"/>
              </a:rPr>
              <a:t>Append the local </a:t>
            </a:r>
            <a:r>
              <a:rPr lang="en-US" altLang="en-US" sz="1800" b="1">
                <a:solidFill>
                  <a:srgbClr val="C70F05"/>
                </a:solidFill>
                <a:latin typeface="Arial" panose="020B0604020202020204" pitchFamily="34" charset="0"/>
              </a:rPr>
              <a:t>VC</a:t>
            </a:r>
            <a:r>
              <a:rPr lang="en-US" altLang="en-US" sz="1800" b="1">
                <a:latin typeface="Arial" panose="020B0604020202020204" pitchFamily="34" charset="0"/>
              </a:rPr>
              <a:t> </a:t>
            </a:r>
            <a:r>
              <a:rPr lang="en-US" altLang="en-US" sz="1800">
                <a:latin typeface="Arial" panose="020B0604020202020204" pitchFamily="34" charset="0"/>
              </a:rPr>
              <a:t>to every outgoing message.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sz="180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3.</a:t>
            </a:r>
            <a:r>
              <a:rPr lang="en-US" altLang="en-US" sz="1800">
                <a:latin typeface="Arial" panose="020B0604020202020204" pitchFamily="34" charset="0"/>
              </a:rPr>
              <a:t> When </a:t>
            </a:r>
            <a:r>
              <a:rPr lang="en-US" altLang="ko-KR" sz="1800">
                <a:latin typeface="Arial" panose="020B0604020202020204" pitchFamily="34" charset="0"/>
                <a:ea typeface="굴림" panose="020B0600000101010101" pitchFamily="34" charset="-127"/>
              </a:rPr>
              <a:t>a process j receives </a:t>
            </a:r>
            <a:r>
              <a:rPr lang="en-US" altLang="en-US" sz="1800">
                <a:latin typeface="Arial" panose="020B0604020202020204" pitchFamily="34" charset="0"/>
              </a:rPr>
              <a:t>a message with a vector timestamp </a:t>
            </a:r>
            <a:r>
              <a:rPr lang="en-US" altLang="en-US" sz="1800" b="1">
                <a:solidFill>
                  <a:srgbClr val="C70F05"/>
                </a:solidFill>
                <a:latin typeface="Arial" panose="020B0604020202020204" pitchFamily="34" charset="0"/>
              </a:rPr>
              <a:t>T</a:t>
            </a:r>
            <a:r>
              <a:rPr lang="en-US" altLang="en-US" sz="1800">
                <a:solidFill>
                  <a:srgbClr val="C70F05"/>
                </a:solidFill>
                <a:latin typeface="Arial" panose="020B0604020202020204" pitchFamily="34" charset="0"/>
              </a:rPr>
              <a:t> </a:t>
            </a:r>
            <a:r>
              <a:rPr lang="en-US" altLang="ko-KR" sz="1800">
                <a:latin typeface="Arial" panose="020B0604020202020204" pitchFamily="34" charset="0"/>
                <a:ea typeface="굴림" panose="020B0600000101010101" pitchFamily="34" charset="-127"/>
              </a:rPr>
              <a:t>from another process</a:t>
            </a:r>
            <a:r>
              <a:rPr lang="en-US" altLang="en-US" sz="1800">
                <a:latin typeface="Arial" panose="020B0604020202020204" pitchFamily="34" charset="0"/>
              </a:rPr>
              <a:t>, first increment the j</a:t>
            </a:r>
            <a:r>
              <a:rPr lang="en-US" altLang="en-US" sz="1800" baseline="30000">
                <a:latin typeface="Arial" panose="020B0604020202020204" pitchFamily="34" charset="0"/>
              </a:rPr>
              <a:t>th</a:t>
            </a:r>
            <a:r>
              <a:rPr lang="en-US" altLang="en-US" sz="1800">
                <a:latin typeface="Arial" panose="020B0604020202020204" pitchFamily="34" charset="0"/>
              </a:rPr>
              <a:t> component </a:t>
            </a:r>
            <a:r>
              <a:rPr lang="en-US" altLang="en-US" sz="1800" b="1">
                <a:latin typeface="Arial" panose="020B0604020202020204" pitchFamily="34" charset="0"/>
              </a:rPr>
              <a:t>VC[j]</a:t>
            </a:r>
            <a:r>
              <a:rPr lang="en-US" altLang="en-US" sz="1800">
                <a:latin typeface="Arial" panose="020B0604020202020204" pitchFamily="34" charset="0"/>
              </a:rPr>
              <a:t> of </a:t>
            </a:r>
            <a:r>
              <a:rPr lang="en-US" altLang="ko-KR" sz="1800">
                <a:latin typeface="Arial" panose="020B0604020202020204" pitchFamily="34" charset="0"/>
                <a:ea typeface="굴림" panose="020B0600000101010101" pitchFamily="34" charset="-127"/>
              </a:rPr>
              <a:t>its own vector clock</a:t>
            </a:r>
            <a:r>
              <a:rPr lang="en-US" altLang="en-US" sz="1800">
                <a:latin typeface="Arial" panose="020B0604020202020204" pitchFamily="34" charset="0"/>
              </a:rPr>
              <a:t>, and then update it as follows: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Arial" panose="020B0604020202020204" pitchFamily="34" charset="0"/>
                <a:sym typeface="Symbol" panose="05050102010706020507" pitchFamily="18" charset="2"/>
              </a:rPr>
              <a:t>	</a:t>
            </a:r>
            <a:r>
              <a:rPr lang="en-US" altLang="en-US" sz="1800">
                <a:solidFill>
                  <a:srgbClr val="C70F05"/>
                </a:solidFill>
                <a:latin typeface="Arial Narrow" panose="020B0606020202030204" pitchFamily="34" charset="0"/>
                <a:sym typeface="Symbol" panose="05050102010706020507" pitchFamily="18" charset="2"/>
              </a:rPr>
              <a:t></a:t>
            </a:r>
            <a:r>
              <a:rPr lang="en-US" altLang="en-US" sz="1800" b="1">
                <a:solidFill>
                  <a:srgbClr val="C70F05"/>
                </a:solidFill>
                <a:latin typeface="Arial Narrow" panose="020B0606020202030204" pitchFamily="34" charset="0"/>
              </a:rPr>
              <a:t>k: 0 ≤ k ≤N-1:: VC[k] := max (T[k], VC[k]).</a:t>
            </a:r>
            <a:r>
              <a:rPr lang="en-US" altLang="en-US" sz="1800" b="1">
                <a:latin typeface="Arial" panose="020B0604020202020204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3074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6629400" y="2597151"/>
          <a:ext cx="3886200" cy="239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Document" r:id="rId3" imgW="4230624" imgH="2602992" progId="Word.Document.8">
                  <p:embed/>
                </p:oleObj>
              </mc:Choice>
              <mc:Fallback>
                <p:oleObj name="Document" r:id="rId3" imgW="4230624" imgH="2602992" progId="Word.Document.8">
                  <p:embed/>
                  <p:pic>
                    <p:nvPicPr>
                      <p:cNvPr id="307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2597151"/>
                        <a:ext cx="3886200" cy="239077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4648200" y="1676400"/>
            <a:ext cx="1905000" cy="609600"/>
          </a:xfrm>
          <a:prstGeom prst="wedgeRoundRectCallout">
            <a:avLst>
              <a:gd name="adj1" fmla="val -104500"/>
              <a:gd name="adj2" fmla="val 83333"/>
              <a:gd name="adj3" fmla="val 16667"/>
            </a:avLst>
          </a:prstGeom>
          <a:solidFill>
            <a:srgbClr val="FAD43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1600" b="0">
                <a:latin typeface="Times New Roman" panose="02020603050405020304" pitchFamily="18" charset="0"/>
              </a:rPr>
              <a:t>j</a:t>
            </a:r>
            <a:r>
              <a:rPr lang="en-US" altLang="en-US" sz="1600" b="0" baseline="30000">
                <a:latin typeface="Times New Roman" panose="02020603050405020304" pitchFamily="18" charset="0"/>
              </a:rPr>
              <a:t>th</a:t>
            </a:r>
            <a:r>
              <a:rPr lang="en-US" altLang="en-US" sz="1600" b="0">
                <a:latin typeface="Times New Roman" panose="02020603050405020304" pitchFamily="18" charset="0"/>
              </a:rPr>
              <a:t> component of VC</a:t>
            </a:r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VC</a:t>
            </a:r>
          </a:p>
        </p:txBody>
      </p:sp>
    </p:spTree>
    <p:extLst>
      <p:ext uri="{BB962C8B-B14F-4D97-AF65-F5344CB8AC3E}">
        <p14:creationId xmlns:p14="http://schemas.microsoft.com/office/powerpoint/2010/main" val="349234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1855789" y="1524000"/>
          <a:ext cx="3906837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Document" r:id="rId4" imgW="4166616" imgH="1219200" progId="Word.Document.8">
                  <p:embed/>
                </p:oleObj>
              </mc:Choice>
              <mc:Fallback>
                <p:oleObj name="Document" r:id="rId4" imgW="4166616" imgH="1219200" progId="Word.Document.8">
                  <p:embed/>
                  <p:pic>
                    <p:nvPicPr>
                      <p:cNvPr id="409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5789" y="1524000"/>
                        <a:ext cx="3906837" cy="1143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400800" y="1600200"/>
            <a:ext cx="3563938" cy="41148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b="1" i="1" smtClean="0">
                <a:latin typeface="Trebuchet MS" panose="020B0603020202020204" pitchFamily="34" charset="0"/>
              </a:rPr>
              <a:t>Example</a:t>
            </a:r>
          </a:p>
          <a:p>
            <a:pPr algn="just" eaLnBrk="1" hangingPunct="1"/>
            <a:endParaRPr lang="en-US" altLang="en-US" smtClean="0">
              <a:latin typeface="Trebuchet MS" panose="020B0603020202020204" pitchFamily="34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000">
                <a:latin typeface="Trebuchet MS" panose="020B0603020202020204" pitchFamily="34" charset="0"/>
              </a:rPr>
              <a:t>[3, 3, 4, 5, 3, 2, </a:t>
            </a:r>
            <a:r>
              <a:rPr lang="en-US" altLang="en-US" sz="2000">
                <a:solidFill>
                  <a:srgbClr val="FF0000"/>
                </a:solidFill>
                <a:latin typeface="Trebuchet MS" panose="020B0603020202020204" pitchFamily="34" charset="0"/>
              </a:rPr>
              <a:t>1</a:t>
            </a:r>
            <a:r>
              <a:rPr lang="en-US" altLang="en-US" sz="2000">
                <a:latin typeface="Trebuchet MS" panose="020B0603020202020204" pitchFamily="34" charset="0"/>
              </a:rPr>
              <a:t>, </a:t>
            </a:r>
            <a:r>
              <a:rPr lang="en-US" altLang="en-US" sz="2000">
                <a:solidFill>
                  <a:srgbClr val="FF0000"/>
                </a:solidFill>
                <a:latin typeface="Trebuchet MS" panose="020B0603020202020204" pitchFamily="34" charset="0"/>
              </a:rPr>
              <a:t>4</a:t>
            </a:r>
            <a:r>
              <a:rPr lang="en-US" altLang="en-US" sz="2000">
                <a:latin typeface="Trebuchet MS" panose="020B0603020202020204" pitchFamily="34" charset="0"/>
              </a:rPr>
              <a:t>] &lt;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000">
                <a:latin typeface="Trebuchet MS" panose="020B0603020202020204" pitchFamily="34" charset="0"/>
              </a:rPr>
              <a:t>	 [3, 3, 4, 5, 3, 2, </a:t>
            </a:r>
            <a:r>
              <a:rPr lang="en-US" altLang="en-US" sz="2000">
                <a:solidFill>
                  <a:srgbClr val="FF0000"/>
                </a:solidFill>
                <a:latin typeface="Trebuchet MS" panose="020B0603020202020204" pitchFamily="34" charset="0"/>
              </a:rPr>
              <a:t>2</a:t>
            </a:r>
            <a:r>
              <a:rPr lang="en-US" altLang="en-US" sz="2000">
                <a:latin typeface="Trebuchet MS" panose="020B0603020202020204" pitchFamily="34" charset="0"/>
              </a:rPr>
              <a:t>, </a:t>
            </a:r>
            <a:r>
              <a:rPr lang="en-US" altLang="en-US" sz="2000">
                <a:solidFill>
                  <a:srgbClr val="FF0000"/>
                </a:solidFill>
                <a:latin typeface="Trebuchet MS" panose="020B0603020202020204" pitchFamily="34" charset="0"/>
              </a:rPr>
              <a:t>5</a:t>
            </a:r>
            <a:r>
              <a:rPr lang="en-US" altLang="en-US" sz="2000">
                <a:latin typeface="Trebuchet MS" panose="020B0603020202020204" pitchFamily="34" charset="0"/>
              </a:rPr>
              <a:t>]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en-US" sz="2000">
              <a:latin typeface="Trebuchet MS" panose="020B0603020202020204" pitchFamily="34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000">
                <a:latin typeface="Trebuchet MS" panose="020B0603020202020204" pitchFamily="34" charset="0"/>
              </a:rPr>
              <a:t>But,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en-US" sz="2000">
              <a:latin typeface="Trebuchet MS" panose="020B0603020202020204" pitchFamily="34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000">
                <a:latin typeface="Trebuchet MS" panose="020B0603020202020204" pitchFamily="34" charset="0"/>
              </a:rPr>
              <a:t>[3, 3, 4, 5, 3, 2, </a:t>
            </a:r>
            <a:r>
              <a:rPr lang="en-US" altLang="en-US" sz="2000">
                <a:solidFill>
                  <a:srgbClr val="FF0000"/>
                </a:solidFill>
                <a:latin typeface="Trebuchet MS" panose="020B0603020202020204" pitchFamily="34" charset="0"/>
              </a:rPr>
              <a:t>1</a:t>
            </a:r>
            <a:r>
              <a:rPr lang="en-US" altLang="en-US" sz="2000">
                <a:latin typeface="Trebuchet MS" panose="020B0603020202020204" pitchFamily="34" charset="0"/>
              </a:rPr>
              <a:t>, </a:t>
            </a:r>
            <a:r>
              <a:rPr lang="en-US" altLang="en-US" sz="2000">
                <a:solidFill>
                  <a:schemeClr val="accent2"/>
                </a:solidFill>
                <a:latin typeface="Trebuchet MS" panose="020B0603020202020204" pitchFamily="34" charset="0"/>
              </a:rPr>
              <a:t>4</a:t>
            </a:r>
            <a:r>
              <a:rPr lang="en-US" altLang="en-US" sz="2000">
                <a:latin typeface="Trebuchet MS" panose="020B0603020202020204" pitchFamily="34" charset="0"/>
              </a:rPr>
              <a:t>]  and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000">
                <a:latin typeface="Trebuchet MS" panose="020B0603020202020204" pitchFamily="34" charset="0"/>
              </a:rPr>
              <a:t>	[3, 3, 4, 5, 3, 2, </a:t>
            </a:r>
            <a:r>
              <a:rPr lang="en-US" altLang="en-US" sz="2000">
                <a:solidFill>
                  <a:srgbClr val="FF0000"/>
                </a:solidFill>
                <a:latin typeface="Trebuchet MS" panose="020B0603020202020204" pitchFamily="34" charset="0"/>
              </a:rPr>
              <a:t>2</a:t>
            </a:r>
            <a:r>
              <a:rPr lang="en-US" altLang="en-US" sz="2000">
                <a:latin typeface="Trebuchet MS" panose="020B0603020202020204" pitchFamily="34" charset="0"/>
              </a:rPr>
              <a:t>, </a:t>
            </a:r>
            <a:r>
              <a:rPr lang="en-US" altLang="en-US" sz="2000">
                <a:solidFill>
                  <a:schemeClr val="accent2"/>
                </a:solidFill>
                <a:latin typeface="Trebuchet MS" panose="020B0603020202020204" pitchFamily="34" charset="0"/>
              </a:rPr>
              <a:t>3</a:t>
            </a:r>
            <a:r>
              <a:rPr lang="en-US" altLang="en-US" sz="2000">
                <a:latin typeface="Trebuchet MS" panose="020B0603020202020204" pitchFamily="34" charset="0"/>
              </a:rPr>
              <a:t>]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000">
                <a:latin typeface="Trebuchet MS" panose="020B0603020202020204" pitchFamily="34" charset="0"/>
              </a:rPr>
              <a:t>	are not comparable</a:t>
            </a:r>
            <a:endParaRPr lang="en-US" altLang="en-US" sz="2000" b="1">
              <a:latin typeface="Arial Narrow" panose="020B0606020202030204" pitchFamily="34" charset="0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828800" y="2743200"/>
            <a:ext cx="4038600" cy="26352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lnSpc>
                <a:spcPct val="125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None/>
            </a:pPr>
            <a:r>
              <a:rPr lang="en-US" altLang="en-US" sz="2000">
                <a:latin typeface="Arial Narrow" panose="020B0606020202030204" pitchFamily="34" charset="0"/>
              </a:rPr>
              <a:t>Let a, b be two events.</a:t>
            </a:r>
          </a:p>
          <a:p>
            <a:pPr algn="just" eaLnBrk="1" hangingPunct="1">
              <a:lnSpc>
                <a:spcPct val="125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None/>
            </a:pPr>
            <a:r>
              <a:rPr lang="en-US" altLang="en-US" sz="2000">
                <a:latin typeface="Arial Narrow" panose="020B0606020202030204" pitchFamily="34" charset="0"/>
              </a:rPr>
              <a:t>Define</a:t>
            </a:r>
            <a:r>
              <a:rPr lang="en-US" altLang="en-US" sz="2000" b="0">
                <a:latin typeface="Arial Narrow" panose="020B0606020202030204" pitchFamily="34" charset="0"/>
              </a:rPr>
              <a:t>. VC(a) </a:t>
            </a:r>
            <a:r>
              <a:rPr lang="en-US" altLang="en-US" sz="3200">
                <a:solidFill>
                  <a:srgbClr val="C70F05"/>
                </a:solidFill>
                <a:latin typeface="Arial Narrow" panose="020B0606020202030204" pitchFamily="34" charset="0"/>
              </a:rPr>
              <a:t>&lt;</a:t>
            </a:r>
            <a:r>
              <a:rPr lang="en-US" altLang="en-US" sz="2000" b="0">
                <a:latin typeface="Arial Narrow" panose="020B0606020202030204" pitchFamily="34" charset="0"/>
              </a:rPr>
              <a:t>  VC(b) iff</a:t>
            </a:r>
          </a:p>
          <a:p>
            <a:pPr algn="just" eaLnBrk="1" hangingPunct="1">
              <a:lnSpc>
                <a:spcPct val="125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None/>
            </a:pPr>
            <a:r>
              <a:rPr lang="en-US" altLang="en-US" sz="2000" b="0">
                <a:latin typeface="Arial Narrow" panose="020B0606020202030204" pitchFamily="34" charset="0"/>
                <a:sym typeface="Symbol" panose="05050102010706020507" pitchFamily="18" charset="2"/>
              </a:rPr>
              <a:t></a:t>
            </a:r>
            <a:r>
              <a:rPr lang="en-US" altLang="en-US" sz="2000" b="0">
                <a:latin typeface="Arial Narrow" panose="020B0606020202030204" pitchFamily="34" charset="0"/>
              </a:rPr>
              <a:t>i : 0 ≤ i ≤ N-1 : VC(a)[i] ≤ VC(b)[i],  and </a:t>
            </a:r>
          </a:p>
          <a:p>
            <a:pPr algn="just" eaLnBrk="1" hangingPunct="1">
              <a:lnSpc>
                <a:spcPct val="125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None/>
            </a:pPr>
            <a:r>
              <a:rPr lang="en-US" altLang="en-US" sz="2000" b="0">
                <a:latin typeface="Arial Narrow" panose="020B0606020202030204" pitchFamily="34" charset="0"/>
                <a:sym typeface="Symbol" panose="05050102010706020507" pitchFamily="18" charset="2"/>
              </a:rPr>
              <a:t></a:t>
            </a:r>
            <a:r>
              <a:rPr lang="en-US" altLang="en-US" sz="2000" b="0">
                <a:latin typeface="Arial Narrow" panose="020B0606020202030204" pitchFamily="34" charset="0"/>
              </a:rPr>
              <a:t> j : 0 ≤ j ≤ N-1 : VC(a)[j] &lt; VC(b)[j],</a:t>
            </a:r>
          </a:p>
          <a:p>
            <a:r>
              <a:rPr lang="en-US" altLang="en-US" sz="2000" b="0">
                <a:latin typeface="Arial Black" panose="020B0A04020102020204" pitchFamily="34" charset="0"/>
              </a:rPr>
              <a:t>VC(a) </a:t>
            </a:r>
            <a:r>
              <a:rPr lang="en-US" altLang="en-US" sz="3200">
                <a:solidFill>
                  <a:srgbClr val="C70F05"/>
                </a:solidFill>
                <a:latin typeface="Arial Black" panose="020B0A04020102020204" pitchFamily="34" charset="0"/>
              </a:rPr>
              <a:t>&lt;</a:t>
            </a:r>
            <a:r>
              <a:rPr lang="en-US" altLang="en-US" sz="2000" b="0">
                <a:latin typeface="Arial Black" panose="020B0A04020102020204" pitchFamily="34" charset="0"/>
              </a:rPr>
              <a:t> VC(b) </a:t>
            </a:r>
            <a:r>
              <a:rPr lang="en-US" altLang="en-US" sz="2000" b="0">
                <a:latin typeface="Arial Black" panose="020B0A04020102020204" pitchFamily="34" charset="0"/>
                <a:sym typeface="Symbol" panose="05050102010706020507" pitchFamily="18" charset="2"/>
              </a:rPr>
              <a:t></a:t>
            </a:r>
            <a:r>
              <a:rPr lang="en-US" altLang="en-US" sz="2000" b="0">
                <a:latin typeface="Arial Black" panose="020B0A04020102020204" pitchFamily="34" charset="0"/>
              </a:rPr>
              <a:t> a </a:t>
            </a:r>
            <a:r>
              <a:rPr lang="en-US" altLang="en-US" sz="3200">
                <a:solidFill>
                  <a:srgbClr val="C70F05"/>
                </a:solidFill>
                <a:latin typeface="Arial Black" panose="020B0A04020102020204" pitchFamily="34" charset="0"/>
                <a:sym typeface="MT Extra" panose="05050102010205020202" pitchFamily="18" charset="2"/>
              </a:rPr>
              <a:t></a:t>
            </a:r>
            <a:r>
              <a:rPr lang="en-US" altLang="en-US" sz="2000" b="0">
                <a:latin typeface="Arial Black" panose="020B0A04020102020204" pitchFamily="34" charset="0"/>
              </a:rPr>
              <a:t> b</a:t>
            </a:r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2895600" y="5943600"/>
            <a:ext cx="2057400" cy="609600"/>
          </a:xfrm>
          <a:prstGeom prst="wedgeRoundRectCallout">
            <a:avLst>
              <a:gd name="adj1" fmla="val -21759"/>
              <a:gd name="adj2" fmla="val -179426"/>
              <a:gd name="adj3" fmla="val 16667"/>
            </a:avLst>
          </a:prstGeom>
          <a:solidFill>
            <a:srgbClr val="FAD43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2000" b="0">
                <a:latin typeface="Times New Roman" panose="02020603050405020304" pitchFamily="18" charset="0"/>
              </a:rPr>
              <a:t>Causality detection</a:t>
            </a:r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clocks</a:t>
            </a:r>
          </a:p>
        </p:txBody>
      </p:sp>
    </p:spTree>
    <p:extLst>
      <p:ext uri="{BB962C8B-B14F-4D97-AF65-F5344CB8AC3E}">
        <p14:creationId xmlns:p14="http://schemas.microsoft.com/office/powerpoint/2010/main" val="24368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Physical clock synchronization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2133600" y="1524000"/>
            <a:ext cx="7620000" cy="4114800"/>
          </a:xfrm>
        </p:spPr>
        <p:txBody>
          <a:bodyPr/>
          <a:lstStyle/>
          <a:p>
            <a:pPr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Question 1</a:t>
            </a:r>
            <a:r>
              <a:rPr lang="en-US" altLang="en-US" sz="2400">
                <a:latin typeface="Arial" panose="020B0604020202020204" pitchFamily="34" charset="0"/>
              </a:rPr>
              <a:t>.</a:t>
            </a:r>
          </a:p>
          <a:p>
            <a:pPr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en-US" altLang="en-US" sz="2400" i="1">
                <a:solidFill>
                  <a:srgbClr val="C70F05"/>
                </a:solidFill>
                <a:latin typeface="Arial" panose="020B0604020202020204" pitchFamily="34" charset="0"/>
              </a:rPr>
              <a:t>Why is physical clock synchronization important?</a:t>
            </a:r>
          </a:p>
          <a:p>
            <a:pPr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endParaRPr lang="en-US" altLang="en-US" sz="2400" b="1">
              <a:latin typeface="Arial" panose="020B0604020202020204" pitchFamily="34" charset="0"/>
            </a:endParaRPr>
          </a:p>
          <a:p>
            <a:pPr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Question 2</a:t>
            </a:r>
            <a:r>
              <a:rPr lang="en-US" altLang="en-US" sz="2400">
                <a:latin typeface="Arial" panose="020B0604020202020204" pitchFamily="34" charset="0"/>
              </a:rPr>
              <a:t>.</a:t>
            </a:r>
          </a:p>
          <a:p>
            <a:pPr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en-US" altLang="en-US" sz="2400" i="1">
                <a:solidFill>
                  <a:srgbClr val="C70F05"/>
                </a:solidFill>
                <a:latin typeface="Arial" panose="020B0604020202020204" pitchFamily="34" charset="0"/>
              </a:rPr>
              <a:t>With the price of atomic clocks or GPS coming down,</a:t>
            </a:r>
          </a:p>
          <a:p>
            <a:pPr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en-US" altLang="en-US" sz="2400" i="1">
                <a:solidFill>
                  <a:srgbClr val="C70F05"/>
                </a:solidFill>
                <a:latin typeface="Arial" panose="020B0604020202020204" pitchFamily="34" charset="0"/>
              </a:rPr>
              <a:t>should we care about physical clock synchronization?</a:t>
            </a:r>
            <a:r>
              <a:rPr lang="en-US" altLang="en-US" sz="2400" i="1">
                <a:latin typeface="Arial" panose="020B0604020202020204" pitchFamily="34" charset="0"/>
              </a:rPr>
              <a:t> </a:t>
            </a:r>
            <a:endParaRPr lang="en-US" altLang="en-US" sz="240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981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Physical clock synchronization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2133600" y="1524000"/>
            <a:ext cx="7620000" cy="4114800"/>
          </a:xfrm>
        </p:spPr>
        <p:txBody>
          <a:bodyPr/>
          <a:lstStyle/>
          <a:p>
            <a:pPr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Question 1</a:t>
            </a:r>
            <a:r>
              <a:rPr lang="en-US" altLang="en-US" sz="2400">
                <a:latin typeface="Arial" panose="020B0604020202020204" pitchFamily="34" charset="0"/>
              </a:rPr>
              <a:t>.</a:t>
            </a:r>
          </a:p>
          <a:p>
            <a:pPr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en-US" altLang="en-US" sz="2400" i="1">
                <a:solidFill>
                  <a:srgbClr val="C70F05"/>
                </a:solidFill>
                <a:latin typeface="Arial" panose="020B0604020202020204" pitchFamily="34" charset="0"/>
              </a:rPr>
              <a:t>Why is physical clock synchronization important?</a:t>
            </a:r>
          </a:p>
          <a:p>
            <a:pPr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endParaRPr lang="en-US" altLang="en-US" sz="2400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2320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152400"/>
            <a:ext cx="77724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Physical clock synchronization</a:t>
            </a:r>
            <a:b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4000" dirty="0">
                <a:solidFill>
                  <a:srgbClr val="FFFF99"/>
                </a:solidFill>
              </a:rPr>
              <a:t>Classification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752600" y="1752600"/>
            <a:ext cx="4114800" cy="41148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Types of Synchronization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000" b="1">
              <a:latin typeface="Arial" panose="020B0604020202020204" pitchFamily="34" charset="0"/>
            </a:endParaRPr>
          </a:p>
          <a:p>
            <a:pPr eaLnBrk="1" hangingPunct="1">
              <a:buFont typeface="Symbol" panose="05050102010706020507" pitchFamily="18" charset="2"/>
              <a:buChar char="¨"/>
            </a:pPr>
            <a:r>
              <a:rPr lang="en-US" altLang="en-US" sz="2400" i="1">
                <a:latin typeface="Arial" panose="020B0604020202020204" pitchFamily="34" charset="0"/>
              </a:rPr>
              <a:t>External Synchronization</a:t>
            </a:r>
          </a:p>
          <a:p>
            <a:pPr eaLnBrk="1" hangingPunct="1">
              <a:buFont typeface="Symbol" panose="05050102010706020507" pitchFamily="18" charset="2"/>
              <a:buChar char="¨"/>
            </a:pPr>
            <a:r>
              <a:rPr lang="en-US" altLang="en-US" sz="2400" i="1">
                <a:latin typeface="Arial" panose="020B0604020202020204" pitchFamily="34" charset="0"/>
              </a:rPr>
              <a:t>Internal Synchronization</a:t>
            </a:r>
          </a:p>
          <a:p>
            <a:pPr eaLnBrk="1" hangingPunct="1">
              <a:buFont typeface="Symbol" panose="05050102010706020507" pitchFamily="18" charset="2"/>
              <a:buChar char="¨"/>
            </a:pPr>
            <a:r>
              <a:rPr lang="en-US" altLang="en-US" sz="2400" i="1">
                <a:latin typeface="Arial" panose="020B0604020202020204" pitchFamily="34" charset="0"/>
              </a:rPr>
              <a:t>Phase Synchronization</a:t>
            </a:r>
            <a:endParaRPr lang="en-US" altLang="en-US" sz="2400">
              <a:latin typeface="Arial" panose="020B0604020202020204" pitchFamily="34" charset="0"/>
            </a:endParaRPr>
          </a:p>
          <a:p>
            <a:pPr eaLnBrk="1" hangingPunct="1"/>
            <a:endParaRPr lang="en-US" altLang="en-US" sz="2400"/>
          </a:p>
        </p:txBody>
      </p:sp>
      <p:sp>
        <p:nvSpPr>
          <p:cNvPr id="2765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248400" y="1828800"/>
            <a:ext cx="4267200" cy="22860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Types of clocks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000" b="1">
              <a:latin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i="1">
                <a:latin typeface="Arial" panose="020B0604020202020204" pitchFamily="34" charset="0"/>
              </a:rPr>
              <a:t>Unbounded</a:t>
            </a:r>
            <a:r>
              <a:rPr lang="en-US" altLang="en-US" sz="2000">
                <a:latin typeface="Arial" panose="020B0604020202020204" pitchFamily="34" charset="0"/>
              </a:rPr>
              <a:t>  0, 1, 2, 3, . . .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sz="2000" i="1">
                <a:latin typeface="Arial" panose="020B0604020202020204" pitchFamily="34" charset="0"/>
              </a:rPr>
              <a:t>Bounded</a:t>
            </a:r>
            <a:r>
              <a:rPr lang="en-US" altLang="en-US" sz="2000">
                <a:latin typeface="Arial" panose="020B0604020202020204" pitchFamily="34" charset="0"/>
              </a:rPr>
              <a:t> 0,1, 2, . . . M-1, 0, 1, .</a:t>
            </a:r>
            <a:r>
              <a:rPr lang="en-US" altLang="en-US" sz="2000">
                <a:latin typeface="Arial Narrow" panose="020B0606020202030204" pitchFamily="34" charset="0"/>
              </a:rPr>
              <a:t> . .</a:t>
            </a:r>
          </a:p>
          <a:p>
            <a:pPr eaLnBrk="1" hangingPunct="1"/>
            <a:endParaRPr lang="en-US" altLang="en-US" sz="1800">
              <a:latin typeface="Arial Narrow" panose="020B060602020203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Arial Narrow" panose="020B0606020202030204" pitchFamily="34" charset="0"/>
              </a:rPr>
              <a:t>	</a:t>
            </a:r>
            <a:endParaRPr lang="en-US" altLang="en-US" sz="1800">
              <a:solidFill>
                <a:srgbClr val="C70F05"/>
              </a:solidFill>
              <a:latin typeface="Arial Narrow" panose="020B0606020202030204" pitchFamily="34" charset="0"/>
            </a:endParaRP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2286001" y="4497389"/>
            <a:ext cx="6771405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000" i="1">
                <a:solidFill>
                  <a:srgbClr val="C70F05"/>
                </a:solidFill>
                <a:latin typeface="Arial" panose="020B0604020202020204" pitchFamily="34" charset="0"/>
              </a:rPr>
              <a:t>Unbounded clocks are not realistic, but are easier to 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2000" i="1">
                <a:solidFill>
                  <a:srgbClr val="C70F05"/>
                </a:solidFill>
                <a:latin typeface="Arial" panose="020B0604020202020204" pitchFamily="34" charset="0"/>
              </a:rPr>
              <a:t>deal with in the design of  algorithms. Real clocks are 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2000" i="1">
                <a:solidFill>
                  <a:srgbClr val="C70F05"/>
                </a:solidFill>
                <a:latin typeface="Arial" panose="020B0604020202020204" pitchFamily="34" charset="0"/>
              </a:rPr>
              <a:t>always bounded.</a:t>
            </a:r>
            <a:endParaRPr lang="en-US" altLang="en-US" sz="2000" b="0">
              <a:solidFill>
                <a:srgbClr val="C70F05"/>
              </a:solidFill>
              <a:latin typeface="Arial Narrow" panose="020B0606020202030204" pitchFamily="34" charset="0"/>
            </a:endParaRPr>
          </a:p>
          <a:p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2789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Terminologies</a:t>
            </a:r>
          </a:p>
        </p:txBody>
      </p:sp>
      <p:graphicFrame>
        <p:nvGraphicFramePr>
          <p:cNvPr id="5122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1981201" y="2316163"/>
          <a:ext cx="3813175" cy="264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Document" r:id="rId4" imgW="4712208" imgH="3264408" progId="Word.Document.8">
                  <p:embed/>
                </p:oleObj>
              </mc:Choice>
              <mc:Fallback>
                <p:oleObj name="Document" r:id="rId4" imgW="4712208" imgH="3264408" progId="Word.Document.8">
                  <p:embed/>
                  <p:pic>
                    <p:nvPicPr>
                      <p:cNvPr id="5122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1" y="2316163"/>
                        <a:ext cx="3813175" cy="264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019801" y="1600200"/>
            <a:ext cx="4346575" cy="41148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i="1">
                <a:latin typeface="Arial" panose="020B0604020202020204" pitchFamily="34" charset="0"/>
              </a:rPr>
              <a:t>What are these?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latin typeface="Arial" panose="020B0604020202020204" pitchFamily="34" charset="0"/>
              </a:rPr>
              <a:t>	Drift rate </a:t>
            </a:r>
            <a:r>
              <a:rPr lang="en-US" altLang="en-US" sz="2000" b="1">
                <a:latin typeface="Arial" panose="020B0604020202020204" pitchFamily="34" charset="0"/>
                <a:sym typeface="Symbol" panose="05050102010706020507" pitchFamily="18" charset="2"/>
              </a:rPr>
              <a:t>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latin typeface="Arial" panose="020B0604020202020204" pitchFamily="34" charset="0"/>
              </a:rPr>
              <a:t>	Clock skew </a:t>
            </a:r>
            <a:r>
              <a:rPr lang="en-US" altLang="en-US" sz="2000" b="1">
                <a:latin typeface="Arial" panose="020B0604020202020204" pitchFamily="34" charset="0"/>
                <a:sym typeface="Symbol" panose="05050102010706020507" pitchFamily="18" charset="2"/>
              </a:rPr>
              <a:t></a:t>
            </a: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latin typeface="Arial" panose="020B0604020202020204" pitchFamily="34" charset="0"/>
              </a:rPr>
              <a:t>	Resynchronization interval </a:t>
            </a:r>
            <a:r>
              <a:rPr lang="en-US" altLang="en-US" sz="2000" b="1">
                <a:latin typeface="Arial" panose="020B0604020202020204" pitchFamily="34" charset="0"/>
              </a:rPr>
              <a:t>R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b="1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Max drift rate </a:t>
            </a:r>
            <a:r>
              <a:rPr lang="en-US" altLang="en-US" sz="2000" b="1">
                <a:latin typeface="Arial" panose="020B0604020202020204" pitchFamily="34" charset="0"/>
                <a:sym typeface="Symbol" panose="05050102010706020507" pitchFamily="18" charset="2"/>
              </a:rPr>
              <a:t></a:t>
            </a:r>
            <a:r>
              <a:rPr lang="en-US" altLang="en-US" sz="2000" b="1">
                <a:latin typeface="Arial" panose="020B0604020202020204" pitchFamily="34" charset="0"/>
              </a:rPr>
              <a:t>  implies: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(1- </a:t>
            </a:r>
            <a:r>
              <a:rPr lang="en-US" altLang="en-US" sz="2000" b="1">
                <a:latin typeface="Arial" panose="020B0604020202020204" pitchFamily="34" charset="0"/>
                <a:sym typeface="Symbol" panose="05050102010706020507" pitchFamily="18" charset="2"/>
              </a:rPr>
              <a:t>) ≤ dC/dt &lt; (1+ )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b="1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i="1">
                <a:latin typeface="Arial" panose="020B0604020202020204" pitchFamily="34" charset="0"/>
              </a:rPr>
              <a:t>Challenges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latin typeface="Arial" panose="020B0604020202020204" pitchFamily="34" charset="0"/>
              </a:rPr>
              <a:t>	(Drift is unavoidable)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latin typeface="Arial" panose="020B0604020202020204" pitchFamily="34" charset="0"/>
              </a:rPr>
              <a:t>	Accounting for propagation delay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latin typeface="Arial" panose="020B0604020202020204" pitchFamily="34" charset="0"/>
              </a:rPr>
              <a:t>	Accounting for processing delay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latin typeface="Arial" panose="020B0604020202020204" pitchFamily="34" charset="0"/>
              </a:rPr>
              <a:t>	</a:t>
            </a:r>
            <a:r>
              <a:rPr lang="en-US" altLang="en-US" sz="2400">
                <a:solidFill>
                  <a:srgbClr val="C70F05"/>
                </a:solidFill>
                <a:latin typeface="Arial" panose="020B0604020202020204" pitchFamily="34" charset="0"/>
              </a:rPr>
              <a:t>Faulty clocks</a:t>
            </a: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32133006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Internal synchronization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752600" y="1447800"/>
            <a:ext cx="4038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200" b="1" i="1"/>
              <a:t>Berkeley Algorithm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32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A simple averaging algorithm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that guarantees mutual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consistency |c(i) - c(j)| &lt; </a:t>
            </a:r>
            <a:r>
              <a:rPr lang="en-US" altLang="en-US" sz="2400">
                <a:latin typeface="Arial" panose="020B0604020202020204" pitchFamily="34" charset="0"/>
                <a:sym typeface="Symbol" panose="05050102010706020507" pitchFamily="18" charset="2"/>
              </a:rPr>
              <a:t>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791200" y="1600200"/>
            <a:ext cx="4648200" cy="3352800"/>
          </a:xfrm>
          <a:solidFill>
            <a:schemeClr val="accent1"/>
          </a:solidFill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latin typeface="Arial Narrow" panose="020B0606020202030204" pitchFamily="34" charset="0"/>
              </a:rPr>
              <a:t>Step</a:t>
            </a:r>
            <a:r>
              <a:rPr lang="en-US" altLang="ko-KR" sz="2400" b="1">
                <a:latin typeface="Arial Narrow" panose="020B0606020202030204" pitchFamily="34" charset="0"/>
                <a:ea typeface="굴림" panose="020B0600000101010101" pitchFamily="34" charset="-127"/>
              </a:rPr>
              <a:t> </a:t>
            </a:r>
            <a:r>
              <a:rPr lang="en-US" altLang="en-US" sz="2400" b="1">
                <a:latin typeface="Arial Narrow" panose="020B0606020202030204" pitchFamily="34" charset="0"/>
              </a:rPr>
              <a:t>1.</a:t>
            </a:r>
            <a:r>
              <a:rPr lang="en-US" altLang="en-US" sz="2400">
                <a:latin typeface="Arial Narrow" panose="020B0606020202030204" pitchFamily="34" charset="0"/>
              </a:rPr>
              <a:t> Read every clock in the system.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latin typeface="Arial Narrow" panose="020B0606020202030204" pitchFamily="34" charset="0"/>
              </a:rPr>
              <a:t>Step</a:t>
            </a:r>
            <a:r>
              <a:rPr lang="en-US" altLang="ko-KR" sz="2400" b="1">
                <a:latin typeface="Arial Narrow" panose="020B0606020202030204" pitchFamily="34" charset="0"/>
                <a:ea typeface="굴림" panose="020B0600000101010101" pitchFamily="34" charset="-127"/>
              </a:rPr>
              <a:t> </a:t>
            </a:r>
            <a:r>
              <a:rPr lang="en-US" altLang="en-US" sz="2400" b="1">
                <a:latin typeface="Arial Narrow" panose="020B0606020202030204" pitchFamily="34" charset="0"/>
              </a:rPr>
              <a:t>2.</a:t>
            </a:r>
            <a:r>
              <a:rPr lang="en-US" altLang="en-US" sz="2400">
                <a:latin typeface="Arial Narrow" panose="020B0606020202030204" pitchFamily="34" charset="0"/>
              </a:rPr>
              <a:t> Discard </a:t>
            </a:r>
            <a:r>
              <a:rPr lang="en-US" altLang="en-US" sz="2400">
                <a:solidFill>
                  <a:schemeClr val="accent2"/>
                </a:solidFill>
                <a:latin typeface="Arial Narrow" panose="020B0606020202030204" pitchFamily="34" charset="0"/>
              </a:rPr>
              <a:t>outliers</a:t>
            </a:r>
            <a:r>
              <a:rPr lang="en-US" altLang="en-US" sz="2400">
                <a:latin typeface="Arial Narrow" panose="020B0606020202030204" pitchFamily="34" charset="0"/>
              </a:rPr>
              <a:t> and substitute them by the value of the local clock.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latin typeface="Arial Narrow" panose="020B0606020202030204" pitchFamily="34" charset="0"/>
              </a:rPr>
              <a:t>Step 3.</a:t>
            </a:r>
            <a:r>
              <a:rPr lang="en-US" altLang="en-US" sz="2400">
                <a:latin typeface="Arial Narrow" panose="020B0606020202030204" pitchFamily="34" charset="0"/>
              </a:rPr>
              <a:t> Update the clock using the </a:t>
            </a:r>
            <a:r>
              <a:rPr lang="en-US" altLang="en-US" sz="2400">
                <a:solidFill>
                  <a:srgbClr val="C70F05"/>
                </a:solidFill>
                <a:latin typeface="Arial Narrow" panose="020B0606020202030204" pitchFamily="34" charset="0"/>
              </a:rPr>
              <a:t>average of these values</a:t>
            </a:r>
            <a:r>
              <a:rPr lang="en-US" altLang="ko-KR" sz="2400">
                <a:solidFill>
                  <a:srgbClr val="C70F05"/>
                </a:solidFill>
                <a:latin typeface="Arial Narrow" panose="020B0606020202030204" pitchFamily="34" charset="0"/>
                <a:ea typeface="굴림" panose="020B0600000101010101" pitchFamily="34" charset="-127"/>
              </a:rPr>
              <a:t> </a:t>
            </a:r>
            <a:r>
              <a:rPr lang="en-US" altLang="ko-KR" sz="2400">
                <a:latin typeface="Arial Narrow" panose="020B0606020202030204" pitchFamily="34" charset="0"/>
                <a:ea typeface="굴림" panose="020B0600000101010101" pitchFamily="34" charset="-127"/>
              </a:rPr>
              <a:t>and</a:t>
            </a:r>
            <a:r>
              <a:rPr lang="en-US" altLang="ko-KR" sz="2400">
                <a:solidFill>
                  <a:srgbClr val="C70F05"/>
                </a:solidFill>
                <a:latin typeface="Arial Narrow" panose="020B0606020202030204" pitchFamily="34" charset="0"/>
                <a:ea typeface="굴림" panose="020B0600000101010101" pitchFamily="34" charset="-127"/>
              </a:rPr>
              <a:t> report back to the participants </a:t>
            </a:r>
            <a:r>
              <a:rPr lang="en-US" altLang="ko-KR" sz="2400">
                <a:latin typeface="Arial Narrow" panose="020B0606020202030204" pitchFamily="34" charset="0"/>
                <a:ea typeface="굴림" panose="020B0600000101010101" pitchFamily="34" charset="-127"/>
              </a:rPr>
              <a:t>the adjustment that needs to be made to their local clocks</a:t>
            </a:r>
            <a:r>
              <a:rPr lang="en-US" altLang="en-US" sz="2400">
                <a:latin typeface="Arial Narrow" panose="020B0606020202030204" pitchFamily="34" charset="0"/>
              </a:rPr>
              <a:t>.</a:t>
            </a:r>
            <a:endParaRPr lang="en-US" altLang="en-US" sz="2400"/>
          </a:p>
        </p:txBody>
      </p:sp>
      <p:sp>
        <p:nvSpPr>
          <p:cNvPr id="28677" name="Text Box 6"/>
          <p:cNvSpPr txBox="1">
            <a:spLocks noChangeArrowheads="1"/>
          </p:cNvSpPr>
          <p:nvPr/>
        </p:nvSpPr>
        <p:spPr bwMode="auto">
          <a:xfrm>
            <a:off x="1905000" y="5137151"/>
            <a:ext cx="84582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ko-KR">
                <a:solidFill>
                  <a:schemeClr val="accent2"/>
                </a:solidFill>
                <a:ea typeface="굴림" panose="020B0600000101010101" pitchFamily="34" charset="-127"/>
              </a:rPr>
              <a:t>Handle Faulty clocks</a:t>
            </a:r>
            <a:r>
              <a:rPr lang="en-US" altLang="ko-KR" b="0">
                <a:ea typeface="굴림" panose="020B0600000101010101" pitchFamily="34" charset="-127"/>
              </a:rPr>
              <a:t>: A participant whose clock reading lies outside the predefined limit </a:t>
            </a:r>
            <a:r>
              <a:rPr lang="en-US" altLang="en-US" b="0">
                <a:sym typeface="Symbol" panose="05050102010706020507" pitchFamily="18" charset="2"/>
              </a:rPr>
              <a:t></a:t>
            </a:r>
            <a:r>
              <a:rPr lang="en-US" altLang="ko-KR">
                <a:ea typeface="굴림" panose="020B0600000101010101" pitchFamily="34" charset="-127"/>
              </a:rPr>
              <a:t> </a:t>
            </a:r>
            <a:r>
              <a:rPr lang="en-US" altLang="ko-KR" b="0">
                <a:ea typeface="굴림" panose="020B0600000101010101" pitchFamily="34" charset="-127"/>
              </a:rPr>
              <a:t>is disregarded when computing the average.</a:t>
            </a:r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4443183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981200" y="1600200"/>
            <a:ext cx="7239000" cy="4572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latin typeface="Arial Narrow" panose="020B0606020202030204" pitchFamily="34" charset="0"/>
              </a:rPr>
              <a:t>Primary standard = </a:t>
            </a:r>
            <a:r>
              <a:rPr lang="en-US" altLang="en-US" sz="2400" b="1">
                <a:solidFill>
                  <a:srgbClr val="C70F05"/>
                </a:solidFill>
                <a:latin typeface="Arial Narrow" panose="020B0606020202030204" pitchFamily="34" charset="0"/>
              </a:rPr>
              <a:t>rotation of earth</a:t>
            </a:r>
            <a:endParaRPr lang="en-US" altLang="en-US" sz="2400">
              <a:latin typeface="Arial Narrow" panose="020B060602020203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i="1">
                <a:latin typeface="Arial Narrow" panose="020B0606020202030204" pitchFamily="34" charset="0"/>
              </a:rPr>
              <a:t>De facto</a:t>
            </a:r>
            <a:r>
              <a:rPr lang="en-US" altLang="en-US" sz="2400">
                <a:latin typeface="Arial Narrow" panose="020B0606020202030204" pitchFamily="34" charset="0"/>
              </a:rPr>
              <a:t> primary standard = </a:t>
            </a:r>
            <a:r>
              <a:rPr lang="en-US" altLang="en-US" sz="2400" b="1">
                <a:solidFill>
                  <a:srgbClr val="C70F05"/>
                </a:solidFill>
                <a:latin typeface="Arial Narrow" panose="020B0606020202030204" pitchFamily="34" charset="0"/>
              </a:rPr>
              <a:t>atomic clock</a:t>
            </a:r>
            <a:endParaRPr lang="en-US" altLang="en-US" sz="2400">
              <a:latin typeface="Arial Narrow" panose="020B060602020203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>
              <a:latin typeface="Arial Narrow" panose="020B060602020203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latin typeface="Arial Narrow" panose="020B0606020202030204" pitchFamily="34" charset="0"/>
              </a:rPr>
              <a:t>(1 atomic second = </a:t>
            </a:r>
            <a:r>
              <a:rPr lang="en-US" altLang="en-US" sz="2400" b="1">
                <a:latin typeface="Arial Narrow" panose="020B0606020202030204" pitchFamily="34" charset="0"/>
              </a:rPr>
              <a:t>9,192,631,770</a:t>
            </a:r>
            <a:r>
              <a:rPr lang="en-US" altLang="en-US" sz="2400">
                <a:latin typeface="Arial Narrow" panose="020B0606020202030204" pitchFamily="34" charset="0"/>
              </a:rPr>
              <a:t> orbital  transitions of </a:t>
            </a:r>
            <a:r>
              <a:rPr lang="en-US" altLang="en-US" sz="2400" b="1">
                <a:latin typeface="Arial Narrow" panose="020B0606020202030204" pitchFamily="34" charset="0"/>
              </a:rPr>
              <a:t>Cesium 133</a:t>
            </a:r>
            <a:r>
              <a:rPr lang="en-US" altLang="en-US" sz="2400">
                <a:latin typeface="Arial Narrow" panose="020B0606020202030204" pitchFamily="34" charset="0"/>
              </a:rPr>
              <a:t> atom.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latin typeface="Arial Narrow" panose="020B0606020202030204" pitchFamily="34" charset="0"/>
              </a:rPr>
              <a:t>86400 atomic sec = 1 solar day – 3 ms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>
              <a:latin typeface="Arial Narrow" panose="020B060602020203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latin typeface="Arial Narrow" panose="020B0606020202030204" pitchFamily="34" charset="0"/>
              </a:rPr>
              <a:t>Coordinated Universal Time </a:t>
            </a:r>
            <a:r>
              <a:rPr lang="en-US" altLang="en-US" sz="2400" b="1">
                <a:solidFill>
                  <a:srgbClr val="C70F05"/>
                </a:solidFill>
                <a:latin typeface="Arial Narrow" panose="020B0606020202030204" pitchFamily="34" charset="0"/>
              </a:rPr>
              <a:t>(UTC)</a:t>
            </a:r>
            <a:r>
              <a:rPr lang="en-US" altLang="en-US" sz="2400">
                <a:latin typeface="Arial Narrow" panose="020B0606020202030204" pitchFamily="34" charset="0"/>
              </a:rPr>
              <a:t> = GMT ± number of hours in your time zone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>
              <a:solidFill>
                <a:srgbClr val="C70F05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and Clock</a:t>
            </a:r>
          </a:p>
        </p:txBody>
      </p:sp>
    </p:spTree>
    <p:extLst>
      <p:ext uri="{BB962C8B-B14F-4D97-AF65-F5344CB8AC3E}">
        <p14:creationId xmlns:p14="http://schemas.microsoft.com/office/powerpoint/2010/main" val="382253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Internal synchronization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752600" y="1584325"/>
            <a:ext cx="4038600" cy="4114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i="1"/>
              <a:t>Lamport and Melliar-Smith’s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i="1"/>
              <a:t> averaging algorithm handles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i="1"/>
              <a:t> </a:t>
            </a:r>
            <a:r>
              <a:rPr lang="en-US" altLang="en-US" sz="2000" b="1" i="1">
                <a:solidFill>
                  <a:srgbClr val="C70F05"/>
                </a:solidFill>
              </a:rPr>
              <a:t>byzantine clocks</a:t>
            </a:r>
            <a:r>
              <a:rPr lang="en-US" altLang="en-US" sz="2000" b="1" i="1"/>
              <a:t> too</a:t>
            </a:r>
            <a:endParaRPr lang="en-US" altLang="en-US" sz="2400" b="1" i="1"/>
          </a:p>
        </p:txBody>
      </p:sp>
      <p:sp>
        <p:nvSpPr>
          <p:cNvPr id="6149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715000" y="1660525"/>
            <a:ext cx="4876800" cy="4495800"/>
          </a:xfrm>
          <a:solidFill>
            <a:schemeClr val="accent1"/>
          </a:solidFill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Assume </a:t>
            </a:r>
            <a:r>
              <a:rPr lang="en-US" altLang="en-US" sz="3200" b="1">
                <a:solidFill>
                  <a:srgbClr val="C70F05"/>
                </a:solidFill>
                <a:latin typeface="Arial" panose="020B0604020202020204" pitchFamily="34" charset="0"/>
              </a:rPr>
              <a:t>n</a:t>
            </a:r>
            <a:r>
              <a:rPr lang="en-US" altLang="en-US" sz="2000" b="1">
                <a:latin typeface="Arial" panose="020B0604020202020204" pitchFamily="34" charset="0"/>
              </a:rPr>
              <a:t> clocks, at most </a:t>
            </a:r>
            <a:r>
              <a:rPr lang="en-US" altLang="en-US" sz="3200" b="1">
                <a:solidFill>
                  <a:srgbClr val="C70F05"/>
                </a:solidFill>
                <a:latin typeface="Arial" panose="020B0604020202020204" pitchFamily="34" charset="0"/>
              </a:rPr>
              <a:t>t</a:t>
            </a:r>
            <a:r>
              <a:rPr lang="en-US" altLang="en-US" sz="2000" b="1">
                <a:latin typeface="Arial" panose="020B0604020202020204" pitchFamily="34" charset="0"/>
              </a:rPr>
              <a:t> are faulty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ko-KR" sz="2000" b="1">
              <a:latin typeface="Arial" panose="020B0604020202020204" pitchFamily="34" charset="0"/>
              <a:ea typeface="굴림" panose="020B0600000101010101" pitchFamily="34" charset="-127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000">
                <a:latin typeface="Arial Narrow" panose="020B0606020202030204" pitchFamily="34" charset="0"/>
                <a:ea typeface="굴림" panose="020B0600000101010101" pitchFamily="34" charset="-127"/>
              </a:rPr>
              <a:t>{in each clock i}</a:t>
            </a:r>
            <a:endParaRPr lang="en-US" altLang="en-US" sz="2000">
              <a:latin typeface="Arial Narrow" panose="020B060602020203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>
                <a:latin typeface="Arial Narrow" panose="020B0606020202030204" pitchFamily="34" charset="0"/>
              </a:rPr>
              <a:t>Step 1.</a:t>
            </a:r>
            <a:r>
              <a:rPr lang="en-US" altLang="en-US" sz="2000">
                <a:latin typeface="Arial Narrow" panose="020B0606020202030204" pitchFamily="34" charset="0"/>
              </a:rPr>
              <a:t> Read every clock in the system.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>
                <a:latin typeface="Arial Narrow" panose="020B0606020202030204" pitchFamily="34" charset="0"/>
              </a:rPr>
              <a:t>Step 2.</a:t>
            </a:r>
            <a:r>
              <a:rPr lang="en-US" altLang="en-US" sz="2000">
                <a:latin typeface="Arial Narrow" panose="020B0606020202030204" pitchFamily="34" charset="0"/>
              </a:rPr>
              <a:t> Discard outliers and substitute them by the value of the local clock.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>
                <a:latin typeface="Arial Narrow" panose="020B0606020202030204" pitchFamily="34" charset="0"/>
              </a:rPr>
              <a:t>Step 3.</a:t>
            </a:r>
            <a:r>
              <a:rPr lang="en-US" altLang="en-US" sz="2000">
                <a:latin typeface="Arial Narrow" panose="020B0606020202030204" pitchFamily="34" charset="0"/>
              </a:rPr>
              <a:t> Update the clock using the </a:t>
            </a:r>
            <a:r>
              <a:rPr lang="en-US" altLang="en-US" sz="2000">
                <a:solidFill>
                  <a:srgbClr val="C70F05"/>
                </a:solidFill>
                <a:latin typeface="Arial Narrow" panose="020B0606020202030204" pitchFamily="34" charset="0"/>
              </a:rPr>
              <a:t>average of these values.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>
              <a:latin typeface="Arial Narrow" panose="020B060602020203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i="1">
                <a:solidFill>
                  <a:srgbClr val="C70F05"/>
                </a:solidFill>
                <a:latin typeface="Arial Narrow" panose="020B0606020202030204" pitchFamily="34" charset="0"/>
              </a:rPr>
              <a:t>Synchronization is maintained if  </a:t>
            </a:r>
            <a:r>
              <a:rPr lang="en-US" altLang="en-US" sz="3200" b="1" i="1">
                <a:solidFill>
                  <a:srgbClr val="C70F05"/>
                </a:solidFill>
                <a:latin typeface="Arial Narrow" panose="020B0606020202030204" pitchFamily="34" charset="0"/>
              </a:rPr>
              <a:t>n &gt; 3t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b="1" i="1">
              <a:solidFill>
                <a:srgbClr val="C70F05"/>
              </a:solidFill>
              <a:latin typeface="Arial Narrow" panose="020B060602020203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latin typeface="Arial Narrow" panose="020B0606020202030204" pitchFamily="34" charset="0"/>
              </a:rPr>
              <a:t>Why?</a:t>
            </a:r>
            <a:endParaRPr lang="en-US" altLang="en-US" smtClean="0"/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3821113" y="344805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b="0">
              <a:latin typeface="Times New Roman" panose="02020603050405020304" pitchFamily="18" charset="0"/>
            </a:endParaRPr>
          </a:p>
        </p:txBody>
      </p:sp>
      <p:graphicFrame>
        <p:nvGraphicFramePr>
          <p:cNvPr id="6146" name="Object 6"/>
          <p:cNvGraphicFramePr>
            <a:graphicFrameLocks noChangeAspect="1"/>
          </p:cNvGraphicFramePr>
          <p:nvPr/>
        </p:nvGraphicFramePr>
        <p:xfrm>
          <a:off x="2286000" y="2703513"/>
          <a:ext cx="2743200" cy="208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Document" r:id="rId3" imgW="3186601" imgH="2085200" progId="Word.Document.8">
                  <p:embed/>
                </p:oleObj>
              </mc:Choice>
              <mc:Fallback>
                <p:oleObj name="Document" r:id="rId3" imgW="3186601" imgH="2085200" progId="Word.Document.8">
                  <p:embed/>
                  <p:pic>
                    <p:nvPicPr>
                      <p:cNvPr id="614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703513"/>
                        <a:ext cx="2743200" cy="2081212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1676400" y="5699126"/>
            <a:ext cx="3657600" cy="701675"/>
          </a:xfrm>
          <a:prstGeom prst="rect">
            <a:avLst/>
          </a:prstGeom>
          <a:solidFill>
            <a:srgbClr val="FAD4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2000" b="0">
                <a:latin typeface="Times New Roman" panose="02020603050405020304" pitchFamily="18" charset="0"/>
              </a:rPr>
              <a:t>A faulty clocks exhibits 2-faced or byzantine behavior</a:t>
            </a:r>
          </a:p>
        </p:txBody>
      </p:sp>
      <p:sp>
        <p:nvSpPr>
          <p:cNvPr id="6152" name="AutoShape 8"/>
          <p:cNvSpPr>
            <a:spLocks noChangeArrowheads="1"/>
          </p:cNvSpPr>
          <p:nvPr/>
        </p:nvSpPr>
        <p:spPr bwMode="auto">
          <a:xfrm>
            <a:off x="2590800" y="5089525"/>
            <a:ext cx="1371600" cy="457200"/>
          </a:xfrm>
          <a:prstGeom prst="wedgeRoundRectCallout">
            <a:avLst>
              <a:gd name="adj1" fmla="val 24190"/>
              <a:gd name="adj2" fmla="val -127778"/>
              <a:gd name="adj3" fmla="val 16667"/>
            </a:avLst>
          </a:prstGeom>
          <a:solidFill>
            <a:srgbClr val="E84FE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Bad clock</a:t>
            </a:r>
          </a:p>
        </p:txBody>
      </p:sp>
    </p:spTree>
    <p:extLst>
      <p:ext uri="{BB962C8B-B14F-4D97-AF65-F5344CB8AC3E}">
        <p14:creationId xmlns:p14="http://schemas.microsoft.com/office/powerpoint/2010/main" val="16410932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Internal synchronization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981201" y="1524000"/>
            <a:ext cx="3433763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 i="1"/>
              <a:t>Lamport &amp; Melliar-Smith’s algorithm (continued)</a:t>
            </a:r>
            <a:endParaRPr lang="en-US" altLang="en-US" sz="2400" b="1" i="1"/>
          </a:p>
        </p:txBody>
      </p:sp>
      <p:sp>
        <p:nvSpPr>
          <p:cNvPr id="7173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791200" y="1676400"/>
            <a:ext cx="4648200" cy="4114800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b="1">
                <a:latin typeface="Arial Narrow" panose="020B0606020202030204" pitchFamily="34" charset="0"/>
              </a:rPr>
              <a:t>The maximum difference between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b="1">
                <a:latin typeface="Arial Narrow" panose="020B0606020202030204" pitchFamily="34" charset="0"/>
              </a:rPr>
              <a:t>the </a:t>
            </a:r>
            <a:r>
              <a:rPr lang="en-US" altLang="en-US" sz="2400" b="1">
                <a:solidFill>
                  <a:schemeClr val="accent2"/>
                </a:solidFill>
                <a:latin typeface="Arial Narrow" panose="020B0606020202030204" pitchFamily="34" charset="0"/>
              </a:rPr>
              <a:t>averages</a:t>
            </a:r>
            <a:r>
              <a:rPr lang="en-US" altLang="en-US" sz="2400" b="1">
                <a:latin typeface="Arial Narrow" panose="020B0606020202030204" pitchFamily="34" charset="0"/>
              </a:rPr>
              <a:t> computed by </a:t>
            </a:r>
            <a:r>
              <a:rPr lang="en-US" altLang="en-US" sz="2400" b="1">
                <a:solidFill>
                  <a:srgbClr val="C70F05"/>
                </a:solidFill>
                <a:latin typeface="Arial Narrow" panose="020B0606020202030204" pitchFamily="34" charset="0"/>
              </a:rPr>
              <a:t>two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C70F05"/>
                </a:solidFill>
                <a:latin typeface="Arial Narrow" panose="020B0606020202030204" pitchFamily="34" charset="0"/>
              </a:rPr>
              <a:t>non-faulty nodes</a:t>
            </a:r>
            <a:r>
              <a:rPr lang="en-US" altLang="en-US" sz="2400" b="1">
                <a:latin typeface="Arial Narrow" panose="020B0606020202030204" pitchFamily="34" charset="0"/>
              </a:rPr>
              <a:t> is </a:t>
            </a:r>
            <a:r>
              <a:rPr lang="en-US" altLang="en-US" sz="2400" b="1">
                <a:solidFill>
                  <a:srgbClr val="C70F05"/>
                </a:solidFill>
                <a:latin typeface="Arial Narrow" panose="020B0606020202030204" pitchFamily="34" charset="0"/>
              </a:rPr>
              <a:t>(</a:t>
            </a:r>
            <a:r>
              <a:rPr lang="en-US" altLang="en-US" sz="2400" b="1">
                <a:solidFill>
                  <a:srgbClr val="C70F05"/>
                </a:solidFill>
                <a:latin typeface="Arial" panose="020B0604020202020204" pitchFamily="34" charset="0"/>
              </a:rPr>
              <a:t>3t</a:t>
            </a:r>
            <a:r>
              <a:rPr lang="en-US" altLang="en-US" sz="2400" b="1">
                <a:solidFill>
                  <a:srgbClr val="C70F05"/>
                </a:solidFill>
                <a:latin typeface="Symbol" panose="05050102010706020507" pitchFamily="18" charset="2"/>
              </a:rPr>
              <a:t>d </a:t>
            </a:r>
            <a:r>
              <a:rPr lang="en-US" altLang="en-US" sz="2400" b="1">
                <a:solidFill>
                  <a:srgbClr val="C70F05"/>
                </a:solidFill>
                <a:latin typeface="Arial" panose="020B0604020202020204" pitchFamily="34" charset="0"/>
              </a:rPr>
              <a:t>/ n)</a:t>
            </a:r>
            <a:endParaRPr lang="en-US" altLang="en-US" sz="2400">
              <a:latin typeface="Arial Narrow" panose="020B0606020202030204" pitchFamily="34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en-US" sz="2000">
              <a:latin typeface="Arial Narrow" panose="020B0606020202030204" pitchFamily="34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C70F05"/>
                </a:solidFill>
                <a:latin typeface="Arial Narrow" panose="020B0606020202030204" pitchFamily="34" charset="0"/>
              </a:rPr>
              <a:t>To keep the clocks synchronized,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en-US" sz="2000">
              <a:solidFill>
                <a:srgbClr val="C70F05"/>
              </a:solidFill>
              <a:latin typeface="Arial Narrow" panose="020B060602020203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>
                <a:solidFill>
                  <a:srgbClr val="C70F05"/>
                </a:solidFill>
                <a:latin typeface="Arial Narrow" panose="020B0606020202030204" pitchFamily="34" charset="0"/>
              </a:rPr>
              <a:t>		</a:t>
            </a:r>
            <a:r>
              <a:rPr lang="en-US" altLang="en-US" b="1" smtClean="0">
                <a:solidFill>
                  <a:srgbClr val="C70F05"/>
                </a:solidFill>
                <a:latin typeface="Arial Narrow" panose="020B0606020202030204" pitchFamily="34" charset="0"/>
              </a:rPr>
              <a:t>3t</a:t>
            </a:r>
            <a:r>
              <a:rPr lang="en-US" altLang="en-US" b="1" smtClean="0">
                <a:solidFill>
                  <a:srgbClr val="C70F05"/>
                </a:solidFill>
                <a:latin typeface="Symbol" panose="05050102010706020507" pitchFamily="18" charset="2"/>
              </a:rPr>
              <a:t>d </a:t>
            </a:r>
            <a:r>
              <a:rPr lang="en-US" altLang="en-US" b="1" smtClean="0">
                <a:solidFill>
                  <a:srgbClr val="C70F05"/>
                </a:solidFill>
                <a:latin typeface="Arial Narrow" panose="020B0606020202030204" pitchFamily="34" charset="0"/>
              </a:rPr>
              <a:t>/ n &lt; </a:t>
            </a:r>
            <a:r>
              <a:rPr lang="en-US" altLang="en-US" b="1" smtClean="0">
                <a:solidFill>
                  <a:srgbClr val="C70F05"/>
                </a:solidFill>
                <a:latin typeface="Symbol" panose="05050102010706020507" pitchFamily="18" charset="2"/>
              </a:rPr>
              <a:t>d</a:t>
            </a:r>
            <a:endParaRPr lang="en-US" altLang="en-US" b="1" smtClean="0">
              <a:solidFill>
                <a:srgbClr val="C70F05"/>
              </a:solidFill>
              <a:latin typeface="Arial Narrow" panose="020B060602020203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000" b="1">
              <a:solidFill>
                <a:srgbClr val="C70F05"/>
              </a:solidFill>
              <a:latin typeface="Arial Narrow" panose="020B060602020203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C70F05"/>
                </a:solidFill>
                <a:latin typeface="Arial Narrow" panose="020B0606020202030204" pitchFamily="34" charset="0"/>
              </a:rPr>
              <a:t>So,</a:t>
            </a:r>
            <a:r>
              <a:rPr lang="en-US" altLang="en-US" sz="2000" b="1">
                <a:solidFill>
                  <a:srgbClr val="C70F05"/>
                </a:solidFill>
                <a:latin typeface="Arial Narrow" panose="020B0606020202030204" pitchFamily="34" charset="0"/>
              </a:rPr>
              <a:t> 	</a:t>
            </a:r>
            <a:r>
              <a:rPr lang="en-US" altLang="en-US" sz="3200" b="1">
                <a:solidFill>
                  <a:srgbClr val="C70F05"/>
                </a:solidFill>
                <a:latin typeface="Arial Narrow" panose="020B0606020202030204" pitchFamily="34" charset="0"/>
              </a:rPr>
              <a:t>3t &lt; n</a:t>
            </a:r>
          </a:p>
        </p:txBody>
      </p:sp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3897313" y="31591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b="0">
              <a:latin typeface="Times New Roman" panose="02020603050405020304" pitchFamily="18" charset="0"/>
            </a:endParaRPr>
          </a:p>
        </p:txBody>
      </p:sp>
      <p:graphicFrame>
        <p:nvGraphicFramePr>
          <p:cNvPr id="7170" name="Object 6"/>
          <p:cNvGraphicFramePr>
            <a:graphicFrameLocks noChangeAspect="1"/>
          </p:cNvGraphicFramePr>
          <p:nvPr/>
        </p:nvGraphicFramePr>
        <p:xfrm>
          <a:off x="2362200" y="2514601"/>
          <a:ext cx="2743200" cy="208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Document" r:id="rId3" imgW="3200400" imgH="2081784" progId="Word.Document.8">
                  <p:embed/>
                </p:oleObj>
              </mc:Choice>
              <mc:Fallback>
                <p:oleObj name="Document" r:id="rId3" imgW="3200400" imgH="2081784" progId="Word.Document.8">
                  <p:embed/>
                  <p:pic>
                    <p:nvPicPr>
                      <p:cNvPr id="717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514601"/>
                        <a:ext cx="2743200" cy="2081213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5" name="Oval 7"/>
          <p:cNvSpPr>
            <a:spLocks noChangeArrowheads="1"/>
          </p:cNvSpPr>
          <p:nvPr/>
        </p:nvSpPr>
        <p:spPr bwMode="auto">
          <a:xfrm>
            <a:off x="4724400" y="4724400"/>
            <a:ext cx="381000" cy="381000"/>
          </a:xfrm>
          <a:prstGeom prst="ellipse">
            <a:avLst/>
          </a:prstGeom>
          <a:solidFill>
            <a:srgbClr val="E84FE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2819400" y="3200400"/>
            <a:ext cx="1905000" cy="1600200"/>
          </a:xfrm>
          <a:prstGeom prst="line">
            <a:avLst/>
          </a:prstGeom>
          <a:noFill/>
          <a:ln w="9525">
            <a:solidFill>
              <a:srgbClr val="E84F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4648200" y="3276600"/>
            <a:ext cx="304800" cy="1447800"/>
          </a:xfrm>
          <a:prstGeom prst="line">
            <a:avLst/>
          </a:prstGeom>
          <a:noFill/>
          <a:ln w="9525">
            <a:solidFill>
              <a:srgbClr val="E84F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Oval 10"/>
          <p:cNvSpPr>
            <a:spLocks noChangeArrowheads="1"/>
          </p:cNvSpPr>
          <p:nvPr/>
        </p:nvSpPr>
        <p:spPr bwMode="auto">
          <a:xfrm>
            <a:off x="2133600" y="4800600"/>
            <a:ext cx="381000" cy="381000"/>
          </a:xfrm>
          <a:prstGeom prst="ellipse">
            <a:avLst/>
          </a:prstGeom>
          <a:solidFill>
            <a:srgbClr val="E84FE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 flipH="1">
            <a:off x="2514600" y="3200400"/>
            <a:ext cx="1905000" cy="1676400"/>
          </a:xfrm>
          <a:prstGeom prst="line">
            <a:avLst/>
          </a:prstGeom>
          <a:noFill/>
          <a:ln w="3175">
            <a:solidFill>
              <a:srgbClr val="E84F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 flipH="1">
            <a:off x="2362200" y="3276600"/>
            <a:ext cx="228600" cy="1524000"/>
          </a:xfrm>
          <a:prstGeom prst="line">
            <a:avLst/>
          </a:prstGeom>
          <a:noFill/>
          <a:ln w="3175">
            <a:solidFill>
              <a:srgbClr val="E84F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3249613" y="49149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7182" name="AutoShape 14"/>
          <p:cNvSpPr>
            <a:spLocks noChangeArrowheads="1"/>
          </p:cNvSpPr>
          <p:nvPr/>
        </p:nvSpPr>
        <p:spPr bwMode="auto">
          <a:xfrm>
            <a:off x="2286000" y="5334000"/>
            <a:ext cx="2743200" cy="533400"/>
          </a:xfrm>
          <a:prstGeom prst="wedgeRoundRectCallout">
            <a:avLst>
              <a:gd name="adj1" fmla="val 9144"/>
              <a:gd name="adj2" fmla="val -42264"/>
              <a:gd name="adj3" fmla="val 16667"/>
            </a:avLst>
          </a:prstGeom>
          <a:solidFill>
            <a:srgbClr val="E84FE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 B a d   c l o c k s</a:t>
            </a:r>
          </a:p>
        </p:txBody>
      </p:sp>
      <p:sp>
        <p:nvSpPr>
          <p:cNvPr id="7183" name="Oval 15"/>
          <p:cNvSpPr>
            <a:spLocks noChangeArrowheads="1"/>
          </p:cNvSpPr>
          <p:nvPr/>
        </p:nvSpPr>
        <p:spPr bwMode="auto">
          <a:xfrm>
            <a:off x="3429000" y="4191000"/>
            <a:ext cx="381000" cy="381000"/>
          </a:xfrm>
          <a:prstGeom prst="ellipse">
            <a:avLst/>
          </a:prstGeom>
          <a:solidFill>
            <a:srgbClr val="E84FE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23264796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152400"/>
            <a:ext cx="77724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External Synchronization</a:t>
            </a:r>
            <a:b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dirty="0" err="1" smtClean="0">
                <a:solidFill>
                  <a:srgbClr val="FFFF99"/>
                </a:solidFill>
              </a:rPr>
              <a:t>Cristian’s</a:t>
            </a:r>
            <a:r>
              <a:rPr lang="en-US" dirty="0" smtClean="0">
                <a:solidFill>
                  <a:srgbClr val="FFFF99"/>
                </a:solidFill>
              </a:rPr>
              <a:t> method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105400" y="2470150"/>
            <a:ext cx="5334000" cy="4114800"/>
          </a:xfrm>
          <a:solidFill>
            <a:schemeClr val="accent1"/>
          </a:solidFill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Client </a:t>
            </a:r>
            <a:r>
              <a:rPr lang="en-US" altLang="en-US" sz="2400">
                <a:solidFill>
                  <a:srgbClr val="C70F05"/>
                </a:solidFill>
                <a:latin typeface="Arial" panose="020B0604020202020204" pitchFamily="34" charset="0"/>
              </a:rPr>
              <a:t>pulls data</a:t>
            </a:r>
            <a:r>
              <a:rPr lang="en-US" altLang="en-US" sz="2400">
                <a:latin typeface="Arial" panose="020B0604020202020204" pitchFamily="34" charset="0"/>
              </a:rPr>
              <a:t> from a time server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every R unit of time, where R &lt; </a:t>
            </a:r>
            <a:r>
              <a:rPr lang="en-US" altLang="en-US" sz="2400" b="1">
                <a:latin typeface="Arial" panose="020B0604020202020204" pitchFamily="34" charset="0"/>
                <a:sym typeface="Symbol" panose="05050102010706020507" pitchFamily="18" charset="2"/>
              </a:rPr>
              <a:t> / 2</a:t>
            </a:r>
            <a:r>
              <a:rPr lang="en-US" altLang="en-US" sz="2400">
                <a:latin typeface="Arial" panose="020B0604020202020204" pitchFamily="34" charset="0"/>
              </a:rPr>
              <a:t>.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For accuracy, clients must compute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the </a:t>
            </a:r>
            <a:r>
              <a:rPr lang="en-US" altLang="en-US" sz="2400">
                <a:solidFill>
                  <a:srgbClr val="C70F05"/>
                </a:solidFill>
                <a:latin typeface="Arial" panose="020B0604020202020204" pitchFamily="34" charset="0"/>
              </a:rPr>
              <a:t>round trip time</a:t>
            </a:r>
            <a:r>
              <a:rPr lang="en-US" altLang="en-US" sz="2400">
                <a:latin typeface="Arial" panose="020B0604020202020204" pitchFamily="34" charset="0"/>
              </a:rPr>
              <a:t> </a:t>
            </a:r>
            <a:r>
              <a:rPr lang="en-US" altLang="en-US" sz="2400">
                <a:solidFill>
                  <a:srgbClr val="C70F05"/>
                </a:solidFill>
                <a:latin typeface="Arial" panose="020B0604020202020204" pitchFamily="34" charset="0"/>
              </a:rPr>
              <a:t>(RTT)</a:t>
            </a:r>
            <a:r>
              <a:rPr lang="en-US" altLang="en-US" sz="2400">
                <a:latin typeface="Arial" panose="020B0604020202020204" pitchFamily="34" charset="0"/>
              </a:rPr>
              <a:t>, and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compensate for this delay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while adjusting their own clocks.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(Too large RTT’s are rejected)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3821113" y="41814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2751138" y="6308726"/>
            <a:ext cx="2963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2000" b="0">
              <a:latin typeface="Times New Roman" panose="02020603050405020304" pitchFamily="18" charset="0"/>
            </a:endParaRPr>
          </a:p>
        </p:txBody>
      </p:sp>
      <p:sp>
        <p:nvSpPr>
          <p:cNvPr id="29702" name="AutoShape 6"/>
          <p:cNvSpPr>
            <a:spLocks noChangeArrowheads="1"/>
          </p:cNvSpPr>
          <p:nvPr/>
        </p:nvSpPr>
        <p:spPr bwMode="auto">
          <a:xfrm>
            <a:off x="2667000" y="2546350"/>
            <a:ext cx="1371600" cy="1066800"/>
          </a:xfrm>
          <a:prstGeom prst="octagon">
            <a:avLst>
              <a:gd name="adj" fmla="val 29287"/>
            </a:avLst>
          </a:prstGeom>
          <a:solidFill>
            <a:srgbClr val="E84FE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1600" b="0">
                <a:latin typeface="Times New Roman" panose="02020603050405020304" pitchFamily="18" charset="0"/>
              </a:rPr>
              <a:t>Time</a:t>
            </a:r>
          </a:p>
          <a:p>
            <a:pPr algn="ctr"/>
            <a:r>
              <a:rPr lang="en-US" altLang="en-US" sz="1600" b="0">
                <a:latin typeface="Times New Roman" panose="02020603050405020304" pitchFamily="18" charset="0"/>
              </a:rPr>
              <a:t>server</a:t>
            </a:r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29703" name="Oval 7"/>
          <p:cNvSpPr>
            <a:spLocks noChangeArrowheads="1"/>
          </p:cNvSpPr>
          <p:nvPr/>
        </p:nvSpPr>
        <p:spPr bwMode="auto">
          <a:xfrm>
            <a:off x="2133600" y="4527550"/>
            <a:ext cx="381000" cy="3810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9704" name="Oval 8"/>
          <p:cNvSpPr>
            <a:spLocks noChangeArrowheads="1"/>
          </p:cNvSpPr>
          <p:nvPr/>
        </p:nvSpPr>
        <p:spPr bwMode="auto">
          <a:xfrm>
            <a:off x="3124200" y="5975350"/>
            <a:ext cx="381000" cy="3810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9705" name="Oval 9"/>
          <p:cNvSpPr>
            <a:spLocks noChangeArrowheads="1"/>
          </p:cNvSpPr>
          <p:nvPr/>
        </p:nvSpPr>
        <p:spPr bwMode="auto">
          <a:xfrm>
            <a:off x="4038600" y="5137150"/>
            <a:ext cx="381000" cy="381000"/>
          </a:xfrm>
          <a:prstGeom prst="ellipse">
            <a:avLst/>
          </a:prstGeom>
          <a:solidFill>
            <a:srgbClr val="FAD43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 flipV="1">
            <a:off x="2362200" y="3613150"/>
            <a:ext cx="533400" cy="9144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>
            <a:off x="3733800" y="3536950"/>
            <a:ext cx="381000" cy="1600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>
            <a:off x="3276600" y="3613150"/>
            <a:ext cx="0" cy="2362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9" name="Text Box 14"/>
          <p:cNvSpPr txBox="1">
            <a:spLocks noChangeArrowheads="1"/>
          </p:cNvSpPr>
          <p:nvPr/>
        </p:nvSpPr>
        <p:spPr bwMode="auto">
          <a:xfrm>
            <a:off x="2001838" y="1600200"/>
            <a:ext cx="83042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ko-KR" b="0">
                <a:ea typeface="굴림" panose="020B0600000101010101" pitchFamily="34" charset="-127"/>
              </a:rPr>
              <a:t>Cristian’s algorithm compensates for the clock reading error.</a:t>
            </a:r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7161745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77724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Network Time Protocol (NTP)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0" y="1600200"/>
            <a:ext cx="3810000" cy="47244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b="1" i="1"/>
              <a:t>Tiered architecture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019800" y="1676400"/>
            <a:ext cx="4343400" cy="4114800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i="1">
                <a:solidFill>
                  <a:srgbClr val="C70F05"/>
                </a:solidFill>
                <a:latin typeface="Arial" panose="020B0604020202020204" pitchFamily="34" charset="0"/>
              </a:rPr>
              <a:t>Broadcast mode</a:t>
            </a:r>
            <a:r>
              <a:rPr lang="en-US" altLang="en-US" sz="2400">
                <a:solidFill>
                  <a:srgbClr val="C70F05"/>
                </a:solidFill>
                <a:latin typeface="Arial" panose="020B0604020202020204" pitchFamily="34" charset="0"/>
              </a:rPr>
              <a:t>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C70F05"/>
                </a:solidFill>
                <a:latin typeface="Arial" panose="020B0604020202020204" pitchFamily="34" charset="0"/>
              </a:rPr>
              <a:t>	</a:t>
            </a:r>
            <a:r>
              <a:rPr lang="en-US" altLang="en-US" sz="2400">
                <a:latin typeface="Arial" panose="020B0604020202020204" pitchFamily="34" charset="0"/>
              </a:rPr>
              <a:t>- least accurate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i="1">
                <a:solidFill>
                  <a:srgbClr val="C70F05"/>
                </a:solidFill>
                <a:latin typeface="Arial" panose="020B0604020202020204" pitchFamily="34" charset="0"/>
              </a:rPr>
              <a:t>Procedure call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	- medium accuracy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i="1">
                <a:solidFill>
                  <a:srgbClr val="C70F05"/>
                </a:solidFill>
                <a:latin typeface="Arial" panose="020B0604020202020204" pitchFamily="34" charset="0"/>
              </a:rPr>
              <a:t>Peer-to-peer mode</a:t>
            </a:r>
            <a:endParaRPr lang="en-US" altLang="en-US" sz="2400">
              <a:latin typeface="Arial" panose="020B0604020202020204" pitchFamily="34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	- upper level servers use  this for max accuracy</a:t>
            </a:r>
            <a:r>
              <a:rPr lang="en-US" altLang="en-US" sz="2400">
                <a:latin typeface="Arial Narrow" panose="020B0606020202030204" pitchFamily="34" charset="0"/>
              </a:rPr>
              <a:t> </a:t>
            </a:r>
            <a:endParaRPr lang="en-US" altLang="en-US" sz="2400">
              <a:solidFill>
                <a:srgbClr val="C70F05"/>
              </a:solidFill>
              <a:latin typeface="Arial Narrow" panose="020B0606020202030204" pitchFamily="34" charset="0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3668713" y="27781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30726" name="AutoShape 6"/>
          <p:cNvSpPr>
            <a:spLocks noChangeArrowheads="1"/>
          </p:cNvSpPr>
          <p:nvPr/>
        </p:nvSpPr>
        <p:spPr bwMode="auto">
          <a:xfrm>
            <a:off x="3276600" y="21336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E84FE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1600" b="0">
                <a:latin typeface="Times New Roman" panose="02020603050405020304" pitchFamily="18" charset="0"/>
              </a:rPr>
              <a:t>Time</a:t>
            </a:r>
          </a:p>
          <a:p>
            <a:pPr algn="ctr"/>
            <a:r>
              <a:rPr lang="en-US" altLang="en-US" sz="1600" b="0">
                <a:latin typeface="Times New Roman" panose="02020603050405020304" pitchFamily="18" charset="0"/>
              </a:rPr>
              <a:t>server</a:t>
            </a:r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30727" name="Oval 7"/>
          <p:cNvSpPr>
            <a:spLocks noChangeArrowheads="1"/>
          </p:cNvSpPr>
          <p:nvPr/>
        </p:nvSpPr>
        <p:spPr bwMode="auto">
          <a:xfrm>
            <a:off x="2286000" y="2895600"/>
            <a:ext cx="381000" cy="3810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728" name="Oval 8"/>
          <p:cNvSpPr>
            <a:spLocks noChangeArrowheads="1"/>
          </p:cNvSpPr>
          <p:nvPr/>
        </p:nvSpPr>
        <p:spPr bwMode="auto">
          <a:xfrm>
            <a:off x="3429000" y="3505200"/>
            <a:ext cx="381000" cy="3810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729" name="Oval 9"/>
          <p:cNvSpPr>
            <a:spLocks noChangeArrowheads="1"/>
          </p:cNvSpPr>
          <p:nvPr/>
        </p:nvSpPr>
        <p:spPr bwMode="auto">
          <a:xfrm>
            <a:off x="4876800" y="3124200"/>
            <a:ext cx="381000" cy="381000"/>
          </a:xfrm>
          <a:prstGeom prst="ellipse">
            <a:avLst/>
          </a:prstGeom>
          <a:solidFill>
            <a:srgbClr val="FAD43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730" name="Line 10"/>
          <p:cNvSpPr>
            <a:spLocks noChangeShapeType="1"/>
          </p:cNvSpPr>
          <p:nvPr/>
        </p:nvSpPr>
        <p:spPr bwMode="auto">
          <a:xfrm flipV="1">
            <a:off x="2667000" y="27432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>
            <a:off x="3810000" y="2743200"/>
            <a:ext cx="1143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>
            <a:off x="3581400" y="2819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3" name="Oval 13"/>
          <p:cNvSpPr>
            <a:spLocks noChangeArrowheads="1"/>
          </p:cNvSpPr>
          <p:nvPr/>
        </p:nvSpPr>
        <p:spPr bwMode="auto">
          <a:xfrm>
            <a:off x="4572000" y="4191000"/>
            <a:ext cx="228600" cy="228600"/>
          </a:xfrm>
          <a:prstGeom prst="ellipse">
            <a:avLst/>
          </a:prstGeom>
          <a:solidFill>
            <a:srgbClr val="FAD43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734" name="Oval 14"/>
          <p:cNvSpPr>
            <a:spLocks noChangeArrowheads="1"/>
          </p:cNvSpPr>
          <p:nvPr/>
        </p:nvSpPr>
        <p:spPr bwMode="auto">
          <a:xfrm>
            <a:off x="4953000" y="4648200"/>
            <a:ext cx="228600" cy="228600"/>
          </a:xfrm>
          <a:prstGeom prst="ellipse">
            <a:avLst/>
          </a:prstGeom>
          <a:solidFill>
            <a:srgbClr val="FAD43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735" name="Oval 15"/>
          <p:cNvSpPr>
            <a:spLocks noChangeArrowheads="1"/>
          </p:cNvSpPr>
          <p:nvPr/>
        </p:nvSpPr>
        <p:spPr bwMode="auto">
          <a:xfrm>
            <a:off x="5334000" y="4191000"/>
            <a:ext cx="228600" cy="228600"/>
          </a:xfrm>
          <a:prstGeom prst="ellipse">
            <a:avLst/>
          </a:prstGeom>
          <a:solidFill>
            <a:srgbClr val="FAD43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736" name="Line 16"/>
          <p:cNvSpPr>
            <a:spLocks noChangeShapeType="1"/>
          </p:cNvSpPr>
          <p:nvPr/>
        </p:nvSpPr>
        <p:spPr bwMode="auto">
          <a:xfrm>
            <a:off x="5181600" y="34290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Line 17"/>
          <p:cNvSpPr>
            <a:spLocks noChangeShapeType="1"/>
          </p:cNvSpPr>
          <p:nvPr/>
        </p:nvSpPr>
        <p:spPr bwMode="auto">
          <a:xfrm>
            <a:off x="5029200" y="3505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 flipH="1">
            <a:off x="4724400" y="3429000"/>
            <a:ext cx="152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2057400" y="1524000"/>
            <a:ext cx="3963988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i="1">
              <a:latin typeface="Times" panose="02020603050405020304" pitchFamily="18" charset="0"/>
            </a:endParaRPr>
          </a:p>
        </p:txBody>
      </p:sp>
      <p:sp>
        <p:nvSpPr>
          <p:cNvPr id="30740" name="Oval 20"/>
          <p:cNvSpPr>
            <a:spLocks noChangeArrowheads="1"/>
          </p:cNvSpPr>
          <p:nvPr/>
        </p:nvSpPr>
        <p:spPr bwMode="auto">
          <a:xfrm>
            <a:off x="3048000" y="4419600"/>
            <a:ext cx="228600" cy="2286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741" name="Oval 21"/>
          <p:cNvSpPr>
            <a:spLocks noChangeArrowheads="1"/>
          </p:cNvSpPr>
          <p:nvPr/>
        </p:nvSpPr>
        <p:spPr bwMode="auto">
          <a:xfrm>
            <a:off x="3505200" y="4800600"/>
            <a:ext cx="228600" cy="2286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742" name="Oval 22"/>
          <p:cNvSpPr>
            <a:spLocks noChangeArrowheads="1"/>
          </p:cNvSpPr>
          <p:nvPr/>
        </p:nvSpPr>
        <p:spPr bwMode="auto">
          <a:xfrm>
            <a:off x="4038600" y="4572000"/>
            <a:ext cx="228600" cy="2286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743" name="Line 23"/>
          <p:cNvSpPr>
            <a:spLocks noChangeShapeType="1"/>
          </p:cNvSpPr>
          <p:nvPr/>
        </p:nvSpPr>
        <p:spPr bwMode="auto">
          <a:xfrm>
            <a:off x="3810000" y="38100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4" name="Line 24"/>
          <p:cNvSpPr>
            <a:spLocks noChangeShapeType="1"/>
          </p:cNvSpPr>
          <p:nvPr/>
        </p:nvSpPr>
        <p:spPr bwMode="auto">
          <a:xfrm>
            <a:off x="3581400" y="38862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5" name="Line 25"/>
          <p:cNvSpPr>
            <a:spLocks noChangeShapeType="1"/>
          </p:cNvSpPr>
          <p:nvPr/>
        </p:nvSpPr>
        <p:spPr bwMode="auto">
          <a:xfrm flipH="1">
            <a:off x="3200400" y="38100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6" name="Oval 26"/>
          <p:cNvSpPr>
            <a:spLocks noChangeArrowheads="1"/>
          </p:cNvSpPr>
          <p:nvPr/>
        </p:nvSpPr>
        <p:spPr bwMode="auto">
          <a:xfrm>
            <a:off x="2133600" y="4191000"/>
            <a:ext cx="228600" cy="2286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747" name="Oval 27"/>
          <p:cNvSpPr>
            <a:spLocks noChangeArrowheads="1"/>
          </p:cNvSpPr>
          <p:nvPr/>
        </p:nvSpPr>
        <p:spPr bwMode="auto">
          <a:xfrm>
            <a:off x="2743200" y="3962400"/>
            <a:ext cx="228600" cy="2286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748" name="Line 28"/>
          <p:cNvSpPr>
            <a:spLocks noChangeShapeType="1"/>
          </p:cNvSpPr>
          <p:nvPr/>
        </p:nvSpPr>
        <p:spPr bwMode="auto">
          <a:xfrm>
            <a:off x="2590800" y="3200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9" name="Line 29"/>
          <p:cNvSpPr>
            <a:spLocks noChangeShapeType="1"/>
          </p:cNvSpPr>
          <p:nvPr/>
        </p:nvSpPr>
        <p:spPr bwMode="auto">
          <a:xfrm flipH="1">
            <a:off x="2286000" y="3276600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0" name="Rectangle 30"/>
          <p:cNvSpPr>
            <a:spLocks noChangeArrowheads="1"/>
          </p:cNvSpPr>
          <p:nvPr/>
        </p:nvSpPr>
        <p:spPr bwMode="auto">
          <a:xfrm>
            <a:off x="2743200" y="5715000"/>
            <a:ext cx="61849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b="0">
                <a:latin typeface="Times New Roman" panose="02020603050405020304" pitchFamily="18" charset="0"/>
              </a:rPr>
              <a:t>The tree can reconfigure itself if some node fails.</a:t>
            </a:r>
          </a:p>
        </p:txBody>
      </p:sp>
      <p:sp>
        <p:nvSpPr>
          <p:cNvPr id="30751" name="Text Box 31"/>
          <p:cNvSpPr txBox="1">
            <a:spLocks noChangeArrowheads="1"/>
          </p:cNvSpPr>
          <p:nvPr/>
        </p:nvSpPr>
        <p:spPr bwMode="auto">
          <a:xfrm>
            <a:off x="4800601" y="2819400"/>
            <a:ext cx="82907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latin typeface="Arial Narrow" panose="020B0606020202030204" pitchFamily="34" charset="0"/>
              </a:rPr>
              <a:t>Level 1</a:t>
            </a:r>
          </a:p>
        </p:txBody>
      </p:sp>
      <p:sp>
        <p:nvSpPr>
          <p:cNvPr id="30752" name="Text Box 32"/>
          <p:cNvSpPr txBox="1">
            <a:spLocks noChangeArrowheads="1"/>
          </p:cNvSpPr>
          <p:nvPr/>
        </p:nvSpPr>
        <p:spPr bwMode="auto">
          <a:xfrm>
            <a:off x="3581401" y="3124200"/>
            <a:ext cx="82907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latin typeface="Arial Narrow" panose="020B0606020202030204" pitchFamily="34" charset="0"/>
              </a:rPr>
              <a:t>Level 1</a:t>
            </a:r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30753" name="Text Box 33"/>
          <p:cNvSpPr txBox="1">
            <a:spLocks noChangeArrowheads="1"/>
          </p:cNvSpPr>
          <p:nvPr/>
        </p:nvSpPr>
        <p:spPr bwMode="auto">
          <a:xfrm>
            <a:off x="1905001" y="2514600"/>
            <a:ext cx="82907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latin typeface="Arial Narrow" panose="020B0606020202030204" pitchFamily="34" charset="0"/>
              </a:rPr>
              <a:t>Level 1</a:t>
            </a:r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30754" name="Text Box 34"/>
          <p:cNvSpPr txBox="1">
            <a:spLocks noChangeArrowheads="1"/>
          </p:cNvSpPr>
          <p:nvPr/>
        </p:nvSpPr>
        <p:spPr bwMode="auto">
          <a:xfrm>
            <a:off x="4038601" y="2209800"/>
            <a:ext cx="82907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latin typeface="Arial Narrow" panose="020B0606020202030204" pitchFamily="34" charset="0"/>
              </a:rPr>
              <a:t>Level 0</a:t>
            </a:r>
          </a:p>
        </p:txBody>
      </p:sp>
      <p:sp>
        <p:nvSpPr>
          <p:cNvPr id="30755" name="Text Box 35"/>
          <p:cNvSpPr txBox="1">
            <a:spLocks noChangeArrowheads="1"/>
          </p:cNvSpPr>
          <p:nvPr/>
        </p:nvSpPr>
        <p:spPr bwMode="auto">
          <a:xfrm>
            <a:off x="4800601" y="4953000"/>
            <a:ext cx="82907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latin typeface="Arial Narrow" panose="020B0606020202030204" pitchFamily="34" charset="0"/>
              </a:rPr>
              <a:t>Level 2</a:t>
            </a:r>
          </a:p>
        </p:txBody>
      </p:sp>
      <p:sp>
        <p:nvSpPr>
          <p:cNvPr id="30756" name="Text Box 36"/>
          <p:cNvSpPr txBox="1">
            <a:spLocks noChangeArrowheads="1"/>
          </p:cNvSpPr>
          <p:nvPr/>
        </p:nvSpPr>
        <p:spPr bwMode="auto">
          <a:xfrm>
            <a:off x="3200401" y="5105400"/>
            <a:ext cx="82907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latin typeface="Arial Narrow" panose="020B0606020202030204" pitchFamily="34" charset="0"/>
              </a:rPr>
              <a:t>Level 2</a:t>
            </a:r>
          </a:p>
        </p:txBody>
      </p:sp>
      <p:sp>
        <p:nvSpPr>
          <p:cNvPr id="30757" name="Text Box 37"/>
          <p:cNvSpPr txBox="1">
            <a:spLocks noChangeArrowheads="1"/>
          </p:cNvSpPr>
          <p:nvPr/>
        </p:nvSpPr>
        <p:spPr bwMode="auto">
          <a:xfrm>
            <a:off x="1752601" y="4495800"/>
            <a:ext cx="82907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latin typeface="Arial Narrow" panose="020B0606020202030204" pitchFamily="34" charset="0"/>
              </a:rPr>
              <a:t>Level 2</a:t>
            </a:r>
          </a:p>
        </p:txBody>
      </p:sp>
    </p:spTree>
    <p:extLst>
      <p:ext uri="{BB962C8B-B14F-4D97-AF65-F5344CB8AC3E}">
        <p14:creationId xmlns:p14="http://schemas.microsoft.com/office/powerpoint/2010/main" val="28420992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P2P mode of NTP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410200" y="1524000"/>
            <a:ext cx="5029200" cy="3276600"/>
          </a:xfrm>
          <a:solidFill>
            <a:schemeClr val="accent1"/>
          </a:solidFill>
        </p:spPr>
        <p:txBody>
          <a:bodyPr>
            <a:normAutofit fontScale="92500" lnSpcReduction="20000"/>
          </a:bodyPr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Let Q’s time be ahead of P’s time by </a:t>
            </a:r>
            <a:r>
              <a:rPr lang="en-US" altLang="en-US" sz="2000" b="1">
                <a:latin typeface="Arial" panose="020B0604020202020204" pitchFamily="34" charset="0"/>
                <a:sym typeface="Symbol" panose="05050102010706020507" pitchFamily="18" charset="2"/>
              </a:rPr>
              <a:t></a:t>
            </a:r>
            <a:r>
              <a:rPr lang="en-US" altLang="en-US" sz="2000" b="1">
                <a:latin typeface="Arial" panose="020B0604020202020204" pitchFamily="34" charset="0"/>
              </a:rPr>
              <a:t>. Then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b="1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T2 = T1 + T</a:t>
            </a:r>
            <a:r>
              <a:rPr lang="en-US" altLang="en-US" sz="2400" b="1" baseline="-25000">
                <a:latin typeface="Arial" panose="020B0604020202020204" pitchFamily="34" charset="0"/>
              </a:rPr>
              <a:t>PQ </a:t>
            </a:r>
            <a:r>
              <a:rPr lang="en-US" altLang="en-US" sz="2400" b="1">
                <a:solidFill>
                  <a:srgbClr val="C70F05"/>
                </a:solidFill>
                <a:latin typeface="Arial" panose="020B0604020202020204" pitchFamily="34" charset="0"/>
              </a:rPr>
              <a:t>+</a:t>
            </a:r>
            <a:r>
              <a:rPr lang="en-US" altLang="en-US" sz="2400" b="1" baseline="-25000">
                <a:solidFill>
                  <a:srgbClr val="C70F05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1">
                <a:solidFill>
                  <a:srgbClr val="C70F05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</a:t>
            </a:r>
            <a:endParaRPr lang="en-US" altLang="en-US" sz="2400" b="1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latin typeface="Arial" panose="020B0604020202020204" pitchFamily="34" charset="0"/>
                <a:sym typeface="Symbol" panose="05050102010706020507" pitchFamily="18" charset="2"/>
              </a:rPr>
              <a:t>T4 = T3 + </a:t>
            </a:r>
            <a:r>
              <a:rPr lang="en-US" altLang="en-US" sz="2400" b="1">
                <a:latin typeface="Arial" panose="020B0604020202020204" pitchFamily="34" charset="0"/>
              </a:rPr>
              <a:t>T</a:t>
            </a:r>
            <a:r>
              <a:rPr lang="en-US" altLang="en-US" sz="2400" b="1" baseline="-25000">
                <a:latin typeface="Arial" panose="020B0604020202020204" pitchFamily="34" charset="0"/>
              </a:rPr>
              <a:t>QP </a:t>
            </a:r>
            <a:r>
              <a:rPr lang="en-US" altLang="en-US" sz="2400" b="1">
                <a:solidFill>
                  <a:srgbClr val="C70F05"/>
                </a:solidFill>
                <a:latin typeface="Arial" panose="020B0604020202020204" pitchFamily="34" charset="0"/>
              </a:rPr>
              <a:t>-</a:t>
            </a:r>
            <a:r>
              <a:rPr lang="en-US" altLang="en-US" sz="2400" b="1" baseline="-25000">
                <a:solidFill>
                  <a:srgbClr val="C70F05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1">
                <a:solidFill>
                  <a:srgbClr val="C70F05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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b="1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>
                <a:solidFill>
                  <a:srgbClr val="C70F05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y </a:t>
            </a:r>
            <a:r>
              <a:rPr lang="en-US" altLang="en-US" sz="2000" b="1">
                <a:latin typeface="Arial" panose="020B0604020202020204" pitchFamily="34" charset="0"/>
                <a:sym typeface="Symbol" panose="05050102010706020507" pitchFamily="18" charset="2"/>
              </a:rPr>
              <a:t>= </a:t>
            </a:r>
            <a:r>
              <a:rPr lang="en-US" altLang="en-US" sz="2000" b="1">
                <a:latin typeface="Arial" panose="020B0604020202020204" pitchFamily="34" charset="0"/>
              </a:rPr>
              <a:t>T</a:t>
            </a:r>
            <a:r>
              <a:rPr lang="en-US" altLang="en-US" sz="2000" b="1" baseline="-25000">
                <a:latin typeface="Arial" panose="020B0604020202020204" pitchFamily="34" charset="0"/>
              </a:rPr>
              <a:t>PQ </a:t>
            </a:r>
            <a:r>
              <a:rPr lang="en-US" altLang="en-US" sz="2000" b="1">
                <a:latin typeface="Arial" panose="020B0604020202020204" pitchFamily="34" charset="0"/>
              </a:rPr>
              <a:t>+ T</a:t>
            </a:r>
            <a:r>
              <a:rPr lang="en-US" altLang="en-US" sz="2000" b="1" baseline="-25000">
                <a:latin typeface="Arial" panose="020B0604020202020204" pitchFamily="34" charset="0"/>
              </a:rPr>
              <a:t>QP </a:t>
            </a:r>
            <a:r>
              <a:rPr lang="en-US" altLang="en-US" sz="2000" b="1">
                <a:latin typeface="Arial" panose="020B0604020202020204" pitchFamily="34" charset="0"/>
              </a:rPr>
              <a:t>= T2 +T4 -T1 -T3 </a:t>
            </a:r>
            <a:r>
              <a:rPr lang="en-US" altLang="en-US" sz="2000" b="1">
                <a:solidFill>
                  <a:srgbClr val="C70F05"/>
                </a:solidFill>
                <a:latin typeface="Arial" panose="020B0604020202020204" pitchFamily="34" charset="0"/>
              </a:rPr>
              <a:t>(RTT)</a:t>
            </a:r>
            <a:endParaRPr lang="en-US" altLang="en-US" sz="2000" b="1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200" b="1">
                <a:solidFill>
                  <a:srgbClr val="C70F05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 </a:t>
            </a:r>
            <a:r>
              <a:rPr lang="en-US" altLang="en-US" sz="2000" b="1">
                <a:latin typeface="Arial" panose="020B0604020202020204" pitchFamily="34" charset="0"/>
                <a:sym typeface="Symbol" panose="05050102010706020507" pitchFamily="18" charset="2"/>
              </a:rPr>
              <a:t> = (</a:t>
            </a:r>
            <a:r>
              <a:rPr lang="en-US" altLang="en-US" sz="2000" b="1">
                <a:latin typeface="Arial" panose="020B0604020202020204" pitchFamily="34" charset="0"/>
              </a:rPr>
              <a:t>T2 -T4 -T1 +T3) / 2 - (T</a:t>
            </a:r>
            <a:r>
              <a:rPr lang="en-US" altLang="en-US" sz="2000" b="1" baseline="-25000">
                <a:latin typeface="Arial" panose="020B0604020202020204" pitchFamily="34" charset="0"/>
              </a:rPr>
              <a:t>PQ </a:t>
            </a:r>
            <a:r>
              <a:rPr lang="en-US" altLang="en-US" sz="2000" b="1">
                <a:latin typeface="Arial" panose="020B0604020202020204" pitchFamily="34" charset="0"/>
              </a:rPr>
              <a:t>-</a:t>
            </a:r>
            <a:r>
              <a:rPr lang="en-US" altLang="en-US" sz="2000" b="1" baseline="-25000">
                <a:latin typeface="Arial" panose="020B0604020202020204" pitchFamily="34" charset="0"/>
              </a:rPr>
              <a:t> </a:t>
            </a:r>
            <a:r>
              <a:rPr lang="en-US" altLang="en-US" sz="2000" b="1">
                <a:latin typeface="Arial" panose="020B0604020202020204" pitchFamily="34" charset="0"/>
              </a:rPr>
              <a:t>T</a:t>
            </a:r>
            <a:r>
              <a:rPr lang="en-US" altLang="en-US" sz="2000" b="1" baseline="-25000">
                <a:latin typeface="Arial" panose="020B0604020202020204" pitchFamily="34" charset="0"/>
              </a:rPr>
              <a:t>QP</a:t>
            </a:r>
            <a:r>
              <a:rPr lang="en-US" altLang="en-US" sz="2000" b="1">
                <a:latin typeface="Arial" panose="020B0604020202020204" pitchFamily="34" charset="0"/>
              </a:rPr>
              <a:t>) / 2</a:t>
            </a:r>
            <a:endParaRPr lang="en-US" altLang="en-US" sz="1800" b="1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800" b="1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b="1" i="1">
                <a:solidFill>
                  <a:srgbClr val="C70F05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		  		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800" b="1" i="1">
              <a:solidFill>
                <a:srgbClr val="C70F05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800" b="1" i="1">
              <a:solidFill>
                <a:srgbClr val="C70F05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3592513" y="33877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5562601" y="5486400"/>
            <a:ext cx="3497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>
                <a:solidFill>
                  <a:schemeClr val="accent2"/>
                </a:solidFill>
                <a:latin typeface="Arial" panose="020B0604020202020204" pitchFamily="34" charset="0"/>
              </a:rPr>
              <a:t>So, x- y/2 ≤ </a:t>
            </a:r>
            <a:r>
              <a:rPr lang="en-US" altLang="en-US">
                <a:solidFill>
                  <a:schemeClr val="accent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 ≤ x+ y/2</a:t>
            </a:r>
            <a:r>
              <a:rPr lang="en-US" altLang="en-US" sz="2000" b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2436814" y="2286000"/>
            <a:ext cx="2973387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i="1">
              <a:latin typeface="Times" panose="02020603050405020304" pitchFamily="18" charset="0"/>
            </a:endParaRPr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>
            <a:off x="2438400" y="2743200"/>
            <a:ext cx="2514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>
            <a:off x="2514600" y="4191000"/>
            <a:ext cx="2590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 flipV="1">
            <a:off x="2743200" y="2743200"/>
            <a:ext cx="533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Line 10"/>
          <p:cNvSpPr>
            <a:spLocks noChangeShapeType="1"/>
          </p:cNvSpPr>
          <p:nvPr/>
        </p:nvSpPr>
        <p:spPr bwMode="auto">
          <a:xfrm>
            <a:off x="4267200" y="2743200"/>
            <a:ext cx="3048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2955925" y="2251075"/>
            <a:ext cx="522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b="0">
                <a:latin typeface="Times New Roman" panose="02020603050405020304" pitchFamily="18" charset="0"/>
              </a:rPr>
              <a:t>T2</a:t>
            </a: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2422525" y="4156075"/>
            <a:ext cx="522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b="0">
                <a:latin typeface="Times New Roman" panose="02020603050405020304" pitchFamily="18" charset="0"/>
              </a:rPr>
              <a:t>T1</a:t>
            </a:r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4403725" y="4156075"/>
            <a:ext cx="522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b="0">
                <a:latin typeface="Times New Roman" panose="02020603050405020304" pitchFamily="18" charset="0"/>
              </a:rPr>
              <a:t>T4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3962400" y="2286000"/>
            <a:ext cx="522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b="0">
                <a:latin typeface="Times New Roman" panose="02020603050405020304" pitchFamily="18" charset="0"/>
              </a:rPr>
              <a:t>T3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2041525" y="2479675"/>
            <a:ext cx="420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>
                <a:solidFill>
                  <a:srgbClr val="C70F05"/>
                </a:solidFill>
                <a:latin typeface="Times New Roman" panose="02020603050405020304" pitchFamily="18" charset="0"/>
              </a:rPr>
              <a:t>Q</a:t>
            </a:r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2057400" y="396240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>
                <a:solidFill>
                  <a:srgbClr val="C70F05"/>
                </a:solidFill>
                <a:latin typeface="Times New Roman" panose="02020603050405020304" pitchFamily="18" charset="0"/>
              </a:rPr>
              <a:t>P</a:t>
            </a:r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1981200" y="6248401"/>
            <a:ext cx="82248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1800" i="1">
                <a:solidFill>
                  <a:srgbClr val="C70F05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Ping several times, and obtain the smallest value of y. Use it to calculate </a:t>
            </a:r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31762" name="AutoShape 18"/>
          <p:cNvSpPr>
            <a:spLocks noChangeArrowheads="1"/>
          </p:cNvSpPr>
          <p:nvPr/>
        </p:nvSpPr>
        <p:spPr bwMode="auto">
          <a:xfrm>
            <a:off x="6477000" y="4800600"/>
            <a:ext cx="533400" cy="304800"/>
          </a:xfrm>
          <a:prstGeom prst="wedgeRoundRectCallout">
            <a:avLst>
              <a:gd name="adj1" fmla="val 9819"/>
              <a:gd name="adj2" fmla="val -166148"/>
              <a:gd name="adj3" fmla="val 16667"/>
            </a:avLst>
          </a:prstGeom>
          <a:solidFill>
            <a:srgbClr val="FAD43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1763" name="AutoShape 19"/>
          <p:cNvSpPr>
            <a:spLocks noChangeArrowheads="1"/>
          </p:cNvSpPr>
          <p:nvPr/>
        </p:nvSpPr>
        <p:spPr bwMode="auto">
          <a:xfrm>
            <a:off x="7772400" y="4800600"/>
            <a:ext cx="2133600" cy="533400"/>
          </a:xfrm>
          <a:prstGeom prst="wedgeRoundRectCallout">
            <a:avLst>
              <a:gd name="adj1" fmla="val 13616"/>
              <a:gd name="adj2" fmla="val -118750"/>
              <a:gd name="adj3" fmla="val 16667"/>
            </a:avLst>
          </a:prstGeom>
          <a:solidFill>
            <a:srgbClr val="FAD43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1800" b="0">
                <a:latin typeface="Times New Roman" panose="02020603050405020304" pitchFamily="18" charset="0"/>
              </a:rPr>
              <a:t>Between y/2 and -y/2</a:t>
            </a:r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0665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7724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Problems with Clock adjustment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2727326" y="2374900"/>
            <a:ext cx="6437211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b="0">
                <a:latin typeface="Times New Roman" panose="02020603050405020304" pitchFamily="18" charset="0"/>
              </a:rPr>
              <a:t>1. What problems can occur when a clock value is</a:t>
            </a:r>
          </a:p>
          <a:p>
            <a:r>
              <a:rPr lang="en-US" altLang="en-US" b="0">
                <a:latin typeface="Times New Roman" panose="02020603050405020304" pitchFamily="18" charset="0"/>
              </a:rPr>
              <a:t>Advanced from 171 to 174?</a:t>
            </a:r>
          </a:p>
          <a:p>
            <a:endParaRPr lang="en-US" altLang="en-US" b="0">
              <a:latin typeface="Times New Roman" panose="02020603050405020304" pitchFamily="18" charset="0"/>
            </a:endParaRPr>
          </a:p>
          <a:p>
            <a:r>
              <a:rPr lang="en-US" altLang="en-US" b="0">
                <a:latin typeface="Times New Roman" panose="02020603050405020304" pitchFamily="18" charset="0"/>
              </a:rPr>
              <a:t>2. What problems can occur when a clock value is </a:t>
            </a:r>
          </a:p>
          <a:p>
            <a:r>
              <a:rPr lang="en-US" altLang="en-US" b="0">
                <a:latin typeface="Times New Roman" panose="02020603050405020304" pitchFamily="18" charset="0"/>
              </a:rPr>
              <a:t>Moved back from 180 to 175?</a:t>
            </a:r>
          </a:p>
        </p:txBody>
      </p:sp>
      <p:sp>
        <p:nvSpPr>
          <p:cNvPr id="131076" name="Rectangle 4"/>
          <p:cNvSpPr>
            <a:spLocks noChangeArrowheads="1"/>
          </p:cNvSpPr>
          <p:nvPr/>
        </p:nvSpPr>
        <p:spPr bwMode="auto">
          <a:xfrm>
            <a:off x="2740026" y="5199064"/>
            <a:ext cx="29432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200" b="0">
                <a:solidFill>
                  <a:srgbClr val="C70F05"/>
                </a:solidFill>
                <a:latin typeface="Times New Roman" panose="02020603050405020304" pitchFamily="18" charset="0"/>
              </a:rPr>
              <a:t>1.What happened to the instant 172 and </a:t>
            </a:r>
            <a:r>
              <a:rPr lang="en-US" altLang="en-US" sz="1200" b="0">
                <a:solidFill>
                  <a:srgbClr val="CC0000"/>
                </a:solidFill>
                <a:latin typeface="Times New Roman" panose="02020603050405020304" pitchFamily="18" charset="0"/>
              </a:rPr>
              <a:t>173?</a:t>
            </a:r>
            <a:endParaRPr lang="en-US" altLang="en-US" b="0">
              <a:solidFill>
                <a:srgbClr val="CC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1077" name="Rectangle 5"/>
          <p:cNvSpPr>
            <a:spLocks noChangeArrowheads="1"/>
          </p:cNvSpPr>
          <p:nvPr/>
        </p:nvSpPr>
        <p:spPr bwMode="auto">
          <a:xfrm>
            <a:off x="2743200" y="5710239"/>
            <a:ext cx="249985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200" b="0">
                <a:solidFill>
                  <a:srgbClr val="C70F05"/>
                </a:solidFill>
                <a:latin typeface="Times New Roman" panose="02020603050405020304" pitchFamily="18" charset="0"/>
              </a:rPr>
              <a:t>2. The instants 175 -180 appear twice</a:t>
            </a:r>
            <a:endParaRPr lang="en-US" altLang="en-US" sz="2000" b="0">
              <a:latin typeface="Times New Roman" panose="02020603050405020304" pitchFamily="18" charset="0"/>
            </a:endParaRPr>
          </a:p>
          <a:p>
            <a:endParaRPr lang="en-US" altLang="en-US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5476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6" grpId="0"/>
      <p:bldP spid="13107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Oval 3"/>
          <p:cNvSpPr>
            <a:spLocks noChangeArrowheads="1"/>
          </p:cNvSpPr>
          <p:nvPr/>
        </p:nvSpPr>
        <p:spPr bwMode="auto">
          <a:xfrm rot="2162437">
            <a:off x="5014913" y="1392238"/>
            <a:ext cx="838200" cy="4114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365375"/>
            <a:ext cx="2413000" cy="241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Line 5"/>
          <p:cNvSpPr>
            <a:spLocks noChangeShapeType="1"/>
          </p:cNvSpPr>
          <p:nvPr/>
        </p:nvSpPr>
        <p:spPr bwMode="auto">
          <a:xfrm flipH="1">
            <a:off x="4876800" y="2898775"/>
            <a:ext cx="14478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6096000" y="1831975"/>
            <a:ext cx="304800" cy="304800"/>
          </a:xfrm>
          <a:prstGeom prst="plus">
            <a:avLst>
              <a:gd name="adj" fmla="val 25000"/>
            </a:avLst>
          </a:prstGeom>
          <a:solidFill>
            <a:srgbClr val="FAD43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15" name="AutoShape 7"/>
          <p:cNvSpPr>
            <a:spLocks noChangeArrowheads="1"/>
          </p:cNvSpPr>
          <p:nvPr/>
        </p:nvSpPr>
        <p:spPr bwMode="auto">
          <a:xfrm>
            <a:off x="3429000" y="2212975"/>
            <a:ext cx="304800" cy="304800"/>
          </a:xfrm>
          <a:prstGeom prst="plus">
            <a:avLst>
              <a:gd name="adj" fmla="val 25000"/>
            </a:avLst>
          </a:prstGeom>
          <a:solidFill>
            <a:srgbClr val="FAD43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16" name="Freeform 8"/>
          <p:cNvSpPr>
            <a:spLocks/>
          </p:cNvSpPr>
          <p:nvPr/>
        </p:nvSpPr>
        <p:spPr bwMode="auto">
          <a:xfrm>
            <a:off x="2895600" y="2289175"/>
            <a:ext cx="4419600" cy="2362200"/>
          </a:xfrm>
          <a:custGeom>
            <a:avLst/>
            <a:gdLst>
              <a:gd name="T0" fmla="*/ 0 w 2976"/>
              <a:gd name="T1" fmla="*/ 2147483647 h 1688"/>
              <a:gd name="T2" fmla="*/ 2147483647 w 2976"/>
              <a:gd name="T3" fmla="*/ 2147483647 h 1688"/>
              <a:gd name="T4" fmla="*/ 2147483647 w 2976"/>
              <a:gd name="T5" fmla="*/ 2147483647 h 1688"/>
              <a:gd name="T6" fmla="*/ 2147483647 w 2976"/>
              <a:gd name="T7" fmla="*/ 2147483647 h 1688"/>
              <a:gd name="T8" fmla="*/ 2147483647 w 2976"/>
              <a:gd name="T9" fmla="*/ 2147483647 h 1688"/>
              <a:gd name="T10" fmla="*/ 2147483647 w 2976"/>
              <a:gd name="T11" fmla="*/ 2147483647 h 16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976"/>
              <a:gd name="T19" fmla="*/ 0 h 1688"/>
              <a:gd name="T20" fmla="*/ 2976 w 2976"/>
              <a:gd name="T21" fmla="*/ 1688 h 168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976" h="1688">
                <a:moveTo>
                  <a:pt x="0" y="8"/>
                </a:moveTo>
                <a:cubicBezTo>
                  <a:pt x="88" y="4"/>
                  <a:pt x="176" y="0"/>
                  <a:pt x="384" y="56"/>
                </a:cubicBezTo>
                <a:cubicBezTo>
                  <a:pt x="592" y="112"/>
                  <a:pt x="992" y="232"/>
                  <a:pt x="1248" y="344"/>
                </a:cubicBezTo>
                <a:cubicBezTo>
                  <a:pt x="1504" y="456"/>
                  <a:pt x="1680" y="560"/>
                  <a:pt x="1920" y="728"/>
                </a:cubicBezTo>
                <a:cubicBezTo>
                  <a:pt x="2160" y="896"/>
                  <a:pt x="2512" y="1192"/>
                  <a:pt x="2688" y="1352"/>
                </a:cubicBezTo>
                <a:cubicBezTo>
                  <a:pt x="2864" y="1512"/>
                  <a:pt x="2920" y="1600"/>
                  <a:pt x="2976" y="168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AutoShape 9"/>
          <p:cNvSpPr>
            <a:spLocks noChangeArrowheads="1"/>
          </p:cNvSpPr>
          <p:nvPr/>
        </p:nvSpPr>
        <p:spPr bwMode="auto">
          <a:xfrm>
            <a:off x="3200400" y="3584575"/>
            <a:ext cx="304800" cy="304800"/>
          </a:xfrm>
          <a:prstGeom prst="plus">
            <a:avLst>
              <a:gd name="adj" fmla="val 25000"/>
            </a:avLst>
          </a:prstGeom>
          <a:solidFill>
            <a:srgbClr val="FAD43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18" name="Freeform 10"/>
          <p:cNvSpPr>
            <a:spLocks/>
          </p:cNvSpPr>
          <p:nvPr/>
        </p:nvSpPr>
        <p:spPr bwMode="auto">
          <a:xfrm>
            <a:off x="2743200" y="2289175"/>
            <a:ext cx="1295400" cy="1143000"/>
          </a:xfrm>
          <a:custGeom>
            <a:avLst/>
            <a:gdLst>
              <a:gd name="T0" fmla="*/ 2147483647 w 1240"/>
              <a:gd name="T1" fmla="*/ 0 h 768"/>
              <a:gd name="T2" fmla="*/ 2147483647 w 1240"/>
              <a:gd name="T3" fmla="*/ 2147483647 h 768"/>
              <a:gd name="T4" fmla="*/ 2147483647 w 1240"/>
              <a:gd name="T5" fmla="*/ 2147483647 h 768"/>
              <a:gd name="T6" fmla="*/ 0 60000 65536"/>
              <a:gd name="T7" fmla="*/ 0 60000 65536"/>
              <a:gd name="T8" fmla="*/ 0 60000 65536"/>
              <a:gd name="T9" fmla="*/ 0 w 1240"/>
              <a:gd name="T10" fmla="*/ 0 h 768"/>
              <a:gd name="T11" fmla="*/ 1240 w 1240"/>
              <a:gd name="T12" fmla="*/ 768 h 76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40" h="768">
                <a:moveTo>
                  <a:pt x="136" y="0"/>
                </a:moveTo>
                <a:cubicBezTo>
                  <a:pt x="68" y="8"/>
                  <a:pt x="0" y="16"/>
                  <a:pt x="184" y="144"/>
                </a:cubicBezTo>
                <a:cubicBezTo>
                  <a:pt x="368" y="272"/>
                  <a:pt x="1064" y="664"/>
                  <a:pt x="1240" y="7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>
            <a:off x="6019800" y="4575175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 flipV="1">
            <a:off x="3429000" y="3279775"/>
            <a:ext cx="1066800" cy="457200"/>
          </a:xfrm>
          <a:prstGeom prst="line">
            <a:avLst/>
          </a:prstGeom>
          <a:noFill/>
          <a:ln w="57150">
            <a:solidFill>
              <a:srgbClr val="E84F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3657600" y="2441575"/>
            <a:ext cx="838200" cy="838200"/>
          </a:xfrm>
          <a:prstGeom prst="line">
            <a:avLst/>
          </a:prstGeom>
          <a:noFill/>
          <a:ln w="57150">
            <a:solidFill>
              <a:srgbClr val="E84F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V="1">
            <a:off x="4495800" y="2060575"/>
            <a:ext cx="1676400" cy="1219200"/>
          </a:xfrm>
          <a:prstGeom prst="line">
            <a:avLst/>
          </a:prstGeom>
          <a:noFill/>
          <a:ln w="57150">
            <a:solidFill>
              <a:srgbClr val="E84F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4267200" y="3203575"/>
            <a:ext cx="3810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2127250" y="5902326"/>
            <a:ext cx="4465638" cy="650875"/>
          </a:xfrm>
          <a:prstGeom prst="rect">
            <a:avLst/>
          </a:prstGeom>
          <a:solidFill>
            <a:schemeClr val="folHlink"/>
          </a:solidFill>
          <a:ln w="9525">
            <a:solidFill>
              <a:srgbClr val="E8E8E8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 b="0">
                <a:solidFill>
                  <a:schemeClr val="bg1"/>
                </a:solidFill>
                <a:latin typeface="Arial Narrow" panose="020B0606020202030204" pitchFamily="34" charset="0"/>
              </a:rPr>
              <a:t>A system of 32 satellites broadcast accurate spatial</a:t>
            </a:r>
          </a:p>
          <a:p>
            <a:r>
              <a:rPr lang="en-US" altLang="en-US" sz="1800" b="0">
                <a:solidFill>
                  <a:schemeClr val="bg1"/>
                </a:solidFill>
                <a:latin typeface="Arial Narrow" panose="020B0606020202030204" pitchFamily="34" charset="0"/>
              </a:rPr>
              <a:t> coordinates and time maintained by atomic clocks</a:t>
            </a:r>
          </a:p>
        </p:txBody>
      </p:sp>
      <p:sp>
        <p:nvSpPr>
          <p:cNvPr id="17425" name="Rectangle 17"/>
          <p:cNvSpPr>
            <a:spLocks noChangeArrowheads="1"/>
          </p:cNvSpPr>
          <p:nvPr/>
        </p:nvSpPr>
        <p:spPr bwMode="auto">
          <a:xfrm>
            <a:off x="7461250" y="1771651"/>
            <a:ext cx="2358338" cy="646331"/>
          </a:xfrm>
          <a:prstGeom prst="rect">
            <a:avLst/>
          </a:prstGeom>
          <a:solidFill>
            <a:srgbClr val="FAD4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 b="0">
                <a:latin typeface="Arial Narrow" panose="020B0606020202030204" pitchFamily="34" charset="0"/>
              </a:rPr>
              <a:t>Location and precise time</a:t>
            </a:r>
          </a:p>
          <a:p>
            <a:r>
              <a:rPr lang="en-US" altLang="en-US" sz="1800" b="0">
                <a:latin typeface="Arial Narrow" panose="020B0606020202030204" pitchFamily="34" charset="0"/>
              </a:rPr>
              <a:t>computed by triangulation</a:t>
            </a:r>
          </a:p>
        </p:txBody>
      </p:sp>
      <p:sp>
        <p:nvSpPr>
          <p:cNvPr id="17426" name="Rectangle 18"/>
          <p:cNvSpPr>
            <a:spLocks noChangeArrowheads="1"/>
          </p:cNvSpPr>
          <p:nvPr/>
        </p:nvSpPr>
        <p:spPr bwMode="auto">
          <a:xfrm>
            <a:off x="7162801" y="3051175"/>
            <a:ext cx="3129383" cy="923330"/>
          </a:xfrm>
          <a:prstGeom prst="rect">
            <a:avLst/>
          </a:prstGeom>
          <a:solidFill>
            <a:srgbClr val="FAD4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 b="0">
                <a:latin typeface="Arial Narrow" panose="020B0606020202030204" pitchFamily="34" charset="0"/>
              </a:rPr>
              <a:t>Right now GPS time is nearly</a:t>
            </a:r>
          </a:p>
          <a:p>
            <a:r>
              <a:rPr lang="en-US" altLang="en-US" sz="1800" b="0">
                <a:latin typeface="Arial Narrow" panose="020B0606020202030204" pitchFamily="34" charset="0"/>
              </a:rPr>
              <a:t>14 seconds ahead of UTC, since</a:t>
            </a:r>
          </a:p>
          <a:p>
            <a:r>
              <a:rPr lang="en-US" altLang="en-US" sz="1800" b="0">
                <a:latin typeface="Arial Narrow" panose="020B0606020202030204" pitchFamily="34" charset="0"/>
              </a:rPr>
              <a:t>It does not use leap sec. correction</a:t>
            </a:r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17427" name="Freeform 19"/>
          <p:cNvSpPr>
            <a:spLocks/>
          </p:cNvSpPr>
          <p:nvPr/>
        </p:nvSpPr>
        <p:spPr bwMode="auto">
          <a:xfrm>
            <a:off x="2743200" y="2746375"/>
            <a:ext cx="4724400" cy="1231900"/>
          </a:xfrm>
          <a:custGeom>
            <a:avLst/>
            <a:gdLst>
              <a:gd name="T0" fmla="*/ 0 w 2976"/>
              <a:gd name="T1" fmla="*/ 2147483647 h 776"/>
              <a:gd name="T2" fmla="*/ 2147483647 w 2976"/>
              <a:gd name="T3" fmla="*/ 2147483647 h 776"/>
              <a:gd name="T4" fmla="*/ 2147483647 w 2976"/>
              <a:gd name="T5" fmla="*/ 2147483647 h 776"/>
              <a:gd name="T6" fmla="*/ 2147483647 w 2976"/>
              <a:gd name="T7" fmla="*/ 2147483647 h 776"/>
              <a:gd name="T8" fmla="*/ 2147483647 w 2976"/>
              <a:gd name="T9" fmla="*/ 2147483647 h 776"/>
              <a:gd name="T10" fmla="*/ 2147483647 w 2976"/>
              <a:gd name="T11" fmla="*/ 2147483647 h 776"/>
              <a:gd name="T12" fmla="*/ 2147483647 w 2976"/>
              <a:gd name="T13" fmla="*/ 0 h 7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976"/>
              <a:gd name="T22" fmla="*/ 0 h 776"/>
              <a:gd name="T23" fmla="*/ 2976 w 2976"/>
              <a:gd name="T24" fmla="*/ 776 h 7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976" h="776">
                <a:moveTo>
                  <a:pt x="0" y="480"/>
                </a:moveTo>
                <a:cubicBezTo>
                  <a:pt x="132" y="532"/>
                  <a:pt x="264" y="584"/>
                  <a:pt x="384" y="624"/>
                </a:cubicBezTo>
                <a:cubicBezTo>
                  <a:pt x="504" y="664"/>
                  <a:pt x="600" y="696"/>
                  <a:pt x="720" y="720"/>
                </a:cubicBezTo>
                <a:cubicBezTo>
                  <a:pt x="840" y="744"/>
                  <a:pt x="920" y="776"/>
                  <a:pt x="1104" y="768"/>
                </a:cubicBezTo>
                <a:cubicBezTo>
                  <a:pt x="1288" y="760"/>
                  <a:pt x="1592" y="736"/>
                  <a:pt x="1824" y="672"/>
                </a:cubicBezTo>
                <a:cubicBezTo>
                  <a:pt x="2056" y="608"/>
                  <a:pt x="2304" y="496"/>
                  <a:pt x="2496" y="384"/>
                </a:cubicBezTo>
                <a:cubicBezTo>
                  <a:pt x="2688" y="272"/>
                  <a:pt x="2832" y="136"/>
                  <a:pt x="297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8" name="Rectangle 20"/>
          <p:cNvSpPr>
            <a:spLocks noChangeArrowheads="1"/>
          </p:cNvSpPr>
          <p:nvPr/>
        </p:nvSpPr>
        <p:spPr bwMode="auto">
          <a:xfrm>
            <a:off x="7543800" y="4346576"/>
            <a:ext cx="2811988" cy="1200329"/>
          </a:xfrm>
          <a:prstGeom prst="rect">
            <a:avLst/>
          </a:prstGeom>
          <a:solidFill>
            <a:srgbClr val="FAD4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 b="0">
                <a:latin typeface="Arial Narrow" panose="020B0606020202030204" pitchFamily="34" charset="0"/>
              </a:rPr>
              <a:t>Per the theory of relativity, an</a:t>
            </a:r>
          </a:p>
          <a:p>
            <a:r>
              <a:rPr lang="en-US" altLang="en-US" sz="1800" b="0">
                <a:latin typeface="Arial Narrow" panose="020B0606020202030204" pitchFamily="34" charset="0"/>
              </a:rPr>
              <a:t>additional correction is needed.</a:t>
            </a:r>
          </a:p>
          <a:p>
            <a:r>
              <a:rPr lang="en-US" altLang="en-US" sz="1800" b="0">
                <a:latin typeface="Arial Narrow" panose="020B0606020202030204" pitchFamily="34" charset="0"/>
              </a:rPr>
              <a:t>Locally compensate by the</a:t>
            </a:r>
          </a:p>
          <a:p>
            <a:r>
              <a:rPr lang="en-US" altLang="en-US" sz="1800" b="0">
                <a:latin typeface="Arial Narrow" panose="020B0606020202030204" pitchFamily="34" charset="0"/>
              </a:rPr>
              <a:t>Receivers.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positioning system: GPS</a:t>
            </a:r>
          </a:p>
        </p:txBody>
      </p:sp>
    </p:spTree>
    <p:extLst>
      <p:ext uri="{BB962C8B-B14F-4D97-AF65-F5344CB8AC3E}">
        <p14:creationId xmlns:p14="http://schemas.microsoft.com/office/powerpoint/2010/main" val="316768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743200" y="1676400"/>
            <a:ext cx="6248400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>
                <a:latin typeface="Arial Narrow" panose="020B0606020202030204" pitchFamily="34" charset="0"/>
              </a:rPr>
              <a:t>Simultaneous? Happening at the same time?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>
                <a:latin typeface="Arial Narrow" panose="020B0606020202030204" pitchFamily="34" charset="0"/>
              </a:rPr>
              <a:t>	NO.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>
                <a:latin typeface="Arial Narrow" panose="020B0606020202030204" pitchFamily="34" charset="0"/>
              </a:rPr>
              <a:t>	There is nothing called </a:t>
            </a:r>
            <a:r>
              <a:rPr lang="en-US" altLang="en-US" sz="2000" b="1" i="1">
                <a:latin typeface="Arial Narrow" panose="020B0606020202030204" pitchFamily="34" charset="0"/>
              </a:rPr>
              <a:t>simultaneous</a:t>
            </a:r>
            <a:r>
              <a:rPr lang="en-US" altLang="en-US" sz="2000">
                <a:latin typeface="Arial Narrow" panose="020B0606020202030204" pitchFamily="34" charset="0"/>
              </a:rPr>
              <a:t> in the physical world. 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4953000" y="2590800"/>
            <a:ext cx="228600" cy="381000"/>
          </a:xfrm>
          <a:prstGeom prst="irregularSeal2">
            <a:avLst/>
          </a:prstGeom>
          <a:solidFill>
            <a:srgbClr val="C70F0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8437" name="AutoShape 5"/>
          <p:cNvSpPr>
            <a:spLocks noChangeArrowheads="1"/>
          </p:cNvSpPr>
          <p:nvPr/>
        </p:nvSpPr>
        <p:spPr bwMode="auto">
          <a:xfrm>
            <a:off x="5029200" y="5105400"/>
            <a:ext cx="228600" cy="381000"/>
          </a:xfrm>
          <a:prstGeom prst="irregularSeal2">
            <a:avLst/>
          </a:prstGeom>
          <a:solidFill>
            <a:srgbClr val="C70F0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5791200" y="3048000"/>
            <a:ext cx="2286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 flipH="1">
            <a:off x="5791200" y="3200400"/>
            <a:ext cx="2286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Oval 8"/>
          <p:cNvSpPr>
            <a:spLocks noChangeArrowheads="1"/>
          </p:cNvSpPr>
          <p:nvPr/>
        </p:nvSpPr>
        <p:spPr bwMode="auto">
          <a:xfrm>
            <a:off x="5791200" y="3124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8441" name="Line 10"/>
          <p:cNvSpPr>
            <a:spLocks noChangeShapeType="1"/>
          </p:cNvSpPr>
          <p:nvPr/>
        </p:nvSpPr>
        <p:spPr bwMode="auto">
          <a:xfrm>
            <a:off x="5791200" y="3048000"/>
            <a:ext cx="2286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2" name="Line 11"/>
          <p:cNvSpPr>
            <a:spLocks noChangeShapeType="1"/>
          </p:cNvSpPr>
          <p:nvPr/>
        </p:nvSpPr>
        <p:spPr bwMode="auto">
          <a:xfrm flipH="1">
            <a:off x="5791200" y="3200400"/>
            <a:ext cx="2286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3" name="Oval 12"/>
          <p:cNvSpPr>
            <a:spLocks noChangeArrowheads="1"/>
          </p:cNvSpPr>
          <p:nvPr/>
        </p:nvSpPr>
        <p:spPr bwMode="auto">
          <a:xfrm>
            <a:off x="5791200" y="3124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8444" name="Line 13"/>
          <p:cNvSpPr>
            <a:spLocks noChangeShapeType="1"/>
          </p:cNvSpPr>
          <p:nvPr/>
        </p:nvSpPr>
        <p:spPr bwMode="auto">
          <a:xfrm>
            <a:off x="6400800" y="4572000"/>
            <a:ext cx="2286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5" name="Line 14"/>
          <p:cNvSpPr>
            <a:spLocks noChangeShapeType="1"/>
          </p:cNvSpPr>
          <p:nvPr/>
        </p:nvSpPr>
        <p:spPr bwMode="auto">
          <a:xfrm flipH="1">
            <a:off x="6400800" y="4724400"/>
            <a:ext cx="2286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Oval 15"/>
          <p:cNvSpPr>
            <a:spLocks noChangeArrowheads="1"/>
          </p:cNvSpPr>
          <p:nvPr/>
        </p:nvSpPr>
        <p:spPr bwMode="auto">
          <a:xfrm>
            <a:off x="6400800" y="4648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8447" name="Line 16"/>
          <p:cNvSpPr>
            <a:spLocks noChangeShapeType="1"/>
          </p:cNvSpPr>
          <p:nvPr/>
        </p:nvSpPr>
        <p:spPr bwMode="auto">
          <a:xfrm>
            <a:off x="5105400" y="28194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8" name="Line 17"/>
          <p:cNvSpPr>
            <a:spLocks noChangeShapeType="1"/>
          </p:cNvSpPr>
          <p:nvPr/>
        </p:nvSpPr>
        <p:spPr bwMode="auto">
          <a:xfrm flipH="1">
            <a:off x="5181600" y="3200400"/>
            <a:ext cx="533400" cy="19050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9" name="Line 18"/>
          <p:cNvSpPr>
            <a:spLocks noChangeShapeType="1"/>
          </p:cNvSpPr>
          <p:nvPr/>
        </p:nvSpPr>
        <p:spPr bwMode="auto">
          <a:xfrm>
            <a:off x="5105400" y="2895600"/>
            <a:ext cx="12192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0" name="Line 19"/>
          <p:cNvSpPr>
            <a:spLocks noChangeShapeType="1"/>
          </p:cNvSpPr>
          <p:nvPr/>
        </p:nvSpPr>
        <p:spPr bwMode="auto">
          <a:xfrm flipH="1">
            <a:off x="5257800" y="4724400"/>
            <a:ext cx="106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1" name="Text Box 20"/>
          <p:cNvSpPr txBox="1">
            <a:spLocks noChangeArrowheads="1"/>
          </p:cNvSpPr>
          <p:nvPr/>
        </p:nvSpPr>
        <p:spPr bwMode="auto">
          <a:xfrm>
            <a:off x="6232525" y="2860675"/>
            <a:ext cx="844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b="0">
                <a:latin typeface="Times New Roman" panose="02020603050405020304" pitchFamily="18" charset="0"/>
              </a:rPr>
              <a:t>Alice</a:t>
            </a:r>
          </a:p>
        </p:txBody>
      </p:sp>
      <p:sp>
        <p:nvSpPr>
          <p:cNvPr id="18452" name="Text Box 21"/>
          <p:cNvSpPr txBox="1">
            <a:spLocks noChangeArrowheads="1"/>
          </p:cNvSpPr>
          <p:nvPr/>
        </p:nvSpPr>
        <p:spPr bwMode="auto">
          <a:xfrm>
            <a:off x="6918325" y="4460875"/>
            <a:ext cx="692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b="0">
                <a:latin typeface="Times New Roman" panose="02020603050405020304" pitchFamily="18" charset="0"/>
              </a:rPr>
              <a:t>Bob</a:t>
            </a:r>
          </a:p>
        </p:txBody>
      </p:sp>
      <p:sp>
        <p:nvSpPr>
          <p:cNvPr id="18453" name="Text Box 22"/>
          <p:cNvSpPr txBox="1">
            <a:spLocks noChangeArrowheads="1"/>
          </p:cNvSpPr>
          <p:nvPr/>
        </p:nvSpPr>
        <p:spPr bwMode="auto">
          <a:xfrm>
            <a:off x="8670925" y="51466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18454" name="AutoShape 23"/>
          <p:cNvSpPr>
            <a:spLocks noChangeArrowheads="1"/>
          </p:cNvSpPr>
          <p:nvPr/>
        </p:nvSpPr>
        <p:spPr bwMode="auto">
          <a:xfrm>
            <a:off x="2895600" y="4114800"/>
            <a:ext cx="1219200" cy="609600"/>
          </a:xfrm>
          <a:prstGeom prst="wedgeRectCallout">
            <a:avLst>
              <a:gd name="adj1" fmla="val 125523"/>
              <a:gd name="adj2" fmla="val 148440"/>
            </a:avLst>
          </a:prstGeom>
          <a:solidFill>
            <a:srgbClr val="FAD43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1600" b="0">
                <a:latin typeface="Times New Roman" panose="02020603050405020304" pitchFamily="18" charset="0"/>
              </a:rPr>
              <a:t>Explosion 1</a:t>
            </a:r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18455" name="AutoShape 24"/>
          <p:cNvSpPr>
            <a:spLocks noChangeArrowheads="1"/>
          </p:cNvSpPr>
          <p:nvPr/>
        </p:nvSpPr>
        <p:spPr bwMode="auto">
          <a:xfrm>
            <a:off x="2971800" y="3352800"/>
            <a:ext cx="1143000" cy="609600"/>
          </a:xfrm>
          <a:prstGeom prst="wedgeRectCallout">
            <a:avLst>
              <a:gd name="adj1" fmla="val 129028"/>
              <a:gd name="adj2" fmla="val -132292"/>
            </a:avLst>
          </a:prstGeom>
          <a:solidFill>
            <a:srgbClr val="FAD43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1600" b="0">
                <a:latin typeface="Times New Roman" panose="02020603050405020304" pitchFamily="18" charset="0"/>
              </a:rPr>
              <a:t>Explosion 2</a:t>
            </a:r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“concurrent” mean?</a:t>
            </a:r>
          </a:p>
        </p:txBody>
      </p:sp>
    </p:spTree>
    <p:extLst>
      <p:ext uri="{BB962C8B-B14F-4D97-AF65-F5344CB8AC3E}">
        <p14:creationId xmlns:p14="http://schemas.microsoft.com/office/powerpoint/2010/main" val="400542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209800" y="1676400"/>
            <a:ext cx="7772400" cy="4114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en-US" altLang="en-US" sz="2400" b="1" i="1">
                <a:latin typeface="Arial" panose="020B0604020202020204" pitchFamily="34" charset="0"/>
              </a:rPr>
              <a:t>Sequential</a:t>
            </a:r>
            <a:r>
              <a:rPr lang="en-US" altLang="en-US" sz="2400">
                <a:latin typeface="Arial" panose="020B0604020202020204" pitchFamily="34" charset="0"/>
              </a:rPr>
              <a:t> = Totally ordered in time. </a:t>
            </a:r>
          </a:p>
          <a:p>
            <a:pPr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Total ordering is feasible in a single process that has</a:t>
            </a:r>
          </a:p>
          <a:p>
            <a:pPr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 only one clock. This is not true in a distributed system. </a:t>
            </a:r>
          </a:p>
          <a:p>
            <a:pPr eaLnBrk="1" hangingPunct="1">
              <a:lnSpc>
                <a:spcPct val="125000"/>
              </a:lnSpc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Two issues</a:t>
            </a:r>
            <a:r>
              <a:rPr lang="en-US" altLang="en-US" sz="2400">
                <a:latin typeface="Arial" panose="020B0604020202020204" pitchFamily="34" charset="0"/>
              </a:rPr>
              <a:t> are important here:</a:t>
            </a:r>
          </a:p>
          <a:p>
            <a:pPr eaLnBrk="1" hangingPunct="1">
              <a:lnSpc>
                <a:spcPct val="125000"/>
              </a:lnSpc>
              <a:buFont typeface="Symbol" panose="05050102010706020507" pitchFamily="18" charset="2"/>
              <a:buChar char="¨"/>
            </a:pPr>
            <a:r>
              <a:rPr lang="en-US" altLang="en-US" sz="2400">
                <a:latin typeface="Arial" panose="020B0604020202020204" pitchFamily="34" charset="0"/>
              </a:rPr>
              <a:t>How to synchronize physical clocks?</a:t>
            </a:r>
          </a:p>
          <a:p>
            <a:pPr eaLnBrk="1" hangingPunct="1">
              <a:lnSpc>
                <a:spcPct val="125000"/>
              </a:lnSpc>
              <a:buFont typeface="Symbol" panose="05050102010706020507" pitchFamily="18" charset="2"/>
              <a:buChar char="¨"/>
            </a:pPr>
            <a:r>
              <a:rPr lang="en-US" altLang="en-US" sz="2400">
                <a:latin typeface="Arial" panose="020B0604020202020204" pitchFamily="34" charset="0"/>
              </a:rPr>
              <a:t>Can we define sequential and concurrent events without using physical clocks?</a:t>
            </a:r>
          </a:p>
          <a:p>
            <a:pPr eaLnBrk="1" hangingPunct="1">
              <a:lnSpc>
                <a:spcPct val="125000"/>
              </a:lnSpc>
            </a:pPr>
            <a:endParaRPr lang="en-US" altLang="en-US" sz="2400">
              <a:latin typeface="Arial Narrow" panose="020B0606020202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and Concurrent events</a:t>
            </a:r>
          </a:p>
        </p:txBody>
      </p:sp>
    </p:spTree>
    <p:extLst>
      <p:ext uri="{BB962C8B-B14F-4D97-AF65-F5344CB8AC3E}">
        <p14:creationId xmlns:p14="http://schemas.microsoft.com/office/powerpoint/2010/main" val="346727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2209800" y="1600200"/>
            <a:ext cx="7772400" cy="4419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C70F05"/>
                </a:solidFill>
                <a:latin typeface="Arial" panose="020B0604020202020204" pitchFamily="34" charset="0"/>
              </a:rPr>
              <a:t>Causality</a:t>
            </a:r>
            <a:r>
              <a:rPr lang="en-US" altLang="en-US" sz="2400">
                <a:latin typeface="Arial" panose="020B0604020202020204" pitchFamily="34" charset="0"/>
              </a:rPr>
              <a:t> helps identify </a:t>
            </a:r>
            <a:r>
              <a:rPr lang="en-US" altLang="en-US" sz="2400" b="1" i="1">
                <a:solidFill>
                  <a:srgbClr val="C70F05"/>
                </a:solidFill>
                <a:latin typeface="Arial" panose="020B0604020202020204" pitchFamily="34" charset="0"/>
              </a:rPr>
              <a:t>sequential</a:t>
            </a:r>
            <a:r>
              <a:rPr lang="en-US" altLang="en-US" sz="2400">
                <a:latin typeface="Arial" panose="020B0604020202020204" pitchFamily="34" charset="0"/>
              </a:rPr>
              <a:t> and </a:t>
            </a:r>
            <a:r>
              <a:rPr lang="en-US" altLang="en-US" sz="2400" b="1" i="1">
                <a:solidFill>
                  <a:srgbClr val="C70F05"/>
                </a:solidFill>
                <a:latin typeface="Arial" panose="020B0604020202020204" pitchFamily="34" charset="0"/>
              </a:rPr>
              <a:t>concurrent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events without using physical clocks.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Joke </a:t>
            </a:r>
            <a:r>
              <a:rPr lang="en-US" altLang="en-US" sz="3600" b="1">
                <a:solidFill>
                  <a:srgbClr val="C70F05"/>
                </a:solidFill>
                <a:latin typeface="Arial" panose="020B0604020202020204" pitchFamily="34" charset="0"/>
                <a:sym typeface="MT Extra" panose="05050102010205020202" pitchFamily="18" charset="2"/>
              </a:rPr>
              <a:t></a:t>
            </a:r>
            <a:r>
              <a:rPr lang="en-US" altLang="en-US" sz="2400">
                <a:latin typeface="Arial" panose="020B0604020202020204" pitchFamily="34" charset="0"/>
              </a:rPr>
              <a:t> Re: joke (</a:t>
            </a:r>
            <a:r>
              <a:rPr lang="en-US" altLang="en-US" sz="3600" b="1">
                <a:solidFill>
                  <a:srgbClr val="C70F05"/>
                </a:solidFill>
                <a:latin typeface="Arial" panose="020B0604020202020204" pitchFamily="34" charset="0"/>
                <a:sym typeface="MT Extra" panose="05050102010205020202" pitchFamily="18" charset="2"/>
              </a:rPr>
              <a:t></a:t>
            </a:r>
            <a:r>
              <a:rPr lang="en-US" altLang="en-US" sz="2400">
                <a:latin typeface="Arial" panose="020B0604020202020204" pitchFamily="34" charset="0"/>
              </a:rPr>
              <a:t> implies </a:t>
            </a:r>
            <a:r>
              <a:rPr lang="en-US" altLang="en-US" sz="2400">
                <a:solidFill>
                  <a:srgbClr val="C70F05"/>
                </a:solidFill>
                <a:latin typeface="Arial" panose="020B0604020202020204" pitchFamily="34" charset="0"/>
              </a:rPr>
              <a:t>causally ordered before </a:t>
            </a:r>
            <a:r>
              <a:rPr lang="en-US" altLang="en-US" sz="2400">
                <a:latin typeface="Arial" panose="020B0604020202020204" pitchFamily="34" charset="0"/>
              </a:rPr>
              <a:t>or</a:t>
            </a:r>
            <a:r>
              <a:rPr lang="en-US" altLang="en-US" sz="2400">
                <a:solidFill>
                  <a:srgbClr val="C70F05"/>
                </a:solidFill>
                <a:latin typeface="Arial" panose="020B0604020202020204" pitchFamily="34" charset="0"/>
              </a:rPr>
              <a:t> happened before</a:t>
            </a:r>
            <a:r>
              <a:rPr lang="en-US" altLang="en-US" sz="2400">
                <a:latin typeface="Arial" panose="020B0604020202020204" pitchFamily="34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Message sent </a:t>
            </a:r>
            <a:r>
              <a:rPr lang="en-US" altLang="en-US" sz="3600" b="1">
                <a:solidFill>
                  <a:srgbClr val="C70F05"/>
                </a:solidFill>
                <a:latin typeface="Arial" panose="020B0604020202020204" pitchFamily="34" charset="0"/>
                <a:sym typeface="MT Extra" panose="05050102010205020202" pitchFamily="18" charset="2"/>
              </a:rPr>
              <a:t></a:t>
            </a:r>
            <a:r>
              <a:rPr lang="en-US" altLang="en-US" sz="2400">
                <a:latin typeface="Arial" panose="020B0604020202020204" pitchFamily="34" charset="0"/>
              </a:rPr>
              <a:t> message received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Local ordering: a </a:t>
            </a:r>
            <a:r>
              <a:rPr lang="en-US" altLang="en-US" sz="3600" b="1">
                <a:solidFill>
                  <a:srgbClr val="C70F05"/>
                </a:solidFill>
                <a:latin typeface="Arial" panose="020B0604020202020204" pitchFamily="34" charset="0"/>
                <a:sym typeface="MT Extra" panose="05050102010205020202" pitchFamily="18" charset="2"/>
              </a:rPr>
              <a:t></a:t>
            </a:r>
            <a:r>
              <a:rPr lang="en-US" altLang="en-US" sz="2400">
                <a:latin typeface="Arial" panose="020B0604020202020204" pitchFamily="34" charset="0"/>
              </a:rPr>
              <a:t> b </a:t>
            </a:r>
            <a:r>
              <a:rPr lang="en-US" altLang="en-US" sz="3600" b="1">
                <a:solidFill>
                  <a:srgbClr val="C70F05"/>
                </a:solidFill>
                <a:latin typeface="Arial" panose="020B0604020202020204" pitchFamily="34" charset="0"/>
                <a:sym typeface="MT Extra" panose="05050102010205020202" pitchFamily="18" charset="2"/>
              </a:rPr>
              <a:t></a:t>
            </a:r>
            <a:r>
              <a:rPr lang="en-US" altLang="en-US" sz="2400">
                <a:latin typeface="Arial" panose="020B0604020202020204" pitchFamily="34" charset="0"/>
              </a:rPr>
              <a:t> c (based on the local clock)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Causality</a:t>
            </a:r>
          </a:p>
        </p:txBody>
      </p:sp>
    </p:spTree>
    <p:extLst>
      <p:ext uri="{BB962C8B-B14F-4D97-AF65-F5344CB8AC3E}">
        <p14:creationId xmlns:p14="http://schemas.microsoft.com/office/powerpoint/2010/main" val="230318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C70F05"/>
                </a:solidFill>
                <a:latin typeface="Arial" panose="020B0604020202020204" pitchFamily="34" charset="0"/>
              </a:rPr>
              <a:t>Rule 1</a:t>
            </a:r>
            <a:r>
              <a:rPr lang="en-US" altLang="en-US" sz="2400">
                <a:solidFill>
                  <a:srgbClr val="C70F05"/>
                </a:solidFill>
                <a:latin typeface="Arial" panose="020B0604020202020204" pitchFamily="34" charset="0"/>
              </a:rPr>
              <a:t>.</a:t>
            </a:r>
            <a:r>
              <a:rPr lang="en-US" altLang="en-US" sz="2400">
                <a:latin typeface="Arial" panose="020B0604020202020204" pitchFamily="34" charset="0"/>
              </a:rPr>
              <a:t>  If </a:t>
            </a:r>
            <a:r>
              <a:rPr lang="en-US" altLang="en-US" sz="2400" b="1">
                <a:latin typeface="Arial" panose="020B0604020202020204" pitchFamily="34" charset="0"/>
              </a:rPr>
              <a:t>a</a:t>
            </a:r>
            <a:r>
              <a:rPr lang="en-US" altLang="en-US" sz="2400">
                <a:latin typeface="Arial" panose="020B0604020202020204" pitchFamily="34" charset="0"/>
              </a:rPr>
              <a:t>, </a:t>
            </a:r>
            <a:r>
              <a:rPr lang="en-US" altLang="en-US" sz="2400" b="1">
                <a:latin typeface="Arial" panose="020B0604020202020204" pitchFamily="34" charset="0"/>
              </a:rPr>
              <a:t>b</a:t>
            </a:r>
            <a:r>
              <a:rPr lang="en-US" altLang="en-US" sz="2400">
                <a:latin typeface="Arial" panose="020B0604020202020204" pitchFamily="34" charset="0"/>
              </a:rPr>
              <a:t> are two events in a single process </a:t>
            </a:r>
            <a:r>
              <a:rPr lang="en-US" altLang="en-US" sz="2400" b="1">
                <a:latin typeface="Arial" panose="020B0604020202020204" pitchFamily="34" charset="0"/>
              </a:rPr>
              <a:t>P</a:t>
            </a:r>
            <a:r>
              <a:rPr lang="en-US" altLang="en-US" sz="2400">
                <a:latin typeface="Arial" panose="020B0604020202020204" pitchFamily="34" charset="0"/>
              </a:rPr>
              <a:t>, and the time of </a:t>
            </a:r>
            <a:r>
              <a:rPr lang="en-US" altLang="en-US" sz="2400" b="1">
                <a:latin typeface="Arial" panose="020B0604020202020204" pitchFamily="34" charset="0"/>
              </a:rPr>
              <a:t>a</a:t>
            </a:r>
            <a:r>
              <a:rPr lang="en-US" altLang="en-US" sz="2400">
                <a:latin typeface="Arial" panose="020B0604020202020204" pitchFamily="34" charset="0"/>
              </a:rPr>
              <a:t> is less than the time of b then </a:t>
            </a:r>
            <a:r>
              <a:rPr lang="en-US" altLang="en-US" sz="2400" b="1">
                <a:latin typeface="Arial" panose="020B0604020202020204" pitchFamily="34" charset="0"/>
              </a:rPr>
              <a:t>a </a:t>
            </a:r>
            <a:r>
              <a:rPr lang="en-US" altLang="en-US" sz="2400">
                <a:latin typeface="Arial" panose="020B0604020202020204" pitchFamily="34" charset="0"/>
                <a:sym typeface="MT Extra" panose="05050102010205020202" pitchFamily="18" charset="2"/>
              </a:rPr>
              <a:t></a:t>
            </a:r>
            <a:r>
              <a:rPr lang="en-US" altLang="en-US" sz="2400">
                <a:latin typeface="Arial" panose="020B0604020202020204" pitchFamily="34" charset="0"/>
              </a:rPr>
              <a:t> </a:t>
            </a:r>
            <a:r>
              <a:rPr lang="en-US" altLang="en-US" sz="2400" b="1">
                <a:latin typeface="Arial" panose="020B0604020202020204" pitchFamily="34" charset="0"/>
              </a:rPr>
              <a:t>b</a:t>
            </a:r>
            <a:r>
              <a:rPr lang="en-US" altLang="en-US" sz="2400">
                <a:latin typeface="Arial" panose="020B0604020202020204" pitchFamily="34" charset="0"/>
              </a:rPr>
              <a:t>.</a:t>
            </a:r>
          </a:p>
          <a:p>
            <a:pPr algn="just"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C70F05"/>
                </a:solidFill>
                <a:latin typeface="Arial" panose="020B0604020202020204" pitchFamily="34" charset="0"/>
              </a:rPr>
              <a:t>Rule 2</a:t>
            </a:r>
            <a:r>
              <a:rPr lang="en-US" altLang="en-US" sz="2400">
                <a:latin typeface="Arial" panose="020B0604020202020204" pitchFamily="34" charset="0"/>
              </a:rPr>
              <a:t>.  If </a:t>
            </a:r>
            <a:r>
              <a:rPr lang="en-US" altLang="en-US" sz="2400" b="1">
                <a:latin typeface="Arial" panose="020B0604020202020204" pitchFamily="34" charset="0"/>
              </a:rPr>
              <a:t>a</a:t>
            </a:r>
            <a:r>
              <a:rPr lang="en-US" altLang="en-US" sz="2400">
                <a:latin typeface="Arial" panose="020B0604020202020204" pitchFamily="34" charset="0"/>
              </a:rPr>
              <a:t> = sending a message, and </a:t>
            </a:r>
            <a:r>
              <a:rPr lang="en-US" altLang="en-US" sz="2400" b="1">
                <a:latin typeface="Arial" panose="020B0604020202020204" pitchFamily="34" charset="0"/>
              </a:rPr>
              <a:t>b</a:t>
            </a:r>
            <a:r>
              <a:rPr lang="en-US" altLang="en-US" sz="2400">
                <a:latin typeface="Arial" panose="020B0604020202020204" pitchFamily="34" charset="0"/>
              </a:rPr>
              <a:t> = receipt of that message, then </a:t>
            </a:r>
            <a:r>
              <a:rPr lang="en-US" altLang="en-US" sz="2400" b="1">
                <a:latin typeface="Arial" panose="020B0604020202020204" pitchFamily="34" charset="0"/>
              </a:rPr>
              <a:t>a </a:t>
            </a:r>
            <a:r>
              <a:rPr lang="en-US" altLang="en-US" sz="2400">
                <a:latin typeface="Arial" panose="020B0604020202020204" pitchFamily="34" charset="0"/>
                <a:sym typeface="MT Extra" panose="05050102010205020202" pitchFamily="18" charset="2"/>
              </a:rPr>
              <a:t></a:t>
            </a:r>
            <a:r>
              <a:rPr lang="en-US" altLang="en-US" sz="2400" b="1">
                <a:latin typeface="Arial" panose="020B0604020202020204" pitchFamily="34" charset="0"/>
              </a:rPr>
              <a:t> b</a:t>
            </a:r>
            <a:r>
              <a:rPr lang="en-US" altLang="en-US" sz="2400">
                <a:latin typeface="Arial" panose="020B0604020202020204" pitchFamily="34" charset="0"/>
              </a:rPr>
              <a:t>.</a:t>
            </a:r>
          </a:p>
          <a:p>
            <a:pPr algn="just" eaLnBrk="1" hangingPunct="1">
              <a:lnSpc>
                <a:spcPct val="125000"/>
              </a:lnSpc>
            </a:pPr>
            <a:endParaRPr lang="en-US" altLang="en-US" sz="240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C70F05"/>
                </a:solidFill>
                <a:latin typeface="Arial" panose="020B0604020202020204" pitchFamily="34" charset="0"/>
              </a:rPr>
              <a:t>Rule 3.</a:t>
            </a:r>
            <a:r>
              <a:rPr lang="en-US" altLang="en-US" sz="2400">
                <a:latin typeface="Arial" panose="020B0604020202020204" pitchFamily="34" charset="0"/>
              </a:rPr>
              <a:t> 	</a:t>
            </a:r>
            <a:r>
              <a:rPr lang="en-US" altLang="en-US" sz="2400" b="1">
                <a:latin typeface="Arial" panose="020B0604020202020204" pitchFamily="34" charset="0"/>
              </a:rPr>
              <a:t>a </a:t>
            </a:r>
            <a:r>
              <a:rPr lang="en-US" altLang="en-US" sz="2400">
                <a:latin typeface="Arial" panose="020B0604020202020204" pitchFamily="34" charset="0"/>
                <a:sym typeface="MT Extra" panose="05050102010205020202" pitchFamily="18" charset="2"/>
              </a:rPr>
              <a:t></a:t>
            </a:r>
            <a:r>
              <a:rPr lang="en-US" altLang="en-US" sz="2400" b="1">
                <a:latin typeface="Arial" panose="020B0604020202020204" pitchFamily="34" charset="0"/>
              </a:rPr>
              <a:t> b</a:t>
            </a:r>
            <a:r>
              <a:rPr lang="en-US" altLang="en-US" sz="2400">
                <a:latin typeface="Arial" panose="020B0604020202020204" pitchFamily="34" charset="0"/>
              </a:rPr>
              <a:t> </a:t>
            </a:r>
            <a:r>
              <a:rPr lang="en-US" altLang="en-US" sz="2400">
                <a:latin typeface="Arial" panose="020B0604020202020204" pitchFamily="34" charset="0"/>
                <a:sym typeface="Symbol" panose="05050102010706020507" pitchFamily="18" charset="2"/>
              </a:rPr>
              <a:t></a:t>
            </a:r>
            <a:r>
              <a:rPr lang="en-US" altLang="en-US" sz="2400">
                <a:latin typeface="Arial" panose="020B0604020202020204" pitchFamily="34" charset="0"/>
              </a:rPr>
              <a:t> </a:t>
            </a:r>
            <a:r>
              <a:rPr lang="en-US" altLang="en-US" sz="2400" b="1">
                <a:latin typeface="Arial" panose="020B0604020202020204" pitchFamily="34" charset="0"/>
              </a:rPr>
              <a:t>b </a:t>
            </a:r>
            <a:r>
              <a:rPr lang="en-US" altLang="en-US" sz="2400">
                <a:latin typeface="Arial" panose="020B0604020202020204" pitchFamily="34" charset="0"/>
                <a:sym typeface="MT Extra" panose="05050102010205020202" pitchFamily="18" charset="2"/>
              </a:rPr>
              <a:t></a:t>
            </a:r>
            <a:r>
              <a:rPr lang="en-US" altLang="en-US" sz="2400" b="1">
                <a:latin typeface="Arial" panose="020B0604020202020204" pitchFamily="34" charset="0"/>
              </a:rPr>
              <a:t> c</a:t>
            </a:r>
            <a:r>
              <a:rPr lang="en-US" altLang="en-US" sz="2400">
                <a:latin typeface="Arial" panose="020B0604020202020204" pitchFamily="34" charset="0"/>
              </a:rPr>
              <a:t>  </a:t>
            </a:r>
            <a:r>
              <a:rPr lang="en-US" altLang="en-US" sz="2400">
                <a:latin typeface="Arial" panose="020B0604020202020204" pitchFamily="34" charset="0"/>
                <a:sym typeface="Symbol" panose="05050102010706020507" pitchFamily="18" charset="2"/>
              </a:rPr>
              <a:t></a:t>
            </a:r>
            <a:r>
              <a:rPr lang="en-US" altLang="en-US" sz="2400" b="1">
                <a:latin typeface="Arial" panose="020B0604020202020204" pitchFamily="34" charset="0"/>
              </a:rPr>
              <a:t> a </a:t>
            </a:r>
            <a:r>
              <a:rPr lang="en-US" altLang="en-US" sz="2400">
                <a:latin typeface="Arial" panose="020B0604020202020204" pitchFamily="34" charset="0"/>
                <a:sym typeface="MT Extra" panose="05050102010205020202" pitchFamily="18" charset="2"/>
              </a:rPr>
              <a:t></a:t>
            </a:r>
            <a:r>
              <a:rPr lang="en-US" altLang="en-US" sz="2400" b="1">
                <a:latin typeface="Arial" panose="020B0604020202020204" pitchFamily="34" charset="0"/>
              </a:rPr>
              <a:t> c</a:t>
            </a: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>
              <a:latin typeface="Arial Narrow" panose="020B0606020202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causal relationship</a:t>
            </a:r>
          </a:p>
        </p:txBody>
      </p:sp>
    </p:spTree>
    <p:extLst>
      <p:ext uri="{BB962C8B-B14F-4D97-AF65-F5344CB8AC3E}">
        <p14:creationId xmlns:p14="http://schemas.microsoft.com/office/powerpoint/2010/main" val="223724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752600" y="1600200"/>
            <a:ext cx="4953000" cy="335280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e </a:t>
            </a:r>
            <a:r>
              <a:rPr lang="en-US" altLang="en-US" sz="2000">
                <a:latin typeface="Arial" panose="020B0604020202020204" pitchFamily="34" charset="0"/>
                <a:sym typeface="MT Extra" panose="05050102010205020202" pitchFamily="18" charset="2"/>
              </a:rPr>
              <a:t></a:t>
            </a:r>
            <a:r>
              <a:rPr lang="en-US" altLang="en-US" sz="2000" b="1">
                <a:latin typeface="Arial" panose="020B0604020202020204" pitchFamily="34" charset="0"/>
              </a:rPr>
              <a:t> d</a:t>
            </a:r>
            <a:r>
              <a:rPr lang="en-US" altLang="ko-KR" sz="2000" b="1">
                <a:latin typeface="Arial" panose="020B0604020202020204" pitchFamily="34" charset="0"/>
                <a:ea typeface="굴림" panose="020B0600000101010101" pitchFamily="34" charset="-127"/>
              </a:rPr>
              <a:t>?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b="1">
                <a:latin typeface="Arial" panose="020B0604020202020204" pitchFamily="34" charset="0"/>
                <a:ea typeface="굴림" panose="020B0600000101010101" pitchFamily="34" charset="-127"/>
              </a:rPr>
              <a:t>	</a:t>
            </a:r>
            <a:r>
              <a:rPr lang="en-US" altLang="ko-KR" sz="2000" b="1">
                <a:solidFill>
                  <a:schemeClr val="accent2"/>
                </a:solidFill>
                <a:latin typeface="Arial" panose="020B0604020202020204" pitchFamily="34" charset="0"/>
                <a:ea typeface="굴림" panose="020B0600000101010101" pitchFamily="34" charset="-127"/>
              </a:rPr>
              <a:t>Yes</a:t>
            </a:r>
            <a:r>
              <a:rPr lang="en-US" altLang="ko-KR" sz="2000" b="1">
                <a:latin typeface="Arial" panose="020B0604020202020204" pitchFamily="34" charset="0"/>
                <a:ea typeface="굴림" panose="020B0600000101010101" pitchFamily="34" charset="-127"/>
              </a:rPr>
              <a:t> </a:t>
            </a:r>
            <a:r>
              <a:rPr lang="en-US" altLang="en-US" sz="2000">
                <a:latin typeface="Arial" panose="020B0604020202020204" pitchFamily="34" charset="0"/>
              </a:rPr>
              <a:t>since</a:t>
            </a:r>
            <a:r>
              <a:rPr lang="en-US" altLang="ko-KR" sz="2000">
                <a:latin typeface="Arial" panose="020B0604020202020204" pitchFamily="34" charset="0"/>
                <a:ea typeface="굴림" panose="020B0600000101010101" pitchFamily="34" charset="-127"/>
              </a:rPr>
              <a:t> </a:t>
            </a:r>
            <a:r>
              <a:rPr lang="en-US" altLang="en-US" sz="2000">
                <a:latin typeface="Arial" panose="020B0604020202020204" pitchFamily="34" charset="0"/>
              </a:rPr>
              <a:t>(</a:t>
            </a:r>
            <a:r>
              <a:rPr lang="en-US" altLang="en-US" sz="2000" b="1">
                <a:latin typeface="Arial" panose="020B0604020202020204" pitchFamily="34" charset="0"/>
              </a:rPr>
              <a:t>e </a:t>
            </a:r>
            <a:r>
              <a:rPr lang="en-US" altLang="en-US" sz="2000">
                <a:latin typeface="Arial" panose="020B0604020202020204" pitchFamily="34" charset="0"/>
                <a:sym typeface="MT Extra" panose="05050102010205020202" pitchFamily="18" charset="2"/>
              </a:rPr>
              <a:t></a:t>
            </a:r>
            <a:r>
              <a:rPr lang="en-US" altLang="en-US" sz="2000" b="1">
                <a:latin typeface="Arial" panose="020B0604020202020204" pitchFamily="34" charset="0"/>
              </a:rPr>
              <a:t> f</a:t>
            </a:r>
            <a:r>
              <a:rPr lang="en-US" altLang="en-US" sz="2000">
                <a:latin typeface="Arial" panose="020B0604020202020204" pitchFamily="34" charset="0"/>
              </a:rPr>
              <a:t> </a:t>
            </a:r>
            <a:r>
              <a:rPr lang="en-US" altLang="en-US" sz="2000">
                <a:latin typeface="Arial" panose="020B0604020202020204" pitchFamily="34" charset="0"/>
                <a:sym typeface="Symbol" panose="05050102010706020507" pitchFamily="18" charset="2"/>
              </a:rPr>
              <a:t></a:t>
            </a:r>
            <a:r>
              <a:rPr lang="en-US" altLang="en-US" sz="2000">
                <a:latin typeface="Arial" panose="020B0604020202020204" pitchFamily="34" charset="0"/>
              </a:rPr>
              <a:t> </a:t>
            </a:r>
            <a:r>
              <a:rPr lang="en-US" altLang="en-US" sz="2000" b="1">
                <a:latin typeface="Arial" panose="020B0604020202020204" pitchFamily="34" charset="0"/>
              </a:rPr>
              <a:t>f </a:t>
            </a:r>
            <a:r>
              <a:rPr lang="en-US" altLang="en-US" sz="2000">
                <a:latin typeface="Arial" panose="020B0604020202020204" pitchFamily="34" charset="0"/>
                <a:sym typeface="MT Extra" panose="05050102010205020202" pitchFamily="18" charset="2"/>
              </a:rPr>
              <a:t></a:t>
            </a:r>
            <a:r>
              <a:rPr lang="en-US" altLang="en-US" sz="2000" b="1">
                <a:latin typeface="Arial" panose="020B0604020202020204" pitchFamily="34" charset="0"/>
              </a:rPr>
              <a:t> d)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2000" b="1">
              <a:latin typeface="Arial" panose="020B0604020202020204" pitchFamily="34" charset="0"/>
              <a:ea typeface="굴림" panose="020B0600000101010101" pitchFamily="34" charset="-127"/>
            </a:endParaRP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a </a:t>
            </a:r>
            <a:r>
              <a:rPr lang="en-US" altLang="en-US" sz="2000">
                <a:latin typeface="Arial" panose="020B0604020202020204" pitchFamily="34" charset="0"/>
                <a:sym typeface="MT Extra" panose="05050102010205020202" pitchFamily="18" charset="2"/>
              </a:rPr>
              <a:t></a:t>
            </a:r>
            <a:r>
              <a:rPr lang="en-US" altLang="en-US" sz="2000" b="1">
                <a:latin typeface="Arial" panose="020B0604020202020204" pitchFamily="34" charset="0"/>
              </a:rPr>
              <a:t> d</a:t>
            </a:r>
            <a:r>
              <a:rPr lang="en-US" altLang="en-US" sz="2000">
                <a:latin typeface="Arial" panose="020B0604020202020204" pitchFamily="34" charset="0"/>
              </a:rPr>
              <a:t> </a:t>
            </a:r>
            <a:r>
              <a:rPr lang="en-US" altLang="ko-KR" sz="2000">
                <a:latin typeface="Arial" panose="020B0604020202020204" pitchFamily="34" charset="0"/>
                <a:ea typeface="굴림" panose="020B0600000101010101" pitchFamily="34" charset="-127"/>
              </a:rPr>
              <a:t>?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>
                <a:latin typeface="Arial" panose="020B0604020202020204" pitchFamily="34" charset="0"/>
                <a:ea typeface="굴림" panose="020B0600000101010101" pitchFamily="34" charset="-127"/>
              </a:rPr>
              <a:t>	</a:t>
            </a:r>
            <a:r>
              <a:rPr lang="en-US" altLang="ko-KR" sz="2000" b="1">
                <a:solidFill>
                  <a:schemeClr val="accent2"/>
                </a:solidFill>
                <a:latin typeface="Arial" panose="020B0604020202020204" pitchFamily="34" charset="0"/>
                <a:ea typeface="굴림" panose="020B0600000101010101" pitchFamily="34" charset="-127"/>
              </a:rPr>
              <a:t>Yes</a:t>
            </a:r>
            <a:r>
              <a:rPr lang="en-US" altLang="ko-KR" sz="2000">
                <a:latin typeface="Arial" panose="020B0604020202020204" pitchFamily="34" charset="0"/>
                <a:ea typeface="굴림" panose="020B0600000101010101" pitchFamily="34" charset="-127"/>
              </a:rPr>
              <a:t> </a:t>
            </a:r>
            <a:r>
              <a:rPr lang="en-US" altLang="en-US" sz="2000">
                <a:latin typeface="Arial" panose="020B0604020202020204" pitchFamily="34" charset="0"/>
              </a:rPr>
              <a:t>since</a:t>
            </a:r>
            <a:r>
              <a:rPr lang="en-US" altLang="ko-KR" sz="2000">
                <a:latin typeface="Arial" panose="020B0604020202020204" pitchFamily="34" charset="0"/>
                <a:ea typeface="굴림" panose="020B0600000101010101" pitchFamily="34" charset="-127"/>
              </a:rPr>
              <a:t> </a:t>
            </a:r>
            <a:r>
              <a:rPr lang="en-US" altLang="en-US" sz="2000">
                <a:latin typeface="Arial" panose="020B0604020202020204" pitchFamily="34" charset="0"/>
              </a:rPr>
              <a:t>(</a:t>
            </a:r>
            <a:r>
              <a:rPr lang="en-US" altLang="en-US" sz="2000" b="1">
                <a:latin typeface="Arial" panose="020B0604020202020204" pitchFamily="34" charset="0"/>
              </a:rPr>
              <a:t>a </a:t>
            </a:r>
            <a:r>
              <a:rPr lang="en-US" altLang="en-US" sz="2000">
                <a:latin typeface="Arial" panose="020B0604020202020204" pitchFamily="34" charset="0"/>
                <a:sym typeface="MT Extra" panose="05050102010205020202" pitchFamily="18" charset="2"/>
              </a:rPr>
              <a:t></a:t>
            </a:r>
            <a:r>
              <a:rPr lang="en-US" altLang="en-US" sz="2000" b="1">
                <a:latin typeface="Arial" panose="020B0604020202020204" pitchFamily="34" charset="0"/>
              </a:rPr>
              <a:t> b</a:t>
            </a:r>
            <a:r>
              <a:rPr lang="en-US" altLang="en-US" sz="2000">
                <a:latin typeface="Arial" panose="020B0604020202020204" pitchFamily="34" charset="0"/>
              </a:rPr>
              <a:t> </a:t>
            </a:r>
            <a:r>
              <a:rPr lang="en-US" altLang="en-US" sz="2000">
                <a:latin typeface="Arial" panose="020B0604020202020204" pitchFamily="34" charset="0"/>
                <a:sym typeface="Symbol" panose="05050102010706020507" pitchFamily="18" charset="2"/>
              </a:rPr>
              <a:t></a:t>
            </a:r>
            <a:r>
              <a:rPr lang="en-US" altLang="en-US" sz="2000">
                <a:latin typeface="Arial" panose="020B0604020202020204" pitchFamily="34" charset="0"/>
              </a:rPr>
              <a:t> </a:t>
            </a:r>
            <a:r>
              <a:rPr lang="en-US" altLang="en-US" sz="2000" b="1">
                <a:latin typeface="Arial" panose="020B0604020202020204" pitchFamily="34" charset="0"/>
              </a:rPr>
              <a:t>b </a:t>
            </a:r>
            <a:r>
              <a:rPr lang="en-US" altLang="en-US" sz="2000">
                <a:latin typeface="Arial" panose="020B0604020202020204" pitchFamily="34" charset="0"/>
                <a:sym typeface="MT Extra" panose="05050102010205020202" pitchFamily="18" charset="2"/>
              </a:rPr>
              <a:t></a:t>
            </a:r>
            <a:r>
              <a:rPr lang="en-US" altLang="en-US" sz="2000" b="1">
                <a:latin typeface="Arial" panose="020B0604020202020204" pitchFamily="34" charset="0"/>
              </a:rPr>
              <a:t> c</a:t>
            </a:r>
            <a:r>
              <a:rPr lang="en-US" altLang="en-US" sz="2000">
                <a:latin typeface="Arial" panose="020B0604020202020204" pitchFamily="34" charset="0"/>
              </a:rPr>
              <a:t> </a:t>
            </a:r>
            <a:r>
              <a:rPr lang="en-US" altLang="en-US" sz="2000">
                <a:latin typeface="Arial" panose="020B0604020202020204" pitchFamily="34" charset="0"/>
                <a:sym typeface="Symbol" panose="05050102010706020507" pitchFamily="18" charset="2"/>
              </a:rPr>
              <a:t></a:t>
            </a:r>
            <a:r>
              <a:rPr lang="en-US" altLang="en-US" sz="2000">
                <a:latin typeface="Arial" panose="020B0604020202020204" pitchFamily="34" charset="0"/>
              </a:rPr>
              <a:t> </a:t>
            </a:r>
            <a:r>
              <a:rPr lang="en-US" altLang="en-US" sz="2000" b="1">
                <a:latin typeface="Arial" panose="020B0604020202020204" pitchFamily="34" charset="0"/>
              </a:rPr>
              <a:t>c </a:t>
            </a:r>
            <a:r>
              <a:rPr lang="en-US" altLang="en-US" sz="2000">
                <a:latin typeface="Arial" panose="020B0604020202020204" pitchFamily="34" charset="0"/>
                <a:sym typeface="MT Extra" panose="05050102010205020202" pitchFamily="18" charset="2"/>
              </a:rPr>
              <a:t></a:t>
            </a:r>
            <a:r>
              <a:rPr lang="en-US" altLang="en-US" sz="2000" b="1">
                <a:latin typeface="Arial" panose="020B0604020202020204" pitchFamily="34" charset="0"/>
              </a:rPr>
              <a:t> d)</a:t>
            </a:r>
            <a:endParaRPr lang="en-US" altLang="en-US" sz="200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</a:pPr>
            <a:endParaRPr lang="en-US" altLang="en-US" sz="2000" b="1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latin typeface="Arial" panose="020B0604020202020204" pitchFamily="34" charset="0"/>
                <a:sym typeface="MT Extra" panose="05050102010205020202" pitchFamily="18" charset="2"/>
              </a:rPr>
              <a:t>(Note that  </a:t>
            </a:r>
            <a:r>
              <a:rPr lang="en-US" altLang="en-US" sz="2000">
                <a:latin typeface="Arial" panose="020B0604020202020204" pitchFamily="34" charset="0"/>
              </a:rPr>
              <a:t> defines a </a:t>
            </a:r>
            <a:r>
              <a:rPr lang="en-US" altLang="en-US" sz="2000" b="1">
                <a:solidFill>
                  <a:srgbClr val="C70F05"/>
                </a:solidFill>
                <a:latin typeface="Arial" panose="020B0604020202020204" pitchFamily="34" charset="0"/>
              </a:rPr>
              <a:t>PARTIAL</a:t>
            </a:r>
            <a:r>
              <a:rPr lang="en-US" altLang="en-US" sz="2000">
                <a:latin typeface="Arial" panose="020B0604020202020204" pitchFamily="34" charset="0"/>
              </a:rPr>
              <a:t> order).</a:t>
            </a:r>
            <a:endParaRPr lang="en-US" altLang="en-US" sz="2000" b="1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</a:pPr>
            <a:endParaRPr lang="en-US" altLang="en-US" sz="2000" b="1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latin typeface="Arial" panose="020B0604020202020204" pitchFamily="34" charset="0"/>
              </a:rPr>
              <a:t>Is</a:t>
            </a:r>
            <a:r>
              <a:rPr lang="en-US" altLang="en-US" sz="2000" b="1">
                <a:latin typeface="Arial" panose="020B0604020202020204" pitchFamily="34" charset="0"/>
              </a:rPr>
              <a:t> g</a:t>
            </a:r>
            <a:r>
              <a:rPr lang="en-US" altLang="en-US" sz="2000">
                <a:latin typeface="Arial" panose="020B0604020202020204" pitchFamily="34" charset="0"/>
                <a:sym typeface="MT Extra" panose="05050102010205020202" pitchFamily="18" charset="2"/>
              </a:rPr>
              <a:t> </a:t>
            </a:r>
            <a:r>
              <a:rPr lang="en-US" altLang="en-US" sz="2000" b="1">
                <a:latin typeface="Arial" panose="020B0604020202020204" pitchFamily="34" charset="0"/>
              </a:rPr>
              <a:t>f or f</a:t>
            </a:r>
            <a:r>
              <a:rPr lang="en-US" altLang="en-US" sz="2000">
                <a:latin typeface="Arial" panose="020B0604020202020204" pitchFamily="34" charset="0"/>
                <a:sym typeface="MT Extra" panose="05050102010205020202" pitchFamily="18" charset="2"/>
              </a:rPr>
              <a:t></a:t>
            </a:r>
            <a:r>
              <a:rPr lang="en-US" altLang="en-US" sz="2000" b="1">
                <a:latin typeface="Arial" panose="020B0604020202020204" pitchFamily="34" charset="0"/>
              </a:rPr>
              <a:t> g? </a:t>
            </a:r>
            <a:endParaRPr lang="en-US" altLang="ko-KR" sz="2000" b="1">
              <a:latin typeface="Arial" panose="020B0604020202020204" pitchFamily="34" charset="0"/>
              <a:ea typeface="굴림" panose="020B0600000101010101" pitchFamily="34" charset="-127"/>
            </a:endParaRP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b="1">
                <a:latin typeface="Arial" panose="020B0604020202020204" pitchFamily="34" charset="0"/>
                <a:ea typeface="굴림" panose="020B0600000101010101" pitchFamily="34" charset="-127"/>
              </a:rPr>
              <a:t>	</a:t>
            </a:r>
            <a:r>
              <a:rPr lang="en-US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NO</a:t>
            </a:r>
            <a:r>
              <a:rPr lang="en-US" altLang="en-US" sz="2000" b="1">
                <a:latin typeface="Arial" panose="020B0604020202020204" pitchFamily="34" charset="0"/>
              </a:rPr>
              <a:t>.</a:t>
            </a:r>
            <a:r>
              <a:rPr lang="en-US" altLang="en-US" sz="2000">
                <a:latin typeface="Arial" panose="020B0604020202020204" pitchFamily="34" charset="0"/>
              </a:rPr>
              <a:t>They are </a:t>
            </a:r>
            <a:r>
              <a:rPr lang="en-US" altLang="en-US" sz="2000" b="1">
                <a:solidFill>
                  <a:srgbClr val="C70F05"/>
                </a:solidFill>
                <a:latin typeface="Arial" panose="020B0604020202020204" pitchFamily="34" charset="0"/>
              </a:rPr>
              <a:t>concurrent</a:t>
            </a:r>
            <a:r>
              <a:rPr lang="en-US" altLang="en-US" sz="2000">
                <a:solidFill>
                  <a:srgbClr val="C70F05"/>
                </a:solidFill>
                <a:latin typeface="Arial" panose="020B0604020202020204" pitchFamily="34" charset="0"/>
              </a:rPr>
              <a:t>.</a:t>
            </a:r>
            <a:endParaRPr lang="en-US" altLang="en-US" sz="1400" b="1">
              <a:latin typeface="Arial Narrow" panose="020B060602020203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1600"/>
          </a:p>
        </p:txBody>
      </p:sp>
      <p:graphicFrame>
        <p:nvGraphicFramePr>
          <p:cNvPr id="1026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6781801" y="2362200"/>
          <a:ext cx="3579813" cy="170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Document" r:id="rId3" imgW="4888992" imgH="2325624" progId="Word.Document.8">
                  <p:embed/>
                </p:oleObj>
              </mc:Choice>
              <mc:Fallback>
                <p:oleObj name="Document" r:id="rId3" imgW="4888992" imgH="2325624" progId="Word.Document.8">
                  <p:embed/>
                  <p:pic>
                    <p:nvPicPr>
                      <p:cNvPr id="102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1" y="2362200"/>
                        <a:ext cx="3579813" cy="1703388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4693" name="Rectangle 5"/>
          <p:cNvSpPr>
            <a:spLocks noChangeArrowheads="1"/>
          </p:cNvSpPr>
          <p:nvPr/>
        </p:nvSpPr>
        <p:spPr bwMode="auto">
          <a:xfrm>
            <a:off x="2667000" y="5410200"/>
            <a:ext cx="6781800" cy="579438"/>
          </a:xfrm>
          <a:prstGeom prst="rect">
            <a:avLst/>
          </a:prstGeom>
          <a:solidFill>
            <a:srgbClr val="FAD4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3200">
                <a:solidFill>
                  <a:srgbClr val="C70F05"/>
                </a:solidFill>
                <a:latin typeface="Arial Narrow" panose="020B0606020202030204" pitchFamily="34" charset="0"/>
              </a:rPr>
              <a:t>Concurrency = absence of causal order</a:t>
            </a:r>
            <a:endParaRPr lang="en-US" altLang="en-US">
              <a:solidFill>
                <a:srgbClr val="C70F05"/>
              </a:solidFill>
              <a:latin typeface="Arial Narrow" panose="020B0606020202030204" pitchFamily="34" charset="0"/>
            </a:endParaRPr>
          </a:p>
        </p:txBody>
      </p:sp>
      <p:sp>
        <p:nvSpPr>
          <p:cNvPr id="114694" name="Text Box 6"/>
          <p:cNvSpPr txBox="1">
            <a:spLocks noChangeArrowheads="1"/>
          </p:cNvSpPr>
          <p:nvPr/>
        </p:nvSpPr>
        <p:spPr bwMode="auto">
          <a:xfrm>
            <a:off x="1749426" y="4876800"/>
            <a:ext cx="8308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ko-KR" b="0" i="1" u="sng">
                <a:solidFill>
                  <a:schemeClr val="accent2"/>
                </a:solidFill>
                <a:ea typeface="굴림" panose="020B0600000101010101" pitchFamily="34" charset="-127"/>
                <a:sym typeface="Wingdings" panose="05000000000000000000" pitchFamily="2" charset="2"/>
              </a:rPr>
              <a:t>Note</a:t>
            </a:r>
            <a:r>
              <a:rPr lang="en-US" altLang="ko-KR" b="0">
                <a:solidFill>
                  <a:schemeClr val="accent2"/>
                </a:solidFill>
                <a:ea typeface="굴림" panose="020B0600000101010101" pitchFamily="34" charset="-127"/>
                <a:sym typeface="Wingdings" panose="05000000000000000000" pitchFamily="2" charset="2"/>
              </a:rPr>
              <a:t>: a distributed system cannot always be totally ordered.</a:t>
            </a:r>
            <a:endParaRPr lang="en-US" altLang="en-US" b="0">
              <a:solidFill>
                <a:schemeClr val="accent2"/>
              </a:solidFill>
              <a:sym typeface="Wingdings" panose="05000000000000000000" pitchFamily="2" charset="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causality</a:t>
            </a:r>
          </a:p>
        </p:txBody>
      </p:sp>
    </p:spTree>
    <p:extLst>
      <p:ext uri="{BB962C8B-B14F-4D97-AF65-F5344CB8AC3E}">
        <p14:creationId xmlns:p14="http://schemas.microsoft.com/office/powerpoint/2010/main" val="1855634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3" grpId="0" animBg="1"/>
      <p:bldP spid="11469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828801" y="1828800"/>
            <a:ext cx="3813175" cy="4114800"/>
          </a:xfrm>
        </p:spPr>
        <p:txBody>
          <a:bodyPr/>
          <a:lstStyle/>
          <a:p>
            <a:pPr algn="just"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en-US" altLang="en-US" sz="2000" b="1">
                <a:latin typeface="Arial Narrow" panose="020B0606020202030204" pitchFamily="34" charset="0"/>
              </a:rPr>
              <a:t>	LC</a:t>
            </a:r>
            <a:r>
              <a:rPr lang="en-US" altLang="en-US" sz="2000">
                <a:latin typeface="Arial Narrow" panose="020B0606020202030204" pitchFamily="34" charset="0"/>
              </a:rPr>
              <a:t> is a counter. Its value respects causal ordering as follows</a:t>
            </a:r>
          </a:p>
          <a:p>
            <a:pPr algn="just"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endParaRPr lang="en-US" altLang="en-US" sz="2000">
              <a:latin typeface="Arial Narrow" panose="020B0606020202030204" pitchFamily="34" charset="0"/>
            </a:endParaRPr>
          </a:p>
          <a:p>
            <a:pPr algn="just"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en-US" altLang="en-US" sz="2000" b="1">
                <a:solidFill>
                  <a:srgbClr val="C70F05"/>
                </a:solidFill>
                <a:latin typeface="Arial Narrow" panose="020B0606020202030204" pitchFamily="34" charset="0"/>
              </a:rPr>
              <a:t>		a </a:t>
            </a:r>
            <a:r>
              <a:rPr lang="en-US" altLang="en-US" sz="2000">
                <a:solidFill>
                  <a:srgbClr val="C70F05"/>
                </a:solidFill>
                <a:latin typeface="Arial Narrow" panose="020B0606020202030204" pitchFamily="34" charset="0"/>
                <a:sym typeface="MT Extra" panose="05050102010205020202" pitchFamily="18" charset="2"/>
              </a:rPr>
              <a:t></a:t>
            </a:r>
            <a:r>
              <a:rPr lang="en-US" altLang="en-US" sz="2000" b="1">
                <a:solidFill>
                  <a:srgbClr val="C70F05"/>
                </a:solidFill>
                <a:latin typeface="Arial Narrow" panose="020B0606020202030204" pitchFamily="34" charset="0"/>
              </a:rPr>
              <a:t> b </a:t>
            </a:r>
            <a:r>
              <a:rPr lang="en-US" altLang="en-US" sz="2000">
                <a:solidFill>
                  <a:srgbClr val="C70F05"/>
                </a:solidFill>
                <a:latin typeface="Arial Narrow" panose="020B0606020202030204" pitchFamily="34" charset="0"/>
                <a:sym typeface="Symbol" panose="05050102010706020507" pitchFamily="18" charset="2"/>
              </a:rPr>
              <a:t></a:t>
            </a:r>
            <a:r>
              <a:rPr lang="en-US" altLang="en-US" sz="2000" b="1">
                <a:solidFill>
                  <a:srgbClr val="C70F05"/>
                </a:solidFill>
                <a:latin typeface="Arial Narrow" panose="020B0606020202030204" pitchFamily="34" charset="0"/>
              </a:rPr>
              <a:t> LC(a) &lt; LC(b)</a:t>
            </a:r>
          </a:p>
          <a:p>
            <a:pPr algn="just"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endParaRPr lang="en-US" altLang="en-US" sz="2000" b="1">
              <a:solidFill>
                <a:srgbClr val="C70F05"/>
              </a:solidFill>
              <a:latin typeface="Arial Narrow" panose="020B0606020202030204" pitchFamily="34" charset="0"/>
            </a:endParaRPr>
          </a:p>
          <a:p>
            <a:pPr eaLnBrk="1" hangingPunct="1">
              <a:lnSpc>
                <a:spcPct val="125000"/>
              </a:lnSpc>
            </a:pPr>
            <a:endParaRPr lang="en-US" altLang="en-US" smtClean="0"/>
          </a:p>
        </p:txBody>
      </p:sp>
      <p:sp>
        <p:nvSpPr>
          <p:cNvPr id="2253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248401" y="1676400"/>
            <a:ext cx="4041775" cy="4114800"/>
          </a:xfrm>
          <a:solidFill>
            <a:schemeClr val="accent1"/>
          </a:solidFill>
        </p:spPr>
        <p:txBody>
          <a:bodyPr/>
          <a:lstStyle/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en-US" sz="2000" b="1">
                <a:latin typeface="Arial Narrow" panose="020B0606020202030204" pitchFamily="34" charset="0"/>
              </a:rPr>
              <a:t>	Each process maintains its logical clock as follows:</a:t>
            </a:r>
          </a:p>
          <a:p>
            <a:pPr eaLnBrk="1" hangingPunct="1">
              <a:lnSpc>
                <a:spcPct val="120000"/>
              </a:lnSpc>
            </a:pPr>
            <a:endParaRPr lang="en-US" altLang="en-US" sz="2000" b="1">
              <a:latin typeface="Arial Narrow" panose="020B0606020202030204" pitchFamily="34" charset="0"/>
            </a:endParaRP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en-US" sz="2000" b="1">
                <a:latin typeface="Arial Narrow" panose="020B0606020202030204" pitchFamily="34" charset="0"/>
              </a:rPr>
              <a:t>LC1</a:t>
            </a:r>
            <a:r>
              <a:rPr lang="en-US" altLang="en-US" sz="2000">
                <a:latin typeface="Arial Narrow" panose="020B0606020202030204" pitchFamily="34" charset="0"/>
              </a:rPr>
              <a:t>.  Each time a local event takes place, increment </a:t>
            </a:r>
            <a:r>
              <a:rPr lang="en-US" altLang="en-US" sz="2000" b="1">
                <a:latin typeface="Arial Narrow" panose="020B0606020202030204" pitchFamily="34" charset="0"/>
              </a:rPr>
              <a:t>LC</a:t>
            </a:r>
            <a:r>
              <a:rPr lang="en-US" altLang="en-US" sz="2000">
                <a:latin typeface="Arial Narrow" panose="020B0606020202030204" pitchFamily="34" charset="0"/>
              </a:rPr>
              <a:t>.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en-US" sz="2000" b="1">
                <a:latin typeface="Arial Narrow" panose="020B0606020202030204" pitchFamily="34" charset="0"/>
              </a:rPr>
              <a:t>LC2</a:t>
            </a:r>
            <a:r>
              <a:rPr lang="en-US" altLang="en-US" sz="2000">
                <a:latin typeface="Arial Narrow" panose="020B0606020202030204" pitchFamily="34" charset="0"/>
              </a:rPr>
              <a:t>.  Append the value of </a:t>
            </a:r>
            <a:r>
              <a:rPr lang="en-US" altLang="en-US" sz="2000" b="1">
                <a:latin typeface="Arial Narrow" panose="020B0606020202030204" pitchFamily="34" charset="0"/>
              </a:rPr>
              <a:t>LC</a:t>
            </a:r>
            <a:r>
              <a:rPr lang="en-US" altLang="en-US" sz="2000">
                <a:latin typeface="Arial Narrow" panose="020B0606020202030204" pitchFamily="34" charset="0"/>
              </a:rPr>
              <a:t> to outgoing messages.</a:t>
            </a:r>
          </a:p>
          <a:p>
            <a:pPr algn="just"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en-US" sz="2000" b="1">
                <a:latin typeface="Arial Narrow" panose="020B0606020202030204" pitchFamily="34" charset="0"/>
              </a:rPr>
              <a:t>LC3.</a:t>
            </a:r>
            <a:r>
              <a:rPr lang="en-US" altLang="en-US" sz="2000">
                <a:latin typeface="Arial Narrow" panose="020B0606020202030204" pitchFamily="34" charset="0"/>
              </a:rPr>
              <a:t>  When receiving a message, set </a:t>
            </a:r>
            <a:r>
              <a:rPr lang="en-US" altLang="en-US" sz="2000" b="1">
                <a:latin typeface="Arial Narrow" panose="020B0606020202030204" pitchFamily="34" charset="0"/>
              </a:rPr>
              <a:t>LC</a:t>
            </a:r>
            <a:r>
              <a:rPr lang="en-US" altLang="en-US" sz="2000">
                <a:latin typeface="Arial Narrow" panose="020B0606020202030204" pitchFamily="34" charset="0"/>
              </a:rPr>
              <a:t> to  </a:t>
            </a:r>
            <a:r>
              <a:rPr lang="en-US" altLang="en-US" sz="2000" b="1">
                <a:solidFill>
                  <a:srgbClr val="C70F05"/>
                </a:solidFill>
                <a:latin typeface="Arial Narrow" panose="020B0606020202030204" pitchFamily="34" charset="0"/>
              </a:rPr>
              <a:t>1 + max</a:t>
            </a:r>
            <a:r>
              <a:rPr lang="en-US" altLang="en-US" sz="2000">
                <a:solidFill>
                  <a:srgbClr val="C70F05"/>
                </a:solidFill>
                <a:latin typeface="Arial Narrow" panose="020B0606020202030204" pitchFamily="34" charset="0"/>
              </a:rPr>
              <a:t> (</a:t>
            </a:r>
            <a:r>
              <a:rPr lang="en-US" altLang="en-US" sz="2000" b="1">
                <a:solidFill>
                  <a:srgbClr val="C70F05"/>
                </a:solidFill>
                <a:latin typeface="Arial Narrow" panose="020B0606020202030204" pitchFamily="34" charset="0"/>
              </a:rPr>
              <a:t>local LC</a:t>
            </a:r>
            <a:r>
              <a:rPr lang="en-US" altLang="en-US" sz="2000">
                <a:solidFill>
                  <a:srgbClr val="C70F05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sz="2000" b="1">
                <a:solidFill>
                  <a:srgbClr val="C70F05"/>
                </a:solidFill>
                <a:latin typeface="Arial Narrow" panose="020B0606020202030204" pitchFamily="34" charset="0"/>
              </a:rPr>
              <a:t>message LC</a:t>
            </a:r>
            <a:r>
              <a:rPr lang="en-US" altLang="en-US" sz="2000">
                <a:solidFill>
                  <a:srgbClr val="C70F05"/>
                </a:solidFill>
                <a:latin typeface="Arial Narrow" panose="020B0606020202030204" pitchFamily="34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clocks</a:t>
            </a:r>
          </a:p>
        </p:txBody>
      </p:sp>
    </p:spTree>
    <p:extLst>
      <p:ext uri="{BB962C8B-B14F-4D97-AF65-F5344CB8AC3E}">
        <p14:creationId xmlns:p14="http://schemas.microsoft.com/office/powerpoint/2010/main" val="39124915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9DAF0407A351428470F65AE867762C" ma:contentTypeVersion="12" ma:contentTypeDescription="Create a new document." ma:contentTypeScope="" ma:versionID="80febc8361a2e585090ee63dd74406f1">
  <xsd:schema xmlns:xsd="http://www.w3.org/2001/XMLSchema" xmlns:xs="http://www.w3.org/2001/XMLSchema" xmlns:p="http://schemas.microsoft.com/office/2006/metadata/properties" xmlns:ns3="2eb25448-20fa-4ef5-83b3-759cb732aca2" xmlns:ns4="dffadf15-067a-4e50-a3a9-77b93cbce0b8" targetNamespace="http://schemas.microsoft.com/office/2006/metadata/properties" ma:root="true" ma:fieldsID="01e45a7556c565056c7c1438443a682c" ns3:_="" ns4:_="">
    <xsd:import namespace="2eb25448-20fa-4ef5-83b3-759cb732aca2"/>
    <xsd:import namespace="dffadf15-067a-4e50-a3a9-77b93cbce0b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b25448-20fa-4ef5-83b3-759cb732ac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fadf15-067a-4e50-a3a9-77b93cbce0b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4653040-6DA6-404A-878A-9655FCD19C7B}">
  <ds:schemaRefs>
    <ds:schemaRef ds:uri="http://purl.org/dc/terms/"/>
    <ds:schemaRef ds:uri="dffadf15-067a-4e50-a3a9-77b93cbce0b8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2eb25448-20fa-4ef5-83b3-759cb732aca2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9094F4F-E73E-4CA4-92DC-64BD692CB3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b25448-20fa-4ef5-83b3-759cb732aca2"/>
    <ds:schemaRef ds:uri="dffadf15-067a-4e50-a3a9-77b93cbce0b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3274252-8A71-45D8-96FC-3D59EC52B42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3311</TotalTime>
  <Words>1914</Words>
  <Application>Microsoft Office PowerPoint</Application>
  <PresentationFormat>Widescreen</PresentationFormat>
  <Paragraphs>288</Paragraphs>
  <Slides>25</Slides>
  <Notes>6</Notes>
  <HiddenSlides>12</HiddenSlides>
  <MMClips>0</MMClips>
  <ScaleCrop>false</ScaleCrop>
  <HeadingPairs>
    <vt:vector size="8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41" baseType="lpstr">
      <vt:lpstr>굴림</vt:lpstr>
      <vt:lpstr>NanumSquareRound ExtraBold</vt:lpstr>
      <vt:lpstr>TmonMonsori Black</vt:lpstr>
      <vt:lpstr>Arial</vt:lpstr>
      <vt:lpstr>Arial Black</vt:lpstr>
      <vt:lpstr>Arial Narrow</vt:lpstr>
      <vt:lpstr>Calibri</vt:lpstr>
      <vt:lpstr>MT Extra</vt:lpstr>
      <vt:lpstr>Symbol</vt:lpstr>
      <vt:lpstr>Tahoma</vt:lpstr>
      <vt:lpstr>Times</vt:lpstr>
      <vt:lpstr>Times New Roman</vt:lpstr>
      <vt:lpstr>Trebuchet MS</vt:lpstr>
      <vt:lpstr>Wingdings</vt:lpstr>
      <vt:lpstr>Office Theme</vt:lpstr>
      <vt:lpstr>Document</vt:lpstr>
      <vt:lpstr> Lecture 10   Time in Distributed System</vt:lpstr>
      <vt:lpstr>Time and Clock</vt:lpstr>
      <vt:lpstr>Global positioning system: GPS</vt:lpstr>
      <vt:lpstr>What does “concurrent” mean?</vt:lpstr>
      <vt:lpstr>Sequential and Concurrent events</vt:lpstr>
      <vt:lpstr>Causality</vt:lpstr>
      <vt:lpstr>Defining causal relationship</vt:lpstr>
      <vt:lpstr>Example of causality</vt:lpstr>
      <vt:lpstr>Logical clocks</vt:lpstr>
      <vt:lpstr>Logical clocks</vt:lpstr>
      <vt:lpstr>Total order in a distributed system</vt:lpstr>
      <vt:lpstr>Vector clock</vt:lpstr>
      <vt:lpstr>Implementing VC</vt:lpstr>
      <vt:lpstr>Vector clocks</vt:lpstr>
      <vt:lpstr>Physical clock synchronization</vt:lpstr>
      <vt:lpstr>Physical clock synchronization</vt:lpstr>
      <vt:lpstr>Physical clock synchronization Classification</vt:lpstr>
      <vt:lpstr>Terminologies</vt:lpstr>
      <vt:lpstr>Internal synchronization</vt:lpstr>
      <vt:lpstr>Internal synchronization</vt:lpstr>
      <vt:lpstr>Internal synchronization</vt:lpstr>
      <vt:lpstr>External Synchronization Cristian’s method</vt:lpstr>
      <vt:lpstr>Network Time Protocol (NTP)</vt:lpstr>
      <vt:lpstr>P2P mode of NTP</vt:lpstr>
      <vt:lpstr>Problems with Clock adjustment</vt:lpstr>
    </vt:vector>
  </TitlesOfParts>
  <Company>Radford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Lee, Hwajung</dc:creator>
  <cp:lastModifiedBy>Lee, Hwajung</cp:lastModifiedBy>
  <cp:revision>88</cp:revision>
  <dcterms:created xsi:type="dcterms:W3CDTF">2020-07-03T17:09:21Z</dcterms:created>
  <dcterms:modified xsi:type="dcterms:W3CDTF">2020-11-01T22:12:02Z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0x010100F59DAF0407A351428470F65AE867762C</vt:lpwstr>
  </property>
</Properties>
</file>