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handoutMasterIdLst>
    <p:handoutMasterId r:id="rId36"/>
  </p:handoutMasterIdLst>
  <p:sldIdLst>
    <p:sldId id="259" r:id="rId5"/>
    <p:sldId id="260" r:id="rId6"/>
    <p:sldId id="272" r:id="rId7"/>
    <p:sldId id="273" r:id="rId8"/>
    <p:sldId id="274" r:id="rId9"/>
    <p:sldId id="275" r:id="rId10"/>
    <p:sldId id="276" r:id="rId11"/>
    <p:sldId id="305" r:id="rId12"/>
    <p:sldId id="279" r:id="rId13"/>
    <p:sldId id="280" r:id="rId14"/>
    <p:sldId id="281" r:id="rId15"/>
    <p:sldId id="282" r:id="rId16"/>
    <p:sldId id="283" r:id="rId17"/>
    <p:sldId id="284" r:id="rId18"/>
    <p:sldId id="285" r:id="rId19"/>
    <p:sldId id="306" r:id="rId20"/>
    <p:sldId id="287" r:id="rId21"/>
    <p:sldId id="288" r:id="rId22"/>
    <p:sldId id="307" r:id="rId23"/>
    <p:sldId id="290" r:id="rId24"/>
    <p:sldId id="291" r:id="rId25"/>
    <p:sldId id="292" r:id="rId26"/>
    <p:sldId id="293" r:id="rId27"/>
    <p:sldId id="294" r:id="rId28"/>
    <p:sldId id="295" r:id="rId29"/>
    <p:sldId id="296" r:id="rId30"/>
    <p:sldId id="297" r:id="rId31"/>
    <p:sldId id="298" r:id="rId32"/>
    <p:sldId id="304" r:id="rId33"/>
    <p:sldId id="30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565" autoAdjust="0"/>
    <p:restoredTop sz="82048" autoAdjust="0"/>
  </p:normalViewPr>
  <p:slideViewPr>
    <p:cSldViewPr snapToGrid="0">
      <p:cViewPr varScale="1">
        <p:scale>
          <a:sx n="55" d="100"/>
          <a:sy n="55" d="100"/>
        </p:scale>
        <p:origin x="768" y="48"/>
      </p:cViewPr>
      <p:guideLst/>
    </p:cSldViewPr>
  </p:slideViewPr>
  <p:notesTextViewPr>
    <p:cViewPr>
      <p:scale>
        <a:sx n="1" d="1"/>
        <a:sy n="1" d="1"/>
      </p:scale>
      <p:origin x="0" y="-332"/>
    </p:cViewPr>
  </p:notesTextViewPr>
  <p:sorterViewPr>
    <p:cViewPr>
      <p:scale>
        <a:sx n="100" d="100"/>
        <a:sy n="100" d="100"/>
      </p:scale>
      <p:origin x="0" y="-6764"/>
    </p:cViewPr>
  </p:sorterViewPr>
  <p:notesViewPr>
    <p:cSldViewPr snapToGrid="0">
      <p:cViewPr varScale="1">
        <p:scale>
          <a:sx n="65" d="100"/>
          <a:sy n="65" d="100"/>
        </p:scale>
        <p:origin x="2016"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142A18-7283-4A5A-8FA9-A832EE10E90E}" type="datetimeFigureOut">
              <a:rPr lang="en-US" smtClean="0"/>
              <a:t>9/20/2021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10E35E-1BD7-462B-A7E1-5A0E1DB5D165}" type="slidenum">
              <a:rPr lang="en-US" smtClean="0"/>
              <a:t>‹#›</a:t>
            </a:fld>
            <a:endParaRPr lang="en-US"/>
          </a:p>
        </p:txBody>
      </p:sp>
    </p:spTree>
    <p:extLst>
      <p:ext uri="{BB962C8B-B14F-4D97-AF65-F5344CB8AC3E}">
        <p14:creationId xmlns:p14="http://schemas.microsoft.com/office/powerpoint/2010/main" val="432124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860953-6E5C-4D28-9E54-286837A12B92}" type="datetimeFigureOut">
              <a:rPr lang="en-US" smtClean="0"/>
              <a:t>9/20/2021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12309-D0F5-4817-8322-61574FE93EEB}" type="slidenum">
              <a:rPr lang="en-US" smtClean="0"/>
              <a:t>‹#›</a:t>
            </a:fld>
            <a:endParaRPr lang="en-US"/>
          </a:p>
        </p:txBody>
      </p:sp>
    </p:spTree>
    <p:extLst>
      <p:ext uri="{BB962C8B-B14F-4D97-AF65-F5344CB8AC3E}">
        <p14:creationId xmlns:p14="http://schemas.microsoft.com/office/powerpoint/2010/main" val="2191068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4.1 - Purpose of ACLs</a:t>
            </a:r>
          </a:p>
          <a:p>
            <a:r>
              <a:rPr lang="en-US" dirty="0"/>
              <a:t>4.1.1 - What is an ACL?</a:t>
            </a:r>
          </a:p>
        </p:txBody>
      </p:sp>
      <p:sp>
        <p:nvSpPr>
          <p:cNvPr id="4" name="Slide Number Placeholder 3"/>
          <p:cNvSpPr>
            <a:spLocks noGrp="1"/>
          </p:cNvSpPr>
          <p:nvPr>
            <p:ph type="sldNum" sz="quarter" idx="5"/>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4159568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4.2 - Wildcard Masks in ACLs</a:t>
            </a:r>
          </a:p>
          <a:p>
            <a:r>
              <a:rPr lang="en-US" dirty="0"/>
              <a:t>4.2.2 - Wildcard Mask Types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55163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4.2 - Wildcard Masks in ACLs</a:t>
            </a:r>
          </a:p>
          <a:p>
            <a:r>
              <a:rPr lang="en-US" dirty="0"/>
              <a:t>4.2.3 - Wildcard Mask Calculation</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531053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4.2 - Wildcard Masks in ACLs</a:t>
            </a:r>
          </a:p>
          <a:p>
            <a:r>
              <a:rPr lang="en-US" dirty="0"/>
              <a:t>4.2.4 - Wildcard Mask Keywords</a:t>
            </a:r>
          </a:p>
          <a:p>
            <a:r>
              <a:rPr lang="en-US" dirty="0"/>
              <a:t>4.2.5 - Check Your Understanding - Wildcard Masks in ACLs</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650099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4.3 - Guidelines for ACLs</a:t>
            </a:r>
          </a:p>
          <a:p>
            <a:r>
              <a:rPr lang="en-US" dirty="0"/>
              <a:t>4.3.1 - Limited Number of ACLs per Interface</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3300124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4.3 - Guidelines for ACLs</a:t>
            </a:r>
          </a:p>
          <a:p>
            <a:r>
              <a:rPr lang="en-US" dirty="0"/>
              <a:t>4.3.1 - Limited Number of ACLs per Interface</a:t>
            </a:r>
          </a:p>
          <a:p>
            <a:r>
              <a:rPr lang="en-US" dirty="0"/>
              <a:t>4.3.2 - Check Your Understanding - Guidelines for ACL Creation</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1498448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4.4 - Types of IPv4 ACLs</a:t>
            </a:r>
          </a:p>
          <a:p>
            <a:r>
              <a:rPr lang="en-US" dirty="0"/>
              <a:t>4.4.1 - Standard and Extended ACLs</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938854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4.4 - Types of IPv4 ACLs</a:t>
            </a:r>
          </a:p>
          <a:p>
            <a:r>
              <a:rPr lang="en-US" dirty="0"/>
              <a:t>4.4.2 - Numbered and Named ACLs</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2726875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4.4 - Types of IPv4 ACLs</a:t>
            </a:r>
          </a:p>
          <a:p>
            <a:r>
              <a:rPr lang="en-US" dirty="0"/>
              <a:t>4.4.2 - Numbered and Named ACLs (Cont.)</a:t>
            </a:r>
          </a:p>
          <a:p>
            <a:endParaRPr lang="en-US" dirty="0"/>
          </a:p>
          <a:p>
            <a:endParaRPr lang="en-US" dirty="0"/>
          </a:p>
          <a:p>
            <a:r>
              <a:rPr lang="en-US" sz="1200" b="0" i="0" kern="1200" dirty="0">
                <a:solidFill>
                  <a:schemeClr val="tx1"/>
                </a:solidFill>
                <a:effectLst/>
                <a:latin typeface="+mn-lt"/>
                <a:ea typeface="+mn-ea"/>
                <a:cs typeface="+mn-cs"/>
              </a:rPr>
              <a:t>https://www.cisco.com/c/en/us/support/docs/ip/access-lists/26448-ACLsamples</a:t>
            </a:r>
            <a:r>
              <a:rPr lang="en-US" sz="1200" b="0" i="0" kern="1200">
                <a:solidFill>
                  <a:schemeClr val="tx1"/>
                </a:solidFill>
                <a:effectLst/>
                <a:latin typeface="+mn-lt"/>
                <a:ea typeface="+mn-ea"/>
                <a:cs typeface="+mn-cs"/>
              </a:rPr>
              <a:t>.html</a:t>
            </a:r>
          </a:p>
          <a:p>
            <a:r>
              <a:rPr lang="en-US" sz="1200" b="0" i="0" kern="1200" dirty="0">
                <a:solidFill>
                  <a:schemeClr val="tx1"/>
                </a:solidFill>
                <a:effectLst/>
                <a:latin typeface="+mn-lt"/>
                <a:ea typeface="+mn-ea"/>
                <a:cs typeface="+mn-cs"/>
              </a:rPr>
              <a:t>This figure shows that FTP (TCP, port 21) and FTP data (port 20 ) traffic sourced from </a:t>
            </a:r>
            <a:r>
              <a:rPr lang="en-US" sz="1200" b="0" i="0" kern="1200" dirty="0" err="1">
                <a:solidFill>
                  <a:schemeClr val="tx1"/>
                </a:solidFill>
                <a:effectLst/>
                <a:latin typeface="+mn-lt"/>
                <a:ea typeface="+mn-ea"/>
                <a:cs typeface="+mn-cs"/>
              </a:rPr>
              <a:t>NetB</a:t>
            </a:r>
            <a:r>
              <a:rPr lang="en-US" sz="1200" b="0" i="0" kern="1200" dirty="0">
                <a:solidFill>
                  <a:schemeClr val="tx1"/>
                </a:solidFill>
                <a:effectLst/>
                <a:latin typeface="+mn-lt"/>
                <a:ea typeface="+mn-ea"/>
                <a:cs typeface="+mn-cs"/>
              </a:rPr>
              <a:t> destined to </a:t>
            </a:r>
            <a:r>
              <a:rPr lang="en-US" sz="1200" b="0" i="0" kern="1200" dirty="0" err="1">
                <a:solidFill>
                  <a:schemeClr val="tx1"/>
                </a:solidFill>
                <a:effectLst/>
                <a:latin typeface="+mn-lt"/>
                <a:ea typeface="+mn-ea"/>
                <a:cs typeface="+mn-cs"/>
              </a:rPr>
              <a:t>NetA</a:t>
            </a:r>
            <a:r>
              <a:rPr lang="en-US" sz="1200" b="0" i="0" kern="1200" dirty="0">
                <a:solidFill>
                  <a:schemeClr val="tx1"/>
                </a:solidFill>
                <a:effectLst/>
                <a:latin typeface="+mn-lt"/>
                <a:ea typeface="+mn-ea"/>
                <a:cs typeface="+mn-cs"/>
              </a:rPr>
              <a:t> is denied, while all other IP traffic is permitted.</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4245327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4.4 - Types of IPv4 ACLs</a:t>
            </a:r>
          </a:p>
          <a:p>
            <a:r>
              <a:rPr lang="en-US" dirty="0"/>
              <a:t>4.4.3 - Where to Place ACLs</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1743910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4.4 - Types of IPv4 ACLs</a:t>
            </a:r>
          </a:p>
          <a:p>
            <a:r>
              <a:rPr lang="en-US" dirty="0"/>
              <a:t>4.4.3 - Where to Place ACLs (Cont.)</a:t>
            </a:r>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2361040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4.1 - Purpose of ACLs</a:t>
            </a:r>
          </a:p>
          <a:p>
            <a:r>
              <a:rPr lang="en-US" dirty="0"/>
              <a:t>4.1.1 - What is an ACL? (Cont.)</a:t>
            </a:r>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2047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4.4 - Types of IPv4 ACLs</a:t>
            </a:r>
          </a:p>
          <a:p>
            <a:r>
              <a:rPr lang="en-US" dirty="0"/>
              <a:t>4.4.4 - Standard ACL Placement Example</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1262589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4.4 - Types of IPv4 ACLs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4.4.4 - Standard ACL Placement Example (Cont.)</a:t>
            </a:r>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2997396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4.4 - Types of IPv4 ACLs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4.4.5 - Extended ACL Placement Example </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19406799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4.4 - Types of IPv4 ACLs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4.4.5 - Extended ACL Placement Example (Cont.)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4.4.5 - Check Your Understanding - Guidelines for ACL Placement</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40434685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2764321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4.1 - Purpose of ACLs</a:t>
            </a:r>
          </a:p>
          <a:p>
            <a:r>
              <a:rPr lang="en-US" dirty="0"/>
              <a:t>4.1.2 - Packet Filtering</a:t>
            </a:r>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533754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4.1 - Purpose of ACLs</a:t>
            </a:r>
          </a:p>
          <a:p>
            <a:r>
              <a:rPr lang="en-US" dirty="0"/>
              <a:t>4.1.3 - ACL Operation</a:t>
            </a:r>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1325180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4.1 - Purpose of ACLs</a:t>
            </a:r>
          </a:p>
          <a:p>
            <a:r>
              <a:rPr lang="en-US" dirty="0"/>
              <a:t>4.1.3 - ACL Operation (Cont.)</a:t>
            </a:r>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3213484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4.2 - Wildcard Masks in ACLs</a:t>
            </a:r>
          </a:p>
          <a:p>
            <a:r>
              <a:rPr lang="en-US" dirty="0"/>
              <a:t>4.2.1 - Wildcard Mask Overview</a:t>
            </a:r>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1458908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4.2 - Wildcard Masks in ACLs</a:t>
            </a:r>
          </a:p>
          <a:p>
            <a:r>
              <a:rPr lang="en-US" dirty="0"/>
              <a:t>4.2.1 - Wildcard Mask Overview (Cont.)</a:t>
            </a:r>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2545993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4.2 - Wildcard Masks in ACLs</a:t>
            </a:r>
          </a:p>
          <a:p>
            <a:r>
              <a:rPr lang="en-US" dirty="0"/>
              <a:t>4.2.2 - Wildcard Mask Types</a:t>
            </a:r>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1669191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4.2 - Wildcard Masks in ACLs</a:t>
            </a:r>
          </a:p>
          <a:p>
            <a:r>
              <a:rPr lang="en-US" dirty="0"/>
              <a:t>4.2.2 - Wildcard Mask Types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3917103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5427" y="0"/>
            <a:ext cx="11778343" cy="3509963"/>
          </a:xfrm>
        </p:spPr>
        <p:txBody>
          <a:bodyPr anchor="b">
            <a:normAutofit/>
          </a:bodyPr>
          <a:lstStyle>
            <a:lvl1pPr algn="ctr">
              <a:defRPr sz="4800"/>
            </a:lvl1pPr>
          </a:lstStyle>
          <a:p>
            <a:r>
              <a:rPr lang="en-US" dirty="0"/>
              <a:t>Click to edit Master title style</a:t>
            </a:r>
          </a:p>
        </p:txBody>
      </p:sp>
      <p:sp>
        <p:nvSpPr>
          <p:cNvPr id="3" name="Subtitle 2"/>
          <p:cNvSpPr>
            <a:spLocks noGrp="1"/>
          </p:cNvSpPr>
          <p:nvPr>
            <p:ph type="subTitle" idx="1"/>
          </p:nvPr>
        </p:nvSpPr>
        <p:spPr>
          <a:xfrm>
            <a:off x="435427" y="3602038"/>
            <a:ext cx="1129937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E28A5CF-960C-43F4-A9FF-1F4744ECDD93}"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1617478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28A5CF-960C-43F4-A9FF-1F4744ECDD93}"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2886031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30542" y="365125"/>
            <a:ext cx="13716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199" y="365125"/>
            <a:ext cx="9786257"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28A5CF-960C-43F4-A9FF-1F4744ECDD93}"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1523034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632883" y="1797051"/>
            <a:ext cx="11040076" cy="4098595"/>
          </a:xfrm>
          <a:prstGeom prst="rect">
            <a:avLst/>
          </a:prstGeom>
        </p:spPr>
        <p:txBody>
          <a:bodyPr lIns="91420" tIns="45710" rIns="91420" bIns="45710">
            <a:noAutofit/>
          </a:bodyPr>
          <a:lstStyle>
            <a:lvl1pPr marL="380910" marR="0" indent="-380910" algn="ctr" defTabSz="609458" rtl="0" eaLnBrk="1" fontAlgn="auto" latinLnBrk="0" hangingPunct="1">
              <a:lnSpc>
                <a:spcPct val="100000"/>
              </a:lnSpc>
              <a:spcBef>
                <a:spcPct val="20000"/>
              </a:spcBef>
              <a:spcAft>
                <a:spcPts val="0"/>
              </a:spcAft>
              <a:buClrTx/>
              <a:buSzTx/>
              <a:buFont typeface="Arial"/>
              <a:buNone/>
              <a:tabLst/>
              <a:defRPr sz="2667"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246248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1"/>
            <a:ext cx="12191999" cy="6887832"/>
          </a:xfrm>
          <a:prstGeom prst="rect">
            <a:avLst/>
          </a:prstGeom>
        </p:spPr>
      </p:pic>
      <p:grpSp>
        <p:nvGrpSpPr>
          <p:cNvPr id="4" name="Group 4"/>
          <p:cNvGrpSpPr>
            <a:grpSpLocks noChangeAspect="1"/>
          </p:cNvGrpSpPr>
          <p:nvPr userDrawn="1"/>
        </p:nvGrpSpPr>
        <p:grpSpPr bwMode="auto">
          <a:xfrm>
            <a:off x="4995059" y="2839808"/>
            <a:ext cx="2157259" cy="1147389"/>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137179480"/>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28A5CF-960C-43F4-A9FF-1F4744ECDD93}"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155659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11734800" cy="4562475"/>
          </a:xfr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457199" y="4589463"/>
            <a:ext cx="1124494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DE28A5CF-960C-43F4-A9FF-1F4744ECDD93}"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3048146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3515"/>
            <a:ext cx="5562600" cy="52734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199" y="903515"/>
            <a:ext cx="5606143" cy="52734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0"/>
            <a:ext cx="2743200" cy="365125"/>
          </a:xfrm>
        </p:spPr>
        <p:txBody>
          <a:bodyPr/>
          <a:lstStyle/>
          <a:p>
            <a:fld id="{DE28A5CF-960C-43F4-A9FF-1F4744ECDD93}" type="datetimeFigureOut">
              <a:rPr lang="en-US" smtClean="0"/>
              <a:t>9/20/2021</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035142" y="6356349"/>
            <a:ext cx="2743200" cy="365125"/>
          </a:xfrm>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4038265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199" y="1"/>
            <a:ext cx="11734801" cy="914399"/>
          </a:xfrm>
        </p:spPr>
        <p:txBody>
          <a:bodyPr/>
          <a:lstStyle/>
          <a:p>
            <a:r>
              <a:rPr lang="en-US"/>
              <a:t>Click to edit Master title style</a:t>
            </a:r>
          </a:p>
        </p:txBody>
      </p:sp>
      <p:sp>
        <p:nvSpPr>
          <p:cNvPr id="3" name="Text Placeholder 2"/>
          <p:cNvSpPr>
            <a:spLocks noGrp="1"/>
          </p:cNvSpPr>
          <p:nvPr>
            <p:ph type="body" idx="1"/>
          </p:nvPr>
        </p:nvSpPr>
        <p:spPr>
          <a:xfrm>
            <a:off x="457200" y="914400"/>
            <a:ext cx="55403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199" y="1828799"/>
            <a:ext cx="5540377" cy="436086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914400"/>
            <a:ext cx="552994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1828799"/>
            <a:ext cx="5529942" cy="436086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DE28A5CF-960C-43F4-A9FF-1F4744ECDD93}" type="datetimeFigureOut">
              <a:rPr lang="en-US" smtClean="0"/>
              <a:t>9/20/2021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3048668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28A5CF-960C-43F4-A9FF-1F4744ECDD93}" type="datetimeFigureOut">
              <a:rPr lang="en-US" smtClean="0"/>
              <a:t>9/20/2021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32822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28A5CF-960C-43F4-A9FF-1F4744ECDD93}" type="datetimeFigureOut">
              <a:rPr lang="en-US" smtClean="0"/>
              <a:t>9/20/2021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2116784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314826" cy="1055914"/>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54613" y="1"/>
            <a:ext cx="6547529" cy="58610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055914"/>
            <a:ext cx="4314826" cy="48130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28A5CF-960C-43F4-A9FF-1F4744ECDD93}"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38808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314826" cy="987425"/>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48943" y="1"/>
            <a:ext cx="6553199" cy="5861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7200" y="987425"/>
            <a:ext cx="4314826" cy="48815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28A5CF-960C-43F4-A9FF-1F4744ECDD93}"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1289723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199" y="1045029"/>
            <a:ext cx="11244943" cy="513193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r>
              <a:rPr lang="ko-KR" altLang="en-US" dirty="0"/>
              <a:t>글자체 테스트</a:t>
            </a:r>
            <a:endParaRPr lang="en-US" dirty="0"/>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199" y="635634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28A5CF-960C-43F4-A9FF-1F4744ECDD93}" type="datetimeFigureOut">
              <a:rPr lang="en-US" smtClean="0"/>
              <a:t>9/20/2021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958942" y="636111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A41F10-3B87-4F43-AE84-DBEF13163EE8}" type="slidenum">
              <a:rPr lang="en-US" smtClean="0"/>
              <a:t>‹#›</a:t>
            </a:fld>
            <a:endParaRPr lang="en-US"/>
          </a:p>
        </p:txBody>
      </p:sp>
      <p:sp>
        <p:nvSpPr>
          <p:cNvPr id="7" name="Title Placeholder 1"/>
          <p:cNvSpPr txBox="1">
            <a:spLocks/>
          </p:cNvSpPr>
          <p:nvPr userDrawn="1"/>
        </p:nvSpPr>
        <p:spPr>
          <a:xfrm>
            <a:off x="0" y="0"/>
            <a:ext cx="457200" cy="903515"/>
          </a:xfrm>
          <a:prstGeom prst="rect">
            <a:avLst/>
          </a:prstGeom>
          <a:solidFill>
            <a:srgbClr val="FF66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effectLst>
                  <a:outerShdw blurRad="38100" dist="38100" dir="2700000" algn="tl">
                    <a:srgbClr val="000000">
                      <a:alpha val="43137"/>
                    </a:srgbClr>
                  </a:outerShdw>
                </a:effectLst>
                <a:latin typeface="TmonMonsori Black" panose="02000A03000000000000" pitchFamily="2" charset="-127"/>
                <a:ea typeface="TmonMonsori Black" panose="02000A03000000000000" pitchFamily="2" charset="-127"/>
                <a:cs typeface="+mj-cs"/>
              </a:defRPr>
            </a:lvl1pPr>
          </a:lstStyle>
          <a:p>
            <a:endParaRPr lang="en-US" dirty="0"/>
          </a:p>
        </p:txBody>
      </p:sp>
      <p:sp>
        <p:nvSpPr>
          <p:cNvPr id="2" name="Title Placeholder 1"/>
          <p:cNvSpPr>
            <a:spLocks noGrp="1"/>
          </p:cNvSpPr>
          <p:nvPr>
            <p:ph type="title"/>
          </p:nvPr>
        </p:nvSpPr>
        <p:spPr>
          <a:xfrm>
            <a:off x="457200" y="0"/>
            <a:ext cx="11734800" cy="903515"/>
          </a:xfrm>
          <a:prstGeom prst="rect">
            <a:avLst/>
          </a:prstGeom>
          <a:solidFill>
            <a:srgbClr val="002060"/>
          </a:solidFill>
        </p:spPr>
        <p:txBody>
          <a:bodyPr vert="horz" lIns="91440" tIns="45720" rIns="91440" bIns="45720" rtlCol="0" anchor="b">
            <a:normAutofit/>
          </a:bodyPr>
          <a:lstStyle/>
          <a:p>
            <a:r>
              <a:rPr lang="en-US" dirty="0"/>
              <a:t>Click to edit Master title style</a:t>
            </a:r>
            <a:r>
              <a:rPr lang="ko-KR" altLang="en-US" dirty="0"/>
              <a:t>클릭</a:t>
            </a:r>
            <a:endParaRPr lang="en-US" dirty="0"/>
          </a:p>
        </p:txBody>
      </p:sp>
    </p:spTree>
    <p:extLst>
      <p:ext uri="{BB962C8B-B14F-4D97-AF65-F5344CB8AC3E}">
        <p14:creationId xmlns:p14="http://schemas.microsoft.com/office/powerpoint/2010/main" val="1131032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Lst>
  <p:txStyles>
    <p:titleStyle>
      <a:lvl1pPr algn="l" defTabSz="914400" rtl="0" eaLnBrk="1" latinLnBrk="0" hangingPunct="1">
        <a:lnSpc>
          <a:spcPct val="90000"/>
        </a:lnSpc>
        <a:spcBef>
          <a:spcPct val="0"/>
        </a:spcBef>
        <a:buNone/>
        <a:defRPr sz="4400" b="1" kern="1200">
          <a:solidFill>
            <a:schemeClr val="bg1"/>
          </a:solidFill>
          <a:effectLst>
            <a:outerShdw blurRad="38100" dist="38100" dir="2700000" algn="tl">
              <a:srgbClr val="000000">
                <a:alpha val="43137"/>
              </a:srgbClr>
            </a:outerShdw>
          </a:effectLst>
          <a:latin typeface="TmonMonsori Black" panose="02000A03000000000000" pitchFamily="2" charset="-127"/>
          <a:ea typeface="TmonMonsori Black" panose="02000A03000000000000" pitchFamily="2" charset="-12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NanumSquareRound ExtraBold" panose="020B0600000101010101" pitchFamily="34" charset="-127"/>
          <a:ea typeface="NanumSquareRound ExtraBold" panose="020B0600000101010101"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NanumSquareRound ExtraBold" panose="020B0600000101010101" pitchFamily="34" charset="-127"/>
          <a:ea typeface="NanumSquareRound ExtraBold" panose="020B0600000101010101"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NanumSquareRound ExtraBold" panose="020B0600000101010101" pitchFamily="34" charset="-127"/>
          <a:ea typeface="NanumSquareRound ExtraBold" panose="020B0600000101010101"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anumSquareRound ExtraBold" panose="020B0600000101010101" pitchFamily="34" charset="-127"/>
          <a:ea typeface="NanumSquareRound ExtraBold" panose="020B0600000101010101"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anumSquareRound ExtraBold" panose="020B0600000101010101" pitchFamily="34" charset="-127"/>
          <a:ea typeface="NanumSquareRound ExtraBold" panose="020B0600000101010101"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13.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14.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1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1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18.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1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20.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21.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2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23.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tags" Target="../tags/tag2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57200" y="1"/>
            <a:ext cx="11734800" cy="2133600"/>
          </a:xfrm>
        </p:spPr>
        <p:txBody>
          <a:bodyPr>
            <a:normAutofit/>
          </a:bodyPr>
          <a:lstStyle/>
          <a:p>
            <a:r>
              <a:rPr lang="en-US" altLang="en-US" sz="4400" dirty="0">
                <a:solidFill>
                  <a:srgbClr val="FFC000"/>
                </a:solidFill>
              </a:rPr>
              <a:t> Lecture 3 </a:t>
            </a:r>
            <a:br>
              <a:rPr lang="en-US" altLang="en-US" sz="4400" dirty="0"/>
            </a:br>
            <a:r>
              <a:rPr lang="en-US" altLang="en-US" sz="4400" dirty="0"/>
              <a:t>Access Control List</a:t>
            </a:r>
          </a:p>
        </p:txBody>
      </p:sp>
      <p:sp>
        <p:nvSpPr>
          <p:cNvPr id="5" name="!!Rectangle 3"/>
          <p:cNvSpPr>
            <a:spLocks noGrp="1" noChangeArrowheads="1"/>
          </p:cNvSpPr>
          <p:nvPr>
            <p:ph type="subTitle" idx="1"/>
          </p:nvPr>
        </p:nvSpPr>
        <p:spPr>
          <a:xfrm>
            <a:off x="4564928" y="2642483"/>
            <a:ext cx="7481441" cy="507713"/>
          </a:xfrm>
        </p:spPr>
        <p:txBody>
          <a:bodyPr>
            <a:noAutofit/>
          </a:bodyPr>
          <a:lstStyle/>
          <a:p>
            <a:r>
              <a:rPr lang="en-US" sz="3200" b="1" dirty="0"/>
              <a:t>Purpose of ACLs</a:t>
            </a:r>
            <a:endParaRPr lang="en-US" sz="3200" dirty="0"/>
          </a:p>
          <a:p>
            <a:endParaRPr lang="en-US" altLang="en-US" sz="3200" dirty="0"/>
          </a:p>
        </p:txBody>
      </p:sp>
      <p:sp>
        <p:nvSpPr>
          <p:cNvPr id="6" name="!!Rectangle 4"/>
          <p:cNvSpPr txBox="1">
            <a:spLocks noChangeArrowheads="1"/>
          </p:cNvSpPr>
          <p:nvPr/>
        </p:nvSpPr>
        <p:spPr>
          <a:xfrm>
            <a:off x="4397048" y="3150196"/>
            <a:ext cx="7481441" cy="57271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NanumSquareRound ExtraBold" panose="020B0600000101010101" pitchFamily="34" charset="-127"/>
                <a:ea typeface="NanumSquareRound ExtraBold" panose="020B0600000101010101" pitchFamily="34" charset="-127"/>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NanumSquareRound ExtraBold" panose="020B0600000101010101" pitchFamily="34" charset="-127"/>
                <a:ea typeface="NanumSquareRound ExtraBold" panose="020B0600000101010101" pitchFamily="34" charset="-127"/>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NanumSquareRound ExtraBold" panose="020B0600000101010101" pitchFamily="34" charset="-127"/>
                <a:ea typeface="NanumSquareRound ExtraBold" panose="020B0600000101010101" pitchFamily="34" charset="-127"/>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NanumSquareRound ExtraBold" panose="020B0600000101010101" pitchFamily="34" charset="-127"/>
                <a:ea typeface="NanumSquareRound ExtraBold" panose="020B0600000101010101" pitchFamily="34" charset="-127"/>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NanumSquareRound ExtraBold" panose="020B0600000101010101" pitchFamily="34" charset="-127"/>
                <a:ea typeface="NanumSquareRound ExtraBold" panose="020B0600000101010101" pitchFamily="34" charset="-127"/>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ctr"/>
            <a:r>
              <a:rPr lang="en-US" sz="3200" b="1" dirty="0"/>
              <a:t>Wildcard Masks in ACLs</a:t>
            </a:r>
            <a:endParaRPr lang="en-US" sz="32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596" y="2294192"/>
            <a:ext cx="6720349" cy="4480233"/>
          </a:xfrm>
          <a:prstGeom prst="rect">
            <a:avLst/>
          </a:prstGeom>
          <a:effectLst>
            <a:softEdge rad="457200"/>
          </a:effectLst>
        </p:spPr>
      </p:pic>
      <p:sp>
        <p:nvSpPr>
          <p:cNvPr id="7" name="!!Rectangle 4"/>
          <p:cNvSpPr txBox="1">
            <a:spLocks noChangeArrowheads="1"/>
          </p:cNvSpPr>
          <p:nvPr/>
        </p:nvSpPr>
        <p:spPr>
          <a:xfrm>
            <a:off x="4397048" y="3637966"/>
            <a:ext cx="7481441" cy="57271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NanumSquareRound ExtraBold" panose="020B0600000101010101" pitchFamily="34" charset="-127"/>
                <a:ea typeface="NanumSquareRound ExtraBold" panose="020B0600000101010101" pitchFamily="34" charset="-127"/>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NanumSquareRound ExtraBold" panose="020B0600000101010101" pitchFamily="34" charset="-127"/>
                <a:ea typeface="NanumSquareRound ExtraBold" panose="020B0600000101010101" pitchFamily="34" charset="-127"/>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NanumSquareRound ExtraBold" panose="020B0600000101010101" pitchFamily="34" charset="-127"/>
                <a:ea typeface="NanumSquareRound ExtraBold" panose="020B0600000101010101" pitchFamily="34" charset="-127"/>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NanumSquareRound ExtraBold" panose="020B0600000101010101" pitchFamily="34" charset="-127"/>
                <a:ea typeface="NanumSquareRound ExtraBold" panose="020B0600000101010101" pitchFamily="34" charset="-127"/>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NanumSquareRound ExtraBold" panose="020B0600000101010101" pitchFamily="34" charset="-127"/>
                <a:ea typeface="NanumSquareRound ExtraBold" panose="020B0600000101010101" pitchFamily="34" charset="-127"/>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ctr"/>
            <a:r>
              <a:rPr lang="en-US" sz="3200" b="1" dirty="0"/>
              <a:t>Guidelines for ACL Creation</a:t>
            </a:r>
            <a:endParaRPr lang="en-US" sz="3200" dirty="0"/>
          </a:p>
        </p:txBody>
      </p:sp>
      <p:sp>
        <p:nvSpPr>
          <p:cNvPr id="8" name="!!Rectangle 4"/>
          <p:cNvSpPr txBox="1">
            <a:spLocks noChangeArrowheads="1"/>
          </p:cNvSpPr>
          <p:nvPr/>
        </p:nvSpPr>
        <p:spPr>
          <a:xfrm>
            <a:off x="4475970" y="4141624"/>
            <a:ext cx="7481441" cy="57271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NanumSquareRound ExtraBold" panose="020B0600000101010101" pitchFamily="34" charset="-127"/>
                <a:ea typeface="NanumSquareRound ExtraBold" panose="020B0600000101010101" pitchFamily="34" charset="-127"/>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NanumSquareRound ExtraBold" panose="020B0600000101010101" pitchFamily="34" charset="-127"/>
                <a:ea typeface="NanumSquareRound ExtraBold" panose="020B0600000101010101" pitchFamily="34" charset="-127"/>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NanumSquareRound ExtraBold" panose="020B0600000101010101" pitchFamily="34" charset="-127"/>
                <a:ea typeface="NanumSquareRound ExtraBold" panose="020B0600000101010101" pitchFamily="34" charset="-127"/>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NanumSquareRound ExtraBold" panose="020B0600000101010101" pitchFamily="34" charset="-127"/>
                <a:ea typeface="NanumSquareRound ExtraBold" panose="020B0600000101010101" pitchFamily="34" charset="-127"/>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NanumSquareRound ExtraBold" panose="020B0600000101010101" pitchFamily="34" charset="-127"/>
                <a:ea typeface="NanumSquareRound ExtraBold" panose="020B0600000101010101" pitchFamily="34" charset="-127"/>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ctr"/>
            <a:r>
              <a:rPr lang="en-US" sz="3200" b="1" dirty="0"/>
              <a:t>Types of IPv4 ACLs</a:t>
            </a:r>
            <a:endParaRPr lang="en-US" sz="3200" dirty="0"/>
          </a:p>
        </p:txBody>
      </p:sp>
      <p:sp>
        <p:nvSpPr>
          <p:cNvPr id="9" name="TextBox 8"/>
          <p:cNvSpPr txBox="1"/>
          <p:nvPr/>
        </p:nvSpPr>
        <p:spPr>
          <a:xfrm>
            <a:off x="5616508" y="6074228"/>
            <a:ext cx="6395149" cy="338554"/>
          </a:xfrm>
          <a:prstGeom prst="rect">
            <a:avLst/>
          </a:prstGeom>
          <a:noFill/>
        </p:spPr>
        <p:txBody>
          <a:bodyPr wrap="none" rtlCol="0">
            <a:spAutoFit/>
          </a:bodyPr>
          <a:lstStyle/>
          <a:p>
            <a:r>
              <a:rPr lang="en-US" sz="1600" b="1" dirty="0"/>
              <a:t>The content of this presentation slide is from Cisco Networking Academy.</a:t>
            </a:r>
          </a:p>
        </p:txBody>
      </p:sp>
    </p:spTree>
    <p:extLst>
      <p:ext uri="{BB962C8B-B14F-4D97-AF65-F5344CB8AC3E}">
        <p14:creationId xmlns:p14="http://schemas.microsoft.com/office/powerpoint/2010/main" val="275152092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74379ED1-F446-2947-A2C3-523C237261E2}"/>
              </a:ext>
            </a:extLst>
          </p:cNvPr>
          <p:cNvGraphicFramePr>
            <a:graphicFrameLocks noGrp="1"/>
          </p:cNvGraphicFramePr>
          <p:nvPr>
            <p:ph idx="1"/>
            <p:extLst>
              <p:ext uri="{D42A27DB-BD31-4B8C-83A1-F6EECF244321}">
                <p14:modId xmlns:p14="http://schemas.microsoft.com/office/powerpoint/2010/main" val="466193519"/>
              </p:ext>
            </p:extLst>
          </p:nvPr>
        </p:nvGraphicFramePr>
        <p:xfrm>
          <a:off x="457051" y="914399"/>
          <a:ext cx="11050209" cy="5747163"/>
        </p:xfrm>
        <a:graphic>
          <a:graphicData uri="http://schemas.openxmlformats.org/drawingml/2006/table">
            <a:tbl>
              <a:tblPr firstRow="1" bandRow="1">
                <a:tableStyleId>{5C22544A-7EE6-4342-B048-85BDC9FD1C3A}</a:tableStyleId>
              </a:tblPr>
              <a:tblGrid>
                <a:gridCol w="2349441">
                  <a:extLst>
                    <a:ext uri="{9D8B030D-6E8A-4147-A177-3AD203B41FA5}">
                      <a16:colId xmlns:a16="http://schemas.microsoft.com/office/drawing/2014/main" val="3476092771"/>
                    </a:ext>
                  </a:extLst>
                </a:gridCol>
                <a:gridCol w="2681577">
                  <a:extLst>
                    <a:ext uri="{9D8B030D-6E8A-4147-A177-3AD203B41FA5}">
                      <a16:colId xmlns:a16="http://schemas.microsoft.com/office/drawing/2014/main" val="2629171601"/>
                    </a:ext>
                  </a:extLst>
                </a:gridCol>
                <a:gridCol w="6019191">
                  <a:extLst>
                    <a:ext uri="{9D8B030D-6E8A-4147-A177-3AD203B41FA5}">
                      <a16:colId xmlns:a16="http://schemas.microsoft.com/office/drawing/2014/main" val="1239791389"/>
                    </a:ext>
                  </a:extLst>
                </a:gridCol>
              </a:tblGrid>
              <a:tr h="723043">
                <a:tc>
                  <a:txBody>
                    <a:bodyPr/>
                    <a:lstStyle/>
                    <a:p>
                      <a:pPr algn="l" fontAlgn="ctr"/>
                      <a:r>
                        <a:rPr lang="en-US" sz="2000" b="1" dirty="0">
                          <a:solidFill>
                            <a:schemeClr val="bg1"/>
                          </a:solidFill>
                          <a:effectLst/>
                        </a:rPr>
                        <a:t>Wildcard Mask</a:t>
                      </a:r>
                      <a:endParaRPr lang="en-US" sz="2000" dirty="0">
                        <a:solidFill>
                          <a:schemeClr val="bg1"/>
                        </a:solidFill>
                        <a:effectLst/>
                      </a:endParaRPr>
                    </a:p>
                  </a:txBody>
                  <a:tcPr marL="63500" marR="63500" marT="63500" marB="63500" anchor="ctr">
                    <a:solidFill>
                      <a:schemeClr val="bg1">
                        <a:lumMod val="50000"/>
                      </a:schemeClr>
                    </a:solidFill>
                  </a:tcPr>
                </a:tc>
                <a:tc>
                  <a:txBody>
                    <a:bodyPr/>
                    <a:lstStyle/>
                    <a:p>
                      <a:pPr algn="l" fontAlgn="ctr"/>
                      <a:r>
                        <a:rPr lang="en-US" sz="2000" b="1" dirty="0">
                          <a:solidFill>
                            <a:schemeClr val="bg1"/>
                          </a:solidFill>
                          <a:effectLst/>
                        </a:rPr>
                        <a:t>Last Octet (in Binary)</a:t>
                      </a:r>
                      <a:endParaRPr lang="en-US" sz="2000" dirty="0">
                        <a:solidFill>
                          <a:schemeClr val="bg1"/>
                        </a:solidFill>
                        <a:effectLst/>
                      </a:endParaRPr>
                    </a:p>
                  </a:txBody>
                  <a:tcPr marL="63500" marR="63500" marT="63500" marB="63500" anchor="ctr">
                    <a:solidFill>
                      <a:schemeClr val="bg1">
                        <a:lumMod val="50000"/>
                      </a:schemeClr>
                    </a:solidFill>
                  </a:tcPr>
                </a:tc>
                <a:tc>
                  <a:txBody>
                    <a:bodyPr/>
                    <a:lstStyle/>
                    <a:p>
                      <a:pPr algn="l" fontAlgn="ctr"/>
                      <a:r>
                        <a:rPr lang="en-US" sz="2000" b="1" dirty="0">
                          <a:solidFill>
                            <a:schemeClr val="bg1"/>
                          </a:solidFill>
                          <a:effectLst/>
                        </a:rPr>
                        <a:t>Meaning (0 - match, 1 - ignore)</a:t>
                      </a:r>
                      <a:endParaRPr lang="en-US" sz="2000" dirty="0">
                        <a:solidFill>
                          <a:schemeClr val="bg1"/>
                        </a:solidFill>
                        <a:effectLst/>
                      </a:endParaRPr>
                    </a:p>
                  </a:txBody>
                  <a:tcPr marL="63500" marR="63500" marT="63500" marB="63500" anchor="ctr">
                    <a:solidFill>
                      <a:schemeClr val="bg1">
                        <a:lumMod val="50000"/>
                      </a:schemeClr>
                    </a:solidFill>
                  </a:tcPr>
                </a:tc>
                <a:extLst>
                  <a:ext uri="{0D108BD9-81ED-4DB2-BD59-A6C34878D82A}">
                    <a16:rowId xmlns:a16="http://schemas.microsoft.com/office/drawing/2014/main" val="3866350724"/>
                  </a:ext>
                </a:extLst>
              </a:tr>
              <a:tr h="418031">
                <a:tc>
                  <a:txBody>
                    <a:bodyPr/>
                    <a:lstStyle/>
                    <a:p>
                      <a:pPr rtl="0" fontAlgn="ctr"/>
                      <a:r>
                        <a:rPr lang="en-US" sz="2400" b="1">
                          <a:effectLst/>
                        </a:rPr>
                        <a:t>0.0.0.0</a:t>
                      </a:r>
                      <a:endParaRPr lang="en-US" sz="2400" b="0">
                        <a:effectLst/>
                      </a:endParaRPr>
                    </a:p>
                  </a:txBody>
                  <a:tcPr marL="63500" marR="63500" marT="63500" marB="63500" anchor="ctr"/>
                </a:tc>
                <a:tc>
                  <a:txBody>
                    <a:bodyPr/>
                    <a:lstStyle/>
                    <a:p>
                      <a:pPr rtl="0" fontAlgn="ctr"/>
                      <a:r>
                        <a:rPr lang="en-US" sz="2400" b="1" dirty="0">
                          <a:effectLst/>
                        </a:rPr>
                        <a:t>00000000</a:t>
                      </a:r>
                      <a:endParaRPr lang="en-US" sz="2400" b="0" dirty="0">
                        <a:effectLst/>
                      </a:endParaRPr>
                    </a:p>
                  </a:txBody>
                  <a:tcPr marL="63500" marR="63500" marT="63500" marB="63500" anchor="ctr"/>
                </a:tc>
                <a:tc>
                  <a:txBody>
                    <a:bodyPr/>
                    <a:lstStyle/>
                    <a:p>
                      <a:pPr fontAlgn="ctr"/>
                      <a:r>
                        <a:rPr lang="en-US" sz="2400" b="0" dirty="0">
                          <a:effectLst/>
                        </a:rPr>
                        <a:t>Match all octets.</a:t>
                      </a:r>
                    </a:p>
                  </a:txBody>
                  <a:tcPr marL="63500" marR="63500" marT="63500" marB="63500" anchor="ctr"/>
                </a:tc>
                <a:extLst>
                  <a:ext uri="{0D108BD9-81ED-4DB2-BD59-A6C34878D82A}">
                    <a16:rowId xmlns:a16="http://schemas.microsoft.com/office/drawing/2014/main" val="181267600"/>
                  </a:ext>
                </a:extLst>
              </a:tr>
              <a:tr h="1031087">
                <a:tc>
                  <a:txBody>
                    <a:bodyPr/>
                    <a:lstStyle/>
                    <a:p>
                      <a:pPr rtl="0" fontAlgn="ctr"/>
                      <a:r>
                        <a:rPr lang="en-US" sz="2400" b="1">
                          <a:effectLst/>
                        </a:rPr>
                        <a:t>0.0.0.63</a:t>
                      </a:r>
                      <a:endParaRPr lang="en-US" sz="2400" b="0">
                        <a:effectLst/>
                      </a:endParaRPr>
                    </a:p>
                  </a:txBody>
                  <a:tcPr marL="63500" marR="63500" marT="63500" marB="63500" anchor="ctr"/>
                </a:tc>
                <a:tc>
                  <a:txBody>
                    <a:bodyPr/>
                    <a:lstStyle/>
                    <a:p>
                      <a:pPr rtl="0" fontAlgn="ctr"/>
                      <a:r>
                        <a:rPr lang="en-US" sz="2400" b="1" dirty="0">
                          <a:effectLst/>
                        </a:rPr>
                        <a:t>00111111</a:t>
                      </a:r>
                      <a:endParaRPr lang="en-US" sz="2400" b="0" dirty="0">
                        <a:effectLst/>
                      </a:endParaRPr>
                    </a:p>
                  </a:txBody>
                  <a:tcPr marL="63500" marR="63500" marT="63500" marB="63500" anchor="ctr"/>
                </a:tc>
                <a:tc>
                  <a:txBody>
                    <a:bodyPr/>
                    <a:lstStyle/>
                    <a:p>
                      <a:pPr fontAlgn="ctr">
                        <a:buFont typeface="Arial" panose="020B0604020202020204" pitchFamily="34" charset="0"/>
                        <a:buChar char="•"/>
                      </a:pPr>
                      <a:r>
                        <a:rPr lang="en-US" sz="2400" b="0" dirty="0">
                          <a:effectLst/>
                        </a:rPr>
                        <a:t>Match the first three octets</a:t>
                      </a:r>
                    </a:p>
                    <a:p>
                      <a:pPr fontAlgn="ctr">
                        <a:buFont typeface="Arial" panose="020B0604020202020204" pitchFamily="34" charset="0"/>
                        <a:buChar char="•"/>
                      </a:pPr>
                      <a:r>
                        <a:rPr lang="en-US" sz="2400" b="0" dirty="0">
                          <a:effectLst/>
                        </a:rPr>
                        <a:t>Match the two left most bits of the last octet</a:t>
                      </a:r>
                    </a:p>
                    <a:p>
                      <a:pPr fontAlgn="ctr">
                        <a:buFont typeface="Arial" panose="020B0604020202020204" pitchFamily="34" charset="0"/>
                        <a:buChar char="•"/>
                      </a:pPr>
                      <a:r>
                        <a:rPr lang="en-US" sz="2400" b="0" dirty="0">
                          <a:effectLst/>
                        </a:rPr>
                        <a:t>Ignore the last 6 bits</a:t>
                      </a:r>
                    </a:p>
                  </a:txBody>
                  <a:tcPr marL="63500" marR="63500" marT="63500" marB="63500" anchor="ctr"/>
                </a:tc>
                <a:extLst>
                  <a:ext uri="{0D108BD9-81ED-4DB2-BD59-A6C34878D82A}">
                    <a16:rowId xmlns:a16="http://schemas.microsoft.com/office/drawing/2014/main" val="188092765"/>
                  </a:ext>
                </a:extLst>
              </a:tr>
              <a:tr h="1031087">
                <a:tc>
                  <a:txBody>
                    <a:bodyPr/>
                    <a:lstStyle/>
                    <a:p>
                      <a:pPr rtl="0" fontAlgn="ctr"/>
                      <a:r>
                        <a:rPr lang="en-US" sz="2400" b="1">
                          <a:effectLst/>
                        </a:rPr>
                        <a:t>0.0.0.15</a:t>
                      </a:r>
                      <a:endParaRPr lang="en-US" sz="2400" b="0">
                        <a:effectLst/>
                      </a:endParaRPr>
                    </a:p>
                  </a:txBody>
                  <a:tcPr marL="63500" marR="63500" marT="63500" marB="63500" anchor="ctr"/>
                </a:tc>
                <a:tc>
                  <a:txBody>
                    <a:bodyPr/>
                    <a:lstStyle/>
                    <a:p>
                      <a:pPr rtl="0" fontAlgn="ctr"/>
                      <a:r>
                        <a:rPr lang="en-US" sz="2400" b="1">
                          <a:effectLst/>
                        </a:rPr>
                        <a:t>00001111</a:t>
                      </a:r>
                      <a:endParaRPr lang="en-US" sz="2400" b="0">
                        <a:effectLst/>
                      </a:endParaRPr>
                    </a:p>
                  </a:txBody>
                  <a:tcPr marL="63500" marR="63500" marT="63500" marB="63500" anchor="ctr"/>
                </a:tc>
                <a:tc>
                  <a:txBody>
                    <a:bodyPr/>
                    <a:lstStyle/>
                    <a:p>
                      <a:pPr fontAlgn="ctr">
                        <a:buFont typeface="Arial" panose="020B0604020202020204" pitchFamily="34" charset="0"/>
                        <a:buChar char="•"/>
                      </a:pPr>
                      <a:r>
                        <a:rPr lang="en-US" sz="2400" b="0">
                          <a:effectLst/>
                        </a:rPr>
                        <a:t>Match the first three octets</a:t>
                      </a:r>
                    </a:p>
                    <a:p>
                      <a:pPr fontAlgn="ctr">
                        <a:buFont typeface="Arial" panose="020B0604020202020204" pitchFamily="34" charset="0"/>
                        <a:buChar char="•"/>
                      </a:pPr>
                      <a:r>
                        <a:rPr lang="en-US" sz="2400" b="0">
                          <a:effectLst/>
                        </a:rPr>
                        <a:t>Match the four left most bits of the last octet</a:t>
                      </a:r>
                    </a:p>
                    <a:p>
                      <a:pPr fontAlgn="ctr">
                        <a:buFont typeface="Arial" panose="020B0604020202020204" pitchFamily="34" charset="0"/>
                        <a:buChar char="•"/>
                      </a:pPr>
                      <a:r>
                        <a:rPr lang="en-US" sz="2400" b="0">
                          <a:effectLst/>
                        </a:rPr>
                        <a:t>Ignore the last 4 bits of the last octet</a:t>
                      </a:r>
                    </a:p>
                  </a:txBody>
                  <a:tcPr marL="63500" marR="63500" marT="63500" marB="63500" anchor="ctr"/>
                </a:tc>
                <a:extLst>
                  <a:ext uri="{0D108BD9-81ED-4DB2-BD59-A6C34878D82A}">
                    <a16:rowId xmlns:a16="http://schemas.microsoft.com/office/drawing/2014/main" val="3431003649"/>
                  </a:ext>
                </a:extLst>
              </a:tr>
              <a:tr h="1031087">
                <a:tc>
                  <a:txBody>
                    <a:bodyPr/>
                    <a:lstStyle/>
                    <a:p>
                      <a:pPr rtl="0" fontAlgn="ctr"/>
                      <a:r>
                        <a:rPr lang="en-US" sz="2400" b="1">
                          <a:effectLst/>
                        </a:rPr>
                        <a:t>0.0.0.248</a:t>
                      </a:r>
                      <a:endParaRPr lang="en-US" sz="2400" b="0">
                        <a:effectLst/>
                      </a:endParaRPr>
                    </a:p>
                  </a:txBody>
                  <a:tcPr marL="63500" marR="63500" marT="63500" marB="63500" anchor="ctr"/>
                </a:tc>
                <a:tc>
                  <a:txBody>
                    <a:bodyPr/>
                    <a:lstStyle/>
                    <a:p>
                      <a:pPr rtl="0" fontAlgn="ctr"/>
                      <a:r>
                        <a:rPr lang="en-US" sz="2400" b="1" dirty="0">
                          <a:effectLst/>
                        </a:rPr>
                        <a:t>11111100</a:t>
                      </a:r>
                      <a:endParaRPr lang="en-US" sz="2400" b="0" dirty="0">
                        <a:effectLst/>
                      </a:endParaRPr>
                    </a:p>
                  </a:txBody>
                  <a:tcPr marL="63500" marR="63500" marT="63500" marB="63500" anchor="ctr"/>
                </a:tc>
                <a:tc>
                  <a:txBody>
                    <a:bodyPr/>
                    <a:lstStyle/>
                    <a:p>
                      <a:pPr fontAlgn="ctr">
                        <a:buFont typeface="Arial" panose="020B0604020202020204" pitchFamily="34" charset="0"/>
                        <a:buChar char="•"/>
                      </a:pPr>
                      <a:r>
                        <a:rPr lang="en-US" sz="2400" b="0">
                          <a:effectLst/>
                        </a:rPr>
                        <a:t>Match the first three octets</a:t>
                      </a:r>
                    </a:p>
                    <a:p>
                      <a:pPr fontAlgn="ctr">
                        <a:buFont typeface="Arial" panose="020B0604020202020204" pitchFamily="34" charset="0"/>
                        <a:buChar char="•"/>
                      </a:pPr>
                      <a:r>
                        <a:rPr lang="en-US" sz="2400" b="0">
                          <a:effectLst/>
                        </a:rPr>
                        <a:t>Ignore the six left most bits of the last octet</a:t>
                      </a:r>
                    </a:p>
                    <a:p>
                      <a:pPr fontAlgn="ctr">
                        <a:buFont typeface="Arial" panose="020B0604020202020204" pitchFamily="34" charset="0"/>
                        <a:buChar char="•"/>
                      </a:pPr>
                      <a:r>
                        <a:rPr lang="en-US" sz="2400" b="0">
                          <a:effectLst/>
                        </a:rPr>
                        <a:t>Match the last two bits</a:t>
                      </a:r>
                    </a:p>
                  </a:txBody>
                  <a:tcPr marL="63500" marR="63500" marT="63500" marB="63500" anchor="ctr"/>
                </a:tc>
                <a:extLst>
                  <a:ext uri="{0D108BD9-81ED-4DB2-BD59-A6C34878D82A}">
                    <a16:rowId xmlns:a16="http://schemas.microsoft.com/office/drawing/2014/main" val="1972926314"/>
                  </a:ext>
                </a:extLst>
              </a:tr>
              <a:tr h="723043">
                <a:tc>
                  <a:txBody>
                    <a:bodyPr/>
                    <a:lstStyle/>
                    <a:p>
                      <a:pPr rtl="0" fontAlgn="ctr"/>
                      <a:r>
                        <a:rPr lang="en-US" sz="2400" b="1">
                          <a:effectLst/>
                        </a:rPr>
                        <a:t>0.0.0.255</a:t>
                      </a:r>
                      <a:endParaRPr lang="en-US" sz="2400" b="0">
                        <a:effectLst/>
                      </a:endParaRPr>
                    </a:p>
                  </a:txBody>
                  <a:tcPr marL="63500" marR="63500" marT="63500" marB="63500" anchor="ctr"/>
                </a:tc>
                <a:tc>
                  <a:txBody>
                    <a:bodyPr/>
                    <a:lstStyle/>
                    <a:p>
                      <a:pPr rtl="0" fontAlgn="ctr"/>
                      <a:r>
                        <a:rPr lang="en-US" sz="2400" b="1">
                          <a:effectLst/>
                        </a:rPr>
                        <a:t>11111111</a:t>
                      </a:r>
                      <a:endParaRPr lang="en-US" sz="2400" b="0">
                        <a:effectLst/>
                      </a:endParaRPr>
                    </a:p>
                  </a:txBody>
                  <a:tcPr marL="63500" marR="63500" marT="63500" marB="63500" anchor="ctr"/>
                </a:tc>
                <a:tc>
                  <a:txBody>
                    <a:bodyPr/>
                    <a:lstStyle/>
                    <a:p>
                      <a:pPr fontAlgn="ctr">
                        <a:buFont typeface="Arial" panose="020B0604020202020204" pitchFamily="34" charset="0"/>
                        <a:buChar char="•"/>
                      </a:pPr>
                      <a:r>
                        <a:rPr lang="en-US" sz="2400" b="0" dirty="0">
                          <a:effectLst/>
                        </a:rPr>
                        <a:t>Match the first three octet</a:t>
                      </a:r>
                    </a:p>
                    <a:p>
                      <a:pPr fontAlgn="ctr">
                        <a:buFont typeface="Arial" panose="020B0604020202020204" pitchFamily="34" charset="0"/>
                        <a:buChar char="•"/>
                      </a:pPr>
                      <a:r>
                        <a:rPr lang="en-US" sz="2400" b="0" dirty="0">
                          <a:effectLst/>
                        </a:rPr>
                        <a:t>Ignore the last octet</a:t>
                      </a:r>
                    </a:p>
                  </a:txBody>
                  <a:tcPr marL="63500" marR="63500" marT="63500" marB="63500" anchor="ctr"/>
                </a:tc>
                <a:extLst>
                  <a:ext uri="{0D108BD9-81ED-4DB2-BD59-A6C34878D82A}">
                    <a16:rowId xmlns:a16="http://schemas.microsoft.com/office/drawing/2014/main" val="145835747"/>
                  </a:ext>
                </a:extLst>
              </a:tr>
            </a:tbl>
          </a:graphicData>
        </a:graphic>
      </p:graphicFrame>
      <p:sp>
        <p:nvSpPr>
          <p:cNvPr id="5" name="Title 2">
            <a:extLst>
              <a:ext uri="{FF2B5EF4-FFF2-40B4-BE49-F238E27FC236}">
                <a16:creationId xmlns:a16="http://schemas.microsoft.com/office/drawing/2014/main" id="{C02AA8F8-1E43-384B-8982-C0BB94049B5C}"/>
              </a:ext>
            </a:extLst>
          </p:cNvPr>
          <p:cNvSpPr txBox="1">
            <a:spLocks/>
          </p:cNvSpPr>
          <p:nvPr/>
        </p:nvSpPr>
        <p:spPr bwMode="auto">
          <a:xfrm>
            <a:off x="457051" y="0"/>
            <a:ext cx="11726636" cy="91439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b="1" kern="1200">
                <a:solidFill>
                  <a:srgbClr val="004C69"/>
                </a:solidFill>
                <a:effectLst>
                  <a:outerShdw blurRad="38100" dist="38100" dir="2700000" algn="tl">
                    <a:srgbClr val="000000">
                      <a:alpha val="43137"/>
                    </a:srgbClr>
                  </a:outerShdw>
                </a:effectLst>
                <a:latin typeface="TmonMonsori Black" panose="02000A03000000000000" pitchFamily="2" charset="-127"/>
                <a:ea typeface="TmonMonsori Black" panose="02000A03000000000000" pitchFamily="2" charset="-127"/>
                <a:cs typeface="+mj-cs"/>
              </a:defRPr>
            </a:lvl1pPr>
          </a:lstStyle>
          <a:p>
            <a:r>
              <a:rPr lang="en-US" sz="1600" dirty="0">
                <a:solidFill>
                  <a:schemeClr val="bg1">
                    <a:lumMod val="65000"/>
                  </a:schemeClr>
                </a:solidFill>
              </a:rPr>
              <a:t>Wildcard Masks in ACLs</a:t>
            </a:r>
            <a:br>
              <a:rPr lang="en-US" dirty="0">
                <a:solidFill>
                  <a:schemeClr val="bg1"/>
                </a:solidFill>
              </a:rPr>
            </a:br>
            <a:r>
              <a:rPr lang="en-US" sz="4000" dirty="0">
                <a:solidFill>
                  <a:schemeClr val="bg1"/>
                </a:solidFill>
              </a:rPr>
              <a:t>Wildcard Mask Overview (Cont.)</a:t>
            </a:r>
          </a:p>
        </p:txBody>
      </p:sp>
    </p:spTree>
    <p:custDataLst>
      <p:tags r:id="rId1"/>
    </p:custDataLst>
    <p:extLst>
      <p:ext uri="{BB962C8B-B14F-4D97-AF65-F5344CB8AC3E}">
        <p14:creationId xmlns:p14="http://schemas.microsoft.com/office/powerpoint/2010/main" val="3835078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B9C83DA-E6D1-CE42-8B70-F0CD0E5EF39E}"/>
              </a:ext>
            </a:extLst>
          </p:cNvPr>
          <p:cNvSpPr>
            <a:spLocks noGrp="1"/>
          </p:cNvSpPr>
          <p:nvPr>
            <p:ph idx="1"/>
          </p:nvPr>
        </p:nvSpPr>
        <p:spPr>
          <a:xfrm>
            <a:off x="632883" y="975784"/>
            <a:ext cx="11040076" cy="2420560"/>
          </a:xfrm>
        </p:spPr>
        <p:txBody>
          <a:bodyPr/>
          <a:lstStyle/>
          <a:p>
            <a:pPr marL="0" indent="0" algn="l"/>
            <a:r>
              <a:rPr lang="en-US" sz="2400" b="1" dirty="0">
                <a:solidFill>
                  <a:srgbClr val="000000"/>
                </a:solidFill>
              </a:rPr>
              <a:t>Wildcard to Match a Host:</a:t>
            </a:r>
            <a:r>
              <a:rPr lang="en-US" sz="2400" dirty="0">
                <a:solidFill>
                  <a:srgbClr val="000000"/>
                </a:solidFill>
              </a:rPr>
              <a:t> </a:t>
            </a:r>
          </a:p>
          <a:p>
            <a:pPr marL="457189" indent="-457189" algn="l">
              <a:buFont typeface="Arial" panose="020B0604020202020204" pitchFamily="34" charset="0"/>
              <a:buChar char="•"/>
            </a:pPr>
            <a:r>
              <a:rPr lang="en-US" sz="2400" dirty="0">
                <a:solidFill>
                  <a:srgbClr val="000000"/>
                </a:solidFill>
              </a:rPr>
              <a:t>Assume ACL 10 needs an ACE that only permits the host with IPv4 address 192.168.1.1. Recall that “0” equals a match and “1” equals ignore. To match a specific host IPv4 address, a wildcard mask consisting of all zeroes (i.e., 0.0.0.0) is required.</a:t>
            </a:r>
          </a:p>
          <a:p>
            <a:pPr marL="457189" indent="-457189" algn="l">
              <a:buFont typeface="Arial" panose="020B0604020202020204" pitchFamily="34" charset="0"/>
              <a:buChar char="•"/>
            </a:pPr>
            <a:r>
              <a:rPr lang="en-US" sz="2400" dirty="0">
                <a:solidFill>
                  <a:srgbClr val="000000"/>
                </a:solidFill>
              </a:rPr>
              <a:t>When the ACE is processed, the wildcard mask will </a:t>
            </a:r>
            <a:r>
              <a:rPr lang="en-US" sz="2400" dirty="0">
                <a:solidFill>
                  <a:srgbClr val="0070C0"/>
                </a:solidFill>
              </a:rPr>
              <a:t>permit </a:t>
            </a:r>
            <a:r>
              <a:rPr lang="en-US" sz="2400" dirty="0">
                <a:solidFill>
                  <a:srgbClr val="FF6600"/>
                </a:solidFill>
              </a:rPr>
              <a:t>only</a:t>
            </a:r>
            <a:r>
              <a:rPr lang="en-US" sz="2400" dirty="0">
                <a:solidFill>
                  <a:srgbClr val="0070C0"/>
                </a:solidFill>
              </a:rPr>
              <a:t> the 192.168.1.1 </a:t>
            </a:r>
            <a:r>
              <a:rPr lang="en-US" sz="2400" dirty="0">
                <a:solidFill>
                  <a:srgbClr val="000000"/>
                </a:solidFill>
              </a:rPr>
              <a:t>address. The resulting ACE in ACL 10 would be </a:t>
            </a:r>
            <a:r>
              <a:rPr lang="en-US" sz="2400" b="1" dirty="0">
                <a:solidFill>
                  <a:srgbClr val="0070C0"/>
                </a:solidFill>
              </a:rPr>
              <a:t>access-list 10 permit 192.168.1.1 </a:t>
            </a:r>
            <a:r>
              <a:rPr lang="en-US" sz="2400" b="1" dirty="0">
                <a:solidFill>
                  <a:srgbClr val="FF6600"/>
                </a:solidFill>
              </a:rPr>
              <a:t>0.0.0.0</a:t>
            </a:r>
            <a:r>
              <a:rPr lang="en-US" sz="2400" b="1" dirty="0">
                <a:solidFill>
                  <a:srgbClr val="000000"/>
                </a:solidFill>
              </a:rPr>
              <a:t>.</a:t>
            </a:r>
            <a:endParaRPr lang="en-US" sz="2400" dirty="0">
              <a:solidFill>
                <a:srgbClr val="000000"/>
              </a:solidFill>
            </a:endParaRPr>
          </a:p>
          <a:p>
            <a:pPr marL="457189" indent="-457189" algn="l">
              <a:buFont typeface="Arial" panose="020B0604020202020204" pitchFamily="34" charset="0"/>
              <a:buChar char="•"/>
            </a:pPr>
            <a:endParaRPr lang="en-US" sz="2133" dirty="0">
              <a:solidFill>
                <a:srgbClr val="000000"/>
              </a:solidFill>
            </a:endParaRPr>
          </a:p>
        </p:txBody>
      </p:sp>
      <p:graphicFrame>
        <p:nvGraphicFramePr>
          <p:cNvPr id="5" name="Table 4">
            <a:extLst>
              <a:ext uri="{FF2B5EF4-FFF2-40B4-BE49-F238E27FC236}">
                <a16:creationId xmlns:a16="http://schemas.microsoft.com/office/drawing/2014/main" id="{E5331AB4-66C2-584A-B146-D6F7F488BE1A}"/>
              </a:ext>
            </a:extLst>
          </p:cNvPr>
          <p:cNvGraphicFramePr>
            <a:graphicFrameLocks noGrp="1"/>
          </p:cNvGraphicFramePr>
          <p:nvPr>
            <p:extLst>
              <p:ext uri="{D42A27DB-BD31-4B8C-83A1-F6EECF244321}">
                <p14:modId xmlns:p14="http://schemas.microsoft.com/office/powerpoint/2010/main" val="3083297344"/>
              </p:ext>
            </p:extLst>
          </p:nvPr>
        </p:nvGraphicFramePr>
        <p:xfrm>
          <a:off x="776454" y="3756965"/>
          <a:ext cx="10896505" cy="2341879"/>
        </p:xfrm>
        <a:graphic>
          <a:graphicData uri="http://schemas.openxmlformats.org/drawingml/2006/table">
            <a:tbl>
              <a:tblPr firstRow="1" bandRow="1">
                <a:tableStyleId>{5C22544A-7EE6-4342-B048-85BDC9FD1C3A}</a:tableStyleId>
              </a:tblPr>
              <a:tblGrid>
                <a:gridCol w="2359752">
                  <a:extLst>
                    <a:ext uri="{9D8B030D-6E8A-4147-A177-3AD203B41FA5}">
                      <a16:colId xmlns:a16="http://schemas.microsoft.com/office/drawing/2014/main" val="2737826595"/>
                    </a:ext>
                  </a:extLst>
                </a:gridCol>
                <a:gridCol w="1937807">
                  <a:extLst>
                    <a:ext uri="{9D8B030D-6E8A-4147-A177-3AD203B41FA5}">
                      <a16:colId xmlns:a16="http://schemas.microsoft.com/office/drawing/2014/main" val="3491974834"/>
                    </a:ext>
                  </a:extLst>
                </a:gridCol>
                <a:gridCol w="6598946">
                  <a:extLst>
                    <a:ext uri="{9D8B030D-6E8A-4147-A177-3AD203B41FA5}">
                      <a16:colId xmlns:a16="http://schemas.microsoft.com/office/drawing/2014/main" val="2639978942"/>
                    </a:ext>
                  </a:extLst>
                </a:gridCol>
              </a:tblGrid>
              <a:tr h="494453">
                <a:tc>
                  <a:txBody>
                    <a:bodyPr/>
                    <a:lstStyle/>
                    <a:p>
                      <a:pPr algn="l" fontAlgn="ctr"/>
                      <a:endParaRPr lang="en-US" sz="2400" dirty="0">
                        <a:effectLst/>
                      </a:endParaRPr>
                    </a:p>
                  </a:txBody>
                  <a:tcPr marL="63500" marR="63500" marT="63500" marB="63500" anchor="ctr">
                    <a:solidFill>
                      <a:schemeClr val="bg1">
                        <a:lumMod val="50000"/>
                      </a:schemeClr>
                    </a:solidFill>
                  </a:tcPr>
                </a:tc>
                <a:tc>
                  <a:txBody>
                    <a:bodyPr/>
                    <a:lstStyle/>
                    <a:p>
                      <a:pPr algn="l" fontAlgn="ctr"/>
                      <a:r>
                        <a:rPr lang="en-US" sz="2400" b="1" dirty="0">
                          <a:effectLst/>
                        </a:rPr>
                        <a:t>Decimal</a:t>
                      </a:r>
                      <a:endParaRPr lang="en-US" sz="2400" dirty="0">
                        <a:effectLst/>
                      </a:endParaRPr>
                    </a:p>
                  </a:txBody>
                  <a:tcPr marL="63500" marR="63500" marT="63500" marB="63500" anchor="ctr">
                    <a:solidFill>
                      <a:schemeClr val="bg1">
                        <a:lumMod val="50000"/>
                      </a:schemeClr>
                    </a:solidFill>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2400" b="1" dirty="0">
                          <a:effectLst/>
                        </a:rPr>
                        <a:t>Binary</a:t>
                      </a:r>
                      <a:endParaRPr lang="en-US" sz="2400" dirty="0">
                        <a:effectLst/>
                      </a:endParaRPr>
                    </a:p>
                  </a:txBody>
                  <a:tcPr marL="121920" marR="121920" marT="60960" marB="60960">
                    <a:solidFill>
                      <a:schemeClr val="bg1">
                        <a:lumMod val="50000"/>
                      </a:schemeClr>
                    </a:solidFill>
                  </a:tcPr>
                </a:tc>
                <a:extLst>
                  <a:ext uri="{0D108BD9-81ED-4DB2-BD59-A6C34878D82A}">
                    <a16:rowId xmlns:a16="http://schemas.microsoft.com/office/drawing/2014/main" val="1757022524"/>
                  </a:ext>
                </a:extLst>
              </a:tr>
              <a:tr h="494453">
                <a:tc>
                  <a:txBody>
                    <a:bodyPr/>
                    <a:lstStyle/>
                    <a:p>
                      <a:pPr algn="r" fontAlgn="ctr"/>
                      <a:r>
                        <a:rPr lang="en-US" sz="2400" b="0">
                          <a:effectLst/>
                        </a:rPr>
                        <a:t>IPv4 address</a:t>
                      </a:r>
                    </a:p>
                  </a:txBody>
                  <a:tcPr marL="63500" marR="63500" marT="63500" marB="63500" anchor="ctr"/>
                </a:tc>
                <a:tc>
                  <a:txBody>
                    <a:bodyPr/>
                    <a:lstStyle/>
                    <a:p>
                      <a:pPr algn="r" fontAlgn="ctr"/>
                      <a:r>
                        <a:rPr lang="en-US" sz="2400" b="0">
                          <a:effectLst/>
                        </a:rPr>
                        <a:t>192.168.1.1</a:t>
                      </a:r>
                    </a:p>
                  </a:txBody>
                  <a:tcPr marL="63500" marR="63500" marT="63500" marB="63500" anchor="ctr"/>
                </a:tc>
                <a:tc>
                  <a:txBody>
                    <a:bodyPr/>
                    <a:lstStyle/>
                    <a:p>
                      <a:pPr rtl="0" fontAlgn="ctr"/>
                      <a:r>
                        <a:rPr lang="en-US" sz="2400" b="1" i="0" dirty="0">
                          <a:effectLst/>
                          <a:latin typeface="Courier New" panose="02070309020205020404" pitchFamily="49" charset="0"/>
                          <a:cs typeface="Courier New" panose="02070309020205020404" pitchFamily="49" charset="0"/>
                        </a:rPr>
                        <a:t>11000000.10101000.00000001.00000001</a:t>
                      </a:r>
                    </a:p>
                  </a:txBody>
                  <a:tcPr marL="63500" marR="63500" marT="63500" marB="63500" anchor="ctr"/>
                </a:tc>
                <a:extLst>
                  <a:ext uri="{0D108BD9-81ED-4DB2-BD59-A6C34878D82A}">
                    <a16:rowId xmlns:a16="http://schemas.microsoft.com/office/drawing/2014/main" val="3441354930"/>
                  </a:ext>
                </a:extLst>
              </a:tr>
              <a:tr h="494453">
                <a:tc>
                  <a:txBody>
                    <a:bodyPr/>
                    <a:lstStyle/>
                    <a:p>
                      <a:pPr algn="r" fontAlgn="ctr"/>
                      <a:r>
                        <a:rPr lang="en-US" sz="2400" b="0">
                          <a:effectLst/>
                        </a:rPr>
                        <a:t>Wildcard Mask</a:t>
                      </a:r>
                    </a:p>
                  </a:txBody>
                  <a:tcPr marL="63500" marR="63500" marT="63500" marB="63500" anchor="ctr"/>
                </a:tc>
                <a:tc>
                  <a:txBody>
                    <a:bodyPr/>
                    <a:lstStyle/>
                    <a:p>
                      <a:pPr algn="r" fontAlgn="ctr"/>
                      <a:r>
                        <a:rPr lang="en-US" sz="2400" b="0">
                          <a:effectLst/>
                        </a:rPr>
                        <a:t>0.0.0.0</a:t>
                      </a:r>
                    </a:p>
                  </a:txBody>
                  <a:tcPr marL="63500" marR="63500" marT="63500" marB="63500" anchor="ctr"/>
                </a:tc>
                <a:tc>
                  <a:txBody>
                    <a:bodyPr/>
                    <a:lstStyle/>
                    <a:p>
                      <a:pPr rtl="0" fontAlgn="ctr"/>
                      <a:r>
                        <a:rPr lang="en-US" sz="2400" b="1" i="0" dirty="0">
                          <a:effectLst/>
                          <a:latin typeface="Courier New" panose="02070309020205020404" pitchFamily="49" charset="0"/>
                          <a:cs typeface="Courier New" panose="02070309020205020404" pitchFamily="49" charset="0"/>
                        </a:rPr>
                        <a:t>00000000.00000000.00000000.00000000</a:t>
                      </a:r>
                    </a:p>
                  </a:txBody>
                  <a:tcPr marL="63500" marR="63500" marT="63500" marB="63500" anchor="ctr"/>
                </a:tc>
                <a:extLst>
                  <a:ext uri="{0D108BD9-81ED-4DB2-BD59-A6C34878D82A}">
                    <a16:rowId xmlns:a16="http://schemas.microsoft.com/office/drawing/2014/main" val="2430653552"/>
                  </a:ext>
                </a:extLst>
              </a:tr>
              <a:tr h="777240">
                <a:tc>
                  <a:txBody>
                    <a:bodyPr/>
                    <a:lstStyle/>
                    <a:p>
                      <a:pPr algn="r" fontAlgn="ctr"/>
                      <a:r>
                        <a:rPr lang="en-US" sz="2400" b="1">
                          <a:effectLst/>
                        </a:rPr>
                        <a:t>Permitted IPv4 Address</a:t>
                      </a:r>
                      <a:endParaRPr lang="en-US" sz="2400" b="0">
                        <a:effectLst/>
                      </a:endParaRPr>
                    </a:p>
                  </a:txBody>
                  <a:tcPr marL="63500" marR="63500" marT="63500" marB="63500" anchor="ctr"/>
                </a:tc>
                <a:tc>
                  <a:txBody>
                    <a:bodyPr/>
                    <a:lstStyle/>
                    <a:p>
                      <a:pPr algn="r" fontAlgn="ctr"/>
                      <a:r>
                        <a:rPr lang="en-US" sz="2400" b="1" dirty="0">
                          <a:effectLst/>
                        </a:rPr>
                        <a:t>192.168.1.1</a:t>
                      </a:r>
                      <a:endParaRPr lang="en-US" sz="2400" b="0" dirty="0">
                        <a:effectLst/>
                      </a:endParaRPr>
                    </a:p>
                  </a:txBody>
                  <a:tcPr marL="63500" marR="63500" marT="63500" marB="63500" anchor="ctr"/>
                </a:tc>
                <a:tc>
                  <a:txBody>
                    <a:bodyPr/>
                    <a:lstStyle/>
                    <a:p>
                      <a:pPr fontAlgn="ctr"/>
                      <a:r>
                        <a:rPr lang="en-US" sz="2400" b="1" i="0" dirty="0">
                          <a:effectLst/>
                          <a:latin typeface="Courier New" panose="02070309020205020404" pitchFamily="49" charset="0"/>
                          <a:cs typeface="Courier New" panose="02070309020205020404" pitchFamily="49" charset="0"/>
                        </a:rPr>
                        <a:t>11000000.10101000.00000001.00000001</a:t>
                      </a:r>
                    </a:p>
                  </a:txBody>
                  <a:tcPr marL="63500" marR="63500" marT="63500" marB="63500" anchor="ctr"/>
                </a:tc>
                <a:extLst>
                  <a:ext uri="{0D108BD9-81ED-4DB2-BD59-A6C34878D82A}">
                    <a16:rowId xmlns:a16="http://schemas.microsoft.com/office/drawing/2014/main" val="3280393938"/>
                  </a:ext>
                </a:extLst>
              </a:tr>
            </a:tbl>
          </a:graphicData>
        </a:graphic>
      </p:graphicFrame>
      <p:sp>
        <p:nvSpPr>
          <p:cNvPr id="7" name="Title 2">
            <a:extLst>
              <a:ext uri="{FF2B5EF4-FFF2-40B4-BE49-F238E27FC236}">
                <a16:creationId xmlns:a16="http://schemas.microsoft.com/office/drawing/2014/main" id="{C02AA8F8-1E43-384B-8982-C0BB94049B5C}"/>
              </a:ext>
            </a:extLst>
          </p:cNvPr>
          <p:cNvSpPr txBox="1">
            <a:spLocks/>
          </p:cNvSpPr>
          <p:nvPr/>
        </p:nvSpPr>
        <p:spPr bwMode="auto">
          <a:xfrm>
            <a:off x="457051" y="0"/>
            <a:ext cx="11726636" cy="91439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b="1" kern="1200">
                <a:solidFill>
                  <a:srgbClr val="004C69"/>
                </a:solidFill>
                <a:effectLst>
                  <a:outerShdw blurRad="38100" dist="38100" dir="2700000" algn="tl">
                    <a:srgbClr val="000000">
                      <a:alpha val="43137"/>
                    </a:srgbClr>
                  </a:outerShdw>
                </a:effectLst>
                <a:latin typeface="TmonMonsori Black" panose="02000A03000000000000" pitchFamily="2" charset="-127"/>
                <a:ea typeface="TmonMonsori Black" panose="02000A03000000000000" pitchFamily="2" charset="-127"/>
                <a:cs typeface="+mj-cs"/>
              </a:defRPr>
            </a:lvl1pPr>
          </a:lstStyle>
          <a:p>
            <a:r>
              <a:rPr lang="en-US" sz="1600" dirty="0">
                <a:solidFill>
                  <a:schemeClr val="bg1">
                    <a:lumMod val="65000"/>
                  </a:schemeClr>
                </a:solidFill>
              </a:rPr>
              <a:t>Wildcard Masks in ACLs</a:t>
            </a:r>
            <a:br>
              <a:rPr lang="en-US" dirty="0">
                <a:solidFill>
                  <a:schemeClr val="bg1"/>
                </a:solidFill>
              </a:rPr>
            </a:br>
            <a:r>
              <a:rPr lang="en-US" sz="4000" dirty="0">
                <a:solidFill>
                  <a:schemeClr val="bg1"/>
                </a:solidFill>
              </a:rPr>
              <a:t>Wildcard Mask Types</a:t>
            </a:r>
          </a:p>
        </p:txBody>
      </p:sp>
    </p:spTree>
    <p:custDataLst>
      <p:tags r:id="rId1"/>
    </p:custDataLst>
    <p:extLst>
      <p:ext uri="{BB962C8B-B14F-4D97-AF65-F5344CB8AC3E}">
        <p14:creationId xmlns:p14="http://schemas.microsoft.com/office/powerpoint/2010/main" val="120347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E083216-2A47-8145-8DCA-804C1D5363C8}"/>
              </a:ext>
            </a:extLst>
          </p:cNvPr>
          <p:cNvSpPr>
            <a:spLocks noGrp="1"/>
          </p:cNvSpPr>
          <p:nvPr>
            <p:ph idx="1"/>
          </p:nvPr>
        </p:nvSpPr>
        <p:spPr>
          <a:xfrm>
            <a:off x="632883" y="975784"/>
            <a:ext cx="11040076" cy="2507645"/>
          </a:xfrm>
        </p:spPr>
        <p:txBody>
          <a:bodyPr/>
          <a:lstStyle/>
          <a:p>
            <a:pPr marL="0" indent="0" algn="l"/>
            <a:r>
              <a:rPr lang="en-US" sz="2400" b="1" dirty="0">
                <a:solidFill>
                  <a:srgbClr val="000000"/>
                </a:solidFill>
              </a:rPr>
              <a:t>Wildcard Mask to Match an IPv4 Subnet</a:t>
            </a:r>
            <a:endParaRPr lang="en-US" sz="2400" dirty="0">
              <a:solidFill>
                <a:srgbClr val="000000"/>
              </a:solidFill>
            </a:endParaRPr>
          </a:p>
          <a:p>
            <a:pPr marL="457189" indent="-457189" algn="l">
              <a:buFont typeface="Arial" panose="020B0604020202020204" pitchFamily="34" charset="0"/>
              <a:buChar char="•"/>
            </a:pPr>
            <a:r>
              <a:rPr lang="en-US" sz="2400" dirty="0">
                <a:solidFill>
                  <a:srgbClr val="000000"/>
                </a:solidFill>
              </a:rPr>
              <a:t>ACL 10 needs an ACE that permits all hosts in the 192.168.1.0/24 network. The wildcard mask 0.0.0.255 stipulates that the very first three octets must match exactly but the fourth octet does not.</a:t>
            </a:r>
          </a:p>
          <a:p>
            <a:pPr marL="457189" indent="-457189" algn="l">
              <a:buFont typeface="Arial" panose="020B0604020202020204" pitchFamily="34" charset="0"/>
              <a:buChar char="•"/>
            </a:pPr>
            <a:r>
              <a:rPr lang="en-US" sz="2400" dirty="0">
                <a:solidFill>
                  <a:srgbClr val="000000"/>
                </a:solidFill>
              </a:rPr>
              <a:t>When processed, the wildcard mask 0.0.0.255 </a:t>
            </a:r>
            <a:r>
              <a:rPr lang="en-US" sz="2400" dirty="0">
                <a:solidFill>
                  <a:srgbClr val="0070C0"/>
                </a:solidFill>
              </a:rPr>
              <a:t>permits all hosts in the 192.168.1.0</a:t>
            </a:r>
            <a:r>
              <a:rPr lang="en-US" sz="2400" dirty="0">
                <a:solidFill>
                  <a:srgbClr val="FF6600"/>
                </a:solidFill>
              </a:rPr>
              <a:t>/24</a:t>
            </a:r>
            <a:r>
              <a:rPr lang="en-US" sz="2400" dirty="0">
                <a:solidFill>
                  <a:srgbClr val="0070C0"/>
                </a:solidFill>
              </a:rPr>
              <a:t> </a:t>
            </a:r>
            <a:r>
              <a:rPr lang="en-US" sz="2400" dirty="0">
                <a:solidFill>
                  <a:srgbClr val="000000"/>
                </a:solidFill>
              </a:rPr>
              <a:t>network. The resulting ACE in ACL 10 would be </a:t>
            </a:r>
            <a:r>
              <a:rPr lang="en-US" sz="2400" b="1" dirty="0">
                <a:solidFill>
                  <a:srgbClr val="0070C0"/>
                </a:solidFill>
              </a:rPr>
              <a:t>access-list 10 permit 192.168.1.0 </a:t>
            </a:r>
            <a:r>
              <a:rPr lang="en-US" sz="2400" b="1" dirty="0">
                <a:solidFill>
                  <a:srgbClr val="FF6600"/>
                </a:solidFill>
              </a:rPr>
              <a:t>0.0.0.255</a:t>
            </a:r>
            <a:r>
              <a:rPr lang="en-US" sz="2400" b="1" dirty="0">
                <a:solidFill>
                  <a:srgbClr val="000000"/>
                </a:solidFill>
              </a:rPr>
              <a:t>.</a:t>
            </a:r>
            <a:endParaRPr lang="en-US" sz="2400" dirty="0">
              <a:solidFill>
                <a:srgbClr val="000000"/>
              </a:solidFill>
            </a:endParaRPr>
          </a:p>
          <a:p>
            <a:pPr marL="457189" indent="-457189" algn="l">
              <a:buFont typeface="Arial" panose="020B0604020202020204" pitchFamily="34" charset="0"/>
              <a:buChar char="•"/>
            </a:pPr>
            <a:endParaRPr lang="en-US" sz="2133" dirty="0">
              <a:solidFill>
                <a:srgbClr val="000000"/>
              </a:solidFill>
            </a:endParaRPr>
          </a:p>
        </p:txBody>
      </p:sp>
      <p:graphicFrame>
        <p:nvGraphicFramePr>
          <p:cNvPr id="5" name="Table 4">
            <a:extLst>
              <a:ext uri="{FF2B5EF4-FFF2-40B4-BE49-F238E27FC236}">
                <a16:creationId xmlns:a16="http://schemas.microsoft.com/office/drawing/2014/main" id="{E5331AB4-66C2-584A-B146-D6F7F488BE1A}"/>
              </a:ext>
            </a:extLst>
          </p:cNvPr>
          <p:cNvGraphicFramePr>
            <a:graphicFrameLocks noGrp="1"/>
          </p:cNvGraphicFramePr>
          <p:nvPr>
            <p:extLst>
              <p:ext uri="{D42A27DB-BD31-4B8C-83A1-F6EECF244321}">
                <p14:modId xmlns:p14="http://schemas.microsoft.com/office/powerpoint/2010/main" val="3689309228"/>
              </p:ext>
            </p:extLst>
          </p:nvPr>
        </p:nvGraphicFramePr>
        <p:xfrm>
          <a:off x="632883" y="3927653"/>
          <a:ext cx="11030618" cy="2341879"/>
        </p:xfrm>
        <a:graphic>
          <a:graphicData uri="http://schemas.openxmlformats.org/drawingml/2006/table">
            <a:tbl>
              <a:tblPr firstRow="1" bandRow="1">
                <a:tableStyleId>{5C22544A-7EE6-4342-B048-85BDC9FD1C3A}</a:tableStyleId>
              </a:tblPr>
              <a:tblGrid>
                <a:gridCol w="2093882">
                  <a:extLst>
                    <a:ext uri="{9D8B030D-6E8A-4147-A177-3AD203B41FA5}">
                      <a16:colId xmlns:a16="http://schemas.microsoft.com/office/drawing/2014/main" val="2737826595"/>
                    </a:ext>
                  </a:extLst>
                </a:gridCol>
                <a:gridCol w="2194560">
                  <a:extLst>
                    <a:ext uri="{9D8B030D-6E8A-4147-A177-3AD203B41FA5}">
                      <a16:colId xmlns:a16="http://schemas.microsoft.com/office/drawing/2014/main" val="3491974834"/>
                    </a:ext>
                  </a:extLst>
                </a:gridCol>
                <a:gridCol w="6742176">
                  <a:extLst>
                    <a:ext uri="{9D8B030D-6E8A-4147-A177-3AD203B41FA5}">
                      <a16:colId xmlns:a16="http://schemas.microsoft.com/office/drawing/2014/main" val="2639978942"/>
                    </a:ext>
                  </a:extLst>
                </a:gridCol>
              </a:tblGrid>
              <a:tr h="494453">
                <a:tc>
                  <a:txBody>
                    <a:bodyPr/>
                    <a:lstStyle/>
                    <a:p>
                      <a:pPr algn="l" fontAlgn="ctr"/>
                      <a:endParaRPr lang="en-US" sz="2400" dirty="0">
                        <a:effectLst/>
                      </a:endParaRPr>
                    </a:p>
                  </a:txBody>
                  <a:tcPr marL="63500" marR="63500" marT="63500" marB="63500" anchor="ctr">
                    <a:solidFill>
                      <a:schemeClr val="bg1">
                        <a:lumMod val="50000"/>
                      </a:schemeClr>
                    </a:solidFill>
                  </a:tcPr>
                </a:tc>
                <a:tc>
                  <a:txBody>
                    <a:bodyPr/>
                    <a:lstStyle/>
                    <a:p>
                      <a:pPr algn="l" fontAlgn="ctr"/>
                      <a:r>
                        <a:rPr lang="en-US" sz="2400" b="1" dirty="0">
                          <a:effectLst/>
                        </a:rPr>
                        <a:t>Decimal</a:t>
                      </a:r>
                      <a:endParaRPr lang="en-US" sz="2400" dirty="0">
                        <a:effectLst/>
                      </a:endParaRPr>
                    </a:p>
                  </a:txBody>
                  <a:tcPr marL="63500" marR="63500" marT="63500" marB="63500" anchor="ctr">
                    <a:solidFill>
                      <a:schemeClr val="bg1">
                        <a:lumMod val="50000"/>
                      </a:schemeClr>
                    </a:solidFill>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2400" b="1" dirty="0">
                          <a:effectLst/>
                        </a:rPr>
                        <a:t>Binary</a:t>
                      </a:r>
                      <a:endParaRPr lang="en-US" sz="2400" dirty="0">
                        <a:effectLst/>
                      </a:endParaRPr>
                    </a:p>
                  </a:txBody>
                  <a:tcPr marL="121920" marR="121920" marT="60960" marB="60960">
                    <a:solidFill>
                      <a:schemeClr val="bg1">
                        <a:lumMod val="50000"/>
                      </a:schemeClr>
                    </a:solidFill>
                  </a:tcPr>
                </a:tc>
                <a:extLst>
                  <a:ext uri="{0D108BD9-81ED-4DB2-BD59-A6C34878D82A}">
                    <a16:rowId xmlns:a16="http://schemas.microsoft.com/office/drawing/2014/main" val="1757022524"/>
                  </a:ext>
                </a:extLst>
              </a:tr>
              <a:tr h="494453">
                <a:tc>
                  <a:txBody>
                    <a:bodyPr/>
                    <a:lstStyle/>
                    <a:p>
                      <a:pPr algn="r" fontAlgn="ctr"/>
                      <a:r>
                        <a:rPr lang="en-US" sz="2400" b="0">
                          <a:effectLst/>
                        </a:rPr>
                        <a:t>IPv4 address</a:t>
                      </a:r>
                    </a:p>
                  </a:txBody>
                  <a:tcPr marL="63500" marR="63500" marT="63500" marB="63500" anchor="ctr"/>
                </a:tc>
                <a:tc>
                  <a:txBody>
                    <a:bodyPr/>
                    <a:lstStyle/>
                    <a:p>
                      <a:pPr algn="r" fontAlgn="ctr"/>
                      <a:r>
                        <a:rPr lang="en-US" sz="2400" b="0" dirty="0">
                          <a:effectLst/>
                        </a:rPr>
                        <a:t>192.168.1.1</a:t>
                      </a:r>
                    </a:p>
                  </a:txBody>
                  <a:tcPr marL="63500" marR="63500" marT="63500" marB="63500" anchor="ctr"/>
                </a:tc>
                <a:tc>
                  <a:txBody>
                    <a:bodyPr/>
                    <a:lstStyle/>
                    <a:p>
                      <a:pPr rtl="0" fontAlgn="ctr"/>
                      <a:r>
                        <a:rPr lang="en-US" sz="2400" b="1" i="0" dirty="0">
                          <a:effectLst/>
                          <a:latin typeface="Courier New" panose="02070309020205020404" pitchFamily="49" charset="0"/>
                          <a:cs typeface="Courier New" panose="02070309020205020404" pitchFamily="49" charset="0"/>
                        </a:rPr>
                        <a:t>11000000.10101000.00000001.00000001</a:t>
                      </a:r>
                    </a:p>
                  </a:txBody>
                  <a:tcPr marL="63500" marR="63500" marT="63500" marB="63500" anchor="ctr"/>
                </a:tc>
                <a:extLst>
                  <a:ext uri="{0D108BD9-81ED-4DB2-BD59-A6C34878D82A}">
                    <a16:rowId xmlns:a16="http://schemas.microsoft.com/office/drawing/2014/main" val="3441354930"/>
                  </a:ext>
                </a:extLst>
              </a:tr>
              <a:tr h="494453">
                <a:tc>
                  <a:txBody>
                    <a:bodyPr/>
                    <a:lstStyle/>
                    <a:p>
                      <a:pPr algn="r" fontAlgn="ctr"/>
                      <a:r>
                        <a:rPr lang="en-US" sz="2400" b="0">
                          <a:effectLst/>
                        </a:rPr>
                        <a:t>Wildcard Mask</a:t>
                      </a:r>
                    </a:p>
                  </a:txBody>
                  <a:tcPr marL="63500" marR="63500" marT="63500" marB="63500" anchor="ctr"/>
                </a:tc>
                <a:tc>
                  <a:txBody>
                    <a:bodyPr/>
                    <a:lstStyle/>
                    <a:p>
                      <a:pPr algn="r" fontAlgn="ctr"/>
                      <a:r>
                        <a:rPr lang="en-US" sz="2400" b="0">
                          <a:effectLst/>
                        </a:rPr>
                        <a:t>0.0.0.255</a:t>
                      </a:r>
                    </a:p>
                  </a:txBody>
                  <a:tcPr marL="63500" marR="63500" marT="63500" marB="63500" anchor="ctr"/>
                </a:tc>
                <a:tc>
                  <a:txBody>
                    <a:bodyPr/>
                    <a:lstStyle/>
                    <a:p>
                      <a:pPr rtl="0" fontAlgn="ctr"/>
                      <a:r>
                        <a:rPr lang="en-US" sz="2400" b="1" i="0" dirty="0">
                          <a:effectLst/>
                          <a:latin typeface="Courier New" panose="02070309020205020404" pitchFamily="49" charset="0"/>
                          <a:cs typeface="Courier New" panose="02070309020205020404" pitchFamily="49" charset="0"/>
                        </a:rPr>
                        <a:t>00000000.00000000.00000000.11111111</a:t>
                      </a:r>
                    </a:p>
                  </a:txBody>
                  <a:tcPr marL="63500" marR="63500" marT="63500" marB="63500" anchor="ctr"/>
                </a:tc>
                <a:extLst>
                  <a:ext uri="{0D108BD9-81ED-4DB2-BD59-A6C34878D82A}">
                    <a16:rowId xmlns:a16="http://schemas.microsoft.com/office/drawing/2014/main" val="2430653552"/>
                  </a:ext>
                </a:extLst>
              </a:tr>
              <a:tr h="777240">
                <a:tc>
                  <a:txBody>
                    <a:bodyPr/>
                    <a:lstStyle/>
                    <a:p>
                      <a:pPr algn="r" fontAlgn="ctr"/>
                      <a:r>
                        <a:rPr lang="en-US" sz="2400" b="1">
                          <a:effectLst/>
                        </a:rPr>
                        <a:t>Permitted IPv4 Address</a:t>
                      </a:r>
                      <a:endParaRPr lang="en-US" sz="2400" b="0">
                        <a:effectLst/>
                      </a:endParaRPr>
                    </a:p>
                  </a:txBody>
                  <a:tcPr marL="63500" marR="63500" marT="63500" marB="63500" anchor="ctr"/>
                </a:tc>
                <a:tc>
                  <a:txBody>
                    <a:bodyPr/>
                    <a:lstStyle/>
                    <a:p>
                      <a:pPr algn="r" fontAlgn="ctr"/>
                      <a:r>
                        <a:rPr lang="en-US" sz="2400" b="1">
                          <a:effectLst/>
                        </a:rPr>
                        <a:t>192.168.1.0/24</a:t>
                      </a:r>
                      <a:endParaRPr lang="en-US" sz="2400" b="0">
                        <a:effectLst/>
                      </a:endParaRPr>
                    </a:p>
                  </a:txBody>
                  <a:tcPr marL="63500" marR="63500" marT="63500" marB="63500" anchor="ctr"/>
                </a:tc>
                <a:tc>
                  <a:txBody>
                    <a:bodyPr/>
                    <a:lstStyle/>
                    <a:p>
                      <a:pPr fontAlgn="ctr"/>
                      <a:r>
                        <a:rPr lang="en-US" sz="2400" b="1" i="0" dirty="0">
                          <a:effectLst/>
                          <a:latin typeface="Courier New" panose="02070309020205020404" pitchFamily="49" charset="0"/>
                          <a:cs typeface="Courier New" panose="02070309020205020404" pitchFamily="49" charset="0"/>
                        </a:rPr>
                        <a:t>11000000.10101000.00000001.00000000</a:t>
                      </a:r>
                    </a:p>
                  </a:txBody>
                  <a:tcPr marL="63500" marR="63500" marT="63500" marB="63500" anchor="ctr"/>
                </a:tc>
                <a:extLst>
                  <a:ext uri="{0D108BD9-81ED-4DB2-BD59-A6C34878D82A}">
                    <a16:rowId xmlns:a16="http://schemas.microsoft.com/office/drawing/2014/main" val="3280393938"/>
                  </a:ext>
                </a:extLst>
              </a:tr>
            </a:tbl>
          </a:graphicData>
        </a:graphic>
      </p:graphicFrame>
      <p:sp>
        <p:nvSpPr>
          <p:cNvPr id="8" name="Title 2">
            <a:extLst>
              <a:ext uri="{FF2B5EF4-FFF2-40B4-BE49-F238E27FC236}">
                <a16:creationId xmlns:a16="http://schemas.microsoft.com/office/drawing/2014/main" id="{C02AA8F8-1E43-384B-8982-C0BB94049B5C}"/>
              </a:ext>
            </a:extLst>
          </p:cNvPr>
          <p:cNvSpPr txBox="1">
            <a:spLocks/>
          </p:cNvSpPr>
          <p:nvPr/>
        </p:nvSpPr>
        <p:spPr bwMode="auto">
          <a:xfrm>
            <a:off x="457051" y="0"/>
            <a:ext cx="11726636" cy="91439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b="1" kern="1200">
                <a:solidFill>
                  <a:srgbClr val="004C69"/>
                </a:solidFill>
                <a:effectLst>
                  <a:outerShdw blurRad="38100" dist="38100" dir="2700000" algn="tl">
                    <a:srgbClr val="000000">
                      <a:alpha val="43137"/>
                    </a:srgbClr>
                  </a:outerShdw>
                </a:effectLst>
                <a:latin typeface="TmonMonsori Black" panose="02000A03000000000000" pitchFamily="2" charset="-127"/>
                <a:ea typeface="TmonMonsori Black" panose="02000A03000000000000" pitchFamily="2" charset="-127"/>
                <a:cs typeface="+mj-cs"/>
              </a:defRPr>
            </a:lvl1pPr>
          </a:lstStyle>
          <a:p>
            <a:r>
              <a:rPr lang="en-US" sz="1600" dirty="0">
                <a:solidFill>
                  <a:schemeClr val="bg1">
                    <a:lumMod val="65000"/>
                  </a:schemeClr>
                </a:solidFill>
              </a:rPr>
              <a:t>Wildcard Masks in ACLs</a:t>
            </a:r>
            <a:br>
              <a:rPr lang="en-US" dirty="0">
                <a:solidFill>
                  <a:schemeClr val="bg1"/>
                </a:solidFill>
              </a:rPr>
            </a:br>
            <a:r>
              <a:rPr lang="en-US" sz="4000" dirty="0">
                <a:solidFill>
                  <a:schemeClr val="bg1"/>
                </a:solidFill>
              </a:rPr>
              <a:t>Wildcard Mask Types (Cont.)</a:t>
            </a:r>
          </a:p>
        </p:txBody>
      </p:sp>
    </p:spTree>
    <p:custDataLst>
      <p:tags r:id="rId1"/>
    </p:custDataLst>
    <p:extLst>
      <p:ext uri="{BB962C8B-B14F-4D97-AF65-F5344CB8AC3E}">
        <p14:creationId xmlns:p14="http://schemas.microsoft.com/office/powerpoint/2010/main" val="1476799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FC7C9F3-E666-F843-A015-9281B570499F}"/>
              </a:ext>
            </a:extLst>
          </p:cNvPr>
          <p:cNvSpPr>
            <a:spLocks noGrp="1"/>
          </p:cNvSpPr>
          <p:nvPr>
            <p:ph idx="1"/>
          </p:nvPr>
        </p:nvSpPr>
        <p:spPr>
          <a:xfrm>
            <a:off x="457051" y="887695"/>
            <a:ext cx="11040076" cy="2294769"/>
          </a:xfrm>
        </p:spPr>
        <p:txBody>
          <a:bodyPr/>
          <a:lstStyle/>
          <a:p>
            <a:pPr marL="0" indent="0" algn="l"/>
            <a:r>
              <a:rPr lang="en-US" sz="2400" b="1" dirty="0">
                <a:solidFill>
                  <a:srgbClr val="000000"/>
                </a:solidFill>
              </a:rPr>
              <a:t>Wildcard Mask to Match an IPv4 Address Range</a:t>
            </a:r>
            <a:endParaRPr lang="en-US" sz="2400" dirty="0">
              <a:solidFill>
                <a:srgbClr val="000000"/>
              </a:solidFill>
            </a:endParaRPr>
          </a:p>
          <a:p>
            <a:pPr marL="457189" indent="-457189" algn="l">
              <a:buFont typeface="Arial" panose="020B0604020202020204" pitchFamily="34" charset="0"/>
              <a:buChar char="•"/>
            </a:pPr>
            <a:r>
              <a:rPr lang="en-US" sz="2400" dirty="0">
                <a:solidFill>
                  <a:srgbClr val="000000"/>
                </a:solidFill>
              </a:rPr>
              <a:t>ACL 10 needs an ACE that permits all hosts in the 192.168.16.0/24, 192.168.17.0/24, …, 192.168.31.0/24 networks. </a:t>
            </a:r>
          </a:p>
          <a:p>
            <a:pPr marL="457189" indent="-457189" algn="l">
              <a:buFont typeface="Arial" panose="020B0604020202020204" pitchFamily="34" charset="0"/>
              <a:buChar char="•"/>
            </a:pPr>
            <a:r>
              <a:rPr lang="en-US" sz="2400" dirty="0">
                <a:solidFill>
                  <a:srgbClr val="000000"/>
                </a:solidFill>
              </a:rPr>
              <a:t>When processed, the wildcard mask 0.0.15.255 permits all hosts in the </a:t>
            </a:r>
            <a:r>
              <a:rPr lang="en-US" sz="2400" dirty="0">
                <a:solidFill>
                  <a:srgbClr val="0070C0"/>
                </a:solidFill>
              </a:rPr>
              <a:t>192.168.16.0/24 to 192.168.31.0/24</a:t>
            </a:r>
            <a:r>
              <a:rPr lang="en-US" sz="2400" dirty="0">
                <a:solidFill>
                  <a:srgbClr val="000000"/>
                </a:solidFill>
              </a:rPr>
              <a:t> networks. The resulting ACE in ACL 10 would be </a:t>
            </a:r>
            <a:r>
              <a:rPr lang="en-US" sz="2400" b="1" dirty="0">
                <a:solidFill>
                  <a:srgbClr val="0070C0"/>
                </a:solidFill>
              </a:rPr>
              <a:t>access-list 10 permit 192.168.16.0 </a:t>
            </a:r>
            <a:r>
              <a:rPr lang="en-US" sz="2400" b="1" dirty="0">
                <a:solidFill>
                  <a:srgbClr val="FF6600"/>
                </a:solidFill>
              </a:rPr>
              <a:t>0.0.15.255</a:t>
            </a:r>
            <a:r>
              <a:rPr lang="en-US" sz="2400" b="1" dirty="0">
                <a:solidFill>
                  <a:srgbClr val="000000"/>
                </a:solidFill>
              </a:rPr>
              <a:t>.</a:t>
            </a:r>
            <a:endParaRPr lang="en-US" sz="2400" dirty="0">
              <a:solidFill>
                <a:srgbClr val="000000"/>
              </a:solidFill>
            </a:endParaRPr>
          </a:p>
          <a:p>
            <a:pPr marL="457189" indent="-457189" algn="l">
              <a:buFont typeface="Arial" panose="020B0604020202020204" pitchFamily="34" charset="0"/>
              <a:buChar char="•"/>
            </a:pPr>
            <a:endParaRPr lang="en-US" sz="2133" dirty="0">
              <a:solidFill>
                <a:srgbClr val="000000"/>
              </a:solidFill>
            </a:endParaRPr>
          </a:p>
        </p:txBody>
      </p:sp>
      <p:graphicFrame>
        <p:nvGraphicFramePr>
          <p:cNvPr id="5" name="Table 4">
            <a:extLst>
              <a:ext uri="{FF2B5EF4-FFF2-40B4-BE49-F238E27FC236}">
                <a16:creationId xmlns:a16="http://schemas.microsoft.com/office/drawing/2014/main" id="{E5331AB4-66C2-584A-B146-D6F7F488BE1A}"/>
              </a:ext>
            </a:extLst>
          </p:cNvPr>
          <p:cNvGraphicFramePr>
            <a:graphicFrameLocks noGrp="1"/>
          </p:cNvGraphicFramePr>
          <p:nvPr>
            <p:extLst>
              <p:ext uri="{D42A27DB-BD31-4B8C-83A1-F6EECF244321}">
                <p14:modId xmlns:p14="http://schemas.microsoft.com/office/powerpoint/2010/main" val="2365663395"/>
              </p:ext>
            </p:extLst>
          </p:nvPr>
        </p:nvGraphicFramePr>
        <p:xfrm>
          <a:off x="546639" y="3292192"/>
          <a:ext cx="11108913" cy="3512398"/>
        </p:xfrm>
        <a:graphic>
          <a:graphicData uri="http://schemas.openxmlformats.org/drawingml/2006/table">
            <a:tbl>
              <a:tblPr firstRow="1" bandRow="1">
                <a:tableStyleId>{5C22544A-7EE6-4342-B048-85BDC9FD1C3A}</a:tableStyleId>
              </a:tblPr>
              <a:tblGrid>
                <a:gridCol w="1976633">
                  <a:extLst>
                    <a:ext uri="{9D8B030D-6E8A-4147-A177-3AD203B41FA5}">
                      <a16:colId xmlns:a16="http://schemas.microsoft.com/office/drawing/2014/main" val="2737826595"/>
                    </a:ext>
                  </a:extLst>
                </a:gridCol>
                <a:gridCol w="2293954">
                  <a:extLst>
                    <a:ext uri="{9D8B030D-6E8A-4147-A177-3AD203B41FA5}">
                      <a16:colId xmlns:a16="http://schemas.microsoft.com/office/drawing/2014/main" val="3491974834"/>
                    </a:ext>
                  </a:extLst>
                </a:gridCol>
                <a:gridCol w="6838326">
                  <a:extLst>
                    <a:ext uri="{9D8B030D-6E8A-4147-A177-3AD203B41FA5}">
                      <a16:colId xmlns:a16="http://schemas.microsoft.com/office/drawing/2014/main" val="2639978942"/>
                    </a:ext>
                  </a:extLst>
                </a:gridCol>
              </a:tblGrid>
              <a:tr h="406516">
                <a:tc>
                  <a:txBody>
                    <a:bodyPr/>
                    <a:lstStyle/>
                    <a:p>
                      <a:pPr algn="l" fontAlgn="ctr"/>
                      <a:endParaRPr lang="en-US" sz="2400" dirty="0">
                        <a:effectLst/>
                      </a:endParaRPr>
                    </a:p>
                  </a:txBody>
                  <a:tcPr marL="63500" marR="63500" marT="63500" marB="63500" anchor="ctr">
                    <a:solidFill>
                      <a:schemeClr val="bg1">
                        <a:lumMod val="50000"/>
                      </a:schemeClr>
                    </a:solidFill>
                  </a:tcPr>
                </a:tc>
                <a:tc>
                  <a:txBody>
                    <a:bodyPr/>
                    <a:lstStyle/>
                    <a:p>
                      <a:pPr algn="l" fontAlgn="ctr"/>
                      <a:r>
                        <a:rPr lang="en-US" sz="2400" b="1" dirty="0">
                          <a:effectLst/>
                        </a:rPr>
                        <a:t>Decimal</a:t>
                      </a:r>
                      <a:endParaRPr lang="en-US" sz="2400" dirty="0">
                        <a:effectLst/>
                      </a:endParaRPr>
                    </a:p>
                  </a:txBody>
                  <a:tcPr marL="63500" marR="63500" marT="63500" marB="63500" anchor="ctr">
                    <a:solidFill>
                      <a:schemeClr val="bg1">
                        <a:lumMod val="50000"/>
                      </a:schemeClr>
                    </a:solidFill>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2400" b="1" dirty="0">
                          <a:effectLst/>
                        </a:rPr>
                        <a:t>Binary</a:t>
                      </a:r>
                      <a:endParaRPr lang="en-US" sz="2400" dirty="0">
                        <a:effectLst/>
                      </a:endParaRPr>
                    </a:p>
                  </a:txBody>
                  <a:tcPr marL="121920" marR="121920" marT="60960" marB="60960">
                    <a:solidFill>
                      <a:schemeClr val="bg1">
                        <a:lumMod val="50000"/>
                      </a:schemeClr>
                    </a:solidFill>
                  </a:tcPr>
                </a:tc>
                <a:extLst>
                  <a:ext uri="{0D108BD9-81ED-4DB2-BD59-A6C34878D82A}">
                    <a16:rowId xmlns:a16="http://schemas.microsoft.com/office/drawing/2014/main" val="1757022524"/>
                  </a:ext>
                </a:extLst>
              </a:tr>
              <a:tr h="705835">
                <a:tc>
                  <a:txBody>
                    <a:bodyPr/>
                    <a:lstStyle/>
                    <a:p>
                      <a:pPr algn="r" fontAlgn="ctr"/>
                      <a:r>
                        <a:rPr lang="en-US" sz="2400" b="0">
                          <a:effectLst/>
                        </a:rPr>
                        <a:t>IPv4 address</a:t>
                      </a:r>
                    </a:p>
                  </a:txBody>
                  <a:tcPr marL="63500" marR="63500" marT="63500" marB="63500" anchor="ctr"/>
                </a:tc>
                <a:tc>
                  <a:txBody>
                    <a:bodyPr/>
                    <a:lstStyle/>
                    <a:p>
                      <a:pPr algn="r" fontAlgn="ctr"/>
                      <a:r>
                        <a:rPr lang="en-US" sz="2400" b="0">
                          <a:effectLst/>
                        </a:rPr>
                        <a:t>192.168.16.0</a:t>
                      </a:r>
                    </a:p>
                  </a:txBody>
                  <a:tcPr marL="63500" marR="63500" marT="63500" marB="63500" anchor="ctr"/>
                </a:tc>
                <a:tc>
                  <a:txBody>
                    <a:bodyPr/>
                    <a:lstStyle/>
                    <a:p>
                      <a:pPr rtl="0" fontAlgn="ctr"/>
                      <a:r>
                        <a:rPr lang="en-US" sz="2400" b="1" i="0" dirty="0">
                          <a:effectLst/>
                          <a:latin typeface="Courier New" panose="02070309020205020404" pitchFamily="49" charset="0"/>
                          <a:cs typeface="Courier New" panose="02070309020205020404" pitchFamily="49" charset="0"/>
                        </a:rPr>
                        <a:t>11000000.10101000.00010000.00000000</a:t>
                      </a:r>
                    </a:p>
                  </a:txBody>
                  <a:tcPr marL="63500" marR="63500" marT="63500" marB="63500" anchor="ctr"/>
                </a:tc>
                <a:extLst>
                  <a:ext uri="{0D108BD9-81ED-4DB2-BD59-A6C34878D82A}">
                    <a16:rowId xmlns:a16="http://schemas.microsoft.com/office/drawing/2014/main" val="3441354930"/>
                  </a:ext>
                </a:extLst>
              </a:tr>
              <a:tr h="705835">
                <a:tc>
                  <a:txBody>
                    <a:bodyPr/>
                    <a:lstStyle/>
                    <a:p>
                      <a:pPr algn="r" fontAlgn="ctr"/>
                      <a:r>
                        <a:rPr lang="en-US" sz="2400" b="0">
                          <a:effectLst/>
                        </a:rPr>
                        <a:t>Wildcard Mask</a:t>
                      </a:r>
                    </a:p>
                  </a:txBody>
                  <a:tcPr marL="63500" marR="63500" marT="63500" marB="63500" anchor="ctr"/>
                </a:tc>
                <a:tc>
                  <a:txBody>
                    <a:bodyPr/>
                    <a:lstStyle/>
                    <a:p>
                      <a:pPr algn="r" fontAlgn="ctr"/>
                      <a:r>
                        <a:rPr lang="en-US" sz="2400" b="0" dirty="0">
                          <a:effectLst/>
                        </a:rPr>
                        <a:t>0.0.15.255</a:t>
                      </a:r>
                    </a:p>
                  </a:txBody>
                  <a:tcPr marL="63500" marR="63500" marT="63500" marB="63500" anchor="ctr"/>
                </a:tc>
                <a:tc>
                  <a:txBody>
                    <a:bodyPr/>
                    <a:lstStyle/>
                    <a:p>
                      <a:pPr rtl="0" fontAlgn="ctr"/>
                      <a:r>
                        <a:rPr lang="en-US" sz="2400" b="1" i="0" dirty="0">
                          <a:effectLst/>
                          <a:latin typeface="Courier New" panose="02070309020205020404" pitchFamily="49" charset="0"/>
                          <a:cs typeface="Courier New" panose="02070309020205020404" pitchFamily="49" charset="0"/>
                        </a:rPr>
                        <a:t>00000000.00000000.00001111.11111111</a:t>
                      </a:r>
                    </a:p>
                  </a:txBody>
                  <a:tcPr marL="63500" marR="63500" marT="63500" marB="63500" anchor="ctr"/>
                </a:tc>
                <a:extLst>
                  <a:ext uri="{0D108BD9-81ED-4DB2-BD59-A6C34878D82A}">
                    <a16:rowId xmlns:a16="http://schemas.microsoft.com/office/drawing/2014/main" val="2430653552"/>
                  </a:ext>
                </a:extLst>
              </a:tr>
              <a:tr h="1607968">
                <a:tc>
                  <a:txBody>
                    <a:bodyPr/>
                    <a:lstStyle/>
                    <a:p>
                      <a:pPr algn="r" fontAlgn="ctr"/>
                      <a:r>
                        <a:rPr lang="en-US" sz="2400" b="1" dirty="0">
                          <a:effectLst/>
                        </a:rPr>
                        <a:t>Permitted IPv4 Address</a:t>
                      </a:r>
                      <a:endParaRPr lang="en-US" sz="2400" b="0" dirty="0">
                        <a:effectLst/>
                      </a:endParaRPr>
                    </a:p>
                  </a:txBody>
                  <a:tcPr marL="63500" marR="63500" marT="63500" marB="63500" anchor="ctr"/>
                </a:tc>
                <a:tc>
                  <a:txBody>
                    <a:bodyPr/>
                    <a:lstStyle/>
                    <a:p>
                      <a:pPr algn="r" fontAlgn="ctr"/>
                      <a:r>
                        <a:rPr lang="en-US" sz="2400" b="1" dirty="0">
                          <a:effectLst/>
                        </a:rPr>
                        <a:t>192.168.16.0/24</a:t>
                      </a:r>
                      <a:br>
                        <a:rPr lang="en-US" sz="2400" b="1" dirty="0">
                          <a:effectLst/>
                        </a:rPr>
                      </a:br>
                      <a:r>
                        <a:rPr lang="en-US" sz="2400" b="1" dirty="0">
                          <a:effectLst/>
                        </a:rPr>
                        <a:t>to</a:t>
                      </a:r>
                      <a:br>
                        <a:rPr lang="en-US" sz="2400" b="1" dirty="0">
                          <a:effectLst/>
                        </a:rPr>
                      </a:br>
                      <a:r>
                        <a:rPr lang="en-US" sz="2400" b="1" dirty="0">
                          <a:effectLst/>
                        </a:rPr>
                        <a:t>192.168.31.0/24</a:t>
                      </a:r>
                      <a:endParaRPr lang="en-US" sz="2400" b="0" dirty="0">
                        <a:effectLst/>
                      </a:endParaRPr>
                    </a:p>
                  </a:txBody>
                  <a:tcPr marL="63500" marR="63500" marT="63500" marB="63500" anchor="ctr"/>
                </a:tc>
                <a:tc>
                  <a:txBody>
                    <a:bodyPr/>
                    <a:lstStyle/>
                    <a:p>
                      <a:pPr fontAlgn="ctr"/>
                      <a:r>
                        <a:rPr lang="en-US" sz="2400" b="1" i="0" dirty="0">
                          <a:effectLst/>
                          <a:latin typeface="Courier New" panose="02070309020205020404" pitchFamily="49" charset="0"/>
                          <a:cs typeface="Courier New" panose="02070309020205020404" pitchFamily="49" charset="0"/>
                        </a:rPr>
                        <a:t>11000000.10101000.00010000.00000000 </a:t>
                      </a:r>
                      <a:br>
                        <a:rPr lang="en-US" sz="2400" b="1" i="0" dirty="0">
                          <a:effectLst/>
                          <a:latin typeface="Courier New" panose="02070309020205020404" pitchFamily="49" charset="0"/>
                          <a:cs typeface="Courier New" panose="02070309020205020404" pitchFamily="49" charset="0"/>
                        </a:rPr>
                      </a:br>
                      <a:br>
                        <a:rPr lang="en-US" sz="2400" b="1" i="0" dirty="0">
                          <a:effectLst/>
                          <a:latin typeface="Courier New" panose="02070309020205020404" pitchFamily="49" charset="0"/>
                          <a:cs typeface="Courier New" panose="02070309020205020404" pitchFamily="49" charset="0"/>
                        </a:rPr>
                      </a:br>
                      <a:r>
                        <a:rPr lang="en-US" sz="2400" b="1" i="0" dirty="0">
                          <a:effectLst/>
                          <a:latin typeface="Courier New" panose="02070309020205020404" pitchFamily="49" charset="0"/>
                          <a:cs typeface="Courier New" panose="02070309020205020404" pitchFamily="49" charset="0"/>
                        </a:rPr>
                        <a:t>11000000.10101000.00011111.00000000</a:t>
                      </a:r>
                    </a:p>
                  </a:txBody>
                  <a:tcPr marL="63500" marR="63500" marT="63500" marB="63500" anchor="ctr"/>
                </a:tc>
                <a:extLst>
                  <a:ext uri="{0D108BD9-81ED-4DB2-BD59-A6C34878D82A}">
                    <a16:rowId xmlns:a16="http://schemas.microsoft.com/office/drawing/2014/main" val="3280393938"/>
                  </a:ext>
                </a:extLst>
              </a:tr>
            </a:tbl>
          </a:graphicData>
        </a:graphic>
      </p:graphicFrame>
      <p:sp>
        <p:nvSpPr>
          <p:cNvPr id="7" name="Title 2">
            <a:extLst>
              <a:ext uri="{FF2B5EF4-FFF2-40B4-BE49-F238E27FC236}">
                <a16:creationId xmlns:a16="http://schemas.microsoft.com/office/drawing/2014/main" id="{C02AA8F8-1E43-384B-8982-C0BB94049B5C}"/>
              </a:ext>
            </a:extLst>
          </p:cNvPr>
          <p:cNvSpPr txBox="1">
            <a:spLocks/>
          </p:cNvSpPr>
          <p:nvPr/>
        </p:nvSpPr>
        <p:spPr bwMode="auto">
          <a:xfrm>
            <a:off x="457051" y="0"/>
            <a:ext cx="11726636" cy="91439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b="1" kern="1200">
                <a:solidFill>
                  <a:srgbClr val="004C69"/>
                </a:solidFill>
                <a:effectLst>
                  <a:outerShdw blurRad="38100" dist="38100" dir="2700000" algn="tl">
                    <a:srgbClr val="000000">
                      <a:alpha val="43137"/>
                    </a:srgbClr>
                  </a:outerShdw>
                </a:effectLst>
                <a:latin typeface="TmonMonsori Black" panose="02000A03000000000000" pitchFamily="2" charset="-127"/>
                <a:ea typeface="TmonMonsori Black" panose="02000A03000000000000" pitchFamily="2" charset="-127"/>
                <a:cs typeface="+mj-cs"/>
              </a:defRPr>
            </a:lvl1pPr>
          </a:lstStyle>
          <a:p>
            <a:r>
              <a:rPr lang="en-US" sz="1600" dirty="0">
                <a:solidFill>
                  <a:schemeClr val="bg1">
                    <a:lumMod val="65000"/>
                  </a:schemeClr>
                </a:solidFill>
              </a:rPr>
              <a:t>Wildcard Masks in ACLs</a:t>
            </a:r>
            <a:br>
              <a:rPr lang="en-US" dirty="0">
                <a:solidFill>
                  <a:schemeClr val="bg1"/>
                </a:solidFill>
              </a:rPr>
            </a:br>
            <a:r>
              <a:rPr lang="en-US" sz="4000" dirty="0">
                <a:solidFill>
                  <a:schemeClr val="bg1"/>
                </a:solidFill>
              </a:rPr>
              <a:t>Wildcard Mask Types (Cont.)</a:t>
            </a:r>
          </a:p>
        </p:txBody>
      </p:sp>
    </p:spTree>
    <p:custDataLst>
      <p:tags r:id="rId1"/>
    </p:custDataLst>
    <p:extLst>
      <p:ext uri="{BB962C8B-B14F-4D97-AF65-F5344CB8AC3E}">
        <p14:creationId xmlns:p14="http://schemas.microsoft.com/office/powerpoint/2010/main" val="303845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64D8DDC-34BF-0241-AB9B-7FA037D5BA12}"/>
              </a:ext>
            </a:extLst>
          </p:cNvPr>
          <p:cNvSpPr>
            <a:spLocks noGrp="1"/>
          </p:cNvSpPr>
          <p:nvPr>
            <p:ph idx="1"/>
          </p:nvPr>
        </p:nvSpPr>
        <p:spPr>
          <a:xfrm>
            <a:off x="457051" y="914399"/>
            <a:ext cx="11289792" cy="4919863"/>
          </a:xfrm>
        </p:spPr>
        <p:txBody>
          <a:bodyPr/>
          <a:lstStyle/>
          <a:p>
            <a:pPr marL="0" indent="0" algn="l"/>
            <a:r>
              <a:rPr lang="en-US" sz="2800" dirty="0">
                <a:solidFill>
                  <a:srgbClr val="000000"/>
                </a:solidFill>
              </a:rPr>
              <a:t>Calculating wildcard masks can be challenging. One shortcut method is to subtract the subnet mask from 255.255.255.255. Some examples:</a:t>
            </a:r>
          </a:p>
          <a:p>
            <a:pPr marL="457189" indent="-457189" algn="l">
              <a:buFont typeface="Arial" panose="020B0604020202020204" pitchFamily="34" charset="0"/>
              <a:buChar char="•"/>
            </a:pPr>
            <a:r>
              <a:rPr lang="en-US" sz="2400" dirty="0">
                <a:solidFill>
                  <a:srgbClr val="000000"/>
                </a:solidFill>
              </a:rPr>
              <a:t>Assume you wanted an ACE in ACL 10 to permit access to all users in the 192.168.3.0/24 network. To calculate the wildcard mask, subtract the </a:t>
            </a:r>
            <a:r>
              <a:rPr lang="en-US" sz="2400" dirty="0">
                <a:solidFill>
                  <a:srgbClr val="0070C0"/>
                </a:solidFill>
              </a:rPr>
              <a:t>subnet mask (255.255.255.0) </a:t>
            </a:r>
            <a:r>
              <a:rPr lang="en-US" sz="2400" dirty="0">
                <a:solidFill>
                  <a:srgbClr val="000000"/>
                </a:solidFill>
              </a:rPr>
              <a:t>from 255.255.255.255. This produces </a:t>
            </a:r>
            <a:r>
              <a:rPr lang="en-US" sz="2400" dirty="0">
                <a:solidFill>
                  <a:srgbClr val="0070C0"/>
                </a:solidFill>
              </a:rPr>
              <a:t>the wildcard mask 0.0.0.255</a:t>
            </a:r>
            <a:r>
              <a:rPr lang="en-US" sz="2400" dirty="0">
                <a:solidFill>
                  <a:srgbClr val="000000"/>
                </a:solidFill>
              </a:rPr>
              <a:t>. The ACE would be </a:t>
            </a:r>
            <a:r>
              <a:rPr lang="en-US" sz="2400" b="1" dirty="0">
                <a:solidFill>
                  <a:srgbClr val="000000"/>
                </a:solidFill>
              </a:rPr>
              <a:t>access-list 10 permit 192.168.3.0 0.0.0.255.</a:t>
            </a:r>
          </a:p>
          <a:p>
            <a:pPr marL="457189" indent="-457189" algn="l">
              <a:buFont typeface="Arial" panose="020B0604020202020204" pitchFamily="34" charset="0"/>
              <a:buChar char="•"/>
            </a:pPr>
            <a:r>
              <a:rPr lang="en-US" sz="2400" dirty="0">
                <a:solidFill>
                  <a:srgbClr val="000000"/>
                </a:solidFill>
              </a:rPr>
              <a:t>Assume you wanted an ACE in ACL 10 to permit network access for the 14 users in the subnet 192.168.3.32/28. Subtract the subnet (i.e., 255.255.255.240) from 255.255.255.255. This produces the wildcard mask 0.0.0.15. The ACE would be </a:t>
            </a:r>
            <a:r>
              <a:rPr lang="en-US" sz="2400" b="1" dirty="0">
                <a:solidFill>
                  <a:srgbClr val="000000"/>
                </a:solidFill>
              </a:rPr>
              <a:t>access-list 10 permit 192.168.3.32 0.0.0.15.</a:t>
            </a:r>
            <a:endParaRPr lang="en-US" sz="2400" dirty="0">
              <a:solidFill>
                <a:srgbClr val="000000"/>
              </a:solidFill>
            </a:endParaRPr>
          </a:p>
          <a:p>
            <a:pPr marL="457189" indent="-457189" algn="l">
              <a:buFont typeface="Arial" panose="020B0604020202020204" pitchFamily="34" charset="0"/>
              <a:buChar char="•"/>
            </a:pPr>
            <a:r>
              <a:rPr lang="en-US" sz="2400" dirty="0">
                <a:solidFill>
                  <a:srgbClr val="000000"/>
                </a:solidFill>
              </a:rPr>
              <a:t>Assume you needed an ACE in ACL 10 to permit only networks 192.168.10.0 and 192.168.11.0. These two networks could be summarized as 192.168.10.0/23 which is a subnet mask of 255.255.254.0. Subtract 255.255.254.0 subnet mask from 255.255.255.255. This produces the wildcard mask 0.0.1.255. The ACE would be </a:t>
            </a:r>
            <a:r>
              <a:rPr lang="en-US" sz="2400" b="1" dirty="0">
                <a:solidFill>
                  <a:srgbClr val="000000"/>
                </a:solidFill>
              </a:rPr>
              <a:t>access-list 10 permit 192.168.10.0 0.0.1.255.</a:t>
            </a:r>
            <a:endParaRPr lang="en-US" sz="2400" dirty="0">
              <a:solidFill>
                <a:srgbClr val="000000"/>
              </a:solidFill>
            </a:endParaRPr>
          </a:p>
          <a:p>
            <a:pPr marL="457189" indent="-457189" algn="l">
              <a:buFont typeface="Arial" panose="020B0604020202020204" pitchFamily="34" charset="0"/>
              <a:buChar char="•"/>
            </a:pPr>
            <a:endParaRPr lang="en-US" sz="2400" dirty="0">
              <a:solidFill>
                <a:srgbClr val="000000"/>
              </a:solidFill>
            </a:endParaRPr>
          </a:p>
          <a:p>
            <a:pPr marL="457189" indent="-457189" algn="l">
              <a:buFont typeface="Arial" panose="020B0604020202020204" pitchFamily="34" charset="0"/>
              <a:buChar char="•"/>
            </a:pPr>
            <a:endParaRPr lang="en-US" sz="2400" dirty="0">
              <a:solidFill>
                <a:srgbClr val="000000"/>
              </a:solidFill>
            </a:endParaRPr>
          </a:p>
        </p:txBody>
      </p:sp>
      <p:sp>
        <p:nvSpPr>
          <p:cNvPr id="5" name="Title 2">
            <a:extLst>
              <a:ext uri="{FF2B5EF4-FFF2-40B4-BE49-F238E27FC236}">
                <a16:creationId xmlns:a16="http://schemas.microsoft.com/office/drawing/2014/main" id="{C02AA8F8-1E43-384B-8982-C0BB94049B5C}"/>
              </a:ext>
            </a:extLst>
          </p:cNvPr>
          <p:cNvSpPr txBox="1">
            <a:spLocks/>
          </p:cNvSpPr>
          <p:nvPr/>
        </p:nvSpPr>
        <p:spPr bwMode="auto">
          <a:xfrm>
            <a:off x="457051" y="0"/>
            <a:ext cx="11726636" cy="91439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b="1" kern="1200">
                <a:solidFill>
                  <a:srgbClr val="004C69"/>
                </a:solidFill>
                <a:effectLst>
                  <a:outerShdw blurRad="38100" dist="38100" dir="2700000" algn="tl">
                    <a:srgbClr val="000000">
                      <a:alpha val="43137"/>
                    </a:srgbClr>
                  </a:outerShdw>
                </a:effectLst>
                <a:latin typeface="TmonMonsori Black" panose="02000A03000000000000" pitchFamily="2" charset="-127"/>
                <a:ea typeface="TmonMonsori Black" panose="02000A03000000000000" pitchFamily="2" charset="-127"/>
                <a:cs typeface="+mj-cs"/>
              </a:defRPr>
            </a:lvl1pPr>
          </a:lstStyle>
          <a:p>
            <a:r>
              <a:rPr lang="en-US" sz="1600" dirty="0">
                <a:solidFill>
                  <a:schemeClr val="bg1">
                    <a:lumMod val="65000"/>
                  </a:schemeClr>
                </a:solidFill>
              </a:rPr>
              <a:t>Wildcard Masks in ACLs</a:t>
            </a:r>
            <a:br>
              <a:rPr lang="en-US" dirty="0">
                <a:solidFill>
                  <a:schemeClr val="bg1"/>
                </a:solidFill>
              </a:rPr>
            </a:br>
            <a:r>
              <a:rPr lang="en-US" sz="4000" dirty="0">
                <a:solidFill>
                  <a:schemeClr val="bg1"/>
                </a:solidFill>
              </a:rPr>
              <a:t>Wildcard Mask Calculation</a:t>
            </a:r>
          </a:p>
        </p:txBody>
      </p:sp>
    </p:spTree>
    <p:custDataLst>
      <p:tags r:id="rId1"/>
    </p:custDataLst>
    <p:extLst>
      <p:ext uri="{BB962C8B-B14F-4D97-AF65-F5344CB8AC3E}">
        <p14:creationId xmlns:p14="http://schemas.microsoft.com/office/powerpoint/2010/main" val="371350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215CBA2-A914-3C4A-990E-73359DAA5DB9}"/>
              </a:ext>
            </a:extLst>
          </p:cNvPr>
          <p:cNvSpPr>
            <a:spLocks noGrp="1"/>
          </p:cNvSpPr>
          <p:nvPr>
            <p:ph idx="1"/>
          </p:nvPr>
        </p:nvSpPr>
        <p:spPr>
          <a:xfrm>
            <a:off x="632883" y="975783"/>
            <a:ext cx="11040076" cy="4919863"/>
          </a:xfrm>
        </p:spPr>
        <p:txBody>
          <a:bodyPr/>
          <a:lstStyle/>
          <a:p>
            <a:pPr marL="0" indent="0" algn="l"/>
            <a:r>
              <a:rPr lang="en-US" sz="2800" dirty="0">
                <a:solidFill>
                  <a:srgbClr val="000000"/>
                </a:solidFill>
              </a:rPr>
              <a:t>The Cisco IOS provides two keywords to identify the most common uses of wildcard masking. The two keywords are:</a:t>
            </a:r>
          </a:p>
          <a:p>
            <a:pPr marL="457189" indent="-457189" algn="l">
              <a:buClr>
                <a:schemeClr val="tx1"/>
              </a:buClr>
              <a:buFont typeface="Arial" panose="020B0604020202020204" pitchFamily="34" charset="0"/>
              <a:buChar char="•"/>
            </a:pPr>
            <a:r>
              <a:rPr lang="en-US" sz="2800" b="1" dirty="0">
                <a:solidFill>
                  <a:srgbClr val="0070C0"/>
                </a:solidFill>
              </a:rPr>
              <a:t>host</a:t>
            </a:r>
            <a:r>
              <a:rPr lang="en-US" sz="2800" dirty="0">
                <a:solidFill>
                  <a:srgbClr val="000000"/>
                </a:solidFill>
              </a:rPr>
              <a:t> - This keyword substitutes for </a:t>
            </a:r>
            <a:r>
              <a:rPr lang="en-US" sz="2800" dirty="0">
                <a:solidFill>
                  <a:srgbClr val="0070C0"/>
                </a:solidFill>
              </a:rPr>
              <a:t>the 0.0.0.0 mask</a:t>
            </a:r>
            <a:r>
              <a:rPr lang="en-US" sz="2800" dirty="0">
                <a:solidFill>
                  <a:srgbClr val="000000"/>
                </a:solidFill>
              </a:rPr>
              <a:t>. This mask states that all IPv4 address bits must match to filter just one host address.</a:t>
            </a:r>
          </a:p>
          <a:p>
            <a:pPr marL="457189" indent="-457189" algn="l">
              <a:buClr>
                <a:schemeClr val="tx1"/>
              </a:buClr>
              <a:buFont typeface="Arial" panose="020B0604020202020204" pitchFamily="34" charset="0"/>
              <a:buChar char="•"/>
            </a:pPr>
            <a:r>
              <a:rPr lang="en-US" sz="2800" b="1" dirty="0">
                <a:solidFill>
                  <a:srgbClr val="0070C0"/>
                </a:solidFill>
              </a:rPr>
              <a:t>any</a:t>
            </a:r>
            <a:r>
              <a:rPr lang="en-US" sz="2800" dirty="0">
                <a:solidFill>
                  <a:srgbClr val="000000"/>
                </a:solidFill>
              </a:rPr>
              <a:t> - This keyword substitutes for </a:t>
            </a:r>
            <a:r>
              <a:rPr lang="en-US" sz="2800" dirty="0">
                <a:solidFill>
                  <a:srgbClr val="0070C0"/>
                </a:solidFill>
              </a:rPr>
              <a:t>the 255.255.255.255 mask</a:t>
            </a:r>
            <a:r>
              <a:rPr lang="en-US" sz="2800" dirty="0">
                <a:solidFill>
                  <a:srgbClr val="000000"/>
                </a:solidFill>
              </a:rPr>
              <a:t>. This mask says to ignore the entire IPv4 address or to accept any addresses.</a:t>
            </a:r>
          </a:p>
          <a:p>
            <a:pPr marL="457189" indent="-457189" algn="l">
              <a:buFont typeface="Arial" panose="020B0604020202020204" pitchFamily="34" charset="0"/>
              <a:buChar char="•"/>
            </a:pPr>
            <a:endParaRPr lang="en-US" sz="2133" dirty="0">
              <a:solidFill>
                <a:srgbClr val="000000"/>
              </a:solidFill>
            </a:endParaRPr>
          </a:p>
        </p:txBody>
      </p:sp>
      <p:sp>
        <p:nvSpPr>
          <p:cNvPr id="6" name="Title 2">
            <a:extLst>
              <a:ext uri="{FF2B5EF4-FFF2-40B4-BE49-F238E27FC236}">
                <a16:creationId xmlns:a16="http://schemas.microsoft.com/office/drawing/2014/main" id="{C02AA8F8-1E43-384B-8982-C0BB94049B5C}"/>
              </a:ext>
            </a:extLst>
          </p:cNvPr>
          <p:cNvSpPr txBox="1">
            <a:spLocks/>
          </p:cNvSpPr>
          <p:nvPr/>
        </p:nvSpPr>
        <p:spPr bwMode="auto">
          <a:xfrm>
            <a:off x="457051" y="3194"/>
            <a:ext cx="11726636" cy="91439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b="1" kern="1200">
                <a:solidFill>
                  <a:srgbClr val="004C69"/>
                </a:solidFill>
                <a:effectLst>
                  <a:outerShdw blurRad="38100" dist="38100" dir="2700000" algn="tl">
                    <a:srgbClr val="000000">
                      <a:alpha val="43137"/>
                    </a:srgbClr>
                  </a:outerShdw>
                </a:effectLst>
                <a:latin typeface="TmonMonsori Black" panose="02000A03000000000000" pitchFamily="2" charset="-127"/>
                <a:ea typeface="TmonMonsori Black" panose="02000A03000000000000" pitchFamily="2" charset="-127"/>
                <a:cs typeface="+mj-cs"/>
              </a:defRPr>
            </a:lvl1pPr>
          </a:lstStyle>
          <a:p>
            <a:r>
              <a:rPr lang="en-US" sz="1600" dirty="0">
                <a:solidFill>
                  <a:schemeClr val="bg1">
                    <a:lumMod val="65000"/>
                  </a:schemeClr>
                </a:solidFill>
              </a:rPr>
              <a:t>Wildcard Masks in ACLs</a:t>
            </a:r>
            <a:br>
              <a:rPr lang="en-US" dirty="0">
                <a:solidFill>
                  <a:schemeClr val="bg1"/>
                </a:solidFill>
              </a:rPr>
            </a:br>
            <a:r>
              <a:rPr lang="en-US" sz="4000" dirty="0">
                <a:solidFill>
                  <a:schemeClr val="bg1"/>
                </a:solidFill>
              </a:rPr>
              <a:t>Wildcard Mask Keywords</a:t>
            </a:r>
          </a:p>
        </p:txBody>
      </p:sp>
    </p:spTree>
    <p:custDataLst>
      <p:tags r:id="rId1"/>
    </p:custDataLst>
    <p:extLst>
      <p:ext uri="{BB962C8B-B14F-4D97-AF65-F5344CB8AC3E}">
        <p14:creationId xmlns:p14="http://schemas.microsoft.com/office/powerpoint/2010/main" val="298674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57200" y="1"/>
            <a:ext cx="11734800" cy="2133600"/>
          </a:xfrm>
          <a:solidFill>
            <a:schemeClr val="accent5">
              <a:lumMod val="50000"/>
              <a:alpha val="50000"/>
            </a:schemeClr>
          </a:solidFill>
        </p:spPr>
        <p:txBody>
          <a:bodyPr>
            <a:normAutofit/>
          </a:bodyPr>
          <a:lstStyle/>
          <a:p>
            <a:r>
              <a:rPr lang="en-US" altLang="en-US" sz="4400" dirty="0"/>
              <a:t> </a:t>
            </a:r>
            <a:r>
              <a:rPr lang="en-US" altLang="en-US" sz="4400" dirty="0">
                <a:solidFill>
                  <a:srgbClr val="FFC000"/>
                </a:solidFill>
              </a:rPr>
              <a:t>Lecture 3 </a:t>
            </a:r>
            <a:br>
              <a:rPr lang="en-US" altLang="en-US" sz="4400" dirty="0"/>
            </a:br>
            <a:r>
              <a:rPr lang="en-US" altLang="en-US" sz="4400" dirty="0"/>
              <a:t>Access Control List</a:t>
            </a:r>
          </a:p>
        </p:txBody>
      </p:sp>
      <p:sp>
        <p:nvSpPr>
          <p:cNvPr id="6" name="!!Rectangle 3"/>
          <p:cNvSpPr txBox="1">
            <a:spLocks noChangeArrowheads="1"/>
          </p:cNvSpPr>
          <p:nvPr/>
        </p:nvSpPr>
        <p:spPr>
          <a:xfrm>
            <a:off x="1092849" y="2462630"/>
            <a:ext cx="9781629" cy="507713"/>
          </a:xfrm>
          <a:prstGeom prst="rect">
            <a:avLst/>
          </a:prstGeom>
        </p:spPr>
        <p:txBody>
          <a:bodyPr vert="horz" lIns="91440" tIns="45720" rIns="91440" bIns="45720" rtlCol="0">
            <a:noAutofit/>
          </a:bodyPr>
          <a:lstStyle>
            <a:lvl1pPr indent="0" algn="ctr">
              <a:lnSpc>
                <a:spcPct val="90000"/>
              </a:lnSpc>
              <a:spcBef>
                <a:spcPts val="1000"/>
              </a:spcBef>
              <a:buFont typeface="Arial" panose="020B0604020202020204" pitchFamily="34" charset="0"/>
              <a:buNone/>
              <a:defRPr sz="5400">
                <a:latin typeface="TmonMonsori Black" panose="02000A03000000000000" pitchFamily="2" charset="-127"/>
                <a:ea typeface="TmonMonsori Black" panose="02000A03000000000000" pitchFamily="2" charset="-127"/>
              </a:defRPr>
            </a:lvl1pPr>
            <a:lvl2pPr indent="0" algn="ctr">
              <a:lnSpc>
                <a:spcPct val="90000"/>
              </a:lnSpc>
              <a:spcBef>
                <a:spcPts val="500"/>
              </a:spcBef>
              <a:buFont typeface="Arial" panose="020B0604020202020204" pitchFamily="34" charset="0"/>
              <a:buNone/>
              <a:defRPr sz="2000">
                <a:latin typeface="NanumSquareRound ExtraBold" panose="020B0600000101010101" pitchFamily="34" charset="-127"/>
                <a:ea typeface="NanumSquareRound ExtraBold" panose="020B0600000101010101" pitchFamily="34" charset="-127"/>
              </a:defRPr>
            </a:lvl2pPr>
            <a:lvl3pPr indent="0" algn="ctr">
              <a:lnSpc>
                <a:spcPct val="90000"/>
              </a:lnSpc>
              <a:spcBef>
                <a:spcPts val="500"/>
              </a:spcBef>
              <a:buFont typeface="Arial" panose="020B0604020202020204" pitchFamily="34" charset="0"/>
              <a:buNone/>
              <a:defRPr>
                <a:latin typeface="NanumSquareRound ExtraBold" panose="020B0600000101010101" pitchFamily="34" charset="-127"/>
                <a:ea typeface="NanumSquareRound ExtraBold" panose="020B0600000101010101" pitchFamily="34" charset="-127"/>
              </a:defRPr>
            </a:lvl3pPr>
            <a:lvl4pPr indent="0" algn="ctr">
              <a:lnSpc>
                <a:spcPct val="90000"/>
              </a:lnSpc>
              <a:spcBef>
                <a:spcPts val="500"/>
              </a:spcBef>
              <a:buFont typeface="Arial" panose="020B0604020202020204" pitchFamily="34" charset="0"/>
              <a:buNone/>
              <a:defRPr sz="1600">
                <a:latin typeface="NanumSquareRound ExtraBold" panose="020B0600000101010101" pitchFamily="34" charset="-127"/>
                <a:ea typeface="NanumSquareRound ExtraBold" panose="020B0600000101010101" pitchFamily="34" charset="-127"/>
              </a:defRPr>
            </a:lvl4pPr>
            <a:lvl5pPr indent="0" algn="ctr">
              <a:lnSpc>
                <a:spcPct val="90000"/>
              </a:lnSpc>
              <a:spcBef>
                <a:spcPts val="500"/>
              </a:spcBef>
              <a:buFont typeface="Arial" panose="020B0604020202020204" pitchFamily="34" charset="0"/>
              <a:buNone/>
              <a:defRPr sz="1600">
                <a:latin typeface="NanumSquareRound ExtraBold" panose="020B0600000101010101" pitchFamily="34" charset="-127"/>
                <a:ea typeface="NanumSquareRound ExtraBold" panose="020B0600000101010101" pitchFamily="34" charset="-127"/>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US" b="1" dirty="0"/>
              <a:t>Guidelines for ACL Creation</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9103" y="3959678"/>
            <a:ext cx="4751648" cy="2850989"/>
          </a:xfrm>
          <a:prstGeom prst="rect">
            <a:avLst/>
          </a:prstGeom>
          <a:effectLst>
            <a:softEdge rad="114300"/>
          </a:effectLst>
        </p:spPr>
      </p:pic>
      <p:sp>
        <p:nvSpPr>
          <p:cNvPr id="8" name="TextBox 7"/>
          <p:cNvSpPr txBox="1"/>
          <p:nvPr/>
        </p:nvSpPr>
        <p:spPr>
          <a:xfrm>
            <a:off x="3795244" y="3338937"/>
            <a:ext cx="4187108" cy="523220"/>
          </a:xfrm>
          <a:prstGeom prst="rect">
            <a:avLst/>
          </a:prstGeom>
          <a:noFill/>
        </p:spPr>
        <p:txBody>
          <a:bodyPr wrap="none" rtlCol="0">
            <a:spAutoFit/>
          </a:bodyPr>
          <a:lstStyle/>
          <a:p>
            <a:pPr fontAlgn="ctr"/>
            <a:r>
              <a:rPr lang="en-US" sz="2800" dirty="0"/>
              <a:t>Explain how to create ACLs.</a:t>
            </a:r>
          </a:p>
        </p:txBody>
      </p:sp>
    </p:spTree>
    <p:extLst>
      <p:ext uri="{BB962C8B-B14F-4D97-AF65-F5344CB8AC3E}">
        <p14:creationId xmlns:p14="http://schemas.microsoft.com/office/powerpoint/2010/main" val="1939105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97EAED2-1894-4945-BC7B-07578448B148}"/>
              </a:ext>
            </a:extLst>
          </p:cNvPr>
          <p:cNvSpPr>
            <a:spLocks noGrp="1"/>
          </p:cNvSpPr>
          <p:nvPr>
            <p:ph idx="1"/>
          </p:nvPr>
        </p:nvSpPr>
        <p:spPr>
          <a:xfrm>
            <a:off x="340652" y="975784"/>
            <a:ext cx="11040076" cy="1472293"/>
          </a:xfrm>
        </p:spPr>
        <p:txBody>
          <a:bodyPr/>
          <a:lstStyle/>
          <a:p>
            <a:pPr marL="0" indent="0" algn="l"/>
            <a:r>
              <a:rPr lang="en-US" sz="2800" dirty="0">
                <a:solidFill>
                  <a:srgbClr val="000000"/>
                </a:solidFill>
              </a:rPr>
              <a:t>There is a limit on the number of ACLs that can be applied on a router interface. For example, a dual-stacked (</a:t>
            </a:r>
            <a:r>
              <a:rPr lang="en-US" sz="2800" dirty="0" err="1">
                <a:solidFill>
                  <a:srgbClr val="000000"/>
                </a:solidFill>
              </a:rPr>
              <a:t>i.e</a:t>
            </a:r>
            <a:r>
              <a:rPr lang="en-US" sz="2800" dirty="0">
                <a:solidFill>
                  <a:srgbClr val="000000"/>
                </a:solidFill>
              </a:rPr>
              <a:t>, IPv4 and IPv6) router interface can have </a:t>
            </a:r>
            <a:r>
              <a:rPr lang="en-US" sz="2800" dirty="0">
                <a:solidFill>
                  <a:srgbClr val="0070C0"/>
                </a:solidFill>
              </a:rPr>
              <a:t>up to four ACLs </a:t>
            </a:r>
            <a:r>
              <a:rPr lang="en-US" sz="2800" dirty="0">
                <a:solidFill>
                  <a:srgbClr val="000000"/>
                </a:solidFill>
              </a:rPr>
              <a:t>applied, as shown in the figure.</a:t>
            </a:r>
            <a:r>
              <a:rPr lang="en-US" sz="2800" b="1" dirty="0">
                <a:solidFill>
                  <a:srgbClr val="000000"/>
                </a:solidFill>
              </a:rPr>
              <a:t> </a:t>
            </a:r>
          </a:p>
          <a:p>
            <a:pPr marL="0" indent="0" algn="l"/>
            <a:r>
              <a:rPr lang="en-US" sz="2800" dirty="0">
                <a:solidFill>
                  <a:srgbClr val="000000"/>
                </a:solidFill>
              </a:rPr>
              <a:t>Specifically, a router interface can have:</a:t>
            </a:r>
          </a:p>
          <a:p>
            <a:pPr marL="457189" indent="-457189" algn="l">
              <a:buFont typeface="Arial" panose="020B0604020202020204" pitchFamily="34" charset="0"/>
              <a:buChar char="•"/>
            </a:pPr>
            <a:endParaRPr lang="en-US" sz="1867" dirty="0">
              <a:solidFill>
                <a:srgbClr val="000000"/>
              </a:solidFill>
            </a:endParaRPr>
          </a:p>
          <a:p>
            <a:pPr marL="0" indent="0" algn="l"/>
            <a:endParaRPr lang="en-US" sz="2133" dirty="0">
              <a:solidFill>
                <a:srgbClr val="000000"/>
              </a:solidFill>
            </a:endParaRPr>
          </a:p>
        </p:txBody>
      </p:sp>
      <p:sp>
        <p:nvSpPr>
          <p:cNvPr id="2" name="Rectangle 1">
            <a:extLst>
              <a:ext uri="{FF2B5EF4-FFF2-40B4-BE49-F238E27FC236}">
                <a16:creationId xmlns:a16="http://schemas.microsoft.com/office/drawing/2014/main" id="{6EF701E8-07B2-4B78-8D1C-99FCCAB5E3EF}"/>
              </a:ext>
            </a:extLst>
          </p:cNvPr>
          <p:cNvSpPr/>
          <p:nvPr/>
        </p:nvSpPr>
        <p:spPr>
          <a:xfrm>
            <a:off x="340652" y="2949238"/>
            <a:ext cx="6036141" cy="3539430"/>
          </a:xfrm>
          <a:prstGeom prst="rect">
            <a:avLst/>
          </a:prstGeom>
        </p:spPr>
        <p:txBody>
          <a:bodyPr wrap="square">
            <a:spAutoFit/>
          </a:bodyPr>
          <a:lstStyle/>
          <a:p>
            <a:pPr marL="457189" indent="-457189">
              <a:buFont typeface="Arial" panose="020B0604020202020204" pitchFamily="34" charset="0"/>
              <a:buChar char="•"/>
            </a:pPr>
            <a:r>
              <a:rPr lang="en-US" sz="2800" dirty="0">
                <a:solidFill>
                  <a:srgbClr val="000000"/>
                </a:solidFill>
              </a:rPr>
              <a:t>One outbound IPv4 ACL.</a:t>
            </a:r>
          </a:p>
          <a:p>
            <a:pPr marL="457189" indent="-457189">
              <a:buFont typeface="Arial" panose="020B0604020202020204" pitchFamily="34" charset="0"/>
              <a:buChar char="•"/>
            </a:pPr>
            <a:r>
              <a:rPr lang="en-US" sz="2800" dirty="0">
                <a:solidFill>
                  <a:srgbClr val="000000"/>
                </a:solidFill>
              </a:rPr>
              <a:t>One inbound IPv4 ACL.</a:t>
            </a:r>
          </a:p>
          <a:p>
            <a:pPr marL="457189" indent="-457189">
              <a:buFont typeface="Arial" panose="020B0604020202020204" pitchFamily="34" charset="0"/>
              <a:buChar char="•"/>
            </a:pPr>
            <a:r>
              <a:rPr lang="en-US" sz="2800" dirty="0">
                <a:solidFill>
                  <a:srgbClr val="000000"/>
                </a:solidFill>
              </a:rPr>
              <a:t>One inbound IPv6 ACL.</a:t>
            </a:r>
          </a:p>
          <a:p>
            <a:pPr marL="457189" indent="-457189">
              <a:buFont typeface="Arial" panose="020B0604020202020204" pitchFamily="34" charset="0"/>
              <a:buChar char="•"/>
            </a:pPr>
            <a:r>
              <a:rPr lang="en-US" sz="2800" dirty="0">
                <a:solidFill>
                  <a:srgbClr val="000000"/>
                </a:solidFill>
              </a:rPr>
              <a:t>One outbound IPv6 ACL.</a:t>
            </a:r>
          </a:p>
          <a:p>
            <a:pPr marL="457189" indent="-457189">
              <a:buFont typeface="Arial" panose="020B0604020202020204" pitchFamily="34" charset="0"/>
              <a:buChar char="•"/>
            </a:pPr>
            <a:endParaRPr lang="en-US" sz="1600" b="1" dirty="0">
              <a:solidFill>
                <a:srgbClr val="000000"/>
              </a:solidFill>
            </a:endParaRPr>
          </a:p>
          <a:p>
            <a:r>
              <a:rPr lang="en-US" sz="2400" b="1" dirty="0">
                <a:solidFill>
                  <a:srgbClr val="000000"/>
                </a:solidFill>
              </a:rPr>
              <a:t>Note</a:t>
            </a:r>
            <a:r>
              <a:rPr lang="en-US" sz="2400" dirty="0">
                <a:solidFill>
                  <a:srgbClr val="000000"/>
                </a:solidFill>
              </a:rPr>
              <a:t>: ACLs do not have to be configured in both directions. The number of ACLs and their direction applied to the interface will depend on </a:t>
            </a:r>
            <a:r>
              <a:rPr lang="en-US" sz="2400" dirty="0">
                <a:solidFill>
                  <a:srgbClr val="0070C0"/>
                </a:solidFill>
              </a:rPr>
              <a:t>the security policy of the organization.</a:t>
            </a:r>
          </a:p>
        </p:txBody>
      </p:sp>
      <p:pic>
        <p:nvPicPr>
          <p:cNvPr id="7" name="Picture 6">
            <a:extLst>
              <a:ext uri="{FF2B5EF4-FFF2-40B4-BE49-F238E27FC236}">
                <a16:creationId xmlns:a16="http://schemas.microsoft.com/office/drawing/2014/main" id="{BD109AAC-C779-C54A-B871-5288A9E91D19}"/>
              </a:ext>
            </a:extLst>
          </p:cNvPr>
          <p:cNvPicPr>
            <a:picLocks noChangeAspect="1"/>
          </p:cNvPicPr>
          <p:nvPr/>
        </p:nvPicPr>
        <p:blipFill>
          <a:blip r:embed="rId4"/>
          <a:stretch>
            <a:fillRect/>
          </a:stretch>
        </p:blipFill>
        <p:spPr>
          <a:xfrm>
            <a:off x="6096001" y="2739437"/>
            <a:ext cx="4914679" cy="3688315"/>
          </a:xfrm>
          <a:prstGeom prst="rect">
            <a:avLst/>
          </a:prstGeom>
        </p:spPr>
      </p:pic>
      <p:sp>
        <p:nvSpPr>
          <p:cNvPr id="8" name="Title 2">
            <a:extLst>
              <a:ext uri="{FF2B5EF4-FFF2-40B4-BE49-F238E27FC236}">
                <a16:creationId xmlns:a16="http://schemas.microsoft.com/office/drawing/2014/main" id="{C02AA8F8-1E43-384B-8982-C0BB94049B5C}"/>
              </a:ext>
            </a:extLst>
          </p:cNvPr>
          <p:cNvSpPr txBox="1">
            <a:spLocks/>
          </p:cNvSpPr>
          <p:nvPr/>
        </p:nvSpPr>
        <p:spPr bwMode="auto">
          <a:xfrm>
            <a:off x="465364" y="8469"/>
            <a:ext cx="11726636" cy="91439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b="1" kern="1200">
                <a:solidFill>
                  <a:srgbClr val="004C69"/>
                </a:solidFill>
                <a:effectLst>
                  <a:outerShdw blurRad="38100" dist="38100" dir="2700000" algn="tl">
                    <a:srgbClr val="000000">
                      <a:alpha val="43137"/>
                    </a:srgbClr>
                  </a:outerShdw>
                </a:effectLst>
                <a:latin typeface="TmonMonsori Black" panose="02000A03000000000000" pitchFamily="2" charset="-127"/>
                <a:ea typeface="TmonMonsori Black" panose="02000A03000000000000" pitchFamily="2" charset="-127"/>
                <a:cs typeface="+mj-cs"/>
              </a:defRPr>
            </a:lvl1pPr>
          </a:lstStyle>
          <a:p>
            <a:r>
              <a:rPr lang="en-US" sz="1600" dirty="0">
                <a:solidFill>
                  <a:schemeClr val="bg1">
                    <a:lumMod val="65000"/>
                  </a:schemeClr>
                </a:solidFill>
              </a:rPr>
              <a:t>Guidelines for ACL Creation</a:t>
            </a:r>
            <a:br>
              <a:rPr lang="en-US" dirty="0">
                <a:solidFill>
                  <a:schemeClr val="bg1"/>
                </a:solidFill>
              </a:rPr>
            </a:br>
            <a:r>
              <a:rPr lang="en-US" sz="4000" dirty="0">
                <a:solidFill>
                  <a:schemeClr val="bg1"/>
                </a:solidFill>
              </a:rPr>
              <a:t>Limited Number of ACLs per Interface</a:t>
            </a:r>
          </a:p>
        </p:txBody>
      </p:sp>
    </p:spTree>
    <p:custDataLst>
      <p:tags r:id="rId1"/>
    </p:custDataLst>
    <p:extLst>
      <p:ext uri="{BB962C8B-B14F-4D97-AF65-F5344CB8AC3E}">
        <p14:creationId xmlns:p14="http://schemas.microsoft.com/office/powerpoint/2010/main" val="368891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E9CBFF3-30E5-5E4B-B487-D6C014376569}"/>
              </a:ext>
            </a:extLst>
          </p:cNvPr>
          <p:cNvSpPr>
            <a:spLocks noGrp="1"/>
          </p:cNvSpPr>
          <p:nvPr>
            <p:ph idx="1"/>
          </p:nvPr>
        </p:nvSpPr>
        <p:spPr>
          <a:xfrm>
            <a:off x="632883" y="975783"/>
            <a:ext cx="11040076" cy="1191684"/>
          </a:xfrm>
        </p:spPr>
        <p:txBody>
          <a:bodyPr/>
          <a:lstStyle/>
          <a:p>
            <a:pPr marL="0" indent="0" algn="l"/>
            <a:r>
              <a:rPr lang="en-US" sz="2133" dirty="0">
                <a:solidFill>
                  <a:srgbClr val="000000"/>
                </a:solidFill>
              </a:rPr>
              <a:t>Using ACLs requires attention to detail and great care. </a:t>
            </a:r>
            <a:r>
              <a:rPr lang="en-US" sz="2133" dirty="0">
                <a:solidFill>
                  <a:srgbClr val="FF6600"/>
                </a:solidFill>
              </a:rPr>
              <a:t>Mistakes</a:t>
            </a:r>
            <a:r>
              <a:rPr lang="en-US" sz="2133" dirty="0">
                <a:solidFill>
                  <a:srgbClr val="000000"/>
                </a:solidFill>
              </a:rPr>
              <a:t> can be </a:t>
            </a:r>
            <a:r>
              <a:rPr lang="en-US" sz="2133" dirty="0">
                <a:solidFill>
                  <a:srgbClr val="FF6600"/>
                </a:solidFill>
              </a:rPr>
              <a:t>costly</a:t>
            </a:r>
            <a:r>
              <a:rPr lang="en-US" sz="2133" dirty="0">
                <a:solidFill>
                  <a:srgbClr val="000000"/>
                </a:solidFill>
              </a:rPr>
              <a:t> in terms of downtime, troubleshooting efforts, and poor network service. </a:t>
            </a:r>
            <a:r>
              <a:rPr lang="en-US" sz="2133" dirty="0">
                <a:solidFill>
                  <a:srgbClr val="0070C0"/>
                </a:solidFill>
              </a:rPr>
              <a:t>Basic planning is required before configuring an ACL.</a:t>
            </a:r>
          </a:p>
        </p:txBody>
      </p:sp>
      <p:graphicFrame>
        <p:nvGraphicFramePr>
          <p:cNvPr id="6" name="Table 5">
            <a:extLst>
              <a:ext uri="{FF2B5EF4-FFF2-40B4-BE49-F238E27FC236}">
                <a16:creationId xmlns:a16="http://schemas.microsoft.com/office/drawing/2014/main" id="{B6F92E12-6BB7-8140-8096-43733D88CDE6}"/>
              </a:ext>
            </a:extLst>
          </p:cNvPr>
          <p:cNvGraphicFramePr>
            <a:graphicFrameLocks noGrp="1"/>
          </p:cNvGraphicFramePr>
          <p:nvPr>
            <p:extLst>
              <p:ext uri="{D42A27DB-BD31-4B8C-83A1-F6EECF244321}">
                <p14:modId xmlns:p14="http://schemas.microsoft.com/office/powerpoint/2010/main" val="3315234354"/>
              </p:ext>
            </p:extLst>
          </p:nvPr>
        </p:nvGraphicFramePr>
        <p:xfrm>
          <a:off x="555173" y="2257275"/>
          <a:ext cx="11055272" cy="3750843"/>
        </p:xfrm>
        <a:graphic>
          <a:graphicData uri="http://schemas.openxmlformats.org/drawingml/2006/table">
            <a:tbl>
              <a:tblPr firstRow="1" bandRow="1">
                <a:tableStyleId>{5C22544A-7EE6-4342-B048-85BDC9FD1C3A}</a:tableStyleId>
              </a:tblPr>
              <a:tblGrid>
                <a:gridCol w="5527636">
                  <a:extLst>
                    <a:ext uri="{9D8B030D-6E8A-4147-A177-3AD203B41FA5}">
                      <a16:colId xmlns:a16="http://schemas.microsoft.com/office/drawing/2014/main" val="98621564"/>
                    </a:ext>
                  </a:extLst>
                </a:gridCol>
                <a:gridCol w="5527636">
                  <a:extLst>
                    <a:ext uri="{9D8B030D-6E8A-4147-A177-3AD203B41FA5}">
                      <a16:colId xmlns:a16="http://schemas.microsoft.com/office/drawing/2014/main" val="1412113352"/>
                    </a:ext>
                  </a:extLst>
                </a:gridCol>
              </a:tblGrid>
              <a:tr h="385260">
                <a:tc>
                  <a:txBody>
                    <a:bodyPr/>
                    <a:lstStyle/>
                    <a:p>
                      <a:pPr algn="l" fontAlgn="ctr"/>
                      <a:r>
                        <a:rPr lang="en-US" sz="1800" b="1" dirty="0">
                          <a:effectLst/>
                        </a:rPr>
                        <a:t>Guideline</a:t>
                      </a:r>
                      <a:endParaRPr lang="en-US" sz="1800" dirty="0">
                        <a:effectLst/>
                      </a:endParaRPr>
                    </a:p>
                  </a:txBody>
                  <a:tcPr marL="63500" marR="63500" marT="63500" marB="63500" anchor="ctr">
                    <a:solidFill>
                      <a:schemeClr val="bg1">
                        <a:lumMod val="50000"/>
                      </a:schemeClr>
                    </a:solidFill>
                  </a:tcPr>
                </a:tc>
                <a:tc>
                  <a:txBody>
                    <a:bodyPr/>
                    <a:lstStyle/>
                    <a:p>
                      <a:pPr algn="l" fontAlgn="ctr"/>
                      <a:r>
                        <a:rPr lang="en-US" sz="1800" b="1" dirty="0">
                          <a:effectLst/>
                        </a:rPr>
                        <a:t>Benefit</a:t>
                      </a:r>
                      <a:endParaRPr lang="en-US" sz="1800" dirty="0">
                        <a:effectLst/>
                      </a:endParaRPr>
                    </a:p>
                  </a:txBody>
                  <a:tcPr marL="63500" marR="63500" marT="63500" marB="63500" anchor="ctr">
                    <a:solidFill>
                      <a:schemeClr val="bg1">
                        <a:lumMod val="50000"/>
                      </a:schemeClr>
                    </a:solidFill>
                  </a:tcPr>
                </a:tc>
                <a:extLst>
                  <a:ext uri="{0D108BD9-81ED-4DB2-BD59-A6C34878D82A}">
                    <a16:rowId xmlns:a16="http://schemas.microsoft.com/office/drawing/2014/main" val="119604248"/>
                  </a:ext>
                </a:extLst>
              </a:tr>
              <a:tr h="648601">
                <a:tc>
                  <a:txBody>
                    <a:bodyPr/>
                    <a:lstStyle/>
                    <a:p>
                      <a:pPr fontAlgn="ctr"/>
                      <a:r>
                        <a:rPr lang="en-US" sz="1800" b="0" dirty="0">
                          <a:effectLst/>
                        </a:rPr>
                        <a:t>Base ACLs on the organizational </a:t>
                      </a:r>
                      <a:r>
                        <a:rPr lang="en-US" sz="1800" b="0" dirty="0">
                          <a:solidFill>
                            <a:srgbClr val="0070C0"/>
                          </a:solidFill>
                          <a:effectLst/>
                        </a:rPr>
                        <a:t>security policies</a:t>
                      </a:r>
                      <a:r>
                        <a:rPr lang="en-US" sz="1800" b="0" dirty="0">
                          <a:effectLst/>
                        </a:rPr>
                        <a:t>.</a:t>
                      </a:r>
                    </a:p>
                  </a:txBody>
                  <a:tcPr marL="63500" marR="63500" marT="63500" marB="63500" anchor="ctr"/>
                </a:tc>
                <a:tc>
                  <a:txBody>
                    <a:bodyPr/>
                    <a:lstStyle/>
                    <a:p>
                      <a:pPr fontAlgn="ctr"/>
                      <a:r>
                        <a:rPr lang="en-US" sz="1800" b="0" dirty="0">
                          <a:effectLst/>
                        </a:rPr>
                        <a:t>This will ensure you implement organizational security guidelines.</a:t>
                      </a:r>
                    </a:p>
                  </a:txBody>
                  <a:tcPr marL="63500" marR="63500" marT="63500" marB="63500" anchor="ctr"/>
                </a:tc>
                <a:extLst>
                  <a:ext uri="{0D108BD9-81ED-4DB2-BD59-A6C34878D82A}">
                    <a16:rowId xmlns:a16="http://schemas.microsoft.com/office/drawing/2014/main" val="4144872107"/>
                  </a:ext>
                </a:extLst>
              </a:tr>
              <a:tr h="648601">
                <a:tc>
                  <a:txBody>
                    <a:bodyPr/>
                    <a:lstStyle/>
                    <a:p>
                      <a:pPr fontAlgn="ctr"/>
                      <a:r>
                        <a:rPr lang="en-US" sz="1800" b="0" dirty="0">
                          <a:solidFill>
                            <a:srgbClr val="0070C0"/>
                          </a:solidFill>
                          <a:effectLst/>
                        </a:rPr>
                        <a:t>Write out </a:t>
                      </a:r>
                      <a:r>
                        <a:rPr lang="en-US" sz="1800" b="0" dirty="0">
                          <a:effectLst/>
                        </a:rPr>
                        <a:t>what you want the ACL to do.</a:t>
                      </a:r>
                    </a:p>
                  </a:txBody>
                  <a:tcPr marL="63500" marR="63500" marT="63500" marB="63500" anchor="ctr"/>
                </a:tc>
                <a:tc>
                  <a:txBody>
                    <a:bodyPr/>
                    <a:lstStyle/>
                    <a:p>
                      <a:pPr fontAlgn="ctr"/>
                      <a:r>
                        <a:rPr lang="en-US" sz="1800" b="0" dirty="0">
                          <a:effectLst/>
                        </a:rPr>
                        <a:t>This will help you avoid inadvertently creating potential access problems.</a:t>
                      </a:r>
                    </a:p>
                  </a:txBody>
                  <a:tcPr marL="63500" marR="63500" marT="63500" marB="63500" anchor="ctr"/>
                </a:tc>
                <a:extLst>
                  <a:ext uri="{0D108BD9-81ED-4DB2-BD59-A6C34878D82A}">
                    <a16:rowId xmlns:a16="http://schemas.microsoft.com/office/drawing/2014/main" val="568498565"/>
                  </a:ext>
                </a:extLst>
              </a:tr>
              <a:tr h="610174">
                <a:tc>
                  <a:txBody>
                    <a:bodyPr/>
                    <a:lstStyle/>
                    <a:p>
                      <a:pPr fontAlgn="ctr"/>
                      <a:r>
                        <a:rPr lang="en-US" sz="1800" b="0" dirty="0">
                          <a:solidFill>
                            <a:srgbClr val="0070C0"/>
                          </a:solidFill>
                          <a:effectLst/>
                        </a:rPr>
                        <a:t>Use a text editor </a:t>
                      </a:r>
                      <a:r>
                        <a:rPr lang="en-US" sz="1800" b="0" dirty="0">
                          <a:effectLst/>
                        </a:rPr>
                        <a:t>to create, edit, and save all of your ACLs.</a:t>
                      </a:r>
                    </a:p>
                  </a:txBody>
                  <a:tcPr marL="63500" marR="63500" marT="63500" marB="63500" anchor="ctr"/>
                </a:tc>
                <a:tc>
                  <a:txBody>
                    <a:bodyPr/>
                    <a:lstStyle/>
                    <a:p>
                      <a:pPr fontAlgn="ctr"/>
                      <a:r>
                        <a:rPr lang="en-US" sz="1800" b="0">
                          <a:effectLst/>
                        </a:rPr>
                        <a:t>This will help you create a library of reusable ACLs.</a:t>
                      </a:r>
                    </a:p>
                  </a:txBody>
                  <a:tcPr marL="63500" marR="63500" marT="63500" marB="63500" anchor="ctr"/>
                </a:tc>
                <a:extLst>
                  <a:ext uri="{0D108BD9-81ED-4DB2-BD59-A6C34878D82A}">
                    <a16:rowId xmlns:a16="http://schemas.microsoft.com/office/drawing/2014/main" val="3715197478"/>
                  </a:ext>
                </a:extLst>
              </a:tr>
              <a:tr h="648601">
                <a:tc>
                  <a:txBody>
                    <a:bodyPr/>
                    <a:lstStyle/>
                    <a:p>
                      <a:pPr fontAlgn="ctr"/>
                      <a:r>
                        <a:rPr lang="en-US" sz="1800" b="0" dirty="0">
                          <a:solidFill>
                            <a:srgbClr val="0070C0"/>
                          </a:solidFill>
                          <a:effectLst/>
                        </a:rPr>
                        <a:t>Document</a:t>
                      </a:r>
                      <a:r>
                        <a:rPr lang="en-US" sz="1800" b="0" dirty="0">
                          <a:effectLst/>
                        </a:rPr>
                        <a:t> the ACLs using </a:t>
                      </a:r>
                      <a:r>
                        <a:rPr lang="en-US" sz="1800" b="0" dirty="0">
                          <a:solidFill>
                            <a:srgbClr val="0070C0"/>
                          </a:solidFill>
                          <a:effectLst/>
                        </a:rPr>
                        <a:t>the </a:t>
                      </a:r>
                      <a:r>
                        <a:rPr lang="en-US" sz="1800" b="1" dirty="0">
                          <a:solidFill>
                            <a:srgbClr val="0070C0"/>
                          </a:solidFill>
                          <a:effectLst/>
                        </a:rPr>
                        <a:t>remark </a:t>
                      </a:r>
                      <a:r>
                        <a:rPr lang="en-US" sz="1800" b="0" dirty="0">
                          <a:solidFill>
                            <a:srgbClr val="0070C0"/>
                          </a:solidFill>
                          <a:effectLst/>
                        </a:rPr>
                        <a:t>command</a:t>
                      </a:r>
                      <a:r>
                        <a:rPr lang="en-US" sz="1800" b="0" dirty="0">
                          <a:effectLst/>
                        </a:rPr>
                        <a:t>.</a:t>
                      </a:r>
                    </a:p>
                  </a:txBody>
                  <a:tcPr marL="63500" marR="63500" marT="63500" marB="63500" anchor="ctr"/>
                </a:tc>
                <a:tc>
                  <a:txBody>
                    <a:bodyPr/>
                    <a:lstStyle/>
                    <a:p>
                      <a:pPr fontAlgn="ctr"/>
                      <a:r>
                        <a:rPr lang="en-US" sz="1800" b="0">
                          <a:effectLst/>
                        </a:rPr>
                        <a:t>This will help you (and others) understand the purpose of an ACE.</a:t>
                      </a:r>
                    </a:p>
                  </a:txBody>
                  <a:tcPr marL="63500" marR="63500" marT="63500" marB="63500" anchor="ctr"/>
                </a:tc>
                <a:extLst>
                  <a:ext uri="{0D108BD9-81ED-4DB2-BD59-A6C34878D82A}">
                    <a16:rowId xmlns:a16="http://schemas.microsoft.com/office/drawing/2014/main" val="4253479605"/>
                  </a:ext>
                </a:extLst>
              </a:tr>
              <a:tr h="712429">
                <a:tc>
                  <a:txBody>
                    <a:bodyPr/>
                    <a:lstStyle/>
                    <a:p>
                      <a:pPr fontAlgn="ctr"/>
                      <a:r>
                        <a:rPr lang="en-US" sz="1800" b="0" dirty="0">
                          <a:solidFill>
                            <a:srgbClr val="0070C0"/>
                          </a:solidFill>
                          <a:effectLst/>
                        </a:rPr>
                        <a:t>Test the ACLs on a development network </a:t>
                      </a:r>
                      <a:r>
                        <a:rPr lang="en-US" sz="1800" b="0" dirty="0">
                          <a:effectLst/>
                        </a:rPr>
                        <a:t>before implementing them on a production network.</a:t>
                      </a:r>
                    </a:p>
                  </a:txBody>
                  <a:tcPr marL="63500" marR="63500" marT="63500" marB="63500" anchor="ctr"/>
                </a:tc>
                <a:tc>
                  <a:txBody>
                    <a:bodyPr/>
                    <a:lstStyle/>
                    <a:p>
                      <a:pPr fontAlgn="ctr"/>
                      <a:r>
                        <a:rPr lang="en-US" sz="1800" b="0" dirty="0">
                          <a:effectLst/>
                        </a:rPr>
                        <a:t>This will help you avoid costly errors.</a:t>
                      </a:r>
                    </a:p>
                  </a:txBody>
                  <a:tcPr marL="63500" marR="63500" marT="63500" marB="63500" anchor="ctr"/>
                </a:tc>
                <a:extLst>
                  <a:ext uri="{0D108BD9-81ED-4DB2-BD59-A6C34878D82A}">
                    <a16:rowId xmlns:a16="http://schemas.microsoft.com/office/drawing/2014/main" val="1883023388"/>
                  </a:ext>
                </a:extLst>
              </a:tr>
            </a:tbl>
          </a:graphicData>
        </a:graphic>
      </p:graphicFrame>
      <p:sp>
        <p:nvSpPr>
          <p:cNvPr id="7" name="Title 2">
            <a:extLst>
              <a:ext uri="{FF2B5EF4-FFF2-40B4-BE49-F238E27FC236}">
                <a16:creationId xmlns:a16="http://schemas.microsoft.com/office/drawing/2014/main" id="{C02AA8F8-1E43-384B-8982-C0BB94049B5C}"/>
              </a:ext>
            </a:extLst>
          </p:cNvPr>
          <p:cNvSpPr txBox="1">
            <a:spLocks/>
          </p:cNvSpPr>
          <p:nvPr/>
        </p:nvSpPr>
        <p:spPr bwMode="auto">
          <a:xfrm>
            <a:off x="457051" y="0"/>
            <a:ext cx="11726636" cy="91439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b="1" kern="1200">
                <a:solidFill>
                  <a:srgbClr val="004C69"/>
                </a:solidFill>
                <a:effectLst>
                  <a:outerShdw blurRad="38100" dist="38100" dir="2700000" algn="tl">
                    <a:srgbClr val="000000">
                      <a:alpha val="43137"/>
                    </a:srgbClr>
                  </a:outerShdw>
                </a:effectLst>
                <a:latin typeface="TmonMonsori Black" panose="02000A03000000000000" pitchFamily="2" charset="-127"/>
                <a:ea typeface="TmonMonsori Black" panose="02000A03000000000000" pitchFamily="2" charset="-127"/>
                <a:cs typeface="+mj-cs"/>
              </a:defRPr>
            </a:lvl1pPr>
          </a:lstStyle>
          <a:p>
            <a:r>
              <a:rPr lang="en-US" sz="1600" dirty="0">
                <a:solidFill>
                  <a:schemeClr val="bg1">
                    <a:lumMod val="65000"/>
                  </a:schemeClr>
                </a:solidFill>
              </a:rPr>
              <a:t>Guidelines for ACL Creation</a:t>
            </a:r>
            <a:br>
              <a:rPr lang="en-US" dirty="0">
                <a:solidFill>
                  <a:schemeClr val="bg1"/>
                </a:solidFill>
              </a:rPr>
            </a:br>
            <a:r>
              <a:rPr lang="en-US" sz="4000" dirty="0">
                <a:solidFill>
                  <a:schemeClr val="bg1"/>
                </a:solidFill>
              </a:rPr>
              <a:t>ACL Best Practices</a:t>
            </a:r>
          </a:p>
        </p:txBody>
      </p:sp>
    </p:spTree>
    <p:custDataLst>
      <p:tags r:id="rId1"/>
    </p:custDataLst>
    <p:extLst>
      <p:ext uri="{BB962C8B-B14F-4D97-AF65-F5344CB8AC3E}">
        <p14:creationId xmlns:p14="http://schemas.microsoft.com/office/powerpoint/2010/main" val="3008369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57200" y="1"/>
            <a:ext cx="11734800" cy="2133600"/>
          </a:xfrm>
          <a:solidFill>
            <a:schemeClr val="accent5">
              <a:lumMod val="50000"/>
              <a:alpha val="50000"/>
            </a:schemeClr>
          </a:solidFill>
        </p:spPr>
        <p:txBody>
          <a:bodyPr>
            <a:normAutofit/>
          </a:bodyPr>
          <a:lstStyle/>
          <a:p>
            <a:r>
              <a:rPr lang="en-US" altLang="en-US" sz="4400" dirty="0"/>
              <a:t> </a:t>
            </a:r>
            <a:r>
              <a:rPr lang="en-US" altLang="en-US" sz="4400" dirty="0">
                <a:solidFill>
                  <a:srgbClr val="FFC000"/>
                </a:solidFill>
              </a:rPr>
              <a:t>Lecture 3 </a:t>
            </a:r>
            <a:br>
              <a:rPr lang="en-US" altLang="en-US" sz="4400" dirty="0"/>
            </a:br>
            <a:r>
              <a:rPr lang="en-US" altLang="en-US" sz="4400" dirty="0"/>
              <a:t>Access Control List</a:t>
            </a:r>
          </a:p>
        </p:txBody>
      </p:sp>
      <p:sp>
        <p:nvSpPr>
          <p:cNvPr id="6" name="!!Rectangle 3"/>
          <p:cNvSpPr txBox="1">
            <a:spLocks noChangeArrowheads="1"/>
          </p:cNvSpPr>
          <p:nvPr/>
        </p:nvSpPr>
        <p:spPr>
          <a:xfrm>
            <a:off x="1092849" y="2462630"/>
            <a:ext cx="9781629" cy="507713"/>
          </a:xfrm>
          <a:prstGeom prst="rect">
            <a:avLst/>
          </a:prstGeom>
        </p:spPr>
        <p:txBody>
          <a:bodyPr vert="horz" lIns="91440" tIns="45720" rIns="91440" bIns="45720" rtlCol="0">
            <a:noAutofit/>
          </a:bodyPr>
          <a:lstStyle>
            <a:lvl1pPr indent="0" algn="ctr">
              <a:lnSpc>
                <a:spcPct val="90000"/>
              </a:lnSpc>
              <a:spcBef>
                <a:spcPts val="1000"/>
              </a:spcBef>
              <a:buFont typeface="Arial" panose="020B0604020202020204" pitchFamily="34" charset="0"/>
              <a:buNone/>
              <a:defRPr sz="5400">
                <a:latin typeface="TmonMonsori Black" panose="02000A03000000000000" pitchFamily="2" charset="-127"/>
                <a:ea typeface="TmonMonsori Black" panose="02000A03000000000000" pitchFamily="2" charset="-127"/>
              </a:defRPr>
            </a:lvl1pPr>
            <a:lvl2pPr indent="0" algn="ctr">
              <a:lnSpc>
                <a:spcPct val="90000"/>
              </a:lnSpc>
              <a:spcBef>
                <a:spcPts val="500"/>
              </a:spcBef>
              <a:buFont typeface="Arial" panose="020B0604020202020204" pitchFamily="34" charset="0"/>
              <a:buNone/>
              <a:defRPr sz="2000">
                <a:latin typeface="NanumSquareRound ExtraBold" panose="020B0600000101010101" pitchFamily="34" charset="-127"/>
                <a:ea typeface="NanumSquareRound ExtraBold" panose="020B0600000101010101" pitchFamily="34" charset="-127"/>
              </a:defRPr>
            </a:lvl2pPr>
            <a:lvl3pPr indent="0" algn="ctr">
              <a:lnSpc>
                <a:spcPct val="90000"/>
              </a:lnSpc>
              <a:spcBef>
                <a:spcPts val="500"/>
              </a:spcBef>
              <a:buFont typeface="Arial" panose="020B0604020202020204" pitchFamily="34" charset="0"/>
              <a:buNone/>
              <a:defRPr>
                <a:latin typeface="NanumSquareRound ExtraBold" panose="020B0600000101010101" pitchFamily="34" charset="-127"/>
                <a:ea typeface="NanumSquareRound ExtraBold" panose="020B0600000101010101" pitchFamily="34" charset="-127"/>
              </a:defRPr>
            </a:lvl3pPr>
            <a:lvl4pPr indent="0" algn="ctr">
              <a:lnSpc>
                <a:spcPct val="90000"/>
              </a:lnSpc>
              <a:spcBef>
                <a:spcPts val="500"/>
              </a:spcBef>
              <a:buFont typeface="Arial" panose="020B0604020202020204" pitchFamily="34" charset="0"/>
              <a:buNone/>
              <a:defRPr sz="1600">
                <a:latin typeface="NanumSquareRound ExtraBold" panose="020B0600000101010101" pitchFamily="34" charset="-127"/>
                <a:ea typeface="NanumSquareRound ExtraBold" panose="020B0600000101010101" pitchFamily="34" charset="-127"/>
              </a:defRPr>
            </a:lvl4pPr>
            <a:lvl5pPr indent="0" algn="ctr">
              <a:lnSpc>
                <a:spcPct val="90000"/>
              </a:lnSpc>
              <a:spcBef>
                <a:spcPts val="500"/>
              </a:spcBef>
              <a:buFont typeface="Arial" panose="020B0604020202020204" pitchFamily="34" charset="0"/>
              <a:buNone/>
              <a:defRPr sz="1600">
                <a:latin typeface="NanumSquareRound ExtraBold" panose="020B0600000101010101" pitchFamily="34" charset="-127"/>
                <a:ea typeface="NanumSquareRound ExtraBold" panose="020B0600000101010101" pitchFamily="34" charset="-127"/>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US" b="1" dirty="0"/>
              <a:t>Types of IPv4 ACLs</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9885" y="3942148"/>
            <a:ext cx="4780865" cy="2868519"/>
          </a:xfrm>
          <a:prstGeom prst="rect">
            <a:avLst/>
          </a:prstGeom>
          <a:effectLst>
            <a:softEdge rad="114300"/>
          </a:effectLst>
        </p:spPr>
      </p:pic>
      <p:sp>
        <p:nvSpPr>
          <p:cNvPr id="5" name="TextBox 4"/>
          <p:cNvSpPr txBox="1"/>
          <p:nvPr/>
        </p:nvSpPr>
        <p:spPr>
          <a:xfrm>
            <a:off x="2835798" y="3378108"/>
            <a:ext cx="6521209" cy="523220"/>
          </a:xfrm>
          <a:prstGeom prst="rect">
            <a:avLst/>
          </a:prstGeom>
          <a:noFill/>
        </p:spPr>
        <p:txBody>
          <a:bodyPr wrap="none" rtlCol="0">
            <a:spAutoFit/>
          </a:bodyPr>
          <a:lstStyle/>
          <a:p>
            <a:r>
              <a:rPr lang="en-US" sz="2800" dirty="0"/>
              <a:t>Compare standard and extended IPv4 ACLs.</a:t>
            </a:r>
          </a:p>
        </p:txBody>
      </p:sp>
    </p:spTree>
    <p:extLst>
      <p:ext uri="{BB962C8B-B14F-4D97-AF65-F5344CB8AC3E}">
        <p14:creationId xmlns:p14="http://schemas.microsoft.com/office/powerpoint/2010/main" val="8974865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57200" y="1"/>
            <a:ext cx="11734800" cy="2133600"/>
          </a:xfrm>
          <a:solidFill>
            <a:schemeClr val="accent5">
              <a:lumMod val="50000"/>
              <a:alpha val="50000"/>
            </a:schemeClr>
          </a:solidFill>
        </p:spPr>
        <p:txBody>
          <a:bodyPr>
            <a:normAutofit/>
          </a:bodyPr>
          <a:lstStyle/>
          <a:p>
            <a:r>
              <a:rPr lang="en-US" altLang="en-US" sz="4400" dirty="0"/>
              <a:t> </a:t>
            </a:r>
            <a:r>
              <a:rPr lang="en-US" altLang="en-US" sz="4400" dirty="0">
                <a:solidFill>
                  <a:srgbClr val="FFC000"/>
                </a:solidFill>
              </a:rPr>
              <a:t>Lecture 3 </a:t>
            </a:r>
            <a:br>
              <a:rPr lang="en-US" altLang="en-US" sz="4400" dirty="0"/>
            </a:br>
            <a:r>
              <a:rPr lang="en-US" altLang="en-US" sz="4400" dirty="0"/>
              <a:t>Access Control List</a:t>
            </a:r>
          </a:p>
        </p:txBody>
      </p:sp>
      <p:sp>
        <p:nvSpPr>
          <p:cNvPr id="6" name="!!Rectangle 3"/>
          <p:cNvSpPr txBox="1">
            <a:spLocks noChangeArrowheads="1"/>
          </p:cNvSpPr>
          <p:nvPr/>
        </p:nvSpPr>
        <p:spPr>
          <a:xfrm>
            <a:off x="1092849" y="2462630"/>
            <a:ext cx="9781629" cy="507713"/>
          </a:xfrm>
          <a:prstGeom prst="rect">
            <a:avLst/>
          </a:prstGeom>
        </p:spPr>
        <p:txBody>
          <a:bodyPr vert="horz" lIns="91440" tIns="45720" rIns="91440" bIns="45720" rtlCol="0">
            <a:noAutofit/>
          </a:bodyPr>
          <a:lstStyle>
            <a:lvl1pPr indent="0" algn="ctr">
              <a:lnSpc>
                <a:spcPct val="90000"/>
              </a:lnSpc>
              <a:spcBef>
                <a:spcPts val="1000"/>
              </a:spcBef>
              <a:buFont typeface="Arial" panose="020B0604020202020204" pitchFamily="34" charset="0"/>
              <a:buNone/>
              <a:defRPr sz="5400">
                <a:latin typeface="TmonMonsori Black" panose="02000A03000000000000" pitchFamily="2" charset="-127"/>
                <a:ea typeface="TmonMonsori Black" panose="02000A03000000000000" pitchFamily="2" charset="-127"/>
              </a:defRPr>
            </a:lvl1pPr>
            <a:lvl2pPr indent="0" algn="ctr">
              <a:lnSpc>
                <a:spcPct val="90000"/>
              </a:lnSpc>
              <a:spcBef>
                <a:spcPts val="500"/>
              </a:spcBef>
              <a:buFont typeface="Arial" panose="020B0604020202020204" pitchFamily="34" charset="0"/>
              <a:buNone/>
              <a:defRPr sz="2000">
                <a:latin typeface="NanumSquareRound ExtraBold" panose="020B0600000101010101" pitchFamily="34" charset="-127"/>
                <a:ea typeface="NanumSquareRound ExtraBold" panose="020B0600000101010101" pitchFamily="34" charset="-127"/>
              </a:defRPr>
            </a:lvl2pPr>
            <a:lvl3pPr indent="0" algn="ctr">
              <a:lnSpc>
                <a:spcPct val="90000"/>
              </a:lnSpc>
              <a:spcBef>
                <a:spcPts val="500"/>
              </a:spcBef>
              <a:buFont typeface="Arial" panose="020B0604020202020204" pitchFamily="34" charset="0"/>
              <a:buNone/>
              <a:defRPr>
                <a:latin typeface="NanumSquareRound ExtraBold" panose="020B0600000101010101" pitchFamily="34" charset="-127"/>
                <a:ea typeface="NanumSquareRound ExtraBold" panose="020B0600000101010101" pitchFamily="34" charset="-127"/>
              </a:defRPr>
            </a:lvl3pPr>
            <a:lvl4pPr indent="0" algn="ctr">
              <a:lnSpc>
                <a:spcPct val="90000"/>
              </a:lnSpc>
              <a:spcBef>
                <a:spcPts val="500"/>
              </a:spcBef>
              <a:buFont typeface="Arial" panose="020B0604020202020204" pitchFamily="34" charset="0"/>
              <a:buNone/>
              <a:defRPr sz="1600">
                <a:latin typeface="NanumSquareRound ExtraBold" panose="020B0600000101010101" pitchFamily="34" charset="-127"/>
                <a:ea typeface="NanumSquareRound ExtraBold" panose="020B0600000101010101" pitchFamily="34" charset="-127"/>
              </a:defRPr>
            </a:lvl4pPr>
            <a:lvl5pPr indent="0" algn="ctr">
              <a:lnSpc>
                <a:spcPct val="90000"/>
              </a:lnSpc>
              <a:spcBef>
                <a:spcPts val="500"/>
              </a:spcBef>
              <a:buFont typeface="Arial" panose="020B0604020202020204" pitchFamily="34" charset="0"/>
              <a:buNone/>
              <a:defRPr sz="1600">
                <a:latin typeface="NanumSquareRound ExtraBold" panose="020B0600000101010101" pitchFamily="34" charset="-127"/>
                <a:ea typeface="NanumSquareRound ExtraBold" panose="020B0600000101010101" pitchFamily="34" charset="-127"/>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US" b="1" dirty="0"/>
              <a:t>Purpose of ACLs</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8435" y="3839278"/>
            <a:ext cx="4952315" cy="2971389"/>
          </a:xfrm>
          <a:prstGeom prst="rect">
            <a:avLst/>
          </a:prstGeom>
          <a:effectLst>
            <a:softEdge rad="114300"/>
          </a:effectLst>
        </p:spPr>
      </p:pic>
      <p:sp>
        <p:nvSpPr>
          <p:cNvPr id="2" name="TextBox 1"/>
          <p:cNvSpPr txBox="1"/>
          <p:nvPr/>
        </p:nvSpPr>
        <p:spPr>
          <a:xfrm>
            <a:off x="3725705" y="3299372"/>
            <a:ext cx="4515916" cy="523220"/>
          </a:xfrm>
          <a:prstGeom prst="rect">
            <a:avLst/>
          </a:prstGeom>
          <a:noFill/>
        </p:spPr>
        <p:txBody>
          <a:bodyPr wrap="none" rtlCol="0">
            <a:spAutoFit/>
          </a:bodyPr>
          <a:lstStyle/>
          <a:p>
            <a:r>
              <a:rPr lang="en-US" sz="2800" dirty="0"/>
              <a:t>Explain how ACLs filter traffic.</a:t>
            </a:r>
          </a:p>
        </p:txBody>
      </p:sp>
    </p:spTree>
    <p:extLst>
      <p:ext uri="{BB962C8B-B14F-4D97-AF65-F5344CB8AC3E}">
        <p14:creationId xmlns:p14="http://schemas.microsoft.com/office/powerpoint/2010/main" val="2598859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273069-A3F5-5945-9FDD-642B0446D781}"/>
              </a:ext>
            </a:extLst>
          </p:cNvPr>
          <p:cNvSpPr>
            <a:spLocks noGrp="1"/>
          </p:cNvSpPr>
          <p:nvPr>
            <p:ph idx="1"/>
          </p:nvPr>
        </p:nvSpPr>
        <p:spPr>
          <a:xfrm>
            <a:off x="632883" y="975783"/>
            <a:ext cx="11040076" cy="4919863"/>
          </a:xfrm>
        </p:spPr>
        <p:txBody>
          <a:bodyPr/>
          <a:lstStyle/>
          <a:p>
            <a:pPr marL="0" indent="0" algn="l"/>
            <a:r>
              <a:rPr lang="en-US" sz="2800" dirty="0">
                <a:solidFill>
                  <a:srgbClr val="000000"/>
                </a:solidFill>
              </a:rPr>
              <a:t>There are two types of IPv4 ACLs:</a:t>
            </a:r>
          </a:p>
          <a:p>
            <a:pPr marL="457189" indent="-457189" algn="l">
              <a:buFont typeface="Arial" panose="020B0604020202020204" pitchFamily="34" charset="0"/>
              <a:buChar char="•"/>
            </a:pPr>
            <a:r>
              <a:rPr lang="en-US" sz="2800" b="1" dirty="0">
                <a:solidFill>
                  <a:srgbClr val="000000"/>
                </a:solidFill>
              </a:rPr>
              <a:t>Standard ACLs</a:t>
            </a:r>
            <a:r>
              <a:rPr lang="en-US" sz="2800" dirty="0">
                <a:solidFill>
                  <a:srgbClr val="000000"/>
                </a:solidFill>
              </a:rPr>
              <a:t> - These </a:t>
            </a:r>
            <a:r>
              <a:rPr lang="en-US" sz="2800" dirty="0">
                <a:solidFill>
                  <a:srgbClr val="0070C0"/>
                </a:solidFill>
              </a:rPr>
              <a:t>permit or deny </a:t>
            </a:r>
            <a:r>
              <a:rPr lang="en-US" sz="2800" dirty="0">
                <a:solidFill>
                  <a:srgbClr val="000000"/>
                </a:solidFill>
              </a:rPr>
              <a:t>packets based </a:t>
            </a:r>
            <a:r>
              <a:rPr lang="en-US" sz="2800" dirty="0">
                <a:solidFill>
                  <a:srgbClr val="0070C0"/>
                </a:solidFill>
              </a:rPr>
              <a:t>only on the source IPv4 address</a:t>
            </a:r>
            <a:r>
              <a:rPr lang="en-US" sz="2800" dirty="0">
                <a:solidFill>
                  <a:srgbClr val="000000"/>
                </a:solidFill>
              </a:rPr>
              <a:t>.</a:t>
            </a:r>
          </a:p>
          <a:p>
            <a:pPr marL="457189" indent="-457189" algn="l">
              <a:buFont typeface="Arial" panose="020B0604020202020204" pitchFamily="34" charset="0"/>
              <a:buChar char="•"/>
            </a:pPr>
            <a:r>
              <a:rPr lang="en-US" sz="2800" b="1" dirty="0">
                <a:solidFill>
                  <a:srgbClr val="000000"/>
                </a:solidFill>
              </a:rPr>
              <a:t>Extended ACLs</a:t>
            </a:r>
            <a:r>
              <a:rPr lang="en-US" sz="2800" dirty="0">
                <a:solidFill>
                  <a:srgbClr val="000000"/>
                </a:solidFill>
              </a:rPr>
              <a:t> - These </a:t>
            </a:r>
            <a:r>
              <a:rPr lang="en-US" sz="2800" dirty="0">
                <a:solidFill>
                  <a:srgbClr val="0070C0"/>
                </a:solidFill>
              </a:rPr>
              <a:t>permit or deny </a:t>
            </a:r>
            <a:r>
              <a:rPr lang="en-US" sz="2800" dirty="0">
                <a:solidFill>
                  <a:srgbClr val="000000"/>
                </a:solidFill>
              </a:rPr>
              <a:t>packets based on the</a:t>
            </a:r>
            <a:r>
              <a:rPr lang="en-US" sz="2800" dirty="0">
                <a:solidFill>
                  <a:schemeClr val="tx1"/>
                </a:solidFill>
              </a:rPr>
              <a:t> source </a:t>
            </a:r>
            <a:r>
              <a:rPr lang="en-US" sz="2800" dirty="0">
                <a:solidFill>
                  <a:srgbClr val="000000"/>
                </a:solidFill>
              </a:rPr>
              <a:t>IPv4 address and destination IPv4 address, protocol type, source and destination TCP or UDP ports and more.</a:t>
            </a:r>
          </a:p>
          <a:p>
            <a:pPr marL="457189" indent="-457189" algn="l">
              <a:buFont typeface="Arial" panose="020B0604020202020204" pitchFamily="34" charset="0"/>
              <a:buChar char="•"/>
            </a:pPr>
            <a:endParaRPr lang="en-US" sz="2133" dirty="0">
              <a:solidFill>
                <a:srgbClr val="000000"/>
              </a:solidFill>
            </a:endParaRPr>
          </a:p>
        </p:txBody>
      </p:sp>
      <p:sp>
        <p:nvSpPr>
          <p:cNvPr id="6" name="Title 2">
            <a:extLst>
              <a:ext uri="{FF2B5EF4-FFF2-40B4-BE49-F238E27FC236}">
                <a16:creationId xmlns:a16="http://schemas.microsoft.com/office/drawing/2014/main" id="{C02AA8F8-1E43-384B-8982-C0BB94049B5C}"/>
              </a:ext>
            </a:extLst>
          </p:cNvPr>
          <p:cNvSpPr txBox="1">
            <a:spLocks/>
          </p:cNvSpPr>
          <p:nvPr/>
        </p:nvSpPr>
        <p:spPr bwMode="auto">
          <a:xfrm>
            <a:off x="457051" y="0"/>
            <a:ext cx="11726636" cy="91439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b="1" kern="1200">
                <a:solidFill>
                  <a:srgbClr val="004C69"/>
                </a:solidFill>
                <a:effectLst>
                  <a:outerShdw blurRad="38100" dist="38100" dir="2700000" algn="tl">
                    <a:srgbClr val="000000">
                      <a:alpha val="43137"/>
                    </a:srgbClr>
                  </a:outerShdw>
                </a:effectLst>
                <a:latin typeface="TmonMonsori Black" panose="02000A03000000000000" pitchFamily="2" charset="-127"/>
                <a:ea typeface="TmonMonsori Black" panose="02000A03000000000000" pitchFamily="2" charset="-127"/>
                <a:cs typeface="+mj-cs"/>
              </a:defRPr>
            </a:lvl1pPr>
          </a:lstStyle>
          <a:p>
            <a:r>
              <a:rPr lang="en-US" sz="1600" dirty="0">
                <a:solidFill>
                  <a:schemeClr val="bg1">
                    <a:lumMod val="65000"/>
                  </a:schemeClr>
                </a:solidFill>
              </a:rPr>
              <a:t>Types of IPv4 ACLs</a:t>
            </a:r>
            <a:br>
              <a:rPr lang="en-US" dirty="0">
                <a:solidFill>
                  <a:schemeClr val="bg1"/>
                </a:solidFill>
              </a:rPr>
            </a:br>
            <a:r>
              <a:rPr lang="en-US" sz="4000" dirty="0">
                <a:solidFill>
                  <a:schemeClr val="bg1"/>
                </a:solidFill>
              </a:rPr>
              <a:t>Standard and Extended ACLs</a:t>
            </a:r>
          </a:p>
        </p:txBody>
      </p:sp>
    </p:spTree>
    <p:custDataLst>
      <p:tags r:id="rId1"/>
    </p:custDataLst>
    <p:extLst>
      <p:ext uri="{BB962C8B-B14F-4D97-AF65-F5344CB8AC3E}">
        <p14:creationId xmlns:p14="http://schemas.microsoft.com/office/powerpoint/2010/main" val="201698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2899492-07A1-FD4F-BB82-595FF422B2B7}"/>
              </a:ext>
            </a:extLst>
          </p:cNvPr>
          <p:cNvSpPr>
            <a:spLocks noGrp="1"/>
          </p:cNvSpPr>
          <p:nvPr>
            <p:ph idx="1"/>
          </p:nvPr>
        </p:nvSpPr>
        <p:spPr>
          <a:xfrm>
            <a:off x="575962" y="975784"/>
            <a:ext cx="11040076" cy="1404560"/>
          </a:xfrm>
        </p:spPr>
        <p:txBody>
          <a:bodyPr/>
          <a:lstStyle/>
          <a:p>
            <a:pPr marL="0" indent="0" algn="l"/>
            <a:r>
              <a:rPr lang="en-US" sz="2800" b="1" dirty="0">
                <a:solidFill>
                  <a:srgbClr val="FF6600"/>
                </a:solidFill>
              </a:rPr>
              <a:t>Numbered ACLs</a:t>
            </a:r>
            <a:endParaRPr lang="en-US" sz="2800" dirty="0">
              <a:solidFill>
                <a:srgbClr val="FF6600"/>
              </a:solidFill>
            </a:endParaRPr>
          </a:p>
          <a:p>
            <a:pPr marL="380990" indent="-380990" algn="l">
              <a:buFont typeface="Arial" panose="020B0604020202020204" pitchFamily="34" charset="0"/>
              <a:buChar char="•"/>
            </a:pPr>
            <a:r>
              <a:rPr lang="en-US" sz="2800" dirty="0">
                <a:solidFill>
                  <a:srgbClr val="0070C0"/>
                </a:solidFill>
              </a:rPr>
              <a:t>ACLs numbered 1-99, or 1300-1999 </a:t>
            </a:r>
            <a:r>
              <a:rPr lang="en-US" sz="2800" dirty="0">
                <a:solidFill>
                  <a:srgbClr val="000000"/>
                </a:solidFill>
              </a:rPr>
              <a:t>are </a:t>
            </a:r>
            <a:r>
              <a:rPr lang="en-US" sz="2800" dirty="0">
                <a:solidFill>
                  <a:srgbClr val="0070C0"/>
                </a:solidFill>
              </a:rPr>
              <a:t>standard ACLs</a:t>
            </a:r>
            <a:r>
              <a:rPr lang="en-US" sz="2800" dirty="0">
                <a:solidFill>
                  <a:srgbClr val="000000"/>
                </a:solidFill>
              </a:rPr>
              <a:t>, while </a:t>
            </a:r>
            <a:r>
              <a:rPr lang="en-US" sz="2800" dirty="0">
                <a:solidFill>
                  <a:srgbClr val="00B050"/>
                </a:solidFill>
              </a:rPr>
              <a:t>ACLs numbered 100-199, or 2000-2699</a:t>
            </a:r>
            <a:r>
              <a:rPr lang="en-US" sz="2800" dirty="0">
                <a:solidFill>
                  <a:schemeClr val="tx1"/>
                </a:solidFill>
              </a:rPr>
              <a:t> are </a:t>
            </a:r>
            <a:r>
              <a:rPr lang="en-US" sz="2800" dirty="0">
                <a:solidFill>
                  <a:srgbClr val="00B050"/>
                </a:solidFill>
              </a:rPr>
              <a:t>extended ACLs</a:t>
            </a:r>
            <a:r>
              <a:rPr lang="en-US" sz="2800" dirty="0">
                <a:solidFill>
                  <a:srgbClr val="000000"/>
                </a:solidFill>
              </a:rPr>
              <a:t>.</a:t>
            </a:r>
          </a:p>
          <a:p>
            <a:pPr marL="457189" indent="-457189" algn="l">
              <a:buFont typeface="Arial" panose="020B0604020202020204" pitchFamily="34" charset="0"/>
              <a:buChar char="•"/>
            </a:pPr>
            <a:endParaRPr lang="en-US" sz="2133" dirty="0">
              <a:solidFill>
                <a:srgbClr val="000000"/>
              </a:solidFill>
            </a:endParaRPr>
          </a:p>
        </p:txBody>
      </p:sp>
      <p:sp>
        <p:nvSpPr>
          <p:cNvPr id="6" name="Rectangle 5">
            <a:extLst>
              <a:ext uri="{FF2B5EF4-FFF2-40B4-BE49-F238E27FC236}">
                <a16:creationId xmlns:a16="http://schemas.microsoft.com/office/drawing/2014/main" id="{171F2959-C9E6-6F45-9258-2B3BD9A8EF5D}"/>
              </a:ext>
            </a:extLst>
          </p:cNvPr>
          <p:cNvSpPr/>
          <p:nvPr/>
        </p:nvSpPr>
        <p:spPr>
          <a:xfrm>
            <a:off x="960533" y="2748174"/>
            <a:ext cx="9772651" cy="2800767"/>
          </a:xfrm>
          <a:prstGeom prst="rect">
            <a:avLst/>
          </a:prstGeom>
          <a:solidFill>
            <a:srgbClr val="000000"/>
          </a:solidFill>
        </p:spPr>
        <p:txBody>
          <a:bodyPr wrap="square">
            <a:spAutoFit/>
          </a:bodyPr>
          <a:lstStyle/>
          <a:p>
            <a:r>
              <a:rPr lang="en-US" sz="1600" dirty="0">
                <a:solidFill>
                  <a:srgbClr val="DFDFDF"/>
                </a:solidFill>
                <a:latin typeface="Courier New" panose="02070309020205020404" pitchFamily="49" charset="0"/>
              </a:rPr>
              <a:t>R1(config)# </a:t>
            </a:r>
            <a:r>
              <a:rPr lang="en-US" sz="1600" b="1" dirty="0">
                <a:solidFill>
                  <a:srgbClr val="FFFFFF"/>
                </a:solidFill>
                <a:latin typeface="Courier New" panose="02070309020205020404" pitchFamily="49" charset="0"/>
              </a:rPr>
              <a:t>access-list ?</a:t>
            </a:r>
          </a:p>
          <a:p>
            <a:r>
              <a:rPr lang="en-US" sz="1600" dirty="0">
                <a:solidFill>
                  <a:srgbClr val="DFDFDF"/>
                </a:solidFill>
                <a:latin typeface="Courier New" panose="02070309020205020404" pitchFamily="49" charset="0"/>
              </a:rPr>
              <a:t> &lt;1-99&gt; IP standard access list </a:t>
            </a:r>
          </a:p>
          <a:p>
            <a:r>
              <a:rPr lang="en-US" sz="1600" dirty="0">
                <a:solidFill>
                  <a:srgbClr val="DFDFDF"/>
                </a:solidFill>
                <a:latin typeface="Courier New" panose="02070309020205020404" pitchFamily="49" charset="0"/>
              </a:rPr>
              <a:t> &lt;100-199&gt; IP extended access list </a:t>
            </a:r>
          </a:p>
          <a:p>
            <a:r>
              <a:rPr lang="en-US" sz="1600" dirty="0">
                <a:solidFill>
                  <a:srgbClr val="DFDFDF"/>
                </a:solidFill>
                <a:latin typeface="Courier New" panose="02070309020205020404" pitchFamily="49" charset="0"/>
              </a:rPr>
              <a:t> &lt;1100-1199&gt; Extended 48-bit MAC address access list </a:t>
            </a:r>
          </a:p>
          <a:p>
            <a:r>
              <a:rPr lang="en-US" sz="1600" dirty="0">
                <a:solidFill>
                  <a:srgbClr val="DFDFDF"/>
                </a:solidFill>
                <a:latin typeface="Courier New" panose="02070309020205020404" pitchFamily="49" charset="0"/>
              </a:rPr>
              <a:t> &lt;1300-1999&gt; IP standard access list (expanded range) </a:t>
            </a:r>
          </a:p>
          <a:p>
            <a:r>
              <a:rPr lang="en-US" sz="1600" dirty="0">
                <a:solidFill>
                  <a:srgbClr val="DFDFDF"/>
                </a:solidFill>
                <a:latin typeface="Courier New" panose="02070309020205020404" pitchFamily="49" charset="0"/>
              </a:rPr>
              <a:t> &lt;200-299&gt; Protocol type-code access list </a:t>
            </a:r>
          </a:p>
          <a:p>
            <a:r>
              <a:rPr lang="en-US" sz="1600" dirty="0">
                <a:solidFill>
                  <a:srgbClr val="DFDFDF"/>
                </a:solidFill>
                <a:latin typeface="Courier New" panose="02070309020205020404" pitchFamily="49" charset="0"/>
              </a:rPr>
              <a:t> &lt;2000-2699&gt; IP extended access list (expanded range) </a:t>
            </a:r>
          </a:p>
          <a:p>
            <a:r>
              <a:rPr lang="en-US" sz="1600" dirty="0">
                <a:solidFill>
                  <a:srgbClr val="DFDFDF"/>
                </a:solidFill>
                <a:latin typeface="Courier New" panose="02070309020205020404" pitchFamily="49" charset="0"/>
              </a:rPr>
              <a:t> &lt;700-799&gt; 48-bit MAC address access list </a:t>
            </a:r>
          </a:p>
          <a:p>
            <a:r>
              <a:rPr lang="en-US" sz="1600" dirty="0">
                <a:solidFill>
                  <a:srgbClr val="DFDFDF"/>
                </a:solidFill>
                <a:latin typeface="Courier New" panose="02070309020205020404" pitchFamily="49" charset="0"/>
              </a:rPr>
              <a:t> rate-limit Simple rate-limit specific access list </a:t>
            </a:r>
          </a:p>
          <a:p>
            <a:r>
              <a:rPr lang="en-US" sz="1600" dirty="0">
                <a:solidFill>
                  <a:srgbClr val="DFDFDF"/>
                </a:solidFill>
                <a:latin typeface="Courier New" panose="02070309020205020404" pitchFamily="49" charset="0"/>
              </a:rPr>
              <a:t> template Enable IP template </a:t>
            </a:r>
            <a:r>
              <a:rPr lang="en-US" sz="1600" dirty="0" err="1">
                <a:solidFill>
                  <a:srgbClr val="DFDFDF"/>
                </a:solidFill>
                <a:latin typeface="Courier New" panose="02070309020205020404" pitchFamily="49" charset="0"/>
              </a:rPr>
              <a:t>acls</a:t>
            </a:r>
            <a:r>
              <a:rPr lang="en-US" sz="1600" dirty="0">
                <a:solidFill>
                  <a:srgbClr val="DFDFDF"/>
                </a:solidFill>
                <a:latin typeface="Courier New" panose="02070309020205020404" pitchFamily="49" charset="0"/>
              </a:rPr>
              <a:t> </a:t>
            </a:r>
          </a:p>
          <a:p>
            <a:r>
              <a:rPr lang="en-US" sz="1600" dirty="0">
                <a:solidFill>
                  <a:srgbClr val="DFDFDF"/>
                </a:solidFill>
                <a:latin typeface="Courier New" panose="02070309020205020404" pitchFamily="49" charset="0"/>
              </a:rPr>
              <a:t>Router(config)# </a:t>
            </a:r>
            <a:r>
              <a:rPr lang="en-US" sz="1600" b="1" dirty="0">
                <a:solidFill>
                  <a:srgbClr val="FFFFFF"/>
                </a:solidFill>
                <a:latin typeface="Courier New" panose="02070309020205020404" pitchFamily="49" charset="0"/>
              </a:rPr>
              <a:t>access-list  </a:t>
            </a:r>
            <a:endParaRPr lang="en-US" sz="1600" dirty="0"/>
          </a:p>
        </p:txBody>
      </p:sp>
      <p:sp>
        <p:nvSpPr>
          <p:cNvPr id="7" name="Title 2">
            <a:extLst>
              <a:ext uri="{FF2B5EF4-FFF2-40B4-BE49-F238E27FC236}">
                <a16:creationId xmlns:a16="http://schemas.microsoft.com/office/drawing/2014/main" id="{C02AA8F8-1E43-384B-8982-C0BB94049B5C}"/>
              </a:ext>
            </a:extLst>
          </p:cNvPr>
          <p:cNvSpPr txBox="1">
            <a:spLocks/>
          </p:cNvSpPr>
          <p:nvPr/>
        </p:nvSpPr>
        <p:spPr bwMode="auto">
          <a:xfrm>
            <a:off x="457051" y="0"/>
            <a:ext cx="11726636" cy="91439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b="1" kern="1200">
                <a:solidFill>
                  <a:srgbClr val="004C69"/>
                </a:solidFill>
                <a:effectLst>
                  <a:outerShdw blurRad="38100" dist="38100" dir="2700000" algn="tl">
                    <a:srgbClr val="000000">
                      <a:alpha val="43137"/>
                    </a:srgbClr>
                  </a:outerShdw>
                </a:effectLst>
                <a:latin typeface="TmonMonsori Black" panose="02000A03000000000000" pitchFamily="2" charset="-127"/>
                <a:ea typeface="TmonMonsori Black" panose="02000A03000000000000" pitchFamily="2" charset="-127"/>
                <a:cs typeface="+mj-cs"/>
              </a:defRPr>
            </a:lvl1pPr>
          </a:lstStyle>
          <a:p>
            <a:r>
              <a:rPr lang="en-US" sz="1600" dirty="0">
                <a:solidFill>
                  <a:schemeClr val="bg1">
                    <a:lumMod val="65000"/>
                  </a:schemeClr>
                </a:solidFill>
              </a:rPr>
              <a:t>Types of IPv4 ACLs</a:t>
            </a:r>
            <a:br>
              <a:rPr lang="en-US" dirty="0">
                <a:solidFill>
                  <a:schemeClr val="bg1"/>
                </a:solidFill>
              </a:rPr>
            </a:br>
            <a:r>
              <a:rPr lang="en-US" sz="4000" dirty="0">
                <a:solidFill>
                  <a:schemeClr val="bg1"/>
                </a:solidFill>
              </a:rPr>
              <a:t>Numbered and Named ACLs</a:t>
            </a:r>
          </a:p>
        </p:txBody>
      </p:sp>
    </p:spTree>
    <p:custDataLst>
      <p:tags r:id="rId1"/>
    </p:custDataLst>
    <p:extLst>
      <p:ext uri="{BB962C8B-B14F-4D97-AF65-F5344CB8AC3E}">
        <p14:creationId xmlns:p14="http://schemas.microsoft.com/office/powerpoint/2010/main" val="2663267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2899492-07A1-FD4F-BB82-595FF422B2B7}"/>
              </a:ext>
            </a:extLst>
          </p:cNvPr>
          <p:cNvSpPr>
            <a:spLocks noGrp="1"/>
          </p:cNvSpPr>
          <p:nvPr>
            <p:ph idx="1"/>
          </p:nvPr>
        </p:nvSpPr>
        <p:spPr>
          <a:xfrm>
            <a:off x="575962" y="975784"/>
            <a:ext cx="11040076" cy="2585056"/>
          </a:xfrm>
        </p:spPr>
        <p:txBody>
          <a:bodyPr/>
          <a:lstStyle/>
          <a:p>
            <a:pPr marL="0" indent="0" algn="l"/>
            <a:r>
              <a:rPr lang="en-US" sz="2800" b="1" dirty="0">
                <a:solidFill>
                  <a:srgbClr val="FF6600"/>
                </a:solidFill>
              </a:rPr>
              <a:t>Named ACLs</a:t>
            </a:r>
            <a:endParaRPr lang="en-US" sz="2800" dirty="0">
              <a:solidFill>
                <a:srgbClr val="FF6600"/>
              </a:solidFill>
            </a:endParaRPr>
          </a:p>
          <a:p>
            <a:pPr marL="457189" indent="-457189" algn="l">
              <a:buFont typeface="Arial" panose="020B0604020202020204" pitchFamily="34" charset="0"/>
              <a:buChar char="•"/>
            </a:pPr>
            <a:r>
              <a:rPr lang="en-US" sz="2800" dirty="0">
                <a:solidFill>
                  <a:srgbClr val="000000"/>
                </a:solidFill>
              </a:rPr>
              <a:t>Named ACLs are the preferred method to use when configuring ACLs. Specifically, standard and extended ACLs can be named to provide information about the purpose of the ACL. For example, naming an extended ACL FTP-FILTER is far better than having a numbered ACL 100.</a:t>
            </a:r>
          </a:p>
          <a:p>
            <a:pPr marL="457189" indent="-457189" algn="l">
              <a:buFont typeface="Arial" panose="020B0604020202020204" pitchFamily="34" charset="0"/>
              <a:buChar char="•"/>
            </a:pPr>
            <a:r>
              <a:rPr lang="en-US" sz="2800" dirty="0">
                <a:solidFill>
                  <a:srgbClr val="000000"/>
                </a:solidFill>
              </a:rPr>
              <a:t>The </a:t>
            </a:r>
            <a:r>
              <a:rPr lang="en-US" sz="2800" b="1" dirty="0" err="1">
                <a:solidFill>
                  <a:srgbClr val="000000"/>
                </a:solidFill>
              </a:rPr>
              <a:t>ip</a:t>
            </a:r>
            <a:r>
              <a:rPr lang="en-US" sz="2800" dirty="0">
                <a:solidFill>
                  <a:srgbClr val="000000"/>
                </a:solidFill>
              </a:rPr>
              <a:t> </a:t>
            </a:r>
            <a:r>
              <a:rPr lang="en-US" sz="2800" b="1" dirty="0">
                <a:solidFill>
                  <a:srgbClr val="000000"/>
                </a:solidFill>
              </a:rPr>
              <a:t>access-list</a:t>
            </a:r>
            <a:r>
              <a:rPr lang="en-US" sz="2800" dirty="0">
                <a:solidFill>
                  <a:srgbClr val="000000"/>
                </a:solidFill>
              </a:rPr>
              <a:t> global configuration command is used to create a named ACL, as shown in the following example.</a:t>
            </a:r>
          </a:p>
          <a:p>
            <a:pPr marL="457189" indent="-457189" algn="l">
              <a:buFont typeface="Arial" panose="020B0604020202020204" pitchFamily="34" charset="0"/>
              <a:buChar char="•"/>
            </a:pPr>
            <a:endParaRPr lang="en-US" sz="2133" dirty="0">
              <a:solidFill>
                <a:srgbClr val="000000"/>
              </a:solidFill>
            </a:endParaRPr>
          </a:p>
        </p:txBody>
      </p:sp>
      <p:sp>
        <p:nvSpPr>
          <p:cNvPr id="6" name="Rectangle 5">
            <a:extLst>
              <a:ext uri="{FF2B5EF4-FFF2-40B4-BE49-F238E27FC236}">
                <a16:creationId xmlns:a16="http://schemas.microsoft.com/office/drawing/2014/main" id="{171F2959-C9E6-6F45-9258-2B3BD9A8EF5D}"/>
              </a:ext>
            </a:extLst>
          </p:cNvPr>
          <p:cNvSpPr/>
          <p:nvPr/>
        </p:nvSpPr>
        <p:spPr>
          <a:xfrm>
            <a:off x="927684" y="4496340"/>
            <a:ext cx="10336631" cy="1241622"/>
          </a:xfrm>
          <a:prstGeom prst="rect">
            <a:avLst/>
          </a:prstGeom>
          <a:solidFill>
            <a:srgbClr val="000000"/>
          </a:solidFill>
        </p:spPr>
        <p:txBody>
          <a:bodyPr wrap="square">
            <a:spAutoFit/>
          </a:bodyPr>
          <a:lstStyle/>
          <a:p>
            <a:r>
              <a:rPr lang="en-US" sz="1867" dirty="0">
                <a:solidFill>
                  <a:schemeClr val="bg1"/>
                </a:solidFill>
                <a:latin typeface="Courier New" panose="02070309020205020404" pitchFamily="49" charset="0"/>
                <a:cs typeface="Courier New" panose="02070309020205020404" pitchFamily="49" charset="0"/>
              </a:rPr>
              <a:t>R1(config)# </a:t>
            </a:r>
            <a:r>
              <a:rPr lang="en-US" sz="1867" b="1" dirty="0" err="1">
                <a:solidFill>
                  <a:schemeClr val="bg1"/>
                </a:solidFill>
                <a:latin typeface="Courier New" panose="02070309020205020404" pitchFamily="49" charset="0"/>
                <a:cs typeface="Courier New" panose="02070309020205020404" pitchFamily="49" charset="0"/>
              </a:rPr>
              <a:t>ip</a:t>
            </a:r>
            <a:r>
              <a:rPr lang="en-US" sz="1867" b="1" dirty="0">
                <a:solidFill>
                  <a:schemeClr val="bg1"/>
                </a:solidFill>
                <a:latin typeface="Courier New" panose="02070309020205020404" pitchFamily="49" charset="0"/>
                <a:cs typeface="Courier New" panose="02070309020205020404" pitchFamily="49" charset="0"/>
              </a:rPr>
              <a:t> access-list extended FTP-FILTER </a:t>
            </a:r>
          </a:p>
          <a:p>
            <a:r>
              <a:rPr lang="en-US" sz="1867" dirty="0">
                <a:solidFill>
                  <a:schemeClr val="bg1"/>
                </a:solidFill>
                <a:latin typeface="Courier New" panose="02070309020205020404" pitchFamily="49" charset="0"/>
                <a:cs typeface="Courier New" panose="02070309020205020404" pitchFamily="49" charset="0"/>
              </a:rPr>
              <a:t>R1(config-</a:t>
            </a:r>
            <a:r>
              <a:rPr lang="en-US" sz="1867" dirty="0" err="1">
                <a:solidFill>
                  <a:schemeClr val="bg1"/>
                </a:solidFill>
                <a:latin typeface="Courier New" panose="02070309020205020404" pitchFamily="49" charset="0"/>
                <a:cs typeface="Courier New" panose="02070309020205020404" pitchFamily="49" charset="0"/>
              </a:rPr>
              <a:t>ext</a:t>
            </a:r>
            <a:r>
              <a:rPr lang="en-US" sz="1867" dirty="0">
                <a:solidFill>
                  <a:schemeClr val="bg1"/>
                </a:solidFill>
                <a:latin typeface="Courier New" panose="02070309020205020404" pitchFamily="49" charset="0"/>
                <a:cs typeface="Courier New" panose="02070309020205020404" pitchFamily="49" charset="0"/>
              </a:rPr>
              <a:t>-</a:t>
            </a:r>
            <a:r>
              <a:rPr lang="en-US" sz="1867" dirty="0" err="1">
                <a:solidFill>
                  <a:schemeClr val="bg1"/>
                </a:solidFill>
                <a:latin typeface="Courier New" panose="02070309020205020404" pitchFamily="49" charset="0"/>
                <a:cs typeface="Courier New" panose="02070309020205020404" pitchFamily="49" charset="0"/>
              </a:rPr>
              <a:t>nacl</a:t>
            </a:r>
            <a:r>
              <a:rPr lang="en-US" sz="1867" dirty="0">
                <a:solidFill>
                  <a:schemeClr val="bg1"/>
                </a:solidFill>
                <a:latin typeface="Courier New" panose="02070309020205020404" pitchFamily="49" charset="0"/>
                <a:cs typeface="Courier New" panose="02070309020205020404" pitchFamily="49" charset="0"/>
              </a:rPr>
              <a:t>)# </a:t>
            </a:r>
            <a:r>
              <a:rPr lang="en-US" sz="1867" b="1" dirty="0">
                <a:solidFill>
                  <a:schemeClr val="bg1"/>
                </a:solidFill>
                <a:latin typeface="Courier New" panose="02070309020205020404" pitchFamily="49" charset="0"/>
                <a:cs typeface="Courier New" panose="02070309020205020404" pitchFamily="49" charset="0"/>
              </a:rPr>
              <a:t>permit </a:t>
            </a:r>
            <a:r>
              <a:rPr lang="en-US" sz="1867" b="1" dirty="0" err="1">
                <a:solidFill>
                  <a:schemeClr val="bg1"/>
                </a:solidFill>
                <a:latin typeface="Courier New" panose="02070309020205020404" pitchFamily="49" charset="0"/>
                <a:cs typeface="Courier New" panose="02070309020205020404" pitchFamily="49" charset="0"/>
              </a:rPr>
              <a:t>tcp</a:t>
            </a:r>
            <a:r>
              <a:rPr lang="en-US" sz="1867" b="1" dirty="0">
                <a:solidFill>
                  <a:schemeClr val="bg1"/>
                </a:solidFill>
                <a:latin typeface="Courier New" panose="02070309020205020404" pitchFamily="49" charset="0"/>
                <a:cs typeface="Courier New" panose="02070309020205020404" pitchFamily="49" charset="0"/>
              </a:rPr>
              <a:t> 192.168.10.0 0.0.0.255 any eq ftp </a:t>
            </a:r>
          </a:p>
          <a:p>
            <a:r>
              <a:rPr lang="en-US" sz="1867" dirty="0">
                <a:solidFill>
                  <a:schemeClr val="bg1"/>
                </a:solidFill>
                <a:latin typeface="Courier New" panose="02070309020205020404" pitchFamily="49" charset="0"/>
                <a:cs typeface="Courier New" panose="02070309020205020404" pitchFamily="49" charset="0"/>
              </a:rPr>
              <a:t>R1(config-</a:t>
            </a:r>
            <a:r>
              <a:rPr lang="en-US" sz="1867" dirty="0" err="1">
                <a:solidFill>
                  <a:schemeClr val="bg1"/>
                </a:solidFill>
                <a:latin typeface="Courier New" panose="02070309020205020404" pitchFamily="49" charset="0"/>
                <a:cs typeface="Courier New" panose="02070309020205020404" pitchFamily="49" charset="0"/>
              </a:rPr>
              <a:t>ext</a:t>
            </a:r>
            <a:r>
              <a:rPr lang="en-US" sz="1867" dirty="0">
                <a:solidFill>
                  <a:schemeClr val="bg1"/>
                </a:solidFill>
                <a:latin typeface="Courier New" panose="02070309020205020404" pitchFamily="49" charset="0"/>
                <a:cs typeface="Courier New" panose="02070309020205020404" pitchFamily="49" charset="0"/>
              </a:rPr>
              <a:t>-</a:t>
            </a:r>
            <a:r>
              <a:rPr lang="en-US" sz="1867" dirty="0" err="1">
                <a:solidFill>
                  <a:schemeClr val="bg1"/>
                </a:solidFill>
                <a:latin typeface="Courier New" panose="02070309020205020404" pitchFamily="49" charset="0"/>
                <a:cs typeface="Courier New" panose="02070309020205020404" pitchFamily="49" charset="0"/>
              </a:rPr>
              <a:t>nacl</a:t>
            </a:r>
            <a:r>
              <a:rPr lang="en-US" sz="1867" dirty="0">
                <a:solidFill>
                  <a:schemeClr val="bg1"/>
                </a:solidFill>
                <a:latin typeface="Courier New" panose="02070309020205020404" pitchFamily="49" charset="0"/>
                <a:cs typeface="Courier New" panose="02070309020205020404" pitchFamily="49" charset="0"/>
              </a:rPr>
              <a:t>)# </a:t>
            </a:r>
            <a:r>
              <a:rPr lang="en-US" sz="1867" b="1" dirty="0">
                <a:solidFill>
                  <a:schemeClr val="bg1"/>
                </a:solidFill>
                <a:latin typeface="Courier New" panose="02070309020205020404" pitchFamily="49" charset="0"/>
                <a:cs typeface="Courier New" panose="02070309020205020404" pitchFamily="49" charset="0"/>
              </a:rPr>
              <a:t>permit </a:t>
            </a:r>
            <a:r>
              <a:rPr lang="en-US" sz="1867" b="1" dirty="0" err="1">
                <a:solidFill>
                  <a:schemeClr val="bg1"/>
                </a:solidFill>
                <a:latin typeface="Courier New" panose="02070309020205020404" pitchFamily="49" charset="0"/>
                <a:cs typeface="Courier New" panose="02070309020205020404" pitchFamily="49" charset="0"/>
              </a:rPr>
              <a:t>tcp</a:t>
            </a:r>
            <a:r>
              <a:rPr lang="en-US" sz="1867" b="1" dirty="0">
                <a:solidFill>
                  <a:schemeClr val="bg1"/>
                </a:solidFill>
                <a:latin typeface="Courier New" panose="02070309020205020404" pitchFamily="49" charset="0"/>
                <a:cs typeface="Courier New" panose="02070309020205020404" pitchFamily="49" charset="0"/>
              </a:rPr>
              <a:t> 192.168.10.0 0.0.0.255 any eq ftp-data </a:t>
            </a:r>
            <a:r>
              <a:rPr lang="en-US" sz="1867" dirty="0">
                <a:solidFill>
                  <a:schemeClr val="bg1"/>
                </a:solidFill>
                <a:latin typeface="Courier New" panose="02070309020205020404" pitchFamily="49" charset="0"/>
                <a:cs typeface="Courier New" panose="02070309020205020404" pitchFamily="49" charset="0"/>
              </a:rPr>
              <a:t>R1(config-</a:t>
            </a:r>
            <a:r>
              <a:rPr lang="en-US" sz="1867" dirty="0" err="1">
                <a:solidFill>
                  <a:schemeClr val="bg1"/>
                </a:solidFill>
                <a:latin typeface="Courier New" panose="02070309020205020404" pitchFamily="49" charset="0"/>
                <a:cs typeface="Courier New" panose="02070309020205020404" pitchFamily="49" charset="0"/>
              </a:rPr>
              <a:t>ext</a:t>
            </a:r>
            <a:r>
              <a:rPr lang="en-US" sz="1867" dirty="0">
                <a:solidFill>
                  <a:schemeClr val="bg1"/>
                </a:solidFill>
                <a:latin typeface="Courier New" panose="02070309020205020404" pitchFamily="49" charset="0"/>
                <a:cs typeface="Courier New" panose="02070309020205020404" pitchFamily="49" charset="0"/>
              </a:rPr>
              <a:t>-</a:t>
            </a:r>
            <a:r>
              <a:rPr lang="en-US" sz="1867" dirty="0" err="1">
                <a:solidFill>
                  <a:schemeClr val="bg1"/>
                </a:solidFill>
                <a:latin typeface="Courier New" panose="02070309020205020404" pitchFamily="49" charset="0"/>
                <a:cs typeface="Courier New" panose="02070309020205020404" pitchFamily="49" charset="0"/>
              </a:rPr>
              <a:t>nacl</a:t>
            </a:r>
            <a:r>
              <a:rPr lang="en-US" sz="1867" dirty="0">
                <a:solidFill>
                  <a:schemeClr val="bg1"/>
                </a:solidFill>
                <a:latin typeface="Courier New" panose="02070309020205020404" pitchFamily="49" charset="0"/>
                <a:cs typeface="Courier New" panose="02070309020205020404" pitchFamily="49" charset="0"/>
              </a:rPr>
              <a:t>)#</a:t>
            </a:r>
          </a:p>
        </p:txBody>
      </p:sp>
      <p:sp>
        <p:nvSpPr>
          <p:cNvPr id="7" name="Title 2">
            <a:extLst>
              <a:ext uri="{FF2B5EF4-FFF2-40B4-BE49-F238E27FC236}">
                <a16:creationId xmlns:a16="http://schemas.microsoft.com/office/drawing/2014/main" id="{C02AA8F8-1E43-384B-8982-C0BB94049B5C}"/>
              </a:ext>
            </a:extLst>
          </p:cNvPr>
          <p:cNvSpPr txBox="1">
            <a:spLocks/>
          </p:cNvSpPr>
          <p:nvPr/>
        </p:nvSpPr>
        <p:spPr bwMode="auto">
          <a:xfrm>
            <a:off x="457051" y="0"/>
            <a:ext cx="11726636" cy="91439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b="1" kern="1200">
                <a:solidFill>
                  <a:srgbClr val="004C69"/>
                </a:solidFill>
                <a:effectLst>
                  <a:outerShdw blurRad="38100" dist="38100" dir="2700000" algn="tl">
                    <a:srgbClr val="000000">
                      <a:alpha val="43137"/>
                    </a:srgbClr>
                  </a:outerShdw>
                </a:effectLst>
                <a:latin typeface="TmonMonsori Black" panose="02000A03000000000000" pitchFamily="2" charset="-127"/>
                <a:ea typeface="TmonMonsori Black" panose="02000A03000000000000" pitchFamily="2" charset="-127"/>
                <a:cs typeface="+mj-cs"/>
              </a:defRPr>
            </a:lvl1pPr>
          </a:lstStyle>
          <a:p>
            <a:r>
              <a:rPr lang="en-US" sz="1600" dirty="0">
                <a:solidFill>
                  <a:schemeClr val="bg1">
                    <a:lumMod val="65000"/>
                  </a:schemeClr>
                </a:solidFill>
              </a:rPr>
              <a:t>Types of IPv4 ACLs</a:t>
            </a:r>
            <a:br>
              <a:rPr lang="en-US" dirty="0">
                <a:solidFill>
                  <a:schemeClr val="bg1"/>
                </a:solidFill>
              </a:rPr>
            </a:br>
            <a:r>
              <a:rPr lang="en-US" sz="4000" dirty="0">
                <a:solidFill>
                  <a:schemeClr val="bg1"/>
                </a:solidFill>
              </a:rPr>
              <a:t>Numbered and Named ACLs (Cont.)</a:t>
            </a:r>
          </a:p>
        </p:txBody>
      </p:sp>
    </p:spTree>
    <p:custDataLst>
      <p:tags r:id="rId1"/>
    </p:custDataLst>
    <p:extLst>
      <p:ext uri="{BB962C8B-B14F-4D97-AF65-F5344CB8AC3E}">
        <p14:creationId xmlns:p14="http://schemas.microsoft.com/office/powerpoint/2010/main" val="3186656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F40977E-DB10-7B46-B4C6-62E17DBF1187}"/>
              </a:ext>
            </a:extLst>
          </p:cNvPr>
          <p:cNvSpPr>
            <a:spLocks noGrp="1"/>
          </p:cNvSpPr>
          <p:nvPr>
            <p:ph idx="1"/>
          </p:nvPr>
        </p:nvSpPr>
        <p:spPr>
          <a:xfrm>
            <a:off x="576322" y="975783"/>
            <a:ext cx="4695020" cy="4919863"/>
          </a:xfrm>
        </p:spPr>
        <p:txBody>
          <a:bodyPr/>
          <a:lstStyle/>
          <a:p>
            <a:pPr marL="457189" indent="-457189" algn="l">
              <a:buFont typeface="Arial" panose="020B0604020202020204" pitchFamily="34" charset="0"/>
              <a:buChar char="•"/>
            </a:pPr>
            <a:r>
              <a:rPr lang="en-US" sz="2400" dirty="0">
                <a:solidFill>
                  <a:srgbClr val="000000"/>
                </a:solidFill>
              </a:rPr>
              <a:t>Every ACL should be placed where it has the greatest impact on efficiency.</a:t>
            </a:r>
          </a:p>
          <a:p>
            <a:pPr marL="457189" indent="-457189" algn="l">
              <a:buFont typeface="Arial" panose="020B0604020202020204" pitchFamily="34" charset="0"/>
              <a:buChar char="•"/>
            </a:pPr>
            <a:r>
              <a:rPr lang="en-US" sz="2400" dirty="0">
                <a:solidFill>
                  <a:srgbClr val="000000"/>
                </a:solidFill>
              </a:rPr>
              <a:t>Extended ACLs should be located as close as possible to the source of the traffic to be filtered.</a:t>
            </a:r>
          </a:p>
          <a:p>
            <a:pPr marL="457189" indent="-457189" algn="l">
              <a:buFont typeface="Arial" panose="020B0604020202020204" pitchFamily="34" charset="0"/>
              <a:buChar char="•"/>
            </a:pPr>
            <a:r>
              <a:rPr lang="en-US" sz="2400" dirty="0">
                <a:solidFill>
                  <a:srgbClr val="000000"/>
                </a:solidFill>
              </a:rPr>
              <a:t>Standard ACLs should be located as close to the destination as possible. </a:t>
            </a:r>
          </a:p>
        </p:txBody>
      </p:sp>
      <p:pic>
        <p:nvPicPr>
          <p:cNvPr id="8" name="Picture 7">
            <a:extLst>
              <a:ext uri="{FF2B5EF4-FFF2-40B4-BE49-F238E27FC236}">
                <a16:creationId xmlns:a16="http://schemas.microsoft.com/office/drawing/2014/main" id="{A9404B20-D4D7-7444-A2E1-081828A6EE02}"/>
              </a:ext>
            </a:extLst>
          </p:cNvPr>
          <p:cNvPicPr>
            <a:picLocks noChangeAspect="1"/>
          </p:cNvPicPr>
          <p:nvPr/>
        </p:nvPicPr>
        <p:blipFill>
          <a:blip r:embed="rId4"/>
          <a:stretch>
            <a:fillRect/>
          </a:stretch>
        </p:blipFill>
        <p:spPr>
          <a:xfrm>
            <a:off x="5157216" y="1406536"/>
            <a:ext cx="6865675" cy="4701175"/>
          </a:xfrm>
          <a:prstGeom prst="rect">
            <a:avLst/>
          </a:prstGeom>
        </p:spPr>
      </p:pic>
      <p:sp>
        <p:nvSpPr>
          <p:cNvPr id="7" name="Title 2">
            <a:extLst>
              <a:ext uri="{FF2B5EF4-FFF2-40B4-BE49-F238E27FC236}">
                <a16:creationId xmlns:a16="http://schemas.microsoft.com/office/drawing/2014/main" id="{C02AA8F8-1E43-384B-8982-C0BB94049B5C}"/>
              </a:ext>
            </a:extLst>
          </p:cNvPr>
          <p:cNvSpPr txBox="1">
            <a:spLocks/>
          </p:cNvSpPr>
          <p:nvPr/>
        </p:nvSpPr>
        <p:spPr bwMode="auto">
          <a:xfrm>
            <a:off x="457200" y="0"/>
            <a:ext cx="11726636" cy="91439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b="1" kern="1200">
                <a:solidFill>
                  <a:srgbClr val="004C69"/>
                </a:solidFill>
                <a:effectLst>
                  <a:outerShdw blurRad="38100" dist="38100" dir="2700000" algn="tl">
                    <a:srgbClr val="000000">
                      <a:alpha val="43137"/>
                    </a:srgbClr>
                  </a:outerShdw>
                </a:effectLst>
                <a:latin typeface="TmonMonsori Black" panose="02000A03000000000000" pitchFamily="2" charset="-127"/>
                <a:ea typeface="TmonMonsori Black" panose="02000A03000000000000" pitchFamily="2" charset="-127"/>
                <a:cs typeface="+mj-cs"/>
              </a:defRPr>
            </a:lvl1pPr>
          </a:lstStyle>
          <a:p>
            <a:r>
              <a:rPr lang="en-US" sz="1600" dirty="0">
                <a:solidFill>
                  <a:schemeClr val="bg1">
                    <a:lumMod val="65000"/>
                  </a:schemeClr>
                </a:solidFill>
              </a:rPr>
              <a:t>Types of IPv4 ACLs</a:t>
            </a:r>
            <a:br>
              <a:rPr lang="en-US" dirty="0">
                <a:solidFill>
                  <a:schemeClr val="bg1"/>
                </a:solidFill>
              </a:rPr>
            </a:br>
            <a:r>
              <a:rPr lang="en-US" sz="4000" dirty="0">
                <a:solidFill>
                  <a:schemeClr val="bg1"/>
                </a:solidFill>
              </a:rPr>
              <a:t>Where to Place ACLs</a:t>
            </a:r>
          </a:p>
        </p:txBody>
      </p:sp>
    </p:spTree>
    <p:custDataLst>
      <p:tags r:id="rId1"/>
    </p:custDataLst>
    <p:extLst>
      <p:ext uri="{BB962C8B-B14F-4D97-AF65-F5344CB8AC3E}">
        <p14:creationId xmlns:p14="http://schemas.microsoft.com/office/powerpoint/2010/main" val="375920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9E6494A-3D68-104F-B3BE-CB84E1B89184}"/>
              </a:ext>
            </a:extLst>
          </p:cNvPr>
          <p:cNvGraphicFramePr>
            <a:graphicFrameLocks noGrp="1"/>
          </p:cNvGraphicFramePr>
          <p:nvPr>
            <p:ph idx="1"/>
            <p:extLst>
              <p:ext uri="{D42A27DB-BD31-4B8C-83A1-F6EECF244321}">
                <p14:modId xmlns:p14="http://schemas.microsoft.com/office/powerpoint/2010/main" val="3929626166"/>
              </p:ext>
            </p:extLst>
          </p:nvPr>
        </p:nvGraphicFramePr>
        <p:xfrm>
          <a:off x="457051" y="1264765"/>
          <a:ext cx="11198501" cy="4165600"/>
        </p:xfrm>
        <a:graphic>
          <a:graphicData uri="http://schemas.openxmlformats.org/drawingml/2006/table">
            <a:tbl>
              <a:tblPr firstRow="1" bandRow="1">
                <a:tableStyleId>{5C22544A-7EE6-4342-B048-85BDC9FD1C3A}</a:tableStyleId>
              </a:tblPr>
              <a:tblGrid>
                <a:gridCol w="4896958">
                  <a:extLst>
                    <a:ext uri="{9D8B030D-6E8A-4147-A177-3AD203B41FA5}">
                      <a16:colId xmlns:a16="http://schemas.microsoft.com/office/drawing/2014/main" val="2547512192"/>
                    </a:ext>
                  </a:extLst>
                </a:gridCol>
                <a:gridCol w="6301543">
                  <a:extLst>
                    <a:ext uri="{9D8B030D-6E8A-4147-A177-3AD203B41FA5}">
                      <a16:colId xmlns:a16="http://schemas.microsoft.com/office/drawing/2014/main" val="2374889655"/>
                    </a:ext>
                  </a:extLst>
                </a:gridCol>
              </a:tblGrid>
              <a:tr h="0">
                <a:tc>
                  <a:txBody>
                    <a:bodyPr/>
                    <a:lstStyle/>
                    <a:p>
                      <a:pPr algn="l" fontAlgn="ctr"/>
                      <a:r>
                        <a:rPr lang="en-US" sz="2000" b="1" dirty="0">
                          <a:effectLst/>
                        </a:rPr>
                        <a:t>Factors Influencing ACL Placement</a:t>
                      </a:r>
                      <a:endParaRPr lang="en-US" sz="2000" dirty="0">
                        <a:effectLst/>
                      </a:endParaRPr>
                    </a:p>
                  </a:txBody>
                  <a:tcPr marL="63500" marR="63500" marT="63500" marB="63500" anchor="ctr">
                    <a:solidFill>
                      <a:schemeClr val="bg1">
                        <a:lumMod val="50000"/>
                      </a:schemeClr>
                    </a:solidFill>
                  </a:tcPr>
                </a:tc>
                <a:tc>
                  <a:txBody>
                    <a:bodyPr/>
                    <a:lstStyle/>
                    <a:p>
                      <a:pPr algn="l" fontAlgn="ctr"/>
                      <a:r>
                        <a:rPr lang="en-US" sz="2000" b="1" dirty="0">
                          <a:effectLst/>
                        </a:rPr>
                        <a:t>Explanation</a:t>
                      </a:r>
                      <a:endParaRPr lang="en-US" sz="2000" dirty="0">
                        <a:effectLst/>
                      </a:endParaRPr>
                    </a:p>
                  </a:txBody>
                  <a:tcPr marL="63500" marR="63500" marT="63500" marB="63500" anchor="ctr">
                    <a:solidFill>
                      <a:schemeClr val="bg1">
                        <a:lumMod val="50000"/>
                      </a:schemeClr>
                    </a:solidFill>
                  </a:tcPr>
                </a:tc>
                <a:extLst>
                  <a:ext uri="{0D108BD9-81ED-4DB2-BD59-A6C34878D82A}">
                    <a16:rowId xmlns:a16="http://schemas.microsoft.com/office/drawing/2014/main" val="3900911890"/>
                  </a:ext>
                </a:extLst>
              </a:tr>
              <a:tr h="980440">
                <a:tc>
                  <a:txBody>
                    <a:bodyPr/>
                    <a:lstStyle/>
                    <a:p>
                      <a:pPr fontAlgn="ctr"/>
                      <a:r>
                        <a:rPr lang="en-US" sz="2000" b="1" dirty="0">
                          <a:effectLst/>
                        </a:rPr>
                        <a:t>The extent of organizational control</a:t>
                      </a:r>
                      <a:endParaRPr lang="en-US" sz="2000" b="0" dirty="0">
                        <a:effectLst/>
                      </a:endParaRPr>
                    </a:p>
                  </a:txBody>
                  <a:tcPr marL="63500" marR="63500" marT="63500" marB="63500" anchor="ctr"/>
                </a:tc>
                <a:tc>
                  <a:txBody>
                    <a:bodyPr/>
                    <a:lstStyle/>
                    <a:p>
                      <a:pPr fontAlgn="ctr"/>
                      <a:r>
                        <a:rPr lang="en-US" sz="2000" b="0" dirty="0">
                          <a:effectLst/>
                        </a:rPr>
                        <a:t>Placement of the ACL can depend on whether or not the organization has control of both the source and destination networks.</a:t>
                      </a:r>
                    </a:p>
                  </a:txBody>
                  <a:tcPr marL="63500" marR="63500" marT="63500" marB="63500" anchor="ctr"/>
                </a:tc>
                <a:extLst>
                  <a:ext uri="{0D108BD9-81ED-4DB2-BD59-A6C34878D82A}">
                    <a16:rowId xmlns:a16="http://schemas.microsoft.com/office/drawing/2014/main" val="698838820"/>
                  </a:ext>
                </a:extLst>
              </a:tr>
              <a:tr h="695960">
                <a:tc>
                  <a:txBody>
                    <a:bodyPr/>
                    <a:lstStyle/>
                    <a:p>
                      <a:pPr fontAlgn="ctr"/>
                      <a:r>
                        <a:rPr lang="en-US" sz="2000" b="1">
                          <a:effectLst/>
                        </a:rPr>
                        <a:t>Bandwidth of the networks involved</a:t>
                      </a:r>
                      <a:endParaRPr lang="en-US" sz="2000" b="0">
                        <a:effectLst/>
                      </a:endParaRPr>
                    </a:p>
                  </a:txBody>
                  <a:tcPr marL="63500" marR="63500" marT="63500" marB="63500" anchor="ctr"/>
                </a:tc>
                <a:tc>
                  <a:txBody>
                    <a:bodyPr/>
                    <a:lstStyle/>
                    <a:p>
                      <a:pPr fontAlgn="ctr"/>
                      <a:r>
                        <a:rPr lang="en-US" sz="2000" b="0">
                          <a:effectLst/>
                        </a:rPr>
                        <a:t>It may be desirable to filter unwanted traffic at the source to prevent transmission of bandwidth-consuming traffic.</a:t>
                      </a:r>
                    </a:p>
                  </a:txBody>
                  <a:tcPr marL="63500" marR="63500" marT="63500" marB="63500" anchor="ctr"/>
                </a:tc>
                <a:extLst>
                  <a:ext uri="{0D108BD9-81ED-4DB2-BD59-A6C34878D82A}">
                    <a16:rowId xmlns:a16="http://schemas.microsoft.com/office/drawing/2014/main" val="3138060137"/>
                  </a:ext>
                </a:extLst>
              </a:tr>
              <a:tr h="1833880">
                <a:tc>
                  <a:txBody>
                    <a:bodyPr/>
                    <a:lstStyle/>
                    <a:p>
                      <a:pPr fontAlgn="ctr"/>
                      <a:r>
                        <a:rPr lang="en-US" sz="2000" b="1" dirty="0">
                          <a:effectLst/>
                        </a:rPr>
                        <a:t>Ease of configuration</a:t>
                      </a:r>
                      <a:endParaRPr lang="en-US" sz="2000" b="0" dirty="0">
                        <a:effectLst/>
                      </a:endParaRPr>
                    </a:p>
                  </a:txBody>
                  <a:tcPr marL="63500" marR="63500" marT="63500" marB="63500" anchor="ctr"/>
                </a:tc>
                <a:tc>
                  <a:txBody>
                    <a:bodyPr/>
                    <a:lstStyle/>
                    <a:p>
                      <a:pPr fontAlgn="ctr">
                        <a:buFont typeface="Arial" panose="020B0604020202020204" pitchFamily="34" charset="0"/>
                        <a:buChar char="•"/>
                      </a:pPr>
                      <a:r>
                        <a:rPr lang="en-US" sz="2000" b="0" dirty="0">
                          <a:effectLst/>
                        </a:rPr>
                        <a:t>It may be easier to implement an ACL at the destination, but traffic will use bandwidth unnecessarily.</a:t>
                      </a:r>
                    </a:p>
                    <a:p>
                      <a:pPr fontAlgn="ctr">
                        <a:buFont typeface="Arial" panose="020B0604020202020204" pitchFamily="34" charset="0"/>
                        <a:buChar char="•"/>
                      </a:pPr>
                      <a:r>
                        <a:rPr lang="en-US" sz="2000" b="0" dirty="0">
                          <a:effectLst/>
                        </a:rPr>
                        <a:t>An extended ACL could be used on each router where the traffic originated. This would save bandwidth by filtering the traffic at the source, but it would require creating extended ACLs on multiple routers.</a:t>
                      </a:r>
                    </a:p>
                  </a:txBody>
                  <a:tcPr marL="63500" marR="63500" marT="63500" marB="63500" anchor="ctr"/>
                </a:tc>
                <a:extLst>
                  <a:ext uri="{0D108BD9-81ED-4DB2-BD59-A6C34878D82A}">
                    <a16:rowId xmlns:a16="http://schemas.microsoft.com/office/drawing/2014/main" val="1061477008"/>
                  </a:ext>
                </a:extLst>
              </a:tr>
            </a:tbl>
          </a:graphicData>
        </a:graphic>
      </p:graphicFrame>
      <p:sp>
        <p:nvSpPr>
          <p:cNvPr id="5" name="Title 2">
            <a:extLst>
              <a:ext uri="{FF2B5EF4-FFF2-40B4-BE49-F238E27FC236}">
                <a16:creationId xmlns:a16="http://schemas.microsoft.com/office/drawing/2014/main" id="{C02AA8F8-1E43-384B-8982-C0BB94049B5C}"/>
              </a:ext>
            </a:extLst>
          </p:cNvPr>
          <p:cNvSpPr txBox="1">
            <a:spLocks/>
          </p:cNvSpPr>
          <p:nvPr/>
        </p:nvSpPr>
        <p:spPr bwMode="auto">
          <a:xfrm>
            <a:off x="457051" y="8313"/>
            <a:ext cx="11726636" cy="91439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b="1" kern="1200">
                <a:solidFill>
                  <a:srgbClr val="004C69"/>
                </a:solidFill>
                <a:effectLst>
                  <a:outerShdw blurRad="38100" dist="38100" dir="2700000" algn="tl">
                    <a:srgbClr val="000000">
                      <a:alpha val="43137"/>
                    </a:srgbClr>
                  </a:outerShdw>
                </a:effectLst>
                <a:latin typeface="TmonMonsori Black" panose="02000A03000000000000" pitchFamily="2" charset="-127"/>
                <a:ea typeface="TmonMonsori Black" panose="02000A03000000000000" pitchFamily="2" charset="-127"/>
                <a:cs typeface="+mj-cs"/>
              </a:defRPr>
            </a:lvl1pPr>
          </a:lstStyle>
          <a:p>
            <a:r>
              <a:rPr lang="en-US" sz="1600" dirty="0">
                <a:solidFill>
                  <a:schemeClr val="bg1">
                    <a:lumMod val="65000"/>
                  </a:schemeClr>
                </a:solidFill>
              </a:rPr>
              <a:t>Types of IPv4 ACLs</a:t>
            </a:r>
            <a:br>
              <a:rPr lang="en-US" dirty="0">
                <a:solidFill>
                  <a:schemeClr val="bg1"/>
                </a:solidFill>
              </a:rPr>
            </a:br>
            <a:r>
              <a:rPr lang="en-US" sz="4000" dirty="0">
                <a:solidFill>
                  <a:schemeClr val="bg1"/>
                </a:solidFill>
              </a:rPr>
              <a:t>Standard and Extended ACLs</a:t>
            </a:r>
          </a:p>
        </p:txBody>
      </p:sp>
    </p:spTree>
    <p:custDataLst>
      <p:tags r:id="rId1"/>
    </p:custDataLst>
    <p:extLst>
      <p:ext uri="{BB962C8B-B14F-4D97-AF65-F5344CB8AC3E}">
        <p14:creationId xmlns:p14="http://schemas.microsoft.com/office/powerpoint/2010/main" val="1990888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A6CB395-1298-194E-B43A-F3E254D84166}"/>
              </a:ext>
            </a:extLst>
          </p:cNvPr>
          <p:cNvSpPr>
            <a:spLocks noGrp="1"/>
          </p:cNvSpPr>
          <p:nvPr>
            <p:ph idx="1"/>
          </p:nvPr>
        </p:nvSpPr>
        <p:spPr>
          <a:xfrm>
            <a:off x="632883" y="975783"/>
            <a:ext cx="4620213" cy="4919863"/>
          </a:xfrm>
        </p:spPr>
        <p:txBody>
          <a:bodyPr/>
          <a:lstStyle/>
          <a:p>
            <a:pPr marL="0" indent="0" algn="l"/>
            <a:r>
              <a:rPr lang="en-US" sz="2400" dirty="0">
                <a:solidFill>
                  <a:srgbClr val="000000"/>
                </a:solidFill>
              </a:rPr>
              <a:t>In the figure, the administrator wants to prevent traffic originating in the 192.168.10.0/24 network from reaching the 192.168.30.0/24 network.</a:t>
            </a:r>
          </a:p>
          <a:p>
            <a:pPr marL="0" indent="0" algn="l"/>
            <a:endParaRPr lang="en-US" sz="2400" dirty="0">
              <a:solidFill>
                <a:srgbClr val="000000"/>
              </a:solidFill>
            </a:endParaRPr>
          </a:p>
          <a:p>
            <a:pPr marL="0" indent="0" algn="l"/>
            <a:r>
              <a:rPr lang="en-US" sz="2400" dirty="0">
                <a:solidFill>
                  <a:srgbClr val="000000"/>
                </a:solidFill>
              </a:rPr>
              <a:t>Following the basic placement guidelines, the administrator would place a standard ACL on router R3. </a:t>
            </a:r>
          </a:p>
        </p:txBody>
      </p:sp>
      <p:pic>
        <p:nvPicPr>
          <p:cNvPr id="7" name="Picture 6">
            <a:extLst>
              <a:ext uri="{FF2B5EF4-FFF2-40B4-BE49-F238E27FC236}">
                <a16:creationId xmlns:a16="http://schemas.microsoft.com/office/drawing/2014/main" id="{AE134E9C-D50A-A747-AB42-4921CC0486C1}"/>
              </a:ext>
            </a:extLst>
          </p:cNvPr>
          <p:cNvPicPr>
            <a:picLocks noChangeAspect="1"/>
          </p:cNvPicPr>
          <p:nvPr/>
        </p:nvPicPr>
        <p:blipFill>
          <a:blip r:embed="rId4"/>
          <a:stretch>
            <a:fillRect/>
          </a:stretch>
        </p:blipFill>
        <p:spPr>
          <a:xfrm>
            <a:off x="5253097" y="1263062"/>
            <a:ext cx="6430703" cy="4345305"/>
          </a:xfrm>
          <a:prstGeom prst="rect">
            <a:avLst/>
          </a:prstGeom>
        </p:spPr>
      </p:pic>
      <p:sp>
        <p:nvSpPr>
          <p:cNvPr id="6" name="Title 2">
            <a:extLst>
              <a:ext uri="{FF2B5EF4-FFF2-40B4-BE49-F238E27FC236}">
                <a16:creationId xmlns:a16="http://schemas.microsoft.com/office/drawing/2014/main" id="{C02AA8F8-1E43-384B-8982-C0BB94049B5C}"/>
              </a:ext>
            </a:extLst>
          </p:cNvPr>
          <p:cNvSpPr txBox="1">
            <a:spLocks/>
          </p:cNvSpPr>
          <p:nvPr/>
        </p:nvSpPr>
        <p:spPr bwMode="auto">
          <a:xfrm>
            <a:off x="457200" y="0"/>
            <a:ext cx="11726636" cy="91439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b="1" kern="1200">
                <a:solidFill>
                  <a:srgbClr val="004C69"/>
                </a:solidFill>
                <a:effectLst>
                  <a:outerShdw blurRad="38100" dist="38100" dir="2700000" algn="tl">
                    <a:srgbClr val="000000">
                      <a:alpha val="43137"/>
                    </a:srgbClr>
                  </a:outerShdw>
                </a:effectLst>
                <a:latin typeface="TmonMonsori Black" panose="02000A03000000000000" pitchFamily="2" charset="-127"/>
                <a:ea typeface="TmonMonsori Black" panose="02000A03000000000000" pitchFamily="2" charset="-127"/>
                <a:cs typeface="+mj-cs"/>
              </a:defRPr>
            </a:lvl1pPr>
          </a:lstStyle>
          <a:p>
            <a:r>
              <a:rPr lang="en-US" sz="1600" dirty="0">
                <a:solidFill>
                  <a:schemeClr val="bg1">
                    <a:lumMod val="65000"/>
                  </a:schemeClr>
                </a:solidFill>
              </a:rPr>
              <a:t>Types of IPv4 ACLs</a:t>
            </a:r>
            <a:br>
              <a:rPr lang="en-US" dirty="0">
                <a:solidFill>
                  <a:schemeClr val="bg1"/>
                </a:solidFill>
              </a:rPr>
            </a:br>
            <a:r>
              <a:rPr lang="en-US" sz="4000" dirty="0">
                <a:solidFill>
                  <a:schemeClr val="bg1"/>
                </a:solidFill>
              </a:rPr>
              <a:t>Standard ACL Placement Example</a:t>
            </a:r>
          </a:p>
        </p:txBody>
      </p:sp>
    </p:spTree>
    <p:custDataLst>
      <p:tags r:id="rId1"/>
    </p:custDataLst>
    <p:extLst>
      <p:ext uri="{BB962C8B-B14F-4D97-AF65-F5344CB8AC3E}">
        <p14:creationId xmlns:p14="http://schemas.microsoft.com/office/powerpoint/2010/main" val="850730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A6CB395-1298-194E-B43A-F3E254D84166}"/>
              </a:ext>
            </a:extLst>
          </p:cNvPr>
          <p:cNvSpPr>
            <a:spLocks noGrp="1"/>
          </p:cNvSpPr>
          <p:nvPr>
            <p:ph idx="1"/>
          </p:nvPr>
        </p:nvSpPr>
        <p:spPr>
          <a:xfrm>
            <a:off x="632884" y="975783"/>
            <a:ext cx="5463117" cy="4919863"/>
          </a:xfrm>
        </p:spPr>
        <p:txBody>
          <a:bodyPr/>
          <a:lstStyle/>
          <a:p>
            <a:pPr marL="0" indent="0" algn="l"/>
            <a:r>
              <a:rPr lang="en-US" sz="2400" dirty="0">
                <a:solidFill>
                  <a:srgbClr val="000000"/>
                </a:solidFill>
              </a:rPr>
              <a:t>There are two possible interfaces on R3 to apply the standard ACL:</a:t>
            </a:r>
          </a:p>
          <a:p>
            <a:pPr marL="457189" indent="-457189" algn="l">
              <a:buFont typeface="Arial" panose="020B0604020202020204" pitchFamily="34" charset="0"/>
              <a:buChar char="•"/>
            </a:pPr>
            <a:r>
              <a:rPr lang="en-US" sz="2000" b="1" dirty="0">
                <a:solidFill>
                  <a:srgbClr val="000000"/>
                </a:solidFill>
              </a:rPr>
              <a:t>R3 S0/1/1 interface</a:t>
            </a:r>
            <a:r>
              <a:rPr lang="en-US" sz="2000" dirty="0">
                <a:solidFill>
                  <a:srgbClr val="000000"/>
                </a:solidFill>
              </a:rPr>
              <a:t> </a:t>
            </a:r>
            <a:r>
              <a:rPr lang="en-US" sz="2000" b="1" dirty="0">
                <a:solidFill>
                  <a:srgbClr val="000000"/>
                </a:solidFill>
              </a:rPr>
              <a:t>(inbound)</a:t>
            </a:r>
            <a:r>
              <a:rPr lang="en-US" sz="2000" dirty="0">
                <a:solidFill>
                  <a:srgbClr val="000000"/>
                </a:solidFill>
              </a:rPr>
              <a:t> - The standard ACL can be applied inbound on the R3 S0/1/1 interface to deny traffic from .10 network. However, it would also filter .10 traffic to the 192.168.31.0/24 (.31 in this example) network. Therefore, the standard ACL should not be applied to this interface.</a:t>
            </a:r>
          </a:p>
          <a:p>
            <a:pPr marL="457189" indent="-457189" algn="l">
              <a:buFont typeface="Arial" panose="020B0604020202020204" pitchFamily="34" charset="0"/>
              <a:buChar char="•"/>
            </a:pPr>
            <a:r>
              <a:rPr lang="en-US" sz="2000" b="1" dirty="0">
                <a:solidFill>
                  <a:srgbClr val="000000"/>
                </a:solidFill>
              </a:rPr>
              <a:t>R3 G0/0 interface</a:t>
            </a:r>
            <a:r>
              <a:rPr lang="en-US" sz="2000" dirty="0">
                <a:solidFill>
                  <a:srgbClr val="000000"/>
                </a:solidFill>
              </a:rPr>
              <a:t> </a:t>
            </a:r>
            <a:r>
              <a:rPr lang="en-US" sz="2000" b="1" dirty="0">
                <a:solidFill>
                  <a:srgbClr val="000000"/>
                </a:solidFill>
              </a:rPr>
              <a:t>(outbound)</a:t>
            </a:r>
            <a:r>
              <a:rPr lang="en-US" sz="2000" dirty="0">
                <a:solidFill>
                  <a:srgbClr val="000000"/>
                </a:solidFill>
              </a:rPr>
              <a:t> - The standard ACL can be applied outbound on the R3 G0/0/0 interface. This will not affect other networks that are reachable by R3. Packets from .10 network will still be able to reach the .31 network. This is the best interface to place the standard ACL to meet the traffic requirements.</a:t>
            </a:r>
          </a:p>
          <a:p>
            <a:pPr marL="457189" indent="-457189" algn="l">
              <a:buFont typeface="Arial" panose="020B0604020202020204" pitchFamily="34" charset="0"/>
              <a:buChar char="•"/>
            </a:pPr>
            <a:endParaRPr lang="en-US" sz="2133" dirty="0">
              <a:solidFill>
                <a:srgbClr val="000000"/>
              </a:solidFill>
            </a:endParaRPr>
          </a:p>
        </p:txBody>
      </p:sp>
      <p:pic>
        <p:nvPicPr>
          <p:cNvPr id="2" name="Picture 1">
            <a:extLst>
              <a:ext uri="{FF2B5EF4-FFF2-40B4-BE49-F238E27FC236}">
                <a16:creationId xmlns:a16="http://schemas.microsoft.com/office/drawing/2014/main" id="{0632ED12-CB09-4110-8785-464D2A510892}"/>
              </a:ext>
            </a:extLst>
          </p:cNvPr>
          <p:cNvPicPr>
            <a:picLocks noChangeAspect="1"/>
          </p:cNvPicPr>
          <p:nvPr/>
        </p:nvPicPr>
        <p:blipFill>
          <a:blip r:embed="rId4"/>
          <a:stretch>
            <a:fillRect/>
          </a:stretch>
        </p:blipFill>
        <p:spPr>
          <a:xfrm>
            <a:off x="5942818" y="1377696"/>
            <a:ext cx="6182891" cy="4181855"/>
          </a:xfrm>
          <a:prstGeom prst="rect">
            <a:avLst/>
          </a:prstGeom>
        </p:spPr>
      </p:pic>
      <p:sp>
        <p:nvSpPr>
          <p:cNvPr id="6" name="Title 2">
            <a:extLst>
              <a:ext uri="{FF2B5EF4-FFF2-40B4-BE49-F238E27FC236}">
                <a16:creationId xmlns:a16="http://schemas.microsoft.com/office/drawing/2014/main" id="{C02AA8F8-1E43-384B-8982-C0BB94049B5C}"/>
              </a:ext>
            </a:extLst>
          </p:cNvPr>
          <p:cNvSpPr txBox="1">
            <a:spLocks/>
          </p:cNvSpPr>
          <p:nvPr/>
        </p:nvSpPr>
        <p:spPr bwMode="auto">
          <a:xfrm>
            <a:off x="457051" y="3409"/>
            <a:ext cx="11726636" cy="91439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b="1" kern="1200">
                <a:solidFill>
                  <a:srgbClr val="004C69"/>
                </a:solidFill>
                <a:effectLst>
                  <a:outerShdw blurRad="38100" dist="38100" dir="2700000" algn="tl">
                    <a:srgbClr val="000000">
                      <a:alpha val="43137"/>
                    </a:srgbClr>
                  </a:outerShdw>
                </a:effectLst>
                <a:latin typeface="TmonMonsori Black" panose="02000A03000000000000" pitchFamily="2" charset="-127"/>
                <a:ea typeface="TmonMonsori Black" panose="02000A03000000000000" pitchFamily="2" charset="-127"/>
                <a:cs typeface="+mj-cs"/>
              </a:defRPr>
            </a:lvl1pPr>
          </a:lstStyle>
          <a:p>
            <a:r>
              <a:rPr lang="en-US" sz="1600" dirty="0">
                <a:solidFill>
                  <a:schemeClr val="bg1">
                    <a:lumMod val="65000"/>
                  </a:schemeClr>
                </a:solidFill>
              </a:rPr>
              <a:t>Types of IPv4 ACLs</a:t>
            </a:r>
            <a:br>
              <a:rPr lang="en-US" dirty="0">
                <a:solidFill>
                  <a:schemeClr val="bg1"/>
                </a:solidFill>
              </a:rPr>
            </a:br>
            <a:r>
              <a:rPr lang="en-US" sz="4000" dirty="0">
                <a:solidFill>
                  <a:schemeClr val="bg1"/>
                </a:solidFill>
              </a:rPr>
              <a:t>Standard ACL Placement Example (Cont.)</a:t>
            </a:r>
          </a:p>
        </p:txBody>
      </p:sp>
    </p:spTree>
    <p:custDataLst>
      <p:tags r:id="rId1"/>
    </p:custDataLst>
    <p:extLst>
      <p:ext uri="{BB962C8B-B14F-4D97-AF65-F5344CB8AC3E}">
        <p14:creationId xmlns:p14="http://schemas.microsoft.com/office/powerpoint/2010/main" val="253261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C29435F-8456-FC4A-9378-9591DF359F98}"/>
              </a:ext>
            </a:extLst>
          </p:cNvPr>
          <p:cNvSpPr>
            <a:spLocks noGrp="1"/>
          </p:cNvSpPr>
          <p:nvPr>
            <p:ph idx="1"/>
          </p:nvPr>
        </p:nvSpPr>
        <p:spPr>
          <a:xfrm>
            <a:off x="376466" y="975783"/>
            <a:ext cx="5855001" cy="4919863"/>
          </a:xfrm>
        </p:spPr>
        <p:txBody>
          <a:bodyPr/>
          <a:lstStyle/>
          <a:p>
            <a:pPr marL="457189" indent="-457189" algn="l">
              <a:buFont typeface="Arial" panose="020B0604020202020204" pitchFamily="34" charset="0"/>
              <a:buChar char="•"/>
            </a:pPr>
            <a:r>
              <a:rPr lang="en-US" sz="2400" dirty="0">
                <a:solidFill>
                  <a:srgbClr val="000000"/>
                </a:solidFill>
              </a:rPr>
              <a:t>Extended ACLs should be located as close to the source as possible.</a:t>
            </a:r>
          </a:p>
          <a:p>
            <a:pPr marL="457189" indent="-457189" algn="l">
              <a:buFont typeface="Arial" panose="020B0604020202020204" pitchFamily="34" charset="0"/>
              <a:buChar char="•"/>
            </a:pPr>
            <a:r>
              <a:rPr lang="en-US" sz="2400" dirty="0">
                <a:solidFill>
                  <a:srgbClr val="000000"/>
                </a:solidFill>
              </a:rPr>
              <a:t>However, the organization can only place ACLs on devices that they control. Therefore, the extended ACL placement must be determined in the context of where organizational control extends.</a:t>
            </a:r>
          </a:p>
          <a:p>
            <a:pPr marL="457189" indent="-457189" algn="l">
              <a:buFont typeface="Arial" panose="020B0604020202020204" pitchFamily="34" charset="0"/>
              <a:buChar char="•"/>
            </a:pPr>
            <a:r>
              <a:rPr lang="en-US" sz="2400" dirty="0">
                <a:solidFill>
                  <a:srgbClr val="000000"/>
                </a:solidFill>
              </a:rPr>
              <a:t>In the figure, for example, Company A wants to deny Telnet and FTP traffic to Company B’s 192.168.30.0/24 network from their 192.168.11.0/24 network, while permitting all other traffic.</a:t>
            </a:r>
          </a:p>
          <a:p>
            <a:pPr marL="457189" indent="-457189" algn="l">
              <a:buFont typeface="Arial" panose="020B0604020202020204" pitchFamily="34" charset="0"/>
              <a:buChar char="•"/>
            </a:pPr>
            <a:endParaRPr lang="en-US" sz="2133" dirty="0">
              <a:solidFill>
                <a:srgbClr val="000000"/>
              </a:solidFill>
            </a:endParaRPr>
          </a:p>
        </p:txBody>
      </p:sp>
      <p:pic>
        <p:nvPicPr>
          <p:cNvPr id="8" name="Picture 7">
            <a:extLst>
              <a:ext uri="{FF2B5EF4-FFF2-40B4-BE49-F238E27FC236}">
                <a16:creationId xmlns:a16="http://schemas.microsoft.com/office/drawing/2014/main" id="{3E8A81FF-B9D5-D64A-AF48-208DCD6F84C4}"/>
              </a:ext>
            </a:extLst>
          </p:cNvPr>
          <p:cNvPicPr>
            <a:picLocks noChangeAspect="1"/>
          </p:cNvPicPr>
          <p:nvPr/>
        </p:nvPicPr>
        <p:blipFill>
          <a:blip r:embed="rId4"/>
          <a:stretch>
            <a:fillRect/>
          </a:stretch>
        </p:blipFill>
        <p:spPr>
          <a:xfrm>
            <a:off x="6096001" y="1399009"/>
            <a:ext cx="5855001" cy="4073408"/>
          </a:xfrm>
          <a:prstGeom prst="rect">
            <a:avLst/>
          </a:prstGeom>
        </p:spPr>
      </p:pic>
      <p:sp>
        <p:nvSpPr>
          <p:cNvPr id="7" name="Title 2">
            <a:extLst>
              <a:ext uri="{FF2B5EF4-FFF2-40B4-BE49-F238E27FC236}">
                <a16:creationId xmlns:a16="http://schemas.microsoft.com/office/drawing/2014/main" id="{C02AA8F8-1E43-384B-8982-C0BB94049B5C}"/>
              </a:ext>
            </a:extLst>
          </p:cNvPr>
          <p:cNvSpPr txBox="1">
            <a:spLocks/>
          </p:cNvSpPr>
          <p:nvPr/>
        </p:nvSpPr>
        <p:spPr bwMode="auto">
          <a:xfrm>
            <a:off x="457051" y="0"/>
            <a:ext cx="11726636" cy="91439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b="1" kern="1200">
                <a:solidFill>
                  <a:srgbClr val="004C69"/>
                </a:solidFill>
                <a:effectLst>
                  <a:outerShdw blurRad="38100" dist="38100" dir="2700000" algn="tl">
                    <a:srgbClr val="000000">
                      <a:alpha val="43137"/>
                    </a:srgbClr>
                  </a:outerShdw>
                </a:effectLst>
                <a:latin typeface="TmonMonsori Black" panose="02000A03000000000000" pitchFamily="2" charset="-127"/>
                <a:ea typeface="TmonMonsori Black" panose="02000A03000000000000" pitchFamily="2" charset="-127"/>
                <a:cs typeface="+mj-cs"/>
              </a:defRPr>
            </a:lvl1pPr>
          </a:lstStyle>
          <a:p>
            <a:r>
              <a:rPr lang="en-US" sz="1600" dirty="0">
                <a:solidFill>
                  <a:schemeClr val="bg1">
                    <a:lumMod val="65000"/>
                  </a:schemeClr>
                </a:solidFill>
              </a:rPr>
              <a:t>Types of IPv4 ACLs</a:t>
            </a:r>
            <a:br>
              <a:rPr lang="en-US" dirty="0">
                <a:solidFill>
                  <a:schemeClr val="bg1"/>
                </a:solidFill>
              </a:rPr>
            </a:br>
            <a:r>
              <a:rPr lang="en-US" sz="4000" dirty="0">
                <a:solidFill>
                  <a:schemeClr val="bg1"/>
                </a:solidFill>
              </a:rPr>
              <a:t>Extended ACL Placement Example</a:t>
            </a:r>
          </a:p>
        </p:txBody>
      </p:sp>
    </p:spTree>
    <p:custDataLst>
      <p:tags r:id="rId1"/>
    </p:custDataLst>
    <p:extLst>
      <p:ext uri="{BB962C8B-B14F-4D97-AF65-F5344CB8AC3E}">
        <p14:creationId xmlns:p14="http://schemas.microsoft.com/office/powerpoint/2010/main" val="286348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0A5D18E-D7A8-7548-988C-C4ED8FC9E574}"/>
              </a:ext>
            </a:extLst>
          </p:cNvPr>
          <p:cNvSpPr>
            <a:spLocks noGrp="1"/>
          </p:cNvSpPr>
          <p:nvPr>
            <p:ph idx="1"/>
          </p:nvPr>
        </p:nvSpPr>
        <p:spPr>
          <a:xfrm>
            <a:off x="327612" y="975783"/>
            <a:ext cx="6033859" cy="4919863"/>
          </a:xfrm>
        </p:spPr>
        <p:txBody>
          <a:bodyPr/>
          <a:lstStyle/>
          <a:p>
            <a:pPr marL="0" indent="0" algn="l"/>
            <a:r>
              <a:rPr lang="en-US" sz="2000" dirty="0">
                <a:solidFill>
                  <a:srgbClr val="000000"/>
                </a:solidFill>
              </a:rPr>
              <a:t>An extended ACL on R3 would accomplish the task, but the administrator does not control R3. In addition, this solution allows unwanted traffic to cross the entire network, only to be blocked at the destination.</a:t>
            </a:r>
          </a:p>
          <a:p>
            <a:pPr marL="0" indent="0" algn="l"/>
            <a:r>
              <a:rPr lang="en-US" sz="2000" dirty="0">
                <a:solidFill>
                  <a:srgbClr val="000000"/>
                </a:solidFill>
              </a:rPr>
              <a:t>The solution is to place an extended ACL on R1 that specifies both source and destination addresses.</a:t>
            </a:r>
          </a:p>
          <a:p>
            <a:pPr marL="0" indent="0" algn="l"/>
            <a:r>
              <a:rPr lang="en-US" sz="2000" dirty="0">
                <a:solidFill>
                  <a:srgbClr val="000000"/>
                </a:solidFill>
              </a:rPr>
              <a:t>There are two possible interfaces on R1 to apply the extended ACL:</a:t>
            </a:r>
          </a:p>
          <a:p>
            <a:pPr marL="228594" indent="-228594" algn="l">
              <a:buFont typeface="Arial" panose="020B0604020202020204" pitchFamily="34" charset="0"/>
              <a:buChar char="•"/>
            </a:pPr>
            <a:r>
              <a:rPr lang="en-US" sz="1800" b="1" dirty="0">
                <a:solidFill>
                  <a:srgbClr val="000000"/>
                </a:solidFill>
              </a:rPr>
              <a:t>R1 S0/1/0 interface (outbound)</a:t>
            </a:r>
            <a:r>
              <a:rPr lang="en-US" sz="1800" dirty="0">
                <a:solidFill>
                  <a:srgbClr val="000000"/>
                </a:solidFill>
              </a:rPr>
              <a:t> - The extended ACL can be applied outbound on the S0/1/0 interface. This solution will process all packets leaving R1 including packets from 192.168.10.0/24.</a:t>
            </a:r>
          </a:p>
          <a:p>
            <a:pPr marL="228594" indent="-228594" algn="l">
              <a:buFont typeface="Arial" panose="020B0604020202020204" pitchFamily="34" charset="0"/>
              <a:buChar char="•"/>
            </a:pPr>
            <a:r>
              <a:rPr lang="en-US" sz="1800" b="1" dirty="0">
                <a:solidFill>
                  <a:srgbClr val="000000"/>
                </a:solidFill>
              </a:rPr>
              <a:t>R1 G0/0/1 interface (inbound)</a:t>
            </a:r>
            <a:r>
              <a:rPr lang="en-US" sz="1800" dirty="0">
                <a:solidFill>
                  <a:srgbClr val="000000"/>
                </a:solidFill>
              </a:rPr>
              <a:t> - The extended ACL can be applied inbound on the G0/0/1 and only packets from the 192.168.11.0/24 network are subject to ACL processing on R1. Because the filter is to be limited to only those packets leaving the 192.168.11.0/24 network, applying the extended ACL to G0/1 is the best solution.</a:t>
            </a:r>
          </a:p>
          <a:p>
            <a:pPr marL="457189" indent="-457189" algn="l">
              <a:buFont typeface="Arial" panose="020B0604020202020204" pitchFamily="34" charset="0"/>
              <a:buChar char="•"/>
            </a:pPr>
            <a:endParaRPr lang="en-US" sz="1867" dirty="0">
              <a:solidFill>
                <a:srgbClr val="000000"/>
              </a:solidFill>
            </a:endParaRPr>
          </a:p>
        </p:txBody>
      </p:sp>
      <p:pic>
        <p:nvPicPr>
          <p:cNvPr id="2" name="Picture 1">
            <a:extLst>
              <a:ext uri="{FF2B5EF4-FFF2-40B4-BE49-F238E27FC236}">
                <a16:creationId xmlns:a16="http://schemas.microsoft.com/office/drawing/2014/main" id="{036CD542-8B2A-487C-BF2F-30E811FB2378}"/>
              </a:ext>
            </a:extLst>
          </p:cNvPr>
          <p:cNvPicPr>
            <a:picLocks noChangeAspect="1"/>
          </p:cNvPicPr>
          <p:nvPr/>
        </p:nvPicPr>
        <p:blipFill>
          <a:blip r:embed="rId4"/>
          <a:stretch>
            <a:fillRect/>
          </a:stretch>
        </p:blipFill>
        <p:spPr>
          <a:xfrm>
            <a:off x="6344542" y="1541954"/>
            <a:ext cx="5633621" cy="3920062"/>
          </a:xfrm>
          <a:prstGeom prst="rect">
            <a:avLst/>
          </a:prstGeom>
        </p:spPr>
      </p:pic>
      <p:sp>
        <p:nvSpPr>
          <p:cNvPr id="6" name="Title 2">
            <a:extLst>
              <a:ext uri="{FF2B5EF4-FFF2-40B4-BE49-F238E27FC236}">
                <a16:creationId xmlns:a16="http://schemas.microsoft.com/office/drawing/2014/main" id="{C02AA8F8-1E43-384B-8982-C0BB94049B5C}"/>
              </a:ext>
            </a:extLst>
          </p:cNvPr>
          <p:cNvSpPr txBox="1">
            <a:spLocks/>
          </p:cNvSpPr>
          <p:nvPr/>
        </p:nvSpPr>
        <p:spPr bwMode="auto">
          <a:xfrm>
            <a:off x="457051" y="0"/>
            <a:ext cx="11726636" cy="91439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b="1" kern="1200">
                <a:solidFill>
                  <a:srgbClr val="004C69"/>
                </a:solidFill>
                <a:effectLst>
                  <a:outerShdw blurRad="38100" dist="38100" dir="2700000" algn="tl">
                    <a:srgbClr val="000000">
                      <a:alpha val="43137"/>
                    </a:srgbClr>
                  </a:outerShdw>
                </a:effectLst>
                <a:latin typeface="TmonMonsori Black" panose="02000A03000000000000" pitchFamily="2" charset="-127"/>
                <a:ea typeface="TmonMonsori Black" panose="02000A03000000000000" pitchFamily="2" charset="-127"/>
                <a:cs typeface="+mj-cs"/>
              </a:defRPr>
            </a:lvl1pPr>
          </a:lstStyle>
          <a:p>
            <a:r>
              <a:rPr lang="en-US" sz="1600" dirty="0">
                <a:solidFill>
                  <a:schemeClr val="bg1">
                    <a:lumMod val="65000"/>
                  </a:schemeClr>
                </a:solidFill>
              </a:rPr>
              <a:t>Types of IPv4 ACLs</a:t>
            </a:r>
            <a:br>
              <a:rPr lang="en-US" dirty="0">
                <a:solidFill>
                  <a:schemeClr val="bg1"/>
                </a:solidFill>
              </a:rPr>
            </a:br>
            <a:r>
              <a:rPr lang="en-US" sz="4000" dirty="0">
                <a:solidFill>
                  <a:schemeClr val="bg1"/>
                </a:solidFill>
              </a:rPr>
              <a:t>Extended ACL Placement Example (Cont.)</a:t>
            </a:r>
          </a:p>
        </p:txBody>
      </p:sp>
    </p:spTree>
    <p:custDataLst>
      <p:tags r:id="rId1"/>
    </p:custDataLst>
    <p:extLst>
      <p:ext uri="{BB962C8B-B14F-4D97-AF65-F5344CB8AC3E}">
        <p14:creationId xmlns:p14="http://schemas.microsoft.com/office/powerpoint/2010/main" val="3909300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0156" y="5396592"/>
            <a:ext cx="7227235" cy="369332"/>
          </a:xfrm>
          <a:prstGeom prst="rect">
            <a:avLst/>
          </a:prstGeom>
          <a:noFill/>
        </p:spPr>
        <p:txBody>
          <a:bodyPr wrap="none" rtlCol="0">
            <a:spAutoFit/>
          </a:bodyPr>
          <a:lstStyle/>
          <a:p>
            <a:r>
              <a:rPr lang="en-US" b="1" dirty="0">
                <a:solidFill>
                  <a:schemeClr val="bg1"/>
                </a:solidFill>
              </a:rPr>
              <a:t>The content of this presentation slide is from Cisco Networking Academy.</a:t>
            </a:r>
          </a:p>
        </p:txBody>
      </p:sp>
    </p:spTree>
    <p:custDataLst>
      <p:tags r:id="rId1"/>
    </p:custDataLst>
    <p:extLst>
      <p:ext uri="{BB962C8B-B14F-4D97-AF65-F5344CB8AC3E}">
        <p14:creationId xmlns:p14="http://schemas.microsoft.com/office/powerpoint/2010/main" val="117423183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465364" y="1"/>
            <a:ext cx="11726636" cy="914399"/>
          </a:xfrm>
          <a:solidFill>
            <a:srgbClr val="002060"/>
          </a:solidFill>
        </p:spPr>
        <p:txBody>
          <a:bodyPr vert="horz" lIns="91440" tIns="45720" rIns="91440" bIns="45720" rtlCol="0" anchor="b">
            <a:normAutofit fontScale="90000"/>
          </a:bodyPr>
          <a:lstStyle/>
          <a:p>
            <a:r>
              <a:rPr lang="en-US" sz="2200" dirty="0">
                <a:solidFill>
                  <a:schemeClr val="bg1">
                    <a:lumMod val="65000"/>
                  </a:schemeClr>
                </a:solidFill>
              </a:rPr>
              <a:t>Purpose of ACLs</a:t>
            </a:r>
            <a:br>
              <a:rPr lang="en-US" dirty="0">
                <a:solidFill>
                  <a:schemeClr val="bg1"/>
                </a:solidFill>
              </a:rPr>
            </a:br>
            <a:r>
              <a:rPr lang="en-US" dirty="0">
                <a:solidFill>
                  <a:schemeClr val="bg1"/>
                </a:solidFill>
              </a:rPr>
              <a:t>What is an ACL?</a:t>
            </a:r>
          </a:p>
        </p:txBody>
      </p:sp>
      <p:sp>
        <p:nvSpPr>
          <p:cNvPr id="5" name="Content Placeholder 4">
            <a:extLst>
              <a:ext uri="{FF2B5EF4-FFF2-40B4-BE49-F238E27FC236}">
                <a16:creationId xmlns:a16="http://schemas.microsoft.com/office/drawing/2014/main" id="{C15587AB-E5B0-7B4B-ACB0-64B5D800F097}"/>
              </a:ext>
            </a:extLst>
          </p:cNvPr>
          <p:cNvSpPr>
            <a:spLocks noGrp="1"/>
          </p:cNvSpPr>
          <p:nvPr>
            <p:ph idx="1"/>
          </p:nvPr>
        </p:nvSpPr>
        <p:spPr>
          <a:xfrm>
            <a:off x="465364" y="983947"/>
            <a:ext cx="11574988" cy="4919863"/>
          </a:xfrm>
        </p:spPr>
        <p:txBody>
          <a:bodyPr/>
          <a:lstStyle/>
          <a:p>
            <a:pPr marL="0" indent="0" algn="l"/>
            <a:r>
              <a:rPr lang="en-US" sz="2400" dirty="0">
                <a:solidFill>
                  <a:srgbClr val="000000"/>
                </a:solidFill>
              </a:rPr>
              <a:t>An </a:t>
            </a:r>
            <a:r>
              <a:rPr lang="en-US" sz="2400" dirty="0">
                <a:solidFill>
                  <a:srgbClr val="FF6600"/>
                </a:solidFill>
              </a:rPr>
              <a:t>ACL </a:t>
            </a:r>
            <a:r>
              <a:rPr lang="en-US" sz="2400" dirty="0">
                <a:solidFill>
                  <a:srgbClr val="000000"/>
                </a:solidFill>
              </a:rPr>
              <a:t>is a series of IOS commands that are used </a:t>
            </a:r>
            <a:r>
              <a:rPr lang="en-US" sz="2400" dirty="0">
                <a:solidFill>
                  <a:srgbClr val="FF6600"/>
                </a:solidFill>
              </a:rPr>
              <a:t>to filter packets </a:t>
            </a:r>
            <a:r>
              <a:rPr lang="en-US" sz="2400" dirty="0">
                <a:solidFill>
                  <a:srgbClr val="000000"/>
                </a:solidFill>
              </a:rPr>
              <a:t>based on information found in the </a:t>
            </a:r>
            <a:r>
              <a:rPr lang="en-US" sz="2400" dirty="0">
                <a:solidFill>
                  <a:srgbClr val="0070C0"/>
                </a:solidFill>
              </a:rPr>
              <a:t>packet header</a:t>
            </a:r>
            <a:r>
              <a:rPr lang="en-US" sz="2400" dirty="0">
                <a:solidFill>
                  <a:srgbClr val="000000"/>
                </a:solidFill>
              </a:rPr>
              <a:t>. By default, a router does not have any ACLs configured. When an ACL is applied to an interface, the router performs the additional task of evaluating all network packets as they pass through the interface to determine if the packet can be forwarded.</a:t>
            </a:r>
          </a:p>
          <a:p>
            <a:pPr marL="0" indent="0" algn="l"/>
            <a:endParaRPr lang="en-US" sz="2400" dirty="0">
              <a:solidFill>
                <a:srgbClr val="000000"/>
              </a:solidFill>
            </a:endParaRPr>
          </a:p>
          <a:p>
            <a:pPr marL="457189" indent="-457189" algn="l">
              <a:buFont typeface="Arial" panose="020B0604020202020204" pitchFamily="34" charset="0"/>
              <a:buChar char="•"/>
            </a:pPr>
            <a:r>
              <a:rPr lang="en-US" sz="2400" dirty="0">
                <a:solidFill>
                  <a:srgbClr val="000000"/>
                </a:solidFill>
              </a:rPr>
              <a:t>An ACL uses a sequential list of permit or deny statements, known as </a:t>
            </a:r>
            <a:r>
              <a:rPr lang="en-US" sz="2400" dirty="0">
                <a:solidFill>
                  <a:srgbClr val="0070C0"/>
                </a:solidFill>
              </a:rPr>
              <a:t>access control entries (ACEs)</a:t>
            </a:r>
            <a:r>
              <a:rPr lang="en-US" sz="2400" dirty="0">
                <a:solidFill>
                  <a:srgbClr val="000000"/>
                </a:solidFill>
              </a:rPr>
              <a:t>.</a:t>
            </a:r>
          </a:p>
          <a:p>
            <a:pPr marL="0" indent="0" algn="l"/>
            <a:r>
              <a:rPr lang="en-US" sz="2400" b="1" dirty="0">
                <a:solidFill>
                  <a:srgbClr val="000000"/>
                </a:solidFill>
              </a:rPr>
              <a:t>        Note:</a:t>
            </a:r>
            <a:r>
              <a:rPr lang="en-US" sz="2400" dirty="0">
                <a:solidFill>
                  <a:srgbClr val="000000"/>
                </a:solidFill>
              </a:rPr>
              <a:t> ACEs are also commonly called </a:t>
            </a:r>
            <a:r>
              <a:rPr lang="en-US" sz="2400" dirty="0">
                <a:solidFill>
                  <a:srgbClr val="0070C0"/>
                </a:solidFill>
              </a:rPr>
              <a:t>ACL statements</a:t>
            </a:r>
            <a:r>
              <a:rPr lang="en-US" sz="2400" dirty="0">
                <a:solidFill>
                  <a:srgbClr val="000000"/>
                </a:solidFill>
              </a:rPr>
              <a:t>.</a:t>
            </a:r>
          </a:p>
          <a:p>
            <a:pPr marL="0" indent="0" algn="l"/>
            <a:endParaRPr lang="en-US" sz="2400" dirty="0">
              <a:solidFill>
                <a:srgbClr val="000000"/>
              </a:solidFill>
            </a:endParaRPr>
          </a:p>
          <a:p>
            <a:pPr marL="457189" indent="-457189" algn="l">
              <a:buFont typeface="Arial" panose="020B0604020202020204" pitchFamily="34" charset="0"/>
              <a:buChar char="•"/>
            </a:pPr>
            <a:r>
              <a:rPr lang="en-US" sz="2400" dirty="0">
                <a:solidFill>
                  <a:srgbClr val="000000"/>
                </a:solidFill>
              </a:rPr>
              <a:t>When network traffic passes through an interface configured with an ACL, the router compares the information within the packet against each ACE, in sequential order, to determine if the packet matches one of the ACEs. This process is called </a:t>
            </a:r>
            <a:r>
              <a:rPr lang="en-US" sz="2400" dirty="0">
                <a:solidFill>
                  <a:srgbClr val="FF6600"/>
                </a:solidFill>
              </a:rPr>
              <a:t>packet filtering</a:t>
            </a:r>
            <a:r>
              <a:rPr lang="en-US" sz="2400" dirty="0">
                <a:solidFill>
                  <a:srgbClr val="000000"/>
                </a:solidFill>
              </a:rPr>
              <a:t>.</a:t>
            </a:r>
          </a:p>
          <a:p>
            <a:pPr marL="457189" indent="-457189" algn="l">
              <a:buFont typeface="Arial" panose="020B0604020202020204" pitchFamily="34" charset="0"/>
              <a:buChar char="•"/>
            </a:pPr>
            <a:endParaRPr lang="en-US" sz="2133" dirty="0">
              <a:solidFill>
                <a:srgbClr val="000000"/>
              </a:solidFill>
            </a:endParaRPr>
          </a:p>
        </p:txBody>
      </p:sp>
    </p:spTree>
    <p:custDataLst>
      <p:tags r:id="rId1"/>
    </p:custDataLst>
    <p:extLst>
      <p:ext uri="{BB962C8B-B14F-4D97-AF65-F5344CB8AC3E}">
        <p14:creationId xmlns:p14="http://schemas.microsoft.com/office/powerpoint/2010/main" val="205355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8520381"/>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9C13DB7-ACC4-A04D-99E2-C72E8098EE5B}"/>
              </a:ext>
            </a:extLst>
          </p:cNvPr>
          <p:cNvSpPr>
            <a:spLocks noGrp="1"/>
          </p:cNvSpPr>
          <p:nvPr>
            <p:ph idx="1"/>
          </p:nvPr>
        </p:nvSpPr>
        <p:spPr>
          <a:xfrm>
            <a:off x="632883" y="975783"/>
            <a:ext cx="11040076" cy="4919863"/>
          </a:xfrm>
        </p:spPr>
        <p:txBody>
          <a:bodyPr/>
          <a:lstStyle/>
          <a:p>
            <a:pPr marL="0" indent="0" algn="l"/>
            <a:r>
              <a:rPr lang="en-US" dirty="0">
                <a:solidFill>
                  <a:srgbClr val="000000"/>
                </a:solidFill>
              </a:rPr>
              <a:t>Several tasks performed by routers require the use of ACLs to identify traffic:</a:t>
            </a:r>
          </a:p>
          <a:p>
            <a:pPr marL="457189" indent="-457189" algn="l">
              <a:buFont typeface="Arial" panose="020B0604020202020204" pitchFamily="34" charset="0"/>
              <a:buChar char="•"/>
            </a:pPr>
            <a:r>
              <a:rPr lang="en-US" dirty="0">
                <a:solidFill>
                  <a:srgbClr val="0070C0"/>
                </a:solidFill>
              </a:rPr>
              <a:t>Limit network traffic</a:t>
            </a:r>
            <a:r>
              <a:rPr lang="en-US" dirty="0">
                <a:solidFill>
                  <a:srgbClr val="000000"/>
                </a:solidFill>
              </a:rPr>
              <a:t> to increase network performance</a:t>
            </a:r>
          </a:p>
          <a:p>
            <a:pPr marL="457189" indent="-457189" algn="l">
              <a:buFont typeface="Arial" panose="020B0604020202020204" pitchFamily="34" charset="0"/>
              <a:buChar char="•"/>
            </a:pPr>
            <a:r>
              <a:rPr lang="en-US" dirty="0">
                <a:solidFill>
                  <a:srgbClr val="000000"/>
                </a:solidFill>
              </a:rPr>
              <a:t>Provide traffic </a:t>
            </a:r>
            <a:r>
              <a:rPr lang="en-US" dirty="0">
                <a:solidFill>
                  <a:srgbClr val="0070C0"/>
                </a:solidFill>
              </a:rPr>
              <a:t>flow control</a:t>
            </a:r>
          </a:p>
          <a:p>
            <a:pPr marL="457189" indent="-457189" algn="l">
              <a:buFont typeface="Arial" panose="020B0604020202020204" pitchFamily="34" charset="0"/>
              <a:buChar char="•"/>
            </a:pPr>
            <a:r>
              <a:rPr lang="en-US" dirty="0">
                <a:solidFill>
                  <a:srgbClr val="000000"/>
                </a:solidFill>
              </a:rPr>
              <a:t>Provide a basic level of </a:t>
            </a:r>
            <a:r>
              <a:rPr lang="en-US" dirty="0">
                <a:solidFill>
                  <a:srgbClr val="0070C0"/>
                </a:solidFill>
              </a:rPr>
              <a:t>security</a:t>
            </a:r>
            <a:r>
              <a:rPr lang="en-US" dirty="0">
                <a:solidFill>
                  <a:srgbClr val="000000"/>
                </a:solidFill>
              </a:rPr>
              <a:t> for network access</a:t>
            </a:r>
          </a:p>
          <a:p>
            <a:pPr marL="457189" indent="-457189" algn="l">
              <a:buFont typeface="Arial" panose="020B0604020202020204" pitchFamily="34" charset="0"/>
              <a:buChar char="•"/>
            </a:pPr>
            <a:r>
              <a:rPr lang="en-US" dirty="0">
                <a:solidFill>
                  <a:srgbClr val="0070C0"/>
                </a:solidFill>
              </a:rPr>
              <a:t>Filter traffic </a:t>
            </a:r>
            <a:r>
              <a:rPr lang="en-US" dirty="0">
                <a:solidFill>
                  <a:srgbClr val="000000"/>
                </a:solidFill>
              </a:rPr>
              <a:t>based on traffic type</a:t>
            </a:r>
          </a:p>
          <a:p>
            <a:pPr marL="457189" indent="-457189" algn="l">
              <a:buFont typeface="Arial" panose="020B0604020202020204" pitchFamily="34" charset="0"/>
              <a:buChar char="•"/>
            </a:pPr>
            <a:r>
              <a:rPr lang="en-US" dirty="0">
                <a:solidFill>
                  <a:srgbClr val="000000"/>
                </a:solidFill>
              </a:rPr>
              <a:t>Screen hosts to </a:t>
            </a:r>
            <a:r>
              <a:rPr lang="en-US" dirty="0">
                <a:solidFill>
                  <a:srgbClr val="0070C0"/>
                </a:solidFill>
              </a:rPr>
              <a:t>permit or deny access</a:t>
            </a:r>
            <a:r>
              <a:rPr lang="en-US" dirty="0">
                <a:solidFill>
                  <a:srgbClr val="000000"/>
                </a:solidFill>
              </a:rPr>
              <a:t> to network services</a:t>
            </a:r>
          </a:p>
          <a:p>
            <a:pPr marL="457189" indent="-457189" algn="l">
              <a:buFont typeface="Arial" panose="020B0604020202020204" pitchFamily="34" charset="0"/>
              <a:buChar char="•"/>
            </a:pPr>
            <a:r>
              <a:rPr lang="en-US" dirty="0">
                <a:solidFill>
                  <a:srgbClr val="000000"/>
                </a:solidFill>
              </a:rPr>
              <a:t>Provide </a:t>
            </a:r>
            <a:r>
              <a:rPr lang="en-US" dirty="0">
                <a:solidFill>
                  <a:srgbClr val="0070C0"/>
                </a:solidFill>
              </a:rPr>
              <a:t>priority</a:t>
            </a:r>
            <a:r>
              <a:rPr lang="en-US" dirty="0">
                <a:solidFill>
                  <a:srgbClr val="000000"/>
                </a:solidFill>
              </a:rPr>
              <a:t> to certain classes of network traffic</a:t>
            </a:r>
          </a:p>
          <a:p>
            <a:pPr marL="457189" indent="-457189" algn="l">
              <a:buFont typeface="Arial" panose="020B0604020202020204" pitchFamily="34" charset="0"/>
              <a:buChar char="•"/>
            </a:pPr>
            <a:endParaRPr lang="en-US" dirty="0">
              <a:solidFill>
                <a:srgbClr val="000000"/>
              </a:solidFill>
            </a:endParaRPr>
          </a:p>
        </p:txBody>
      </p:sp>
      <p:sp>
        <p:nvSpPr>
          <p:cNvPr id="5" name="Title 2">
            <a:extLst>
              <a:ext uri="{FF2B5EF4-FFF2-40B4-BE49-F238E27FC236}">
                <a16:creationId xmlns:a16="http://schemas.microsoft.com/office/drawing/2014/main" id="{C02AA8F8-1E43-384B-8982-C0BB94049B5C}"/>
              </a:ext>
            </a:extLst>
          </p:cNvPr>
          <p:cNvSpPr>
            <a:spLocks noGrp="1"/>
          </p:cNvSpPr>
          <p:nvPr>
            <p:ph type="title"/>
          </p:nvPr>
        </p:nvSpPr>
        <p:spPr>
          <a:xfrm>
            <a:off x="465364" y="1"/>
            <a:ext cx="11726636" cy="914399"/>
          </a:xfrm>
          <a:solidFill>
            <a:srgbClr val="002060"/>
          </a:solidFill>
        </p:spPr>
        <p:txBody>
          <a:bodyPr vert="horz" lIns="91440" tIns="45720" rIns="91440" bIns="45720" rtlCol="0" anchor="b">
            <a:normAutofit fontScale="90000"/>
          </a:bodyPr>
          <a:lstStyle/>
          <a:p>
            <a:r>
              <a:rPr lang="en-US" sz="1800" dirty="0">
                <a:solidFill>
                  <a:schemeClr val="bg1">
                    <a:lumMod val="65000"/>
                  </a:schemeClr>
                </a:solidFill>
              </a:rPr>
              <a:t>Purpose of ACLs</a:t>
            </a:r>
            <a:br>
              <a:rPr lang="en-US" dirty="0">
                <a:solidFill>
                  <a:schemeClr val="bg1"/>
                </a:solidFill>
              </a:rPr>
            </a:br>
            <a:r>
              <a:rPr lang="en-US" dirty="0">
                <a:solidFill>
                  <a:schemeClr val="bg1"/>
                </a:solidFill>
              </a:rPr>
              <a:t>What is an ACL?</a:t>
            </a:r>
          </a:p>
        </p:txBody>
      </p:sp>
    </p:spTree>
    <p:custDataLst>
      <p:tags r:id="rId1"/>
    </p:custDataLst>
    <p:extLst>
      <p:ext uri="{BB962C8B-B14F-4D97-AF65-F5344CB8AC3E}">
        <p14:creationId xmlns:p14="http://schemas.microsoft.com/office/powerpoint/2010/main" val="1402494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788ABE6-BB6E-DC4B-A849-9C7CB13E345C}"/>
              </a:ext>
            </a:extLst>
          </p:cNvPr>
          <p:cNvSpPr>
            <a:spLocks noGrp="1"/>
          </p:cNvSpPr>
          <p:nvPr>
            <p:ph idx="1"/>
          </p:nvPr>
        </p:nvSpPr>
        <p:spPr>
          <a:xfrm>
            <a:off x="180396" y="975783"/>
            <a:ext cx="8788703" cy="4919863"/>
          </a:xfrm>
        </p:spPr>
        <p:txBody>
          <a:bodyPr/>
          <a:lstStyle/>
          <a:p>
            <a:pPr marL="457189" indent="-457189" algn="l">
              <a:buFont typeface="Arial" panose="020B0604020202020204" pitchFamily="34" charset="0"/>
              <a:buChar char="•"/>
            </a:pPr>
            <a:r>
              <a:rPr lang="en-US" sz="2400" dirty="0">
                <a:solidFill>
                  <a:srgbClr val="000000"/>
                </a:solidFill>
              </a:rPr>
              <a:t>Packet filtering controls access to a network by analyzing the incoming and/or outgoing packets and forwarding them or discarding them based on given criteria. </a:t>
            </a:r>
          </a:p>
          <a:p>
            <a:pPr marL="457189" indent="-457189" algn="l">
              <a:buFont typeface="Arial" panose="020B0604020202020204" pitchFamily="34" charset="0"/>
              <a:buChar char="•"/>
            </a:pPr>
            <a:r>
              <a:rPr lang="en-US" sz="2400" dirty="0">
                <a:solidFill>
                  <a:srgbClr val="000000"/>
                </a:solidFill>
              </a:rPr>
              <a:t>Packet filtering can occur at Layer 3 or Layer 4.</a:t>
            </a:r>
          </a:p>
        </p:txBody>
      </p:sp>
      <p:pic>
        <p:nvPicPr>
          <p:cNvPr id="7" name="Picture 6">
            <a:extLst>
              <a:ext uri="{FF2B5EF4-FFF2-40B4-BE49-F238E27FC236}">
                <a16:creationId xmlns:a16="http://schemas.microsoft.com/office/drawing/2014/main" id="{7402CCE3-4351-8549-A66A-6E5ECEADD2BF}"/>
              </a:ext>
            </a:extLst>
          </p:cNvPr>
          <p:cNvPicPr>
            <a:picLocks noChangeAspect="1"/>
          </p:cNvPicPr>
          <p:nvPr/>
        </p:nvPicPr>
        <p:blipFill>
          <a:blip r:embed="rId4"/>
          <a:stretch>
            <a:fillRect/>
          </a:stretch>
        </p:blipFill>
        <p:spPr>
          <a:xfrm>
            <a:off x="6466439" y="1897498"/>
            <a:ext cx="5495736" cy="3998148"/>
          </a:xfrm>
          <a:prstGeom prst="rect">
            <a:avLst/>
          </a:prstGeom>
        </p:spPr>
      </p:pic>
      <p:sp>
        <p:nvSpPr>
          <p:cNvPr id="6" name="Title 2">
            <a:extLst>
              <a:ext uri="{FF2B5EF4-FFF2-40B4-BE49-F238E27FC236}">
                <a16:creationId xmlns:a16="http://schemas.microsoft.com/office/drawing/2014/main" id="{C02AA8F8-1E43-384B-8982-C0BB94049B5C}"/>
              </a:ext>
            </a:extLst>
          </p:cNvPr>
          <p:cNvSpPr txBox="1">
            <a:spLocks/>
          </p:cNvSpPr>
          <p:nvPr/>
        </p:nvSpPr>
        <p:spPr bwMode="auto">
          <a:xfrm>
            <a:off x="465364" y="0"/>
            <a:ext cx="11726636" cy="91439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b="1" kern="1200">
                <a:solidFill>
                  <a:srgbClr val="004C69"/>
                </a:solidFill>
                <a:effectLst>
                  <a:outerShdw blurRad="38100" dist="38100" dir="2700000" algn="tl">
                    <a:srgbClr val="000000">
                      <a:alpha val="43137"/>
                    </a:srgbClr>
                  </a:outerShdw>
                </a:effectLst>
                <a:latin typeface="TmonMonsori Black" panose="02000A03000000000000" pitchFamily="2" charset="-127"/>
                <a:ea typeface="TmonMonsori Black" panose="02000A03000000000000" pitchFamily="2" charset="-127"/>
                <a:cs typeface="+mj-cs"/>
              </a:defRPr>
            </a:lvl1pPr>
          </a:lstStyle>
          <a:p>
            <a:r>
              <a:rPr lang="en-US" sz="1600" dirty="0">
                <a:solidFill>
                  <a:schemeClr val="bg1">
                    <a:lumMod val="65000"/>
                  </a:schemeClr>
                </a:solidFill>
              </a:rPr>
              <a:t>Purpose of ACLs</a:t>
            </a:r>
            <a:br>
              <a:rPr lang="en-US" dirty="0">
                <a:solidFill>
                  <a:schemeClr val="bg1"/>
                </a:solidFill>
              </a:rPr>
            </a:br>
            <a:r>
              <a:rPr lang="en-US" sz="4000" dirty="0">
                <a:solidFill>
                  <a:schemeClr val="bg1"/>
                </a:solidFill>
              </a:rPr>
              <a:t>Packet Filtering</a:t>
            </a:r>
          </a:p>
        </p:txBody>
      </p:sp>
      <p:sp>
        <p:nvSpPr>
          <p:cNvPr id="8" name="Content Placeholder 4">
            <a:extLst>
              <a:ext uri="{FF2B5EF4-FFF2-40B4-BE49-F238E27FC236}">
                <a16:creationId xmlns:a16="http://schemas.microsoft.com/office/drawing/2014/main" id="{C788ABE6-BB6E-DC4B-A849-9C7CB13E345C}"/>
              </a:ext>
            </a:extLst>
          </p:cNvPr>
          <p:cNvSpPr txBox="1">
            <a:spLocks/>
          </p:cNvSpPr>
          <p:nvPr/>
        </p:nvSpPr>
        <p:spPr>
          <a:xfrm>
            <a:off x="180397" y="2564337"/>
            <a:ext cx="6286042" cy="2855987"/>
          </a:xfrm>
          <a:prstGeom prst="rect">
            <a:avLst/>
          </a:prstGeom>
        </p:spPr>
        <p:txBody>
          <a:bodyPr vert="horz" lIns="91420" tIns="45710" rIns="91420" bIns="45710" rtlCol="0">
            <a:noAutofit/>
          </a:bodyPr>
          <a:lstStyle>
            <a:lvl1pPr marL="380910" marR="0" indent="-380910" algn="ctr" defTabSz="609458" rtl="0" eaLnBrk="1" fontAlgn="auto" latinLnBrk="0" hangingPunct="1">
              <a:lnSpc>
                <a:spcPct val="100000"/>
              </a:lnSpc>
              <a:spcBef>
                <a:spcPct val="20000"/>
              </a:spcBef>
              <a:spcAft>
                <a:spcPts val="0"/>
              </a:spcAft>
              <a:buClrTx/>
              <a:buSzTx/>
              <a:buFont typeface="Arial"/>
              <a:buNone/>
              <a:tabLst/>
              <a:defRPr sz="2667" b="0" i="0" kern="1200" baseline="0">
                <a:solidFill>
                  <a:schemeClr val="bg1"/>
                </a:solidFill>
                <a:latin typeface="+mn-lt"/>
                <a:ea typeface="NanumSquareRound ExtraBold" panose="020B0600000101010101" pitchFamily="34" charset="-127"/>
                <a:cs typeface="CiscoSans ExtraLight"/>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NanumSquareRound ExtraBold" panose="020B0600000101010101" pitchFamily="34" charset="-127"/>
                <a:ea typeface="NanumSquareRound ExtraBold" panose="020B0600000101010101"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NanumSquareRound ExtraBold" panose="020B0600000101010101" pitchFamily="34" charset="-127"/>
                <a:ea typeface="NanumSquareRound ExtraBold" panose="020B0600000101010101"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anumSquareRound ExtraBold" panose="020B0600000101010101" pitchFamily="34" charset="-127"/>
                <a:ea typeface="NanumSquareRound ExtraBold" panose="020B0600000101010101"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anumSquareRound ExtraBold" panose="020B0600000101010101" pitchFamily="34" charset="-127"/>
                <a:ea typeface="NanumSquareRound ExtraBold" panose="020B0600000101010101"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89" indent="-457189" algn="l">
              <a:buFont typeface="Arial" panose="020B0604020202020204" pitchFamily="34" charset="0"/>
              <a:buChar char="•"/>
            </a:pPr>
            <a:r>
              <a:rPr lang="en-US" sz="2400" dirty="0">
                <a:solidFill>
                  <a:srgbClr val="000000"/>
                </a:solidFill>
              </a:rPr>
              <a:t>Cisco routers support two types of ACLs:</a:t>
            </a:r>
          </a:p>
          <a:p>
            <a:pPr marL="1011833" lvl="2" indent="-457189">
              <a:buClr>
                <a:schemeClr val="tx1"/>
              </a:buClr>
            </a:pPr>
            <a:r>
              <a:rPr lang="en-US" b="1" dirty="0">
                <a:solidFill>
                  <a:srgbClr val="FF6600"/>
                </a:solidFill>
              </a:rPr>
              <a:t>Standard ACLs</a:t>
            </a:r>
            <a:r>
              <a:rPr lang="en-US" dirty="0">
                <a:solidFill>
                  <a:srgbClr val="000000"/>
                </a:solidFill>
              </a:rPr>
              <a:t> - ACLs only filter at Layer 3 using the source IPv4 address only.</a:t>
            </a:r>
          </a:p>
          <a:p>
            <a:pPr marL="1011833" lvl="2" indent="-457189">
              <a:buClr>
                <a:schemeClr val="tx1"/>
              </a:buClr>
            </a:pPr>
            <a:r>
              <a:rPr lang="en-US" b="1" dirty="0">
                <a:solidFill>
                  <a:srgbClr val="FF6600"/>
                </a:solidFill>
              </a:rPr>
              <a:t>Extended ACLs</a:t>
            </a:r>
            <a:r>
              <a:rPr lang="en-US" dirty="0">
                <a:solidFill>
                  <a:srgbClr val="000000"/>
                </a:solidFill>
              </a:rPr>
              <a:t> - ACLs filter at Layer 3 using the source and / or destination IPv4 address. They can also filter at Layer 4 using TCP, UDP ports, and optional protocol type information for finer control.</a:t>
            </a:r>
          </a:p>
          <a:p>
            <a:pPr marL="762079" lvl="1" indent="-457189"/>
            <a:endParaRPr lang="en-US" sz="1800" dirty="0">
              <a:solidFill>
                <a:srgbClr val="000000"/>
              </a:solidFill>
            </a:endParaRPr>
          </a:p>
        </p:txBody>
      </p:sp>
    </p:spTree>
    <p:custDataLst>
      <p:tags r:id="rId1"/>
    </p:custDataLst>
    <p:extLst>
      <p:ext uri="{BB962C8B-B14F-4D97-AF65-F5344CB8AC3E}">
        <p14:creationId xmlns:p14="http://schemas.microsoft.com/office/powerpoint/2010/main" val="3093181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B9957C2-7074-1C44-92EF-2F60F65F21DE}"/>
              </a:ext>
            </a:extLst>
          </p:cNvPr>
          <p:cNvSpPr>
            <a:spLocks noGrp="1"/>
          </p:cNvSpPr>
          <p:nvPr>
            <p:ph idx="1"/>
          </p:nvPr>
        </p:nvSpPr>
        <p:spPr>
          <a:xfrm>
            <a:off x="389042" y="975784"/>
            <a:ext cx="11550953" cy="3717169"/>
          </a:xfrm>
        </p:spPr>
        <p:txBody>
          <a:bodyPr/>
          <a:lstStyle/>
          <a:p>
            <a:pPr marL="457189" indent="-457189" algn="l">
              <a:buFont typeface="Arial" panose="020B0604020202020204" pitchFamily="34" charset="0"/>
              <a:buChar char="•"/>
            </a:pPr>
            <a:r>
              <a:rPr lang="en-US" sz="2400" dirty="0">
                <a:solidFill>
                  <a:srgbClr val="000000"/>
                </a:solidFill>
              </a:rPr>
              <a:t>ACLs define the set of rules that give added control for packets that enter inbound interfaces, packets that relay through the router, and packets that exit outbound interfaces of the router.</a:t>
            </a:r>
          </a:p>
          <a:p>
            <a:pPr marL="457189" indent="-457189" algn="l">
              <a:buFont typeface="Arial" panose="020B0604020202020204" pitchFamily="34" charset="0"/>
              <a:buChar char="•"/>
            </a:pPr>
            <a:r>
              <a:rPr lang="en-US" sz="2400" dirty="0">
                <a:solidFill>
                  <a:srgbClr val="000000"/>
                </a:solidFill>
              </a:rPr>
              <a:t>ACLs can be configured to apply to inbound traffic and outbound traffic.</a:t>
            </a:r>
          </a:p>
          <a:p>
            <a:pPr marL="0" indent="0" algn="l"/>
            <a:r>
              <a:rPr lang="en-US" sz="2400" b="1" dirty="0">
                <a:solidFill>
                  <a:srgbClr val="000000"/>
                </a:solidFill>
              </a:rPr>
              <a:t>       Note</a:t>
            </a:r>
            <a:r>
              <a:rPr lang="en-US" sz="2400" dirty="0">
                <a:solidFill>
                  <a:srgbClr val="000000"/>
                </a:solidFill>
              </a:rPr>
              <a:t>: ACLs do not act on packets that originate from the router itself.</a:t>
            </a:r>
          </a:p>
          <a:p>
            <a:pPr marL="457189" indent="-457189" algn="l">
              <a:buFont typeface="Arial" panose="020B0604020202020204" pitchFamily="34" charset="0"/>
              <a:buChar char="•"/>
            </a:pPr>
            <a:r>
              <a:rPr lang="en-US" sz="2400" dirty="0">
                <a:solidFill>
                  <a:srgbClr val="000000"/>
                </a:solidFill>
              </a:rPr>
              <a:t>An inbound ACL filters packets before they are routed to the outbound interface. </a:t>
            </a:r>
            <a:r>
              <a:rPr lang="en-US" sz="2400" dirty="0">
                <a:solidFill>
                  <a:srgbClr val="0070C0"/>
                </a:solidFill>
              </a:rPr>
              <a:t>An inbound ACL is efficient</a:t>
            </a:r>
            <a:r>
              <a:rPr lang="en-US" sz="2400" dirty="0">
                <a:solidFill>
                  <a:srgbClr val="000000"/>
                </a:solidFill>
              </a:rPr>
              <a:t> because it saves the overhead of routing lookups if the packet is discarded.</a:t>
            </a:r>
          </a:p>
          <a:p>
            <a:pPr marL="457189" indent="-457189" algn="l">
              <a:buFont typeface="Arial" panose="020B0604020202020204" pitchFamily="34" charset="0"/>
              <a:buChar char="•"/>
            </a:pPr>
            <a:r>
              <a:rPr lang="en-US" sz="2400" dirty="0">
                <a:solidFill>
                  <a:srgbClr val="000000"/>
                </a:solidFill>
              </a:rPr>
              <a:t>An outbound ACL filters packets after being routed, regardless of the inbound interface.</a:t>
            </a:r>
          </a:p>
          <a:p>
            <a:pPr marL="457189" indent="-457189" algn="l">
              <a:buFont typeface="Arial" panose="020B0604020202020204" pitchFamily="34" charset="0"/>
              <a:buChar char="•"/>
            </a:pPr>
            <a:endParaRPr lang="en-US" sz="2133" dirty="0">
              <a:solidFill>
                <a:srgbClr val="000000"/>
              </a:solidFill>
            </a:endParaRPr>
          </a:p>
        </p:txBody>
      </p:sp>
      <p:pic>
        <p:nvPicPr>
          <p:cNvPr id="8" name="Picture 7">
            <a:extLst>
              <a:ext uri="{FF2B5EF4-FFF2-40B4-BE49-F238E27FC236}">
                <a16:creationId xmlns:a16="http://schemas.microsoft.com/office/drawing/2014/main" id="{F927B8DB-BFC5-AD4A-987C-9991665CB3E7}"/>
              </a:ext>
            </a:extLst>
          </p:cNvPr>
          <p:cNvPicPr>
            <a:picLocks noChangeAspect="1"/>
          </p:cNvPicPr>
          <p:nvPr/>
        </p:nvPicPr>
        <p:blipFill>
          <a:blip r:embed="rId4"/>
          <a:stretch>
            <a:fillRect/>
          </a:stretch>
        </p:blipFill>
        <p:spPr>
          <a:xfrm>
            <a:off x="1361722" y="4884655"/>
            <a:ext cx="9468556" cy="1473813"/>
          </a:xfrm>
          <a:prstGeom prst="rect">
            <a:avLst/>
          </a:prstGeom>
        </p:spPr>
      </p:pic>
      <p:sp>
        <p:nvSpPr>
          <p:cNvPr id="5" name="Title 2">
            <a:extLst>
              <a:ext uri="{FF2B5EF4-FFF2-40B4-BE49-F238E27FC236}">
                <a16:creationId xmlns:a16="http://schemas.microsoft.com/office/drawing/2014/main" id="{C02AA8F8-1E43-384B-8982-C0BB94049B5C}"/>
              </a:ext>
            </a:extLst>
          </p:cNvPr>
          <p:cNvSpPr txBox="1">
            <a:spLocks/>
          </p:cNvSpPr>
          <p:nvPr/>
        </p:nvSpPr>
        <p:spPr bwMode="auto">
          <a:xfrm>
            <a:off x="457200" y="4234"/>
            <a:ext cx="11726636" cy="91439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b="1" kern="1200">
                <a:solidFill>
                  <a:srgbClr val="004C69"/>
                </a:solidFill>
                <a:effectLst>
                  <a:outerShdw blurRad="38100" dist="38100" dir="2700000" algn="tl">
                    <a:srgbClr val="000000">
                      <a:alpha val="43137"/>
                    </a:srgbClr>
                  </a:outerShdw>
                </a:effectLst>
                <a:latin typeface="TmonMonsori Black" panose="02000A03000000000000" pitchFamily="2" charset="-127"/>
                <a:ea typeface="TmonMonsori Black" panose="02000A03000000000000" pitchFamily="2" charset="-127"/>
                <a:cs typeface="+mj-cs"/>
              </a:defRPr>
            </a:lvl1pPr>
          </a:lstStyle>
          <a:p>
            <a:r>
              <a:rPr lang="en-US" sz="1600" dirty="0">
                <a:solidFill>
                  <a:schemeClr val="bg1">
                    <a:lumMod val="65000"/>
                  </a:schemeClr>
                </a:solidFill>
              </a:rPr>
              <a:t>Purpose of ACLs</a:t>
            </a:r>
            <a:br>
              <a:rPr lang="en-US" dirty="0">
                <a:solidFill>
                  <a:schemeClr val="bg1"/>
                </a:solidFill>
              </a:rPr>
            </a:br>
            <a:r>
              <a:rPr lang="en-US" sz="4000" dirty="0">
                <a:solidFill>
                  <a:schemeClr val="bg1"/>
                </a:solidFill>
              </a:rPr>
              <a:t>ACL Operation</a:t>
            </a:r>
          </a:p>
        </p:txBody>
      </p:sp>
    </p:spTree>
    <p:custDataLst>
      <p:tags r:id="rId1"/>
    </p:custDataLst>
    <p:extLst>
      <p:ext uri="{BB962C8B-B14F-4D97-AF65-F5344CB8AC3E}">
        <p14:creationId xmlns:p14="http://schemas.microsoft.com/office/powerpoint/2010/main" val="1703315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4907ED6-B1FD-5444-BF65-9A9AE86C37A8}"/>
              </a:ext>
            </a:extLst>
          </p:cNvPr>
          <p:cNvSpPr>
            <a:spLocks noGrp="1"/>
          </p:cNvSpPr>
          <p:nvPr>
            <p:ph idx="1"/>
          </p:nvPr>
        </p:nvSpPr>
        <p:spPr>
          <a:xfrm>
            <a:off x="632883" y="975783"/>
            <a:ext cx="11040076" cy="4919863"/>
          </a:xfrm>
        </p:spPr>
        <p:txBody>
          <a:bodyPr/>
          <a:lstStyle/>
          <a:p>
            <a:pPr marL="0" indent="0" algn="l"/>
            <a:r>
              <a:rPr lang="en-US" sz="2800" dirty="0">
                <a:solidFill>
                  <a:srgbClr val="000000"/>
                </a:solidFill>
              </a:rPr>
              <a:t>When an ACL is applied to an interface, it follows a specific operating procedure. Here are the operational steps used when traffic has entered a router interface with </a:t>
            </a:r>
            <a:r>
              <a:rPr lang="en-US" sz="2800" dirty="0">
                <a:solidFill>
                  <a:srgbClr val="FF6600"/>
                </a:solidFill>
              </a:rPr>
              <a:t>an inbound standard IPv4 ACL</a:t>
            </a:r>
            <a:r>
              <a:rPr lang="en-US" sz="2800" dirty="0">
                <a:solidFill>
                  <a:srgbClr val="000000"/>
                </a:solidFill>
              </a:rPr>
              <a:t> configured:</a:t>
            </a:r>
          </a:p>
          <a:p>
            <a:pPr marL="554633" lvl="1" indent="-457189">
              <a:buFont typeface="+mj-lt"/>
              <a:buAutoNum type="arabicPeriod"/>
            </a:pPr>
            <a:r>
              <a:rPr lang="en-US" sz="2000" dirty="0">
                <a:solidFill>
                  <a:srgbClr val="000000"/>
                </a:solidFill>
              </a:rPr>
              <a:t>The router extracts </a:t>
            </a:r>
            <a:r>
              <a:rPr lang="en-US" sz="2000" dirty="0">
                <a:solidFill>
                  <a:srgbClr val="0070C0"/>
                </a:solidFill>
              </a:rPr>
              <a:t>the source IPv4 address </a:t>
            </a:r>
            <a:r>
              <a:rPr lang="en-US" sz="2000" dirty="0">
                <a:solidFill>
                  <a:srgbClr val="000000"/>
                </a:solidFill>
              </a:rPr>
              <a:t>from the packet header.</a:t>
            </a:r>
          </a:p>
          <a:p>
            <a:pPr marL="554633" lvl="1" indent="-457189">
              <a:buFont typeface="+mj-lt"/>
              <a:buAutoNum type="arabicPeriod"/>
            </a:pPr>
            <a:r>
              <a:rPr lang="en-US" sz="2000" dirty="0">
                <a:solidFill>
                  <a:srgbClr val="000000"/>
                </a:solidFill>
              </a:rPr>
              <a:t>The router starts at the top of the ACL and compares the source IPv4 address to each </a:t>
            </a:r>
            <a:r>
              <a:rPr lang="en-US" sz="2000" dirty="0">
                <a:solidFill>
                  <a:srgbClr val="0070C0"/>
                </a:solidFill>
              </a:rPr>
              <a:t>ACE</a:t>
            </a:r>
            <a:r>
              <a:rPr lang="en-US" sz="2000" dirty="0">
                <a:solidFill>
                  <a:srgbClr val="000000"/>
                </a:solidFill>
              </a:rPr>
              <a:t> in a sequential order.</a:t>
            </a:r>
          </a:p>
          <a:p>
            <a:pPr marL="554633" lvl="1" indent="-457189">
              <a:buFont typeface="+mj-lt"/>
              <a:buAutoNum type="arabicPeriod"/>
            </a:pPr>
            <a:r>
              <a:rPr lang="en-US" sz="2000" dirty="0">
                <a:solidFill>
                  <a:srgbClr val="000000"/>
                </a:solidFill>
              </a:rPr>
              <a:t>When </a:t>
            </a:r>
            <a:r>
              <a:rPr lang="en-US" sz="2000" dirty="0">
                <a:solidFill>
                  <a:srgbClr val="0070C0"/>
                </a:solidFill>
              </a:rPr>
              <a:t>a match </a:t>
            </a:r>
            <a:r>
              <a:rPr lang="en-US" sz="2000" dirty="0">
                <a:solidFill>
                  <a:srgbClr val="000000"/>
                </a:solidFill>
              </a:rPr>
              <a:t>is made, the router carries out the instruction, either </a:t>
            </a:r>
            <a:r>
              <a:rPr lang="en-US" sz="2000" dirty="0">
                <a:solidFill>
                  <a:srgbClr val="0070C0"/>
                </a:solidFill>
              </a:rPr>
              <a:t>permitting or denying </a:t>
            </a:r>
            <a:r>
              <a:rPr lang="en-US" sz="2000" dirty="0">
                <a:solidFill>
                  <a:srgbClr val="000000"/>
                </a:solidFill>
              </a:rPr>
              <a:t>the packet, and the remaining ACEs in the ACL, if any, are not analyzed.</a:t>
            </a:r>
          </a:p>
          <a:p>
            <a:pPr marL="554633" lvl="1" indent="-457189">
              <a:buFont typeface="+mj-lt"/>
              <a:buAutoNum type="arabicPeriod"/>
            </a:pPr>
            <a:r>
              <a:rPr lang="en-US" sz="2000" dirty="0">
                <a:solidFill>
                  <a:srgbClr val="000000"/>
                </a:solidFill>
              </a:rPr>
              <a:t>If the source IPv4 address does </a:t>
            </a:r>
            <a:r>
              <a:rPr lang="en-US" sz="2000" dirty="0">
                <a:solidFill>
                  <a:srgbClr val="0070C0"/>
                </a:solidFill>
              </a:rPr>
              <a:t>not match </a:t>
            </a:r>
            <a:r>
              <a:rPr lang="en-US" sz="2000" dirty="0">
                <a:solidFill>
                  <a:srgbClr val="000000"/>
                </a:solidFill>
              </a:rPr>
              <a:t>any ACEs in the ACL</a:t>
            </a:r>
            <a:r>
              <a:rPr lang="en-US" sz="2000" dirty="0">
                <a:solidFill>
                  <a:srgbClr val="0070C0"/>
                </a:solidFill>
              </a:rPr>
              <a:t>, the packet is discarded </a:t>
            </a:r>
            <a:r>
              <a:rPr lang="en-US" sz="2000" dirty="0">
                <a:solidFill>
                  <a:srgbClr val="000000"/>
                </a:solidFill>
              </a:rPr>
              <a:t>because there is </a:t>
            </a:r>
            <a:r>
              <a:rPr lang="en-US" sz="2000" dirty="0">
                <a:solidFill>
                  <a:srgbClr val="0070C0"/>
                </a:solidFill>
              </a:rPr>
              <a:t>an implicit deny ACE automatically applied </a:t>
            </a:r>
            <a:r>
              <a:rPr lang="en-US" sz="2000" dirty="0">
                <a:solidFill>
                  <a:srgbClr val="000000"/>
                </a:solidFill>
              </a:rPr>
              <a:t>to all ACLs.</a:t>
            </a:r>
          </a:p>
          <a:p>
            <a:pPr marL="0" indent="0" algn="l"/>
            <a:r>
              <a:rPr lang="en-US" sz="2800" dirty="0">
                <a:solidFill>
                  <a:srgbClr val="000000"/>
                </a:solidFill>
              </a:rPr>
              <a:t>The last ACE statement of an ACL is always an implicit deny that blocks all traffic. It is hidden and not displayed in the configuration.</a:t>
            </a:r>
          </a:p>
          <a:p>
            <a:pPr marL="97444" lvl="1" indent="0">
              <a:buNone/>
            </a:pPr>
            <a:r>
              <a:rPr lang="en-US" b="1" dirty="0">
                <a:solidFill>
                  <a:srgbClr val="000000"/>
                </a:solidFill>
              </a:rPr>
              <a:t>Note</a:t>
            </a:r>
            <a:r>
              <a:rPr lang="en-US" dirty="0">
                <a:solidFill>
                  <a:srgbClr val="000000"/>
                </a:solidFill>
              </a:rPr>
              <a:t>: An ACL </a:t>
            </a:r>
            <a:r>
              <a:rPr lang="en-US" dirty="0">
                <a:solidFill>
                  <a:srgbClr val="0070C0"/>
                </a:solidFill>
              </a:rPr>
              <a:t>must have at least one permit statement </a:t>
            </a:r>
            <a:r>
              <a:rPr lang="en-US" dirty="0">
                <a:solidFill>
                  <a:srgbClr val="000000"/>
                </a:solidFill>
              </a:rPr>
              <a:t>otherwise all traffic will be denied due to the implicit deny ACE statement.</a:t>
            </a:r>
          </a:p>
          <a:p>
            <a:pPr marL="457189" indent="-457189" algn="l">
              <a:buFont typeface="Arial" panose="020B0604020202020204" pitchFamily="34" charset="0"/>
              <a:buChar char="•"/>
            </a:pPr>
            <a:endParaRPr lang="en-US" sz="2133" dirty="0">
              <a:solidFill>
                <a:srgbClr val="000000"/>
              </a:solidFill>
            </a:endParaRPr>
          </a:p>
        </p:txBody>
      </p:sp>
      <p:sp>
        <p:nvSpPr>
          <p:cNvPr id="4" name="Title 2">
            <a:extLst>
              <a:ext uri="{FF2B5EF4-FFF2-40B4-BE49-F238E27FC236}">
                <a16:creationId xmlns:a16="http://schemas.microsoft.com/office/drawing/2014/main" id="{C02AA8F8-1E43-384B-8982-C0BB94049B5C}"/>
              </a:ext>
            </a:extLst>
          </p:cNvPr>
          <p:cNvSpPr txBox="1">
            <a:spLocks/>
          </p:cNvSpPr>
          <p:nvPr/>
        </p:nvSpPr>
        <p:spPr bwMode="auto">
          <a:xfrm>
            <a:off x="465364" y="0"/>
            <a:ext cx="11726636" cy="91439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b="1" kern="1200">
                <a:solidFill>
                  <a:srgbClr val="004C69"/>
                </a:solidFill>
                <a:effectLst>
                  <a:outerShdw blurRad="38100" dist="38100" dir="2700000" algn="tl">
                    <a:srgbClr val="000000">
                      <a:alpha val="43137"/>
                    </a:srgbClr>
                  </a:outerShdw>
                </a:effectLst>
                <a:latin typeface="TmonMonsori Black" panose="02000A03000000000000" pitchFamily="2" charset="-127"/>
                <a:ea typeface="TmonMonsori Black" panose="02000A03000000000000" pitchFamily="2" charset="-127"/>
                <a:cs typeface="+mj-cs"/>
              </a:defRPr>
            </a:lvl1pPr>
          </a:lstStyle>
          <a:p>
            <a:r>
              <a:rPr lang="en-US" sz="1600" dirty="0">
                <a:solidFill>
                  <a:schemeClr val="bg1">
                    <a:lumMod val="65000"/>
                  </a:schemeClr>
                </a:solidFill>
              </a:rPr>
              <a:t>Purpose of ACLs</a:t>
            </a:r>
            <a:br>
              <a:rPr lang="en-US" dirty="0">
                <a:solidFill>
                  <a:schemeClr val="bg1"/>
                </a:solidFill>
              </a:rPr>
            </a:br>
            <a:r>
              <a:rPr lang="en-US" sz="4000" dirty="0">
                <a:solidFill>
                  <a:schemeClr val="bg1"/>
                </a:solidFill>
              </a:rPr>
              <a:t>ACL Operation (Cont.)</a:t>
            </a:r>
          </a:p>
        </p:txBody>
      </p:sp>
    </p:spTree>
    <p:custDataLst>
      <p:tags r:id="rId1"/>
    </p:custDataLst>
    <p:extLst>
      <p:ext uri="{BB962C8B-B14F-4D97-AF65-F5344CB8AC3E}">
        <p14:creationId xmlns:p14="http://schemas.microsoft.com/office/powerpoint/2010/main" val="1858689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57200" y="1"/>
            <a:ext cx="11734800" cy="2133600"/>
          </a:xfrm>
          <a:solidFill>
            <a:schemeClr val="accent5">
              <a:lumMod val="50000"/>
              <a:alpha val="50000"/>
            </a:schemeClr>
          </a:solidFill>
        </p:spPr>
        <p:txBody>
          <a:bodyPr>
            <a:normAutofit/>
          </a:bodyPr>
          <a:lstStyle/>
          <a:p>
            <a:r>
              <a:rPr lang="en-US" altLang="en-US" sz="4400" dirty="0"/>
              <a:t> </a:t>
            </a:r>
            <a:r>
              <a:rPr lang="en-US" altLang="en-US" sz="4400" dirty="0">
                <a:solidFill>
                  <a:srgbClr val="FFC000"/>
                </a:solidFill>
              </a:rPr>
              <a:t>Lecture 3 </a:t>
            </a:r>
            <a:br>
              <a:rPr lang="en-US" altLang="en-US" sz="4400" dirty="0"/>
            </a:br>
            <a:r>
              <a:rPr lang="en-US" altLang="en-US" sz="4400" dirty="0"/>
              <a:t>Access Control List</a:t>
            </a:r>
          </a:p>
        </p:txBody>
      </p:sp>
      <p:sp>
        <p:nvSpPr>
          <p:cNvPr id="6" name="!!Rectangle 3"/>
          <p:cNvSpPr txBox="1">
            <a:spLocks noChangeArrowheads="1"/>
          </p:cNvSpPr>
          <p:nvPr/>
        </p:nvSpPr>
        <p:spPr>
          <a:xfrm>
            <a:off x="1092849" y="2462630"/>
            <a:ext cx="9781629" cy="507713"/>
          </a:xfrm>
          <a:prstGeom prst="rect">
            <a:avLst/>
          </a:prstGeom>
        </p:spPr>
        <p:txBody>
          <a:bodyPr vert="horz" lIns="91440" tIns="45720" rIns="91440" bIns="45720" rtlCol="0">
            <a:noAutofit/>
          </a:bodyPr>
          <a:lstStyle>
            <a:lvl1pPr indent="0" algn="ctr">
              <a:lnSpc>
                <a:spcPct val="90000"/>
              </a:lnSpc>
              <a:spcBef>
                <a:spcPts val="1000"/>
              </a:spcBef>
              <a:buFont typeface="Arial" panose="020B0604020202020204" pitchFamily="34" charset="0"/>
              <a:buNone/>
              <a:defRPr sz="5400">
                <a:latin typeface="TmonMonsori Black" panose="02000A03000000000000" pitchFamily="2" charset="-127"/>
                <a:ea typeface="TmonMonsori Black" panose="02000A03000000000000" pitchFamily="2" charset="-127"/>
              </a:defRPr>
            </a:lvl1pPr>
            <a:lvl2pPr indent="0" algn="ctr">
              <a:lnSpc>
                <a:spcPct val="90000"/>
              </a:lnSpc>
              <a:spcBef>
                <a:spcPts val="500"/>
              </a:spcBef>
              <a:buFont typeface="Arial" panose="020B0604020202020204" pitchFamily="34" charset="0"/>
              <a:buNone/>
              <a:defRPr sz="2000">
                <a:latin typeface="NanumSquareRound ExtraBold" panose="020B0600000101010101" pitchFamily="34" charset="-127"/>
                <a:ea typeface="NanumSquareRound ExtraBold" panose="020B0600000101010101" pitchFamily="34" charset="-127"/>
              </a:defRPr>
            </a:lvl2pPr>
            <a:lvl3pPr indent="0" algn="ctr">
              <a:lnSpc>
                <a:spcPct val="90000"/>
              </a:lnSpc>
              <a:spcBef>
                <a:spcPts val="500"/>
              </a:spcBef>
              <a:buFont typeface="Arial" panose="020B0604020202020204" pitchFamily="34" charset="0"/>
              <a:buNone/>
              <a:defRPr>
                <a:latin typeface="NanumSquareRound ExtraBold" panose="020B0600000101010101" pitchFamily="34" charset="-127"/>
                <a:ea typeface="NanumSquareRound ExtraBold" panose="020B0600000101010101" pitchFamily="34" charset="-127"/>
              </a:defRPr>
            </a:lvl3pPr>
            <a:lvl4pPr indent="0" algn="ctr">
              <a:lnSpc>
                <a:spcPct val="90000"/>
              </a:lnSpc>
              <a:spcBef>
                <a:spcPts val="500"/>
              </a:spcBef>
              <a:buFont typeface="Arial" panose="020B0604020202020204" pitchFamily="34" charset="0"/>
              <a:buNone/>
              <a:defRPr sz="1600">
                <a:latin typeface="NanumSquareRound ExtraBold" panose="020B0600000101010101" pitchFamily="34" charset="-127"/>
                <a:ea typeface="NanumSquareRound ExtraBold" panose="020B0600000101010101" pitchFamily="34" charset="-127"/>
              </a:defRPr>
            </a:lvl4pPr>
            <a:lvl5pPr indent="0" algn="ctr">
              <a:lnSpc>
                <a:spcPct val="90000"/>
              </a:lnSpc>
              <a:spcBef>
                <a:spcPts val="500"/>
              </a:spcBef>
              <a:buFont typeface="Arial" panose="020B0604020202020204" pitchFamily="34" charset="0"/>
              <a:buNone/>
              <a:defRPr sz="1600">
                <a:latin typeface="NanumSquareRound ExtraBold" panose="020B0600000101010101" pitchFamily="34" charset="-127"/>
                <a:ea typeface="NanumSquareRound ExtraBold" panose="020B0600000101010101" pitchFamily="34" charset="-127"/>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US" b="1" dirty="0"/>
              <a:t>Wildcard Masks in ACLs</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5585" y="3873568"/>
            <a:ext cx="4895165" cy="2937099"/>
          </a:xfrm>
          <a:prstGeom prst="rect">
            <a:avLst/>
          </a:prstGeom>
          <a:effectLst>
            <a:softEdge rad="114300"/>
          </a:effectLst>
        </p:spPr>
      </p:pic>
      <p:sp>
        <p:nvSpPr>
          <p:cNvPr id="8" name="TextBox 7"/>
          <p:cNvSpPr txBox="1"/>
          <p:nvPr/>
        </p:nvSpPr>
        <p:spPr>
          <a:xfrm>
            <a:off x="3134581" y="3289440"/>
            <a:ext cx="5698163" cy="523220"/>
          </a:xfrm>
          <a:prstGeom prst="rect">
            <a:avLst/>
          </a:prstGeom>
          <a:noFill/>
        </p:spPr>
        <p:txBody>
          <a:bodyPr wrap="none" rtlCol="0">
            <a:spAutoFit/>
          </a:bodyPr>
          <a:lstStyle/>
          <a:p>
            <a:pPr fontAlgn="ctr"/>
            <a:r>
              <a:rPr lang="en-US" sz="2800" dirty="0"/>
              <a:t>Explain how ACLs use wildcard masks.</a:t>
            </a:r>
          </a:p>
        </p:txBody>
      </p:sp>
    </p:spTree>
    <p:extLst>
      <p:ext uri="{BB962C8B-B14F-4D97-AF65-F5344CB8AC3E}">
        <p14:creationId xmlns:p14="http://schemas.microsoft.com/office/powerpoint/2010/main" val="41492439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EB470EA-293F-8845-8D0E-FC9F398E8352}"/>
              </a:ext>
            </a:extLst>
          </p:cNvPr>
          <p:cNvSpPr>
            <a:spLocks noGrp="1"/>
          </p:cNvSpPr>
          <p:nvPr>
            <p:ph idx="1"/>
          </p:nvPr>
        </p:nvSpPr>
        <p:spPr>
          <a:xfrm>
            <a:off x="575962" y="975783"/>
            <a:ext cx="11384390" cy="4919863"/>
          </a:xfrm>
        </p:spPr>
        <p:txBody>
          <a:bodyPr/>
          <a:lstStyle/>
          <a:p>
            <a:pPr marL="0" indent="0" algn="l"/>
            <a:r>
              <a:rPr lang="en-US" sz="2800" dirty="0">
                <a:solidFill>
                  <a:srgbClr val="000000"/>
                </a:solidFill>
              </a:rPr>
              <a:t>A </a:t>
            </a:r>
            <a:r>
              <a:rPr lang="en-US" sz="2800" dirty="0">
                <a:solidFill>
                  <a:srgbClr val="FF6600"/>
                </a:solidFill>
              </a:rPr>
              <a:t>wildcard mask </a:t>
            </a:r>
            <a:r>
              <a:rPr lang="en-US" sz="2800" dirty="0">
                <a:solidFill>
                  <a:srgbClr val="000000"/>
                </a:solidFill>
              </a:rPr>
              <a:t>is </a:t>
            </a:r>
            <a:r>
              <a:rPr lang="en-US" sz="2800" dirty="0">
                <a:solidFill>
                  <a:srgbClr val="0070C0"/>
                </a:solidFill>
              </a:rPr>
              <a:t>similar to a subnet mask </a:t>
            </a:r>
            <a:r>
              <a:rPr lang="en-US" sz="2800" dirty="0">
                <a:solidFill>
                  <a:srgbClr val="000000"/>
                </a:solidFill>
              </a:rPr>
              <a:t>in that it uses the ANDing process to identify which bits in an IPv4 address to match. </a:t>
            </a:r>
            <a:r>
              <a:rPr lang="en-US" sz="2800" dirty="0">
                <a:solidFill>
                  <a:srgbClr val="0070C0"/>
                </a:solidFill>
              </a:rPr>
              <a:t>Unlike a subnet mask</a:t>
            </a:r>
            <a:r>
              <a:rPr lang="en-US" sz="2800" dirty="0">
                <a:solidFill>
                  <a:srgbClr val="000000"/>
                </a:solidFill>
              </a:rPr>
              <a:t>, in which binary 1 is equal to a match and binary 0 is not a match, in a wildcard mask, the reverse is true.</a:t>
            </a:r>
          </a:p>
          <a:p>
            <a:pPr marL="380990" indent="-380990" algn="l">
              <a:buFont typeface="Arial" panose="020B0604020202020204" pitchFamily="34" charset="0"/>
              <a:buChar char="•"/>
            </a:pPr>
            <a:r>
              <a:rPr lang="en-US" sz="2800" dirty="0">
                <a:solidFill>
                  <a:srgbClr val="000000"/>
                </a:solidFill>
              </a:rPr>
              <a:t>An IPv4 ACE uses a 32-bit wildcard mask to determine which bits of the address to examine for a match.</a:t>
            </a:r>
          </a:p>
          <a:p>
            <a:pPr marL="380990" indent="-380990" algn="l">
              <a:buFont typeface="Arial" panose="020B0604020202020204" pitchFamily="34" charset="0"/>
              <a:buChar char="•"/>
            </a:pPr>
            <a:r>
              <a:rPr lang="en-US" sz="2800" dirty="0">
                <a:solidFill>
                  <a:srgbClr val="000000"/>
                </a:solidFill>
              </a:rPr>
              <a:t>Wildcard masks use the following rules to match binary 1s and 0s:</a:t>
            </a:r>
          </a:p>
          <a:p>
            <a:pPr marL="554633" lvl="1" indent="-457189"/>
            <a:r>
              <a:rPr lang="en-US" b="1" dirty="0">
                <a:solidFill>
                  <a:srgbClr val="000000"/>
                </a:solidFill>
              </a:rPr>
              <a:t>Wildcard mask bit </a:t>
            </a:r>
            <a:r>
              <a:rPr lang="en-US" b="1" dirty="0">
                <a:solidFill>
                  <a:srgbClr val="0070C0"/>
                </a:solidFill>
              </a:rPr>
              <a:t>0</a:t>
            </a:r>
            <a:r>
              <a:rPr lang="en-US" dirty="0">
                <a:solidFill>
                  <a:srgbClr val="0070C0"/>
                </a:solidFill>
              </a:rPr>
              <a:t> - Match </a:t>
            </a:r>
            <a:r>
              <a:rPr lang="en-US" dirty="0">
                <a:solidFill>
                  <a:srgbClr val="000000"/>
                </a:solidFill>
              </a:rPr>
              <a:t>the corresponding bit value in the address</a:t>
            </a:r>
          </a:p>
          <a:p>
            <a:pPr marL="554633" lvl="1" indent="-457189"/>
            <a:r>
              <a:rPr lang="en-US" b="1" dirty="0">
                <a:solidFill>
                  <a:srgbClr val="000000"/>
                </a:solidFill>
              </a:rPr>
              <a:t>Wildcard mask bit </a:t>
            </a:r>
            <a:r>
              <a:rPr lang="en-US" b="1" dirty="0">
                <a:solidFill>
                  <a:srgbClr val="0070C0"/>
                </a:solidFill>
              </a:rPr>
              <a:t>1</a:t>
            </a:r>
            <a:r>
              <a:rPr lang="en-US" dirty="0">
                <a:solidFill>
                  <a:srgbClr val="0070C0"/>
                </a:solidFill>
              </a:rPr>
              <a:t> - Ignore </a:t>
            </a:r>
            <a:r>
              <a:rPr lang="en-US" dirty="0">
                <a:solidFill>
                  <a:srgbClr val="000000"/>
                </a:solidFill>
              </a:rPr>
              <a:t>the corresponding bit value in the address</a:t>
            </a:r>
          </a:p>
          <a:p>
            <a:pPr marL="457189" indent="-457189" algn="l">
              <a:buFont typeface="Arial" panose="020B0604020202020204" pitchFamily="34" charset="0"/>
              <a:buChar char="•"/>
            </a:pPr>
            <a:endParaRPr lang="en-US" sz="1800" dirty="0">
              <a:solidFill>
                <a:srgbClr val="000000"/>
              </a:solidFill>
            </a:endParaRPr>
          </a:p>
        </p:txBody>
      </p:sp>
      <p:sp>
        <p:nvSpPr>
          <p:cNvPr id="4" name="Title 2">
            <a:extLst>
              <a:ext uri="{FF2B5EF4-FFF2-40B4-BE49-F238E27FC236}">
                <a16:creationId xmlns:a16="http://schemas.microsoft.com/office/drawing/2014/main" id="{C02AA8F8-1E43-384B-8982-C0BB94049B5C}"/>
              </a:ext>
            </a:extLst>
          </p:cNvPr>
          <p:cNvSpPr txBox="1">
            <a:spLocks/>
          </p:cNvSpPr>
          <p:nvPr/>
        </p:nvSpPr>
        <p:spPr bwMode="auto">
          <a:xfrm>
            <a:off x="465364" y="0"/>
            <a:ext cx="11726636" cy="91439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b="1" kern="1200">
                <a:solidFill>
                  <a:srgbClr val="004C69"/>
                </a:solidFill>
                <a:effectLst>
                  <a:outerShdw blurRad="38100" dist="38100" dir="2700000" algn="tl">
                    <a:srgbClr val="000000">
                      <a:alpha val="43137"/>
                    </a:srgbClr>
                  </a:outerShdw>
                </a:effectLst>
                <a:latin typeface="TmonMonsori Black" panose="02000A03000000000000" pitchFamily="2" charset="-127"/>
                <a:ea typeface="TmonMonsori Black" panose="02000A03000000000000" pitchFamily="2" charset="-127"/>
                <a:cs typeface="+mj-cs"/>
              </a:defRPr>
            </a:lvl1pPr>
          </a:lstStyle>
          <a:p>
            <a:r>
              <a:rPr lang="en-US" sz="1600" dirty="0">
                <a:solidFill>
                  <a:schemeClr val="bg1">
                    <a:lumMod val="65000"/>
                  </a:schemeClr>
                </a:solidFill>
              </a:rPr>
              <a:t>Wildcard Masks in ACLs</a:t>
            </a:r>
            <a:br>
              <a:rPr lang="en-US" dirty="0">
                <a:solidFill>
                  <a:schemeClr val="bg1"/>
                </a:solidFill>
              </a:rPr>
            </a:br>
            <a:r>
              <a:rPr lang="en-US" sz="4000" dirty="0">
                <a:solidFill>
                  <a:schemeClr val="bg1"/>
                </a:solidFill>
              </a:rPr>
              <a:t>Wildcard Mask Overview</a:t>
            </a:r>
          </a:p>
        </p:txBody>
      </p:sp>
    </p:spTree>
    <p:custDataLst>
      <p:tags r:id="rId1"/>
    </p:custDataLst>
    <p:extLst>
      <p:ext uri="{BB962C8B-B14F-4D97-AF65-F5344CB8AC3E}">
        <p14:creationId xmlns:p14="http://schemas.microsoft.com/office/powerpoint/2010/main" val="665372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9DAF0407A351428470F65AE867762C" ma:contentTypeVersion="12" ma:contentTypeDescription="Create a new document." ma:contentTypeScope="" ma:versionID="80febc8361a2e585090ee63dd74406f1">
  <xsd:schema xmlns:xsd="http://www.w3.org/2001/XMLSchema" xmlns:xs="http://www.w3.org/2001/XMLSchema" xmlns:p="http://schemas.microsoft.com/office/2006/metadata/properties" xmlns:ns3="2eb25448-20fa-4ef5-83b3-759cb732aca2" xmlns:ns4="dffadf15-067a-4e50-a3a9-77b93cbce0b8" targetNamespace="http://schemas.microsoft.com/office/2006/metadata/properties" ma:root="true" ma:fieldsID="01e45a7556c565056c7c1438443a682c" ns3:_="" ns4:_="">
    <xsd:import namespace="2eb25448-20fa-4ef5-83b3-759cb732aca2"/>
    <xsd:import namespace="dffadf15-067a-4e50-a3a9-77b93cbce0b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b25448-20fa-4ef5-83b3-759cb732ac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fadf15-067a-4e50-a3a9-77b93cbce0b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094F4F-E73E-4CA4-92DC-64BD692CB3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b25448-20fa-4ef5-83b3-759cb732aca2"/>
    <ds:schemaRef ds:uri="dffadf15-067a-4e50-a3a9-77b93cbce0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4653040-6DA6-404A-878A-9655FCD19C7B}">
  <ds:schemaRefs>
    <ds:schemaRef ds:uri="dffadf15-067a-4e50-a3a9-77b93cbce0b8"/>
    <ds:schemaRef ds:uri="http://purl.org/dc/terms/"/>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2eb25448-20fa-4ef5-83b3-759cb732aca2"/>
    <ds:schemaRef ds:uri="http://www.w3.org/XML/1998/namespace"/>
  </ds:schemaRefs>
</ds:datastoreItem>
</file>

<file path=customXml/itemProps3.xml><?xml version="1.0" encoding="utf-8"?>
<ds:datastoreItem xmlns:ds="http://schemas.openxmlformats.org/officeDocument/2006/customXml" ds:itemID="{23274252-8A71-45D8-96FC-3D59EC52B4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1003</TotalTime>
  <Words>3320</Words>
  <Application>Microsoft Office PowerPoint</Application>
  <PresentationFormat>Widescreen</PresentationFormat>
  <Paragraphs>320</Paragraphs>
  <Slides>30</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CiscoSans ExtraLight</vt:lpstr>
      <vt:lpstr>NanumSquareRound ExtraBold</vt:lpstr>
      <vt:lpstr>TmonMonsori Black</vt:lpstr>
      <vt:lpstr>Arial</vt:lpstr>
      <vt:lpstr>Calibri</vt:lpstr>
      <vt:lpstr>Courier New</vt:lpstr>
      <vt:lpstr>Office Theme</vt:lpstr>
      <vt:lpstr> Lecture 3  Access Control List</vt:lpstr>
      <vt:lpstr> Lecture 3  Access Control List</vt:lpstr>
      <vt:lpstr>Purpose of ACLs What is an ACL?</vt:lpstr>
      <vt:lpstr>Purpose of ACLs What is an ACL?</vt:lpstr>
      <vt:lpstr>PowerPoint Presentation</vt:lpstr>
      <vt:lpstr>PowerPoint Presentation</vt:lpstr>
      <vt:lpstr>PowerPoint Presentation</vt:lpstr>
      <vt:lpstr> Lecture 3  Access Control List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Lecture 3  Access Control List</vt:lpstr>
      <vt:lpstr>PowerPoint Presentation</vt:lpstr>
      <vt:lpstr>PowerPoint Presentation</vt:lpstr>
      <vt:lpstr> Lecture 3  Access Control List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Radford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Hwajung</dc:creator>
  <cp:lastModifiedBy>Lee, Hwajung</cp:lastModifiedBy>
  <cp:revision>68</cp:revision>
  <dcterms:created xsi:type="dcterms:W3CDTF">2020-07-03T17:09:21Z</dcterms:created>
  <dcterms:modified xsi:type="dcterms:W3CDTF">2021-09-20T17:35:47Z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0x010100F59DAF0407A351428470F65AE867762C</vt:lpwstr>
  </property>
</Properties>
</file>