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9" r:id="rId5"/>
    <p:sldId id="303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6" r:id="rId25"/>
    <p:sldId id="323" r:id="rId26"/>
    <p:sldId id="324" r:id="rId27"/>
    <p:sldId id="3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5" autoAdjust="0"/>
    <p:restoredTop sz="89263" autoAdjust="0"/>
  </p:normalViewPr>
  <p:slideViewPr>
    <p:cSldViewPr snapToGrid="0">
      <p:cViewPr>
        <p:scale>
          <a:sx n="69" d="100"/>
          <a:sy n="69" d="100"/>
        </p:scale>
        <p:origin x="32" y="-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8988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60953-6E5C-4D28-9E54-286837A12B92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12309-D0F5-4817-8322-61574FE9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</a:t>
            </a:r>
            <a:r>
              <a:rPr lang="en-CA" sz="1200" dirty="0"/>
              <a:t>NAT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NAT Characteristics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</a:t>
            </a:r>
            <a:r>
              <a:rPr lang="en-US" baseline="0" dirty="0">
                <a:latin typeface="Arial" charset="0"/>
              </a:rPr>
              <a:t> – Configuring Dynamic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dirty="0"/>
              <a:t>Configuring Port Address Translations (PAT)</a:t>
            </a:r>
          </a:p>
        </p:txBody>
      </p:sp>
    </p:spTree>
    <p:extLst>
      <p:ext uri="{BB962C8B-B14F-4D97-AF65-F5344CB8AC3E}">
        <p14:creationId xmlns:p14="http://schemas.microsoft.com/office/powerpoint/2010/main" val="126887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6546-3E7D-4080-8299-1D8F2AD889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3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dirty="0"/>
              <a:t>Configuring Port Address Translations (PAT)</a:t>
            </a:r>
          </a:p>
        </p:txBody>
      </p:sp>
    </p:spTree>
    <p:extLst>
      <p:ext uri="{BB962C8B-B14F-4D97-AF65-F5344CB8AC3E}">
        <p14:creationId xmlns:p14="http://schemas.microsoft.com/office/powerpoint/2010/main" val="271090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6546-3E7D-4080-8299-1D8F2AD889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95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dirty="0"/>
              <a:t>Configuring Port Address Translations (PAT) </a:t>
            </a:r>
          </a:p>
        </p:txBody>
      </p:sp>
    </p:spTree>
    <p:extLst>
      <p:ext uri="{BB962C8B-B14F-4D97-AF65-F5344CB8AC3E}">
        <p14:creationId xmlns:p14="http://schemas.microsoft.com/office/powerpoint/2010/main" val="141975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9.2.4</a:t>
            </a:r>
            <a:r>
              <a:rPr lang="en-US" baseline="0" dirty="0">
                <a:latin typeface="Arial" charset="0"/>
              </a:rPr>
              <a:t> – Port Forwarding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38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9.2.4</a:t>
            </a:r>
            <a:r>
              <a:rPr lang="en-US" baseline="0" dirty="0">
                <a:latin typeface="Arial" charset="0"/>
              </a:rPr>
              <a:t> – Port Forwarding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1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9.2.5</a:t>
            </a:r>
            <a:r>
              <a:rPr lang="en-US" baseline="0" dirty="0">
                <a:latin typeface="Arial" charset="0"/>
              </a:rPr>
              <a:t> – Configuring NAT and IPv6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2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9.2.5</a:t>
            </a:r>
            <a:r>
              <a:rPr lang="en-US" baseline="0" dirty="0">
                <a:latin typeface="Arial" charset="0"/>
              </a:rPr>
              <a:t> – Configuring NAT and IPv6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3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</a:t>
            </a:r>
            <a:r>
              <a:rPr lang="en-CA" sz="1200" dirty="0"/>
              <a:t>NAT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</a:t>
            </a:r>
            <a:r>
              <a:rPr lang="en-US" baseline="0" dirty="0">
                <a:latin typeface="Arial" charset="0"/>
              </a:rPr>
              <a:t> – Types of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78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Troubleshooting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9.3.1</a:t>
            </a:r>
            <a:r>
              <a:rPr lang="en-US" baseline="0" dirty="0">
                <a:latin typeface="Arial" charset="0"/>
              </a:rPr>
              <a:t> – Troubleshooting NAT Configurations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8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</a:t>
            </a:r>
            <a:r>
              <a:rPr lang="en-CA" sz="1200" dirty="0"/>
              <a:t>NAT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</a:t>
            </a:r>
            <a:r>
              <a:rPr lang="en-US" baseline="0" dirty="0">
                <a:latin typeface="Arial" charset="0"/>
              </a:rPr>
              <a:t> – NAT Advantages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8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</a:t>
            </a:r>
            <a:r>
              <a:rPr lang="en-US" baseline="0" dirty="0">
                <a:latin typeface="Arial" charset="0"/>
              </a:rPr>
              <a:t> – Configuring Static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8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6546-3E7D-4080-8299-1D8F2AD889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</a:t>
            </a:r>
            <a:r>
              <a:rPr lang="en-US" baseline="0" dirty="0">
                <a:latin typeface="Arial" charset="0"/>
              </a:rPr>
              <a:t> – Configuring Dynamic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2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</a:t>
            </a:r>
            <a:r>
              <a:rPr lang="en-US" baseline="0" dirty="0">
                <a:latin typeface="Arial" charset="0"/>
              </a:rPr>
              <a:t> – Configuring Dynamic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59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</a:t>
            </a:r>
            <a:r>
              <a:rPr lang="en-CA" sz="1200" dirty="0"/>
              <a:t>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</a:t>
            </a:r>
            <a:r>
              <a:rPr lang="en-US" baseline="0" dirty="0">
                <a:latin typeface="Arial" charset="0"/>
              </a:rPr>
              <a:t> – Configuring Dynamic NAT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2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6546-3E7D-4080-8299-1D8F2AD889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FFC000"/>
                </a:solidFill>
              </a:rPr>
              <a:t> Lecture 4 </a:t>
            </a:r>
            <a:br>
              <a:rPr lang="en-US" altLang="en-US" sz="4400" dirty="0"/>
            </a:br>
            <a:r>
              <a:rPr lang="en-US" altLang="en-US" sz="4400" dirty="0"/>
              <a:t>Network Address Translation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4928" y="2642483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Network Address Translation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6" y="2294192"/>
            <a:ext cx="6720349" cy="4480233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20" y="1"/>
            <a:ext cx="11729580" cy="926926"/>
          </a:xfrm>
        </p:spPr>
        <p:txBody>
          <a:bodyPr>
            <a:normAutofit/>
          </a:bodyPr>
          <a:lstStyle/>
          <a:p>
            <a:r>
              <a:rPr lang="en-US" sz="1600" dirty="0"/>
              <a:t>Configuring NAT</a:t>
            </a:r>
            <a:br>
              <a:rPr lang="en-US" dirty="0"/>
            </a:br>
            <a:r>
              <a:rPr lang="en-US" dirty="0"/>
              <a:t>Configuring Dynamic NAT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419" y="1148545"/>
            <a:ext cx="11174259" cy="5152047"/>
          </a:xfrm>
        </p:spPr>
        <p:txBody>
          <a:bodyPr/>
          <a:lstStyle/>
          <a:p>
            <a:r>
              <a:rPr lang="en-US" dirty="0"/>
              <a:t>Dynamic NAT Operation</a:t>
            </a:r>
          </a:p>
          <a:p>
            <a:pPr lvl="1"/>
            <a:r>
              <a:rPr lang="en-US" dirty="0"/>
              <a:t>The pool of public IPv4 addresses (inside global address pool) is available to any device on the inside network on a first-come, first-served basis.</a:t>
            </a:r>
          </a:p>
          <a:p>
            <a:pPr lvl="1"/>
            <a:r>
              <a:rPr lang="en-US" dirty="0"/>
              <a:t>With dynamic NAT, a single inside address is translated to a single outside address.</a:t>
            </a:r>
          </a:p>
          <a:p>
            <a:pPr lvl="1"/>
            <a:r>
              <a:rPr lang="en-US" dirty="0"/>
              <a:t>The pool must be large enough to accommodate all inside devices.</a:t>
            </a:r>
          </a:p>
          <a:p>
            <a:pPr lvl="1"/>
            <a:r>
              <a:rPr lang="en-US" dirty="0"/>
              <a:t>A device is unable to communicate to any external networks if no addresses are available in the pool.</a:t>
            </a:r>
          </a:p>
        </p:txBody>
      </p:sp>
    </p:spTree>
    <p:extLst>
      <p:ext uri="{BB962C8B-B14F-4D97-AF65-F5344CB8AC3E}">
        <p14:creationId xmlns:p14="http://schemas.microsoft.com/office/powerpoint/2010/main" val="544590906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18" y="1"/>
            <a:ext cx="11729581" cy="914400"/>
          </a:xfrm>
        </p:spPr>
        <p:txBody>
          <a:bodyPr>
            <a:normAutofit/>
          </a:bodyPr>
          <a:lstStyle/>
          <a:p>
            <a:r>
              <a:rPr lang="en-US" sz="1600" dirty="0"/>
              <a:t>Configuring NAT</a:t>
            </a:r>
            <a:br>
              <a:rPr lang="en-US" dirty="0"/>
            </a:br>
            <a:r>
              <a:rPr lang="en-US" dirty="0"/>
              <a:t>Configuring Dynamic NAT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780" y="1039660"/>
            <a:ext cx="11699310" cy="5432169"/>
          </a:xfrm>
        </p:spPr>
        <p:txBody>
          <a:bodyPr>
            <a:normAutofit/>
          </a:bodyPr>
          <a:lstStyle/>
          <a:p>
            <a:r>
              <a:rPr lang="en-US" dirty="0"/>
              <a:t>Configuring Dynamic NAT</a:t>
            </a:r>
          </a:p>
          <a:p>
            <a:pPr lvl="1"/>
            <a:r>
              <a:rPr lang="en-US" dirty="0"/>
              <a:t>Create the mapping between the inside local and outside local addresses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end-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netmask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netmask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prefix-length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prefix-length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/>
              <a:t>Create a standard ACL to permit those addresses to be translated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permit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source-wildcard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/>
              <a:t>Bind the ACL to the pool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pPr lvl="1"/>
            <a:r>
              <a:rPr lang="en-US" dirty="0"/>
              <a:t>Identify the inside and outside interfaces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2195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37366" y="1"/>
            <a:ext cx="11754633" cy="914400"/>
          </a:xfrm>
        </p:spPr>
        <p:txBody>
          <a:bodyPr>
            <a:normAutofit/>
          </a:bodyPr>
          <a:lstStyle/>
          <a:p>
            <a:r>
              <a:rPr lang="en-US" sz="1600" dirty="0"/>
              <a:t>Configuring NAT</a:t>
            </a:r>
            <a:br>
              <a:rPr lang="en-US" dirty="0"/>
            </a:br>
            <a:r>
              <a:rPr lang="en-US" dirty="0"/>
              <a:t>Configuring Dynamic NAT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256" y="1064712"/>
            <a:ext cx="11724360" cy="5407117"/>
          </a:xfrm>
        </p:spPr>
        <p:txBody>
          <a:bodyPr>
            <a:normAutofit/>
          </a:bodyPr>
          <a:lstStyle/>
          <a:p>
            <a:r>
              <a:rPr lang="en-US" dirty="0"/>
              <a:t>Configuring Dynamic NAT</a:t>
            </a:r>
          </a:p>
          <a:p>
            <a:pPr lvl="1"/>
            <a:r>
              <a:rPr lang="en-US" dirty="0"/>
              <a:t>Create the mapping between the inside local and inside global addresses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end-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netmask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netmask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prefix-length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prefix-length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/>
              <a:t>Create a standard ACL to permit those addresses to be translated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permit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source-wildcard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/>
              <a:t>Bind the ACL to the pool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pPr lvl="1"/>
            <a:r>
              <a:rPr lang="en-US" dirty="0"/>
              <a:t>Identify the inside and outside interfaces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7873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 – Sample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0" y="1039660"/>
            <a:ext cx="11799517" cy="4772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access-list 1 permit 172.16.15.0 0.0.0.255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C00000"/>
                </a:solidFill>
              </a:rPr>
              <a:t>ip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pool TEST 209.165.200.225 209.165.200.226 netmask 255.255.255.252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C00000"/>
                </a:solidFill>
              </a:rPr>
              <a:t>ip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inside source list 1 pool TEST </a:t>
            </a:r>
          </a:p>
          <a:p>
            <a:pPr marL="0" indent="0">
              <a:buNone/>
            </a:pP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static 172.16.15.18 209.165.200.227 </a:t>
            </a:r>
          </a:p>
          <a:p>
            <a:pPr marL="0" indent="0">
              <a:buNone/>
            </a:pPr>
            <a:r>
              <a:rPr lang="en-US" sz="2400" dirty="0"/>
              <a:t>interface s0/0/0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s0/0/1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s0/1/0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63" y="2855935"/>
            <a:ext cx="5927573" cy="40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6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Configuring NAT</a:t>
            </a:r>
            <a:br>
              <a:rPr lang="en-US" dirty="0"/>
            </a:br>
            <a:r>
              <a:rPr lang="en-US" dirty="0"/>
              <a:t>Configuring Dynamic NAT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2122"/>
            <a:ext cx="10013584" cy="22861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Analyzing Dynamic NAT</a:t>
            </a:r>
          </a:p>
          <a:p>
            <a:r>
              <a:rPr lang="en-US" dirty="0"/>
              <a:t>Verifying Dynamic NAT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 verbose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 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98" y="3686841"/>
            <a:ext cx="3517848" cy="2899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602" y="3686842"/>
            <a:ext cx="3424453" cy="28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52313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38412" y="0"/>
            <a:ext cx="11753588" cy="914400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Configuring NAT</a:t>
            </a:r>
            <a:br>
              <a:rPr lang="en-US" sz="1600" dirty="0"/>
            </a:br>
            <a:r>
              <a:rPr lang="en-US" dirty="0"/>
              <a:t>Configuring Port Address Translations (PAT)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204" y="1039661"/>
            <a:ext cx="11599100" cy="4274684"/>
          </a:xfrm>
        </p:spPr>
        <p:txBody>
          <a:bodyPr>
            <a:normAutofit/>
          </a:bodyPr>
          <a:lstStyle/>
          <a:p>
            <a:r>
              <a:rPr lang="en-US" dirty="0"/>
              <a:t>Configuring PAT: </a:t>
            </a:r>
            <a:r>
              <a:rPr lang="en-US" dirty="0">
                <a:solidFill>
                  <a:srgbClr val="C00000"/>
                </a:solidFill>
              </a:rPr>
              <a:t>Address Pool</a:t>
            </a:r>
          </a:p>
          <a:p>
            <a:pPr lvl="1"/>
            <a:r>
              <a:rPr lang="en-US" dirty="0"/>
              <a:t>Create the mapping between the inside local and inside global addresses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name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end-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netmask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netmask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prefix-length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prefix-length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/>
              <a:t>Create a standard ACL to permit those addresses to be translated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permit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source-wildcard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/>
              <a:t>Bind the ACL to the pool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list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pool 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US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overload</a:t>
            </a:r>
          </a:p>
          <a:p>
            <a:pPr lvl="1"/>
            <a:r>
              <a:rPr lang="en-US" dirty="0"/>
              <a:t>Identify the inside and outside interfaces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39" y="4371584"/>
            <a:ext cx="6211477" cy="22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1907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 – Sample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96" y="997754"/>
            <a:ext cx="11734800" cy="4388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access-list 1 permit 172.16.15.0 0.0.0.255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C00000"/>
                </a:solidFill>
              </a:rPr>
              <a:t>ip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pool TEST 209.165.200.225 209.165.200.226 netmask 255.255.255.252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C00000"/>
                </a:solidFill>
              </a:rPr>
              <a:t>ip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inside source list 1 pool TEST </a:t>
            </a:r>
            <a:r>
              <a:rPr lang="en-US" sz="2400" dirty="0">
                <a:solidFill>
                  <a:srgbClr val="0000FF"/>
                </a:solidFill>
              </a:rPr>
              <a:t>overload</a:t>
            </a:r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list 1 s 0/1/0 overload]</a:t>
            </a:r>
          </a:p>
          <a:p>
            <a:pPr marL="0" indent="0">
              <a:buNone/>
            </a:pP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static 172.16.15.18 209.165.200.227 </a:t>
            </a:r>
          </a:p>
          <a:p>
            <a:pPr marL="0" indent="0">
              <a:buNone/>
            </a:pPr>
            <a:r>
              <a:rPr lang="en-US" sz="2400" dirty="0"/>
              <a:t>interface s0/0/0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s0/0/1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s0/1/0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03" y="3206663"/>
            <a:ext cx="5529000" cy="38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8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35269" y="0"/>
            <a:ext cx="12288272" cy="901874"/>
          </a:xfrm>
        </p:spPr>
        <p:txBody>
          <a:bodyPr>
            <a:noAutofit/>
          </a:bodyPr>
          <a:lstStyle/>
          <a:p>
            <a:r>
              <a:rPr lang="en-US" sz="1400" dirty="0"/>
              <a:t>Configuring NAT</a:t>
            </a:r>
            <a:br>
              <a:rPr lang="en-US" sz="2000" dirty="0"/>
            </a:br>
            <a:r>
              <a:rPr lang="en-US" sz="3600" dirty="0"/>
              <a:t>Configuring Port Address Translations(PAT)(Cont.)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642" y="1067233"/>
            <a:ext cx="11947358" cy="3582476"/>
          </a:xfrm>
        </p:spPr>
        <p:txBody>
          <a:bodyPr>
            <a:normAutofit/>
          </a:bodyPr>
          <a:lstStyle/>
          <a:p>
            <a:r>
              <a:rPr lang="en-US" sz="2400" dirty="0"/>
              <a:t>Configuring PAT: </a:t>
            </a:r>
            <a:r>
              <a:rPr lang="en-US" sz="2400" dirty="0">
                <a:solidFill>
                  <a:srgbClr val="C00000"/>
                </a:solidFill>
              </a:rPr>
              <a:t>Single Address</a:t>
            </a:r>
          </a:p>
          <a:p>
            <a:pPr lvl="1"/>
            <a:r>
              <a:rPr lang="en-US" sz="2000" dirty="0"/>
              <a:t>Define a standard ACL to permit those addresses to be translated</a:t>
            </a:r>
          </a:p>
          <a:p>
            <a:pPr lvl="2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permit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source-wildcard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sz="2000" dirty="0"/>
              <a:t>Establish dynamic source translation, specify the ACL, exit interface, and overload option</a:t>
            </a:r>
          </a:p>
          <a:p>
            <a:pPr lvl="2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list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access-list-number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interface type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overload</a:t>
            </a:r>
          </a:p>
          <a:p>
            <a:pPr lvl="1"/>
            <a:r>
              <a:rPr lang="en-US" sz="2000" dirty="0"/>
              <a:t>Identify the inside and outside interfaces</a:t>
            </a:r>
          </a:p>
          <a:p>
            <a:pPr lvl="2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  <a:endParaRPr lang="en-US" sz="18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43" y="3501483"/>
            <a:ext cx="8314056" cy="27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196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 – Sample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58" y="1055948"/>
            <a:ext cx="1168738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access-list 1 permit 172.16.15.0 0.0.0.255</a:t>
            </a:r>
          </a:p>
          <a:p>
            <a:pPr marL="0" indent="0">
              <a:buNone/>
            </a:pP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pool TEST 209.165.200.225 209.165.200.226 netmask 255.255.255.252</a:t>
            </a:r>
          </a:p>
          <a:p>
            <a:pPr marL="0" indent="0">
              <a:buNone/>
            </a:pP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list 1 pool TEST overload</a:t>
            </a:r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>
                <a:solidFill>
                  <a:srgbClr val="C00000"/>
                </a:solidFill>
              </a:rPr>
              <a:t>ip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nat</a:t>
            </a:r>
            <a:r>
              <a:rPr lang="en-US" sz="2400" dirty="0">
                <a:solidFill>
                  <a:srgbClr val="C00000"/>
                </a:solidFill>
              </a:rPr>
              <a:t> inside source list 1 s 0/1/0 overload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 source static 172.16.15.18 209.165.200.227 </a:t>
            </a:r>
          </a:p>
          <a:p>
            <a:pPr marL="0" indent="0">
              <a:buNone/>
            </a:pPr>
            <a:r>
              <a:rPr lang="en-US" sz="2400" dirty="0"/>
              <a:t>interface s0/0/0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s0/0/1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inside</a:t>
            </a:r>
          </a:p>
          <a:p>
            <a:pPr marL="0" indent="0">
              <a:buNone/>
            </a:pPr>
            <a:r>
              <a:rPr lang="en-US" sz="2400" dirty="0"/>
              <a:t>interface s0/1/0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ip</a:t>
            </a:r>
            <a:r>
              <a:rPr lang="en-US" sz="2400" dirty="0"/>
              <a:t> </a:t>
            </a:r>
            <a:r>
              <a:rPr lang="en-US" sz="2400" dirty="0" err="1"/>
              <a:t>nat</a:t>
            </a:r>
            <a:r>
              <a:rPr lang="en-US" sz="2400" dirty="0"/>
              <a:t>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93" y="3298523"/>
            <a:ext cx="5449007" cy="37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142" y="-11152"/>
            <a:ext cx="11987560" cy="924853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Configuring NAT</a:t>
            </a:r>
            <a:br>
              <a:rPr lang="en-US" sz="1600" dirty="0"/>
            </a:br>
            <a:r>
              <a:rPr lang="en-US" sz="4000" dirty="0"/>
              <a:t>Configuring Port Address Translations(PAT)(Cont.)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654" y="1031871"/>
            <a:ext cx="10091643" cy="18925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Analyzing PAT</a:t>
            </a:r>
          </a:p>
          <a:p>
            <a:r>
              <a:rPr lang="en-US" dirty="0"/>
              <a:t>Verifying PAT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20" y="2924443"/>
            <a:ext cx="4811149" cy="3810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43" y="2924443"/>
            <a:ext cx="4819904" cy="38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2304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Network Address Translation (NAT)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312"/>
            <a:ext cx="11184339" cy="5172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Class A, B, and C addresses have been set aside for use within private internets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Packets with private (</a:t>
            </a:r>
            <a:r>
              <a:rPr lang="ja-JP" altLang="en-US" sz="2200" dirty="0"/>
              <a:t>“</a:t>
            </a:r>
            <a:r>
              <a:rPr lang="en-US" altLang="ja-JP" sz="2200" dirty="0"/>
              <a:t>unregistered</a:t>
            </a:r>
            <a:r>
              <a:rPr lang="ja-JP" altLang="en-US" sz="2200" dirty="0"/>
              <a:t>”</a:t>
            </a:r>
            <a:r>
              <a:rPr lang="en-US" altLang="ja-JP" sz="2200" dirty="0"/>
              <a:t>) addresses are discarded by routers in the global Internet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NAT (RFC 1631):  method for mapping packets from hosts in private internets into packets that can traverse the Internet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 device (computer, router, firewall) acts as an agent between a private network and a public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 number of hosts can share a limited number of registered IP addresses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dirty="0"/>
              <a:t>Static/Dynamic NAT:  map unregistered addresses to registered addresses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dirty="0"/>
              <a:t>Overloading:  maps multiple unregistered addresses into a single registered address (e.g. Home LAN)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2131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/>
              <a:t>Configuring NAT</a:t>
            </a:r>
            <a:br>
              <a:rPr lang="en-US" sz="1800" dirty="0"/>
            </a:br>
            <a:r>
              <a:rPr lang="en-US" dirty="0"/>
              <a:t>Port Forwarding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4761"/>
            <a:ext cx="11418849" cy="3730859"/>
          </a:xfrm>
        </p:spPr>
        <p:txBody>
          <a:bodyPr>
            <a:noAutofit/>
          </a:bodyPr>
          <a:lstStyle/>
          <a:p>
            <a:r>
              <a:rPr lang="en-US" sz="2400" dirty="0"/>
              <a:t>Port Forwarding</a:t>
            </a:r>
          </a:p>
          <a:p>
            <a:pPr lvl="1"/>
            <a:r>
              <a:rPr lang="en-US" sz="1800" dirty="0"/>
              <a:t>Port forwarding is the act of forwarding a network port from one network node to another.</a:t>
            </a:r>
          </a:p>
          <a:p>
            <a:pPr lvl="1"/>
            <a:r>
              <a:rPr lang="en-US" sz="1800" dirty="0"/>
              <a:t>A packet sent to the public IP address and port of a router can be forwarded to a private IP address and port in inside network.</a:t>
            </a:r>
          </a:p>
          <a:p>
            <a:pPr lvl="1"/>
            <a:r>
              <a:rPr lang="en-US" sz="1800" dirty="0"/>
              <a:t>Port forwarding is helpful in situations where servers have private addresses, not reachable from the outside networks.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Configuring Port Forwarding with IOS</a:t>
            </a:r>
          </a:p>
          <a:p>
            <a:pPr marL="2286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local-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local-port global-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global-port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extendable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340" y="4572553"/>
            <a:ext cx="5216977" cy="19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2440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/>
              <a:t>Configuring NAT</a:t>
            </a:r>
            <a:br>
              <a:rPr lang="en-US" sz="1800" dirty="0"/>
            </a:br>
            <a:r>
              <a:rPr lang="en-US" dirty="0"/>
              <a:t>Port Forwarding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4761"/>
            <a:ext cx="11418849" cy="3730859"/>
          </a:xfrm>
        </p:spPr>
        <p:txBody>
          <a:bodyPr>
            <a:noAutofit/>
          </a:bodyPr>
          <a:lstStyle/>
          <a:p>
            <a:r>
              <a:rPr lang="en-US" sz="2400" dirty="0"/>
              <a:t>Port Forwarding</a:t>
            </a:r>
          </a:p>
          <a:p>
            <a:pPr lvl="1"/>
            <a:r>
              <a:rPr lang="en-US" sz="1800" dirty="0"/>
              <a:t>Port forwarding is the act of forwarding a network port from one network node to another.</a:t>
            </a:r>
          </a:p>
          <a:p>
            <a:pPr lvl="1"/>
            <a:r>
              <a:rPr lang="en-US" sz="1800" dirty="0"/>
              <a:t>A packet sent to the public IP address and port of a router can be forwarded to a private IP address and port in inside network.</a:t>
            </a:r>
          </a:p>
          <a:p>
            <a:pPr lvl="1"/>
            <a:r>
              <a:rPr lang="en-US" sz="1800" dirty="0"/>
              <a:t>Port forwarding is helpful in situations where servers have private addresses, not reachable from the outside networks.</a:t>
            </a:r>
            <a:endParaRPr lang="en-US" dirty="0"/>
          </a:p>
          <a:p>
            <a:r>
              <a:rPr lang="en-US" sz="2400" dirty="0"/>
              <a:t>Wireless Router Example</a:t>
            </a:r>
          </a:p>
          <a:p>
            <a:r>
              <a:rPr lang="en-US" sz="2400" dirty="0"/>
              <a:t>Configuring Port Forwarding with IOS</a:t>
            </a:r>
          </a:p>
          <a:p>
            <a:pPr marL="2286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local-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local-port global-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global-port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extendable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267" y="4498663"/>
            <a:ext cx="5216977" cy="1907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1" y="4549699"/>
            <a:ext cx="5343261" cy="19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284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/>
              <a:t>Configuring NAT</a:t>
            </a:r>
            <a:br>
              <a:rPr lang="en-US" sz="1800" dirty="0"/>
            </a:br>
            <a:r>
              <a:rPr lang="en-US" dirty="0"/>
              <a:t>Configuring NAT and IPv6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536" y="1048215"/>
            <a:ext cx="11641873" cy="3778429"/>
          </a:xfrm>
        </p:spPr>
        <p:txBody>
          <a:bodyPr>
            <a:noAutofit/>
          </a:bodyPr>
          <a:lstStyle/>
          <a:p>
            <a:r>
              <a:rPr lang="en-US" sz="2400" dirty="0"/>
              <a:t>NAT for IPv6?</a:t>
            </a:r>
            <a:endParaRPr lang="en-US" sz="1800" dirty="0"/>
          </a:p>
          <a:p>
            <a:pPr lvl="1"/>
            <a:r>
              <a:rPr lang="en-US" sz="1800" dirty="0"/>
              <a:t>IPv6 with a 128-bit address provides 340 undecillion addresses.</a:t>
            </a:r>
          </a:p>
          <a:p>
            <a:pPr lvl="1"/>
            <a:r>
              <a:rPr lang="en-US" sz="1800" dirty="0"/>
              <a:t>Address space is not an issue for IPv6.</a:t>
            </a:r>
          </a:p>
          <a:p>
            <a:pPr lvl="1"/>
            <a:r>
              <a:rPr lang="en-US" sz="1800" dirty="0"/>
              <a:t>IPv6 makes IPv4 public-private NAT unnecessary by design; however, IPv6 does implement a form of private addresses, and it is implemented differently than they are for IPv4.</a:t>
            </a:r>
            <a:endParaRPr lang="en-US" dirty="0"/>
          </a:p>
          <a:p>
            <a:r>
              <a:rPr lang="en-US" sz="2400" dirty="0"/>
              <a:t>IPv6 Unique Local Address</a:t>
            </a:r>
          </a:p>
          <a:p>
            <a:pPr lvl="1"/>
            <a:r>
              <a:rPr lang="en-US" sz="1800" dirty="0"/>
              <a:t>IPv6 unique local addresses (ULAs) are designed to allow IPv6 communications within a local site.</a:t>
            </a:r>
          </a:p>
          <a:p>
            <a:pPr lvl="1"/>
            <a:r>
              <a:rPr lang="en-US" sz="1800" dirty="0"/>
              <a:t>ULAs are not meant to provide additional IPv6 address space.</a:t>
            </a:r>
          </a:p>
          <a:p>
            <a:pPr lvl="1"/>
            <a:r>
              <a:rPr lang="en-US" sz="1800" dirty="0"/>
              <a:t>ULAs have the prefix FC00::/7, which results in a first </a:t>
            </a:r>
            <a:r>
              <a:rPr lang="en-US" sz="1800" dirty="0" err="1"/>
              <a:t>hextet</a:t>
            </a:r>
            <a:r>
              <a:rPr lang="en-US" sz="1800" dirty="0"/>
              <a:t> range of FC00 to FDFF.</a:t>
            </a:r>
          </a:p>
          <a:p>
            <a:pPr lvl="1"/>
            <a:r>
              <a:rPr lang="en-US" sz="1800" dirty="0"/>
              <a:t>ULAs are also known as local IPv6 addresses (not to be confused with IPv6 link-local addresses).</a:t>
            </a:r>
            <a:endParaRPr lang="en-US" dirty="0"/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991" y="4348975"/>
            <a:ext cx="5639272" cy="23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597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/>
              <a:t>Configuring NAT</a:t>
            </a:r>
            <a:br>
              <a:rPr lang="en-US" sz="1800" dirty="0"/>
            </a:br>
            <a:r>
              <a:rPr lang="en-US" dirty="0"/>
              <a:t>Configuring NAT and IPv6 (Cont.)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4172"/>
            <a:ext cx="11429999" cy="2471307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NAT for IPv6</a:t>
            </a:r>
            <a:endParaRPr lang="en-US" dirty="0"/>
          </a:p>
          <a:p>
            <a:pPr lvl="1"/>
            <a:r>
              <a:rPr lang="en-US" dirty="0"/>
              <a:t>IPv6 also uses NAT, but in a much different context.</a:t>
            </a:r>
          </a:p>
          <a:p>
            <a:pPr lvl="1"/>
            <a:r>
              <a:rPr lang="en-US" dirty="0"/>
              <a:t>In IPv6, NAT is used to provide transparent communication between IPv6 and IPv4.</a:t>
            </a:r>
          </a:p>
          <a:p>
            <a:pPr lvl="1"/>
            <a:r>
              <a:rPr lang="en-US" dirty="0"/>
              <a:t>NAT64 is not intended to be a permanent solution; it is meant to be a transition mechanism.</a:t>
            </a:r>
          </a:p>
          <a:p>
            <a:pPr lvl="1"/>
            <a:r>
              <a:rPr lang="en-US" dirty="0"/>
              <a:t>Network Address Translation-Protocol Translation (NAT-PT) was another NAT-based transition mechanism for IPv6, but is now deprecated by IETF.</a:t>
            </a:r>
          </a:p>
          <a:p>
            <a:pPr lvl="1"/>
            <a:r>
              <a:rPr lang="en-US" dirty="0"/>
              <a:t>NAT64 is now recommended.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98" y="3144644"/>
            <a:ext cx="5589712" cy="34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385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Troubleshooting NAT</a:t>
            </a:r>
            <a:br>
              <a:rPr lang="en-US" sz="1600" dirty="0"/>
            </a:br>
            <a:r>
              <a:rPr lang="en-US" dirty="0"/>
              <a:t>Troubleshooting NAT Configurations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32592"/>
            <a:ext cx="10032826" cy="25870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Troubleshooting NAT: show commands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 *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</a:t>
            </a:r>
          </a:p>
          <a:p>
            <a:r>
              <a:rPr lang="en-US" dirty="0"/>
              <a:t>Troubleshooting NAT: debug commands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debug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38" y="3438680"/>
            <a:ext cx="5090649" cy="32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7518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NAT Operation (Overloading)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4854576"/>
            <a:ext cx="8229600" cy="17430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Hosts inside private networks generate packets with private IP address &amp; TCP/UDP port #s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NAT maps each private IP address &amp; port # into shared global IP address &amp; available port #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Translation table allows packets to be routed unambiguously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94301" y="2921001"/>
            <a:ext cx="1489075" cy="8350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NAT Device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1939926" y="1808164"/>
            <a:ext cx="2816225" cy="2720975"/>
          </a:xfrm>
          <a:prstGeom prst="cloudCallout">
            <a:avLst>
              <a:gd name="adj1" fmla="val -26778"/>
              <a:gd name="adj2" fmla="val 41014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 flipH="1" flipV="1">
            <a:off x="7183439" y="1795464"/>
            <a:ext cx="2816225" cy="2720975"/>
          </a:xfrm>
          <a:prstGeom prst="cloudCallout">
            <a:avLst>
              <a:gd name="adj1" fmla="val -41486"/>
              <a:gd name="adj2" fmla="val 3103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16150" y="2741614"/>
            <a:ext cx="197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Private Network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694613" y="3003551"/>
            <a:ext cx="187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Public Network</a:t>
            </a: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930401" y="356235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50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1" y="356235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9486900" y="1835150"/>
          <a:ext cx="533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5" imgW="2044666" imgH="2857197" progId="MS_ClipArt_Gallery.2">
                  <p:embed/>
                </p:oleObj>
              </mc:Choice>
              <mc:Fallback>
                <p:oleObj name="Clip" r:id="rId5" imgW="2044666" imgH="2857197" progId="MS_ClipArt_Gallery.2">
                  <p:embed/>
                  <p:pic>
                    <p:nvPicPr>
                      <p:cNvPr id="501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900" y="1835150"/>
                        <a:ext cx="533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Freeform 11"/>
          <p:cNvSpPr>
            <a:spLocks/>
          </p:cNvSpPr>
          <p:nvPr/>
        </p:nvSpPr>
        <p:spPr bwMode="auto">
          <a:xfrm>
            <a:off x="3144839" y="3442772"/>
            <a:ext cx="184731" cy="369332"/>
          </a:xfrm>
          <a:custGeom>
            <a:avLst/>
            <a:gdLst>
              <a:gd name="T0" fmla="*/ 0 w 1133"/>
              <a:gd name="T1" fmla="*/ 2147483646 h 432"/>
              <a:gd name="T2" fmla="*/ 2147483646 w 1133"/>
              <a:gd name="T3" fmla="*/ 2147483646 h 432"/>
              <a:gd name="T4" fmla="*/ 2147483646 w 1133"/>
              <a:gd name="T5" fmla="*/ 0 h 432"/>
              <a:gd name="T6" fmla="*/ 0 60000 65536"/>
              <a:gd name="T7" fmla="*/ 0 60000 65536"/>
              <a:gd name="T8" fmla="*/ 0 60000 65536"/>
              <a:gd name="T9" fmla="*/ 0 w 1133"/>
              <a:gd name="T10" fmla="*/ 0 h 432"/>
              <a:gd name="T11" fmla="*/ 1133 w 1133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3" h="432">
                <a:moveTo>
                  <a:pt x="0" y="432"/>
                </a:moveTo>
                <a:cubicBezTo>
                  <a:pt x="62" y="301"/>
                  <a:pt x="125" y="170"/>
                  <a:pt x="314" y="98"/>
                </a:cubicBezTo>
                <a:cubicBezTo>
                  <a:pt x="503" y="26"/>
                  <a:pt x="818" y="13"/>
                  <a:pt x="1133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846389" y="3195639"/>
            <a:ext cx="1919287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192.168.0.</a:t>
            </a:r>
            <a:r>
              <a:rPr lang="en-US" altLang="en-US" sz="2000" dirty="0">
                <a:solidFill>
                  <a:srgbClr val="FFC000"/>
                </a:solidFill>
              </a:rPr>
              <a:t>13</a:t>
            </a:r>
            <a:r>
              <a:rPr lang="en-US" altLang="en-US" sz="2000" dirty="0">
                <a:solidFill>
                  <a:schemeClr val="bg1"/>
                </a:solidFill>
              </a:rPr>
              <a:t>;w</a:t>
            </a:r>
          </a:p>
        </p:txBody>
      </p:sp>
      <p:pic>
        <p:nvPicPr>
          <p:cNvPr id="50189" name="Picture 13" descr="BD0716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9" y="1884364"/>
            <a:ext cx="10302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Freeform 14"/>
          <p:cNvSpPr>
            <a:spLocks/>
          </p:cNvSpPr>
          <p:nvPr/>
        </p:nvSpPr>
        <p:spPr bwMode="auto">
          <a:xfrm>
            <a:off x="3009901" y="2488684"/>
            <a:ext cx="184731" cy="369332"/>
          </a:xfrm>
          <a:custGeom>
            <a:avLst/>
            <a:gdLst>
              <a:gd name="T0" fmla="*/ 0 w 1198"/>
              <a:gd name="T1" fmla="*/ 2147483646 h 428"/>
              <a:gd name="T2" fmla="*/ 2147483646 w 1198"/>
              <a:gd name="T3" fmla="*/ 2147483646 h 428"/>
              <a:gd name="T4" fmla="*/ 2147483646 w 1198"/>
              <a:gd name="T5" fmla="*/ 2147483646 h 428"/>
              <a:gd name="T6" fmla="*/ 0 60000 65536"/>
              <a:gd name="T7" fmla="*/ 0 60000 65536"/>
              <a:gd name="T8" fmla="*/ 0 60000 65536"/>
              <a:gd name="T9" fmla="*/ 0 w 1198"/>
              <a:gd name="T10" fmla="*/ 0 h 428"/>
              <a:gd name="T11" fmla="*/ 1198 w 1198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8" h="428">
                <a:moveTo>
                  <a:pt x="0" y="101"/>
                </a:moveTo>
                <a:cubicBezTo>
                  <a:pt x="152" y="50"/>
                  <a:pt x="304" y="0"/>
                  <a:pt x="504" y="55"/>
                </a:cubicBezTo>
                <a:cubicBezTo>
                  <a:pt x="704" y="110"/>
                  <a:pt x="951" y="269"/>
                  <a:pt x="1198" y="428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173414" y="2259014"/>
            <a:ext cx="18621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192.168.0.</a:t>
            </a:r>
            <a:r>
              <a:rPr lang="en-US" altLang="en-US" sz="2000" dirty="0">
                <a:solidFill>
                  <a:srgbClr val="FF0000"/>
                </a:solidFill>
              </a:rPr>
              <a:t>10</a:t>
            </a:r>
            <a:r>
              <a:rPr lang="en-US" altLang="en-US" sz="2000" dirty="0"/>
              <a:t>;x</a:t>
            </a:r>
          </a:p>
        </p:txBody>
      </p:sp>
      <p:pic>
        <p:nvPicPr>
          <p:cNvPr id="50192" name="Picture 16" descr="BS01132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4" y="3424238"/>
            <a:ext cx="8969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4906964" y="1136651"/>
            <a:ext cx="3648075" cy="1185863"/>
          </a:xfrm>
          <a:prstGeom prst="wedgeRectCallout">
            <a:avLst>
              <a:gd name="adj1" fmla="val -31505"/>
              <a:gd name="adj2" fmla="val 95917"/>
            </a:avLst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Address Translation Table:  192.168.0.10; x   128.100.10.15; 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192.168.0.13; w   128.100.10.15; z</a:t>
            </a:r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6715126" y="2568059"/>
            <a:ext cx="2625725" cy="369332"/>
          </a:xfrm>
          <a:custGeom>
            <a:avLst/>
            <a:gdLst>
              <a:gd name="T0" fmla="*/ 0 w 1654"/>
              <a:gd name="T1" fmla="*/ 2147483646 h 496"/>
              <a:gd name="T2" fmla="*/ 2147483646 w 1654"/>
              <a:gd name="T3" fmla="*/ 2147483646 h 496"/>
              <a:gd name="T4" fmla="*/ 2147483646 w 1654"/>
              <a:gd name="T5" fmla="*/ 0 h 496"/>
              <a:gd name="T6" fmla="*/ 0 60000 65536"/>
              <a:gd name="T7" fmla="*/ 0 60000 65536"/>
              <a:gd name="T8" fmla="*/ 0 60000 65536"/>
              <a:gd name="T9" fmla="*/ 0 w 1654"/>
              <a:gd name="T10" fmla="*/ 0 h 496"/>
              <a:gd name="T11" fmla="*/ 1654 w 1654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4" h="496">
                <a:moveTo>
                  <a:pt x="0" y="496"/>
                </a:moveTo>
                <a:cubicBezTo>
                  <a:pt x="114" y="472"/>
                  <a:pt x="406" y="428"/>
                  <a:pt x="682" y="345"/>
                </a:cubicBezTo>
                <a:cubicBezTo>
                  <a:pt x="958" y="262"/>
                  <a:pt x="1308" y="147"/>
                  <a:pt x="1654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6811964" y="2528889"/>
            <a:ext cx="20034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128.100.10.</a:t>
            </a:r>
            <a:r>
              <a:rPr lang="en-US" altLang="en-US" sz="2000" dirty="0">
                <a:solidFill>
                  <a:srgbClr val="FF0000"/>
                </a:solidFill>
              </a:rPr>
              <a:t>15;y</a:t>
            </a:r>
          </a:p>
        </p:txBody>
      </p:sp>
      <p:sp>
        <p:nvSpPr>
          <p:cNvPr id="50196" name="Freeform 20"/>
          <p:cNvSpPr>
            <a:spLocks/>
          </p:cNvSpPr>
          <p:nvPr/>
        </p:nvSpPr>
        <p:spPr bwMode="auto">
          <a:xfrm flipV="1">
            <a:off x="6750051" y="3551516"/>
            <a:ext cx="2524125" cy="369332"/>
          </a:xfrm>
          <a:custGeom>
            <a:avLst/>
            <a:gdLst>
              <a:gd name="T0" fmla="*/ 0 w 1133"/>
              <a:gd name="T1" fmla="*/ 2147483646 h 432"/>
              <a:gd name="T2" fmla="*/ 2147483646 w 1133"/>
              <a:gd name="T3" fmla="*/ 2147483646 h 432"/>
              <a:gd name="T4" fmla="*/ 2147483646 w 1133"/>
              <a:gd name="T5" fmla="*/ 0 h 432"/>
              <a:gd name="T6" fmla="*/ 0 60000 65536"/>
              <a:gd name="T7" fmla="*/ 0 60000 65536"/>
              <a:gd name="T8" fmla="*/ 0 60000 65536"/>
              <a:gd name="T9" fmla="*/ 0 w 1133"/>
              <a:gd name="T10" fmla="*/ 0 h 432"/>
              <a:gd name="T11" fmla="*/ 1133 w 1133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3" h="432">
                <a:moveTo>
                  <a:pt x="0" y="432"/>
                </a:moveTo>
                <a:cubicBezTo>
                  <a:pt x="62" y="301"/>
                  <a:pt x="125" y="170"/>
                  <a:pt x="314" y="98"/>
                </a:cubicBezTo>
                <a:cubicBezTo>
                  <a:pt x="503" y="26"/>
                  <a:pt x="818" y="13"/>
                  <a:pt x="1133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6810376" y="3716339"/>
            <a:ext cx="207327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128.100.10.</a:t>
            </a:r>
            <a:r>
              <a:rPr lang="en-US" altLang="en-US" sz="2000" dirty="0">
                <a:solidFill>
                  <a:srgbClr val="FFC000"/>
                </a:solidFill>
              </a:rPr>
              <a:t>15; z</a:t>
            </a:r>
          </a:p>
        </p:txBody>
      </p:sp>
    </p:spTree>
    <p:extLst>
      <p:ext uri="{BB962C8B-B14F-4D97-AF65-F5344CB8AC3E}">
        <p14:creationId xmlns:p14="http://schemas.microsoft.com/office/powerpoint/2010/main" val="222998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3900" dirty="0"/>
              <a:t>Routable and </a:t>
            </a:r>
            <a:r>
              <a:rPr lang="en-US" altLang="en-US" sz="3900" dirty="0" err="1"/>
              <a:t>Nonroutable</a:t>
            </a:r>
            <a:r>
              <a:rPr lang="en-US" altLang="en-US" sz="3900" dirty="0"/>
              <a:t> Addresses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Nonroutable</a:t>
            </a:r>
            <a:r>
              <a:rPr lang="en-US" altLang="en-US" dirty="0"/>
              <a:t> Address [RFC 1918]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Internet Router ignore the following addresses.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10.0.0.0 – 10.255.255.255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172.16.0.0 – 172.31.255.255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192.168.0.0 – 192.168.255.255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Millions of networks can exist with the same </a:t>
            </a:r>
            <a:r>
              <a:rPr lang="en-US" altLang="en-US" dirty="0" err="1"/>
              <a:t>nonroutable</a:t>
            </a:r>
            <a:r>
              <a:rPr lang="en-US" altLang="en-US" dirty="0"/>
              <a:t> address.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“</a:t>
            </a:r>
            <a:r>
              <a:rPr lang="en-US" altLang="ja-JP" dirty="0"/>
              <a:t>Intranet</a:t>
            </a:r>
            <a:r>
              <a:rPr lang="ja-JP" altLang="en-US" dirty="0"/>
              <a:t>”</a:t>
            </a:r>
            <a:r>
              <a:rPr lang="en-US" altLang="ja-JP" dirty="0"/>
              <a:t> : Internal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NAT (Network Address Translation) router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Side benefit : </a:t>
            </a:r>
            <a:r>
              <a:rPr lang="ja-JP" altLang="en-US" dirty="0"/>
              <a:t>“</a:t>
            </a:r>
            <a:r>
              <a:rPr lang="en-US" altLang="ja-JP" dirty="0"/>
              <a:t>Security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NAT Operation</a:t>
            </a:r>
            <a:br>
              <a:rPr lang="en-US" dirty="0"/>
            </a:br>
            <a:r>
              <a:rPr lang="en-US" dirty="0"/>
              <a:t>NAT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014609"/>
            <a:ext cx="9994346" cy="5264710"/>
          </a:xfrm>
        </p:spPr>
        <p:txBody>
          <a:bodyPr>
            <a:normAutofit/>
          </a:bodyPr>
          <a:lstStyle/>
          <a:p>
            <a:r>
              <a:rPr lang="en-US" dirty="0"/>
              <a:t>IPv4 Private Address Space</a:t>
            </a:r>
          </a:p>
          <a:p>
            <a:pPr lvl="1"/>
            <a:r>
              <a:rPr lang="en-US" dirty="0"/>
              <a:t>10.0.0.0 /8, 172.16.0.0 /12, and 192.168.0.0 /16</a:t>
            </a:r>
          </a:p>
          <a:p>
            <a:r>
              <a:rPr lang="en-US" dirty="0"/>
              <a:t>What is NAT?</a:t>
            </a:r>
          </a:p>
          <a:p>
            <a:pPr lvl="1"/>
            <a:r>
              <a:rPr lang="en-US" dirty="0"/>
              <a:t>Process to translate network IPv4 address</a:t>
            </a:r>
          </a:p>
          <a:p>
            <a:pPr lvl="1"/>
            <a:r>
              <a:rPr lang="en-US" dirty="0"/>
              <a:t>Conserve public IPv4 addresses</a:t>
            </a:r>
          </a:p>
          <a:p>
            <a:pPr lvl="1"/>
            <a:r>
              <a:rPr lang="en-US" dirty="0"/>
              <a:t>Configured at the border router for translation</a:t>
            </a:r>
          </a:p>
          <a:p>
            <a:r>
              <a:rPr lang="en-US" dirty="0"/>
              <a:t>NAT Terminology</a:t>
            </a:r>
          </a:p>
          <a:p>
            <a:pPr lvl="1"/>
            <a:r>
              <a:rPr lang="en-US" dirty="0"/>
              <a:t>Inside address</a:t>
            </a:r>
          </a:p>
          <a:p>
            <a:pPr lvl="2"/>
            <a:r>
              <a:rPr lang="en-US" dirty="0"/>
              <a:t>Inside local address</a:t>
            </a:r>
          </a:p>
          <a:p>
            <a:pPr lvl="2"/>
            <a:r>
              <a:rPr lang="en-US" dirty="0"/>
              <a:t>Inside global address</a:t>
            </a:r>
          </a:p>
          <a:p>
            <a:pPr lvl="1"/>
            <a:r>
              <a:rPr lang="en-US" dirty="0"/>
              <a:t>Outside address</a:t>
            </a:r>
          </a:p>
          <a:p>
            <a:pPr lvl="2"/>
            <a:r>
              <a:rPr lang="en-US" dirty="0"/>
              <a:t>Outside local address</a:t>
            </a:r>
          </a:p>
          <a:p>
            <a:pPr lvl="2"/>
            <a:r>
              <a:rPr lang="en-US" dirty="0"/>
              <a:t>Outside global address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558719"/>
            <a:ext cx="4460700" cy="3139241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56387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NAT Operation</a:t>
            </a:r>
            <a:br>
              <a:rPr lang="en-US" sz="1600" dirty="0"/>
            </a:br>
            <a:r>
              <a:rPr lang="en-US" dirty="0"/>
              <a:t>Types of NAT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817"/>
            <a:ext cx="7634614" cy="51231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Static NAT</a:t>
            </a:r>
          </a:p>
          <a:p>
            <a:pPr lvl="1"/>
            <a:r>
              <a:rPr lang="en-US" dirty="0"/>
              <a:t>One-to-one mapping of local and global addresses</a:t>
            </a:r>
          </a:p>
          <a:p>
            <a:pPr lvl="1"/>
            <a:r>
              <a:rPr lang="en-US" dirty="0"/>
              <a:t>Configured by the network administrator and remain constant.</a:t>
            </a:r>
          </a:p>
          <a:p>
            <a:r>
              <a:rPr lang="en-US" dirty="0"/>
              <a:t>Dynamic NAT</a:t>
            </a:r>
          </a:p>
          <a:p>
            <a:pPr lvl="1"/>
            <a:r>
              <a:rPr lang="en-US" dirty="0"/>
              <a:t>Uses a pool of public addresses and assigns them on a first-come, first-served basis</a:t>
            </a:r>
          </a:p>
          <a:p>
            <a:pPr lvl="1"/>
            <a:r>
              <a:rPr lang="en-US" dirty="0"/>
              <a:t>Requires that enough public addresses for the total number of simultaneous user sessions</a:t>
            </a:r>
          </a:p>
          <a:p>
            <a:r>
              <a:rPr lang="en-US" dirty="0"/>
              <a:t>Port Address Translation (PAT)</a:t>
            </a:r>
          </a:p>
          <a:p>
            <a:pPr lvl="1"/>
            <a:r>
              <a:rPr lang="en-US" dirty="0"/>
              <a:t>Maps multiple private IPv4 addresses to a single public IPv4 address or a few addresses</a:t>
            </a:r>
          </a:p>
          <a:p>
            <a:pPr lvl="1"/>
            <a:r>
              <a:rPr lang="en-US" dirty="0"/>
              <a:t>Also known as NAT overload</a:t>
            </a:r>
          </a:p>
          <a:p>
            <a:pPr lvl="1"/>
            <a:r>
              <a:rPr lang="en-US" dirty="0"/>
              <a:t>Validates that the incoming packets were requested</a:t>
            </a:r>
          </a:p>
          <a:p>
            <a:pPr lvl="1"/>
            <a:r>
              <a:rPr lang="en-US" dirty="0"/>
              <a:t>Uses port numbers to forward the response packets to the correct internal device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7" y="1114816"/>
            <a:ext cx="3070049" cy="261443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6" y="3910138"/>
            <a:ext cx="3070050" cy="260825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77824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49892" y="12527"/>
            <a:ext cx="11742107" cy="901873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NAT Operation</a:t>
            </a:r>
            <a:br>
              <a:rPr lang="en-US" sz="1600" dirty="0"/>
            </a:br>
            <a:r>
              <a:rPr lang="en-US" dirty="0"/>
              <a:t>NAT Advantages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892" y="1002082"/>
            <a:ext cx="10560486" cy="44216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 of NAT</a:t>
            </a:r>
          </a:p>
          <a:p>
            <a:pPr lvl="1"/>
            <a:r>
              <a:rPr lang="en-US" dirty="0"/>
              <a:t>Conserves the legally registered addressing scheme</a:t>
            </a:r>
          </a:p>
          <a:p>
            <a:pPr lvl="1"/>
            <a:r>
              <a:rPr lang="pt-BR" dirty="0"/>
              <a:t>Increases the flexibility of connections to the public network</a:t>
            </a:r>
          </a:p>
          <a:p>
            <a:pPr lvl="1"/>
            <a:r>
              <a:rPr lang="pt-BR" dirty="0"/>
              <a:t>Provides consistency for internal network addressing schemes</a:t>
            </a:r>
          </a:p>
          <a:p>
            <a:pPr lvl="1"/>
            <a:r>
              <a:rPr lang="pt-BR" dirty="0"/>
              <a:t>Provides network security</a:t>
            </a:r>
            <a:endParaRPr lang="en-US" dirty="0"/>
          </a:p>
          <a:p>
            <a:r>
              <a:rPr lang="en-US" dirty="0"/>
              <a:t>Disadvantages of NAT</a:t>
            </a:r>
          </a:p>
          <a:p>
            <a:pPr lvl="1"/>
            <a:r>
              <a:rPr lang="en-US" dirty="0"/>
              <a:t>Performance is degraded</a:t>
            </a:r>
          </a:p>
          <a:p>
            <a:pPr lvl="1"/>
            <a:r>
              <a:rPr lang="pt-BR" dirty="0"/>
              <a:t>End-to-end functionality is degraded</a:t>
            </a:r>
          </a:p>
          <a:p>
            <a:pPr lvl="1"/>
            <a:r>
              <a:rPr lang="pt-BR" dirty="0"/>
              <a:t>End-to-end IP traceability is lost</a:t>
            </a:r>
          </a:p>
          <a:p>
            <a:pPr lvl="1"/>
            <a:r>
              <a:rPr lang="pt-BR" dirty="0"/>
              <a:t>Tunneling is more complicated</a:t>
            </a:r>
          </a:p>
          <a:p>
            <a:pPr lvl="1"/>
            <a:r>
              <a:rPr lang="pt-BR" dirty="0"/>
              <a:t>Initiating TCP connections can be disrupted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51" y="5176924"/>
            <a:ext cx="46386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24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06" y="0"/>
            <a:ext cx="11727994" cy="901874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Configuring NAT</a:t>
            </a:r>
            <a:br>
              <a:rPr lang="en-US" sz="1600" dirty="0"/>
            </a:br>
            <a:r>
              <a:rPr lang="en-US" dirty="0"/>
              <a:t>Configuring Static NAT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006" y="1101898"/>
            <a:ext cx="11586032" cy="5329463"/>
          </a:xfrm>
        </p:spPr>
        <p:txBody>
          <a:bodyPr/>
          <a:lstStyle/>
          <a:p>
            <a:r>
              <a:rPr lang="en-US" dirty="0"/>
              <a:t>Configuring Static NAT</a:t>
            </a:r>
          </a:p>
          <a:p>
            <a:pPr lvl="1"/>
            <a:r>
              <a:rPr lang="en-US" dirty="0"/>
              <a:t>Create the mapping between the inside local and inside global addresses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 source static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local-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global-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Define which interfaces belong to the inside network and which belong to the outside network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inside</a:t>
            </a:r>
          </a:p>
          <a:p>
            <a:pPr lvl="2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outside</a:t>
            </a:r>
          </a:p>
          <a:p>
            <a:r>
              <a:rPr lang="en-US" dirty="0"/>
              <a:t>Analyzing Static NAT</a:t>
            </a:r>
          </a:p>
          <a:p>
            <a:r>
              <a:rPr lang="en-US" dirty="0"/>
              <a:t>Verifying Static NAT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translations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pPr marL="2286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statistics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963" y="2772694"/>
            <a:ext cx="5927399" cy="36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01685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 – Sample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19" y="1097962"/>
            <a:ext cx="1095274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access-list 1 permit 172.16.15.0 0.0.0.255</a:t>
            </a:r>
          </a:p>
          <a:p>
            <a:pPr marL="0" indent="0">
              <a:buNone/>
            </a:pP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pool TEST 209.165.200.225 209.165.200.226 netmask 255.255.255.252</a:t>
            </a:r>
          </a:p>
          <a:p>
            <a:pPr marL="0" indent="0">
              <a:buNone/>
            </a:pP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inside source list 1 pool TEST overload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inside source list 1 s 0/1/0 overload]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ip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nat</a:t>
            </a:r>
            <a:r>
              <a:rPr lang="en-US" dirty="0">
                <a:solidFill>
                  <a:srgbClr val="C00000"/>
                </a:solidFill>
              </a:rPr>
              <a:t> inside source static 172.16.15.18 209.165.200.227 </a:t>
            </a:r>
          </a:p>
          <a:p>
            <a:pPr marL="0" indent="0">
              <a:buNone/>
            </a:pPr>
            <a:r>
              <a:rPr lang="en-US" dirty="0"/>
              <a:t>interface s0/0/0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inside</a:t>
            </a:r>
          </a:p>
          <a:p>
            <a:pPr marL="0" indent="0">
              <a:buNone/>
            </a:pPr>
            <a:r>
              <a:rPr lang="en-US" dirty="0"/>
              <a:t>interface s0/0/1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inside</a:t>
            </a:r>
          </a:p>
          <a:p>
            <a:pPr marL="0" indent="0">
              <a:buNone/>
            </a:pPr>
            <a:r>
              <a:rPr lang="en-US" dirty="0"/>
              <a:t>interface s0/1/0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outside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18" y="2876692"/>
            <a:ext cx="5949759" cy="41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653040-6DA6-404A-878A-9655FCD19C7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fadf15-067a-4e50-a3a9-77b93cbce0b8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1871</Words>
  <Application>Microsoft Office PowerPoint</Application>
  <PresentationFormat>Widescreen</PresentationFormat>
  <Paragraphs>285</Paragraphs>
  <Slides>24</Slides>
  <Notes>20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ＭＳ Ｐゴシック</vt:lpstr>
      <vt:lpstr>NanumSquareRound ExtraBold</vt:lpstr>
      <vt:lpstr>TmonMonsori Black</vt:lpstr>
      <vt:lpstr>Arial</vt:lpstr>
      <vt:lpstr>Calibri</vt:lpstr>
      <vt:lpstr>Courier New</vt:lpstr>
      <vt:lpstr>Office Theme</vt:lpstr>
      <vt:lpstr>Clip</vt:lpstr>
      <vt:lpstr> Lecture 4  Network Address Translation</vt:lpstr>
      <vt:lpstr>Network Address Translation (NAT)</vt:lpstr>
      <vt:lpstr>NAT Operation (Overloading)</vt:lpstr>
      <vt:lpstr>Routable and Nonroutable Addresses</vt:lpstr>
      <vt:lpstr>NAT Operation NAT Characteristics</vt:lpstr>
      <vt:lpstr>NAT Operation Types of NAT</vt:lpstr>
      <vt:lpstr>NAT Operation NAT Advantages</vt:lpstr>
      <vt:lpstr>Configuring NAT Configuring Static NAT</vt:lpstr>
      <vt:lpstr>NAT – Sample Configuration</vt:lpstr>
      <vt:lpstr>Configuring NAT Configuring Dynamic NAT</vt:lpstr>
      <vt:lpstr>Configuring NAT Configuring Dynamic NAT (Cont.)</vt:lpstr>
      <vt:lpstr>Configuring NAT Configuring Dynamic NAT (Cont.)</vt:lpstr>
      <vt:lpstr>NAT – Sample Configuration</vt:lpstr>
      <vt:lpstr>Configuring NAT Configuring Dynamic NAT (Cont.)</vt:lpstr>
      <vt:lpstr>Configuring NAT Configuring Port Address Translations (PAT)</vt:lpstr>
      <vt:lpstr>NAT – Sample Configuration</vt:lpstr>
      <vt:lpstr>Configuring NAT Configuring Port Address Translations(PAT)(Cont.)</vt:lpstr>
      <vt:lpstr>NAT – Sample Configuration</vt:lpstr>
      <vt:lpstr>Configuring NAT Configuring Port Address Translations(PAT)(Cont.)</vt:lpstr>
      <vt:lpstr>Configuring NAT Port Forwarding</vt:lpstr>
      <vt:lpstr>Configuring NAT Port Forwarding</vt:lpstr>
      <vt:lpstr>Configuring NAT Configuring NAT and IPv6</vt:lpstr>
      <vt:lpstr>Configuring NAT Configuring NAT and IPv6 (Cont.)</vt:lpstr>
      <vt:lpstr>Troubleshooting NAT Troubleshooting NAT Configurations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42</cp:revision>
  <dcterms:created xsi:type="dcterms:W3CDTF">2020-07-03T17:09:21Z</dcterms:created>
  <dcterms:modified xsi:type="dcterms:W3CDTF">2022-09-29T16:13:24Z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