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6"/>
  </p:notesMasterIdLst>
  <p:handoutMasterIdLst>
    <p:handoutMasterId r:id="rId37"/>
  </p:handoutMasterIdLst>
  <p:sldIdLst>
    <p:sldId id="257" r:id="rId5"/>
    <p:sldId id="295" r:id="rId6"/>
    <p:sldId id="258" r:id="rId7"/>
    <p:sldId id="671" r:id="rId8"/>
    <p:sldId id="661" r:id="rId9"/>
    <p:sldId id="672" r:id="rId10"/>
    <p:sldId id="568" r:id="rId11"/>
    <p:sldId id="584" r:id="rId12"/>
    <p:sldId id="705" r:id="rId13"/>
    <p:sldId id="677" r:id="rId14"/>
    <p:sldId id="708" r:id="rId15"/>
    <p:sldId id="709" r:id="rId16"/>
    <p:sldId id="707" r:id="rId17"/>
    <p:sldId id="706" r:id="rId18"/>
    <p:sldId id="296" r:id="rId19"/>
    <p:sldId id="297" r:id="rId20"/>
    <p:sldId id="298" r:id="rId21"/>
    <p:sldId id="299" r:id="rId22"/>
    <p:sldId id="300" r:id="rId23"/>
    <p:sldId id="301" r:id="rId24"/>
    <p:sldId id="302" r:id="rId25"/>
    <p:sldId id="303" r:id="rId26"/>
    <p:sldId id="304" r:id="rId27"/>
    <p:sldId id="305" r:id="rId28"/>
    <p:sldId id="306" r:id="rId29"/>
    <p:sldId id="307" r:id="rId30"/>
    <p:sldId id="308" r:id="rId31"/>
    <p:sldId id="309" r:id="rId32"/>
    <p:sldId id="310" r:id="rId33"/>
    <p:sldId id="311" r:id="rId34"/>
    <p:sldId id="312"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9163" autoAdjust="0"/>
    <p:restoredTop sz="62105" autoAdjust="0"/>
  </p:normalViewPr>
  <p:slideViewPr>
    <p:cSldViewPr snapToGrid="0">
      <p:cViewPr varScale="1">
        <p:scale>
          <a:sx n="49" d="100"/>
          <a:sy n="49" d="100"/>
        </p:scale>
        <p:origin x="42" y="114"/>
      </p:cViewPr>
      <p:guideLst/>
    </p:cSldViewPr>
  </p:slideViewPr>
  <p:notesTextViewPr>
    <p:cViewPr>
      <p:scale>
        <a:sx n="1" d="1"/>
        <a:sy n="1" d="1"/>
      </p:scale>
      <p:origin x="0" y="0"/>
    </p:cViewPr>
  </p:notesTextViewPr>
  <p:sorterViewPr>
    <p:cViewPr varScale="1">
      <p:scale>
        <a:sx n="100" d="100"/>
        <a:sy n="100" d="100"/>
      </p:scale>
      <p:origin x="0" y="-5584"/>
    </p:cViewPr>
  </p:sorterViewPr>
  <p:notesViewPr>
    <p:cSldViewPr snapToGrid="0">
      <p:cViewPr varScale="1">
        <p:scale>
          <a:sx n="65" d="100"/>
          <a:sy n="65" d="100"/>
        </p:scale>
        <p:origin x="2016" y="3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1142A18-7283-4A5A-8FA9-A832EE10E90E}" type="datetimeFigureOut">
              <a:rPr lang="en-US" smtClean="0"/>
              <a:t>10/15/2024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210E35E-1BD7-462B-A7E1-5A0E1DB5D165}" type="slidenum">
              <a:rPr lang="en-US" smtClean="0"/>
              <a:t>‹#›</a:t>
            </a:fld>
            <a:endParaRPr lang="en-US"/>
          </a:p>
        </p:txBody>
      </p:sp>
    </p:spTree>
    <p:extLst>
      <p:ext uri="{BB962C8B-B14F-4D97-AF65-F5344CB8AC3E}">
        <p14:creationId xmlns:p14="http://schemas.microsoft.com/office/powerpoint/2010/main" val="4321242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17FAE9-3521-4B8D-B07C-2945F08C4AFC}" type="datetimeFigureOut">
              <a:rPr lang="en-US" smtClean="0"/>
              <a:t>10/15/2024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5C3725-5236-47E7-B1F1-E0541D68825F}" type="slidenum">
              <a:rPr lang="en-US" smtClean="0"/>
              <a:t>‹#›</a:t>
            </a:fld>
            <a:endParaRPr lang="en-US"/>
          </a:p>
        </p:txBody>
      </p:sp>
    </p:spTree>
    <p:extLst>
      <p:ext uri="{BB962C8B-B14F-4D97-AF65-F5344CB8AC3E}">
        <p14:creationId xmlns:p14="http://schemas.microsoft.com/office/powerpoint/2010/main" val="411147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8" Type="http://schemas.openxmlformats.org/officeDocument/2006/relationships/hyperlink" Target="#cite_note-Engines1-1"/><Relationship Id="rId13" Type="http://schemas.openxmlformats.org/officeDocument/2006/relationships/hyperlink" Target="http://en.wikipedia.org/wiki/Phenomena" TargetMode="External"/><Relationship Id="rId18" Type="http://schemas.openxmlformats.org/officeDocument/2006/relationships/hyperlink" Target="http://en.wikipedia.org/wiki/Bit" TargetMode="External"/><Relationship Id="rId3" Type="http://schemas.openxmlformats.org/officeDocument/2006/relationships/hyperlink" Target="http://en.wikipedia.org/wiki/Biocomputers" TargetMode="External"/><Relationship Id="rId7" Type="http://schemas.openxmlformats.org/officeDocument/2006/relationships/hyperlink" Target="http://en.wikipedia.org/wiki/Molecular" TargetMode="External"/><Relationship Id="rId12" Type="http://schemas.openxmlformats.org/officeDocument/2006/relationships/hyperlink" Target="http://en.wikipedia.org/wiki/Quantum_mechanics" TargetMode="External"/><Relationship Id="rId17" Type="http://schemas.openxmlformats.org/officeDocument/2006/relationships/hyperlink" Target="http://en.wikipedia.org/wiki/Transistor" TargetMode="External"/><Relationship Id="rId2" Type="http://schemas.openxmlformats.org/officeDocument/2006/relationships/slide" Target="../slides/slide17.xml"/><Relationship Id="rId16" Type="http://schemas.openxmlformats.org/officeDocument/2006/relationships/hyperlink" Target="http://en.wikipedia.org/wiki/Data" TargetMode="External"/><Relationship Id="rId1" Type="http://schemas.openxmlformats.org/officeDocument/2006/relationships/notesMaster" Target="../notesMasters/notesMaster1.xml"/><Relationship Id="rId6" Type="http://schemas.openxmlformats.org/officeDocument/2006/relationships/hyperlink" Target="http://en.wikipedia.org/wiki/Atom" TargetMode="External"/><Relationship Id="rId11" Type="http://schemas.openxmlformats.org/officeDocument/2006/relationships/hyperlink" Target="http://en.wikipedia.org/wiki/Computation" TargetMode="External"/><Relationship Id="rId5" Type="http://schemas.openxmlformats.org/officeDocument/2006/relationships/hyperlink" Target="http://en.wikipedia.org/wiki/Bioinformatics" TargetMode="External"/><Relationship Id="rId15" Type="http://schemas.openxmlformats.org/officeDocument/2006/relationships/hyperlink" Target="http://en.wikipedia.org/wiki/Quantum_entanglement" TargetMode="External"/><Relationship Id="rId10" Type="http://schemas.openxmlformats.org/officeDocument/2006/relationships/hyperlink" Target="http://en.wikipedia.org/wiki/Molecular_nanotechnology" TargetMode="External"/><Relationship Id="rId19" Type="http://schemas.openxmlformats.org/officeDocument/2006/relationships/hyperlink" Target="http://en.wikipedia.org/wiki/Instruction_(computer_science)" TargetMode="External"/><Relationship Id="rId4" Type="http://schemas.openxmlformats.org/officeDocument/2006/relationships/hyperlink" Target="http://en.wikipedia.org/wiki/DNA_computing" TargetMode="External"/><Relationship Id="rId9" Type="http://schemas.openxmlformats.org/officeDocument/2006/relationships/hyperlink" Target="#cite_note-Nanotsystems-2"/><Relationship Id="rId14" Type="http://schemas.openxmlformats.org/officeDocument/2006/relationships/hyperlink" Target="http://en.wikipedia.org/wiki/Quantum_superposition"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Times New Roman" charset="0"/>
                <a:ea typeface="ＭＳ Ｐゴシック" charset="0"/>
                <a:cs typeface="+mn-cs"/>
              </a:rPr>
              <a:t>E-Science or eScience is </a:t>
            </a:r>
            <a:r>
              <a:rPr lang="en-US" sz="1200" b="1" i="0" kern="1200" dirty="0">
                <a:solidFill>
                  <a:schemeClr val="tx1"/>
                </a:solidFill>
                <a:effectLst/>
                <a:latin typeface="Times New Roman" charset="0"/>
                <a:ea typeface="ＭＳ Ｐゴシック" charset="0"/>
                <a:cs typeface="+mn-cs"/>
              </a:rPr>
              <a:t>computationally intensive science that is carried out in highly distributed network environments</a:t>
            </a:r>
            <a:r>
              <a:rPr lang="en-US" sz="1200" b="0" i="0" kern="1200" dirty="0">
                <a:solidFill>
                  <a:schemeClr val="tx1"/>
                </a:solidFill>
                <a:effectLst/>
                <a:latin typeface="Times New Roman" charset="0"/>
                <a:ea typeface="ＭＳ Ｐゴシック" charset="0"/>
                <a:cs typeface="+mn-cs"/>
              </a:rPr>
              <a:t>, or science that uses immense data sets that require grid computing; the term sometimes includes technologies that enable distributed collaboration, such as the Access Grid.</a:t>
            </a:r>
          </a:p>
          <a:p>
            <a:endParaRPr lang="en-US" dirty="0"/>
          </a:p>
          <a:p>
            <a:endParaRPr lang="en-US" dirty="0"/>
          </a:p>
        </p:txBody>
      </p:sp>
      <p:sp>
        <p:nvSpPr>
          <p:cNvPr id="4" name="Slide Number Placeholder 3"/>
          <p:cNvSpPr>
            <a:spLocks noGrp="1"/>
          </p:cNvSpPr>
          <p:nvPr>
            <p:ph type="sldNum" sz="quarter" idx="5"/>
          </p:nvPr>
        </p:nvSpPr>
        <p:spPr/>
        <p:txBody>
          <a:bodyPr/>
          <a:lstStyle/>
          <a:p>
            <a:fld id="{AE863681-B155-45E5-966A-C425A0C62D01}" type="slidenum">
              <a:rPr lang="zh-CN" altLang="en-US" smtClean="0"/>
              <a:pPr/>
              <a:t>6</a:t>
            </a:fld>
            <a:endParaRPr lang="en-US" altLang="zh-CN"/>
          </a:p>
        </p:txBody>
      </p:sp>
    </p:spTree>
    <p:extLst>
      <p:ext uri="{BB962C8B-B14F-4D97-AF65-F5344CB8AC3E}">
        <p14:creationId xmlns:p14="http://schemas.microsoft.com/office/powerpoint/2010/main" val="2329932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Computing Paradigms</a:t>
            </a:r>
          </a:p>
          <a:p>
            <a:endParaRPr lang="en-US" dirty="0"/>
          </a:p>
          <a:p>
            <a:r>
              <a:rPr lang="en-US" dirty="0"/>
              <a:t>Some common characteristics: design objectives</a:t>
            </a:r>
          </a:p>
          <a:p>
            <a:endParaRPr lang="en-US" dirty="0"/>
          </a:p>
          <a:p>
            <a:r>
              <a:rPr lang="en-US" dirty="0"/>
              <a:t>Major technological challenges </a:t>
            </a:r>
          </a:p>
          <a:p>
            <a:r>
              <a:rPr lang="en-US" dirty="0"/>
              <a:t>(to build distributed system that explore massive parallelism at all processing levels.)</a:t>
            </a:r>
          </a:p>
          <a:p>
            <a:pPr marL="228600" indent="-228600">
              <a:buAutoNum type="arabicPeriod"/>
            </a:pPr>
            <a:r>
              <a:rPr lang="en-US" dirty="0"/>
              <a:t>New network-efficient processors</a:t>
            </a:r>
          </a:p>
          <a:p>
            <a:pPr marL="228600" indent="-228600">
              <a:buAutoNum type="arabicPeriod"/>
            </a:pPr>
            <a:r>
              <a:rPr lang="en-US" dirty="0"/>
              <a:t>Scalable memory and storage schemes</a:t>
            </a:r>
          </a:p>
          <a:p>
            <a:pPr marL="228600" indent="-228600">
              <a:buAutoNum type="arabicPeriod"/>
            </a:pPr>
            <a:r>
              <a:rPr lang="en-US" dirty="0"/>
              <a:t>Distributed OSes</a:t>
            </a:r>
          </a:p>
          <a:p>
            <a:pPr marL="228600" indent="-228600">
              <a:buAutoNum type="arabicPeriod"/>
            </a:pPr>
            <a:r>
              <a:rPr lang="en-US" dirty="0"/>
              <a:t>Middleware for machine virtualization</a:t>
            </a:r>
          </a:p>
          <a:p>
            <a:pPr marL="228600" indent="-228600">
              <a:buAutoNum type="arabicPeriod"/>
            </a:pPr>
            <a:r>
              <a:rPr lang="en-US" dirty="0"/>
              <a:t>New programming models</a:t>
            </a:r>
          </a:p>
          <a:p>
            <a:pPr marL="228600" indent="-228600">
              <a:buAutoNum type="arabicPeriod"/>
            </a:pPr>
            <a:r>
              <a:rPr lang="en-US" dirty="0"/>
              <a:t>Efficient resource management </a:t>
            </a:r>
          </a:p>
          <a:p>
            <a:pPr marL="228600" indent="-228600">
              <a:buAutoNum type="arabicPeriod"/>
            </a:pPr>
            <a:r>
              <a:rPr lang="en-US" dirty="0"/>
              <a:t>Application program development</a:t>
            </a:r>
          </a:p>
        </p:txBody>
      </p:sp>
      <p:sp>
        <p:nvSpPr>
          <p:cNvPr id="4" name="Slide Number Placeholder 3"/>
          <p:cNvSpPr>
            <a:spLocks noGrp="1"/>
          </p:cNvSpPr>
          <p:nvPr>
            <p:ph type="sldNum" sz="quarter" idx="5"/>
          </p:nvPr>
        </p:nvSpPr>
        <p:spPr/>
        <p:txBody>
          <a:bodyPr/>
          <a:lstStyle/>
          <a:p>
            <a:fld id="{AE863681-B155-45E5-966A-C425A0C62D01}" type="slidenum">
              <a:rPr lang="zh-CN" altLang="en-US" smtClean="0"/>
              <a:pPr/>
              <a:t>8</a:t>
            </a:fld>
            <a:endParaRPr lang="en-US" altLang="zh-CN"/>
          </a:p>
        </p:txBody>
      </p:sp>
    </p:spTree>
    <p:extLst>
      <p:ext uri="{BB962C8B-B14F-4D97-AF65-F5344CB8AC3E}">
        <p14:creationId xmlns:p14="http://schemas.microsoft.com/office/powerpoint/2010/main" val="886559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https://www.gartner.com/en/articles/what-s-new-in-the-2023-gartner-hype-cycle-for-emerging-technologies</a:t>
            </a:r>
          </a:p>
          <a:p>
            <a:endParaRPr lang="en-US" dirty="0"/>
          </a:p>
          <a:p>
            <a:r>
              <a:rPr lang="en-US" sz="1200" b="0" i="0" kern="1200" dirty="0">
                <a:solidFill>
                  <a:schemeClr val="tx1"/>
                </a:solidFill>
                <a:effectLst/>
                <a:latin typeface="+mn-lt"/>
                <a:ea typeface="+mn-ea"/>
                <a:cs typeface="+mn-cs"/>
              </a:rPr>
              <a:t>How do Hype Cycles work?</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Each Hype Cycle drills down into the five key phases of a technology’s life cycle.</a:t>
            </a:r>
          </a:p>
          <a:p>
            <a:r>
              <a:rPr lang="en-US" sz="1200" b="1" i="0" kern="1200" dirty="0">
                <a:solidFill>
                  <a:schemeClr val="tx1"/>
                </a:solidFill>
                <a:effectLst/>
                <a:latin typeface="+mn-lt"/>
                <a:ea typeface="+mn-ea"/>
                <a:cs typeface="+mn-cs"/>
              </a:rPr>
              <a:t>Innovation Trigger:</a:t>
            </a:r>
            <a:r>
              <a:rPr lang="en-US" sz="1200" b="0" i="0" kern="1200" dirty="0">
                <a:solidFill>
                  <a:schemeClr val="tx1"/>
                </a:solidFill>
                <a:effectLst/>
                <a:latin typeface="+mn-lt"/>
                <a:ea typeface="+mn-ea"/>
                <a:cs typeface="+mn-cs"/>
              </a:rPr>
              <a:t> A potential technology breakthrough kicks things off. Early proof-of-concept stories and media interest trigger significant publicity. Often no usable products exist and commercial viability is unproven.</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Peak of Inflated Expectations:</a:t>
            </a:r>
            <a:r>
              <a:rPr lang="en-US" sz="1200" b="0" i="0" kern="1200" dirty="0">
                <a:solidFill>
                  <a:schemeClr val="tx1"/>
                </a:solidFill>
                <a:effectLst/>
                <a:latin typeface="+mn-lt"/>
                <a:ea typeface="+mn-ea"/>
                <a:cs typeface="+mn-cs"/>
              </a:rPr>
              <a:t> Early publicity produces a number of success stories — often accompanied by scores of failures. Some companies take action; many do not.</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Trough of Disillusionment:</a:t>
            </a:r>
            <a:r>
              <a:rPr lang="en-US" sz="1200" b="0" i="0" kern="1200" dirty="0">
                <a:solidFill>
                  <a:schemeClr val="tx1"/>
                </a:solidFill>
                <a:effectLst/>
                <a:latin typeface="+mn-lt"/>
                <a:ea typeface="+mn-ea"/>
                <a:cs typeface="+mn-cs"/>
              </a:rPr>
              <a:t> Interest wanes as experiments and implementations fail to deliver. Producers of the technology shake out or fail. Investments continue only if the surviving providers improve their products to the satisfaction of early adopters.</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Slope of Enlightenment:</a:t>
            </a:r>
            <a:r>
              <a:rPr lang="en-US" sz="1200" b="0" i="0" kern="1200" dirty="0">
                <a:solidFill>
                  <a:schemeClr val="tx1"/>
                </a:solidFill>
                <a:effectLst/>
                <a:latin typeface="+mn-lt"/>
                <a:ea typeface="+mn-ea"/>
                <a:cs typeface="+mn-cs"/>
              </a:rPr>
              <a:t> More instances of how the technology can benefit the enterprise start to crystallize and become more widely understood. Second- and third-generation products appear from technology providers. More enterprises fund pilots; conservative companies remain cautious.</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Plateau of Productivity:</a:t>
            </a:r>
            <a:r>
              <a:rPr lang="en-US" sz="1200" b="0" i="0" kern="1200" dirty="0">
                <a:solidFill>
                  <a:schemeClr val="tx1"/>
                </a:solidFill>
                <a:effectLst/>
                <a:latin typeface="+mn-lt"/>
                <a:ea typeface="+mn-ea"/>
                <a:cs typeface="+mn-cs"/>
              </a:rPr>
              <a:t> Mainstream adoption starts to take off. Criteria for assessing provider viability are more clearly defined. The technology's broad market applicability and relevance are clearly paying off.</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5C3725-5236-47E7-B1F1-E0541D68825F}" type="slidenum">
              <a:rPr lang="en-US" smtClean="0"/>
              <a:t>12</a:t>
            </a:fld>
            <a:endParaRPr lang="en-US"/>
          </a:p>
        </p:txBody>
      </p:sp>
    </p:spTree>
    <p:extLst>
      <p:ext uri="{BB962C8B-B14F-4D97-AF65-F5344CB8AC3E}">
        <p14:creationId xmlns:p14="http://schemas.microsoft.com/office/powerpoint/2010/main" val="2685932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https://www.gartner.com/en/articles/what-s-new-in-the-2023-gartner-hype-cycle-for-emerging-technologies</a:t>
            </a:r>
          </a:p>
          <a:p>
            <a:endParaRPr lang="en-US" dirty="0"/>
          </a:p>
          <a:p>
            <a:r>
              <a:rPr lang="en-US" sz="1200" b="0" i="0" kern="1200" dirty="0">
                <a:solidFill>
                  <a:schemeClr val="tx1"/>
                </a:solidFill>
                <a:effectLst/>
                <a:latin typeface="+mn-lt"/>
                <a:ea typeface="+mn-ea"/>
                <a:cs typeface="+mn-cs"/>
              </a:rPr>
              <a:t>How do Hype Cycles work?</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Each Hype Cycle drills down into the five key phases of a technology’s life cycle.</a:t>
            </a:r>
          </a:p>
          <a:p>
            <a:r>
              <a:rPr lang="en-US" sz="1200" b="1" i="0" kern="1200" dirty="0">
                <a:solidFill>
                  <a:schemeClr val="tx1"/>
                </a:solidFill>
                <a:effectLst/>
                <a:latin typeface="+mn-lt"/>
                <a:ea typeface="+mn-ea"/>
                <a:cs typeface="+mn-cs"/>
              </a:rPr>
              <a:t>Innovation Trigger:</a:t>
            </a:r>
            <a:r>
              <a:rPr lang="en-US" sz="1200" b="0" i="0" kern="1200" dirty="0">
                <a:solidFill>
                  <a:schemeClr val="tx1"/>
                </a:solidFill>
                <a:effectLst/>
                <a:latin typeface="+mn-lt"/>
                <a:ea typeface="+mn-ea"/>
                <a:cs typeface="+mn-cs"/>
              </a:rPr>
              <a:t> A potential technology breakthrough kicks things off. Early proof-of-concept stories and media interest trigger significant publicity. Often no usable products exist and commercial viability is unproven.</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Peak of Inflated Expectations:</a:t>
            </a:r>
            <a:r>
              <a:rPr lang="en-US" sz="1200" b="0" i="0" kern="1200" dirty="0">
                <a:solidFill>
                  <a:schemeClr val="tx1"/>
                </a:solidFill>
                <a:effectLst/>
                <a:latin typeface="+mn-lt"/>
                <a:ea typeface="+mn-ea"/>
                <a:cs typeface="+mn-cs"/>
              </a:rPr>
              <a:t> Early publicity produces a number of success stories — often accompanied by scores of failures. Some companies take action; many do not.</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Trough of Disillusionment:</a:t>
            </a:r>
            <a:r>
              <a:rPr lang="en-US" sz="1200" b="0" i="0" kern="1200" dirty="0">
                <a:solidFill>
                  <a:schemeClr val="tx1"/>
                </a:solidFill>
                <a:effectLst/>
                <a:latin typeface="+mn-lt"/>
                <a:ea typeface="+mn-ea"/>
                <a:cs typeface="+mn-cs"/>
              </a:rPr>
              <a:t> Interest wanes as experiments and implementations fail to deliver. Producers of the technology shake out or fail. Investments continue only if the surviving providers improve their products to the satisfaction of early adopters.</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Slope of Enlightenment:</a:t>
            </a:r>
            <a:r>
              <a:rPr lang="en-US" sz="1200" b="0" i="0" kern="1200" dirty="0">
                <a:solidFill>
                  <a:schemeClr val="tx1"/>
                </a:solidFill>
                <a:effectLst/>
                <a:latin typeface="+mn-lt"/>
                <a:ea typeface="+mn-ea"/>
                <a:cs typeface="+mn-cs"/>
              </a:rPr>
              <a:t> More instances of how the technology can benefit the enterprise start to crystallize and become more widely understood. Second- and third-generation products appear from technology providers. More enterprises fund pilots; conservative companies remain cautious.</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Plateau of Productivity:</a:t>
            </a:r>
            <a:r>
              <a:rPr lang="en-US" sz="1200" b="0" i="0" kern="1200" dirty="0">
                <a:solidFill>
                  <a:schemeClr val="tx1"/>
                </a:solidFill>
                <a:effectLst/>
                <a:latin typeface="+mn-lt"/>
                <a:ea typeface="+mn-ea"/>
                <a:cs typeface="+mn-cs"/>
              </a:rPr>
              <a:t> Mainstream adoption starts to take off. Criteria for assessing provider viability are more clearly defined. The technology's broad market applicability and relevance are clearly paying off.</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5C3725-5236-47E7-B1F1-E0541D68825F}" type="slidenum">
              <a:rPr lang="en-US" smtClean="0"/>
              <a:t>13</a:t>
            </a:fld>
            <a:endParaRPr lang="en-US"/>
          </a:p>
        </p:txBody>
      </p:sp>
    </p:spTree>
    <p:extLst>
      <p:ext uri="{BB962C8B-B14F-4D97-AF65-F5344CB8AC3E}">
        <p14:creationId xmlns:p14="http://schemas.microsoft.com/office/powerpoint/2010/main" val="3292555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https://www.gartner.com/en/newsroom/press-releases/2021-08-23-gartner-identifies-key-emerging-technologies-spurring-innovation-through-trust-growth-and-change</a:t>
            </a:r>
          </a:p>
          <a:p>
            <a:endParaRPr lang="en-US" dirty="0"/>
          </a:p>
          <a:p>
            <a:endParaRPr lang="en-US" sz="1200" b="1" i="0" kern="1200" dirty="0">
              <a:solidFill>
                <a:schemeClr val="tx1"/>
              </a:solidFill>
              <a:effectLst/>
              <a:latin typeface="Times New Roman" charset="0"/>
              <a:ea typeface="ＭＳ Ｐゴシック" charset="0"/>
              <a:cs typeface="+mn-cs"/>
            </a:endParaRPr>
          </a:p>
          <a:p>
            <a:r>
              <a:rPr lang="en-US" sz="1200" b="1" i="0" kern="1200" dirty="0">
                <a:solidFill>
                  <a:schemeClr val="tx1"/>
                </a:solidFill>
                <a:effectLst/>
                <a:latin typeface="Times New Roman" charset="0"/>
                <a:ea typeface="ＭＳ Ｐゴシック" charset="0"/>
                <a:cs typeface="+mn-cs"/>
              </a:rPr>
              <a:t>https://en.wikipedia.org/wiki/Gartner_hype_cycle</a:t>
            </a:r>
          </a:p>
          <a:p>
            <a:endParaRPr lang="en-US" sz="1200" b="1" i="0" kern="1200" dirty="0">
              <a:solidFill>
                <a:schemeClr val="tx1"/>
              </a:solidFill>
              <a:effectLst/>
              <a:latin typeface="Times New Roman" charset="0"/>
              <a:ea typeface="ＭＳ Ｐゴシック" charset="0"/>
              <a:cs typeface="+mn-cs"/>
            </a:endParaRPr>
          </a:p>
          <a:p>
            <a:endParaRPr lang="en-US" dirty="0"/>
          </a:p>
          <a:p>
            <a:endParaRPr lang="en-US" dirty="0"/>
          </a:p>
          <a:p>
            <a:r>
              <a:rPr lang="en-US" sz="1200" b="0" i="0" kern="1200" dirty="0">
                <a:solidFill>
                  <a:schemeClr val="tx1"/>
                </a:solidFill>
                <a:effectLst/>
                <a:latin typeface="+mn-lt"/>
                <a:ea typeface="+mn-ea"/>
                <a:cs typeface="+mn-cs"/>
              </a:rPr>
              <a:t>How do Hype Cycles work?</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Each Hype Cycle drills down into the five key phases of a technology’s life cycle.</a:t>
            </a:r>
          </a:p>
          <a:p>
            <a:r>
              <a:rPr lang="en-US" sz="1200" b="1" i="0" kern="1200" dirty="0">
                <a:solidFill>
                  <a:schemeClr val="tx1"/>
                </a:solidFill>
                <a:effectLst/>
                <a:latin typeface="+mn-lt"/>
                <a:ea typeface="+mn-ea"/>
                <a:cs typeface="+mn-cs"/>
              </a:rPr>
              <a:t>Innovation Trigger:</a:t>
            </a:r>
            <a:r>
              <a:rPr lang="en-US" sz="1200" b="0" i="0" kern="1200" dirty="0">
                <a:solidFill>
                  <a:schemeClr val="tx1"/>
                </a:solidFill>
                <a:effectLst/>
                <a:latin typeface="+mn-lt"/>
                <a:ea typeface="+mn-ea"/>
                <a:cs typeface="+mn-cs"/>
              </a:rPr>
              <a:t> A potential technology breakthrough kicks things off. Early proof-of-concept stories and media interest trigger significant publicity. Often no usable products exist and commercial viability is unproven.</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Peak of Inflated Expectations:</a:t>
            </a:r>
            <a:r>
              <a:rPr lang="en-US" sz="1200" b="0" i="0" kern="1200" dirty="0">
                <a:solidFill>
                  <a:schemeClr val="tx1"/>
                </a:solidFill>
                <a:effectLst/>
                <a:latin typeface="+mn-lt"/>
                <a:ea typeface="+mn-ea"/>
                <a:cs typeface="+mn-cs"/>
              </a:rPr>
              <a:t> Early publicity produces a number of success stories — often accompanied by scores of failures. Some companies take action; many do not.</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Trough of Disillusionment:</a:t>
            </a:r>
            <a:r>
              <a:rPr lang="en-US" sz="1200" b="0" i="0" kern="1200" dirty="0">
                <a:solidFill>
                  <a:schemeClr val="tx1"/>
                </a:solidFill>
                <a:effectLst/>
                <a:latin typeface="+mn-lt"/>
                <a:ea typeface="+mn-ea"/>
                <a:cs typeface="+mn-cs"/>
              </a:rPr>
              <a:t> Interest wanes as experiments and implementations fail to deliver. Producers of the technology shake out or fail. Investments continue only if the surviving providers improve their products to the satisfaction of early adopters.</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Slope of Enlightenment:</a:t>
            </a:r>
            <a:r>
              <a:rPr lang="en-US" sz="1200" b="0" i="0" kern="1200" dirty="0">
                <a:solidFill>
                  <a:schemeClr val="tx1"/>
                </a:solidFill>
                <a:effectLst/>
                <a:latin typeface="+mn-lt"/>
                <a:ea typeface="+mn-ea"/>
                <a:cs typeface="+mn-cs"/>
              </a:rPr>
              <a:t> More instances of how the technology can benefit the enterprise start to crystallize and become more widely understood. Second- and third-generation products appear from technology providers. More enterprises fund pilots; conservative companies remain cautious.</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Plateau of Productivity:</a:t>
            </a:r>
            <a:r>
              <a:rPr lang="en-US" sz="1200" b="0" i="0" kern="1200" dirty="0">
                <a:solidFill>
                  <a:schemeClr val="tx1"/>
                </a:solidFill>
                <a:effectLst/>
                <a:latin typeface="+mn-lt"/>
                <a:ea typeface="+mn-ea"/>
                <a:cs typeface="+mn-cs"/>
              </a:rPr>
              <a:t> Mainstream adoption starts to take off. Criteria for assessing provider viability are more clearly defined. The technology's broad market applicability and relevance are clearly paying off.</a:t>
            </a:r>
          </a:p>
          <a:p>
            <a:endParaRPr lang="en-US" dirty="0"/>
          </a:p>
          <a:p>
            <a:endParaRPr lang="en-US" dirty="0"/>
          </a:p>
        </p:txBody>
      </p:sp>
      <p:sp>
        <p:nvSpPr>
          <p:cNvPr id="4" name="Slide Number Placeholder 3"/>
          <p:cNvSpPr>
            <a:spLocks noGrp="1"/>
          </p:cNvSpPr>
          <p:nvPr>
            <p:ph type="sldNum" sz="quarter" idx="5"/>
          </p:nvPr>
        </p:nvSpPr>
        <p:spPr/>
        <p:txBody>
          <a:bodyPr/>
          <a:lstStyle/>
          <a:p>
            <a:fld id="{AE863681-B155-45E5-966A-C425A0C62D01}" type="slidenum">
              <a:rPr lang="zh-CN" altLang="en-US" smtClean="0"/>
              <a:pPr/>
              <a:t>14</a:t>
            </a:fld>
            <a:endParaRPr lang="en-US" altLang="zh-CN"/>
          </a:p>
        </p:txBody>
      </p:sp>
    </p:spTree>
    <p:extLst>
      <p:ext uri="{BB962C8B-B14F-4D97-AF65-F5344CB8AC3E}">
        <p14:creationId xmlns:p14="http://schemas.microsoft.com/office/powerpoint/2010/main" val="42149609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 Biocomputing</a:t>
            </a:r>
            <a:r>
              <a:rPr lang="en-US" altLang="en-US" dirty="0"/>
              <a:t> may refer to:</a:t>
            </a:r>
          </a:p>
          <a:p>
            <a:r>
              <a:rPr lang="en-US" altLang="en-US" dirty="0" err="1">
                <a:hlinkClick r:id="rId3" action="ppaction://hlinkfile" tooltip="Biocomputers"/>
              </a:rPr>
              <a:t>Biocomputers</a:t>
            </a:r>
            <a:r>
              <a:rPr lang="en-US" altLang="en-US" dirty="0"/>
              <a:t>, systems of biologically derived molecules that perform computational processes </a:t>
            </a:r>
          </a:p>
          <a:p>
            <a:pPr lvl="1"/>
            <a:r>
              <a:rPr lang="en-US" altLang="en-US" dirty="0">
                <a:hlinkClick r:id="rId4" action="ppaction://hlinkfile" tooltip="DNA computing"/>
              </a:rPr>
              <a:t>DNA computing</a:t>
            </a:r>
            <a:r>
              <a:rPr lang="en-US" altLang="en-US" dirty="0"/>
              <a:t>, a form of biological computing that uses DNA</a:t>
            </a:r>
          </a:p>
          <a:p>
            <a:r>
              <a:rPr lang="en-US" altLang="en-US" dirty="0">
                <a:hlinkClick r:id="rId5" action="ppaction://hlinkfile" tooltip="Bioinformatics"/>
              </a:rPr>
              <a:t>Bioinformatics</a:t>
            </a:r>
            <a:r>
              <a:rPr lang="en-US" altLang="en-US" dirty="0"/>
              <a:t>, the application of statistics and computer science to the field of molecular biology</a:t>
            </a:r>
          </a:p>
          <a:p>
            <a:pPr eaLnBrk="1" hangingPunct="1">
              <a:spcBef>
                <a:spcPct val="0"/>
              </a:spcBef>
            </a:pPr>
            <a:endParaRPr lang="en-US" altLang="en-US" dirty="0"/>
          </a:p>
          <a:p>
            <a:pPr eaLnBrk="1" hangingPunct="1">
              <a:spcBef>
                <a:spcPct val="0"/>
              </a:spcBef>
            </a:pPr>
            <a:r>
              <a:rPr lang="en-US" altLang="en-US" dirty="0"/>
              <a:t>* </a:t>
            </a:r>
            <a:r>
              <a:rPr lang="en-US" altLang="en-US" dirty="0" err="1"/>
              <a:t>Nanocomputing</a:t>
            </a:r>
            <a:endParaRPr lang="en-US" altLang="en-US" dirty="0"/>
          </a:p>
          <a:p>
            <a:pPr eaLnBrk="1" hangingPunct="1">
              <a:spcBef>
                <a:spcPct val="0"/>
              </a:spcBef>
            </a:pPr>
            <a:r>
              <a:rPr lang="en-US" altLang="en-US" dirty="0"/>
              <a:t>Computation that use nanotechnology</a:t>
            </a:r>
          </a:p>
          <a:p>
            <a:pPr eaLnBrk="1" hangingPunct="1">
              <a:spcBef>
                <a:spcPct val="0"/>
              </a:spcBef>
            </a:pPr>
            <a:r>
              <a:rPr lang="en-US" altLang="en-US" b="1" dirty="0"/>
              <a:t>Nanotechnology</a:t>
            </a:r>
            <a:r>
              <a:rPr lang="en-US" altLang="en-US" dirty="0"/>
              <a:t> (sometimes shortened to "</a:t>
            </a:r>
            <a:r>
              <a:rPr lang="en-US" altLang="en-US" b="1" dirty="0"/>
              <a:t>nanotech</a:t>
            </a:r>
            <a:r>
              <a:rPr lang="en-US" altLang="en-US" dirty="0"/>
              <a:t>") is the manipulation of matter on an </a:t>
            </a:r>
            <a:r>
              <a:rPr lang="en-US" altLang="en-US" dirty="0">
                <a:hlinkClick r:id="rId6" action="ppaction://hlinkfile" tooltip="Atom"/>
              </a:rPr>
              <a:t>atomic</a:t>
            </a:r>
            <a:r>
              <a:rPr lang="en-US" altLang="en-US" dirty="0"/>
              <a:t> and </a:t>
            </a:r>
            <a:r>
              <a:rPr lang="en-US" altLang="en-US" dirty="0">
                <a:hlinkClick r:id="rId7" action="ppaction://hlinkfile" tooltip="Molecular"/>
              </a:rPr>
              <a:t>molecular</a:t>
            </a:r>
            <a:r>
              <a:rPr lang="en-US" altLang="en-US" dirty="0"/>
              <a:t> scale. The earliest, widespread description of nanotechnology</a:t>
            </a:r>
            <a:r>
              <a:rPr lang="en-US" altLang="en-US" baseline="30000" dirty="0">
                <a:hlinkClick r:id="rId8" action="ppaction://hlinkfile"/>
              </a:rPr>
              <a:t>[1]</a:t>
            </a:r>
            <a:r>
              <a:rPr lang="en-US" altLang="en-US" baseline="30000" dirty="0">
                <a:hlinkClick r:id="rId9" action="ppaction://hlinkfile"/>
              </a:rPr>
              <a:t>[2]</a:t>
            </a:r>
            <a:r>
              <a:rPr lang="en-US" altLang="en-US" dirty="0"/>
              <a:t> referred to the particular technological goal of precisely manipulating atoms and molecules for fabrication of macroscale products, also now referred to as </a:t>
            </a:r>
            <a:r>
              <a:rPr lang="en-US" altLang="en-US" dirty="0">
                <a:hlinkClick r:id="rId10" action="ppaction://hlinkfile" tooltip="Molecular nanotechnology"/>
              </a:rPr>
              <a:t>molecular nanotechnology</a:t>
            </a:r>
            <a:r>
              <a:rPr lang="en-US" altLang="en-US" dirty="0"/>
              <a:t>. </a:t>
            </a:r>
          </a:p>
          <a:p>
            <a:pPr eaLnBrk="1" hangingPunct="1">
              <a:spcBef>
                <a:spcPct val="0"/>
              </a:spcBef>
            </a:pPr>
            <a:endParaRPr lang="en-US" altLang="en-US" dirty="0"/>
          </a:p>
          <a:p>
            <a:pPr eaLnBrk="1" hangingPunct="1">
              <a:spcBef>
                <a:spcPct val="0"/>
              </a:spcBef>
            </a:pPr>
            <a:r>
              <a:rPr lang="en-US" altLang="en-US" dirty="0"/>
              <a:t>* A </a:t>
            </a:r>
            <a:r>
              <a:rPr lang="en-US" altLang="en-US" b="1" dirty="0"/>
              <a:t>quantum computer</a:t>
            </a:r>
            <a:r>
              <a:rPr lang="en-US" altLang="en-US" dirty="0"/>
              <a:t> (also known as a </a:t>
            </a:r>
            <a:r>
              <a:rPr lang="en-US" altLang="en-US" b="1" dirty="0"/>
              <a:t>quantum supercomputer</a:t>
            </a:r>
            <a:r>
              <a:rPr lang="en-US" altLang="en-US" dirty="0"/>
              <a:t>) is a </a:t>
            </a:r>
            <a:r>
              <a:rPr lang="en-US" altLang="en-US" dirty="0">
                <a:hlinkClick r:id="rId11" action="ppaction://hlinkfile" tooltip="Computation"/>
              </a:rPr>
              <a:t>computation</a:t>
            </a:r>
            <a:r>
              <a:rPr lang="en-US" altLang="en-US" dirty="0"/>
              <a:t> device that makes direct use of </a:t>
            </a:r>
            <a:r>
              <a:rPr lang="en-US" altLang="en-US" dirty="0">
                <a:hlinkClick r:id="rId12" action="ppaction://hlinkfile" tooltip="Quantum mechanics"/>
              </a:rPr>
              <a:t>quantum-mechanical</a:t>
            </a:r>
            <a:r>
              <a:rPr lang="en-US" altLang="en-US" dirty="0"/>
              <a:t> </a:t>
            </a:r>
            <a:r>
              <a:rPr lang="en-US" altLang="en-US" dirty="0">
                <a:hlinkClick r:id="rId13" action="ppaction://hlinkfile" tooltip="Phenomena"/>
              </a:rPr>
              <a:t>phenomena</a:t>
            </a:r>
            <a:r>
              <a:rPr lang="en-US" altLang="en-US" dirty="0"/>
              <a:t>, such as </a:t>
            </a:r>
            <a:r>
              <a:rPr lang="en-US" altLang="en-US" dirty="0">
                <a:hlinkClick r:id="rId14" action="ppaction://hlinkfile" tooltip="Quantum superposition"/>
              </a:rPr>
              <a:t>superposition</a:t>
            </a:r>
            <a:r>
              <a:rPr lang="en-US" altLang="en-US" dirty="0"/>
              <a:t> and </a:t>
            </a:r>
            <a:r>
              <a:rPr lang="en-US" altLang="en-US" dirty="0">
                <a:hlinkClick r:id="rId15" action="ppaction://hlinkfile" tooltip="Quantum entanglement"/>
              </a:rPr>
              <a:t>entanglement</a:t>
            </a:r>
            <a:r>
              <a:rPr lang="en-US" altLang="en-US" dirty="0"/>
              <a:t>, to perform operations on </a:t>
            </a:r>
            <a:r>
              <a:rPr lang="en-US" altLang="en-US" dirty="0">
                <a:hlinkClick r:id="rId16" action="ppaction://hlinkfile" tooltip="Data"/>
              </a:rPr>
              <a:t>data</a:t>
            </a:r>
            <a:r>
              <a:rPr lang="en-US" altLang="en-US" dirty="0"/>
              <a:t>. Quantum computers are different from digital computers based on </a:t>
            </a:r>
            <a:r>
              <a:rPr lang="en-US" altLang="en-US" dirty="0">
                <a:hlinkClick r:id="rId17" action="ppaction://hlinkfile" tooltip="Transistor"/>
              </a:rPr>
              <a:t>transistors</a:t>
            </a:r>
            <a:r>
              <a:rPr lang="en-US" altLang="en-US" dirty="0"/>
              <a:t>. Whereas digital computers require data to be encoded into binary digits (</a:t>
            </a:r>
            <a:r>
              <a:rPr lang="en-US" altLang="en-US" dirty="0">
                <a:hlinkClick r:id="rId18" action="ppaction://hlinkfile" tooltip="Bit"/>
              </a:rPr>
              <a:t>bits</a:t>
            </a:r>
            <a:r>
              <a:rPr lang="en-US" altLang="en-US" dirty="0"/>
              <a:t>), quantum computation uses quantum properties to represent data and perform </a:t>
            </a:r>
            <a:r>
              <a:rPr lang="en-US" altLang="en-US" dirty="0">
                <a:hlinkClick r:id="rId19" action="ppaction://hlinkfile" tooltip="Instruction (computer science)"/>
              </a:rPr>
              <a:t>operations</a:t>
            </a:r>
            <a:r>
              <a:rPr lang="en-US" altLang="en-US" dirty="0"/>
              <a:t> on these data.</a:t>
            </a:r>
          </a:p>
          <a:p>
            <a:pPr eaLnBrk="1" hangingPunct="1">
              <a:spcBef>
                <a:spcPct val="0"/>
              </a:spcBef>
            </a:pPr>
            <a:endParaRPr lang="en-US" altLang="en-US" dirty="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7DFB3BB-A339-4FF6-B3FE-CFF892402638}" type="slidenum">
              <a:rPr lang="en-US" altLang="en-US" sz="1200"/>
              <a:pPr/>
              <a:t>17</a:t>
            </a:fld>
            <a:endParaRPr lang="en-US" altLang="en-US" sz="1200"/>
          </a:p>
        </p:txBody>
      </p:sp>
    </p:spTree>
    <p:extLst>
      <p:ext uri="{BB962C8B-B14F-4D97-AF65-F5344CB8AC3E}">
        <p14:creationId xmlns:p14="http://schemas.microsoft.com/office/powerpoint/2010/main" val="29899275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eaLnBrk="1" hangingPunct="1">
              <a:spcBef>
                <a:spcPct val="0"/>
              </a:spcBef>
            </a:pPr>
            <a:r>
              <a:rPr lang="en-US" altLang="en-US" sz="2400"/>
              <a:t>Google processes 20 PB a day (2008)</a:t>
            </a:r>
          </a:p>
          <a:p>
            <a:pPr lvl="1" eaLnBrk="1" hangingPunct="1">
              <a:spcBef>
                <a:spcPct val="0"/>
              </a:spcBef>
            </a:pPr>
            <a:endParaRPr lang="en-US" altLang="ko-KR" sz="2400">
              <a:ea typeface="굴림" panose="020B0600000101010101" pitchFamily="34" charset="-127"/>
            </a:endParaRPr>
          </a:p>
          <a:p>
            <a:pPr lvl="1" eaLnBrk="1" hangingPunct="1">
              <a:spcBef>
                <a:spcPct val="0"/>
              </a:spcBef>
            </a:pPr>
            <a:endParaRPr lang="en-US" altLang="ko-KR" sz="2400">
              <a:ea typeface="굴림" panose="020B0600000101010101" pitchFamily="34" charset="-127"/>
            </a:endParaRPr>
          </a:p>
          <a:p>
            <a:pPr lvl="1" eaLnBrk="1" hangingPunct="1">
              <a:spcBef>
                <a:spcPct val="0"/>
              </a:spcBef>
            </a:pPr>
            <a:r>
              <a:rPr lang="en-US" altLang="ko-KR" sz="2400">
                <a:ea typeface="굴림" panose="020B0600000101010101" pitchFamily="34" charset="-127"/>
              </a:rPr>
              <a:t>Kazaa (formally, </a:t>
            </a:r>
            <a:r>
              <a:rPr lang="en-US" altLang="en-US" sz="2400"/>
              <a:t>KaZaA</a:t>
            </a:r>
            <a:r>
              <a:rPr lang="en-US" altLang="ko-KR" sz="2400">
                <a:ea typeface="굴림" panose="020B0600000101010101" pitchFamily="34" charset="-127"/>
              </a:rPr>
              <a:t>)</a:t>
            </a:r>
            <a:endParaRPr lang="en-US" altLang="en-US" sz="2400"/>
          </a:p>
          <a:p>
            <a:pPr lvl="1" eaLnBrk="1" hangingPunct="1">
              <a:spcBef>
                <a:spcPct val="0"/>
              </a:spcBef>
            </a:pPr>
            <a:r>
              <a:rPr lang="en-US" altLang="en-US" sz="2400"/>
              <a:t>BitTorrent</a:t>
            </a:r>
          </a:p>
          <a:p>
            <a:pPr eaLnBrk="1" hangingPunct="1">
              <a:spcBef>
                <a:spcPct val="0"/>
              </a:spcBef>
            </a:pPr>
            <a:endParaRPr lang="en-US" altLang="en-US"/>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3A5F756-CA5C-448F-A2E7-3804D88D6473}" type="slidenum">
              <a:rPr lang="en-US" altLang="en-US" sz="1200"/>
              <a:pPr/>
              <a:t>24</a:t>
            </a:fld>
            <a:endParaRPr lang="en-US" altLang="en-US" sz="1200"/>
          </a:p>
        </p:txBody>
      </p:sp>
    </p:spTree>
    <p:extLst>
      <p:ext uri="{BB962C8B-B14F-4D97-AF65-F5344CB8AC3E}">
        <p14:creationId xmlns:p14="http://schemas.microsoft.com/office/powerpoint/2010/main" val="40578645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7FD880A-E3D2-42C5-AB8B-9FA828508306}" type="slidenum">
              <a:rPr lang="en-US" altLang="en-US" sz="1200"/>
              <a:pPr/>
              <a:t>30</a:t>
            </a:fld>
            <a:endParaRPr lang="en-US" altLang="en-US" sz="1200"/>
          </a:p>
        </p:txBody>
      </p:sp>
    </p:spTree>
    <p:extLst>
      <p:ext uri="{BB962C8B-B14F-4D97-AF65-F5344CB8AC3E}">
        <p14:creationId xmlns:p14="http://schemas.microsoft.com/office/powerpoint/2010/main" val="7454434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5427" y="0"/>
            <a:ext cx="11778343" cy="3509963"/>
          </a:xfrm>
        </p:spPr>
        <p:txBody>
          <a:bodyPr anchor="b">
            <a:normAutofit/>
          </a:bodyPr>
          <a:lstStyle>
            <a:lvl1pPr algn="ctr">
              <a:defRPr sz="4800"/>
            </a:lvl1pPr>
          </a:lstStyle>
          <a:p>
            <a:r>
              <a:rPr lang="en-US" dirty="0"/>
              <a:t>Click to edit Master title style</a:t>
            </a:r>
          </a:p>
        </p:txBody>
      </p:sp>
      <p:sp>
        <p:nvSpPr>
          <p:cNvPr id="3" name="Subtitle 2"/>
          <p:cNvSpPr>
            <a:spLocks noGrp="1"/>
          </p:cNvSpPr>
          <p:nvPr>
            <p:ph type="subTitle" idx="1"/>
          </p:nvPr>
        </p:nvSpPr>
        <p:spPr>
          <a:xfrm>
            <a:off x="435427" y="3602038"/>
            <a:ext cx="11299373"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E28A5CF-960C-43F4-A9FF-1F4744ECDD93}" type="datetimeFigureOut">
              <a:rPr lang="en-US" smtClean="0"/>
              <a:t>10/15/2024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41F10-3B87-4F43-AE84-DBEF13163EE8}" type="slidenum">
              <a:rPr lang="en-US" smtClean="0"/>
              <a:t>‹#›</a:t>
            </a:fld>
            <a:endParaRPr lang="en-US"/>
          </a:p>
        </p:txBody>
      </p:sp>
    </p:spTree>
    <p:extLst>
      <p:ext uri="{BB962C8B-B14F-4D97-AF65-F5344CB8AC3E}">
        <p14:creationId xmlns:p14="http://schemas.microsoft.com/office/powerpoint/2010/main" val="1617478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28A5CF-960C-43F4-A9FF-1F4744ECDD93}" type="datetimeFigureOut">
              <a:rPr lang="en-US" smtClean="0"/>
              <a:t>10/15/2024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41F10-3B87-4F43-AE84-DBEF13163EE8}" type="slidenum">
              <a:rPr lang="en-US" smtClean="0"/>
              <a:t>‹#›</a:t>
            </a:fld>
            <a:endParaRPr lang="en-US"/>
          </a:p>
        </p:txBody>
      </p:sp>
    </p:spTree>
    <p:extLst>
      <p:ext uri="{BB962C8B-B14F-4D97-AF65-F5344CB8AC3E}">
        <p14:creationId xmlns:p14="http://schemas.microsoft.com/office/powerpoint/2010/main" val="2886031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330542" y="365125"/>
            <a:ext cx="13716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199" y="365125"/>
            <a:ext cx="9786257"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28A5CF-960C-43F4-A9FF-1F4744ECDD93}" type="datetimeFigureOut">
              <a:rPr lang="en-US" smtClean="0"/>
              <a:t>10/15/2024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41F10-3B87-4F43-AE84-DBEF13163EE8}" type="slidenum">
              <a:rPr lang="en-US" smtClean="0"/>
              <a:t>‹#›</a:t>
            </a:fld>
            <a:endParaRPr lang="en-US"/>
          </a:p>
        </p:txBody>
      </p:sp>
    </p:spTree>
    <p:extLst>
      <p:ext uri="{BB962C8B-B14F-4D97-AF65-F5344CB8AC3E}">
        <p14:creationId xmlns:p14="http://schemas.microsoft.com/office/powerpoint/2010/main" val="15230348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3" name="Text Box 11">
            <a:extLst>
              <a:ext uri="{FF2B5EF4-FFF2-40B4-BE49-F238E27FC236}">
                <a16:creationId xmlns:a16="http://schemas.microsoft.com/office/drawing/2014/main" id="{01A679AB-FCCE-49B1-8D59-7EE8FC074317}"/>
              </a:ext>
            </a:extLst>
          </p:cNvPr>
          <p:cNvSpPr txBox="1">
            <a:spLocks noChangeArrowheads="1"/>
          </p:cNvSpPr>
          <p:nvPr userDrawn="1"/>
        </p:nvSpPr>
        <p:spPr bwMode="auto">
          <a:xfrm>
            <a:off x="11207752" y="6511926"/>
            <a:ext cx="984249"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32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32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32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32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32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32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32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32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3200" b="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fld id="{4473DB1D-8BFF-48B5-83F9-F5F338834C98}" type="slidenum">
              <a:rPr lang="en-US" altLang="en-US" sz="1000" smtClean="0">
                <a:effectLst>
                  <a:outerShdw blurRad="38100" dist="38100" dir="2700000" algn="tl">
                    <a:srgbClr val="000000"/>
                  </a:outerShdw>
                </a:effectLst>
              </a:rPr>
              <a:pPr eaLnBrk="1" hangingPunct="1">
                <a:spcBef>
                  <a:spcPct val="50000"/>
                </a:spcBef>
              </a:pPr>
              <a:t>‹#›</a:t>
            </a:fld>
            <a:endParaRPr lang="en-US" altLang="en-US" sz="1000" dirty="0">
              <a:effectLst>
                <a:outerShdw blurRad="38100" dist="38100" dir="2700000" algn="tl">
                  <a:srgbClr val="000000"/>
                </a:outerShdw>
              </a:effectLst>
            </a:endParaRPr>
          </a:p>
        </p:txBody>
      </p:sp>
    </p:spTree>
    <p:extLst>
      <p:ext uri="{BB962C8B-B14F-4D97-AF65-F5344CB8AC3E}">
        <p14:creationId xmlns:p14="http://schemas.microsoft.com/office/powerpoint/2010/main" val="2275386480"/>
      </p:ext>
    </p:extLst>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28A5CF-960C-43F4-A9FF-1F4744ECDD93}" type="datetimeFigureOut">
              <a:rPr lang="en-US" smtClean="0"/>
              <a:t>10/15/2024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41F10-3B87-4F43-AE84-DBEF13163EE8}" type="slidenum">
              <a:rPr lang="en-US" smtClean="0"/>
              <a:t>‹#›</a:t>
            </a:fld>
            <a:endParaRPr lang="en-US"/>
          </a:p>
        </p:txBody>
      </p:sp>
    </p:spTree>
    <p:extLst>
      <p:ext uri="{BB962C8B-B14F-4D97-AF65-F5344CB8AC3E}">
        <p14:creationId xmlns:p14="http://schemas.microsoft.com/office/powerpoint/2010/main" val="155659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11734800" cy="4562475"/>
          </a:xfrm>
        </p:spPr>
        <p:txBody>
          <a:bodyPr anchor="b">
            <a:normAutofit/>
          </a:bodyPr>
          <a:lstStyle>
            <a:lvl1pPr>
              <a:defRPr sz="4800"/>
            </a:lvl1pPr>
          </a:lstStyle>
          <a:p>
            <a:r>
              <a:rPr lang="en-US" dirty="0"/>
              <a:t>Click to edit Master title style</a:t>
            </a:r>
          </a:p>
        </p:txBody>
      </p:sp>
      <p:sp>
        <p:nvSpPr>
          <p:cNvPr id="3" name="Text Placeholder 2"/>
          <p:cNvSpPr>
            <a:spLocks noGrp="1"/>
          </p:cNvSpPr>
          <p:nvPr>
            <p:ph type="body" idx="1"/>
          </p:nvPr>
        </p:nvSpPr>
        <p:spPr>
          <a:xfrm>
            <a:off x="457199" y="4589463"/>
            <a:ext cx="11244943"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DE28A5CF-960C-43F4-A9FF-1F4744ECDD93}" type="datetimeFigureOut">
              <a:rPr lang="en-US" smtClean="0"/>
              <a:t>10/15/2024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41F10-3B87-4F43-AE84-DBEF13163EE8}" type="slidenum">
              <a:rPr lang="en-US" smtClean="0"/>
              <a:t>‹#›</a:t>
            </a:fld>
            <a:endParaRPr lang="en-US"/>
          </a:p>
        </p:txBody>
      </p:sp>
    </p:spTree>
    <p:extLst>
      <p:ext uri="{BB962C8B-B14F-4D97-AF65-F5344CB8AC3E}">
        <p14:creationId xmlns:p14="http://schemas.microsoft.com/office/powerpoint/2010/main" val="3048146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3515"/>
            <a:ext cx="5562600" cy="527344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199" y="903515"/>
            <a:ext cx="5606143" cy="527344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457200" y="6356350"/>
            <a:ext cx="2743200" cy="365125"/>
          </a:xfrm>
        </p:spPr>
        <p:txBody>
          <a:bodyPr/>
          <a:lstStyle/>
          <a:p>
            <a:fld id="{DE28A5CF-960C-43F4-A9FF-1F4744ECDD93}" type="datetimeFigureOut">
              <a:rPr lang="en-US" smtClean="0"/>
              <a:t>10/15/2024</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9035142" y="6356349"/>
            <a:ext cx="2743200" cy="365125"/>
          </a:xfrm>
        </p:spPr>
        <p:txBody>
          <a:bodyPr/>
          <a:lstStyle/>
          <a:p>
            <a:fld id="{30A41F10-3B87-4F43-AE84-DBEF13163EE8}" type="slidenum">
              <a:rPr lang="en-US" smtClean="0"/>
              <a:t>‹#›</a:t>
            </a:fld>
            <a:endParaRPr lang="en-US"/>
          </a:p>
        </p:txBody>
      </p:sp>
    </p:spTree>
    <p:extLst>
      <p:ext uri="{BB962C8B-B14F-4D97-AF65-F5344CB8AC3E}">
        <p14:creationId xmlns:p14="http://schemas.microsoft.com/office/powerpoint/2010/main" val="4038265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199" y="1"/>
            <a:ext cx="11734801" cy="914399"/>
          </a:xfrm>
        </p:spPr>
        <p:txBody>
          <a:bodyPr/>
          <a:lstStyle/>
          <a:p>
            <a:r>
              <a:rPr lang="en-US"/>
              <a:t>Click to edit Master title style</a:t>
            </a:r>
          </a:p>
        </p:txBody>
      </p:sp>
      <p:sp>
        <p:nvSpPr>
          <p:cNvPr id="3" name="Text Placeholder 2"/>
          <p:cNvSpPr>
            <a:spLocks noGrp="1"/>
          </p:cNvSpPr>
          <p:nvPr>
            <p:ph type="body" idx="1"/>
          </p:nvPr>
        </p:nvSpPr>
        <p:spPr>
          <a:xfrm>
            <a:off x="457200" y="914400"/>
            <a:ext cx="554037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457199" y="1828799"/>
            <a:ext cx="5540377" cy="436086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914400"/>
            <a:ext cx="552994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1828799"/>
            <a:ext cx="5529942" cy="436086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DE28A5CF-960C-43F4-A9FF-1F4744ECDD93}" type="datetimeFigureOut">
              <a:rPr lang="en-US" smtClean="0"/>
              <a:t>10/15/2024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A41F10-3B87-4F43-AE84-DBEF13163EE8}" type="slidenum">
              <a:rPr lang="en-US" smtClean="0"/>
              <a:t>‹#›</a:t>
            </a:fld>
            <a:endParaRPr lang="en-US"/>
          </a:p>
        </p:txBody>
      </p:sp>
    </p:spTree>
    <p:extLst>
      <p:ext uri="{BB962C8B-B14F-4D97-AF65-F5344CB8AC3E}">
        <p14:creationId xmlns:p14="http://schemas.microsoft.com/office/powerpoint/2010/main" val="3048668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E28A5CF-960C-43F4-A9FF-1F4744ECDD93}" type="datetimeFigureOut">
              <a:rPr lang="en-US" smtClean="0"/>
              <a:t>10/15/2024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A41F10-3B87-4F43-AE84-DBEF13163EE8}" type="slidenum">
              <a:rPr lang="en-US" smtClean="0"/>
              <a:t>‹#›</a:t>
            </a:fld>
            <a:endParaRPr lang="en-US"/>
          </a:p>
        </p:txBody>
      </p:sp>
    </p:spTree>
    <p:extLst>
      <p:ext uri="{BB962C8B-B14F-4D97-AF65-F5344CB8AC3E}">
        <p14:creationId xmlns:p14="http://schemas.microsoft.com/office/powerpoint/2010/main" val="32822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28A5CF-960C-43F4-A9FF-1F4744ECDD93}" type="datetimeFigureOut">
              <a:rPr lang="en-US" smtClean="0"/>
              <a:t>10/15/2024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A41F10-3B87-4F43-AE84-DBEF13163EE8}" type="slidenum">
              <a:rPr lang="en-US" smtClean="0"/>
              <a:t>‹#›</a:t>
            </a:fld>
            <a:endParaRPr lang="en-US"/>
          </a:p>
        </p:txBody>
      </p:sp>
    </p:spTree>
    <p:extLst>
      <p:ext uri="{BB962C8B-B14F-4D97-AF65-F5344CB8AC3E}">
        <p14:creationId xmlns:p14="http://schemas.microsoft.com/office/powerpoint/2010/main" val="2116784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4314826" cy="1055914"/>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54613" y="1"/>
            <a:ext cx="6547529" cy="58610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055914"/>
            <a:ext cx="4314826" cy="481307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E28A5CF-960C-43F4-A9FF-1F4744ECDD93}" type="datetimeFigureOut">
              <a:rPr lang="en-US" smtClean="0"/>
              <a:t>10/15/2024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A41F10-3B87-4F43-AE84-DBEF13163EE8}" type="slidenum">
              <a:rPr lang="en-US" smtClean="0"/>
              <a:t>‹#›</a:t>
            </a:fld>
            <a:endParaRPr lang="en-US"/>
          </a:p>
        </p:txBody>
      </p:sp>
    </p:spTree>
    <p:extLst>
      <p:ext uri="{BB962C8B-B14F-4D97-AF65-F5344CB8AC3E}">
        <p14:creationId xmlns:p14="http://schemas.microsoft.com/office/powerpoint/2010/main" val="38808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4314826" cy="987425"/>
          </a:xfr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5148943" y="1"/>
            <a:ext cx="6553199" cy="58610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457200" y="987425"/>
            <a:ext cx="4314826" cy="488156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E28A5CF-960C-43F4-A9FF-1F4744ECDD93}" type="datetimeFigureOut">
              <a:rPr lang="en-US" smtClean="0"/>
              <a:t>10/15/2024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A41F10-3B87-4F43-AE84-DBEF13163EE8}" type="slidenum">
              <a:rPr lang="en-US" smtClean="0"/>
              <a:t>‹#›</a:t>
            </a:fld>
            <a:endParaRPr lang="en-US"/>
          </a:p>
        </p:txBody>
      </p:sp>
    </p:spTree>
    <p:extLst>
      <p:ext uri="{BB962C8B-B14F-4D97-AF65-F5344CB8AC3E}">
        <p14:creationId xmlns:p14="http://schemas.microsoft.com/office/powerpoint/2010/main" val="1289723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199" y="1045029"/>
            <a:ext cx="11244943" cy="513193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r>
              <a:rPr lang="ko-KR" altLang="en-US" dirty="0"/>
              <a:t>글자체 테스트</a:t>
            </a:r>
            <a:endParaRPr lang="en-US" dirty="0"/>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199" y="6356349"/>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28A5CF-960C-43F4-A9FF-1F4744ECDD93}" type="datetimeFigureOut">
              <a:rPr lang="en-US" smtClean="0"/>
              <a:t>10/15/2024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958942" y="636111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A41F10-3B87-4F43-AE84-DBEF13163EE8}" type="slidenum">
              <a:rPr lang="en-US" smtClean="0"/>
              <a:t>‹#›</a:t>
            </a:fld>
            <a:endParaRPr lang="en-US"/>
          </a:p>
        </p:txBody>
      </p:sp>
      <p:sp>
        <p:nvSpPr>
          <p:cNvPr id="7" name="Title Placeholder 1"/>
          <p:cNvSpPr txBox="1">
            <a:spLocks/>
          </p:cNvSpPr>
          <p:nvPr userDrawn="1"/>
        </p:nvSpPr>
        <p:spPr>
          <a:xfrm>
            <a:off x="0" y="0"/>
            <a:ext cx="457200" cy="903515"/>
          </a:xfrm>
          <a:prstGeom prst="rect">
            <a:avLst/>
          </a:prstGeom>
          <a:solidFill>
            <a:schemeClr val="accent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effectLst>
                  <a:outerShdw blurRad="38100" dist="38100" dir="2700000" algn="tl">
                    <a:srgbClr val="000000">
                      <a:alpha val="43137"/>
                    </a:srgbClr>
                  </a:outerShdw>
                </a:effectLst>
                <a:latin typeface="TmonMonsori Black" panose="02000A03000000000000" pitchFamily="2" charset="-127"/>
                <a:ea typeface="TmonMonsori Black" panose="02000A03000000000000" pitchFamily="2" charset="-127"/>
                <a:cs typeface="+mj-cs"/>
              </a:defRPr>
            </a:lvl1pPr>
          </a:lstStyle>
          <a:p>
            <a:endParaRPr lang="en-US" dirty="0"/>
          </a:p>
        </p:txBody>
      </p:sp>
      <p:sp>
        <p:nvSpPr>
          <p:cNvPr id="2" name="Title Placeholder 1"/>
          <p:cNvSpPr>
            <a:spLocks noGrp="1"/>
          </p:cNvSpPr>
          <p:nvPr>
            <p:ph type="title"/>
          </p:nvPr>
        </p:nvSpPr>
        <p:spPr>
          <a:xfrm>
            <a:off x="457200" y="0"/>
            <a:ext cx="11734800" cy="903515"/>
          </a:xfrm>
          <a:prstGeom prst="rect">
            <a:avLst/>
          </a:prstGeom>
          <a:solidFill>
            <a:schemeClr val="accent5">
              <a:lumMod val="50000"/>
            </a:schemeClr>
          </a:solidFill>
        </p:spPr>
        <p:txBody>
          <a:bodyPr vert="horz" lIns="91440" tIns="45720" rIns="91440" bIns="45720" rtlCol="0" anchor="b">
            <a:normAutofit/>
          </a:bodyPr>
          <a:lstStyle/>
          <a:p>
            <a:r>
              <a:rPr lang="en-US" dirty="0"/>
              <a:t>Click to edit Master title style</a:t>
            </a:r>
            <a:r>
              <a:rPr lang="ko-KR" altLang="en-US" dirty="0"/>
              <a:t>클릭</a:t>
            </a:r>
            <a:endParaRPr lang="en-US" dirty="0"/>
          </a:p>
        </p:txBody>
      </p:sp>
    </p:spTree>
    <p:extLst>
      <p:ext uri="{BB962C8B-B14F-4D97-AF65-F5344CB8AC3E}">
        <p14:creationId xmlns:p14="http://schemas.microsoft.com/office/powerpoint/2010/main" val="11310325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b="1" kern="1200">
          <a:solidFill>
            <a:schemeClr val="bg1"/>
          </a:solidFill>
          <a:effectLst>
            <a:outerShdw blurRad="38100" dist="38100" dir="2700000" algn="tl">
              <a:srgbClr val="000000">
                <a:alpha val="43137"/>
              </a:srgbClr>
            </a:outerShdw>
          </a:effectLst>
          <a:latin typeface="TmonMonsori Black" panose="02000A03000000000000" pitchFamily="2" charset="-127"/>
          <a:ea typeface="TmonMonsori Black" panose="02000A03000000000000" pitchFamily="2" charset="-127"/>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NanumSquareRound ExtraBold" panose="020B0600000101010101" pitchFamily="34" charset="-127"/>
          <a:ea typeface="NanumSquareRound ExtraBold" panose="020B0600000101010101" pitchFamily="34" charset="-12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NanumSquareRound ExtraBold" panose="020B0600000101010101" pitchFamily="34" charset="-127"/>
          <a:ea typeface="NanumSquareRound ExtraBold" panose="020B0600000101010101" pitchFamily="34" charset="-12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NanumSquareRound ExtraBold" panose="020B0600000101010101" pitchFamily="34" charset="-127"/>
          <a:ea typeface="NanumSquareRound ExtraBold" panose="020B0600000101010101" pitchFamily="34" charset="-12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NanumSquareRound ExtraBold" panose="020B0600000101010101" pitchFamily="34" charset="-127"/>
          <a:ea typeface="NanumSquareRound ExtraBold" panose="020B0600000101010101" pitchFamily="34" charset="-12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NanumSquareRound ExtraBold" panose="020B0600000101010101" pitchFamily="34" charset="-127"/>
          <a:ea typeface="NanumSquareRound ExtraBold" panose="020B0600000101010101" pitchFamily="34"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hyperlink" Target="https://en.wikipedia.org/wiki/Gartner_hype_cycle"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en.wikipedia.org/wiki/Quantum_entanglement" TargetMode="External"/><Relationship Id="rId3" Type="http://schemas.openxmlformats.org/officeDocument/2006/relationships/hyperlink" Target="http://en.wikipedia.org/wiki/Atom" TargetMode="External"/><Relationship Id="rId7" Type="http://schemas.openxmlformats.org/officeDocument/2006/relationships/hyperlink" Target="http://en.wikipedia.org/wiki/Quantum_superposition"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en.wikipedia.org/wiki/Phenomena" TargetMode="External"/><Relationship Id="rId5" Type="http://schemas.openxmlformats.org/officeDocument/2006/relationships/hyperlink" Target="http://en.wikipedia.org/wiki/Quantum_mechanics" TargetMode="External"/><Relationship Id="rId4" Type="http://schemas.openxmlformats.org/officeDocument/2006/relationships/hyperlink" Target="http://en.wikipedia.org/wiki/Molecular"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s://osg-htc.or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setiathome.berkeley.edu/" TargetMode="External"/><Relationship Id="rId4" Type="http://schemas.openxmlformats.org/officeDocument/2006/relationships/hyperlink" Target="https://en.wikipedia.org/wiki/TeraGrid"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457200" y="1"/>
            <a:ext cx="11734800" cy="2133600"/>
          </a:xfrm>
        </p:spPr>
        <p:txBody>
          <a:bodyPr>
            <a:normAutofit/>
          </a:bodyPr>
          <a:lstStyle/>
          <a:p>
            <a:pPr eaLnBrk="1" hangingPunct="1"/>
            <a:r>
              <a:rPr lang="en-US" altLang="en-US" sz="4400" dirty="0"/>
              <a:t> </a:t>
            </a:r>
            <a:r>
              <a:rPr lang="en-US" altLang="en-US" sz="4400" dirty="0">
                <a:solidFill>
                  <a:schemeClr val="accent4"/>
                </a:solidFill>
              </a:rPr>
              <a:t>Lecture 6 </a:t>
            </a:r>
            <a:br>
              <a:rPr lang="en-US" altLang="en-US" sz="4400" dirty="0"/>
            </a:br>
            <a:r>
              <a:rPr lang="en-US" altLang="en-US" sz="4400" dirty="0"/>
              <a:t>Distributed Computing</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2219" y="2133601"/>
            <a:ext cx="13022434" cy="4822370"/>
          </a:xfrm>
          <a:prstGeom prst="rect">
            <a:avLst/>
          </a:prstGeom>
        </p:spPr>
      </p:pic>
    </p:spTree>
    <p:extLst>
      <p:ext uri="{BB962C8B-B14F-4D97-AF65-F5344CB8AC3E}">
        <p14:creationId xmlns:p14="http://schemas.microsoft.com/office/powerpoint/2010/main" val="1011619302"/>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2289" name="Picture 5">
            <a:extLst>
              <a:ext uri="{FF2B5EF4-FFF2-40B4-BE49-F238E27FC236}">
                <a16:creationId xmlns:a16="http://schemas.microsoft.com/office/drawing/2014/main" id="{8832EFEB-2443-4BCA-AC12-4AC85516BF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733" b="-32"/>
          <a:stretch>
            <a:fillRect/>
          </a:stretch>
        </p:blipFill>
        <p:spPr bwMode="auto">
          <a:xfrm>
            <a:off x="1628776" y="1158875"/>
            <a:ext cx="8804275" cy="468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7475" name="Title 1">
            <a:extLst>
              <a:ext uri="{FF2B5EF4-FFF2-40B4-BE49-F238E27FC236}">
                <a16:creationId xmlns:a16="http://schemas.microsoft.com/office/drawing/2014/main" id="{57671BF9-AC57-40FB-8054-CB946163BC80}"/>
              </a:ext>
            </a:extLst>
          </p:cNvPr>
          <p:cNvSpPr>
            <a:spLocks noGrp="1"/>
          </p:cNvSpPr>
          <p:nvPr>
            <p:ph type="title" idx="4294967295"/>
          </p:nvPr>
        </p:nvSpPr>
        <p:spPr>
          <a:xfrm>
            <a:off x="1905000" y="336550"/>
            <a:ext cx="8897938" cy="420688"/>
          </a:xfrm>
        </p:spPr>
        <p:txBody>
          <a:bodyPr vert="horz" lIns="91380" tIns="45692" rIns="91380" bIns="45692" rtlCol="0" anchor="ctr">
            <a:normAutofit/>
          </a:bodyPr>
          <a:lstStyle/>
          <a:p>
            <a:pPr eaLnBrk="1" hangingPunct="1"/>
            <a:r>
              <a:rPr lang="en-AU" altLang="en-US" sz="2400" dirty="0">
                <a:solidFill>
                  <a:srgbClr val="FFFF00"/>
                </a:solidFill>
              </a:rPr>
              <a:t>2011 Gartner “IT Hype Cycle” for Emerging Technologies</a:t>
            </a:r>
          </a:p>
        </p:txBody>
      </p:sp>
      <p:grpSp>
        <p:nvGrpSpPr>
          <p:cNvPr id="2" name="Group 21">
            <a:extLst>
              <a:ext uri="{FF2B5EF4-FFF2-40B4-BE49-F238E27FC236}">
                <a16:creationId xmlns:a16="http://schemas.microsoft.com/office/drawing/2014/main" id="{14C247FB-6329-41B1-80E4-6687225B3D66}"/>
              </a:ext>
            </a:extLst>
          </p:cNvPr>
          <p:cNvGrpSpPr>
            <a:grpSpLocks/>
          </p:cNvGrpSpPr>
          <p:nvPr/>
        </p:nvGrpSpPr>
        <p:grpSpPr bwMode="auto">
          <a:xfrm>
            <a:off x="1524000" y="814389"/>
            <a:ext cx="6046788" cy="3703637"/>
            <a:chOff x="284177" y="1371600"/>
            <a:chExt cx="6046773" cy="3704411"/>
          </a:xfrm>
        </p:grpSpPr>
        <p:cxnSp>
          <p:nvCxnSpPr>
            <p:cNvPr id="5" name="Straight Arrow Connector 4">
              <a:extLst>
                <a:ext uri="{FF2B5EF4-FFF2-40B4-BE49-F238E27FC236}">
                  <a16:creationId xmlns:a16="http://schemas.microsoft.com/office/drawing/2014/main" id="{5C8027F2-6FD0-4E5D-A74B-783C2004BAD9}"/>
                </a:ext>
              </a:extLst>
            </p:cNvPr>
            <p:cNvCxnSpPr>
              <a:cxnSpLocks noChangeShapeType="1"/>
            </p:cNvCxnSpPr>
            <p:nvPr/>
          </p:nvCxnSpPr>
          <p:spPr bwMode="auto">
            <a:xfrm>
              <a:off x="838214" y="4953748"/>
              <a:ext cx="761998" cy="1587"/>
            </a:xfrm>
            <a:prstGeom prst="straightConnector1">
              <a:avLst/>
            </a:prstGeom>
            <a:noFill/>
            <a:ln w="25400">
              <a:solidFill>
                <a:schemeClr val="accent1"/>
              </a:solidFill>
              <a:round/>
              <a:headEnd/>
              <a:tailEnd type="arrow" w="med" len="med"/>
            </a:ln>
            <a:effectLst>
              <a:outerShdw blurRad="63500" dist="20000" dir="5400000" rotWithShape="0">
                <a:srgbClr val="000000">
                  <a:alpha val="37999"/>
                </a:srgbClr>
              </a:outerShdw>
            </a:effectLst>
            <a:extLst>
              <a:ext uri="{909E8E84-426E-40dd-AFC4-6F175D3DCCD1}">
                <a14:hiddenFill xmlns="" xmlns:a14="http://schemas.microsoft.com/office/drawing/2010/main">
                  <a:noFill/>
                </a14:hiddenFill>
              </a:ext>
            </a:extLst>
          </p:spPr>
        </p:cxnSp>
        <p:cxnSp>
          <p:nvCxnSpPr>
            <p:cNvPr id="3" name="Straight Arrow Connector 5">
              <a:extLst>
                <a:ext uri="{FF2B5EF4-FFF2-40B4-BE49-F238E27FC236}">
                  <a16:creationId xmlns:a16="http://schemas.microsoft.com/office/drawing/2014/main" id="{20972034-BAA4-4C5F-AF05-105DA2CC57D3}"/>
                </a:ext>
              </a:extLst>
            </p:cNvPr>
            <p:cNvCxnSpPr>
              <a:cxnSpLocks noChangeShapeType="1"/>
            </p:cNvCxnSpPr>
            <p:nvPr/>
          </p:nvCxnSpPr>
          <p:spPr bwMode="auto">
            <a:xfrm>
              <a:off x="914413" y="3046762"/>
              <a:ext cx="761998" cy="1588"/>
            </a:xfrm>
            <a:prstGeom prst="straightConnector1">
              <a:avLst/>
            </a:prstGeom>
            <a:noFill/>
            <a:ln w="25400">
              <a:solidFill>
                <a:schemeClr val="accent1"/>
              </a:solidFill>
              <a:round/>
              <a:headEnd/>
              <a:tailEnd type="arrow" w="med" len="med"/>
            </a:ln>
            <a:effectLst>
              <a:outerShdw blurRad="63500" dist="20000" dir="5400000" rotWithShape="0">
                <a:srgbClr val="000000">
                  <a:alpha val="37999"/>
                </a:srgbClr>
              </a:outerShdw>
            </a:effectLst>
            <a:extLst>
              <a:ext uri="{909E8E84-426E-40dd-AFC4-6F175D3DCCD1}">
                <a14:hiddenFill xmlns="" xmlns:a14="http://schemas.microsoft.com/office/drawing/2010/main">
                  <a:noFill/>
                </a14:hiddenFill>
              </a:ext>
            </a:extLst>
          </p:spPr>
        </p:cxnSp>
        <p:sp>
          <p:nvSpPr>
            <p:cNvPr id="12295" name="TextBox 13">
              <a:extLst>
                <a:ext uri="{FF2B5EF4-FFF2-40B4-BE49-F238E27FC236}">
                  <a16:creationId xmlns:a16="http://schemas.microsoft.com/office/drawing/2014/main" id="{B114B2B4-6E72-4DBE-834E-EE51125C7D41}"/>
                </a:ext>
              </a:extLst>
            </p:cNvPr>
            <p:cNvSpPr txBox="1">
              <a:spLocks noChangeArrowheads="1"/>
            </p:cNvSpPr>
            <p:nvPr/>
          </p:nvSpPr>
          <p:spPr bwMode="auto">
            <a:xfrm>
              <a:off x="284177" y="4801316"/>
              <a:ext cx="615949" cy="274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32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32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32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32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32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32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32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3200" b="1">
                  <a:solidFill>
                    <a:schemeClr val="tx1"/>
                  </a:solidFill>
                  <a:latin typeface="Arial" panose="020B0604020202020204" pitchFamily="34" charset="0"/>
                  <a:ea typeface="ＭＳ Ｐゴシック" panose="020B0600070205080204" pitchFamily="34" charset="-128"/>
                </a:defRPr>
              </a:lvl9pPr>
            </a:lstStyle>
            <a:p>
              <a:pPr algn="ctr" eaLnBrk="1" hangingPunct="1"/>
              <a:r>
                <a:rPr lang="en-AU" altLang="en-US" sz="1200">
                  <a:solidFill>
                    <a:schemeClr val="bg1"/>
                  </a:solidFill>
                  <a:latin typeface="Verdana" panose="020B0604030504040204" pitchFamily="34" charset="0"/>
                  <a:ea typeface="宋体" panose="02010600030101010101" pitchFamily="2" charset="-122"/>
                </a:rPr>
                <a:t>2007</a:t>
              </a:r>
            </a:p>
          </p:txBody>
        </p:sp>
        <p:sp>
          <p:nvSpPr>
            <p:cNvPr id="12296" name="TextBox 14">
              <a:extLst>
                <a:ext uri="{FF2B5EF4-FFF2-40B4-BE49-F238E27FC236}">
                  <a16:creationId xmlns:a16="http://schemas.microsoft.com/office/drawing/2014/main" id="{7D3911B2-D829-4776-89AC-C4606D1ECF8A}"/>
                </a:ext>
              </a:extLst>
            </p:cNvPr>
            <p:cNvSpPr txBox="1">
              <a:spLocks noChangeArrowheads="1"/>
            </p:cNvSpPr>
            <p:nvPr/>
          </p:nvSpPr>
          <p:spPr bwMode="auto">
            <a:xfrm>
              <a:off x="360377" y="2924499"/>
              <a:ext cx="615949" cy="274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32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32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32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32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32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32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32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3200" b="1">
                  <a:solidFill>
                    <a:schemeClr val="tx1"/>
                  </a:solidFill>
                  <a:latin typeface="Arial" panose="020B0604020202020204" pitchFamily="34" charset="0"/>
                  <a:ea typeface="ＭＳ Ｐゴシック" panose="020B0600070205080204" pitchFamily="34" charset="-128"/>
                </a:defRPr>
              </a:lvl9pPr>
            </a:lstStyle>
            <a:p>
              <a:pPr algn="ctr" eaLnBrk="1" hangingPunct="1"/>
              <a:r>
                <a:rPr lang="en-AU" altLang="en-US" sz="1200">
                  <a:solidFill>
                    <a:schemeClr val="bg1"/>
                  </a:solidFill>
                  <a:latin typeface="Verdana" panose="020B0604030504040204" pitchFamily="34" charset="0"/>
                  <a:ea typeface="宋体" panose="02010600030101010101" pitchFamily="2" charset="-122"/>
                </a:rPr>
                <a:t>2008</a:t>
              </a:r>
            </a:p>
          </p:txBody>
        </p:sp>
        <p:cxnSp>
          <p:nvCxnSpPr>
            <p:cNvPr id="9" name="Straight Arrow Connector 8">
              <a:extLst>
                <a:ext uri="{FF2B5EF4-FFF2-40B4-BE49-F238E27FC236}">
                  <a16:creationId xmlns:a16="http://schemas.microsoft.com/office/drawing/2014/main" id="{08F642CD-2A19-4926-ABF4-F322FCEFBF01}"/>
                </a:ext>
              </a:extLst>
            </p:cNvPr>
            <p:cNvCxnSpPr>
              <a:cxnSpLocks noChangeShapeType="1"/>
            </p:cNvCxnSpPr>
            <p:nvPr/>
          </p:nvCxnSpPr>
          <p:spPr bwMode="auto">
            <a:xfrm>
              <a:off x="1190638" y="1981327"/>
              <a:ext cx="1933570" cy="304864"/>
            </a:xfrm>
            <a:prstGeom prst="straightConnector1">
              <a:avLst/>
            </a:prstGeom>
            <a:noFill/>
            <a:ln w="25400">
              <a:solidFill>
                <a:schemeClr val="accent1"/>
              </a:solidFill>
              <a:round/>
              <a:headEnd/>
              <a:tailEnd type="arrow" w="med" len="med"/>
            </a:ln>
            <a:effectLst>
              <a:outerShdw blurRad="63500" dist="20000" dir="5400000" rotWithShape="0">
                <a:srgbClr val="000000">
                  <a:alpha val="37999"/>
                </a:srgbClr>
              </a:outerShdw>
            </a:effectLst>
            <a:extLst>
              <a:ext uri="{909E8E84-426E-40dd-AFC4-6F175D3DCCD1}">
                <a14:hiddenFill xmlns="" xmlns:a14="http://schemas.microsoft.com/office/drawing/2010/main">
                  <a:noFill/>
                </a14:hiddenFill>
              </a:ext>
            </a:extLst>
          </p:spPr>
        </p:cxnSp>
        <p:sp>
          <p:nvSpPr>
            <p:cNvPr id="12298" name="TextBox 14">
              <a:extLst>
                <a:ext uri="{FF2B5EF4-FFF2-40B4-BE49-F238E27FC236}">
                  <a16:creationId xmlns:a16="http://schemas.microsoft.com/office/drawing/2014/main" id="{BCBB738F-EDB0-43FA-8D75-80A94706DE95}"/>
                </a:ext>
              </a:extLst>
            </p:cNvPr>
            <p:cNvSpPr txBox="1">
              <a:spLocks noChangeArrowheads="1"/>
            </p:cNvSpPr>
            <p:nvPr/>
          </p:nvSpPr>
          <p:spPr bwMode="auto">
            <a:xfrm>
              <a:off x="685814" y="1752600"/>
              <a:ext cx="728648" cy="277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32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32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32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32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32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32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32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3200" b="1">
                  <a:solidFill>
                    <a:schemeClr val="tx1"/>
                  </a:solidFill>
                  <a:latin typeface="Arial" panose="020B0604020202020204" pitchFamily="34" charset="0"/>
                  <a:ea typeface="ＭＳ Ｐゴシック" panose="020B0600070205080204" pitchFamily="34" charset="-128"/>
                </a:defRPr>
              </a:lvl9pPr>
            </a:lstStyle>
            <a:p>
              <a:pPr algn="ctr" eaLnBrk="1" hangingPunct="1"/>
              <a:r>
                <a:rPr lang="en-AU" altLang="en-US" sz="1200">
                  <a:solidFill>
                    <a:schemeClr val="bg1"/>
                  </a:solidFill>
                  <a:latin typeface="Verdana" panose="020B0604030504040204" pitchFamily="34" charset="0"/>
                  <a:ea typeface="宋体" panose="02010600030101010101" pitchFamily="2" charset="-122"/>
                </a:rPr>
                <a:t>2009</a:t>
              </a:r>
            </a:p>
          </p:txBody>
        </p:sp>
        <p:grpSp>
          <p:nvGrpSpPr>
            <p:cNvPr id="12299" name="Group 19">
              <a:extLst>
                <a:ext uri="{FF2B5EF4-FFF2-40B4-BE49-F238E27FC236}">
                  <a16:creationId xmlns:a16="http://schemas.microsoft.com/office/drawing/2014/main" id="{1E68075F-7316-4765-90D7-ECEF3EC3CE04}"/>
                </a:ext>
              </a:extLst>
            </p:cNvPr>
            <p:cNvGrpSpPr>
              <a:grpSpLocks/>
            </p:cNvGrpSpPr>
            <p:nvPr/>
          </p:nvGrpSpPr>
          <p:grpSpPr bwMode="auto">
            <a:xfrm>
              <a:off x="3581407" y="1371600"/>
              <a:ext cx="1600195" cy="671653"/>
              <a:chOff x="3048007" y="1704752"/>
              <a:chExt cx="1601159" cy="671765"/>
            </a:xfrm>
          </p:grpSpPr>
          <p:sp>
            <p:nvSpPr>
              <p:cNvPr id="12305" name="Rectangle 4">
                <a:extLst>
                  <a:ext uri="{FF2B5EF4-FFF2-40B4-BE49-F238E27FC236}">
                    <a16:creationId xmlns:a16="http://schemas.microsoft.com/office/drawing/2014/main" id="{4F7F9AED-E509-42E7-AA08-43EA40C64CA4}"/>
                  </a:ext>
                </a:extLst>
              </p:cNvPr>
              <p:cNvSpPr>
                <a:spLocks noChangeArrowheads="1"/>
              </p:cNvSpPr>
              <p:nvPr/>
            </p:nvSpPr>
            <p:spPr bwMode="auto">
              <a:xfrm>
                <a:off x="3512288" y="1704752"/>
                <a:ext cx="1136878" cy="304800"/>
              </a:xfrm>
              <a:prstGeom prst="rect">
                <a:avLst/>
              </a:prstGeom>
              <a:noFill/>
              <a:ln w="28575">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lIns="91380" tIns="45692" rIns="91380" bIns="45692" anchor="ctr"/>
              <a:lstStyle>
                <a:lvl1pPr eaLnBrk="0" hangingPunct="0">
                  <a:defRPr sz="32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32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32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32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32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32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32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32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3200" b="1">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AU" altLang="en-US" sz="1200" b="0">
                  <a:latin typeface="Verdana" panose="020B0604030504040204" pitchFamily="34" charset="0"/>
                  <a:ea typeface="宋体" panose="02010600030101010101" pitchFamily="2" charset="-122"/>
                </a:endParaRPr>
              </a:p>
            </p:txBody>
          </p:sp>
          <p:sp>
            <p:nvSpPr>
              <p:cNvPr id="12306" name="TextBox 14">
                <a:extLst>
                  <a:ext uri="{FF2B5EF4-FFF2-40B4-BE49-F238E27FC236}">
                    <a16:creationId xmlns:a16="http://schemas.microsoft.com/office/drawing/2014/main" id="{AA47008D-92B7-435D-AD17-BBDB8C76F821}"/>
                  </a:ext>
                </a:extLst>
              </p:cNvPr>
              <p:cNvSpPr txBox="1">
                <a:spLocks noChangeArrowheads="1"/>
              </p:cNvSpPr>
              <p:nvPr/>
            </p:nvSpPr>
            <p:spPr bwMode="auto">
              <a:xfrm>
                <a:off x="3588487" y="1704756"/>
                <a:ext cx="831942" cy="277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32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32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32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32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32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32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32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3200" b="1">
                    <a:solidFill>
                      <a:schemeClr val="tx1"/>
                    </a:solidFill>
                    <a:latin typeface="Arial" panose="020B0604020202020204" pitchFamily="34" charset="0"/>
                    <a:ea typeface="ＭＳ Ｐゴシック" panose="020B0600070205080204" pitchFamily="34" charset="-128"/>
                  </a:defRPr>
                </a:lvl9pPr>
              </a:lstStyle>
              <a:p>
                <a:pPr algn="ctr" eaLnBrk="1" hangingPunct="1"/>
                <a:r>
                  <a:rPr lang="en-AU" altLang="en-US" sz="1200">
                    <a:latin typeface="Verdana" panose="020B0604030504040204" pitchFamily="34" charset="0"/>
                    <a:ea typeface="宋体" panose="02010600030101010101" pitchFamily="2" charset="-122"/>
                  </a:rPr>
                  <a:t>2010</a:t>
                </a:r>
              </a:p>
            </p:txBody>
          </p:sp>
          <p:cxnSp>
            <p:nvCxnSpPr>
              <p:cNvPr id="14" name="Straight Arrow Connector 13">
                <a:extLst>
                  <a:ext uri="{FF2B5EF4-FFF2-40B4-BE49-F238E27FC236}">
                    <a16:creationId xmlns:a16="http://schemas.microsoft.com/office/drawing/2014/main" id="{A9E0572C-A483-4956-AFED-AAEA3705586C}"/>
                  </a:ext>
                </a:extLst>
              </p:cNvPr>
              <p:cNvCxnSpPr>
                <a:cxnSpLocks noChangeShapeType="1"/>
              </p:cNvCxnSpPr>
              <p:nvPr/>
            </p:nvCxnSpPr>
            <p:spPr bwMode="auto">
              <a:xfrm rot="10800000" flipV="1">
                <a:off x="3048007" y="1919144"/>
                <a:ext cx="762457" cy="457372"/>
              </a:xfrm>
              <a:prstGeom prst="straightConnector1">
                <a:avLst/>
              </a:prstGeom>
              <a:noFill/>
              <a:ln w="25400">
                <a:solidFill>
                  <a:schemeClr val="accent1"/>
                </a:solidFill>
                <a:round/>
                <a:headEnd/>
                <a:tailEnd type="arrow" w="med" len="med"/>
              </a:ln>
              <a:effectLst>
                <a:outerShdw blurRad="63500" dist="20000" dir="5400000" rotWithShape="0">
                  <a:srgbClr val="000000">
                    <a:alpha val="37999"/>
                  </a:srgbClr>
                </a:outerShdw>
              </a:effectLst>
              <a:extLst>
                <a:ext uri="{909E8E84-426E-40dd-AFC4-6F175D3DCCD1}">
                  <a14:hiddenFill xmlns="" xmlns:a14="http://schemas.microsoft.com/office/drawing/2010/main">
                    <a:noFill/>
                  </a14:hiddenFill>
                </a:ext>
              </a:extLst>
            </p:spPr>
          </p:cxnSp>
        </p:grpSp>
        <p:grpSp>
          <p:nvGrpSpPr>
            <p:cNvPr id="12300" name="Group 19">
              <a:extLst>
                <a:ext uri="{FF2B5EF4-FFF2-40B4-BE49-F238E27FC236}">
                  <a16:creationId xmlns:a16="http://schemas.microsoft.com/office/drawing/2014/main" id="{75631303-7555-4986-BF9F-71A9DA83009E}"/>
                </a:ext>
              </a:extLst>
            </p:cNvPr>
            <p:cNvGrpSpPr>
              <a:grpSpLocks/>
            </p:cNvGrpSpPr>
            <p:nvPr/>
          </p:nvGrpSpPr>
          <p:grpSpPr bwMode="auto">
            <a:xfrm>
              <a:off x="5105400" y="1752600"/>
              <a:ext cx="1225550" cy="671516"/>
              <a:chOff x="3048000" y="1704752"/>
              <a:chExt cx="1226288" cy="671628"/>
            </a:xfrm>
          </p:grpSpPr>
          <p:sp>
            <p:nvSpPr>
              <p:cNvPr id="12302" name="Rectangle 4">
                <a:extLst>
                  <a:ext uri="{FF2B5EF4-FFF2-40B4-BE49-F238E27FC236}">
                    <a16:creationId xmlns:a16="http://schemas.microsoft.com/office/drawing/2014/main" id="{22ADABCC-644A-4BF2-A518-BEFD318CC74F}"/>
                  </a:ext>
                </a:extLst>
              </p:cNvPr>
              <p:cNvSpPr>
                <a:spLocks noChangeArrowheads="1"/>
              </p:cNvSpPr>
              <p:nvPr/>
            </p:nvSpPr>
            <p:spPr bwMode="auto">
              <a:xfrm>
                <a:off x="3512288" y="1704752"/>
                <a:ext cx="762000" cy="304800"/>
              </a:xfrm>
              <a:prstGeom prst="rect">
                <a:avLst/>
              </a:prstGeom>
              <a:noFill/>
              <a:ln w="28575">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lIns="91380" tIns="45692" rIns="91380" bIns="45692" anchor="ctr"/>
              <a:lstStyle>
                <a:lvl1pPr eaLnBrk="0" hangingPunct="0">
                  <a:defRPr sz="32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32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32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32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32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32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32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32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3200" b="1">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AU" altLang="en-US" sz="1200" b="0">
                  <a:latin typeface="Verdana" panose="020B0604030504040204" pitchFamily="34" charset="0"/>
                  <a:ea typeface="宋体" panose="02010600030101010101" pitchFamily="2" charset="-122"/>
                </a:endParaRPr>
              </a:p>
            </p:txBody>
          </p:sp>
          <p:sp>
            <p:nvSpPr>
              <p:cNvPr id="12303" name="TextBox 14">
                <a:extLst>
                  <a:ext uri="{FF2B5EF4-FFF2-40B4-BE49-F238E27FC236}">
                    <a16:creationId xmlns:a16="http://schemas.microsoft.com/office/drawing/2014/main" id="{3AE38025-D17A-4F2C-9444-BF16442ACD94}"/>
                  </a:ext>
                </a:extLst>
              </p:cNvPr>
              <p:cNvSpPr txBox="1">
                <a:spLocks noChangeArrowheads="1"/>
              </p:cNvSpPr>
              <p:nvPr/>
            </p:nvSpPr>
            <p:spPr bwMode="auto">
              <a:xfrm>
                <a:off x="3615425" y="1704756"/>
                <a:ext cx="652509" cy="277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32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32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32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32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32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32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32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3200" b="1">
                    <a:solidFill>
                      <a:schemeClr val="tx1"/>
                    </a:solidFill>
                    <a:latin typeface="Arial" panose="020B0604020202020204" pitchFamily="34" charset="0"/>
                    <a:ea typeface="ＭＳ Ｐゴシック" panose="020B0600070205080204" pitchFamily="34" charset="-128"/>
                  </a:defRPr>
                </a:lvl9pPr>
              </a:lstStyle>
              <a:p>
                <a:pPr algn="ctr" eaLnBrk="1" hangingPunct="1"/>
                <a:r>
                  <a:rPr lang="en-AU" altLang="en-US" sz="1200" dirty="0">
                    <a:latin typeface="Verdana" panose="020B0604030504040204" pitchFamily="34" charset="0"/>
                    <a:ea typeface="宋体" panose="02010600030101010101" pitchFamily="2" charset="-122"/>
                  </a:rPr>
                  <a:t>2011</a:t>
                </a:r>
              </a:p>
            </p:txBody>
          </p:sp>
          <p:cxnSp>
            <p:nvCxnSpPr>
              <p:cNvPr id="19" name="Straight Arrow Connector 18">
                <a:extLst>
                  <a:ext uri="{FF2B5EF4-FFF2-40B4-BE49-F238E27FC236}">
                    <a16:creationId xmlns:a16="http://schemas.microsoft.com/office/drawing/2014/main" id="{D2B30C64-C683-4815-8D68-A55B055DE67B}"/>
                  </a:ext>
                </a:extLst>
              </p:cNvPr>
              <p:cNvCxnSpPr>
                <a:cxnSpLocks noChangeShapeType="1"/>
              </p:cNvCxnSpPr>
              <p:nvPr/>
            </p:nvCxnSpPr>
            <p:spPr bwMode="auto">
              <a:xfrm rot="10800000" flipV="1">
                <a:off x="3048003" y="1919224"/>
                <a:ext cx="762457" cy="457372"/>
              </a:xfrm>
              <a:prstGeom prst="straightConnector1">
                <a:avLst/>
              </a:prstGeom>
              <a:noFill/>
              <a:ln w="25400">
                <a:solidFill>
                  <a:schemeClr val="accent1"/>
                </a:solidFill>
                <a:round/>
                <a:headEnd/>
                <a:tailEnd type="arrow" w="med" len="med"/>
              </a:ln>
              <a:effectLst>
                <a:outerShdw blurRad="63500" dist="20000" dir="5400000" rotWithShape="0">
                  <a:srgbClr val="000000">
                    <a:alpha val="37999"/>
                  </a:srgbClr>
                </a:outerShdw>
              </a:effectLst>
              <a:extLst>
                <a:ext uri="{909E8E84-426E-40dd-AFC4-6F175D3DCCD1}">
                  <a14:hiddenFill xmlns="" xmlns:a14="http://schemas.microsoft.com/office/drawing/2010/main">
                    <a:noFill/>
                  </a14:hiddenFill>
                </a:ext>
              </a:extLst>
            </p:spPr>
          </p:cxnSp>
        </p:grpSp>
        <p:sp>
          <p:nvSpPr>
            <p:cNvPr id="12301" name="Rectangle 19">
              <a:extLst>
                <a:ext uri="{FF2B5EF4-FFF2-40B4-BE49-F238E27FC236}">
                  <a16:creationId xmlns:a16="http://schemas.microsoft.com/office/drawing/2014/main" id="{AC0B0A91-842A-4E3F-90EA-3DA659FFFBFA}"/>
                </a:ext>
              </a:extLst>
            </p:cNvPr>
            <p:cNvSpPr>
              <a:spLocks noChangeArrowheads="1"/>
            </p:cNvSpPr>
            <p:nvPr/>
          </p:nvSpPr>
          <p:spPr bwMode="auto">
            <a:xfrm>
              <a:off x="3810000" y="1981200"/>
              <a:ext cx="1600200" cy="533400"/>
            </a:xfrm>
            <a:prstGeom prst="rect">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91380" tIns="45692" rIns="91380" bIns="45692" anchor="ctr"/>
            <a:lstStyle>
              <a:lvl1pPr eaLnBrk="0" hangingPunct="0">
                <a:defRPr sz="32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32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32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32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32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32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32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32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3200" b="1">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AU" altLang="en-US" sz="1200" b="0">
                <a:latin typeface="Verdana" panose="020B0604030504040204" pitchFamily="34" charset="0"/>
                <a:ea typeface="宋体" panose="02010600030101010101" pitchFamily="2" charset="-122"/>
              </a:endParaRPr>
            </a:p>
          </p:txBody>
        </p:sp>
      </p:grpSp>
      <p:pic>
        <p:nvPicPr>
          <p:cNvPr id="1257492" name="Picture 20">
            <a:extLst>
              <a:ext uri="{FF2B5EF4-FFF2-40B4-BE49-F238E27FC236}">
                <a16:creationId xmlns:a16="http://schemas.microsoft.com/office/drawing/2014/main" id="{1B72B55D-FA50-4163-AE8C-F15B68DB92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1566" t="77969" b="13419"/>
          <a:stretch>
            <a:fillRect/>
          </a:stretch>
        </p:blipFill>
        <p:spPr bwMode="auto">
          <a:xfrm>
            <a:off x="2830514" y="5954714"/>
            <a:ext cx="6931025" cy="473075"/>
          </a:xfrm>
          <a:prstGeom prst="rect">
            <a:avLst/>
          </a:prstGeom>
          <a:solidFill>
            <a:srgbClr val="66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4" name="TextBox 3">
            <a:extLst>
              <a:ext uri="{FF2B5EF4-FFF2-40B4-BE49-F238E27FC236}">
                <a16:creationId xmlns:a16="http://schemas.microsoft.com/office/drawing/2014/main" id="{BE23D01E-EF28-46BD-8444-362C09BAF377}"/>
              </a:ext>
            </a:extLst>
          </p:cNvPr>
          <p:cNvSpPr txBox="1"/>
          <p:nvPr/>
        </p:nvSpPr>
        <p:spPr>
          <a:xfrm>
            <a:off x="3585105" y="6521451"/>
            <a:ext cx="4368504" cy="246221"/>
          </a:xfrm>
          <a:prstGeom prst="rect">
            <a:avLst/>
          </a:prstGeom>
          <a:noFill/>
        </p:spPr>
        <p:txBody>
          <a:bodyPr wrap="none" rtlCol="0">
            <a:spAutoFit/>
          </a:bodyPr>
          <a:lstStyle/>
          <a:p>
            <a:r>
              <a:rPr lang="en-US" sz="1000" dirty="0">
                <a:cs typeface="Arial" panose="020B0604020202020204" pitchFamily="34" charset="0"/>
              </a:rPr>
              <a:t>What is Gartner Hype cycle?  </a:t>
            </a:r>
            <a:r>
              <a:rPr lang="en-US" sz="1000" dirty="0">
                <a:ea typeface="ＭＳ Ｐゴシック" charset="0"/>
                <a:cs typeface="Arial" panose="020B0604020202020204" pitchFamily="34" charset="0"/>
                <a:hlinkClick r:id="rId4"/>
              </a:rPr>
              <a:t>https://en.wikipedia.org/wiki/Gartner_hype_cycle</a:t>
            </a:r>
            <a:r>
              <a:rPr lang="en-US" sz="1000" dirty="0">
                <a:ea typeface="ＭＳ Ｐゴシック" charset="0"/>
                <a:cs typeface="Arial" panose="020B0604020202020204"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4FF25-1370-49C2-8B54-BC0E7FEB0323}"/>
              </a:ext>
            </a:extLst>
          </p:cNvPr>
          <p:cNvSpPr>
            <a:spLocks noGrp="1"/>
          </p:cNvSpPr>
          <p:nvPr>
            <p:ph type="title"/>
          </p:nvPr>
        </p:nvSpPr>
        <p:spPr/>
        <p:txBody>
          <a:bodyPr>
            <a:normAutofit fontScale="90000"/>
          </a:bodyPr>
          <a:lstStyle/>
          <a:p>
            <a:r>
              <a:rPr lang="en-US" dirty="0"/>
              <a:t>Hype Cycle</a:t>
            </a:r>
            <a:br>
              <a:rPr lang="en-US" dirty="0"/>
            </a:br>
            <a:r>
              <a:rPr lang="en-US" sz="2000" dirty="0"/>
              <a:t>(https://www.gartner.com/)</a:t>
            </a:r>
            <a:endParaRPr lang="en-US" sz="2200" dirty="0"/>
          </a:p>
        </p:txBody>
      </p:sp>
      <p:sp>
        <p:nvSpPr>
          <p:cNvPr id="3" name="Content Placeholder 2">
            <a:extLst>
              <a:ext uri="{FF2B5EF4-FFF2-40B4-BE49-F238E27FC236}">
                <a16:creationId xmlns:a16="http://schemas.microsoft.com/office/drawing/2014/main" id="{F91BAA5A-D6CC-4525-A4A7-B21C471E6175}"/>
              </a:ext>
            </a:extLst>
          </p:cNvPr>
          <p:cNvSpPr>
            <a:spLocks noGrp="1"/>
          </p:cNvSpPr>
          <p:nvPr>
            <p:ph idx="1"/>
          </p:nvPr>
        </p:nvSpPr>
        <p:spPr>
          <a:xfrm>
            <a:off x="457199" y="1045028"/>
            <a:ext cx="11308977" cy="5557477"/>
          </a:xfrm>
        </p:spPr>
        <p:txBody>
          <a:bodyPr>
            <a:normAutofit fontScale="70000" lnSpcReduction="20000"/>
          </a:bodyPr>
          <a:lstStyle/>
          <a:p>
            <a:pPr marL="0" indent="0">
              <a:buNone/>
            </a:pPr>
            <a:r>
              <a:rPr lang="en-US" sz="3400" dirty="0">
                <a:latin typeface="+mn-lt"/>
              </a:rPr>
              <a:t>Each Hype Cycle drills down into the five key phases of a technology’s life cycle.</a:t>
            </a:r>
          </a:p>
          <a:p>
            <a:r>
              <a:rPr lang="en-US" sz="3400" b="1" dirty="0">
                <a:latin typeface="+mn-lt"/>
              </a:rPr>
              <a:t>Innovation Trigger:</a:t>
            </a:r>
            <a:r>
              <a:rPr lang="en-US" sz="3400" dirty="0">
                <a:latin typeface="+mn-lt"/>
              </a:rPr>
              <a:t> </a:t>
            </a:r>
          </a:p>
          <a:p>
            <a:pPr lvl="1"/>
            <a:r>
              <a:rPr lang="en-US" sz="2600" dirty="0">
                <a:latin typeface="+mn-lt"/>
              </a:rPr>
              <a:t>A potential technology breakthrough kicks things off. Early proof-of-concept stories and media interest trigger significant publicity. Often no usable products exist and commercial viability is unproven.</a:t>
            </a:r>
            <a:br>
              <a:rPr lang="en-US" sz="2600" dirty="0">
                <a:latin typeface="+mn-lt"/>
              </a:rPr>
            </a:br>
            <a:endParaRPr lang="en-US" sz="2600" dirty="0">
              <a:latin typeface="+mn-lt"/>
            </a:endParaRPr>
          </a:p>
          <a:p>
            <a:r>
              <a:rPr lang="en-US" sz="3400" b="1" dirty="0">
                <a:latin typeface="+mn-lt"/>
              </a:rPr>
              <a:t>Peak of Inflated Expectations:</a:t>
            </a:r>
            <a:r>
              <a:rPr lang="en-US" sz="3400" dirty="0">
                <a:latin typeface="+mn-lt"/>
              </a:rPr>
              <a:t> </a:t>
            </a:r>
          </a:p>
          <a:p>
            <a:pPr lvl="1"/>
            <a:r>
              <a:rPr lang="en-US" sz="2600" dirty="0">
                <a:latin typeface="+mn-lt"/>
              </a:rPr>
              <a:t>Early publicity produces a number of success stories — often accompanied by scores of failures. Some companies take action; many do not.</a:t>
            </a:r>
            <a:br>
              <a:rPr lang="en-US" sz="2600" dirty="0">
                <a:latin typeface="+mn-lt"/>
              </a:rPr>
            </a:br>
            <a:endParaRPr lang="en-US" sz="2600" dirty="0">
              <a:latin typeface="+mn-lt"/>
            </a:endParaRPr>
          </a:p>
          <a:p>
            <a:r>
              <a:rPr lang="en-US" sz="3400" b="1" dirty="0">
                <a:latin typeface="+mn-lt"/>
              </a:rPr>
              <a:t>Trough of Disillusionment:</a:t>
            </a:r>
            <a:r>
              <a:rPr lang="en-US" sz="3400" dirty="0">
                <a:latin typeface="+mn-lt"/>
              </a:rPr>
              <a:t> </a:t>
            </a:r>
          </a:p>
          <a:p>
            <a:pPr lvl="1"/>
            <a:r>
              <a:rPr lang="en-US" sz="2600" dirty="0">
                <a:latin typeface="+mn-lt"/>
              </a:rPr>
              <a:t>Interest wanes as experiments and implementations fail to deliver. Producers of the technology shake out or fail. Investments continue only if the surviving providers improve their products to the satisfaction of early adopters.</a:t>
            </a:r>
            <a:br>
              <a:rPr lang="en-US" sz="2600" dirty="0">
                <a:latin typeface="+mn-lt"/>
              </a:rPr>
            </a:br>
            <a:endParaRPr lang="en-US" sz="2600" dirty="0">
              <a:latin typeface="+mn-lt"/>
            </a:endParaRPr>
          </a:p>
          <a:p>
            <a:r>
              <a:rPr lang="en-US" sz="3400" b="1" dirty="0">
                <a:latin typeface="+mn-lt"/>
              </a:rPr>
              <a:t>Slope of Enlightenment:</a:t>
            </a:r>
            <a:r>
              <a:rPr lang="en-US" sz="3400" dirty="0">
                <a:latin typeface="+mn-lt"/>
              </a:rPr>
              <a:t> </a:t>
            </a:r>
          </a:p>
          <a:p>
            <a:pPr lvl="1"/>
            <a:r>
              <a:rPr lang="en-US" sz="2600" dirty="0">
                <a:latin typeface="+mn-lt"/>
              </a:rPr>
              <a:t>More instances of how the technology can benefit the enterprise start to crystallize and become more widely understood. Second- and third-generation products appear from technology providers. More enterprises fund pilots; conservative companies remain cautious.</a:t>
            </a:r>
            <a:br>
              <a:rPr lang="en-US" sz="2600" dirty="0">
                <a:latin typeface="+mn-lt"/>
              </a:rPr>
            </a:br>
            <a:endParaRPr lang="en-US" sz="2600" dirty="0">
              <a:latin typeface="+mn-lt"/>
            </a:endParaRPr>
          </a:p>
          <a:p>
            <a:r>
              <a:rPr lang="en-US" sz="3400" b="1" dirty="0">
                <a:latin typeface="+mn-lt"/>
              </a:rPr>
              <a:t>Plateau of Productivity:</a:t>
            </a:r>
            <a:r>
              <a:rPr lang="en-US" sz="3400" dirty="0">
                <a:latin typeface="+mn-lt"/>
              </a:rPr>
              <a:t> </a:t>
            </a:r>
          </a:p>
          <a:p>
            <a:pPr lvl="1"/>
            <a:r>
              <a:rPr lang="en-US" sz="2600" dirty="0">
                <a:latin typeface="+mn-lt"/>
              </a:rPr>
              <a:t>Mainstream adoption starts to take off. Criteria for assessing provider viability are more clearly defined. The technology's broad market applicability and relevance are clearly paying off.</a:t>
            </a:r>
          </a:p>
          <a:p>
            <a:endParaRPr lang="en-US" dirty="0"/>
          </a:p>
        </p:txBody>
      </p:sp>
    </p:spTree>
    <p:extLst>
      <p:ext uri="{BB962C8B-B14F-4D97-AF65-F5344CB8AC3E}">
        <p14:creationId xmlns:p14="http://schemas.microsoft.com/office/powerpoint/2010/main" val="14392871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241CAEE-07C7-4326-BDEE-CB7C1C2DA7BE}"/>
              </a:ext>
            </a:extLst>
          </p:cNvPr>
          <p:cNvSpPr txBox="1"/>
          <p:nvPr/>
        </p:nvSpPr>
        <p:spPr>
          <a:xfrm>
            <a:off x="451262" y="0"/>
            <a:ext cx="11740738" cy="738664"/>
          </a:xfrm>
          <a:prstGeom prst="rect">
            <a:avLst/>
          </a:prstGeom>
          <a:solidFill>
            <a:srgbClr val="002060"/>
          </a:solidFill>
        </p:spPr>
        <p:txBody>
          <a:bodyPr wrap="square" rtlCol="0">
            <a:spAutoFit/>
          </a:bodyPr>
          <a:lstStyle/>
          <a:p>
            <a:pPr algn="ctr"/>
            <a:r>
              <a:rPr lang="en-US" sz="4200" b="1" dirty="0">
                <a:solidFill>
                  <a:schemeClr val="bg1"/>
                </a:solidFill>
                <a:latin typeface="TmonMonsori Black"/>
              </a:rPr>
              <a:t>Hype Cycle for Emerging Technologies 2024</a:t>
            </a:r>
          </a:p>
        </p:txBody>
      </p:sp>
      <p:pic>
        <p:nvPicPr>
          <p:cNvPr id="5" name="Picture 4" descr="A graph of a graph showing the growth of a number of individuals&#10;&#10;Description automatically generated with medium confidence">
            <a:extLst>
              <a:ext uri="{FF2B5EF4-FFF2-40B4-BE49-F238E27FC236}">
                <a16:creationId xmlns:a16="http://schemas.microsoft.com/office/drawing/2014/main" id="{73ACE5D9-788D-25B9-6DE1-D4E4CE7934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6812" y="904875"/>
            <a:ext cx="9553575" cy="5953125"/>
          </a:xfrm>
          <a:prstGeom prst="rect">
            <a:avLst/>
          </a:prstGeom>
        </p:spPr>
      </p:pic>
    </p:spTree>
    <p:extLst>
      <p:ext uri="{BB962C8B-B14F-4D97-AF65-F5344CB8AC3E}">
        <p14:creationId xmlns:p14="http://schemas.microsoft.com/office/powerpoint/2010/main" val="5818665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6A0760-1937-41AC-BAEB-5C7A24298F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4086" y="-299698"/>
            <a:ext cx="8563828" cy="7877602"/>
          </a:xfrm>
          <a:prstGeom prst="rect">
            <a:avLst/>
          </a:prstGeom>
        </p:spPr>
      </p:pic>
      <p:sp>
        <p:nvSpPr>
          <p:cNvPr id="4" name="TextBox 3">
            <a:extLst>
              <a:ext uri="{FF2B5EF4-FFF2-40B4-BE49-F238E27FC236}">
                <a16:creationId xmlns:a16="http://schemas.microsoft.com/office/drawing/2014/main" id="{8241CAEE-07C7-4326-BDEE-CB7C1C2DA7BE}"/>
              </a:ext>
            </a:extLst>
          </p:cNvPr>
          <p:cNvSpPr txBox="1"/>
          <p:nvPr/>
        </p:nvSpPr>
        <p:spPr>
          <a:xfrm>
            <a:off x="451262" y="0"/>
            <a:ext cx="11740738" cy="707886"/>
          </a:xfrm>
          <a:prstGeom prst="rect">
            <a:avLst/>
          </a:prstGeom>
          <a:solidFill>
            <a:srgbClr val="002060"/>
          </a:solidFill>
        </p:spPr>
        <p:txBody>
          <a:bodyPr wrap="square" rtlCol="0">
            <a:spAutoFit/>
          </a:bodyPr>
          <a:lstStyle/>
          <a:p>
            <a:pPr algn="ctr"/>
            <a:r>
              <a:rPr lang="en-US" sz="4000" b="1" dirty="0">
                <a:solidFill>
                  <a:schemeClr val="bg1"/>
                </a:solidFill>
                <a:latin typeface="TmonMonsori Black"/>
              </a:rPr>
              <a:t>Hype Cycle for Emerging Technologies </a:t>
            </a:r>
            <a:r>
              <a:rPr lang="en-US" sz="3600" b="1" dirty="0">
                <a:solidFill>
                  <a:schemeClr val="bg1"/>
                </a:solidFill>
                <a:latin typeface="TmonMonsori Black"/>
              </a:rPr>
              <a:t>2023</a:t>
            </a:r>
            <a:endParaRPr lang="en-US" sz="4400" b="1" dirty="0">
              <a:solidFill>
                <a:schemeClr val="bg1"/>
              </a:solidFill>
              <a:latin typeface="TmonMonsori Black"/>
            </a:endParaRPr>
          </a:p>
        </p:txBody>
      </p:sp>
    </p:spTree>
    <p:extLst>
      <p:ext uri="{BB962C8B-B14F-4D97-AF65-F5344CB8AC3E}">
        <p14:creationId xmlns:p14="http://schemas.microsoft.com/office/powerpoint/2010/main" val="33202288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AEF9583-6CD8-4B8D-B3A9-AA2B4C58D6F6}"/>
              </a:ext>
            </a:extLst>
          </p:cNvPr>
          <p:cNvPicPr>
            <a:picLocks noChangeAspect="1"/>
          </p:cNvPicPr>
          <p:nvPr/>
        </p:nvPicPr>
        <p:blipFill>
          <a:blip r:embed="rId3"/>
          <a:stretch>
            <a:fillRect/>
          </a:stretch>
        </p:blipFill>
        <p:spPr>
          <a:xfrm>
            <a:off x="1861624" y="-307623"/>
            <a:ext cx="8484832" cy="7802183"/>
          </a:xfrm>
          <a:prstGeom prst="rect">
            <a:avLst/>
          </a:prstGeom>
        </p:spPr>
      </p:pic>
    </p:spTree>
    <p:extLst>
      <p:ext uri="{BB962C8B-B14F-4D97-AF65-F5344CB8AC3E}">
        <p14:creationId xmlns:p14="http://schemas.microsoft.com/office/powerpoint/2010/main" val="10718418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normAutofit/>
          </a:bodyPr>
          <a:lstStyle/>
          <a:p>
            <a:pPr>
              <a:defRPr/>
            </a:pPr>
            <a:r>
              <a:rPr lang="en-US" dirty="0"/>
              <a:t>What is a distributed system?</a:t>
            </a:r>
            <a:r>
              <a:rPr lang="en-US" altLang="ko-KR" dirty="0"/>
              <a:t> (1)</a:t>
            </a:r>
            <a:endParaRPr lang="en-US" dirty="0"/>
          </a:p>
        </p:txBody>
      </p:sp>
      <p:sp>
        <p:nvSpPr>
          <p:cNvPr id="11267" name="Rectangle 3"/>
          <p:cNvSpPr>
            <a:spLocks noGrp="1" noChangeArrowheads="1"/>
          </p:cNvSpPr>
          <p:nvPr>
            <p:ph idx="1"/>
          </p:nvPr>
        </p:nvSpPr>
        <p:spPr/>
        <p:txBody>
          <a:bodyPr/>
          <a:lstStyle/>
          <a:p>
            <a:pPr eaLnBrk="1" hangingPunct="1"/>
            <a:endParaRPr lang="en-US" altLang="ko-KR">
              <a:ea typeface="굴림" panose="020B0600000101010101" pitchFamily="34" charset="-127"/>
            </a:endParaRPr>
          </a:p>
          <a:p>
            <a:pPr eaLnBrk="1" hangingPunct="1"/>
            <a:endParaRPr lang="en-US" altLang="ko-KR">
              <a:ea typeface="굴림" panose="020B0600000101010101" pitchFamily="34" charset="-127"/>
            </a:endParaRPr>
          </a:p>
          <a:p>
            <a:pPr eaLnBrk="1" hangingPunct="1"/>
            <a:endParaRPr lang="en-US" altLang="ko-KR">
              <a:ea typeface="굴림" panose="020B0600000101010101" pitchFamily="34" charset="-127"/>
            </a:endParaRPr>
          </a:p>
          <a:p>
            <a:pPr eaLnBrk="1" hangingPunct="1"/>
            <a:endParaRPr lang="en-US" altLang="ko-KR">
              <a:ea typeface="굴림" panose="020B0600000101010101" pitchFamily="34" charset="-127"/>
            </a:endParaRPr>
          </a:p>
          <a:p>
            <a:pPr eaLnBrk="1" hangingPunct="1"/>
            <a:endParaRPr lang="en-US" altLang="ko-KR">
              <a:ea typeface="굴림" panose="020B0600000101010101" pitchFamily="34" charset="-127"/>
            </a:endParaRPr>
          </a:p>
          <a:p>
            <a:pPr eaLnBrk="1" hangingPunct="1"/>
            <a:endParaRPr lang="en-US" altLang="ko-KR">
              <a:ea typeface="굴림" panose="020B0600000101010101" pitchFamily="34" charset="-127"/>
            </a:endParaRPr>
          </a:p>
          <a:p>
            <a:pPr eaLnBrk="1" hangingPunct="1"/>
            <a:endParaRPr lang="en-US" altLang="ko-KR">
              <a:ea typeface="굴림" panose="020B0600000101010101" pitchFamily="34" charset="-127"/>
            </a:endParaRPr>
          </a:p>
          <a:p>
            <a:pPr eaLnBrk="1" hangingPunct="1"/>
            <a:r>
              <a:rPr lang="en-US" altLang="en-US"/>
              <a:t>A network of processes/resources. </a:t>
            </a:r>
            <a:endParaRPr lang="en-US" altLang="ko-KR">
              <a:ea typeface="굴림" panose="020B0600000101010101" pitchFamily="34" charset="-127"/>
            </a:endParaRPr>
          </a:p>
          <a:p>
            <a:pPr eaLnBrk="1" hangingPunct="1"/>
            <a:r>
              <a:rPr lang="en-US" altLang="en-US"/>
              <a:t>The nodes are processes/resources, and the edges are communication</a:t>
            </a:r>
            <a:r>
              <a:rPr lang="en-US" altLang="ko-KR">
                <a:ea typeface="굴림" panose="020B0600000101010101" pitchFamily="34" charset="-127"/>
              </a:rPr>
              <a:t> </a:t>
            </a:r>
            <a:r>
              <a:rPr lang="en-US" altLang="en-US"/>
              <a:t>channels</a:t>
            </a:r>
            <a:r>
              <a:rPr lang="en-US" altLang="ko-KR">
                <a:ea typeface="굴림" panose="020B0600000101010101" pitchFamily="34" charset="-127"/>
              </a:rPr>
              <a:t>.</a:t>
            </a:r>
            <a:endParaRPr lang="en-US" altLang="en-US"/>
          </a:p>
        </p:txBody>
      </p:sp>
      <p:pic>
        <p:nvPicPr>
          <p:cNvPr id="11268" name="Picture 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1376" y="1668464"/>
            <a:ext cx="5305425" cy="305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85170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solidFill>
            <a:schemeClr val="accent5">
              <a:lumMod val="50000"/>
            </a:schemeClr>
          </a:solidFill>
        </p:spPr>
        <p:txBody>
          <a:bodyPr vert="horz" lIns="91440" tIns="45720" rIns="91440" bIns="45720" rtlCol="0" anchor="b">
            <a:normAutofit/>
          </a:bodyPr>
          <a:lstStyle/>
          <a:p>
            <a:r>
              <a:rPr lang="en-US" dirty="0"/>
              <a:t>What is a distributed system?</a:t>
            </a:r>
            <a:r>
              <a:rPr lang="en-US" altLang="ko-KR" dirty="0"/>
              <a:t> (2)</a:t>
            </a:r>
            <a:endParaRPr lang="en-US" dirty="0"/>
          </a:p>
        </p:txBody>
      </p:sp>
      <p:sp>
        <p:nvSpPr>
          <p:cNvPr id="12291" name="Rectangle 3"/>
          <p:cNvSpPr>
            <a:spLocks noGrp="1" noChangeArrowheads="1"/>
          </p:cNvSpPr>
          <p:nvPr>
            <p:ph idx="1"/>
          </p:nvPr>
        </p:nvSpPr>
        <p:spPr/>
        <p:txBody>
          <a:bodyPr/>
          <a:lstStyle/>
          <a:p>
            <a:pPr eaLnBrk="1" hangingPunct="1"/>
            <a:r>
              <a:rPr lang="en-US" altLang="ko-KR">
                <a:ea typeface="굴림" panose="020B0600000101010101" pitchFamily="34" charset="-127"/>
              </a:rPr>
              <a:t>The logical distribution of functional capabilities</a:t>
            </a:r>
          </a:p>
          <a:p>
            <a:pPr lvl="1" eaLnBrk="1" hangingPunct="1"/>
            <a:r>
              <a:rPr lang="en-US" altLang="ko-KR">
                <a:ea typeface="굴림" panose="020B0600000101010101" pitchFamily="34" charset="-127"/>
              </a:rPr>
              <a:t>Multiple processes</a:t>
            </a:r>
          </a:p>
          <a:p>
            <a:pPr lvl="1" eaLnBrk="1" hangingPunct="1"/>
            <a:r>
              <a:rPr lang="en-US" altLang="ko-KR">
                <a:ea typeface="굴림" panose="020B0600000101010101" pitchFamily="34" charset="-127"/>
              </a:rPr>
              <a:t>Interprocess communication</a:t>
            </a:r>
          </a:p>
          <a:p>
            <a:pPr lvl="1" eaLnBrk="1" hangingPunct="1"/>
            <a:r>
              <a:rPr lang="en-US" altLang="ko-KR">
                <a:ea typeface="굴림" panose="020B0600000101010101" pitchFamily="34" charset="-127"/>
              </a:rPr>
              <a:t>Disjoint address space</a:t>
            </a:r>
          </a:p>
          <a:p>
            <a:pPr lvl="1" eaLnBrk="1" hangingPunct="1"/>
            <a:r>
              <a:rPr lang="en-US" altLang="ko-KR">
                <a:solidFill>
                  <a:srgbClr val="C00000"/>
                </a:solidFill>
                <a:ea typeface="굴림" panose="020B0600000101010101" pitchFamily="34" charset="-127"/>
              </a:rPr>
              <a:t>Collective goal</a:t>
            </a:r>
            <a:endParaRPr lang="en-US" altLang="en-US">
              <a:solidFill>
                <a:srgbClr val="C00000"/>
              </a:solidFill>
            </a:endParaRPr>
          </a:p>
        </p:txBody>
      </p:sp>
    </p:spTree>
    <p:extLst>
      <p:ext uri="{BB962C8B-B14F-4D97-AF65-F5344CB8AC3E}">
        <p14:creationId xmlns:p14="http://schemas.microsoft.com/office/powerpoint/2010/main" val="14052297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noAutofit/>
          </a:bodyPr>
          <a:lstStyle/>
          <a:p>
            <a:pPr>
              <a:defRPr/>
            </a:pPr>
            <a:r>
              <a:rPr lang="en-US" sz="2000" dirty="0"/>
              <a:t>What is a distributed system?</a:t>
            </a:r>
            <a:r>
              <a:rPr lang="en-US" altLang="ko-KR" sz="2000" dirty="0"/>
              <a:t> (2) </a:t>
            </a:r>
            <a:br>
              <a:rPr lang="en-US" altLang="ko-KR" sz="2000" dirty="0"/>
            </a:br>
            <a:r>
              <a:rPr lang="en-US" sz="3600" dirty="0"/>
              <a:t>Collective Goal?</a:t>
            </a:r>
          </a:p>
        </p:txBody>
      </p:sp>
      <p:sp>
        <p:nvSpPr>
          <p:cNvPr id="18435" name="Content Placeholder 2"/>
          <p:cNvSpPr>
            <a:spLocks noGrp="1"/>
          </p:cNvSpPr>
          <p:nvPr>
            <p:ph idx="1"/>
          </p:nvPr>
        </p:nvSpPr>
        <p:spPr>
          <a:xfrm>
            <a:off x="590843" y="1154958"/>
            <a:ext cx="11000935" cy="5297423"/>
          </a:xfrm>
        </p:spPr>
        <p:txBody>
          <a:bodyPr/>
          <a:lstStyle/>
          <a:p>
            <a:pPr eaLnBrk="1" hangingPunct="1"/>
            <a:r>
              <a:rPr lang="en-US" altLang="en-US" dirty="0"/>
              <a:t>Don’t hold your breath:</a:t>
            </a:r>
          </a:p>
          <a:p>
            <a:pPr lvl="1" eaLnBrk="1" hangingPunct="1"/>
            <a:r>
              <a:rPr lang="en-US" altLang="en-US" dirty="0"/>
              <a:t>Biocomputing</a:t>
            </a:r>
          </a:p>
          <a:p>
            <a:pPr lvl="2" eaLnBrk="1" hangingPunct="1"/>
            <a:r>
              <a:rPr lang="en-US" altLang="en-US" dirty="0"/>
              <a:t>Using biologically derived molecules </a:t>
            </a:r>
          </a:p>
          <a:p>
            <a:pPr lvl="1" eaLnBrk="1" hangingPunct="1"/>
            <a:r>
              <a:rPr lang="en-US" altLang="en-US" dirty="0" err="1"/>
              <a:t>Nanocomputing</a:t>
            </a:r>
            <a:r>
              <a:rPr lang="en-US" altLang="en-US" dirty="0"/>
              <a:t>: </a:t>
            </a:r>
          </a:p>
          <a:p>
            <a:pPr lvl="2" eaLnBrk="1" hangingPunct="1"/>
            <a:r>
              <a:rPr lang="en-US" altLang="en-US" dirty="0"/>
              <a:t>the manipulation of matter on an </a:t>
            </a:r>
            <a:r>
              <a:rPr lang="en-US" altLang="en-US" dirty="0">
                <a:hlinkClick r:id="rId3" action="ppaction://hlinkfile" tooltip="Atom"/>
              </a:rPr>
              <a:t>atomic</a:t>
            </a:r>
            <a:r>
              <a:rPr lang="en-US" altLang="en-US" dirty="0"/>
              <a:t> and </a:t>
            </a:r>
            <a:r>
              <a:rPr lang="en-US" altLang="en-US" dirty="0">
                <a:hlinkClick r:id="rId4" action="ppaction://hlinkfile" tooltip="Molecular"/>
              </a:rPr>
              <a:t>molecular</a:t>
            </a:r>
            <a:r>
              <a:rPr lang="en-US" altLang="en-US" dirty="0"/>
              <a:t> scale</a:t>
            </a:r>
          </a:p>
          <a:p>
            <a:pPr lvl="1" eaLnBrk="1" hangingPunct="1"/>
            <a:r>
              <a:rPr lang="en-US" altLang="en-US" dirty="0"/>
              <a:t>Quantum computing</a:t>
            </a:r>
          </a:p>
          <a:p>
            <a:pPr lvl="2" eaLnBrk="1" hangingPunct="1"/>
            <a:r>
              <a:rPr lang="en-US" altLang="en-US" dirty="0"/>
              <a:t>use of </a:t>
            </a:r>
            <a:r>
              <a:rPr lang="en-US" altLang="en-US" dirty="0">
                <a:hlinkClick r:id="rId5" action="ppaction://hlinkfile" tooltip="Quantum mechanics"/>
              </a:rPr>
              <a:t>quantum-mechanical</a:t>
            </a:r>
            <a:r>
              <a:rPr lang="en-US" altLang="en-US" dirty="0"/>
              <a:t> </a:t>
            </a:r>
            <a:r>
              <a:rPr lang="en-US" altLang="en-US" dirty="0">
                <a:hlinkClick r:id="rId6" action="ppaction://hlinkfile" tooltip="Phenomena"/>
              </a:rPr>
              <a:t>phenomena</a:t>
            </a:r>
            <a:r>
              <a:rPr lang="en-US" altLang="en-US" dirty="0"/>
              <a:t>, such as </a:t>
            </a:r>
            <a:r>
              <a:rPr lang="en-US" altLang="en-US" dirty="0">
                <a:hlinkClick r:id="rId7" action="ppaction://hlinkfile" tooltip="Quantum superposition"/>
              </a:rPr>
              <a:t>superposition</a:t>
            </a:r>
            <a:r>
              <a:rPr lang="en-US" altLang="en-US" dirty="0"/>
              <a:t> and </a:t>
            </a:r>
            <a:r>
              <a:rPr lang="en-US" altLang="en-US" dirty="0">
                <a:hlinkClick r:id="rId8" action="ppaction://hlinkfile" tooltip="Quantum entanglement"/>
              </a:rPr>
              <a:t>entanglement</a:t>
            </a:r>
            <a:endParaRPr lang="en-US" altLang="en-US" dirty="0"/>
          </a:p>
          <a:p>
            <a:pPr lvl="2" eaLnBrk="1" hangingPunct="1"/>
            <a:endParaRPr lang="en-US" altLang="en-US" dirty="0"/>
          </a:p>
          <a:p>
            <a:pPr lvl="1" eaLnBrk="1" hangingPunct="1"/>
            <a:r>
              <a:rPr lang="en-US" altLang="en-US" dirty="0"/>
              <a:t>…</a:t>
            </a:r>
          </a:p>
          <a:p>
            <a:pPr eaLnBrk="1" hangingPunct="1"/>
            <a:r>
              <a:rPr lang="en-US" altLang="en-US" dirty="0"/>
              <a:t>It all boils down to…</a:t>
            </a:r>
          </a:p>
          <a:p>
            <a:pPr lvl="1" eaLnBrk="1" hangingPunct="1"/>
            <a:r>
              <a:rPr lang="en-US" altLang="en-US" dirty="0">
                <a:solidFill>
                  <a:srgbClr val="C00000"/>
                </a:solidFill>
              </a:rPr>
              <a:t>Divide-and-conquer</a:t>
            </a:r>
          </a:p>
          <a:p>
            <a:pPr lvl="1" eaLnBrk="1" hangingPunct="1"/>
            <a:r>
              <a:rPr lang="en-US" altLang="en-US" dirty="0"/>
              <a:t>Throwing more hardware at the problem</a:t>
            </a:r>
          </a:p>
          <a:p>
            <a:pPr lvl="1" eaLnBrk="1" hangingPunct="1"/>
            <a:endParaRPr lang="en-US" altLang="en-US" dirty="0"/>
          </a:p>
          <a:p>
            <a:pPr lvl="1" eaLnBrk="1" hangingPunct="1"/>
            <a:endParaRPr lang="en-US" altLang="en-US" sz="3200" dirty="0"/>
          </a:p>
        </p:txBody>
      </p:sp>
    </p:spTree>
    <p:extLst>
      <p:ext uri="{BB962C8B-B14F-4D97-AF65-F5344CB8AC3E}">
        <p14:creationId xmlns:p14="http://schemas.microsoft.com/office/powerpoint/2010/main" val="413340291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43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43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43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43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435">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435">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435">
                                            <p:txEl>
                                              <p:pRg st="8" end="8"/>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435">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435">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43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0"/>
            <a:ext cx="11734800" cy="892866"/>
          </a:xfrm>
          <a:solidFill>
            <a:schemeClr val="accent5">
              <a:lumMod val="50000"/>
            </a:schemeClr>
          </a:solidFill>
        </p:spPr>
        <p:txBody>
          <a:bodyPr vert="horz" lIns="91440" tIns="45720" rIns="91440" bIns="45720" rtlCol="0" anchor="b">
            <a:normAutofit fontScale="90000"/>
          </a:bodyPr>
          <a:lstStyle/>
          <a:p>
            <a:r>
              <a:rPr lang="en-US" sz="2200" dirty="0"/>
              <a:t>What is a distributed system?</a:t>
            </a:r>
            <a:r>
              <a:rPr lang="en-US" altLang="ko-KR" sz="2200" dirty="0"/>
              <a:t> (2)</a:t>
            </a:r>
            <a:br>
              <a:rPr lang="en-US" dirty="0"/>
            </a:br>
            <a:r>
              <a:rPr lang="en-US" dirty="0"/>
              <a:t>Divide and Conquer</a:t>
            </a:r>
          </a:p>
        </p:txBody>
      </p:sp>
      <p:sp>
        <p:nvSpPr>
          <p:cNvPr id="3" name="Rectangle 2"/>
          <p:cNvSpPr>
            <a:spLocks noChangeArrowheads="1"/>
          </p:cNvSpPr>
          <p:nvPr/>
        </p:nvSpPr>
        <p:spPr bwMode="auto">
          <a:xfrm>
            <a:off x="3581400" y="1676400"/>
            <a:ext cx="3505200" cy="381000"/>
          </a:xfrm>
          <a:prstGeom prst="rect">
            <a:avLst/>
          </a:prstGeom>
          <a:solidFill>
            <a:srgbClr val="FFCC99"/>
          </a:solidFill>
          <a:ln w="9525" algn="ctr">
            <a:solidFill>
              <a:schemeClr val="bg2"/>
            </a:solidFill>
            <a:round/>
            <a:headEnd/>
            <a:tailEnd/>
          </a:ln>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a:latin typeface="Corbel" panose="020B0503020204020204" pitchFamily="34" charset="0"/>
              </a:rPr>
              <a:t>“Work”</a:t>
            </a:r>
          </a:p>
        </p:txBody>
      </p:sp>
      <p:sp>
        <p:nvSpPr>
          <p:cNvPr id="4" name="Rectangle 3"/>
          <p:cNvSpPr>
            <a:spLocks noChangeArrowheads="1"/>
          </p:cNvSpPr>
          <p:nvPr/>
        </p:nvSpPr>
        <p:spPr bwMode="auto">
          <a:xfrm>
            <a:off x="2971800" y="2819400"/>
            <a:ext cx="1219200" cy="381000"/>
          </a:xfrm>
          <a:prstGeom prst="rect">
            <a:avLst/>
          </a:prstGeom>
          <a:solidFill>
            <a:srgbClr val="FFCC99"/>
          </a:solidFill>
          <a:ln w="9525" algn="ctr">
            <a:solidFill>
              <a:schemeClr val="bg2"/>
            </a:solidFill>
            <a:round/>
            <a:headEnd/>
            <a:tailEnd/>
          </a:ln>
        </p:spPr>
        <p:txBody>
          <a:bodyPr anchor="ctr"/>
          <a:lstStyle/>
          <a:p>
            <a:pPr algn="ctr" eaLnBrk="0" hangingPunct="0">
              <a:defRPr/>
            </a:pPr>
            <a:r>
              <a:rPr lang="en-US" i="1"/>
              <a:t>w</a:t>
            </a:r>
            <a:r>
              <a:rPr lang="en-US" i="1" baseline="-25000"/>
              <a:t>1</a:t>
            </a:r>
          </a:p>
        </p:txBody>
      </p:sp>
      <p:cxnSp>
        <p:nvCxnSpPr>
          <p:cNvPr id="8" name="Straight Arrow Connector 7"/>
          <p:cNvCxnSpPr>
            <a:cxnSpLocks noChangeShapeType="1"/>
          </p:cNvCxnSpPr>
          <p:nvPr/>
        </p:nvCxnSpPr>
        <p:spPr bwMode="auto">
          <a:xfrm rot="5400000">
            <a:off x="5028407" y="2439195"/>
            <a:ext cx="609600" cy="1587"/>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9" name="Straight Arrow Connector 8"/>
          <p:cNvCxnSpPr>
            <a:cxnSpLocks noChangeShapeType="1"/>
          </p:cNvCxnSpPr>
          <p:nvPr/>
        </p:nvCxnSpPr>
        <p:spPr bwMode="auto">
          <a:xfrm>
            <a:off x="6096000" y="2133600"/>
            <a:ext cx="762000" cy="609600"/>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2" name="Straight Arrow Connector 11"/>
          <p:cNvCxnSpPr>
            <a:cxnSpLocks noChangeShapeType="1"/>
          </p:cNvCxnSpPr>
          <p:nvPr/>
        </p:nvCxnSpPr>
        <p:spPr bwMode="auto">
          <a:xfrm flipH="1">
            <a:off x="3810000" y="2133600"/>
            <a:ext cx="762000" cy="609600"/>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3" name="Rectangle 12"/>
          <p:cNvSpPr>
            <a:spLocks noChangeArrowheads="1"/>
          </p:cNvSpPr>
          <p:nvPr/>
        </p:nvSpPr>
        <p:spPr bwMode="auto">
          <a:xfrm>
            <a:off x="4724400" y="2819400"/>
            <a:ext cx="1219200" cy="381000"/>
          </a:xfrm>
          <a:prstGeom prst="rect">
            <a:avLst/>
          </a:prstGeom>
          <a:solidFill>
            <a:srgbClr val="FFCC99"/>
          </a:solidFill>
          <a:ln w="9525" algn="ctr">
            <a:solidFill>
              <a:schemeClr val="bg2"/>
            </a:solidFill>
            <a:round/>
            <a:headEnd/>
            <a:tailEnd/>
          </a:ln>
        </p:spPr>
        <p:txBody>
          <a:bodyPr anchor="ctr"/>
          <a:lstStyle/>
          <a:p>
            <a:pPr algn="ctr" eaLnBrk="0" hangingPunct="0">
              <a:defRPr/>
            </a:pPr>
            <a:r>
              <a:rPr lang="en-US" i="1"/>
              <a:t>w</a:t>
            </a:r>
            <a:r>
              <a:rPr lang="en-US" i="1" baseline="-25000"/>
              <a:t>2</a:t>
            </a:r>
          </a:p>
        </p:txBody>
      </p:sp>
      <p:sp>
        <p:nvSpPr>
          <p:cNvPr id="14" name="Rectangle 13"/>
          <p:cNvSpPr>
            <a:spLocks noChangeArrowheads="1"/>
          </p:cNvSpPr>
          <p:nvPr/>
        </p:nvSpPr>
        <p:spPr bwMode="auto">
          <a:xfrm>
            <a:off x="6400800" y="2819400"/>
            <a:ext cx="1219200" cy="381000"/>
          </a:xfrm>
          <a:prstGeom prst="rect">
            <a:avLst/>
          </a:prstGeom>
          <a:solidFill>
            <a:srgbClr val="FFCC99"/>
          </a:solidFill>
          <a:ln w="9525" algn="ctr">
            <a:solidFill>
              <a:schemeClr val="bg2"/>
            </a:solidFill>
            <a:round/>
            <a:headEnd/>
            <a:tailEnd/>
          </a:ln>
        </p:spPr>
        <p:txBody>
          <a:bodyPr anchor="ctr"/>
          <a:lstStyle/>
          <a:p>
            <a:pPr algn="ctr" eaLnBrk="0" hangingPunct="0">
              <a:defRPr/>
            </a:pPr>
            <a:r>
              <a:rPr lang="en-US" i="1"/>
              <a:t>w</a:t>
            </a:r>
            <a:r>
              <a:rPr lang="en-US" i="1" baseline="-25000"/>
              <a:t>3</a:t>
            </a:r>
          </a:p>
        </p:txBody>
      </p:sp>
      <p:sp>
        <p:nvSpPr>
          <p:cNvPr id="15" name="Rectangle 14"/>
          <p:cNvSpPr>
            <a:spLocks noChangeArrowheads="1"/>
          </p:cNvSpPr>
          <p:nvPr/>
        </p:nvSpPr>
        <p:spPr bwMode="auto">
          <a:xfrm>
            <a:off x="2971800" y="4038600"/>
            <a:ext cx="1219200" cy="381000"/>
          </a:xfrm>
          <a:prstGeom prst="rect">
            <a:avLst/>
          </a:prstGeom>
          <a:solidFill>
            <a:srgbClr val="CCFF99"/>
          </a:solidFill>
          <a:ln w="9525" algn="ctr">
            <a:solidFill>
              <a:schemeClr val="bg2"/>
            </a:solidFill>
            <a:round/>
            <a:headEnd/>
            <a:tailEnd/>
          </a:ln>
        </p:spPr>
        <p:txBody>
          <a:bodyPr anchor="ctr"/>
          <a:lstStyle/>
          <a:p>
            <a:pPr algn="ctr" eaLnBrk="0" hangingPunct="0">
              <a:defRPr/>
            </a:pPr>
            <a:r>
              <a:rPr lang="en-US" i="1"/>
              <a:t>r</a:t>
            </a:r>
            <a:r>
              <a:rPr lang="en-US" i="1" baseline="-25000"/>
              <a:t>1</a:t>
            </a:r>
          </a:p>
        </p:txBody>
      </p:sp>
      <p:sp>
        <p:nvSpPr>
          <p:cNvPr id="16" name="Rectangle 15"/>
          <p:cNvSpPr>
            <a:spLocks noChangeArrowheads="1"/>
          </p:cNvSpPr>
          <p:nvPr/>
        </p:nvSpPr>
        <p:spPr bwMode="auto">
          <a:xfrm>
            <a:off x="4724400" y="4038600"/>
            <a:ext cx="1219200" cy="381000"/>
          </a:xfrm>
          <a:prstGeom prst="rect">
            <a:avLst/>
          </a:prstGeom>
          <a:solidFill>
            <a:srgbClr val="CCFF99"/>
          </a:solidFill>
          <a:ln w="9525" algn="ctr">
            <a:solidFill>
              <a:schemeClr val="bg2"/>
            </a:solidFill>
            <a:round/>
            <a:headEnd/>
            <a:tailEnd/>
          </a:ln>
        </p:spPr>
        <p:txBody>
          <a:bodyPr anchor="ctr"/>
          <a:lstStyle/>
          <a:p>
            <a:pPr algn="ctr" eaLnBrk="0" hangingPunct="0">
              <a:defRPr/>
            </a:pPr>
            <a:r>
              <a:rPr lang="en-US" i="1"/>
              <a:t>r</a:t>
            </a:r>
            <a:r>
              <a:rPr lang="en-US" i="1" baseline="-25000"/>
              <a:t>2</a:t>
            </a:r>
          </a:p>
        </p:txBody>
      </p:sp>
      <p:sp>
        <p:nvSpPr>
          <p:cNvPr id="17" name="Rectangle 16"/>
          <p:cNvSpPr>
            <a:spLocks noChangeArrowheads="1"/>
          </p:cNvSpPr>
          <p:nvPr/>
        </p:nvSpPr>
        <p:spPr bwMode="auto">
          <a:xfrm>
            <a:off x="6400800" y="4038600"/>
            <a:ext cx="1219200" cy="381000"/>
          </a:xfrm>
          <a:prstGeom prst="rect">
            <a:avLst/>
          </a:prstGeom>
          <a:solidFill>
            <a:srgbClr val="CCFF99"/>
          </a:solidFill>
          <a:ln w="9525" algn="ctr">
            <a:solidFill>
              <a:schemeClr val="bg2"/>
            </a:solidFill>
            <a:round/>
            <a:headEnd/>
            <a:tailEnd/>
          </a:ln>
        </p:spPr>
        <p:txBody>
          <a:bodyPr anchor="ctr"/>
          <a:lstStyle/>
          <a:p>
            <a:pPr algn="ctr" eaLnBrk="0" hangingPunct="0">
              <a:defRPr/>
            </a:pPr>
            <a:r>
              <a:rPr lang="en-US" i="1"/>
              <a:t>r</a:t>
            </a:r>
            <a:r>
              <a:rPr lang="en-US" i="1" baseline="-25000"/>
              <a:t>3</a:t>
            </a:r>
          </a:p>
        </p:txBody>
      </p:sp>
      <p:cxnSp>
        <p:nvCxnSpPr>
          <p:cNvPr id="18" name="Straight Arrow Connector 17"/>
          <p:cNvCxnSpPr>
            <a:cxnSpLocks noChangeShapeType="1"/>
          </p:cNvCxnSpPr>
          <p:nvPr/>
        </p:nvCxnSpPr>
        <p:spPr bwMode="auto">
          <a:xfrm rot="5400000">
            <a:off x="5029994" y="3656806"/>
            <a:ext cx="609600" cy="1588"/>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9" name="Straight Arrow Connector 18"/>
          <p:cNvCxnSpPr>
            <a:cxnSpLocks noChangeShapeType="1"/>
          </p:cNvCxnSpPr>
          <p:nvPr/>
        </p:nvCxnSpPr>
        <p:spPr bwMode="auto">
          <a:xfrm rot="5400000">
            <a:off x="6704807" y="3656807"/>
            <a:ext cx="609600" cy="1587"/>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0" name="Straight Arrow Connector 19"/>
          <p:cNvCxnSpPr>
            <a:cxnSpLocks noChangeShapeType="1"/>
          </p:cNvCxnSpPr>
          <p:nvPr/>
        </p:nvCxnSpPr>
        <p:spPr bwMode="auto">
          <a:xfrm rot="5400000">
            <a:off x="3277394" y="3656806"/>
            <a:ext cx="609600" cy="1588"/>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1" name="Rectangle 20"/>
          <p:cNvSpPr>
            <a:spLocks noChangeArrowheads="1"/>
          </p:cNvSpPr>
          <p:nvPr/>
        </p:nvSpPr>
        <p:spPr bwMode="auto">
          <a:xfrm>
            <a:off x="3581400" y="5334000"/>
            <a:ext cx="3505200" cy="381000"/>
          </a:xfrm>
          <a:prstGeom prst="rect">
            <a:avLst/>
          </a:prstGeom>
          <a:solidFill>
            <a:srgbClr val="CCFF99"/>
          </a:solidFill>
          <a:ln w="9525" algn="ctr">
            <a:solidFill>
              <a:schemeClr val="bg2"/>
            </a:solidFill>
            <a:round/>
            <a:headEnd/>
            <a:tailEnd/>
          </a:ln>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a:latin typeface="Corbel" panose="020B0503020204020204" pitchFamily="34" charset="0"/>
              </a:rPr>
              <a:t>“Result”</a:t>
            </a:r>
          </a:p>
        </p:txBody>
      </p:sp>
      <p:cxnSp>
        <p:nvCxnSpPr>
          <p:cNvPr id="22" name="Straight Arrow Connector 21"/>
          <p:cNvCxnSpPr>
            <a:cxnSpLocks noChangeShapeType="1"/>
          </p:cNvCxnSpPr>
          <p:nvPr/>
        </p:nvCxnSpPr>
        <p:spPr bwMode="auto">
          <a:xfrm rot="5400000">
            <a:off x="5029994" y="4876006"/>
            <a:ext cx="609600" cy="1588"/>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3" name="Straight Arrow Connector 22"/>
          <p:cNvCxnSpPr>
            <a:cxnSpLocks noChangeShapeType="1"/>
          </p:cNvCxnSpPr>
          <p:nvPr/>
        </p:nvCxnSpPr>
        <p:spPr bwMode="auto">
          <a:xfrm flipH="1">
            <a:off x="6096000" y="4572000"/>
            <a:ext cx="762000" cy="609600"/>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4" name="Straight Arrow Connector 23"/>
          <p:cNvCxnSpPr>
            <a:cxnSpLocks noChangeShapeType="1"/>
          </p:cNvCxnSpPr>
          <p:nvPr/>
        </p:nvCxnSpPr>
        <p:spPr bwMode="auto">
          <a:xfrm>
            <a:off x="3810000" y="4572000"/>
            <a:ext cx="762000" cy="609600"/>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9" name="Rounded Rectangle 28"/>
          <p:cNvSpPr>
            <a:spLocks noChangeArrowheads="1"/>
          </p:cNvSpPr>
          <p:nvPr/>
        </p:nvSpPr>
        <p:spPr bwMode="auto">
          <a:xfrm>
            <a:off x="3124200" y="3429000"/>
            <a:ext cx="914400" cy="381000"/>
          </a:xfrm>
          <a:prstGeom prst="roundRect">
            <a:avLst>
              <a:gd name="adj" fmla="val 16667"/>
            </a:avLst>
          </a:prstGeom>
          <a:solidFill>
            <a:srgbClr val="FF0000"/>
          </a:solidFill>
          <a:ln w="9525" algn="ctr">
            <a:solidFill>
              <a:schemeClr val="bg2"/>
            </a:solidFill>
            <a:round/>
            <a:headEnd/>
            <a:tailEnd/>
          </a:ln>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a:latin typeface="Corbel" panose="020B0503020204020204" pitchFamily="34" charset="0"/>
              </a:rPr>
              <a:t>“worker”</a:t>
            </a:r>
          </a:p>
        </p:txBody>
      </p:sp>
      <p:sp>
        <p:nvSpPr>
          <p:cNvPr id="30" name="Rounded Rectangle 29"/>
          <p:cNvSpPr>
            <a:spLocks noChangeArrowheads="1"/>
          </p:cNvSpPr>
          <p:nvPr/>
        </p:nvSpPr>
        <p:spPr bwMode="auto">
          <a:xfrm>
            <a:off x="4876800" y="3429000"/>
            <a:ext cx="914400" cy="381000"/>
          </a:xfrm>
          <a:prstGeom prst="roundRect">
            <a:avLst>
              <a:gd name="adj" fmla="val 16667"/>
            </a:avLst>
          </a:prstGeom>
          <a:solidFill>
            <a:srgbClr val="FF0000"/>
          </a:solidFill>
          <a:ln w="9525" algn="ctr">
            <a:solidFill>
              <a:schemeClr val="bg2"/>
            </a:solidFill>
            <a:round/>
            <a:headEnd/>
            <a:tailEnd/>
          </a:ln>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a:latin typeface="Corbel" panose="020B0503020204020204" pitchFamily="34" charset="0"/>
              </a:rPr>
              <a:t>“worker”</a:t>
            </a:r>
          </a:p>
        </p:txBody>
      </p:sp>
      <p:sp>
        <p:nvSpPr>
          <p:cNvPr id="31" name="Rounded Rectangle 30"/>
          <p:cNvSpPr>
            <a:spLocks noChangeArrowheads="1"/>
          </p:cNvSpPr>
          <p:nvPr/>
        </p:nvSpPr>
        <p:spPr bwMode="auto">
          <a:xfrm>
            <a:off x="6553200" y="3429000"/>
            <a:ext cx="914400" cy="381000"/>
          </a:xfrm>
          <a:prstGeom prst="roundRect">
            <a:avLst>
              <a:gd name="adj" fmla="val 16667"/>
            </a:avLst>
          </a:prstGeom>
          <a:solidFill>
            <a:srgbClr val="FF0000"/>
          </a:solidFill>
          <a:ln w="9525" algn="ctr">
            <a:solidFill>
              <a:schemeClr val="bg2"/>
            </a:solidFill>
            <a:round/>
            <a:headEnd/>
            <a:tailEnd/>
          </a:ln>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a:latin typeface="Corbel" panose="020B0503020204020204" pitchFamily="34" charset="0"/>
              </a:rPr>
              <a:t>“worker”</a:t>
            </a:r>
          </a:p>
        </p:txBody>
      </p:sp>
      <p:sp>
        <p:nvSpPr>
          <p:cNvPr id="32" name="TextBox 31"/>
          <p:cNvSpPr txBox="1">
            <a:spLocks noChangeArrowheads="1"/>
          </p:cNvSpPr>
          <p:nvPr/>
        </p:nvSpPr>
        <p:spPr bwMode="auto">
          <a:xfrm>
            <a:off x="7672389" y="1752600"/>
            <a:ext cx="992451" cy="369332"/>
          </a:xfrm>
          <a:prstGeom prst="rect">
            <a:avLst/>
          </a:prstGeom>
          <a:noFill/>
          <a:ln w="9525">
            <a:noFill/>
            <a:miter lim="800000"/>
            <a:headEnd/>
            <a:tailEnd/>
          </a:ln>
        </p:spPr>
        <p:txBody>
          <a:bodyPr wrap="none">
            <a:spAutoFit/>
          </a:bodyPr>
          <a:lstStyle/>
          <a:p>
            <a:pPr eaLnBrk="0" hangingPunct="0">
              <a:defRPr/>
            </a:pPr>
            <a:r>
              <a:rPr lang="en-US">
                <a:solidFill>
                  <a:srgbClr val="FF0000"/>
                </a:solidFill>
              </a:rPr>
              <a:t>Partition</a:t>
            </a:r>
          </a:p>
        </p:txBody>
      </p:sp>
      <p:sp>
        <p:nvSpPr>
          <p:cNvPr id="33" name="TextBox 32"/>
          <p:cNvSpPr txBox="1">
            <a:spLocks noChangeArrowheads="1"/>
          </p:cNvSpPr>
          <p:nvPr/>
        </p:nvSpPr>
        <p:spPr bwMode="auto">
          <a:xfrm>
            <a:off x="7620001" y="5176838"/>
            <a:ext cx="1026243" cy="369332"/>
          </a:xfrm>
          <a:prstGeom prst="rect">
            <a:avLst/>
          </a:prstGeom>
          <a:noFill/>
          <a:ln w="9525">
            <a:noFill/>
            <a:miter lim="800000"/>
            <a:headEnd/>
            <a:tailEnd/>
          </a:ln>
        </p:spPr>
        <p:txBody>
          <a:bodyPr wrap="none">
            <a:spAutoFit/>
          </a:bodyPr>
          <a:lstStyle/>
          <a:p>
            <a:pPr eaLnBrk="0" hangingPunct="0">
              <a:defRPr/>
            </a:pPr>
            <a:r>
              <a:rPr lang="en-US">
                <a:solidFill>
                  <a:srgbClr val="FF0000"/>
                </a:solidFill>
              </a:rPr>
              <a:t>Combine</a:t>
            </a:r>
          </a:p>
        </p:txBody>
      </p:sp>
      <p:cxnSp>
        <p:nvCxnSpPr>
          <p:cNvPr id="34" name="Straight Arrow Connector 33"/>
          <p:cNvCxnSpPr>
            <a:cxnSpLocks noChangeShapeType="1"/>
          </p:cNvCxnSpPr>
          <p:nvPr/>
        </p:nvCxnSpPr>
        <p:spPr bwMode="auto">
          <a:xfrm rot="5400000">
            <a:off x="7938294" y="2704307"/>
            <a:ext cx="839788" cy="3175"/>
          </a:xfrm>
          <a:prstGeom prst="straightConnector1">
            <a:avLst/>
          </a:prstGeom>
          <a:noFill/>
          <a:ln w="19050" algn="ctr">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38" name="Straight Arrow Connector 37"/>
          <p:cNvCxnSpPr>
            <a:cxnSpLocks noChangeShapeType="1"/>
          </p:cNvCxnSpPr>
          <p:nvPr/>
        </p:nvCxnSpPr>
        <p:spPr bwMode="auto">
          <a:xfrm rot="5400000">
            <a:off x="7939089" y="4760914"/>
            <a:ext cx="839787" cy="1587"/>
          </a:xfrm>
          <a:prstGeom prst="straightConnector1">
            <a:avLst/>
          </a:prstGeom>
          <a:noFill/>
          <a:ln w="19050" algn="ctr">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27" name="TextBox 26"/>
          <p:cNvSpPr txBox="1">
            <a:spLocks noChangeArrowheads="1"/>
          </p:cNvSpPr>
          <p:nvPr/>
        </p:nvSpPr>
        <p:spPr bwMode="auto">
          <a:xfrm>
            <a:off x="6553200" y="6324601"/>
            <a:ext cx="3810000" cy="276225"/>
          </a:xfrm>
          <a:prstGeom prst="rect">
            <a:avLst/>
          </a:prstGeom>
          <a:noFill/>
          <a:ln w="9525">
            <a:noFill/>
            <a:miter lim="800000"/>
            <a:headEnd/>
            <a:tailEnd/>
          </a:ln>
        </p:spPr>
        <p:txBody>
          <a:bodyPr>
            <a:spAutoFit/>
          </a:bodyPr>
          <a:lstStyle/>
          <a:p>
            <a:pPr eaLnBrk="0" hangingPunct="0">
              <a:defRPr/>
            </a:pPr>
            <a:r>
              <a:rPr lang="en-US" sz="1200" dirty="0"/>
              <a:t>Reference: Lecture Note by Jimmy Lin, Univ. of Maryland</a:t>
            </a:r>
          </a:p>
        </p:txBody>
      </p:sp>
    </p:spTree>
    <p:extLst>
      <p:ext uri="{BB962C8B-B14F-4D97-AF65-F5344CB8AC3E}">
        <p14:creationId xmlns:p14="http://schemas.microsoft.com/office/powerpoint/2010/main" val="237995762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dissolve">
                                      <p:cBhvr>
                                        <p:cTn id="57" dur="500"/>
                                        <p:tgtEl>
                                          <p:spTgt spid="32"/>
                                        </p:tgtEl>
                                      </p:cBhvr>
                                    </p:animEffect>
                                  </p:childTnLst>
                                </p:cTn>
                              </p:par>
                              <p:par>
                                <p:cTn id="58" presetID="9" presetClass="entr" presetSubtype="0" fill="hold" nodeType="withEffect">
                                  <p:stCondLst>
                                    <p:cond delay="0"/>
                                  </p:stCondLst>
                                  <p:childTnLst>
                                    <p:set>
                                      <p:cBhvr>
                                        <p:cTn id="59" dur="1" fill="hold">
                                          <p:stCondLst>
                                            <p:cond delay="0"/>
                                          </p:stCondLst>
                                        </p:cTn>
                                        <p:tgtEl>
                                          <p:spTgt spid="34"/>
                                        </p:tgtEl>
                                        <p:attrNameLst>
                                          <p:attrName>style.visibility</p:attrName>
                                        </p:attrNameLst>
                                      </p:cBhvr>
                                      <p:to>
                                        <p:strVal val="visible"/>
                                      </p:to>
                                    </p:set>
                                    <p:animEffect transition="in" filter="dissolve">
                                      <p:cBhvr>
                                        <p:cTn id="60" dur="500"/>
                                        <p:tgtEl>
                                          <p:spTgt spid="34"/>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9" presetClass="entr" presetSubtype="0" fill="hold" nodeType="click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dissolve">
                                      <p:cBhvr>
                                        <p:cTn id="65" dur="500"/>
                                        <p:tgtEl>
                                          <p:spTgt spid="38"/>
                                        </p:tgtEl>
                                      </p:cBhvr>
                                    </p:animEffect>
                                  </p:childTnLst>
                                </p:cTn>
                              </p:par>
                              <p:par>
                                <p:cTn id="66" presetID="9" presetClass="entr" presetSubtype="0" fill="hold" grpId="0" nodeType="with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dissolve">
                                      <p:cBhvr>
                                        <p:cTn id="68" dur="500"/>
                                        <p:tgtEl>
                                          <p:spTgt spid="33"/>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9" presetClass="entr" presetSubtype="0" fill="hold" grpId="0" nodeType="click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dissolve">
                                      <p:cBhvr>
                                        <p:cTn id="7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3" grpId="0" animBg="1"/>
      <p:bldP spid="14" grpId="0" animBg="1"/>
      <p:bldP spid="15" grpId="0" animBg="1"/>
      <p:bldP spid="16" grpId="0" animBg="1"/>
      <p:bldP spid="17" grpId="0" animBg="1"/>
      <p:bldP spid="21" grpId="0" animBg="1"/>
      <p:bldP spid="29" grpId="0" animBg="1"/>
      <p:bldP spid="30" grpId="0" animBg="1"/>
      <p:bldP spid="31" grpId="0" animBg="1"/>
      <p:bldP spid="32" grpId="0"/>
      <p:bldP spid="33" grpId="0"/>
      <p:bldP spid="2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noAutofit/>
          </a:bodyPr>
          <a:lstStyle/>
          <a:p>
            <a:pPr>
              <a:defRPr/>
            </a:pPr>
            <a:r>
              <a:rPr lang="en-US" sz="2000" dirty="0"/>
              <a:t>What is a distributed system?</a:t>
            </a:r>
            <a:r>
              <a:rPr lang="en-US" altLang="ko-KR" sz="2000" dirty="0"/>
              <a:t> (2)</a:t>
            </a:r>
            <a:br>
              <a:rPr lang="en-US" dirty="0"/>
            </a:br>
            <a:r>
              <a:rPr lang="en-US" dirty="0"/>
              <a:t>Different Workers</a:t>
            </a:r>
          </a:p>
        </p:txBody>
      </p:sp>
      <p:sp>
        <p:nvSpPr>
          <p:cNvPr id="15363" name="Content Placeholder 2"/>
          <p:cNvSpPr>
            <a:spLocks noGrp="1"/>
          </p:cNvSpPr>
          <p:nvPr>
            <p:ph idx="1"/>
          </p:nvPr>
        </p:nvSpPr>
        <p:spPr/>
        <p:txBody>
          <a:bodyPr/>
          <a:lstStyle/>
          <a:p>
            <a:pPr eaLnBrk="1" hangingPunct="1"/>
            <a:r>
              <a:rPr lang="en-US" altLang="en-US" dirty="0"/>
              <a:t>Different threads in the same core</a:t>
            </a:r>
          </a:p>
          <a:p>
            <a:pPr eaLnBrk="1" hangingPunct="1"/>
            <a:r>
              <a:rPr lang="en-US" altLang="en-US" dirty="0"/>
              <a:t>Different cores in the same CPU</a:t>
            </a:r>
          </a:p>
          <a:p>
            <a:pPr eaLnBrk="1" hangingPunct="1"/>
            <a:r>
              <a:rPr lang="en-US" altLang="en-US" dirty="0"/>
              <a:t>Different CPUs in a multi-processor system</a:t>
            </a:r>
          </a:p>
          <a:p>
            <a:pPr eaLnBrk="1" hangingPunct="1"/>
            <a:r>
              <a:rPr lang="en-US" altLang="en-US" dirty="0"/>
              <a:t>Different machines in a distributed system</a:t>
            </a:r>
          </a:p>
        </p:txBody>
      </p:sp>
      <p:sp>
        <p:nvSpPr>
          <p:cNvPr id="4" name="TextBox 3"/>
          <p:cNvSpPr txBox="1">
            <a:spLocks noChangeArrowheads="1"/>
          </p:cNvSpPr>
          <p:nvPr/>
        </p:nvSpPr>
        <p:spPr bwMode="auto">
          <a:xfrm>
            <a:off x="6553200" y="6324601"/>
            <a:ext cx="3810000" cy="276225"/>
          </a:xfrm>
          <a:prstGeom prst="rect">
            <a:avLst/>
          </a:prstGeom>
          <a:noFill/>
          <a:ln w="9525">
            <a:noFill/>
            <a:miter lim="800000"/>
            <a:headEnd/>
            <a:tailEnd/>
          </a:ln>
        </p:spPr>
        <p:txBody>
          <a:bodyPr>
            <a:spAutoFit/>
          </a:bodyPr>
          <a:lstStyle/>
          <a:p>
            <a:pPr eaLnBrk="0" hangingPunct="0">
              <a:defRPr/>
            </a:pPr>
            <a:r>
              <a:rPr lang="en-US" sz="1200" dirty="0"/>
              <a:t>Reference: Lecture Note by Jimmy Lin, Univ. of Maryland</a:t>
            </a:r>
          </a:p>
        </p:txBody>
      </p:sp>
    </p:spTree>
    <p:extLst>
      <p:ext uri="{BB962C8B-B14F-4D97-AF65-F5344CB8AC3E}">
        <p14:creationId xmlns:p14="http://schemas.microsoft.com/office/powerpoint/2010/main" val="50568441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a:defRPr/>
            </a:pPr>
            <a:r>
              <a:rPr lang="en-US" dirty="0"/>
              <a:t>Why distributed systems</a:t>
            </a:r>
            <a:r>
              <a:rPr lang="en-US" altLang="ko-KR" dirty="0"/>
              <a:t> ?</a:t>
            </a:r>
            <a:endParaRPr lang="en-US" dirty="0"/>
          </a:p>
        </p:txBody>
      </p:sp>
      <p:sp>
        <p:nvSpPr>
          <p:cNvPr id="10243" name="Rectangle 3"/>
          <p:cNvSpPr>
            <a:spLocks noGrp="1" noChangeArrowheads="1"/>
          </p:cNvSpPr>
          <p:nvPr>
            <p:ph idx="1"/>
          </p:nvPr>
        </p:nvSpPr>
        <p:spPr/>
        <p:txBody>
          <a:bodyPr/>
          <a:lstStyle/>
          <a:p>
            <a:pPr eaLnBrk="1" hangingPunct="1"/>
            <a:r>
              <a:rPr lang="en-US" altLang="ko-KR">
                <a:solidFill>
                  <a:srgbClr val="0000FF"/>
                </a:solidFill>
                <a:ea typeface="굴림" panose="020B0600000101010101" pitchFamily="34" charset="-127"/>
              </a:rPr>
              <a:t>Fact</a:t>
            </a:r>
            <a:r>
              <a:rPr lang="en-US" altLang="ko-KR">
                <a:ea typeface="굴림" panose="020B0600000101010101" pitchFamily="34" charset="-127"/>
              </a:rPr>
              <a:t>: </a:t>
            </a:r>
            <a:r>
              <a:rPr lang="en-US" altLang="en-US"/>
              <a:t>Processor population is exploding. Technology has dramatically reduced the price of processors</a:t>
            </a:r>
            <a:r>
              <a:rPr lang="en-US" altLang="ko-KR">
                <a:ea typeface="굴림" panose="020B0600000101010101" pitchFamily="34" charset="-127"/>
              </a:rPr>
              <a:t>.</a:t>
            </a:r>
          </a:p>
          <a:p>
            <a:pPr eaLnBrk="1" hangingPunct="1"/>
            <a:endParaRPr lang="en-US" altLang="ko-KR">
              <a:ea typeface="굴림" panose="020B0600000101010101" pitchFamily="34" charset="-127"/>
            </a:endParaRPr>
          </a:p>
          <a:p>
            <a:pPr eaLnBrk="1" hangingPunct="1"/>
            <a:r>
              <a:rPr lang="en-US" altLang="en-US"/>
              <a:t>Geographic distribution of processes</a:t>
            </a:r>
          </a:p>
          <a:p>
            <a:pPr eaLnBrk="1" hangingPunct="1"/>
            <a:endParaRPr lang="en-US" altLang="en-US"/>
          </a:p>
          <a:p>
            <a:pPr eaLnBrk="1" hangingPunct="1"/>
            <a:r>
              <a:rPr lang="en-US" altLang="en-US"/>
              <a:t>Resource sharing as used in P2P networks</a:t>
            </a:r>
          </a:p>
          <a:p>
            <a:pPr eaLnBrk="1" hangingPunct="1"/>
            <a:endParaRPr lang="en-US" altLang="en-US"/>
          </a:p>
          <a:p>
            <a:pPr eaLnBrk="1" hangingPunct="1"/>
            <a:r>
              <a:rPr lang="en-US" altLang="en-US"/>
              <a:t>Computation speed up (as in a grid)</a:t>
            </a:r>
          </a:p>
          <a:p>
            <a:pPr eaLnBrk="1" hangingPunct="1"/>
            <a:endParaRPr lang="en-US" altLang="en-US"/>
          </a:p>
          <a:p>
            <a:pPr eaLnBrk="1" hangingPunct="1"/>
            <a:r>
              <a:rPr lang="en-US" altLang="en-US" b="1">
                <a:solidFill>
                  <a:srgbClr val="C70F05"/>
                </a:solidFill>
              </a:rPr>
              <a:t>Fault tolerance</a:t>
            </a:r>
          </a:p>
        </p:txBody>
      </p:sp>
    </p:spTree>
    <p:extLst>
      <p:ext uri="{BB962C8B-B14F-4D97-AF65-F5344CB8AC3E}">
        <p14:creationId xmlns:p14="http://schemas.microsoft.com/office/powerpoint/2010/main" val="10246579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noAutofit/>
          </a:bodyPr>
          <a:lstStyle/>
          <a:p>
            <a:pPr>
              <a:defRPr/>
            </a:pPr>
            <a:r>
              <a:rPr lang="en-US" sz="2000" dirty="0"/>
              <a:t>What is a distributed system?</a:t>
            </a:r>
            <a:r>
              <a:rPr lang="en-US" altLang="ko-KR" sz="2000" dirty="0"/>
              <a:t> (2)</a:t>
            </a:r>
            <a:br>
              <a:rPr lang="en-US" dirty="0"/>
            </a:br>
            <a:r>
              <a:rPr lang="en-US" dirty="0"/>
              <a:t>Choices, Choices, Choices</a:t>
            </a:r>
          </a:p>
        </p:txBody>
      </p:sp>
      <p:sp>
        <p:nvSpPr>
          <p:cNvPr id="16387" name="Content Placeholder 2"/>
          <p:cNvSpPr>
            <a:spLocks noGrp="1"/>
          </p:cNvSpPr>
          <p:nvPr>
            <p:ph idx="1"/>
          </p:nvPr>
        </p:nvSpPr>
        <p:spPr/>
        <p:txBody>
          <a:bodyPr/>
          <a:lstStyle/>
          <a:p>
            <a:pPr eaLnBrk="1" hangingPunct="1"/>
            <a:r>
              <a:rPr lang="en-US" altLang="en-US"/>
              <a:t>Commodity vs. “exotic” hardware</a:t>
            </a:r>
          </a:p>
          <a:p>
            <a:pPr eaLnBrk="1" hangingPunct="1"/>
            <a:r>
              <a:rPr lang="en-US" altLang="en-US"/>
              <a:t>Number of machines vs. processor vs. cores</a:t>
            </a:r>
          </a:p>
          <a:p>
            <a:pPr eaLnBrk="1" hangingPunct="1"/>
            <a:r>
              <a:rPr lang="en-US" altLang="en-US"/>
              <a:t>Memory vs. disk vs. network bandwidth</a:t>
            </a:r>
          </a:p>
          <a:p>
            <a:pPr eaLnBrk="1" hangingPunct="1"/>
            <a:r>
              <a:rPr lang="en-US" altLang="en-US"/>
              <a:t>Different programming models</a:t>
            </a:r>
          </a:p>
          <a:p>
            <a:pPr eaLnBrk="1" hangingPunct="1"/>
            <a:endParaRPr lang="en-US" altLang="en-US"/>
          </a:p>
        </p:txBody>
      </p:sp>
      <p:sp>
        <p:nvSpPr>
          <p:cNvPr id="4" name="TextBox 3"/>
          <p:cNvSpPr txBox="1">
            <a:spLocks noChangeArrowheads="1"/>
          </p:cNvSpPr>
          <p:nvPr/>
        </p:nvSpPr>
        <p:spPr bwMode="auto">
          <a:xfrm>
            <a:off x="6553200" y="6324601"/>
            <a:ext cx="3810000" cy="276225"/>
          </a:xfrm>
          <a:prstGeom prst="rect">
            <a:avLst/>
          </a:prstGeom>
          <a:noFill/>
          <a:ln w="9525">
            <a:noFill/>
            <a:miter lim="800000"/>
            <a:headEnd/>
            <a:tailEnd/>
          </a:ln>
        </p:spPr>
        <p:txBody>
          <a:bodyPr>
            <a:spAutoFit/>
          </a:bodyPr>
          <a:lstStyle/>
          <a:p>
            <a:pPr eaLnBrk="0" hangingPunct="0">
              <a:defRPr/>
            </a:pPr>
            <a:r>
              <a:rPr lang="en-US" sz="1200" dirty="0"/>
              <a:t>Reference: Lecture Note by Jimmy Lin, Univ. of Maryland</a:t>
            </a:r>
          </a:p>
        </p:txBody>
      </p:sp>
    </p:spTree>
    <p:extLst>
      <p:ext uri="{BB962C8B-B14F-4D97-AF65-F5344CB8AC3E}">
        <p14:creationId xmlns:p14="http://schemas.microsoft.com/office/powerpoint/2010/main" val="180694117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solidFill>
            <a:schemeClr val="accent5">
              <a:lumMod val="50000"/>
            </a:schemeClr>
          </a:solidFill>
        </p:spPr>
        <p:txBody>
          <a:bodyPr vert="horz" lIns="91440" tIns="45720" rIns="91440" bIns="45720" rtlCol="0" anchor="b">
            <a:normAutofit/>
          </a:bodyPr>
          <a:lstStyle/>
          <a:p>
            <a:r>
              <a:rPr lang="en-US"/>
              <a:t>A classification</a:t>
            </a:r>
          </a:p>
        </p:txBody>
      </p:sp>
      <p:sp>
        <p:nvSpPr>
          <p:cNvPr id="17411" name="Rectangle 4"/>
          <p:cNvSpPr>
            <a:spLocks noChangeArrowheads="1"/>
          </p:cNvSpPr>
          <p:nvPr/>
        </p:nvSpPr>
        <p:spPr bwMode="auto">
          <a:xfrm>
            <a:off x="2189163" y="5430838"/>
            <a:ext cx="32305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30000"/>
              </a:lnSpc>
            </a:pPr>
            <a:r>
              <a:rPr lang="en-US" altLang="en-US" sz="2800">
                <a:latin typeface="Tahoma" panose="020B0604030504040204" pitchFamily="34" charset="0"/>
              </a:rPr>
              <a:t>Client-server model</a:t>
            </a:r>
            <a:endParaRPr lang="en-US" altLang="en-US" b="1">
              <a:solidFill>
                <a:srgbClr val="C70F05"/>
              </a:solidFill>
              <a:latin typeface="Tahoma" panose="020B0604030504040204" pitchFamily="34" charset="0"/>
            </a:endParaRPr>
          </a:p>
        </p:txBody>
      </p:sp>
      <p:sp>
        <p:nvSpPr>
          <p:cNvPr id="17412" name="Rectangle 14"/>
          <p:cNvSpPr>
            <a:spLocks noChangeArrowheads="1"/>
          </p:cNvSpPr>
          <p:nvPr/>
        </p:nvSpPr>
        <p:spPr bwMode="auto">
          <a:xfrm>
            <a:off x="6684964" y="5430838"/>
            <a:ext cx="322103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30000"/>
              </a:lnSpc>
            </a:pPr>
            <a:r>
              <a:rPr lang="en-US" altLang="en-US" sz="2800">
                <a:latin typeface="Tahoma" panose="020B0604030504040204" pitchFamily="34" charset="0"/>
              </a:rPr>
              <a:t>Peer-to-peer model</a:t>
            </a:r>
            <a:endParaRPr lang="en-US" altLang="en-US" b="1">
              <a:solidFill>
                <a:srgbClr val="C70F05"/>
              </a:solidFill>
              <a:latin typeface="Tahoma" panose="020B0604030504040204" pitchFamily="34" charset="0"/>
            </a:endParaRPr>
          </a:p>
        </p:txBody>
      </p:sp>
      <p:pic>
        <p:nvPicPr>
          <p:cNvPr id="17413" name="Picture 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6476" y="2057400"/>
            <a:ext cx="3133725" cy="326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1" y="2057400"/>
            <a:ext cx="3438525" cy="325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54103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normAutofit/>
          </a:bodyPr>
          <a:lstStyle/>
          <a:p>
            <a:pPr>
              <a:defRPr/>
            </a:pPr>
            <a:r>
              <a:rPr lang="en-US" dirty="0"/>
              <a:t>Parallel vs</a:t>
            </a:r>
            <a:r>
              <a:rPr lang="en-US" altLang="ko-KR" dirty="0"/>
              <a:t>.</a:t>
            </a:r>
            <a:r>
              <a:rPr lang="en-US" dirty="0"/>
              <a:t> Distributed</a:t>
            </a:r>
          </a:p>
        </p:txBody>
      </p:sp>
      <p:sp>
        <p:nvSpPr>
          <p:cNvPr id="18435" name="Rectangle 3"/>
          <p:cNvSpPr>
            <a:spLocks noGrp="1" noChangeArrowheads="1"/>
          </p:cNvSpPr>
          <p:nvPr>
            <p:ph idx="1"/>
          </p:nvPr>
        </p:nvSpPr>
        <p:spPr/>
        <p:txBody>
          <a:bodyPr/>
          <a:lstStyle/>
          <a:p>
            <a:pPr eaLnBrk="1" hangingPunct="1"/>
            <a:r>
              <a:rPr lang="en-US" altLang="en-US"/>
              <a:t>In both parallel and distributed systems, the events are </a:t>
            </a:r>
            <a:r>
              <a:rPr lang="en-US" altLang="en-US" b="1" i="1">
                <a:solidFill>
                  <a:schemeClr val="accent2"/>
                </a:solidFill>
              </a:rPr>
              <a:t>partially ordered</a:t>
            </a:r>
            <a:r>
              <a:rPr lang="en-US" altLang="en-US"/>
              <a:t>.</a:t>
            </a:r>
          </a:p>
          <a:p>
            <a:pPr eaLnBrk="1" hangingPunct="1"/>
            <a:endParaRPr lang="en-US" altLang="en-US"/>
          </a:p>
          <a:p>
            <a:pPr eaLnBrk="1" hangingPunct="1"/>
            <a:r>
              <a:rPr lang="en-US" altLang="en-US"/>
              <a:t> In </a:t>
            </a:r>
            <a:r>
              <a:rPr lang="en-US" altLang="en-US" b="1">
                <a:solidFill>
                  <a:srgbClr val="C70F05"/>
                </a:solidFill>
              </a:rPr>
              <a:t>parallel</a:t>
            </a:r>
            <a:r>
              <a:rPr lang="en-US" altLang="en-US"/>
              <a:t> systems, the primarily issue is </a:t>
            </a:r>
            <a:r>
              <a:rPr lang="en-US" altLang="en-US">
                <a:solidFill>
                  <a:schemeClr val="accent2"/>
                </a:solidFill>
              </a:rPr>
              <a:t>speed-up</a:t>
            </a:r>
            <a:endParaRPr lang="en-US" altLang="en-US"/>
          </a:p>
          <a:p>
            <a:pPr eaLnBrk="1" hangingPunct="1"/>
            <a:r>
              <a:rPr lang="en-US" altLang="en-US"/>
              <a:t> In </a:t>
            </a:r>
            <a:r>
              <a:rPr lang="en-US" altLang="en-US" b="1">
                <a:solidFill>
                  <a:srgbClr val="C70F05"/>
                </a:solidFill>
              </a:rPr>
              <a:t>distributed</a:t>
            </a:r>
            <a:r>
              <a:rPr lang="en-US" altLang="en-US"/>
              <a:t> systems the primary issues</a:t>
            </a:r>
            <a:r>
              <a:rPr lang="en-US" altLang="ko-KR">
                <a:ea typeface="굴림" panose="020B0600000101010101" pitchFamily="34" charset="-127"/>
              </a:rPr>
              <a:t> </a:t>
            </a:r>
            <a:r>
              <a:rPr lang="en-US" altLang="en-US"/>
              <a:t>are </a:t>
            </a:r>
            <a:r>
              <a:rPr lang="en-US" altLang="en-US">
                <a:solidFill>
                  <a:schemeClr val="accent2"/>
                </a:solidFill>
              </a:rPr>
              <a:t>fault-tolerance</a:t>
            </a:r>
            <a:r>
              <a:rPr lang="en-US" altLang="en-US"/>
              <a:t> and </a:t>
            </a:r>
            <a:r>
              <a:rPr lang="en-US" altLang="en-US">
                <a:solidFill>
                  <a:schemeClr val="accent2"/>
                </a:solidFill>
              </a:rPr>
              <a:t>availability</a:t>
            </a:r>
            <a:r>
              <a:rPr lang="en-US" altLang="en-US"/>
              <a:t> of services</a:t>
            </a:r>
          </a:p>
        </p:txBody>
      </p:sp>
    </p:spTree>
    <p:extLst>
      <p:ext uri="{BB962C8B-B14F-4D97-AF65-F5344CB8AC3E}">
        <p14:creationId xmlns:p14="http://schemas.microsoft.com/office/powerpoint/2010/main" val="9464036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457201" y="-26502"/>
            <a:ext cx="11734800" cy="940904"/>
          </a:xfrm>
          <a:solidFill>
            <a:schemeClr val="accent5">
              <a:lumMod val="50000"/>
            </a:schemeClr>
          </a:solidFill>
        </p:spPr>
        <p:txBody>
          <a:bodyPr vert="horz" lIns="91440" tIns="45720" rIns="91440" bIns="45720" rtlCol="0" anchor="b">
            <a:normAutofit/>
          </a:bodyPr>
          <a:lstStyle/>
          <a:p>
            <a:r>
              <a:rPr lang="en-US" dirty="0"/>
              <a:t>Possible Services</a:t>
            </a:r>
          </a:p>
        </p:txBody>
      </p:sp>
      <p:sp>
        <p:nvSpPr>
          <p:cNvPr id="19459" name="Rectangle 4"/>
          <p:cNvSpPr>
            <a:spLocks noGrp="1" noChangeArrowheads="1"/>
          </p:cNvSpPr>
          <p:nvPr>
            <p:ph sz="half" idx="1"/>
          </p:nvPr>
        </p:nvSpPr>
        <p:spPr>
          <a:xfrm>
            <a:off x="1024597" y="1491885"/>
            <a:ext cx="4038600" cy="4624387"/>
          </a:xfrm>
        </p:spPr>
        <p:txBody>
          <a:bodyPr/>
          <a:lstStyle/>
          <a:p>
            <a:pPr eaLnBrk="1" hangingPunct="1"/>
            <a:r>
              <a:rPr lang="en-US" altLang="en-US" dirty="0"/>
              <a:t>Internet banking</a:t>
            </a:r>
          </a:p>
          <a:p>
            <a:pPr eaLnBrk="1" hangingPunct="1"/>
            <a:r>
              <a:rPr lang="en-US" altLang="en-US" dirty="0"/>
              <a:t>Web search</a:t>
            </a:r>
          </a:p>
          <a:p>
            <a:pPr eaLnBrk="1" hangingPunct="1"/>
            <a:r>
              <a:rPr lang="en-US" altLang="en-US" dirty="0"/>
              <a:t>Net meeting</a:t>
            </a:r>
          </a:p>
          <a:p>
            <a:pPr eaLnBrk="1" hangingPunct="1"/>
            <a:r>
              <a:rPr lang="en-US" altLang="en-US" dirty="0"/>
              <a:t>Distance education</a:t>
            </a:r>
          </a:p>
        </p:txBody>
      </p:sp>
      <p:sp>
        <p:nvSpPr>
          <p:cNvPr id="19460" name="Rectangle 5"/>
          <p:cNvSpPr>
            <a:spLocks noGrp="1" noChangeArrowheads="1"/>
          </p:cNvSpPr>
          <p:nvPr>
            <p:ph sz="half" idx="2"/>
          </p:nvPr>
        </p:nvSpPr>
        <p:spPr>
          <a:xfrm>
            <a:off x="6608298" y="1590359"/>
            <a:ext cx="4038600" cy="4624387"/>
          </a:xfrm>
        </p:spPr>
        <p:txBody>
          <a:bodyPr/>
          <a:lstStyle/>
          <a:p>
            <a:pPr eaLnBrk="1" hangingPunct="1"/>
            <a:r>
              <a:rPr lang="en-US" altLang="en-US" dirty="0"/>
              <a:t>Internet auction</a:t>
            </a:r>
          </a:p>
          <a:p>
            <a:pPr eaLnBrk="1" hangingPunct="1"/>
            <a:r>
              <a:rPr lang="en-US" altLang="en-US" dirty="0"/>
              <a:t>Google earth</a:t>
            </a:r>
          </a:p>
          <a:p>
            <a:pPr eaLnBrk="1" hangingPunct="1"/>
            <a:r>
              <a:rPr lang="en-US" altLang="en-US" dirty="0"/>
              <a:t>Google sky</a:t>
            </a:r>
          </a:p>
          <a:p>
            <a:pPr eaLnBrk="1" hangingPunct="1"/>
            <a:r>
              <a:rPr lang="en-US" altLang="en-US" dirty="0"/>
              <a:t>And so on…</a:t>
            </a:r>
          </a:p>
        </p:txBody>
      </p:sp>
    </p:spTree>
    <p:extLst>
      <p:ext uri="{BB962C8B-B14F-4D97-AF65-F5344CB8AC3E}">
        <p14:creationId xmlns:p14="http://schemas.microsoft.com/office/powerpoint/2010/main" val="8144631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normAutofit/>
          </a:bodyPr>
          <a:lstStyle/>
          <a:p>
            <a:pPr>
              <a:defRPr/>
            </a:pPr>
            <a:r>
              <a:rPr lang="en-US" dirty="0"/>
              <a:t>More Examples</a:t>
            </a:r>
          </a:p>
        </p:txBody>
      </p:sp>
      <p:sp>
        <p:nvSpPr>
          <p:cNvPr id="20483" name="Rectangle 3"/>
          <p:cNvSpPr>
            <a:spLocks noGrp="1" noChangeArrowheads="1"/>
          </p:cNvSpPr>
          <p:nvPr>
            <p:ph idx="1"/>
          </p:nvPr>
        </p:nvSpPr>
        <p:spPr>
          <a:xfrm>
            <a:off x="998806" y="1322363"/>
            <a:ext cx="9495692" cy="4392637"/>
          </a:xfrm>
        </p:spPr>
        <p:txBody>
          <a:bodyPr/>
          <a:lstStyle/>
          <a:p>
            <a:pPr eaLnBrk="1" hangingPunct="1"/>
            <a:r>
              <a:rPr lang="en-US" altLang="en-US" dirty="0"/>
              <a:t>Large networks are very commonplace these days. Think of the world wide web. Other examples are:</a:t>
            </a:r>
          </a:p>
          <a:p>
            <a:pPr lvl="1" eaLnBrk="1" hangingPunct="1"/>
            <a:r>
              <a:rPr lang="en-US" altLang="ko-KR" dirty="0">
                <a:ea typeface="굴림" panose="020B0600000101010101" pitchFamily="34" charset="-127"/>
              </a:rPr>
              <a:t>Ubiquitous Computing</a:t>
            </a:r>
          </a:p>
          <a:p>
            <a:pPr lvl="1" eaLnBrk="1" hangingPunct="1"/>
            <a:r>
              <a:rPr lang="en-US" altLang="ko-KR" dirty="0">
                <a:ea typeface="굴림" panose="020B0600000101010101" pitchFamily="34" charset="-127"/>
              </a:rPr>
              <a:t>Cloud computing</a:t>
            </a:r>
          </a:p>
          <a:p>
            <a:pPr lvl="1" eaLnBrk="1" hangingPunct="1"/>
            <a:r>
              <a:rPr lang="en-US" altLang="en-US" dirty="0"/>
              <a:t>Grid computing, Grid computing networks</a:t>
            </a:r>
          </a:p>
          <a:p>
            <a:pPr lvl="2" eaLnBrk="1" hangingPunct="1"/>
            <a:r>
              <a:rPr lang="en-US" altLang="en-US" dirty="0"/>
              <a:t>Ex. Computational grids</a:t>
            </a:r>
            <a:r>
              <a:rPr lang="en-US" altLang="ko-KR" dirty="0">
                <a:ea typeface="굴림" panose="020B0600000101010101" pitchFamily="34" charset="-127"/>
              </a:rPr>
              <a:t> </a:t>
            </a:r>
            <a:r>
              <a:rPr lang="en-US" altLang="en-US" dirty="0"/>
              <a:t>(</a:t>
            </a:r>
            <a:r>
              <a:rPr lang="en-US" altLang="en-US" dirty="0">
                <a:solidFill>
                  <a:schemeClr val="accent2"/>
                </a:solidFill>
                <a:hlinkClick r:id="rId3"/>
              </a:rPr>
              <a:t>OSG (Open Science Grid)</a:t>
            </a:r>
            <a:r>
              <a:rPr lang="en-US" altLang="en-US" dirty="0"/>
              <a:t>, </a:t>
            </a:r>
            <a:r>
              <a:rPr lang="en-US" altLang="en-US" dirty="0" err="1">
                <a:solidFill>
                  <a:schemeClr val="accent2"/>
                </a:solidFill>
                <a:hlinkClick r:id="rId4"/>
              </a:rPr>
              <a:t>Teragrid</a:t>
            </a:r>
            <a:r>
              <a:rPr lang="en-US" altLang="en-US" dirty="0">
                <a:solidFill>
                  <a:schemeClr val="accent2"/>
                </a:solidFill>
              </a:rPr>
              <a:t>, </a:t>
            </a:r>
            <a:r>
              <a:rPr lang="en-US" altLang="en-US" dirty="0" err="1">
                <a:solidFill>
                  <a:schemeClr val="accent2"/>
                </a:solidFill>
                <a:hlinkClick r:id="rId5"/>
              </a:rPr>
              <a:t>SETI@home</a:t>
            </a:r>
            <a:r>
              <a:rPr lang="en-US" altLang="en-US" dirty="0"/>
              <a:t>)</a:t>
            </a:r>
          </a:p>
          <a:p>
            <a:pPr lvl="1" eaLnBrk="1" hangingPunct="1"/>
            <a:r>
              <a:rPr lang="en-US" altLang="en-US" dirty="0"/>
              <a:t>Sensor networks</a:t>
            </a:r>
          </a:p>
          <a:p>
            <a:pPr lvl="1" eaLnBrk="1" hangingPunct="1"/>
            <a:r>
              <a:rPr lang="en-US" altLang="en-US" dirty="0"/>
              <a:t>Network of mobile robots</a:t>
            </a:r>
          </a:p>
          <a:p>
            <a:pPr lvl="1" eaLnBrk="1" hangingPunct="1"/>
            <a:r>
              <a:rPr lang="en-US" altLang="en-US" dirty="0"/>
              <a:t>And so on…</a:t>
            </a:r>
          </a:p>
          <a:p>
            <a:pPr lvl="1" eaLnBrk="1" hangingPunct="1"/>
            <a:endParaRPr lang="en-US" altLang="en-US" dirty="0"/>
          </a:p>
        </p:txBody>
      </p:sp>
    </p:spTree>
    <p:extLst>
      <p:ext uri="{BB962C8B-B14F-4D97-AF65-F5344CB8AC3E}">
        <p14:creationId xmlns:p14="http://schemas.microsoft.com/office/powerpoint/2010/main" val="41281986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normAutofit/>
          </a:bodyPr>
          <a:lstStyle/>
          <a:p>
            <a:pPr>
              <a:defRPr/>
            </a:pPr>
            <a:r>
              <a:rPr lang="en-US" dirty="0"/>
              <a:t>Sensor Network</a:t>
            </a:r>
          </a:p>
        </p:txBody>
      </p:sp>
      <p:pic>
        <p:nvPicPr>
          <p:cNvPr id="21507"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200400" y="1511300"/>
            <a:ext cx="5638800" cy="4889500"/>
          </a:xfrm>
        </p:spPr>
      </p:pic>
      <p:sp>
        <p:nvSpPr>
          <p:cNvPr id="21508" name="Rectangle 6"/>
          <p:cNvSpPr>
            <a:spLocks noChangeArrowheads="1"/>
          </p:cNvSpPr>
          <p:nvPr/>
        </p:nvSpPr>
        <p:spPr bwMode="auto">
          <a:xfrm>
            <a:off x="3233738" y="5791201"/>
            <a:ext cx="37766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a:latin typeface="Tahoma" panose="020B0604030504040204" pitchFamily="34" charset="0"/>
              </a:rPr>
              <a:t>Checking the structural integrity</a:t>
            </a:r>
          </a:p>
        </p:txBody>
      </p:sp>
    </p:spTree>
    <p:extLst>
      <p:ext uri="{BB962C8B-B14F-4D97-AF65-F5344CB8AC3E}">
        <p14:creationId xmlns:p14="http://schemas.microsoft.com/office/powerpoint/2010/main" val="26066294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0"/>
            <a:ext cx="11734800" cy="934278"/>
          </a:xfrm>
          <a:solidFill>
            <a:schemeClr val="accent5">
              <a:lumMod val="50000"/>
            </a:schemeClr>
          </a:solidFill>
        </p:spPr>
        <p:txBody>
          <a:bodyPr vert="horz" lIns="91440" tIns="45720" rIns="91440" bIns="45720" rtlCol="0" anchor="b">
            <a:normAutofit/>
          </a:bodyPr>
          <a:lstStyle/>
          <a:p>
            <a:r>
              <a:rPr lang="en-US"/>
              <a:t>Mobile robots</a:t>
            </a:r>
          </a:p>
        </p:txBody>
      </p:sp>
      <p:sp>
        <p:nvSpPr>
          <p:cNvPr id="22531" name="Rectangle 3"/>
          <p:cNvSpPr>
            <a:spLocks noChangeArrowheads="1"/>
          </p:cNvSpPr>
          <p:nvPr/>
        </p:nvSpPr>
        <p:spPr bwMode="auto">
          <a:xfrm>
            <a:off x="3894138" y="25654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pic>
        <p:nvPicPr>
          <p:cNvPr id="2253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1533526"/>
            <a:ext cx="5638800"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46789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t>Cloud Computing</a:t>
            </a:r>
          </a:p>
        </p:txBody>
      </p:sp>
      <p:pic>
        <p:nvPicPr>
          <p:cNvPr id="23555" name="Content Placeholder 3" descr="Cloud-2.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819400" y="1516063"/>
            <a:ext cx="6477000" cy="4857750"/>
          </a:xfrm>
        </p:spPr>
      </p:pic>
      <p:sp>
        <p:nvSpPr>
          <p:cNvPr id="23556" name="TextBox 4"/>
          <p:cNvSpPr txBox="1">
            <a:spLocks noChangeArrowheads="1"/>
          </p:cNvSpPr>
          <p:nvPr/>
        </p:nvSpPr>
        <p:spPr bwMode="auto">
          <a:xfrm>
            <a:off x="3044826" y="6324600"/>
            <a:ext cx="6175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a:latin typeface="Corbel" panose="020B0503020204020204" pitchFamily="34" charset="0"/>
              </a:rPr>
              <a:t>Image Source: www.vemurivenkatrao.com/nature/cloud/</a:t>
            </a:r>
          </a:p>
        </p:txBody>
      </p:sp>
    </p:spTree>
    <p:extLst>
      <p:ext uri="{BB962C8B-B14F-4D97-AF65-F5344CB8AC3E}">
        <p14:creationId xmlns:p14="http://schemas.microsoft.com/office/powerpoint/2010/main" val="26113463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normAutofit/>
          </a:bodyPr>
          <a:lstStyle/>
          <a:p>
            <a:pPr>
              <a:defRPr/>
            </a:pPr>
            <a:r>
              <a:rPr lang="en-US" dirty="0"/>
              <a:t>Important issues</a:t>
            </a:r>
          </a:p>
        </p:txBody>
      </p:sp>
      <p:sp>
        <p:nvSpPr>
          <p:cNvPr id="24579" name="Rectangle 3"/>
          <p:cNvSpPr>
            <a:spLocks noGrp="1" noChangeArrowheads="1"/>
          </p:cNvSpPr>
          <p:nvPr>
            <p:ph idx="1"/>
          </p:nvPr>
        </p:nvSpPr>
        <p:spPr/>
        <p:txBody>
          <a:bodyPr/>
          <a:lstStyle/>
          <a:p>
            <a:pPr eaLnBrk="1" hangingPunct="1"/>
            <a:r>
              <a:rPr lang="en-US" altLang="en-US"/>
              <a:t>Knowledge is local</a:t>
            </a:r>
          </a:p>
          <a:p>
            <a:pPr eaLnBrk="1" hangingPunct="1"/>
            <a:r>
              <a:rPr lang="en-US" altLang="en-US"/>
              <a:t>Clocks are not synchronized</a:t>
            </a:r>
          </a:p>
          <a:p>
            <a:pPr eaLnBrk="1" hangingPunct="1"/>
            <a:r>
              <a:rPr lang="en-US" altLang="en-US"/>
              <a:t>No shared address space</a:t>
            </a:r>
          </a:p>
          <a:p>
            <a:pPr eaLnBrk="1" hangingPunct="1"/>
            <a:r>
              <a:rPr lang="en-US" altLang="en-US"/>
              <a:t>Topology and routing</a:t>
            </a:r>
          </a:p>
          <a:p>
            <a:pPr eaLnBrk="1" hangingPunct="1"/>
            <a:r>
              <a:rPr lang="en-US" altLang="en-US">
                <a:solidFill>
                  <a:srgbClr val="C70F05"/>
                </a:solidFill>
              </a:rPr>
              <a:t>Scalability</a:t>
            </a:r>
            <a:endParaRPr lang="en-US" altLang="en-US"/>
          </a:p>
          <a:p>
            <a:pPr eaLnBrk="1" hangingPunct="1"/>
            <a:r>
              <a:rPr lang="en-US" altLang="en-US">
                <a:solidFill>
                  <a:srgbClr val="C70F05"/>
                </a:solidFill>
              </a:rPr>
              <a:t>Fault tolerance</a:t>
            </a:r>
          </a:p>
        </p:txBody>
      </p:sp>
    </p:spTree>
    <p:extLst>
      <p:ext uri="{BB962C8B-B14F-4D97-AF65-F5344CB8AC3E}">
        <p14:creationId xmlns:p14="http://schemas.microsoft.com/office/powerpoint/2010/main" val="11755365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normAutofit/>
          </a:bodyPr>
          <a:lstStyle/>
          <a:p>
            <a:pPr>
              <a:defRPr/>
            </a:pPr>
            <a:r>
              <a:rPr lang="en-US" dirty="0"/>
              <a:t>Some common sub</a:t>
            </a:r>
            <a:r>
              <a:rPr lang="en-US" altLang="ko-KR" dirty="0"/>
              <a:t>-</a:t>
            </a:r>
            <a:r>
              <a:rPr lang="en-US" dirty="0"/>
              <a:t>problems</a:t>
            </a:r>
          </a:p>
        </p:txBody>
      </p:sp>
      <p:sp>
        <p:nvSpPr>
          <p:cNvPr id="25603" name="Rectangle 3"/>
          <p:cNvSpPr>
            <a:spLocks noGrp="1" noChangeArrowheads="1"/>
          </p:cNvSpPr>
          <p:nvPr>
            <p:ph idx="1"/>
          </p:nvPr>
        </p:nvSpPr>
        <p:spPr/>
        <p:txBody>
          <a:bodyPr/>
          <a:lstStyle/>
          <a:p>
            <a:pPr eaLnBrk="1" hangingPunct="1"/>
            <a:r>
              <a:rPr lang="en-US" altLang="en-US"/>
              <a:t>Leader election</a:t>
            </a:r>
          </a:p>
          <a:p>
            <a:pPr eaLnBrk="1" hangingPunct="1"/>
            <a:r>
              <a:rPr lang="en-US" altLang="en-US"/>
              <a:t>Mutual exclusion</a:t>
            </a:r>
          </a:p>
          <a:p>
            <a:pPr eaLnBrk="1" hangingPunct="1"/>
            <a:r>
              <a:rPr lang="en-US" altLang="en-US"/>
              <a:t>Time synchronization</a:t>
            </a:r>
          </a:p>
          <a:p>
            <a:pPr eaLnBrk="1" hangingPunct="1"/>
            <a:r>
              <a:rPr lang="en-US" altLang="en-US"/>
              <a:t>Distributed snapshot</a:t>
            </a:r>
          </a:p>
          <a:p>
            <a:pPr eaLnBrk="1" hangingPunct="1"/>
            <a:r>
              <a:rPr lang="en-US" altLang="en-US"/>
              <a:t>Replica management</a:t>
            </a:r>
          </a:p>
        </p:txBody>
      </p:sp>
    </p:spTree>
    <p:extLst>
      <p:ext uri="{BB962C8B-B14F-4D97-AF65-F5344CB8AC3E}">
        <p14:creationId xmlns:p14="http://schemas.microsoft.com/office/powerpoint/2010/main" val="1940084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pPr eaLnBrk="1" hangingPunct="1"/>
            <a:r>
              <a:rPr lang="en-US" altLang="en-US" dirty="0"/>
              <a:t>What is Distributed Systems?</a:t>
            </a:r>
          </a:p>
        </p:txBody>
      </p:sp>
      <p:sp>
        <p:nvSpPr>
          <p:cNvPr id="3" name="Content Placeholder 2"/>
          <p:cNvSpPr>
            <a:spLocks noGrp="1"/>
          </p:cNvSpPr>
          <p:nvPr>
            <p:ph idx="1"/>
          </p:nvPr>
        </p:nvSpPr>
        <p:spPr/>
        <p:txBody>
          <a:bodyPr/>
          <a:lstStyle/>
          <a:p>
            <a:endParaRPr lang="en-US"/>
          </a:p>
        </p:txBody>
      </p:sp>
      <p:pic>
        <p:nvPicPr>
          <p:cNvPr id="6" name="Picture 4" descr="lhc2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4615" y="903515"/>
            <a:ext cx="10213768" cy="5954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41376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a:defRPr/>
            </a:pPr>
            <a:r>
              <a:rPr lang="en-US">
                <a:solidFill>
                  <a:schemeClr val="accent1">
                    <a:satMod val="150000"/>
                  </a:schemeClr>
                </a:solidFill>
              </a:rPr>
              <a:t>Objective of the course</a:t>
            </a:r>
          </a:p>
        </p:txBody>
      </p:sp>
      <p:sp>
        <p:nvSpPr>
          <p:cNvPr id="26627" name="Rectangle 3"/>
          <p:cNvSpPr>
            <a:spLocks noGrp="1" noChangeArrowheads="1"/>
          </p:cNvSpPr>
          <p:nvPr>
            <p:ph idx="1"/>
          </p:nvPr>
        </p:nvSpPr>
        <p:spPr/>
        <p:txBody>
          <a:bodyPr/>
          <a:lstStyle/>
          <a:p>
            <a:pPr eaLnBrk="1" hangingPunct="1">
              <a:lnSpc>
                <a:spcPct val="90000"/>
              </a:lnSpc>
            </a:pPr>
            <a:r>
              <a:rPr lang="en-US" altLang="en-US"/>
              <a:t>Understand how a system works, why it</a:t>
            </a:r>
            <a:r>
              <a:rPr lang="en-US" altLang="ko-KR">
                <a:ea typeface="굴림" panose="020B0600000101010101" pitchFamily="34" charset="-127"/>
              </a:rPr>
              <a:t> </a:t>
            </a:r>
            <a:r>
              <a:rPr lang="en-US" altLang="en-US"/>
              <a:t>fails, and how we can guarantee our design.</a:t>
            </a:r>
            <a:endParaRPr lang="en-US" altLang="ko-KR">
              <a:ea typeface="굴림" panose="020B0600000101010101" pitchFamily="34" charset="-127"/>
            </a:endParaRPr>
          </a:p>
          <a:p>
            <a:pPr eaLnBrk="1" hangingPunct="1">
              <a:lnSpc>
                <a:spcPct val="90000"/>
              </a:lnSpc>
            </a:pPr>
            <a:endParaRPr lang="en-US" altLang="ko-KR">
              <a:ea typeface="굴림" panose="020B0600000101010101" pitchFamily="34" charset="-127"/>
            </a:endParaRPr>
          </a:p>
          <a:p>
            <a:pPr eaLnBrk="1" hangingPunct="1">
              <a:lnSpc>
                <a:spcPct val="90000"/>
              </a:lnSpc>
            </a:pPr>
            <a:r>
              <a:rPr lang="en-US" altLang="en-US">
                <a:solidFill>
                  <a:srgbClr val="C70F05"/>
                </a:solidFill>
              </a:rPr>
              <a:t>We are not discussing implementation or programming, although they are also</a:t>
            </a:r>
            <a:r>
              <a:rPr lang="en-US" altLang="ko-KR">
                <a:solidFill>
                  <a:srgbClr val="C70F05"/>
                </a:solidFill>
                <a:ea typeface="굴림" panose="020B0600000101010101" pitchFamily="34" charset="-127"/>
              </a:rPr>
              <a:t> </a:t>
            </a:r>
            <a:r>
              <a:rPr lang="en-US" altLang="en-US">
                <a:solidFill>
                  <a:srgbClr val="C70F05"/>
                </a:solidFill>
              </a:rPr>
              <a:t>important issues</a:t>
            </a:r>
          </a:p>
        </p:txBody>
      </p:sp>
    </p:spTree>
    <p:extLst>
      <p:ext uri="{BB962C8B-B14F-4D97-AF65-F5344CB8AC3E}">
        <p14:creationId xmlns:p14="http://schemas.microsoft.com/office/powerpoint/2010/main" val="655808723"/>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a:defRPr/>
            </a:pPr>
            <a:r>
              <a:rPr lang="en-US">
                <a:solidFill>
                  <a:schemeClr val="accent1">
                    <a:satMod val="150000"/>
                  </a:schemeClr>
                </a:solidFill>
              </a:rPr>
              <a:t>Implementation</a:t>
            </a:r>
          </a:p>
        </p:txBody>
      </p:sp>
      <p:sp>
        <p:nvSpPr>
          <p:cNvPr id="27651" name="Rectangle 3"/>
          <p:cNvSpPr>
            <a:spLocks noGrp="1" noChangeArrowheads="1"/>
          </p:cNvSpPr>
          <p:nvPr>
            <p:ph idx="1"/>
          </p:nvPr>
        </p:nvSpPr>
        <p:spPr/>
        <p:txBody>
          <a:bodyPr/>
          <a:lstStyle/>
          <a:p>
            <a:pPr eaLnBrk="1" hangingPunct="1">
              <a:lnSpc>
                <a:spcPct val="90000"/>
              </a:lnSpc>
            </a:pPr>
            <a:r>
              <a:rPr lang="en-US" altLang="en-US"/>
              <a:t>Practical distributed systems must have a real</a:t>
            </a:r>
            <a:r>
              <a:rPr lang="en-US" altLang="ko-KR">
                <a:ea typeface="굴림" panose="020B0600000101010101" pitchFamily="34" charset="-127"/>
              </a:rPr>
              <a:t> </a:t>
            </a:r>
            <a:r>
              <a:rPr lang="en-US" altLang="en-US"/>
              <a:t>network as its backbone. However, such systems</a:t>
            </a:r>
            <a:r>
              <a:rPr lang="en-US" altLang="ko-KR">
                <a:ea typeface="굴림" panose="020B0600000101010101" pitchFamily="34" charset="-127"/>
              </a:rPr>
              <a:t> </a:t>
            </a:r>
            <a:r>
              <a:rPr lang="en-US" altLang="en-US"/>
              <a:t>can be </a:t>
            </a:r>
            <a:r>
              <a:rPr lang="en-US" altLang="en-US" i="1">
                <a:solidFill>
                  <a:srgbClr val="C70F05"/>
                </a:solidFill>
              </a:rPr>
              <a:t>simulated</a:t>
            </a:r>
            <a:r>
              <a:rPr lang="en-US" altLang="en-US"/>
              <a:t> on a shared-memory</a:t>
            </a:r>
            <a:r>
              <a:rPr lang="en-US" altLang="ko-KR">
                <a:ea typeface="굴림" panose="020B0600000101010101" pitchFamily="34" charset="-127"/>
              </a:rPr>
              <a:t> </a:t>
            </a:r>
            <a:r>
              <a:rPr lang="en-US" altLang="en-US"/>
              <a:t>multiprocessor, or even on a uniprocessor.</a:t>
            </a:r>
          </a:p>
          <a:p>
            <a:pPr eaLnBrk="1" hangingPunct="1">
              <a:lnSpc>
                <a:spcPct val="90000"/>
              </a:lnSpc>
            </a:pPr>
            <a:endParaRPr lang="en-US" altLang="en-US"/>
          </a:p>
          <a:p>
            <a:pPr eaLnBrk="1" hangingPunct="1">
              <a:lnSpc>
                <a:spcPct val="90000"/>
              </a:lnSpc>
              <a:buFont typeface="Wingdings" panose="05000000000000000000" pitchFamily="2" charset="2"/>
              <a:buNone/>
            </a:pPr>
            <a:r>
              <a:rPr lang="en-US" altLang="ko-KR" i="1">
                <a:solidFill>
                  <a:srgbClr val="C70F05"/>
                </a:solidFill>
                <a:ea typeface="굴림" panose="020B0600000101010101" pitchFamily="34" charset="-127"/>
              </a:rPr>
              <a:t>	</a:t>
            </a:r>
            <a:endParaRPr lang="en-US" altLang="en-US" i="1">
              <a:solidFill>
                <a:srgbClr val="C70F05"/>
              </a:solidFill>
            </a:endParaRPr>
          </a:p>
        </p:txBody>
      </p:sp>
    </p:spTree>
    <p:extLst>
      <p:ext uri="{BB962C8B-B14F-4D97-AF65-F5344CB8AC3E}">
        <p14:creationId xmlns:p14="http://schemas.microsoft.com/office/powerpoint/2010/main" val="193138406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49282" name="Rectangle 2">
            <a:extLst>
              <a:ext uri="{FF2B5EF4-FFF2-40B4-BE49-F238E27FC236}">
                <a16:creationId xmlns:a16="http://schemas.microsoft.com/office/drawing/2014/main" id="{2C3157EF-2E00-4DCC-9345-94F2DDB6A267}"/>
              </a:ext>
            </a:extLst>
          </p:cNvPr>
          <p:cNvSpPr>
            <a:spLocks noChangeArrowheads="1"/>
          </p:cNvSpPr>
          <p:nvPr/>
        </p:nvSpPr>
        <p:spPr bwMode="auto">
          <a:xfrm>
            <a:off x="2362201" y="1423989"/>
            <a:ext cx="7439025" cy="4251325"/>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ffectLst>
                <a:outerShdw blurRad="38100" dist="38100" dir="2700000" algn="tl">
                  <a:srgbClr val="000000">
                    <a:alpha val="43137"/>
                  </a:srgbClr>
                </a:outerShdw>
              </a:effectLst>
              <a:latin typeface="Arial" charset="0"/>
              <a:ea typeface="ＭＳ Ｐゴシック" charset="0"/>
            </a:endParaRPr>
          </a:p>
        </p:txBody>
      </p:sp>
      <p:pic>
        <p:nvPicPr>
          <p:cNvPr id="7170" name="Picture 3">
            <a:extLst>
              <a:ext uri="{FF2B5EF4-FFF2-40B4-BE49-F238E27FC236}">
                <a16:creationId xmlns:a16="http://schemas.microsoft.com/office/drawing/2014/main" id="{D8A069D1-BA15-4715-873D-79F7D0E77A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9839" y="1530350"/>
            <a:ext cx="7115175" cy="401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284" name="Text Box 4">
            <a:extLst>
              <a:ext uri="{FF2B5EF4-FFF2-40B4-BE49-F238E27FC236}">
                <a16:creationId xmlns:a16="http://schemas.microsoft.com/office/drawing/2014/main" id="{4CE91551-BE20-4224-B4BD-AAC405A921D8}"/>
              </a:ext>
            </a:extLst>
          </p:cNvPr>
          <p:cNvSpPr txBox="1">
            <a:spLocks noChangeArrowheads="1"/>
          </p:cNvSpPr>
          <p:nvPr/>
        </p:nvSpPr>
        <p:spPr bwMode="auto">
          <a:xfrm>
            <a:off x="2362201" y="506382"/>
            <a:ext cx="8004175"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000" dirty="0">
                <a:latin typeface="Arial" charset="0"/>
                <a:ea typeface="ＭＳ Ｐゴシック" charset="0"/>
              </a:rPr>
              <a:t>Data Deluge Enabling New Challenges</a:t>
            </a:r>
          </a:p>
        </p:txBody>
      </p:sp>
      <p:sp>
        <p:nvSpPr>
          <p:cNvPr id="7180" name="Text Box 12">
            <a:extLst>
              <a:ext uri="{FF2B5EF4-FFF2-40B4-BE49-F238E27FC236}">
                <a16:creationId xmlns:a16="http://schemas.microsoft.com/office/drawing/2014/main" id="{DC4318D2-B0A6-4590-8788-EE9E80610359}"/>
              </a:ext>
            </a:extLst>
          </p:cNvPr>
          <p:cNvSpPr txBox="1">
            <a:spLocks noChangeArrowheads="1"/>
          </p:cNvSpPr>
          <p:nvPr/>
        </p:nvSpPr>
        <p:spPr bwMode="auto">
          <a:xfrm>
            <a:off x="4249738" y="5876925"/>
            <a:ext cx="3879850" cy="27463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ltLang="en-US" sz="1200" dirty="0"/>
              <a:t>(Courtesy of Judy </a:t>
            </a:r>
            <a:r>
              <a:rPr lang="en-US" altLang="en-US" sz="1200" dirty="0" err="1"/>
              <a:t>Qiu</a:t>
            </a:r>
            <a:r>
              <a:rPr lang="en-US" altLang="en-US" sz="1200" dirty="0"/>
              <a:t>, Indiana University, 2011)</a:t>
            </a:r>
          </a:p>
        </p:txBody>
      </p:sp>
    </p:spTree>
  </p:cSld>
  <p:clrMapOvr>
    <a:masterClrMapping/>
  </p:clrMapOvr>
  <p:transition>
    <p:zoom/>
  </p:transition>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32898" name="Rectangle 2">
            <a:extLst>
              <a:ext uri="{FF2B5EF4-FFF2-40B4-BE49-F238E27FC236}">
                <a16:creationId xmlns:a16="http://schemas.microsoft.com/office/drawing/2014/main" id="{24256D83-E8AC-47BE-A05C-0873774A2594}"/>
              </a:ext>
            </a:extLst>
          </p:cNvPr>
          <p:cNvSpPr>
            <a:spLocks noGrp="1" noChangeArrowheads="1"/>
          </p:cNvSpPr>
          <p:nvPr>
            <p:ph type="ctrTitle" idx="4294967295"/>
          </p:nvPr>
        </p:nvSpPr>
        <p:spPr>
          <a:xfrm>
            <a:off x="463138" y="0"/>
            <a:ext cx="11728862" cy="1089529"/>
          </a:xfrm>
        </p:spPr>
        <p:txBody>
          <a:bodyPr anchor="ctr"/>
          <a:lstStyle/>
          <a:p>
            <a:pPr eaLnBrk="1" hangingPunct="1"/>
            <a:r>
              <a:rPr lang="en-US" altLang="zh-CN" sz="3600" dirty="0">
                <a:solidFill>
                  <a:srgbClr val="FFFF00"/>
                </a:solidFill>
                <a:ea typeface="宋体" panose="02010600030101010101" pitchFamily="2" charset="-122"/>
              </a:rPr>
              <a:t>From Desktop/HPC/Grids </a:t>
            </a:r>
            <a:br>
              <a:rPr lang="en-US" altLang="zh-CN" sz="3600" dirty="0">
                <a:solidFill>
                  <a:srgbClr val="FFFF00"/>
                </a:solidFill>
                <a:ea typeface="宋体" panose="02010600030101010101" pitchFamily="2" charset="-122"/>
              </a:rPr>
            </a:br>
            <a:r>
              <a:rPr lang="en-US" altLang="zh-CN" sz="3600" dirty="0">
                <a:solidFill>
                  <a:srgbClr val="FFFF00"/>
                </a:solidFill>
                <a:ea typeface="宋体" panose="02010600030101010101" pitchFamily="2" charset="-122"/>
              </a:rPr>
              <a:t>to Internet Clouds in 30 Years</a:t>
            </a:r>
          </a:p>
        </p:txBody>
      </p:sp>
      <p:sp>
        <p:nvSpPr>
          <p:cNvPr id="8194" name="Text Box 3">
            <a:extLst>
              <a:ext uri="{FF2B5EF4-FFF2-40B4-BE49-F238E27FC236}">
                <a16:creationId xmlns:a16="http://schemas.microsoft.com/office/drawing/2014/main" id="{6F6E884D-60A4-4F18-9D5B-E065FB4012C4}"/>
              </a:ext>
            </a:extLst>
          </p:cNvPr>
          <p:cNvSpPr txBox="1">
            <a:spLocks noChangeArrowheads="1"/>
          </p:cNvSpPr>
          <p:nvPr/>
        </p:nvSpPr>
        <p:spPr bwMode="auto">
          <a:xfrm>
            <a:off x="665018" y="1318161"/>
            <a:ext cx="10913424" cy="5215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eaLnBrk="0" hangingPunct="0">
              <a:defRPr sz="32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32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32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32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32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32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32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32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3200" b="1">
                <a:solidFill>
                  <a:schemeClr val="tx1"/>
                </a:solidFill>
                <a:latin typeface="Arial" panose="020B0604020202020204" pitchFamily="34" charset="0"/>
                <a:ea typeface="ＭＳ Ｐゴシック" panose="020B0600070205080204" pitchFamily="34" charset="-128"/>
              </a:defRPr>
            </a:lvl9pPr>
          </a:lstStyle>
          <a:p>
            <a:pPr eaLnBrk="1" hangingPunct="1">
              <a:lnSpc>
                <a:spcPct val="130000"/>
              </a:lnSpc>
              <a:spcBef>
                <a:spcPct val="50000"/>
              </a:spcBef>
              <a:buClr>
                <a:srgbClr val="C00000"/>
              </a:buClr>
              <a:buSzPct val="135000"/>
              <a:buFont typeface="Wingdings" panose="05000000000000000000" pitchFamily="2" charset="2"/>
              <a:buChar char="n"/>
            </a:pPr>
            <a:r>
              <a:rPr kumimoji="1" lang="en-US" altLang="zh-CN" sz="2400" dirty="0"/>
              <a:t>   HPC  moving from centralized supercomputers </a:t>
            </a:r>
            <a:br>
              <a:rPr kumimoji="1" lang="en-US" altLang="zh-CN" sz="2400" dirty="0"/>
            </a:br>
            <a:r>
              <a:rPr kumimoji="1" lang="en-US" altLang="zh-CN" sz="2400" dirty="0"/>
              <a:t>       to  geographically  distributed desktops, </a:t>
            </a:r>
            <a:r>
              <a:rPr kumimoji="1" lang="en-US" altLang="zh-CN" sz="2400" dirty="0" err="1"/>
              <a:t>desksides</a:t>
            </a:r>
            <a:r>
              <a:rPr kumimoji="1" lang="en-US" altLang="zh-CN" sz="2400" dirty="0"/>
              <a:t>, </a:t>
            </a:r>
            <a:br>
              <a:rPr kumimoji="1" lang="en-US" altLang="zh-CN" sz="2400" dirty="0"/>
            </a:br>
            <a:r>
              <a:rPr kumimoji="1" lang="en-US" altLang="zh-CN" sz="2400" dirty="0"/>
              <a:t>       clusters, and grids to clouds over  last 30 years</a:t>
            </a:r>
          </a:p>
          <a:p>
            <a:pPr eaLnBrk="1" hangingPunct="1">
              <a:lnSpc>
                <a:spcPct val="130000"/>
              </a:lnSpc>
              <a:spcBef>
                <a:spcPct val="50000"/>
              </a:spcBef>
              <a:buClr>
                <a:srgbClr val="C00000"/>
              </a:buClr>
              <a:buSzPct val="135000"/>
              <a:buFont typeface="Wingdings" panose="05000000000000000000" pitchFamily="2" charset="2"/>
              <a:buChar char="n"/>
            </a:pPr>
            <a:r>
              <a:rPr kumimoji="1" lang="en-US" altLang="zh-CN" sz="2400" dirty="0">
                <a:latin typeface="Times New Roman" panose="02020603050405020304" pitchFamily="18" charset="0"/>
              </a:rPr>
              <a:t>    </a:t>
            </a:r>
            <a:r>
              <a:rPr kumimoji="1" lang="en-US" altLang="zh-CN" sz="2400" dirty="0"/>
              <a:t>R/D efforts on HPC, clusters, Grids, P2P, and virtual </a:t>
            </a:r>
            <a:br>
              <a:rPr kumimoji="1" lang="en-US" altLang="zh-CN" sz="2400" dirty="0"/>
            </a:br>
            <a:r>
              <a:rPr kumimoji="1" lang="en-US" altLang="zh-CN" sz="2400" dirty="0"/>
              <a:t>       machines has laid the foundation of cloud computing </a:t>
            </a:r>
            <a:br>
              <a:rPr kumimoji="1" lang="en-US" altLang="zh-CN" sz="2400" dirty="0"/>
            </a:br>
            <a:r>
              <a:rPr kumimoji="1" lang="en-US" altLang="zh-CN" sz="2400" dirty="0"/>
              <a:t>       that has been greatly advocated since 2007</a:t>
            </a:r>
          </a:p>
          <a:p>
            <a:pPr eaLnBrk="1" hangingPunct="1">
              <a:lnSpc>
                <a:spcPct val="130000"/>
              </a:lnSpc>
              <a:spcBef>
                <a:spcPct val="50000"/>
              </a:spcBef>
              <a:buClr>
                <a:srgbClr val="C00000"/>
              </a:buClr>
              <a:buSzPct val="135000"/>
              <a:buFont typeface="Wingdings" panose="05000000000000000000" pitchFamily="2" charset="2"/>
              <a:buChar char="n"/>
            </a:pPr>
            <a:r>
              <a:rPr kumimoji="1" lang="en-US" altLang="zh-CN" sz="2400" dirty="0">
                <a:latin typeface="Times New Roman" panose="02020603050405020304" pitchFamily="18" charset="0"/>
              </a:rPr>
              <a:t>    </a:t>
            </a:r>
            <a:r>
              <a:rPr kumimoji="1" lang="en-US" altLang="zh-CN" sz="2400" dirty="0"/>
              <a:t>Location of computing infrastructure in areas with </a:t>
            </a:r>
            <a:br>
              <a:rPr kumimoji="1" lang="en-US" altLang="zh-CN" sz="2400" dirty="0"/>
            </a:br>
            <a:r>
              <a:rPr kumimoji="1" lang="en-US" altLang="zh-CN" sz="2400" dirty="0"/>
              <a:t>       lower costs in hardware, software, datasets, </a:t>
            </a:r>
            <a:br>
              <a:rPr kumimoji="1" lang="en-US" altLang="zh-CN" sz="2400" dirty="0"/>
            </a:br>
            <a:r>
              <a:rPr kumimoji="1" lang="en-US" altLang="zh-CN" sz="2400" dirty="0"/>
              <a:t>       space,  and power  requirements – moving from </a:t>
            </a:r>
            <a:br>
              <a:rPr kumimoji="1" lang="en-US" altLang="zh-CN" sz="2400" dirty="0"/>
            </a:br>
            <a:r>
              <a:rPr kumimoji="1" lang="en-US" altLang="zh-CN" sz="2400" dirty="0"/>
              <a:t>       desktop  computing to datacenter-based clouds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217" name="Picture 20">
            <a:extLst>
              <a:ext uri="{FF2B5EF4-FFF2-40B4-BE49-F238E27FC236}">
                <a16:creationId xmlns:a16="http://schemas.microsoft.com/office/drawing/2014/main" id="{8E995300-192E-4C67-98D6-88EA8E3289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3969" y="1909763"/>
            <a:ext cx="4487863" cy="410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0307" name="Text Box 3">
            <a:extLst>
              <a:ext uri="{FF2B5EF4-FFF2-40B4-BE49-F238E27FC236}">
                <a16:creationId xmlns:a16="http://schemas.microsoft.com/office/drawing/2014/main" id="{72C26310-53B8-475D-9BD5-DD92B00B2155}"/>
              </a:ext>
            </a:extLst>
          </p:cNvPr>
          <p:cNvSpPr txBox="1">
            <a:spLocks noChangeArrowheads="1"/>
          </p:cNvSpPr>
          <p:nvPr/>
        </p:nvSpPr>
        <p:spPr bwMode="auto">
          <a:xfrm>
            <a:off x="1811503" y="273050"/>
            <a:ext cx="8495548" cy="123110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defRPr/>
            </a:pPr>
            <a:r>
              <a:rPr lang="en-US" dirty="0">
                <a:latin typeface="Arial" charset="0"/>
                <a:ea typeface="ＭＳ Ｐゴシック" charset="0"/>
              </a:rPr>
              <a:t>Interactions among 4 technical challenges: </a:t>
            </a:r>
            <a:br>
              <a:rPr lang="en-US" sz="2800" dirty="0">
                <a:latin typeface="Arial" charset="0"/>
                <a:ea typeface="ＭＳ Ｐゴシック" charset="0"/>
              </a:rPr>
            </a:br>
            <a:r>
              <a:rPr lang="en-US" sz="2800" dirty="0">
                <a:latin typeface="Arial" charset="0"/>
                <a:ea typeface="ＭＳ Ｐゴシック" charset="0"/>
              </a:rPr>
              <a:t>Data Deluge, Cloud Technology, eScience, </a:t>
            </a:r>
            <a:br>
              <a:rPr lang="en-US" sz="2800" dirty="0">
                <a:latin typeface="Arial" charset="0"/>
                <a:ea typeface="ＭＳ Ｐゴシック" charset="0"/>
              </a:rPr>
            </a:br>
            <a:r>
              <a:rPr lang="en-US" sz="2800" dirty="0">
                <a:latin typeface="Arial" charset="0"/>
                <a:ea typeface="ＭＳ Ｐゴシック" charset="0"/>
              </a:rPr>
              <a:t>and Multicore/Parallel Computing</a:t>
            </a:r>
          </a:p>
        </p:txBody>
      </p:sp>
      <p:sp>
        <p:nvSpPr>
          <p:cNvPr id="9227" name="Text Box 11">
            <a:extLst>
              <a:ext uri="{FF2B5EF4-FFF2-40B4-BE49-F238E27FC236}">
                <a16:creationId xmlns:a16="http://schemas.microsoft.com/office/drawing/2014/main" id="{D0AFE618-B9E0-4B6F-8980-35C56DDC8372}"/>
              </a:ext>
            </a:extLst>
          </p:cNvPr>
          <p:cNvSpPr txBox="1">
            <a:spLocks noChangeArrowheads="1"/>
          </p:cNvSpPr>
          <p:nvPr/>
        </p:nvSpPr>
        <p:spPr bwMode="auto">
          <a:xfrm>
            <a:off x="4338638" y="6010275"/>
            <a:ext cx="3879850" cy="27463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ltLang="en-US" sz="1200" dirty="0">
                <a:solidFill>
                  <a:srgbClr val="66FFFF"/>
                </a:solidFill>
              </a:rPr>
              <a:t>(Courtesy of Judy </a:t>
            </a:r>
            <a:r>
              <a:rPr lang="en-US" altLang="en-US" sz="1200" dirty="0" err="1">
                <a:solidFill>
                  <a:srgbClr val="66FFFF"/>
                </a:solidFill>
              </a:rPr>
              <a:t>Qiu</a:t>
            </a:r>
            <a:r>
              <a:rPr lang="en-US" altLang="en-US" sz="1200" dirty="0">
                <a:solidFill>
                  <a:srgbClr val="66FFFF"/>
                </a:solidFill>
              </a:rPr>
              <a:t>, Indiana University, 2011)</a:t>
            </a:r>
          </a:p>
        </p:txBody>
      </p:sp>
    </p:spTree>
  </p:cSld>
  <p:clrMapOvr>
    <a:masterClrMapping/>
  </p:clrMapOvr>
  <p:transition>
    <p:zoom/>
  </p:transition>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41" name="Picture 2">
            <a:extLst>
              <a:ext uri="{FF2B5EF4-FFF2-40B4-BE49-F238E27FC236}">
                <a16:creationId xmlns:a16="http://schemas.microsoft.com/office/drawing/2014/main" id="{5EF301B4-E5EB-4ACE-86A0-E160EE8494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035" y="1193417"/>
            <a:ext cx="8120468" cy="5159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0803" name="Rectangle 3">
            <a:extLst>
              <a:ext uri="{FF2B5EF4-FFF2-40B4-BE49-F238E27FC236}">
                <a16:creationId xmlns:a16="http://schemas.microsoft.com/office/drawing/2014/main" id="{7B08E4A4-00AF-4C03-975E-16EB66142349}"/>
              </a:ext>
            </a:extLst>
          </p:cNvPr>
          <p:cNvSpPr>
            <a:spLocks noGrp="1" noChangeArrowheads="1"/>
          </p:cNvSpPr>
          <p:nvPr>
            <p:ph type="ctrTitle" idx="4294967295"/>
          </p:nvPr>
        </p:nvSpPr>
        <p:spPr>
          <a:xfrm>
            <a:off x="568035" y="4910"/>
            <a:ext cx="11623966" cy="1029220"/>
          </a:xfrm>
          <a:solidFill>
            <a:srgbClr val="002060"/>
          </a:solidFill>
          <a:ln>
            <a:noFill/>
            <a:miter lim="800000"/>
            <a:headEnd/>
            <a:tailEnd/>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r>
              <a:rPr lang="en-US" altLang="zh-CN" sz="3600" dirty="0">
                <a:effectLst/>
                <a:ea typeface="宋体" panose="02010600030101010101" pitchFamily="2" charset="-122"/>
              </a:rPr>
              <a:t>Evolutionary Trend </a:t>
            </a:r>
            <a:br>
              <a:rPr lang="en-US" altLang="zh-CN" sz="3600" dirty="0">
                <a:effectLst/>
                <a:ea typeface="宋体" panose="02010600030101010101" pitchFamily="2" charset="-122"/>
              </a:rPr>
            </a:br>
            <a:r>
              <a:rPr lang="en-US" altLang="zh-CN" sz="3200" dirty="0">
                <a:effectLst/>
                <a:ea typeface="宋体" panose="02010600030101010101" pitchFamily="2" charset="-122"/>
              </a:rPr>
              <a:t>toward Clouds and Internet of Things</a:t>
            </a:r>
            <a:endParaRPr lang="en-US" altLang="zh-CN" sz="3600" dirty="0">
              <a:effectLst/>
              <a:ea typeface="宋体" panose="02010600030101010101" pitchFamily="2" charset="-122"/>
            </a:endParaRPr>
          </a:p>
        </p:txBody>
      </p:sp>
      <p:sp>
        <p:nvSpPr>
          <p:cNvPr id="1100804" name="Text Box 4">
            <a:extLst>
              <a:ext uri="{FF2B5EF4-FFF2-40B4-BE49-F238E27FC236}">
                <a16:creationId xmlns:a16="http://schemas.microsoft.com/office/drawing/2014/main" id="{9864E9D8-F2D0-4428-AB3A-357F87C3734B}"/>
              </a:ext>
            </a:extLst>
          </p:cNvPr>
          <p:cNvSpPr txBox="1">
            <a:spLocks noChangeArrowheads="1"/>
          </p:cNvSpPr>
          <p:nvPr/>
        </p:nvSpPr>
        <p:spPr bwMode="auto">
          <a:xfrm>
            <a:off x="9372600" y="2097089"/>
            <a:ext cx="395288" cy="34073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p>
            <a:pPr algn="ctr">
              <a:spcBef>
                <a:spcPct val="50000"/>
              </a:spcBef>
              <a:defRPr/>
            </a:pPr>
            <a:endParaRPr kumimoji="1" lang="en-US" sz="1600">
              <a:solidFill>
                <a:srgbClr val="CC3300"/>
              </a:solidFill>
              <a:latin typeface="Times New Roman" charset="0"/>
              <a:ea typeface="ＭＳ Ｐゴシック" charset="0"/>
              <a:cs typeface="魏碑" charset="0"/>
            </a:endParaRPr>
          </a:p>
        </p:txBody>
      </p:sp>
      <p:sp>
        <p:nvSpPr>
          <p:cNvPr id="1100805" name="Text Box 5">
            <a:extLst>
              <a:ext uri="{FF2B5EF4-FFF2-40B4-BE49-F238E27FC236}">
                <a16:creationId xmlns:a16="http://schemas.microsoft.com/office/drawing/2014/main" id="{F9062800-D003-4E15-9866-82513EC506DC}"/>
              </a:ext>
            </a:extLst>
          </p:cNvPr>
          <p:cNvSpPr txBox="1">
            <a:spLocks noChangeArrowheads="1"/>
          </p:cNvSpPr>
          <p:nvPr/>
        </p:nvSpPr>
        <p:spPr bwMode="auto">
          <a:xfrm>
            <a:off x="8395022" y="3549795"/>
            <a:ext cx="3549576" cy="1912961"/>
          </a:xfrm>
          <a:prstGeom prst="rect">
            <a:avLst/>
          </a:prstGeom>
          <a:noFill/>
          <a:ln>
            <a:solidFill>
              <a:schemeClr val="tx1"/>
            </a:solid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p>
            <a:pPr>
              <a:lnSpc>
                <a:spcPct val="130000"/>
              </a:lnSpc>
              <a:spcBef>
                <a:spcPct val="50000"/>
              </a:spcBef>
              <a:defRPr/>
            </a:pPr>
            <a:r>
              <a:rPr kumimoji="1" lang="en-US" altLang="zh-CN" dirty="0">
                <a:latin typeface="Arial Unicode MS" charset="0"/>
                <a:ea typeface="ＭＳ Ｐゴシック" charset="0"/>
                <a:cs typeface="Arial Unicode MS" charset="0"/>
              </a:rPr>
              <a:t>HPC: </a:t>
            </a:r>
            <a:r>
              <a:rPr kumimoji="1" lang="en-US" altLang="zh-CN" sz="1600" dirty="0">
                <a:latin typeface="Arial Unicode MS" charset="0"/>
                <a:ea typeface="ＭＳ Ｐゴシック" charset="0"/>
                <a:cs typeface="Arial Unicode MS" charset="0"/>
              </a:rPr>
              <a:t>High-Performance Computing</a:t>
            </a:r>
          </a:p>
          <a:p>
            <a:pPr>
              <a:lnSpc>
                <a:spcPct val="130000"/>
              </a:lnSpc>
              <a:spcBef>
                <a:spcPct val="50000"/>
              </a:spcBef>
              <a:defRPr/>
            </a:pPr>
            <a:r>
              <a:rPr kumimoji="1" lang="en-US" altLang="zh-CN" dirty="0">
                <a:latin typeface="Arial Unicode MS" charset="0"/>
                <a:ea typeface="ＭＳ Ｐゴシック" charset="0"/>
                <a:cs typeface="Arial Unicode MS" charset="0"/>
              </a:rPr>
              <a:t>HTC: </a:t>
            </a:r>
            <a:r>
              <a:rPr kumimoji="1" lang="en-US" altLang="zh-CN" sz="1600" dirty="0">
                <a:latin typeface="Arial Unicode MS" charset="0"/>
                <a:ea typeface="ＭＳ Ｐゴシック" charset="0"/>
                <a:cs typeface="Arial Unicode MS" charset="0"/>
              </a:rPr>
              <a:t>High-Throughput Computing</a:t>
            </a:r>
          </a:p>
          <a:p>
            <a:pPr>
              <a:lnSpc>
                <a:spcPct val="130000"/>
              </a:lnSpc>
              <a:spcBef>
                <a:spcPct val="50000"/>
              </a:spcBef>
              <a:defRPr/>
            </a:pPr>
            <a:r>
              <a:rPr kumimoji="1" lang="en-US" altLang="zh-CN" dirty="0">
                <a:latin typeface="Arial Unicode MS" charset="0"/>
                <a:ea typeface="ＭＳ Ｐゴシック" charset="0"/>
                <a:cs typeface="Arial Unicode MS" charset="0"/>
              </a:rPr>
              <a:t>P2P: </a:t>
            </a:r>
            <a:r>
              <a:rPr kumimoji="1" lang="en-US" altLang="zh-CN" sz="1600" dirty="0">
                <a:latin typeface="Arial Unicode MS" charset="0"/>
                <a:ea typeface="ＭＳ Ｐゴシック" charset="0"/>
                <a:cs typeface="Arial Unicode MS" charset="0"/>
              </a:rPr>
              <a:t>Peer to Peer</a:t>
            </a:r>
          </a:p>
          <a:p>
            <a:pPr>
              <a:lnSpc>
                <a:spcPct val="130000"/>
              </a:lnSpc>
              <a:spcBef>
                <a:spcPct val="50000"/>
              </a:spcBef>
              <a:defRPr/>
            </a:pPr>
            <a:r>
              <a:rPr kumimoji="1" lang="en-US" altLang="zh-CN" dirty="0">
                <a:latin typeface="Arial Unicode MS" charset="0"/>
                <a:ea typeface="ＭＳ Ｐゴシック" charset="0"/>
                <a:cs typeface="Arial Unicode MS" charset="0"/>
              </a:rPr>
              <a:t>MPP: </a:t>
            </a:r>
            <a:r>
              <a:rPr kumimoji="1" lang="en-US" altLang="zh-CN" sz="1600" dirty="0">
                <a:latin typeface="Arial Unicode MS" charset="0"/>
                <a:ea typeface="ＭＳ Ｐゴシック" charset="0"/>
                <a:cs typeface="Arial Unicode MS" charset="0"/>
              </a:rPr>
              <a:t>Massively Parallel Processors</a:t>
            </a:r>
          </a:p>
        </p:txBody>
      </p:sp>
      <p:sp>
        <p:nvSpPr>
          <p:cNvPr id="1100806" name="Text Box 6">
            <a:extLst>
              <a:ext uri="{FF2B5EF4-FFF2-40B4-BE49-F238E27FC236}">
                <a16:creationId xmlns:a16="http://schemas.microsoft.com/office/drawing/2014/main" id="{A6C5BF83-456A-47D1-8B29-E5B96151565E}"/>
              </a:ext>
            </a:extLst>
          </p:cNvPr>
          <p:cNvSpPr txBox="1">
            <a:spLocks noChangeArrowheads="1"/>
          </p:cNvSpPr>
          <p:nvPr/>
        </p:nvSpPr>
        <p:spPr bwMode="auto">
          <a:xfrm>
            <a:off x="7339297" y="5910385"/>
            <a:ext cx="5661025" cy="8858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32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32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32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32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32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32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32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32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3200" b="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800" dirty="0"/>
              <a:t>Source:</a:t>
            </a:r>
            <a:r>
              <a:rPr lang="en-US" altLang="en-US" sz="1600" dirty="0"/>
              <a:t>  K. Hwang,  G. Fox,  and  J. </a:t>
            </a:r>
            <a:r>
              <a:rPr lang="en-US" altLang="en-US" sz="1600" dirty="0" err="1"/>
              <a:t>Dongarra</a:t>
            </a:r>
            <a:r>
              <a:rPr lang="en-US" altLang="en-US" sz="1600" dirty="0"/>
              <a:t>,</a:t>
            </a:r>
            <a:r>
              <a:rPr lang="en-US" altLang="en-US" sz="1600" i="1" dirty="0"/>
              <a:t> </a:t>
            </a:r>
            <a:br>
              <a:rPr lang="en-US" altLang="en-US" sz="1600" i="1" dirty="0"/>
            </a:br>
            <a:r>
              <a:rPr lang="en-US" altLang="en-US" sz="1800" i="1" dirty="0"/>
              <a:t>Distributed and Cloud Computing, </a:t>
            </a:r>
            <a:br>
              <a:rPr lang="en-US" altLang="en-US" sz="1800" i="1" dirty="0"/>
            </a:br>
            <a:r>
              <a:rPr lang="en-US" altLang="en-US" sz="1600" dirty="0"/>
              <a:t>Morgan Kaufmann, 2012.</a:t>
            </a:r>
          </a:p>
        </p:txBody>
      </p:sp>
      <p:sp>
        <p:nvSpPr>
          <p:cNvPr id="2" name="Rectangle 1">
            <a:extLst>
              <a:ext uri="{FF2B5EF4-FFF2-40B4-BE49-F238E27FC236}">
                <a16:creationId xmlns:a16="http://schemas.microsoft.com/office/drawing/2014/main" id="{00DCBEE5-2574-4A53-9D3F-4CBE89038BD2}"/>
              </a:ext>
            </a:extLst>
          </p:cNvPr>
          <p:cNvSpPr/>
          <p:nvPr/>
        </p:nvSpPr>
        <p:spPr>
          <a:xfrm>
            <a:off x="0" y="-11874"/>
            <a:ext cx="568035" cy="10292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zoom/>
  </p:transition>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05922" name="Text Box 2">
            <a:extLst>
              <a:ext uri="{FF2B5EF4-FFF2-40B4-BE49-F238E27FC236}">
                <a16:creationId xmlns:a16="http://schemas.microsoft.com/office/drawing/2014/main" id="{E7D26D84-4662-47B4-8182-920B48456631}"/>
              </a:ext>
            </a:extLst>
          </p:cNvPr>
          <p:cNvSpPr txBox="1">
            <a:spLocks noChangeArrowheads="1"/>
          </p:cNvSpPr>
          <p:nvPr/>
        </p:nvSpPr>
        <p:spPr bwMode="auto">
          <a:xfrm>
            <a:off x="1905000" y="228600"/>
            <a:ext cx="85344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endParaRPr lang="zh-CN" altLang="en-US" sz="2400">
              <a:solidFill>
                <a:srgbClr val="FFFF00"/>
              </a:solidFill>
              <a:latin typeface="Times New Roman" charset="0"/>
              <a:ea typeface="宋体" charset="0"/>
              <a:cs typeface="宋体" charset="0"/>
            </a:endParaRPr>
          </a:p>
        </p:txBody>
      </p:sp>
      <p:sp>
        <p:nvSpPr>
          <p:cNvPr id="1105923" name="Text Box 3">
            <a:extLst>
              <a:ext uri="{FF2B5EF4-FFF2-40B4-BE49-F238E27FC236}">
                <a16:creationId xmlns:a16="http://schemas.microsoft.com/office/drawing/2014/main" id="{39B012FD-8044-4575-AECD-3FE4FBA664C8}"/>
              </a:ext>
            </a:extLst>
          </p:cNvPr>
          <p:cNvSpPr txBox="1">
            <a:spLocks noChangeArrowheads="1"/>
          </p:cNvSpPr>
          <p:nvPr/>
        </p:nvSpPr>
        <p:spPr bwMode="auto">
          <a:xfrm>
            <a:off x="2438400" y="457200"/>
            <a:ext cx="7315200"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endParaRPr lang="zh-CN" altLang="en-US">
              <a:solidFill>
                <a:srgbClr val="FFFF00"/>
              </a:solidFill>
              <a:latin typeface="Times New Roman" charset="0"/>
              <a:ea typeface="宋体" charset="0"/>
              <a:cs typeface="宋体" charset="0"/>
            </a:endParaRPr>
          </a:p>
        </p:txBody>
      </p:sp>
      <p:sp>
        <p:nvSpPr>
          <p:cNvPr id="1105924" name="Text Box 4">
            <a:extLst>
              <a:ext uri="{FF2B5EF4-FFF2-40B4-BE49-F238E27FC236}">
                <a16:creationId xmlns:a16="http://schemas.microsoft.com/office/drawing/2014/main" id="{64AD747E-51F9-4B9F-B157-F3DF51DBA2C5}"/>
              </a:ext>
            </a:extLst>
          </p:cNvPr>
          <p:cNvSpPr txBox="1">
            <a:spLocks noChangeArrowheads="1"/>
          </p:cNvSpPr>
          <p:nvPr/>
        </p:nvSpPr>
        <p:spPr bwMode="auto">
          <a:xfrm>
            <a:off x="2438400" y="5410200"/>
            <a:ext cx="8229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endParaRPr lang="zh-CN" altLang="en-US" sz="2400">
              <a:solidFill>
                <a:srgbClr val="FFFF00"/>
              </a:solidFill>
              <a:latin typeface="Times New Roman" charset="0"/>
              <a:ea typeface="宋体" charset="0"/>
              <a:cs typeface="宋体" charset="0"/>
            </a:endParaRPr>
          </a:p>
        </p:txBody>
      </p:sp>
      <p:pic>
        <p:nvPicPr>
          <p:cNvPr id="11268" name="Picture 14">
            <a:extLst>
              <a:ext uri="{FF2B5EF4-FFF2-40B4-BE49-F238E27FC236}">
                <a16:creationId xmlns:a16="http://schemas.microsoft.com/office/drawing/2014/main" id="{DBCBAAAE-110E-447F-B047-95CAA6E765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3755" b="4391"/>
          <a:stretch>
            <a:fillRect/>
          </a:stretch>
        </p:blipFill>
        <p:spPr bwMode="auto">
          <a:xfrm>
            <a:off x="2054226" y="1695450"/>
            <a:ext cx="8316913" cy="408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5926" name="Text Box 6">
            <a:extLst>
              <a:ext uri="{FF2B5EF4-FFF2-40B4-BE49-F238E27FC236}">
                <a16:creationId xmlns:a16="http://schemas.microsoft.com/office/drawing/2014/main" id="{4E14FD49-F082-4CC7-89D8-8D341B285ABD}"/>
              </a:ext>
            </a:extLst>
          </p:cNvPr>
          <p:cNvSpPr txBox="1">
            <a:spLocks noChangeArrowheads="1"/>
          </p:cNvSpPr>
          <p:nvPr/>
        </p:nvSpPr>
        <p:spPr bwMode="auto">
          <a:xfrm>
            <a:off x="1955800" y="146101"/>
            <a:ext cx="8280400" cy="3715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p>
            <a:pPr algn="ctr">
              <a:spcBef>
                <a:spcPct val="50000"/>
              </a:spcBef>
              <a:defRPr/>
            </a:pPr>
            <a:r>
              <a:rPr kumimoji="1" lang="en-US" altLang="zh-CN" dirty="0">
                <a:latin typeface="+mj-lt"/>
                <a:ea typeface="ＭＳ Ｐゴシック" charset="0"/>
                <a:cs typeface="魏碑" charset="0"/>
              </a:rPr>
              <a:t>Technology Convergence toward HPC for Science and HTC for Business</a:t>
            </a:r>
          </a:p>
        </p:txBody>
      </p:sp>
      <p:sp>
        <p:nvSpPr>
          <p:cNvPr id="11279" name="Text Box 15">
            <a:extLst>
              <a:ext uri="{FF2B5EF4-FFF2-40B4-BE49-F238E27FC236}">
                <a16:creationId xmlns:a16="http://schemas.microsoft.com/office/drawing/2014/main" id="{882957D1-E67D-4F26-BD34-219382AB4A04}"/>
              </a:ext>
            </a:extLst>
          </p:cNvPr>
          <p:cNvSpPr txBox="1">
            <a:spLocks noChangeArrowheads="1"/>
          </p:cNvSpPr>
          <p:nvPr/>
        </p:nvSpPr>
        <p:spPr bwMode="auto">
          <a:xfrm>
            <a:off x="4418013" y="5957889"/>
            <a:ext cx="5122862" cy="274637"/>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ltLang="en-US" sz="1200"/>
              <a:t>(Courtesy of Raj Buyya, University of Melbourne, 2011)</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9F85C-73B8-4A1C-9350-BEE13FFE51CF}"/>
              </a:ext>
            </a:extLst>
          </p:cNvPr>
          <p:cNvSpPr>
            <a:spLocks noGrp="1"/>
          </p:cNvSpPr>
          <p:nvPr>
            <p:ph type="title"/>
          </p:nvPr>
        </p:nvSpPr>
        <p:spPr>
          <a:xfrm>
            <a:off x="1905001" y="200026"/>
            <a:ext cx="8393113" cy="1089529"/>
          </a:xfrm>
        </p:spPr>
        <p:txBody>
          <a:bodyPr/>
          <a:lstStyle/>
          <a:p>
            <a:r>
              <a:rPr lang="en-US" sz="4000" dirty="0">
                <a:solidFill>
                  <a:srgbClr val="FFFF00"/>
                </a:solidFill>
                <a:effectLst/>
              </a:rPr>
              <a:t>Major technological challenges </a:t>
            </a:r>
            <a:br>
              <a:rPr lang="en-US" sz="4000" dirty="0"/>
            </a:br>
            <a:r>
              <a:rPr lang="en-US" sz="3200" dirty="0">
                <a:solidFill>
                  <a:srgbClr val="00FF00"/>
                </a:solidFill>
                <a:effectLst/>
              </a:rPr>
              <a:t>to build distributed system </a:t>
            </a:r>
            <a:endParaRPr lang="en-US" sz="4000" dirty="0">
              <a:solidFill>
                <a:srgbClr val="00FF00"/>
              </a:solidFill>
              <a:effectLst/>
            </a:endParaRPr>
          </a:p>
        </p:txBody>
      </p:sp>
      <p:sp>
        <p:nvSpPr>
          <p:cNvPr id="3" name="Content Placeholder 2">
            <a:extLst>
              <a:ext uri="{FF2B5EF4-FFF2-40B4-BE49-F238E27FC236}">
                <a16:creationId xmlns:a16="http://schemas.microsoft.com/office/drawing/2014/main" id="{92EA25D6-9371-44ED-AEC9-A0B488C6593B}"/>
              </a:ext>
            </a:extLst>
          </p:cNvPr>
          <p:cNvSpPr>
            <a:spLocks noGrp="1"/>
          </p:cNvSpPr>
          <p:nvPr>
            <p:ph idx="1"/>
          </p:nvPr>
        </p:nvSpPr>
        <p:spPr>
          <a:xfrm>
            <a:off x="1905000" y="1818617"/>
            <a:ext cx="8388350" cy="4099584"/>
          </a:xfrm>
        </p:spPr>
        <p:txBody>
          <a:bodyPr/>
          <a:lstStyle/>
          <a:p>
            <a:pPr>
              <a:buAutoNum type="arabicPeriod"/>
            </a:pPr>
            <a:r>
              <a:rPr lang="en-US" dirty="0">
                <a:latin typeface="Arial" panose="020B0604020202020204" pitchFamily="34" charset="0"/>
                <a:cs typeface="Arial" panose="020B0604020202020204" pitchFamily="34" charset="0"/>
              </a:rPr>
              <a:t>New network-efficient processors</a:t>
            </a:r>
          </a:p>
          <a:p>
            <a:pPr>
              <a:buAutoNum type="arabicPeriod"/>
            </a:pPr>
            <a:r>
              <a:rPr lang="en-US" dirty="0">
                <a:latin typeface="Arial" panose="020B0604020202020204" pitchFamily="34" charset="0"/>
                <a:cs typeface="Arial" panose="020B0604020202020204" pitchFamily="34" charset="0"/>
              </a:rPr>
              <a:t>Scalable memory and storage schemes</a:t>
            </a:r>
          </a:p>
          <a:p>
            <a:pPr>
              <a:buAutoNum type="arabicPeriod"/>
            </a:pPr>
            <a:r>
              <a:rPr lang="en-US" dirty="0">
                <a:latin typeface="Arial" panose="020B0604020202020204" pitchFamily="34" charset="0"/>
                <a:cs typeface="Arial" panose="020B0604020202020204" pitchFamily="34" charset="0"/>
              </a:rPr>
              <a:t>Distributed OSes</a:t>
            </a:r>
          </a:p>
          <a:p>
            <a:pPr>
              <a:buAutoNum type="arabicPeriod"/>
            </a:pPr>
            <a:r>
              <a:rPr lang="en-US" dirty="0">
                <a:latin typeface="Arial" panose="020B0604020202020204" pitchFamily="34" charset="0"/>
                <a:cs typeface="Arial" panose="020B0604020202020204" pitchFamily="34" charset="0"/>
              </a:rPr>
              <a:t>Middleware for machine virtualization</a:t>
            </a:r>
          </a:p>
          <a:p>
            <a:pPr>
              <a:buAutoNum type="arabicPeriod"/>
            </a:pPr>
            <a:r>
              <a:rPr lang="en-US" dirty="0">
                <a:latin typeface="Arial" panose="020B0604020202020204" pitchFamily="34" charset="0"/>
                <a:cs typeface="Arial" panose="020B0604020202020204" pitchFamily="34" charset="0"/>
              </a:rPr>
              <a:t>New programming models</a:t>
            </a:r>
          </a:p>
          <a:p>
            <a:pPr>
              <a:buAutoNum type="arabicPeriod"/>
            </a:pPr>
            <a:r>
              <a:rPr lang="en-US" dirty="0">
                <a:latin typeface="Arial" panose="020B0604020202020204" pitchFamily="34" charset="0"/>
                <a:cs typeface="Arial" panose="020B0604020202020204" pitchFamily="34" charset="0"/>
              </a:rPr>
              <a:t>Efficient resource management </a:t>
            </a:r>
          </a:p>
          <a:p>
            <a:pPr>
              <a:buAutoNum type="arabicPeriod"/>
            </a:pPr>
            <a:r>
              <a:rPr lang="en-US" dirty="0">
                <a:latin typeface="Arial" panose="020B0604020202020204" pitchFamily="34" charset="0"/>
                <a:cs typeface="Arial" panose="020B0604020202020204" pitchFamily="34" charset="0"/>
              </a:rPr>
              <a:t>Application program development</a:t>
            </a:r>
          </a:p>
          <a:p>
            <a:endParaRPr lang="en-US" dirty="0"/>
          </a:p>
        </p:txBody>
      </p:sp>
    </p:spTree>
    <p:extLst>
      <p:ext uri="{BB962C8B-B14F-4D97-AF65-F5344CB8AC3E}">
        <p14:creationId xmlns:p14="http://schemas.microsoft.com/office/powerpoint/2010/main" val="38350325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59DAF0407A351428470F65AE867762C" ma:contentTypeVersion="12" ma:contentTypeDescription="Create a new document." ma:contentTypeScope="" ma:versionID="80febc8361a2e585090ee63dd74406f1">
  <xsd:schema xmlns:xsd="http://www.w3.org/2001/XMLSchema" xmlns:xs="http://www.w3.org/2001/XMLSchema" xmlns:p="http://schemas.microsoft.com/office/2006/metadata/properties" xmlns:ns3="2eb25448-20fa-4ef5-83b3-759cb732aca2" xmlns:ns4="dffadf15-067a-4e50-a3a9-77b93cbce0b8" targetNamespace="http://schemas.microsoft.com/office/2006/metadata/properties" ma:root="true" ma:fieldsID="01e45a7556c565056c7c1438443a682c" ns3:_="" ns4:_="">
    <xsd:import namespace="2eb25448-20fa-4ef5-83b3-759cb732aca2"/>
    <xsd:import namespace="dffadf15-067a-4e50-a3a9-77b93cbce0b8"/>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b25448-20fa-4ef5-83b3-759cb732ac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ffadf15-067a-4e50-a3a9-77b93cbce0b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3274252-8A71-45D8-96FC-3D59EC52B421}">
  <ds:schemaRefs>
    <ds:schemaRef ds:uri="http://schemas.microsoft.com/sharepoint/v3/contenttype/forms"/>
  </ds:schemaRefs>
</ds:datastoreItem>
</file>

<file path=customXml/itemProps2.xml><?xml version="1.0" encoding="utf-8"?>
<ds:datastoreItem xmlns:ds="http://schemas.openxmlformats.org/officeDocument/2006/customXml" ds:itemID="{99094F4F-E73E-4CA4-92DC-64BD692CB3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eb25448-20fa-4ef5-83b3-759cb732aca2"/>
    <ds:schemaRef ds:uri="dffadf15-067a-4e50-a3a9-77b93cbce0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4653040-6DA6-404A-878A-9655FCD19C7B}">
  <ds:schemaRefs>
    <ds:schemaRef ds:uri="http://purl.org/dc/elements/1.1/"/>
    <ds:schemaRef ds:uri="2eb25448-20fa-4ef5-83b3-759cb732aca2"/>
    <ds:schemaRef ds:uri="http://purl.org/dc/terms/"/>
    <ds:schemaRef ds:uri="http://schemas.microsoft.com/office/2006/metadata/properties"/>
    <ds:schemaRef ds:uri="http://schemas.microsoft.com/office/2006/documentManagement/types"/>
    <ds:schemaRef ds:uri="dffadf15-067a-4e50-a3a9-77b93cbce0b8"/>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4653</TotalTime>
  <Words>2056</Words>
  <Application>Microsoft Office PowerPoint</Application>
  <PresentationFormat>Widescreen</PresentationFormat>
  <Paragraphs>236</Paragraphs>
  <Slides>31</Slides>
  <Notes>8</Notes>
  <HiddenSlides>10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31</vt:i4>
      </vt:variant>
    </vt:vector>
  </HeadingPairs>
  <TitlesOfParts>
    <vt:vector size="45" baseType="lpstr">
      <vt:lpstr>Arial Unicode MS</vt:lpstr>
      <vt:lpstr>굴림</vt:lpstr>
      <vt:lpstr>ＭＳ Ｐゴシック</vt:lpstr>
      <vt:lpstr>NanumSquareRound ExtraBold</vt:lpstr>
      <vt:lpstr>宋体</vt:lpstr>
      <vt:lpstr>TmonMonsori Black</vt:lpstr>
      <vt:lpstr>Arial</vt:lpstr>
      <vt:lpstr>Calibri</vt:lpstr>
      <vt:lpstr>Corbel</vt:lpstr>
      <vt:lpstr>Tahoma</vt:lpstr>
      <vt:lpstr>Times New Roman</vt:lpstr>
      <vt:lpstr>Verdana</vt:lpstr>
      <vt:lpstr>Wingdings</vt:lpstr>
      <vt:lpstr>Office Theme</vt:lpstr>
      <vt:lpstr> Lecture 6  Distributed Computing</vt:lpstr>
      <vt:lpstr>Why distributed systems ?</vt:lpstr>
      <vt:lpstr>What is Distributed Systems?</vt:lpstr>
      <vt:lpstr>PowerPoint Presentation</vt:lpstr>
      <vt:lpstr>From Desktop/HPC/Grids  to Internet Clouds in 30 Years</vt:lpstr>
      <vt:lpstr>PowerPoint Presentation</vt:lpstr>
      <vt:lpstr>Evolutionary Trend  toward Clouds and Internet of Things</vt:lpstr>
      <vt:lpstr>PowerPoint Presentation</vt:lpstr>
      <vt:lpstr>Major technological challenges  to build distributed system </vt:lpstr>
      <vt:lpstr>2011 Gartner “IT Hype Cycle” for Emerging Technologies</vt:lpstr>
      <vt:lpstr>Hype Cycle (https://www.gartner.com/)</vt:lpstr>
      <vt:lpstr>PowerPoint Presentation</vt:lpstr>
      <vt:lpstr>PowerPoint Presentation</vt:lpstr>
      <vt:lpstr>PowerPoint Presentation</vt:lpstr>
      <vt:lpstr>What is a distributed system? (1)</vt:lpstr>
      <vt:lpstr>What is a distributed system? (2)</vt:lpstr>
      <vt:lpstr>What is a distributed system? (2)  Collective Goal?</vt:lpstr>
      <vt:lpstr>What is a distributed system? (2) Divide and Conquer</vt:lpstr>
      <vt:lpstr>What is a distributed system? (2) Different Workers</vt:lpstr>
      <vt:lpstr>What is a distributed system? (2) Choices, Choices, Choices</vt:lpstr>
      <vt:lpstr>A classification</vt:lpstr>
      <vt:lpstr>Parallel vs. Distributed</vt:lpstr>
      <vt:lpstr>Possible Services</vt:lpstr>
      <vt:lpstr>More Examples</vt:lpstr>
      <vt:lpstr>Sensor Network</vt:lpstr>
      <vt:lpstr>Mobile robots</vt:lpstr>
      <vt:lpstr>Cloud Computing</vt:lpstr>
      <vt:lpstr>Important issues</vt:lpstr>
      <vt:lpstr>Some common sub-problems</vt:lpstr>
      <vt:lpstr>Objective of the course</vt:lpstr>
      <vt:lpstr>Implementation</vt:lpstr>
    </vt:vector>
  </TitlesOfParts>
  <Company>Radford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Lee, Hwajung</dc:creator>
  <cp:lastModifiedBy>Lee, Hwajung</cp:lastModifiedBy>
  <cp:revision>87</cp:revision>
  <dcterms:created xsi:type="dcterms:W3CDTF">2020-07-03T17:09:21Z</dcterms:created>
  <dcterms:modified xsi:type="dcterms:W3CDTF">2024-10-15T18:06:40Z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0x010100F59DAF0407A351428470F65AE867762C</vt:lpwstr>
  </property>
</Properties>
</file>