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7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163" autoAdjust="0"/>
    <p:restoredTop sz="91018" autoAdjust="0"/>
  </p:normalViewPr>
  <p:slideViewPr>
    <p:cSldViewPr snapToGrid="0">
      <p:cViewPr varScale="1">
        <p:scale>
          <a:sx n="57" d="100"/>
          <a:sy n="57" d="100"/>
        </p:scale>
        <p:origin x="72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586"/>
    </p:cViewPr>
  </p:sorterViewPr>
  <p:notesViewPr>
    <p:cSldViewPr snapToGrid="0">
      <p:cViewPr varScale="1">
        <p:scale>
          <a:sx n="65" d="100"/>
          <a:sy n="65" d="100"/>
        </p:scale>
        <p:origin x="201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2A18-7283-4A5A-8FA9-A832EE10E90E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E35E-1BD7-462B-A7E1-5A0E1DB5D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7FAE9-3521-4B8D-B07C-2945F08C4AF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C3725-5236-47E7-B1F1-E0541D68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We want to check if the program could arrive at one of the final states.</a:t>
            </a:r>
          </a:p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308AD03-32AB-4847-8C6D-A50170E2A7F9}" type="slidenum">
              <a:rPr lang="en-US" altLang="en-US" sz="1200" b="0">
                <a:latin typeface="Times New Roman" panose="02020603050405020304" pitchFamily="18" charset="0"/>
              </a:rPr>
              <a:pPr/>
              <a:t>2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0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E8D86AD-D47E-4A74-9AEF-D3416A50610E}" type="slidenum">
              <a:rPr lang="en-US" altLang="en-US" sz="1200" b="0">
                <a:latin typeface="Times New Roman" panose="02020603050405020304" pitchFamily="18" charset="0"/>
              </a:rPr>
              <a:pPr/>
              <a:t>4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825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EA2F02B-131D-41D1-BAEF-72EDC0206C42}" type="slidenum">
              <a:rPr lang="en-US" altLang="en-US" sz="1200" b="0">
                <a:latin typeface="Times New Roman" panose="02020603050405020304" pitchFamily="18" charset="0"/>
              </a:rPr>
              <a:pPr/>
              <a:t>9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ko-KR" smtClean="0">
                <a:ea typeface="굴림" panose="020B0600000101010101" pitchFamily="34" charset="-127"/>
              </a:rPr>
              <a:t>3. Partial correctness: The bad thing here is the possibility of the program terminating with a wrong answer or entering into a deadlock.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143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Only one write can write to the file at a time. </a:t>
            </a:r>
          </a:p>
          <a:p>
            <a:r>
              <a:rPr lang="en-US" altLang="en-US" smtClean="0"/>
              <a:t>When a writer write to the file, no process can read.</a:t>
            </a:r>
          </a:p>
          <a:p>
            <a:r>
              <a:rPr lang="en-US" altLang="en-US" smtClean="0"/>
              <a:t>Many processes can read at the same time.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2F254A6-431C-4A54-93E0-C561E46D20B6}" type="slidenum">
              <a:rPr lang="en-US" altLang="en-US" sz="1200" b="0">
                <a:latin typeface="Times New Roman" panose="02020603050405020304" pitchFamily="18" charset="0"/>
              </a:rPr>
              <a:pPr/>
              <a:t>10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781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18825C6-8306-4B96-9153-E1A62FAD606D}" type="slidenum">
              <a:rPr lang="en-US" altLang="en-US" sz="1200" b="0">
                <a:latin typeface="Times New Roman" panose="02020603050405020304" pitchFamily="18" charset="0"/>
              </a:rPr>
              <a:pPr/>
              <a:t>12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3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7" y="0"/>
            <a:ext cx="11778343" cy="35099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7" y="3602038"/>
            <a:ext cx="1129937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30542" y="365125"/>
            <a:ext cx="13716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365125"/>
            <a:ext cx="9786257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4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4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456247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589463"/>
            <a:ext cx="1124494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3515"/>
            <a:ext cx="5562600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03515"/>
            <a:ext cx="5606143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5142" y="6356349"/>
            <a:ext cx="2743200" cy="365125"/>
          </a:xfrm>
        </p:spPr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"/>
            <a:ext cx="11734801" cy="9143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55403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828799"/>
            <a:ext cx="5540377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14400"/>
            <a:ext cx="55299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28799"/>
            <a:ext cx="5529942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1055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613" y="1"/>
            <a:ext cx="6547529" cy="5861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5914"/>
            <a:ext cx="4314826" cy="48130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98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48943" y="1"/>
            <a:ext cx="6553199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7425"/>
            <a:ext cx="4314826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045029"/>
            <a:ext cx="11244943" cy="513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  <a:r>
              <a:rPr lang="ko-KR" altLang="en-US" dirty="0"/>
              <a:t>글자체 테스트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A5CF-960C-43F4-A9FF-1F4744ECDD93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8942" y="63611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457200" cy="903515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r>
              <a:rPr lang="ko-KR" altLang="en-US" dirty="0"/>
              <a:t>클릭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monMonsori Black" panose="02000A03000000000000" pitchFamily="2" charset="-127"/>
          <a:ea typeface="TmonMonsori Black" panose="02000A03000000000000" pitchFamily="2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"/>
            <a:ext cx="11734800" cy="2133600"/>
          </a:xfrm>
        </p:spPr>
        <p:txBody>
          <a:bodyPr>
            <a:normAutofit/>
          </a:bodyPr>
          <a:lstStyle/>
          <a:p>
            <a:r>
              <a:rPr lang="en-US" altLang="en-US" sz="4400" dirty="0"/>
              <a:t> </a:t>
            </a:r>
            <a:r>
              <a:rPr lang="en-US" altLang="en-US" sz="4400" dirty="0">
                <a:solidFill>
                  <a:schemeClr val="accent4"/>
                </a:solidFill>
              </a:rPr>
              <a:t>Lecture </a:t>
            </a:r>
            <a:r>
              <a:rPr lang="en-US" altLang="en-US" sz="4400" dirty="0" smtClean="0">
                <a:solidFill>
                  <a:schemeClr val="accent4"/>
                </a:solidFill>
              </a:rPr>
              <a:t>9 </a:t>
            </a:r>
            <a:r>
              <a:rPr lang="en-US" altLang="en-US" sz="4400" dirty="0"/>
              <a:t/>
            </a:r>
            <a:br>
              <a:rPr lang="en-US" altLang="en-US" sz="4400" dirty="0"/>
            </a:br>
            <a:r>
              <a:rPr lang="en-US" altLang="en-US" sz="4400" dirty="0" smtClean="0"/>
              <a:t/>
            </a:r>
            <a:br>
              <a:rPr lang="en-US" altLang="en-US" sz="4400" dirty="0" smtClean="0"/>
            </a:br>
            <a:r>
              <a:rPr lang="en-US" altLang="ko-KR" sz="4400" dirty="0" smtClean="0"/>
              <a:t>Program Correctness</a:t>
            </a:r>
            <a:endParaRPr lang="en-US" altLang="en-US" sz="4400" dirty="0"/>
          </a:p>
        </p:txBody>
      </p:sp>
      <p:pic>
        <p:nvPicPr>
          <p:cNvPr id="3" name="!!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219" y="2133601"/>
            <a:ext cx="13022434" cy="482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19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77724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FF5050"/>
                </a:solidFill>
                <a:ea typeface="굴림" panose="020B0600000101010101" pitchFamily="34" charset="-127"/>
              </a:rPr>
              <a:t>   </a:t>
            </a:r>
            <a:r>
              <a:rPr lang="en-US" altLang="ko-KR">
                <a:solidFill>
                  <a:srgbClr val="CC0000"/>
                </a:solidFill>
                <a:ea typeface="굴림" panose="020B0600000101010101" pitchFamily="34" charset="-127"/>
              </a:rPr>
              <a:t>What can be a safety invariant for the readers and writers problem?</a:t>
            </a:r>
          </a:p>
          <a:p>
            <a:pPr lvl="1"/>
            <a:r>
              <a:rPr lang="en-US" altLang="en-US" sz="2000"/>
              <a:t>Only one write can write to the file at a time. </a:t>
            </a:r>
          </a:p>
          <a:p>
            <a:pPr lvl="1"/>
            <a:r>
              <a:rPr lang="en-US" altLang="en-US" sz="2000"/>
              <a:t>When a writer write to the file, no process can read.</a:t>
            </a:r>
          </a:p>
          <a:p>
            <a:pPr lvl="1"/>
            <a:r>
              <a:rPr lang="en-US" altLang="en-US" sz="2000"/>
              <a:t>Many processes can read at the same time.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>
                <a:ea typeface="굴림" panose="020B0600000101010101" pitchFamily="34" charset="-127"/>
              </a:rPr>
              <a:t>	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34" charset="-127"/>
              </a:rPr>
              <a:t>Let N</a:t>
            </a:r>
            <a:r>
              <a:rPr lang="en-US" altLang="ko-KR" sz="2000" baseline="-25000">
                <a:latin typeface="Arial" panose="020B0604020202020204" pitchFamily="34" charset="0"/>
                <a:ea typeface="굴림" panose="020B0600000101010101" pitchFamily="34" charset="-127"/>
              </a:rPr>
              <a:t>W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34" charset="-127"/>
              </a:rPr>
              <a:t> denote the number of writer processes updating the file and N</a:t>
            </a:r>
            <a:r>
              <a:rPr lang="en-US" altLang="ko-KR" sz="2000" baseline="-25000">
                <a:latin typeface="Arial" panose="020B0604020202020204" pitchFamily="34" charset="0"/>
                <a:ea typeface="굴림" panose="020B0600000101010101" pitchFamily="34" charset="-127"/>
              </a:rPr>
              <a:t>R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34" charset="-127"/>
              </a:rPr>
              <a:t> denote the number of reader processes reading the file.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  <a:sym typeface="Wingdings" panose="05000000000000000000" pitchFamily="2" charset="2"/>
              </a:rPr>
              <a:t> ((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N</a:t>
            </a:r>
            <a:r>
              <a:rPr lang="en-US" altLang="ko-KR" b="1" baseline="-2500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W 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= 1) </a:t>
            </a:r>
            <a:r>
              <a:rPr lang="el-GR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Λ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 (N</a:t>
            </a:r>
            <a:r>
              <a:rPr lang="en-US" altLang="ko-KR" b="1" baseline="-2500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R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바탕" panose="02030600000101010101" pitchFamily="18" charset="-127"/>
              </a:rPr>
              <a:t>=0)) V ((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N</a:t>
            </a:r>
            <a:r>
              <a:rPr lang="en-US" altLang="ko-KR" b="1" baseline="-2500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W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바탕" panose="02030600000101010101" pitchFamily="18" charset="-127"/>
              </a:rPr>
              <a:t> =0) </a:t>
            </a:r>
            <a:r>
              <a:rPr lang="el-GR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Λ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바탕" panose="02030600000101010101" pitchFamily="18" charset="-127"/>
              </a:rPr>
              <a:t> (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N</a:t>
            </a:r>
            <a:r>
              <a:rPr lang="en-US" altLang="ko-KR" b="1" baseline="-2500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R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바탕" panose="02030600000101010101" pitchFamily="18" charset="-127"/>
              </a:rPr>
              <a:t>≥0))</a:t>
            </a:r>
            <a:endParaRPr lang="en-US" altLang="en-US" b="1">
              <a:solidFill>
                <a:schemeClr val="accent2"/>
              </a:solidFill>
              <a:latin typeface="Arial" panose="020B0604020202020204" pitchFamily="34" charset="0"/>
              <a:ea typeface="바탕" panose="02030600000101010101" pitchFamily="18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0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828800"/>
            <a:ext cx="5105400" cy="4114800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None/>
            </a:pPr>
            <a:r>
              <a:rPr lang="en-US" altLang="en-US" sz="1600" b="1"/>
              <a:t>define</a:t>
            </a:r>
            <a:r>
              <a:rPr lang="en-US" altLang="en-US" sz="1600"/>
              <a:t> 	c1, c2 :  channel; {</a:t>
            </a:r>
            <a:r>
              <a:rPr lang="en-US" altLang="en-US" sz="1600" b="1"/>
              <a:t>init</a:t>
            </a:r>
            <a:r>
              <a:rPr lang="en-US" altLang="en-US" sz="1600"/>
              <a:t> c1 = </a:t>
            </a:r>
            <a:r>
              <a:rPr lang="en-US" altLang="en-US" sz="1600">
                <a:sym typeface="Symbol" panose="05050102010706020507" pitchFamily="18" charset="2"/>
              </a:rPr>
              <a:t></a:t>
            </a:r>
            <a:r>
              <a:rPr lang="en-US" altLang="en-US" sz="1600"/>
              <a:t> c2 =</a:t>
            </a:r>
            <a:r>
              <a:rPr lang="en-US" altLang="en-US" sz="1600">
                <a:sym typeface="Symbol" panose="05050102010706020507" pitchFamily="18" charset="2"/>
              </a:rPr>
              <a:t>}</a:t>
            </a:r>
            <a:endParaRPr lang="en-US" altLang="en-US" sz="1600"/>
          </a:p>
          <a:p>
            <a:pPr marL="457200" indent="-457200" algn="just">
              <a:buNone/>
            </a:pPr>
            <a:r>
              <a:rPr lang="en-US" altLang="en-US" sz="1600"/>
              <a:t>		r, t : integer; {</a:t>
            </a:r>
            <a:r>
              <a:rPr lang="en-US" altLang="en-US" sz="1600" b="1"/>
              <a:t>init</a:t>
            </a:r>
            <a:r>
              <a:rPr lang="en-US" altLang="en-US" sz="1600"/>
              <a:t> r = 5, t = 5}</a:t>
            </a:r>
            <a:endParaRPr lang="en-US" altLang="en-US" sz="1600">
              <a:sym typeface="Symbol" panose="05050102010706020507" pitchFamily="18" charset="2"/>
            </a:endParaRPr>
          </a:p>
          <a:p>
            <a:pPr marL="457200" indent="-457200" algn="just">
              <a:buNone/>
            </a:pPr>
            <a:endParaRPr lang="en-US" altLang="ko-KR" sz="1600">
              <a:ea typeface="굴림" panose="020B0600000101010101" pitchFamily="34" charset="-127"/>
            </a:endParaRPr>
          </a:p>
          <a:p>
            <a:pPr marL="457200" indent="-457200" algn="just">
              <a:buNone/>
            </a:pPr>
            <a:r>
              <a:rPr lang="en-US" altLang="en-US" sz="1600"/>
              <a:t>{program for </a:t>
            </a:r>
            <a:r>
              <a:rPr lang="en-US" altLang="en-US" sz="1600" b="1"/>
              <a:t>T</a:t>
            </a:r>
            <a:r>
              <a:rPr lang="en-US" altLang="en-US" sz="1600"/>
              <a:t>}  </a:t>
            </a:r>
          </a:p>
          <a:p>
            <a:pPr marL="457200" indent="-457200" algn="just">
              <a:buNone/>
            </a:pPr>
            <a:r>
              <a:rPr lang="en-US" altLang="ko-KR" sz="1600">
                <a:ea typeface="굴림" panose="020B0600000101010101" pitchFamily="34" charset="-127"/>
              </a:rPr>
              <a:t>1	</a:t>
            </a:r>
            <a:r>
              <a:rPr lang="en-US" altLang="en-US" sz="1600" b="1"/>
              <a:t>do</a:t>
            </a:r>
            <a:r>
              <a:rPr lang="en-US" altLang="en-US" sz="1600"/>
              <a:t> 	t &gt; 0</a:t>
            </a:r>
            <a:r>
              <a:rPr lang="en-US" altLang="en-US" sz="1600">
                <a:sym typeface="Symbol" panose="05050102010706020507" pitchFamily="18" charset="2"/>
              </a:rPr>
              <a:t></a:t>
            </a:r>
            <a:r>
              <a:rPr lang="en-US" altLang="en-US" sz="1600"/>
              <a:t>  	send msg along c1; t := t -1</a:t>
            </a:r>
          </a:p>
          <a:p>
            <a:pPr marL="457200" indent="-457200" algn="just">
              <a:buNone/>
            </a:pPr>
            <a:r>
              <a:rPr lang="en-US" altLang="en-US" sz="1600"/>
              <a:t>2	</a:t>
            </a:r>
            <a:r>
              <a:rPr lang="en-US" altLang="en-US" sz="1600">
                <a:sym typeface="Symbol" panose="05050102010706020507" pitchFamily="18" charset="2"/>
              </a:rPr>
              <a:t></a:t>
            </a:r>
            <a:r>
              <a:rPr lang="en-US" altLang="en-US" sz="1600"/>
              <a:t>   ¬empty (c2) </a:t>
            </a:r>
            <a:r>
              <a:rPr lang="en-US" altLang="en-US" sz="1600">
                <a:sym typeface="Symbol" panose="05050102010706020507" pitchFamily="18" charset="2"/>
              </a:rPr>
              <a:t></a:t>
            </a:r>
            <a:r>
              <a:rPr lang="en-US" altLang="en-US" sz="1600"/>
              <a:t>  rcv msg from c2; t := t + 1</a:t>
            </a:r>
          </a:p>
          <a:p>
            <a:pPr marL="457200" indent="-457200" algn="just">
              <a:buNone/>
            </a:pPr>
            <a:r>
              <a:rPr lang="en-US" altLang="en-US" sz="1600" b="1"/>
              <a:t>	od</a:t>
            </a:r>
            <a:r>
              <a:rPr lang="en-US" altLang="en-US" sz="1600"/>
              <a:t> </a:t>
            </a:r>
          </a:p>
          <a:p>
            <a:pPr marL="457200" indent="-457200" algn="just">
              <a:buNone/>
            </a:pPr>
            <a:endParaRPr lang="en-US" altLang="ko-KR" sz="1600">
              <a:ea typeface="굴림" panose="020B0600000101010101" pitchFamily="34" charset="-127"/>
            </a:endParaRPr>
          </a:p>
          <a:p>
            <a:pPr marL="457200" indent="-457200" algn="just">
              <a:buNone/>
            </a:pPr>
            <a:r>
              <a:rPr lang="en-US" altLang="en-US" sz="1600"/>
              <a:t>{program for </a:t>
            </a:r>
            <a:r>
              <a:rPr lang="en-US" altLang="en-US" sz="1600" b="1"/>
              <a:t>R</a:t>
            </a:r>
            <a:r>
              <a:rPr lang="en-US" altLang="en-US" sz="1600"/>
              <a:t>}  </a:t>
            </a:r>
          </a:p>
          <a:p>
            <a:pPr marL="457200" indent="-457200" algn="just">
              <a:buNone/>
            </a:pPr>
            <a:r>
              <a:rPr lang="en-US" altLang="en-US" sz="1600"/>
              <a:t>3	</a:t>
            </a:r>
            <a:r>
              <a:rPr lang="en-US" altLang="en-US" sz="1600" b="1"/>
              <a:t>do</a:t>
            </a:r>
            <a:r>
              <a:rPr lang="en-US" altLang="en-US" sz="1600"/>
              <a:t> 	¬empty (c1) </a:t>
            </a:r>
            <a:r>
              <a:rPr lang="en-US" altLang="en-US" sz="1600">
                <a:sym typeface="Symbol" panose="05050102010706020507" pitchFamily="18" charset="2"/>
              </a:rPr>
              <a:t></a:t>
            </a:r>
            <a:r>
              <a:rPr lang="en-US" altLang="en-US" sz="1600"/>
              <a:t>  rcv msg from c1; r := r+1</a:t>
            </a:r>
          </a:p>
          <a:p>
            <a:pPr marL="457200" indent="-457200" algn="just">
              <a:buNone/>
            </a:pPr>
            <a:r>
              <a:rPr lang="en-US" altLang="en-US" sz="1600"/>
              <a:t>4	</a:t>
            </a:r>
            <a:r>
              <a:rPr lang="en-US" altLang="en-US" sz="1600">
                <a:sym typeface="Symbol" panose="05050102010706020507" pitchFamily="18" charset="2"/>
              </a:rPr>
              <a:t></a:t>
            </a:r>
            <a:r>
              <a:rPr lang="en-US" altLang="en-US" sz="1600"/>
              <a:t>	 r &gt; 0  	</a:t>
            </a:r>
            <a:r>
              <a:rPr lang="en-US" altLang="en-US" sz="1600">
                <a:sym typeface="Symbol" panose="05050102010706020507" pitchFamily="18" charset="2"/>
              </a:rPr>
              <a:t></a:t>
            </a:r>
            <a:r>
              <a:rPr lang="en-US" altLang="en-US" sz="1600"/>
              <a:t>  send msg along c2; r := r-1</a:t>
            </a:r>
          </a:p>
          <a:p>
            <a:pPr marL="457200" indent="-457200" algn="just">
              <a:buNone/>
            </a:pPr>
            <a:r>
              <a:rPr lang="en-US" altLang="en-US" sz="1600" b="1"/>
              <a:t>	od</a:t>
            </a:r>
            <a:r>
              <a:rPr lang="en-US" altLang="en-US" sz="1600"/>
              <a:t> </a:t>
            </a:r>
          </a:p>
          <a:p>
            <a:pPr marL="457200" indent="-457200" algn="just">
              <a:buNone/>
            </a:pPr>
            <a:endParaRPr lang="en-US" altLang="en-US" sz="1600"/>
          </a:p>
          <a:p>
            <a:pPr marL="457200" indent="-457200" algn="just">
              <a:buNone/>
            </a:pPr>
            <a:r>
              <a:rPr lang="en-US" altLang="en-US" sz="1600"/>
              <a:t>We want to prove  </a:t>
            </a:r>
            <a:r>
              <a:rPr lang="en-US" altLang="en-US" sz="1600">
                <a:solidFill>
                  <a:schemeClr val="accent2"/>
                </a:solidFill>
              </a:rPr>
              <a:t>the safety property </a:t>
            </a:r>
            <a:r>
              <a:rPr lang="en-US" altLang="en-US" sz="1600" b="1">
                <a:solidFill>
                  <a:schemeClr val="accent2"/>
                </a:solidFill>
              </a:rPr>
              <a:t>P:</a:t>
            </a:r>
          </a:p>
          <a:p>
            <a:pPr marL="457200" indent="-457200" algn="just">
              <a:buNone/>
            </a:pPr>
            <a:r>
              <a:rPr lang="en-US" altLang="en-US" sz="1600" b="1">
                <a:solidFill>
                  <a:srgbClr val="C70F05"/>
                </a:solidFill>
              </a:rPr>
              <a:t>P </a:t>
            </a:r>
            <a:r>
              <a:rPr lang="en-US" altLang="en-US" sz="1600" b="1">
                <a:solidFill>
                  <a:srgbClr val="C70F05"/>
                </a:solidFill>
                <a:sym typeface="Symbol" panose="05050102010706020507" pitchFamily="18" charset="2"/>
              </a:rPr>
              <a:t> </a:t>
            </a:r>
            <a:r>
              <a:rPr lang="en-US" altLang="en-US" sz="1600" b="1">
                <a:solidFill>
                  <a:srgbClr val="C70F05"/>
                </a:solidFill>
              </a:rPr>
              <a:t>n1 + n2 ≤ 10</a:t>
            </a:r>
          </a:p>
          <a:p>
            <a:pPr marL="457200" indent="-457200"/>
            <a:endParaRPr lang="en-US" altLang="en-US" sz="1600"/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7086600" y="2722563"/>
          <a:ext cx="2819400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3" imgW="1840992" imgH="1383792" progId="Word.Document.8">
                  <p:embed/>
                </p:oleObj>
              </mc:Choice>
              <mc:Fallback>
                <p:oleObj name="Document" r:id="rId3" imgW="1840992" imgH="1383792" progId="Word.Document.8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722563"/>
                        <a:ext cx="2819400" cy="2119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6629400" y="5486400"/>
            <a:ext cx="1447800" cy="609600"/>
          </a:xfrm>
          <a:prstGeom prst="wedgeRoundRectCallout">
            <a:avLst>
              <a:gd name="adj1" fmla="val 1866"/>
              <a:gd name="adj2" fmla="val -283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200" b="0"/>
              <a:t>transmitter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8915400" y="5562600"/>
            <a:ext cx="1447800" cy="609600"/>
          </a:xfrm>
          <a:prstGeom prst="wedgeRoundRectCallout">
            <a:avLst>
              <a:gd name="adj1" fmla="val 1866"/>
              <a:gd name="adj2" fmla="val -283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200" b="0"/>
              <a:t>receiver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4201" y="1717676"/>
            <a:ext cx="2994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b="0"/>
              <a:t>n1= # of messages in c1</a:t>
            </a:r>
          </a:p>
          <a:p>
            <a:r>
              <a:rPr lang="en-US" altLang="en-US" sz="2000" b="0"/>
              <a:t>n2= # of messages in c2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000" dirty="0" err="1"/>
              <a:t>Assertional</a:t>
            </a:r>
            <a:r>
              <a:rPr lang="en-US" altLang="ko-KR" sz="4000" dirty="0"/>
              <a:t> reasoning </a:t>
            </a:r>
            <a:r>
              <a:rPr lang="en-US" altLang="ko-KR" sz="2800" dirty="0"/>
              <a:t>of proving safety properties (1)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37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799" y="1524000"/>
            <a:ext cx="5526741" cy="4648200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b="1" dirty="0"/>
              <a:t>n1, n2</a:t>
            </a:r>
            <a:r>
              <a:rPr lang="en-US" altLang="en-US" sz="1600" dirty="0"/>
              <a:t> = # of </a:t>
            </a:r>
            <a:r>
              <a:rPr lang="en-US" altLang="en-US" sz="1600" dirty="0" err="1"/>
              <a:t>msg</a:t>
            </a:r>
            <a:r>
              <a:rPr lang="en-US" altLang="en-US" sz="1600" dirty="0"/>
              <a:t> in </a:t>
            </a:r>
            <a:r>
              <a:rPr lang="en-US" altLang="en-US" sz="1600" b="1" dirty="0"/>
              <a:t>c1</a:t>
            </a:r>
            <a:r>
              <a:rPr lang="en-US" altLang="en-US" sz="1600" dirty="0"/>
              <a:t>and </a:t>
            </a:r>
            <a:r>
              <a:rPr lang="en-US" altLang="en-US" sz="1600" b="1" dirty="0"/>
              <a:t>c2</a:t>
            </a:r>
            <a:r>
              <a:rPr lang="en-US" altLang="en-US" sz="1600" dirty="0"/>
              <a:t> respectively.</a:t>
            </a: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dirty="0"/>
              <a:t>We will establish the following invariant:</a:t>
            </a:r>
          </a:p>
          <a:p>
            <a:pPr marL="457200" indent="-457200" algn="just">
              <a:lnSpc>
                <a:spcPct val="80000"/>
              </a:lnSpc>
            </a:pPr>
            <a:endParaRPr lang="en-US" altLang="en-US" sz="1600" dirty="0"/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b="1" dirty="0"/>
              <a:t>I </a:t>
            </a:r>
            <a:r>
              <a:rPr lang="en-US" altLang="en-US" sz="1600" b="1" dirty="0">
                <a:sym typeface="Symbol" panose="05050102010706020507" pitchFamily="18" charset="2"/>
              </a:rPr>
              <a:t></a:t>
            </a:r>
            <a:r>
              <a:rPr lang="en-US" altLang="en-US" sz="1600" b="1" dirty="0"/>
              <a:t>  (t ≥ 0) </a:t>
            </a:r>
            <a:r>
              <a:rPr lang="en-US" altLang="en-US" sz="1600" b="1" dirty="0">
                <a:sym typeface="Symbol" panose="05050102010706020507" pitchFamily="18" charset="2"/>
              </a:rPr>
              <a:t></a:t>
            </a:r>
            <a:r>
              <a:rPr lang="en-US" altLang="en-US" sz="1600" b="1" dirty="0"/>
              <a:t> (r ≥ 0) </a:t>
            </a:r>
            <a:r>
              <a:rPr lang="en-US" altLang="en-US" sz="1600" b="1" dirty="0">
                <a:sym typeface="Symbol" panose="05050102010706020507" pitchFamily="18" charset="2"/>
              </a:rPr>
              <a:t></a:t>
            </a:r>
            <a:r>
              <a:rPr lang="en-US" altLang="en-US" sz="1600" b="1" dirty="0"/>
              <a:t> (n1 + t + n2 + r = 10)</a:t>
            </a: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dirty="0"/>
              <a:t>(</a:t>
            </a:r>
            <a:r>
              <a:rPr lang="en-US" altLang="en-US" sz="1600" b="1" dirty="0"/>
              <a:t>I</a:t>
            </a:r>
            <a:r>
              <a:rPr lang="en-US" altLang="en-US" sz="1600" dirty="0"/>
              <a:t> implies </a:t>
            </a:r>
            <a:r>
              <a:rPr lang="en-US" altLang="en-US" sz="1600" b="1" dirty="0"/>
              <a:t>P</a:t>
            </a:r>
            <a:r>
              <a:rPr lang="en-US" altLang="en-US" sz="1600" dirty="0"/>
              <a:t>). Check if </a:t>
            </a:r>
            <a:r>
              <a:rPr lang="en-US" altLang="en-US" sz="1600" b="1" dirty="0"/>
              <a:t>I</a:t>
            </a:r>
            <a:r>
              <a:rPr lang="en-US" altLang="en-US" sz="1600" dirty="0"/>
              <a:t> holds after </a:t>
            </a:r>
            <a:r>
              <a:rPr lang="en-US" altLang="en-US" sz="1600" b="1" dirty="0">
                <a:solidFill>
                  <a:srgbClr val="C70F05"/>
                </a:solidFill>
              </a:rPr>
              <a:t>every action</a:t>
            </a:r>
            <a:r>
              <a:rPr lang="en-US" altLang="en-US" sz="1600" dirty="0"/>
              <a:t>.</a:t>
            </a:r>
          </a:p>
          <a:p>
            <a:pPr marL="457200" indent="-457200" algn="just">
              <a:lnSpc>
                <a:spcPct val="80000"/>
              </a:lnSpc>
              <a:buNone/>
            </a:pPr>
            <a:endParaRPr lang="en-US" altLang="en-US" sz="1600" dirty="0"/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dirty="0"/>
              <a:t>{program for </a:t>
            </a:r>
            <a:r>
              <a:rPr lang="en-US" altLang="en-US" sz="1600" b="1" dirty="0"/>
              <a:t>T</a:t>
            </a:r>
            <a:r>
              <a:rPr lang="en-US" altLang="en-US" sz="1600" dirty="0"/>
              <a:t>}  </a:t>
            </a: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ko-KR" sz="1600" dirty="0">
                <a:ea typeface="굴림" panose="020B0600000101010101" pitchFamily="34" charset="-127"/>
              </a:rPr>
              <a:t>1	</a:t>
            </a:r>
            <a:r>
              <a:rPr lang="en-US" altLang="en-US" sz="1600" b="1" dirty="0"/>
              <a:t>do</a:t>
            </a:r>
            <a:r>
              <a:rPr lang="en-US" altLang="en-US" sz="1600" dirty="0"/>
              <a:t> 	t &gt; 0</a:t>
            </a:r>
            <a:r>
              <a:rPr lang="en-US" altLang="en-US" sz="1600" dirty="0">
                <a:sym typeface="Symbol" panose="05050102010706020507" pitchFamily="18" charset="2"/>
              </a:rPr>
              <a:t></a:t>
            </a:r>
            <a:r>
              <a:rPr lang="en-US" altLang="en-US" sz="1600" dirty="0"/>
              <a:t>  	send </a:t>
            </a:r>
            <a:r>
              <a:rPr lang="en-US" altLang="en-US" sz="1600" dirty="0" err="1"/>
              <a:t>msg</a:t>
            </a:r>
            <a:r>
              <a:rPr lang="en-US" altLang="en-US" sz="1600" dirty="0"/>
              <a:t> along c1; t := t -1</a:t>
            </a: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dirty="0"/>
              <a:t>2	</a:t>
            </a:r>
            <a:r>
              <a:rPr lang="en-US" altLang="en-US" sz="1600" dirty="0">
                <a:sym typeface="Symbol" panose="05050102010706020507" pitchFamily="18" charset="2"/>
              </a:rPr>
              <a:t></a:t>
            </a:r>
            <a:r>
              <a:rPr lang="en-US" altLang="en-US" sz="1600" dirty="0"/>
              <a:t>   ¬empty (c2) </a:t>
            </a:r>
            <a:r>
              <a:rPr lang="en-US" altLang="en-US" sz="1600" dirty="0">
                <a:sym typeface="Symbol" panose="05050102010706020507" pitchFamily="18" charset="2"/>
              </a:rPr>
              <a:t></a:t>
            </a:r>
            <a:r>
              <a:rPr lang="en-US" altLang="en-US" sz="1600" dirty="0"/>
              <a:t>  </a:t>
            </a:r>
            <a:r>
              <a:rPr lang="en-US" altLang="en-US" sz="1600" dirty="0" err="1"/>
              <a:t>rcv</a:t>
            </a:r>
            <a:r>
              <a:rPr lang="en-US" altLang="en-US" sz="1600" dirty="0"/>
              <a:t> </a:t>
            </a:r>
            <a:r>
              <a:rPr lang="en-US" altLang="en-US" sz="1600" dirty="0" err="1"/>
              <a:t>msg</a:t>
            </a:r>
            <a:r>
              <a:rPr lang="en-US" altLang="en-US" sz="1600" dirty="0"/>
              <a:t> from c2; t := t+1</a:t>
            </a: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b="1" dirty="0"/>
              <a:t>	od</a:t>
            </a:r>
            <a:r>
              <a:rPr lang="en-US" altLang="en-US" sz="1600" dirty="0"/>
              <a:t> </a:t>
            </a:r>
          </a:p>
          <a:p>
            <a:pPr marL="457200" indent="-457200" algn="just">
              <a:lnSpc>
                <a:spcPct val="80000"/>
              </a:lnSpc>
              <a:buNone/>
            </a:pPr>
            <a:endParaRPr lang="en-US" altLang="en-US" sz="1600" dirty="0"/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dirty="0"/>
              <a:t>{program for </a:t>
            </a:r>
            <a:r>
              <a:rPr lang="en-US" altLang="en-US" sz="1600" b="1" dirty="0"/>
              <a:t>R</a:t>
            </a:r>
            <a:r>
              <a:rPr lang="en-US" altLang="en-US" sz="1600" dirty="0"/>
              <a:t>}  </a:t>
            </a: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dirty="0"/>
              <a:t>3	</a:t>
            </a:r>
            <a:r>
              <a:rPr lang="en-US" altLang="en-US" sz="1600" b="1" dirty="0"/>
              <a:t>do</a:t>
            </a:r>
            <a:r>
              <a:rPr lang="en-US" altLang="en-US" sz="1600" dirty="0"/>
              <a:t> 	¬empty (c1) </a:t>
            </a:r>
            <a:r>
              <a:rPr lang="en-US" altLang="en-US" sz="1600" dirty="0">
                <a:sym typeface="Symbol" panose="05050102010706020507" pitchFamily="18" charset="2"/>
              </a:rPr>
              <a:t></a:t>
            </a:r>
            <a:r>
              <a:rPr lang="en-US" altLang="en-US" sz="1600" dirty="0"/>
              <a:t>  </a:t>
            </a:r>
            <a:r>
              <a:rPr lang="en-US" altLang="en-US" sz="1600" dirty="0" err="1"/>
              <a:t>rcv</a:t>
            </a:r>
            <a:r>
              <a:rPr lang="en-US" altLang="en-US" sz="1600" dirty="0"/>
              <a:t> </a:t>
            </a:r>
            <a:r>
              <a:rPr lang="en-US" altLang="en-US" sz="1600" dirty="0" err="1"/>
              <a:t>msg</a:t>
            </a:r>
            <a:r>
              <a:rPr lang="en-US" altLang="en-US" sz="1600" dirty="0"/>
              <a:t> from c1; r := r+1</a:t>
            </a: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dirty="0"/>
              <a:t>4	</a:t>
            </a:r>
            <a:r>
              <a:rPr lang="en-US" altLang="en-US" sz="1600" dirty="0">
                <a:sym typeface="Symbol" panose="05050102010706020507" pitchFamily="18" charset="2"/>
              </a:rPr>
              <a:t></a:t>
            </a:r>
            <a:r>
              <a:rPr lang="en-US" altLang="en-US" sz="1600" dirty="0"/>
              <a:t>	 r &gt; 0  	</a:t>
            </a:r>
            <a:r>
              <a:rPr lang="en-US" altLang="en-US" sz="1600" dirty="0">
                <a:sym typeface="Symbol" panose="05050102010706020507" pitchFamily="18" charset="2"/>
              </a:rPr>
              <a:t></a:t>
            </a:r>
            <a:r>
              <a:rPr lang="en-US" altLang="en-US" sz="1600" dirty="0"/>
              <a:t>  send </a:t>
            </a:r>
            <a:r>
              <a:rPr lang="en-US" altLang="en-US" sz="1600" dirty="0" err="1"/>
              <a:t>msg</a:t>
            </a:r>
            <a:r>
              <a:rPr lang="en-US" altLang="en-US" sz="1600" dirty="0"/>
              <a:t> along c2; r := r-1</a:t>
            </a: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en-US" altLang="en-US" sz="1600" b="1" dirty="0"/>
              <a:t>	od</a:t>
            </a:r>
            <a:r>
              <a:rPr lang="en-US" altLang="en-US" sz="1600" dirty="0"/>
              <a:t> </a:t>
            </a:r>
          </a:p>
          <a:p>
            <a:pPr marL="457200" indent="-457200">
              <a:lnSpc>
                <a:spcPct val="80000"/>
              </a:lnSpc>
            </a:pPr>
            <a:endParaRPr lang="en-US" altLang="en-US" sz="1400" dirty="0"/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858000" y="1577976"/>
          <a:ext cx="320040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Document" r:id="rId4" imgW="1840992" imgH="1383792" progId="Word.Document.8">
                  <p:embed/>
                </p:oleObj>
              </mc:Choice>
              <mc:Fallback>
                <p:oleObj name="Document" r:id="rId4" imgW="1840992" imgH="1383792" progId="Word.Document.8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77976"/>
                        <a:ext cx="3200400" cy="2405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8839200" y="1981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8229600" y="1981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7620000" y="2133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8153400" y="3429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8686800" y="3429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8077200" y="2438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8077200" y="3200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858001" y="4459289"/>
            <a:ext cx="3794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>
                <a:solidFill>
                  <a:schemeClr val="accent2"/>
                </a:solidFill>
              </a:rPr>
              <a:t>Use the method of induction</a:t>
            </a:r>
            <a:endParaRPr lang="en-US" altLang="en-US" sz="2000" b="0"/>
          </a:p>
          <a:p>
            <a:endParaRPr lang="en-US" altLang="en-US" sz="20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err="1"/>
              <a:t>Assertional</a:t>
            </a:r>
            <a:r>
              <a:rPr lang="en-US" altLang="ko-KR" dirty="0"/>
              <a:t> reasoning </a:t>
            </a:r>
            <a:r>
              <a:rPr lang="en-US" altLang="ko-KR" sz="3100" dirty="0"/>
              <a:t>of proving safety properties (2)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26790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10474036" cy="4114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70F05"/>
                </a:solidFill>
              </a:rPr>
              <a:t>Eventuality</a:t>
            </a:r>
            <a:r>
              <a:rPr lang="en-US" altLang="en-US" dirty="0"/>
              <a:t> is tricky. There is no need to guarantee </a:t>
            </a:r>
            <a:r>
              <a:rPr lang="en-US" altLang="en-US" b="1" i="1" dirty="0"/>
              <a:t>when</a:t>
            </a:r>
            <a:r>
              <a:rPr lang="en-US" altLang="en-US" b="1" dirty="0"/>
              <a:t> </a:t>
            </a:r>
            <a:r>
              <a:rPr lang="en-US" altLang="en-US" dirty="0"/>
              <a:t>the desired thing will happen, as long as it happens.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Liveness properties</a:t>
            </a:r>
          </a:p>
        </p:txBody>
      </p:sp>
    </p:spTree>
    <p:extLst>
      <p:ext uri="{BB962C8B-B14F-4D97-AF65-F5344CB8AC3E}">
        <p14:creationId xmlns:p14="http://schemas.microsoft.com/office/powerpoint/2010/main" val="27898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1094509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b="1" i="1" dirty="0">
                <a:ea typeface="굴림" panose="020B0600000101010101" pitchFamily="34" charset="-127"/>
              </a:rPr>
              <a:t>Progress Properties</a:t>
            </a:r>
            <a:endParaRPr lang="en-US" altLang="en-US" b="1" i="1" dirty="0"/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Char char="¨"/>
            </a:pPr>
            <a:r>
              <a:rPr lang="en-US" altLang="ko-KR" dirty="0">
                <a:ea typeface="굴림" panose="020B0600000101010101" pitchFamily="34" charset="-127"/>
              </a:rPr>
              <a:t>If t</a:t>
            </a:r>
            <a:r>
              <a:rPr lang="en-US" altLang="en-US" dirty="0"/>
              <a:t>he process </a:t>
            </a:r>
            <a:r>
              <a:rPr lang="en-US" altLang="ko-KR" dirty="0">
                <a:ea typeface="굴림" panose="020B0600000101010101" pitchFamily="34" charset="-127"/>
              </a:rPr>
              <a:t>want to </a:t>
            </a:r>
            <a:r>
              <a:rPr lang="en-US" altLang="en-US" dirty="0"/>
              <a:t>enter its critical section</a:t>
            </a:r>
            <a:r>
              <a:rPr lang="en-US" altLang="ko-KR" dirty="0">
                <a:ea typeface="굴림" panose="020B0600000101010101" pitchFamily="34" charset="-127"/>
              </a:rPr>
              <a:t>, it </a:t>
            </a:r>
            <a:r>
              <a:rPr lang="en-US" altLang="en-US" dirty="0"/>
              <a:t>will eventually </a:t>
            </a:r>
            <a:r>
              <a:rPr lang="en-US" altLang="ko-KR" dirty="0">
                <a:ea typeface="굴림" panose="020B0600000101010101" pitchFamily="34" charset="-127"/>
              </a:rPr>
              <a:t>do.</a:t>
            </a:r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Char char="¨"/>
            </a:pPr>
            <a:r>
              <a:rPr lang="en-US" altLang="ko-KR" dirty="0">
                <a:ea typeface="굴림" panose="020B0600000101010101" pitchFamily="34" charset="-127"/>
              </a:rPr>
              <a:t>No deadlock? 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ko-KR" b="1" i="1" dirty="0">
                <a:ea typeface="굴림" panose="020B0600000101010101" pitchFamily="34" charset="-127"/>
              </a:rPr>
              <a:t>Reachability Properties</a:t>
            </a:r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ko-KR" dirty="0">
                <a:ea typeface="굴림" panose="020B0600000101010101" pitchFamily="34" charset="-127"/>
              </a:rPr>
              <a:t>: The question is that S</a:t>
            </a:r>
            <a:r>
              <a:rPr lang="en-US" altLang="ko-KR" baseline="-25000" dirty="0">
                <a:ea typeface="굴림" panose="020B0600000101010101" pitchFamily="34" charset="-127"/>
              </a:rPr>
              <a:t>t</a:t>
            </a:r>
            <a:r>
              <a:rPr lang="en-US" altLang="ko-KR" dirty="0">
                <a:ea typeface="굴림" panose="020B0600000101010101" pitchFamily="34" charset="-127"/>
              </a:rPr>
              <a:t> is reachable from S</a:t>
            </a:r>
            <a:r>
              <a:rPr lang="en-US" altLang="ko-KR" baseline="-25000" dirty="0">
                <a:ea typeface="굴림" panose="020B0600000101010101" pitchFamily="34" charset="-127"/>
              </a:rPr>
              <a:t>0</a:t>
            </a:r>
            <a:r>
              <a:rPr lang="en-US" altLang="ko-KR" dirty="0">
                <a:ea typeface="굴림" panose="020B0600000101010101" pitchFamily="34" charset="-127"/>
              </a:rPr>
              <a:t>?</a:t>
            </a:r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Char char="¨"/>
            </a:pPr>
            <a:r>
              <a:rPr lang="en-US" altLang="en-US" dirty="0"/>
              <a:t>The message will eventually reach the receiver.</a:t>
            </a:r>
            <a:endParaRPr lang="en-US" altLang="ko-KR" dirty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Char char="¨"/>
            </a:pPr>
            <a:r>
              <a:rPr lang="en-US" altLang="en-US" dirty="0"/>
              <a:t>The faulty process will be eventually be diagnosed</a:t>
            </a:r>
            <a:endParaRPr lang="en-US" altLang="ko-KR" dirty="0">
              <a:ea typeface="굴림" panose="020B0600000101010101" pitchFamily="34" charset="-127"/>
            </a:endParaRP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ko-KR" b="1" i="1" dirty="0">
                <a:ea typeface="굴림" panose="020B0600000101010101" pitchFamily="34" charset="-127"/>
              </a:rPr>
              <a:t>Fairness Properties</a:t>
            </a:r>
            <a:endParaRPr lang="en-US" altLang="en-US" b="1" i="1" dirty="0"/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ko-KR" dirty="0">
                <a:ea typeface="굴림" panose="020B0600000101010101" pitchFamily="34" charset="-127"/>
              </a:rPr>
              <a:t>: The question is if</a:t>
            </a:r>
            <a:r>
              <a:rPr lang="en-US" altLang="en-US" dirty="0"/>
              <a:t> an action will eventually be scheduled</a:t>
            </a:r>
            <a:r>
              <a:rPr lang="en-US" altLang="ko-KR" dirty="0">
                <a:ea typeface="굴림" panose="020B0600000101010101" pitchFamily="34" charset="-127"/>
              </a:rPr>
              <a:t>.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ko-KR" b="1" i="1" dirty="0">
                <a:ea typeface="굴림" panose="020B0600000101010101" pitchFamily="34" charset="-127"/>
              </a:rPr>
              <a:t>Termination Properties</a:t>
            </a:r>
            <a:endParaRPr lang="en-US" altLang="en-US" b="1" i="1" dirty="0"/>
          </a:p>
          <a:p>
            <a:pPr lvl="1" eaLnBrk="1" hangingPunct="1">
              <a:lnSpc>
                <a:spcPct val="80000"/>
              </a:lnSpc>
              <a:buFont typeface="Symbol" panose="05050102010706020507" pitchFamily="18" charset="2"/>
              <a:buChar char="¨"/>
            </a:pPr>
            <a:r>
              <a:rPr lang="en-US" altLang="en-US" dirty="0"/>
              <a:t>The program will eventually terminate.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Type of Liveness Properties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6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133600" y="2149475"/>
            <a:ext cx="396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S1</a:t>
            </a:r>
            <a:r>
              <a:rPr lang="en-US" altLang="en-US" dirty="0" smtClean="0">
                <a:sym typeface="Symbol" panose="05050102010706020507" pitchFamily="18" charset="2"/>
              </a:rPr>
              <a:t> S2  S3  S4 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 smtClean="0">
                <a:sym typeface="Symbol" panose="05050102010706020507" pitchFamily="18" charset="2"/>
              </a:rPr>
              <a:t>	</a:t>
            </a:r>
            <a:r>
              <a:rPr lang="en-US" altLang="en-US" sz="1800" dirty="0">
                <a:solidFill>
                  <a:srgbClr val="C70F05"/>
                </a:solidFill>
                <a:sym typeface="Symbol" panose="05050102010706020507" pitchFamily="18" charset="2"/>
              </a:rPr>
              <a:t>f</a:t>
            </a:r>
            <a:r>
              <a:rPr lang="en-US" altLang="en-US" dirty="0" smtClean="0">
                <a:sym typeface="Symbol" panose="05050102010706020507" pitchFamily="18" charset="2"/>
              </a:rPr>
              <a:t> 	 </a:t>
            </a:r>
            <a:r>
              <a:rPr lang="en-US" altLang="en-US" sz="1800" dirty="0">
                <a:solidFill>
                  <a:srgbClr val="C70F05"/>
                </a:solidFill>
                <a:sym typeface="Symbol" panose="05050102010706020507" pitchFamily="18" charset="2"/>
              </a:rPr>
              <a:t>f</a:t>
            </a:r>
            <a:r>
              <a:rPr lang="en-US" altLang="en-US" dirty="0" smtClean="0">
                <a:sym typeface="Symbol" panose="05050102010706020507" pitchFamily="18" charset="2"/>
              </a:rPr>
              <a:t> 	   </a:t>
            </a:r>
            <a:r>
              <a:rPr lang="en-US" altLang="en-US" sz="1800" dirty="0">
                <a:solidFill>
                  <a:srgbClr val="C70F05"/>
                </a:solidFill>
                <a:sym typeface="Symbol" panose="05050102010706020507" pitchFamily="18" charset="2"/>
              </a:rPr>
              <a:t>f</a:t>
            </a:r>
            <a:r>
              <a:rPr lang="en-US" altLang="en-US" dirty="0" smtClean="0">
                <a:sym typeface="Symbol" panose="05050102010706020507" pitchFamily="18" charset="2"/>
              </a:rPr>
              <a:t> 	  </a:t>
            </a:r>
            <a:r>
              <a:rPr lang="en-US" altLang="en-US" sz="1800" dirty="0">
                <a:solidFill>
                  <a:srgbClr val="C70F05"/>
                </a:solidFill>
                <a:sym typeface="Symbol" panose="05050102010706020507" pitchFamily="18" charset="2"/>
              </a:rPr>
              <a:t>f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dirty="0" smtClean="0">
                <a:solidFill>
                  <a:srgbClr val="C70F05"/>
                </a:solidFill>
                <a:sym typeface="Symbol" panose="05050102010706020507" pitchFamily="18" charset="2"/>
              </a:rPr>
              <a:t>w1	w2	w3	w4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en-US" altLang="en-US" sz="2000" b="1" dirty="0"/>
          </a:p>
          <a:p>
            <a:pPr eaLnBrk="1" hangingPunct="1">
              <a:buFontTx/>
              <a:buChar char="o"/>
            </a:pPr>
            <a:r>
              <a:rPr lang="en-US" altLang="en-US" sz="2000" b="1" dirty="0"/>
              <a:t>w1, w2,  w3, w4  </a:t>
            </a:r>
            <a:r>
              <a:rPr lang="en-US" altLang="en-US" sz="2000" b="1" dirty="0">
                <a:sym typeface="Symbol" panose="05050102010706020507" pitchFamily="18" charset="2"/>
              </a:rPr>
              <a:t>  WF</a:t>
            </a:r>
          </a:p>
          <a:p>
            <a:pPr eaLnBrk="1" hangingPunct="1">
              <a:buFontTx/>
              <a:buChar char="o"/>
            </a:pPr>
            <a:r>
              <a:rPr lang="en-US" altLang="en-US" sz="2000" b="1" dirty="0">
                <a:sym typeface="Symbol" panose="05050102010706020507" pitchFamily="18" charset="2"/>
              </a:rPr>
              <a:t>WF is  a </a:t>
            </a:r>
            <a:r>
              <a:rPr lang="en-US" altLang="en-US" sz="2000" b="1" dirty="0">
                <a:solidFill>
                  <a:schemeClr val="accent2"/>
                </a:solidFill>
                <a:sym typeface="Symbol" panose="05050102010706020507" pitchFamily="18" charset="2"/>
              </a:rPr>
              <a:t>well-founded set</a:t>
            </a:r>
            <a:r>
              <a:rPr lang="en-US" altLang="en-US" sz="2000" b="1" dirty="0">
                <a:sym typeface="Symbol" panose="05050102010706020507" pitchFamily="18" charset="2"/>
              </a:rPr>
              <a:t> whose elements can be ordered by </a:t>
            </a:r>
            <a:r>
              <a:rPr lang="en-US" altLang="en-US" sz="2000" b="1" dirty="0">
                <a:ea typeface="굴림" panose="020B0600000101010101" pitchFamily="34" charset="-127"/>
                <a:sym typeface="Symbol" panose="05050102010706020507" pitchFamily="18" charset="2"/>
              </a:rPr>
              <a:t>]</a:t>
            </a:r>
            <a:r>
              <a:rPr lang="en-US" altLang="ko-KR" sz="2000" b="1" dirty="0">
                <a:ea typeface="굴림" panose="020B0600000101010101" pitchFamily="34" charset="-127"/>
                <a:sym typeface="Symbol" panose="05050102010706020507" pitchFamily="18" charset="2"/>
              </a:rPr>
              <a:t> </a:t>
            </a:r>
            <a:endParaRPr lang="en-US" altLang="en-US" sz="2000" b="1" dirty="0"/>
          </a:p>
        </p:txBody>
      </p:sp>
      <p:sp>
        <p:nvSpPr>
          <p:cNvPr id="5125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096000" y="1920875"/>
            <a:ext cx="4267200" cy="41148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/>
              <a:t>If there is </a:t>
            </a:r>
            <a:r>
              <a:rPr lang="en-US" sz="2000" b="1" dirty="0">
                <a:solidFill>
                  <a:srgbClr val="FF0000"/>
                </a:solidFill>
              </a:rPr>
              <a:t>no infinite </a:t>
            </a:r>
            <a:r>
              <a:rPr lang="en-US" sz="2000" b="1" dirty="0"/>
              <a:t>chain like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/>
              <a:t>	w1 </a:t>
            </a:r>
            <a:r>
              <a:rPr lang="en-US" altLang="ko-KR" sz="2000" b="1" dirty="0">
                <a:ea typeface="굴림" pitchFamily="50" charset="-127"/>
              </a:rPr>
              <a:t>]</a:t>
            </a:r>
            <a:r>
              <a:rPr lang="en-US" sz="2000" b="1" dirty="0"/>
              <a:t> w2 </a:t>
            </a:r>
            <a:r>
              <a:rPr lang="en-US" sz="2000" b="1" dirty="0">
                <a:ea typeface="굴림" pitchFamily="50" charset="-127"/>
              </a:rPr>
              <a:t>]</a:t>
            </a:r>
            <a:r>
              <a:rPr lang="en-US" sz="2000" b="1" dirty="0"/>
              <a:t> w3 </a:t>
            </a:r>
            <a:r>
              <a:rPr lang="en-US" sz="2000" b="1" dirty="0">
                <a:ea typeface="굴림" pitchFamily="50" charset="-127"/>
              </a:rPr>
              <a:t>]</a:t>
            </a:r>
            <a:r>
              <a:rPr lang="en-US" sz="2000" b="1" dirty="0"/>
              <a:t> w4 .</a:t>
            </a:r>
            <a:r>
              <a:rPr lang="en-US" altLang="ko-KR" sz="2000" b="1" dirty="0">
                <a:ea typeface="굴림" pitchFamily="50" charset="-127"/>
              </a:rPr>
              <a:t>.</a:t>
            </a:r>
            <a:r>
              <a:rPr lang="en-US" sz="2000" b="1" dirty="0"/>
              <a:t>., </a:t>
            </a:r>
            <a:r>
              <a:rPr lang="en-US" sz="2000" b="1" i="1" dirty="0">
                <a:solidFill>
                  <a:schemeClr val="accent2"/>
                </a:solidFill>
              </a:rPr>
              <a:t>i.e</a:t>
            </a:r>
            <a:r>
              <a:rPr lang="en-US" sz="2000" b="1" i="1" dirty="0"/>
              <a:t>.</a:t>
            </a:r>
            <a:endParaRPr lang="en-US" sz="2000" b="1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/>
              <a:t>If an action changes the system state from s</a:t>
            </a:r>
            <a:r>
              <a:rPr lang="en-US" sz="1600" b="1" dirty="0"/>
              <a:t>1</a:t>
            </a:r>
            <a:r>
              <a:rPr lang="en-US" sz="2000" b="1" dirty="0"/>
              <a:t> to s</a:t>
            </a:r>
            <a:r>
              <a:rPr lang="en-US" sz="1800" b="1" dirty="0"/>
              <a:t>2</a:t>
            </a:r>
            <a:r>
              <a:rPr lang="en-US" sz="2000" b="1" dirty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b="1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/>
              <a:t>	f(</a:t>
            </a:r>
            <a:r>
              <a:rPr lang="en-US" sz="2000" b="1" dirty="0" err="1"/>
              <a:t>s</a:t>
            </a:r>
            <a:r>
              <a:rPr lang="en-US" sz="2000" b="1" baseline="-25000" dirty="0" err="1"/>
              <a:t>i</a:t>
            </a:r>
            <a:r>
              <a:rPr lang="en-US" sz="2000" b="1" dirty="0"/>
              <a:t>) </a:t>
            </a:r>
            <a:r>
              <a:rPr lang="en-US" sz="2000" b="1" dirty="0">
                <a:ea typeface="굴림" pitchFamily="50" charset="-127"/>
              </a:rPr>
              <a:t>]</a:t>
            </a:r>
            <a:r>
              <a:rPr lang="en-US" sz="2000" b="1" dirty="0"/>
              <a:t> f(s</a:t>
            </a:r>
            <a:r>
              <a:rPr lang="en-US" sz="2000" b="1" baseline="-25000" dirty="0"/>
              <a:t>i+1</a:t>
            </a:r>
            <a:r>
              <a:rPr lang="en-US" sz="2000" b="1" dirty="0"/>
              <a:t>) </a:t>
            </a:r>
            <a:r>
              <a:rPr lang="en-US" sz="2000" b="1" dirty="0">
                <a:ea typeface="굴림" pitchFamily="50" charset="-127"/>
              </a:rPr>
              <a:t>]</a:t>
            </a:r>
            <a:r>
              <a:rPr lang="en-US" sz="2000" b="1" dirty="0"/>
              <a:t> f(s</a:t>
            </a:r>
            <a:r>
              <a:rPr lang="en-US" sz="2000" b="1" baseline="-25000" dirty="0"/>
              <a:t>i+2</a:t>
            </a:r>
            <a:r>
              <a:rPr lang="en-US" sz="2000" b="1" dirty="0"/>
              <a:t>) .</a:t>
            </a:r>
            <a:r>
              <a:rPr lang="en-US" altLang="ko-KR" sz="2000" b="1" dirty="0">
                <a:ea typeface="굴림" pitchFamily="50" charset="-127"/>
              </a:rPr>
              <a:t>.</a:t>
            </a:r>
            <a:r>
              <a:rPr lang="en-US" sz="2000" b="1" dirty="0"/>
              <a:t>. </a:t>
            </a:r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2590800" y="1768475"/>
            <a:ext cx="1143000" cy="533400"/>
          </a:xfrm>
          <a:prstGeom prst="wedgeRoundRectCallout">
            <a:avLst>
              <a:gd name="adj1" fmla="val -65556"/>
              <a:gd name="adj2" fmla="val 133931"/>
              <a:gd name="adj3" fmla="val 16667"/>
            </a:avLst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/>
              <a:t>Global state</a:t>
            </a:r>
          </a:p>
        </p:txBody>
      </p:sp>
      <p:sp>
        <p:nvSpPr>
          <p:cNvPr id="5127" name="AutoShape 6"/>
          <p:cNvSpPr>
            <a:spLocks noChangeArrowheads="1"/>
          </p:cNvSpPr>
          <p:nvPr/>
        </p:nvSpPr>
        <p:spPr bwMode="auto">
          <a:xfrm>
            <a:off x="3886200" y="1768475"/>
            <a:ext cx="1143000" cy="533400"/>
          </a:xfrm>
          <a:prstGeom prst="wedgeRoundRectCallout">
            <a:avLst>
              <a:gd name="adj1" fmla="val -98194"/>
              <a:gd name="adj2" fmla="val 138690"/>
              <a:gd name="adj3" fmla="val 16667"/>
            </a:avLst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/>
              <a:t>Global state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6248401" y="5014914"/>
            <a:ext cx="3471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>
                <a:solidFill>
                  <a:srgbClr val="0000FF"/>
                </a:solidFill>
              </a:rPr>
              <a:t>then the computation will</a:t>
            </a:r>
          </a:p>
          <a:p>
            <a:r>
              <a:rPr lang="en-US" altLang="en-US" sz="2000">
                <a:solidFill>
                  <a:srgbClr val="0000FF"/>
                </a:solidFill>
              </a:rPr>
              <a:t>definitely terminate!</a:t>
            </a:r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2438400" y="6000750"/>
            <a:ext cx="3646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/>
              <a:t>f</a:t>
            </a:r>
            <a:r>
              <a:rPr lang="en-US" altLang="en-US" sz="2000" b="0"/>
              <a:t> is called a </a:t>
            </a:r>
            <a:r>
              <a:rPr lang="en-US" altLang="en-US" sz="2000" b="0">
                <a:solidFill>
                  <a:srgbClr val="C70F05"/>
                </a:solidFill>
              </a:rPr>
              <a:t>measure function</a:t>
            </a:r>
            <a:endParaRPr lang="en-US" altLang="en-US" sz="2000" b="0"/>
          </a:p>
        </p:txBody>
      </p:sp>
      <p:graphicFrame>
        <p:nvGraphicFramePr>
          <p:cNvPr id="5122" name="Object 10"/>
          <p:cNvGraphicFramePr>
            <a:graphicFrameLocks noChangeAspect="1"/>
          </p:cNvGraphicFramePr>
          <p:nvPr/>
        </p:nvGraphicFramePr>
        <p:xfrm>
          <a:off x="6045200" y="3959225"/>
          <a:ext cx="1016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101520" imgH="190440" progId="Equation.3">
                  <p:embed/>
                </p:oleObj>
              </mc:Choice>
              <mc:Fallback>
                <p:oleObj name="Equation" r:id="rId3" imgW="101520" imgH="190440" progId="Equation.3">
                  <p:embed/>
                  <p:pic>
                    <p:nvPicPr>
                      <p:cNvPr id="51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5200" y="3959225"/>
                        <a:ext cx="1016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Proving liveness</a:t>
            </a:r>
            <a:r>
              <a:rPr lang="en-US" dirty="0"/>
              <a:t/>
            </a:r>
            <a:br>
              <a:rPr lang="en-US" dirty="0"/>
            </a:br>
            <a:r>
              <a:rPr lang="en-US" altLang="ko-KR" sz="3100" dirty="0"/>
              <a:t>Use of well-founded sets of proving liveness properties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4144562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819400" y="19050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0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2743200" y="5257800"/>
            <a:ext cx="6096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n-1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2819400" y="44196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3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2819400" y="35814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2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1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048000" y="23622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3048000" y="32004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3048000" y="40386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048000" y="4876800"/>
            <a:ext cx="0" cy="381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038601" y="2054226"/>
            <a:ext cx="609917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i="1"/>
              <a:t>Clock phase synchronization</a:t>
            </a:r>
          </a:p>
          <a:p>
            <a:endParaRPr lang="en-US" altLang="en-US" sz="2000" i="1"/>
          </a:p>
          <a:p>
            <a:pPr>
              <a:lnSpc>
                <a:spcPct val="140000"/>
              </a:lnSpc>
            </a:pPr>
            <a:r>
              <a:rPr lang="en-US" altLang="en-US" sz="2000" b="0"/>
              <a:t>System of n clocks ticking at the  same rate.</a:t>
            </a:r>
          </a:p>
          <a:p>
            <a:pPr>
              <a:lnSpc>
                <a:spcPct val="140000"/>
              </a:lnSpc>
            </a:pPr>
            <a:r>
              <a:rPr lang="en-US" altLang="en-US" sz="2000" b="0"/>
              <a:t>Each clock is 3-valued, i,e it ticks as 0, 1, 2, 0, 1, 2…</a:t>
            </a:r>
          </a:p>
          <a:p>
            <a:pPr>
              <a:lnSpc>
                <a:spcPct val="140000"/>
              </a:lnSpc>
            </a:pPr>
            <a:r>
              <a:rPr lang="en-US" altLang="en-US" sz="2000" b="0"/>
              <a:t>A failure may arbitrarily alter the clock phases.</a:t>
            </a:r>
          </a:p>
          <a:p>
            <a:pPr>
              <a:lnSpc>
                <a:spcPct val="140000"/>
              </a:lnSpc>
            </a:pPr>
            <a:r>
              <a:rPr lang="en-US" altLang="en-US" sz="2000" b="0"/>
              <a:t>The clocks need to return to the same phase.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liveness: an example</a:t>
            </a:r>
          </a:p>
        </p:txBody>
      </p:sp>
    </p:spTree>
    <p:extLst>
      <p:ext uri="{BB962C8B-B14F-4D97-AF65-F5344CB8AC3E}">
        <p14:creationId xmlns:p14="http://schemas.microsoft.com/office/powerpoint/2010/main" val="21166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05001" y="1828800"/>
            <a:ext cx="4952999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i="1" dirty="0"/>
              <a:t>Clock phase synchronization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/>
              <a:t>{Program for each clock}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C70F05"/>
                </a:solidFill>
              </a:rPr>
              <a:t>(c[k] = phase of clock k, initially arbitrary)</a:t>
            </a:r>
            <a:endParaRPr lang="en-US" altLang="en-US" sz="1800" dirty="0"/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do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Symbol" panose="05050102010706020507" pitchFamily="18" charset="2"/>
              </a:rPr>
              <a:t></a:t>
            </a:r>
            <a:r>
              <a:rPr lang="en-US" altLang="en-US" sz="1800" dirty="0"/>
              <a:t> j: j </a:t>
            </a:r>
            <a:r>
              <a:rPr lang="en-US" altLang="en-US" sz="1800" dirty="0">
                <a:sym typeface="Symbol" panose="05050102010706020507" pitchFamily="18" charset="2"/>
              </a:rPr>
              <a:t></a:t>
            </a:r>
            <a:r>
              <a:rPr lang="en-US" altLang="en-US" sz="1800" dirty="0"/>
              <a:t> N(</a:t>
            </a:r>
            <a:r>
              <a:rPr lang="en-US" altLang="en-US" sz="1800" dirty="0" err="1"/>
              <a:t>i</a:t>
            </a:r>
            <a:r>
              <a:rPr lang="en-US" altLang="en-US" sz="1800" dirty="0"/>
              <a:t>) :: c[j] = c[</a:t>
            </a:r>
            <a:r>
              <a:rPr lang="en-US" altLang="en-US" sz="1800" dirty="0" err="1"/>
              <a:t>i</a:t>
            </a:r>
            <a:r>
              <a:rPr lang="en-US" altLang="en-US" sz="1800" dirty="0"/>
              <a:t>] +1 </a:t>
            </a:r>
            <a:r>
              <a:rPr lang="en-US" altLang="en-US" sz="1800" b="1" dirty="0"/>
              <a:t>mod</a:t>
            </a:r>
            <a:r>
              <a:rPr lang="en-US" altLang="en-US" sz="1800" dirty="0"/>
              <a:t> 3 	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	c[</a:t>
            </a:r>
            <a:r>
              <a:rPr lang="en-US" altLang="en-US" sz="1800" dirty="0" err="1"/>
              <a:t>i</a:t>
            </a:r>
            <a:r>
              <a:rPr lang="en-US" altLang="en-US" sz="1800" dirty="0"/>
              <a:t>] := c[</a:t>
            </a:r>
            <a:r>
              <a:rPr lang="en-US" altLang="en-US" sz="1800" dirty="0" err="1"/>
              <a:t>i</a:t>
            </a:r>
            <a:r>
              <a:rPr lang="en-US" altLang="en-US" sz="1800" dirty="0"/>
              <a:t>] + 2 </a:t>
            </a:r>
            <a:r>
              <a:rPr lang="en-US" altLang="en-US" sz="1800" b="1" dirty="0"/>
              <a:t>mod</a:t>
            </a:r>
            <a:r>
              <a:rPr lang="en-US" altLang="en-US" sz="1800" dirty="0"/>
              <a:t> 3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</a:t>
            </a:r>
            <a:r>
              <a:rPr lang="en-US" altLang="en-US" sz="1800" dirty="0"/>
              <a:t>   </a:t>
            </a:r>
            <a:r>
              <a:rPr lang="en-US" altLang="en-US" sz="1800" dirty="0">
                <a:sym typeface="Symbol" panose="05050102010706020507" pitchFamily="18" charset="2"/>
              </a:rPr>
              <a:t></a:t>
            </a:r>
            <a:r>
              <a:rPr lang="en-US" altLang="en-US" sz="1800" dirty="0"/>
              <a:t> j: j </a:t>
            </a:r>
            <a:r>
              <a:rPr lang="en-US" altLang="en-US" sz="1800" dirty="0">
                <a:sym typeface="Symbol" panose="05050102010706020507" pitchFamily="18" charset="2"/>
              </a:rPr>
              <a:t></a:t>
            </a:r>
            <a:r>
              <a:rPr lang="en-US" altLang="en-US" sz="1800" dirty="0"/>
              <a:t>N(</a:t>
            </a:r>
            <a:r>
              <a:rPr lang="en-US" altLang="en-US" sz="1800" dirty="0" err="1"/>
              <a:t>i</a:t>
            </a:r>
            <a:r>
              <a:rPr lang="en-US" altLang="en-US" sz="1800" dirty="0"/>
              <a:t>) :: c[j] ≠ c[</a:t>
            </a:r>
            <a:r>
              <a:rPr lang="en-US" altLang="en-US" sz="1800" dirty="0" err="1"/>
              <a:t>i</a:t>
            </a:r>
            <a:r>
              <a:rPr lang="en-US" altLang="en-US" sz="1800" dirty="0"/>
              <a:t>] +1 </a:t>
            </a:r>
            <a:r>
              <a:rPr lang="en-US" altLang="en-US" sz="1800" b="1" dirty="0"/>
              <a:t>mod</a:t>
            </a:r>
            <a:r>
              <a:rPr lang="en-US" altLang="en-US" sz="1800" dirty="0"/>
              <a:t> 3 	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	c[</a:t>
            </a:r>
            <a:r>
              <a:rPr lang="en-US" altLang="en-US" sz="1800" dirty="0" err="1"/>
              <a:t>i</a:t>
            </a:r>
            <a:r>
              <a:rPr lang="en-US" altLang="en-US" sz="1800" dirty="0"/>
              <a:t>] := c[</a:t>
            </a:r>
            <a:r>
              <a:rPr lang="en-US" altLang="en-US" sz="1800" dirty="0" err="1"/>
              <a:t>i</a:t>
            </a:r>
            <a:r>
              <a:rPr lang="en-US" altLang="en-US" sz="1800" dirty="0"/>
              <a:t>] + 1 </a:t>
            </a:r>
            <a:r>
              <a:rPr lang="en-US" altLang="en-US" sz="1800" b="1" dirty="0"/>
              <a:t>mod</a:t>
            </a:r>
            <a:r>
              <a:rPr lang="en-US" altLang="en-US" sz="1800" dirty="0"/>
              <a:t> 3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od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 dirty="0">
              <a:solidFill>
                <a:srgbClr val="C70F05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C70F05"/>
                </a:solidFill>
              </a:rPr>
              <a:t>Show that eventually all clocks will return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C70F05"/>
                </a:solidFill>
              </a:rPr>
              <a:t>to the same phase (</a:t>
            </a:r>
            <a:r>
              <a:rPr lang="en-US" altLang="en-US" sz="1800" b="1" dirty="0">
                <a:solidFill>
                  <a:schemeClr val="accent2"/>
                </a:solidFill>
              </a:rPr>
              <a:t>convergence</a:t>
            </a:r>
            <a:r>
              <a:rPr lang="en-US" altLang="en-US" sz="1800" b="1" dirty="0">
                <a:solidFill>
                  <a:srgbClr val="C70F05"/>
                </a:solidFill>
              </a:rPr>
              <a:t>), and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C70F05"/>
                </a:solidFill>
              </a:rPr>
              <a:t>continue to be in the same phase </a:t>
            </a:r>
            <a:r>
              <a:rPr lang="en-US" altLang="en-US" sz="1800" b="1" dirty="0" smtClean="0">
                <a:solidFill>
                  <a:srgbClr val="C70F05"/>
                </a:solidFill>
              </a:rPr>
              <a:t>(</a:t>
            </a:r>
            <a:r>
              <a:rPr lang="en-US" altLang="en-US" sz="1800" b="1" dirty="0" smtClean="0">
                <a:solidFill>
                  <a:schemeClr val="accent2"/>
                </a:solidFill>
              </a:rPr>
              <a:t>closure</a:t>
            </a:r>
            <a:r>
              <a:rPr lang="en-US" altLang="en-US" sz="1600" b="1" dirty="0">
                <a:solidFill>
                  <a:srgbClr val="C70F05"/>
                </a:solidFill>
              </a:rPr>
              <a:t>)</a:t>
            </a:r>
          </a:p>
        </p:txBody>
      </p:sp>
      <p:sp>
        <p:nvSpPr>
          <p:cNvPr id="24580" name="Rectangle 13"/>
          <p:cNvSpPr>
            <a:spLocks noChangeArrowheads="1"/>
          </p:cNvSpPr>
          <p:nvPr/>
        </p:nvSpPr>
        <p:spPr bwMode="auto">
          <a:xfrm>
            <a:off x="7408863" y="1673226"/>
            <a:ext cx="161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solidFill>
                  <a:srgbClr val="C70F05"/>
                </a:solidFill>
              </a:rPr>
              <a:t>c[k] </a:t>
            </a:r>
            <a:r>
              <a:rPr lang="en-US" altLang="en-US" sz="1800" b="0">
                <a:solidFill>
                  <a:srgbClr val="C70F05"/>
                </a:solidFill>
                <a:sym typeface="Symbol" panose="05050102010706020507" pitchFamily="18" charset="2"/>
              </a:rPr>
              <a:t> </a:t>
            </a:r>
            <a:r>
              <a:rPr lang="en-US" altLang="en-US" sz="1800" b="0">
                <a:solidFill>
                  <a:srgbClr val="C70F05"/>
                </a:solidFill>
              </a:rPr>
              <a:t>{0,1,2}</a:t>
            </a:r>
          </a:p>
        </p:txBody>
      </p:sp>
      <p:sp>
        <p:nvSpPr>
          <p:cNvPr id="24581" name="Oval 14"/>
          <p:cNvSpPr>
            <a:spLocks noChangeArrowheads="1"/>
          </p:cNvSpPr>
          <p:nvPr/>
        </p:nvSpPr>
        <p:spPr bwMode="auto">
          <a:xfrm>
            <a:off x="8001000" y="22860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0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4582" name="Oval 15"/>
          <p:cNvSpPr>
            <a:spLocks noChangeArrowheads="1"/>
          </p:cNvSpPr>
          <p:nvPr/>
        </p:nvSpPr>
        <p:spPr bwMode="auto">
          <a:xfrm>
            <a:off x="7924800" y="5638800"/>
            <a:ext cx="6096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n-1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4583" name="Oval 16"/>
          <p:cNvSpPr>
            <a:spLocks noChangeArrowheads="1"/>
          </p:cNvSpPr>
          <p:nvPr/>
        </p:nvSpPr>
        <p:spPr bwMode="auto">
          <a:xfrm>
            <a:off x="8001000" y="48006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3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4584" name="Oval 17"/>
          <p:cNvSpPr>
            <a:spLocks noChangeArrowheads="1"/>
          </p:cNvSpPr>
          <p:nvPr/>
        </p:nvSpPr>
        <p:spPr bwMode="auto">
          <a:xfrm>
            <a:off x="8001000" y="39624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2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4585" name="Oval 18"/>
          <p:cNvSpPr>
            <a:spLocks noChangeArrowheads="1"/>
          </p:cNvSpPr>
          <p:nvPr/>
        </p:nvSpPr>
        <p:spPr bwMode="auto">
          <a:xfrm>
            <a:off x="8001000" y="31242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c[</a:t>
            </a:r>
            <a:r>
              <a:rPr lang="en-US" altLang="en-US" sz="1800" b="0">
                <a:latin typeface="Times New Roman" panose="02020603050405020304" pitchFamily="18" charset="0"/>
              </a:rPr>
              <a:t>1</a:t>
            </a:r>
            <a:r>
              <a:rPr lang="en-US" altLang="ko-KR" sz="1800" b="0">
                <a:latin typeface="Times New Roman" panose="02020603050405020304" pitchFamily="18" charset="0"/>
                <a:ea typeface="굴림" panose="020B0600000101010101" pitchFamily="34" charset="-127"/>
              </a:rPr>
              <a:t>]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24586" name="Line 19"/>
          <p:cNvSpPr>
            <a:spLocks noChangeShapeType="1"/>
          </p:cNvSpPr>
          <p:nvPr/>
        </p:nvSpPr>
        <p:spPr bwMode="auto">
          <a:xfrm>
            <a:off x="8229600" y="27432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20"/>
          <p:cNvSpPr>
            <a:spLocks noChangeShapeType="1"/>
          </p:cNvSpPr>
          <p:nvPr/>
        </p:nvSpPr>
        <p:spPr bwMode="auto">
          <a:xfrm>
            <a:off x="8229600" y="35814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21"/>
          <p:cNvSpPr>
            <a:spLocks noChangeShapeType="1"/>
          </p:cNvSpPr>
          <p:nvPr/>
        </p:nvSpPr>
        <p:spPr bwMode="auto">
          <a:xfrm>
            <a:off x="8229600" y="4419600"/>
            <a:ext cx="0" cy="381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22"/>
          <p:cNvSpPr>
            <a:spLocks noChangeShapeType="1"/>
          </p:cNvSpPr>
          <p:nvPr/>
        </p:nvSpPr>
        <p:spPr bwMode="auto">
          <a:xfrm>
            <a:off x="8229600" y="5257800"/>
            <a:ext cx="0" cy="381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liveness: an example</a:t>
            </a:r>
          </a:p>
        </p:txBody>
      </p:sp>
    </p:spTree>
    <p:extLst>
      <p:ext uri="{BB962C8B-B14F-4D97-AF65-F5344CB8AC3E}">
        <p14:creationId xmlns:p14="http://schemas.microsoft.com/office/powerpoint/2010/main" val="143030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0" y="1524000"/>
            <a:ext cx="4495800" cy="45720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400801" y="1447800"/>
            <a:ext cx="4041775" cy="4876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C70F05"/>
                </a:solidFill>
                <a:latin typeface="Arial Narrow" panose="020B0606020202030204" pitchFamily="34" charset="0"/>
              </a:rPr>
              <a:t>Let </a:t>
            </a:r>
            <a:r>
              <a:rPr lang="en-US" altLang="en-US" b="1" smtClean="0">
                <a:solidFill>
                  <a:srgbClr val="C70F05"/>
                </a:solidFill>
                <a:latin typeface="Arial" panose="020B0604020202020204" pitchFamily="34" charset="0"/>
              </a:rPr>
              <a:t>D</a:t>
            </a:r>
            <a:r>
              <a:rPr lang="en-US" altLang="en-US" sz="1800" b="1">
                <a:solidFill>
                  <a:srgbClr val="C70F05"/>
                </a:solidFill>
                <a:latin typeface="Arial Narrow" panose="020B0606020202030204" pitchFamily="34" charset="0"/>
              </a:rPr>
              <a:t> = d[0] + d[1] + d[2] + … + d[n-1]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>
              <a:latin typeface="Arial Narrow" panose="020B060602020203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Arial Narrow" panose="020B0606020202030204" pitchFamily="34" charset="0"/>
              </a:rPr>
              <a:t>d[i] </a:t>
            </a:r>
            <a:r>
              <a:rPr lang="en-US" altLang="en-US" sz="1800">
                <a:latin typeface="Arial Narrow" panose="020B0606020202030204" pitchFamily="34" charset="0"/>
              </a:rPr>
              <a:t>= </a:t>
            </a:r>
            <a:r>
              <a:rPr lang="en-US" altLang="en-US" sz="1800" b="1">
                <a:latin typeface="Arial Narrow" panose="020B0606020202030204" pitchFamily="34" charset="0"/>
              </a:rPr>
              <a:t>0</a:t>
            </a:r>
            <a:r>
              <a:rPr lang="en-US" altLang="en-US" sz="1800">
                <a:latin typeface="Arial Narrow" panose="020B0606020202030204" pitchFamily="34" charset="0"/>
              </a:rPr>
              <a:t>      if no arrow points towards clock </a:t>
            </a:r>
            <a:r>
              <a:rPr lang="en-US" altLang="en-US" sz="1800" b="1">
                <a:latin typeface="Arial Narrow" panose="020B0606020202030204" pitchFamily="34" charset="0"/>
              </a:rPr>
              <a:t>i</a:t>
            </a:r>
            <a:r>
              <a:rPr lang="en-US" altLang="en-US" sz="1800">
                <a:latin typeface="Arial Narrow" panose="020B0606020202030204" pitchFamily="34" charset="0"/>
              </a:rPr>
              <a:t>;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Arial Narrow" panose="020B0606020202030204" pitchFamily="34" charset="0"/>
              </a:rPr>
              <a:t>	= </a:t>
            </a:r>
            <a:r>
              <a:rPr lang="en-US" altLang="en-US" sz="1800" b="1">
                <a:latin typeface="Arial Narrow" panose="020B0606020202030204" pitchFamily="34" charset="0"/>
              </a:rPr>
              <a:t>i + 1</a:t>
            </a:r>
            <a:r>
              <a:rPr lang="en-US" altLang="en-US" sz="1800">
                <a:latin typeface="Arial Narrow" panose="020B0606020202030204" pitchFamily="34" charset="0"/>
              </a:rPr>
              <a:t> if a  </a:t>
            </a:r>
            <a:r>
              <a:rPr lang="en-US" altLang="en-US" sz="1800" b="1">
                <a:latin typeface="Arial Narrow" panose="020B0606020202030204" pitchFamily="34" charset="0"/>
                <a:sym typeface="Symbol" panose="05050102010706020507" pitchFamily="18" charset="2"/>
              </a:rPr>
              <a:t></a:t>
            </a:r>
            <a:r>
              <a:rPr lang="en-US" altLang="en-US" sz="1800">
                <a:latin typeface="Arial Narrow" panose="020B0606020202030204" pitchFamily="34" charset="0"/>
                <a:sym typeface="Symbol" panose="05050102010706020507" pitchFamily="18" charset="2"/>
              </a:rPr>
              <a:t></a:t>
            </a:r>
            <a:r>
              <a:rPr lang="en-US" altLang="en-US" sz="1800">
                <a:latin typeface="Arial Narrow" panose="020B0606020202030204" pitchFamily="34" charset="0"/>
              </a:rPr>
              <a:t>pointing towards clock </a:t>
            </a:r>
            <a:r>
              <a:rPr lang="en-US" altLang="en-US" sz="1800" b="1">
                <a:latin typeface="Arial Narrow" panose="020B0606020202030204" pitchFamily="34" charset="0"/>
              </a:rPr>
              <a:t>i</a:t>
            </a:r>
            <a:r>
              <a:rPr lang="en-US" altLang="en-US" sz="1800">
                <a:latin typeface="Arial Narrow" panose="020B0606020202030204" pitchFamily="34" charset="0"/>
              </a:rPr>
              <a:t>;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ko-KR" sz="1800">
                <a:latin typeface="Arial Narrow" panose="020B0606020202030204" pitchFamily="34" charset="0"/>
                <a:ea typeface="굴림" panose="020B0600000101010101" pitchFamily="34" charset="-127"/>
              </a:rPr>
              <a:t>	= </a:t>
            </a:r>
            <a:r>
              <a:rPr lang="en-US" altLang="ko-KR" sz="1800" b="1">
                <a:latin typeface="Arial Narrow" panose="020B0606020202030204" pitchFamily="34" charset="0"/>
                <a:ea typeface="굴림" panose="020B0600000101010101" pitchFamily="34" charset="-127"/>
              </a:rPr>
              <a:t>n – i</a:t>
            </a:r>
            <a:r>
              <a:rPr lang="en-US" altLang="ko-KR" sz="1800">
                <a:latin typeface="Arial Narrow" panose="020B0606020202030204" pitchFamily="34" charset="0"/>
                <a:cs typeface="HY엽서L"/>
              </a:rPr>
              <a:t> </a:t>
            </a:r>
            <a:r>
              <a:rPr lang="en-US" altLang="en-US" sz="1800">
                <a:latin typeface="Arial Narrow" panose="020B0606020202030204" pitchFamily="34" charset="0"/>
              </a:rPr>
              <a:t>if a </a:t>
            </a:r>
            <a:r>
              <a:rPr lang="en-US" altLang="en-US" sz="1800" b="1">
                <a:latin typeface="Arial Narrow" panose="020B060602020203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1800">
                <a:latin typeface="Arial Narrow" panose="020B0606020202030204" pitchFamily="34" charset="0"/>
                <a:sym typeface="Symbol" panose="05050102010706020507" pitchFamily="18" charset="2"/>
              </a:rPr>
              <a:t></a:t>
            </a:r>
            <a:r>
              <a:rPr lang="en-US" altLang="en-US" sz="1800">
                <a:latin typeface="Arial Narrow" panose="020B0606020202030204" pitchFamily="34" charset="0"/>
              </a:rPr>
              <a:t> pointing towards clock </a:t>
            </a:r>
            <a:r>
              <a:rPr lang="en-US" altLang="en-US" sz="1800" b="1">
                <a:latin typeface="Arial Narrow" panose="020B0606020202030204" pitchFamily="34" charset="0"/>
              </a:rPr>
              <a:t>i</a:t>
            </a:r>
            <a:r>
              <a:rPr lang="en-US" altLang="en-US" sz="1800">
                <a:latin typeface="Arial Narrow" panose="020B0606020202030204" pitchFamily="34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Arial Narrow" panose="020B0606020202030204" pitchFamily="34" charset="0"/>
              </a:rPr>
              <a:t>	= </a:t>
            </a:r>
            <a:r>
              <a:rPr lang="en-US" altLang="en-US" sz="1800" b="1">
                <a:latin typeface="Arial Narrow" panose="020B0606020202030204" pitchFamily="34" charset="0"/>
              </a:rPr>
              <a:t>1	</a:t>
            </a:r>
            <a:r>
              <a:rPr lang="en-US" altLang="en-US" sz="1800">
                <a:latin typeface="Arial Narrow" panose="020B0606020202030204" pitchFamily="34" charset="0"/>
              </a:rPr>
              <a:t>if both </a:t>
            </a:r>
            <a:r>
              <a:rPr lang="en-US" altLang="en-US" sz="1800" b="1">
                <a:latin typeface="Arial Narrow" panose="020B0606020202030204" pitchFamily="34" charset="0"/>
                <a:sym typeface="Symbol" panose="05050102010706020507" pitchFamily="18" charset="2"/>
              </a:rPr>
              <a:t></a:t>
            </a:r>
            <a:r>
              <a:rPr lang="en-US" altLang="en-US" sz="1800">
                <a:latin typeface="Arial Narrow" panose="020B0606020202030204" pitchFamily="34" charset="0"/>
              </a:rPr>
              <a:t> and  </a:t>
            </a:r>
            <a:r>
              <a:rPr lang="en-US" altLang="en-US" sz="1800" b="1">
                <a:latin typeface="Arial Narrow" panose="020B0606020202030204" pitchFamily="34" charset="0"/>
                <a:sym typeface="Symbol" panose="05050102010706020507" pitchFamily="18" charset="2"/>
              </a:rPr>
              <a:t></a:t>
            </a:r>
            <a:r>
              <a:rPr lang="en-US" altLang="en-US" sz="1800">
                <a:latin typeface="Arial Narrow" panose="020B0606020202030204" pitchFamily="34" charset="0"/>
              </a:rPr>
              <a:t>point towards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Arial Narrow" panose="020B0606020202030204" pitchFamily="34" charset="0"/>
              </a:rPr>
              <a:t>	 	clock </a:t>
            </a:r>
            <a:r>
              <a:rPr lang="en-US" altLang="en-US" sz="1800" b="1">
                <a:latin typeface="Arial Narrow" panose="020B0606020202030204" pitchFamily="34" charset="0"/>
              </a:rPr>
              <a:t>i.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>
              <a:latin typeface="Arial Narrow" panose="020B0606020202030204" pitchFamily="34" charset="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C70F05"/>
                </a:solidFill>
                <a:latin typeface="Arial Narrow" panose="020B0606020202030204" pitchFamily="34" charset="0"/>
              </a:rPr>
              <a:t>	By definition, </a:t>
            </a:r>
            <a:r>
              <a:rPr lang="en-US" altLang="en-US" smtClean="0">
                <a:solidFill>
                  <a:srgbClr val="C70F05"/>
                </a:solidFill>
                <a:latin typeface="Arial" panose="020B0604020202020204" pitchFamily="34" charset="0"/>
              </a:rPr>
              <a:t>D ≥ 0</a:t>
            </a:r>
            <a:r>
              <a:rPr lang="en-US" altLang="en-US" sz="1800" b="1">
                <a:solidFill>
                  <a:srgbClr val="C70F05"/>
                </a:solidFill>
                <a:latin typeface="Arial Narrow" panose="020B0606020202030204" pitchFamily="34" charset="0"/>
              </a:rPr>
              <a:t>. 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C70F05"/>
                </a:solidFill>
                <a:latin typeface="Arial Narrow" panose="020B0606020202030204" pitchFamily="34" charset="0"/>
              </a:rPr>
              <a:t>	Also, D decreases after every step in the system. So the number of arrows must reduce to 0.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C70F05"/>
                </a:solidFill>
                <a:latin typeface="Arial Narrow" panose="020B0606020202030204" pitchFamily="34" charset="0"/>
              </a:rPr>
              <a:t>	D= 0 means all the clocks are synchronized.</a:t>
            </a:r>
            <a:endParaRPr lang="en-US" altLang="en-US" sz="1800" b="1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25146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33528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58674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41910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50292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8194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6576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4958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53340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2513014" y="2667000"/>
            <a:ext cx="39782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2438400" y="3657600"/>
            <a:ext cx="304800" cy="249238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3276600" y="3657600"/>
            <a:ext cx="304800" cy="249238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5867400" y="3657600"/>
            <a:ext cx="304800" cy="249238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618" name="Oval 18"/>
          <p:cNvSpPr>
            <a:spLocks noChangeArrowheads="1"/>
          </p:cNvSpPr>
          <p:nvPr/>
        </p:nvSpPr>
        <p:spPr bwMode="auto">
          <a:xfrm>
            <a:off x="4114800" y="3657600"/>
            <a:ext cx="304800" cy="249238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4953000" y="3657600"/>
            <a:ext cx="304800" cy="249238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2743200" y="38100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581400" y="38100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4419600" y="38100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5257800" y="3810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1828800" y="1524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5625" name="Oval 25"/>
          <p:cNvSpPr>
            <a:spLocks noChangeArrowheads="1"/>
          </p:cNvSpPr>
          <p:nvPr/>
        </p:nvSpPr>
        <p:spPr bwMode="auto">
          <a:xfrm>
            <a:off x="2438400" y="4800601"/>
            <a:ext cx="304800" cy="288925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26" name="Oval 26"/>
          <p:cNvSpPr>
            <a:spLocks noChangeArrowheads="1"/>
          </p:cNvSpPr>
          <p:nvPr/>
        </p:nvSpPr>
        <p:spPr bwMode="auto">
          <a:xfrm>
            <a:off x="3352800" y="4800601"/>
            <a:ext cx="304800" cy="288925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27" name="Oval 27"/>
          <p:cNvSpPr>
            <a:spLocks noChangeArrowheads="1"/>
          </p:cNvSpPr>
          <p:nvPr/>
        </p:nvSpPr>
        <p:spPr bwMode="auto">
          <a:xfrm>
            <a:off x="5867400" y="4800601"/>
            <a:ext cx="304800" cy="288925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28" name="Oval 28"/>
          <p:cNvSpPr>
            <a:spLocks noChangeArrowheads="1"/>
          </p:cNvSpPr>
          <p:nvPr/>
        </p:nvSpPr>
        <p:spPr bwMode="auto">
          <a:xfrm>
            <a:off x="4267200" y="4800601"/>
            <a:ext cx="304800" cy="288925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29" name="Oval 29"/>
          <p:cNvSpPr>
            <a:spLocks noChangeArrowheads="1"/>
          </p:cNvSpPr>
          <p:nvPr/>
        </p:nvSpPr>
        <p:spPr bwMode="auto">
          <a:xfrm>
            <a:off x="5105400" y="4800600"/>
            <a:ext cx="304800" cy="330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27432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36576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4572000" y="49530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541020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>
            <a:off x="2895600" y="2590800"/>
            <a:ext cx="3048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>
            <a:off x="3657600" y="3886200"/>
            <a:ext cx="3048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 flipH="1">
            <a:off x="5486400" y="2590800"/>
            <a:ext cx="3048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 flipH="1">
            <a:off x="4572000" y="3886200"/>
            <a:ext cx="3048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2498725" y="5670551"/>
            <a:ext cx="3390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solidFill>
                  <a:srgbClr val="C70F05"/>
                </a:solidFill>
              </a:rPr>
              <a:t>Understand the game of arrows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convergence</a:t>
            </a:r>
          </a:p>
        </p:txBody>
      </p:sp>
    </p:spTree>
    <p:extLst>
      <p:ext uri="{BB962C8B-B14F-4D97-AF65-F5344CB8AC3E}">
        <p14:creationId xmlns:p14="http://schemas.microsoft.com/office/powerpoint/2010/main" val="15595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676400"/>
            <a:ext cx="4343400" cy="4572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 i="1" u="sng"/>
              <a:t>The State-transition model</a:t>
            </a:r>
            <a:endParaRPr lang="en-US" altLang="en-US" sz="20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The set of global </a:t>
            </a:r>
            <a:r>
              <a:rPr lang="en-US" altLang="en-US" sz="2000">
                <a:solidFill>
                  <a:srgbClr val="C70F05"/>
                </a:solidFill>
              </a:rPr>
              <a:t>states</a:t>
            </a:r>
            <a:r>
              <a:rPr lang="en-US" altLang="en-US" sz="2000"/>
              <a:t> =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	s</a:t>
            </a:r>
            <a:r>
              <a:rPr lang="en-US" altLang="en-US" sz="2000" baseline="-25000"/>
              <a:t>0</a:t>
            </a:r>
            <a:r>
              <a:rPr lang="en-US" altLang="en-US" sz="2000"/>
              <a:t> x s</a:t>
            </a:r>
            <a:r>
              <a:rPr lang="en-US" altLang="en-US" sz="2000" baseline="-25000"/>
              <a:t>1</a:t>
            </a:r>
            <a:r>
              <a:rPr lang="en-US" altLang="en-US" sz="2000"/>
              <a:t> x … x s</a:t>
            </a:r>
            <a:r>
              <a:rPr lang="en-US" altLang="en-US" sz="2000" baseline="-25000"/>
              <a:t>m</a:t>
            </a:r>
            <a:endParaRPr lang="en-US" altLang="en-US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/>
              <a:t>{s</a:t>
            </a:r>
            <a:r>
              <a:rPr lang="en-US" altLang="en-US" sz="1800" baseline="-25000"/>
              <a:t>k</a:t>
            </a:r>
            <a:r>
              <a:rPr lang="en-US" altLang="en-US" sz="1800"/>
              <a:t> is the set of local states of process k}</a:t>
            </a:r>
            <a:r>
              <a:rPr lang="en-US" altLang="en-US" sz="2000"/>
              <a:t>	   </a:t>
            </a:r>
            <a:endParaRPr lang="en-US" altLang="en-US" sz="14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C70F05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C70F05"/>
                </a:solidFill>
              </a:rPr>
              <a:t>  S0    </a:t>
            </a:r>
            <a:r>
              <a:rPr lang="en-US" altLang="en-US" sz="200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000">
                <a:solidFill>
                  <a:srgbClr val="C70F05"/>
                </a:solidFill>
              </a:rPr>
              <a:t>   S1    </a:t>
            </a:r>
            <a:r>
              <a:rPr lang="en-US" altLang="en-US" sz="200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000">
                <a:solidFill>
                  <a:srgbClr val="C70F05"/>
                </a:solidFill>
              </a:rPr>
              <a:t>  S2  </a:t>
            </a:r>
            <a:r>
              <a:rPr lang="en-US" altLang="en-US" sz="200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endParaRPr lang="en-US" altLang="en-US" sz="2000">
              <a:solidFill>
                <a:srgbClr val="C70F05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Each </a:t>
            </a:r>
            <a:r>
              <a:rPr lang="en-US" altLang="en-US" sz="2000">
                <a:solidFill>
                  <a:srgbClr val="C70F05"/>
                </a:solidFill>
              </a:rPr>
              <a:t>transition</a:t>
            </a:r>
            <a:r>
              <a:rPr lang="en-US" altLang="en-US" sz="2000"/>
              <a:t> is caused by an action of an eligible process.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We reason using </a:t>
            </a:r>
            <a:r>
              <a:rPr lang="en-US" altLang="en-US" sz="2000">
                <a:solidFill>
                  <a:srgbClr val="C70F05"/>
                </a:solidFill>
              </a:rPr>
              <a:t>interleaving semantics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867401" y="3175000"/>
          <a:ext cx="4119563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4724400" imgH="2249424" progId="Word.Document.8">
                  <p:embed/>
                </p:oleObj>
              </mc:Choice>
              <mc:Fallback>
                <p:oleObj name="Document" r:id="rId4" imgW="4724400" imgH="2249424" progId="Word.Document.8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1" y="3175000"/>
                        <a:ext cx="4119563" cy="196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209801" y="4029075"/>
            <a:ext cx="62706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300" dirty="0">
                <a:solidFill>
                  <a:srgbClr val="C70F05"/>
                </a:solidFill>
              </a:rPr>
              <a:t>action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046413" y="4014788"/>
            <a:ext cx="92551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300" dirty="0">
                <a:solidFill>
                  <a:srgbClr val="C70F05"/>
                </a:solidFill>
              </a:rPr>
              <a:t>    action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137211" y="4038600"/>
            <a:ext cx="8191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300" dirty="0">
                <a:solidFill>
                  <a:srgbClr val="C70F05"/>
                </a:solidFill>
              </a:rPr>
              <a:t> action</a:t>
            </a: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9296400" y="2057400"/>
            <a:ext cx="762000" cy="609600"/>
          </a:xfrm>
          <a:prstGeom prst="wedgeRoundRectCallout">
            <a:avLst>
              <a:gd name="adj1" fmla="val -121042"/>
              <a:gd name="adj2" fmla="val 112759"/>
              <a:gd name="adj3" fmla="val 16667"/>
            </a:avLst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>
                <a:latin typeface="Corbel" panose="020B0503020204020204" pitchFamily="34" charset="0"/>
              </a:rPr>
              <a:t>state</a:t>
            </a:r>
            <a:endParaRPr lang="en-US" altLang="en-US" b="0">
              <a:latin typeface="Corbel" panose="020B0503020204020204" pitchFamily="34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5943600" y="4343400"/>
            <a:ext cx="762000" cy="609600"/>
          </a:xfrm>
          <a:prstGeom prst="wedgeRoundRectCallout">
            <a:avLst>
              <a:gd name="adj1" fmla="val -31042"/>
              <a:gd name="adj2" fmla="val -136458"/>
              <a:gd name="adj3" fmla="val 16667"/>
            </a:avLst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>
                <a:latin typeface="Corbel" panose="020B0503020204020204" pitchFamily="34" charset="0"/>
              </a:rPr>
              <a:t>Initial </a:t>
            </a:r>
          </a:p>
          <a:p>
            <a:pPr algn="ctr"/>
            <a:r>
              <a:rPr lang="en-US" altLang="en-US" sz="2000" b="0">
                <a:latin typeface="Corbel" panose="020B0503020204020204" pitchFamily="34" charset="0"/>
              </a:rPr>
              <a:t>state</a:t>
            </a:r>
            <a:endParaRPr lang="en-US" altLang="en-US" b="0">
              <a:latin typeface="Corbel" panose="020B0503020204020204" pitchFamily="34" charset="0"/>
            </a:endParaRP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7239000" y="1981200"/>
            <a:ext cx="1066800" cy="609600"/>
          </a:xfrm>
          <a:prstGeom prst="wedgeRoundRectCallout">
            <a:avLst>
              <a:gd name="adj1" fmla="val -24403"/>
              <a:gd name="adj2" fmla="val 145574"/>
              <a:gd name="adj3" fmla="val 16667"/>
            </a:avLst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>
                <a:latin typeface="Corbel" panose="020B0503020204020204" pitchFamily="34" charset="0"/>
              </a:rPr>
              <a:t>transition</a:t>
            </a:r>
            <a:endParaRPr lang="en-US" altLang="en-US" b="0">
              <a:latin typeface="Corbel" panose="020B0503020204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Program correctness</a:t>
            </a:r>
          </a:p>
        </p:txBody>
      </p:sp>
    </p:spTree>
    <p:extLst>
      <p:ext uri="{BB962C8B-B14F-4D97-AF65-F5344CB8AC3E}">
        <p14:creationId xmlns:p14="http://schemas.microsoft.com/office/powerpoint/2010/main" val="408041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81891" y="1295400"/>
            <a:ext cx="10931236" cy="4114800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sz="3200" dirty="0" smtClean="0"/>
              <a:t>Safety properties</a:t>
            </a:r>
          </a:p>
          <a:p>
            <a:pPr lvl="2" eaLnBrk="1" hangingPunct="1"/>
            <a:r>
              <a:rPr lang="en-US" altLang="en-US" sz="2400" dirty="0" smtClean="0"/>
              <a:t>Bad things never happen</a:t>
            </a:r>
          </a:p>
          <a:p>
            <a:pPr lvl="2" eaLnBrk="1" hangingPunct="1"/>
            <a:endParaRPr lang="en-US" altLang="en-US" sz="2400" dirty="0" smtClean="0"/>
          </a:p>
          <a:p>
            <a:pPr eaLnBrk="1" hangingPunct="1"/>
            <a:r>
              <a:rPr lang="en-US" altLang="en-US" sz="3200" dirty="0" smtClean="0"/>
              <a:t>Liveness properties</a:t>
            </a:r>
          </a:p>
          <a:p>
            <a:pPr lvl="2" eaLnBrk="1" hangingPunct="1"/>
            <a:r>
              <a:rPr lang="en-US" altLang="en-US" sz="2400" dirty="0" smtClean="0"/>
              <a:t>Good things eventually happen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Correctness criteria</a:t>
            </a:r>
          </a:p>
        </p:txBody>
      </p:sp>
    </p:spTree>
    <p:extLst>
      <p:ext uri="{BB962C8B-B14F-4D97-AF65-F5344CB8AC3E}">
        <p14:creationId xmlns:p14="http://schemas.microsoft.com/office/powerpoint/2010/main" val="365693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3716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marL="533400" indent="-533400">
              <a:buNone/>
            </a:pPr>
            <a:endParaRPr lang="en-US" altLang="en-US" sz="2000"/>
          </a:p>
          <a:p>
            <a:pPr marL="533400" indent="-533400">
              <a:buNone/>
            </a:pPr>
            <a:r>
              <a:rPr lang="en-US" altLang="en-US" sz="2000"/>
              <a:t>	</a:t>
            </a:r>
            <a:r>
              <a:rPr lang="en-US" altLang="en-US" sz="2000" b="1" i="1" u="sng"/>
              <a:t>Process 0</a:t>
            </a:r>
            <a:r>
              <a:rPr lang="en-US" altLang="en-US" sz="2000" i="1"/>
              <a:t>	</a:t>
            </a:r>
            <a:r>
              <a:rPr lang="en-US" altLang="en-US" sz="2000"/>
              <a:t>			</a:t>
            </a:r>
            <a:r>
              <a:rPr lang="en-US" altLang="en-US" sz="2000" b="1" i="1" u="sng"/>
              <a:t>Process 1</a:t>
            </a:r>
            <a:endParaRPr lang="en-US" altLang="en-US" sz="2000"/>
          </a:p>
          <a:p>
            <a:pPr marL="533400" indent="-533400">
              <a:buNone/>
            </a:pPr>
            <a:r>
              <a:rPr lang="en-US" altLang="en-US" sz="2000" b="1"/>
              <a:t>	do true </a:t>
            </a:r>
            <a:r>
              <a:rPr lang="en-US" altLang="en-US" sz="2000" b="1">
                <a:sym typeface="Wingdings" panose="05000000000000000000" pitchFamily="2" charset="2"/>
              </a:rPr>
              <a:t></a:t>
            </a:r>
            <a:r>
              <a:rPr lang="en-US" altLang="en-US" sz="2000"/>
              <a:t>				</a:t>
            </a:r>
            <a:r>
              <a:rPr lang="en-US" altLang="en-US" sz="2000" b="1"/>
              <a:t>do</a:t>
            </a:r>
            <a:r>
              <a:rPr lang="en-US" altLang="en-US" sz="2000"/>
              <a:t> true </a:t>
            </a:r>
            <a:r>
              <a:rPr lang="en-US" altLang="en-US" sz="2000">
                <a:sym typeface="Wingdings" panose="05000000000000000000" pitchFamily="2" charset="2"/>
              </a:rPr>
              <a:t></a:t>
            </a:r>
            <a:endParaRPr lang="en-US" altLang="en-US" sz="2000"/>
          </a:p>
          <a:p>
            <a:pPr marL="533400" indent="-533400">
              <a:buNone/>
            </a:pPr>
            <a:r>
              <a:rPr lang="en-US" altLang="en-US" sz="2000"/>
              <a:t>		Entry protocol				Entry protocol</a:t>
            </a:r>
          </a:p>
          <a:p>
            <a:pPr marL="533400" indent="-533400">
              <a:buNone/>
            </a:pPr>
            <a:r>
              <a:rPr lang="en-US" altLang="en-US" sz="2000" i="1"/>
              <a:t>		</a:t>
            </a:r>
            <a:r>
              <a:rPr lang="en-US" altLang="en-US" sz="2000" i="1">
                <a:solidFill>
                  <a:srgbClr val="C70F05"/>
                </a:solidFill>
              </a:rPr>
              <a:t>Critical section</a:t>
            </a:r>
            <a:r>
              <a:rPr lang="en-US" altLang="en-US" sz="2000">
                <a:solidFill>
                  <a:srgbClr val="C70F05"/>
                </a:solidFill>
              </a:rPr>
              <a:t>				</a:t>
            </a:r>
            <a:r>
              <a:rPr lang="en-US" altLang="en-US" sz="2000" i="1">
                <a:solidFill>
                  <a:srgbClr val="C70F05"/>
                </a:solidFill>
              </a:rPr>
              <a:t>Critical section</a:t>
            </a:r>
            <a:endParaRPr lang="en-US" altLang="en-US" sz="2000">
              <a:solidFill>
                <a:srgbClr val="C70F05"/>
              </a:solidFill>
            </a:endParaRPr>
          </a:p>
          <a:p>
            <a:pPr marL="533400" indent="-533400">
              <a:buNone/>
            </a:pPr>
            <a:r>
              <a:rPr lang="en-US" altLang="en-US" sz="2000"/>
              <a:t>		Exit protocol				Exit protocol</a:t>
            </a:r>
          </a:p>
          <a:p>
            <a:pPr marL="533400" indent="-533400">
              <a:buNone/>
            </a:pPr>
            <a:r>
              <a:rPr lang="en-US" altLang="en-US" sz="2000" b="1"/>
              <a:t>	od</a:t>
            </a:r>
            <a:r>
              <a:rPr lang="en-US" altLang="en-US" sz="2000"/>
              <a:t>					</a:t>
            </a:r>
            <a:r>
              <a:rPr lang="en-US" altLang="en-US" sz="2000" b="1"/>
              <a:t>od</a:t>
            </a:r>
          </a:p>
          <a:p>
            <a:pPr marL="533400" indent="-533400">
              <a:buNone/>
            </a:pPr>
            <a:endParaRPr lang="en-US" altLang="en-US" sz="2000" b="1" i="1"/>
          </a:p>
          <a:p>
            <a:pPr marL="533400" indent="-533400">
              <a:buNone/>
            </a:pPr>
            <a:r>
              <a:rPr lang="en-US" altLang="en-US" sz="2000" b="1" i="1"/>
              <a:t>	Safety properties </a:t>
            </a:r>
          </a:p>
          <a:p>
            <a:pPr marL="533400" indent="-533400">
              <a:buNone/>
            </a:pPr>
            <a:r>
              <a:rPr lang="en-US" altLang="en-US" sz="2000"/>
              <a:t>	(1) There is no deadlock </a:t>
            </a:r>
          </a:p>
          <a:p>
            <a:pPr marL="533400" indent="-533400">
              <a:buNone/>
            </a:pPr>
            <a:r>
              <a:rPr lang="en-US" altLang="en-US" sz="2000"/>
              <a:t>	(2) At most one process enters the critical section.</a:t>
            </a:r>
          </a:p>
          <a:p>
            <a:pPr marL="533400" indent="-533400">
              <a:buNone/>
            </a:pPr>
            <a:endParaRPr lang="en-US" altLang="en-US" sz="2000" b="1" i="1"/>
          </a:p>
          <a:p>
            <a:pPr marL="533400" indent="-533400">
              <a:buNone/>
            </a:pPr>
            <a:r>
              <a:rPr lang="en-US" altLang="en-US" sz="2000" b="1" i="1"/>
              <a:t>	Liveness property </a:t>
            </a:r>
          </a:p>
          <a:p>
            <a:pPr marL="533400" indent="-533400">
              <a:buNone/>
            </a:pPr>
            <a:r>
              <a:rPr lang="en-US" altLang="en-US" sz="2000"/>
              <a:t>	A process trying to enter the CS must </a:t>
            </a:r>
            <a:r>
              <a:rPr lang="en-US" altLang="en-US" sz="2000" b="1">
                <a:solidFill>
                  <a:srgbClr val="C70F05"/>
                </a:solidFill>
              </a:rPr>
              <a:t>eventually succeed</a:t>
            </a:r>
            <a:r>
              <a:rPr lang="en-US" altLang="en-US" sz="2000"/>
              <a:t>. </a:t>
            </a:r>
          </a:p>
          <a:p>
            <a:pPr marL="533400" indent="-533400">
              <a:buNone/>
            </a:pPr>
            <a:r>
              <a:rPr lang="en-US" altLang="en-US" sz="2000"/>
              <a:t>	(This is also called the </a:t>
            </a:r>
            <a:r>
              <a:rPr lang="en-US" altLang="en-US" sz="2000" b="1" i="1">
                <a:solidFill>
                  <a:srgbClr val="C70F05"/>
                </a:solidFill>
              </a:rPr>
              <a:t>progress property</a:t>
            </a:r>
            <a:r>
              <a:rPr lang="en-US" altLang="en-US" sz="2000"/>
              <a:t>)</a:t>
            </a:r>
          </a:p>
          <a:p>
            <a:pPr marL="533400" indent="-533400">
              <a:buNone/>
            </a:pPr>
            <a:endParaRPr lang="en-US" altLang="en-US" sz="1700"/>
          </a:p>
          <a:p>
            <a:pPr marL="533400" indent="-533400"/>
            <a:endParaRPr lang="en-US" altLang="en-US" sz="1700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8458200" y="3962400"/>
            <a:ext cx="381000" cy="182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9448800" y="3886200"/>
            <a:ext cx="381000" cy="182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8686800" y="4572000"/>
            <a:ext cx="381000" cy="457200"/>
          </a:xfrm>
          <a:prstGeom prst="rect">
            <a:avLst/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CS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9677400" y="4648200"/>
            <a:ext cx="457200" cy="457200"/>
          </a:xfrm>
          <a:prstGeom prst="rect">
            <a:avLst/>
          </a:prstGeom>
          <a:solidFill>
            <a:srgbClr val="FFFF1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CS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84582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94488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9753600" y="4419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8686800" y="4038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Mutual Exclusion</a:t>
            </a:r>
          </a:p>
        </p:txBody>
      </p:sp>
    </p:spTree>
    <p:extLst>
      <p:ext uri="{BB962C8B-B14F-4D97-AF65-F5344CB8AC3E}">
        <p14:creationId xmlns:p14="http://schemas.microsoft.com/office/powerpoint/2010/main" val="263327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92726" y="1292948"/>
            <a:ext cx="10612582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Testing</a:t>
            </a:r>
            <a:r>
              <a:rPr lang="en-US" altLang="en-US" sz="280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:</a:t>
            </a:r>
            <a:r>
              <a:rPr lang="en-US" altLang="en-US" sz="2800" b="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 Apply inputs and observe if the outputs satisfy the specifications. Fool proof testing can be painfully slow, even for small systems. Most testing are partial.</a:t>
            </a: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altLang="en-US" sz="2800" b="0" dirty="0">
              <a:latin typeface="NanumSquareRound ExtraBold" panose="020B0600000101010101" pitchFamily="34" charset="-127"/>
              <a:ea typeface="NanumSquareRound ExtraBold" panose="020B0600000101010101" pitchFamily="34" charset="-127"/>
            </a:endParaRP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FF0000"/>
                </a:solidFill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Proof</a:t>
            </a:r>
            <a:r>
              <a:rPr lang="en-US" altLang="en-US" sz="2800" b="0" dirty="0">
                <a:latin typeface="NanumSquareRound ExtraBold" panose="020B0600000101010101" pitchFamily="34" charset="-127"/>
                <a:ea typeface="NanumSquareRound ExtraBold" panose="020B0600000101010101" pitchFamily="34" charset="-127"/>
              </a:rPr>
              <a:t>: Has a mathematical foundation, and a complete guarantee. Sometimes not scalable.</a:t>
            </a:r>
          </a:p>
          <a:p>
            <a:pPr>
              <a:lnSpc>
                <a:spcPct val="125000"/>
              </a:lnSpc>
            </a:pPr>
            <a:endParaRPr lang="en-US" altLang="en-US" sz="2800" b="0" dirty="0"/>
          </a:p>
          <a:p>
            <a:pPr>
              <a:lnSpc>
                <a:spcPct val="125000"/>
              </a:lnSpc>
            </a:pPr>
            <a:endParaRPr lang="en-US" altLang="en-US" sz="2800" b="0" dirty="0"/>
          </a:p>
          <a:p>
            <a:endParaRPr lang="en-US" altLang="en-US" sz="28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vs. Proof</a:t>
            </a:r>
          </a:p>
        </p:txBody>
      </p:sp>
    </p:spTree>
    <p:extLst>
      <p:ext uri="{BB962C8B-B14F-4D97-AF65-F5344CB8AC3E}">
        <p14:creationId xmlns:p14="http://schemas.microsoft.com/office/powerpoint/2010/main" val="27444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81891" y="1524000"/>
            <a:ext cx="10640291" cy="4800600"/>
          </a:xfrm>
        </p:spPr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Since </a:t>
            </a:r>
            <a:r>
              <a:rPr lang="en-US" altLang="ko-KR" b="1" dirty="0">
                <a:ea typeface="굴림" panose="020B0600000101010101" pitchFamily="34" charset="-127"/>
              </a:rPr>
              <a:t>testing is not a feasible</a:t>
            </a:r>
            <a:r>
              <a:rPr lang="en-US" altLang="ko-KR" dirty="0">
                <a:ea typeface="굴림" panose="020B0600000101010101" pitchFamily="34" charset="-127"/>
              </a:rPr>
              <a:t> way of demonstrating the correctness of program in a distributed system, we will use </a:t>
            </a:r>
            <a:r>
              <a:rPr lang="en-US" altLang="ko-KR" b="1" dirty="0">
                <a:ea typeface="굴림" panose="020B0600000101010101" pitchFamily="34" charset="-127"/>
              </a:rPr>
              <a:t>some form of mathematical reasoning</a:t>
            </a:r>
            <a:r>
              <a:rPr lang="en-US" altLang="ko-KR" dirty="0">
                <a:ea typeface="굴림" panose="020B0600000101010101" pitchFamily="34" charset="-127"/>
              </a:rPr>
              <a:t> as follows:</a:t>
            </a:r>
          </a:p>
          <a:p>
            <a:pPr eaLnBrk="1" hangingPunct="1"/>
            <a:endParaRPr lang="en-US" altLang="ko-KR" dirty="0">
              <a:ea typeface="굴림" panose="020B0600000101010101" pitchFamily="34" charset="-127"/>
            </a:endParaRPr>
          </a:p>
          <a:p>
            <a:pPr lvl="1" eaLnBrk="1" hangingPunct="1"/>
            <a:r>
              <a:rPr lang="en-US" altLang="ko-KR" dirty="0" err="1">
                <a:ea typeface="굴림" panose="020B0600000101010101" pitchFamily="34" charset="-127"/>
              </a:rPr>
              <a:t>Assertional</a:t>
            </a:r>
            <a:r>
              <a:rPr lang="en-US" altLang="ko-KR" dirty="0">
                <a:ea typeface="굴림" panose="020B0600000101010101" pitchFamily="34" charset="-127"/>
              </a:rPr>
              <a:t> reasoning of proving safety properties</a:t>
            </a:r>
          </a:p>
          <a:p>
            <a:pPr lvl="1" eaLnBrk="1" hangingPunct="1"/>
            <a:r>
              <a:rPr lang="en-US" altLang="ko-KR" dirty="0">
                <a:ea typeface="굴림" panose="020B0600000101010101" pitchFamily="34" charset="-127"/>
              </a:rPr>
              <a:t>Use of well-founded sets of proving liveness properties</a:t>
            </a:r>
          </a:p>
          <a:p>
            <a:pPr lvl="1" eaLnBrk="1" hangingPunct="1"/>
            <a:r>
              <a:rPr lang="en-US" altLang="ko-KR" dirty="0">
                <a:ea typeface="굴림" panose="020B0600000101010101" pitchFamily="34" charset="-127"/>
              </a:rPr>
              <a:t>Programming logic</a:t>
            </a:r>
          </a:p>
          <a:p>
            <a:pPr lvl="1" eaLnBrk="1" hangingPunct="1"/>
            <a:r>
              <a:rPr lang="en-US" altLang="ko-KR" dirty="0">
                <a:ea typeface="굴림" panose="020B0600000101010101" pitchFamily="34" charset="-127"/>
              </a:rPr>
              <a:t>Predicate transformers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Correctness proofs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60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11014364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ko-KR" u="sng" dirty="0">
                <a:ea typeface="굴림" panose="020B0600000101010101" pitchFamily="34" charset="-127"/>
              </a:rPr>
              <a:t>Example</a:t>
            </a:r>
            <a:r>
              <a:rPr lang="en-US" altLang="ko-KR" dirty="0">
                <a:ea typeface="굴림" panose="020B0600000101010101" pitchFamily="34" charset="-127"/>
              </a:rPr>
              <a:t>: Prove that P      </a:t>
            </a:r>
            <a:r>
              <a:rPr lang="en-US" altLang="ko-KR" dirty="0" err="1">
                <a:ea typeface="굴림" panose="020B0600000101010101" pitchFamily="34" charset="-127"/>
              </a:rPr>
              <a:t>P</a:t>
            </a:r>
            <a:r>
              <a:rPr lang="en-US" altLang="ko-KR" dirty="0">
                <a:ea typeface="굴림" panose="020B0600000101010101" pitchFamily="34" charset="-127"/>
              </a:rPr>
              <a:t> V Q</a:t>
            </a:r>
          </a:p>
          <a:p>
            <a:pPr eaLnBrk="1" hangingPunct="1">
              <a:lnSpc>
                <a:spcPct val="90000"/>
              </a:lnSpc>
            </a:pPr>
            <a:endParaRPr lang="en-US" altLang="ko-KR" dirty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endParaRPr lang="en-US" altLang="ko-KR" dirty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endParaRPr lang="en-US" altLang="ko-KR" dirty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endParaRPr lang="en-US" altLang="ko-KR" dirty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dirty="0">
                <a:ea typeface="굴림" panose="020B0600000101010101" pitchFamily="34" charset="-127"/>
              </a:rPr>
              <a:t>Pure propositional logic is sometimes not adequate for proving the properties of a program, since propositions can not be related to program variables or program state. Yet, </a:t>
            </a:r>
            <a:r>
              <a:rPr lang="en-US" altLang="ko-KR" dirty="0">
                <a:solidFill>
                  <a:srgbClr val="CC0000"/>
                </a:solidFill>
                <a:ea typeface="굴림" panose="020B0600000101010101" pitchFamily="34" charset="-127"/>
              </a:rPr>
              <a:t>an extension of propositional logic, called </a:t>
            </a:r>
            <a:r>
              <a:rPr lang="en-US" altLang="ko-KR" b="1" i="1" dirty="0">
                <a:solidFill>
                  <a:srgbClr val="CC0000"/>
                </a:solidFill>
                <a:ea typeface="굴림" panose="020B0600000101010101" pitchFamily="34" charset="-127"/>
              </a:rPr>
              <a:t>predicate logic</a:t>
            </a:r>
            <a:r>
              <a:rPr lang="en-US" altLang="ko-KR" dirty="0">
                <a:solidFill>
                  <a:srgbClr val="CC0000"/>
                </a:solidFill>
                <a:ea typeface="굴림" panose="020B0600000101010101" pitchFamily="34" charset="-127"/>
              </a:rPr>
              <a:t>, will be used for proving the properties.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CC0000"/>
              </a:solidFill>
            </a:endParaRPr>
          </a:p>
        </p:txBody>
      </p:sp>
      <p:graphicFrame>
        <p:nvGraphicFramePr>
          <p:cNvPr id="2050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72189755"/>
              </p:ext>
            </p:extLst>
          </p:nvPr>
        </p:nvGraphicFramePr>
        <p:xfrm>
          <a:off x="4641280" y="1634835"/>
          <a:ext cx="3810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177480" imgH="139680" progId="Equation.3">
                  <p:embed/>
                </p:oleObj>
              </mc:Choice>
              <mc:Fallback>
                <p:oleObj name="Equation" r:id="rId3" imgW="177480" imgH="139680" progId="Equation.3">
                  <p:embed/>
                  <p:pic>
                    <p:nvPicPr>
                      <p:cNvPr id="20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280" y="1634835"/>
                        <a:ext cx="381000" cy="300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14400"/>
          </a:xfrm>
        </p:spPr>
        <p:txBody>
          <a:bodyPr/>
          <a:lstStyle/>
          <a:p>
            <a:r>
              <a:rPr lang="en-US" altLang="ko-KR" dirty="0"/>
              <a:t>Review of Propositional 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75855" y="1524000"/>
            <a:ext cx="10737272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ko-KR" sz="2400" dirty="0">
                <a:solidFill>
                  <a:srgbClr val="CC0000"/>
                </a:solidFill>
                <a:ea typeface="굴림" panose="020B0600000101010101" pitchFamily="34" charset="-127"/>
              </a:rPr>
              <a:t>Predicate logic is an extension of propositional logic</a:t>
            </a:r>
            <a:r>
              <a:rPr lang="en-US" altLang="ko-KR" sz="2400" dirty="0">
                <a:ea typeface="굴림" panose="020B0600000101010101" pitchFamily="34" charset="-127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>
                <a:ea typeface="굴림" panose="020B0600000101010101" pitchFamily="34" charset="-127"/>
              </a:rPr>
              <a:t>    cf. A proposition is a statement that is either true or false.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z="2400" dirty="0">
                <a:ea typeface="굴림" panose="020B0600000101010101" pitchFamily="34" charset="-127"/>
              </a:rPr>
              <a:t>A predicate specifies the property of an object or a relationship among objects. A predicate is associated with a set, whose properties are often represented using the universal quantifier </a:t>
            </a:r>
            <a:r>
              <a:rPr lang="en-US" altLang="ko-KR" sz="2400" u="sng" dirty="0">
                <a:ea typeface="굴림" panose="020B0600000101010101" pitchFamily="34" charset="-127"/>
              </a:rPr>
              <a:t>        </a:t>
            </a:r>
            <a:r>
              <a:rPr lang="en-US" altLang="ko-KR" sz="2400" u="sng" dirty="0">
                <a:solidFill>
                  <a:schemeClr val="bg1"/>
                </a:solidFill>
                <a:ea typeface="굴림" panose="020B0600000101010101" pitchFamily="34" charset="-127"/>
              </a:rPr>
              <a:t>.</a:t>
            </a:r>
            <a:r>
              <a:rPr lang="en-US" altLang="ko-KR" sz="2400" dirty="0">
                <a:ea typeface="굴림" panose="020B0600000101010101" pitchFamily="34" charset="-127"/>
              </a:rPr>
              <a:t>(for all) and the existential quantifier</a:t>
            </a:r>
            <a:r>
              <a:rPr lang="en-US" altLang="ko-KR" sz="2400" u="sng" dirty="0">
                <a:solidFill>
                  <a:schemeClr val="bg1"/>
                </a:solidFill>
                <a:ea typeface="굴림" panose="020B0600000101010101" pitchFamily="34" charset="-127"/>
              </a:rPr>
              <a:t>.</a:t>
            </a:r>
            <a:r>
              <a:rPr lang="en-US" altLang="ko-KR" sz="2400" u="sng" dirty="0">
                <a:ea typeface="굴림" panose="020B0600000101010101" pitchFamily="34" charset="-127"/>
              </a:rPr>
              <a:t>         </a:t>
            </a:r>
            <a:r>
              <a:rPr lang="en-US" altLang="ko-KR" sz="2400" dirty="0">
                <a:ea typeface="굴림" panose="020B0600000101010101" pitchFamily="34" charset="-127"/>
              </a:rPr>
              <a:t>(there exists).</a:t>
            </a:r>
          </a:p>
          <a:p>
            <a:pPr eaLnBrk="1" hangingPunct="1"/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>
                <a:ea typeface="굴림" panose="020B0600000101010101" pitchFamily="34" charset="-127"/>
              </a:rPr>
              <a:t>&lt;quantifier&gt;&lt;bound variable(s)&gt;:&lt;range&gt;::&lt;property&gt;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CC0000"/>
                </a:solidFill>
              </a:rPr>
              <a:t>	</a:t>
            </a:r>
            <a:r>
              <a:rPr lang="en-US" altLang="en-US" sz="2400" dirty="0"/>
              <a:t>(ex) </a:t>
            </a:r>
            <a:r>
              <a:rPr lang="en-US" altLang="en-US" sz="2400" dirty="0">
                <a:sym typeface="Symbol" panose="05050102010706020507" pitchFamily="18" charset="2"/>
              </a:rPr>
              <a:t></a:t>
            </a:r>
            <a:r>
              <a:rPr lang="en-US" altLang="en-US" sz="2400" dirty="0"/>
              <a:t> </a:t>
            </a:r>
            <a:r>
              <a:rPr lang="en-US" altLang="en-US" sz="2400" i="1" dirty="0"/>
              <a:t>j</a:t>
            </a:r>
            <a:r>
              <a:rPr lang="en-US" altLang="en-US" sz="2400" dirty="0"/>
              <a:t>: </a:t>
            </a:r>
            <a:r>
              <a:rPr lang="en-US" altLang="en-US" sz="2400" i="1" dirty="0"/>
              <a:t>j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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) :: c[</a:t>
            </a:r>
            <a:r>
              <a:rPr lang="en-US" altLang="en-US" sz="2400" i="1" dirty="0"/>
              <a:t>j</a:t>
            </a:r>
            <a:r>
              <a:rPr lang="en-US" altLang="en-US" sz="2400" dirty="0"/>
              <a:t>] = c[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] +1 </a:t>
            </a:r>
            <a:r>
              <a:rPr lang="en-US" altLang="en-US" sz="2400" b="1" dirty="0"/>
              <a:t>mod</a:t>
            </a:r>
            <a:r>
              <a:rPr lang="en-US" altLang="en-US" sz="2400" dirty="0"/>
              <a:t> 3 </a:t>
            </a:r>
            <a:endParaRPr lang="en-US" altLang="en-US" sz="2400" dirty="0">
              <a:solidFill>
                <a:srgbClr val="CC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14400"/>
          </a:xfrm>
        </p:spPr>
        <p:txBody>
          <a:bodyPr/>
          <a:lstStyle/>
          <a:p>
            <a:r>
              <a:rPr lang="en-US" altLang="ko-KR" dirty="0"/>
              <a:t>Review of Predicate 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5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981200" y="1622425"/>
            <a:ext cx="77914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i="1">
                <a:solidFill>
                  <a:srgbClr val="C70F05"/>
                </a:solidFill>
              </a:rPr>
              <a:t>Invariant means: </a:t>
            </a:r>
            <a:r>
              <a:rPr lang="en-US" altLang="ko-KR" sz="1800" i="1">
                <a:solidFill>
                  <a:srgbClr val="C70F05"/>
                </a:solidFill>
                <a:ea typeface="굴림" panose="020B0600000101010101" pitchFamily="34" charset="-127"/>
              </a:rPr>
              <a:t>a logical condition which </a:t>
            </a:r>
            <a:r>
              <a:rPr lang="en-US" altLang="en-US" sz="1800" i="1">
                <a:solidFill>
                  <a:srgbClr val="C70F05"/>
                </a:solidFill>
              </a:rPr>
              <a:t>should always </a:t>
            </a:r>
            <a:r>
              <a:rPr lang="en-US" altLang="ko-KR" sz="1800" i="1">
                <a:solidFill>
                  <a:srgbClr val="C70F05"/>
                </a:solidFill>
                <a:ea typeface="굴림" panose="020B0600000101010101" pitchFamily="34" charset="-127"/>
              </a:rPr>
              <a:t>be true.</a:t>
            </a:r>
            <a:endParaRPr lang="en-US" altLang="en-US" sz="1800" i="1"/>
          </a:p>
          <a:p>
            <a:endParaRPr lang="en-US" altLang="ko-KR" sz="1800" i="1">
              <a:ea typeface="굴림" panose="020B0600000101010101" pitchFamily="34" charset="-127"/>
            </a:endParaRPr>
          </a:p>
          <a:p>
            <a:r>
              <a:rPr lang="en-US" altLang="ko-KR" sz="1800" i="1">
                <a:ea typeface="굴림" panose="020B0600000101010101" pitchFamily="34" charset="-127"/>
              </a:rPr>
              <a:t>1. </a:t>
            </a:r>
            <a:r>
              <a:rPr lang="en-US" altLang="en-US" sz="1800" i="1"/>
              <a:t>The mutual exclusion problem</a:t>
            </a:r>
            <a:r>
              <a:rPr lang="en-US" altLang="en-US" sz="1800" b="0"/>
              <a:t>. </a:t>
            </a:r>
            <a:r>
              <a:rPr lang="en-US" altLang="ko-KR" sz="1800">
                <a:solidFill>
                  <a:schemeClr val="accent2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1800" baseline="-25000">
                <a:solidFill>
                  <a:schemeClr val="accent2"/>
                </a:solidFill>
                <a:ea typeface="굴림" panose="020B0600000101010101" pitchFamily="34" charset="-127"/>
              </a:rPr>
              <a:t>CS</a:t>
            </a:r>
            <a:r>
              <a:rPr lang="en-US" altLang="en-US" sz="1800">
                <a:solidFill>
                  <a:schemeClr val="accent2"/>
                </a:solidFill>
              </a:rPr>
              <a:t> ≤ 1</a:t>
            </a:r>
            <a:r>
              <a:rPr lang="en-US" altLang="ko-KR" sz="1800" b="0">
                <a:ea typeface="굴림" panose="020B0600000101010101" pitchFamily="34" charset="-127"/>
              </a:rPr>
              <a:t>, </a:t>
            </a:r>
          </a:p>
          <a:p>
            <a:r>
              <a:rPr lang="en-US" altLang="ko-KR" sz="1800">
                <a:solidFill>
                  <a:schemeClr val="accent2"/>
                </a:solidFill>
                <a:ea typeface="굴림" panose="020B0600000101010101" pitchFamily="34" charset="-127"/>
              </a:rPr>
              <a:t>     </a:t>
            </a:r>
            <a:r>
              <a:rPr lang="en-US" altLang="ko-KR" sz="1800" b="0">
                <a:ea typeface="굴림" panose="020B0600000101010101" pitchFamily="34" charset="-127"/>
              </a:rPr>
              <a:t>where N</a:t>
            </a:r>
            <a:r>
              <a:rPr lang="en-US" altLang="ko-KR" sz="1800" b="0" baseline="-25000">
                <a:ea typeface="굴림" panose="020B0600000101010101" pitchFamily="34" charset="-127"/>
              </a:rPr>
              <a:t>CS</a:t>
            </a:r>
            <a:r>
              <a:rPr lang="en-US" altLang="ko-KR" sz="1800" b="0">
                <a:ea typeface="굴림" panose="020B0600000101010101" pitchFamily="34" charset="-127"/>
              </a:rPr>
              <a:t> is the</a:t>
            </a:r>
            <a:r>
              <a:rPr lang="en-US" altLang="en-US" sz="1800" b="0"/>
              <a:t> Total n</a:t>
            </a:r>
            <a:r>
              <a:rPr lang="en-US" altLang="ko-KR" sz="1800" b="0">
                <a:ea typeface="굴림" panose="020B0600000101010101" pitchFamily="34" charset="-127"/>
              </a:rPr>
              <a:t>umber </a:t>
            </a:r>
            <a:r>
              <a:rPr lang="en-US" altLang="en-US" sz="1800" b="0"/>
              <a:t>of processes in CS</a:t>
            </a:r>
            <a:r>
              <a:rPr lang="en-US" altLang="ko-KR" sz="1800" b="0">
                <a:ea typeface="굴림" panose="020B0600000101010101" pitchFamily="34" charset="-127"/>
              </a:rPr>
              <a:t> at any time</a:t>
            </a:r>
          </a:p>
          <a:p>
            <a:endParaRPr lang="en-US" altLang="ko-KR" sz="1800" b="0">
              <a:ea typeface="굴림" panose="020B0600000101010101" pitchFamily="34" charset="-127"/>
            </a:endParaRPr>
          </a:p>
          <a:p>
            <a:endParaRPr lang="en-US" altLang="ko-KR" sz="1800" b="0">
              <a:ea typeface="굴림" panose="020B0600000101010101" pitchFamily="34" charset="-127"/>
            </a:endParaRPr>
          </a:p>
          <a:p>
            <a:endParaRPr lang="en-US" altLang="en-US" sz="1800" b="0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743200" y="4724400"/>
            <a:ext cx="1066800" cy="990600"/>
          </a:xfrm>
          <a:prstGeom prst="ellipse">
            <a:avLst/>
          </a:prstGeom>
          <a:solidFill>
            <a:srgbClr val="FFFF1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/>
              <a:t>producer</a:t>
            </a:r>
            <a:endParaRPr lang="en-US" altLang="en-US" b="0"/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7315200" y="4724400"/>
            <a:ext cx="1143000" cy="914400"/>
          </a:xfrm>
          <a:prstGeom prst="ellipse">
            <a:avLst/>
          </a:prstGeom>
          <a:solidFill>
            <a:srgbClr val="FFFF1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/>
              <a:t>consumer</a:t>
            </a:r>
            <a:endParaRPr lang="en-US" altLang="en-US" b="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029200" y="4876800"/>
            <a:ext cx="990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/>
              <a:t>buffer</a:t>
            </a:r>
            <a:endParaRPr lang="en-US" altLang="en-US" b="0"/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3810000" y="5029200"/>
            <a:ext cx="1295400" cy="381000"/>
          </a:xfrm>
          <a:prstGeom prst="rightArrow">
            <a:avLst>
              <a:gd name="adj1" fmla="val 50000"/>
              <a:gd name="adj2" fmla="val 8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6019800" y="5029200"/>
            <a:ext cx="1295400" cy="381000"/>
          </a:xfrm>
          <a:prstGeom prst="rightArrow">
            <a:avLst>
              <a:gd name="adj1" fmla="val 50000"/>
              <a:gd name="adj2" fmla="val 8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981201" y="3048000"/>
            <a:ext cx="71802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ko-KR" sz="1800" i="1">
                <a:ea typeface="굴림" panose="020B0600000101010101" pitchFamily="34" charset="-127"/>
              </a:rPr>
              <a:t>2. </a:t>
            </a:r>
            <a:r>
              <a:rPr lang="en-US" altLang="en-US" sz="1800" i="1"/>
              <a:t>Producer-consumer problem</a:t>
            </a:r>
            <a:r>
              <a:rPr lang="en-US" altLang="en-US" sz="1800" b="0"/>
              <a:t>. </a:t>
            </a:r>
            <a:r>
              <a:rPr lang="en-US" altLang="en-US" sz="1800">
                <a:solidFill>
                  <a:schemeClr val="accent2"/>
                </a:solidFill>
              </a:rPr>
              <a:t>0 ≤ </a:t>
            </a:r>
            <a:r>
              <a:rPr lang="en-US" altLang="ko-KR" sz="1800">
                <a:solidFill>
                  <a:schemeClr val="accent2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1800" baseline="-25000">
                <a:solidFill>
                  <a:schemeClr val="accent2"/>
                </a:solidFill>
                <a:ea typeface="굴림" panose="020B0600000101010101" pitchFamily="34" charset="-127"/>
              </a:rPr>
              <a:t>P</a:t>
            </a:r>
            <a:r>
              <a:rPr lang="en-US" altLang="en-US" sz="1800">
                <a:solidFill>
                  <a:schemeClr val="accent2"/>
                </a:solidFill>
              </a:rPr>
              <a:t> - </a:t>
            </a:r>
            <a:r>
              <a:rPr lang="en-US" altLang="ko-KR" sz="1800">
                <a:solidFill>
                  <a:schemeClr val="accent2"/>
                </a:solidFill>
                <a:ea typeface="굴림" panose="020B0600000101010101" pitchFamily="34" charset="-127"/>
              </a:rPr>
              <a:t>N</a:t>
            </a:r>
            <a:r>
              <a:rPr lang="en-US" altLang="ko-KR" sz="1800" baseline="-25000">
                <a:solidFill>
                  <a:schemeClr val="accent2"/>
                </a:solidFill>
                <a:ea typeface="굴림" panose="020B0600000101010101" pitchFamily="34" charset="-127"/>
              </a:rPr>
              <a:t>C</a:t>
            </a:r>
            <a:r>
              <a:rPr lang="en-US" altLang="en-US" sz="1800">
                <a:solidFill>
                  <a:schemeClr val="accent2"/>
                </a:solidFill>
              </a:rPr>
              <a:t> ≤ buffer capacity</a:t>
            </a:r>
            <a:endParaRPr lang="en-US" altLang="en-US" sz="1800" b="0"/>
          </a:p>
          <a:p>
            <a:r>
              <a:rPr lang="en-US" altLang="ko-KR" sz="1800" b="0">
                <a:ea typeface="굴림" panose="020B0600000101010101" pitchFamily="34" charset="-127"/>
              </a:rPr>
              <a:t>    </a:t>
            </a:r>
            <a:r>
              <a:rPr lang="en-US" altLang="en-US" sz="1800" b="0"/>
              <a:t>(</a:t>
            </a:r>
            <a:r>
              <a:rPr lang="en-US" altLang="ko-KR" sz="1800" b="0">
                <a:ea typeface="굴림" panose="020B0600000101010101" pitchFamily="34" charset="-127"/>
              </a:rPr>
              <a:t>N</a:t>
            </a:r>
            <a:r>
              <a:rPr lang="en-US" altLang="ko-KR" sz="1800" b="0" baseline="-25000">
                <a:ea typeface="굴림" panose="020B0600000101010101" pitchFamily="34" charset="-127"/>
              </a:rPr>
              <a:t>P</a:t>
            </a:r>
            <a:r>
              <a:rPr lang="en-US" altLang="en-US" sz="1800" b="0"/>
              <a:t> = no. of items produced, </a:t>
            </a:r>
            <a:r>
              <a:rPr lang="en-US" altLang="ko-KR" sz="1800" b="0">
                <a:ea typeface="굴림" panose="020B0600000101010101" pitchFamily="34" charset="-127"/>
              </a:rPr>
              <a:t>N</a:t>
            </a:r>
            <a:r>
              <a:rPr lang="en-US" altLang="ko-KR" sz="1800" b="0" baseline="-25000">
                <a:ea typeface="굴림" panose="020B0600000101010101" pitchFamily="34" charset="-127"/>
              </a:rPr>
              <a:t>C</a:t>
            </a:r>
            <a:r>
              <a:rPr lang="en-US" altLang="en-US" sz="1800" b="0"/>
              <a:t> = no. of items consumed)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/>
              <a:t>Examples of </a:t>
            </a:r>
            <a:r>
              <a:rPr lang="en-US" sz="4000" dirty="0"/>
              <a:t>Safety invariant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2700" dirty="0"/>
              <a:t>Well-known synchronization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99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DAF0407A351428470F65AE867762C" ma:contentTypeVersion="12" ma:contentTypeDescription="Create a new document." ma:contentTypeScope="" ma:versionID="80febc8361a2e585090ee63dd74406f1">
  <xsd:schema xmlns:xsd="http://www.w3.org/2001/XMLSchema" xmlns:xs="http://www.w3.org/2001/XMLSchema" xmlns:p="http://schemas.microsoft.com/office/2006/metadata/properties" xmlns:ns3="2eb25448-20fa-4ef5-83b3-759cb732aca2" xmlns:ns4="dffadf15-067a-4e50-a3a9-77b93cbce0b8" targetNamespace="http://schemas.microsoft.com/office/2006/metadata/properties" ma:root="true" ma:fieldsID="01e45a7556c565056c7c1438443a682c" ns3:_="" ns4:_="">
    <xsd:import namespace="2eb25448-20fa-4ef5-83b3-759cb732aca2"/>
    <xsd:import namespace="dffadf15-067a-4e50-a3a9-77b93cbce0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25448-20fa-4ef5-83b3-759cb732a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df15-067a-4e50-a3a9-77b93cbc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274252-8A71-45D8-96FC-3D59EC52B4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653040-6DA6-404A-878A-9655FCD19C7B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ffadf15-067a-4e50-a3a9-77b93cbce0b8"/>
    <ds:schemaRef ds:uri="2eb25448-20fa-4ef5-83b3-759cb732aca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9094F4F-E73E-4CA4-92DC-64BD692C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25448-20fa-4ef5-83b3-759cb732aca2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3306</TotalTime>
  <Words>1592</Words>
  <Application>Microsoft Office PowerPoint</Application>
  <PresentationFormat>Widescreen</PresentationFormat>
  <Paragraphs>229</Paragraphs>
  <Slides>18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4" baseType="lpstr">
      <vt:lpstr>바탕</vt:lpstr>
      <vt:lpstr>굴림</vt:lpstr>
      <vt:lpstr>HY엽서L</vt:lpstr>
      <vt:lpstr>NanumSquareRound ExtraBold</vt:lpstr>
      <vt:lpstr>TmonMonsori Black</vt:lpstr>
      <vt:lpstr>Arial</vt:lpstr>
      <vt:lpstr>Arial Narrow</vt:lpstr>
      <vt:lpstr>Calibri</vt:lpstr>
      <vt:lpstr>Corbel</vt:lpstr>
      <vt:lpstr>Symbol</vt:lpstr>
      <vt:lpstr>Tahoma</vt:lpstr>
      <vt:lpstr>Times New Roman</vt:lpstr>
      <vt:lpstr>Wingdings</vt:lpstr>
      <vt:lpstr>Office Theme</vt:lpstr>
      <vt:lpstr>Document</vt:lpstr>
      <vt:lpstr>Equation</vt:lpstr>
      <vt:lpstr> Lecture 9   Program Correctness</vt:lpstr>
      <vt:lpstr>Program correctness</vt:lpstr>
      <vt:lpstr>Correctness criteria</vt:lpstr>
      <vt:lpstr>Example 1: Mutual Exclusion</vt:lpstr>
      <vt:lpstr>Testing vs. Proof</vt:lpstr>
      <vt:lpstr>Correctness proofs</vt:lpstr>
      <vt:lpstr>Review of Propositional Logic</vt:lpstr>
      <vt:lpstr>Review of Predicate Logic</vt:lpstr>
      <vt:lpstr>Examples of Safety invariant Well-known synchronization problems</vt:lpstr>
      <vt:lpstr>Exercise</vt:lpstr>
      <vt:lpstr>Assertional reasoning of proving safety properties (1)</vt:lpstr>
      <vt:lpstr>Assertional reasoning of proving safety properties (2)</vt:lpstr>
      <vt:lpstr>Liveness properties</vt:lpstr>
      <vt:lpstr>Type of Liveness Properties</vt:lpstr>
      <vt:lpstr>Proving liveness Use of well-founded sets of proving liveness properties</vt:lpstr>
      <vt:lpstr>Proof of liveness: an example</vt:lpstr>
      <vt:lpstr>Proof of liveness: an example</vt:lpstr>
      <vt:lpstr>Proof of convergence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87</cp:revision>
  <dcterms:created xsi:type="dcterms:W3CDTF">2020-07-03T17:09:21Z</dcterms:created>
  <dcterms:modified xsi:type="dcterms:W3CDTF">2020-10-30T12:50:17Z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0x010100F59DAF0407A351428470F65AE867762C</vt:lpwstr>
  </property>
</Properties>
</file>