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68" r:id="rId3"/>
    <p:sldId id="400" r:id="rId4"/>
    <p:sldId id="358" r:id="rId5"/>
    <p:sldId id="359" r:id="rId6"/>
    <p:sldId id="360" r:id="rId7"/>
    <p:sldId id="361" r:id="rId8"/>
    <p:sldId id="362" r:id="rId9"/>
    <p:sldId id="364" r:id="rId10"/>
    <p:sldId id="365" r:id="rId11"/>
    <p:sldId id="366" r:id="rId12"/>
    <p:sldId id="368" r:id="rId13"/>
    <p:sldId id="369" r:id="rId14"/>
    <p:sldId id="370" r:id="rId15"/>
    <p:sldId id="371" r:id="rId16"/>
    <p:sldId id="372" r:id="rId17"/>
    <p:sldId id="373" r:id="rId18"/>
    <p:sldId id="374" r:id="rId19"/>
    <p:sldId id="375" r:id="rId20"/>
    <p:sldId id="376" r:id="rId21"/>
    <p:sldId id="377" r:id="rId22"/>
    <p:sldId id="378" r:id="rId23"/>
    <p:sldId id="379" r:id="rId24"/>
    <p:sldId id="381" r:id="rId25"/>
    <p:sldId id="382" r:id="rId26"/>
    <p:sldId id="383" r:id="rId27"/>
    <p:sldId id="384" r:id="rId28"/>
    <p:sldId id="385" r:id="rId29"/>
    <p:sldId id="386" r:id="rId30"/>
    <p:sldId id="387" r:id="rId31"/>
    <p:sldId id="388" r:id="rId32"/>
    <p:sldId id="389" r:id="rId33"/>
    <p:sldId id="390" r:id="rId34"/>
    <p:sldId id="391" r:id="rId35"/>
    <p:sldId id="392" r:id="rId36"/>
    <p:sldId id="393" r:id="rId37"/>
    <p:sldId id="395" r:id="rId38"/>
    <p:sldId id="396" r:id="rId39"/>
    <p:sldId id="397" r:id="rId40"/>
    <p:sldId id="398" r:id="rId41"/>
    <p:sldId id="399" r:id="rId42"/>
    <p:sldId id="353" r:id="rId43"/>
    <p:sldId id="401"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Hwajung" initials="LH" lastIdx="2" clrIdx="0">
    <p:extLst>
      <p:ext uri="{19B8F6BF-5375-455C-9EA6-DF929625EA0E}">
        <p15:presenceInfo xmlns:p15="http://schemas.microsoft.com/office/powerpoint/2012/main" userId="S-1-5-21-1547161642-1788223648-682003330-378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5" autoAdjust="0"/>
    <p:restoredTop sz="75157" autoAdjust="0"/>
  </p:normalViewPr>
  <p:slideViewPr>
    <p:cSldViewPr snapToGrid="0">
      <p:cViewPr varScale="1">
        <p:scale>
          <a:sx n="64" d="100"/>
          <a:sy n="64" d="100"/>
        </p:scale>
        <p:origin x="1195" y="7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1BDFF9-9F6E-444D-86E9-44A0B4E2206C}" type="datetimeFigureOut">
              <a:rPr lang="en-US" smtClean="0"/>
              <a:t>10/6/2017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6D6546-3E7D-4080-8299-1D8F2AD88982}" type="slidenum">
              <a:rPr lang="en-US" smtClean="0"/>
              <a:t>‹#›</a:t>
            </a:fld>
            <a:endParaRPr lang="en-US"/>
          </a:p>
        </p:txBody>
      </p:sp>
    </p:spTree>
    <p:extLst>
      <p:ext uri="{BB962C8B-B14F-4D97-AF65-F5344CB8AC3E}">
        <p14:creationId xmlns:p14="http://schemas.microsoft.com/office/powerpoint/2010/main" val="497529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n.wikipedia.org/wiki/IS-I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6D6546-3E7D-4080-8299-1D8F2AD88982}" type="slidenum">
              <a:rPr lang="en-US" smtClean="0"/>
              <a:t>1</a:t>
            </a:fld>
            <a:endParaRPr lang="en-US"/>
          </a:p>
        </p:txBody>
      </p:sp>
    </p:spTree>
    <p:extLst>
      <p:ext uri="{BB962C8B-B14F-4D97-AF65-F5344CB8AC3E}">
        <p14:creationId xmlns:p14="http://schemas.microsoft.com/office/powerpoint/2010/main" val="3789500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1"/>
          <p:cNvSpPr>
            <a:spLocks noGrp="1" noChangeArrowheads="1"/>
          </p:cNvSpPr>
          <p:nvPr>
            <p:ph type="sldNum" sz="quarter" idx="5"/>
          </p:nvPr>
        </p:nvSpPr>
        <p:spPr>
          <a:noFill/>
        </p:spPr>
        <p:txBody>
          <a:bodyPr/>
          <a:lstStyle/>
          <a:p>
            <a:fld id="{470EE284-7961-42D5-9E4B-29540E276A78}" type="slidenum">
              <a:rPr lang="en-US" smtClean="0"/>
              <a:pPr/>
              <a:t>2</a:t>
            </a:fld>
            <a:endParaRPr lang="en-US" dirty="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r>
              <a:rPr lang="en-US" dirty="0" smtClean="0">
                <a:effectLst/>
              </a:rPr>
              <a:t>*In networks with redundancy STP helps prevent:</a:t>
            </a:r>
          </a:p>
          <a:p>
            <a:r>
              <a:rPr lang="en-US" dirty="0" smtClean="0">
                <a:effectLst/>
              </a:rPr>
              <a:t>Switching Loops</a:t>
            </a:r>
          </a:p>
          <a:p>
            <a:r>
              <a:rPr lang="en-US" dirty="0" smtClean="0">
                <a:effectLst/>
              </a:rPr>
              <a:t>Layer 2 Broadcast Storms</a:t>
            </a:r>
          </a:p>
          <a:p>
            <a:endParaRPr lang="en-US" dirty="0" smtClean="0">
              <a:effectLst/>
            </a:endParaRPr>
          </a:p>
          <a:p>
            <a:r>
              <a:rPr lang="en-US" dirty="0" smtClean="0">
                <a:effectLst/>
              </a:rPr>
              <a:t>*BID (Bridge ID) = Used to determine the Root Bridge: </a:t>
            </a:r>
          </a:p>
          <a:p>
            <a:r>
              <a:rPr lang="en-US" dirty="0" smtClean="0">
                <a:effectLst/>
              </a:rPr>
              <a:t>1. Bridge Priority Number = 32768 (default) Lowest </a:t>
            </a:r>
          </a:p>
          <a:p>
            <a:r>
              <a:rPr lang="en-US" dirty="0" smtClean="0">
                <a:effectLst/>
              </a:rPr>
              <a:t>2. Extended System ID = ID for VLANs</a:t>
            </a:r>
          </a:p>
          <a:p>
            <a:r>
              <a:rPr lang="en-US" dirty="0" smtClean="0">
                <a:effectLst/>
              </a:rPr>
              <a:t>3. MAC Address = Lowest MAC Address</a:t>
            </a:r>
          </a:p>
          <a:p>
            <a:endParaRPr lang="en-US" dirty="0" smtClean="0">
              <a:effectLst/>
            </a:endParaRPr>
          </a:p>
          <a:p>
            <a:endParaRPr lang="en-US" dirty="0" smtClean="0">
              <a:effectLst/>
            </a:endParaRPr>
          </a:p>
          <a:p>
            <a:r>
              <a:rPr lang="en-US" dirty="0" smtClean="0">
                <a:effectLst/>
              </a:rPr>
              <a:t>*Port Costs:</a:t>
            </a:r>
          </a:p>
          <a:p>
            <a:r>
              <a:rPr lang="en-US" dirty="0" smtClean="0">
                <a:effectLst/>
              </a:rPr>
              <a:t>10 Gig = 2</a:t>
            </a:r>
          </a:p>
          <a:p>
            <a:r>
              <a:rPr lang="en-US" dirty="0" smtClean="0">
                <a:effectLst/>
              </a:rPr>
              <a:t>1 Gig = 4</a:t>
            </a:r>
          </a:p>
          <a:p>
            <a:r>
              <a:rPr lang="en-US" dirty="0" smtClean="0">
                <a:effectLst/>
              </a:rPr>
              <a:t>100 Mb = 19</a:t>
            </a:r>
          </a:p>
          <a:p>
            <a:r>
              <a:rPr lang="en-US" dirty="0" smtClean="0">
                <a:effectLst/>
              </a:rPr>
              <a:t>10 Mb = 100</a:t>
            </a:r>
          </a:p>
          <a:p>
            <a:endParaRPr lang="en-US" b="1" dirty="0" smtClean="0">
              <a:effectLst/>
            </a:endParaRPr>
          </a:p>
          <a:p>
            <a:r>
              <a:rPr lang="en-US" dirty="0" smtClean="0">
                <a:effectLst/>
              </a:rPr>
              <a:t>*Port Designations:</a:t>
            </a:r>
          </a:p>
          <a:p>
            <a:r>
              <a:rPr lang="en-US" dirty="0" smtClean="0">
                <a:effectLst/>
              </a:rPr>
              <a:t>Root Port = Closest to the root bridge</a:t>
            </a:r>
          </a:p>
          <a:p>
            <a:r>
              <a:rPr lang="en-US" dirty="0" smtClean="0">
                <a:effectLst/>
              </a:rPr>
              <a:t>Designated Port = Forwarding </a:t>
            </a:r>
          </a:p>
          <a:p>
            <a:r>
              <a:rPr lang="en-US" dirty="0" smtClean="0">
                <a:effectLst/>
              </a:rPr>
              <a:t>Non-Designated Port = Blocking </a:t>
            </a:r>
          </a:p>
          <a:p>
            <a:endParaRPr lang="en-US" b="1" dirty="0" smtClean="0"/>
          </a:p>
        </p:txBody>
      </p:sp>
    </p:spTree>
    <p:extLst>
      <p:ext uri="{BB962C8B-B14F-4D97-AF65-F5344CB8AC3E}">
        <p14:creationId xmlns:p14="http://schemas.microsoft.com/office/powerpoint/2010/main" val="3095864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1"/>
          <p:cNvSpPr>
            <a:spLocks noGrp="1" noChangeArrowheads="1"/>
          </p:cNvSpPr>
          <p:nvPr>
            <p:ph type="sldNum" sz="quarter" idx="5"/>
          </p:nvPr>
        </p:nvSpPr>
        <p:spPr>
          <a:noFill/>
        </p:spPr>
        <p:txBody>
          <a:bodyPr/>
          <a:lstStyle/>
          <a:p>
            <a:fld id="{470EE284-7961-42D5-9E4B-29540E276A78}" type="slidenum">
              <a:rPr lang="en-US" smtClean="0"/>
              <a:pPr/>
              <a:t>3</a:t>
            </a:fld>
            <a:endParaRPr lang="en-US" dirty="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r>
              <a:rPr lang="en-US" dirty="0" smtClean="0">
                <a:effectLst/>
              </a:rPr>
              <a:t>*In networks with redundancy STP helps prevent:</a:t>
            </a:r>
          </a:p>
          <a:p>
            <a:r>
              <a:rPr lang="en-US" dirty="0" smtClean="0">
                <a:effectLst/>
              </a:rPr>
              <a:t>Switching Loops</a:t>
            </a:r>
          </a:p>
          <a:p>
            <a:r>
              <a:rPr lang="en-US" dirty="0" smtClean="0">
                <a:effectLst/>
              </a:rPr>
              <a:t>Layer 2 Broadcast Storms</a:t>
            </a:r>
          </a:p>
          <a:p>
            <a:endParaRPr lang="en-US" dirty="0" smtClean="0">
              <a:effectLst/>
            </a:endParaRPr>
          </a:p>
          <a:p>
            <a:r>
              <a:rPr lang="en-US" dirty="0" smtClean="0">
                <a:effectLst/>
              </a:rPr>
              <a:t>*BID (Bridge ID) = Used to determine the Root Bridge: </a:t>
            </a:r>
          </a:p>
          <a:p>
            <a:r>
              <a:rPr lang="en-US" dirty="0" smtClean="0">
                <a:effectLst/>
              </a:rPr>
              <a:t>1. Bridge Priority Number = 32768 (default) Lowest </a:t>
            </a:r>
          </a:p>
          <a:p>
            <a:r>
              <a:rPr lang="en-US" dirty="0" smtClean="0">
                <a:effectLst/>
              </a:rPr>
              <a:t>2. Extended System ID = ID for VLANs</a:t>
            </a:r>
          </a:p>
          <a:p>
            <a:r>
              <a:rPr lang="en-US" dirty="0" smtClean="0">
                <a:effectLst/>
              </a:rPr>
              <a:t>3. MAC Address = Lowest MAC Address</a:t>
            </a:r>
          </a:p>
          <a:p>
            <a:endParaRPr lang="en-US" dirty="0" smtClean="0">
              <a:effectLst/>
            </a:endParaRPr>
          </a:p>
          <a:p>
            <a:endParaRPr lang="en-US" dirty="0" smtClean="0">
              <a:effectLst/>
            </a:endParaRPr>
          </a:p>
          <a:p>
            <a:r>
              <a:rPr lang="en-US" dirty="0" smtClean="0">
                <a:effectLst/>
              </a:rPr>
              <a:t>*Port Costs:</a:t>
            </a:r>
          </a:p>
          <a:p>
            <a:r>
              <a:rPr lang="en-US" dirty="0" smtClean="0">
                <a:effectLst/>
              </a:rPr>
              <a:t>10 Gig = 2</a:t>
            </a:r>
          </a:p>
          <a:p>
            <a:r>
              <a:rPr lang="en-US" dirty="0" smtClean="0">
                <a:effectLst/>
              </a:rPr>
              <a:t>1 Gig = 4</a:t>
            </a:r>
          </a:p>
          <a:p>
            <a:r>
              <a:rPr lang="en-US" dirty="0" smtClean="0">
                <a:effectLst/>
              </a:rPr>
              <a:t>100 Mb = 19</a:t>
            </a:r>
          </a:p>
          <a:p>
            <a:r>
              <a:rPr lang="en-US" dirty="0" smtClean="0">
                <a:effectLst/>
              </a:rPr>
              <a:t>10 Mb = 100</a:t>
            </a:r>
          </a:p>
          <a:p>
            <a:endParaRPr lang="en-US" b="1" dirty="0" smtClean="0">
              <a:effectLst/>
            </a:endParaRPr>
          </a:p>
          <a:p>
            <a:r>
              <a:rPr lang="en-US" dirty="0" smtClean="0">
                <a:effectLst/>
              </a:rPr>
              <a:t>*Port Designations:</a:t>
            </a:r>
          </a:p>
          <a:p>
            <a:r>
              <a:rPr lang="en-US" dirty="0" smtClean="0">
                <a:effectLst/>
              </a:rPr>
              <a:t>Root Port = Closest to the root bridge</a:t>
            </a:r>
          </a:p>
          <a:p>
            <a:r>
              <a:rPr lang="en-US" dirty="0" smtClean="0">
                <a:effectLst/>
              </a:rPr>
              <a:t>Designated Port = Forwarding </a:t>
            </a:r>
          </a:p>
          <a:p>
            <a:r>
              <a:rPr lang="en-US" dirty="0" smtClean="0">
                <a:effectLst/>
              </a:rPr>
              <a:t>Non-Designated Port = Blocking </a:t>
            </a:r>
          </a:p>
          <a:p>
            <a:endParaRPr lang="en-US" b="1" dirty="0" smtClean="0"/>
          </a:p>
        </p:txBody>
      </p:sp>
    </p:spTree>
    <p:extLst>
      <p:ext uri="{BB962C8B-B14F-4D97-AF65-F5344CB8AC3E}">
        <p14:creationId xmlns:p14="http://schemas.microsoft.com/office/powerpoint/2010/main" val="4125232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a:ln/>
        </p:spPr>
      </p:sp>
      <p:sp>
        <p:nvSpPr>
          <p:cNvPr id="675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Course Overview</a:t>
            </a:r>
          </a:p>
          <a:p>
            <a:r>
              <a:rPr lang="en-US" altLang="en-US" smtClean="0">
                <a:latin typeface="Arial" panose="020B0604020202020204" pitchFamily="34" charset="0"/>
              </a:rPr>
              <a:t> </a:t>
            </a:r>
          </a:p>
          <a:p>
            <a:r>
              <a:rPr lang="en-US" altLang="en-US" smtClean="0">
                <a:latin typeface="Arial" panose="020B0604020202020204" pitchFamily="34" charset="0"/>
              </a:rPr>
              <a:t>The primary focus of this course is on routing and routing protocols. The goal is to develop an understanding of how a router learns about remote networks and determines the best path to those networks. This course includes both static routing and dynamic routing protocols. By examining multiple routing protocols, you will gain a better understanding of each of the individual routing protocols and a better perspective of routing in general. Learning the configuration of routing protocols is fairly simple. Developing an understanding of the routing concepts themselves is more difficult, yet is critical for implementing, verifying, and troubleshooting routing operations. </a:t>
            </a:r>
          </a:p>
          <a:p>
            <a:r>
              <a:rPr lang="en-US" altLang="en-US" smtClean="0">
                <a:latin typeface="Arial" panose="020B0604020202020204" pitchFamily="34" charset="0"/>
              </a:rPr>
              <a:t> </a:t>
            </a:r>
          </a:p>
          <a:p>
            <a:r>
              <a:rPr lang="en-US" altLang="en-US" smtClean="0">
                <a:latin typeface="Arial" panose="020B0604020202020204" pitchFamily="34" charset="0"/>
              </a:rPr>
              <a:t>Each static routing and dynamic routing protocol chapter uses a single topology throughout that chapter. You will be using that topology to configure, verify, and troubleshoot the routing operations discussed in the chapter.</a:t>
            </a:r>
          </a:p>
          <a:p>
            <a:r>
              <a:rPr lang="en-US" altLang="en-US" smtClean="0">
                <a:latin typeface="Arial" panose="020B0604020202020204" pitchFamily="34" charset="0"/>
              </a:rPr>
              <a:t> </a:t>
            </a:r>
          </a:p>
          <a:p>
            <a:r>
              <a:rPr lang="en-US" altLang="en-US" smtClean="0">
                <a:latin typeface="Arial" panose="020B0604020202020204" pitchFamily="34" charset="0"/>
              </a:rPr>
              <a:t>The labs and Packet Tracer activities used in this course are designed to help you develop an understanding of how to configure routing operations while reinforcing the concepts learned in each chapter.</a:t>
            </a:r>
          </a:p>
          <a:p>
            <a:r>
              <a:rPr lang="en-US" altLang="en-US" smtClean="0">
                <a:latin typeface="Arial" panose="020B0604020202020204" pitchFamily="34" charset="0"/>
              </a:rPr>
              <a:t> </a:t>
            </a:r>
          </a:p>
          <a:p>
            <a:r>
              <a:rPr lang="en-US" altLang="en-US" smtClean="0">
                <a:latin typeface="Arial" panose="020B0604020202020204" pitchFamily="34" charset="0"/>
              </a:rPr>
              <a:t>Chapter 1 Introduction to Routing and Packet Forwarding - In Chapter 1, you will be introduced to the router, its role in the networks, its main hardware and software components, and the packet forwarding process. You will also be given an overview of directly connected networks, static routing, and dynamic routing protocols, along with a brief introduction to the routing table. Each of these topics is discussed in more detail in later chapters. Chapter1 also includes a review of basic Cisco IOS commands. </a:t>
            </a:r>
          </a:p>
          <a:p>
            <a:r>
              <a:rPr lang="en-US" altLang="en-US" smtClean="0">
                <a:latin typeface="Arial" panose="020B0604020202020204" pitchFamily="34" charset="0"/>
              </a:rPr>
              <a:t> </a:t>
            </a:r>
          </a:p>
          <a:p>
            <a:r>
              <a:rPr lang="en-US" altLang="en-US" smtClean="0">
                <a:latin typeface="Arial" panose="020B0604020202020204" pitchFamily="34" charset="0"/>
              </a:rPr>
              <a:t>Chapter 2 Static Routing - Chapter 2 focuses on the role and configuration of static routes. The routing table process is introduced, and you will be shown how to verify route entries as they are added and deleted from the routing table. This chapter also discusses Cisco Discovery Protocol, which is a tool that you can use to help verify network operations.</a:t>
            </a:r>
          </a:p>
          <a:p>
            <a:r>
              <a:rPr lang="en-US" altLang="en-US" smtClean="0">
                <a:latin typeface="Arial" panose="020B0604020202020204" pitchFamily="34" charset="0"/>
              </a:rPr>
              <a:t> </a:t>
            </a:r>
          </a:p>
          <a:p>
            <a:r>
              <a:rPr lang="en-US" altLang="en-US" smtClean="0">
                <a:latin typeface="Arial" panose="020B0604020202020204" pitchFamily="34" charset="0"/>
              </a:rPr>
              <a:t>Chapter 3 Introduction to Dynamic Routing Protocols - Chapter 3 provides an overview of routing protocol concepts and the various dynamic routing protocols available for routing in IP networks. In this chapter, you will examine the role of routing protocols. There is an overview of the classification of dynamic routing protocols. This overview is useful for comparing and contrasting the different protocols. Most of the information in this chapter is examined in more detail in later chapters. </a:t>
            </a:r>
          </a:p>
          <a:p>
            <a:r>
              <a:rPr lang="en-US" altLang="en-US" smtClean="0">
                <a:latin typeface="Arial" panose="020B0604020202020204" pitchFamily="34" charset="0"/>
              </a:rPr>
              <a:t> </a:t>
            </a:r>
          </a:p>
          <a:p>
            <a:r>
              <a:rPr lang="en-US" altLang="en-US" smtClean="0">
                <a:latin typeface="Arial" panose="020B0604020202020204" pitchFamily="34" charset="0"/>
              </a:rPr>
              <a:t>Chapter 4 Distance Vector Routing Protocols - Chapter 4 presents two different types of routing protocols: distance vector and link-state. You will examine distance vector concepts and operations, including network discovery, routing table maintenance, and the issue of routing loops. In this chapter, you will also be introduced to the concepts used in RIPv1, RIPv2, and EIGRP routing protocols. These routing protocols are discussed in more detail in later chapters.</a:t>
            </a:r>
          </a:p>
          <a:p>
            <a:r>
              <a:rPr lang="en-US" altLang="en-US" smtClean="0">
                <a:latin typeface="Arial" panose="020B0604020202020204" pitchFamily="34" charset="0"/>
              </a:rPr>
              <a:t> </a:t>
            </a:r>
          </a:p>
          <a:p>
            <a:r>
              <a:rPr lang="en-US" altLang="en-US" smtClean="0">
                <a:latin typeface="Arial" panose="020B0604020202020204" pitchFamily="34" charset="0"/>
              </a:rPr>
              <a:t>Chapter 5 RIP version 1 - Chapter 5 is the first chapter that focuses on a specific dynamic routing protocol. In this chapter, you will learn about RIP (Routing Information Protocol) version 1. RIPv1, a classful, distance vector routing protocol, was one of the first IP routing protocols. You will examine the characteristics, operations, and limitations of RIPv1. You will also learn about RIPv1 configuration, verification, and troubleshooting techniques.</a:t>
            </a:r>
          </a:p>
          <a:p>
            <a:r>
              <a:rPr lang="en-US" altLang="en-US" smtClean="0">
                <a:latin typeface="Arial" panose="020B0604020202020204" pitchFamily="34" charset="0"/>
              </a:rPr>
              <a:t> </a:t>
            </a:r>
          </a:p>
          <a:p>
            <a:r>
              <a:rPr lang="en-US" altLang="en-US" smtClean="0">
                <a:latin typeface="Arial" panose="020B0604020202020204" pitchFamily="34" charset="0"/>
              </a:rPr>
              <a:t>Chapter 6 VLSM and CIDR - Chapter 6 reviews the VLSM (Variable Length Subnet Mask) and CIDR (Classless Inter-Domain Routing) concepts that were presented in the Network Fundamentals course. You will explore the benefits of VLSM along with the role and benefits of CIDR in today’s networks. Next, you will be introduced to the role of classless routing protocols. Classless routing protocols RIPv2, EIGRP, and OSPF are examined in later chapters.</a:t>
            </a:r>
          </a:p>
          <a:p>
            <a:r>
              <a:rPr lang="en-US" altLang="en-US" smtClean="0">
                <a:latin typeface="Arial" panose="020B0604020202020204" pitchFamily="34" charset="0"/>
              </a:rPr>
              <a:t> </a:t>
            </a:r>
          </a:p>
          <a:p>
            <a:r>
              <a:rPr lang="en-US" altLang="en-US" smtClean="0">
                <a:latin typeface="Arial" panose="020B0604020202020204" pitchFamily="34" charset="0"/>
              </a:rPr>
              <a:t>Chapter 7 RIPv2 - Chapter 7 examines the next routing protocol presented in this course, RIPv2. RIPv2 is a classless, distance vector routing protocol. You will see how RIPv2 demonstrates the advantages and operations of a classless routing protocol. The chapter begins with a discussion of the limitations of the classful routing protocol, RIPv1. Then RIPv2 is introduced, to show how a classless routing protocol can be used to overcome these limitations. In this chapter, you will also learn the commands necessary to configure and verify RIPv2.</a:t>
            </a:r>
          </a:p>
          <a:p>
            <a:r>
              <a:rPr lang="en-US" altLang="en-US" smtClean="0">
                <a:latin typeface="Arial" panose="020B0604020202020204" pitchFamily="34" charset="0"/>
              </a:rPr>
              <a:t> </a:t>
            </a:r>
          </a:p>
          <a:p>
            <a:r>
              <a:rPr lang="en-US" altLang="en-US" smtClean="0">
                <a:latin typeface="Arial" panose="020B0604020202020204" pitchFamily="34" charset="0"/>
              </a:rPr>
              <a:t>Chapter 8 The Routing Table: A Closer Look - Chapter 8 examines Cisco’s IPv4 routing table in detail. The chapter begins with a discussion of the structure of the routing table. While examining the routing table, you will learn about the lookup process, how the routing table process determines the best match with a packet’s destination IP address, and how to enter a route in the routing table. The chapter concludes with a discussion about the differences between classful and classless routing behaviors. </a:t>
            </a:r>
          </a:p>
          <a:p>
            <a:r>
              <a:rPr lang="en-US" altLang="en-US" smtClean="0">
                <a:latin typeface="Arial" panose="020B0604020202020204" pitchFamily="34" charset="0"/>
              </a:rPr>
              <a:t> </a:t>
            </a:r>
          </a:p>
          <a:p>
            <a:r>
              <a:rPr lang="en-US" altLang="en-US" smtClean="0">
                <a:latin typeface="Arial" panose="020B0604020202020204" pitchFamily="34" charset="0"/>
              </a:rPr>
              <a:t>Chapter 9 EIGRP - Chapter 9 focuses on Cisco EIGRP (Enhanced Interior Gateway Routing Protocol). EIGRP is a classless, enhanced distance vector routing protocol. You will examine the advantages and operations of EIGRP’s DUAL (Diffusing Update Algorithm). Then you will learn about the configuration of EIGRP, including verification and troubleshooting commands.</a:t>
            </a:r>
          </a:p>
          <a:p>
            <a:r>
              <a:rPr lang="en-US" altLang="en-US" smtClean="0">
                <a:latin typeface="Arial" panose="020B0604020202020204" pitchFamily="34" charset="0"/>
              </a:rPr>
              <a:t> </a:t>
            </a:r>
          </a:p>
          <a:p>
            <a:r>
              <a:rPr lang="en-US" altLang="en-US" smtClean="0">
                <a:latin typeface="Arial" panose="020B0604020202020204" pitchFamily="34" charset="0"/>
              </a:rPr>
              <a:t>Chapter 10 Link-State Routing Protocols - Chapter 10 examines link-state routing protocol concepts. You will be introduced to link-state terminology and the link-state routing process. The chapter discusses the benefits and advantages of a link-state routing protocol compared to a distance vector routing protocol. You will then examine the Shortest Path First (SPF) algorithm and how it is used to build a topology map of the network. The link-state routing protocol OSPF is discussed in the following chapter.</a:t>
            </a:r>
          </a:p>
          <a:p>
            <a:r>
              <a:rPr lang="en-US" altLang="en-US" smtClean="0">
                <a:latin typeface="Arial" panose="020B0604020202020204" pitchFamily="34" charset="0"/>
              </a:rPr>
              <a:t> </a:t>
            </a:r>
          </a:p>
          <a:p>
            <a:r>
              <a:rPr lang="en-US" altLang="en-US" smtClean="0">
                <a:latin typeface="Arial" panose="020B0604020202020204" pitchFamily="34" charset="0"/>
              </a:rPr>
              <a:t>Chapter 11 OSPF - The final chapter in this course is an examination of the classless, link-state routing protocol OSPF (Open Shortest Path First). In this chapter, you will examine OSPF operations and configuration, including verification and troubleshooting commands. By the end of this course, you should feel confident in your knowledge of routing and routing protocols. With continued study and practice, you will be able to put your new skills to work.</a:t>
            </a:r>
          </a:p>
          <a:p>
            <a:r>
              <a:rPr lang="en-US" altLang="en-US" smtClean="0">
                <a:latin typeface="Arial" panose="020B0604020202020204" pitchFamily="34" charset="0"/>
              </a:rPr>
              <a:t> </a:t>
            </a:r>
          </a:p>
          <a:p>
            <a:r>
              <a:rPr lang="en-US" altLang="en-US" smtClean="0">
                <a:latin typeface="Arial" panose="020B0604020202020204" pitchFamily="34" charset="0"/>
              </a:rPr>
              <a:t>--</a:t>
            </a:r>
          </a:p>
          <a:p>
            <a:r>
              <a:rPr lang="en-US" altLang="en-US" smtClean="0">
                <a:latin typeface="Arial" panose="020B0604020202020204" pitchFamily="34" charset="0"/>
              </a:rPr>
              <a:t>Chapter 3</a:t>
            </a:r>
          </a:p>
          <a:p>
            <a:r>
              <a:rPr lang="en-US" altLang="en-US" smtClean="0">
                <a:latin typeface="Arial" panose="020B0604020202020204" pitchFamily="34" charset="0"/>
              </a:rPr>
              <a:t>The Evolution of Dynamic Routing Protocols </a:t>
            </a:r>
          </a:p>
          <a:p>
            <a:r>
              <a:rPr lang="en-US" altLang="en-US" smtClean="0">
                <a:latin typeface="Arial" panose="020B0604020202020204" pitchFamily="34" charset="0"/>
              </a:rPr>
              <a:t> </a:t>
            </a:r>
          </a:p>
          <a:p>
            <a:r>
              <a:rPr lang="en-US" altLang="en-US" smtClean="0">
                <a:latin typeface="Arial" panose="020B0604020202020204" pitchFamily="34" charset="0"/>
              </a:rPr>
              <a:t>Dynamic routing protocols have been used in networks since the early 1980s. The first version of RIP was released in 1982, but some of the basic algorithms within the protocol were used on the ARPANET as early as 1969. </a:t>
            </a:r>
          </a:p>
          <a:p>
            <a:r>
              <a:rPr lang="en-US" altLang="en-US" smtClean="0">
                <a:latin typeface="Arial" panose="020B0604020202020204" pitchFamily="34" charset="0"/>
              </a:rPr>
              <a:t> </a:t>
            </a:r>
          </a:p>
          <a:p>
            <a:r>
              <a:rPr lang="en-US" altLang="en-US" smtClean="0">
                <a:latin typeface="Arial" panose="020B0604020202020204" pitchFamily="34" charset="0"/>
              </a:rPr>
              <a:t>As networks have evolved and become more complex, new routing protocols have emerged. The figure shows the classification of routing protocols. </a:t>
            </a:r>
          </a:p>
          <a:p>
            <a:r>
              <a:rPr lang="en-US" altLang="en-US" smtClean="0">
                <a:latin typeface="Arial" panose="020B0604020202020204" pitchFamily="34" charset="0"/>
              </a:rPr>
              <a:t> </a:t>
            </a:r>
          </a:p>
          <a:p>
            <a:r>
              <a:rPr lang="en-US" altLang="en-US" smtClean="0">
                <a:latin typeface="Arial" panose="020B0604020202020204" pitchFamily="34" charset="0"/>
              </a:rPr>
              <a:t>One of the earliest routing protocols was Routing Information Protocol (RIP). RIP has evolved into a newer version RIPv2. However, the newer version of RIP still does not scale to larger network implementations. To address the needs of larger networks, two advanced routing protocols were developed: Open Shortest Path First (OSPF) and Intermediate System-to-Intermediate System (IS-IS). Cisco developed Interior Gateway Routing Protocol (IGRP) and Enhanced IGRP (EIGRP), which also scales well in larger network implementations.</a:t>
            </a:r>
          </a:p>
          <a:p>
            <a:r>
              <a:rPr lang="en-US" altLang="en-US" smtClean="0">
                <a:latin typeface="Arial" panose="020B0604020202020204" pitchFamily="34" charset="0"/>
              </a:rPr>
              <a:t> </a:t>
            </a:r>
          </a:p>
          <a:p>
            <a:r>
              <a:rPr lang="en-US" altLang="en-US" smtClean="0">
                <a:latin typeface="Arial" panose="020B0604020202020204" pitchFamily="34" charset="0"/>
              </a:rPr>
              <a:t>Additionally, there was the need to interconnect different internetworks and provide routing among them. Border Gateway Routing (BGP) protocol is now used between ISPs as well as between ISPs and their larger private clients to exchange routing information.</a:t>
            </a:r>
          </a:p>
          <a:p>
            <a:r>
              <a:rPr lang="en-US" altLang="en-US" smtClean="0">
                <a:latin typeface="Arial" panose="020B0604020202020204" pitchFamily="34" charset="0"/>
              </a:rPr>
              <a:t> </a:t>
            </a:r>
          </a:p>
          <a:p>
            <a:r>
              <a:rPr lang="en-US" altLang="en-US" smtClean="0">
                <a:latin typeface="Arial" panose="020B0604020202020204" pitchFamily="34" charset="0"/>
              </a:rPr>
              <a:t>With the advent of numerous consumer devices using IP, the IPv4 addressing space is nearly exhausted. Thus IPv6 has emerged. To support the communication based on IPv6, newer versions of the IP routing protocols have been developed (see the IPv6 row in the table). </a:t>
            </a:r>
          </a:p>
          <a:p>
            <a:r>
              <a:rPr lang="en-US" altLang="en-US" smtClean="0">
                <a:latin typeface="Arial" panose="020B0604020202020204" pitchFamily="34" charset="0"/>
              </a:rPr>
              <a:t> </a:t>
            </a:r>
          </a:p>
          <a:p>
            <a:r>
              <a:rPr lang="en-US" altLang="en-US" smtClean="0">
                <a:latin typeface="Arial" panose="020B0604020202020204" pitchFamily="34" charset="0"/>
              </a:rPr>
              <a:t>Note: This chapter presents an overview of the different dynamic routing protocols. More details about RIP, EIGRP, and OSPF routing protocols will be discussed in later chapters. The IS-IS and BGP routing protocols are explained in the CCNP curriculum. IGRP is the predecessor to EIGRP and is now obsolete.</a:t>
            </a:r>
          </a:p>
          <a:p>
            <a:r>
              <a:rPr lang="en-US" altLang="en-US" smtClean="0">
                <a:latin typeface="Arial" panose="020B0604020202020204" pitchFamily="34" charset="0"/>
              </a:rPr>
              <a:t> </a:t>
            </a:r>
          </a:p>
          <a:p>
            <a:r>
              <a:rPr lang="en-US" altLang="en-US" smtClean="0">
                <a:latin typeface="Arial" panose="020B0604020202020204" pitchFamily="34" charset="0"/>
              </a:rPr>
              <a:t>Reference: IS-IS</a:t>
            </a:r>
          </a:p>
          <a:p>
            <a:r>
              <a:rPr lang="en-US" altLang="en-US" u="sng" smtClean="0">
                <a:latin typeface="Arial" panose="020B0604020202020204" pitchFamily="34" charset="0"/>
                <a:hlinkClick r:id="rId3"/>
              </a:rPr>
              <a:t>http://en.wikipedia.org/wiki/IS-IS</a:t>
            </a:r>
            <a:r>
              <a:rPr lang="en-US" altLang="en-US" smtClean="0">
                <a:latin typeface="Arial" panose="020B0604020202020204" pitchFamily="34" charset="0"/>
              </a:rPr>
              <a:t> </a:t>
            </a:r>
          </a:p>
        </p:txBody>
      </p:sp>
      <p:sp>
        <p:nvSpPr>
          <p:cNvPr id="675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000">
                <a:solidFill>
                  <a:schemeClr val="tx1"/>
                </a:solidFill>
                <a:latin typeface="Arial" panose="020B0604020202020204" pitchFamily="34" charset="0"/>
                <a:ea typeface="MS PGothic" panose="020B0600070205080204" pitchFamily="34" charset="-128"/>
              </a:defRPr>
            </a:lvl1pPr>
            <a:lvl2pPr marL="742950" indent="-285750" defTabSz="915988" eaLnBrk="0" hangingPunct="0">
              <a:defRPr sz="2000">
                <a:solidFill>
                  <a:schemeClr val="tx1"/>
                </a:solidFill>
                <a:latin typeface="Arial" panose="020B0604020202020204" pitchFamily="34" charset="0"/>
                <a:ea typeface="MS PGothic" panose="020B0600070205080204" pitchFamily="34" charset="-128"/>
              </a:defRPr>
            </a:lvl2pPr>
            <a:lvl3pPr marL="1143000" indent="-228600" defTabSz="915988" eaLnBrk="0" hangingPunct="0">
              <a:defRPr sz="2000">
                <a:solidFill>
                  <a:schemeClr val="tx1"/>
                </a:solidFill>
                <a:latin typeface="Arial" panose="020B0604020202020204" pitchFamily="34" charset="0"/>
                <a:ea typeface="MS PGothic" panose="020B0600070205080204" pitchFamily="34" charset="-128"/>
              </a:defRPr>
            </a:lvl3pPr>
            <a:lvl4pPr marL="1600200" indent="-228600" defTabSz="915988" eaLnBrk="0" hangingPunct="0">
              <a:defRPr sz="2000">
                <a:solidFill>
                  <a:schemeClr val="tx1"/>
                </a:solidFill>
                <a:latin typeface="Arial" panose="020B0604020202020204" pitchFamily="34" charset="0"/>
                <a:ea typeface="MS PGothic" panose="020B0600070205080204" pitchFamily="34" charset="-128"/>
              </a:defRPr>
            </a:lvl4pPr>
            <a:lvl5pPr marL="2057400" indent="-228600" defTabSz="915988"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defTabSz="915988"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defTabSz="915988"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defTabSz="915988"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defTabSz="915988"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fld id="{6629CA1D-1388-4F07-9B3A-586199BBCF82}" type="slidenum">
              <a:rPr lang="en-US" altLang="en-US" sz="1200"/>
              <a:pPr eaLnBrk="1" hangingPunct="1"/>
              <a:t>7</a:t>
            </a:fld>
            <a:endParaRPr lang="en-US" altLang="en-US" sz="1200"/>
          </a:p>
        </p:txBody>
      </p:sp>
    </p:spTree>
    <p:extLst>
      <p:ext uri="{BB962C8B-B14F-4D97-AF65-F5344CB8AC3E}">
        <p14:creationId xmlns:p14="http://schemas.microsoft.com/office/powerpoint/2010/main" val="3809117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1"/>
          <p:cNvSpPr>
            <a:spLocks noGrp="1" noChangeArrowheads="1"/>
          </p:cNvSpPr>
          <p:nvPr>
            <p:ph type="sldNum" sz="quarter" idx="5"/>
          </p:nvPr>
        </p:nvSpPr>
        <p:spPr>
          <a:noFill/>
        </p:spPr>
        <p:txBody>
          <a:bodyPr/>
          <a:lstStyle/>
          <a:p>
            <a:fld id="{3D5F77EF-9F5D-4805-BD17-79024BE7C85C}" type="slidenum">
              <a:rPr lang="en-US" smtClean="0"/>
              <a:pPr/>
              <a:t>42</a:t>
            </a:fld>
            <a:endParaRPr lang="en-US" dirty="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a:buFontTx/>
              <a:buNone/>
            </a:pPr>
            <a:r>
              <a:rPr lang="en-US" b="0" dirty="0" smtClean="0"/>
              <a:t>Chapter 3 Summary</a:t>
            </a:r>
          </a:p>
        </p:txBody>
      </p:sp>
    </p:spTree>
    <p:extLst>
      <p:ext uri="{BB962C8B-B14F-4D97-AF65-F5344CB8AC3E}">
        <p14:creationId xmlns:p14="http://schemas.microsoft.com/office/powerpoint/2010/main" val="3856770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1"/>
          <p:cNvSpPr>
            <a:spLocks noGrp="1" noChangeArrowheads="1"/>
          </p:cNvSpPr>
          <p:nvPr>
            <p:ph type="sldNum" sz="quarter" idx="5"/>
          </p:nvPr>
        </p:nvSpPr>
        <p:spPr>
          <a:noFill/>
        </p:spPr>
        <p:txBody>
          <a:bodyPr/>
          <a:lstStyle/>
          <a:p>
            <a:fld id="{3D5F77EF-9F5D-4805-BD17-79024BE7C85C}" type="slidenum">
              <a:rPr lang="en-US" smtClean="0"/>
              <a:pPr/>
              <a:t>43</a:t>
            </a:fld>
            <a:endParaRPr lang="en-US" dirty="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a:buFontTx/>
              <a:buNone/>
            </a:pPr>
            <a:r>
              <a:rPr lang="en-US" b="0" dirty="0" smtClean="0"/>
              <a:t>Chapter 3 Summary</a:t>
            </a:r>
          </a:p>
        </p:txBody>
      </p:sp>
    </p:spTree>
    <p:extLst>
      <p:ext uri="{BB962C8B-B14F-4D97-AF65-F5344CB8AC3E}">
        <p14:creationId xmlns:p14="http://schemas.microsoft.com/office/powerpoint/2010/main" val="3630594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291D0C-A58D-4FE6-B654-B11D31949D88}"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58562-3721-4F38-A923-AF7DE2877E65}"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
        <p:nvSpPr>
          <p:cNvPr id="10" name="Rectangle 9"/>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7356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91D0C-A58D-4FE6-B654-B11D31949D88}"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58562-3721-4F38-A923-AF7DE2877E65}" type="slidenum">
              <a:rPr lang="en-US" smtClean="0"/>
              <a:t>‹#›</a:t>
            </a:fld>
            <a:endParaRPr lang="en-US"/>
          </a:p>
        </p:txBody>
      </p:sp>
      <p:sp>
        <p:nvSpPr>
          <p:cNvPr id="8" name="Rectangle 7"/>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1200949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91D0C-A58D-4FE6-B654-B11D31949D88}"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58562-3721-4F38-A923-AF7DE2877E65}" type="slidenum">
              <a:rPr lang="en-US" smtClean="0"/>
              <a:t>‹#›</a:t>
            </a:fld>
            <a:endParaRPr lang="en-US"/>
          </a:p>
        </p:txBody>
      </p:sp>
      <p:sp>
        <p:nvSpPr>
          <p:cNvPr id="8" name="Rectangle 7"/>
          <p:cNvSpPr/>
          <p:nvPr userDrawn="1"/>
        </p:nvSpPr>
        <p:spPr>
          <a:xfrm>
            <a:off x="114300" y="328608"/>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42870"/>
            <a:ext cx="1457324" cy="528868"/>
          </a:xfrm>
          <a:prstGeom prst="rect">
            <a:avLst/>
          </a:prstGeom>
        </p:spPr>
      </p:pic>
    </p:spTree>
    <p:extLst>
      <p:ext uri="{BB962C8B-B14F-4D97-AF65-F5344CB8AC3E}">
        <p14:creationId xmlns:p14="http://schemas.microsoft.com/office/powerpoint/2010/main" val="4213080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91D0C-A58D-4FE6-B654-B11D31949D88}"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58562-3721-4F38-A923-AF7DE2877E65}"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
        <p:nvSpPr>
          <p:cNvPr id="10" name="Rectangle 9"/>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64903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b="1">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91D0C-A58D-4FE6-B654-B11D31949D88}"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58562-3721-4F38-A923-AF7DE2877E65}" type="slidenum">
              <a:rPr lang="en-US" smtClean="0"/>
              <a:t>‹#›</a:t>
            </a:fld>
            <a:endParaRPr lang="en-US"/>
          </a:p>
        </p:txBody>
      </p:sp>
      <p:sp>
        <p:nvSpPr>
          <p:cNvPr id="8" name="Rectangle 7"/>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121696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291D0C-A58D-4FE6-B654-B11D31949D88}" type="datetimeFigureOut">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558562-3721-4F38-A923-AF7DE2877E65}" type="slidenum">
              <a:rPr lang="en-US" smtClean="0"/>
              <a:t>‹#›</a:t>
            </a:fld>
            <a:endParaRPr lang="en-US"/>
          </a:p>
        </p:txBody>
      </p:sp>
      <p:sp>
        <p:nvSpPr>
          <p:cNvPr id="9" name="Rectangle 8"/>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698210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291D0C-A58D-4FE6-B654-B11D31949D88}" type="datetimeFigureOut">
              <a:rPr lang="en-US" smtClean="0"/>
              <a:t>10/6/2017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558562-3721-4F38-A923-AF7DE2877E65}" type="slidenum">
              <a:rPr lang="en-US" smtClean="0"/>
              <a:t>‹#›</a:t>
            </a:fld>
            <a:endParaRPr lang="en-US"/>
          </a:p>
        </p:txBody>
      </p:sp>
      <p:sp>
        <p:nvSpPr>
          <p:cNvPr id="11" name="Rectangle 10"/>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620386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38291D0C-A58D-4FE6-B654-B11D31949D88}" type="datetimeFigureOut">
              <a:rPr lang="en-US" smtClean="0"/>
              <a:t>10/6/2017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558562-3721-4F38-A923-AF7DE2877E65}" type="slidenum">
              <a:rPr lang="en-US" smtClean="0"/>
              <a:t>‹#›</a:t>
            </a:fld>
            <a:endParaRPr lang="en-US"/>
          </a:p>
        </p:txBody>
      </p:sp>
      <p:sp>
        <p:nvSpPr>
          <p:cNvPr id="7" name="Rectangle 6"/>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2620844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91D0C-A58D-4FE6-B654-B11D31949D88}" type="datetimeFigureOut">
              <a:rPr lang="en-US" smtClean="0"/>
              <a:t>10/6/2017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558562-3721-4F38-A923-AF7DE2877E65}" type="slidenum">
              <a:rPr lang="en-US" smtClean="0"/>
              <a:t>‹#›</a:t>
            </a:fld>
            <a:endParaRPr lang="en-US"/>
          </a:p>
        </p:txBody>
      </p:sp>
      <p:sp>
        <p:nvSpPr>
          <p:cNvPr id="6" name="Rectangle 5"/>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1597533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91D0C-A58D-4FE6-B654-B11D31949D88}" type="datetimeFigureOut">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558562-3721-4F38-A923-AF7DE2877E65}" type="slidenum">
              <a:rPr lang="en-US" smtClean="0"/>
              <a:t>‹#›</a:t>
            </a:fld>
            <a:endParaRPr lang="en-US"/>
          </a:p>
        </p:txBody>
      </p:sp>
      <p:sp>
        <p:nvSpPr>
          <p:cNvPr id="9" name="Rectangle 8"/>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813277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91D0C-A58D-4FE6-B654-B11D31949D88}" type="datetimeFigureOut">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558562-3721-4F38-A923-AF7DE2877E65}" type="slidenum">
              <a:rPr lang="en-US" smtClean="0"/>
              <a:t>‹#›</a:t>
            </a:fld>
            <a:endParaRPr lang="en-US"/>
          </a:p>
        </p:txBody>
      </p:sp>
      <p:sp>
        <p:nvSpPr>
          <p:cNvPr id="9" name="Rectangle 8"/>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231626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291D0C-A58D-4FE6-B654-B11D31949D88}" type="datetimeFigureOut">
              <a:rPr lang="en-US" smtClean="0"/>
              <a:t>10/6/2017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558562-3721-4F38-A923-AF7DE2877E65}" type="slidenum">
              <a:rPr lang="en-US" smtClean="0"/>
              <a:t>‹#›</a:t>
            </a:fld>
            <a:endParaRPr lang="en-US"/>
          </a:p>
        </p:txBody>
      </p:sp>
    </p:spTree>
    <p:extLst>
      <p:ext uri="{BB962C8B-B14F-4D97-AF65-F5344CB8AC3E}">
        <p14:creationId xmlns:p14="http://schemas.microsoft.com/office/powerpoint/2010/main" val="282667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1.bin"/><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dirty="0">
                <a:solidFill>
                  <a:srgbClr val="C00000"/>
                </a:solidFill>
              </a:rPr>
              <a:t>Internet Routing </a:t>
            </a:r>
            <a:r>
              <a:rPr lang="en-US" altLang="en-US" dirty="0" smtClean="0">
                <a:solidFill>
                  <a:srgbClr val="C00000"/>
                </a:solidFill>
              </a:rPr>
              <a:t>Protocols, </a:t>
            </a:r>
            <a:r>
              <a:rPr lang="en-US" altLang="en-US" dirty="0">
                <a:solidFill>
                  <a:srgbClr val="C00000"/>
                </a:solidFill>
              </a:rPr>
              <a:t/>
            </a:r>
            <a:br>
              <a:rPr lang="en-US" altLang="en-US" dirty="0">
                <a:solidFill>
                  <a:srgbClr val="C00000"/>
                </a:solidFill>
              </a:rPr>
            </a:br>
            <a:r>
              <a:rPr lang="en-US" altLang="en-US" dirty="0">
                <a:solidFill>
                  <a:srgbClr val="C00000"/>
                </a:solidFill>
              </a:rPr>
              <a:t>DHCP, </a:t>
            </a:r>
            <a:r>
              <a:rPr lang="en-US" altLang="en-US" dirty="0" smtClean="0">
                <a:solidFill>
                  <a:srgbClr val="C00000"/>
                </a:solidFill>
              </a:rPr>
              <a:t>and NAT</a:t>
            </a:r>
            <a:endParaRPr lang="en-US" dirty="0">
              <a:solidFill>
                <a:srgbClr val="C00000"/>
              </a:solidFill>
            </a:endParaRPr>
          </a:p>
        </p:txBody>
      </p:sp>
      <p:sp>
        <p:nvSpPr>
          <p:cNvPr id="3" name="Subtitle 2"/>
          <p:cNvSpPr>
            <a:spLocks noGrp="1"/>
          </p:cNvSpPr>
          <p:nvPr>
            <p:ph type="subTitle" idx="1"/>
          </p:nvPr>
        </p:nvSpPr>
        <p:spPr>
          <a:xfrm>
            <a:off x="1524000" y="3602038"/>
            <a:ext cx="9005887" cy="2594225"/>
          </a:xfrm>
        </p:spPr>
        <p:txBody>
          <a:bodyPr>
            <a:normAutofit fontScale="92500" lnSpcReduction="20000"/>
          </a:bodyPr>
          <a:lstStyle/>
          <a:p>
            <a:endParaRPr lang="en-US" sz="3600" dirty="0" smtClean="0"/>
          </a:p>
          <a:p>
            <a:r>
              <a:rPr lang="en-US" sz="3600" dirty="0" smtClean="0"/>
              <a:t>Hwajung Lee</a:t>
            </a:r>
          </a:p>
          <a:p>
            <a:endParaRPr lang="en-US" sz="3600" dirty="0" smtClean="0"/>
          </a:p>
          <a:p>
            <a:r>
              <a:rPr lang="en-US" b="1" dirty="0" smtClean="0"/>
              <a:t>Modified </a:t>
            </a:r>
            <a:r>
              <a:rPr lang="en-US" b="1" dirty="0"/>
              <a:t>from Slides Courtesy of </a:t>
            </a:r>
            <a:endParaRPr lang="en-US" b="1" dirty="0" smtClean="0"/>
          </a:p>
          <a:p>
            <a:r>
              <a:rPr lang="en-US" b="1" dirty="0" smtClean="0"/>
              <a:t>Cisco Networking Academy and </a:t>
            </a:r>
          </a:p>
          <a:p>
            <a:r>
              <a:rPr lang="en-US" b="1" dirty="0" smtClean="0"/>
              <a:t>the book titled </a:t>
            </a:r>
            <a:r>
              <a:rPr lang="en-US" b="1" dirty="0" smtClean="0"/>
              <a:t>Communication Networks by Leon-Garcia</a:t>
            </a:r>
            <a:endParaRPr lang="en-US" b="1" dirty="0"/>
          </a:p>
          <a:p>
            <a:endParaRPr lang="en-US" dirty="0" smtClean="0"/>
          </a:p>
          <a:p>
            <a:endParaRPr lang="en-US" dirty="0"/>
          </a:p>
        </p:txBody>
      </p:sp>
      <p:sp>
        <p:nvSpPr>
          <p:cNvPr id="4" name="Rectangle 3"/>
          <p:cNvSpPr/>
          <p:nvPr/>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1043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altLang="en-US" dirty="0" smtClean="0">
                <a:solidFill>
                  <a:srgbClr val="C00000"/>
                </a:solidFill>
              </a:rPr>
              <a:t>RIP Operation</a:t>
            </a:r>
          </a:p>
        </p:txBody>
      </p:sp>
      <p:sp>
        <p:nvSpPr>
          <p:cNvPr id="23554" name="Rectangle 2"/>
          <p:cNvSpPr>
            <a:spLocks noGrp="1" noChangeArrowheads="1"/>
          </p:cNvSpPr>
          <p:nvPr>
            <p:ph type="body" idx="1"/>
          </p:nvPr>
        </p:nvSpPr>
        <p:spPr>
          <a:xfrm>
            <a:off x="1981201" y="1447801"/>
            <a:ext cx="8202613" cy="3889375"/>
          </a:xfrm>
        </p:spPr>
        <p:txBody>
          <a:bodyPr/>
          <a:lstStyle/>
          <a:p>
            <a:pPr eaLnBrk="1" hangingPunct="1">
              <a:lnSpc>
                <a:spcPct val="80000"/>
              </a:lnSpc>
            </a:pPr>
            <a:r>
              <a:rPr lang="en-US" altLang="en-US" sz="2600" dirty="0"/>
              <a:t>Router sends update message to neighbors every 30 sec</a:t>
            </a:r>
          </a:p>
          <a:p>
            <a:pPr eaLnBrk="1" hangingPunct="1">
              <a:lnSpc>
                <a:spcPct val="80000"/>
              </a:lnSpc>
            </a:pPr>
            <a:r>
              <a:rPr lang="en-US" altLang="en-US" sz="2600" dirty="0"/>
              <a:t>A router expects to receive an update message from each of its neighbors within 180 seconds in the worst case</a:t>
            </a:r>
          </a:p>
          <a:p>
            <a:pPr eaLnBrk="1" hangingPunct="1">
              <a:lnSpc>
                <a:spcPct val="80000"/>
              </a:lnSpc>
            </a:pPr>
            <a:r>
              <a:rPr lang="en-US" altLang="en-US" sz="2600" dirty="0"/>
              <a:t>If router does not receive update message from neighbor X within this limit, it assumes the link to X has failed and sets the corresponding minimum cost to 16 (infinity)</a:t>
            </a:r>
          </a:p>
          <a:p>
            <a:pPr eaLnBrk="1" hangingPunct="1">
              <a:lnSpc>
                <a:spcPct val="80000"/>
              </a:lnSpc>
            </a:pPr>
            <a:r>
              <a:rPr lang="en-US" altLang="en-US" sz="2600" dirty="0"/>
              <a:t>Uses </a:t>
            </a:r>
            <a:r>
              <a:rPr lang="en-US" altLang="en-US" sz="2600" b="1" i="1" dirty="0"/>
              <a:t>split horizon with poisoned reverse</a:t>
            </a:r>
            <a:r>
              <a:rPr lang="en-US" altLang="en-US" sz="2600" dirty="0"/>
              <a:t> </a:t>
            </a:r>
          </a:p>
        </p:txBody>
      </p:sp>
    </p:spTree>
    <p:extLst>
      <p:ext uri="{BB962C8B-B14F-4D97-AF65-F5344CB8AC3E}">
        <p14:creationId xmlns:p14="http://schemas.microsoft.com/office/powerpoint/2010/main" val="2000004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altLang="en-US" dirty="0" smtClean="0">
                <a:solidFill>
                  <a:srgbClr val="C00000"/>
                </a:solidFill>
              </a:rPr>
              <a:t>RIP Protocol</a:t>
            </a:r>
          </a:p>
        </p:txBody>
      </p:sp>
      <p:sp>
        <p:nvSpPr>
          <p:cNvPr id="24578" name="Rectangle 4"/>
          <p:cNvSpPr>
            <a:spLocks noGrp="1" noChangeArrowheads="1"/>
          </p:cNvSpPr>
          <p:nvPr>
            <p:ph type="body" idx="1"/>
          </p:nvPr>
        </p:nvSpPr>
        <p:spPr/>
        <p:txBody>
          <a:bodyPr/>
          <a:lstStyle/>
          <a:p>
            <a:pPr eaLnBrk="1" hangingPunct="1">
              <a:lnSpc>
                <a:spcPct val="90000"/>
              </a:lnSpc>
            </a:pPr>
            <a:r>
              <a:rPr lang="en-US" altLang="en-US" sz="2600"/>
              <a:t>Routers run RIP in active mode (advertise distance vector tables)</a:t>
            </a:r>
          </a:p>
          <a:p>
            <a:pPr eaLnBrk="1" hangingPunct="1">
              <a:lnSpc>
                <a:spcPct val="90000"/>
              </a:lnSpc>
            </a:pPr>
            <a:r>
              <a:rPr lang="en-US" altLang="en-US" sz="2600"/>
              <a:t>Hosts can run RIP in passive mode (update distance vector tables, but do not advertise)</a:t>
            </a:r>
          </a:p>
          <a:p>
            <a:pPr eaLnBrk="1" hangingPunct="1">
              <a:lnSpc>
                <a:spcPct val="90000"/>
              </a:lnSpc>
            </a:pPr>
            <a:r>
              <a:rPr lang="en-US" altLang="en-US" sz="2600"/>
              <a:t>RIP datagrams broadcast over LANs &amp; specifically addressed on pt-pt or multi-access non-broadcast nets</a:t>
            </a:r>
          </a:p>
          <a:p>
            <a:pPr eaLnBrk="1" hangingPunct="1">
              <a:lnSpc>
                <a:spcPct val="90000"/>
              </a:lnSpc>
            </a:pPr>
            <a:r>
              <a:rPr lang="en-US" altLang="en-US" sz="2600"/>
              <a:t>Two RIP packet types:</a:t>
            </a:r>
          </a:p>
          <a:p>
            <a:pPr lvl="1" eaLnBrk="1" hangingPunct="1">
              <a:lnSpc>
                <a:spcPct val="90000"/>
              </a:lnSpc>
            </a:pPr>
            <a:r>
              <a:rPr lang="en-US" altLang="en-US" sz="2200" i="1"/>
              <a:t>reques</a:t>
            </a:r>
            <a:r>
              <a:rPr lang="en-US" altLang="en-US" sz="2200"/>
              <a:t>t to ask neighbor for distance vector table</a:t>
            </a:r>
          </a:p>
          <a:p>
            <a:pPr lvl="1" eaLnBrk="1" hangingPunct="1">
              <a:lnSpc>
                <a:spcPct val="90000"/>
              </a:lnSpc>
            </a:pPr>
            <a:r>
              <a:rPr lang="en-US" altLang="en-US" sz="2200" i="1"/>
              <a:t>response</a:t>
            </a:r>
            <a:r>
              <a:rPr lang="en-US" altLang="en-US" sz="2200"/>
              <a:t> to advertise distance vector table</a:t>
            </a:r>
          </a:p>
          <a:p>
            <a:pPr lvl="2" eaLnBrk="1" hangingPunct="1">
              <a:lnSpc>
                <a:spcPct val="90000"/>
              </a:lnSpc>
            </a:pPr>
            <a:r>
              <a:rPr lang="en-US" altLang="en-US" smtClean="0"/>
              <a:t>periodically; in response to request; triggered</a:t>
            </a:r>
          </a:p>
          <a:p>
            <a:pPr eaLnBrk="1" hangingPunct="1">
              <a:lnSpc>
                <a:spcPct val="90000"/>
              </a:lnSpc>
            </a:pPr>
            <a:endParaRPr lang="en-US" altLang="en-US" sz="2600"/>
          </a:p>
        </p:txBody>
      </p:sp>
    </p:spTree>
    <p:extLst>
      <p:ext uri="{BB962C8B-B14F-4D97-AF65-F5344CB8AC3E}">
        <p14:creationId xmlns:p14="http://schemas.microsoft.com/office/powerpoint/2010/main" val="3872751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xfrm>
            <a:off x="1981200" y="1319213"/>
            <a:ext cx="8229600" cy="5040312"/>
          </a:xfrm>
          <a:noFill/>
        </p:spPr>
        <p:txBody>
          <a:bodyPr/>
          <a:lstStyle/>
          <a:p>
            <a:pPr eaLnBrk="1" hangingPunct="1"/>
            <a:r>
              <a:rPr lang="en-US" altLang="en-US" sz="2600"/>
              <a:t>RFC 2328 (v2)</a:t>
            </a:r>
          </a:p>
          <a:p>
            <a:pPr eaLnBrk="1" hangingPunct="1"/>
            <a:r>
              <a:rPr lang="en-US" altLang="en-US" sz="2600"/>
              <a:t>Fixes some of the deficiencies in RIP</a:t>
            </a:r>
          </a:p>
          <a:p>
            <a:pPr eaLnBrk="1" hangingPunct="1"/>
            <a:r>
              <a:rPr lang="en-US" altLang="en-US" sz="2600"/>
              <a:t>Enables each router to learn complete network topology</a:t>
            </a:r>
          </a:p>
          <a:p>
            <a:pPr eaLnBrk="1" hangingPunct="1"/>
            <a:r>
              <a:rPr lang="en-US" altLang="en-US" sz="2600"/>
              <a:t>Each router monitors the </a:t>
            </a:r>
            <a:r>
              <a:rPr lang="en-US" altLang="en-US" sz="2600" i="1"/>
              <a:t>link state</a:t>
            </a:r>
            <a:r>
              <a:rPr lang="en-US" altLang="en-US" sz="2600"/>
              <a:t> to each neighbor and floods the link-state information to other routers</a:t>
            </a:r>
          </a:p>
          <a:p>
            <a:pPr eaLnBrk="1" hangingPunct="1"/>
            <a:r>
              <a:rPr lang="en-US" altLang="en-US" sz="2600"/>
              <a:t>Each router builds an identical </a:t>
            </a:r>
            <a:r>
              <a:rPr lang="en-US" altLang="en-US" sz="2600" i="1"/>
              <a:t>link-state database</a:t>
            </a:r>
          </a:p>
          <a:p>
            <a:pPr eaLnBrk="1" hangingPunct="1"/>
            <a:r>
              <a:rPr lang="en-US" altLang="en-US" sz="2600"/>
              <a:t>Allows router to build shortest path tree with router as root</a:t>
            </a:r>
          </a:p>
          <a:p>
            <a:pPr eaLnBrk="1" hangingPunct="1"/>
            <a:r>
              <a:rPr lang="en-US" altLang="en-US" sz="2600"/>
              <a:t>OSPF typically converges faster than RIP when there is a failure in the network</a:t>
            </a:r>
          </a:p>
          <a:p>
            <a:pPr eaLnBrk="1" hangingPunct="1"/>
            <a:endParaRPr lang="en-US" altLang="en-US" sz="2600"/>
          </a:p>
        </p:txBody>
      </p:sp>
      <p:sp>
        <p:nvSpPr>
          <p:cNvPr id="26626" name="Rectangle 2"/>
          <p:cNvSpPr>
            <a:spLocks noGrp="1" noChangeArrowheads="1"/>
          </p:cNvSpPr>
          <p:nvPr>
            <p:ph type="title"/>
          </p:nvPr>
        </p:nvSpPr>
        <p:spPr/>
        <p:txBody>
          <a:bodyPr/>
          <a:lstStyle/>
          <a:p>
            <a:pPr eaLnBrk="1" hangingPunct="1"/>
            <a:r>
              <a:rPr lang="en-US" altLang="en-US" dirty="0" smtClean="0">
                <a:solidFill>
                  <a:srgbClr val="C00000"/>
                </a:solidFill>
              </a:rPr>
              <a:t>Open Shortest Path First</a:t>
            </a:r>
          </a:p>
        </p:txBody>
      </p:sp>
    </p:spTree>
    <p:extLst>
      <p:ext uri="{BB962C8B-B14F-4D97-AF65-F5344CB8AC3E}">
        <p14:creationId xmlns:p14="http://schemas.microsoft.com/office/powerpoint/2010/main" val="3924993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body" idx="1"/>
          </p:nvPr>
        </p:nvSpPr>
        <p:spPr>
          <a:xfrm>
            <a:off x="2017713" y="1433514"/>
            <a:ext cx="8437562" cy="4078287"/>
          </a:xfrm>
          <a:noFill/>
        </p:spPr>
        <p:txBody>
          <a:bodyPr/>
          <a:lstStyle/>
          <a:p>
            <a:pPr eaLnBrk="1" hangingPunct="1"/>
            <a:r>
              <a:rPr lang="en-US" altLang="en-US" sz="2400" i="1"/>
              <a:t>Multiple routes</a:t>
            </a:r>
            <a:r>
              <a:rPr lang="en-US" altLang="en-US" sz="2400"/>
              <a:t> to a given destination, one per type of service</a:t>
            </a:r>
          </a:p>
          <a:p>
            <a:pPr eaLnBrk="1" hangingPunct="1"/>
            <a:r>
              <a:rPr lang="en-US" altLang="en-US" sz="2400"/>
              <a:t>Support for </a:t>
            </a:r>
            <a:r>
              <a:rPr lang="en-US" altLang="en-US" sz="2400" i="1"/>
              <a:t>variable-length subnetting</a:t>
            </a:r>
            <a:r>
              <a:rPr lang="en-US" altLang="en-US" sz="2400"/>
              <a:t> by including the subnet mask in the routing message</a:t>
            </a:r>
          </a:p>
          <a:p>
            <a:pPr eaLnBrk="1" hangingPunct="1"/>
            <a:r>
              <a:rPr lang="en-US" altLang="en-US" sz="2400"/>
              <a:t>Distribution of traffic over </a:t>
            </a:r>
            <a:r>
              <a:rPr lang="en-US" altLang="en-US" sz="2400" i="1"/>
              <a:t>multiple paths</a:t>
            </a:r>
            <a:r>
              <a:rPr lang="en-US" altLang="en-US" sz="2400"/>
              <a:t> of equal cost </a:t>
            </a:r>
          </a:p>
          <a:p>
            <a:pPr eaLnBrk="1" hangingPunct="1"/>
            <a:r>
              <a:rPr lang="en-US" altLang="en-US" sz="2400"/>
              <a:t>Uses </a:t>
            </a:r>
            <a:r>
              <a:rPr lang="en-US" altLang="en-US" sz="2400" i="1"/>
              <a:t>notion of area</a:t>
            </a:r>
            <a:r>
              <a:rPr lang="en-US" altLang="en-US" sz="2400"/>
              <a:t> to partition sites into subsets</a:t>
            </a:r>
          </a:p>
          <a:p>
            <a:pPr eaLnBrk="1" hangingPunct="1"/>
            <a:r>
              <a:rPr lang="en-US" altLang="en-US" sz="2400"/>
              <a:t>Support </a:t>
            </a:r>
            <a:r>
              <a:rPr lang="en-US" altLang="en-US" sz="2400" i="1"/>
              <a:t>host-specific routes</a:t>
            </a:r>
            <a:r>
              <a:rPr lang="en-US" altLang="en-US" sz="2400"/>
              <a:t> as well as net-specific routes</a:t>
            </a:r>
          </a:p>
          <a:p>
            <a:pPr eaLnBrk="1" hangingPunct="1"/>
            <a:r>
              <a:rPr lang="en-US" altLang="en-US" sz="2400" i="1"/>
              <a:t>Designated router</a:t>
            </a:r>
            <a:r>
              <a:rPr lang="en-US" altLang="en-US" sz="2400"/>
              <a:t> to minimize table maintenance overhead</a:t>
            </a:r>
          </a:p>
        </p:txBody>
      </p:sp>
      <p:sp>
        <p:nvSpPr>
          <p:cNvPr id="27650" name="Rectangle 2"/>
          <p:cNvSpPr>
            <a:spLocks noGrp="1" noChangeArrowheads="1"/>
          </p:cNvSpPr>
          <p:nvPr>
            <p:ph type="title"/>
          </p:nvPr>
        </p:nvSpPr>
        <p:spPr/>
        <p:txBody>
          <a:bodyPr/>
          <a:lstStyle/>
          <a:p>
            <a:pPr eaLnBrk="1" hangingPunct="1"/>
            <a:r>
              <a:rPr lang="en-US" altLang="en-US" dirty="0" smtClean="0">
                <a:solidFill>
                  <a:srgbClr val="C00000"/>
                </a:solidFill>
              </a:rPr>
              <a:t>OSPF Features</a:t>
            </a:r>
          </a:p>
        </p:txBody>
      </p:sp>
    </p:spTree>
    <p:extLst>
      <p:ext uri="{BB962C8B-B14F-4D97-AF65-F5344CB8AC3E}">
        <p14:creationId xmlns:p14="http://schemas.microsoft.com/office/powerpoint/2010/main" val="3129035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noChangeArrowheads="1"/>
          </p:cNvSpPr>
          <p:nvPr>
            <p:ph type="body" idx="1"/>
          </p:nvPr>
        </p:nvSpPr>
        <p:spPr>
          <a:xfrm>
            <a:off x="1984376" y="1459840"/>
            <a:ext cx="8074025" cy="5075238"/>
          </a:xfrm>
        </p:spPr>
        <p:txBody>
          <a:bodyPr/>
          <a:lstStyle/>
          <a:p>
            <a:pPr eaLnBrk="1" hangingPunct="1">
              <a:lnSpc>
                <a:spcPct val="90000"/>
              </a:lnSpc>
            </a:pPr>
            <a:r>
              <a:rPr lang="en-US" altLang="en-US" sz="2400" dirty="0"/>
              <a:t>Used in OSPF to distribute link state (LS) information</a:t>
            </a:r>
          </a:p>
          <a:p>
            <a:pPr eaLnBrk="1" hangingPunct="1">
              <a:lnSpc>
                <a:spcPct val="90000"/>
              </a:lnSpc>
            </a:pPr>
            <a:r>
              <a:rPr lang="en-US" altLang="en-US" sz="2400" dirty="0"/>
              <a:t>Forward incoming packet to all ports except where packet came in</a:t>
            </a:r>
          </a:p>
          <a:p>
            <a:pPr eaLnBrk="1" hangingPunct="1">
              <a:lnSpc>
                <a:spcPct val="90000"/>
              </a:lnSpc>
            </a:pPr>
            <a:r>
              <a:rPr lang="en-US" altLang="en-US" sz="2400" dirty="0"/>
              <a:t>Packet eventually reaches destination as long as there is a path between the source and destination</a:t>
            </a:r>
          </a:p>
          <a:p>
            <a:pPr eaLnBrk="1" hangingPunct="1">
              <a:lnSpc>
                <a:spcPct val="90000"/>
              </a:lnSpc>
            </a:pPr>
            <a:r>
              <a:rPr lang="en-US" altLang="en-US" sz="2400" dirty="0"/>
              <a:t>Generates exponential number of packet transmissions</a:t>
            </a:r>
          </a:p>
          <a:p>
            <a:pPr eaLnBrk="1" hangingPunct="1">
              <a:lnSpc>
                <a:spcPct val="90000"/>
              </a:lnSpc>
            </a:pPr>
            <a:r>
              <a:rPr lang="en-US" altLang="en-US" sz="2400" dirty="0"/>
              <a:t>Approaches to limit # of transmissions:</a:t>
            </a:r>
          </a:p>
          <a:p>
            <a:pPr marL="742950" lvl="1" indent="-285750"/>
            <a:r>
              <a:rPr lang="en-US" altLang="en-US" sz="2200" dirty="0"/>
              <a:t>Use a TTL at each packet; won</a:t>
            </a:r>
            <a:r>
              <a:rPr lang="ja-JP" altLang="en-US" sz="2200" dirty="0"/>
              <a:t>’</a:t>
            </a:r>
            <a:r>
              <a:rPr lang="en-US" altLang="ja-JP" sz="2200" dirty="0"/>
              <a:t>t flood if TTL is reached</a:t>
            </a:r>
          </a:p>
          <a:p>
            <a:pPr marL="742950" lvl="1" indent="-285750"/>
            <a:r>
              <a:rPr lang="en-US" altLang="en-US" sz="2200" dirty="0"/>
              <a:t>Each router adds its identifier to header of packet before it floods the packet; won</a:t>
            </a:r>
            <a:r>
              <a:rPr lang="ja-JP" altLang="en-US" sz="2200" dirty="0"/>
              <a:t>’</a:t>
            </a:r>
            <a:r>
              <a:rPr lang="en-US" altLang="ja-JP" sz="2200" dirty="0"/>
              <a:t>t flood if its identifier is detected</a:t>
            </a:r>
          </a:p>
          <a:p>
            <a:pPr marL="742950" lvl="1" indent="-285750"/>
            <a:r>
              <a:rPr lang="en-US" altLang="en-US" sz="2200" dirty="0"/>
              <a:t>Each packet from a given source is identified with a unique sequence number; won</a:t>
            </a:r>
            <a:r>
              <a:rPr lang="ja-JP" altLang="en-US" sz="2200" dirty="0"/>
              <a:t>’</a:t>
            </a:r>
            <a:r>
              <a:rPr lang="en-US" altLang="ja-JP" sz="2200" dirty="0"/>
              <a:t>t flood if sequence number is same</a:t>
            </a:r>
            <a:endParaRPr lang="en-US" altLang="en-US" sz="2200" dirty="0"/>
          </a:p>
        </p:txBody>
      </p:sp>
      <p:sp>
        <p:nvSpPr>
          <p:cNvPr id="28674" name="Rectangle 1032"/>
          <p:cNvSpPr>
            <a:spLocks noGrp="1" noChangeArrowheads="1"/>
          </p:cNvSpPr>
          <p:nvPr>
            <p:ph type="title"/>
          </p:nvPr>
        </p:nvSpPr>
        <p:spPr/>
        <p:txBody>
          <a:bodyPr/>
          <a:lstStyle/>
          <a:p>
            <a:pPr eaLnBrk="1" hangingPunct="1"/>
            <a:r>
              <a:rPr lang="en-US" altLang="en-US" dirty="0" smtClean="0">
                <a:solidFill>
                  <a:srgbClr val="C00000"/>
                </a:solidFill>
              </a:rPr>
              <a:t>Flooding</a:t>
            </a:r>
          </a:p>
        </p:txBody>
      </p:sp>
    </p:spTree>
    <p:extLst>
      <p:ext uri="{BB962C8B-B14F-4D97-AF65-F5344CB8AC3E}">
        <p14:creationId xmlns:p14="http://schemas.microsoft.com/office/powerpoint/2010/main" val="401514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762000" y="512764"/>
            <a:ext cx="7772400" cy="685800"/>
          </a:xfrm>
        </p:spPr>
        <p:txBody>
          <a:bodyPr>
            <a:normAutofit fontScale="90000"/>
          </a:bodyPr>
          <a:lstStyle/>
          <a:p>
            <a:pPr eaLnBrk="1" hangingPunct="1"/>
            <a:r>
              <a:rPr lang="en-US" altLang="en-US" dirty="0" smtClean="0">
                <a:solidFill>
                  <a:srgbClr val="C00000"/>
                </a:solidFill>
              </a:rPr>
              <a:t>Example OSPF Topology</a:t>
            </a:r>
          </a:p>
        </p:txBody>
      </p:sp>
      <p:grpSp>
        <p:nvGrpSpPr>
          <p:cNvPr id="29698" name="Group 3"/>
          <p:cNvGrpSpPr>
            <a:grpSpLocks/>
          </p:cNvGrpSpPr>
          <p:nvPr/>
        </p:nvGrpSpPr>
        <p:grpSpPr bwMode="auto">
          <a:xfrm>
            <a:off x="2286000" y="1235076"/>
            <a:ext cx="7467600" cy="1990725"/>
            <a:chOff x="480" y="1152"/>
            <a:chExt cx="4704" cy="1254"/>
          </a:xfrm>
        </p:grpSpPr>
        <p:sp>
          <p:nvSpPr>
            <p:cNvPr id="29700" name="Text Box 4"/>
            <p:cNvSpPr txBox="1">
              <a:spLocks noChangeArrowheads="1"/>
            </p:cNvSpPr>
            <p:nvPr/>
          </p:nvSpPr>
          <p:spPr bwMode="auto">
            <a:xfrm>
              <a:off x="480" y="1344"/>
              <a:ext cx="81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r>
                <a:rPr lang="en-US" altLang="en-US" sz="2400"/>
                <a:t>10.5.1.1</a:t>
              </a:r>
            </a:p>
          </p:txBody>
        </p:sp>
        <p:sp>
          <p:nvSpPr>
            <p:cNvPr id="29701" name="Text Box 5"/>
            <p:cNvSpPr txBox="1">
              <a:spLocks noChangeArrowheads="1"/>
            </p:cNvSpPr>
            <p:nvPr/>
          </p:nvSpPr>
          <p:spPr bwMode="auto">
            <a:xfrm>
              <a:off x="1632" y="2112"/>
              <a:ext cx="81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r>
                <a:rPr lang="en-US" altLang="en-US" sz="2400"/>
                <a:t>10.5.1.3</a:t>
              </a:r>
            </a:p>
          </p:txBody>
        </p:sp>
        <p:sp>
          <p:nvSpPr>
            <p:cNvPr id="29702" name="Text Box 6"/>
            <p:cNvSpPr txBox="1">
              <a:spLocks noChangeArrowheads="1"/>
            </p:cNvSpPr>
            <p:nvPr/>
          </p:nvSpPr>
          <p:spPr bwMode="auto">
            <a:xfrm>
              <a:off x="3408" y="2112"/>
              <a:ext cx="81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r>
                <a:rPr lang="en-US" altLang="en-US" sz="2400"/>
                <a:t>10.5.1.5</a:t>
              </a:r>
            </a:p>
          </p:txBody>
        </p:sp>
        <p:sp>
          <p:nvSpPr>
            <p:cNvPr id="29703" name="Text Box 7"/>
            <p:cNvSpPr txBox="1">
              <a:spLocks noChangeArrowheads="1"/>
            </p:cNvSpPr>
            <p:nvPr/>
          </p:nvSpPr>
          <p:spPr bwMode="auto">
            <a:xfrm>
              <a:off x="1968" y="1152"/>
              <a:ext cx="81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r>
                <a:rPr lang="en-US" altLang="en-US" sz="2400"/>
                <a:t>10.5.1.2</a:t>
              </a:r>
            </a:p>
          </p:txBody>
        </p:sp>
        <p:sp>
          <p:nvSpPr>
            <p:cNvPr id="29704" name="Text Box 8"/>
            <p:cNvSpPr txBox="1">
              <a:spLocks noChangeArrowheads="1"/>
            </p:cNvSpPr>
            <p:nvPr/>
          </p:nvSpPr>
          <p:spPr bwMode="auto">
            <a:xfrm>
              <a:off x="3216" y="1152"/>
              <a:ext cx="81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r>
                <a:rPr lang="en-US" altLang="en-US" sz="2400"/>
                <a:t>10.5.1.4</a:t>
              </a:r>
            </a:p>
          </p:txBody>
        </p:sp>
        <p:sp>
          <p:nvSpPr>
            <p:cNvPr id="29705" name="Text Box 9"/>
            <p:cNvSpPr txBox="1">
              <a:spLocks noChangeArrowheads="1"/>
            </p:cNvSpPr>
            <p:nvPr/>
          </p:nvSpPr>
          <p:spPr bwMode="auto">
            <a:xfrm>
              <a:off x="4368" y="1344"/>
              <a:ext cx="81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r>
                <a:rPr lang="en-US" altLang="en-US" sz="2400"/>
                <a:t>10.5.1.6</a:t>
              </a:r>
            </a:p>
          </p:txBody>
        </p:sp>
        <p:sp>
          <p:nvSpPr>
            <p:cNvPr id="29706" name="Line 10"/>
            <p:cNvSpPr>
              <a:spLocks noChangeShapeType="1"/>
            </p:cNvSpPr>
            <p:nvPr/>
          </p:nvSpPr>
          <p:spPr bwMode="auto">
            <a:xfrm flipV="1">
              <a:off x="1296" y="1296"/>
              <a:ext cx="672"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7" name="Line 11"/>
            <p:cNvSpPr>
              <a:spLocks noChangeShapeType="1"/>
            </p:cNvSpPr>
            <p:nvPr/>
          </p:nvSpPr>
          <p:spPr bwMode="auto">
            <a:xfrm>
              <a:off x="2784" y="1296"/>
              <a:ext cx="4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8" name="Line 12"/>
            <p:cNvSpPr>
              <a:spLocks noChangeShapeType="1"/>
            </p:cNvSpPr>
            <p:nvPr/>
          </p:nvSpPr>
          <p:spPr bwMode="auto">
            <a:xfrm>
              <a:off x="4032" y="1296"/>
              <a:ext cx="336"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9" name="Line 13"/>
            <p:cNvSpPr>
              <a:spLocks noChangeShapeType="1"/>
            </p:cNvSpPr>
            <p:nvPr/>
          </p:nvSpPr>
          <p:spPr bwMode="auto">
            <a:xfrm>
              <a:off x="960" y="1632"/>
              <a:ext cx="672"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10" name="Line 14"/>
            <p:cNvSpPr>
              <a:spLocks noChangeShapeType="1"/>
            </p:cNvSpPr>
            <p:nvPr/>
          </p:nvSpPr>
          <p:spPr bwMode="auto">
            <a:xfrm>
              <a:off x="2448" y="2256"/>
              <a:ext cx="9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11" name="Line 15"/>
            <p:cNvSpPr>
              <a:spLocks noChangeShapeType="1"/>
            </p:cNvSpPr>
            <p:nvPr/>
          </p:nvSpPr>
          <p:spPr bwMode="auto">
            <a:xfrm>
              <a:off x="3792" y="1440"/>
              <a:ext cx="0"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12" name="Line 16"/>
            <p:cNvSpPr>
              <a:spLocks noChangeShapeType="1"/>
            </p:cNvSpPr>
            <p:nvPr/>
          </p:nvSpPr>
          <p:spPr bwMode="auto">
            <a:xfrm flipV="1">
              <a:off x="4224" y="1632"/>
              <a:ext cx="576"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13" name="Line 17"/>
            <p:cNvSpPr>
              <a:spLocks noChangeShapeType="1"/>
            </p:cNvSpPr>
            <p:nvPr/>
          </p:nvSpPr>
          <p:spPr bwMode="auto">
            <a:xfrm>
              <a:off x="2160" y="1440"/>
              <a:ext cx="0" cy="6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29699" name="Rectangle 18"/>
          <p:cNvSpPr>
            <a:spLocks noChangeArrowheads="1"/>
          </p:cNvSpPr>
          <p:nvPr/>
        </p:nvSpPr>
        <p:spPr bwMode="auto">
          <a:xfrm>
            <a:off x="2122488" y="3381375"/>
            <a:ext cx="7772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eaLnBrk="1" hangingPunct="1">
              <a:spcBef>
                <a:spcPct val="20000"/>
              </a:spcBef>
              <a:buClr>
                <a:schemeClr val="tx2"/>
              </a:buClr>
              <a:buSzPct val="70000"/>
              <a:buFont typeface="Wingdings" panose="05000000000000000000" pitchFamily="2" charset="2"/>
              <a:buNone/>
            </a:pPr>
            <a:r>
              <a:rPr lang="en-US" altLang="en-US" sz="2600"/>
              <a:t>At steady state: </a:t>
            </a:r>
          </a:p>
          <a:p>
            <a:pPr algn="l" eaLnBrk="1" hangingPunct="1">
              <a:spcBef>
                <a:spcPct val="20000"/>
              </a:spcBef>
              <a:buClr>
                <a:schemeClr val="tx2"/>
              </a:buClr>
              <a:buSzPct val="70000"/>
              <a:buFont typeface="Wingdings" panose="05000000000000000000" pitchFamily="2" charset="2"/>
              <a:buChar char="l"/>
            </a:pPr>
            <a:r>
              <a:rPr lang="en-US" altLang="en-US" sz="2600"/>
              <a:t>All routers have same LS database</a:t>
            </a:r>
          </a:p>
          <a:p>
            <a:pPr algn="l" eaLnBrk="1" hangingPunct="1">
              <a:spcBef>
                <a:spcPct val="20000"/>
              </a:spcBef>
              <a:buClr>
                <a:schemeClr val="tx2"/>
              </a:buClr>
              <a:buSzPct val="70000"/>
              <a:buFont typeface="Wingdings" panose="05000000000000000000" pitchFamily="2" charset="2"/>
              <a:buChar char="l"/>
            </a:pPr>
            <a:r>
              <a:rPr lang="en-US" altLang="en-US" sz="2600"/>
              <a:t>Know how many routers in network</a:t>
            </a:r>
          </a:p>
          <a:p>
            <a:pPr algn="l" eaLnBrk="1" hangingPunct="1">
              <a:spcBef>
                <a:spcPct val="20000"/>
              </a:spcBef>
              <a:buClr>
                <a:schemeClr val="tx2"/>
              </a:buClr>
              <a:buSzPct val="70000"/>
              <a:buFont typeface="Wingdings" panose="05000000000000000000" pitchFamily="2" charset="2"/>
              <a:buChar char="l"/>
            </a:pPr>
            <a:r>
              <a:rPr lang="en-US" altLang="en-US" sz="2600"/>
              <a:t>Interfaces &amp; links between routers</a:t>
            </a:r>
          </a:p>
          <a:p>
            <a:pPr algn="l" eaLnBrk="1" hangingPunct="1">
              <a:spcBef>
                <a:spcPct val="20000"/>
              </a:spcBef>
              <a:buClr>
                <a:schemeClr val="tx2"/>
              </a:buClr>
              <a:buSzPct val="70000"/>
              <a:buFont typeface="Wingdings" panose="05000000000000000000" pitchFamily="2" charset="2"/>
              <a:buChar char="l"/>
            </a:pPr>
            <a:r>
              <a:rPr lang="en-US" altLang="en-US" sz="2600"/>
              <a:t>Cost of each link</a:t>
            </a:r>
          </a:p>
          <a:p>
            <a:pPr algn="l" eaLnBrk="1" hangingPunct="1">
              <a:spcBef>
                <a:spcPct val="20000"/>
              </a:spcBef>
              <a:buClr>
                <a:schemeClr val="tx2"/>
              </a:buClr>
              <a:buSzPct val="70000"/>
              <a:buFont typeface="Wingdings" panose="05000000000000000000" pitchFamily="2" charset="2"/>
              <a:buChar char="l"/>
            </a:pPr>
            <a:r>
              <a:rPr lang="en-US" altLang="en-US" sz="2600"/>
              <a:t>Occasional Hello messages (10 sec) &amp; LS updates sent (30 min)</a:t>
            </a:r>
          </a:p>
        </p:txBody>
      </p:sp>
    </p:spTree>
    <p:extLst>
      <p:ext uri="{BB962C8B-B14F-4D97-AF65-F5344CB8AC3E}">
        <p14:creationId xmlns:p14="http://schemas.microsoft.com/office/powerpoint/2010/main" val="2402816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3"/>
          <p:cNvSpPr>
            <a:spLocks noGrp="1" noChangeArrowheads="1"/>
          </p:cNvSpPr>
          <p:nvPr>
            <p:ph type="body" idx="1"/>
          </p:nvPr>
        </p:nvSpPr>
        <p:spPr>
          <a:xfrm>
            <a:off x="1981201" y="1447800"/>
            <a:ext cx="8499475" cy="4078288"/>
          </a:xfrm>
        </p:spPr>
        <p:txBody>
          <a:bodyPr/>
          <a:lstStyle/>
          <a:p>
            <a:pPr eaLnBrk="1" hangingPunct="1"/>
            <a:r>
              <a:rPr lang="en-US" altLang="en-US" sz="2400"/>
              <a:t>To improve scalability, AS may be partitioned into </a:t>
            </a:r>
            <a:r>
              <a:rPr lang="en-US" altLang="en-US" sz="2400" i="1"/>
              <a:t>areas</a:t>
            </a:r>
          </a:p>
          <a:p>
            <a:pPr marL="742950" lvl="1" indent="-285750"/>
            <a:r>
              <a:rPr lang="en-US" altLang="en-US" sz="2000"/>
              <a:t>Area is identified by 32-bit Area ID</a:t>
            </a:r>
          </a:p>
          <a:p>
            <a:pPr marL="742950" lvl="1" indent="-285750"/>
            <a:r>
              <a:rPr lang="en-US" altLang="en-US" sz="2000"/>
              <a:t>Router in area only knows complete topology inside area &amp; limits the flooding of link-state information to area</a:t>
            </a:r>
          </a:p>
          <a:p>
            <a:pPr marL="742950" lvl="1" indent="-285750"/>
            <a:r>
              <a:rPr lang="en-US" altLang="en-US" sz="2000" i="1"/>
              <a:t>Area border routers</a:t>
            </a:r>
            <a:r>
              <a:rPr lang="en-US" altLang="en-US" sz="2000"/>
              <a:t> summarize info from other areas</a:t>
            </a:r>
          </a:p>
          <a:p>
            <a:pPr eaLnBrk="1" hangingPunct="1"/>
            <a:r>
              <a:rPr lang="en-US" altLang="en-US" sz="2400"/>
              <a:t>Each area must be connected to </a:t>
            </a:r>
            <a:r>
              <a:rPr lang="en-US" altLang="en-US" sz="2400" i="1"/>
              <a:t>backbone area</a:t>
            </a:r>
            <a:r>
              <a:rPr lang="en-US" altLang="en-US" sz="2400"/>
              <a:t> (0.0.0.0)</a:t>
            </a:r>
          </a:p>
          <a:p>
            <a:pPr marL="742950" lvl="1" indent="-285750"/>
            <a:r>
              <a:rPr lang="en-US" altLang="en-US" sz="2000"/>
              <a:t>Distributes routing info between areas</a:t>
            </a:r>
          </a:p>
          <a:p>
            <a:pPr eaLnBrk="1" hangingPunct="1"/>
            <a:r>
              <a:rPr lang="en-US" altLang="en-US" sz="2400" i="1"/>
              <a:t>Internal router</a:t>
            </a:r>
            <a:r>
              <a:rPr lang="en-US" altLang="en-US" sz="2400"/>
              <a:t> has all links to nets within the same area</a:t>
            </a:r>
          </a:p>
          <a:p>
            <a:pPr eaLnBrk="1" hangingPunct="1"/>
            <a:r>
              <a:rPr lang="en-US" altLang="en-US" sz="2400" i="1"/>
              <a:t>Area border router</a:t>
            </a:r>
            <a:r>
              <a:rPr lang="en-US" altLang="en-US" sz="2400"/>
              <a:t> has links to more than one area</a:t>
            </a:r>
          </a:p>
          <a:p>
            <a:pPr eaLnBrk="1" hangingPunct="1"/>
            <a:r>
              <a:rPr lang="en-US" altLang="ko-KR" sz="2400" i="1">
                <a:ea typeface="Gulim" panose="020B0600000101010101" pitchFamily="34" charset="-127"/>
              </a:rPr>
              <a:t>B</a:t>
            </a:r>
            <a:r>
              <a:rPr lang="en-US" altLang="en-US" sz="2400" i="1"/>
              <a:t>ackbone router</a:t>
            </a:r>
            <a:r>
              <a:rPr lang="en-US" altLang="en-US" sz="2400"/>
              <a:t> has links connected to the backbone</a:t>
            </a:r>
          </a:p>
        </p:txBody>
      </p:sp>
      <p:sp>
        <p:nvSpPr>
          <p:cNvPr id="30722" name="Rectangle 4"/>
          <p:cNvSpPr>
            <a:spLocks noGrp="1" noChangeArrowheads="1"/>
          </p:cNvSpPr>
          <p:nvPr>
            <p:ph type="title"/>
          </p:nvPr>
        </p:nvSpPr>
        <p:spPr/>
        <p:txBody>
          <a:bodyPr/>
          <a:lstStyle/>
          <a:p>
            <a:pPr eaLnBrk="1" hangingPunct="1"/>
            <a:r>
              <a:rPr lang="en-US" altLang="en-US" dirty="0" smtClean="0">
                <a:solidFill>
                  <a:srgbClr val="C00000"/>
                </a:solidFill>
              </a:rPr>
              <a:t>OSPF Network</a:t>
            </a:r>
          </a:p>
        </p:txBody>
      </p:sp>
    </p:spTree>
    <p:extLst>
      <p:ext uri="{BB962C8B-B14F-4D97-AF65-F5344CB8AC3E}">
        <p14:creationId xmlns:p14="http://schemas.microsoft.com/office/powerpoint/2010/main" val="3050899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4"/>
          <p:cNvSpPr txBox="1">
            <a:spLocks noChangeArrowheads="1"/>
          </p:cNvSpPr>
          <p:nvPr/>
        </p:nvSpPr>
        <p:spPr bwMode="auto">
          <a:xfrm>
            <a:off x="2193926" y="4611689"/>
            <a:ext cx="198002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400"/>
              <a:t>ABR: 3, 6, 8</a:t>
            </a:r>
          </a:p>
          <a:p>
            <a:pPr algn="l">
              <a:spcBef>
                <a:spcPct val="0"/>
              </a:spcBef>
            </a:pPr>
            <a:r>
              <a:rPr lang="en-US" altLang="en-US" sz="2400"/>
              <a:t>IR:  1,2,7</a:t>
            </a:r>
          </a:p>
          <a:p>
            <a:pPr algn="l">
              <a:spcBef>
                <a:spcPct val="0"/>
              </a:spcBef>
            </a:pPr>
            <a:r>
              <a:rPr lang="en-US" altLang="en-US" sz="2400"/>
              <a:t>BR: 3,4,5,6,8</a:t>
            </a:r>
          </a:p>
        </p:txBody>
      </p:sp>
      <p:sp>
        <p:nvSpPr>
          <p:cNvPr id="31746" name="Oval 8"/>
          <p:cNvSpPr>
            <a:spLocks noChangeArrowheads="1"/>
          </p:cNvSpPr>
          <p:nvPr/>
        </p:nvSpPr>
        <p:spPr bwMode="auto">
          <a:xfrm>
            <a:off x="2335215" y="1539875"/>
            <a:ext cx="2709862" cy="2541588"/>
          </a:xfrm>
          <a:prstGeom prst="ellipse">
            <a:avLst/>
          </a:prstGeom>
          <a:solidFill>
            <a:srgbClr val="92D050"/>
          </a:solidFill>
          <a:ln w="28575">
            <a:solidFill>
              <a:schemeClr val="tx2"/>
            </a:solidFill>
            <a:round/>
            <a:headEnd/>
            <a:tailEnd/>
          </a:ln>
        </p:spPr>
        <p:txBody>
          <a:bodyPr wrap="square"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47" name="Oval 9"/>
          <p:cNvSpPr>
            <a:spLocks noChangeArrowheads="1"/>
          </p:cNvSpPr>
          <p:nvPr/>
        </p:nvSpPr>
        <p:spPr bwMode="auto">
          <a:xfrm>
            <a:off x="7381874" y="1690688"/>
            <a:ext cx="2490690" cy="1860094"/>
          </a:xfrm>
          <a:prstGeom prst="ellipse">
            <a:avLst/>
          </a:prstGeom>
          <a:solidFill>
            <a:srgbClr val="92D050"/>
          </a:solidFill>
          <a:ln w="28575">
            <a:solidFill>
              <a:schemeClr val="tx2"/>
            </a:solidFill>
            <a:round/>
            <a:headEnd/>
            <a:tailEnd/>
          </a:ln>
        </p:spPr>
        <p:txBody>
          <a:bodyPr wrap="square"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48" name="Oval 10"/>
          <p:cNvSpPr>
            <a:spLocks noChangeArrowheads="1"/>
          </p:cNvSpPr>
          <p:nvPr/>
        </p:nvSpPr>
        <p:spPr bwMode="auto">
          <a:xfrm>
            <a:off x="4985836" y="2041689"/>
            <a:ext cx="2481262" cy="2265035"/>
          </a:xfrm>
          <a:prstGeom prst="ellipse">
            <a:avLst/>
          </a:prstGeom>
          <a:solidFill>
            <a:srgbClr val="92D050"/>
          </a:solidFill>
          <a:ln w="28575">
            <a:solidFill>
              <a:schemeClr val="tx2"/>
            </a:solidFill>
            <a:round/>
            <a:headEnd/>
            <a:tailEnd/>
          </a:ln>
        </p:spPr>
        <p:txBody>
          <a:bodyPr wrap="square"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49" name="Oval 11"/>
          <p:cNvSpPr>
            <a:spLocks noChangeArrowheads="1"/>
          </p:cNvSpPr>
          <p:nvPr/>
        </p:nvSpPr>
        <p:spPr bwMode="auto">
          <a:xfrm>
            <a:off x="5021577" y="4347835"/>
            <a:ext cx="2466661" cy="1295728"/>
          </a:xfrm>
          <a:prstGeom prst="ellipse">
            <a:avLst/>
          </a:prstGeom>
          <a:solidFill>
            <a:srgbClr val="92D050"/>
          </a:solidFill>
          <a:ln w="28575">
            <a:solidFill>
              <a:schemeClr val="tx2"/>
            </a:solidFill>
            <a:round/>
            <a:headEnd/>
            <a:tailEnd/>
          </a:ln>
        </p:spPr>
        <p:txBody>
          <a:bodyPr wrap="square"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50" name="Rectangle 12"/>
          <p:cNvSpPr>
            <a:spLocks noChangeArrowheads="1"/>
          </p:cNvSpPr>
          <p:nvPr/>
        </p:nvSpPr>
        <p:spPr bwMode="auto">
          <a:xfrm>
            <a:off x="3990975" y="1887539"/>
            <a:ext cx="363538" cy="346075"/>
          </a:xfrm>
          <a:prstGeom prst="rect">
            <a:avLst/>
          </a:prstGeom>
          <a:solidFill>
            <a:srgbClr val="FF9900"/>
          </a:solidFill>
          <a:ln w="11113">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51" name="Rectangle 13"/>
          <p:cNvSpPr>
            <a:spLocks noChangeArrowheads="1"/>
          </p:cNvSpPr>
          <p:nvPr/>
        </p:nvSpPr>
        <p:spPr bwMode="auto">
          <a:xfrm>
            <a:off x="3670300" y="2986088"/>
            <a:ext cx="363538" cy="349250"/>
          </a:xfrm>
          <a:prstGeom prst="rect">
            <a:avLst/>
          </a:prstGeom>
          <a:solidFill>
            <a:srgbClr val="FF9900"/>
          </a:solidFill>
          <a:ln w="11113">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52" name="Rectangle 14"/>
          <p:cNvSpPr>
            <a:spLocks noChangeArrowheads="1"/>
          </p:cNvSpPr>
          <p:nvPr/>
        </p:nvSpPr>
        <p:spPr bwMode="auto">
          <a:xfrm>
            <a:off x="8488363" y="2517776"/>
            <a:ext cx="361950" cy="346075"/>
          </a:xfrm>
          <a:prstGeom prst="rect">
            <a:avLst/>
          </a:prstGeom>
          <a:solidFill>
            <a:srgbClr val="FF9900"/>
          </a:solidFill>
          <a:ln w="11113">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53" name="Rectangle 15"/>
          <p:cNvSpPr>
            <a:spLocks noChangeArrowheads="1"/>
          </p:cNvSpPr>
          <p:nvPr/>
        </p:nvSpPr>
        <p:spPr bwMode="auto">
          <a:xfrm>
            <a:off x="5562601" y="3155951"/>
            <a:ext cx="365125" cy="346075"/>
          </a:xfrm>
          <a:prstGeom prst="rect">
            <a:avLst/>
          </a:prstGeom>
          <a:solidFill>
            <a:srgbClr val="FF9900"/>
          </a:solidFill>
          <a:ln w="11113">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54" name="Rectangle 16"/>
          <p:cNvSpPr>
            <a:spLocks noChangeArrowheads="1"/>
          </p:cNvSpPr>
          <p:nvPr/>
        </p:nvSpPr>
        <p:spPr bwMode="auto">
          <a:xfrm>
            <a:off x="6527801" y="3263901"/>
            <a:ext cx="365125" cy="346075"/>
          </a:xfrm>
          <a:prstGeom prst="rect">
            <a:avLst/>
          </a:prstGeom>
          <a:solidFill>
            <a:srgbClr val="FF9900"/>
          </a:solidFill>
          <a:ln w="11113">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55" name="Line 17"/>
          <p:cNvSpPr>
            <a:spLocks noChangeShapeType="1"/>
          </p:cNvSpPr>
          <p:nvPr/>
        </p:nvSpPr>
        <p:spPr bwMode="auto">
          <a:xfrm>
            <a:off x="5133976" y="2752726"/>
            <a:ext cx="569913" cy="40322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6" name="Line 18"/>
          <p:cNvSpPr>
            <a:spLocks noChangeShapeType="1"/>
          </p:cNvSpPr>
          <p:nvPr/>
        </p:nvSpPr>
        <p:spPr bwMode="auto">
          <a:xfrm>
            <a:off x="5730876" y="3503613"/>
            <a:ext cx="366713" cy="6985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7" name="Line 19"/>
          <p:cNvSpPr>
            <a:spLocks noChangeShapeType="1"/>
          </p:cNvSpPr>
          <p:nvPr/>
        </p:nvSpPr>
        <p:spPr bwMode="auto">
          <a:xfrm flipH="1">
            <a:off x="6265863" y="3611563"/>
            <a:ext cx="385762" cy="5905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8" name="Line 20"/>
          <p:cNvSpPr>
            <a:spLocks noChangeShapeType="1"/>
          </p:cNvSpPr>
          <p:nvPr/>
        </p:nvSpPr>
        <p:spPr bwMode="auto">
          <a:xfrm>
            <a:off x="5922963" y="3298825"/>
            <a:ext cx="596900" cy="1333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9" name="Line 21"/>
          <p:cNvSpPr>
            <a:spLocks noChangeShapeType="1"/>
          </p:cNvSpPr>
          <p:nvPr/>
        </p:nvSpPr>
        <p:spPr bwMode="auto">
          <a:xfrm flipH="1">
            <a:off x="6738938" y="2708276"/>
            <a:ext cx="385762" cy="55562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0" name="Oval 22"/>
          <p:cNvSpPr>
            <a:spLocks noChangeArrowheads="1"/>
          </p:cNvSpPr>
          <p:nvPr/>
        </p:nvSpPr>
        <p:spPr bwMode="auto">
          <a:xfrm>
            <a:off x="4022726" y="2492376"/>
            <a:ext cx="466725" cy="379413"/>
          </a:xfrm>
          <a:prstGeom prst="ellipse">
            <a:avLst/>
          </a:prstGeom>
          <a:solidFill>
            <a:schemeClr val="accent2"/>
          </a:solidFill>
          <a:ln w="11113">
            <a:solidFill>
              <a:srgbClr val="000000"/>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61" name="Line 23"/>
          <p:cNvSpPr>
            <a:spLocks noChangeShapeType="1"/>
          </p:cNvSpPr>
          <p:nvPr/>
        </p:nvSpPr>
        <p:spPr bwMode="auto">
          <a:xfrm>
            <a:off x="4154488" y="2232026"/>
            <a:ext cx="68262" cy="25082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2" name="Line 24"/>
          <p:cNvSpPr>
            <a:spLocks noChangeShapeType="1"/>
          </p:cNvSpPr>
          <p:nvPr/>
        </p:nvSpPr>
        <p:spPr bwMode="auto">
          <a:xfrm flipV="1">
            <a:off x="3827463" y="2708276"/>
            <a:ext cx="195262" cy="27781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3" name="Line 25"/>
          <p:cNvSpPr>
            <a:spLocks noChangeShapeType="1"/>
          </p:cNvSpPr>
          <p:nvPr/>
        </p:nvSpPr>
        <p:spPr bwMode="auto">
          <a:xfrm flipH="1" flipV="1">
            <a:off x="4487863" y="2708275"/>
            <a:ext cx="285750" cy="444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4" name="Oval 26"/>
          <p:cNvSpPr>
            <a:spLocks noChangeArrowheads="1"/>
          </p:cNvSpPr>
          <p:nvPr/>
        </p:nvSpPr>
        <p:spPr bwMode="auto">
          <a:xfrm>
            <a:off x="3167064" y="1887538"/>
            <a:ext cx="466725" cy="381000"/>
          </a:xfrm>
          <a:prstGeom prst="ellipse">
            <a:avLst/>
          </a:prstGeom>
          <a:solidFill>
            <a:schemeClr val="accent2"/>
          </a:solidFill>
          <a:ln w="11113">
            <a:solidFill>
              <a:srgbClr val="000000"/>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65" name="Oval 27"/>
          <p:cNvSpPr>
            <a:spLocks noChangeArrowheads="1"/>
          </p:cNvSpPr>
          <p:nvPr/>
        </p:nvSpPr>
        <p:spPr bwMode="auto">
          <a:xfrm>
            <a:off x="3557589" y="3611563"/>
            <a:ext cx="466725" cy="381000"/>
          </a:xfrm>
          <a:prstGeom prst="ellipse">
            <a:avLst/>
          </a:prstGeom>
          <a:solidFill>
            <a:schemeClr val="accent2"/>
          </a:solidFill>
          <a:ln w="11113">
            <a:solidFill>
              <a:srgbClr val="000000"/>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66" name="Oval 28"/>
          <p:cNvSpPr>
            <a:spLocks noChangeArrowheads="1"/>
          </p:cNvSpPr>
          <p:nvPr/>
        </p:nvSpPr>
        <p:spPr bwMode="auto">
          <a:xfrm>
            <a:off x="7659689" y="2482850"/>
            <a:ext cx="466725" cy="381000"/>
          </a:xfrm>
          <a:prstGeom prst="ellipse">
            <a:avLst/>
          </a:prstGeom>
          <a:solidFill>
            <a:schemeClr val="accent2"/>
          </a:solidFill>
          <a:ln w="11113">
            <a:solidFill>
              <a:srgbClr val="000000"/>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67" name="Oval 29"/>
          <p:cNvSpPr>
            <a:spLocks noChangeArrowheads="1"/>
          </p:cNvSpPr>
          <p:nvPr/>
        </p:nvSpPr>
        <p:spPr bwMode="auto">
          <a:xfrm>
            <a:off x="8385175" y="1887538"/>
            <a:ext cx="465138" cy="381000"/>
          </a:xfrm>
          <a:prstGeom prst="ellipse">
            <a:avLst/>
          </a:prstGeom>
          <a:solidFill>
            <a:schemeClr val="accent2"/>
          </a:solidFill>
          <a:ln w="11113">
            <a:solidFill>
              <a:srgbClr val="000000"/>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68" name="Oval 30"/>
          <p:cNvSpPr>
            <a:spLocks noChangeArrowheads="1"/>
          </p:cNvSpPr>
          <p:nvPr/>
        </p:nvSpPr>
        <p:spPr bwMode="auto">
          <a:xfrm>
            <a:off x="8488364" y="3052763"/>
            <a:ext cx="466725" cy="381000"/>
          </a:xfrm>
          <a:prstGeom prst="ellipse">
            <a:avLst/>
          </a:prstGeom>
          <a:solidFill>
            <a:schemeClr val="accent2"/>
          </a:solidFill>
          <a:ln w="11113">
            <a:solidFill>
              <a:srgbClr val="000000"/>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69" name="Oval 31"/>
          <p:cNvSpPr>
            <a:spLocks noChangeArrowheads="1"/>
          </p:cNvSpPr>
          <p:nvPr/>
        </p:nvSpPr>
        <p:spPr bwMode="auto">
          <a:xfrm>
            <a:off x="5986464" y="4948238"/>
            <a:ext cx="465137" cy="381000"/>
          </a:xfrm>
          <a:prstGeom prst="ellipse">
            <a:avLst/>
          </a:prstGeom>
          <a:solidFill>
            <a:schemeClr val="accent2"/>
          </a:solidFill>
          <a:ln w="11113">
            <a:solidFill>
              <a:srgbClr val="000000"/>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70" name="Line 32"/>
          <p:cNvSpPr>
            <a:spLocks noChangeShapeType="1"/>
          </p:cNvSpPr>
          <p:nvPr/>
        </p:nvSpPr>
        <p:spPr bwMode="auto">
          <a:xfrm>
            <a:off x="3632200" y="2101850"/>
            <a:ext cx="361950" cy="158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1" name="Line 33"/>
          <p:cNvSpPr>
            <a:spLocks noChangeShapeType="1"/>
          </p:cNvSpPr>
          <p:nvPr/>
        </p:nvSpPr>
        <p:spPr bwMode="auto">
          <a:xfrm>
            <a:off x="3827464" y="3333751"/>
            <a:ext cx="1587" cy="27781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2" name="Line 34"/>
          <p:cNvSpPr>
            <a:spLocks noChangeShapeType="1"/>
          </p:cNvSpPr>
          <p:nvPr/>
        </p:nvSpPr>
        <p:spPr bwMode="auto">
          <a:xfrm>
            <a:off x="7488238" y="2708275"/>
            <a:ext cx="171450" cy="158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3" name="Line 35"/>
          <p:cNvSpPr>
            <a:spLocks noChangeShapeType="1"/>
          </p:cNvSpPr>
          <p:nvPr/>
        </p:nvSpPr>
        <p:spPr bwMode="auto">
          <a:xfrm>
            <a:off x="8124825" y="2708275"/>
            <a:ext cx="363538" cy="158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4" name="Line 36"/>
          <p:cNvSpPr>
            <a:spLocks noChangeShapeType="1"/>
          </p:cNvSpPr>
          <p:nvPr/>
        </p:nvSpPr>
        <p:spPr bwMode="auto">
          <a:xfrm flipV="1">
            <a:off x="8667750" y="2266951"/>
            <a:ext cx="1588" cy="25082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5" name="Line 37"/>
          <p:cNvSpPr>
            <a:spLocks noChangeShapeType="1"/>
          </p:cNvSpPr>
          <p:nvPr/>
        </p:nvSpPr>
        <p:spPr bwMode="auto">
          <a:xfrm>
            <a:off x="8667750" y="2862263"/>
            <a:ext cx="1588" cy="1905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6" name="Line 38"/>
          <p:cNvSpPr>
            <a:spLocks noChangeShapeType="1"/>
          </p:cNvSpPr>
          <p:nvPr/>
        </p:nvSpPr>
        <p:spPr bwMode="auto">
          <a:xfrm>
            <a:off x="6211889" y="4546600"/>
            <a:ext cx="1587" cy="41433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7" name="Rectangle 39"/>
          <p:cNvSpPr>
            <a:spLocks noChangeArrowheads="1"/>
          </p:cNvSpPr>
          <p:nvPr/>
        </p:nvSpPr>
        <p:spPr bwMode="auto">
          <a:xfrm>
            <a:off x="3386138" y="4256088"/>
            <a:ext cx="9746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Area 0.0.0.1</a:t>
            </a:r>
            <a:endParaRPr lang="en-US" altLang="en-US" sz="2400"/>
          </a:p>
        </p:txBody>
      </p:sp>
      <p:sp>
        <p:nvSpPr>
          <p:cNvPr id="31778" name="Rectangle 40"/>
          <p:cNvSpPr>
            <a:spLocks noChangeArrowheads="1"/>
          </p:cNvSpPr>
          <p:nvPr/>
        </p:nvSpPr>
        <p:spPr bwMode="auto">
          <a:xfrm>
            <a:off x="8897938" y="4081463"/>
            <a:ext cx="9746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Area 0.0.0.2</a:t>
            </a:r>
            <a:endParaRPr lang="en-US" altLang="en-US" sz="2400"/>
          </a:p>
        </p:txBody>
      </p:sp>
      <p:sp>
        <p:nvSpPr>
          <p:cNvPr id="31779" name="Rectangle 41"/>
          <p:cNvSpPr>
            <a:spLocks noChangeArrowheads="1"/>
          </p:cNvSpPr>
          <p:nvPr/>
        </p:nvSpPr>
        <p:spPr bwMode="auto">
          <a:xfrm>
            <a:off x="5795963" y="5989638"/>
            <a:ext cx="9746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Area 0.0.0.3</a:t>
            </a:r>
            <a:endParaRPr lang="en-US" altLang="en-US" sz="2400"/>
          </a:p>
        </p:txBody>
      </p:sp>
      <p:sp>
        <p:nvSpPr>
          <p:cNvPr id="31780" name="Rectangle 42"/>
          <p:cNvSpPr>
            <a:spLocks noChangeArrowheads="1"/>
          </p:cNvSpPr>
          <p:nvPr/>
        </p:nvSpPr>
        <p:spPr bwMode="auto">
          <a:xfrm>
            <a:off x="3994151" y="1905000"/>
            <a:ext cx="39052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81" name="Rectangle 43"/>
          <p:cNvSpPr>
            <a:spLocks noChangeArrowheads="1"/>
          </p:cNvSpPr>
          <p:nvPr/>
        </p:nvSpPr>
        <p:spPr bwMode="auto">
          <a:xfrm>
            <a:off x="4073525" y="1965325"/>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R1</a:t>
            </a:r>
            <a:endParaRPr lang="en-US" altLang="en-US" sz="2400"/>
          </a:p>
        </p:txBody>
      </p:sp>
      <p:sp>
        <p:nvSpPr>
          <p:cNvPr id="31782" name="Rectangle 44"/>
          <p:cNvSpPr>
            <a:spLocks noChangeArrowheads="1"/>
          </p:cNvSpPr>
          <p:nvPr/>
        </p:nvSpPr>
        <p:spPr bwMode="auto">
          <a:xfrm>
            <a:off x="3616325" y="3000375"/>
            <a:ext cx="38735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83" name="Rectangle 45"/>
          <p:cNvSpPr>
            <a:spLocks noChangeArrowheads="1"/>
          </p:cNvSpPr>
          <p:nvPr/>
        </p:nvSpPr>
        <p:spPr bwMode="auto">
          <a:xfrm>
            <a:off x="3733800" y="3060700"/>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R2</a:t>
            </a:r>
            <a:endParaRPr lang="en-US" altLang="en-US" sz="2400"/>
          </a:p>
        </p:txBody>
      </p:sp>
      <p:sp>
        <p:nvSpPr>
          <p:cNvPr id="31784" name="Rectangle 46"/>
          <p:cNvSpPr>
            <a:spLocks noChangeArrowheads="1"/>
          </p:cNvSpPr>
          <p:nvPr/>
        </p:nvSpPr>
        <p:spPr bwMode="auto">
          <a:xfrm>
            <a:off x="5545138" y="3175001"/>
            <a:ext cx="387350"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85" name="Rectangle 47"/>
          <p:cNvSpPr>
            <a:spLocks noChangeArrowheads="1"/>
          </p:cNvSpPr>
          <p:nvPr/>
        </p:nvSpPr>
        <p:spPr bwMode="auto">
          <a:xfrm>
            <a:off x="5662613" y="3232150"/>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R4</a:t>
            </a:r>
            <a:endParaRPr lang="en-US" altLang="en-US" sz="2400"/>
          </a:p>
        </p:txBody>
      </p:sp>
      <p:sp>
        <p:nvSpPr>
          <p:cNvPr id="31786" name="Rectangle 48"/>
          <p:cNvSpPr>
            <a:spLocks noChangeArrowheads="1"/>
          </p:cNvSpPr>
          <p:nvPr/>
        </p:nvSpPr>
        <p:spPr bwMode="auto">
          <a:xfrm>
            <a:off x="6526214" y="3276600"/>
            <a:ext cx="38893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87" name="Rectangle 49"/>
          <p:cNvSpPr>
            <a:spLocks noChangeArrowheads="1"/>
          </p:cNvSpPr>
          <p:nvPr/>
        </p:nvSpPr>
        <p:spPr bwMode="auto">
          <a:xfrm>
            <a:off x="6605588" y="3335338"/>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R5</a:t>
            </a:r>
            <a:endParaRPr lang="en-US" altLang="en-US" sz="2400"/>
          </a:p>
        </p:txBody>
      </p:sp>
      <p:sp>
        <p:nvSpPr>
          <p:cNvPr id="31788" name="Rectangle 50"/>
          <p:cNvSpPr>
            <a:spLocks noChangeArrowheads="1"/>
          </p:cNvSpPr>
          <p:nvPr/>
        </p:nvSpPr>
        <p:spPr bwMode="auto">
          <a:xfrm>
            <a:off x="7124701" y="2525713"/>
            <a:ext cx="39052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89" name="Rectangle 51"/>
          <p:cNvSpPr>
            <a:spLocks noChangeArrowheads="1"/>
          </p:cNvSpPr>
          <p:nvPr/>
        </p:nvSpPr>
        <p:spPr bwMode="auto">
          <a:xfrm>
            <a:off x="8475664" y="2525713"/>
            <a:ext cx="38893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90" name="Rectangle 52"/>
          <p:cNvSpPr>
            <a:spLocks noChangeArrowheads="1"/>
          </p:cNvSpPr>
          <p:nvPr/>
        </p:nvSpPr>
        <p:spPr bwMode="auto">
          <a:xfrm>
            <a:off x="8553450" y="2584450"/>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R7</a:t>
            </a:r>
            <a:endParaRPr lang="en-US" altLang="en-US" sz="2400"/>
          </a:p>
        </p:txBody>
      </p:sp>
      <p:sp>
        <p:nvSpPr>
          <p:cNvPr id="31791" name="Rectangle 53"/>
          <p:cNvSpPr>
            <a:spLocks noChangeArrowheads="1"/>
          </p:cNvSpPr>
          <p:nvPr/>
        </p:nvSpPr>
        <p:spPr bwMode="auto">
          <a:xfrm>
            <a:off x="3217863" y="1928813"/>
            <a:ext cx="40005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92" name="Rectangle 54"/>
          <p:cNvSpPr>
            <a:spLocks noChangeArrowheads="1"/>
          </p:cNvSpPr>
          <p:nvPr/>
        </p:nvSpPr>
        <p:spPr bwMode="auto">
          <a:xfrm>
            <a:off x="3303588" y="1963738"/>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N1</a:t>
            </a:r>
            <a:endParaRPr lang="en-US" altLang="en-US" sz="2400"/>
          </a:p>
        </p:txBody>
      </p:sp>
      <p:sp>
        <p:nvSpPr>
          <p:cNvPr id="31793" name="Rectangle 55"/>
          <p:cNvSpPr>
            <a:spLocks noChangeArrowheads="1"/>
          </p:cNvSpPr>
          <p:nvPr/>
        </p:nvSpPr>
        <p:spPr bwMode="auto">
          <a:xfrm>
            <a:off x="4060826" y="2525713"/>
            <a:ext cx="398463"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794" name="Rectangle 56"/>
          <p:cNvSpPr>
            <a:spLocks noChangeArrowheads="1"/>
          </p:cNvSpPr>
          <p:nvPr/>
        </p:nvSpPr>
        <p:spPr bwMode="auto">
          <a:xfrm>
            <a:off x="4132263" y="2584450"/>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N2</a:t>
            </a:r>
            <a:endParaRPr lang="en-US" altLang="en-US" sz="2400"/>
          </a:p>
        </p:txBody>
      </p:sp>
      <p:sp>
        <p:nvSpPr>
          <p:cNvPr id="31795" name="Rectangle 57"/>
          <p:cNvSpPr>
            <a:spLocks noChangeArrowheads="1"/>
          </p:cNvSpPr>
          <p:nvPr/>
        </p:nvSpPr>
        <p:spPr bwMode="auto">
          <a:xfrm>
            <a:off x="3687763" y="3703638"/>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N3</a:t>
            </a:r>
            <a:endParaRPr lang="en-US" altLang="en-US" sz="2400"/>
          </a:p>
        </p:txBody>
      </p:sp>
      <p:sp>
        <p:nvSpPr>
          <p:cNvPr id="31796" name="Rectangle 58"/>
          <p:cNvSpPr>
            <a:spLocks noChangeArrowheads="1"/>
          </p:cNvSpPr>
          <p:nvPr/>
        </p:nvSpPr>
        <p:spPr bwMode="auto">
          <a:xfrm>
            <a:off x="7793038" y="2571750"/>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N4</a:t>
            </a:r>
            <a:endParaRPr lang="en-US" altLang="en-US" sz="2400"/>
          </a:p>
        </p:txBody>
      </p:sp>
      <p:sp>
        <p:nvSpPr>
          <p:cNvPr id="31797" name="Rectangle 59"/>
          <p:cNvSpPr>
            <a:spLocks noChangeArrowheads="1"/>
          </p:cNvSpPr>
          <p:nvPr/>
        </p:nvSpPr>
        <p:spPr bwMode="auto">
          <a:xfrm>
            <a:off x="8534400" y="1989138"/>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N5</a:t>
            </a:r>
            <a:endParaRPr lang="en-US" altLang="en-US" sz="2400"/>
          </a:p>
        </p:txBody>
      </p:sp>
      <p:sp>
        <p:nvSpPr>
          <p:cNvPr id="31798" name="Rectangle 60"/>
          <p:cNvSpPr>
            <a:spLocks noChangeArrowheads="1"/>
          </p:cNvSpPr>
          <p:nvPr/>
        </p:nvSpPr>
        <p:spPr bwMode="auto">
          <a:xfrm>
            <a:off x="8612188" y="3135313"/>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N6</a:t>
            </a:r>
            <a:endParaRPr lang="en-US" altLang="en-US" sz="2400"/>
          </a:p>
        </p:txBody>
      </p:sp>
      <p:sp>
        <p:nvSpPr>
          <p:cNvPr id="31799" name="Rectangle 61"/>
          <p:cNvSpPr>
            <a:spLocks noChangeArrowheads="1"/>
          </p:cNvSpPr>
          <p:nvPr/>
        </p:nvSpPr>
        <p:spPr bwMode="auto">
          <a:xfrm>
            <a:off x="6089651" y="5021264"/>
            <a:ext cx="2587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600">
                <a:solidFill>
                  <a:srgbClr val="000000"/>
                </a:solidFill>
              </a:rPr>
              <a:t>N7</a:t>
            </a:r>
            <a:endParaRPr lang="en-US" altLang="en-US" sz="2800"/>
          </a:p>
        </p:txBody>
      </p:sp>
      <p:sp>
        <p:nvSpPr>
          <p:cNvPr id="31800" name="Line 62"/>
          <p:cNvSpPr>
            <a:spLocks noChangeShapeType="1"/>
          </p:cNvSpPr>
          <p:nvPr/>
        </p:nvSpPr>
        <p:spPr bwMode="auto">
          <a:xfrm flipV="1">
            <a:off x="5792788" y="1768476"/>
            <a:ext cx="176212" cy="140652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801" name="Rectangle 63"/>
          <p:cNvSpPr>
            <a:spLocks noChangeArrowheads="1"/>
          </p:cNvSpPr>
          <p:nvPr/>
        </p:nvSpPr>
        <p:spPr bwMode="auto">
          <a:xfrm>
            <a:off x="5373688" y="1539875"/>
            <a:ext cx="112441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To another AS</a:t>
            </a:r>
            <a:endParaRPr lang="en-US" altLang="en-US" sz="2400"/>
          </a:p>
        </p:txBody>
      </p:sp>
      <p:sp>
        <p:nvSpPr>
          <p:cNvPr id="31802" name="Rectangle 64"/>
          <p:cNvSpPr>
            <a:spLocks noChangeArrowheads="1"/>
          </p:cNvSpPr>
          <p:nvPr/>
        </p:nvSpPr>
        <p:spPr bwMode="auto">
          <a:xfrm>
            <a:off x="6673850" y="4187825"/>
            <a:ext cx="9746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Area 0.0.0.0</a:t>
            </a:r>
            <a:endParaRPr lang="en-US" altLang="en-US" sz="2400"/>
          </a:p>
        </p:txBody>
      </p:sp>
      <p:sp>
        <p:nvSpPr>
          <p:cNvPr id="31803" name="Text Box 65"/>
          <p:cNvSpPr txBox="1">
            <a:spLocks noChangeArrowheads="1"/>
          </p:cNvSpPr>
          <p:nvPr/>
        </p:nvSpPr>
        <p:spPr bwMode="auto">
          <a:xfrm>
            <a:off x="7966076" y="5611813"/>
            <a:ext cx="14573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r>
              <a:rPr lang="en-US" altLang="en-US" sz="1800"/>
              <a:t>R = router  N = network</a:t>
            </a:r>
          </a:p>
        </p:txBody>
      </p:sp>
      <p:sp>
        <p:nvSpPr>
          <p:cNvPr id="31804" name="Rectangle 66"/>
          <p:cNvSpPr>
            <a:spLocks noChangeArrowheads="1"/>
          </p:cNvSpPr>
          <p:nvPr/>
        </p:nvSpPr>
        <p:spPr bwMode="auto">
          <a:xfrm>
            <a:off x="6062663" y="4202114"/>
            <a:ext cx="361950" cy="346075"/>
          </a:xfrm>
          <a:prstGeom prst="rect">
            <a:avLst/>
          </a:prstGeom>
          <a:solidFill>
            <a:srgbClr val="FF9900"/>
          </a:solidFill>
          <a:ln w="11113">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805" name="Rectangle 67"/>
          <p:cNvSpPr>
            <a:spLocks noChangeArrowheads="1"/>
          </p:cNvSpPr>
          <p:nvPr/>
        </p:nvSpPr>
        <p:spPr bwMode="auto">
          <a:xfrm>
            <a:off x="6118225" y="4275138"/>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R8</a:t>
            </a:r>
            <a:endParaRPr lang="en-US" altLang="en-US" sz="2400"/>
          </a:p>
        </p:txBody>
      </p:sp>
      <p:sp>
        <p:nvSpPr>
          <p:cNvPr id="31806" name="Rectangle 68"/>
          <p:cNvSpPr>
            <a:spLocks noChangeArrowheads="1"/>
          </p:cNvSpPr>
          <p:nvPr/>
        </p:nvSpPr>
        <p:spPr bwMode="auto">
          <a:xfrm>
            <a:off x="4811714" y="2530476"/>
            <a:ext cx="365125" cy="347663"/>
          </a:xfrm>
          <a:prstGeom prst="rect">
            <a:avLst/>
          </a:prstGeom>
          <a:solidFill>
            <a:srgbClr val="FF9900"/>
          </a:solidFill>
          <a:ln w="11113">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807" name="Rectangle 69"/>
          <p:cNvSpPr>
            <a:spLocks noChangeArrowheads="1"/>
          </p:cNvSpPr>
          <p:nvPr/>
        </p:nvSpPr>
        <p:spPr bwMode="auto">
          <a:xfrm>
            <a:off x="4889500" y="2584450"/>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R3</a:t>
            </a:r>
            <a:endParaRPr lang="en-US" altLang="en-US" sz="2400"/>
          </a:p>
        </p:txBody>
      </p:sp>
      <p:sp>
        <p:nvSpPr>
          <p:cNvPr id="31808" name="Rectangle 70"/>
          <p:cNvSpPr>
            <a:spLocks noChangeArrowheads="1"/>
          </p:cNvSpPr>
          <p:nvPr/>
        </p:nvSpPr>
        <p:spPr bwMode="auto">
          <a:xfrm>
            <a:off x="7124701" y="2530476"/>
            <a:ext cx="365125" cy="347663"/>
          </a:xfrm>
          <a:prstGeom prst="rect">
            <a:avLst/>
          </a:prstGeom>
          <a:solidFill>
            <a:srgbClr val="FF9900"/>
          </a:solidFill>
          <a:ln w="11113">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809" name="Rectangle 71"/>
          <p:cNvSpPr>
            <a:spLocks noChangeArrowheads="1"/>
          </p:cNvSpPr>
          <p:nvPr/>
        </p:nvSpPr>
        <p:spPr bwMode="auto">
          <a:xfrm>
            <a:off x="7216775" y="2584450"/>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pPr>
            <a:r>
              <a:rPr lang="en-US" altLang="en-US" sz="1400">
                <a:solidFill>
                  <a:srgbClr val="000000"/>
                </a:solidFill>
              </a:rPr>
              <a:t>R6</a:t>
            </a:r>
            <a:endParaRPr lang="en-US" altLang="en-US" sz="2400"/>
          </a:p>
        </p:txBody>
      </p:sp>
      <p:sp>
        <p:nvSpPr>
          <p:cNvPr id="31810" name="Rectangle 72"/>
          <p:cNvSpPr>
            <a:spLocks noGrp="1" noChangeArrowheads="1"/>
          </p:cNvSpPr>
          <p:nvPr>
            <p:ph type="title"/>
          </p:nvPr>
        </p:nvSpPr>
        <p:spPr/>
        <p:txBody>
          <a:bodyPr/>
          <a:lstStyle/>
          <a:p>
            <a:pPr eaLnBrk="1" hangingPunct="1"/>
            <a:r>
              <a:rPr lang="en-US" altLang="en-US" dirty="0" smtClean="0">
                <a:solidFill>
                  <a:srgbClr val="C00000"/>
                </a:solidFill>
              </a:rPr>
              <a:t>OSPF Areas</a:t>
            </a:r>
          </a:p>
        </p:txBody>
      </p:sp>
    </p:spTree>
    <p:extLst>
      <p:ext uri="{BB962C8B-B14F-4D97-AF65-F5344CB8AC3E}">
        <p14:creationId xmlns:p14="http://schemas.microsoft.com/office/powerpoint/2010/main" val="23620001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69" name="Rectangle 3"/>
          <p:cNvSpPr>
            <a:spLocks noGrp="1" noChangeArrowheads="1"/>
          </p:cNvSpPr>
          <p:nvPr>
            <p:ph type="body" idx="1"/>
          </p:nvPr>
        </p:nvSpPr>
        <p:spPr>
          <a:xfrm>
            <a:off x="1900239" y="1366838"/>
            <a:ext cx="8561387" cy="4114800"/>
          </a:xfrm>
        </p:spPr>
        <p:txBody>
          <a:bodyPr>
            <a:normAutofit lnSpcReduction="10000"/>
          </a:bodyPr>
          <a:lstStyle/>
          <a:p>
            <a:pPr eaLnBrk="1" hangingPunct="1"/>
            <a:r>
              <a:rPr lang="en-US" altLang="en-US" sz="2600" i="1"/>
              <a:t>Neighbor routers</a:t>
            </a:r>
            <a:r>
              <a:rPr lang="en-US" altLang="en-US" sz="2600"/>
              <a:t>:  two routers that have interfaces to a common network</a:t>
            </a:r>
          </a:p>
          <a:p>
            <a:pPr marL="742950" lvl="1" indent="-285750"/>
            <a:r>
              <a:rPr lang="en-US" altLang="en-US" sz="2200"/>
              <a:t>Neighbors are discovered dynamically by </a:t>
            </a:r>
            <a:r>
              <a:rPr lang="en-US" altLang="en-US" sz="2200" i="1"/>
              <a:t>Hello protocol</a:t>
            </a:r>
          </a:p>
          <a:p>
            <a:pPr eaLnBrk="1" hangingPunct="1"/>
            <a:r>
              <a:rPr lang="en-US" altLang="en-US" sz="2600"/>
              <a:t>Each neighbor of a router described by a state</a:t>
            </a:r>
          </a:p>
          <a:p>
            <a:pPr eaLnBrk="1" hangingPunct="1"/>
            <a:r>
              <a:rPr lang="en-US" altLang="en-US" sz="2600" i="1"/>
              <a:t>Adjacent router</a:t>
            </a:r>
            <a:r>
              <a:rPr lang="en-US" altLang="en-US" sz="2600"/>
              <a:t>:  neighbor routers become adjacent when they synchronize topology databases by exchange of link state information</a:t>
            </a:r>
          </a:p>
          <a:p>
            <a:pPr marL="742950" lvl="1" indent="-285750"/>
            <a:r>
              <a:rPr lang="en-US" altLang="en-US" sz="2200"/>
              <a:t>Neighbors on point-to-point links become adjacent</a:t>
            </a:r>
          </a:p>
          <a:p>
            <a:pPr marL="742950" lvl="1" indent="-285750"/>
            <a:r>
              <a:rPr lang="en-US" altLang="en-US" sz="2200"/>
              <a:t>Routers on multiaccess nets become adjacent only to </a:t>
            </a:r>
            <a:r>
              <a:rPr lang="en-US" altLang="en-US" sz="2200" i="1"/>
              <a:t>designated &amp; backup designated routers</a:t>
            </a:r>
          </a:p>
          <a:p>
            <a:pPr lvl="2"/>
            <a:r>
              <a:rPr lang="en-US" altLang="en-US" sz="2100"/>
              <a:t>Reduces size of topological database &amp; routing traffic</a:t>
            </a:r>
          </a:p>
        </p:txBody>
      </p:sp>
      <p:sp>
        <p:nvSpPr>
          <p:cNvPr id="32770" name="Rectangle 1028"/>
          <p:cNvSpPr>
            <a:spLocks noGrp="1" noChangeArrowheads="1"/>
          </p:cNvSpPr>
          <p:nvPr>
            <p:ph type="title"/>
          </p:nvPr>
        </p:nvSpPr>
        <p:spPr>
          <a:xfrm>
            <a:off x="838200" y="268869"/>
            <a:ext cx="10515600" cy="1325563"/>
          </a:xfrm>
        </p:spPr>
        <p:txBody>
          <a:bodyPr/>
          <a:lstStyle/>
          <a:p>
            <a:pPr eaLnBrk="1" hangingPunct="1"/>
            <a:r>
              <a:rPr lang="en-US" altLang="en-US" sz="3500" dirty="0">
                <a:solidFill>
                  <a:srgbClr val="C00000"/>
                </a:solidFill>
              </a:rPr>
              <a:t>Neighbor, Adjacent &amp; Designated Routers</a:t>
            </a:r>
          </a:p>
        </p:txBody>
      </p:sp>
    </p:spTree>
    <p:extLst>
      <p:ext uri="{BB962C8B-B14F-4D97-AF65-F5344CB8AC3E}">
        <p14:creationId xmlns:p14="http://schemas.microsoft.com/office/powerpoint/2010/main" val="228834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type="body" idx="1"/>
          </p:nvPr>
        </p:nvSpPr>
        <p:spPr>
          <a:xfrm>
            <a:off x="1981200" y="1371601"/>
            <a:ext cx="8229600" cy="4683125"/>
          </a:xfrm>
        </p:spPr>
        <p:txBody>
          <a:bodyPr/>
          <a:lstStyle/>
          <a:p>
            <a:pPr eaLnBrk="1" hangingPunct="1"/>
            <a:r>
              <a:rPr lang="en-US" altLang="en-US" smtClean="0"/>
              <a:t>Reduces number of adjacencies</a:t>
            </a:r>
          </a:p>
          <a:p>
            <a:pPr eaLnBrk="1" hangingPunct="1"/>
            <a:r>
              <a:rPr lang="en-US" altLang="en-US" smtClean="0"/>
              <a:t>Elected by each multiaccess network after neighbor discovery by hello protocol</a:t>
            </a:r>
          </a:p>
          <a:p>
            <a:pPr eaLnBrk="1" hangingPunct="1"/>
            <a:r>
              <a:rPr lang="en-US" altLang="en-US" smtClean="0"/>
              <a:t>Election based on priority &amp; id fields</a:t>
            </a:r>
          </a:p>
          <a:p>
            <a:pPr eaLnBrk="1" hangingPunct="1"/>
            <a:r>
              <a:rPr lang="en-US" altLang="en-US" smtClean="0"/>
              <a:t>Generates link advertisements that list routers attached to a multi-access network</a:t>
            </a:r>
          </a:p>
          <a:p>
            <a:pPr eaLnBrk="1" hangingPunct="1"/>
            <a:r>
              <a:rPr lang="en-US" altLang="en-US" smtClean="0"/>
              <a:t>Forms adjacencies with routers on multi-access network</a:t>
            </a:r>
          </a:p>
          <a:p>
            <a:pPr eaLnBrk="1" hangingPunct="1"/>
            <a:r>
              <a:rPr lang="en-US" altLang="en-US" smtClean="0"/>
              <a:t>Backup prepared to take over if designated router fails</a:t>
            </a:r>
          </a:p>
        </p:txBody>
      </p:sp>
      <p:sp>
        <p:nvSpPr>
          <p:cNvPr id="33794" name="Rectangle 4"/>
          <p:cNvSpPr>
            <a:spLocks noGrp="1" noChangeArrowheads="1"/>
          </p:cNvSpPr>
          <p:nvPr>
            <p:ph type="title"/>
          </p:nvPr>
        </p:nvSpPr>
        <p:spPr/>
        <p:txBody>
          <a:bodyPr/>
          <a:lstStyle/>
          <a:p>
            <a:pPr eaLnBrk="1" hangingPunct="1"/>
            <a:r>
              <a:rPr lang="en-US" altLang="en-US" dirty="0" smtClean="0">
                <a:solidFill>
                  <a:srgbClr val="C00000"/>
                </a:solidFill>
              </a:rPr>
              <a:t>Designated Routers</a:t>
            </a:r>
          </a:p>
        </p:txBody>
      </p:sp>
    </p:spTree>
    <p:extLst>
      <p:ext uri="{BB962C8B-B14F-4D97-AF65-F5344CB8AC3E}">
        <p14:creationId xmlns:p14="http://schemas.microsoft.com/office/powerpoint/2010/main" val="1432578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57990" y="493713"/>
            <a:ext cx="9186110" cy="838200"/>
          </a:xfrm>
        </p:spPr>
        <p:txBody>
          <a:bodyPr/>
          <a:lstStyle/>
          <a:p>
            <a:pPr eaLnBrk="1" hangingPunct="1"/>
            <a:r>
              <a:rPr lang="en-US" dirty="0" smtClean="0">
                <a:solidFill>
                  <a:srgbClr val="C00000"/>
                </a:solidFill>
                <a:ea typeface="ＭＳ Ｐゴシック" pitchFamily="34" charset="-128"/>
              </a:rPr>
              <a:t>Contents</a:t>
            </a:r>
          </a:p>
        </p:txBody>
      </p:sp>
      <p:sp>
        <p:nvSpPr>
          <p:cNvPr id="6147" name="Rectangle 3"/>
          <p:cNvSpPr>
            <a:spLocks noGrp="1" noChangeArrowheads="1"/>
          </p:cNvSpPr>
          <p:nvPr>
            <p:ph idx="1"/>
          </p:nvPr>
        </p:nvSpPr>
        <p:spPr>
          <a:xfrm>
            <a:off x="757990" y="1601788"/>
            <a:ext cx="11434010" cy="4437062"/>
          </a:xfrm>
        </p:spPr>
        <p:txBody>
          <a:bodyPr>
            <a:normAutofit/>
          </a:bodyPr>
          <a:lstStyle/>
          <a:p>
            <a:r>
              <a:rPr lang="en-US" altLang="en-US" sz="3200" dirty="0">
                <a:solidFill>
                  <a:schemeClr val="tx2"/>
                </a:solidFill>
              </a:rPr>
              <a:t>Basic Routing</a:t>
            </a:r>
          </a:p>
          <a:p>
            <a:r>
              <a:rPr lang="en-US" altLang="en-US" sz="3200" dirty="0"/>
              <a:t>Routing Information Protocol (RIP)</a:t>
            </a:r>
          </a:p>
          <a:p>
            <a:r>
              <a:rPr lang="en-US" altLang="en-US" sz="3200" dirty="0"/>
              <a:t>Open Shortest Path First (OSPF)</a:t>
            </a:r>
          </a:p>
          <a:p>
            <a:r>
              <a:rPr lang="en-US" altLang="en-US" sz="3200" dirty="0" smtClean="0"/>
              <a:t>Dynamic Host Configuration Protocol (DHCP)</a:t>
            </a:r>
          </a:p>
          <a:p>
            <a:r>
              <a:rPr lang="en-US" altLang="en-US" sz="3200" dirty="0" smtClean="0"/>
              <a:t>Network Address Translation (NAT)</a:t>
            </a:r>
            <a:endParaRPr lang="en-US" altLang="en-US" sz="3200" dirty="0"/>
          </a:p>
          <a:p>
            <a:pPr>
              <a:buFont typeface="Wingdings" panose="05000000000000000000" pitchFamily="2" charset="2"/>
              <a:buChar char="§"/>
            </a:pPr>
            <a:r>
              <a:rPr lang="en-US" sz="3200" dirty="0" smtClean="0">
                <a:cs typeface="Arial" charset="0"/>
              </a:rPr>
              <a:t>Summary</a:t>
            </a:r>
            <a:endParaRPr lang="en-US" sz="3200" dirty="0">
              <a:cs typeface="Arial" charset="0"/>
            </a:endParaRPr>
          </a:p>
        </p:txBody>
      </p:sp>
    </p:spTree>
    <p:extLst>
      <p:ext uri="{BB962C8B-B14F-4D97-AF65-F5344CB8AC3E}">
        <p14:creationId xmlns:p14="http://schemas.microsoft.com/office/powerpoint/2010/main" val="9464701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3"/>
          <p:cNvSpPr>
            <a:spLocks noGrp="1" noChangeArrowheads="1"/>
          </p:cNvSpPr>
          <p:nvPr>
            <p:ph type="body" idx="1"/>
          </p:nvPr>
        </p:nvSpPr>
        <p:spPr>
          <a:xfrm>
            <a:off x="1857376" y="1698625"/>
            <a:ext cx="8505825" cy="4114800"/>
          </a:xfrm>
        </p:spPr>
        <p:txBody>
          <a:bodyPr/>
          <a:lstStyle/>
          <a:p>
            <a:pPr eaLnBrk="1" hangingPunct="1">
              <a:lnSpc>
                <a:spcPct val="90000"/>
              </a:lnSpc>
            </a:pPr>
            <a:r>
              <a:rPr lang="en-US" altLang="en-US" sz="2500"/>
              <a:t>Link state info exchanged by adjacent routers to allow </a:t>
            </a:r>
          </a:p>
          <a:p>
            <a:pPr marL="742950" lvl="1" indent="-285750"/>
            <a:r>
              <a:rPr lang="en-US" altLang="en-US" sz="2000"/>
              <a:t>area topology databases to be maintained</a:t>
            </a:r>
          </a:p>
          <a:p>
            <a:pPr marL="742950" lvl="1" indent="-285750"/>
            <a:r>
              <a:rPr lang="en-US" altLang="en-US" sz="2000"/>
              <a:t>inter-area &amp; inter-AS routes to be advertised</a:t>
            </a:r>
            <a:endParaRPr lang="en-US" altLang="en-US"/>
          </a:p>
        </p:txBody>
      </p:sp>
      <p:sp>
        <p:nvSpPr>
          <p:cNvPr id="34818" name="Rectangle 4"/>
          <p:cNvSpPr>
            <a:spLocks noGrp="1" noChangeArrowheads="1"/>
          </p:cNvSpPr>
          <p:nvPr>
            <p:ph type="title"/>
          </p:nvPr>
        </p:nvSpPr>
        <p:spPr/>
        <p:txBody>
          <a:bodyPr/>
          <a:lstStyle/>
          <a:p>
            <a:pPr eaLnBrk="1" hangingPunct="1"/>
            <a:r>
              <a:rPr lang="en-US" altLang="en-US" dirty="0" smtClean="0">
                <a:solidFill>
                  <a:srgbClr val="C00000"/>
                </a:solidFill>
              </a:rPr>
              <a:t>Link State Advertisements</a:t>
            </a:r>
          </a:p>
        </p:txBody>
      </p:sp>
    </p:spTree>
    <p:extLst>
      <p:ext uri="{BB962C8B-B14F-4D97-AF65-F5344CB8AC3E}">
        <p14:creationId xmlns:p14="http://schemas.microsoft.com/office/powerpoint/2010/main" val="4089633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1" name="Rectangle 3"/>
          <p:cNvSpPr>
            <a:spLocks noGrp="1" noChangeArrowheads="1"/>
          </p:cNvSpPr>
          <p:nvPr>
            <p:ph type="body" idx="1"/>
          </p:nvPr>
        </p:nvSpPr>
        <p:spPr>
          <a:xfrm>
            <a:off x="1981200" y="1219200"/>
            <a:ext cx="8382000" cy="5492750"/>
          </a:xfrm>
        </p:spPr>
        <p:txBody>
          <a:bodyPr/>
          <a:lstStyle/>
          <a:p>
            <a:pPr eaLnBrk="1" hangingPunct="1">
              <a:lnSpc>
                <a:spcPct val="90000"/>
              </a:lnSpc>
            </a:pPr>
            <a:r>
              <a:rPr lang="en-US" altLang="en-US" smtClean="0"/>
              <a:t>OSPF packets transmitted directly on IP datagrams; Protocol ID 89</a:t>
            </a:r>
          </a:p>
          <a:p>
            <a:pPr eaLnBrk="1" hangingPunct="1">
              <a:lnSpc>
                <a:spcPct val="90000"/>
              </a:lnSpc>
            </a:pPr>
            <a:r>
              <a:rPr lang="en-US" altLang="en-US" smtClean="0"/>
              <a:t>OSPF packets sent to multicast address 224.0.0.5 (allOSPFRouters on pt-2-pt and broadcast nets)</a:t>
            </a:r>
          </a:p>
          <a:p>
            <a:pPr eaLnBrk="1" hangingPunct="1">
              <a:lnSpc>
                <a:spcPct val="90000"/>
              </a:lnSpc>
            </a:pPr>
            <a:r>
              <a:rPr lang="en-US" altLang="en-US" smtClean="0"/>
              <a:t>OSPF packets sent on specific IP addresses on non-broadcast nets</a:t>
            </a:r>
          </a:p>
          <a:p>
            <a:pPr eaLnBrk="1" hangingPunct="1">
              <a:lnSpc>
                <a:spcPct val="90000"/>
              </a:lnSpc>
            </a:pPr>
            <a:r>
              <a:rPr lang="en-US" altLang="en-US" smtClean="0"/>
              <a:t>Five OSPF packet types:</a:t>
            </a:r>
          </a:p>
          <a:p>
            <a:pPr marL="742950" lvl="1" indent="-285750"/>
            <a:r>
              <a:rPr lang="en-US" altLang="en-US" i="1" smtClean="0"/>
              <a:t>Hello</a:t>
            </a:r>
          </a:p>
          <a:p>
            <a:pPr marL="742950" lvl="1" indent="-285750"/>
            <a:r>
              <a:rPr lang="en-US" altLang="en-US" i="1" smtClean="0"/>
              <a:t>Database description</a:t>
            </a:r>
          </a:p>
          <a:p>
            <a:pPr marL="742950" lvl="1" indent="-285750"/>
            <a:r>
              <a:rPr lang="en-US" altLang="en-US" i="1" smtClean="0"/>
              <a:t>Link state request;  Link state update;  Link state ack</a:t>
            </a:r>
          </a:p>
        </p:txBody>
      </p:sp>
      <p:sp>
        <p:nvSpPr>
          <p:cNvPr id="35842" name="Rectangle 4"/>
          <p:cNvSpPr>
            <a:spLocks noGrp="1" noChangeArrowheads="1"/>
          </p:cNvSpPr>
          <p:nvPr>
            <p:ph type="title"/>
          </p:nvPr>
        </p:nvSpPr>
        <p:spPr>
          <a:xfrm>
            <a:off x="838200" y="292933"/>
            <a:ext cx="10515600" cy="1325563"/>
          </a:xfrm>
        </p:spPr>
        <p:txBody>
          <a:bodyPr/>
          <a:lstStyle/>
          <a:p>
            <a:pPr eaLnBrk="1" hangingPunct="1"/>
            <a:r>
              <a:rPr lang="en-US" altLang="en-US" dirty="0" smtClean="0">
                <a:solidFill>
                  <a:srgbClr val="C00000"/>
                </a:solidFill>
              </a:rPr>
              <a:t>OSPF Protocol</a:t>
            </a:r>
          </a:p>
        </p:txBody>
      </p:sp>
    </p:spTree>
    <p:extLst>
      <p:ext uri="{BB962C8B-B14F-4D97-AF65-F5344CB8AC3E}">
        <p14:creationId xmlns:p14="http://schemas.microsoft.com/office/powerpoint/2010/main" val="1384033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65" name="Rectangle 31"/>
          <p:cNvSpPr>
            <a:spLocks noGrp="1" noChangeArrowheads="1"/>
          </p:cNvSpPr>
          <p:nvPr>
            <p:ph type="title"/>
          </p:nvPr>
        </p:nvSpPr>
        <p:spPr/>
        <p:txBody>
          <a:bodyPr/>
          <a:lstStyle/>
          <a:p>
            <a:pPr eaLnBrk="1" hangingPunct="1"/>
            <a:r>
              <a:rPr lang="en-US" altLang="en-US" dirty="0" smtClean="0"/>
              <a:t>OSPF Header</a:t>
            </a:r>
          </a:p>
        </p:txBody>
      </p:sp>
      <p:sp>
        <p:nvSpPr>
          <p:cNvPr id="36866" name="Rectangle 3"/>
          <p:cNvSpPr>
            <a:spLocks noGrp="1" noChangeArrowheads="1"/>
          </p:cNvSpPr>
          <p:nvPr>
            <p:ph type="body" idx="4294967295"/>
          </p:nvPr>
        </p:nvSpPr>
        <p:spPr>
          <a:xfrm>
            <a:off x="2125664" y="5924550"/>
            <a:ext cx="8542337" cy="852488"/>
          </a:xfrm>
        </p:spPr>
        <p:txBody>
          <a:bodyPr/>
          <a:lstStyle/>
          <a:p>
            <a:pPr eaLnBrk="1" hangingPunct="1"/>
            <a:r>
              <a:rPr lang="en-US" altLang="en-US" sz="2200"/>
              <a:t>Type:   Hello, Database description, Link state request, Link state update, Link state acknowledgements </a:t>
            </a:r>
          </a:p>
        </p:txBody>
      </p:sp>
      <p:grpSp>
        <p:nvGrpSpPr>
          <p:cNvPr id="36867" name="Group 5"/>
          <p:cNvGrpSpPr>
            <a:grpSpLocks/>
          </p:cNvGrpSpPr>
          <p:nvPr/>
        </p:nvGrpSpPr>
        <p:grpSpPr bwMode="auto">
          <a:xfrm>
            <a:off x="2538414" y="1196976"/>
            <a:ext cx="7000875" cy="4708525"/>
            <a:chOff x="639" y="684"/>
            <a:chExt cx="4410" cy="2966"/>
          </a:xfrm>
        </p:grpSpPr>
        <p:sp>
          <p:nvSpPr>
            <p:cNvPr id="36868" name="Rectangle 6"/>
            <p:cNvSpPr>
              <a:spLocks noChangeArrowheads="1"/>
            </p:cNvSpPr>
            <p:nvPr/>
          </p:nvSpPr>
          <p:spPr bwMode="auto">
            <a:xfrm>
              <a:off x="642" y="858"/>
              <a:ext cx="3765" cy="2792"/>
            </a:xfrm>
            <a:prstGeom prst="rect">
              <a:avLst/>
            </a:prstGeom>
            <a:solidFill>
              <a:schemeClr val="folHlink"/>
            </a:solidFill>
            <a:ln w="11113">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6869" name="Rectangle 7"/>
            <p:cNvSpPr>
              <a:spLocks noChangeArrowheads="1"/>
            </p:cNvSpPr>
            <p:nvPr/>
          </p:nvSpPr>
          <p:spPr bwMode="auto">
            <a:xfrm>
              <a:off x="651" y="1282"/>
              <a:ext cx="3747" cy="252"/>
            </a:xfrm>
            <a:prstGeom prst="rect">
              <a:avLst/>
            </a:prstGeom>
            <a:solidFill>
              <a:srgbClr val="B1CCCB"/>
            </a:solid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6870" name="Rectangle 8"/>
            <p:cNvSpPr>
              <a:spLocks noChangeArrowheads="1"/>
            </p:cNvSpPr>
            <p:nvPr/>
          </p:nvSpPr>
          <p:spPr bwMode="auto">
            <a:xfrm>
              <a:off x="653" y="2037"/>
              <a:ext cx="3747" cy="252"/>
            </a:xfrm>
            <a:prstGeom prst="rect">
              <a:avLst/>
            </a:prstGeom>
            <a:solidFill>
              <a:srgbClr val="B1CCCB"/>
            </a:solid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6871" name="Rectangle 9"/>
            <p:cNvSpPr>
              <a:spLocks noChangeArrowheads="1"/>
            </p:cNvSpPr>
            <p:nvPr/>
          </p:nvSpPr>
          <p:spPr bwMode="auto">
            <a:xfrm>
              <a:off x="665" y="3275"/>
              <a:ext cx="3738" cy="252"/>
            </a:xfrm>
            <a:prstGeom prst="rect">
              <a:avLst/>
            </a:prstGeom>
            <a:solidFill>
              <a:srgbClr val="B1CCCB"/>
            </a:solid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6872" name="Rectangle 10"/>
            <p:cNvSpPr>
              <a:spLocks noChangeArrowheads="1"/>
            </p:cNvSpPr>
            <p:nvPr/>
          </p:nvSpPr>
          <p:spPr bwMode="auto">
            <a:xfrm>
              <a:off x="934" y="1004"/>
              <a:ext cx="2811"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1300">
                  <a:solidFill>
                    <a:srgbClr val="000000"/>
                  </a:solidFill>
                </a:rPr>
                <a:t>Version                       Type                                Packet length</a:t>
              </a:r>
              <a:endParaRPr lang="en-US" altLang="en-US" sz="1600"/>
            </a:p>
          </p:txBody>
        </p:sp>
        <p:sp>
          <p:nvSpPr>
            <p:cNvPr id="36873" name="Rectangle 11"/>
            <p:cNvSpPr>
              <a:spLocks noChangeArrowheads="1"/>
            </p:cNvSpPr>
            <p:nvPr/>
          </p:nvSpPr>
          <p:spPr bwMode="auto">
            <a:xfrm>
              <a:off x="2334" y="1349"/>
              <a:ext cx="44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1300">
                  <a:solidFill>
                    <a:srgbClr val="000000"/>
                  </a:solidFill>
                </a:rPr>
                <a:t>Router ID</a:t>
              </a:r>
              <a:endParaRPr lang="en-US" altLang="en-US" sz="1600"/>
            </a:p>
          </p:txBody>
        </p:sp>
        <p:sp>
          <p:nvSpPr>
            <p:cNvPr id="36874" name="Line 12"/>
            <p:cNvSpPr>
              <a:spLocks noChangeShapeType="1"/>
            </p:cNvSpPr>
            <p:nvPr/>
          </p:nvSpPr>
          <p:spPr bwMode="auto">
            <a:xfrm>
              <a:off x="639" y="1226"/>
              <a:ext cx="3772"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5" name="Line 13"/>
            <p:cNvSpPr>
              <a:spLocks noChangeShapeType="1"/>
            </p:cNvSpPr>
            <p:nvPr/>
          </p:nvSpPr>
          <p:spPr bwMode="auto">
            <a:xfrm>
              <a:off x="649" y="1584"/>
              <a:ext cx="3762"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6" name="Line 14"/>
            <p:cNvSpPr>
              <a:spLocks noChangeShapeType="1"/>
            </p:cNvSpPr>
            <p:nvPr/>
          </p:nvSpPr>
          <p:spPr bwMode="auto">
            <a:xfrm>
              <a:off x="639" y="1967"/>
              <a:ext cx="3772"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7" name="Line 15"/>
            <p:cNvSpPr>
              <a:spLocks noChangeShapeType="1"/>
            </p:cNvSpPr>
            <p:nvPr/>
          </p:nvSpPr>
          <p:spPr bwMode="auto">
            <a:xfrm>
              <a:off x="649" y="2351"/>
              <a:ext cx="3762"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8" name="Line 16"/>
            <p:cNvSpPr>
              <a:spLocks noChangeShapeType="1"/>
            </p:cNvSpPr>
            <p:nvPr/>
          </p:nvSpPr>
          <p:spPr bwMode="auto">
            <a:xfrm>
              <a:off x="639" y="2760"/>
              <a:ext cx="3772"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9" name="Line 17"/>
            <p:cNvSpPr>
              <a:spLocks noChangeShapeType="1"/>
            </p:cNvSpPr>
            <p:nvPr/>
          </p:nvSpPr>
          <p:spPr bwMode="auto">
            <a:xfrm flipV="1">
              <a:off x="2519" y="855"/>
              <a:ext cx="1" cy="37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0" name="Line 18"/>
            <p:cNvSpPr>
              <a:spLocks noChangeShapeType="1"/>
            </p:cNvSpPr>
            <p:nvPr/>
          </p:nvSpPr>
          <p:spPr bwMode="auto">
            <a:xfrm flipV="1">
              <a:off x="2519" y="1966"/>
              <a:ext cx="1" cy="38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1" name="Line 19"/>
            <p:cNvSpPr>
              <a:spLocks noChangeShapeType="1"/>
            </p:cNvSpPr>
            <p:nvPr/>
          </p:nvSpPr>
          <p:spPr bwMode="auto">
            <a:xfrm flipV="1">
              <a:off x="1579" y="855"/>
              <a:ext cx="1" cy="37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2" name="Rectangle 20"/>
            <p:cNvSpPr>
              <a:spLocks noChangeArrowheads="1"/>
            </p:cNvSpPr>
            <p:nvPr/>
          </p:nvSpPr>
          <p:spPr bwMode="auto">
            <a:xfrm>
              <a:off x="2374" y="1707"/>
              <a:ext cx="353"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1300">
                  <a:solidFill>
                    <a:srgbClr val="000000"/>
                  </a:solidFill>
                </a:rPr>
                <a:t>Area ID</a:t>
              </a:r>
              <a:endParaRPr lang="en-US" altLang="en-US" sz="1600"/>
            </a:p>
          </p:txBody>
        </p:sp>
        <p:sp>
          <p:nvSpPr>
            <p:cNvPr id="36883" name="Rectangle 21"/>
            <p:cNvSpPr>
              <a:spLocks noChangeArrowheads="1"/>
            </p:cNvSpPr>
            <p:nvPr/>
          </p:nvSpPr>
          <p:spPr bwMode="auto">
            <a:xfrm>
              <a:off x="1304" y="2103"/>
              <a:ext cx="2915"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1300">
                  <a:solidFill>
                    <a:srgbClr val="000000"/>
                  </a:solidFill>
                </a:rPr>
                <a:t>Checksum                                                     Authentication type</a:t>
              </a:r>
              <a:endParaRPr lang="en-US" altLang="en-US" sz="1600"/>
            </a:p>
          </p:txBody>
        </p:sp>
        <p:sp>
          <p:nvSpPr>
            <p:cNvPr id="36884" name="Rectangle 22"/>
            <p:cNvSpPr>
              <a:spLocks noChangeArrowheads="1"/>
            </p:cNvSpPr>
            <p:nvPr/>
          </p:nvSpPr>
          <p:spPr bwMode="auto">
            <a:xfrm>
              <a:off x="2237" y="2499"/>
              <a:ext cx="660"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1300">
                  <a:solidFill>
                    <a:srgbClr val="000000"/>
                  </a:solidFill>
                </a:rPr>
                <a:t>Authentication</a:t>
              </a:r>
              <a:endParaRPr lang="en-US" altLang="en-US" sz="1600"/>
            </a:p>
          </p:txBody>
        </p:sp>
        <p:sp>
          <p:nvSpPr>
            <p:cNvPr id="36885" name="Rectangle 23"/>
            <p:cNvSpPr>
              <a:spLocks noChangeArrowheads="1"/>
            </p:cNvSpPr>
            <p:nvPr/>
          </p:nvSpPr>
          <p:spPr bwMode="auto">
            <a:xfrm>
              <a:off x="2237" y="2908"/>
              <a:ext cx="660"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1300">
                  <a:solidFill>
                    <a:srgbClr val="000000"/>
                  </a:solidFill>
                </a:rPr>
                <a:t>Authentication</a:t>
              </a:r>
              <a:endParaRPr lang="en-US" altLang="en-US" sz="1600"/>
            </a:p>
          </p:txBody>
        </p:sp>
        <p:sp>
          <p:nvSpPr>
            <p:cNvPr id="36886" name="Rectangle 24"/>
            <p:cNvSpPr>
              <a:spLocks noChangeArrowheads="1"/>
            </p:cNvSpPr>
            <p:nvPr/>
          </p:nvSpPr>
          <p:spPr bwMode="auto">
            <a:xfrm>
              <a:off x="659" y="684"/>
              <a:ext cx="3741"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1300">
                  <a:solidFill>
                    <a:srgbClr val="000000"/>
                  </a:solidFill>
                </a:rPr>
                <a:t>0                              8                              16                                                         31</a:t>
              </a:r>
              <a:endParaRPr lang="en-US" altLang="en-US" sz="1600"/>
            </a:p>
          </p:txBody>
        </p:sp>
        <p:sp>
          <p:nvSpPr>
            <p:cNvPr id="36887" name="Line 25"/>
            <p:cNvSpPr>
              <a:spLocks noChangeShapeType="1"/>
            </p:cNvSpPr>
            <p:nvPr/>
          </p:nvSpPr>
          <p:spPr bwMode="auto">
            <a:xfrm>
              <a:off x="647" y="3152"/>
              <a:ext cx="3772"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8" name="AutoShape 26"/>
            <p:cNvSpPr>
              <a:spLocks/>
            </p:cNvSpPr>
            <p:nvPr/>
          </p:nvSpPr>
          <p:spPr bwMode="auto">
            <a:xfrm>
              <a:off x="4480" y="880"/>
              <a:ext cx="104" cy="2256"/>
            </a:xfrm>
            <a:prstGeom prst="rightBrace">
              <a:avLst>
                <a:gd name="adj1" fmla="val 18076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6889" name="AutoShape 27"/>
            <p:cNvSpPr>
              <a:spLocks/>
            </p:cNvSpPr>
            <p:nvPr/>
          </p:nvSpPr>
          <p:spPr bwMode="auto">
            <a:xfrm>
              <a:off x="4480" y="3168"/>
              <a:ext cx="80" cy="472"/>
            </a:xfrm>
            <a:prstGeom prst="rightBrace">
              <a:avLst>
                <a:gd name="adj1" fmla="val 491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6890" name="Text Box 28"/>
            <p:cNvSpPr txBox="1">
              <a:spLocks noChangeArrowheads="1"/>
            </p:cNvSpPr>
            <p:nvPr/>
          </p:nvSpPr>
          <p:spPr bwMode="auto">
            <a:xfrm>
              <a:off x="4566" y="1765"/>
              <a:ext cx="483" cy="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30000"/>
                </a:spcBef>
              </a:pPr>
              <a:r>
                <a:rPr lang="en-US" altLang="en-US" sz="1200"/>
                <a:t>OSPF</a:t>
              </a:r>
            </a:p>
            <a:p>
              <a:pPr algn="l">
                <a:spcBef>
                  <a:spcPct val="30000"/>
                </a:spcBef>
              </a:pPr>
              <a:r>
                <a:rPr lang="en-US" altLang="en-US" sz="1200"/>
                <a:t>common</a:t>
              </a:r>
            </a:p>
            <a:p>
              <a:pPr algn="l">
                <a:spcBef>
                  <a:spcPct val="30000"/>
                </a:spcBef>
              </a:pPr>
              <a:r>
                <a:rPr lang="en-US" altLang="en-US" sz="1200"/>
                <a:t>header</a:t>
              </a:r>
            </a:p>
          </p:txBody>
        </p:sp>
        <p:sp>
          <p:nvSpPr>
            <p:cNvPr id="36891" name="Text Box 29"/>
            <p:cNvSpPr txBox="1">
              <a:spLocks noChangeArrowheads="1"/>
            </p:cNvSpPr>
            <p:nvPr/>
          </p:nvSpPr>
          <p:spPr bwMode="auto">
            <a:xfrm>
              <a:off x="4606" y="3125"/>
              <a:ext cx="398" cy="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30000"/>
                </a:spcBef>
              </a:pPr>
              <a:r>
                <a:rPr lang="en-US" altLang="en-US" sz="1200"/>
                <a:t>OSPF</a:t>
              </a:r>
            </a:p>
            <a:p>
              <a:pPr algn="l">
                <a:spcBef>
                  <a:spcPct val="30000"/>
                </a:spcBef>
              </a:pPr>
              <a:r>
                <a:rPr lang="en-US" altLang="en-US" sz="1200"/>
                <a:t>packet</a:t>
              </a:r>
            </a:p>
            <a:p>
              <a:pPr algn="l">
                <a:spcBef>
                  <a:spcPct val="30000"/>
                </a:spcBef>
              </a:pPr>
              <a:r>
                <a:rPr lang="en-US" altLang="en-US" sz="1200"/>
                <a:t>body</a:t>
              </a:r>
            </a:p>
          </p:txBody>
        </p:sp>
        <p:sp>
          <p:nvSpPr>
            <p:cNvPr id="36892" name="Rectangle 30"/>
            <p:cNvSpPr>
              <a:spLocks noChangeArrowheads="1"/>
            </p:cNvSpPr>
            <p:nvPr/>
          </p:nvSpPr>
          <p:spPr bwMode="auto">
            <a:xfrm>
              <a:off x="2461" y="3364"/>
              <a:ext cx="220"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1300">
                  <a:solidFill>
                    <a:srgbClr val="000000"/>
                  </a:solidFill>
                </a:rPr>
                <a:t>Data</a:t>
              </a:r>
              <a:endParaRPr lang="en-US" altLang="en-US" sz="1600"/>
            </a:p>
          </p:txBody>
        </p:sp>
      </p:grpSp>
    </p:spTree>
    <p:extLst>
      <p:ext uri="{BB962C8B-B14F-4D97-AF65-F5344CB8AC3E}">
        <p14:creationId xmlns:p14="http://schemas.microsoft.com/office/powerpoint/2010/main" val="2153573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altLang="en-US" smtClean="0"/>
              <a:t>OSPF Stages</a:t>
            </a:r>
          </a:p>
        </p:txBody>
      </p:sp>
      <p:sp>
        <p:nvSpPr>
          <p:cNvPr id="37890" name="Rectangle 3"/>
          <p:cNvSpPr>
            <a:spLocks noGrp="1" noChangeArrowheads="1"/>
          </p:cNvSpPr>
          <p:nvPr>
            <p:ph type="body" idx="1"/>
          </p:nvPr>
        </p:nvSpPr>
        <p:spPr>
          <a:xfrm>
            <a:off x="1949450" y="1600201"/>
            <a:ext cx="7842250" cy="4697413"/>
          </a:xfrm>
        </p:spPr>
        <p:txBody>
          <a:bodyPr/>
          <a:lstStyle/>
          <a:p>
            <a:pPr marL="571500" indent="-571500">
              <a:buFont typeface="Wingdings" panose="05000000000000000000" pitchFamily="2" charset="2"/>
              <a:buAutoNum type="arabicPeriod"/>
            </a:pPr>
            <a:r>
              <a:rPr lang="en-US" altLang="en-US" smtClean="0"/>
              <a:t>Discover neighbors by sending Hello packets (every 10 sec) and designated router elected in multiaccess networks</a:t>
            </a:r>
          </a:p>
          <a:p>
            <a:pPr marL="571500" indent="-571500">
              <a:buFont typeface="Wingdings" panose="05000000000000000000" pitchFamily="2" charset="2"/>
              <a:buAutoNum type="arabicPeriod"/>
            </a:pPr>
            <a:r>
              <a:rPr lang="en-US" altLang="en-US" smtClean="0"/>
              <a:t>Adjacencies are established &amp; link state databases are synchronized</a:t>
            </a:r>
          </a:p>
          <a:p>
            <a:pPr marL="571500" indent="-571500">
              <a:buFont typeface="Wingdings" panose="05000000000000000000" pitchFamily="2" charset="2"/>
              <a:buAutoNum type="arabicPeriod"/>
            </a:pPr>
            <a:r>
              <a:rPr lang="en-US" altLang="en-US" smtClean="0"/>
              <a:t>Link state information is propagated &amp; routing tables are calculated</a:t>
            </a:r>
          </a:p>
          <a:p>
            <a:pPr marL="571500" indent="-571500">
              <a:buFont typeface="Wingdings" panose="05000000000000000000" pitchFamily="2" charset="2"/>
              <a:buAutoNum type="arabicPeriod"/>
            </a:pPr>
            <a:endParaRPr lang="en-US" altLang="en-US" smtClean="0"/>
          </a:p>
        </p:txBody>
      </p:sp>
    </p:spTree>
    <p:extLst>
      <p:ext uri="{BB962C8B-B14F-4D97-AF65-F5344CB8AC3E}">
        <p14:creationId xmlns:p14="http://schemas.microsoft.com/office/powerpoint/2010/main" val="1290745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US" altLang="en-US" dirty="0" smtClean="0">
                <a:solidFill>
                  <a:srgbClr val="C00000"/>
                </a:solidFill>
              </a:rPr>
              <a:t>Exterior Gateway Protocols</a:t>
            </a:r>
          </a:p>
        </p:txBody>
      </p:sp>
      <p:sp>
        <p:nvSpPr>
          <p:cNvPr id="39938" name="Rectangle 3"/>
          <p:cNvSpPr>
            <a:spLocks noGrp="1" noChangeArrowheads="1"/>
          </p:cNvSpPr>
          <p:nvPr>
            <p:ph type="body" idx="1"/>
          </p:nvPr>
        </p:nvSpPr>
        <p:spPr/>
        <p:txBody>
          <a:bodyPr/>
          <a:lstStyle/>
          <a:p>
            <a:pPr eaLnBrk="1" hangingPunct="1">
              <a:lnSpc>
                <a:spcPct val="90000"/>
              </a:lnSpc>
            </a:pPr>
            <a:r>
              <a:rPr lang="en-US" altLang="en-US" sz="2600"/>
              <a:t>Within each AS, there is a consistent set of routes connecting the constituent networks</a:t>
            </a:r>
          </a:p>
          <a:p>
            <a:pPr eaLnBrk="1" hangingPunct="1">
              <a:lnSpc>
                <a:spcPct val="90000"/>
              </a:lnSpc>
            </a:pPr>
            <a:r>
              <a:rPr lang="en-US" altLang="en-US" sz="2600"/>
              <a:t>The Internet is woven into a coherent whole by </a:t>
            </a:r>
            <a:r>
              <a:rPr lang="en-US" altLang="en-US" sz="2600" i="1"/>
              <a:t>Exterior Gateway Protocols (EGPs)</a:t>
            </a:r>
            <a:r>
              <a:rPr lang="en-US" altLang="en-US" sz="2600"/>
              <a:t> that operate between AS</a:t>
            </a:r>
            <a:r>
              <a:rPr lang="ja-JP" altLang="en-US" sz="2600"/>
              <a:t>’</a:t>
            </a:r>
            <a:r>
              <a:rPr lang="en-US" altLang="ja-JP" sz="2600"/>
              <a:t>s</a:t>
            </a:r>
          </a:p>
          <a:p>
            <a:pPr eaLnBrk="1" hangingPunct="1">
              <a:lnSpc>
                <a:spcPct val="90000"/>
              </a:lnSpc>
            </a:pPr>
            <a:r>
              <a:rPr lang="en-US" altLang="en-US" sz="2600"/>
              <a:t>EGP enables two AS</a:t>
            </a:r>
            <a:r>
              <a:rPr lang="ja-JP" altLang="en-US" sz="2600"/>
              <a:t>’</a:t>
            </a:r>
            <a:r>
              <a:rPr lang="en-US" altLang="ja-JP" sz="2600"/>
              <a:t>s to exchange routing information about:</a:t>
            </a:r>
          </a:p>
          <a:p>
            <a:pPr lvl="1" eaLnBrk="1" hangingPunct="1">
              <a:lnSpc>
                <a:spcPct val="90000"/>
              </a:lnSpc>
            </a:pPr>
            <a:r>
              <a:rPr lang="en-US" altLang="en-US" sz="2200"/>
              <a:t>The networks that are contained within each AS</a:t>
            </a:r>
          </a:p>
          <a:p>
            <a:pPr lvl="1" eaLnBrk="1" hangingPunct="1">
              <a:lnSpc>
                <a:spcPct val="90000"/>
              </a:lnSpc>
            </a:pPr>
            <a:r>
              <a:rPr lang="en-US" altLang="en-US" sz="2200"/>
              <a:t>The AS</a:t>
            </a:r>
            <a:r>
              <a:rPr lang="ja-JP" altLang="en-US" sz="2200"/>
              <a:t>’</a:t>
            </a:r>
            <a:r>
              <a:rPr lang="en-US" altLang="ja-JP" sz="2200"/>
              <a:t>s that can be reached through each AS</a:t>
            </a:r>
          </a:p>
          <a:p>
            <a:pPr eaLnBrk="1" hangingPunct="1">
              <a:lnSpc>
                <a:spcPct val="90000"/>
              </a:lnSpc>
            </a:pPr>
            <a:r>
              <a:rPr lang="en-US" altLang="en-US" sz="2600"/>
              <a:t>EGP path selection guided by policy rather than path optimality</a:t>
            </a:r>
          </a:p>
          <a:p>
            <a:pPr lvl="1" eaLnBrk="1" hangingPunct="1">
              <a:lnSpc>
                <a:spcPct val="90000"/>
              </a:lnSpc>
            </a:pPr>
            <a:r>
              <a:rPr lang="en-US" altLang="en-US" sz="2200"/>
              <a:t>Trust, peering arrangements, etc</a:t>
            </a:r>
          </a:p>
          <a:p>
            <a:pPr eaLnBrk="1" hangingPunct="1">
              <a:lnSpc>
                <a:spcPct val="90000"/>
              </a:lnSpc>
            </a:pPr>
            <a:endParaRPr lang="en-US" altLang="en-US" sz="2600"/>
          </a:p>
        </p:txBody>
      </p:sp>
    </p:spTree>
    <p:extLst>
      <p:ext uri="{BB962C8B-B14F-4D97-AF65-F5344CB8AC3E}">
        <p14:creationId xmlns:p14="http://schemas.microsoft.com/office/powerpoint/2010/main" val="12935164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altLang="en-US" dirty="0" smtClean="0">
                <a:solidFill>
                  <a:srgbClr val="C00000"/>
                </a:solidFill>
              </a:rPr>
              <a:t>EGP Example</a:t>
            </a:r>
          </a:p>
        </p:txBody>
      </p:sp>
      <p:grpSp>
        <p:nvGrpSpPr>
          <p:cNvPr id="40962" name="Group 3"/>
          <p:cNvGrpSpPr>
            <a:grpSpLocks/>
          </p:cNvGrpSpPr>
          <p:nvPr/>
        </p:nvGrpSpPr>
        <p:grpSpPr bwMode="auto">
          <a:xfrm>
            <a:off x="2359025" y="1790701"/>
            <a:ext cx="7397751" cy="3008313"/>
            <a:chOff x="447" y="1228"/>
            <a:chExt cx="4660" cy="1895"/>
          </a:xfrm>
        </p:grpSpPr>
        <p:sp>
          <p:nvSpPr>
            <p:cNvPr id="40966" name="Oval 4"/>
            <p:cNvSpPr>
              <a:spLocks noChangeArrowheads="1"/>
            </p:cNvSpPr>
            <p:nvPr/>
          </p:nvSpPr>
          <p:spPr bwMode="auto">
            <a:xfrm>
              <a:off x="447" y="2232"/>
              <a:ext cx="1119" cy="641"/>
            </a:xfrm>
            <a:prstGeom prst="ellipse">
              <a:avLst/>
            </a:prstGeom>
            <a:solidFill>
              <a:srgbClr val="92D050"/>
            </a:solidFill>
            <a:ln w="28575">
              <a:solidFill>
                <a:schemeClr val="tx2"/>
              </a:solidFill>
              <a:round/>
              <a:headEnd/>
              <a:tailEnd/>
            </a:ln>
          </p:spPr>
          <p:txBody>
            <a:bodyPr wrap="square"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67" name="Oval 5"/>
            <p:cNvSpPr>
              <a:spLocks noChangeArrowheads="1"/>
            </p:cNvSpPr>
            <p:nvPr/>
          </p:nvSpPr>
          <p:spPr bwMode="auto">
            <a:xfrm>
              <a:off x="3903" y="2306"/>
              <a:ext cx="1204" cy="610"/>
            </a:xfrm>
            <a:prstGeom prst="ellipse">
              <a:avLst/>
            </a:prstGeom>
            <a:solidFill>
              <a:srgbClr val="92D050"/>
            </a:solidFill>
            <a:ln w="28575">
              <a:solidFill>
                <a:schemeClr val="tx2"/>
              </a:solidFill>
              <a:round/>
              <a:headEnd/>
              <a:tailEnd/>
            </a:ln>
          </p:spPr>
          <p:txBody>
            <a:bodyPr wrap="square"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68" name="Oval 6"/>
            <p:cNvSpPr>
              <a:spLocks noChangeArrowheads="1"/>
            </p:cNvSpPr>
            <p:nvPr/>
          </p:nvSpPr>
          <p:spPr bwMode="auto">
            <a:xfrm>
              <a:off x="1503" y="1258"/>
              <a:ext cx="2671" cy="555"/>
            </a:xfrm>
            <a:prstGeom prst="ellipse">
              <a:avLst/>
            </a:prstGeom>
            <a:solidFill>
              <a:srgbClr val="92D050"/>
            </a:solidFill>
            <a:ln w="28575">
              <a:solidFill>
                <a:schemeClr val="tx2"/>
              </a:solidFill>
              <a:round/>
              <a:headEnd/>
              <a:tailEnd/>
            </a:ln>
          </p:spPr>
          <p:txBody>
            <a:bodyPr wrap="square"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69" name="Oval 7"/>
            <p:cNvSpPr>
              <a:spLocks noChangeArrowheads="1"/>
            </p:cNvSpPr>
            <p:nvPr/>
          </p:nvSpPr>
          <p:spPr bwMode="auto">
            <a:xfrm>
              <a:off x="4656" y="2560"/>
              <a:ext cx="288" cy="240"/>
            </a:xfrm>
            <a:prstGeom prst="ellipse">
              <a:avLst/>
            </a:prstGeom>
            <a:solidFill>
              <a:schemeClr val="accent2"/>
            </a:solidFill>
            <a:ln w="9525">
              <a:solidFill>
                <a:schemeClr val="tx1"/>
              </a:solidFill>
              <a:round/>
              <a:headEnd/>
              <a:tailEnd/>
            </a:ln>
          </p:spPr>
          <p:txBody>
            <a:bodyPr wrap="none" anchor="ct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70" name="Rectangle 8"/>
            <p:cNvSpPr>
              <a:spLocks noChangeArrowheads="1"/>
            </p:cNvSpPr>
            <p:nvPr/>
          </p:nvSpPr>
          <p:spPr bwMode="auto">
            <a:xfrm>
              <a:off x="2050" y="1417"/>
              <a:ext cx="246" cy="280"/>
            </a:xfrm>
            <a:prstGeom prst="rect">
              <a:avLst/>
            </a:prstGeom>
            <a:solidFill>
              <a:srgbClr val="FF9900"/>
            </a:solidFill>
            <a:ln w="9525">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71" name="Rectangle 9"/>
            <p:cNvSpPr>
              <a:spLocks noChangeArrowheads="1"/>
            </p:cNvSpPr>
            <p:nvPr/>
          </p:nvSpPr>
          <p:spPr bwMode="auto">
            <a:xfrm>
              <a:off x="1082" y="2357"/>
              <a:ext cx="246" cy="280"/>
            </a:xfrm>
            <a:prstGeom prst="rect">
              <a:avLst/>
            </a:prstGeom>
            <a:solidFill>
              <a:srgbClr val="FF9900"/>
            </a:solidFill>
            <a:ln w="9525">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72" name="Rectangle 10"/>
            <p:cNvSpPr>
              <a:spLocks noChangeArrowheads="1"/>
            </p:cNvSpPr>
            <p:nvPr/>
          </p:nvSpPr>
          <p:spPr bwMode="auto">
            <a:xfrm>
              <a:off x="4205" y="2390"/>
              <a:ext cx="247" cy="280"/>
            </a:xfrm>
            <a:prstGeom prst="rect">
              <a:avLst/>
            </a:prstGeom>
            <a:solidFill>
              <a:srgbClr val="FF9900"/>
            </a:solidFill>
            <a:ln w="9525">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73" name="Rectangle 11"/>
            <p:cNvSpPr>
              <a:spLocks noChangeArrowheads="1"/>
            </p:cNvSpPr>
            <p:nvPr/>
          </p:nvSpPr>
          <p:spPr bwMode="auto">
            <a:xfrm>
              <a:off x="3339" y="1450"/>
              <a:ext cx="248" cy="277"/>
            </a:xfrm>
            <a:prstGeom prst="rect">
              <a:avLst/>
            </a:prstGeom>
            <a:solidFill>
              <a:srgbClr val="FF9900"/>
            </a:solidFill>
            <a:ln w="9525">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74" name="Line 12"/>
            <p:cNvSpPr>
              <a:spLocks noChangeShapeType="1"/>
            </p:cNvSpPr>
            <p:nvPr/>
          </p:nvSpPr>
          <p:spPr bwMode="auto">
            <a:xfrm flipV="1">
              <a:off x="1333" y="1716"/>
              <a:ext cx="833" cy="77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975" name="Line 13"/>
            <p:cNvSpPr>
              <a:spLocks noChangeShapeType="1"/>
            </p:cNvSpPr>
            <p:nvPr/>
          </p:nvSpPr>
          <p:spPr bwMode="auto">
            <a:xfrm>
              <a:off x="2312" y="1550"/>
              <a:ext cx="1029"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976" name="Line 14"/>
            <p:cNvSpPr>
              <a:spLocks noChangeShapeType="1"/>
            </p:cNvSpPr>
            <p:nvPr/>
          </p:nvSpPr>
          <p:spPr bwMode="auto">
            <a:xfrm>
              <a:off x="3488" y="1716"/>
              <a:ext cx="735" cy="77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977" name="Rectangle 15"/>
            <p:cNvSpPr>
              <a:spLocks noChangeArrowheads="1"/>
            </p:cNvSpPr>
            <p:nvPr/>
          </p:nvSpPr>
          <p:spPr bwMode="auto">
            <a:xfrm>
              <a:off x="833" y="2833"/>
              <a:ext cx="411"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78" name="Rectangle 16"/>
            <p:cNvSpPr>
              <a:spLocks noChangeArrowheads="1"/>
            </p:cNvSpPr>
            <p:nvPr/>
          </p:nvSpPr>
          <p:spPr bwMode="auto">
            <a:xfrm>
              <a:off x="891" y="2877"/>
              <a:ext cx="30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AS1</a:t>
              </a:r>
              <a:endParaRPr lang="en-US" altLang="en-US"/>
            </a:p>
          </p:txBody>
        </p:sp>
        <p:sp>
          <p:nvSpPr>
            <p:cNvPr id="40979" name="Rectangle 17"/>
            <p:cNvSpPr>
              <a:spLocks noChangeArrowheads="1"/>
            </p:cNvSpPr>
            <p:nvPr/>
          </p:nvSpPr>
          <p:spPr bwMode="auto">
            <a:xfrm>
              <a:off x="2595" y="1837"/>
              <a:ext cx="413"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80" name="Rectangle 18"/>
            <p:cNvSpPr>
              <a:spLocks noChangeArrowheads="1"/>
            </p:cNvSpPr>
            <p:nvPr/>
          </p:nvSpPr>
          <p:spPr bwMode="auto">
            <a:xfrm>
              <a:off x="2655" y="1881"/>
              <a:ext cx="30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AS2</a:t>
              </a:r>
              <a:endParaRPr lang="en-US" altLang="en-US"/>
            </a:p>
          </p:txBody>
        </p:sp>
        <p:sp>
          <p:nvSpPr>
            <p:cNvPr id="40981" name="Rectangle 19"/>
            <p:cNvSpPr>
              <a:spLocks noChangeArrowheads="1"/>
            </p:cNvSpPr>
            <p:nvPr/>
          </p:nvSpPr>
          <p:spPr bwMode="auto">
            <a:xfrm>
              <a:off x="4223" y="2833"/>
              <a:ext cx="411"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82" name="Rectangle 20"/>
            <p:cNvSpPr>
              <a:spLocks noChangeArrowheads="1"/>
            </p:cNvSpPr>
            <p:nvPr/>
          </p:nvSpPr>
          <p:spPr bwMode="auto">
            <a:xfrm>
              <a:off x="4283" y="2877"/>
              <a:ext cx="30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AS3</a:t>
              </a:r>
              <a:endParaRPr lang="en-US" altLang="en-US"/>
            </a:p>
          </p:txBody>
        </p:sp>
        <p:sp>
          <p:nvSpPr>
            <p:cNvPr id="40983" name="Rectangle 21"/>
            <p:cNvSpPr>
              <a:spLocks noChangeArrowheads="1"/>
            </p:cNvSpPr>
            <p:nvPr/>
          </p:nvSpPr>
          <p:spPr bwMode="auto">
            <a:xfrm>
              <a:off x="1042" y="2350"/>
              <a:ext cx="312"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84" name="Rectangle 22"/>
            <p:cNvSpPr>
              <a:spLocks noChangeArrowheads="1"/>
            </p:cNvSpPr>
            <p:nvPr/>
          </p:nvSpPr>
          <p:spPr bwMode="auto">
            <a:xfrm>
              <a:off x="1102" y="2397"/>
              <a:ext cx="20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R1</a:t>
              </a:r>
              <a:endParaRPr lang="en-US" altLang="en-US"/>
            </a:p>
          </p:txBody>
        </p:sp>
        <p:sp>
          <p:nvSpPr>
            <p:cNvPr id="40985" name="Rectangle 23"/>
            <p:cNvSpPr>
              <a:spLocks noChangeArrowheads="1"/>
            </p:cNvSpPr>
            <p:nvPr/>
          </p:nvSpPr>
          <p:spPr bwMode="auto">
            <a:xfrm>
              <a:off x="2077" y="1454"/>
              <a:ext cx="20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R2</a:t>
              </a:r>
              <a:endParaRPr lang="en-US" altLang="en-US"/>
            </a:p>
          </p:txBody>
        </p:sp>
        <p:sp>
          <p:nvSpPr>
            <p:cNvPr id="40986" name="Rectangle 24"/>
            <p:cNvSpPr>
              <a:spLocks noChangeArrowheads="1"/>
            </p:cNvSpPr>
            <p:nvPr/>
          </p:nvSpPr>
          <p:spPr bwMode="auto">
            <a:xfrm>
              <a:off x="3308" y="1445"/>
              <a:ext cx="312"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87" name="Rectangle 25"/>
            <p:cNvSpPr>
              <a:spLocks noChangeArrowheads="1"/>
            </p:cNvSpPr>
            <p:nvPr/>
          </p:nvSpPr>
          <p:spPr bwMode="auto">
            <a:xfrm>
              <a:off x="3368" y="1489"/>
              <a:ext cx="20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R3</a:t>
              </a:r>
              <a:endParaRPr lang="en-US" altLang="en-US"/>
            </a:p>
          </p:txBody>
        </p:sp>
        <p:sp>
          <p:nvSpPr>
            <p:cNvPr id="40988" name="Rectangle 26"/>
            <p:cNvSpPr>
              <a:spLocks noChangeArrowheads="1"/>
            </p:cNvSpPr>
            <p:nvPr/>
          </p:nvSpPr>
          <p:spPr bwMode="auto">
            <a:xfrm>
              <a:off x="4174" y="2385"/>
              <a:ext cx="311"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89" name="Rectangle 27"/>
            <p:cNvSpPr>
              <a:spLocks noChangeArrowheads="1"/>
            </p:cNvSpPr>
            <p:nvPr/>
          </p:nvSpPr>
          <p:spPr bwMode="auto">
            <a:xfrm>
              <a:off x="4233" y="2429"/>
              <a:ext cx="20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R4</a:t>
              </a:r>
              <a:endParaRPr lang="en-US" altLang="en-US"/>
            </a:p>
          </p:txBody>
        </p:sp>
        <p:sp>
          <p:nvSpPr>
            <p:cNvPr id="40990" name="Rectangle 28"/>
            <p:cNvSpPr>
              <a:spLocks noChangeArrowheads="1"/>
            </p:cNvSpPr>
            <p:nvPr/>
          </p:nvSpPr>
          <p:spPr bwMode="auto">
            <a:xfrm>
              <a:off x="2548" y="1228"/>
              <a:ext cx="483"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91" name="Rectangle 29"/>
            <p:cNvSpPr>
              <a:spLocks noChangeArrowheads="1"/>
            </p:cNvSpPr>
            <p:nvPr/>
          </p:nvSpPr>
          <p:spPr bwMode="auto">
            <a:xfrm>
              <a:off x="1566" y="2168"/>
              <a:ext cx="513"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92" name="Rectangle 30"/>
            <p:cNvSpPr>
              <a:spLocks noChangeArrowheads="1"/>
            </p:cNvSpPr>
            <p:nvPr/>
          </p:nvSpPr>
          <p:spPr bwMode="auto">
            <a:xfrm>
              <a:off x="3380" y="2224"/>
              <a:ext cx="513"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0993" name="Text Box 31"/>
            <p:cNvSpPr txBox="1">
              <a:spLocks noChangeArrowheads="1"/>
            </p:cNvSpPr>
            <p:nvPr/>
          </p:nvSpPr>
          <p:spPr bwMode="auto">
            <a:xfrm>
              <a:off x="4646" y="2551"/>
              <a:ext cx="32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N1</a:t>
              </a:r>
            </a:p>
          </p:txBody>
        </p:sp>
      </p:grpSp>
      <p:sp>
        <p:nvSpPr>
          <p:cNvPr id="40963" name="Rectangle 32"/>
          <p:cNvSpPr>
            <a:spLocks noChangeArrowheads="1"/>
          </p:cNvSpPr>
          <p:nvPr/>
        </p:nvSpPr>
        <p:spPr bwMode="auto">
          <a:xfrm>
            <a:off x="7845426" y="2470151"/>
            <a:ext cx="1724025" cy="714375"/>
          </a:xfrm>
          <a:prstGeom prst="rect">
            <a:avLst/>
          </a:prstGeom>
          <a:solidFill>
            <a:schemeClr val="bg1"/>
          </a:solidFill>
          <a:ln w="12700">
            <a:solidFill>
              <a:schemeClr val="tx1"/>
            </a:solidFill>
            <a:miter lim="800000"/>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N1 reachable through AS3</a:t>
            </a:r>
          </a:p>
        </p:txBody>
      </p:sp>
      <p:sp>
        <p:nvSpPr>
          <p:cNvPr id="40964" name="Rectangle 33"/>
          <p:cNvSpPr>
            <a:spLocks noGrp="1" noChangeArrowheads="1"/>
          </p:cNvSpPr>
          <p:nvPr>
            <p:ph type="body" idx="1"/>
          </p:nvPr>
        </p:nvSpPr>
        <p:spPr>
          <a:xfrm>
            <a:off x="1887539" y="5033964"/>
            <a:ext cx="8447087" cy="1233487"/>
          </a:xfrm>
        </p:spPr>
        <p:txBody>
          <a:bodyPr>
            <a:normAutofit fontScale="77500" lnSpcReduction="20000"/>
          </a:bodyPr>
          <a:lstStyle/>
          <a:p>
            <a:pPr eaLnBrk="1" hangingPunct="1">
              <a:lnSpc>
                <a:spcPct val="80000"/>
              </a:lnSpc>
              <a:spcBef>
                <a:spcPct val="50000"/>
              </a:spcBef>
              <a:buClrTx/>
              <a:buSzTx/>
              <a:buFontTx/>
              <a:buChar char="•"/>
            </a:pPr>
            <a:r>
              <a:rPr lang="en-US" altLang="en-US" sz="2100"/>
              <a:t>R4 advertises that network N1 can be reached through AS3</a:t>
            </a:r>
          </a:p>
          <a:p>
            <a:pPr eaLnBrk="1" hangingPunct="1">
              <a:lnSpc>
                <a:spcPct val="80000"/>
              </a:lnSpc>
              <a:spcBef>
                <a:spcPct val="50000"/>
              </a:spcBef>
              <a:buClrTx/>
              <a:buSzTx/>
              <a:buFontTx/>
              <a:buChar char="•"/>
            </a:pPr>
            <a:r>
              <a:rPr lang="en-US" altLang="en-US" sz="2100"/>
              <a:t>R3 examines announcement &amp; applies </a:t>
            </a:r>
            <a:r>
              <a:rPr lang="en-US" altLang="en-US" sz="2100" i="1"/>
              <a:t>policy</a:t>
            </a:r>
            <a:r>
              <a:rPr lang="en-US" altLang="en-US" sz="2100"/>
              <a:t> to decide whether it will forward packets to N1 through R4</a:t>
            </a:r>
          </a:p>
          <a:p>
            <a:pPr eaLnBrk="1" hangingPunct="1">
              <a:lnSpc>
                <a:spcPct val="80000"/>
              </a:lnSpc>
              <a:spcBef>
                <a:spcPct val="50000"/>
              </a:spcBef>
              <a:buClrTx/>
              <a:buSzTx/>
              <a:buFontTx/>
              <a:buChar char="•"/>
            </a:pPr>
            <a:r>
              <a:rPr lang="en-US" altLang="en-US" sz="2100"/>
              <a:t>If yes, routing table updated in R3 to indicate R4 as next hop to N1</a:t>
            </a:r>
          </a:p>
          <a:p>
            <a:pPr eaLnBrk="1" hangingPunct="1">
              <a:lnSpc>
                <a:spcPct val="80000"/>
              </a:lnSpc>
              <a:spcBef>
                <a:spcPct val="50000"/>
              </a:spcBef>
              <a:buClrTx/>
              <a:buSzTx/>
              <a:buFontTx/>
              <a:buChar char="•"/>
            </a:pPr>
            <a:r>
              <a:rPr lang="en-US" altLang="en-US" sz="2100"/>
              <a:t>IGP propagates N1 reachability information through AS2</a:t>
            </a:r>
          </a:p>
        </p:txBody>
      </p:sp>
      <p:sp>
        <p:nvSpPr>
          <p:cNvPr id="40965" name="Text Box 34"/>
          <p:cNvSpPr txBox="1">
            <a:spLocks noChangeArrowheads="1"/>
          </p:cNvSpPr>
          <p:nvPr/>
        </p:nvSpPr>
        <p:spPr bwMode="auto">
          <a:xfrm>
            <a:off x="1743075" y="1503364"/>
            <a:ext cx="184308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Only EGP routers are shown</a:t>
            </a:r>
          </a:p>
        </p:txBody>
      </p:sp>
    </p:spTree>
    <p:extLst>
      <p:ext uri="{BB962C8B-B14F-4D97-AF65-F5344CB8AC3E}">
        <p14:creationId xmlns:p14="http://schemas.microsoft.com/office/powerpoint/2010/main" val="34122480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n-US" altLang="en-US" dirty="0" smtClean="0">
                <a:solidFill>
                  <a:srgbClr val="C00000"/>
                </a:solidFill>
              </a:rPr>
              <a:t>EGP Example</a:t>
            </a:r>
          </a:p>
        </p:txBody>
      </p:sp>
      <p:grpSp>
        <p:nvGrpSpPr>
          <p:cNvPr id="41986" name="Group 4"/>
          <p:cNvGrpSpPr>
            <a:grpSpLocks/>
          </p:cNvGrpSpPr>
          <p:nvPr/>
        </p:nvGrpSpPr>
        <p:grpSpPr bwMode="auto">
          <a:xfrm>
            <a:off x="2359025" y="1790701"/>
            <a:ext cx="7397750" cy="3008313"/>
            <a:chOff x="447" y="1228"/>
            <a:chExt cx="4660" cy="1895"/>
          </a:xfrm>
        </p:grpSpPr>
        <p:sp>
          <p:nvSpPr>
            <p:cNvPr id="41989" name="Oval 5"/>
            <p:cNvSpPr>
              <a:spLocks noChangeArrowheads="1"/>
            </p:cNvSpPr>
            <p:nvPr/>
          </p:nvSpPr>
          <p:spPr bwMode="auto">
            <a:xfrm>
              <a:off x="447" y="2267"/>
              <a:ext cx="1182" cy="606"/>
            </a:xfrm>
            <a:prstGeom prst="ellipse">
              <a:avLst/>
            </a:prstGeom>
            <a:solidFill>
              <a:srgbClr val="92D050"/>
            </a:solidFill>
            <a:ln w="28575">
              <a:solidFill>
                <a:schemeClr val="tx2"/>
              </a:solidFill>
              <a:round/>
              <a:headEnd/>
              <a:tailEnd/>
            </a:ln>
          </p:spPr>
          <p:txBody>
            <a:bodyPr wrap="square"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1990" name="Oval 6"/>
            <p:cNvSpPr>
              <a:spLocks noChangeArrowheads="1"/>
            </p:cNvSpPr>
            <p:nvPr/>
          </p:nvSpPr>
          <p:spPr bwMode="auto">
            <a:xfrm>
              <a:off x="3899" y="2184"/>
              <a:ext cx="1208" cy="713"/>
            </a:xfrm>
            <a:prstGeom prst="ellipse">
              <a:avLst/>
            </a:prstGeom>
            <a:solidFill>
              <a:srgbClr val="92D050"/>
            </a:solidFill>
            <a:ln w="28575">
              <a:solidFill>
                <a:schemeClr val="tx2"/>
              </a:solidFill>
              <a:round/>
              <a:headEnd/>
              <a:tailEnd/>
            </a:ln>
          </p:spPr>
          <p:txBody>
            <a:bodyPr wrap="square"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1991" name="Oval 7"/>
            <p:cNvSpPr>
              <a:spLocks noChangeArrowheads="1"/>
            </p:cNvSpPr>
            <p:nvPr/>
          </p:nvSpPr>
          <p:spPr bwMode="auto">
            <a:xfrm>
              <a:off x="1476" y="1269"/>
              <a:ext cx="2555" cy="612"/>
            </a:xfrm>
            <a:prstGeom prst="ellipse">
              <a:avLst/>
            </a:prstGeom>
            <a:solidFill>
              <a:srgbClr val="92D050"/>
            </a:solidFill>
            <a:ln w="28575">
              <a:solidFill>
                <a:schemeClr val="tx2"/>
              </a:solidFill>
              <a:round/>
              <a:headEnd/>
              <a:tailEnd/>
            </a:ln>
          </p:spPr>
          <p:txBody>
            <a:bodyPr wrap="square"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1992" name="Oval 8"/>
            <p:cNvSpPr>
              <a:spLocks noChangeArrowheads="1"/>
            </p:cNvSpPr>
            <p:nvPr/>
          </p:nvSpPr>
          <p:spPr bwMode="auto">
            <a:xfrm>
              <a:off x="4656" y="2560"/>
              <a:ext cx="288" cy="240"/>
            </a:xfrm>
            <a:prstGeom prst="ellipse">
              <a:avLst/>
            </a:prstGeom>
            <a:solidFill>
              <a:schemeClr val="accent2"/>
            </a:solidFill>
            <a:ln w="9525">
              <a:solidFill>
                <a:schemeClr val="tx1"/>
              </a:solidFill>
              <a:round/>
              <a:headEnd/>
              <a:tailEnd/>
            </a:ln>
          </p:spPr>
          <p:txBody>
            <a:bodyPr wrap="none" anchor="ct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1993" name="Rectangle 9"/>
            <p:cNvSpPr>
              <a:spLocks noChangeArrowheads="1"/>
            </p:cNvSpPr>
            <p:nvPr/>
          </p:nvSpPr>
          <p:spPr bwMode="auto">
            <a:xfrm>
              <a:off x="2050" y="1417"/>
              <a:ext cx="246" cy="280"/>
            </a:xfrm>
            <a:prstGeom prst="rect">
              <a:avLst/>
            </a:prstGeom>
            <a:solidFill>
              <a:srgbClr val="FF9900"/>
            </a:solidFill>
            <a:ln w="9525">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1994" name="Rectangle 10"/>
            <p:cNvSpPr>
              <a:spLocks noChangeArrowheads="1"/>
            </p:cNvSpPr>
            <p:nvPr/>
          </p:nvSpPr>
          <p:spPr bwMode="auto">
            <a:xfrm>
              <a:off x="1082" y="2357"/>
              <a:ext cx="246" cy="280"/>
            </a:xfrm>
            <a:prstGeom prst="rect">
              <a:avLst/>
            </a:prstGeom>
            <a:solidFill>
              <a:srgbClr val="FF9900"/>
            </a:solidFill>
            <a:ln w="9525">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1995" name="Rectangle 11"/>
            <p:cNvSpPr>
              <a:spLocks noChangeArrowheads="1"/>
            </p:cNvSpPr>
            <p:nvPr/>
          </p:nvSpPr>
          <p:spPr bwMode="auto">
            <a:xfrm>
              <a:off x="4205" y="2390"/>
              <a:ext cx="247" cy="280"/>
            </a:xfrm>
            <a:prstGeom prst="rect">
              <a:avLst/>
            </a:prstGeom>
            <a:solidFill>
              <a:srgbClr val="FF9900"/>
            </a:solidFill>
            <a:ln w="9525">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1996" name="Rectangle 12"/>
            <p:cNvSpPr>
              <a:spLocks noChangeArrowheads="1"/>
            </p:cNvSpPr>
            <p:nvPr/>
          </p:nvSpPr>
          <p:spPr bwMode="auto">
            <a:xfrm>
              <a:off x="3339" y="1450"/>
              <a:ext cx="248" cy="277"/>
            </a:xfrm>
            <a:prstGeom prst="rect">
              <a:avLst/>
            </a:prstGeom>
            <a:solidFill>
              <a:srgbClr val="FF9900"/>
            </a:solidFill>
            <a:ln w="9525">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1997" name="Line 13"/>
            <p:cNvSpPr>
              <a:spLocks noChangeShapeType="1"/>
            </p:cNvSpPr>
            <p:nvPr/>
          </p:nvSpPr>
          <p:spPr bwMode="auto">
            <a:xfrm flipV="1">
              <a:off x="1333" y="1716"/>
              <a:ext cx="833" cy="77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998" name="Line 14"/>
            <p:cNvSpPr>
              <a:spLocks noChangeShapeType="1"/>
            </p:cNvSpPr>
            <p:nvPr/>
          </p:nvSpPr>
          <p:spPr bwMode="auto">
            <a:xfrm>
              <a:off x="2312" y="1550"/>
              <a:ext cx="1029"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999" name="Line 15"/>
            <p:cNvSpPr>
              <a:spLocks noChangeShapeType="1"/>
            </p:cNvSpPr>
            <p:nvPr/>
          </p:nvSpPr>
          <p:spPr bwMode="auto">
            <a:xfrm>
              <a:off x="3488" y="1716"/>
              <a:ext cx="735" cy="77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0" name="Rectangle 16"/>
            <p:cNvSpPr>
              <a:spLocks noChangeArrowheads="1"/>
            </p:cNvSpPr>
            <p:nvPr/>
          </p:nvSpPr>
          <p:spPr bwMode="auto">
            <a:xfrm>
              <a:off x="833" y="2833"/>
              <a:ext cx="411"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2001" name="Rectangle 17"/>
            <p:cNvSpPr>
              <a:spLocks noChangeArrowheads="1"/>
            </p:cNvSpPr>
            <p:nvPr/>
          </p:nvSpPr>
          <p:spPr bwMode="auto">
            <a:xfrm>
              <a:off x="891" y="2877"/>
              <a:ext cx="30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AS1</a:t>
              </a:r>
              <a:endParaRPr lang="en-US" altLang="en-US"/>
            </a:p>
          </p:txBody>
        </p:sp>
        <p:sp>
          <p:nvSpPr>
            <p:cNvPr id="42002" name="Rectangle 18"/>
            <p:cNvSpPr>
              <a:spLocks noChangeArrowheads="1"/>
            </p:cNvSpPr>
            <p:nvPr/>
          </p:nvSpPr>
          <p:spPr bwMode="auto">
            <a:xfrm>
              <a:off x="2595" y="1837"/>
              <a:ext cx="413"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2003" name="Rectangle 19"/>
            <p:cNvSpPr>
              <a:spLocks noChangeArrowheads="1"/>
            </p:cNvSpPr>
            <p:nvPr/>
          </p:nvSpPr>
          <p:spPr bwMode="auto">
            <a:xfrm>
              <a:off x="2655" y="1881"/>
              <a:ext cx="30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AS2</a:t>
              </a:r>
              <a:endParaRPr lang="en-US" altLang="en-US"/>
            </a:p>
          </p:txBody>
        </p:sp>
        <p:sp>
          <p:nvSpPr>
            <p:cNvPr id="42004" name="Rectangle 20"/>
            <p:cNvSpPr>
              <a:spLocks noChangeArrowheads="1"/>
            </p:cNvSpPr>
            <p:nvPr/>
          </p:nvSpPr>
          <p:spPr bwMode="auto">
            <a:xfrm>
              <a:off x="4223" y="2833"/>
              <a:ext cx="411"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2005" name="Rectangle 21"/>
            <p:cNvSpPr>
              <a:spLocks noChangeArrowheads="1"/>
            </p:cNvSpPr>
            <p:nvPr/>
          </p:nvSpPr>
          <p:spPr bwMode="auto">
            <a:xfrm>
              <a:off x="4283" y="2877"/>
              <a:ext cx="30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AS3</a:t>
              </a:r>
              <a:endParaRPr lang="en-US" altLang="en-US"/>
            </a:p>
          </p:txBody>
        </p:sp>
        <p:sp>
          <p:nvSpPr>
            <p:cNvPr id="42006" name="Rectangle 22"/>
            <p:cNvSpPr>
              <a:spLocks noChangeArrowheads="1"/>
            </p:cNvSpPr>
            <p:nvPr/>
          </p:nvSpPr>
          <p:spPr bwMode="auto">
            <a:xfrm>
              <a:off x="1042" y="2350"/>
              <a:ext cx="312"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2007" name="Rectangle 23"/>
            <p:cNvSpPr>
              <a:spLocks noChangeArrowheads="1"/>
            </p:cNvSpPr>
            <p:nvPr/>
          </p:nvSpPr>
          <p:spPr bwMode="auto">
            <a:xfrm>
              <a:off x="1102" y="2397"/>
              <a:ext cx="20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R1</a:t>
              </a:r>
              <a:endParaRPr lang="en-US" altLang="en-US"/>
            </a:p>
          </p:txBody>
        </p:sp>
        <p:sp>
          <p:nvSpPr>
            <p:cNvPr id="42008" name="Rectangle 24"/>
            <p:cNvSpPr>
              <a:spLocks noChangeArrowheads="1"/>
            </p:cNvSpPr>
            <p:nvPr/>
          </p:nvSpPr>
          <p:spPr bwMode="auto">
            <a:xfrm>
              <a:off x="2077" y="1454"/>
              <a:ext cx="20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R2</a:t>
              </a:r>
              <a:endParaRPr lang="en-US" altLang="en-US"/>
            </a:p>
          </p:txBody>
        </p:sp>
        <p:sp>
          <p:nvSpPr>
            <p:cNvPr id="42009" name="Rectangle 25"/>
            <p:cNvSpPr>
              <a:spLocks noChangeArrowheads="1"/>
            </p:cNvSpPr>
            <p:nvPr/>
          </p:nvSpPr>
          <p:spPr bwMode="auto">
            <a:xfrm>
              <a:off x="3308" y="1445"/>
              <a:ext cx="312"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2010" name="Rectangle 26"/>
            <p:cNvSpPr>
              <a:spLocks noChangeArrowheads="1"/>
            </p:cNvSpPr>
            <p:nvPr/>
          </p:nvSpPr>
          <p:spPr bwMode="auto">
            <a:xfrm>
              <a:off x="3368" y="1489"/>
              <a:ext cx="20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R3</a:t>
              </a:r>
              <a:endParaRPr lang="en-US" altLang="en-US"/>
            </a:p>
          </p:txBody>
        </p:sp>
        <p:sp>
          <p:nvSpPr>
            <p:cNvPr id="42011" name="Rectangle 27"/>
            <p:cNvSpPr>
              <a:spLocks noChangeArrowheads="1"/>
            </p:cNvSpPr>
            <p:nvPr/>
          </p:nvSpPr>
          <p:spPr bwMode="auto">
            <a:xfrm>
              <a:off x="4174" y="2385"/>
              <a:ext cx="311"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2012" name="Rectangle 28"/>
            <p:cNvSpPr>
              <a:spLocks noChangeArrowheads="1"/>
            </p:cNvSpPr>
            <p:nvPr/>
          </p:nvSpPr>
          <p:spPr bwMode="auto">
            <a:xfrm>
              <a:off x="4233" y="2429"/>
              <a:ext cx="20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solidFill>
                    <a:srgbClr val="000000"/>
                  </a:solidFill>
                </a:rPr>
                <a:t>R4</a:t>
              </a:r>
              <a:endParaRPr lang="en-US" altLang="en-US"/>
            </a:p>
          </p:txBody>
        </p:sp>
        <p:sp>
          <p:nvSpPr>
            <p:cNvPr id="42013" name="Rectangle 29"/>
            <p:cNvSpPr>
              <a:spLocks noChangeArrowheads="1"/>
            </p:cNvSpPr>
            <p:nvPr/>
          </p:nvSpPr>
          <p:spPr bwMode="auto">
            <a:xfrm>
              <a:off x="2548" y="1228"/>
              <a:ext cx="483"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2014" name="Rectangle 30"/>
            <p:cNvSpPr>
              <a:spLocks noChangeArrowheads="1"/>
            </p:cNvSpPr>
            <p:nvPr/>
          </p:nvSpPr>
          <p:spPr bwMode="auto">
            <a:xfrm>
              <a:off x="1566" y="2168"/>
              <a:ext cx="513"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2015" name="Rectangle 31"/>
            <p:cNvSpPr>
              <a:spLocks noChangeArrowheads="1"/>
            </p:cNvSpPr>
            <p:nvPr/>
          </p:nvSpPr>
          <p:spPr bwMode="auto">
            <a:xfrm>
              <a:off x="3380" y="2224"/>
              <a:ext cx="513"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2016" name="Text Box 32"/>
            <p:cNvSpPr txBox="1">
              <a:spLocks noChangeArrowheads="1"/>
            </p:cNvSpPr>
            <p:nvPr/>
          </p:nvSpPr>
          <p:spPr bwMode="auto">
            <a:xfrm>
              <a:off x="4646" y="2551"/>
              <a:ext cx="32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N1</a:t>
              </a:r>
            </a:p>
          </p:txBody>
        </p:sp>
      </p:grpSp>
      <p:sp>
        <p:nvSpPr>
          <p:cNvPr id="41987" name="Rectangle 35"/>
          <p:cNvSpPr>
            <a:spLocks noChangeArrowheads="1"/>
          </p:cNvSpPr>
          <p:nvPr/>
        </p:nvSpPr>
        <p:spPr bwMode="auto">
          <a:xfrm>
            <a:off x="2379664" y="2490789"/>
            <a:ext cx="1724025" cy="714375"/>
          </a:xfrm>
          <a:prstGeom prst="rect">
            <a:avLst/>
          </a:prstGeom>
          <a:solidFill>
            <a:schemeClr val="bg1"/>
          </a:solidFill>
          <a:ln w="12700">
            <a:solidFill>
              <a:schemeClr val="tx1"/>
            </a:solidFill>
            <a:miter lim="800000"/>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N1 reachable through AS2</a:t>
            </a:r>
          </a:p>
        </p:txBody>
      </p:sp>
      <p:sp>
        <p:nvSpPr>
          <p:cNvPr id="41988" name="Rectangle 38"/>
          <p:cNvSpPr>
            <a:spLocks noGrp="1" noChangeArrowheads="1"/>
          </p:cNvSpPr>
          <p:nvPr>
            <p:ph type="body" idx="1"/>
          </p:nvPr>
        </p:nvSpPr>
        <p:spPr>
          <a:xfrm>
            <a:off x="1887539" y="5033964"/>
            <a:ext cx="8447087" cy="1233487"/>
          </a:xfrm>
        </p:spPr>
        <p:txBody>
          <a:bodyPr>
            <a:normAutofit fontScale="92500" lnSpcReduction="20000"/>
          </a:bodyPr>
          <a:lstStyle/>
          <a:p>
            <a:pPr eaLnBrk="1" hangingPunct="1">
              <a:lnSpc>
                <a:spcPct val="80000"/>
              </a:lnSpc>
              <a:spcBef>
                <a:spcPct val="50000"/>
              </a:spcBef>
              <a:buClrTx/>
              <a:buSzTx/>
              <a:buFontTx/>
              <a:buChar char="•"/>
            </a:pPr>
            <a:r>
              <a:rPr lang="en-US" altLang="en-US" sz="2100"/>
              <a:t>EGP routers within an AS, e.g. R3 and R2, are kept consistent</a:t>
            </a:r>
          </a:p>
          <a:p>
            <a:pPr eaLnBrk="1" hangingPunct="1">
              <a:lnSpc>
                <a:spcPct val="80000"/>
              </a:lnSpc>
              <a:spcBef>
                <a:spcPct val="50000"/>
              </a:spcBef>
              <a:buClrTx/>
              <a:buSzTx/>
              <a:buFontTx/>
              <a:buChar char="•"/>
            </a:pPr>
            <a:r>
              <a:rPr lang="en-US" altLang="en-US" sz="2100"/>
              <a:t>Suppose AS2 willing to handle </a:t>
            </a:r>
            <a:r>
              <a:rPr lang="en-US" altLang="en-US" sz="2100" i="1"/>
              <a:t>transit</a:t>
            </a:r>
            <a:r>
              <a:rPr lang="en-US" altLang="en-US" sz="2100"/>
              <a:t> packets from AS1 to N1</a:t>
            </a:r>
          </a:p>
          <a:p>
            <a:pPr eaLnBrk="1" hangingPunct="1">
              <a:lnSpc>
                <a:spcPct val="80000"/>
              </a:lnSpc>
              <a:spcBef>
                <a:spcPct val="50000"/>
              </a:spcBef>
              <a:buClrTx/>
              <a:buSzTx/>
              <a:buFontTx/>
              <a:buChar char="•"/>
            </a:pPr>
            <a:r>
              <a:rPr lang="en-US" altLang="en-US" sz="2100"/>
              <a:t>R2 advertises to AS1 the reachability of N1 through AS2 </a:t>
            </a:r>
          </a:p>
          <a:p>
            <a:pPr eaLnBrk="1" hangingPunct="1">
              <a:lnSpc>
                <a:spcPct val="80000"/>
              </a:lnSpc>
              <a:spcBef>
                <a:spcPct val="50000"/>
              </a:spcBef>
              <a:buClrTx/>
              <a:buSzTx/>
              <a:buFontTx/>
              <a:buChar char="•"/>
            </a:pPr>
            <a:r>
              <a:rPr lang="en-US" altLang="en-US" sz="2100"/>
              <a:t>R1 applies its policy to decide whether to send to N1 via AS2</a:t>
            </a:r>
          </a:p>
        </p:txBody>
      </p:sp>
    </p:spTree>
    <p:extLst>
      <p:ext uri="{BB962C8B-B14F-4D97-AF65-F5344CB8AC3E}">
        <p14:creationId xmlns:p14="http://schemas.microsoft.com/office/powerpoint/2010/main" val="5784429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altLang="en-US" sz="3500" dirty="0">
                <a:solidFill>
                  <a:srgbClr val="C00000"/>
                </a:solidFill>
              </a:rPr>
              <a:t>Peering and Inter-AS connectivity</a:t>
            </a:r>
          </a:p>
        </p:txBody>
      </p:sp>
      <p:sp>
        <p:nvSpPr>
          <p:cNvPr id="43010" name="Oval 6"/>
          <p:cNvSpPr>
            <a:spLocks noChangeArrowheads="1"/>
          </p:cNvSpPr>
          <p:nvPr/>
        </p:nvSpPr>
        <p:spPr bwMode="auto">
          <a:xfrm>
            <a:off x="1716089" y="2209473"/>
            <a:ext cx="4067175" cy="562630"/>
          </a:xfrm>
          <a:prstGeom prst="ellipse">
            <a:avLst/>
          </a:prstGeom>
          <a:solidFill>
            <a:schemeClr val="hlink"/>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Tier 1 ISP (Transit AS)</a:t>
            </a:r>
          </a:p>
        </p:txBody>
      </p:sp>
      <p:sp>
        <p:nvSpPr>
          <p:cNvPr id="43011" name="Rectangle 17"/>
          <p:cNvSpPr>
            <a:spLocks noChangeArrowheads="1"/>
          </p:cNvSpPr>
          <p:nvPr/>
        </p:nvSpPr>
        <p:spPr bwMode="auto">
          <a:xfrm>
            <a:off x="5768975" y="2757489"/>
            <a:ext cx="655638"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12" name="Rectangle 30"/>
          <p:cNvSpPr>
            <a:spLocks noChangeArrowheads="1"/>
          </p:cNvSpPr>
          <p:nvPr/>
        </p:nvSpPr>
        <p:spPr bwMode="auto">
          <a:xfrm>
            <a:off x="8583614" y="3444876"/>
            <a:ext cx="8143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13" name="Rectangle 33"/>
          <p:cNvSpPr>
            <a:spLocks noGrp="1" noChangeArrowheads="1"/>
          </p:cNvSpPr>
          <p:nvPr>
            <p:ph type="body" idx="1"/>
          </p:nvPr>
        </p:nvSpPr>
        <p:spPr>
          <a:xfrm>
            <a:off x="1887539" y="5033964"/>
            <a:ext cx="8447087" cy="1233487"/>
          </a:xfrm>
        </p:spPr>
        <p:txBody>
          <a:bodyPr>
            <a:normAutofit fontScale="77500" lnSpcReduction="20000"/>
          </a:bodyPr>
          <a:lstStyle/>
          <a:p>
            <a:pPr eaLnBrk="1" hangingPunct="1">
              <a:lnSpc>
                <a:spcPct val="80000"/>
              </a:lnSpc>
              <a:spcBef>
                <a:spcPct val="50000"/>
              </a:spcBef>
              <a:buClrTx/>
              <a:buSzTx/>
              <a:buFontTx/>
              <a:buChar char="•"/>
            </a:pPr>
            <a:r>
              <a:rPr lang="en-US" altLang="en-US" sz="2100"/>
              <a:t>Non-transit AS</a:t>
            </a:r>
            <a:r>
              <a:rPr lang="ja-JP" altLang="en-US" sz="2100"/>
              <a:t>’</a:t>
            </a:r>
            <a:r>
              <a:rPr lang="en-US" altLang="ja-JP" sz="2100"/>
              <a:t>s (stub &amp; multihomed) do not carry transit traffic</a:t>
            </a:r>
          </a:p>
          <a:p>
            <a:pPr eaLnBrk="1" hangingPunct="1">
              <a:lnSpc>
                <a:spcPct val="80000"/>
              </a:lnSpc>
              <a:spcBef>
                <a:spcPct val="50000"/>
              </a:spcBef>
              <a:buClrTx/>
              <a:buSzTx/>
              <a:buFontTx/>
              <a:buChar char="•"/>
            </a:pPr>
            <a:r>
              <a:rPr lang="en-US" altLang="en-US" sz="2100"/>
              <a:t>Tier 1 ISPs peer with each other, privately &amp; peering centers</a:t>
            </a:r>
          </a:p>
          <a:p>
            <a:pPr eaLnBrk="1" hangingPunct="1">
              <a:lnSpc>
                <a:spcPct val="80000"/>
              </a:lnSpc>
              <a:spcBef>
                <a:spcPct val="50000"/>
              </a:spcBef>
              <a:buClrTx/>
              <a:buSzTx/>
              <a:buFontTx/>
              <a:buChar char="•"/>
            </a:pPr>
            <a:r>
              <a:rPr lang="en-US" altLang="en-US" sz="2100"/>
              <a:t>Tier 2 ISPs peer with each other &amp; obtain transit services from Tier 1s;  Tier 1</a:t>
            </a:r>
            <a:r>
              <a:rPr lang="ja-JP" altLang="en-US" sz="2100"/>
              <a:t>’</a:t>
            </a:r>
            <a:r>
              <a:rPr lang="en-US" altLang="ja-JP" sz="2100"/>
              <a:t>s carry transit traffic between their Tier 2 customers</a:t>
            </a:r>
          </a:p>
          <a:p>
            <a:pPr eaLnBrk="1" hangingPunct="1">
              <a:lnSpc>
                <a:spcPct val="80000"/>
              </a:lnSpc>
              <a:spcBef>
                <a:spcPct val="50000"/>
              </a:spcBef>
              <a:buClrTx/>
              <a:buSzTx/>
              <a:buFontTx/>
              <a:buChar char="•"/>
            </a:pPr>
            <a:r>
              <a:rPr lang="en-US" altLang="en-US" sz="2100"/>
              <a:t>Client AS</a:t>
            </a:r>
            <a:r>
              <a:rPr lang="ja-JP" altLang="en-US" sz="2100"/>
              <a:t>’</a:t>
            </a:r>
            <a:r>
              <a:rPr lang="en-US" altLang="ja-JP" sz="2100"/>
              <a:t>s obtain service from Tier 2 ISPs</a:t>
            </a:r>
            <a:endParaRPr lang="en-US" altLang="en-US" sz="2100"/>
          </a:p>
        </p:txBody>
      </p:sp>
      <p:sp>
        <p:nvSpPr>
          <p:cNvPr id="43014" name="Oval 37"/>
          <p:cNvSpPr>
            <a:spLocks noChangeArrowheads="1"/>
          </p:cNvSpPr>
          <p:nvPr/>
        </p:nvSpPr>
        <p:spPr bwMode="auto">
          <a:xfrm>
            <a:off x="5087938" y="2874635"/>
            <a:ext cx="1892300" cy="562630"/>
          </a:xfrm>
          <a:prstGeom prst="ellipse">
            <a:avLst/>
          </a:prstGeom>
          <a:solidFill>
            <a:srgbClr val="FFCC66"/>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AS</a:t>
            </a:r>
          </a:p>
        </p:txBody>
      </p:sp>
      <p:sp>
        <p:nvSpPr>
          <p:cNvPr id="43015" name="Oval 43"/>
          <p:cNvSpPr>
            <a:spLocks noChangeArrowheads="1"/>
          </p:cNvSpPr>
          <p:nvPr/>
        </p:nvSpPr>
        <p:spPr bwMode="auto">
          <a:xfrm>
            <a:off x="8066089" y="3570754"/>
            <a:ext cx="1895475" cy="562630"/>
          </a:xfrm>
          <a:prstGeom prst="ellipse">
            <a:avLst/>
          </a:prstGeom>
          <a:solidFill>
            <a:srgbClr val="A3B9EF"/>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16" name="Oval 48"/>
          <p:cNvSpPr>
            <a:spLocks noChangeArrowheads="1"/>
          </p:cNvSpPr>
          <p:nvPr/>
        </p:nvSpPr>
        <p:spPr bwMode="auto">
          <a:xfrm>
            <a:off x="7773988" y="4271635"/>
            <a:ext cx="893762" cy="562630"/>
          </a:xfrm>
          <a:prstGeom prst="ellipse">
            <a:avLst/>
          </a:prstGeom>
          <a:solidFill>
            <a:srgbClr val="FF9933"/>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17" name="Oval 49"/>
          <p:cNvSpPr>
            <a:spLocks noChangeArrowheads="1"/>
          </p:cNvSpPr>
          <p:nvPr/>
        </p:nvSpPr>
        <p:spPr bwMode="auto">
          <a:xfrm>
            <a:off x="8801101" y="4378792"/>
            <a:ext cx="893763" cy="562630"/>
          </a:xfrm>
          <a:prstGeom prst="ellipse">
            <a:avLst/>
          </a:prstGeom>
          <a:solidFill>
            <a:srgbClr val="FF9933"/>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18" name="Line 56"/>
          <p:cNvSpPr>
            <a:spLocks noChangeShapeType="1"/>
          </p:cNvSpPr>
          <p:nvPr/>
        </p:nvSpPr>
        <p:spPr bwMode="auto">
          <a:xfrm flipH="1">
            <a:off x="8353425" y="4067175"/>
            <a:ext cx="31750" cy="292100"/>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19" name="Line 57"/>
          <p:cNvSpPr>
            <a:spLocks noChangeShapeType="1"/>
          </p:cNvSpPr>
          <p:nvPr/>
        </p:nvSpPr>
        <p:spPr bwMode="auto">
          <a:xfrm flipH="1">
            <a:off x="9212263" y="4148138"/>
            <a:ext cx="31750" cy="292100"/>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20" name="Line 62"/>
          <p:cNvSpPr>
            <a:spLocks noChangeShapeType="1"/>
          </p:cNvSpPr>
          <p:nvPr/>
        </p:nvSpPr>
        <p:spPr bwMode="auto">
          <a:xfrm flipH="1">
            <a:off x="8880476" y="2930525"/>
            <a:ext cx="73025" cy="584200"/>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21" name="Line 64"/>
          <p:cNvSpPr>
            <a:spLocks noChangeShapeType="1"/>
          </p:cNvSpPr>
          <p:nvPr/>
        </p:nvSpPr>
        <p:spPr bwMode="auto">
          <a:xfrm flipH="1">
            <a:off x="5106988" y="1984375"/>
            <a:ext cx="260350" cy="344488"/>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22" name="Line 65"/>
          <p:cNvSpPr>
            <a:spLocks noChangeShapeType="1"/>
          </p:cNvSpPr>
          <p:nvPr/>
        </p:nvSpPr>
        <p:spPr bwMode="auto">
          <a:xfrm>
            <a:off x="6600826" y="2066925"/>
            <a:ext cx="157163" cy="419100"/>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23" name="Line 66"/>
          <p:cNvSpPr>
            <a:spLocks noChangeShapeType="1"/>
          </p:cNvSpPr>
          <p:nvPr/>
        </p:nvSpPr>
        <p:spPr bwMode="auto">
          <a:xfrm>
            <a:off x="5422901" y="2659063"/>
            <a:ext cx="227013" cy="239712"/>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24" name="Text Box 67"/>
          <p:cNvSpPr txBox="1">
            <a:spLocks noChangeArrowheads="1"/>
          </p:cNvSpPr>
          <p:nvPr/>
        </p:nvSpPr>
        <p:spPr bwMode="auto">
          <a:xfrm>
            <a:off x="5583238" y="3455989"/>
            <a:ext cx="2487612"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sz="1800"/>
              <a:t>Content or Application Service Provider (Non-transit)</a:t>
            </a:r>
          </a:p>
        </p:txBody>
      </p:sp>
      <p:sp>
        <p:nvSpPr>
          <p:cNvPr id="43025" name="Oval 69"/>
          <p:cNvSpPr>
            <a:spLocks noChangeArrowheads="1"/>
          </p:cNvSpPr>
          <p:nvPr/>
        </p:nvSpPr>
        <p:spPr bwMode="auto">
          <a:xfrm>
            <a:off x="6600826" y="2322185"/>
            <a:ext cx="4067175" cy="562630"/>
          </a:xfrm>
          <a:prstGeom prst="ellipse">
            <a:avLst/>
          </a:prstGeom>
          <a:solidFill>
            <a:schemeClr val="hlink"/>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Tier 1 ISP (Transit AS)</a:t>
            </a:r>
          </a:p>
        </p:txBody>
      </p:sp>
      <p:sp>
        <p:nvSpPr>
          <p:cNvPr id="43026" name="Text Box 78"/>
          <p:cNvSpPr txBox="1">
            <a:spLocks noChangeArrowheads="1"/>
          </p:cNvSpPr>
          <p:nvPr/>
        </p:nvSpPr>
        <p:spPr bwMode="auto">
          <a:xfrm>
            <a:off x="8010525" y="3687763"/>
            <a:ext cx="2019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sz="1600"/>
              <a:t>Tier 2 (transit AS)</a:t>
            </a:r>
          </a:p>
        </p:txBody>
      </p:sp>
      <p:grpSp>
        <p:nvGrpSpPr>
          <p:cNvPr id="43027" name="Group 90"/>
          <p:cNvGrpSpPr>
            <a:grpSpLocks/>
          </p:cNvGrpSpPr>
          <p:nvPr/>
        </p:nvGrpSpPr>
        <p:grpSpPr bwMode="auto">
          <a:xfrm>
            <a:off x="1524000" y="2698750"/>
            <a:ext cx="2209800" cy="1830388"/>
            <a:chOff x="127" y="1870"/>
            <a:chExt cx="1392" cy="1153"/>
          </a:xfrm>
        </p:grpSpPr>
        <p:sp>
          <p:nvSpPr>
            <p:cNvPr id="43044" name="Oval 4"/>
            <p:cNvSpPr>
              <a:spLocks noChangeArrowheads="1"/>
            </p:cNvSpPr>
            <p:nvPr/>
          </p:nvSpPr>
          <p:spPr bwMode="auto">
            <a:xfrm>
              <a:off x="127" y="2609"/>
              <a:ext cx="563" cy="354"/>
            </a:xfrm>
            <a:prstGeom prst="ellipse">
              <a:avLst/>
            </a:prstGeom>
            <a:solidFill>
              <a:srgbClr val="FF9933"/>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45" name="Rectangle 15"/>
            <p:cNvSpPr>
              <a:spLocks noChangeArrowheads="1"/>
            </p:cNvSpPr>
            <p:nvPr/>
          </p:nvSpPr>
          <p:spPr bwMode="auto">
            <a:xfrm>
              <a:off x="912" y="2733"/>
              <a:ext cx="411"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46" name="Rectangle 21"/>
            <p:cNvSpPr>
              <a:spLocks noChangeArrowheads="1"/>
            </p:cNvSpPr>
            <p:nvPr/>
          </p:nvSpPr>
          <p:spPr bwMode="auto">
            <a:xfrm>
              <a:off x="1121" y="2250"/>
              <a:ext cx="312"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47" name="Oval 35"/>
            <p:cNvSpPr>
              <a:spLocks noChangeArrowheads="1"/>
            </p:cNvSpPr>
            <p:nvPr/>
          </p:nvSpPr>
          <p:spPr bwMode="auto">
            <a:xfrm>
              <a:off x="290" y="2135"/>
              <a:ext cx="1192" cy="354"/>
            </a:xfrm>
            <a:prstGeom prst="ellipse">
              <a:avLst/>
            </a:prstGeom>
            <a:solidFill>
              <a:srgbClr val="A3B9EF"/>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48" name="Oval 45"/>
            <p:cNvSpPr>
              <a:spLocks noChangeArrowheads="1"/>
            </p:cNvSpPr>
            <p:nvPr/>
          </p:nvSpPr>
          <p:spPr bwMode="auto">
            <a:xfrm>
              <a:off x="741" y="2637"/>
              <a:ext cx="563" cy="354"/>
            </a:xfrm>
            <a:prstGeom prst="ellipse">
              <a:avLst/>
            </a:prstGeom>
            <a:solidFill>
              <a:srgbClr val="FF9933"/>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49" name="Line 52"/>
            <p:cNvSpPr>
              <a:spLocks noChangeShapeType="1"/>
            </p:cNvSpPr>
            <p:nvPr/>
          </p:nvSpPr>
          <p:spPr bwMode="auto">
            <a:xfrm flipH="1">
              <a:off x="491" y="2487"/>
              <a:ext cx="72" cy="151"/>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43050" name="Line 53"/>
            <p:cNvSpPr>
              <a:spLocks noChangeShapeType="1"/>
            </p:cNvSpPr>
            <p:nvPr/>
          </p:nvSpPr>
          <p:spPr bwMode="auto">
            <a:xfrm flipH="1">
              <a:off x="1020" y="2499"/>
              <a:ext cx="20" cy="184"/>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51" name="Line 60"/>
            <p:cNvSpPr>
              <a:spLocks noChangeShapeType="1"/>
            </p:cNvSpPr>
            <p:nvPr/>
          </p:nvSpPr>
          <p:spPr bwMode="auto">
            <a:xfrm flipH="1">
              <a:off x="889" y="1870"/>
              <a:ext cx="46" cy="243"/>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52" name="Text Box 71"/>
            <p:cNvSpPr txBox="1">
              <a:spLocks noChangeArrowheads="1"/>
            </p:cNvSpPr>
            <p:nvPr/>
          </p:nvSpPr>
          <p:spPr bwMode="auto">
            <a:xfrm>
              <a:off x="590" y="2086"/>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53" name="Text Box 76"/>
            <p:cNvSpPr txBox="1">
              <a:spLocks noChangeArrowheads="1"/>
            </p:cNvSpPr>
            <p:nvPr/>
          </p:nvSpPr>
          <p:spPr bwMode="auto">
            <a:xfrm>
              <a:off x="247" y="2200"/>
              <a:ext cx="12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sz="1600"/>
                <a:t>Tier 2 (transit AS)</a:t>
              </a:r>
            </a:p>
          </p:txBody>
        </p:sp>
        <p:sp>
          <p:nvSpPr>
            <p:cNvPr id="43054" name="Text Box 82"/>
            <p:cNvSpPr txBox="1">
              <a:spLocks noChangeArrowheads="1"/>
            </p:cNvSpPr>
            <p:nvPr/>
          </p:nvSpPr>
          <p:spPr bwMode="auto">
            <a:xfrm>
              <a:off x="272" y="2659"/>
              <a:ext cx="33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AS</a:t>
              </a:r>
            </a:p>
          </p:txBody>
        </p:sp>
        <p:sp>
          <p:nvSpPr>
            <p:cNvPr id="43055" name="Text Box 83"/>
            <p:cNvSpPr txBox="1">
              <a:spLocks noChangeArrowheads="1"/>
            </p:cNvSpPr>
            <p:nvPr/>
          </p:nvSpPr>
          <p:spPr bwMode="auto">
            <a:xfrm>
              <a:off x="866" y="2704"/>
              <a:ext cx="33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AS</a:t>
              </a:r>
            </a:p>
          </p:txBody>
        </p:sp>
      </p:grpSp>
      <p:sp>
        <p:nvSpPr>
          <p:cNvPr id="43028" name="Oval 36"/>
          <p:cNvSpPr>
            <a:spLocks noChangeArrowheads="1"/>
          </p:cNvSpPr>
          <p:nvPr/>
        </p:nvSpPr>
        <p:spPr bwMode="auto">
          <a:xfrm>
            <a:off x="3779838" y="3446135"/>
            <a:ext cx="1892300" cy="562630"/>
          </a:xfrm>
          <a:prstGeom prst="ellipse">
            <a:avLst/>
          </a:prstGeom>
          <a:solidFill>
            <a:srgbClr val="A3B9EF"/>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29" name="Oval 46"/>
          <p:cNvSpPr>
            <a:spLocks noChangeArrowheads="1"/>
          </p:cNvSpPr>
          <p:nvPr/>
        </p:nvSpPr>
        <p:spPr bwMode="auto">
          <a:xfrm>
            <a:off x="3321051" y="4202579"/>
            <a:ext cx="893763" cy="562630"/>
          </a:xfrm>
          <a:prstGeom prst="ellipse">
            <a:avLst/>
          </a:prstGeom>
          <a:solidFill>
            <a:srgbClr val="FF9933"/>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30" name="Oval 47"/>
          <p:cNvSpPr>
            <a:spLocks noChangeArrowheads="1"/>
          </p:cNvSpPr>
          <p:nvPr/>
        </p:nvSpPr>
        <p:spPr bwMode="auto">
          <a:xfrm>
            <a:off x="4376738" y="4251792"/>
            <a:ext cx="893762" cy="562630"/>
          </a:xfrm>
          <a:prstGeom prst="ellipse">
            <a:avLst/>
          </a:prstGeom>
          <a:solidFill>
            <a:srgbClr val="FF9933"/>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3031" name="Line 54"/>
          <p:cNvSpPr>
            <a:spLocks noChangeShapeType="1"/>
          </p:cNvSpPr>
          <p:nvPr/>
        </p:nvSpPr>
        <p:spPr bwMode="auto">
          <a:xfrm flipH="1">
            <a:off x="3848100" y="3941763"/>
            <a:ext cx="134938" cy="292100"/>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32" name="Line 55"/>
          <p:cNvSpPr>
            <a:spLocks noChangeShapeType="1"/>
          </p:cNvSpPr>
          <p:nvPr/>
        </p:nvSpPr>
        <p:spPr bwMode="auto">
          <a:xfrm flipH="1">
            <a:off x="4802188" y="4014788"/>
            <a:ext cx="31750" cy="292100"/>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33" name="Line 61"/>
          <p:cNvSpPr>
            <a:spLocks noChangeShapeType="1"/>
          </p:cNvSpPr>
          <p:nvPr/>
        </p:nvSpPr>
        <p:spPr bwMode="auto">
          <a:xfrm>
            <a:off x="4333875" y="2774950"/>
            <a:ext cx="228600" cy="687388"/>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34" name="Text Box 77"/>
          <p:cNvSpPr txBox="1">
            <a:spLocks noChangeArrowheads="1"/>
          </p:cNvSpPr>
          <p:nvPr/>
        </p:nvSpPr>
        <p:spPr bwMode="auto">
          <a:xfrm>
            <a:off x="3578225" y="3571875"/>
            <a:ext cx="2019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sz="1600"/>
              <a:t>Tier 2 (transit AS)</a:t>
            </a:r>
          </a:p>
        </p:txBody>
      </p:sp>
      <p:sp>
        <p:nvSpPr>
          <p:cNvPr id="43035" name="Text Box 84"/>
          <p:cNvSpPr txBox="1">
            <a:spLocks noChangeArrowheads="1"/>
          </p:cNvSpPr>
          <p:nvPr/>
        </p:nvSpPr>
        <p:spPr bwMode="auto">
          <a:xfrm>
            <a:off x="3521076" y="4287839"/>
            <a:ext cx="523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AS</a:t>
            </a:r>
          </a:p>
        </p:txBody>
      </p:sp>
      <p:sp>
        <p:nvSpPr>
          <p:cNvPr id="43036" name="Text Box 85"/>
          <p:cNvSpPr txBox="1">
            <a:spLocks noChangeArrowheads="1"/>
          </p:cNvSpPr>
          <p:nvPr/>
        </p:nvSpPr>
        <p:spPr bwMode="auto">
          <a:xfrm>
            <a:off x="4578351" y="4325939"/>
            <a:ext cx="523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AS</a:t>
            </a:r>
          </a:p>
        </p:txBody>
      </p:sp>
      <p:sp>
        <p:nvSpPr>
          <p:cNvPr id="43037" name="Text Box 86"/>
          <p:cNvSpPr txBox="1">
            <a:spLocks noChangeArrowheads="1"/>
          </p:cNvSpPr>
          <p:nvPr/>
        </p:nvSpPr>
        <p:spPr bwMode="auto">
          <a:xfrm>
            <a:off x="7972426" y="4348164"/>
            <a:ext cx="523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AS</a:t>
            </a:r>
          </a:p>
        </p:txBody>
      </p:sp>
      <p:sp>
        <p:nvSpPr>
          <p:cNvPr id="43038" name="Text Box 87"/>
          <p:cNvSpPr txBox="1">
            <a:spLocks noChangeArrowheads="1"/>
          </p:cNvSpPr>
          <p:nvPr/>
        </p:nvSpPr>
        <p:spPr bwMode="auto">
          <a:xfrm>
            <a:off x="8997951" y="4440239"/>
            <a:ext cx="523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AS</a:t>
            </a:r>
          </a:p>
        </p:txBody>
      </p:sp>
      <p:sp>
        <p:nvSpPr>
          <p:cNvPr id="43039" name="Line 92"/>
          <p:cNvSpPr>
            <a:spLocks noChangeShapeType="1"/>
          </p:cNvSpPr>
          <p:nvPr/>
        </p:nvSpPr>
        <p:spPr bwMode="auto">
          <a:xfrm flipH="1">
            <a:off x="6650038" y="2703514"/>
            <a:ext cx="93662" cy="230187"/>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40" name="Line 94"/>
          <p:cNvSpPr>
            <a:spLocks noChangeShapeType="1"/>
          </p:cNvSpPr>
          <p:nvPr/>
        </p:nvSpPr>
        <p:spPr bwMode="auto">
          <a:xfrm flipH="1">
            <a:off x="5621339" y="3421064"/>
            <a:ext cx="187325" cy="230187"/>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41" name="Oval 95"/>
          <p:cNvSpPr>
            <a:spLocks noChangeArrowheads="1"/>
          </p:cNvSpPr>
          <p:nvPr/>
        </p:nvSpPr>
        <p:spPr bwMode="auto">
          <a:xfrm>
            <a:off x="4859338" y="1522085"/>
            <a:ext cx="2933700" cy="562630"/>
          </a:xfrm>
          <a:prstGeom prst="ellipse">
            <a:avLst/>
          </a:prstGeom>
          <a:solidFill>
            <a:schemeClr val="hlink"/>
          </a:solidFill>
          <a:ln w="28575">
            <a:solidFill>
              <a:schemeClr val="tx2"/>
            </a:solidFill>
            <a:round/>
            <a:headEnd/>
            <a:tailEnd/>
          </a:ln>
        </p:spPr>
        <p:txBody>
          <a:bodyPr anchor="ct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Peering Centre</a:t>
            </a:r>
          </a:p>
        </p:txBody>
      </p:sp>
      <p:sp>
        <p:nvSpPr>
          <p:cNvPr id="43042" name="Line 96"/>
          <p:cNvSpPr>
            <a:spLocks noChangeShapeType="1"/>
          </p:cNvSpPr>
          <p:nvPr/>
        </p:nvSpPr>
        <p:spPr bwMode="auto">
          <a:xfrm>
            <a:off x="5807076" y="2501900"/>
            <a:ext cx="727075" cy="63500"/>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43043" name="Line 97"/>
          <p:cNvSpPr>
            <a:spLocks noChangeShapeType="1"/>
          </p:cNvSpPr>
          <p:nvPr/>
        </p:nvSpPr>
        <p:spPr bwMode="auto">
          <a:xfrm flipH="1" flipV="1">
            <a:off x="3689351" y="3409951"/>
            <a:ext cx="301625" cy="112713"/>
          </a:xfrm>
          <a:prstGeom prst="line">
            <a:avLst/>
          </a:prstGeom>
          <a:noFill/>
          <a:ln w="381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Tree>
    <p:extLst>
      <p:ext uri="{BB962C8B-B14F-4D97-AF65-F5344CB8AC3E}">
        <p14:creationId xmlns:p14="http://schemas.microsoft.com/office/powerpoint/2010/main" val="24173890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altLang="en-US" dirty="0" smtClean="0">
                <a:solidFill>
                  <a:srgbClr val="C00000"/>
                </a:solidFill>
              </a:rPr>
              <a:t>EGP Requirements</a:t>
            </a:r>
          </a:p>
        </p:txBody>
      </p:sp>
      <p:sp>
        <p:nvSpPr>
          <p:cNvPr id="44034" name="Rectangle 3"/>
          <p:cNvSpPr>
            <a:spLocks noGrp="1" noChangeArrowheads="1"/>
          </p:cNvSpPr>
          <p:nvPr>
            <p:ph type="body" idx="1"/>
          </p:nvPr>
        </p:nvSpPr>
        <p:spPr/>
        <p:txBody>
          <a:bodyPr/>
          <a:lstStyle/>
          <a:p>
            <a:pPr eaLnBrk="1" hangingPunct="1"/>
            <a:r>
              <a:rPr lang="en-US" altLang="en-US" smtClean="0"/>
              <a:t>Scalability to global Internet</a:t>
            </a:r>
          </a:p>
          <a:p>
            <a:pPr lvl="1" eaLnBrk="1" hangingPunct="1"/>
            <a:r>
              <a:rPr lang="en-US" altLang="en-US" smtClean="0"/>
              <a:t>Provide connectivity at global scale</a:t>
            </a:r>
          </a:p>
          <a:p>
            <a:pPr lvl="1" eaLnBrk="1" hangingPunct="1"/>
            <a:r>
              <a:rPr lang="en-US" altLang="en-US" smtClean="0"/>
              <a:t>Link-state does not scale</a:t>
            </a:r>
          </a:p>
          <a:p>
            <a:pPr lvl="1" eaLnBrk="1" hangingPunct="1"/>
            <a:r>
              <a:rPr lang="en-US" altLang="en-US" smtClean="0"/>
              <a:t>Should promote address aggregation</a:t>
            </a:r>
          </a:p>
          <a:p>
            <a:pPr lvl="1" eaLnBrk="1" hangingPunct="1"/>
            <a:r>
              <a:rPr lang="en-US" altLang="en-US" smtClean="0"/>
              <a:t>Fully distributed </a:t>
            </a:r>
          </a:p>
          <a:p>
            <a:pPr eaLnBrk="1" hangingPunct="1"/>
            <a:r>
              <a:rPr lang="en-US" altLang="en-US" smtClean="0"/>
              <a:t>EGP path selection guided by policy rather than path optimality</a:t>
            </a:r>
          </a:p>
          <a:p>
            <a:pPr lvl="1" eaLnBrk="1" hangingPunct="1"/>
            <a:r>
              <a:rPr lang="en-US" altLang="en-US" smtClean="0"/>
              <a:t>Trust, peering arrangements, etc</a:t>
            </a:r>
          </a:p>
          <a:p>
            <a:pPr lvl="1" eaLnBrk="1" hangingPunct="1"/>
            <a:r>
              <a:rPr lang="en-US" altLang="en-US" smtClean="0"/>
              <a:t>EGP should allow flexibility in choice of paths</a:t>
            </a:r>
          </a:p>
          <a:p>
            <a:pPr lvl="1"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16298443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614303" y="542156"/>
            <a:ext cx="7772400" cy="685800"/>
          </a:xfrm>
        </p:spPr>
        <p:txBody>
          <a:bodyPr>
            <a:normAutofit fontScale="90000"/>
          </a:bodyPr>
          <a:lstStyle/>
          <a:p>
            <a:pPr eaLnBrk="1" hangingPunct="1"/>
            <a:r>
              <a:rPr lang="en-US" altLang="en-US" dirty="0" smtClean="0">
                <a:solidFill>
                  <a:srgbClr val="C00000"/>
                </a:solidFill>
              </a:rPr>
              <a:t>Border Gateway Protocol v4</a:t>
            </a:r>
          </a:p>
        </p:txBody>
      </p:sp>
      <p:sp>
        <p:nvSpPr>
          <p:cNvPr id="45058" name="Rectangle 3"/>
          <p:cNvSpPr>
            <a:spLocks noGrp="1" noChangeArrowheads="1"/>
          </p:cNvSpPr>
          <p:nvPr>
            <p:ph type="body" idx="1"/>
          </p:nvPr>
        </p:nvSpPr>
        <p:spPr>
          <a:xfrm>
            <a:off x="1752600" y="3629026"/>
            <a:ext cx="8777288" cy="2803525"/>
          </a:xfrm>
        </p:spPr>
        <p:txBody>
          <a:bodyPr/>
          <a:lstStyle/>
          <a:p>
            <a:pPr eaLnBrk="1" hangingPunct="1"/>
            <a:r>
              <a:rPr lang="en-US" altLang="en-US" sz="2000"/>
              <a:t>BGP (RFC 1771) an EGP routing protocol to exchange network reachability information among BGP routers (also called </a:t>
            </a:r>
            <a:r>
              <a:rPr lang="en-US" altLang="en-US" sz="2000" i="1"/>
              <a:t>BGP speakers</a:t>
            </a:r>
            <a:r>
              <a:rPr lang="en-US" altLang="en-US" sz="2000"/>
              <a:t>)</a:t>
            </a:r>
          </a:p>
          <a:p>
            <a:pPr eaLnBrk="1" hangingPunct="1"/>
            <a:r>
              <a:rPr lang="en-US" altLang="en-US" sz="2000"/>
              <a:t>Network reachability info contains sequence of ASs that packets traverse to reach a destination network</a:t>
            </a:r>
          </a:p>
          <a:p>
            <a:pPr eaLnBrk="1" hangingPunct="1"/>
            <a:r>
              <a:rPr lang="en-US" altLang="en-US" sz="2000"/>
              <a:t>Info exchanged between BGP speakers allows a router to construct a graph of AS connectivity</a:t>
            </a:r>
          </a:p>
          <a:p>
            <a:pPr marL="742950" lvl="1" indent="-285750"/>
            <a:r>
              <a:rPr lang="en-US" altLang="en-US" sz="1800"/>
              <a:t>Routing loops can be pruned</a:t>
            </a:r>
          </a:p>
          <a:p>
            <a:pPr marL="742950" lvl="1" indent="-285750"/>
            <a:r>
              <a:rPr lang="en-US" altLang="en-US" sz="1800"/>
              <a:t>Routing policy at AS level can be applied</a:t>
            </a:r>
          </a:p>
        </p:txBody>
      </p:sp>
      <p:grpSp>
        <p:nvGrpSpPr>
          <p:cNvPr id="45059" name="Group 5"/>
          <p:cNvGrpSpPr>
            <a:grpSpLocks/>
          </p:cNvGrpSpPr>
          <p:nvPr/>
        </p:nvGrpSpPr>
        <p:grpSpPr bwMode="auto">
          <a:xfrm>
            <a:off x="3541714" y="1042988"/>
            <a:ext cx="4003243" cy="2453696"/>
            <a:chOff x="1297" y="963"/>
            <a:chExt cx="3382" cy="2346"/>
          </a:xfrm>
        </p:grpSpPr>
        <p:sp>
          <p:nvSpPr>
            <p:cNvPr id="45060" name="Oval 6"/>
            <p:cNvSpPr>
              <a:spLocks noChangeArrowheads="1"/>
            </p:cNvSpPr>
            <p:nvPr/>
          </p:nvSpPr>
          <p:spPr bwMode="auto">
            <a:xfrm>
              <a:off x="1412" y="1577"/>
              <a:ext cx="314" cy="314"/>
            </a:xfrm>
            <a:prstGeom prst="ellipse">
              <a:avLst/>
            </a:prstGeom>
            <a:solidFill>
              <a:schemeClr val="folHlink"/>
            </a:solidFill>
            <a:ln w="19050">
              <a:solidFill>
                <a:schemeClr val="tx2"/>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61" name="Oval 7"/>
            <p:cNvSpPr>
              <a:spLocks noChangeArrowheads="1"/>
            </p:cNvSpPr>
            <p:nvPr/>
          </p:nvSpPr>
          <p:spPr bwMode="auto">
            <a:xfrm>
              <a:off x="1725" y="2254"/>
              <a:ext cx="314" cy="313"/>
            </a:xfrm>
            <a:prstGeom prst="ellipse">
              <a:avLst/>
            </a:prstGeom>
            <a:solidFill>
              <a:schemeClr val="folHlink"/>
            </a:solidFill>
            <a:ln w="19050">
              <a:solidFill>
                <a:schemeClr val="tx2"/>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62" name="Oval 8"/>
            <p:cNvSpPr>
              <a:spLocks noChangeArrowheads="1"/>
            </p:cNvSpPr>
            <p:nvPr/>
          </p:nvSpPr>
          <p:spPr bwMode="auto">
            <a:xfrm>
              <a:off x="2351" y="2930"/>
              <a:ext cx="314" cy="313"/>
            </a:xfrm>
            <a:prstGeom prst="ellipse">
              <a:avLst/>
            </a:prstGeom>
            <a:solidFill>
              <a:schemeClr val="folHlink"/>
            </a:solidFill>
            <a:ln w="19050">
              <a:solidFill>
                <a:schemeClr val="tx2"/>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63" name="Oval 9"/>
            <p:cNvSpPr>
              <a:spLocks noChangeArrowheads="1"/>
            </p:cNvSpPr>
            <p:nvPr/>
          </p:nvSpPr>
          <p:spPr bwMode="auto">
            <a:xfrm>
              <a:off x="4280" y="2618"/>
              <a:ext cx="314" cy="313"/>
            </a:xfrm>
            <a:prstGeom prst="ellipse">
              <a:avLst/>
            </a:prstGeom>
            <a:solidFill>
              <a:schemeClr val="folHlink"/>
            </a:solidFill>
            <a:ln w="19050">
              <a:solidFill>
                <a:schemeClr val="tx2"/>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64" name="Oval 10"/>
            <p:cNvSpPr>
              <a:spLocks noChangeArrowheads="1"/>
            </p:cNvSpPr>
            <p:nvPr/>
          </p:nvSpPr>
          <p:spPr bwMode="auto">
            <a:xfrm>
              <a:off x="3081" y="2254"/>
              <a:ext cx="314" cy="313"/>
            </a:xfrm>
            <a:prstGeom prst="ellipse">
              <a:avLst/>
            </a:prstGeom>
            <a:solidFill>
              <a:schemeClr val="folHlink"/>
            </a:solidFill>
            <a:ln w="19050">
              <a:solidFill>
                <a:schemeClr val="tx2"/>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65" name="Oval 11"/>
            <p:cNvSpPr>
              <a:spLocks noChangeArrowheads="1"/>
            </p:cNvSpPr>
            <p:nvPr/>
          </p:nvSpPr>
          <p:spPr bwMode="auto">
            <a:xfrm>
              <a:off x="3967" y="1630"/>
              <a:ext cx="314" cy="313"/>
            </a:xfrm>
            <a:prstGeom prst="ellipse">
              <a:avLst/>
            </a:prstGeom>
            <a:solidFill>
              <a:schemeClr val="folHlink"/>
            </a:solidFill>
            <a:ln w="19050">
              <a:solidFill>
                <a:schemeClr val="tx2"/>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66" name="Oval 12"/>
            <p:cNvSpPr>
              <a:spLocks noChangeArrowheads="1"/>
            </p:cNvSpPr>
            <p:nvPr/>
          </p:nvSpPr>
          <p:spPr bwMode="auto">
            <a:xfrm>
              <a:off x="2716" y="1265"/>
              <a:ext cx="314" cy="314"/>
            </a:xfrm>
            <a:prstGeom prst="ellipse">
              <a:avLst/>
            </a:prstGeom>
            <a:solidFill>
              <a:schemeClr val="folHlink"/>
            </a:solidFill>
            <a:ln w="19050">
              <a:solidFill>
                <a:schemeClr val="tx2"/>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67" name="Line 13"/>
            <p:cNvSpPr>
              <a:spLocks noChangeShapeType="1"/>
            </p:cNvSpPr>
            <p:nvPr/>
          </p:nvSpPr>
          <p:spPr bwMode="auto">
            <a:xfrm flipV="1">
              <a:off x="1725" y="1421"/>
              <a:ext cx="991" cy="26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8" name="Line 14"/>
            <p:cNvSpPr>
              <a:spLocks noChangeShapeType="1"/>
            </p:cNvSpPr>
            <p:nvPr/>
          </p:nvSpPr>
          <p:spPr bwMode="auto">
            <a:xfrm>
              <a:off x="2925" y="1577"/>
              <a:ext cx="260" cy="67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9" name="Line 15"/>
            <p:cNvSpPr>
              <a:spLocks noChangeShapeType="1"/>
            </p:cNvSpPr>
            <p:nvPr/>
          </p:nvSpPr>
          <p:spPr bwMode="auto">
            <a:xfrm>
              <a:off x="3029" y="1421"/>
              <a:ext cx="938" cy="31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0" name="Line 16"/>
            <p:cNvSpPr>
              <a:spLocks noChangeShapeType="1"/>
            </p:cNvSpPr>
            <p:nvPr/>
          </p:nvSpPr>
          <p:spPr bwMode="auto">
            <a:xfrm flipH="1">
              <a:off x="2038" y="2410"/>
              <a:ext cx="1043"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1" name="Line 17"/>
            <p:cNvSpPr>
              <a:spLocks noChangeShapeType="1"/>
            </p:cNvSpPr>
            <p:nvPr/>
          </p:nvSpPr>
          <p:spPr bwMode="auto">
            <a:xfrm flipH="1">
              <a:off x="2612" y="2550"/>
              <a:ext cx="521" cy="416"/>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2" name="Line 18"/>
            <p:cNvSpPr>
              <a:spLocks noChangeShapeType="1"/>
            </p:cNvSpPr>
            <p:nvPr/>
          </p:nvSpPr>
          <p:spPr bwMode="auto">
            <a:xfrm>
              <a:off x="4176" y="1942"/>
              <a:ext cx="209" cy="676"/>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3" name="Rectangle 19"/>
            <p:cNvSpPr>
              <a:spLocks noChangeArrowheads="1"/>
            </p:cNvSpPr>
            <p:nvPr/>
          </p:nvSpPr>
          <p:spPr bwMode="auto">
            <a:xfrm>
              <a:off x="1297" y="1275"/>
              <a:ext cx="437"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74" name="Rectangle 20"/>
            <p:cNvSpPr>
              <a:spLocks noChangeArrowheads="1"/>
            </p:cNvSpPr>
            <p:nvPr/>
          </p:nvSpPr>
          <p:spPr bwMode="auto">
            <a:xfrm>
              <a:off x="1359" y="1320"/>
              <a:ext cx="450"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200">
                  <a:solidFill>
                    <a:srgbClr val="000000"/>
                  </a:solidFill>
                </a:rPr>
                <a:t>AS1</a:t>
              </a:r>
              <a:endParaRPr lang="en-US" altLang="en-US" sz="1800"/>
            </a:p>
          </p:txBody>
        </p:sp>
        <p:sp>
          <p:nvSpPr>
            <p:cNvPr id="45075" name="Rectangle 21"/>
            <p:cNvSpPr>
              <a:spLocks noChangeArrowheads="1"/>
            </p:cNvSpPr>
            <p:nvPr/>
          </p:nvSpPr>
          <p:spPr bwMode="auto">
            <a:xfrm>
              <a:off x="2705" y="963"/>
              <a:ext cx="437"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76" name="Rectangle 22"/>
            <p:cNvSpPr>
              <a:spLocks noChangeArrowheads="1"/>
            </p:cNvSpPr>
            <p:nvPr/>
          </p:nvSpPr>
          <p:spPr bwMode="auto">
            <a:xfrm>
              <a:off x="2767" y="1007"/>
              <a:ext cx="450"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200">
                  <a:solidFill>
                    <a:srgbClr val="000000"/>
                  </a:solidFill>
                </a:rPr>
                <a:t>AS2</a:t>
              </a:r>
              <a:endParaRPr lang="en-US" altLang="en-US" sz="1800"/>
            </a:p>
          </p:txBody>
        </p:sp>
        <p:sp>
          <p:nvSpPr>
            <p:cNvPr id="45077" name="Rectangle 23"/>
            <p:cNvSpPr>
              <a:spLocks noChangeArrowheads="1"/>
            </p:cNvSpPr>
            <p:nvPr/>
          </p:nvSpPr>
          <p:spPr bwMode="auto">
            <a:xfrm>
              <a:off x="1819" y="2003"/>
              <a:ext cx="436"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78" name="Rectangle 24"/>
            <p:cNvSpPr>
              <a:spLocks noChangeArrowheads="1"/>
            </p:cNvSpPr>
            <p:nvPr/>
          </p:nvSpPr>
          <p:spPr bwMode="auto">
            <a:xfrm>
              <a:off x="1882" y="2048"/>
              <a:ext cx="450"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200">
                  <a:solidFill>
                    <a:srgbClr val="000000"/>
                  </a:solidFill>
                </a:rPr>
                <a:t>AS3</a:t>
              </a:r>
              <a:endParaRPr lang="en-US" altLang="en-US" sz="1800"/>
            </a:p>
          </p:txBody>
        </p:sp>
        <p:sp>
          <p:nvSpPr>
            <p:cNvPr id="45079" name="Rectangle 25"/>
            <p:cNvSpPr>
              <a:spLocks noChangeArrowheads="1"/>
            </p:cNvSpPr>
            <p:nvPr/>
          </p:nvSpPr>
          <p:spPr bwMode="auto">
            <a:xfrm>
              <a:off x="2705" y="2940"/>
              <a:ext cx="437"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80" name="Rectangle 26"/>
            <p:cNvSpPr>
              <a:spLocks noChangeArrowheads="1"/>
            </p:cNvSpPr>
            <p:nvPr/>
          </p:nvSpPr>
          <p:spPr bwMode="auto">
            <a:xfrm>
              <a:off x="2767" y="2985"/>
              <a:ext cx="450"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200">
                  <a:solidFill>
                    <a:srgbClr val="000000"/>
                  </a:solidFill>
                </a:rPr>
                <a:t>AS4</a:t>
              </a:r>
              <a:endParaRPr lang="en-US" altLang="en-US" sz="1800"/>
            </a:p>
          </p:txBody>
        </p:sp>
        <p:sp>
          <p:nvSpPr>
            <p:cNvPr id="45081" name="Rectangle 27"/>
            <p:cNvSpPr>
              <a:spLocks noChangeArrowheads="1"/>
            </p:cNvSpPr>
            <p:nvPr/>
          </p:nvSpPr>
          <p:spPr bwMode="auto">
            <a:xfrm>
              <a:off x="3174" y="1951"/>
              <a:ext cx="437"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82" name="Rectangle 28"/>
            <p:cNvSpPr>
              <a:spLocks noChangeArrowheads="1"/>
            </p:cNvSpPr>
            <p:nvPr/>
          </p:nvSpPr>
          <p:spPr bwMode="auto">
            <a:xfrm>
              <a:off x="3238" y="1997"/>
              <a:ext cx="450"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200">
                  <a:solidFill>
                    <a:srgbClr val="000000"/>
                  </a:solidFill>
                </a:rPr>
                <a:t>AS5</a:t>
              </a:r>
              <a:endParaRPr lang="en-US" altLang="en-US" sz="1800"/>
            </a:p>
          </p:txBody>
        </p:sp>
        <p:sp>
          <p:nvSpPr>
            <p:cNvPr id="45083" name="Rectangle 29"/>
            <p:cNvSpPr>
              <a:spLocks noChangeArrowheads="1"/>
            </p:cNvSpPr>
            <p:nvPr/>
          </p:nvSpPr>
          <p:spPr bwMode="auto">
            <a:xfrm>
              <a:off x="3957" y="1275"/>
              <a:ext cx="436"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84" name="Rectangle 30"/>
            <p:cNvSpPr>
              <a:spLocks noChangeArrowheads="1"/>
            </p:cNvSpPr>
            <p:nvPr/>
          </p:nvSpPr>
          <p:spPr bwMode="auto">
            <a:xfrm>
              <a:off x="4020" y="1320"/>
              <a:ext cx="450"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200">
                  <a:solidFill>
                    <a:srgbClr val="000000"/>
                  </a:solidFill>
                </a:rPr>
                <a:t>AS6</a:t>
              </a:r>
              <a:endParaRPr lang="en-US" altLang="en-US" sz="1800"/>
            </a:p>
          </p:txBody>
        </p:sp>
        <p:sp>
          <p:nvSpPr>
            <p:cNvPr id="45085" name="Rectangle 31"/>
            <p:cNvSpPr>
              <a:spLocks noChangeArrowheads="1"/>
            </p:cNvSpPr>
            <p:nvPr/>
          </p:nvSpPr>
          <p:spPr bwMode="auto">
            <a:xfrm>
              <a:off x="4165" y="2940"/>
              <a:ext cx="437"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5086" name="Rectangle 32"/>
            <p:cNvSpPr>
              <a:spLocks noChangeArrowheads="1"/>
            </p:cNvSpPr>
            <p:nvPr/>
          </p:nvSpPr>
          <p:spPr bwMode="auto">
            <a:xfrm>
              <a:off x="4229" y="2985"/>
              <a:ext cx="450"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200">
                  <a:solidFill>
                    <a:srgbClr val="000000"/>
                  </a:solidFill>
                </a:rPr>
                <a:t>AS7</a:t>
              </a:r>
              <a:endParaRPr lang="en-US" altLang="en-US" sz="1800"/>
            </a:p>
          </p:txBody>
        </p:sp>
      </p:grpSp>
    </p:spTree>
    <p:extLst>
      <p:ext uri="{BB962C8B-B14F-4D97-AF65-F5344CB8AC3E}">
        <p14:creationId xmlns:p14="http://schemas.microsoft.com/office/powerpoint/2010/main" val="80589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57990" y="493713"/>
            <a:ext cx="9186110" cy="838200"/>
          </a:xfrm>
        </p:spPr>
        <p:txBody>
          <a:bodyPr/>
          <a:lstStyle/>
          <a:p>
            <a:pPr eaLnBrk="1" hangingPunct="1"/>
            <a:r>
              <a:rPr lang="en-US" dirty="0" smtClean="0">
                <a:solidFill>
                  <a:srgbClr val="C00000"/>
                </a:solidFill>
                <a:ea typeface="ＭＳ Ｐゴシック" pitchFamily="34" charset="-128"/>
              </a:rPr>
              <a:t>Contents</a:t>
            </a:r>
          </a:p>
        </p:txBody>
      </p:sp>
      <p:sp>
        <p:nvSpPr>
          <p:cNvPr id="6147" name="Rectangle 3"/>
          <p:cNvSpPr>
            <a:spLocks noGrp="1" noChangeArrowheads="1"/>
          </p:cNvSpPr>
          <p:nvPr>
            <p:ph idx="1"/>
          </p:nvPr>
        </p:nvSpPr>
        <p:spPr>
          <a:xfrm>
            <a:off x="757990" y="1601788"/>
            <a:ext cx="11434010" cy="4437062"/>
          </a:xfrm>
        </p:spPr>
        <p:txBody>
          <a:bodyPr>
            <a:normAutofit/>
          </a:bodyPr>
          <a:lstStyle/>
          <a:p>
            <a:r>
              <a:rPr lang="en-US" altLang="en-US" sz="3200" dirty="0">
                <a:solidFill>
                  <a:schemeClr val="tx2"/>
                </a:solidFill>
              </a:rPr>
              <a:t>Basic Routing</a:t>
            </a:r>
          </a:p>
          <a:p>
            <a:r>
              <a:rPr lang="en-US" altLang="en-US" sz="3200" dirty="0"/>
              <a:t>Routing Information Protocol (RIP)</a:t>
            </a:r>
          </a:p>
          <a:p>
            <a:r>
              <a:rPr lang="en-US" altLang="en-US" sz="3200" dirty="0"/>
              <a:t>Open Shortest Path First (OSPF)</a:t>
            </a:r>
          </a:p>
          <a:p>
            <a:r>
              <a:rPr lang="en-US" altLang="en-US" sz="3200" dirty="0"/>
              <a:t>Border Gateway Protocol (BGP</a:t>
            </a:r>
            <a:r>
              <a:rPr lang="en-US" altLang="en-US" sz="3200" dirty="0" smtClean="0"/>
              <a:t>)</a:t>
            </a:r>
          </a:p>
          <a:p>
            <a:r>
              <a:rPr lang="en-US" altLang="en-US" sz="3200" dirty="0" smtClean="0"/>
              <a:t>Dynamic Host Configuration Protocol (DHCP)</a:t>
            </a:r>
          </a:p>
          <a:p>
            <a:r>
              <a:rPr lang="en-US" altLang="en-US" sz="3200" dirty="0" smtClean="0"/>
              <a:t>Network Address Translation (NAT)</a:t>
            </a:r>
            <a:endParaRPr lang="en-US" altLang="en-US" sz="3200" dirty="0"/>
          </a:p>
          <a:p>
            <a:pPr>
              <a:buFont typeface="Wingdings" panose="05000000000000000000" pitchFamily="2" charset="2"/>
              <a:buChar char="§"/>
            </a:pPr>
            <a:r>
              <a:rPr lang="en-US" sz="3200" dirty="0" smtClean="0">
                <a:cs typeface="Arial" charset="0"/>
              </a:rPr>
              <a:t>Summary</a:t>
            </a:r>
            <a:endParaRPr lang="en-US" sz="3200" dirty="0">
              <a:cs typeface="Arial" charset="0"/>
            </a:endParaRPr>
          </a:p>
        </p:txBody>
      </p:sp>
    </p:spTree>
    <p:extLst>
      <p:ext uri="{BB962C8B-B14F-4D97-AF65-F5344CB8AC3E}">
        <p14:creationId xmlns:p14="http://schemas.microsoft.com/office/powerpoint/2010/main" val="3466382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altLang="en-US" dirty="0" smtClean="0">
                <a:solidFill>
                  <a:srgbClr val="C00000"/>
                </a:solidFill>
              </a:rPr>
              <a:t>BGP Features</a:t>
            </a:r>
          </a:p>
        </p:txBody>
      </p:sp>
      <p:sp>
        <p:nvSpPr>
          <p:cNvPr id="46082" name="Rectangle 3"/>
          <p:cNvSpPr>
            <a:spLocks noGrp="1" noChangeArrowheads="1"/>
          </p:cNvSpPr>
          <p:nvPr>
            <p:ph type="body" idx="1"/>
          </p:nvPr>
        </p:nvSpPr>
        <p:spPr/>
        <p:txBody>
          <a:bodyPr/>
          <a:lstStyle/>
          <a:p>
            <a:pPr eaLnBrk="1" hangingPunct="1"/>
            <a:r>
              <a:rPr lang="en-US" altLang="en-US" smtClean="0"/>
              <a:t>BGP is </a:t>
            </a:r>
            <a:r>
              <a:rPr lang="en-US" altLang="en-US" i="1" smtClean="0"/>
              <a:t>path vector protocol</a:t>
            </a:r>
            <a:r>
              <a:rPr lang="en-US" altLang="en-US" smtClean="0"/>
              <a:t>: advertises sequence of AS numbers to the destination network</a:t>
            </a:r>
          </a:p>
          <a:p>
            <a:pPr eaLnBrk="1" hangingPunct="1"/>
            <a:r>
              <a:rPr lang="en-US" altLang="en-US" smtClean="0"/>
              <a:t>Path vector info used to prevent routing loops</a:t>
            </a:r>
          </a:p>
          <a:p>
            <a:pPr eaLnBrk="1" hangingPunct="1"/>
            <a:r>
              <a:rPr lang="en-US" altLang="en-US" smtClean="0"/>
              <a:t>BGP enforces policy through selection of different paths to a destination and by control of redistribution of routing information</a:t>
            </a:r>
          </a:p>
          <a:p>
            <a:pPr eaLnBrk="1" hangingPunct="1"/>
            <a:r>
              <a:rPr lang="en-US" altLang="en-US" smtClean="0"/>
              <a:t>Uses CIDR to support aggregation &amp; reduction of routing information</a:t>
            </a:r>
          </a:p>
          <a:p>
            <a:pPr eaLnBrk="1" hangingPunct="1"/>
            <a:endParaRPr lang="en-US" altLang="en-US" smtClean="0"/>
          </a:p>
        </p:txBody>
      </p:sp>
    </p:spTree>
    <p:extLst>
      <p:ext uri="{BB962C8B-B14F-4D97-AF65-F5344CB8AC3E}">
        <p14:creationId xmlns:p14="http://schemas.microsoft.com/office/powerpoint/2010/main" val="24560443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3"/>
          <p:cNvSpPr>
            <a:spLocks noGrp="1" noChangeArrowheads="1"/>
          </p:cNvSpPr>
          <p:nvPr>
            <p:ph type="body" idx="1"/>
          </p:nvPr>
        </p:nvSpPr>
        <p:spPr>
          <a:xfrm>
            <a:off x="1981200" y="1371600"/>
            <a:ext cx="8343900" cy="4114800"/>
          </a:xfrm>
        </p:spPr>
        <p:txBody>
          <a:bodyPr>
            <a:normAutofit lnSpcReduction="10000"/>
          </a:bodyPr>
          <a:lstStyle/>
          <a:p>
            <a:pPr eaLnBrk="1" hangingPunct="1"/>
            <a:r>
              <a:rPr lang="en-US" altLang="en-US" sz="2500" i="1"/>
              <a:t>BGP speaker</a:t>
            </a:r>
            <a:r>
              <a:rPr lang="en-US" altLang="en-US" sz="2500"/>
              <a:t>:  a router running BGP</a:t>
            </a:r>
          </a:p>
          <a:p>
            <a:pPr eaLnBrk="1" hangingPunct="1"/>
            <a:r>
              <a:rPr lang="en-US" altLang="en-US" sz="2500" i="1"/>
              <a:t>Peers or neighbors</a:t>
            </a:r>
            <a:r>
              <a:rPr lang="en-US" altLang="en-US" sz="2500"/>
              <a:t>:  two speakers exchanging information on a connection </a:t>
            </a:r>
          </a:p>
          <a:p>
            <a:pPr eaLnBrk="1" hangingPunct="1"/>
            <a:r>
              <a:rPr lang="en-US" altLang="en-US" sz="2500"/>
              <a:t>BGP peers use TCP (port 179) to exchange messages</a:t>
            </a:r>
          </a:p>
          <a:p>
            <a:pPr eaLnBrk="1" hangingPunct="1"/>
            <a:r>
              <a:rPr lang="en-US" altLang="en-US" sz="2500"/>
              <a:t>Initially, BGP peers exchange entire BGP routing table</a:t>
            </a:r>
          </a:p>
          <a:p>
            <a:pPr marL="742950" lvl="1" indent="-285750"/>
            <a:r>
              <a:rPr lang="en-US" altLang="en-US"/>
              <a:t>Incremental updates sent subsequently</a:t>
            </a:r>
          </a:p>
          <a:p>
            <a:pPr marL="742950" lvl="1" indent="-285750"/>
            <a:r>
              <a:rPr lang="en-US" altLang="en-US"/>
              <a:t>Reduces bandwidth usage and processing overhead</a:t>
            </a:r>
          </a:p>
          <a:p>
            <a:pPr marL="742950" lvl="1" indent="-285750"/>
            <a:r>
              <a:rPr lang="en-US" altLang="en-US"/>
              <a:t>Keepalive messages sent periodically (30 seconds)</a:t>
            </a:r>
          </a:p>
          <a:p>
            <a:pPr eaLnBrk="1" hangingPunct="1"/>
            <a:r>
              <a:rPr lang="en-US" altLang="en-US" sz="2500" i="1"/>
              <a:t>Internal BGP</a:t>
            </a:r>
            <a:r>
              <a:rPr lang="en-US" altLang="en-US" sz="2500"/>
              <a:t> (iBPG) between BGP routers in same AS</a:t>
            </a:r>
          </a:p>
          <a:p>
            <a:pPr eaLnBrk="1" hangingPunct="1"/>
            <a:r>
              <a:rPr lang="en-US" altLang="en-US" sz="2500" i="1"/>
              <a:t>External BGP</a:t>
            </a:r>
            <a:r>
              <a:rPr lang="en-US" altLang="en-US" sz="2500"/>
              <a:t> (eBGP) connections across AS borders</a:t>
            </a:r>
          </a:p>
        </p:txBody>
      </p:sp>
      <p:sp>
        <p:nvSpPr>
          <p:cNvPr id="47106" name="Rectangle 4"/>
          <p:cNvSpPr>
            <a:spLocks noGrp="1" noChangeArrowheads="1"/>
          </p:cNvSpPr>
          <p:nvPr>
            <p:ph type="title"/>
          </p:nvPr>
        </p:nvSpPr>
        <p:spPr/>
        <p:txBody>
          <a:bodyPr/>
          <a:lstStyle/>
          <a:p>
            <a:pPr eaLnBrk="1" hangingPunct="1"/>
            <a:r>
              <a:rPr lang="en-US" altLang="en-US" sz="3500" dirty="0">
                <a:solidFill>
                  <a:srgbClr val="C00000"/>
                </a:solidFill>
              </a:rPr>
              <a:t>BGP Speaker &amp; AS Relationship</a:t>
            </a:r>
          </a:p>
        </p:txBody>
      </p:sp>
    </p:spTree>
    <p:extLst>
      <p:ext uri="{BB962C8B-B14F-4D97-AF65-F5344CB8AC3E}">
        <p14:creationId xmlns:p14="http://schemas.microsoft.com/office/powerpoint/2010/main" val="13038460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n-US" altLang="en-US" dirty="0" err="1" smtClean="0">
                <a:solidFill>
                  <a:srgbClr val="C00000"/>
                </a:solidFill>
              </a:rPr>
              <a:t>iBGP</a:t>
            </a:r>
            <a:r>
              <a:rPr lang="en-US" altLang="en-US" dirty="0" smtClean="0">
                <a:solidFill>
                  <a:srgbClr val="C00000"/>
                </a:solidFill>
              </a:rPr>
              <a:t> &amp; </a:t>
            </a:r>
            <a:r>
              <a:rPr lang="en-US" altLang="en-US" dirty="0" err="1" smtClean="0">
                <a:solidFill>
                  <a:srgbClr val="C00000"/>
                </a:solidFill>
              </a:rPr>
              <a:t>eBGP</a:t>
            </a:r>
            <a:endParaRPr lang="en-US" altLang="en-US" dirty="0" smtClean="0">
              <a:solidFill>
                <a:srgbClr val="C00000"/>
              </a:solidFill>
            </a:endParaRPr>
          </a:p>
        </p:txBody>
      </p:sp>
      <p:sp>
        <p:nvSpPr>
          <p:cNvPr id="48130" name="Rectangle 5"/>
          <p:cNvSpPr>
            <a:spLocks noChangeArrowheads="1"/>
          </p:cNvSpPr>
          <p:nvPr/>
        </p:nvSpPr>
        <p:spPr bwMode="auto">
          <a:xfrm>
            <a:off x="2009776" y="4260851"/>
            <a:ext cx="8143875"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eaLnBrk="1" hangingPunct="1">
              <a:spcBef>
                <a:spcPct val="20000"/>
              </a:spcBef>
              <a:buClr>
                <a:schemeClr val="tx2"/>
              </a:buClr>
              <a:buSzPct val="70000"/>
              <a:buFont typeface="Wingdings" panose="05000000000000000000" pitchFamily="2" charset="2"/>
              <a:buChar char="l"/>
            </a:pPr>
            <a:r>
              <a:rPr lang="en-US" altLang="en-US" sz="2100"/>
              <a:t>eBGP to exchange reachability information in different AS</a:t>
            </a:r>
            <a:r>
              <a:rPr lang="ja-JP" altLang="en-US" sz="2100"/>
              <a:t>’</a:t>
            </a:r>
            <a:r>
              <a:rPr lang="en-US" altLang="ja-JP" sz="2100"/>
              <a:t>s</a:t>
            </a:r>
          </a:p>
          <a:p>
            <a:pPr lvl="1" algn="l" eaLnBrk="1" hangingPunct="1">
              <a:spcBef>
                <a:spcPct val="20000"/>
              </a:spcBef>
              <a:buClr>
                <a:schemeClr val="accent2"/>
              </a:buClr>
              <a:buSzPct val="70000"/>
              <a:buFont typeface="Wingdings" panose="05000000000000000000" pitchFamily="2" charset="2"/>
              <a:buChar char="l"/>
            </a:pPr>
            <a:r>
              <a:rPr lang="en-US" altLang="en-US" sz="1900"/>
              <a:t>eBGP peers directly connected</a:t>
            </a:r>
          </a:p>
          <a:p>
            <a:pPr algn="l" eaLnBrk="1" hangingPunct="1">
              <a:spcBef>
                <a:spcPct val="20000"/>
              </a:spcBef>
              <a:buClr>
                <a:schemeClr val="tx2"/>
              </a:buClr>
              <a:buSzPct val="70000"/>
              <a:buFont typeface="Wingdings" panose="05000000000000000000" pitchFamily="2" charset="2"/>
              <a:buChar char="l"/>
            </a:pPr>
            <a:r>
              <a:rPr lang="en-US" altLang="en-US" sz="2100"/>
              <a:t>iBGP to ensure net reachability info is consistent among the BGP speakers in the same AS</a:t>
            </a:r>
          </a:p>
          <a:p>
            <a:pPr lvl="1" algn="l" eaLnBrk="1" hangingPunct="1">
              <a:spcBef>
                <a:spcPct val="20000"/>
              </a:spcBef>
              <a:buClr>
                <a:schemeClr val="accent2"/>
              </a:buClr>
              <a:buSzPct val="70000"/>
              <a:buFont typeface="Wingdings" panose="05000000000000000000" pitchFamily="2" charset="2"/>
              <a:buChar char="l"/>
            </a:pPr>
            <a:r>
              <a:rPr lang="en-US" altLang="en-US" sz="1900"/>
              <a:t>usually not directly connected</a:t>
            </a:r>
          </a:p>
          <a:p>
            <a:pPr lvl="1" algn="l" eaLnBrk="1" hangingPunct="1">
              <a:spcBef>
                <a:spcPct val="20000"/>
              </a:spcBef>
              <a:buClr>
                <a:schemeClr val="accent2"/>
              </a:buClr>
              <a:buSzPct val="70000"/>
              <a:buFont typeface="Wingdings" panose="05000000000000000000" pitchFamily="2" charset="2"/>
              <a:buChar char="l"/>
            </a:pPr>
            <a:r>
              <a:rPr lang="en-US" altLang="en-US" sz="1900"/>
              <a:t>iBGP speakers exchange info learned from other iBGP speakers, and thus fully meshed</a:t>
            </a:r>
          </a:p>
        </p:txBody>
      </p:sp>
      <p:grpSp>
        <p:nvGrpSpPr>
          <p:cNvPr id="48131" name="Group 6"/>
          <p:cNvGrpSpPr>
            <a:grpSpLocks/>
          </p:cNvGrpSpPr>
          <p:nvPr/>
        </p:nvGrpSpPr>
        <p:grpSpPr bwMode="auto">
          <a:xfrm>
            <a:off x="2365376" y="1111250"/>
            <a:ext cx="7705725" cy="3321050"/>
            <a:chOff x="530" y="812"/>
            <a:chExt cx="4854" cy="2583"/>
          </a:xfrm>
        </p:grpSpPr>
        <p:sp>
          <p:nvSpPr>
            <p:cNvPr id="48132" name="Oval 7"/>
            <p:cNvSpPr>
              <a:spLocks noChangeArrowheads="1"/>
            </p:cNvSpPr>
            <p:nvPr/>
          </p:nvSpPr>
          <p:spPr bwMode="auto">
            <a:xfrm>
              <a:off x="1384" y="1113"/>
              <a:ext cx="3122" cy="1930"/>
            </a:xfrm>
            <a:prstGeom prst="ellipse">
              <a:avLst/>
            </a:prstGeom>
            <a:solidFill>
              <a:srgbClr val="92D050"/>
            </a:solidFill>
            <a:ln w="19050">
              <a:solidFill>
                <a:schemeClr val="tx2"/>
              </a:solidFill>
              <a:round/>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33" name="Rectangle 8"/>
            <p:cNvSpPr>
              <a:spLocks noChangeArrowheads="1"/>
            </p:cNvSpPr>
            <p:nvPr/>
          </p:nvSpPr>
          <p:spPr bwMode="auto">
            <a:xfrm>
              <a:off x="2000" y="2424"/>
              <a:ext cx="301" cy="302"/>
            </a:xfrm>
            <a:prstGeom prst="rect">
              <a:avLst/>
            </a:prstGeom>
            <a:solidFill>
              <a:srgbClr val="FF9900"/>
            </a:solidFill>
            <a:ln w="12700">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34" name="Rectangle 9"/>
            <p:cNvSpPr>
              <a:spLocks noChangeArrowheads="1"/>
            </p:cNvSpPr>
            <p:nvPr/>
          </p:nvSpPr>
          <p:spPr bwMode="auto">
            <a:xfrm>
              <a:off x="3580" y="2459"/>
              <a:ext cx="301" cy="303"/>
            </a:xfrm>
            <a:prstGeom prst="rect">
              <a:avLst/>
            </a:prstGeom>
            <a:solidFill>
              <a:srgbClr val="FF9900"/>
            </a:solidFill>
            <a:ln w="12700">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35" name="Line 10"/>
            <p:cNvSpPr>
              <a:spLocks noChangeShapeType="1"/>
            </p:cNvSpPr>
            <p:nvPr/>
          </p:nvSpPr>
          <p:spPr bwMode="auto">
            <a:xfrm flipV="1">
              <a:off x="1203" y="2568"/>
              <a:ext cx="789" cy="21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36" name="Line 11"/>
            <p:cNvSpPr>
              <a:spLocks noChangeShapeType="1"/>
            </p:cNvSpPr>
            <p:nvPr/>
          </p:nvSpPr>
          <p:spPr bwMode="auto">
            <a:xfrm flipV="1">
              <a:off x="3866" y="2511"/>
              <a:ext cx="1099" cy="6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8137" name="Group 12"/>
            <p:cNvGrpSpPr>
              <a:grpSpLocks/>
            </p:cNvGrpSpPr>
            <p:nvPr/>
          </p:nvGrpSpPr>
          <p:grpSpPr bwMode="auto">
            <a:xfrm>
              <a:off x="910" y="2661"/>
              <a:ext cx="302" cy="303"/>
              <a:chOff x="962" y="3250"/>
              <a:chExt cx="302" cy="303"/>
            </a:xfrm>
          </p:grpSpPr>
          <p:sp>
            <p:nvSpPr>
              <p:cNvPr id="48321" name="Rectangle 13"/>
              <p:cNvSpPr>
                <a:spLocks noChangeArrowheads="1"/>
              </p:cNvSpPr>
              <p:nvPr/>
            </p:nvSpPr>
            <p:spPr bwMode="auto">
              <a:xfrm>
                <a:off x="962" y="3250"/>
                <a:ext cx="302" cy="303"/>
              </a:xfrm>
              <a:prstGeom prst="rect">
                <a:avLst/>
              </a:prstGeom>
              <a:solidFill>
                <a:schemeClr val="accent1"/>
              </a:solidFill>
              <a:ln w="12700">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22" name="Rectangle 14"/>
              <p:cNvSpPr>
                <a:spLocks noChangeArrowheads="1"/>
              </p:cNvSpPr>
              <p:nvPr/>
            </p:nvSpPr>
            <p:spPr bwMode="auto">
              <a:xfrm>
                <a:off x="1065" y="3295"/>
                <a:ext cx="121"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R</a:t>
                </a:r>
                <a:endParaRPr lang="en-US" altLang="en-US" sz="1600"/>
              </a:p>
            </p:txBody>
          </p:sp>
        </p:grpSp>
        <p:sp>
          <p:nvSpPr>
            <p:cNvPr id="48138" name="Rectangle 15"/>
            <p:cNvSpPr>
              <a:spLocks noChangeArrowheads="1"/>
            </p:cNvSpPr>
            <p:nvPr/>
          </p:nvSpPr>
          <p:spPr bwMode="auto">
            <a:xfrm>
              <a:off x="2034" y="2416"/>
              <a:ext cx="280"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39" name="Rectangle 16"/>
            <p:cNvSpPr>
              <a:spLocks noChangeArrowheads="1"/>
            </p:cNvSpPr>
            <p:nvPr/>
          </p:nvSpPr>
          <p:spPr bwMode="auto">
            <a:xfrm>
              <a:off x="2106" y="2468"/>
              <a:ext cx="121"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R</a:t>
              </a:r>
              <a:endParaRPr lang="en-US" altLang="en-US" sz="1600"/>
            </a:p>
          </p:txBody>
        </p:sp>
        <p:sp>
          <p:nvSpPr>
            <p:cNvPr id="48140" name="Rectangle 17"/>
            <p:cNvSpPr>
              <a:spLocks noChangeArrowheads="1"/>
            </p:cNvSpPr>
            <p:nvPr/>
          </p:nvSpPr>
          <p:spPr bwMode="auto">
            <a:xfrm>
              <a:off x="3666" y="2506"/>
              <a:ext cx="121"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R</a:t>
              </a:r>
              <a:endParaRPr lang="en-US" altLang="en-US" sz="1600"/>
            </a:p>
          </p:txBody>
        </p:sp>
        <p:grpSp>
          <p:nvGrpSpPr>
            <p:cNvPr id="48141" name="Group 18"/>
            <p:cNvGrpSpPr>
              <a:grpSpLocks/>
            </p:cNvGrpSpPr>
            <p:nvPr/>
          </p:nvGrpSpPr>
          <p:grpSpPr bwMode="auto">
            <a:xfrm>
              <a:off x="4991" y="2394"/>
              <a:ext cx="301" cy="315"/>
              <a:chOff x="4461" y="3238"/>
              <a:chExt cx="301" cy="315"/>
            </a:xfrm>
          </p:grpSpPr>
          <p:sp>
            <p:nvSpPr>
              <p:cNvPr id="48318" name="Rectangle 19"/>
              <p:cNvSpPr>
                <a:spLocks noChangeArrowheads="1"/>
              </p:cNvSpPr>
              <p:nvPr/>
            </p:nvSpPr>
            <p:spPr bwMode="auto">
              <a:xfrm>
                <a:off x="4461" y="3243"/>
                <a:ext cx="301" cy="302"/>
              </a:xfrm>
              <a:prstGeom prst="rect">
                <a:avLst/>
              </a:prstGeom>
              <a:solidFill>
                <a:schemeClr val="accent1"/>
              </a:solidFill>
              <a:ln w="12700">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19" name="Rectangle 20"/>
              <p:cNvSpPr>
                <a:spLocks noChangeArrowheads="1"/>
              </p:cNvSpPr>
              <p:nvPr/>
            </p:nvSpPr>
            <p:spPr bwMode="auto">
              <a:xfrm>
                <a:off x="4472" y="3238"/>
                <a:ext cx="280"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20" name="Rectangle 21"/>
              <p:cNvSpPr>
                <a:spLocks noChangeArrowheads="1"/>
              </p:cNvSpPr>
              <p:nvPr/>
            </p:nvSpPr>
            <p:spPr bwMode="auto">
              <a:xfrm>
                <a:off x="4545" y="3290"/>
                <a:ext cx="121"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R</a:t>
                </a:r>
                <a:endParaRPr lang="en-US" altLang="en-US" sz="1600"/>
              </a:p>
            </p:txBody>
          </p:sp>
        </p:grpSp>
        <p:sp>
          <p:nvSpPr>
            <p:cNvPr id="48142" name="Rectangle 22"/>
            <p:cNvSpPr>
              <a:spLocks noChangeArrowheads="1"/>
            </p:cNvSpPr>
            <p:nvPr/>
          </p:nvSpPr>
          <p:spPr bwMode="auto">
            <a:xfrm>
              <a:off x="2622" y="2513"/>
              <a:ext cx="59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43" name="Rectangle 23"/>
            <p:cNvSpPr>
              <a:spLocks noChangeArrowheads="1"/>
            </p:cNvSpPr>
            <p:nvPr/>
          </p:nvSpPr>
          <p:spPr bwMode="auto">
            <a:xfrm>
              <a:off x="2695" y="2565"/>
              <a:ext cx="3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iBGP</a:t>
              </a:r>
              <a:endParaRPr lang="en-US" altLang="en-US" sz="1600"/>
            </a:p>
          </p:txBody>
        </p:sp>
        <p:sp>
          <p:nvSpPr>
            <p:cNvPr id="48144" name="Rectangle 24"/>
            <p:cNvSpPr>
              <a:spLocks noChangeArrowheads="1"/>
            </p:cNvSpPr>
            <p:nvPr/>
          </p:nvSpPr>
          <p:spPr bwMode="auto">
            <a:xfrm>
              <a:off x="1410" y="3079"/>
              <a:ext cx="625"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45" name="Rectangle 25"/>
            <p:cNvSpPr>
              <a:spLocks noChangeArrowheads="1"/>
            </p:cNvSpPr>
            <p:nvPr/>
          </p:nvSpPr>
          <p:spPr bwMode="auto">
            <a:xfrm>
              <a:off x="1305" y="2699"/>
              <a:ext cx="448"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eBGP</a:t>
              </a:r>
              <a:endParaRPr lang="en-US" altLang="en-US" sz="1600"/>
            </a:p>
          </p:txBody>
        </p:sp>
        <p:sp>
          <p:nvSpPr>
            <p:cNvPr id="48146" name="Rectangle 26"/>
            <p:cNvSpPr>
              <a:spLocks noChangeArrowheads="1"/>
            </p:cNvSpPr>
            <p:nvPr/>
          </p:nvSpPr>
          <p:spPr bwMode="auto">
            <a:xfrm>
              <a:off x="3692" y="3055"/>
              <a:ext cx="625"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47" name="Rectangle 27"/>
            <p:cNvSpPr>
              <a:spLocks noChangeArrowheads="1"/>
            </p:cNvSpPr>
            <p:nvPr/>
          </p:nvSpPr>
          <p:spPr bwMode="auto">
            <a:xfrm>
              <a:off x="4381" y="2610"/>
              <a:ext cx="448"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eBGP</a:t>
              </a:r>
              <a:endParaRPr lang="en-US" altLang="en-US" sz="1600"/>
            </a:p>
          </p:txBody>
        </p:sp>
        <p:sp>
          <p:nvSpPr>
            <p:cNvPr id="48148" name="Rectangle 28"/>
            <p:cNvSpPr>
              <a:spLocks noChangeArrowheads="1"/>
            </p:cNvSpPr>
            <p:nvPr/>
          </p:nvSpPr>
          <p:spPr bwMode="auto">
            <a:xfrm>
              <a:off x="2000" y="1464"/>
              <a:ext cx="301" cy="303"/>
            </a:xfrm>
            <a:prstGeom prst="rect">
              <a:avLst/>
            </a:prstGeom>
            <a:solidFill>
              <a:srgbClr val="FF9900"/>
            </a:solidFill>
            <a:ln w="12700">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49" name="Rectangle 29"/>
            <p:cNvSpPr>
              <a:spLocks noChangeArrowheads="1"/>
            </p:cNvSpPr>
            <p:nvPr/>
          </p:nvSpPr>
          <p:spPr bwMode="auto">
            <a:xfrm>
              <a:off x="3580" y="1499"/>
              <a:ext cx="301" cy="303"/>
            </a:xfrm>
            <a:prstGeom prst="rect">
              <a:avLst/>
            </a:prstGeom>
            <a:solidFill>
              <a:srgbClr val="FF9900"/>
            </a:solidFill>
            <a:ln w="12700">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grpSp>
          <p:nvGrpSpPr>
            <p:cNvPr id="48150" name="Group 30"/>
            <p:cNvGrpSpPr>
              <a:grpSpLocks/>
            </p:cNvGrpSpPr>
            <p:nvPr/>
          </p:nvGrpSpPr>
          <p:grpSpPr bwMode="auto">
            <a:xfrm>
              <a:off x="2322" y="1549"/>
              <a:ext cx="1260" cy="118"/>
              <a:chOff x="2322" y="1549"/>
              <a:chExt cx="1260" cy="118"/>
            </a:xfrm>
          </p:grpSpPr>
          <p:sp>
            <p:nvSpPr>
              <p:cNvPr id="48293" name="Rectangle 31"/>
              <p:cNvSpPr>
                <a:spLocks noChangeArrowheads="1"/>
              </p:cNvSpPr>
              <p:nvPr/>
            </p:nvSpPr>
            <p:spPr bwMode="auto">
              <a:xfrm>
                <a:off x="2435"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94" name="Rectangle 32"/>
              <p:cNvSpPr>
                <a:spLocks noChangeArrowheads="1"/>
              </p:cNvSpPr>
              <p:nvPr/>
            </p:nvSpPr>
            <p:spPr bwMode="auto">
              <a:xfrm>
                <a:off x="2480"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95" name="Rectangle 33"/>
              <p:cNvSpPr>
                <a:spLocks noChangeArrowheads="1"/>
              </p:cNvSpPr>
              <p:nvPr/>
            </p:nvSpPr>
            <p:spPr bwMode="auto">
              <a:xfrm>
                <a:off x="2525"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96" name="Rectangle 34"/>
              <p:cNvSpPr>
                <a:spLocks noChangeArrowheads="1"/>
              </p:cNvSpPr>
              <p:nvPr/>
            </p:nvSpPr>
            <p:spPr bwMode="auto">
              <a:xfrm>
                <a:off x="2570"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97" name="Rectangle 35"/>
              <p:cNvSpPr>
                <a:spLocks noChangeArrowheads="1"/>
              </p:cNvSpPr>
              <p:nvPr/>
            </p:nvSpPr>
            <p:spPr bwMode="auto">
              <a:xfrm>
                <a:off x="2615"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98" name="Rectangle 36"/>
              <p:cNvSpPr>
                <a:spLocks noChangeArrowheads="1"/>
              </p:cNvSpPr>
              <p:nvPr/>
            </p:nvSpPr>
            <p:spPr bwMode="auto">
              <a:xfrm>
                <a:off x="2660"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99" name="Rectangle 37"/>
              <p:cNvSpPr>
                <a:spLocks noChangeArrowheads="1"/>
              </p:cNvSpPr>
              <p:nvPr/>
            </p:nvSpPr>
            <p:spPr bwMode="auto">
              <a:xfrm>
                <a:off x="2705"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00" name="Rectangle 38"/>
              <p:cNvSpPr>
                <a:spLocks noChangeArrowheads="1"/>
              </p:cNvSpPr>
              <p:nvPr/>
            </p:nvSpPr>
            <p:spPr bwMode="auto">
              <a:xfrm>
                <a:off x="2750"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01" name="Rectangle 39"/>
              <p:cNvSpPr>
                <a:spLocks noChangeArrowheads="1"/>
              </p:cNvSpPr>
              <p:nvPr/>
            </p:nvSpPr>
            <p:spPr bwMode="auto">
              <a:xfrm>
                <a:off x="2795"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02" name="Rectangle 40"/>
              <p:cNvSpPr>
                <a:spLocks noChangeArrowheads="1"/>
              </p:cNvSpPr>
              <p:nvPr/>
            </p:nvSpPr>
            <p:spPr bwMode="auto">
              <a:xfrm>
                <a:off x="2840"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03" name="Rectangle 41"/>
              <p:cNvSpPr>
                <a:spLocks noChangeArrowheads="1"/>
              </p:cNvSpPr>
              <p:nvPr/>
            </p:nvSpPr>
            <p:spPr bwMode="auto">
              <a:xfrm>
                <a:off x="2885"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04" name="Rectangle 42"/>
              <p:cNvSpPr>
                <a:spLocks noChangeArrowheads="1"/>
              </p:cNvSpPr>
              <p:nvPr/>
            </p:nvSpPr>
            <p:spPr bwMode="auto">
              <a:xfrm>
                <a:off x="2930"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05" name="Rectangle 43"/>
              <p:cNvSpPr>
                <a:spLocks noChangeArrowheads="1"/>
              </p:cNvSpPr>
              <p:nvPr/>
            </p:nvSpPr>
            <p:spPr bwMode="auto">
              <a:xfrm>
                <a:off x="2975"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06" name="Rectangle 44"/>
              <p:cNvSpPr>
                <a:spLocks noChangeArrowheads="1"/>
              </p:cNvSpPr>
              <p:nvPr/>
            </p:nvSpPr>
            <p:spPr bwMode="auto">
              <a:xfrm>
                <a:off x="3020"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07" name="Rectangle 45"/>
              <p:cNvSpPr>
                <a:spLocks noChangeArrowheads="1"/>
              </p:cNvSpPr>
              <p:nvPr/>
            </p:nvSpPr>
            <p:spPr bwMode="auto">
              <a:xfrm>
                <a:off x="3065"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08" name="Rectangle 46"/>
              <p:cNvSpPr>
                <a:spLocks noChangeArrowheads="1"/>
              </p:cNvSpPr>
              <p:nvPr/>
            </p:nvSpPr>
            <p:spPr bwMode="auto">
              <a:xfrm>
                <a:off x="3110"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09" name="Rectangle 47"/>
              <p:cNvSpPr>
                <a:spLocks noChangeArrowheads="1"/>
              </p:cNvSpPr>
              <p:nvPr/>
            </p:nvSpPr>
            <p:spPr bwMode="auto">
              <a:xfrm>
                <a:off x="3155"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10" name="Rectangle 48"/>
              <p:cNvSpPr>
                <a:spLocks noChangeArrowheads="1"/>
              </p:cNvSpPr>
              <p:nvPr/>
            </p:nvSpPr>
            <p:spPr bwMode="auto">
              <a:xfrm>
                <a:off x="3200"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11" name="Rectangle 49"/>
              <p:cNvSpPr>
                <a:spLocks noChangeArrowheads="1"/>
              </p:cNvSpPr>
              <p:nvPr/>
            </p:nvSpPr>
            <p:spPr bwMode="auto">
              <a:xfrm>
                <a:off x="3245"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12" name="Rectangle 50"/>
              <p:cNvSpPr>
                <a:spLocks noChangeArrowheads="1"/>
              </p:cNvSpPr>
              <p:nvPr/>
            </p:nvSpPr>
            <p:spPr bwMode="auto">
              <a:xfrm>
                <a:off x="3290"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13" name="Rectangle 51"/>
              <p:cNvSpPr>
                <a:spLocks noChangeArrowheads="1"/>
              </p:cNvSpPr>
              <p:nvPr/>
            </p:nvSpPr>
            <p:spPr bwMode="auto">
              <a:xfrm>
                <a:off x="3335"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14" name="Rectangle 52"/>
              <p:cNvSpPr>
                <a:spLocks noChangeArrowheads="1"/>
              </p:cNvSpPr>
              <p:nvPr/>
            </p:nvSpPr>
            <p:spPr bwMode="auto">
              <a:xfrm>
                <a:off x="3380"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15" name="Rectangle 53"/>
              <p:cNvSpPr>
                <a:spLocks noChangeArrowheads="1"/>
              </p:cNvSpPr>
              <p:nvPr/>
            </p:nvSpPr>
            <p:spPr bwMode="auto">
              <a:xfrm>
                <a:off x="3425" y="159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316" name="Freeform 54"/>
              <p:cNvSpPr>
                <a:spLocks/>
              </p:cNvSpPr>
              <p:nvPr/>
            </p:nvSpPr>
            <p:spPr bwMode="auto">
              <a:xfrm>
                <a:off x="2322" y="1549"/>
                <a:ext cx="115" cy="117"/>
              </a:xfrm>
              <a:custGeom>
                <a:avLst/>
                <a:gdLst>
                  <a:gd name="T0" fmla="*/ 115 w 115"/>
                  <a:gd name="T1" fmla="*/ 0 h 117"/>
                  <a:gd name="T2" fmla="*/ 0 w 115"/>
                  <a:gd name="T3" fmla="*/ 59 h 117"/>
                  <a:gd name="T4" fmla="*/ 115 w 115"/>
                  <a:gd name="T5" fmla="*/ 117 h 117"/>
                  <a:gd name="T6" fmla="*/ 115 w 115"/>
                  <a:gd name="T7" fmla="*/ 0 h 117"/>
                  <a:gd name="T8" fmla="*/ 0 60000 65536"/>
                  <a:gd name="T9" fmla="*/ 0 60000 65536"/>
                  <a:gd name="T10" fmla="*/ 0 60000 65536"/>
                  <a:gd name="T11" fmla="*/ 0 60000 65536"/>
                  <a:gd name="T12" fmla="*/ 0 w 115"/>
                  <a:gd name="T13" fmla="*/ 0 h 117"/>
                  <a:gd name="T14" fmla="*/ 115 w 115"/>
                  <a:gd name="T15" fmla="*/ 117 h 117"/>
                </a:gdLst>
                <a:ahLst/>
                <a:cxnLst>
                  <a:cxn ang="T8">
                    <a:pos x="T0" y="T1"/>
                  </a:cxn>
                  <a:cxn ang="T9">
                    <a:pos x="T2" y="T3"/>
                  </a:cxn>
                  <a:cxn ang="T10">
                    <a:pos x="T4" y="T5"/>
                  </a:cxn>
                  <a:cxn ang="T11">
                    <a:pos x="T6" y="T7"/>
                  </a:cxn>
                </a:cxnLst>
                <a:rect l="T12" t="T13" r="T14" b="T15"/>
                <a:pathLst>
                  <a:path w="115" h="117">
                    <a:moveTo>
                      <a:pt x="115" y="0"/>
                    </a:moveTo>
                    <a:lnTo>
                      <a:pt x="0" y="59"/>
                    </a:lnTo>
                    <a:lnTo>
                      <a:pt x="115" y="117"/>
                    </a:lnTo>
                    <a:lnTo>
                      <a:pt x="1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317" name="Freeform 55"/>
              <p:cNvSpPr>
                <a:spLocks/>
              </p:cNvSpPr>
              <p:nvPr/>
            </p:nvSpPr>
            <p:spPr bwMode="auto">
              <a:xfrm>
                <a:off x="3467" y="1550"/>
                <a:ext cx="115" cy="117"/>
              </a:xfrm>
              <a:custGeom>
                <a:avLst/>
                <a:gdLst>
                  <a:gd name="T0" fmla="*/ 0 w 115"/>
                  <a:gd name="T1" fmla="*/ 117 h 117"/>
                  <a:gd name="T2" fmla="*/ 115 w 115"/>
                  <a:gd name="T3" fmla="*/ 58 h 117"/>
                  <a:gd name="T4" fmla="*/ 0 w 115"/>
                  <a:gd name="T5" fmla="*/ 0 h 117"/>
                  <a:gd name="T6" fmla="*/ 0 w 115"/>
                  <a:gd name="T7" fmla="*/ 117 h 117"/>
                  <a:gd name="T8" fmla="*/ 0 60000 65536"/>
                  <a:gd name="T9" fmla="*/ 0 60000 65536"/>
                  <a:gd name="T10" fmla="*/ 0 60000 65536"/>
                  <a:gd name="T11" fmla="*/ 0 60000 65536"/>
                  <a:gd name="T12" fmla="*/ 0 w 115"/>
                  <a:gd name="T13" fmla="*/ 0 h 117"/>
                  <a:gd name="T14" fmla="*/ 115 w 115"/>
                  <a:gd name="T15" fmla="*/ 117 h 117"/>
                </a:gdLst>
                <a:ahLst/>
                <a:cxnLst>
                  <a:cxn ang="T8">
                    <a:pos x="T0" y="T1"/>
                  </a:cxn>
                  <a:cxn ang="T9">
                    <a:pos x="T2" y="T3"/>
                  </a:cxn>
                  <a:cxn ang="T10">
                    <a:pos x="T4" y="T5"/>
                  </a:cxn>
                  <a:cxn ang="T11">
                    <a:pos x="T6" y="T7"/>
                  </a:cxn>
                </a:cxnLst>
                <a:rect l="T12" t="T13" r="T14" b="T15"/>
                <a:pathLst>
                  <a:path w="115" h="117">
                    <a:moveTo>
                      <a:pt x="0" y="117"/>
                    </a:moveTo>
                    <a:lnTo>
                      <a:pt x="115" y="58"/>
                    </a:lnTo>
                    <a:lnTo>
                      <a:pt x="0" y="0"/>
                    </a:lnTo>
                    <a:lnTo>
                      <a:pt x="0" y="1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8151" name="Rectangle 56"/>
            <p:cNvSpPr>
              <a:spLocks noChangeArrowheads="1"/>
            </p:cNvSpPr>
            <p:nvPr/>
          </p:nvSpPr>
          <p:spPr bwMode="auto">
            <a:xfrm>
              <a:off x="2085" y="1508"/>
              <a:ext cx="12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R</a:t>
              </a:r>
              <a:endParaRPr lang="en-US" altLang="en-US" sz="1600"/>
            </a:p>
          </p:txBody>
        </p:sp>
        <p:sp>
          <p:nvSpPr>
            <p:cNvPr id="48152" name="Rectangle 57"/>
            <p:cNvSpPr>
              <a:spLocks noChangeArrowheads="1"/>
            </p:cNvSpPr>
            <p:nvPr/>
          </p:nvSpPr>
          <p:spPr bwMode="auto">
            <a:xfrm>
              <a:off x="3594" y="1494"/>
              <a:ext cx="280"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53" name="Rectangle 58"/>
            <p:cNvSpPr>
              <a:spLocks noChangeArrowheads="1"/>
            </p:cNvSpPr>
            <p:nvPr/>
          </p:nvSpPr>
          <p:spPr bwMode="auto">
            <a:xfrm>
              <a:off x="3666" y="1545"/>
              <a:ext cx="12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R</a:t>
              </a:r>
              <a:endParaRPr lang="en-US" altLang="en-US" sz="1600"/>
            </a:p>
          </p:txBody>
        </p:sp>
        <p:sp>
          <p:nvSpPr>
            <p:cNvPr id="48154" name="Rectangle 59"/>
            <p:cNvSpPr>
              <a:spLocks noChangeArrowheads="1"/>
            </p:cNvSpPr>
            <p:nvPr/>
          </p:nvSpPr>
          <p:spPr bwMode="auto">
            <a:xfrm>
              <a:off x="530" y="1298"/>
              <a:ext cx="301" cy="303"/>
            </a:xfrm>
            <a:prstGeom prst="rect">
              <a:avLst/>
            </a:prstGeom>
            <a:solidFill>
              <a:schemeClr val="accent1"/>
            </a:solidFill>
            <a:ln w="12700">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55" name="Line 60"/>
            <p:cNvSpPr>
              <a:spLocks noChangeShapeType="1"/>
            </p:cNvSpPr>
            <p:nvPr/>
          </p:nvSpPr>
          <p:spPr bwMode="auto">
            <a:xfrm>
              <a:off x="823" y="1442"/>
              <a:ext cx="1155" cy="14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6" name="Line 61"/>
            <p:cNvSpPr>
              <a:spLocks noChangeShapeType="1"/>
            </p:cNvSpPr>
            <p:nvPr/>
          </p:nvSpPr>
          <p:spPr bwMode="auto">
            <a:xfrm flipV="1">
              <a:off x="3880" y="1468"/>
              <a:ext cx="1177" cy="16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7" name="Rectangle 62"/>
            <p:cNvSpPr>
              <a:spLocks noChangeArrowheads="1"/>
            </p:cNvSpPr>
            <p:nvPr/>
          </p:nvSpPr>
          <p:spPr bwMode="auto">
            <a:xfrm>
              <a:off x="620" y="1337"/>
              <a:ext cx="121"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R</a:t>
              </a:r>
              <a:endParaRPr lang="en-US" altLang="en-US" sz="1600"/>
            </a:p>
          </p:txBody>
        </p:sp>
        <p:grpSp>
          <p:nvGrpSpPr>
            <p:cNvPr id="48158" name="Group 63"/>
            <p:cNvGrpSpPr>
              <a:grpSpLocks/>
            </p:cNvGrpSpPr>
            <p:nvPr/>
          </p:nvGrpSpPr>
          <p:grpSpPr bwMode="auto">
            <a:xfrm>
              <a:off x="5083" y="1313"/>
              <a:ext cx="301" cy="315"/>
              <a:chOff x="4474" y="645"/>
              <a:chExt cx="301" cy="315"/>
            </a:xfrm>
          </p:grpSpPr>
          <p:sp>
            <p:nvSpPr>
              <p:cNvPr id="48290" name="Rectangle 64"/>
              <p:cNvSpPr>
                <a:spLocks noChangeArrowheads="1"/>
              </p:cNvSpPr>
              <p:nvPr/>
            </p:nvSpPr>
            <p:spPr bwMode="auto">
              <a:xfrm>
                <a:off x="4474" y="650"/>
                <a:ext cx="301" cy="303"/>
              </a:xfrm>
              <a:prstGeom prst="rect">
                <a:avLst/>
              </a:prstGeom>
              <a:solidFill>
                <a:schemeClr val="accent1"/>
              </a:solidFill>
              <a:ln w="12700">
                <a:solidFill>
                  <a:srgbClr val="000000"/>
                </a:solidFill>
                <a:miter lim="800000"/>
                <a:headEnd/>
                <a:tailEnd/>
              </a:ln>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91" name="Rectangle 65"/>
              <p:cNvSpPr>
                <a:spLocks noChangeArrowheads="1"/>
              </p:cNvSpPr>
              <p:nvPr/>
            </p:nvSpPr>
            <p:spPr bwMode="auto">
              <a:xfrm>
                <a:off x="4494" y="645"/>
                <a:ext cx="280"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92" name="Rectangle 66"/>
              <p:cNvSpPr>
                <a:spLocks noChangeArrowheads="1"/>
              </p:cNvSpPr>
              <p:nvPr/>
            </p:nvSpPr>
            <p:spPr bwMode="auto">
              <a:xfrm>
                <a:off x="4566" y="697"/>
                <a:ext cx="121"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R</a:t>
                </a:r>
                <a:endParaRPr lang="en-US" altLang="en-US" sz="1600"/>
              </a:p>
            </p:txBody>
          </p:sp>
        </p:grpSp>
        <p:sp>
          <p:nvSpPr>
            <p:cNvPr id="48159" name="Rectangle 67"/>
            <p:cNvSpPr>
              <a:spLocks noChangeArrowheads="1"/>
            </p:cNvSpPr>
            <p:nvPr/>
          </p:nvSpPr>
          <p:spPr bwMode="auto">
            <a:xfrm>
              <a:off x="1509" y="812"/>
              <a:ext cx="625"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60" name="Rectangle 68"/>
            <p:cNvSpPr>
              <a:spLocks noChangeArrowheads="1"/>
            </p:cNvSpPr>
            <p:nvPr/>
          </p:nvSpPr>
          <p:spPr bwMode="auto">
            <a:xfrm>
              <a:off x="1085" y="1280"/>
              <a:ext cx="448"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eBGP</a:t>
              </a:r>
              <a:endParaRPr lang="en-US" altLang="en-US" sz="1600"/>
            </a:p>
          </p:txBody>
        </p:sp>
        <p:sp>
          <p:nvSpPr>
            <p:cNvPr id="48161" name="Rectangle 69"/>
            <p:cNvSpPr>
              <a:spLocks noChangeArrowheads="1"/>
            </p:cNvSpPr>
            <p:nvPr/>
          </p:nvSpPr>
          <p:spPr bwMode="auto">
            <a:xfrm>
              <a:off x="3692" y="812"/>
              <a:ext cx="625"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62" name="Rectangle 70"/>
            <p:cNvSpPr>
              <a:spLocks noChangeArrowheads="1"/>
            </p:cNvSpPr>
            <p:nvPr/>
          </p:nvSpPr>
          <p:spPr bwMode="auto">
            <a:xfrm>
              <a:off x="4335" y="1289"/>
              <a:ext cx="448"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eBGP</a:t>
              </a:r>
              <a:endParaRPr lang="en-US" altLang="en-US" sz="1600"/>
            </a:p>
          </p:txBody>
        </p:sp>
        <p:grpSp>
          <p:nvGrpSpPr>
            <p:cNvPr id="48163" name="Group 71"/>
            <p:cNvGrpSpPr>
              <a:grpSpLocks/>
            </p:cNvGrpSpPr>
            <p:nvPr/>
          </p:nvGrpSpPr>
          <p:grpSpPr bwMode="auto">
            <a:xfrm>
              <a:off x="2340" y="2514"/>
              <a:ext cx="1260" cy="118"/>
              <a:chOff x="2340" y="2514"/>
              <a:chExt cx="1260" cy="118"/>
            </a:xfrm>
          </p:grpSpPr>
          <p:sp>
            <p:nvSpPr>
              <p:cNvPr id="48265" name="Rectangle 72"/>
              <p:cNvSpPr>
                <a:spLocks noChangeArrowheads="1"/>
              </p:cNvSpPr>
              <p:nvPr/>
            </p:nvSpPr>
            <p:spPr bwMode="auto">
              <a:xfrm>
                <a:off x="2452"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66" name="Rectangle 73"/>
              <p:cNvSpPr>
                <a:spLocks noChangeArrowheads="1"/>
              </p:cNvSpPr>
              <p:nvPr/>
            </p:nvSpPr>
            <p:spPr bwMode="auto">
              <a:xfrm>
                <a:off x="2497"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67" name="Rectangle 74"/>
              <p:cNvSpPr>
                <a:spLocks noChangeArrowheads="1"/>
              </p:cNvSpPr>
              <p:nvPr/>
            </p:nvSpPr>
            <p:spPr bwMode="auto">
              <a:xfrm>
                <a:off x="2542"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68" name="Rectangle 75"/>
              <p:cNvSpPr>
                <a:spLocks noChangeArrowheads="1"/>
              </p:cNvSpPr>
              <p:nvPr/>
            </p:nvSpPr>
            <p:spPr bwMode="auto">
              <a:xfrm>
                <a:off x="2587"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69" name="Rectangle 76"/>
              <p:cNvSpPr>
                <a:spLocks noChangeArrowheads="1"/>
              </p:cNvSpPr>
              <p:nvPr/>
            </p:nvSpPr>
            <p:spPr bwMode="auto">
              <a:xfrm>
                <a:off x="2632"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70" name="Rectangle 77"/>
              <p:cNvSpPr>
                <a:spLocks noChangeArrowheads="1"/>
              </p:cNvSpPr>
              <p:nvPr/>
            </p:nvSpPr>
            <p:spPr bwMode="auto">
              <a:xfrm>
                <a:off x="2677"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71" name="Rectangle 78"/>
              <p:cNvSpPr>
                <a:spLocks noChangeArrowheads="1"/>
              </p:cNvSpPr>
              <p:nvPr/>
            </p:nvSpPr>
            <p:spPr bwMode="auto">
              <a:xfrm>
                <a:off x="2722"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72" name="Rectangle 79"/>
              <p:cNvSpPr>
                <a:spLocks noChangeArrowheads="1"/>
              </p:cNvSpPr>
              <p:nvPr/>
            </p:nvSpPr>
            <p:spPr bwMode="auto">
              <a:xfrm>
                <a:off x="2767"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73" name="Rectangle 80"/>
              <p:cNvSpPr>
                <a:spLocks noChangeArrowheads="1"/>
              </p:cNvSpPr>
              <p:nvPr/>
            </p:nvSpPr>
            <p:spPr bwMode="auto">
              <a:xfrm>
                <a:off x="2812"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74" name="Rectangle 81"/>
              <p:cNvSpPr>
                <a:spLocks noChangeArrowheads="1"/>
              </p:cNvSpPr>
              <p:nvPr/>
            </p:nvSpPr>
            <p:spPr bwMode="auto">
              <a:xfrm>
                <a:off x="2857"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75" name="Rectangle 82"/>
              <p:cNvSpPr>
                <a:spLocks noChangeArrowheads="1"/>
              </p:cNvSpPr>
              <p:nvPr/>
            </p:nvSpPr>
            <p:spPr bwMode="auto">
              <a:xfrm>
                <a:off x="2902"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76" name="Rectangle 83"/>
              <p:cNvSpPr>
                <a:spLocks noChangeArrowheads="1"/>
              </p:cNvSpPr>
              <p:nvPr/>
            </p:nvSpPr>
            <p:spPr bwMode="auto">
              <a:xfrm>
                <a:off x="2947"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77" name="Rectangle 84"/>
              <p:cNvSpPr>
                <a:spLocks noChangeArrowheads="1"/>
              </p:cNvSpPr>
              <p:nvPr/>
            </p:nvSpPr>
            <p:spPr bwMode="auto">
              <a:xfrm>
                <a:off x="2992"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78" name="Rectangle 85"/>
              <p:cNvSpPr>
                <a:spLocks noChangeArrowheads="1"/>
              </p:cNvSpPr>
              <p:nvPr/>
            </p:nvSpPr>
            <p:spPr bwMode="auto">
              <a:xfrm>
                <a:off x="3037"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79" name="Rectangle 86"/>
              <p:cNvSpPr>
                <a:spLocks noChangeArrowheads="1"/>
              </p:cNvSpPr>
              <p:nvPr/>
            </p:nvSpPr>
            <p:spPr bwMode="auto">
              <a:xfrm>
                <a:off x="3082"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80" name="Rectangle 87"/>
              <p:cNvSpPr>
                <a:spLocks noChangeArrowheads="1"/>
              </p:cNvSpPr>
              <p:nvPr/>
            </p:nvSpPr>
            <p:spPr bwMode="auto">
              <a:xfrm>
                <a:off x="3127"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81" name="Rectangle 88"/>
              <p:cNvSpPr>
                <a:spLocks noChangeArrowheads="1"/>
              </p:cNvSpPr>
              <p:nvPr/>
            </p:nvSpPr>
            <p:spPr bwMode="auto">
              <a:xfrm>
                <a:off x="3172"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82" name="Rectangle 89"/>
              <p:cNvSpPr>
                <a:spLocks noChangeArrowheads="1"/>
              </p:cNvSpPr>
              <p:nvPr/>
            </p:nvSpPr>
            <p:spPr bwMode="auto">
              <a:xfrm>
                <a:off x="3217"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83" name="Rectangle 90"/>
              <p:cNvSpPr>
                <a:spLocks noChangeArrowheads="1"/>
              </p:cNvSpPr>
              <p:nvPr/>
            </p:nvSpPr>
            <p:spPr bwMode="auto">
              <a:xfrm>
                <a:off x="3262"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84" name="Rectangle 91"/>
              <p:cNvSpPr>
                <a:spLocks noChangeArrowheads="1"/>
              </p:cNvSpPr>
              <p:nvPr/>
            </p:nvSpPr>
            <p:spPr bwMode="auto">
              <a:xfrm>
                <a:off x="3307"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85" name="Rectangle 92"/>
              <p:cNvSpPr>
                <a:spLocks noChangeArrowheads="1"/>
              </p:cNvSpPr>
              <p:nvPr/>
            </p:nvSpPr>
            <p:spPr bwMode="auto">
              <a:xfrm>
                <a:off x="3352"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86" name="Rectangle 93"/>
              <p:cNvSpPr>
                <a:spLocks noChangeArrowheads="1"/>
              </p:cNvSpPr>
              <p:nvPr/>
            </p:nvSpPr>
            <p:spPr bwMode="auto">
              <a:xfrm>
                <a:off x="3397"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87" name="Rectangle 94"/>
              <p:cNvSpPr>
                <a:spLocks noChangeArrowheads="1"/>
              </p:cNvSpPr>
              <p:nvPr/>
            </p:nvSpPr>
            <p:spPr bwMode="auto">
              <a:xfrm>
                <a:off x="3442" y="256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88" name="Freeform 95"/>
              <p:cNvSpPr>
                <a:spLocks/>
              </p:cNvSpPr>
              <p:nvPr/>
            </p:nvSpPr>
            <p:spPr bwMode="auto">
              <a:xfrm>
                <a:off x="2340" y="2514"/>
                <a:ext cx="115" cy="117"/>
              </a:xfrm>
              <a:custGeom>
                <a:avLst/>
                <a:gdLst>
                  <a:gd name="T0" fmla="*/ 115 w 115"/>
                  <a:gd name="T1" fmla="*/ 0 h 117"/>
                  <a:gd name="T2" fmla="*/ 0 w 115"/>
                  <a:gd name="T3" fmla="*/ 59 h 117"/>
                  <a:gd name="T4" fmla="*/ 115 w 115"/>
                  <a:gd name="T5" fmla="*/ 117 h 117"/>
                  <a:gd name="T6" fmla="*/ 115 w 115"/>
                  <a:gd name="T7" fmla="*/ 0 h 117"/>
                  <a:gd name="T8" fmla="*/ 0 60000 65536"/>
                  <a:gd name="T9" fmla="*/ 0 60000 65536"/>
                  <a:gd name="T10" fmla="*/ 0 60000 65536"/>
                  <a:gd name="T11" fmla="*/ 0 60000 65536"/>
                  <a:gd name="T12" fmla="*/ 0 w 115"/>
                  <a:gd name="T13" fmla="*/ 0 h 117"/>
                  <a:gd name="T14" fmla="*/ 115 w 115"/>
                  <a:gd name="T15" fmla="*/ 117 h 117"/>
                </a:gdLst>
                <a:ahLst/>
                <a:cxnLst>
                  <a:cxn ang="T8">
                    <a:pos x="T0" y="T1"/>
                  </a:cxn>
                  <a:cxn ang="T9">
                    <a:pos x="T2" y="T3"/>
                  </a:cxn>
                  <a:cxn ang="T10">
                    <a:pos x="T4" y="T5"/>
                  </a:cxn>
                  <a:cxn ang="T11">
                    <a:pos x="T6" y="T7"/>
                  </a:cxn>
                </a:cxnLst>
                <a:rect l="T12" t="T13" r="T14" b="T15"/>
                <a:pathLst>
                  <a:path w="115" h="117">
                    <a:moveTo>
                      <a:pt x="115" y="0"/>
                    </a:moveTo>
                    <a:lnTo>
                      <a:pt x="0" y="59"/>
                    </a:lnTo>
                    <a:lnTo>
                      <a:pt x="115" y="117"/>
                    </a:lnTo>
                    <a:lnTo>
                      <a:pt x="1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89" name="Freeform 96"/>
              <p:cNvSpPr>
                <a:spLocks/>
              </p:cNvSpPr>
              <p:nvPr/>
            </p:nvSpPr>
            <p:spPr bwMode="auto">
              <a:xfrm>
                <a:off x="3485" y="2515"/>
                <a:ext cx="115" cy="117"/>
              </a:xfrm>
              <a:custGeom>
                <a:avLst/>
                <a:gdLst>
                  <a:gd name="T0" fmla="*/ 0 w 115"/>
                  <a:gd name="T1" fmla="*/ 117 h 117"/>
                  <a:gd name="T2" fmla="*/ 115 w 115"/>
                  <a:gd name="T3" fmla="*/ 58 h 117"/>
                  <a:gd name="T4" fmla="*/ 0 w 115"/>
                  <a:gd name="T5" fmla="*/ 0 h 117"/>
                  <a:gd name="T6" fmla="*/ 0 w 115"/>
                  <a:gd name="T7" fmla="*/ 117 h 117"/>
                  <a:gd name="T8" fmla="*/ 0 60000 65536"/>
                  <a:gd name="T9" fmla="*/ 0 60000 65536"/>
                  <a:gd name="T10" fmla="*/ 0 60000 65536"/>
                  <a:gd name="T11" fmla="*/ 0 60000 65536"/>
                  <a:gd name="T12" fmla="*/ 0 w 115"/>
                  <a:gd name="T13" fmla="*/ 0 h 117"/>
                  <a:gd name="T14" fmla="*/ 115 w 115"/>
                  <a:gd name="T15" fmla="*/ 117 h 117"/>
                </a:gdLst>
                <a:ahLst/>
                <a:cxnLst>
                  <a:cxn ang="T8">
                    <a:pos x="T0" y="T1"/>
                  </a:cxn>
                  <a:cxn ang="T9">
                    <a:pos x="T2" y="T3"/>
                  </a:cxn>
                  <a:cxn ang="T10">
                    <a:pos x="T4" y="T5"/>
                  </a:cxn>
                  <a:cxn ang="T11">
                    <a:pos x="T6" y="T7"/>
                  </a:cxn>
                </a:cxnLst>
                <a:rect l="T12" t="T13" r="T14" b="T15"/>
                <a:pathLst>
                  <a:path w="115" h="117">
                    <a:moveTo>
                      <a:pt x="0" y="117"/>
                    </a:moveTo>
                    <a:lnTo>
                      <a:pt x="115" y="58"/>
                    </a:lnTo>
                    <a:lnTo>
                      <a:pt x="0" y="0"/>
                    </a:lnTo>
                    <a:lnTo>
                      <a:pt x="0" y="1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8164" name="Group 97"/>
            <p:cNvGrpSpPr>
              <a:grpSpLocks/>
            </p:cNvGrpSpPr>
            <p:nvPr/>
          </p:nvGrpSpPr>
          <p:grpSpPr bwMode="auto">
            <a:xfrm>
              <a:off x="2096" y="1808"/>
              <a:ext cx="118" cy="616"/>
              <a:chOff x="2096" y="1808"/>
              <a:chExt cx="118" cy="616"/>
            </a:xfrm>
          </p:grpSpPr>
          <p:sp>
            <p:nvSpPr>
              <p:cNvPr id="48254" name="Rectangle 98"/>
              <p:cNvSpPr>
                <a:spLocks noChangeArrowheads="1"/>
              </p:cNvSpPr>
              <p:nvPr/>
            </p:nvSpPr>
            <p:spPr bwMode="auto">
              <a:xfrm>
                <a:off x="2144" y="1921"/>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55" name="Rectangle 99"/>
              <p:cNvSpPr>
                <a:spLocks noChangeArrowheads="1"/>
              </p:cNvSpPr>
              <p:nvPr/>
            </p:nvSpPr>
            <p:spPr bwMode="auto">
              <a:xfrm>
                <a:off x="2144" y="1966"/>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56" name="Rectangle 100"/>
              <p:cNvSpPr>
                <a:spLocks noChangeArrowheads="1"/>
              </p:cNvSpPr>
              <p:nvPr/>
            </p:nvSpPr>
            <p:spPr bwMode="auto">
              <a:xfrm>
                <a:off x="2144" y="2012"/>
                <a:ext cx="22"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57" name="Rectangle 101"/>
              <p:cNvSpPr>
                <a:spLocks noChangeArrowheads="1"/>
              </p:cNvSpPr>
              <p:nvPr/>
            </p:nvSpPr>
            <p:spPr bwMode="auto">
              <a:xfrm>
                <a:off x="2144" y="2057"/>
                <a:ext cx="22"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58" name="Rectangle 102"/>
              <p:cNvSpPr>
                <a:spLocks noChangeArrowheads="1"/>
              </p:cNvSpPr>
              <p:nvPr/>
            </p:nvSpPr>
            <p:spPr bwMode="auto">
              <a:xfrm>
                <a:off x="2144" y="2102"/>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59" name="Rectangle 103"/>
              <p:cNvSpPr>
                <a:spLocks noChangeArrowheads="1"/>
              </p:cNvSpPr>
              <p:nvPr/>
            </p:nvSpPr>
            <p:spPr bwMode="auto">
              <a:xfrm>
                <a:off x="2144" y="2147"/>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60" name="Rectangle 104"/>
              <p:cNvSpPr>
                <a:spLocks noChangeArrowheads="1"/>
              </p:cNvSpPr>
              <p:nvPr/>
            </p:nvSpPr>
            <p:spPr bwMode="auto">
              <a:xfrm>
                <a:off x="2144" y="2192"/>
                <a:ext cx="22"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61" name="Rectangle 105"/>
              <p:cNvSpPr>
                <a:spLocks noChangeArrowheads="1"/>
              </p:cNvSpPr>
              <p:nvPr/>
            </p:nvSpPr>
            <p:spPr bwMode="auto">
              <a:xfrm>
                <a:off x="2144" y="2238"/>
                <a:ext cx="22"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62" name="Rectangle 106"/>
              <p:cNvSpPr>
                <a:spLocks noChangeArrowheads="1"/>
              </p:cNvSpPr>
              <p:nvPr/>
            </p:nvSpPr>
            <p:spPr bwMode="auto">
              <a:xfrm>
                <a:off x="2144" y="2283"/>
                <a:ext cx="22"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63" name="Freeform 107"/>
              <p:cNvSpPr>
                <a:spLocks/>
              </p:cNvSpPr>
              <p:nvPr/>
            </p:nvSpPr>
            <p:spPr bwMode="auto">
              <a:xfrm>
                <a:off x="2097" y="1808"/>
                <a:ext cx="117" cy="116"/>
              </a:xfrm>
              <a:custGeom>
                <a:avLst/>
                <a:gdLst>
                  <a:gd name="T0" fmla="*/ 117 w 117"/>
                  <a:gd name="T1" fmla="*/ 116 h 116"/>
                  <a:gd name="T2" fmla="*/ 58 w 117"/>
                  <a:gd name="T3" fmla="*/ 0 h 116"/>
                  <a:gd name="T4" fmla="*/ 0 w 117"/>
                  <a:gd name="T5" fmla="*/ 116 h 116"/>
                  <a:gd name="T6" fmla="*/ 117 w 117"/>
                  <a:gd name="T7" fmla="*/ 116 h 116"/>
                  <a:gd name="T8" fmla="*/ 0 60000 65536"/>
                  <a:gd name="T9" fmla="*/ 0 60000 65536"/>
                  <a:gd name="T10" fmla="*/ 0 60000 65536"/>
                  <a:gd name="T11" fmla="*/ 0 60000 65536"/>
                  <a:gd name="T12" fmla="*/ 0 w 117"/>
                  <a:gd name="T13" fmla="*/ 0 h 116"/>
                  <a:gd name="T14" fmla="*/ 117 w 117"/>
                  <a:gd name="T15" fmla="*/ 116 h 116"/>
                </a:gdLst>
                <a:ahLst/>
                <a:cxnLst>
                  <a:cxn ang="T8">
                    <a:pos x="T0" y="T1"/>
                  </a:cxn>
                  <a:cxn ang="T9">
                    <a:pos x="T2" y="T3"/>
                  </a:cxn>
                  <a:cxn ang="T10">
                    <a:pos x="T4" y="T5"/>
                  </a:cxn>
                  <a:cxn ang="T11">
                    <a:pos x="T6" y="T7"/>
                  </a:cxn>
                </a:cxnLst>
                <a:rect l="T12" t="T13" r="T14" b="T15"/>
                <a:pathLst>
                  <a:path w="117" h="116">
                    <a:moveTo>
                      <a:pt x="117" y="116"/>
                    </a:moveTo>
                    <a:lnTo>
                      <a:pt x="58" y="0"/>
                    </a:lnTo>
                    <a:lnTo>
                      <a:pt x="0" y="116"/>
                    </a:lnTo>
                    <a:lnTo>
                      <a:pt x="117" y="1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64" name="Freeform 108"/>
              <p:cNvSpPr>
                <a:spLocks/>
              </p:cNvSpPr>
              <p:nvPr/>
            </p:nvSpPr>
            <p:spPr bwMode="auto">
              <a:xfrm>
                <a:off x="2096" y="2308"/>
                <a:ext cx="116" cy="116"/>
              </a:xfrm>
              <a:custGeom>
                <a:avLst/>
                <a:gdLst>
                  <a:gd name="T0" fmla="*/ 0 w 116"/>
                  <a:gd name="T1" fmla="*/ 0 h 116"/>
                  <a:gd name="T2" fmla="*/ 59 w 116"/>
                  <a:gd name="T3" fmla="*/ 116 h 116"/>
                  <a:gd name="T4" fmla="*/ 116 w 116"/>
                  <a:gd name="T5" fmla="*/ 0 h 116"/>
                  <a:gd name="T6" fmla="*/ 0 w 116"/>
                  <a:gd name="T7" fmla="*/ 0 h 116"/>
                  <a:gd name="T8" fmla="*/ 0 60000 65536"/>
                  <a:gd name="T9" fmla="*/ 0 60000 65536"/>
                  <a:gd name="T10" fmla="*/ 0 60000 65536"/>
                  <a:gd name="T11" fmla="*/ 0 60000 65536"/>
                  <a:gd name="T12" fmla="*/ 0 w 116"/>
                  <a:gd name="T13" fmla="*/ 0 h 116"/>
                  <a:gd name="T14" fmla="*/ 116 w 116"/>
                  <a:gd name="T15" fmla="*/ 116 h 116"/>
                </a:gdLst>
                <a:ahLst/>
                <a:cxnLst>
                  <a:cxn ang="T8">
                    <a:pos x="T0" y="T1"/>
                  </a:cxn>
                  <a:cxn ang="T9">
                    <a:pos x="T2" y="T3"/>
                  </a:cxn>
                  <a:cxn ang="T10">
                    <a:pos x="T4" y="T5"/>
                  </a:cxn>
                  <a:cxn ang="T11">
                    <a:pos x="T6" y="T7"/>
                  </a:cxn>
                </a:cxnLst>
                <a:rect l="T12" t="T13" r="T14" b="T15"/>
                <a:pathLst>
                  <a:path w="116" h="116">
                    <a:moveTo>
                      <a:pt x="0" y="0"/>
                    </a:moveTo>
                    <a:lnTo>
                      <a:pt x="59" y="116"/>
                    </a:lnTo>
                    <a:lnTo>
                      <a:pt x="116"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8165" name="Group 109"/>
            <p:cNvGrpSpPr>
              <a:grpSpLocks/>
            </p:cNvGrpSpPr>
            <p:nvPr/>
          </p:nvGrpSpPr>
          <p:grpSpPr bwMode="auto">
            <a:xfrm>
              <a:off x="3704" y="1808"/>
              <a:ext cx="117" cy="616"/>
              <a:chOff x="3704" y="1808"/>
              <a:chExt cx="117" cy="616"/>
            </a:xfrm>
          </p:grpSpPr>
          <p:sp>
            <p:nvSpPr>
              <p:cNvPr id="48243" name="Rectangle 110"/>
              <p:cNvSpPr>
                <a:spLocks noChangeArrowheads="1"/>
              </p:cNvSpPr>
              <p:nvPr/>
            </p:nvSpPr>
            <p:spPr bwMode="auto">
              <a:xfrm>
                <a:off x="3751" y="1921"/>
                <a:ext cx="23"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44" name="Rectangle 111"/>
              <p:cNvSpPr>
                <a:spLocks noChangeArrowheads="1"/>
              </p:cNvSpPr>
              <p:nvPr/>
            </p:nvSpPr>
            <p:spPr bwMode="auto">
              <a:xfrm>
                <a:off x="3751" y="1966"/>
                <a:ext cx="23"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45" name="Rectangle 112"/>
              <p:cNvSpPr>
                <a:spLocks noChangeArrowheads="1"/>
              </p:cNvSpPr>
              <p:nvPr/>
            </p:nvSpPr>
            <p:spPr bwMode="auto">
              <a:xfrm>
                <a:off x="3751" y="2012"/>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46" name="Rectangle 113"/>
              <p:cNvSpPr>
                <a:spLocks noChangeArrowheads="1"/>
              </p:cNvSpPr>
              <p:nvPr/>
            </p:nvSpPr>
            <p:spPr bwMode="auto">
              <a:xfrm>
                <a:off x="3751" y="2057"/>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47" name="Rectangle 114"/>
              <p:cNvSpPr>
                <a:spLocks noChangeArrowheads="1"/>
              </p:cNvSpPr>
              <p:nvPr/>
            </p:nvSpPr>
            <p:spPr bwMode="auto">
              <a:xfrm>
                <a:off x="3751" y="2102"/>
                <a:ext cx="23"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48" name="Rectangle 115"/>
              <p:cNvSpPr>
                <a:spLocks noChangeArrowheads="1"/>
              </p:cNvSpPr>
              <p:nvPr/>
            </p:nvSpPr>
            <p:spPr bwMode="auto">
              <a:xfrm>
                <a:off x="3751" y="2147"/>
                <a:ext cx="23"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49" name="Rectangle 116"/>
              <p:cNvSpPr>
                <a:spLocks noChangeArrowheads="1"/>
              </p:cNvSpPr>
              <p:nvPr/>
            </p:nvSpPr>
            <p:spPr bwMode="auto">
              <a:xfrm>
                <a:off x="3751" y="2192"/>
                <a:ext cx="23"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50" name="Rectangle 117"/>
              <p:cNvSpPr>
                <a:spLocks noChangeArrowheads="1"/>
              </p:cNvSpPr>
              <p:nvPr/>
            </p:nvSpPr>
            <p:spPr bwMode="auto">
              <a:xfrm>
                <a:off x="3751" y="2238"/>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51" name="Rectangle 118"/>
              <p:cNvSpPr>
                <a:spLocks noChangeArrowheads="1"/>
              </p:cNvSpPr>
              <p:nvPr/>
            </p:nvSpPr>
            <p:spPr bwMode="auto">
              <a:xfrm>
                <a:off x="3751" y="2283"/>
                <a:ext cx="2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252" name="Freeform 119"/>
              <p:cNvSpPr>
                <a:spLocks/>
              </p:cNvSpPr>
              <p:nvPr/>
            </p:nvSpPr>
            <p:spPr bwMode="auto">
              <a:xfrm>
                <a:off x="3705" y="1808"/>
                <a:ext cx="116" cy="116"/>
              </a:xfrm>
              <a:custGeom>
                <a:avLst/>
                <a:gdLst>
                  <a:gd name="T0" fmla="*/ 116 w 116"/>
                  <a:gd name="T1" fmla="*/ 116 h 116"/>
                  <a:gd name="T2" fmla="*/ 57 w 116"/>
                  <a:gd name="T3" fmla="*/ 0 h 116"/>
                  <a:gd name="T4" fmla="*/ 0 w 116"/>
                  <a:gd name="T5" fmla="*/ 116 h 116"/>
                  <a:gd name="T6" fmla="*/ 116 w 116"/>
                  <a:gd name="T7" fmla="*/ 116 h 116"/>
                  <a:gd name="T8" fmla="*/ 0 60000 65536"/>
                  <a:gd name="T9" fmla="*/ 0 60000 65536"/>
                  <a:gd name="T10" fmla="*/ 0 60000 65536"/>
                  <a:gd name="T11" fmla="*/ 0 60000 65536"/>
                  <a:gd name="T12" fmla="*/ 0 w 116"/>
                  <a:gd name="T13" fmla="*/ 0 h 116"/>
                  <a:gd name="T14" fmla="*/ 116 w 116"/>
                  <a:gd name="T15" fmla="*/ 116 h 116"/>
                </a:gdLst>
                <a:ahLst/>
                <a:cxnLst>
                  <a:cxn ang="T8">
                    <a:pos x="T0" y="T1"/>
                  </a:cxn>
                  <a:cxn ang="T9">
                    <a:pos x="T2" y="T3"/>
                  </a:cxn>
                  <a:cxn ang="T10">
                    <a:pos x="T4" y="T5"/>
                  </a:cxn>
                  <a:cxn ang="T11">
                    <a:pos x="T6" y="T7"/>
                  </a:cxn>
                </a:cxnLst>
                <a:rect l="T12" t="T13" r="T14" b="T15"/>
                <a:pathLst>
                  <a:path w="116" h="116">
                    <a:moveTo>
                      <a:pt x="116" y="116"/>
                    </a:moveTo>
                    <a:lnTo>
                      <a:pt x="57" y="0"/>
                    </a:lnTo>
                    <a:lnTo>
                      <a:pt x="0" y="116"/>
                    </a:lnTo>
                    <a:lnTo>
                      <a:pt x="116" y="1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53" name="Freeform 120"/>
              <p:cNvSpPr>
                <a:spLocks/>
              </p:cNvSpPr>
              <p:nvPr/>
            </p:nvSpPr>
            <p:spPr bwMode="auto">
              <a:xfrm>
                <a:off x="3704" y="2308"/>
                <a:ext cx="116" cy="116"/>
              </a:xfrm>
              <a:custGeom>
                <a:avLst/>
                <a:gdLst>
                  <a:gd name="T0" fmla="*/ 0 w 116"/>
                  <a:gd name="T1" fmla="*/ 0 h 116"/>
                  <a:gd name="T2" fmla="*/ 58 w 116"/>
                  <a:gd name="T3" fmla="*/ 116 h 116"/>
                  <a:gd name="T4" fmla="*/ 116 w 116"/>
                  <a:gd name="T5" fmla="*/ 0 h 116"/>
                  <a:gd name="T6" fmla="*/ 0 w 116"/>
                  <a:gd name="T7" fmla="*/ 0 h 116"/>
                  <a:gd name="T8" fmla="*/ 0 60000 65536"/>
                  <a:gd name="T9" fmla="*/ 0 60000 65536"/>
                  <a:gd name="T10" fmla="*/ 0 60000 65536"/>
                  <a:gd name="T11" fmla="*/ 0 60000 65536"/>
                  <a:gd name="T12" fmla="*/ 0 w 116"/>
                  <a:gd name="T13" fmla="*/ 0 h 116"/>
                  <a:gd name="T14" fmla="*/ 116 w 116"/>
                  <a:gd name="T15" fmla="*/ 116 h 116"/>
                </a:gdLst>
                <a:ahLst/>
                <a:cxnLst>
                  <a:cxn ang="T8">
                    <a:pos x="T0" y="T1"/>
                  </a:cxn>
                  <a:cxn ang="T9">
                    <a:pos x="T2" y="T3"/>
                  </a:cxn>
                  <a:cxn ang="T10">
                    <a:pos x="T4" y="T5"/>
                  </a:cxn>
                  <a:cxn ang="T11">
                    <a:pos x="T6" y="T7"/>
                  </a:cxn>
                </a:cxnLst>
                <a:rect l="T12" t="T13" r="T14" b="T15"/>
                <a:pathLst>
                  <a:path w="116" h="116">
                    <a:moveTo>
                      <a:pt x="0" y="0"/>
                    </a:moveTo>
                    <a:lnTo>
                      <a:pt x="58" y="116"/>
                    </a:lnTo>
                    <a:lnTo>
                      <a:pt x="116"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8166" name="Group 121"/>
            <p:cNvGrpSpPr>
              <a:grpSpLocks/>
            </p:cNvGrpSpPr>
            <p:nvPr/>
          </p:nvGrpSpPr>
          <p:grpSpPr bwMode="auto">
            <a:xfrm>
              <a:off x="2240" y="1794"/>
              <a:ext cx="1452" cy="671"/>
              <a:chOff x="2240" y="1794"/>
              <a:chExt cx="1452" cy="671"/>
            </a:xfrm>
          </p:grpSpPr>
          <p:sp>
            <p:nvSpPr>
              <p:cNvPr id="48210" name="Freeform 122"/>
              <p:cNvSpPr>
                <a:spLocks/>
              </p:cNvSpPr>
              <p:nvPr/>
            </p:nvSpPr>
            <p:spPr bwMode="auto">
              <a:xfrm>
                <a:off x="2339" y="1838"/>
                <a:ext cx="28" cy="29"/>
              </a:xfrm>
              <a:custGeom>
                <a:avLst/>
                <a:gdLst>
                  <a:gd name="T0" fmla="*/ 8 w 28"/>
                  <a:gd name="T1" fmla="*/ 0 h 29"/>
                  <a:gd name="T2" fmla="*/ 0 w 28"/>
                  <a:gd name="T3" fmla="*/ 20 h 29"/>
                  <a:gd name="T4" fmla="*/ 20 w 28"/>
                  <a:gd name="T5" fmla="*/ 29 h 29"/>
                  <a:gd name="T6" fmla="*/ 28 w 28"/>
                  <a:gd name="T7" fmla="*/ 9 h 29"/>
                  <a:gd name="T8" fmla="*/ 8 w 28"/>
                  <a:gd name="T9" fmla="*/ 0 h 29"/>
                  <a:gd name="T10" fmla="*/ 0 60000 65536"/>
                  <a:gd name="T11" fmla="*/ 0 60000 65536"/>
                  <a:gd name="T12" fmla="*/ 0 60000 65536"/>
                  <a:gd name="T13" fmla="*/ 0 60000 65536"/>
                  <a:gd name="T14" fmla="*/ 0 60000 65536"/>
                  <a:gd name="T15" fmla="*/ 0 w 28"/>
                  <a:gd name="T16" fmla="*/ 0 h 29"/>
                  <a:gd name="T17" fmla="*/ 28 w 28"/>
                  <a:gd name="T18" fmla="*/ 29 h 29"/>
                </a:gdLst>
                <a:ahLst/>
                <a:cxnLst>
                  <a:cxn ang="T10">
                    <a:pos x="T0" y="T1"/>
                  </a:cxn>
                  <a:cxn ang="T11">
                    <a:pos x="T2" y="T3"/>
                  </a:cxn>
                  <a:cxn ang="T12">
                    <a:pos x="T4" y="T5"/>
                  </a:cxn>
                  <a:cxn ang="T13">
                    <a:pos x="T6" y="T7"/>
                  </a:cxn>
                  <a:cxn ang="T14">
                    <a:pos x="T8" y="T9"/>
                  </a:cxn>
                </a:cxnLst>
                <a:rect l="T15" t="T16" r="T17" b="T18"/>
                <a:pathLst>
                  <a:path w="28" h="29">
                    <a:moveTo>
                      <a:pt x="8" y="0"/>
                    </a:moveTo>
                    <a:lnTo>
                      <a:pt x="0" y="20"/>
                    </a:lnTo>
                    <a:lnTo>
                      <a:pt x="20" y="29"/>
                    </a:lnTo>
                    <a:lnTo>
                      <a:pt x="28" y="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11" name="Freeform 123"/>
              <p:cNvSpPr>
                <a:spLocks/>
              </p:cNvSpPr>
              <p:nvPr/>
            </p:nvSpPr>
            <p:spPr bwMode="auto">
              <a:xfrm>
                <a:off x="2379" y="1857"/>
                <a:ext cx="30" cy="29"/>
              </a:xfrm>
              <a:custGeom>
                <a:avLst/>
                <a:gdLst>
                  <a:gd name="T0" fmla="*/ 8 w 30"/>
                  <a:gd name="T1" fmla="*/ 0 h 29"/>
                  <a:gd name="T2" fmla="*/ 0 w 30"/>
                  <a:gd name="T3" fmla="*/ 20 h 29"/>
                  <a:gd name="T4" fmla="*/ 21 w 30"/>
                  <a:gd name="T5" fmla="*/ 29 h 29"/>
                  <a:gd name="T6" fmla="*/ 30 w 30"/>
                  <a:gd name="T7" fmla="*/ 9 h 29"/>
                  <a:gd name="T8" fmla="*/ 8 w 30"/>
                  <a:gd name="T9" fmla="*/ 0 h 29"/>
                  <a:gd name="T10" fmla="*/ 0 60000 65536"/>
                  <a:gd name="T11" fmla="*/ 0 60000 65536"/>
                  <a:gd name="T12" fmla="*/ 0 60000 65536"/>
                  <a:gd name="T13" fmla="*/ 0 60000 65536"/>
                  <a:gd name="T14" fmla="*/ 0 60000 65536"/>
                  <a:gd name="T15" fmla="*/ 0 w 30"/>
                  <a:gd name="T16" fmla="*/ 0 h 29"/>
                  <a:gd name="T17" fmla="*/ 30 w 30"/>
                  <a:gd name="T18" fmla="*/ 29 h 29"/>
                </a:gdLst>
                <a:ahLst/>
                <a:cxnLst>
                  <a:cxn ang="T10">
                    <a:pos x="T0" y="T1"/>
                  </a:cxn>
                  <a:cxn ang="T11">
                    <a:pos x="T2" y="T3"/>
                  </a:cxn>
                  <a:cxn ang="T12">
                    <a:pos x="T4" y="T5"/>
                  </a:cxn>
                  <a:cxn ang="T13">
                    <a:pos x="T6" y="T7"/>
                  </a:cxn>
                  <a:cxn ang="T14">
                    <a:pos x="T8" y="T9"/>
                  </a:cxn>
                </a:cxnLst>
                <a:rect l="T15" t="T16" r="T17" b="T18"/>
                <a:pathLst>
                  <a:path w="30" h="29">
                    <a:moveTo>
                      <a:pt x="8" y="0"/>
                    </a:moveTo>
                    <a:lnTo>
                      <a:pt x="0" y="20"/>
                    </a:lnTo>
                    <a:lnTo>
                      <a:pt x="21" y="29"/>
                    </a:lnTo>
                    <a:lnTo>
                      <a:pt x="30" y="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12" name="Freeform 124"/>
              <p:cNvSpPr>
                <a:spLocks/>
              </p:cNvSpPr>
              <p:nvPr/>
            </p:nvSpPr>
            <p:spPr bwMode="auto">
              <a:xfrm>
                <a:off x="2420" y="1875"/>
                <a:ext cx="30" cy="30"/>
              </a:xfrm>
              <a:custGeom>
                <a:avLst/>
                <a:gdLst>
                  <a:gd name="T0" fmla="*/ 9 w 30"/>
                  <a:gd name="T1" fmla="*/ 0 h 30"/>
                  <a:gd name="T2" fmla="*/ 0 w 30"/>
                  <a:gd name="T3" fmla="*/ 20 h 30"/>
                  <a:gd name="T4" fmla="*/ 21 w 30"/>
                  <a:gd name="T5" fmla="*/ 30 h 30"/>
                  <a:gd name="T6" fmla="*/ 30 w 30"/>
                  <a:gd name="T7" fmla="*/ 10 h 30"/>
                  <a:gd name="T8" fmla="*/ 9 w 30"/>
                  <a:gd name="T9" fmla="*/ 0 h 30"/>
                  <a:gd name="T10" fmla="*/ 0 60000 65536"/>
                  <a:gd name="T11" fmla="*/ 0 60000 65536"/>
                  <a:gd name="T12" fmla="*/ 0 60000 65536"/>
                  <a:gd name="T13" fmla="*/ 0 60000 65536"/>
                  <a:gd name="T14" fmla="*/ 0 60000 65536"/>
                  <a:gd name="T15" fmla="*/ 0 w 30"/>
                  <a:gd name="T16" fmla="*/ 0 h 30"/>
                  <a:gd name="T17" fmla="*/ 30 w 30"/>
                  <a:gd name="T18" fmla="*/ 30 h 30"/>
                </a:gdLst>
                <a:ahLst/>
                <a:cxnLst>
                  <a:cxn ang="T10">
                    <a:pos x="T0" y="T1"/>
                  </a:cxn>
                  <a:cxn ang="T11">
                    <a:pos x="T2" y="T3"/>
                  </a:cxn>
                  <a:cxn ang="T12">
                    <a:pos x="T4" y="T5"/>
                  </a:cxn>
                  <a:cxn ang="T13">
                    <a:pos x="T6" y="T7"/>
                  </a:cxn>
                  <a:cxn ang="T14">
                    <a:pos x="T8" y="T9"/>
                  </a:cxn>
                </a:cxnLst>
                <a:rect l="T15" t="T16" r="T17" b="T18"/>
                <a:pathLst>
                  <a:path w="30" h="30">
                    <a:moveTo>
                      <a:pt x="9" y="0"/>
                    </a:moveTo>
                    <a:lnTo>
                      <a:pt x="0" y="20"/>
                    </a:lnTo>
                    <a:lnTo>
                      <a:pt x="21" y="30"/>
                    </a:lnTo>
                    <a:lnTo>
                      <a:pt x="30" y="1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13" name="Freeform 125"/>
              <p:cNvSpPr>
                <a:spLocks/>
              </p:cNvSpPr>
              <p:nvPr/>
            </p:nvSpPr>
            <p:spPr bwMode="auto">
              <a:xfrm>
                <a:off x="2461" y="1893"/>
                <a:ext cx="29" cy="31"/>
              </a:xfrm>
              <a:custGeom>
                <a:avLst/>
                <a:gdLst>
                  <a:gd name="T0" fmla="*/ 9 w 29"/>
                  <a:gd name="T1" fmla="*/ 0 h 31"/>
                  <a:gd name="T2" fmla="*/ 0 w 29"/>
                  <a:gd name="T3" fmla="*/ 21 h 31"/>
                  <a:gd name="T4" fmla="*/ 20 w 29"/>
                  <a:gd name="T5" fmla="*/ 31 h 31"/>
                  <a:gd name="T6" fmla="*/ 29 w 29"/>
                  <a:gd name="T7" fmla="*/ 11 h 31"/>
                  <a:gd name="T8" fmla="*/ 9 w 29"/>
                  <a:gd name="T9" fmla="*/ 0 h 31"/>
                  <a:gd name="T10" fmla="*/ 0 60000 65536"/>
                  <a:gd name="T11" fmla="*/ 0 60000 65536"/>
                  <a:gd name="T12" fmla="*/ 0 60000 65536"/>
                  <a:gd name="T13" fmla="*/ 0 60000 65536"/>
                  <a:gd name="T14" fmla="*/ 0 60000 65536"/>
                  <a:gd name="T15" fmla="*/ 0 w 29"/>
                  <a:gd name="T16" fmla="*/ 0 h 31"/>
                  <a:gd name="T17" fmla="*/ 29 w 29"/>
                  <a:gd name="T18" fmla="*/ 31 h 31"/>
                </a:gdLst>
                <a:ahLst/>
                <a:cxnLst>
                  <a:cxn ang="T10">
                    <a:pos x="T0" y="T1"/>
                  </a:cxn>
                  <a:cxn ang="T11">
                    <a:pos x="T2" y="T3"/>
                  </a:cxn>
                  <a:cxn ang="T12">
                    <a:pos x="T4" y="T5"/>
                  </a:cxn>
                  <a:cxn ang="T13">
                    <a:pos x="T6" y="T7"/>
                  </a:cxn>
                  <a:cxn ang="T14">
                    <a:pos x="T8" y="T9"/>
                  </a:cxn>
                </a:cxnLst>
                <a:rect l="T15" t="T16" r="T17" b="T18"/>
                <a:pathLst>
                  <a:path w="29" h="31">
                    <a:moveTo>
                      <a:pt x="9" y="0"/>
                    </a:moveTo>
                    <a:lnTo>
                      <a:pt x="0" y="21"/>
                    </a:lnTo>
                    <a:lnTo>
                      <a:pt x="20" y="31"/>
                    </a:lnTo>
                    <a:lnTo>
                      <a:pt x="29" y="11"/>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14" name="Freeform 126"/>
              <p:cNvSpPr>
                <a:spLocks/>
              </p:cNvSpPr>
              <p:nvPr/>
            </p:nvSpPr>
            <p:spPr bwMode="auto">
              <a:xfrm>
                <a:off x="2502" y="1912"/>
                <a:ext cx="29" cy="29"/>
              </a:xfrm>
              <a:custGeom>
                <a:avLst/>
                <a:gdLst>
                  <a:gd name="T0" fmla="*/ 9 w 29"/>
                  <a:gd name="T1" fmla="*/ 0 h 29"/>
                  <a:gd name="T2" fmla="*/ 0 w 29"/>
                  <a:gd name="T3" fmla="*/ 20 h 29"/>
                  <a:gd name="T4" fmla="*/ 20 w 29"/>
                  <a:gd name="T5" fmla="*/ 29 h 29"/>
                  <a:gd name="T6" fmla="*/ 29 w 29"/>
                  <a:gd name="T7" fmla="*/ 9 h 29"/>
                  <a:gd name="T8" fmla="*/ 9 w 29"/>
                  <a:gd name="T9" fmla="*/ 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9" y="0"/>
                    </a:moveTo>
                    <a:lnTo>
                      <a:pt x="0" y="20"/>
                    </a:lnTo>
                    <a:lnTo>
                      <a:pt x="20" y="29"/>
                    </a:lnTo>
                    <a:lnTo>
                      <a:pt x="29" y="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15" name="Freeform 127"/>
              <p:cNvSpPr>
                <a:spLocks/>
              </p:cNvSpPr>
              <p:nvPr/>
            </p:nvSpPr>
            <p:spPr bwMode="auto">
              <a:xfrm>
                <a:off x="2544" y="1931"/>
                <a:ext cx="28" cy="29"/>
              </a:xfrm>
              <a:custGeom>
                <a:avLst/>
                <a:gdLst>
                  <a:gd name="T0" fmla="*/ 8 w 28"/>
                  <a:gd name="T1" fmla="*/ 0 h 29"/>
                  <a:gd name="T2" fmla="*/ 0 w 28"/>
                  <a:gd name="T3" fmla="*/ 20 h 29"/>
                  <a:gd name="T4" fmla="*/ 20 w 28"/>
                  <a:gd name="T5" fmla="*/ 29 h 29"/>
                  <a:gd name="T6" fmla="*/ 28 w 28"/>
                  <a:gd name="T7" fmla="*/ 9 h 29"/>
                  <a:gd name="T8" fmla="*/ 8 w 28"/>
                  <a:gd name="T9" fmla="*/ 0 h 29"/>
                  <a:gd name="T10" fmla="*/ 0 60000 65536"/>
                  <a:gd name="T11" fmla="*/ 0 60000 65536"/>
                  <a:gd name="T12" fmla="*/ 0 60000 65536"/>
                  <a:gd name="T13" fmla="*/ 0 60000 65536"/>
                  <a:gd name="T14" fmla="*/ 0 60000 65536"/>
                  <a:gd name="T15" fmla="*/ 0 w 28"/>
                  <a:gd name="T16" fmla="*/ 0 h 29"/>
                  <a:gd name="T17" fmla="*/ 28 w 28"/>
                  <a:gd name="T18" fmla="*/ 29 h 29"/>
                </a:gdLst>
                <a:ahLst/>
                <a:cxnLst>
                  <a:cxn ang="T10">
                    <a:pos x="T0" y="T1"/>
                  </a:cxn>
                  <a:cxn ang="T11">
                    <a:pos x="T2" y="T3"/>
                  </a:cxn>
                  <a:cxn ang="T12">
                    <a:pos x="T4" y="T5"/>
                  </a:cxn>
                  <a:cxn ang="T13">
                    <a:pos x="T6" y="T7"/>
                  </a:cxn>
                  <a:cxn ang="T14">
                    <a:pos x="T8" y="T9"/>
                  </a:cxn>
                </a:cxnLst>
                <a:rect l="T15" t="T16" r="T17" b="T18"/>
                <a:pathLst>
                  <a:path w="28" h="29">
                    <a:moveTo>
                      <a:pt x="8" y="0"/>
                    </a:moveTo>
                    <a:lnTo>
                      <a:pt x="0" y="20"/>
                    </a:lnTo>
                    <a:lnTo>
                      <a:pt x="20" y="29"/>
                    </a:lnTo>
                    <a:lnTo>
                      <a:pt x="28" y="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16" name="Freeform 128"/>
              <p:cNvSpPr>
                <a:spLocks/>
              </p:cNvSpPr>
              <p:nvPr/>
            </p:nvSpPr>
            <p:spPr bwMode="auto">
              <a:xfrm>
                <a:off x="2585" y="1949"/>
                <a:ext cx="29" cy="30"/>
              </a:xfrm>
              <a:custGeom>
                <a:avLst/>
                <a:gdLst>
                  <a:gd name="T0" fmla="*/ 9 w 29"/>
                  <a:gd name="T1" fmla="*/ 0 h 30"/>
                  <a:gd name="T2" fmla="*/ 0 w 29"/>
                  <a:gd name="T3" fmla="*/ 20 h 30"/>
                  <a:gd name="T4" fmla="*/ 20 w 29"/>
                  <a:gd name="T5" fmla="*/ 30 h 30"/>
                  <a:gd name="T6" fmla="*/ 29 w 29"/>
                  <a:gd name="T7" fmla="*/ 10 h 30"/>
                  <a:gd name="T8" fmla="*/ 9 w 29"/>
                  <a:gd name="T9" fmla="*/ 0 h 30"/>
                  <a:gd name="T10" fmla="*/ 0 60000 65536"/>
                  <a:gd name="T11" fmla="*/ 0 60000 65536"/>
                  <a:gd name="T12" fmla="*/ 0 60000 65536"/>
                  <a:gd name="T13" fmla="*/ 0 60000 65536"/>
                  <a:gd name="T14" fmla="*/ 0 60000 65536"/>
                  <a:gd name="T15" fmla="*/ 0 w 29"/>
                  <a:gd name="T16" fmla="*/ 0 h 30"/>
                  <a:gd name="T17" fmla="*/ 29 w 29"/>
                  <a:gd name="T18" fmla="*/ 30 h 30"/>
                </a:gdLst>
                <a:ahLst/>
                <a:cxnLst>
                  <a:cxn ang="T10">
                    <a:pos x="T0" y="T1"/>
                  </a:cxn>
                  <a:cxn ang="T11">
                    <a:pos x="T2" y="T3"/>
                  </a:cxn>
                  <a:cxn ang="T12">
                    <a:pos x="T4" y="T5"/>
                  </a:cxn>
                  <a:cxn ang="T13">
                    <a:pos x="T6" y="T7"/>
                  </a:cxn>
                  <a:cxn ang="T14">
                    <a:pos x="T8" y="T9"/>
                  </a:cxn>
                </a:cxnLst>
                <a:rect l="T15" t="T16" r="T17" b="T18"/>
                <a:pathLst>
                  <a:path w="29" h="30">
                    <a:moveTo>
                      <a:pt x="9" y="0"/>
                    </a:moveTo>
                    <a:lnTo>
                      <a:pt x="0" y="20"/>
                    </a:lnTo>
                    <a:lnTo>
                      <a:pt x="20" y="30"/>
                    </a:lnTo>
                    <a:lnTo>
                      <a:pt x="29" y="1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17" name="Freeform 129"/>
              <p:cNvSpPr>
                <a:spLocks/>
              </p:cNvSpPr>
              <p:nvPr/>
            </p:nvSpPr>
            <p:spPr bwMode="auto">
              <a:xfrm>
                <a:off x="2625" y="1968"/>
                <a:ext cx="30" cy="30"/>
              </a:xfrm>
              <a:custGeom>
                <a:avLst/>
                <a:gdLst>
                  <a:gd name="T0" fmla="*/ 9 w 30"/>
                  <a:gd name="T1" fmla="*/ 0 h 30"/>
                  <a:gd name="T2" fmla="*/ 0 w 30"/>
                  <a:gd name="T3" fmla="*/ 20 h 30"/>
                  <a:gd name="T4" fmla="*/ 21 w 30"/>
                  <a:gd name="T5" fmla="*/ 30 h 30"/>
                  <a:gd name="T6" fmla="*/ 30 w 30"/>
                  <a:gd name="T7" fmla="*/ 10 h 30"/>
                  <a:gd name="T8" fmla="*/ 9 w 30"/>
                  <a:gd name="T9" fmla="*/ 0 h 30"/>
                  <a:gd name="T10" fmla="*/ 0 60000 65536"/>
                  <a:gd name="T11" fmla="*/ 0 60000 65536"/>
                  <a:gd name="T12" fmla="*/ 0 60000 65536"/>
                  <a:gd name="T13" fmla="*/ 0 60000 65536"/>
                  <a:gd name="T14" fmla="*/ 0 60000 65536"/>
                  <a:gd name="T15" fmla="*/ 0 w 30"/>
                  <a:gd name="T16" fmla="*/ 0 h 30"/>
                  <a:gd name="T17" fmla="*/ 30 w 30"/>
                  <a:gd name="T18" fmla="*/ 30 h 30"/>
                </a:gdLst>
                <a:ahLst/>
                <a:cxnLst>
                  <a:cxn ang="T10">
                    <a:pos x="T0" y="T1"/>
                  </a:cxn>
                  <a:cxn ang="T11">
                    <a:pos x="T2" y="T3"/>
                  </a:cxn>
                  <a:cxn ang="T12">
                    <a:pos x="T4" y="T5"/>
                  </a:cxn>
                  <a:cxn ang="T13">
                    <a:pos x="T6" y="T7"/>
                  </a:cxn>
                  <a:cxn ang="T14">
                    <a:pos x="T8" y="T9"/>
                  </a:cxn>
                </a:cxnLst>
                <a:rect l="T15" t="T16" r="T17" b="T18"/>
                <a:pathLst>
                  <a:path w="30" h="30">
                    <a:moveTo>
                      <a:pt x="9" y="0"/>
                    </a:moveTo>
                    <a:lnTo>
                      <a:pt x="0" y="20"/>
                    </a:lnTo>
                    <a:lnTo>
                      <a:pt x="21" y="30"/>
                    </a:lnTo>
                    <a:lnTo>
                      <a:pt x="30" y="1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18" name="Freeform 130"/>
              <p:cNvSpPr>
                <a:spLocks/>
              </p:cNvSpPr>
              <p:nvPr/>
            </p:nvSpPr>
            <p:spPr bwMode="auto">
              <a:xfrm>
                <a:off x="2666" y="1986"/>
                <a:ext cx="30" cy="29"/>
              </a:xfrm>
              <a:custGeom>
                <a:avLst/>
                <a:gdLst>
                  <a:gd name="T0" fmla="*/ 9 w 30"/>
                  <a:gd name="T1" fmla="*/ 0 h 29"/>
                  <a:gd name="T2" fmla="*/ 0 w 30"/>
                  <a:gd name="T3" fmla="*/ 21 h 29"/>
                  <a:gd name="T4" fmla="*/ 21 w 30"/>
                  <a:gd name="T5" fmla="*/ 29 h 29"/>
                  <a:gd name="T6" fmla="*/ 30 w 30"/>
                  <a:gd name="T7" fmla="*/ 9 h 29"/>
                  <a:gd name="T8" fmla="*/ 9 w 30"/>
                  <a:gd name="T9" fmla="*/ 0 h 29"/>
                  <a:gd name="T10" fmla="*/ 0 60000 65536"/>
                  <a:gd name="T11" fmla="*/ 0 60000 65536"/>
                  <a:gd name="T12" fmla="*/ 0 60000 65536"/>
                  <a:gd name="T13" fmla="*/ 0 60000 65536"/>
                  <a:gd name="T14" fmla="*/ 0 60000 65536"/>
                  <a:gd name="T15" fmla="*/ 0 w 30"/>
                  <a:gd name="T16" fmla="*/ 0 h 29"/>
                  <a:gd name="T17" fmla="*/ 30 w 30"/>
                  <a:gd name="T18" fmla="*/ 29 h 29"/>
                </a:gdLst>
                <a:ahLst/>
                <a:cxnLst>
                  <a:cxn ang="T10">
                    <a:pos x="T0" y="T1"/>
                  </a:cxn>
                  <a:cxn ang="T11">
                    <a:pos x="T2" y="T3"/>
                  </a:cxn>
                  <a:cxn ang="T12">
                    <a:pos x="T4" y="T5"/>
                  </a:cxn>
                  <a:cxn ang="T13">
                    <a:pos x="T6" y="T7"/>
                  </a:cxn>
                  <a:cxn ang="T14">
                    <a:pos x="T8" y="T9"/>
                  </a:cxn>
                </a:cxnLst>
                <a:rect l="T15" t="T16" r="T17" b="T18"/>
                <a:pathLst>
                  <a:path w="30" h="29">
                    <a:moveTo>
                      <a:pt x="9" y="0"/>
                    </a:moveTo>
                    <a:lnTo>
                      <a:pt x="0" y="21"/>
                    </a:lnTo>
                    <a:lnTo>
                      <a:pt x="21" y="29"/>
                    </a:lnTo>
                    <a:lnTo>
                      <a:pt x="30" y="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19" name="Freeform 131"/>
              <p:cNvSpPr>
                <a:spLocks/>
              </p:cNvSpPr>
              <p:nvPr/>
            </p:nvSpPr>
            <p:spPr bwMode="auto">
              <a:xfrm>
                <a:off x="2707" y="2005"/>
                <a:ext cx="30" cy="29"/>
              </a:xfrm>
              <a:custGeom>
                <a:avLst/>
                <a:gdLst>
                  <a:gd name="T0" fmla="*/ 9 w 30"/>
                  <a:gd name="T1" fmla="*/ 0 h 29"/>
                  <a:gd name="T2" fmla="*/ 0 w 30"/>
                  <a:gd name="T3" fmla="*/ 20 h 29"/>
                  <a:gd name="T4" fmla="*/ 22 w 30"/>
                  <a:gd name="T5" fmla="*/ 29 h 29"/>
                  <a:gd name="T6" fmla="*/ 30 w 30"/>
                  <a:gd name="T7" fmla="*/ 9 h 29"/>
                  <a:gd name="T8" fmla="*/ 9 w 30"/>
                  <a:gd name="T9" fmla="*/ 0 h 29"/>
                  <a:gd name="T10" fmla="*/ 0 60000 65536"/>
                  <a:gd name="T11" fmla="*/ 0 60000 65536"/>
                  <a:gd name="T12" fmla="*/ 0 60000 65536"/>
                  <a:gd name="T13" fmla="*/ 0 60000 65536"/>
                  <a:gd name="T14" fmla="*/ 0 60000 65536"/>
                  <a:gd name="T15" fmla="*/ 0 w 30"/>
                  <a:gd name="T16" fmla="*/ 0 h 29"/>
                  <a:gd name="T17" fmla="*/ 30 w 30"/>
                  <a:gd name="T18" fmla="*/ 29 h 29"/>
                </a:gdLst>
                <a:ahLst/>
                <a:cxnLst>
                  <a:cxn ang="T10">
                    <a:pos x="T0" y="T1"/>
                  </a:cxn>
                  <a:cxn ang="T11">
                    <a:pos x="T2" y="T3"/>
                  </a:cxn>
                  <a:cxn ang="T12">
                    <a:pos x="T4" y="T5"/>
                  </a:cxn>
                  <a:cxn ang="T13">
                    <a:pos x="T6" y="T7"/>
                  </a:cxn>
                  <a:cxn ang="T14">
                    <a:pos x="T8" y="T9"/>
                  </a:cxn>
                </a:cxnLst>
                <a:rect l="T15" t="T16" r="T17" b="T18"/>
                <a:pathLst>
                  <a:path w="30" h="29">
                    <a:moveTo>
                      <a:pt x="9" y="0"/>
                    </a:moveTo>
                    <a:lnTo>
                      <a:pt x="0" y="20"/>
                    </a:lnTo>
                    <a:lnTo>
                      <a:pt x="22" y="29"/>
                    </a:lnTo>
                    <a:lnTo>
                      <a:pt x="30" y="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20" name="Freeform 132"/>
              <p:cNvSpPr>
                <a:spLocks/>
              </p:cNvSpPr>
              <p:nvPr/>
            </p:nvSpPr>
            <p:spPr bwMode="auto">
              <a:xfrm>
                <a:off x="2749" y="2023"/>
                <a:ext cx="28" cy="30"/>
              </a:xfrm>
              <a:custGeom>
                <a:avLst/>
                <a:gdLst>
                  <a:gd name="T0" fmla="*/ 8 w 28"/>
                  <a:gd name="T1" fmla="*/ 0 h 30"/>
                  <a:gd name="T2" fmla="*/ 0 w 28"/>
                  <a:gd name="T3" fmla="*/ 20 h 30"/>
                  <a:gd name="T4" fmla="*/ 20 w 28"/>
                  <a:gd name="T5" fmla="*/ 30 h 30"/>
                  <a:gd name="T6" fmla="*/ 28 w 28"/>
                  <a:gd name="T7" fmla="*/ 10 h 30"/>
                  <a:gd name="T8" fmla="*/ 8 w 28"/>
                  <a:gd name="T9" fmla="*/ 0 h 30"/>
                  <a:gd name="T10" fmla="*/ 0 60000 65536"/>
                  <a:gd name="T11" fmla="*/ 0 60000 65536"/>
                  <a:gd name="T12" fmla="*/ 0 60000 65536"/>
                  <a:gd name="T13" fmla="*/ 0 60000 65536"/>
                  <a:gd name="T14" fmla="*/ 0 60000 65536"/>
                  <a:gd name="T15" fmla="*/ 0 w 28"/>
                  <a:gd name="T16" fmla="*/ 0 h 30"/>
                  <a:gd name="T17" fmla="*/ 28 w 28"/>
                  <a:gd name="T18" fmla="*/ 30 h 30"/>
                </a:gdLst>
                <a:ahLst/>
                <a:cxnLst>
                  <a:cxn ang="T10">
                    <a:pos x="T0" y="T1"/>
                  </a:cxn>
                  <a:cxn ang="T11">
                    <a:pos x="T2" y="T3"/>
                  </a:cxn>
                  <a:cxn ang="T12">
                    <a:pos x="T4" y="T5"/>
                  </a:cxn>
                  <a:cxn ang="T13">
                    <a:pos x="T6" y="T7"/>
                  </a:cxn>
                  <a:cxn ang="T14">
                    <a:pos x="T8" y="T9"/>
                  </a:cxn>
                </a:cxnLst>
                <a:rect l="T15" t="T16" r="T17" b="T18"/>
                <a:pathLst>
                  <a:path w="28" h="30">
                    <a:moveTo>
                      <a:pt x="8" y="0"/>
                    </a:moveTo>
                    <a:lnTo>
                      <a:pt x="0" y="20"/>
                    </a:lnTo>
                    <a:lnTo>
                      <a:pt x="20" y="30"/>
                    </a:lnTo>
                    <a:lnTo>
                      <a:pt x="28" y="10"/>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21" name="Freeform 133"/>
              <p:cNvSpPr>
                <a:spLocks/>
              </p:cNvSpPr>
              <p:nvPr/>
            </p:nvSpPr>
            <p:spPr bwMode="auto">
              <a:xfrm>
                <a:off x="2790" y="2042"/>
                <a:ext cx="29" cy="30"/>
              </a:xfrm>
              <a:custGeom>
                <a:avLst/>
                <a:gdLst>
                  <a:gd name="T0" fmla="*/ 9 w 29"/>
                  <a:gd name="T1" fmla="*/ 0 h 30"/>
                  <a:gd name="T2" fmla="*/ 0 w 29"/>
                  <a:gd name="T3" fmla="*/ 20 h 30"/>
                  <a:gd name="T4" fmla="*/ 20 w 29"/>
                  <a:gd name="T5" fmla="*/ 30 h 30"/>
                  <a:gd name="T6" fmla="*/ 29 w 29"/>
                  <a:gd name="T7" fmla="*/ 10 h 30"/>
                  <a:gd name="T8" fmla="*/ 9 w 29"/>
                  <a:gd name="T9" fmla="*/ 0 h 30"/>
                  <a:gd name="T10" fmla="*/ 0 60000 65536"/>
                  <a:gd name="T11" fmla="*/ 0 60000 65536"/>
                  <a:gd name="T12" fmla="*/ 0 60000 65536"/>
                  <a:gd name="T13" fmla="*/ 0 60000 65536"/>
                  <a:gd name="T14" fmla="*/ 0 60000 65536"/>
                  <a:gd name="T15" fmla="*/ 0 w 29"/>
                  <a:gd name="T16" fmla="*/ 0 h 30"/>
                  <a:gd name="T17" fmla="*/ 29 w 29"/>
                  <a:gd name="T18" fmla="*/ 30 h 30"/>
                </a:gdLst>
                <a:ahLst/>
                <a:cxnLst>
                  <a:cxn ang="T10">
                    <a:pos x="T0" y="T1"/>
                  </a:cxn>
                  <a:cxn ang="T11">
                    <a:pos x="T2" y="T3"/>
                  </a:cxn>
                  <a:cxn ang="T12">
                    <a:pos x="T4" y="T5"/>
                  </a:cxn>
                  <a:cxn ang="T13">
                    <a:pos x="T6" y="T7"/>
                  </a:cxn>
                  <a:cxn ang="T14">
                    <a:pos x="T8" y="T9"/>
                  </a:cxn>
                </a:cxnLst>
                <a:rect l="T15" t="T16" r="T17" b="T18"/>
                <a:pathLst>
                  <a:path w="29" h="30">
                    <a:moveTo>
                      <a:pt x="9" y="0"/>
                    </a:moveTo>
                    <a:lnTo>
                      <a:pt x="0" y="20"/>
                    </a:lnTo>
                    <a:lnTo>
                      <a:pt x="20" y="30"/>
                    </a:lnTo>
                    <a:lnTo>
                      <a:pt x="29" y="1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22" name="Freeform 134"/>
              <p:cNvSpPr>
                <a:spLocks/>
              </p:cNvSpPr>
              <p:nvPr/>
            </p:nvSpPr>
            <p:spPr bwMode="auto">
              <a:xfrm>
                <a:off x="2831" y="2061"/>
                <a:ext cx="29" cy="28"/>
              </a:xfrm>
              <a:custGeom>
                <a:avLst/>
                <a:gdLst>
                  <a:gd name="T0" fmla="*/ 9 w 29"/>
                  <a:gd name="T1" fmla="*/ 0 h 28"/>
                  <a:gd name="T2" fmla="*/ 0 w 29"/>
                  <a:gd name="T3" fmla="*/ 20 h 28"/>
                  <a:gd name="T4" fmla="*/ 20 w 29"/>
                  <a:gd name="T5" fmla="*/ 28 h 28"/>
                  <a:gd name="T6" fmla="*/ 29 w 29"/>
                  <a:gd name="T7" fmla="*/ 8 h 28"/>
                  <a:gd name="T8" fmla="*/ 9 w 29"/>
                  <a:gd name="T9" fmla="*/ 0 h 28"/>
                  <a:gd name="T10" fmla="*/ 0 60000 65536"/>
                  <a:gd name="T11" fmla="*/ 0 60000 65536"/>
                  <a:gd name="T12" fmla="*/ 0 60000 65536"/>
                  <a:gd name="T13" fmla="*/ 0 60000 65536"/>
                  <a:gd name="T14" fmla="*/ 0 60000 65536"/>
                  <a:gd name="T15" fmla="*/ 0 w 29"/>
                  <a:gd name="T16" fmla="*/ 0 h 28"/>
                  <a:gd name="T17" fmla="*/ 29 w 29"/>
                  <a:gd name="T18" fmla="*/ 28 h 28"/>
                </a:gdLst>
                <a:ahLst/>
                <a:cxnLst>
                  <a:cxn ang="T10">
                    <a:pos x="T0" y="T1"/>
                  </a:cxn>
                  <a:cxn ang="T11">
                    <a:pos x="T2" y="T3"/>
                  </a:cxn>
                  <a:cxn ang="T12">
                    <a:pos x="T4" y="T5"/>
                  </a:cxn>
                  <a:cxn ang="T13">
                    <a:pos x="T6" y="T7"/>
                  </a:cxn>
                  <a:cxn ang="T14">
                    <a:pos x="T8" y="T9"/>
                  </a:cxn>
                </a:cxnLst>
                <a:rect l="T15" t="T16" r="T17" b="T18"/>
                <a:pathLst>
                  <a:path w="29" h="28">
                    <a:moveTo>
                      <a:pt x="9" y="0"/>
                    </a:moveTo>
                    <a:lnTo>
                      <a:pt x="0" y="20"/>
                    </a:lnTo>
                    <a:lnTo>
                      <a:pt x="20" y="28"/>
                    </a:lnTo>
                    <a:lnTo>
                      <a:pt x="29" y="8"/>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23" name="Freeform 135"/>
              <p:cNvSpPr>
                <a:spLocks/>
              </p:cNvSpPr>
              <p:nvPr/>
            </p:nvSpPr>
            <p:spPr bwMode="auto">
              <a:xfrm>
                <a:off x="2871" y="2079"/>
                <a:ext cx="30" cy="29"/>
              </a:xfrm>
              <a:custGeom>
                <a:avLst/>
                <a:gdLst>
                  <a:gd name="T0" fmla="*/ 9 w 30"/>
                  <a:gd name="T1" fmla="*/ 0 h 29"/>
                  <a:gd name="T2" fmla="*/ 0 w 30"/>
                  <a:gd name="T3" fmla="*/ 20 h 29"/>
                  <a:gd name="T4" fmla="*/ 21 w 30"/>
                  <a:gd name="T5" fmla="*/ 29 h 29"/>
                  <a:gd name="T6" fmla="*/ 30 w 30"/>
                  <a:gd name="T7" fmla="*/ 9 h 29"/>
                  <a:gd name="T8" fmla="*/ 9 w 30"/>
                  <a:gd name="T9" fmla="*/ 0 h 29"/>
                  <a:gd name="T10" fmla="*/ 0 60000 65536"/>
                  <a:gd name="T11" fmla="*/ 0 60000 65536"/>
                  <a:gd name="T12" fmla="*/ 0 60000 65536"/>
                  <a:gd name="T13" fmla="*/ 0 60000 65536"/>
                  <a:gd name="T14" fmla="*/ 0 60000 65536"/>
                  <a:gd name="T15" fmla="*/ 0 w 30"/>
                  <a:gd name="T16" fmla="*/ 0 h 29"/>
                  <a:gd name="T17" fmla="*/ 30 w 30"/>
                  <a:gd name="T18" fmla="*/ 29 h 29"/>
                </a:gdLst>
                <a:ahLst/>
                <a:cxnLst>
                  <a:cxn ang="T10">
                    <a:pos x="T0" y="T1"/>
                  </a:cxn>
                  <a:cxn ang="T11">
                    <a:pos x="T2" y="T3"/>
                  </a:cxn>
                  <a:cxn ang="T12">
                    <a:pos x="T4" y="T5"/>
                  </a:cxn>
                  <a:cxn ang="T13">
                    <a:pos x="T6" y="T7"/>
                  </a:cxn>
                  <a:cxn ang="T14">
                    <a:pos x="T8" y="T9"/>
                  </a:cxn>
                </a:cxnLst>
                <a:rect l="T15" t="T16" r="T17" b="T18"/>
                <a:pathLst>
                  <a:path w="30" h="29">
                    <a:moveTo>
                      <a:pt x="9" y="0"/>
                    </a:moveTo>
                    <a:lnTo>
                      <a:pt x="0" y="20"/>
                    </a:lnTo>
                    <a:lnTo>
                      <a:pt x="21" y="29"/>
                    </a:lnTo>
                    <a:lnTo>
                      <a:pt x="30" y="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24" name="Freeform 136"/>
              <p:cNvSpPr>
                <a:spLocks/>
              </p:cNvSpPr>
              <p:nvPr/>
            </p:nvSpPr>
            <p:spPr bwMode="auto">
              <a:xfrm>
                <a:off x="2912" y="2097"/>
                <a:ext cx="30" cy="30"/>
              </a:xfrm>
              <a:custGeom>
                <a:avLst/>
                <a:gdLst>
                  <a:gd name="T0" fmla="*/ 9 w 30"/>
                  <a:gd name="T1" fmla="*/ 0 h 30"/>
                  <a:gd name="T2" fmla="*/ 0 w 30"/>
                  <a:gd name="T3" fmla="*/ 20 h 30"/>
                  <a:gd name="T4" fmla="*/ 22 w 30"/>
                  <a:gd name="T5" fmla="*/ 30 h 30"/>
                  <a:gd name="T6" fmla="*/ 30 w 30"/>
                  <a:gd name="T7" fmla="*/ 10 h 30"/>
                  <a:gd name="T8" fmla="*/ 9 w 30"/>
                  <a:gd name="T9" fmla="*/ 0 h 30"/>
                  <a:gd name="T10" fmla="*/ 0 60000 65536"/>
                  <a:gd name="T11" fmla="*/ 0 60000 65536"/>
                  <a:gd name="T12" fmla="*/ 0 60000 65536"/>
                  <a:gd name="T13" fmla="*/ 0 60000 65536"/>
                  <a:gd name="T14" fmla="*/ 0 60000 65536"/>
                  <a:gd name="T15" fmla="*/ 0 w 30"/>
                  <a:gd name="T16" fmla="*/ 0 h 30"/>
                  <a:gd name="T17" fmla="*/ 30 w 30"/>
                  <a:gd name="T18" fmla="*/ 30 h 30"/>
                </a:gdLst>
                <a:ahLst/>
                <a:cxnLst>
                  <a:cxn ang="T10">
                    <a:pos x="T0" y="T1"/>
                  </a:cxn>
                  <a:cxn ang="T11">
                    <a:pos x="T2" y="T3"/>
                  </a:cxn>
                  <a:cxn ang="T12">
                    <a:pos x="T4" y="T5"/>
                  </a:cxn>
                  <a:cxn ang="T13">
                    <a:pos x="T6" y="T7"/>
                  </a:cxn>
                  <a:cxn ang="T14">
                    <a:pos x="T8" y="T9"/>
                  </a:cxn>
                </a:cxnLst>
                <a:rect l="T15" t="T16" r="T17" b="T18"/>
                <a:pathLst>
                  <a:path w="30" h="30">
                    <a:moveTo>
                      <a:pt x="9" y="0"/>
                    </a:moveTo>
                    <a:lnTo>
                      <a:pt x="0" y="20"/>
                    </a:lnTo>
                    <a:lnTo>
                      <a:pt x="22" y="30"/>
                    </a:lnTo>
                    <a:lnTo>
                      <a:pt x="30" y="1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25" name="Freeform 137"/>
              <p:cNvSpPr>
                <a:spLocks/>
              </p:cNvSpPr>
              <p:nvPr/>
            </p:nvSpPr>
            <p:spPr bwMode="auto">
              <a:xfrm>
                <a:off x="2954" y="2116"/>
                <a:ext cx="30" cy="30"/>
              </a:xfrm>
              <a:custGeom>
                <a:avLst/>
                <a:gdLst>
                  <a:gd name="T0" fmla="*/ 8 w 30"/>
                  <a:gd name="T1" fmla="*/ 0 h 30"/>
                  <a:gd name="T2" fmla="*/ 0 w 30"/>
                  <a:gd name="T3" fmla="*/ 20 h 30"/>
                  <a:gd name="T4" fmla="*/ 21 w 30"/>
                  <a:gd name="T5" fmla="*/ 30 h 30"/>
                  <a:gd name="T6" fmla="*/ 30 w 30"/>
                  <a:gd name="T7" fmla="*/ 10 h 30"/>
                  <a:gd name="T8" fmla="*/ 8 w 30"/>
                  <a:gd name="T9" fmla="*/ 0 h 30"/>
                  <a:gd name="T10" fmla="*/ 0 60000 65536"/>
                  <a:gd name="T11" fmla="*/ 0 60000 65536"/>
                  <a:gd name="T12" fmla="*/ 0 60000 65536"/>
                  <a:gd name="T13" fmla="*/ 0 60000 65536"/>
                  <a:gd name="T14" fmla="*/ 0 60000 65536"/>
                  <a:gd name="T15" fmla="*/ 0 w 30"/>
                  <a:gd name="T16" fmla="*/ 0 h 30"/>
                  <a:gd name="T17" fmla="*/ 30 w 30"/>
                  <a:gd name="T18" fmla="*/ 30 h 30"/>
                </a:gdLst>
                <a:ahLst/>
                <a:cxnLst>
                  <a:cxn ang="T10">
                    <a:pos x="T0" y="T1"/>
                  </a:cxn>
                  <a:cxn ang="T11">
                    <a:pos x="T2" y="T3"/>
                  </a:cxn>
                  <a:cxn ang="T12">
                    <a:pos x="T4" y="T5"/>
                  </a:cxn>
                  <a:cxn ang="T13">
                    <a:pos x="T6" y="T7"/>
                  </a:cxn>
                  <a:cxn ang="T14">
                    <a:pos x="T8" y="T9"/>
                  </a:cxn>
                </a:cxnLst>
                <a:rect l="T15" t="T16" r="T17" b="T18"/>
                <a:pathLst>
                  <a:path w="30" h="30">
                    <a:moveTo>
                      <a:pt x="8" y="0"/>
                    </a:moveTo>
                    <a:lnTo>
                      <a:pt x="0" y="20"/>
                    </a:lnTo>
                    <a:lnTo>
                      <a:pt x="21" y="30"/>
                    </a:lnTo>
                    <a:lnTo>
                      <a:pt x="30" y="10"/>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26" name="Freeform 138"/>
              <p:cNvSpPr>
                <a:spLocks/>
              </p:cNvSpPr>
              <p:nvPr/>
            </p:nvSpPr>
            <p:spPr bwMode="auto">
              <a:xfrm>
                <a:off x="2995" y="2135"/>
                <a:ext cx="29" cy="29"/>
              </a:xfrm>
              <a:custGeom>
                <a:avLst/>
                <a:gdLst>
                  <a:gd name="T0" fmla="*/ 9 w 29"/>
                  <a:gd name="T1" fmla="*/ 0 h 29"/>
                  <a:gd name="T2" fmla="*/ 0 w 29"/>
                  <a:gd name="T3" fmla="*/ 20 h 29"/>
                  <a:gd name="T4" fmla="*/ 20 w 29"/>
                  <a:gd name="T5" fmla="*/ 29 h 29"/>
                  <a:gd name="T6" fmla="*/ 29 w 29"/>
                  <a:gd name="T7" fmla="*/ 8 h 29"/>
                  <a:gd name="T8" fmla="*/ 9 w 29"/>
                  <a:gd name="T9" fmla="*/ 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9" y="0"/>
                    </a:moveTo>
                    <a:lnTo>
                      <a:pt x="0" y="20"/>
                    </a:lnTo>
                    <a:lnTo>
                      <a:pt x="20" y="29"/>
                    </a:lnTo>
                    <a:lnTo>
                      <a:pt x="29" y="8"/>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27" name="Freeform 139"/>
              <p:cNvSpPr>
                <a:spLocks/>
              </p:cNvSpPr>
              <p:nvPr/>
            </p:nvSpPr>
            <p:spPr bwMode="auto">
              <a:xfrm>
                <a:off x="3036" y="2153"/>
                <a:ext cx="29" cy="29"/>
              </a:xfrm>
              <a:custGeom>
                <a:avLst/>
                <a:gdLst>
                  <a:gd name="T0" fmla="*/ 9 w 29"/>
                  <a:gd name="T1" fmla="*/ 0 h 29"/>
                  <a:gd name="T2" fmla="*/ 0 w 29"/>
                  <a:gd name="T3" fmla="*/ 21 h 29"/>
                  <a:gd name="T4" fmla="*/ 20 w 29"/>
                  <a:gd name="T5" fmla="*/ 29 h 29"/>
                  <a:gd name="T6" fmla="*/ 29 w 29"/>
                  <a:gd name="T7" fmla="*/ 9 h 29"/>
                  <a:gd name="T8" fmla="*/ 9 w 29"/>
                  <a:gd name="T9" fmla="*/ 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9" y="0"/>
                    </a:moveTo>
                    <a:lnTo>
                      <a:pt x="0" y="21"/>
                    </a:lnTo>
                    <a:lnTo>
                      <a:pt x="20" y="29"/>
                    </a:lnTo>
                    <a:lnTo>
                      <a:pt x="29" y="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28" name="Freeform 140"/>
              <p:cNvSpPr>
                <a:spLocks/>
              </p:cNvSpPr>
              <p:nvPr/>
            </p:nvSpPr>
            <p:spPr bwMode="auto">
              <a:xfrm>
                <a:off x="3077" y="2171"/>
                <a:ext cx="29" cy="30"/>
              </a:xfrm>
              <a:custGeom>
                <a:avLst/>
                <a:gdLst>
                  <a:gd name="T0" fmla="*/ 9 w 29"/>
                  <a:gd name="T1" fmla="*/ 0 h 30"/>
                  <a:gd name="T2" fmla="*/ 0 w 29"/>
                  <a:gd name="T3" fmla="*/ 20 h 30"/>
                  <a:gd name="T4" fmla="*/ 20 w 29"/>
                  <a:gd name="T5" fmla="*/ 30 h 30"/>
                  <a:gd name="T6" fmla="*/ 29 w 29"/>
                  <a:gd name="T7" fmla="*/ 10 h 30"/>
                  <a:gd name="T8" fmla="*/ 9 w 29"/>
                  <a:gd name="T9" fmla="*/ 0 h 30"/>
                  <a:gd name="T10" fmla="*/ 0 60000 65536"/>
                  <a:gd name="T11" fmla="*/ 0 60000 65536"/>
                  <a:gd name="T12" fmla="*/ 0 60000 65536"/>
                  <a:gd name="T13" fmla="*/ 0 60000 65536"/>
                  <a:gd name="T14" fmla="*/ 0 60000 65536"/>
                  <a:gd name="T15" fmla="*/ 0 w 29"/>
                  <a:gd name="T16" fmla="*/ 0 h 30"/>
                  <a:gd name="T17" fmla="*/ 29 w 29"/>
                  <a:gd name="T18" fmla="*/ 30 h 30"/>
                </a:gdLst>
                <a:ahLst/>
                <a:cxnLst>
                  <a:cxn ang="T10">
                    <a:pos x="T0" y="T1"/>
                  </a:cxn>
                  <a:cxn ang="T11">
                    <a:pos x="T2" y="T3"/>
                  </a:cxn>
                  <a:cxn ang="T12">
                    <a:pos x="T4" y="T5"/>
                  </a:cxn>
                  <a:cxn ang="T13">
                    <a:pos x="T6" y="T7"/>
                  </a:cxn>
                  <a:cxn ang="T14">
                    <a:pos x="T8" y="T9"/>
                  </a:cxn>
                </a:cxnLst>
                <a:rect l="T15" t="T16" r="T17" b="T18"/>
                <a:pathLst>
                  <a:path w="29" h="30">
                    <a:moveTo>
                      <a:pt x="9" y="0"/>
                    </a:moveTo>
                    <a:lnTo>
                      <a:pt x="0" y="20"/>
                    </a:lnTo>
                    <a:lnTo>
                      <a:pt x="20" y="30"/>
                    </a:lnTo>
                    <a:lnTo>
                      <a:pt x="29" y="1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29" name="Freeform 141"/>
              <p:cNvSpPr>
                <a:spLocks/>
              </p:cNvSpPr>
              <p:nvPr/>
            </p:nvSpPr>
            <p:spPr bwMode="auto">
              <a:xfrm>
                <a:off x="3119" y="2190"/>
                <a:ext cx="28" cy="29"/>
              </a:xfrm>
              <a:custGeom>
                <a:avLst/>
                <a:gdLst>
                  <a:gd name="T0" fmla="*/ 8 w 28"/>
                  <a:gd name="T1" fmla="*/ 0 h 29"/>
                  <a:gd name="T2" fmla="*/ 0 w 28"/>
                  <a:gd name="T3" fmla="*/ 20 h 29"/>
                  <a:gd name="T4" fmla="*/ 20 w 28"/>
                  <a:gd name="T5" fmla="*/ 29 h 29"/>
                  <a:gd name="T6" fmla="*/ 28 w 28"/>
                  <a:gd name="T7" fmla="*/ 9 h 29"/>
                  <a:gd name="T8" fmla="*/ 8 w 28"/>
                  <a:gd name="T9" fmla="*/ 0 h 29"/>
                  <a:gd name="T10" fmla="*/ 0 60000 65536"/>
                  <a:gd name="T11" fmla="*/ 0 60000 65536"/>
                  <a:gd name="T12" fmla="*/ 0 60000 65536"/>
                  <a:gd name="T13" fmla="*/ 0 60000 65536"/>
                  <a:gd name="T14" fmla="*/ 0 60000 65536"/>
                  <a:gd name="T15" fmla="*/ 0 w 28"/>
                  <a:gd name="T16" fmla="*/ 0 h 29"/>
                  <a:gd name="T17" fmla="*/ 28 w 28"/>
                  <a:gd name="T18" fmla="*/ 29 h 29"/>
                </a:gdLst>
                <a:ahLst/>
                <a:cxnLst>
                  <a:cxn ang="T10">
                    <a:pos x="T0" y="T1"/>
                  </a:cxn>
                  <a:cxn ang="T11">
                    <a:pos x="T2" y="T3"/>
                  </a:cxn>
                  <a:cxn ang="T12">
                    <a:pos x="T4" y="T5"/>
                  </a:cxn>
                  <a:cxn ang="T13">
                    <a:pos x="T6" y="T7"/>
                  </a:cxn>
                  <a:cxn ang="T14">
                    <a:pos x="T8" y="T9"/>
                  </a:cxn>
                </a:cxnLst>
                <a:rect l="T15" t="T16" r="T17" b="T18"/>
                <a:pathLst>
                  <a:path w="28" h="29">
                    <a:moveTo>
                      <a:pt x="8" y="0"/>
                    </a:moveTo>
                    <a:lnTo>
                      <a:pt x="0" y="20"/>
                    </a:lnTo>
                    <a:lnTo>
                      <a:pt x="20" y="29"/>
                    </a:lnTo>
                    <a:lnTo>
                      <a:pt x="28" y="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30" name="Freeform 142"/>
              <p:cNvSpPr>
                <a:spLocks/>
              </p:cNvSpPr>
              <p:nvPr/>
            </p:nvSpPr>
            <p:spPr bwMode="auto">
              <a:xfrm>
                <a:off x="3159" y="2209"/>
                <a:ext cx="30" cy="29"/>
              </a:xfrm>
              <a:custGeom>
                <a:avLst/>
                <a:gdLst>
                  <a:gd name="T0" fmla="*/ 8 w 30"/>
                  <a:gd name="T1" fmla="*/ 0 h 29"/>
                  <a:gd name="T2" fmla="*/ 0 w 30"/>
                  <a:gd name="T3" fmla="*/ 20 h 29"/>
                  <a:gd name="T4" fmla="*/ 21 w 30"/>
                  <a:gd name="T5" fmla="*/ 29 h 29"/>
                  <a:gd name="T6" fmla="*/ 30 w 30"/>
                  <a:gd name="T7" fmla="*/ 9 h 29"/>
                  <a:gd name="T8" fmla="*/ 8 w 30"/>
                  <a:gd name="T9" fmla="*/ 0 h 29"/>
                  <a:gd name="T10" fmla="*/ 0 60000 65536"/>
                  <a:gd name="T11" fmla="*/ 0 60000 65536"/>
                  <a:gd name="T12" fmla="*/ 0 60000 65536"/>
                  <a:gd name="T13" fmla="*/ 0 60000 65536"/>
                  <a:gd name="T14" fmla="*/ 0 60000 65536"/>
                  <a:gd name="T15" fmla="*/ 0 w 30"/>
                  <a:gd name="T16" fmla="*/ 0 h 29"/>
                  <a:gd name="T17" fmla="*/ 30 w 30"/>
                  <a:gd name="T18" fmla="*/ 29 h 29"/>
                </a:gdLst>
                <a:ahLst/>
                <a:cxnLst>
                  <a:cxn ang="T10">
                    <a:pos x="T0" y="T1"/>
                  </a:cxn>
                  <a:cxn ang="T11">
                    <a:pos x="T2" y="T3"/>
                  </a:cxn>
                  <a:cxn ang="T12">
                    <a:pos x="T4" y="T5"/>
                  </a:cxn>
                  <a:cxn ang="T13">
                    <a:pos x="T6" y="T7"/>
                  </a:cxn>
                  <a:cxn ang="T14">
                    <a:pos x="T8" y="T9"/>
                  </a:cxn>
                </a:cxnLst>
                <a:rect l="T15" t="T16" r="T17" b="T18"/>
                <a:pathLst>
                  <a:path w="30" h="29">
                    <a:moveTo>
                      <a:pt x="8" y="0"/>
                    </a:moveTo>
                    <a:lnTo>
                      <a:pt x="0" y="20"/>
                    </a:lnTo>
                    <a:lnTo>
                      <a:pt x="21" y="29"/>
                    </a:lnTo>
                    <a:lnTo>
                      <a:pt x="30" y="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31" name="Freeform 143"/>
              <p:cNvSpPr>
                <a:spLocks/>
              </p:cNvSpPr>
              <p:nvPr/>
            </p:nvSpPr>
            <p:spPr bwMode="auto">
              <a:xfrm>
                <a:off x="3200" y="2228"/>
                <a:ext cx="30" cy="29"/>
              </a:xfrm>
              <a:custGeom>
                <a:avLst/>
                <a:gdLst>
                  <a:gd name="T0" fmla="*/ 9 w 30"/>
                  <a:gd name="T1" fmla="*/ 0 h 29"/>
                  <a:gd name="T2" fmla="*/ 0 w 30"/>
                  <a:gd name="T3" fmla="*/ 20 h 29"/>
                  <a:gd name="T4" fmla="*/ 21 w 30"/>
                  <a:gd name="T5" fmla="*/ 29 h 29"/>
                  <a:gd name="T6" fmla="*/ 30 w 30"/>
                  <a:gd name="T7" fmla="*/ 8 h 29"/>
                  <a:gd name="T8" fmla="*/ 9 w 30"/>
                  <a:gd name="T9" fmla="*/ 0 h 29"/>
                  <a:gd name="T10" fmla="*/ 0 60000 65536"/>
                  <a:gd name="T11" fmla="*/ 0 60000 65536"/>
                  <a:gd name="T12" fmla="*/ 0 60000 65536"/>
                  <a:gd name="T13" fmla="*/ 0 60000 65536"/>
                  <a:gd name="T14" fmla="*/ 0 60000 65536"/>
                  <a:gd name="T15" fmla="*/ 0 w 30"/>
                  <a:gd name="T16" fmla="*/ 0 h 29"/>
                  <a:gd name="T17" fmla="*/ 30 w 30"/>
                  <a:gd name="T18" fmla="*/ 29 h 29"/>
                </a:gdLst>
                <a:ahLst/>
                <a:cxnLst>
                  <a:cxn ang="T10">
                    <a:pos x="T0" y="T1"/>
                  </a:cxn>
                  <a:cxn ang="T11">
                    <a:pos x="T2" y="T3"/>
                  </a:cxn>
                  <a:cxn ang="T12">
                    <a:pos x="T4" y="T5"/>
                  </a:cxn>
                  <a:cxn ang="T13">
                    <a:pos x="T6" y="T7"/>
                  </a:cxn>
                  <a:cxn ang="T14">
                    <a:pos x="T8" y="T9"/>
                  </a:cxn>
                </a:cxnLst>
                <a:rect l="T15" t="T16" r="T17" b="T18"/>
                <a:pathLst>
                  <a:path w="30" h="29">
                    <a:moveTo>
                      <a:pt x="9" y="0"/>
                    </a:moveTo>
                    <a:lnTo>
                      <a:pt x="0" y="20"/>
                    </a:lnTo>
                    <a:lnTo>
                      <a:pt x="21" y="29"/>
                    </a:lnTo>
                    <a:lnTo>
                      <a:pt x="30" y="8"/>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32" name="Freeform 144"/>
              <p:cNvSpPr>
                <a:spLocks/>
              </p:cNvSpPr>
              <p:nvPr/>
            </p:nvSpPr>
            <p:spPr bwMode="auto">
              <a:xfrm>
                <a:off x="3241" y="2245"/>
                <a:ext cx="29" cy="30"/>
              </a:xfrm>
              <a:custGeom>
                <a:avLst/>
                <a:gdLst>
                  <a:gd name="T0" fmla="*/ 9 w 29"/>
                  <a:gd name="T1" fmla="*/ 0 h 30"/>
                  <a:gd name="T2" fmla="*/ 0 w 29"/>
                  <a:gd name="T3" fmla="*/ 20 h 30"/>
                  <a:gd name="T4" fmla="*/ 20 w 29"/>
                  <a:gd name="T5" fmla="*/ 30 h 30"/>
                  <a:gd name="T6" fmla="*/ 29 w 29"/>
                  <a:gd name="T7" fmla="*/ 10 h 30"/>
                  <a:gd name="T8" fmla="*/ 9 w 29"/>
                  <a:gd name="T9" fmla="*/ 0 h 30"/>
                  <a:gd name="T10" fmla="*/ 0 60000 65536"/>
                  <a:gd name="T11" fmla="*/ 0 60000 65536"/>
                  <a:gd name="T12" fmla="*/ 0 60000 65536"/>
                  <a:gd name="T13" fmla="*/ 0 60000 65536"/>
                  <a:gd name="T14" fmla="*/ 0 60000 65536"/>
                  <a:gd name="T15" fmla="*/ 0 w 29"/>
                  <a:gd name="T16" fmla="*/ 0 h 30"/>
                  <a:gd name="T17" fmla="*/ 29 w 29"/>
                  <a:gd name="T18" fmla="*/ 30 h 30"/>
                </a:gdLst>
                <a:ahLst/>
                <a:cxnLst>
                  <a:cxn ang="T10">
                    <a:pos x="T0" y="T1"/>
                  </a:cxn>
                  <a:cxn ang="T11">
                    <a:pos x="T2" y="T3"/>
                  </a:cxn>
                  <a:cxn ang="T12">
                    <a:pos x="T4" y="T5"/>
                  </a:cxn>
                  <a:cxn ang="T13">
                    <a:pos x="T6" y="T7"/>
                  </a:cxn>
                  <a:cxn ang="T14">
                    <a:pos x="T8" y="T9"/>
                  </a:cxn>
                </a:cxnLst>
                <a:rect l="T15" t="T16" r="T17" b="T18"/>
                <a:pathLst>
                  <a:path w="29" h="30">
                    <a:moveTo>
                      <a:pt x="9" y="0"/>
                    </a:moveTo>
                    <a:lnTo>
                      <a:pt x="0" y="20"/>
                    </a:lnTo>
                    <a:lnTo>
                      <a:pt x="20" y="30"/>
                    </a:lnTo>
                    <a:lnTo>
                      <a:pt x="29" y="1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33" name="Freeform 145"/>
              <p:cNvSpPr>
                <a:spLocks/>
              </p:cNvSpPr>
              <p:nvPr/>
            </p:nvSpPr>
            <p:spPr bwMode="auto">
              <a:xfrm>
                <a:off x="3282" y="2264"/>
                <a:ext cx="29" cy="29"/>
              </a:xfrm>
              <a:custGeom>
                <a:avLst/>
                <a:gdLst>
                  <a:gd name="T0" fmla="*/ 9 w 29"/>
                  <a:gd name="T1" fmla="*/ 0 h 29"/>
                  <a:gd name="T2" fmla="*/ 0 w 29"/>
                  <a:gd name="T3" fmla="*/ 20 h 29"/>
                  <a:gd name="T4" fmla="*/ 20 w 29"/>
                  <a:gd name="T5" fmla="*/ 29 h 29"/>
                  <a:gd name="T6" fmla="*/ 29 w 29"/>
                  <a:gd name="T7" fmla="*/ 9 h 29"/>
                  <a:gd name="T8" fmla="*/ 9 w 29"/>
                  <a:gd name="T9" fmla="*/ 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9" y="0"/>
                    </a:moveTo>
                    <a:lnTo>
                      <a:pt x="0" y="20"/>
                    </a:lnTo>
                    <a:lnTo>
                      <a:pt x="20" y="29"/>
                    </a:lnTo>
                    <a:lnTo>
                      <a:pt x="29" y="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34" name="Freeform 146"/>
              <p:cNvSpPr>
                <a:spLocks/>
              </p:cNvSpPr>
              <p:nvPr/>
            </p:nvSpPr>
            <p:spPr bwMode="auto">
              <a:xfrm>
                <a:off x="3324" y="2283"/>
                <a:ext cx="28" cy="29"/>
              </a:xfrm>
              <a:custGeom>
                <a:avLst/>
                <a:gdLst>
                  <a:gd name="T0" fmla="*/ 8 w 28"/>
                  <a:gd name="T1" fmla="*/ 0 h 29"/>
                  <a:gd name="T2" fmla="*/ 0 w 28"/>
                  <a:gd name="T3" fmla="*/ 20 h 29"/>
                  <a:gd name="T4" fmla="*/ 20 w 28"/>
                  <a:gd name="T5" fmla="*/ 29 h 29"/>
                  <a:gd name="T6" fmla="*/ 28 w 28"/>
                  <a:gd name="T7" fmla="*/ 9 h 29"/>
                  <a:gd name="T8" fmla="*/ 8 w 28"/>
                  <a:gd name="T9" fmla="*/ 0 h 29"/>
                  <a:gd name="T10" fmla="*/ 0 60000 65536"/>
                  <a:gd name="T11" fmla="*/ 0 60000 65536"/>
                  <a:gd name="T12" fmla="*/ 0 60000 65536"/>
                  <a:gd name="T13" fmla="*/ 0 60000 65536"/>
                  <a:gd name="T14" fmla="*/ 0 60000 65536"/>
                  <a:gd name="T15" fmla="*/ 0 w 28"/>
                  <a:gd name="T16" fmla="*/ 0 h 29"/>
                  <a:gd name="T17" fmla="*/ 28 w 28"/>
                  <a:gd name="T18" fmla="*/ 29 h 29"/>
                </a:gdLst>
                <a:ahLst/>
                <a:cxnLst>
                  <a:cxn ang="T10">
                    <a:pos x="T0" y="T1"/>
                  </a:cxn>
                  <a:cxn ang="T11">
                    <a:pos x="T2" y="T3"/>
                  </a:cxn>
                  <a:cxn ang="T12">
                    <a:pos x="T4" y="T5"/>
                  </a:cxn>
                  <a:cxn ang="T13">
                    <a:pos x="T6" y="T7"/>
                  </a:cxn>
                  <a:cxn ang="T14">
                    <a:pos x="T8" y="T9"/>
                  </a:cxn>
                </a:cxnLst>
                <a:rect l="T15" t="T16" r="T17" b="T18"/>
                <a:pathLst>
                  <a:path w="28" h="29">
                    <a:moveTo>
                      <a:pt x="8" y="0"/>
                    </a:moveTo>
                    <a:lnTo>
                      <a:pt x="0" y="20"/>
                    </a:lnTo>
                    <a:lnTo>
                      <a:pt x="20" y="29"/>
                    </a:lnTo>
                    <a:lnTo>
                      <a:pt x="28" y="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35" name="Freeform 147"/>
              <p:cNvSpPr>
                <a:spLocks/>
              </p:cNvSpPr>
              <p:nvPr/>
            </p:nvSpPr>
            <p:spPr bwMode="auto">
              <a:xfrm>
                <a:off x="3365" y="2302"/>
                <a:ext cx="29" cy="29"/>
              </a:xfrm>
              <a:custGeom>
                <a:avLst/>
                <a:gdLst>
                  <a:gd name="T0" fmla="*/ 9 w 29"/>
                  <a:gd name="T1" fmla="*/ 0 h 29"/>
                  <a:gd name="T2" fmla="*/ 0 w 29"/>
                  <a:gd name="T3" fmla="*/ 20 h 29"/>
                  <a:gd name="T4" fmla="*/ 20 w 29"/>
                  <a:gd name="T5" fmla="*/ 29 h 29"/>
                  <a:gd name="T6" fmla="*/ 29 w 29"/>
                  <a:gd name="T7" fmla="*/ 9 h 29"/>
                  <a:gd name="T8" fmla="*/ 9 w 29"/>
                  <a:gd name="T9" fmla="*/ 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9" y="0"/>
                    </a:moveTo>
                    <a:lnTo>
                      <a:pt x="0" y="20"/>
                    </a:lnTo>
                    <a:lnTo>
                      <a:pt x="20" y="29"/>
                    </a:lnTo>
                    <a:lnTo>
                      <a:pt x="29" y="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36" name="Freeform 148"/>
              <p:cNvSpPr>
                <a:spLocks/>
              </p:cNvSpPr>
              <p:nvPr/>
            </p:nvSpPr>
            <p:spPr bwMode="auto">
              <a:xfrm>
                <a:off x="3405" y="2319"/>
                <a:ext cx="30" cy="30"/>
              </a:xfrm>
              <a:custGeom>
                <a:avLst/>
                <a:gdLst>
                  <a:gd name="T0" fmla="*/ 9 w 30"/>
                  <a:gd name="T1" fmla="*/ 0 h 30"/>
                  <a:gd name="T2" fmla="*/ 0 w 30"/>
                  <a:gd name="T3" fmla="*/ 20 h 30"/>
                  <a:gd name="T4" fmla="*/ 21 w 30"/>
                  <a:gd name="T5" fmla="*/ 30 h 30"/>
                  <a:gd name="T6" fmla="*/ 30 w 30"/>
                  <a:gd name="T7" fmla="*/ 10 h 30"/>
                  <a:gd name="T8" fmla="*/ 9 w 30"/>
                  <a:gd name="T9" fmla="*/ 0 h 30"/>
                  <a:gd name="T10" fmla="*/ 0 60000 65536"/>
                  <a:gd name="T11" fmla="*/ 0 60000 65536"/>
                  <a:gd name="T12" fmla="*/ 0 60000 65536"/>
                  <a:gd name="T13" fmla="*/ 0 60000 65536"/>
                  <a:gd name="T14" fmla="*/ 0 60000 65536"/>
                  <a:gd name="T15" fmla="*/ 0 w 30"/>
                  <a:gd name="T16" fmla="*/ 0 h 30"/>
                  <a:gd name="T17" fmla="*/ 30 w 30"/>
                  <a:gd name="T18" fmla="*/ 30 h 30"/>
                </a:gdLst>
                <a:ahLst/>
                <a:cxnLst>
                  <a:cxn ang="T10">
                    <a:pos x="T0" y="T1"/>
                  </a:cxn>
                  <a:cxn ang="T11">
                    <a:pos x="T2" y="T3"/>
                  </a:cxn>
                  <a:cxn ang="T12">
                    <a:pos x="T4" y="T5"/>
                  </a:cxn>
                  <a:cxn ang="T13">
                    <a:pos x="T6" y="T7"/>
                  </a:cxn>
                  <a:cxn ang="T14">
                    <a:pos x="T8" y="T9"/>
                  </a:cxn>
                </a:cxnLst>
                <a:rect l="T15" t="T16" r="T17" b="T18"/>
                <a:pathLst>
                  <a:path w="30" h="30">
                    <a:moveTo>
                      <a:pt x="9" y="0"/>
                    </a:moveTo>
                    <a:lnTo>
                      <a:pt x="0" y="20"/>
                    </a:lnTo>
                    <a:lnTo>
                      <a:pt x="21" y="30"/>
                    </a:lnTo>
                    <a:lnTo>
                      <a:pt x="30" y="1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37" name="Freeform 149"/>
              <p:cNvSpPr>
                <a:spLocks/>
              </p:cNvSpPr>
              <p:nvPr/>
            </p:nvSpPr>
            <p:spPr bwMode="auto">
              <a:xfrm>
                <a:off x="3446" y="2338"/>
                <a:ext cx="30" cy="29"/>
              </a:xfrm>
              <a:custGeom>
                <a:avLst/>
                <a:gdLst>
                  <a:gd name="T0" fmla="*/ 9 w 30"/>
                  <a:gd name="T1" fmla="*/ 0 h 29"/>
                  <a:gd name="T2" fmla="*/ 0 w 30"/>
                  <a:gd name="T3" fmla="*/ 20 h 29"/>
                  <a:gd name="T4" fmla="*/ 21 w 30"/>
                  <a:gd name="T5" fmla="*/ 29 h 29"/>
                  <a:gd name="T6" fmla="*/ 30 w 30"/>
                  <a:gd name="T7" fmla="*/ 9 h 29"/>
                  <a:gd name="T8" fmla="*/ 9 w 30"/>
                  <a:gd name="T9" fmla="*/ 0 h 29"/>
                  <a:gd name="T10" fmla="*/ 0 60000 65536"/>
                  <a:gd name="T11" fmla="*/ 0 60000 65536"/>
                  <a:gd name="T12" fmla="*/ 0 60000 65536"/>
                  <a:gd name="T13" fmla="*/ 0 60000 65536"/>
                  <a:gd name="T14" fmla="*/ 0 60000 65536"/>
                  <a:gd name="T15" fmla="*/ 0 w 30"/>
                  <a:gd name="T16" fmla="*/ 0 h 29"/>
                  <a:gd name="T17" fmla="*/ 30 w 30"/>
                  <a:gd name="T18" fmla="*/ 29 h 29"/>
                </a:gdLst>
                <a:ahLst/>
                <a:cxnLst>
                  <a:cxn ang="T10">
                    <a:pos x="T0" y="T1"/>
                  </a:cxn>
                  <a:cxn ang="T11">
                    <a:pos x="T2" y="T3"/>
                  </a:cxn>
                  <a:cxn ang="T12">
                    <a:pos x="T4" y="T5"/>
                  </a:cxn>
                  <a:cxn ang="T13">
                    <a:pos x="T6" y="T7"/>
                  </a:cxn>
                  <a:cxn ang="T14">
                    <a:pos x="T8" y="T9"/>
                  </a:cxn>
                </a:cxnLst>
                <a:rect l="T15" t="T16" r="T17" b="T18"/>
                <a:pathLst>
                  <a:path w="30" h="29">
                    <a:moveTo>
                      <a:pt x="9" y="0"/>
                    </a:moveTo>
                    <a:lnTo>
                      <a:pt x="0" y="20"/>
                    </a:lnTo>
                    <a:lnTo>
                      <a:pt x="21" y="29"/>
                    </a:lnTo>
                    <a:lnTo>
                      <a:pt x="30" y="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38" name="Freeform 150"/>
              <p:cNvSpPr>
                <a:spLocks/>
              </p:cNvSpPr>
              <p:nvPr/>
            </p:nvSpPr>
            <p:spPr bwMode="auto">
              <a:xfrm>
                <a:off x="3487" y="2357"/>
                <a:ext cx="30" cy="29"/>
              </a:xfrm>
              <a:custGeom>
                <a:avLst/>
                <a:gdLst>
                  <a:gd name="T0" fmla="*/ 9 w 30"/>
                  <a:gd name="T1" fmla="*/ 0 h 29"/>
                  <a:gd name="T2" fmla="*/ 0 w 30"/>
                  <a:gd name="T3" fmla="*/ 20 h 29"/>
                  <a:gd name="T4" fmla="*/ 22 w 30"/>
                  <a:gd name="T5" fmla="*/ 29 h 29"/>
                  <a:gd name="T6" fmla="*/ 30 w 30"/>
                  <a:gd name="T7" fmla="*/ 9 h 29"/>
                  <a:gd name="T8" fmla="*/ 9 w 30"/>
                  <a:gd name="T9" fmla="*/ 0 h 29"/>
                  <a:gd name="T10" fmla="*/ 0 60000 65536"/>
                  <a:gd name="T11" fmla="*/ 0 60000 65536"/>
                  <a:gd name="T12" fmla="*/ 0 60000 65536"/>
                  <a:gd name="T13" fmla="*/ 0 60000 65536"/>
                  <a:gd name="T14" fmla="*/ 0 60000 65536"/>
                  <a:gd name="T15" fmla="*/ 0 w 30"/>
                  <a:gd name="T16" fmla="*/ 0 h 29"/>
                  <a:gd name="T17" fmla="*/ 30 w 30"/>
                  <a:gd name="T18" fmla="*/ 29 h 29"/>
                </a:gdLst>
                <a:ahLst/>
                <a:cxnLst>
                  <a:cxn ang="T10">
                    <a:pos x="T0" y="T1"/>
                  </a:cxn>
                  <a:cxn ang="T11">
                    <a:pos x="T2" y="T3"/>
                  </a:cxn>
                  <a:cxn ang="T12">
                    <a:pos x="T4" y="T5"/>
                  </a:cxn>
                  <a:cxn ang="T13">
                    <a:pos x="T6" y="T7"/>
                  </a:cxn>
                  <a:cxn ang="T14">
                    <a:pos x="T8" y="T9"/>
                  </a:cxn>
                </a:cxnLst>
                <a:rect l="T15" t="T16" r="T17" b="T18"/>
                <a:pathLst>
                  <a:path w="30" h="29">
                    <a:moveTo>
                      <a:pt x="9" y="0"/>
                    </a:moveTo>
                    <a:lnTo>
                      <a:pt x="0" y="20"/>
                    </a:lnTo>
                    <a:lnTo>
                      <a:pt x="22" y="29"/>
                    </a:lnTo>
                    <a:lnTo>
                      <a:pt x="30" y="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39" name="Freeform 151"/>
              <p:cNvSpPr>
                <a:spLocks/>
              </p:cNvSpPr>
              <p:nvPr/>
            </p:nvSpPr>
            <p:spPr bwMode="auto">
              <a:xfrm>
                <a:off x="3529" y="2376"/>
                <a:ext cx="28" cy="29"/>
              </a:xfrm>
              <a:custGeom>
                <a:avLst/>
                <a:gdLst>
                  <a:gd name="T0" fmla="*/ 8 w 28"/>
                  <a:gd name="T1" fmla="*/ 0 h 29"/>
                  <a:gd name="T2" fmla="*/ 0 w 28"/>
                  <a:gd name="T3" fmla="*/ 20 h 29"/>
                  <a:gd name="T4" fmla="*/ 20 w 28"/>
                  <a:gd name="T5" fmla="*/ 29 h 29"/>
                  <a:gd name="T6" fmla="*/ 28 w 28"/>
                  <a:gd name="T7" fmla="*/ 9 h 29"/>
                  <a:gd name="T8" fmla="*/ 8 w 28"/>
                  <a:gd name="T9" fmla="*/ 0 h 29"/>
                  <a:gd name="T10" fmla="*/ 0 60000 65536"/>
                  <a:gd name="T11" fmla="*/ 0 60000 65536"/>
                  <a:gd name="T12" fmla="*/ 0 60000 65536"/>
                  <a:gd name="T13" fmla="*/ 0 60000 65536"/>
                  <a:gd name="T14" fmla="*/ 0 60000 65536"/>
                  <a:gd name="T15" fmla="*/ 0 w 28"/>
                  <a:gd name="T16" fmla="*/ 0 h 29"/>
                  <a:gd name="T17" fmla="*/ 28 w 28"/>
                  <a:gd name="T18" fmla="*/ 29 h 29"/>
                </a:gdLst>
                <a:ahLst/>
                <a:cxnLst>
                  <a:cxn ang="T10">
                    <a:pos x="T0" y="T1"/>
                  </a:cxn>
                  <a:cxn ang="T11">
                    <a:pos x="T2" y="T3"/>
                  </a:cxn>
                  <a:cxn ang="T12">
                    <a:pos x="T4" y="T5"/>
                  </a:cxn>
                  <a:cxn ang="T13">
                    <a:pos x="T6" y="T7"/>
                  </a:cxn>
                  <a:cxn ang="T14">
                    <a:pos x="T8" y="T9"/>
                  </a:cxn>
                </a:cxnLst>
                <a:rect l="T15" t="T16" r="T17" b="T18"/>
                <a:pathLst>
                  <a:path w="28" h="29">
                    <a:moveTo>
                      <a:pt x="8" y="0"/>
                    </a:moveTo>
                    <a:lnTo>
                      <a:pt x="0" y="20"/>
                    </a:lnTo>
                    <a:lnTo>
                      <a:pt x="20" y="29"/>
                    </a:lnTo>
                    <a:lnTo>
                      <a:pt x="28" y="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40" name="Freeform 152"/>
              <p:cNvSpPr>
                <a:spLocks/>
              </p:cNvSpPr>
              <p:nvPr/>
            </p:nvSpPr>
            <p:spPr bwMode="auto">
              <a:xfrm>
                <a:off x="3570" y="2393"/>
                <a:ext cx="25" cy="28"/>
              </a:xfrm>
              <a:custGeom>
                <a:avLst/>
                <a:gdLst>
                  <a:gd name="T0" fmla="*/ 9 w 25"/>
                  <a:gd name="T1" fmla="*/ 0 h 28"/>
                  <a:gd name="T2" fmla="*/ 0 w 25"/>
                  <a:gd name="T3" fmla="*/ 21 h 28"/>
                  <a:gd name="T4" fmla="*/ 16 w 25"/>
                  <a:gd name="T5" fmla="*/ 28 h 28"/>
                  <a:gd name="T6" fmla="*/ 25 w 25"/>
                  <a:gd name="T7" fmla="*/ 8 h 28"/>
                  <a:gd name="T8" fmla="*/ 9 w 25"/>
                  <a:gd name="T9" fmla="*/ 0 h 28"/>
                  <a:gd name="T10" fmla="*/ 0 60000 65536"/>
                  <a:gd name="T11" fmla="*/ 0 60000 65536"/>
                  <a:gd name="T12" fmla="*/ 0 60000 65536"/>
                  <a:gd name="T13" fmla="*/ 0 60000 65536"/>
                  <a:gd name="T14" fmla="*/ 0 60000 65536"/>
                  <a:gd name="T15" fmla="*/ 0 w 25"/>
                  <a:gd name="T16" fmla="*/ 0 h 28"/>
                  <a:gd name="T17" fmla="*/ 25 w 25"/>
                  <a:gd name="T18" fmla="*/ 28 h 28"/>
                </a:gdLst>
                <a:ahLst/>
                <a:cxnLst>
                  <a:cxn ang="T10">
                    <a:pos x="T0" y="T1"/>
                  </a:cxn>
                  <a:cxn ang="T11">
                    <a:pos x="T2" y="T3"/>
                  </a:cxn>
                  <a:cxn ang="T12">
                    <a:pos x="T4" y="T5"/>
                  </a:cxn>
                  <a:cxn ang="T13">
                    <a:pos x="T6" y="T7"/>
                  </a:cxn>
                  <a:cxn ang="T14">
                    <a:pos x="T8" y="T9"/>
                  </a:cxn>
                </a:cxnLst>
                <a:rect l="T15" t="T16" r="T17" b="T18"/>
                <a:pathLst>
                  <a:path w="25" h="28">
                    <a:moveTo>
                      <a:pt x="9" y="0"/>
                    </a:moveTo>
                    <a:lnTo>
                      <a:pt x="0" y="21"/>
                    </a:lnTo>
                    <a:lnTo>
                      <a:pt x="16" y="28"/>
                    </a:lnTo>
                    <a:lnTo>
                      <a:pt x="25" y="8"/>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41" name="Freeform 153"/>
              <p:cNvSpPr>
                <a:spLocks/>
              </p:cNvSpPr>
              <p:nvPr/>
            </p:nvSpPr>
            <p:spPr bwMode="auto">
              <a:xfrm>
                <a:off x="2240" y="1794"/>
                <a:ext cx="129" cy="107"/>
              </a:xfrm>
              <a:custGeom>
                <a:avLst/>
                <a:gdLst>
                  <a:gd name="T0" fmla="*/ 129 w 129"/>
                  <a:gd name="T1" fmla="*/ 0 h 107"/>
                  <a:gd name="T2" fmla="*/ 0 w 129"/>
                  <a:gd name="T3" fmla="*/ 6 h 107"/>
                  <a:gd name="T4" fmla="*/ 81 w 129"/>
                  <a:gd name="T5" fmla="*/ 107 h 107"/>
                  <a:gd name="T6" fmla="*/ 129 w 129"/>
                  <a:gd name="T7" fmla="*/ 0 h 107"/>
                  <a:gd name="T8" fmla="*/ 0 60000 65536"/>
                  <a:gd name="T9" fmla="*/ 0 60000 65536"/>
                  <a:gd name="T10" fmla="*/ 0 60000 65536"/>
                  <a:gd name="T11" fmla="*/ 0 60000 65536"/>
                  <a:gd name="T12" fmla="*/ 0 w 129"/>
                  <a:gd name="T13" fmla="*/ 0 h 107"/>
                  <a:gd name="T14" fmla="*/ 129 w 129"/>
                  <a:gd name="T15" fmla="*/ 107 h 107"/>
                </a:gdLst>
                <a:ahLst/>
                <a:cxnLst>
                  <a:cxn ang="T8">
                    <a:pos x="T0" y="T1"/>
                  </a:cxn>
                  <a:cxn ang="T9">
                    <a:pos x="T2" y="T3"/>
                  </a:cxn>
                  <a:cxn ang="T10">
                    <a:pos x="T4" y="T5"/>
                  </a:cxn>
                  <a:cxn ang="T11">
                    <a:pos x="T6" y="T7"/>
                  </a:cxn>
                </a:cxnLst>
                <a:rect l="T12" t="T13" r="T14" b="T15"/>
                <a:pathLst>
                  <a:path w="129" h="107">
                    <a:moveTo>
                      <a:pt x="129" y="0"/>
                    </a:moveTo>
                    <a:lnTo>
                      <a:pt x="0" y="6"/>
                    </a:lnTo>
                    <a:lnTo>
                      <a:pt x="81" y="107"/>
                    </a:lnTo>
                    <a:lnTo>
                      <a:pt x="12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42" name="Freeform 154"/>
              <p:cNvSpPr>
                <a:spLocks/>
              </p:cNvSpPr>
              <p:nvPr/>
            </p:nvSpPr>
            <p:spPr bwMode="auto">
              <a:xfrm>
                <a:off x="3564" y="2358"/>
                <a:ext cx="128" cy="107"/>
              </a:xfrm>
              <a:custGeom>
                <a:avLst/>
                <a:gdLst>
                  <a:gd name="T0" fmla="*/ 0 w 128"/>
                  <a:gd name="T1" fmla="*/ 107 h 107"/>
                  <a:gd name="T2" fmla="*/ 128 w 128"/>
                  <a:gd name="T3" fmla="*/ 101 h 107"/>
                  <a:gd name="T4" fmla="*/ 47 w 128"/>
                  <a:gd name="T5" fmla="*/ 0 h 107"/>
                  <a:gd name="T6" fmla="*/ 0 w 128"/>
                  <a:gd name="T7" fmla="*/ 107 h 107"/>
                  <a:gd name="T8" fmla="*/ 0 60000 65536"/>
                  <a:gd name="T9" fmla="*/ 0 60000 65536"/>
                  <a:gd name="T10" fmla="*/ 0 60000 65536"/>
                  <a:gd name="T11" fmla="*/ 0 60000 65536"/>
                  <a:gd name="T12" fmla="*/ 0 w 128"/>
                  <a:gd name="T13" fmla="*/ 0 h 107"/>
                  <a:gd name="T14" fmla="*/ 128 w 128"/>
                  <a:gd name="T15" fmla="*/ 107 h 107"/>
                </a:gdLst>
                <a:ahLst/>
                <a:cxnLst>
                  <a:cxn ang="T8">
                    <a:pos x="T0" y="T1"/>
                  </a:cxn>
                  <a:cxn ang="T9">
                    <a:pos x="T2" y="T3"/>
                  </a:cxn>
                  <a:cxn ang="T10">
                    <a:pos x="T4" y="T5"/>
                  </a:cxn>
                  <a:cxn ang="T11">
                    <a:pos x="T6" y="T7"/>
                  </a:cxn>
                </a:cxnLst>
                <a:rect l="T12" t="T13" r="T14" b="T15"/>
                <a:pathLst>
                  <a:path w="128" h="107">
                    <a:moveTo>
                      <a:pt x="0" y="107"/>
                    </a:moveTo>
                    <a:lnTo>
                      <a:pt x="128" y="101"/>
                    </a:lnTo>
                    <a:lnTo>
                      <a:pt x="47" y="0"/>
                    </a:lnTo>
                    <a:lnTo>
                      <a:pt x="0" y="10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8167" name="Group 155"/>
            <p:cNvGrpSpPr>
              <a:grpSpLocks/>
            </p:cNvGrpSpPr>
            <p:nvPr/>
          </p:nvGrpSpPr>
          <p:grpSpPr bwMode="auto">
            <a:xfrm>
              <a:off x="2275" y="1794"/>
              <a:ext cx="1417" cy="636"/>
              <a:chOff x="2275" y="1794"/>
              <a:chExt cx="1417" cy="636"/>
            </a:xfrm>
          </p:grpSpPr>
          <p:sp>
            <p:nvSpPr>
              <p:cNvPr id="48178" name="Freeform 156"/>
              <p:cNvSpPr>
                <a:spLocks/>
              </p:cNvSpPr>
              <p:nvPr/>
            </p:nvSpPr>
            <p:spPr bwMode="auto">
              <a:xfrm>
                <a:off x="3565" y="1837"/>
                <a:ext cx="30" cy="29"/>
              </a:xfrm>
              <a:custGeom>
                <a:avLst/>
                <a:gdLst>
                  <a:gd name="T0" fmla="*/ 30 w 30"/>
                  <a:gd name="T1" fmla="*/ 20 h 29"/>
                  <a:gd name="T2" fmla="*/ 21 w 30"/>
                  <a:gd name="T3" fmla="*/ 0 h 29"/>
                  <a:gd name="T4" fmla="*/ 0 w 30"/>
                  <a:gd name="T5" fmla="*/ 9 h 29"/>
                  <a:gd name="T6" fmla="*/ 9 w 30"/>
                  <a:gd name="T7" fmla="*/ 29 h 29"/>
                  <a:gd name="T8" fmla="*/ 30 w 30"/>
                  <a:gd name="T9" fmla="*/ 20 h 29"/>
                  <a:gd name="T10" fmla="*/ 0 60000 65536"/>
                  <a:gd name="T11" fmla="*/ 0 60000 65536"/>
                  <a:gd name="T12" fmla="*/ 0 60000 65536"/>
                  <a:gd name="T13" fmla="*/ 0 60000 65536"/>
                  <a:gd name="T14" fmla="*/ 0 60000 65536"/>
                  <a:gd name="T15" fmla="*/ 0 w 30"/>
                  <a:gd name="T16" fmla="*/ 0 h 29"/>
                  <a:gd name="T17" fmla="*/ 30 w 30"/>
                  <a:gd name="T18" fmla="*/ 29 h 29"/>
                </a:gdLst>
                <a:ahLst/>
                <a:cxnLst>
                  <a:cxn ang="T10">
                    <a:pos x="T0" y="T1"/>
                  </a:cxn>
                  <a:cxn ang="T11">
                    <a:pos x="T2" y="T3"/>
                  </a:cxn>
                  <a:cxn ang="T12">
                    <a:pos x="T4" y="T5"/>
                  </a:cxn>
                  <a:cxn ang="T13">
                    <a:pos x="T6" y="T7"/>
                  </a:cxn>
                  <a:cxn ang="T14">
                    <a:pos x="T8" y="T9"/>
                  </a:cxn>
                </a:cxnLst>
                <a:rect l="T15" t="T16" r="T17" b="T18"/>
                <a:pathLst>
                  <a:path w="30" h="29">
                    <a:moveTo>
                      <a:pt x="30" y="20"/>
                    </a:moveTo>
                    <a:lnTo>
                      <a:pt x="21" y="0"/>
                    </a:lnTo>
                    <a:lnTo>
                      <a:pt x="0" y="9"/>
                    </a:lnTo>
                    <a:lnTo>
                      <a:pt x="9" y="29"/>
                    </a:lnTo>
                    <a:lnTo>
                      <a:pt x="30"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79" name="Freeform 157"/>
              <p:cNvSpPr>
                <a:spLocks/>
              </p:cNvSpPr>
              <p:nvPr/>
            </p:nvSpPr>
            <p:spPr bwMode="auto">
              <a:xfrm>
                <a:off x="3524" y="1855"/>
                <a:ext cx="28" cy="30"/>
              </a:xfrm>
              <a:custGeom>
                <a:avLst/>
                <a:gdLst>
                  <a:gd name="T0" fmla="*/ 28 w 28"/>
                  <a:gd name="T1" fmla="*/ 20 h 30"/>
                  <a:gd name="T2" fmla="*/ 20 w 28"/>
                  <a:gd name="T3" fmla="*/ 0 h 30"/>
                  <a:gd name="T4" fmla="*/ 0 w 28"/>
                  <a:gd name="T5" fmla="*/ 10 h 30"/>
                  <a:gd name="T6" fmla="*/ 8 w 28"/>
                  <a:gd name="T7" fmla="*/ 30 h 30"/>
                  <a:gd name="T8" fmla="*/ 28 w 28"/>
                  <a:gd name="T9" fmla="*/ 20 h 30"/>
                  <a:gd name="T10" fmla="*/ 0 60000 65536"/>
                  <a:gd name="T11" fmla="*/ 0 60000 65536"/>
                  <a:gd name="T12" fmla="*/ 0 60000 65536"/>
                  <a:gd name="T13" fmla="*/ 0 60000 65536"/>
                  <a:gd name="T14" fmla="*/ 0 60000 65536"/>
                  <a:gd name="T15" fmla="*/ 0 w 28"/>
                  <a:gd name="T16" fmla="*/ 0 h 30"/>
                  <a:gd name="T17" fmla="*/ 28 w 28"/>
                  <a:gd name="T18" fmla="*/ 30 h 30"/>
                </a:gdLst>
                <a:ahLst/>
                <a:cxnLst>
                  <a:cxn ang="T10">
                    <a:pos x="T0" y="T1"/>
                  </a:cxn>
                  <a:cxn ang="T11">
                    <a:pos x="T2" y="T3"/>
                  </a:cxn>
                  <a:cxn ang="T12">
                    <a:pos x="T4" y="T5"/>
                  </a:cxn>
                  <a:cxn ang="T13">
                    <a:pos x="T6" y="T7"/>
                  </a:cxn>
                  <a:cxn ang="T14">
                    <a:pos x="T8" y="T9"/>
                  </a:cxn>
                </a:cxnLst>
                <a:rect l="T15" t="T16" r="T17" b="T18"/>
                <a:pathLst>
                  <a:path w="28" h="30">
                    <a:moveTo>
                      <a:pt x="28" y="20"/>
                    </a:moveTo>
                    <a:lnTo>
                      <a:pt x="20" y="0"/>
                    </a:lnTo>
                    <a:lnTo>
                      <a:pt x="0" y="10"/>
                    </a:lnTo>
                    <a:lnTo>
                      <a:pt x="8" y="30"/>
                    </a:lnTo>
                    <a:lnTo>
                      <a:pt x="28"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80" name="Freeform 158"/>
              <p:cNvSpPr>
                <a:spLocks/>
              </p:cNvSpPr>
              <p:nvPr/>
            </p:nvSpPr>
            <p:spPr bwMode="auto">
              <a:xfrm>
                <a:off x="3482" y="1873"/>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81" name="Freeform 159"/>
              <p:cNvSpPr>
                <a:spLocks/>
              </p:cNvSpPr>
              <p:nvPr/>
            </p:nvSpPr>
            <p:spPr bwMode="auto">
              <a:xfrm>
                <a:off x="3441" y="1891"/>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82" name="Freeform 160"/>
              <p:cNvSpPr>
                <a:spLocks/>
              </p:cNvSpPr>
              <p:nvPr/>
            </p:nvSpPr>
            <p:spPr bwMode="auto">
              <a:xfrm>
                <a:off x="3400" y="1909"/>
                <a:ext cx="29" cy="30"/>
              </a:xfrm>
              <a:custGeom>
                <a:avLst/>
                <a:gdLst>
                  <a:gd name="T0" fmla="*/ 29 w 29"/>
                  <a:gd name="T1" fmla="*/ 20 h 30"/>
                  <a:gd name="T2" fmla="*/ 20 w 29"/>
                  <a:gd name="T3" fmla="*/ 0 h 30"/>
                  <a:gd name="T4" fmla="*/ 0 w 29"/>
                  <a:gd name="T5" fmla="*/ 10 h 30"/>
                  <a:gd name="T6" fmla="*/ 9 w 29"/>
                  <a:gd name="T7" fmla="*/ 30 h 30"/>
                  <a:gd name="T8" fmla="*/ 29 w 29"/>
                  <a:gd name="T9" fmla="*/ 20 h 30"/>
                  <a:gd name="T10" fmla="*/ 0 60000 65536"/>
                  <a:gd name="T11" fmla="*/ 0 60000 65536"/>
                  <a:gd name="T12" fmla="*/ 0 60000 65536"/>
                  <a:gd name="T13" fmla="*/ 0 60000 65536"/>
                  <a:gd name="T14" fmla="*/ 0 60000 65536"/>
                  <a:gd name="T15" fmla="*/ 0 w 29"/>
                  <a:gd name="T16" fmla="*/ 0 h 30"/>
                  <a:gd name="T17" fmla="*/ 29 w 29"/>
                  <a:gd name="T18" fmla="*/ 30 h 30"/>
                </a:gdLst>
                <a:ahLst/>
                <a:cxnLst>
                  <a:cxn ang="T10">
                    <a:pos x="T0" y="T1"/>
                  </a:cxn>
                  <a:cxn ang="T11">
                    <a:pos x="T2" y="T3"/>
                  </a:cxn>
                  <a:cxn ang="T12">
                    <a:pos x="T4" y="T5"/>
                  </a:cxn>
                  <a:cxn ang="T13">
                    <a:pos x="T6" y="T7"/>
                  </a:cxn>
                  <a:cxn ang="T14">
                    <a:pos x="T8" y="T9"/>
                  </a:cxn>
                </a:cxnLst>
                <a:rect l="T15" t="T16" r="T17" b="T18"/>
                <a:pathLst>
                  <a:path w="29" h="30">
                    <a:moveTo>
                      <a:pt x="29" y="20"/>
                    </a:moveTo>
                    <a:lnTo>
                      <a:pt x="20" y="0"/>
                    </a:lnTo>
                    <a:lnTo>
                      <a:pt x="0" y="10"/>
                    </a:lnTo>
                    <a:lnTo>
                      <a:pt x="9" y="30"/>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83" name="Freeform 161"/>
              <p:cNvSpPr>
                <a:spLocks/>
              </p:cNvSpPr>
              <p:nvPr/>
            </p:nvSpPr>
            <p:spPr bwMode="auto">
              <a:xfrm>
                <a:off x="3359" y="1927"/>
                <a:ext cx="28" cy="29"/>
              </a:xfrm>
              <a:custGeom>
                <a:avLst/>
                <a:gdLst>
                  <a:gd name="T0" fmla="*/ 28 w 28"/>
                  <a:gd name="T1" fmla="*/ 20 h 29"/>
                  <a:gd name="T2" fmla="*/ 20 w 28"/>
                  <a:gd name="T3" fmla="*/ 0 h 29"/>
                  <a:gd name="T4" fmla="*/ 0 w 28"/>
                  <a:gd name="T5" fmla="*/ 9 h 29"/>
                  <a:gd name="T6" fmla="*/ 8 w 28"/>
                  <a:gd name="T7" fmla="*/ 29 h 29"/>
                  <a:gd name="T8" fmla="*/ 28 w 28"/>
                  <a:gd name="T9" fmla="*/ 20 h 29"/>
                  <a:gd name="T10" fmla="*/ 0 60000 65536"/>
                  <a:gd name="T11" fmla="*/ 0 60000 65536"/>
                  <a:gd name="T12" fmla="*/ 0 60000 65536"/>
                  <a:gd name="T13" fmla="*/ 0 60000 65536"/>
                  <a:gd name="T14" fmla="*/ 0 60000 65536"/>
                  <a:gd name="T15" fmla="*/ 0 w 28"/>
                  <a:gd name="T16" fmla="*/ 0 h 29"/>
                  <a:gd name="T17" fmla="*/ 28 w 28"/>
                  <a:gd name="T18" fmla="*/ 29 h 29"/>
                </a:gdLst>
                <a:ahLst/>
                <a:cxnLst>
                  <a:cxn ang="T10">
                    <a:pos x="T0" y="T1"/>
                  </a:cxn>
                  <a:cxn ang="T11">
                    <a:pos x="T2" y="T3"/>
                  </a:cxn>
                  <a:cxn ang="T12">
                    <a:pos x="T4" y="T5"/>
                  </a:cxn>
                  <a:cxn ang="T13">
                    <a:pos x="T6" y="T7"/>
                  </a:cxn>
                  <a:cxn ang="T14">
                    <a:pos x="T8" y="T9"/>
                  </a:cxn>
                </a:cxnLst>
                <a:rect l="T15" t="T16" r="T17" b="T18"/>
                <a:pathLst>
                  <a:path w="28" h="29">
                    <a:moveTo>
                      <a:pt x="28" y="20"/>
                    </a:moveTo>
                    <a:lnTo>
                      <a:pt x="20" y="0"/>
                    </a:lnTo>
                    <a:lnTo>
                      <a:pt x="0" y="9"/>
                    </a:lnTo>
                    <a:lnTo>
                      <a:pt x="8" y="29"/>
                    </a:lnTo>
                    <a:lnTo>
                      <a:pt x="28"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84" name="Freeform 162"/>
              <p:cNvSpPr>
                <a:spLocks/>
              </p:cNvSpPr>
              <p:nvPr/>
            </p:nvSpPr>
            <p:spPr bwMode="auto">
              <a:xfrm>
                <a:off x="3317" y="1945"/>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85" name="Freeform 163"/>
              <p:cNvSpPr>
                <a:spLocks/>
              </p:cNvSpPr>
              <p:nvPr/>
            </p:nvSpPr>
            <p:spPr bwMode="auto">
              <a:xfrm>
                <a:off x="3276" y="1964"/>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86" name="Freeform 164"/>
              <p:cNvSpPr>
                <a:spLocks/>
              </p:cNvSpPr>
              <p:nvPr/>
            </p:nvSpPr>
            <p:spPr bwMode="auto">
              <a:xfrm>
                <a:off x="3235" y="1981"/>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87" name="Freeform 165"/>
              <p:cNvSpPr>
                <a:spLocks/>
              </p:cNvSpPr>
              <p:nvPr/>
            </p:nvSpPr>
            <p:spPr bwMode="auto">
              <a:xfrm>
                <a:off x="3194" y="1999"/>
                <a:ext cx="28" cy="29"/>
              </a:xfrm>
              <a:custGeom>
                <a:avLst/>
                <a:gdLst>
                  <a:gd name="T0" fmla="*/ 28 w 28"/>
                  <a:gd name="T1" fmla="*/ 20 h 29"/>
                  <a:gd name="T2" fmla="*/ 20 w 28"/>
                  <a:gd name="T3" fmla="*/ 0 h 29"/>
                  <a:gd name="T4" fmla="*/ 0 w 28"/>
                  <a:gd name="T5" fmla="*/ 9 h 29"/>
                  <a:gd name="T6" fmla="*/ 8 w 28"/>
                  <a:gd name="T7" fmla="*/ 29 h 29"/>
                  <a:gd name="T8" fmla="*/ 28 w 28"/>
                  <a:gd name="T9" fmla="*/ 20 h 29"/>
                  <a:gd name="T10" fmla="*/ 0 60000 65536"/>
                  <a:gd name="T11" fmla="*/ 0 60000 65536"/>
                  <a:gd name="T12" fmla="*/ 0 60000 65536"/>
                  <a:gd name="T13" fmla="*/ 0 60000 65536"/>
                  <a:gd name="T14" fmla="*/ 0 60000 65536"/>
                  <a:gd name="T15" fmla="*/ 0 w 28"/>
                  <a:gd name="T16" fmla="*/ 0 h 29"/>
                  <a:gd name="T17" fmla="*/ 28 w 28"/>
                  <a:gd name="T18" fmla="*/ 29 h 29"/>
                </a:gdLst>
                <a:ahLst/>
                <a:cxnLst>
                  <a:cxn ang="T10">
                    <a:pos x="T0" y="T1"/>
                  </a:cxn>
                  <a:cxn ang="T11">
                    <a:pos x="T2" y="T3"/>
                  </a:cxn>
                  <a:cxn ang="T12">
                    <a:pos x="T4" y="T5"/>
                  </a:cxn>
                  <a:cxn ang="T13">
                    <a:pos x="T6" y="T7"/>
                  </a:cxn>
                  <a:cxn ang="T14">
                    <a:pos x="T8" y="T9"/>
                  </a:cxn>
                </a:cxnLst>
                <a:rect l="T15" t="T16" r="T17" b="T18"/>
                <a:pathLst>
                  <a:path w="28" h="29">
                    <a:moveTo>
                      <a:pt x="28" y="20"/>
                    </a:moveTo>
                    <a:lnTo>
                      <a:pt x="20" y="0"/>
                    </a:lnTo>
                    <a:lnTo>
                      <a:pt x="0" y="9"/>
                    </a:lnTo>
                    <a:lnTo>
                      <a:pt x="8" y="29"/>
                    </a:lnTo>
                    <a:lnTo>
                      <a:pt x="28"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88" name="Freeform 166"/>
              <p:cNvSpPr>
                <a:spLocks/>
              </p:cNvSpPr>
              <p:nvPr/>
            </p:nvSpPr>
            <p:spPr bwMode="auto">
              <a:xfrm>
                <a:off x="3152" y="2018"/>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89" name="Freeform 167"/>
              <p:cNvSpPr>
                <a:spLocks/>
              </p:cNvSpPr>
              <p:nvPr/>
            </p:nvSpPr>
            <p:spPr bwMode="auto">
              <a:xfrm>
                <a:off x="3111" y="2035"/>
                <a:ext cx="29" cy="29"/>
              </a:xfrm>
              <a:custGeom>
                <a:avLst/>
                <a:gdLst>
                  <a:gd name="T0" fmla="*/ 29 w 29"/>
                  <a:gd name="T1" fmla="*/ 21 h 29"/>
                  <a:gd name="T2" fmla="*/ 20 w 29"/>
                  <a:gd name="T3" fmla="*/ 0 h 29"/>
                  <a:gd name="T4" fmla="*/ 0 w 29"/>
                  <a:gd name="T5" fmla="*/ 9 h 29"/>
                  <a:gd name="T6" fmla="*/ 9 w 29"/>
                  <a:gd name="T7" fmla="*/ 29 h 29"/>
                  <a:gd name="T8" fmla="*/ 29 w 29"/>
                  <a:gd name="T9" fmla="*/ 21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1"/>
                    </a:moveTo>
                    <a:lnTo>
                      <a:pt x="20" y="0"/>
                    </a:lnTo>
                    <a:lnTo>
                      <a:pt x="0" y="9"/>
                    </a:lnTo>
                    <a:lnTo>
                      <a:pt x="9" y="29"/>
                    </a:lnTo>
                    <a:lnTo>
                      <a:pt x="29"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90" name="Freeform 168"/>
              <p:cNvSpPr>
                <a:spLocks/>
              </p:cNvSpPr>
              <p:nvPr/>
            </p:nvSpPr>
            <p:spPr bwMode="auto">
              <a:xfrm>
                <a:off x="3070" y="2053"/>
                <a:ext cx="29" cy="30"/>
              </a:xfrm>
              <a:custGeom>
                <a:avLst/>
                <a:gdLst>
                  <a:gd name="T0" fmla="*/ 29 w 29"/>
                  <a:gd name="T1" fmla="*/ 20 h 30"/>
                  <a:gd name="T2" fmla="*/ 20 w 29"/>
                  <a:gd name="T3" fmla="*/ 0 h 30"/>
                  <a:gd name="T4" fmla="*/ 0 w 29"/>
                  <a:gd name="T5" fmla="*/ 10 h 30"/>
                  <a:gd name="T6" fmla="*/ 9 w 29"/>
                  <a:gd name="T7" fmla="*/ 30 h 30"/>
                  <a:gd name="T8" fmla="*/ 29 w 29"/>
                  <a:gd name="T9" fmla="*/ 20 h 30"/>
                  <a:gd name="T10" fmla="*/ 0 60000 65536"/>
                  <a:gd name="T11" fmla="*/ 0 60000 65536"/>
                  <a:gd name="T12" fmla="*/ 0 60000 65536"/>
                  <a:gd name="T13" fmla="*/ 0 60000 65536"/>
                  <a:gd name="T14" fmla="*/ 0 60000 65536"/>
                  <a:gd name="T15" fmla="*/ 0 w 29"/>
                  <a:gd name="T16" fmla="*/ 0 h 30"/>
                  <a:gd name="T17" fmla="*/ 29 w 29"/>
                  <a:gd name="T18" fmla="*/ 30 h 30"/>
                </a:gdLst>
                <a:ahLst/>
                <a:cxnLst>
                  <a:cxn ang="T10">
                    <a:pos x="T0" y="T1"/>
                  </a:cxn>
                  <a:cxn ang="T11">
                    <a:pos x="T2" y="T3"/>
                  </a:cxn>
                  <a:cxn ang="T12">
                    <a:pos x="T4" y="T5"/>
                  </a:cxn>
                  <a:cxn ang="T13">
                    <a:pos x="T6" y="T7"/>
                  </a:cxn>
                  <a:cxn ang="T14">
                    <a:pos x="T8" y="T9"/>
                  </a:cxn>
                </a:cxnLst>
                <a:rect l="T15" t="T16" r="T17" b="T18"/>
                <a:pathLst>
                  <a:path w="29" h="30">
                    <a:moveTo>
                      <a:pt x="29" y="20"/>
                    </a:moveTo>
                    <a:lnTo>
                      <a:pt x="20" y="0"/>
                    </a:lnTo>
                    <a:lnTo>
                      <a:pt x="0" y="10"/>
                    </a:lnTo>
                    <a:lnTo>
                      <a:pt x="9" y="30"/>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91" name="Freeform 169"/>
              <p:cNvSpPr>
                <a:spLocks/>
              </p:cNvSpPr>
              <p:nvPr/>
            </p:nvSpPr>
            <p:spPr bwMode="auto">
              <a:xfrm>
                <a:off x="3029" y="2072"/>
                <a:ext cx="28" cy="29"/>
              </a:xfrm>
              <a:custGeom>
                <a:avLst/>
                <a:gdLst>
                  <a:gd name="T0" fmla="*/ 28 w 28"/>
                  <a:gd name="T1" fmla="*/ 20 h 29"/>
                  <a:gd name="T2" fmla="*/ 20 w 28"/>
                  <a:gd name="T3" fmla="*/ 0 h 29"/>
                  <a:gd name="T4" fmla="*/ 0 w 28"/>
                  <a:gd name="T5" fmla="*/ 9 h 29"/>
                  <a:gd name="T6" fmla="*/ 8 w 28"/>
                  <a:gd name="T7" fmla="*/ 29 h 29"/>
                  <a:gd name="T8" fmla="*/ 28 w 28"/>
                  <a:gd name="T9" fmla="*/ 20 h 29"/>
                  <a:gd name="T10" fmla="*/ 0 60000 65536"/>
                  <a:gd name="T11" fmla="*/ 0 60000 65536"/>
                  <a:gd name="T12" fmla="*/ 0 60000 65536"/>
                  <a:gd name="T13" fmla="*/ 0 60000 65536"/>
                  <a:gd name="T14" fmla="*/ 0 60000 65536"/>
                  <a:gd name="T15" fmla="*/ 0 w 28"/>
                  <a:gd name="T16" fmla="*/ 0 h 29"/>
                  <a:gd name="T17" fmla="*/ 28 w 28"/>
                  <a:gd name="T18" fmla="*/ 29 h 29"/>
                </a:gdLst>
                <a:ahLst/>
                <a:cxnLst>
                  <a:cxn ang="T10">
                    <a:pos x="T0" y="T1"/>
                  </a:cxn>
                  <a:cxn ang="T11">
                    <a:pos x="T2" y="T3"/>
                  </a:cxn>
                  <a:cxn ang="T12">
                    <a:pos x="T4" y="T5"/>
                  </a:cxn>
                  <a:cxn ang="T13">
                    <a:pos x="T6" y="T7"/>
                  </a:cxn>
                  <a:cxn ang="T14">
                    <a:pos x="T8" y="T9"/>
                  </a:cxn>
                </a:cxnLst>
                <a:rect l="T15" t="T16" r="T17" b="T18"/>
                <a:pathLst>
                  <a:path w="28" h="29">
                    <a:moveTo>
                      <a:pt x="28" y="20"/>
                    </a:moveTo>
                    <a:lnTo>
                      <a:pt x="20" y="0"/>
                    </a:lnTo>
                    <a:lnTo>
                      <a:pt x="0" y="9"/>
                    </a:lnTo>
                    <a:lnTo>
                      <a:pt x="8" y="29"/>
                    </a:lnTo>
                    <a:lnTo>
                      <a:pt x="28"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92" name="Freeform 170"/>
              <p:cNvSpPr>
                <a:spLocks/>
              </p:cNvSpPr>
              <p:nvPr/>
            </p:nvSpPr>
            <p:spPr bwMode="auto">
              <a:xfrm>
                <a:off x="2987" y="2089"/>
                <a:ext cx="29" cy="29"/>
              </a:xfrm>
              <a:custGeom>
                <a:avLst/>
                <a:gdLst>
                  <a:gd name="T0" fmla="*/ 29 w 29"/>
                  <a:gd name="T1" fmla="*/ 21 h 29"/>
                  <a:gd name="T2" fmla="*/ 20 w 29"/>
                  <a:gd name="T3" fmla="*/ 0 h 29"/>
                  <a:gd name="T4" fmla="*/ 0 w 29"/>
                  <a:gd name="T5" fmla="*/ 9 h 29"/>
                  <a:gd name="T6" fmla="*/ 9 w 29"/>
                  <a:gd name="T7" fmla="*/ 29 h 29"/>
                  <a:gd name="T8" fmla="*/ 29 w 29"/>
                  <a:gd name="T9" fmla="*/ 21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1"/>
                    </a:moveTo>
                    <a:lnTo>
                      <a:pt x="20" y="0"/>
                    </a:lnTo>
                    <a:lnTo>
                      <a:pt x="0" y="9"/>
                    </a:lnTo>
                    <a:lnTo>
                      <a:pt x="9" y="29"/>
                    </a:lnTo>
                    <a:lnTo>
                      <a:pt x="29"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93" name="Freeform 171"/>
              <p:cNvSpPr>
                <a:spLocks/>
              </p:cNvSpPr>
              <p:nvPr/>
            </p:nvSpPr>
            <p:spPr bwMode="auto">
              <a:xfrm>
                <a:off x="2946" y="2107"/>
                <a:ext cx="29" cy="30"/>
              </a:xfrm>
              <a:custGeom>
                <a:avLst/>
                <a:gdLst>
                  <a:gd name="T0" fmla="*/ 29 w 29"/>
                  <a:gd name="T1" fmla="*/ 20 h 30"/>
                  <a:gd name="T2" fmla="*/ 20 w 29"/>
                  <a:gd name="T3" fmla="*/ 0 h 30"/>
                  <a:gd name="T4" fmla="*/ 0 w 29"/>
                  <a:gd name="T5" fmla="*/ 10 h 30"/>
                  <a:gd name="T6" fmla="*/ 9 w 29"/>
                  <a:gd name="T7" fmla="*/ 30 h 30"/>
                  <a:gd name="T8" fmla="*/ 29 w 29"/>
                  <a:gd name="T9" fmla="*/ 20 h 30"/>
                  <a:gd name="T10" fmla="*/ 0 60000 65536"/>
                  <a:gd name="T11" fmla="*/ 0 60000 65536"/>
                  <a:gd name="T12" fmla="*/ 0 60000 65536"/>
                  <a:gd name="T13" fmla="*/ 0 60000 65536"/>
                  <a:gd name="T14" fmla="*/ 0 60000 65536"/>
                  <a:gd name="T15" fmla="*/ 0 w 29"/>
                  <a:gd name="T16" fmla="*/ 0 h 30"/>
                  <a:gd name="T17" fmla="*/ 29 w 29"/>
                  <a:gd name="T18" fmla="*/ 30 h 30"/>
                </a:gdLst>
                <a:ahLst/>
                <a:cxnLst>
                  <a:cxn ang="T10">
                    <a:pos x="T0" y="T1"/>
                  </a:cxn>
                  <a:cxn ang="T11">
                    <a:pos x="T2" y="T3"/>
                  </a:cxn>
                  <a:cxn ang="T12">
                    <a:pos x="T4" y="T5"/>
                  </a:cxn>
                  <a:cxn ang="T13">
                    <a:pos x="T6" y="T7"/>
                  </a:cxn>
                  <a:cxn ang="T14">
                    <a:pos x="T8" y="T9"/>
                  </a:cxn>
                </a:cxnLst>
                <a:rect l="T15" t="T16" r="T17" b="T18"/>
                <a:pathLst>
                  <a:path w="29" h="30">
                    <a:moveTo>
                      <a:pt x="29" y="20"/>
                    </a:moveTo>
                    <a:lnTo>
                      <a:pt x="20" y="0"/>
                    </a:lnTo>
                    <a:lnTo>
                      <a:pt x="0" y="10"/>
                    </a:lnTo>
                    <a:lnTo>
                      <a:pt x="9" y="30"/>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94" name="Freeform 172"/>
              <p:cNvSpPr>
                <a:spLocks/>
              </p:cNvSpPr>
              <p:nvPr/>
            </p:nvSpPr>
            <p:spPr bwMode="auto">
              <a:xfrm>
                <a:off x="2905" y="2126"/>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95" name="Freeform 173"/>
              <p:cNvSpPr>
                <a:spLocks/>
              </p:cNvSpPr>
              <p:nvPr/>
            </p:nvSpPr>
            <p:spPr bwMode="auto">
              <a:xfrm>
                <a:off x="2864" y="2143"/>
                <a:ext cx="28" cy="29"/>
              </a:xfrm>
              <a:custGeom>
                <a:avLst/>
                <a:gdLst>
                  <a:gd name="T0" fmla="*/ 28 w 28"/>
                  <a:gd name="T1" fmla="*/ 21 h 29"/>
                  <a:gd name="T2" fmla="*/ 20 w 28"/>
                  <a:gd name="T3" fmla="*/ 0 h 29"/>
                  <a:gd name="T4" fmla="*/ 0 w 28"/>
                  <a:gd name="T5" fmla="*/ 9 h 29"/>
                  <a:gd name="T6" fmla="*/ 8 w 28"/>
                  <a:gd name="T7" fmla="*/ 29 h 29"/>
                  <a:gd name="T8" fmla="*/ 28 w 28"/>
                  <a:gd name="T9" fmla="*/ 21 h 29"/>
                  <a:gd name="T10" fmla="*/ 0 60000 65536"/>
                  <a:gd name="T11" fmla="*/ 0 60000 65536"/>
                  <a:gd name="T12" fmla="*/ 0 60000 65536"/>
                  <a:gd name="T13" fmla="*/ 0 60000 65536"/>
                  <a:gd name="T14" fmla="*/ 0 60000 65536"/>
                  <a:gd name="T15" fmla="*/ 0 w 28"/>
                  <a:gd name="T16" fmla="*/ 0 h 29"/>
                  <a:gd name="T17" fmla="*/ 28 w 28"/>
                  <a:gd name="T18" fmla="*/ 29 h 29"/>
                </a:gdLst>
                <a:ahLst/>
                <a:cxnLst>
                  <a:cxn ang="T10">
                    <a:pos x="T0" y="T1"/>
                  </a:cxn>
                  <a:cxn ang="T11">
                    <a:pos x="T2" y="T3"/>
                  </a:cxn>
                  <a:cxn ang="T12">
                    <a:pos x="T4" y="T5"/>
                  </a:cxn>
                  <a:cxn ang="T13">
                    <a:pos x="T6" y="T7"/>
                  </a:cxn>
                  <a:cxn ang="T14">
                    <a:pos x="T8" y="T9"/>
                  </a:cxn>
                </a:cxnLst>
                <a:rect l="T15" t="T16" r="T17" b="T18"/>
                <a:pathLst>
                  <a:path w="28" h="29">
                    <a:moveTo>
                      <a:pt x="28" y="21"/>
                    </a:moveTo>
                    <a:lnTo>
                      <a:pt x="20" y="0"/>
                    </a:lnTo>
                    <a:lnTo>
                      <a:pt x="0" y="9"/>
                    </a:lnTo>
                    <a:lnTo>
                      <a:pt x="8" y="29"/>
                    </a:lnTo>
                    <a:lnTo>
                      <a:pt x="28"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96" name="Freeform 174"/>
              <p:cNvSpPr>
                <a:spLocks/>
              </p:cNvSpPr>
              <p:nvPr/>
            </p:nvSpPr>
            <p:spPr bwMode="auto">
              <a:xfrm>
                <a:off x="2822" y="2162"/>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97" name="Freeform 175"/>
              <p:cNvSpPr>
                <a:spLocks/>
              </p:cNvSpPr>
              <p:nvPr/>
            </p:nvSpPr>
            <p:spPr bwMode="auto">
              <a:xfrm>
                <a:off x="2781" y="2180"/>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98" name="Freeform 176"/>
              <p:cNvSpPr>
                <a:spLocks/>
              </p:cNvSpPr>
              <p:nvPr/>
            </p:nvSpPr>
            <p:spPr bwMode="auto">
              <a:xfrm>
                <a:off x="2740" y="2197"/>
                <a:ext cx="29" cy="29"/>
              </a:xfrm>
              <a:custGeom>
                <a:avLst/>
                <a:gdLst>
                  <a:gd name="T0" fmla="*/ 29 w 29"/>
                  <a:gd name="T1" fmla="*/ 21 h 29"/>
                  <a:gd name="T2" fmla="*/ 20 w 29"/>
                  <a:gd name="T3" fmla="*/ 0 h 29"/>
                  <a:gd name="T4" fmla="*/ 0 w 29"/>
                  <a:gd name="T5" fmla="*/ 9 h 29"/>
                  <a:gd name="T6" fmla="*/ 9 w 29"/>
                  <a:gd name="T7" fmla="*/ 29 h 29"/>
                  <a:gd name="T8" fmla="*/ 29 w 29"/>
                  <a:gd name="T9" fmla="*/ 21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1"/>
                    </a:moveTo>
                    <a:lnTo>
                      <a:pt x="20" y="0"/>
                    </a:lnTo>
                    <a:lnTo>
                      <a:pt x="0" y="9"/>
                    </a:lnTo>
                    <a:lnTo>
                      <a:pt x="9" y="29"/>
                    </a:lnTo>
                    <a:lnTo>
                      <a:pt x="29"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99" name="Freeform 177"/>
              <p:cNvSpPr>
                <a:spLocks/>
              </p:cNvSpPr>
              <p:nvPr/>
            </p:nvSpPr>
            <p:spPr bwMode="auto">
              <a:xfrm>
                <a:off x="2699" y="2216"/>
                <a:ext cx="28" cy="29"/>
              </a:xfrm>
              <a:custGeom>
                <a:avLst/>
                <a:gdLst>
                  <a:gd name="T0" fmla="*/ 28 w 28"/>
                  <a:gd name="T1" fmla="*/ 20 h 29"/>
                  <a:gd name="T2" fmla="*/ 20 w 28"/>
                  <a:gd name="T3" fmla="*/ 0 h 29"/>
                  <a:gd name="T4" fmla="*/ 0 w 28"/>
                  <a:gd name="T5" fmla="*/ 9 h 29"/>
                  <a:gd name="T6" fmla="*/ 8 w 28"/>
                  <a:gd name="T7" fmla="*/ 29 h 29"/>
                  <a:gd name="T8" fmla="*/ 28 w 28"/>
                  <a:gd name="T9" fmla="*/ 20 h 29"/>
                  <a:gd name="T10" fmla="*/ 0 60000 65536"/>
                  <a:gd name="T11" fmla="*/ 0 60000 65536"/>
                  <a:gd name="T12" fmla="*/ 0 60000 65536"/>
                  <a:gd name="T13" fmla="*/ 0 60000 65536"/>
                  <a:gd name="T14" fmla="*/ 0 60000 65536"/>
                  <a:gd name="T15" fmla="*/ 0 w 28"/>
                  <a:gd name="T16" fmla="*/ 0 h 29"/>
                  <a:gd name="T17" fmla="*/ 28 w 28"/>
                  <a:gd name="T18" fmla="*/ 29 h 29"/>
                </a:gdLst>
                <a:ahLst/>
                <a:cxnLst>
                  <a:cxn ang="T10">
                    <a:pos x="T0" y="T1"/>
                  </a:cxn>
                  <a:cxn ang="T11">
                    <a:pos x="T2" y="T3"/>
                  </a:cxn>
                  <a:cxn ang="T12">
                    <a:pos x="T4" y="T5"/>
                  </a:cxn>
                  <a:cxn ang="T13">
                    <a:pos x="T6" y="T7"/>
                  </a:cxn>
                  <a:cxn ang="T14">
                    <a:pos x="T8" y="T9"/>
                  </a:cxn>
                </a:cxnLst>
                <a:rect l="T15" t="T16" r="T17" b="T18"/>
                <a:pathLst>
                  <a:path w="28" h="29">
                    <a:moveTo>
                      <a:pt x="28" y="20"/>
                    </a:moveTo>
                    <a:lnTo>
                      <a:pt x="20" y="0"/>
                    </a:lnTo>
                    <a:lnTo>
                      <a:pt x="0" y="9"/>
                    </a:lnTo>
                    <a:lnTo>
                      <a:pt x="8" y="29"/>
                    </a:lnTo>
                    <a:lnTo>
                      <a:pt x="28"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00" name="Freeform 178"/>
              <p:cNvSpPr>
                <a:spLocks/>
              </p:cNvSpPr>
              <p:nvPr/>
            </p:nvSpPr>
            <p:spPr bwMode="auto">
              <a:xfrm>
                <a:off x="2657" y="2234"/>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01" name="Freeform 179"/>
              <p:cNvSpPr>
                <a:spLocks/>
              </p:cNvSpPr>
              <p:nvPr/>
            </p:nvSpPr>
            <p:spPr bwMode="auto">
              <a:xfrm>
                <a:off x="2616" y="2251"/>
                <a:ext cx="29" cy="29"/>
              </a:xfrm>
              <a:custGeom>
                <a:avLst/>
                <a:gdLst>
                  <a:gd name="T0" fmla="*/ 29 w 29"/>
                  <a:gd name="T1" fmla="*/ 21 h 29"/>
                  <a:gd name="T2" fmla="*/ 20 w 29"/>
                  <a:gd name="T3" fmla="*/ 0 h 29"/>
                  <a:gd name="T4" fmla="*/ 0 w 29"/>
                  <a:gd name="T5" fmla="*/ 9 h 29"/>
                  <a:gd name="T6" fmla="*/ 9 w 29"/>
                  <a:gd name="T7" fmla="*/ 29 h 29"/>
                  <a:gd name="T8" fmla="*/ 29 w 29"/>
                  <a:gd name="T9" fmla="*/ 21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1"/>
                    </a:moveTo>
                    <a:lnTo>
                      <a:pt x="20" y="0"/>
                    </a:lnTo>
                    <a:lnTo>
                      <a:pt x="0" y="9"/>
                    </a:lnTo>
                    <a:lnTo>
                      <a:pt x="9" y="29"/>
                    </a:lnTo>
                    <a:lnTo>
                      <a:pt x="29"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02" name="Freeform 180"/>
              <p:cNvSpPr>
                <a:spLocks/>
              </p:cNvSpPr>
              <p:nvPr/>
            </p:nvSpPr>
            <p:spPr bwMode="auto">
              <a:xfrm>
                <a:off x="2575" y="2270"/>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03" name="Freeform 181"/>
              <p:cNvSpPr>
                <a:spLocks/>
              </p:cNvSpPr>
              <p:nvPr/>
            </p:nvSpPr>
            <p:spPr bwMode="auto">
              <a:xfrm>
                <a:off x="2534" y="2288"/>
                <a:ext cx="28" cy="29"/>
              </a:xfrm>
              <a:custGeom>
                <a:avLst/>
                <a:gdLst>
                  <a:gd name="T0" fmla="*/ 28 w 28"/>
                  <a:gd name="T1" fmla="*/ 20 h 29"/>
                  <a:gd name="T2" fmla="*/ 20 w 28"/>
                  <a:gd name="T3" fmla="*/ 0 h 29"/>
                  <a:gd name="T4" fmla="*/ 0 w 28"/>
                  <a:gd name="T5" fmla="*/ 9 h 29"/>
                  <a:gd name="T6" fmla="*/ 8 w 28"/>
                  <a:gd name="T7" fmla="*/ 29 h 29"/>
                  <a:gd name="T8" fmla="*/ 28 w 28"/>
                  <a:gd name="T9" fmla="*/ 20 h 29"/>
                  <a:gd name="T10" fmla="*/ 0 60000 65536"/>
                  <a:gd name="T11" fmla="*/ 0 60000 65536"/>
                  <a:gd name="T12" fmla="*/ 0 60000 65536"/>
                  <a:gd name="T13" fmla="*/ 0 60000 65536"/>
                  <a:gd name="T14" fmla="*/ 0 60000 65536"/>
                  <a:gd name="T15" fmla="*/ 0 w 28"/>
                  <a:gd name="T16" fmla="*/ 0 h 29"/>
                  <a:gd name="T17" fmla="*/ 28 w 28"/>
                  <a:gd name="T18" fmla="*/ 29 h 29"/>
                </a:gdLst>
                <a:ahLst/>
                <a:cxnLst>
                  <a:cxn ang="T10">
                    <a:pos x="T0" y="T1"/>
                  </a:cxn>
                  <a:cxn ang="T11">
                    <a:pos x="T2" y="T3"/>
                  </a:cxn>
                  <a:cxn ang="T12">
                    <a:pos x="T4" y="T5"/>
                  </a:cxn>
                  <a:cxn ang="T13">
                    <a:pos x="T6" y="T7"/>
                  </a:cxn>
                  <a:cxn ang="T14">
                    <a:pos x="T8" y="T9"/>
                  </a:cxn>
                </a:cxnLst>
                <a:rect l="T15" t="T16" r="T17" b="T18"/>
                <a:pathLst>
                  <a:path w="28" h="29">
                    <a:moveTo>
                      <a:pt x="28" y="20"/>
                    </a:moveTo>
                    <a:lnTo>
                      <a:pt x="20" y="0"/>
                    </a:lnTo>
                    <a:lnTo>
                      <a:pt x="0" y="9"/>
                    </a:lnTo>
                    <a:lnTo>
                      <a:pt x="8" y="29"/>
                    </a:lnTo>
                    <a:lnTo>
                      <a:pt x="28"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04" name="Freeform 182"/>
              <p:cNvSpPr>
                <a:spLocks/>
              </p:cNvSpPr>
              <p:nvPr/>
            </p:nvSpPr>
            <p:spPr bwMode="auto">
              <a:xfrm>
                <a:off x="2492" y="2305"/>
                <a:ext cx="29" cy="31"/>
              </a:xfrm>
              <a:custGeom>
                <a:avLst/>
                <a:gdLst>
                  <a:gd name="T0" fmla="*/ 29 w 29"/>
                  <a:gd name="T1" fmla="*/ 21 h 31"/>
                  <a:gd name="T2" fmla="*/ 20 w 29"/>
                  <a:gd name="T3" fmla="*/ 0 h 31"/>
                  <a:gd name="T4" fmla="*/ 0 w 29"/>
                  <a:gd name="T5" fmla="*/ 11 h 31"/>
                  <a:gd name="T6" fmla="*/ 9 w 29"/>
                  <a:gd name="T7" fmla="*/ 31 h 31"/>
                  <a:gd name="T8" fmla="*/ 29 w 29"/>
                  <a:gd name="T9" fmla="*/ 21 h 31"/>
                  <a:gd name="T10" fmla="*/ 0 60000 65536"/>
                  <a:gd name="T11" fmla="*/ 0 60000 65536"/>
                  <a:gd name="T12" fmla="*/ 0 60000 65536"/>
                  <a:gd name="T13" fmla="*/ 0 60000 65536"/>
                  <a:gd name="T14" fmla="*/ 0 60000 65536"/>
                  <a:gd name="T15" fmla="*/ 0 w 29"/>
                  <a:gd name="T16" fmla="*/ 0 h 31"/>
                  <a:gd name="T17" fmla="*/ 29 w 29"/>
                  <a:gd name="T18" fmla="*/ 31 h 31"/>
                </a:gdLst>
                <a:ahLst/>
                <a:cxnLst>
                  <a:cxn ang="T10">
                    <a:pos x="T0" y="T1"/>
                  </a:cxn>
                  <a:cxn ang="T11">
                    <a:pos x="T2" y="T3"/>
                  </a:cxn>
                  <a:cxn ang="T12">
                    <a:pos x="T4" y="T5"/>
                  </a:cxn>
                  <a:cxn ang="T13">
                    <a:pos x="T6" y="T7"/>
                  </a:cxn>
                  <a:cxn ang="T14">
                    <a:pos x="T8" y="T9"/>
                  </a:cxn>
                </a:cxnLst>
                <a:rect l="T15" t="T16" r="T17" b="T18"/>
                <a:pathLst>
                  <a:path w="29" h="31">
                    <a:moveTo>
                      <a:pt x="29" y="21"/>
                    </a:moveTo>
                    <a:lnTo>
                      <a:pt x="20" y="0"/>
                    </a:lnTo>
                    <a:lnTo>
                      <a:pt x="0" y="11"/>
                    </a:lnTo>
                    <a:lnTo>
                      <a:pt x="9" y="31"/>
                    </a:lnTo>
                    <a:lnTo>
                      <a:pt x="29"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05" name="Freeform 183"/>
              <p:cNvSpPr>
                <a:spLocks/>
              </p:cNvSpPr>
              <p:nvPr/>
            </p:nvSpPr>
            <p:spPr bwMode="auto">
              <a:xfrm>
                <a:off x="2451" y="2324"/>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06" name="Freeform 184"/>
              <p:cNvSpPr>
                <a:spLocks/>
              </p:cNvSpPr>
              <p:nvPr/>
            </p:nvSpPr>
            <p:spPr bwMode="auto">
              <a:xfrm>
                <a:off x="2410" y="2342"/>
                <a:ext cx="29" cy="29"/>
              </a:xfrm>
              <a:custGeom>
                <a:avLst/>
                <a:gdLst>
                  <a:gd name="T0" fmla="*/ 29 w 29"/>
                  <a:gd name="T1" fmla="*/ 20 h 29"/>
                  <a:gd name="T2" fmla="*/ 20 w 29"/>
                  <a:gd name="T3" fmla="*/ 0 h 29"/>
                  <a:gd name="T4" fmla="*/ 0 w 29"/>
                  <a:gd name="T5" fmla="*/ 9 h 29"/>
                  <a:gd name="T6" fmla="*/ 9 w 29"/>
                  <a:gd name="T7" fmla="*/ 29 h 29"/>
                  <a:gd name="T8" fmla="*/ 29 w 29"/>
                  <a:gd name="T9" fmla="*/ 20 h 29"/>
                  <a:gd name="T10" fmla="*/ 0 60000 65536"/>
                  <a:gd name="T11" fmla="*/ 0 60000 65536"/>
                  <a:gd name="T12" fmla="*/ 0 60000 65536"/>
                  <a:gd name="T13" fmla="*/ 0 60000 65536"/>
                  <a:gd name="T14" fmla="*/ 0 60000 65536"/>
                  <a:gd name="T15" fmla="*/ 0 w 29"/>
                  <a:gd name="T16" fmla="*/ 0 h 29"/>
                  <a:gd name="T17" fmla="*/ 29 w 29"/>
                  <a:gd name="T18" fmla="*/ 29 h 29"/>
                </a:gdLst>
                <a:ahLst/>
                <a:cxnLst>
                  <a:cxn ang="T10">
                    <a:pos x="T0" y="T1"/>
                  </a:cxn>
                  <a:cxn ang="T11">
                    <a:pos x="T2" y="T3"/>
                  </a:cxn>
                  <a:cxn ang="T12">
                    <a:pos x="T4" y="T5"/>
                  </a:cxn>
                  <a:cxn ang="T13">
                    <a:pos x="T6" y="T7"/>
                  </a:cxn>
                  <a:cxn ang="T14">
                    <a:pos x="T8" y="T9"/>
                  </a:cxn>
                </a:cxnLst>
                <a:rect l="T15" t="T16" r="T17" b="T18"/>
                <a:pathLst>
                  <a:path w="29" h="29">
                    <a:moveTo>
                      <a:pt x="29" y="20"/>
                    </a:moveTo>
                    <a:lnTo>
                      <a:pt x="20" y="0"/>
                    </a:lnTo>
                    <a:lnTo>
                      <a:pt x="0" y="9"/>
                    </a:lnTo>
                    <a:lnTo>
                      <a:pt x="9" y="29"/>
                    </a:lnTo>
                    <a:lnTo>
                      <a:pt x="29"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07" name="Freeform 185"/>
              <p:cNvSpPr>
                <a:spLocks/>
              </p:cNvSpPr>
              <p:nvPr/>
            </p:nvSpPr>
            <p:spPr bwMode="auto">
              <a:xfrm>
                <a:off x="2374" y="2360"/>
                <a:ext cx="23" cy="27"/>
              </a:xfrm>
              <a:custGeom>
                <a:avLst/>
                <a:gdLst>
                  <a:gd name="T0" fmla="*/ 23 w 23"/>
                  <a:gd name="T1" fmla="*/ 20 h 27"/>
                  <a:gd name="T2" fmla="*/ 15 w 23"/>
                  <a:gd name="T3" fmla="*/ 0 h 27"/>
                  <a:gd name="T4" fmla="*/ 0 w 23"/>
                  <a:gd name="T5" fmla="*/ 7 h 27"/>
                  <a:gd name="T6" fmla="*/ 8 w 23"/>
                  <a:gd name="T7" fmla="*/ 27 h 27"/>
                  <a:gd name="T8" fmla="*/ 23 w 23"/>
                  <a:gd name="T9" fmla="*/ 20 h 27"/>
                  <a:gd name="T10" fmla="*/ 0 60000 65536"/>
                  <a:gd name="T11" fmla="*/ 0 60000 65536"/>
                  <a:gd name="T12" fmla="*/ 0 60000 65536"/>
                  <a:gd name="T13" fmla="*/ 0 60000 65536"/>
                  <a:gd name="T14" fmla="*/ 0 60000 65536"/>
                  <a:gd name="T15" fmla="*/ 0 w 23"/>
                  <a:gd name="T16" fmla="*/ 0 h 27"/>
                  <a:gd name="T17" fmla="*/ 23 w 23"/>
                  <a:gd name="T18" fmla="*/ 27 h 27"/>
                </a:gdLst>
                <a:ahLst/>
                <a:cxnLst>
                  <a:cxn ang="T10">
                    <a:pos x="T0" y="T1"/>
                  </a:cxn>
                  <a:cxn ang="T11">
                    <a:pos x="T2" y="T3"/>
                  </a:cxn>
                  <a:cxn ang="T12">
                    <a:pos x="T4" y="T5"/>
                  </a:cxn>
                  <a:cxn ang="T13">
                    <a:pos x="T6" y="T7"/>
                  </a:cxn>
                  <a:cxn ang="T14">
                    <a:pos x="T8" y="T9"/>
                  </a:cxn>
                </a:cxnLst>
                <a:rect l="T15" t="T16" r="T17" b="T18"/>
                <a:pathLst>
                  <a:path w="23" h="27">
                    <a:moveTo>
                      <a:pt x="23" y="20"/>
                    </a:moveTo>
                    <a:lnTo>
                      <a:pt x="15" y="0"/>
                    </a:lnTo>
                    <a:lnTo>
                      <a:pt x="0" y="7"/>
                    </a:lnTo>
                    <a:lnTo>
                      <a:pt x="8" y="27"/>
                    </a:lnTo>
                    <a:lnTo>
                      <a:pt x="23"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08" name="Freeform 186"/>
              <p:cNvSpPr>
                <a:spLocks/>
              </p:cNvSpPr>
              <p:nvPr/>
            </p:nvSpPr>
            <p:spPr bwMode="auto">
              <a:xfrm>
                <a:off x="3564" y="1794"/>
                <a:ext cx="128" cy="107"/>
              </a:xfrm>
              <a:custGeom>
                <a:avLst/>
                <a:gdLst>
                  <a:gd name="T0" fmla="*/ 47 w 128"/>
                  <a:gd name="T1" fmla="*/ 107 h 107"/>
                  <a:gd name="T2" fmla="*/ 128 w 128"/>
                  <a:gd name="T3" fmla="*/ 6 h 107"/>
                  <a:gd name="T4" fmla="*/ 0 w 128"/>
                  <a:gd name="T5" fmla="*/ 0 h 107"/>
                  <a:gd name="T6" fmla="*/ 47 w 128"/>
                  <a:gd name="T7" fmla="*/ 107 h 107"/>
                  <a:gd name="T8" fmla="*/ 0 60000 65536"/>
                  <a:gd name="T9" fmla="*/ 0 60000 65536"/>
                  <a:gd name="T10" fmla="*/ 0 60000 65536"/>
                  <a:gd name="T11" fmla="*/ 0 60000 65536"/>
                  <a:gd name="T12" fmla="*/ 0 w 128"/>
                  <a:gd name="T13" fmla="*/ 0 h 107"/>
                  <a:gd name="T14" fmla="*/ 128 w 128"/>
                  <a:gd name="T15" fmla="*/ 107 h 107"/>
                </a:gdLst>
                <a:ahLst/>
                <a:cxnLst>
                  <a:cxn ang="T8">
                    <a:pos x="T0" y="T1"/>
                  </a:cxn>
                  <a:cxn ang="T9">
                    <a:pos x="T2" y="T3"/>
                  </a:cxn>
                  <a:cxn ang="T10">
                    <a:pos x="T4" y="T5"/>
                  </a:cxn>
                  <a:cxn ang="T11">
                    <a:pos x="T6" y="T7"/>
                  </a:cxn>
                </a:cxnLst>
                <a:rect l="T12" t="T13" r="T14" b="T15"/>
                <a:pathLst>
                  <a:path w="128" h="107">
                    <a:moveTo>
                      <a:pt x="47" y="107"/>
                    </a:moveTo>
                    <a:lnTo>
                      <a:pt x="128" y="6"/>
                    </a:lnTo>
                    <a:lnTo>
                      <a:pt x="0" y="0"/>
                    </a:lnTo>
                    <a:lnTo>
                      <a:pt x="47" y="10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09" name="Freeform 187"/>
              <p:cNvSpPr>
                <a:spLocks/>
              </p:cNvSpPr>
              <p:nvPr/>
            </p:nvSpPr>
            <p:spPr bwMode="auto">
              <a:xfrm>
                <a:off x="2275" y="2323"/>
                <a:ext cx="129" cy="107"/>
              </a:xfrm>
              <a:custGeom>
                <a:avLst/>
                <a:gdLst>
                  <a:gd name="T0" fmla="*/ 81 w 129"/>
                  <a:gd name="T1" fmla="*/ 0 h 107"/>
                  <a:gd name="T2" fmla="*/ 0 w 129"/>
                  <a:gd name="T3" fmla="*/ 101 h 107"/>
                  <a:gd name="T4" fmla="*/ 129 w 129"/>
                  <a:gd name="T5" fmla="*/ 107 h 107"/>
                  <a:gd name="T6" fmla="*/ 81 w 129"/>
                  <a:gd name="T7" fmla="*/ 0 h 107"/>
                  <a:gd name="T8" fmla="*/ 0 60000 65536"/>
                  <a:gd name="T9" fmla="*/ 0 60000 65536"/>
                  <a:gd name="T10" fmla="*/ 0 60000 65536"/>
                  <a:gd name="T11" fmla="*/ 0 60000 65536"/>
                  <a:gd name="T12" fmla="*/ 0 w 129"/>
                  <a:gd name="T13" fmla="*/ 0 h 107"/>
                  <a:gd name="T14" fmla="*/ 129 w 129"/>
                  <a:gd name="T15" fmla="*/ 107 h 107"/>
                </a:gdLst>
                <a:ahLst/>
                <a:cxnLst>
                  <a:cxn ang="T8">
                    <a:pos x="T0" y="T1"/>
                  </a:cxn>
                  <a:cxn ang="T9">
                    <a:pos x="T2" y="T3"/>
                  </a:cxn>
                  <a:cxn ang="T10">
                    <a:pos x="T4" y="T5"/>
                  </a:cxn>
                  <a:cxn ang="T11">
                    <a:pos x="T6" y="T7"/>
                  </a:cxn>
                </a:cxnLst>
                <a:rect l="T12" t="T13" r="T14" b="T15"/>
                <a:pathLst>
                  <a:path w="129" h="107">
                    <a:moveTo>
                      <a:pt x="81" y="0"/>
                    </a:moveTo>
                    <a:lnTo>
                      <a:pt x="0" y="101"/>
                    </a:lnTo>
                    <a:lnTo>
                      <a:pt x="129" y="107"/>
                    </a:lnTo>
                    <a:lnTo>
                      <a:pt x="8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8168" name="Rectangle 188"/>
            <p:cNvSpPr>
              <a:spLocks noChangeArrowheads="1"/>
            </p:cNvSpPr>
            <p:nvPr/>
          </p:nvSpPr>
          <p:spPr bwMode="auto">
            <a:xfrm>
              <a:off x="2610" y="1294"/>
              <a:ext cx="591"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69" name="Rectangle 189"/>
            <p:cNvSpPr>
              <a:spLocks noChangeArrowheads="1"/>
            </p:cNvSpPr>
            <p:nvPr/>
          </p:nvSpPr>
          <p:spPr bwMode="auto">
            <a:xfrm>
              <a:off x="2682" y="1345"/>
              <a:ext cx="3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iBGP</a:t>
              </a:r>
              <a:endParaRPr lang="en-US" altLang="en-US" sz="1600"/>
            </a:p>
          </p:txBody>
        </p:sp>
        <p:sp>
          <p:nvSpPr>
            <p:cNvPr id="48170" name="Rectangle 190"/>
            <p:cNvSpPr>
              <a:spLocks noChangeArrowheads="1"/>
            </p:cNvSpPr>
            <p:nvPr/>
          </p:nvSpPr>
          <p:spPr bwMode="auto">
            <a:xfrm>
              <a:off x="1602" y="1958"/>
              <a:ext cx="59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71" name="Rectangle 191"/>
            <p:cNvSpPr>
              <a:spLocks noChangeArrowheads="1"/>
            </p:cNvSpPr>
            <p:nvPr/>
          </p:nvSpPr>
          <p:spPr bwMode="auto">
            <a:xfrm>
              <a:off x="1675" y="2008"/>
              <a:ext cx="3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iBGP</a:t>
              </a:r>
              <a:endParaRPr lang="en-US" altLang="en-US" sz="1600"/>
            </a:p>
          </p:txBody>
        </p:sp>
        <p:sp>
          <p:nvSpPr>
            <p:cNvPr id="48172" name="Rectangle 192"/>
            <p:cNvSpPr>
              <a:spLocks noChangeArrowheads="1"/>
            </p:cNvSpPr>
            <p:nvPr/>
          </p:nvSpPr>
          <p:spPr bwMode="auto">
            <a:xfrm>
              <a:off x="3762" y="1910"/>
              <a:ext cx="59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73" name="Rectangle 193"/>
            <p:cNvSpPr>
              <a:spLocks noChangeArrowheads="1"/>
            </p:cNvSpPr>
            <p:nvPr/>
          </p:nvSpPr>
          <p:spPr bwMode="auto">
            <a:xfrm>
              <a:off x="3835" y="1962"/>
              <a:ext cx="392"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iBGP</a:t>
              </a:r>
              <a:endParaRPr lang="en-US" altLang="en-US" sz="1600"/>
            </a:p>
          </p:txBody>
        </p:sp>
        <p:sp>
          <p:nvSpPr>
            <p:cNvPr id="48174" name="Rectangle 194"/>
            <p:cNvSpPr>
              <a:spLocks noChangeArrowheads="1"/>
            </p:cNvSpPr>
            <p:nvPr/>
          </p:nvSpPr>
          <p:spPr bwMode="auto">
            <a:xfrm>
              <a:off x="2492" y="1765"/>
              <a:ext cx="592"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75" name="Rectangle 195"/>
            <p:cNvSpPr>
              <a:spLocks noChangeArrowheads="1"/>
            </p:cNvSpPr>
            <p:nvPr/>
          </p:nvSpPr>
          <p:spPr bwMode="auto">
            <a:xfrm>
              <a:off x="2565" y="1817"/>
              <a:ext cx="392"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iBGP</a:t>
              </a:r>
              <a:endParaRPr lang="en-US" altLang="en-US" sz="1600"/>
            </a:p>
          </p:txBody>
        </p:sp>
        <p:sp>
          <p:nvSpPr>
            <p:cNvPr id="48176" name="Rectangle 196"/>
            <p:cNvSpPr>
              <a:spLocks noChangeArrowheads="1"/>
            </p:cNvSpPr>
            <p:nvPr/>
          </p:nvSpPr>
          <p:spPr bwMode="auto">
            <a:xfrm>
              <a:off x="3082" y="1910"/>
              <a:ext cx="59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8177" name="Rectangle 197"/>
            <p:cNvSpPr>
              <a:spLocks noChangeArrowheads="1"/>
            </p:cNvSpPr>
            <p:nvPr/>
          </p:nvSpPr>
          <p:spPr bwMode="auto">
            <a:xfrm>
              <a:off x="3155" y="1962"/>
              <a:ext cx="392"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100">
                  <a:solidFill>
                    <a:srgbClr val="000000"/>
                  </a:solidFill>
                </a:rPr>
                <a:t>iBGP</a:t>
              </a:r>
              <a:endParaRPr lang="en-US" altLang="en-US" sz="1600"/>
            </a:p>
          </p:txBody>
        </p:sp>
      </p:grpSp>
    </p:spTree>
    <p:extLst>
      <p:ext uri="{BB962C8B-B14F-4D97-AF65-F5344CB8AC3E}">
        <p14:creationId xmlns:p14="http://schemas.microsoft.com/office/powerpoint/2010/main" val="3382266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4"/>
          <p:cNvSpPr>
            <a:spLocks noGrp="1" noChangeArrowheads="1"/>
          </p:cNvSpPr>
          <p:nvPr>
            <p:ph type="title"/>
          </p:nvPr>
        </p:nvSpPr>
        <p:spPr/>
        <p:txBody>
          <a:bodyPr/>
          <a:lstStyle/>
          <a:p>
            <a:pPr eaLnBrk="1" hangingPunct="1"/>
            <a:r>
              <a:rPr lang="en-US" altLang="en-US" dirty="0" smtClean="0">
                <a:solidFill>
                  <a:srgbClr val="C00000"/>
                </a:solidFill>
              </a:rPr>
              <a:t>Path Selection</a:t>
            </a:r>
          </a:p>
        </p:txBody>
      </p:sp>
      <p:sp>
        <p:nvSpPr>
          <p:cNvPr id="49154" name="Rectangle 5"/>
          <p:cNvSpPr>
            <a:spLocks noGrp="1" noChangeArrowheads="1"/>
          </p:cNvSpPr>
          <p:nvPr>
            <p:ph type="body" idx="1"/>
          </p:nvPr>
        </p:nvSpPr>
        <p:spPr/>
        <p:txBody>
          <a:bodyPr/>
          <a:lstStyle/>
          <a:p>
            <a:pPr eaLnBrk="1" hangingPunct="1">
              <a:lnSpc>
                <a:spcPct val="90000"/>
              </a:lnSpc>
            </a:pPr>
            <a:r>
              <a:rPr lang="en-US" altLang="en-US" sz="2600"/>
              <a:t>Each BGP speaker</a:t>
            </a:r>
          </a:p>
          <a:p>
            <a:pPr lvl="1" eaLnBrk="1" hangingPunct="1">
              <a:lnSpc>
                <a:spcPct val="90000"/>
              </a:lnSpc>
            </a:pPr>
            <a:r>
              <a:rPr lang="en-US" altLang="en-US" smtClean="0"/>
              <a:t>Evaluates paths to a destination from an AS border router </a:t>
            </a:r>
          </a:p>
          <a:p>
            <a:pPr lvl="1" eaLnBrk="1" hangingPunct="1">
              <a:lnSpc>
                <a:spcPct val="90000"/>
              </a:lnSpc>
            </a:pPr>
            <a:r>
              <a:rPr lang="en-US" altLang="en-US" smtClean="0"/>
              <a:t>Selects the best that complies with policies</a:t>
            </a:r>
          </a:p>
          <a:p>
            <a:pPr lvl="1" eaLnBrk="1" hangingPunct="1">
              <a:lnSpc>
                <a:spcPct val="90000"/>
              </a:lnSpc>
            </a:pPr>
            <a:r>
              <a:rPr lang="en-US" altLang="en-US" smtClean="0"/>
              <a:t>Advertises that route to all BGP neighbors </a:t>
            </a:r>
          </a:p>
          <a:p>
            <a:pPr eaLnBrk="1" hangingPunct="1">
              <a:lnSpc>
                <a:spcPct val="90000"/>
              </a:lnSpc>
            </a:pPr>
            <a:r>
              <a:rPr lang="en-US" altLang="en-US" sz="2600"/>
              <a:t>BGP assigns a preference order to each path &amp; selects path with highest value;  BGP does not keep a cost metric to any path</a:t>
            </a:r>
          </a:p>
          <a:p>
            <a:pPr eaLnBrk="1" hangingPunct="1">
              <a:lnSpc>
                <a:spcPct val="90000"/>
              </a:lnSpc>
            </a:pPr>
            <a:r>
              <a:rPr lang="en-US" altLang="en-US" sz="2600"/>
              <a:t>When multiple paths to a destination exist, BGP maintains all of the paths, but only advertises the one with highest preference value</a:t>
            </a:r>
          </a:p>
          <a:p>
            <a:pPr eaLnBrk="1" hangingPunct="1">
              <a:lnSpc>
                <a:spcPct val="90000"/>
              </a:lnSpc>
            </a:pPr>
            <a:endParaRPr lang="en-US" altLang="en-US" sz="2600"/>
          </a:p>
        </p:txBody>
      </p:sp>
    </p:spTree>
    <p:extLst>
      <p:ext uri="{BB962C8B-B14F-4D97-AF65-F5344CB8AC3E}">
        <p14:creationId xmlns:p14="http://schemas.microsoft.com/office/powerpoint/2010/main" val="10892324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eaLnBrk="1" hangingPunct="1"/>
            <a:r>
              <a:rPr lang="en-US" altLang="en-US" dirty="0" smtClean="0">
                <a:solidFill>
                  <a:srgbClr val="C00000"/>
                </a:solidFill>
              </a:rPr>
              <a:t>BGP Policy</a:t>
            </a:r>
          </a:p>
        </p:txBody>
      </p:sp>
      <p:sp>
        <p:nvSpPr>
          <p:cNvPr id="50178" name="Rectangle 3"/>
          <p:cNvSpPr>
            <a:spLocks noGrp="1" noChangeArrowheads="1"/>
          </p:cNvSpPr>
          <p:nvPr>
            <p:ph type="body" idx="1"/>
          </p:nvPr>
        </p:nvSpPr>
        <p:spPr>
          <a:xfrm>
            <a:off x="1981200" y="1447801"/>
            <a:ext cx="8229600" cy="5026025"/>
          </a:xfrm>
        </p:spPr>
        <p:txBody>
          <a:bodyPr/>
          <a:lstStyle/>
          <a:p>
            <a:pPr eaLnBrk="1" hangingPunct="1">
              <a:lnSpc>
                <a:spcPct val="90000"/>
              </a:lnSpc>
            </a:pPr>
            <a:r>
              <a:rPr lang="en-US" altLang="en-US" smtClean="0"/>
              <a:t>Examples of policy:</a:t>
            </a:r>
          </a:p>
          <a:p>
            <a:pPr lvl="1" eaLnBrk="1" hangingPunct="1">
              <a:lnSpc>
                <a:spcPct val="90000"/>
              </a:lnSpc>
            </a:pPr>
            <a:r>
              <a:rPr lang="en-US" altLang="en-US" smtClean="0"/>
              <a:t>Never use AS X</a:t>
            </a:r>
          </a:p>
          <a:p>
            <a:pPr lvl="1" eaLnBrk="1" hangingPunct="1">
              <a:lnSpc>
                <a:spcPct val="90000"/>
              </a:lnSpc>
            </a:pPr>
            <a:r>
              <a:rPr lang="en-US" altLang="en-US" smtClean="0"/>
              <a:t>Never use AS X to get to a destination in AS Y</a:t>
            </a:r>
          </a:p>
          <a:p>
            <a:pPr lvl="1" eaLnBrk="1" hangingPunct="1">
              <a:lnSpc>
                <a:spcPct val="90000"/>
              </a:lnSpc>
            </a:pPr>
            <a:r>
              <a:rPr lang="en-US" altLang="en-US" smtClean="0"/>
              <a:t>Never use AS X and AS Y in the same path</a:t>
            </a:r>
          </a:p>
          <a:p>
            <a:pPr eaLnBrk="1" hangingPunct="1">
              <a:lnSpc>
                <a:spcPct val="90000"/>
              </a:lnSpc>
            </a:pPr>
            <a:r>
              <a:rPr lang="en-US" altLang="en-US" i="1" smtClean="0"/>
              <a:t>Import policies</a:t>
            </a:r>
            <a:r>
              <a:rPr lang="en-US" altLang="en-US" smtClean="0"/>
              <a:t> to accept, deny, or set preferences on route advertisements from neighbors</a:t>
            </a:r>
          </a:p>
          <a:p>
            <a:pPr eaLnBrk="1" hangingPunct="1">
              <a:lnSpc>
                <a:spcPct val="90000"/>
              </a:lnSpc>
            </a:pPr>
            <a:r>
              <a:rPr lang="en-US" altLang="en-US" i="1" smtClean="0"/>
              <a:t>Export policies</a:t>
            </a:r>
            <a:r>
              <a:rPr lang="en-US" altLang="en-US" smtClean="0"/>
              <a:t> to determine which routes should be advertised to which neighbors</a:t>
            </a:r>
          </a:p>
          <a:p>
            <a:pPr lvl="1" eaLnBrk="1" hangingPunct="1">
              <a:lnSpc>
                <a:spcPct val="90000"/>
              </a:lnSpc>
            </a:pPr>
            <a:r>
              <a:rPr lang="en-US" altLang="en-US" smtClean="0"/>
              <a:t>A route is advertised only if AS is willing to carry  traffic on that route</a:t>
            </a:r>
          </a:p>
        </p:txBody>
      </p:sp>
    </p:spTree>
    <p:extLst>
      <p:ext uri="{BB962C8B-B14F-4D97-AF65-F5344CB8AC3E}">
        <p14:creationId xmlns:p14="http://schemas.microsoft.com/office/powerpoint/2010/main" val="40621864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altLang="en-US" dirty="0" smtClean="0">
                <a:solidFill>
                  <a:srgbClr val="C00000"/>
                </a:solidFill>
              </a:rPr>
              <a:t>(Ex) Typical BGP Policies</a:t>
            </a:r>
          </a:p>
        </p:txBody>
      </p:sp>
      <p:sp>
        <p:nvSpPr>
          <p:cNvPr id="51202" name="Rectangle 3"/>
          <p:cNvSpPr>
            <a:spLocks noGrp="1" noChangeArrowheads="1"/>
          </p:cNvSpPr>
          <p:nvPr>
            <p:ph type="body" idx="1"/>
          </p:nvPr>
        </p:nvSpPr>
        <p:spPr>
          <a:xfrm>
            <a:off x="1524000" y="1925053"/>
            <a:ext cx="9144000" cy="5410200"/>
          </a:xfrm>
        </p:spPr>
        <p:txBody>
          <a:bodyPr/>
          <a:lstStyle/>
          <a:p>
            <a:pPr marL="609600" indent="-609600"/>
            <a:r>
              <a:rPr lang="en-US" altLang="en-US" dirty="0" smtClean="0"/>
              <a:t>Typical policies involve political, security, or economic considerations.</a:t>
            </a:r>
          </a:p>
          <a:p>
            <a:pPr marL="990600" lvl="1" indent="-533400"/>
            <a:r>
              <a:rPr lang="en-US" altLang="en-US" dirty="0" smtClean="0"/>
              <a:t>No transit traffic through certain </a:t>
            </a:r>
            <a:r>
              <a:rPr lang="en-US" altLang="en-US" dirty="0" err="1" smtClean="0"/>
              <a:t>ASes</a:t>
            </a:r>
            <a:r>
              <a:rPr lang="en-US" altLang="en-US" dirty="0" smtClean="0"/>
              <a:t>.</a:t>
            </a:r>
          </a:p>
          <a:p>
            <a:pPr marL="990600" lvl="1" indent="-533400"/>
            <a:r>
              <a:rPr lang="en-US" altLang="en-US" dirty="0" smtClean="0"/>
              <a:t>Never put Iraq on a route starting at the Pentagon.</a:t>
            </a:r>
          </a:p>
          <a:p>
            <a:pPr marL="990600" lvl="1" indent="-533400"/>
            <a:r>
              <a:rPr lang="en-US" altLang="en-US" dirty="0" smtClean="0"/>
              <a:t>Do not use the United States to get from British Columbia to Ontario.</a:t>
            </a:r>
          </a:p>
          <a:p>
            <a:pPr marL="990600" lvl="1" indent="-533400"/>
            <a:r>
              <a:rPr lang="en-US" altLang="en-US" dirty="0" smtClean="0"/>
              <a:t>Only transit Albania if there is not alternative to the destination.</a:t>
            </a:r>
          </a:p>
          <a:p>
            <a:pPr marL="990600" lvl="1" indent="-533400"/>
            <a:r>
              <a:rPr lang="en-US" altLang="en-US" dirty="0" smtClean="0"/>
              <a:t>Traffic starting or ending at IBM should not transit Microsoft.</a:t>
            </a:r>
          </a:p>
        </p:txBody>
      </p:sp>
    </p:spTree>
    <p:extLst>
      <p:ext uri="{BB962C8B-B14F-4D97-AF65-F5344CB8AC3E}">
        <p14:creationId xmlns:p14="http://schemas.microsoft.com/office/powerpoint/2010/main" val="3873283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026"/>
          <p:cNvSpPr>
            <a:spLocks noGrp="1" noChangeArrowheads="1"/>
          </p:cNvSpPr>
          <p:nvPr>
            <p:ph type="title"/>
          </p:nvPr>
        </p:nvSpPr>
        <p:spPr/>
        <p:txBody>
          <a:bodyPr/>
          <a:lstStyle/>
          <a:p>
            <a:pPr eaLnBrk="1" hangingPunct="1"/>
            <a:r>
              <a:rPr lang="en-US" altLang="en-US" dirty="0" smtClean="0">
                <a:solidFill>
                  <a:srgbClr val="C00000"/>
                </a:solidFill>
              </a:rPr>
              <a:t>BGP Protocol </a:t>
            </a:r>
          </a:p>
        </p:txBody>
      </p:sp>
      <p:sp>
        <p:nvSpPr>
          <p:cNvPr id="52226" name="Rectangle 4"/>
          <p:cNvSpPr>
            <a:spLocks noGrp="1" noChangeArrowheads="1"/>
          </p:cNvSpPr>
          <p:nvPr>
            <p:ph type="body" idx="1"/>
          </p:nvPr>
        </p:nvSpPr>
        <p:spPr/>
        <p:txBody>
          <a:bodyPr/>
          <a:lstStyle/>
          <a:p>
            <a:pPr eaLnBrk="1" hangingPunct="1"/>
            <a:r>
              <a:rPr lang="en-US" altLang="en-US" smtClean="0"/>
              <a:t>Opening &amp; confirming of a BGP connection with a neighbor router</a:t>
            </a:r>
          </a:p>
          <a:p>
            <a:pPr eaLnBrk="1" hangingPunct="1"/>
            <a:r>
              <a:rPr lang="en-US" altLang="en-US" smtClean="0"/>
              <a:t>Maintaining the BGP connection</a:t>
            </a:r>
          </a:p>
          <a:p>
            <a:pPr eaLnBrk="1" hangingPunct="1"/>
            <a:r>
              <a:rPr lang="en-US" altLang="en-US" smtClean="0"/>
              <a:t>Sending reachability information</a:t>
            </a:r>
          </a:p>
          <a:p>
            <a:pPr eaLnBrk="1" hangingPunct="1"/>
            <a:r>
              <a:rPr lang="en-US" altLang="en-US" smtClean="0"/>
              <a:t>Notification of error conditions</a:t>
            </a:r>
          </a:p>
          <a:p>
            <a:pPr eaLnBrk="1" hangingPunct="1"/>
            <a:endParaRPr lang="en-US" altLang="en-US" smtClean="0"/>
          </a:p>
        </p:txBody>
      </p:sp>
    </p:spTree>
    <p:extLst>
      <p:ext uri="{BB962C8B-B14F-4D97-AF65-F5344CB8AC3E}">
        <p14:creationId xmlns:p14="http://schemas.microsoft.com/office/powerpoint/2010/main" val="37617979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pPr eaLnBrk="1" hangingPunct="1"/>
            <a:r>
              <a:rPr lang="en-US" altLang="en-US" dirty="0" smtClean="0">
                <a:solidFill>
                  <a:srgbClr val="C00000"/>
                </a:solidFill>
              </a:rPr>
              <a:t>DHCP</a:t>
            </a:r>
          </a:p>
        </p:txBody>
      </p:sp>
      <p:sp>
        <p:nvSpPr>
          <p:cNvPr id="54274" name="Rectangle 3"/>
          <p:cNvSpPr>
            <a:spLocks noGrp="1" noChangeArrowheads="1"/>
          </p:cNvSpPr>
          <p:nvPr>
            <p:ph type="body" idx="1"/>
          </p:nvPr>
        </p:nvSpPr>
        <p:spPr>
          <a:xfrm>
            <a:off x="1981200" y="1447801"/>
            <a:ext cx="8542338" cy="4683125"/>
          </a:xfrm>
        </p:spPr>
        <p:txBody>
          <a:bodyPr/>
          <a:lstStyle/>
          <a:p>
            <a:pPr eaLnBrk="1" hangingPunct="1"/>
            <a:r>
              <a:rPr lang="en-US" altLang="en-US" sz="2600"/>
              <a:t>Dynamic Host Configuration Protocol (RFC 2131)</a:t>
            </a:r>
          </a:p>
          <a:p>
            <a:pPr eaLnBrk="1" hangingPunct="1"/>
            <a:r>
              <a:rPr lang="en-US" altLang="en-US" sz="2600"/>
              <a:t>BOOTP (RFC 951, 1542) allows a diskless workstation to be remotely booted up in a network</a:t>
            </a:r>
          </a:p>
          <a:p>
            <a:pPr lvl="1" eaLnBrk="1" hangingPunct="1"/>
            <a:r>
              <a:rPr lang="en-US" altLang="en-US" sz="2200"/>
              <a:t>UDP port 67 (server) &amp; port 68 (client) </a:t>
            </a:r>
          </a:p>
          <a:p>
            <a:pPr eaLnBrk="1" hangingPunct="1"/>
            <a:r>
              <a:rPr lang="en-US" altLang="en-US" sz="2600"/>
              <a:t>DHCP builds on BOOTP to allow servers to deliver configuration information to a host</a:t>
            </a:r>
          </a:p>
          <a:p>
            <a:pPr lvl="1" eaLnBrk="1" hangingPunct="1"/>
            <a:r>
              <a:rPr lang="en-US" altLang="en-US" sz="2200"/>
              <a:t>Used extensively to assign temporary IP addresses to hosts</a:t>
            </a:r>
          </a:p>
          <a:p>
            <a:pPr lvl="1" eaLnBrk="1" hangingPunct="1"/>
            <a:r>
              <a:rPr lang="en-US" altLang="en-US" sz="2200"/>
              <a:t>Allows ISP to maximize usage of their limited IP addresses</a:t>
            </a:r>
          </a:p>
        </p:txBody>
      </p:sp>
    </p:spTree>
    <p:extLst>
      <p:ext uri="{BB962C8B-B14F-4D97-AF65-F5344CB8AC3E}">
        <p14:creationId xmlns:p14="http://schemas.microsoft.com/office/powerpoint/2010/main" val="42751823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en-US" altLang="en-US" dirty="0" smtClean="0">
                <a:solidFill>
                  <a:srgbClr val="C00000"/>
                </a:solidFill>
              </a:rPr>
              <a:t>DHCP Operation</a:t>
            </a:r>
          </a:p>
        </p:txBody>
      </p:sp>
      <p:sp>
        <p:nvSpPr>
          <p:cNvPr id="55298" name="Rectangle 3"/>
          <p:cNvSpPr>
            <a:spLocks noGrp="1" noChangeArrowheads="1"/>
          </p:cNvSpPr>
          <p:nvPr>
            <p:ph type="body" idx="1"/>
          </p:nvPr>
        </p:nvSpPr>
        <p:spPr>
          <a:xfrm>
            <a:off x="1981201" y="1447800"/>
            <a:ext cx="8532813" cy="5233988"/>
          </a:xfrm>
        </p:spPr>
        <p:txBody>
          <a:bodyPr/>
          <a:lstStyle/>
          <a:p>
            <a:pPr eaLnBrk="1" hangingPunct="1"/>
            <a:r>
              <a:rPr lang="en-US" altLang="en-US" sz="2200"/>
              <a:t>Host broadcasts DHCP </a:t>
            </a:r>
            <a:r>
              <a:rPr lang="en-US" altLang="en-US" sz="2200" i="1"/>
              <a:t>Discover</a:t>
            </a:r>
            <a:r>
              <a:rPr lang="en-US" altLang="en-US" sz="2200"/>
              <a:t> message on its physical network</a:t>
            </a:r>
          </a:p>
          <a:p>
            <a:pPr eaLnBrk="1" hangingPunct="1"/>
            <a:r>
              <a:rPr lang="en-US" altLang="en-US" sz="2200"/>
              <a:t>Server replies with </a:t>
            </a:r>
            <a:r>
              <a:rPr lang="en-US" altLang="en-US" sz="2200" i="1"/>
              <a:t>Offer</a:t>
            </a:r>
            <a:r>
              <a:rPr lang="en-US" altLang="en-US" sz="2200"/>
              <a:t> message (IP address + configuration information)</a:t>
            </a:r>
          </a:p>
          <a:p>
            <a:pPr eaLnBrk="1" hangingPunct="1"/>
            <a:r>
              <a:rPr lang="en-US" altLang="en-US" sz="2200"/>
              <a:t>Host selects one offer and broadcasts </a:t>
            </a:r>
            <a:r>
              <a:rPr lang="en-US" altLang="en-US" sz="2200" i="1"/>
              <a:t>DHCP Request</a:t>
            </a:r>
            <a:r>
              <a:rPr lang="en-US" altLang="en-US" sz="2200"/>
              <a:t> message</a:t>
            </a:r>
          </a:p>
          <a:p>
            <a:pPr eaLnBrk="1" hangingPunct="1"/>
            <a:r>
              <a:rPr lang="en-US" altLang="en-US" sz="2200"/>
              <a:t>Server allocates IP address for lease time T </a:t>
            </a:r>
          </a:p>
          <a:p>
            <a:pPr lvl="1" eaLnBrk="1" hangingPunct="1"/>
            <a:r>
              <a:rPr lang="en-US" altLang="en-US" sz="2000"/>
              <a:t>Sends DHCP ACK message with T, and threshold times T1 (=1/2 T) and T2 (=.875T)</a:t>
            </a:r>
          </a:p>
          <a:p>
            <a:pPr eaLnBrk="1" hangingPunct="1"/>
            <a:r>
              <a:rPr lang="en-US" altLang="en-US" sz="2200"/>
              <a:t>At T1, host attempts to renew lease by sending DHCP Request message to original server</a:t>
            </a:r>
          </a:p>
          <a:p>
            <a:pPr eaLnBrk="1" hangingPunct="1"/>
            <a:r>
              <a:rPr lang="en-US" altLang="en-US" sz="2200"/>
              <a:t>If no reply by T2, host broadcasts DHCP Request to </a:t>
            </a:r>
            <a:r>
              <a:rPr lang="en-US" altLang="en-US" sz="2200" i="1"/>
              <a:t>any</a:t>
            </a:r>
            <a:r>
              <a:rPr lang="en-US" altLang="en-US" sz="2200"/>
              <a:t> server</a:t>
            </a:r>
          </a:p>
          <a:p>
            <a:pPr eaLnBrk="1" hangingPunct="1"/>
            <a:r>
              <a:rPr lang="en-US" altLang="en-US" sz="2200"/>
              <a:t>If no reply by T, host must relinqui</a:t>
            </a:r>
            <a:r>
              <a:rPr lang="en-US" altLang="ko-KR" sz="2200">
                <a:ea typeface="Gulim" panose="020B0600000101010101" pitchFamily="34" charset="-127"/>
              </a:rPr>
              <a:t>s</a:t>
            </a:r>
            <a:r>
              <a:rPr lang="en-US" altLang="en-US" sz="2200"/>
              <a:t>h IP address and start from the beginning</a:t>
            </a:r>
          </a:p>
          <a:p>
            <a:pPr eaLnBrk="1" hangingPunct="1"/>
            <a:endParaRPr lang="en-US" altLang="en-US" sz="2200"/>
          </a:p>
        </p:txBody>
      </p:sp>
    </p:spTree>
    <p:extLst>
      <p:ext uri="{BB962C8B-B14F-4D97-AF65-F5344CB8AC3E}">
        <p14:creationId xmlns:p14="http://schemas.microsoft.com/office/powerpoint/2010/main" val="27504864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pPr eaLnBrk="1" hangingPunct="1"/>
            <a:r>
              <a:rPr lang="en-US" altLang="en-US" sz="3500" dirty="0">
                <a:solidFill>
                  <a:srgbClr val="C00000"/>
                </a:solidFill>
              </a:rPr>
              <a:t>Network Address Translation (NAT)</a:t>
            </a:r>
          </a:p>
        </p:txBody>
      </p:sp>
      <p:sp>
        <p:nvSpPr>
          <p:cNvPr id="56322" name="Rectangle 3"/>
          <p:cNvSpPr>
            <a:spLocks noGrp="1" noChangeArrowheads="1"/>
          </p:cNvSpPr>
          <p:nvPr>
            <p:ph type="body" idx="1"/>
          </p:nvPr>
        </p:nvSpPr>
        <p:spPr>
          <a:xfrm>
            <a:off x="1981201" y="1447801"/>
            <a:ext cx="8499475" cy="5172075"/>
          </a:xfrm>
        </p:spPr>
        <p:txBody>
          <a:bodyPr/>
          <a:lstStyle/>
          <a:p>
            <a:pPr eaLnBrk="1" hangingPunct="1">
              <a:lnSpc>
                <a:spcPct val="80000"/>
              </a:lnSpc>
            </a:pPr>
            <a:r>
              <a:rPr lang="en-US" altLang="en-US" sz="2600"/>
              <a:t>Class A, B, and C addresses have been set aside for use within private internets</a:t>
            </a:r>
          </a:p>
          <a:p>
            <a:pPr lvl="1" eaLnBrk="1" hangingPunct="1">
              <a:lnSpc>
                <a:spcPct val="80000"/>
              </a:lnSpc>
            </a:pPr>
            <a:r>
              <a:rPr lang="en-US" altLang="en-US" sz="2200"/>
              <a:t>Packets with private (</a:t>
            </a:r>
            <a:r>
              <a:rPr lang="ja-JP" altLang="en-US" sz="2200"/>
              <a:t>“</a:t>
            </a:r>
            <a:r>
              <a:rPr lang="en-US" altLang="ja-JP" sz="2200"/>
              <a:t>unregistered</a:t>
            </a:r>
            <a:r>
              <a:rPr lang="ja-JP" altLang="en-US" sz="2200"/>
              <a:t>”</a:t>
            </a:r>
            <a:r>
              <a:rPr lang="en-US" altLang="ja-JP" sz="2200"/>
              <a:t>) addresses are discarded by routers in the global Internet</a:t>
            </a:r>
          </a:p>
          <a:p>
            <a:pPr eaLnBrk="1" hangingPunct="1">
              <a:lnSpc>
                <a:spcPct val="80000"/>
              </a:lnSpc>
            </a:pPr>
            <a:r>
              <a:rPr lang="en-US" altLang="en-US" sz="2600"/>
              <a:t>NAT (RFC 1631):  method for mapping packets from hosts in private internets into packets that can traverse the Internet</a:t>
            </a:r>
          </a:p>
          <a:p>
            <a:pPr lvl="1" eaLnBrk="1" hangingPunct="1">
              <a:lnSpc>
                <a:spcPct val="80000"/>
              </a:lnSpc>
            </a:pPr>
            <a:r>
              <a:rPr lang="en-US" altLang="en-US" sz="2200"/>
              <a:t>A device (computer, router, firewall) acts as an agent between a private network and a public network</a:t>
            </a:r>
          </a:p>
          <a:p>
            <a:pPr lvl="1" eaLnBrk="1" hangingPunct="1">
              <a:lnSpc>
                <a:spcPct val="80000"/>
              </a:lnSpc>
            </a:pPr>
            <a:r>
              <a:rPr lang="en-US" altLang="en-US" sz="2200"/>
              <a:t>A number of hosts can share a limited number of registered IP addresses</a:t>
            </a:r>
          </a:p>
          <a:p>
            <a:pPr lvl="2" eaLnBrk="1" hangingPunct="1">
              <a:lnSpc>
                <a:spcPct val="80000"/>
              </a:lnSpc>
            </a:pPr>
            <a:r>
              <a:rPr lang="en-US" altLang="en-US" sz="2100"/>
              <a:t>Static/Dynamic NAT:  map unregistered addresses to registered addresses</a:t>
            </a:r>
          </a:p>
          <a:p>
            <a:pPr lvl="2" eaLnBrk="1" hangingPunct="1">
              <a:lnSpc>
                <a:spcPct val="80000"/>
              </a:lnSpc>
            </a:pPr>
            <a:r>
              <a:rPr lang="en-US" altLang="en-US" sz="2100"/>
              <a:t>Overloading:  maps multiple unregistered addresses into a single registered address (e.g. Home LAN)</a:t>
            </a:r>
          </a:p>
          <a:p>
            <a:pPr eaLnBrk="1" hangingPunct="1">
              <a:lnSpc>
                <a:spcPct val="80000"/>
              </a:lnSpc>
            </a:pPr>
            <a:endParaRPr lang="en-US" altLang="en-US" sz="2600"/>
          </a:p>
        </p:txBody>
      </p:sp>
    </p:spTree>
    <p:extLst>
      <p:ext uri="{BB962C8B-B14F-4D97-AF65-F5344CB8AC3E}">
        <p14:creationId xmlns:p14="http://schemas.microsoft.com/office/powerpoint/2010/main" val="2820173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3"/>
          <p:cNvSpPr>
            <a:spLocks noGrp="1" noChangeArrowheads="1"/>
          </p:cNvSpPr>
          <p:nvPr>
            <p:ph type="title"/>
          </p:nvPr>
        </p:nvSpPr>
        <p:spPr/>
        <p:txBody>
          <a:bodyPr/>
          <a:lstStyle/>
          <a:p>
            <a:pPr eaLnBrk="1" hangingPunct="1"/>
            <a:r>
              <a:rPr lang="en-US" altLang="en-US" dirty="0" smtClean="0">
                <a:solidFill>
                  <a:srgbClr val="C00000"/>
                </a:solidFill>
              </a:rPr>
              <a:t>Autonomous Systems</a:t>
            </a:r>
          </a:p>
        </p:txBody>
      </p:sp>
      <p:sp>
        <p:nvSpPr>
          <p:cNvPr id="18434" name="Rectangle 14"/>
          <p:cNvSpPr>
            <a:spLocks noGrp="1" noChangeArrowheads="1"/>
          </p:cNvSpPr>
          <p:nvPr>
            <p:ph type="body" idx="1"/>
          </p:nvPr>
        </p:nvSpPr>
        <p:spPr/>
        <p:txBody>
          <a:bodyPr>
            <a:normAutofit lnSpcReduction="10000"/>
          </a:bodyPr>
          <a:lstStyle/>
          <a:p>
            <a:pPr eaLnBrk="1" hangingPunct="1">
              <a:lnSpc>
                <a:spcPct val="90000"/>
              </a:lnSpc>
            </a:pPr>
            <a:r>
              <a:rPr lang="en-US" altLang="en-US" sz="2400"/>
              <a:t>Global Internet viewed as collection of autonomous systems.  </a:t>
            </a:r>
          </a:p>
          <a:p>
            <a:pPr eaLnBrk="1" hangingPunct="1">
              <a:lnSpc>
                <a:spcPct val="90000"/>
              </a:lnSpc>
            </a:pPr>
            <a:r>
              <a:rPr lang="en-US" altLang="en-US" sz="2400" b="1"/>
              <a:t>Autonomous system (AS)</a:t>
            </a:r>
            <a:r>
              <a:rPr lang="en-US" altLang="en-US" sz="2400"/>
              <a:t> is a set of routers or networks administered by a single organization </a:t>
            </a:r>
          </a:p>
          <a:p>
            <a:pPr eaLnBrk="1" hangingPunct="1">
              <a:lnSpc>
                <a:spcPct val="90000"/>
              </a:lnSpc>
            </a:pPr>
            <a:r>
              <a:rPr lang="en-US" altLang="en-US" sz="2400"/>
              <a:t>Same routing protocol need not be run within the AS</a:t>
            </a:r>
          </a:p>
          <a:p>
            <a:pPr eaLnBrk="1" hangingPunct="1">
              <a:lnSpc>
                <a:spcPct val="90000"/>
              </a:lnSpc>
            </a:pPr>
            <a:r>
              <a:rPr lang="en-US" altLang="en-US" sz="2400"/>
              <a:t>But, to the outside world, an AS should present a </a:t>
            </a:r>
            <a:r>
              <a:rPr lang="en-US" altLang="en-US" sz="2400" i="1"/>
              <a:t>consistent picture of what ASs are reachable</a:t>
            </a:r>
            <a:r>
              <a:rPr lang="en-US" altLang="en-US" sz="2400"/>
              <a:t> through it</a:t>
            </a:r>
          </a:p>
          <a:p>
            <a:pPr eaLnBrk="1" hangingPunct="1">
              <a:lnSpc>
                <a:spcPct val="90000"/>
              </a:lnSpc>
            </a:pPr>
            <a:r>
              <a:rPr lang="en-US" altLang="en-US" sz="2400" b="1"/>
              <a:t>Stub AS:</a:t>
            </a:r>
            <a:r>
              <a:rPr lang="en-US" altLang="en-US" sz="2400"/>
              <a:t> has only a single connection to the outside world.  </a:t>
            </a:r>
          </a:p>
          <a:p>
            <a:pPr eaLnBrk="1" hangingPunct="1">
              <a:lnSpc>
                <a:spcPct val="90000"/>
              </a:lnSpc>
            </a:pPr>
            <a:r>
              <a:rPr lang="en-US" altLang="en-US" sz="2400" b="1"/>
              <a:t>Multihomed AS:</a:t>
            </a:r>
            <a:r>
              <a:rPr lang="en-US" altLang="en-US" sz="2400"/>
              <a:t> has multiple connections to the outside world, but refuses to carry transit traffic</a:t>
            </a:r>
          </a:p>
          <a:p>
            <a:pPr eaLnBrk="1" hangingPunct="1">
              <a:lnSpc>
                <a:spcPct val="90000"/>
              </a:lnSpc>
            </a:pPr>
            <a:r>
              <a:rPr lang="en-US" altLang="en-US" sz="2400" b="1"/>
              <a:t>Transit AS:</a:t>
            </a:r>
            <a:r>
              <a:rPr lang="en-US" altLang="en-US" sz="2400"/>
              <a:t> has multiple connections to the outside world, and can carry transit and local traffic.</a:t>
            </a:r>
          </a:p>
          <a:p>
            <a:pPr eaLnBrk="1" hangingPunct="1">
              <a:lnSpc>
                <a:spcPct val="90000"/>
              </a:lnSpc>
            </a:pPr>
            <a:endParaRPr lang="en-US" altLang="en-US" sz="2400"/>
          </a:p>
        </p:txBody>
      </p:sp>
    </p:spTree>
    <p:extLst>
      <p:ext uri="{BB962C8B-B14F-4D97-AF65-F5344CB8AC3E}">
        <p14:creationId xmlns:p14="http://schemas.microsoft.com/office/powerpoint/2010/main" val="40475431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pPr eaLnBrk="1" hangingPunct="1"/>
            <a:r>
              <a:rPr lang="en-US" altLang="en-US" dirty="0" smtClean="0">
                <a:solidFill>
                  <a:srgbClr val="C00000"/>
                </a:solidFill>
              </a:rPr>
              <a:t>NAT Operation (Overloading)</a:t>
            </a:r>
          </a:p>
        </p:txBody>
      </p:sp>
      <p:sp>
        <p:nvSpPr>
          <p:cNvPr id="57346" name="Rectangle 3"/>
          <p:cNvSpPr>
            <a:spLocks noGrp="1" noChangeArrowheads="1"/>
          </p:cNvSpPr>
          <p:nvPr>
            <p:ph type="body" idx="1"/>
          </p:nvPr>
        </p:nvSpPr>
        <p:spPr>
          <a:xfrm>
            <a:off x="1960563" y="4854576"/>
            <a:ext cx="8229600" cy="1743075"/>
          </a:xfrm>
        </p:spPr>
        <p:txBody>
          <a:bodyPr>
            <a:normAutofit lnSpcReduction="10000"/>
          </a:bodyPr>
          <a:lstStyle/>
          <a:p>
            <a:pPr eaLnBrk="1" hangingPunct="1">
              <a:lnSpc>
                <a:spcPct val="90000"/>
              </a:lnSpc>
            </a:pPr>
            <a:r>
              <a:rPr lang="en-US" altLang="en-US" sz="2100" dirty="0"/>
              <a:t>Hosts inside private networks generate packets with private IP address &amp; TCP/UDP port #s</a:t>
            </a:r>
          </a:p>
          <a:p>
            <a:pPr eaLnBrk="1" hangingPunct="1">
              <a:lnSpc>
                <a:spcPct val="90000"/>
              </a:lnSpc>
            </a:pPr>
            <a:r>
              <a:rPr lang="en-US" altLang="en-US" sz="2100" dirty="0"/>
              <a:t>NAT maps each private IP address &amp; port # into shared global IP address &amp; available port #</a:t>
            </a:r>
          </a:p>
          <a:p>
            <a:pPr eaLnBrk="1" hangingPunct="1">
              <a:lnSpc>
                <a:spcPct val="90000"/>
              </a:lnSpc>
            </a:pPr>
            <a:r>
              <a:rPr lang="en-US" altLang="en-US" sz="2100" dirty="0"/>
              <a:t>Translation table allows packets to be routed unambiguously</a:t>
            </a:r>
          </a:p>
        </p:txBody>
      </p:sp>
      <p:sp>
        <p:nvSpPr>
          <p:cNvPr id="57347" name="Text Box 4"/>
          <p:cNvSpPr txBox="1">
            <a:spLocks noChangeArrowheads="1"/>
          </p:cNvSpPr>
          <p:nvPr/>
        </p:nvSpPr>
        <p:spPr bwMode="auto">
          <a:xfrm>
            <a:off x="5194301" y="2921001"/>
            <a:ext cx="1489075" cy="835025"/>
          </a:xfrm>
          <a:prstGeom prst="rect">
            <a:avLst/>
          </a:prstGeom>
          <a:solidFill>
            <a:schemeClr val="hlink"/>
          </a:solidFill>
          <a:ln w="12700">
            <a:solidFill>
              <a:schemeClr val="tx1"/>
            </a:solidFill>
            <a:miter lim="800000"/>
            <a:headEnd/>
            <a:tailEnd/>
          </a:ln>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sz="2400"/>
              <a:t>NAT Device</a:t>
            </a:r>
          </a:p>
        </p:txBody>
      </p:sp>
      <p:sp>
        <p:nvSpPr>
          <p:cNvPr id="57348" name="AutoShape 5"/>
          <p:cNvSpPr>
            <a:spLocks noChangeArrowheads="1"/>
          </p:cNvSpPr>
          <p:nvPr/>
        </p:nvSpPr>
        <p:spPr bwMode="auto">
          <a:xfrm>
            <a:off x="1939926" y="1808164"/>
            <a:ext cx="2816225" cy="2720975"/>
          </a:xfrm>
          <a:prstGeom prst="cloudCallout">
            <a:avLst>
              <a:gd name="adj1" fmla="val -26778"/>
              <a:gd name="adj2" fmla="val 41014"/>
            </a:avLst>
          </a:prstGeom>
          <a:solidFill>
            <a:schemeClr val="bg1"/>
          </a:solidFill>
          <a:ln w="12700">
            <a:solidFill>
              <a:schemeClr val="tx1"/>
            </a:solidFill>
            <a:round/>
            <a:headEnd/>
            <a:tailEnd/>
          </a:ln>
        </p:spPr>
        <p:txBody>
          <a:bodyPr anchor="ct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57349" name="AutoShape 6"/>
          <p:cNvSpPr>
            <a:spLocks noChangeArrowheads="1"/>
          </p:cNvSpPr>
          <p:nvPr/>
        </p:nvSpPr>
        <p:spPr bwMode="auto">
          <a:xfrm flipH="1" flipV="1">
            <a:off x="7183439" y="1795464"/>
            <a:ext cx="2816225" cy="2720975"/>
          </a:xfrm>
          <a:prstGeom prst="cloudCallout">
            <a:avLst>
              <a:gd name="adj1" fmla="val -41486"/>
              <a:gd name="adj2" fmla="val 31037"/>
            </a:avLst>
          </a:prstGeom>
          <a:solidFill>
            <a:schemeClr val="bg1"/>
          </a:solidFill>
          <a:ln w="12700">
            <a:solidFill>
              <a:schemeClr val="tx1"/>
            </a:solidFill>
            <a:round/>
            <a:headEnd/>
            <a:tailEnd/>
          </a:ln>
        </p:spPr>
        <p:txBody>
          <a:bodyPr rot="10800000" anchor="ct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57350" name="Text Box 7"/>
          <p:cNvSpPr txBox="1">
            <a:spLocks noChangeArrowheads="1"/>
          </p:cNvSpPr>
          <p:nvPr/>
        </p:nvSpPr>
        <p:spPr bwMode="auto">
          <a:xfrm>
            <a:off x="2216150" y="2741614"/>
            <a:ext cx="197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Private Network</a:t>
            </a:r>
          </a:p>
        </p:txBody>
      </p:sp>
      <p:sp>
        <p:nvSpPr>
          <p:cNvPr id="57351" name="Text Box 8"/>
          <p:cNvSpPr txBox="1">
            <a:spLocks noChangeArrowheads="1"/>
          </p:cNvSpPr>
          <p:nvPr/>
        </p:nvSpPr>
        <p:spPr bwMode="auto">
          <a:xfrm>
            <a:off x="7694613" y="3003551"/>
            <a:ext cx="1879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Public Network</a:t>
            </a:r>
          </a:p>
        </p:txBody>
      </p:sp>
      <p:graphicFrame>
        <p:nvGraphicFramePr>
          <p:cNvPr id="57352" name="Object 9"/>
          <p:cNvGraphicFramePr>
            <a:graphicFrameLocks noChangeAspect="1"/>
          </p:cNvGraphicFramePr>
          <p:nvPr/>
        </p:nvGraphicFramePr>
        <p:xfrm>
          <a:off x="1930401" y="3562350"/>
          <a:ext cx="1127125" cy="1143000"/>
        </p:xfrm>
        <a:graphic>
          <a:graphicData uri="http://schemas.openxmlformats.org/presentationml/2006/ole">
            <mc:AlternateContent xmlns:mc="http://schemas.openxmlformats.org/markup-compatibility/2006">
              <mc:Choice xmlns:v="urn:schemas-microsoft-com:vml" Requires="v">
                <p:oleObj spid="_x0000_s1036" name="Clip" r:id="rId3" imgW="704905" imgH="714286" progId="MS_ClipArt_Gallery.2">
                  <p:embed/>
                </p:oleObj>
              </mc:Choice>
              <mc:Fallback>
                <p:oleObj name="Clip" r:id="rId3" imgW="704905" imgH="714286"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0401" y="3562350"/>
                        <a:ext cx="1127125"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57353" name="Object 10"/>
          <p:cNvGraphicFramePr>
            <a:graphicFrameLocks noChangeAspect="1"/>
          </p:cNvGraphicFramePr>
          <p:nvPr/>
        </p:nvGraphicFramePr>
        <p:xfrm>
          <a:off x="9486900" y="1835150"/>
          <a:ext cx="533400" cy="744538"/>
        </p:xfrm>
        <a:graphic>
          <a:graphicData uri="http://schemas.openxmlformats.org/presentationml/2006/ole">
            <mc:AlternateContent xmlns:mc="http://schemas.openxmlformats.org/markup-compatibility/2006">
              <mc:Choice xmlns:v="urn:schemas-microsoft-com:vml" Requires="v">
                <p:oleObj spid="_x0000_s1037" name="Clip" r:id="rId5" imgW="2044666" imgH="2857197" progId="MS_ClipArt_Gallery.2">
                  <p:embed/>
                </p:oleObj>
              </mc:Choice>
              <mc:Fallback>
                <p:oleObj name="Clip" r:id="rId5" imgW="2044666" imgH="2857197" progId="MS_ClipArt_Gallery.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86900" y="1835150"/>
                        <a:ext cx="533400" cy="744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57354" name="Freeform 11"/>
          <p:cNvSpPr>
            <a:spLocks/>
          </p:cNvSpPr>
          <p:nvPr/>
        </p:nvSpPr>
        <p:spPr bwMode="auto">
          <a:xfrm>
            <a:off x="3144839" y="3442772"/>
            <a:ext cx="184731" cy="369332"/>
          </a:xfrm>
          <a:custGeom>
            <a:avLst/>
            <a:gdLst>
              <a:gd name="T0" fmla="*/ 0 w 1133"/>
              <a:gd name="T1" fmla="*/ 1088707500 h 432"/>
              <a:gd name="T2" fmla="*/ 791328843 w 1133"/>
              <a:gd name="T3" fmla="*/ 246975313 h 432"/>
              <a:gd name="T4" fmla="*/ 2147483647 w 1133"/>
              <a:gd name="T5" fmla="*/ 0 h 432"/>
              <a:gd name="T6" fmla="*/ 0 60000 65536"/>
              <a:gd name="T7" fmla="*/ 0 60000 65536"/>
              <a:gd name="T8" fmla="*/ 0 60000 65536"/>
              <a:gd name="T9" fmla="*/ 0 w 1133"/>
              <a:gd name="T10" fmla="*/ 0 h 432"/>
              <a:gd name="T11" fmla="*/ 1133 w 1133"/>
              <a:gd name="T12" fmla="*/ 432 h 432"/>
            </a:gdLst>
            <a:ahLst/>
            <a:cxnLst>
              <a:cxn ang="T6">
                <a:pos x="T0" y="T1"/>
              </a:cxn>
              <a:cxn ang="T7">
                <a:pos x="T2" y="T3"/>
              </a:cxn>
              <a:cxn ang="T8">
                <a:pos x="T4" y="T5"/>
              </a:cxn>
            </a:cxnLst>
            <a:rect l="T9" t="T10" r="T11" b="T12"/>
            <a:pathLst>
              <a:path w="1133" h="432">
                <a:moveTo>
                  <a:pt x="0" y="432"/>
                </a:moveTo>
                <a:cubicBezTo>
                  <a:pt x="62" y="301"/>
                  <a:pt x="125" y="170"/>
                  <a:pt x="314" y="98"/>
                </a:cubicBezTo>
                <a:cubicBezTo>
                  <a:pt x="503" y="26"/>
                  <a:pt x="818" y="13"/>
                  <a:pt x="1133" y="0"/>
                </a:cubicBezTo>
              </a:path>
            </a:pathLst>
          </a:custGeom>
          <a:noFill/>
          <a:ln w="28575" cap="flat" cmpd="sng">
            <a:solidFill>
              <a:schemeClr val="hlink"/>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spAutoFit/>
          </a:bodyPr>
          <a:lstStyle/>
          <a:p>
            <a:endParaRPr lang="en-US"/>
          </a:p>
        </p:txBody>
      </p:sp>
      <p:sp>
        <p:nvSpPr>
          <p:cNvPr id="57355" name="Text Box 12"/>
          <p:cNvSpPr txBox="1">
            <a:spLocks noChangeArrowheads="1"/>
          </p:cNvSpPr>
          <p:nvPr/>
        </p:nvSpPr>
        <p:spPr bwMode="auto">
          <a:xfrm>
            <a:off x="2846389" y="3195639"/>
            <a:ext cx="1919287" cy="396875"/>
          </a:xfrm>
          <a:prstGeom prst="rect">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192.168.0.13;w</a:t>
            </a:r>
          </a:p>
        </p:txBody>
      </p:sp>
      <p:pic>
        <p:nvPicPr>
          <p:cNvPr id="57356" name="Picture 13" descr="BD07164_"/>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55789" y="1884364"/>
            <a:ext cx="1030287" cy="827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7" name="Freeform 14"/>
          <p:cNvSpPr>
            <a:spLocks/>
          </p:cNvSpPr>
          <p:nvPr/>
        </p:nvSpPr>
        <p:spPr bwMode="auto">
          <a:xfrm>
            <a:off x="3009901" y="2488684"/>
            <a:ext cx="184731" cy="369332"/>
          </a:xfrm>
          <a:custGeom>
            <a:avLst/>
            <a:gdLst>
              <a:gd name="T0" fmla="*/ 0 w 1198"/>
              <a:gd name="T1" fmla="*/ 254536575 h 428"/>
              <a:gd name="T2" fmla="*/ 1270158750 w 1198"/>
              <a:gd name="T3" fmla="*/ 138607800 h 428"/>
              <a:gd name="T4" fmla="*/ 2147483647 w 1198"/>
              <a:gd name="T5" fmla="*/ 1078626875 h 428"/>
              <a:gd name="T6" fmla="*/ 0 60000 65536"/>
              <a:gd name="T7" fmla="*/ 0 60000 65536"/>
              <a:gd name="T8" fmla="*/ 0 60000 65536"/>
              <a:gd name="T9" fmla="*/ 0 w 1198"/>
              <a:gd name="T10" fmla="*/ 0 h 428"/>
              <a:gd name="T11" fmla="*/ 1198 w 1198"/>
              <a:gd name="T12" fmla="*/ 428 h 428"/>
            </a:gdLst>
            <a:ahLst/>
            <a:cxnLst>
              <a:cxn ang="T6">
                <a:pos x="T0" y="T1"/>
              </a:cxn>
              <a:cxn ang="T7">
                <a:pos x="T2" y="T3"/>
              </a:cxn>
              <a:cxn ang="T8">
                <a:pos x="T4" y="T5"/>
              </a:cxn>
            </a:cxnLst>
            <a:rect l="T9" t="T10" r="T11" b="T12"/>
            <a:pathLst>
              <a:path w="1198" h="428">
                <a:moveTo>
                  <a:pt x="0" y="101"/>
                </a:moveTo>
                <a:cubicBezTo>
                  <a:pt x="152" y="50"/>
                  <a:pt x="304" y="0"/>
                  <a:pt x="504" y="55"/>
                </a:cubicBezTo>
                <a:cubicBezTo>
                  <a:pt x="704" y="110"/>
                  <a:pt x="951" y="269"/>
                  <a:pt x="1198" y="428"/>
                </a:cubicBezTo>
              </a:path>
            </a:pathLst>
          </a:custGeom>
          <a:noFill/>
          <a:ln w="28575" cap="flat" cmpd="sng">
            <a:solidFill>
              <a:schemeClr val="accent1"/>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spAutoFit/>
          </a:bodyPr>
          <a:lstStyle/>
          <a:p>
            <a:endParaRPr lang="en-US"/>
          </a:p>
        </p:txBody>
      </p:sp>
      <p:sp>
        <p:nvSpPr>
          <p:cNvPr id="57358" name="Text Box 15"/>
          <p:cNvSpPr txBox="1">
            <a:spLocks noChangeArrowheads="1"/>
          </p:cNvSpPr>
          <p:nvPr/>
        </p:nvSpPr>
        <p:spPr bwMode="auto">
          <a:xfrm>
            <a:off x="3173414" y="2259014"/>
            <a:ext cx="1862137" cy="396875"/>
          </a:xfrm>
          <a:prstGeom prst="rect">
            <a:avLst/>
          </a:prstGeom>
          <a:solidFill>
            <a:schemeClr val="accent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192.168.0.10;x</a:t>
            </a:r>
          </a:p>
        </p:txBody>
      </p:sp>
      <p:pic>
        <p:nvPicPr>
          <p:cNvPr id="57359" name="Picture 16" descr="BS01132_"/>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174164" y="3424238"/>
            <a:ext cx="896937"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60" name="AutoShape 17"/>
          <p:cNvSpPr>
            <a:spLocks noChangeArrowheads="1"/>
          </p:cNvSpPr>
          <p:nvPr/>
        </p:nvSpPr>
        <p:spPr bwMode="auto">
          <a:xfrm>
            <a:off x="4906964" y="1430339"/>
            <a:ext cx="3695615" cy="892175"/>
          </a:xfrm>
          <a:prstGeom prst="wedgeRectCallout">
            <a:avLst>
              <a:gd name="adj1" fmla="val -31505"/>
              <a:gd name="adj2" fmla="val 95917"/>
            </a:avLst>
          </a:prstGeom>
          <a:solidFill>
            <a:srgbClr val="92D050"/>
          </a:solidFill>
          <a:ln w="12700">
            <a:solidFill>
              <a:schemeClr val="tx1"/>
            </a:solidFill>
            <a:miter lim="800000"/>
            <a:headEnd/>
            <a:tailEnd/>
          </a:ln>
        </p:spPr>
        <p:txBody>
          <a:bodyPr anchor="ct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eaLnBrk="1" hangingPunct="1"/>
            <a:r>
              <a:rPr lang="en-US" altLang="en-US" sz="1600"/>
              <a:t>Address Translation Table:  192.168.0.10; x   128.100.10.15; y</a:t>
            </a:r>
          </a:p>
          <a:p>
            <a:pPr algn="l" eaLnBrk="1" hangingPunct="1"/>
            <a:r>
              <a:rPr lang="en-US" altLang="en-US" sz="1600"/>
              <a:t>192.168.0.13; w   128.100.10.15; z</a:t>
            </a:r>
          </a:p>
        </p:txBody>
      </p:sp>
      <p:sp>
        <p:nvSpPr>
          <p:cNvPr id="57361" name="Freeform 18"/>
          <p:cNvSpPr>
            <a:spLocks/>
          </p:cNvSpPr>
          <p:nvPr/>
        </p:nvSpPr>
        <p:spPr bwMode="auto">
          <a:xfrm>
            <a:off x="6715126" y="2568059"/>
            <a:ext cx="2625725" cy="369332"/>
          </a:xfrm>
          <a:custGeom>
            <a:avLst/>
            <a:gdLst>
              <a:gd name="T0" fmla="*/ 0 w 1654"/>
              <a:gd name="T1" fmla="*/ 1249997500 h 496"/>
              <a:gd name="T2" fmla="*/ 1718746563 w 1654"/>
              <a:gd name="T3" fmla="*/ 869454700 h 496"/>
              <a:gd name="T4" fmla="*/ 2147483647 w 1654"/>
              <a:gd name="T5" fmla="*/ 0 h 496"/>
              <a:gd name="T6" fmla="*/ 0 60000 65536"/>
              <a:gd name="T7" fmla="*/ 0 60000 65536"/>
              <a:gd name="T8" fmla="*/ 0 60000 65536"/>
              <a:gd name="T9" fmla="*/ 0 w 1654"/>
              <a:gd name="T10" fmla="*/ 0 h 496"/>
              <a:gd name="T11" fmla="*/ 1654 w 1654"/>
              <a:gd name="T12" fmla="*/ 496 h 496"/>
            </a:gdLst>
            <a:ahLst/>
            <a:cxnLst>
              <a:cxn ang="T6">
                <a:pos x="T0" y="T1"/>
              </a:cxn>
              <a:cxn ang="T7">
                <a:pos x="T2" y="T3"/>
              </a:cxn>
              <a:cxn ang="T8">
                <a:pos x="T4" y="T5"/>
              </a:cxn>
            </a:cxnLst>
            <a:rect l="T9" t="T10" r="T11" b="T12"/>
            <a:pathLst>
              <a:path w="1654" h="496">
                <a:moveTo>
                  <a:pt x="0" y="496"/>
                </a:moveTo>
                <a:cubicBezTo>
                  <a:pt x="114" y="472"/>
                  <a:pt x="406" y="428"/>
                  <a:pt x="682" y="345"/>
                </a:cubicBezTo>
                <a:cubicBezTo>
                  <a:pt x="958" y="262"/>
                  <a:pt x="1308" y="147"/>
                  <a:pt x="1654" y="0"/>
                </a:cubicBezTo>
              </a:path>
            </a:pathLst>
          </a:custGeom>
          <a:noFill/>
          <a:ln w="28575" cap="flat" cmpd="sng">
            <a:solidFill>
              <a:schemeClr val="accent1"/>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nchor="ctr">
            <a:spAutoFit/>
          </a:bodyPr>
          <a:lstStyle/>
          <a:p>
            <a:endParaRPr lang="en-US"/>
          </a:p>
        </p:txBody>
      </p:sp>
      <p:sp>
        <p:nvSpPr>
          <p:cNvPr id="57362" name="Text Box 19"/>
          <p:cNvSpPr txBox="1">
            <a:spLocks noChangeArrowheads="1"/>
          </p:cNvSpPr>
          <p:nvPr/>
        </p:nvSpPr>
        <p:spPr bwMode="auto">
          <a:xfrm>
            <a:off x="6811964" y="2528889"/>
            <a:ext cx="2003425" cy="396875"/>
          </a:xfrm>
          <a:prstGeom prst="rect">
            <a:avLst/>
          </a:prstGeom>
          <a:solidFill>
            <a:schemeClr val="accent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128.100.10.15;y</a:t>
            </a:r>
          </a:p>
        </p:txBody>
      </p:sp>
      <p:sp>
        <p:nvSpPr>
          <p:cNvPr id="57363" name="Freeform 20"/>
          <p:cNvSpPr>
            <a:spLocks/>
          </p:cNvSpPr>
          <p:nvPr/>
        </p:nvSpPr>
        <p:spPr bwMode="auto">
          <a:xfrm flipV="1">
            <a:off x="6750051" y="3551516"/>
            <a:ext cx="2524125" cy="369332"/>
          </a:xfrm>
          <a:custGeom>
            <a:avLst/>
            <a:gdLst>
              <a:gd name="T0" fmla="*/ 0 w 1133"/>
              <a:gd name="T1" fmla="*/ 290104639 h 432"/>
              <a:gd name="T2" fmla="*/ 1558445569 w 1133"/>
              <a:gd name="T3" fmla="*/ 65811181 h 432"/>
              <a:gd name="T4" fmla="*/ 2147483647 w 1133"/>
              <a:gd name="T5" fmla="*/ 0 h 432"/>
              <a:gd name="T6" fmla="*/ 0 60000 65536"/>
              <a:gd name="T7" fmla="*/ 0 60000 65536"/>
              <a:gd name="T8" fmla="*/ 0 60000 65536"/>
              <a:gd name="T9" fmla="*/ 0 w 1133"/>
              <a:gd name="T10" fmla="*/ 0 h 432"/>
              <a:gd name="T11" fmla="*/ 1133 w 1133"/>
              <a:gd name="T12" fmla="*/ 432 h 432"/>
            </a:gdLst>
            <a:ahLst/>
            <a:cxnLst>
              <a:cxn ang="T6">
                <a:pos x="T0" y="T1"/>
              </a:cxn>
              <a:cxn ang="T7">
                <a:pos x="T2" y="T3"/>
              </a:cxn>
              <a:cxn ang="T8">
                <a:pos x="T4" y="T5"/>
              </a:cxn>
            </a:cxnLst>
            <a:rect l="T9" t="T10" r="T11" b="T12"/>
            <a:pathLst>
              <a:path w="1133" h="432">
                <a:moveTo>
                  <a:pt x="0" y="432"/>
                </a:moveTo>
                <a:cubicBezTo>
                  <a:pt x="62" y="301"/>
                  <a:pt x="125" y="170"/>
                  <a:pt x="314" y="98"/>
                </a:cubicBezTo>
                <a:cubicBezTo>
                  <a:pt x="503" y="26"/>
                  <a:pt x="818" y="13"/>
                  <a:pt x="1133" y="0"/>
                </a:cubicBezTo>
              </a:path>
            </a:pathLst>
          </a:custGeom>
          <a:noFill/>
          <a:ln w="28575" cap="flat" cmpd="sng">
            <a:solidFill>
              <a:schemeClr val="hlink"/>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nchor="ctr">
            <a:spAutoFit/>
          </a:bodyPr>
          <a:lstStyle/>
          <a:p>
            <a:endParaRPr lang="en-US"/>
          </a:p>
        </p:txBody>
      </p:sp>
      <p:sp>
        <p:nvSpPr>
          <p:cNvPr id="57364" name="Text Box 21"/>
          <p:cNvSpPr txBox="1">
            <a:spLocks noChangeArrowheads="1"/>
          </p:cNvSpPr>
          <p:nvPr/>
        </p:nvSpPr>
        <p:spPr bwMode="auto">
          <a:xfrm>
            <a:off x="6810376" y="3716339"/>
            <a:ext cx="2073275" cy="396875"/>
          </a:xfrm>
          <a:prstGeom prst="rect">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a:t>128.100.10.15; z</a:t>
            </a:r>
          </a:p>
        </p:txBody>
      </p:sp>
    </p:spTree>
    <p:extLst>
      <p:ext uri="{BB962C8B-B14F-4D97-AF65-F5344CB8AC3E}">
        <p14:creationId xmlns:p14="http://schemas.microsoft.com/office/powerpoint/2010/main" val="11060705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838200" y="540001"/>
            <a:ext cx="7961313" cy="1020762"/>
          </a:xfrm>
        </p:spPr>
        <p:txBody>
          <a:bodyPr>
            <a:normAutofit fontScale="90000"/>
          </a:bodyPr>
          <a:lstStyle/>
          <a:p>
            <a:pPr eaLnBrk="1" hangingPunct="1"/>
            <a:r>
              <a:rPr lang="en-US" altLang="ko-KR" dirty="0" smtClean="0">
                <a:solidFill>
                  <a:srgbClr val="C00000"/>
                </a:solidFill>
                <a:ea typeface="Gulim" panose="020B0600000101010101" pitchFamily="34" charset="-127"/>
              </a:rPr>
              <a:t>Review: </a:t>
            </a:r>
            <a:br>
              <a:rPr lang="en-US" altLang="ko-KR" dirty="0" smtClean="0">
                <a:solidFill>
                  <a:srgbClr val="C00000"/>
                </a:solidFill>
                <a:ea typeface="Gulim" panose="020B0600000101010101" pitchFamily="34" charset="-127"/>
              </a:rPr>
            </a:br>
            <a:r>
              <a:rPr lang="en-US" altLang="en-US" sz="3400" dirty="0">
                <a:solidFill>
                  <a:srgbClr val="C00000"/>
                </a:solidFill>
              </a:rPr>
              <a:t>Routable and </a:t>
            </a:r>
            <a:r>
              <a:rPr lang="en-US" altLang="en-US" sz="3400" dirty="0" err="1">
                <a:solidFill>
                  <a:srgbClr val="C00000"/>
                </a:solidFill>
              </a:rPr>
              <a:t>Nonroutable</a:t>
            </a:r>
            <a:r>
              <a:rPr lang="en-US" altLang="en-US" sz="3400" dirty="0">
                <a:solidFill>
                  <a:srgbClr val="C00000"/>
                </a:solidFill>
              </a:rPr>
              <a:t> Addresses</a:t>
            </a:r>
          </a:p>
        </p:txBody>
      </p:sp>
      <p:sp>
        <p:nvSpPr>
          <p:cNvPr id="1296387" name="Rectangle 3"/>
          <p:cNvSpPr>
            <a:spLocks noGrp="1" noChangeArrowheads="1"/>
          </p:cNvSpPr>
          <p:nvPr>
            <p:ph type="body" idx="1"/>
          </p:nvPr>
        </p:nvSpPr>
        <p:spPr/>
        <p:txBody>
          <a:bodyPr/>
          <a:lstStyle/>
          <a:p>
            <a:pPr eaLnBrk="1" hangingPunct="1">
              <a:lnSpc>
                <a:spcPct val="90000"/>
              </a:lnSpc>
            </a:pPr>
            <a:r>
              <a:rPr lang="en-US" altLang="en-US" smtClean="0"/>
              <a:t>Nonroutable Address [RFC 1918]</a:t>
            </a:r>
          </a:p>
          <a:p>
            <a:pPr lvl="1" eaLnBrk="1" hangingPunct="1">
              <a:lnSpc>
                <a:spcPct val="90000"/>
              </a:lnSpc>
            </a:pPr>
            <a:r>
              <a:rPr lang="en-US" altLang="en-US" smtClean="0"/>
              <a:t>Internet Router ignore the following addresses.</a:t>
            </a:r>
          </a:p>
          <a:p>
            <a:pPr lvl="2" eaLnBrk="1" hangingPunct="1">
              <a:lnSpc>
                <a:spcPct val="90000"/>
              </a:lnSpc>
            </a:pPr>
            <a:r>
              <a:rPr lang="en-US" altLang="en-US" smtClean="0"/>
              <a:t>10.0.0.0 – 10.255.255.255</a:t>
            </a:r>
          </a:p>
          <a:p>
            <a:pPr lvl="2" eaLnBrk="1" hangingPunct="1">
              <a:lnSpc>
                <a:spcPct val="90000"/>
              </a:lnSpc>
            </a:pPr>
            <a:r>
              <a:rPr lang="en-US" altLang="en-US" smtClean="0"/>
              <a:t>172.16.0.0 – 172.31.255.255</a:t>
            </a:r>
          </a:p>
          <a:p>
            <a:pPr lvl="2" eaLnBrk="1" hangingPunct="1">
              <a:lnSpc>
                <a:spcPct val="90000"/>
              </a:lnSpc>
            </a:pPr>
            <a:r>
              <a:rPr lang="en-US" altLang="en-US" smtClean="0"/>
              <a:t>192.168.0.0 – 192.168.255.255</a:t>
            </a:r>
          </a:p>
          <a:p>
            <a:pPr lvl="1" eaLnBrk="1" hangingPunct="1">
              <a:lnSpc>
                <a:spcPct val="90000"/>
              </a:lnSpc>
            </a:pPr>
            <a:r>
              <a:rPr lang="en-US" altLang="en-US" smtClean="0"/>
              <a:t>Millions of networks can exist with the same nonroutable address.</a:t>
            </a:r>
          </a:p>
          <a:p>
            <a:pPr lvl="1" eaLnBrk="1" hangingPunct="1">
              <a:lnSpc>
                <a:spcPct val="90000"/>
              </a:lnSpc>
            </a:pPr>
            <a:r>
              <a:rPr lang="ja-JP" altLang="en-US" smtClean="0"/>
              <a:t>“</a:t>
            </a:r>
            <a:r>
              <a:rPr lang="en-US" altLang="ja-JP" smtClean="0"/>
              <a:t>Intranet</a:t>
            </a:r>
            <a:r>
              <a:rPr lang="ja-JP" altLang="en-US" smtClean="0"/>
              <a:t>”</a:t>
            </a:r>
            <a:r>
              <a:rPr lang="en-US" altLang="ja-JP" smtClean="0"/>
              <a:t> : Internal Internet</a:t>
            </a:r>
          </a:p>
          <a:p>
            <a:pPr lvl="1" eaLnBrk="1" hangingPunct="1">
              <a:lnSpc>
                <a:spcPct val="90000"/>
              </a:lnSpc>
            </a:pPr>
            <a:r>
              <a:rPr lang="en-US" altLang="en-US" smtClean="0"/>
              <a:t>NAT (Network Address Translation) router</a:t>
            </a:r>
          </a:p>
          <a:p>
            <a:pPr lvl="1" eaLnBrk="1" hangingPunct="1">
              <a:lnSpc>
                <a:spcPct val="90000"/>
              </a:lnSpc>
            </a:pPr>
            <a:r>
              <a:rPr lang="en-US" altLang="en-US" smtClean="0"/>
              <a:t>Side benefit : </a:t>
            </a:r>
            <a:r>
              <a:rPr lang="ja-JP" altLang="en-US" smtClean="0"/>
              <a:t>“</a:t>
            </a:r>
            <a:r>
              <a:rPr lang="en-US" altLang="ja-JP" smtClean="0"/>
              <a:t>Security</a:t>
            </a:r>
            <a:r>
              <a:rPr lang="ja-JP" altLang="en-US" smtClean="0"/>
              <a:t>”</a:t>
            </a:r>
            <a:endParaRPr lang="en-US" altLang="ja-JP" smtClean="0"/>
          </a:p>
          <a:p>
            <a:pPr lvl="1" eaLnBrk="1" hangingPunct="1">
              <a:lnSpc>
                <a:spcPct val="90000"/>
              </a:lnSpc>
            </a:pPr>
            <a:endParaRPr lang="en-US" altLang="en-US" smtClean="0"/>
          </a:p>
        </p:txBody>
      </p:sp>
    </p:spTree>
    <p:extLst>
      <p:ext uri="{BB962C8B-B14F-4D97-AF65-F5344CB8AC3E}">
        <p14:creationId xmlns:p14="http://schemas.microsoft.com/office/powerpoint/2010/main" val="27119335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96387">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96387">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96387">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963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21895" y="493713"/>
            <a:ext cx="9222205" cy="838200"/>
          </a:xfrm>
        </p:spPr>
        <p:txBody>
          <a:bodyPr/>
          <a:lstStyle/>
          <a:p>
            <a:pPr eaLnBrk="1" hangingPunct="1"/>
            <a:r>
              <a:rPr lang="en-US" dirty="0" smtClean="0">
                <a:solidFill>
                  <a:srgbClr val="C00000"/>
                </a:solidFill>
                <a:ea typeface="ＭＳ Ｐゴシック" pitchFamily="34" charset="-128"/>
              </a:rPr>
              <a:t>Summary</a:t>
            </a:r>
          </a:p>
        </p:txBody>
      </p:sp>
      <p:sp>
        <p:nvSpPr>
          <p:cNvPr id="6147" name="Rectangle 3"/>
          <p:cNvSpPr>
            <a:spLocks noGrp="1" noChangeArrowheads="1"/>
          </p:cNvSpPr>
          <p:nvPr>
            <p:ph idx="1"/>
          </p:nvPr>
        </p:nvSpPr>
        <p:spPr>
          <a:xfrm>
            <a:off x="902368" y="1495676"/>
            <a:ext cx="10097589" cy="4437062"/>
          </a:xfrm>
        </p:spPr>
        <p:txBody>
          <a:bodyPr/>
          <a:lstStyle/>
          <a:p>
            <a:pPr marL="0" indent="0">
              <a:buNone/>
              <a:defRPr/>
            </a:pPr>
            <a:r>
              <a:rPr lang="en-CA" dirty="0"/>
              <a:t>This chapter described</a:t>
            </a:r>
            <a:r>
              <a:rPr lang="en-CA" dirty="0" smtClean="0"/>
              <a:t>:</a:t>
            </a:r>
          </a:p>
          <a:p>
            <a:r>
              <a:rPr lang="en-US" altLang="en-US" dirty="0">
                <a:solidFill>
                  <a:schemeClr val="tx2"/>
                </a:solidFill>
              </a:rPr>
              <a:t>Basic Routing</a:t>
            </a:r>
          </a:p>
          <a:p>
            <a:r>
              <a:rPr lang="en-US" altLang="en-US" dirty="0"/>
              <a:t>Routing Information Protocol (RIP)</a:t>
            </a:r>
          </a:p>
          <a:p>
            <a:r>
              <a:rPr lang="en-US" altLang="en-US" dirty="0"/>
              <a:t>Open Shortest Path First (OSPF)</a:t>
            </a:r>
          </a:p>
          <a:p>
            <a:r>
              <a:rPr lang="en-US" altLang="en-US" dirty="0" smtClean="0"/>
              <a:t>Dynamic </a:t>
            </a:r>
            <a:r>
              <a:rPr lang="en-US" altLang="en-US" dirty="0"/>
              <a:t>Host Configuration Protocol (DHCP)</a:t>
            </a:r>
          </a:p>
          <a:p>
            <a:r>
              <a:rPr lang="en-US" altLang="en-US" dirty="0"/>
              <a:t>Network Address Translation (NAT)</a:t>
            </a:r>
          </a:p>
          <a:p>
            <a:pPr marL="0" indent="0">
              <a:buNone/>
              <a:defRPr/>
            </a:pPr>
            <a:endParaRPr lang="en-CA" dirty="0"/>
          </a:p>
          <a:p>
            <a:pPr marL="0" indent="0">
              <a:buNone/>
              <a:defRPr/>
            </a:pPr>
            <a:endParaRPr lang="en-US" dirty="0" smtClean="0">
              <a:cs typeface="Arial" charset="0"/>
            </a:endParaRPr>
          </a:p>
        </p:txBody>
      </p:sp>
    </p:spTree>
    <p:extLst>
      <p:ext uri="{BB962C8B-B14F-4D97-AF65-F5344CB8AC3E}">
        <p14:creationId xmlns:p14="http://schemas.microsoft.com/office/powerpoint/2010/main" val="24366306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21895" y="493713"/>
            <a:ext cx="9222205" cy="838200"/>
          </a:xfrm>
        </p:spPr>
        <p:txBody>
          <a:bodyPr/>
          <a:lstStyle/>
          <a:p>
            <a:pPr eaLnBrk="1" hangingPunct="1"/>
            <a:r>
              <a:rPr lang="en-US" dirty="0" smtClean="0">
                <a:solidFill>
                  <a:srgbClr val="C00000"/>
                </a:solidFill>
                <a:ea typeface="ＭＳ Ｐゴシック" pitchFamily="34" charset="-128"/>
              </a:rPr>
              <a:t>Summary</a:t>
            </a:r>
          </a:p>
        </p:txBody>
      </p:sp>
      <p:sp>
        <p:nvSpPr>
          <p:cNvPr id="6147" name="Rectangle 3"/>
          <p:cNvSpPr>
            <a:spLocks noGrp="1" noChangeArrowheads="1"/>
          </p:cNvSpPr>
          <p:nvPr>
            <p:ph idx="1"/>
          </p:nvPr>
        </p:nvSpPr>
        <p:spPr>
          <a:xfrm>
            <a:off x="902368" y="1495676"/>
            <a:ext cx="10097589" cy="4437062"/>
          </a:xfrm>
        </p:spPr>
        <p:txBody>
          <a:bodyPr/>
          <a:lstStyle/>
          <a:p>
            <a:pPr marL="0" indent="0">
              <a:buNone/>
              <a:defRPr/>
            </a:pPr>
            <a:r>
              <a:rPr lang="en-CA" dirty="0"/>
              <a:t>This chapter described</a:t>
            </a:r>
            <a:r>
              <a:rPr lang="en-CA" dirty="0" smtClean="0"/>
              <a:t>:</a:t>
            </a:r>
          </a:p>
          <a:p>
            <a:r>
              <a:rPr lang="en-US" altLang="en-US" dirty="0">
                <a:solidFill>
                  <a:schemeClr val="tx2"/>
                </a:solidFill>
              </a:rPr>
              <a:t>Basic Routing</a:t>
            </a:r>
          </a:p>
          <a:p>
            <a:r>
              <a:rPr lang="en-US" altLang="en-US" dirty="0"/>
              <a:t>Routing Information Protocol (RIP)</a:t>
            </a:r>
          </a:p>
          <a:p>
            <a:r>
              <a:rPr lang="en-US" altLang="en-US" dirty="0"/>
              <a:t>Open Shortest Path First (OSPF)</a:t>
            </a:r>
          </a:p>
          <a:p>
            <a:r>
              <a:rPr lang="en-US" altLang="en-US" dirty="0"/>
              <a:t>Border Gateway Protocol (BGP)</a:t>
            </a:r>
          </a:p>
          <a:p>
            <a:r>
              <a:rPr lang="en-US" altLang="en-US" dirty="0"/>
              <a:t>Dynamic Host Configuration Protocol (DHCP)</a:t>
            </a:r>
          </a:p>
          <a:p>
            <a:r>
              <a:rPr lang="en-US" altLang="en-US" dirty="0"/>
              <a:t>Network Address Translation (NAT)</a:t>
            </a:r>
          </a:p>
          <a:p>
            <a:pPr marL="0" indent="0">
              <a:buNone/>
              <a:defRPr/>
            </a:pPr>
            <a:endParaRPr lang="en-CA" dirty="0"/>
          </a:p>
          <a:p>
            <a:pPr marL="0" indent="0">
              <a:buNone/>
              <a:defRPr/>
            </a:pPr>
            <a:endParaRPr lang="en-US" dirty="0" smtClean="0">
              <a:cs typeface="Arial" charset="0"/>
            </a:endParaRPr>
          </a:p>
        </p:txBody>
      </p:sp>
    </p:spTree>
    <p:extLst>
      <p:ext uri="{BB962C8B-B14F-4D97-AF65-F5344CB8AC3E}">
        <p14:creationId xmlns:p14="http://schemas.microsoft.com/office/powerpoint/2010/main" val="309045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altLang="en-US" dirty="0" smtClean="0">
                <a:solidFill>
                  <a:srgbClr val="C00000"/>
                </a:solidFill>
              </a:rPr>
              <a:t>AS Number</a:t>
            </a:r>
          </a:p>
        </p:txBody>
      </p:sp>
      <p:sp>
        <p:nvSpPr>
          <p:cNvPr id="19458" name="Rectangle 4"/>
          <p:cNvSpPr>
            <a:spLocks noGrp="1" noChangeArrowheads="1"/>
          </p:cNvSpPr>
          <p:nvPr>
            <p:ph type="body" idx="1"/>
          </p:nvPr>
        </p:nvSpPr>
        <p:spPr/>
        <p:txBody>
          <a:bodyPr/>
          <a:lstStyle/>
          <a:p>
            <a:pPr eaLnBrk="1" hangingPunct="1">
              <a:lnSpc>
                <a:spcPct val="80000"/>
              </a:lnSpc>
            </a:pPr>
            <a:r>
              <a:rPr lang="en-US" altLang="en-US" sz="2600"/>
              <a:t>For exterior routing, an AS needs a globally unique AS 16-bit integer number</a:t>
            </a:r>
          </a:p>
          <a:p>
            <a:pPr eaLnBrk="1" hangingPunct="1">
              <a:lnSpc>
                <a:spcPct val="80000"/>
              </a:lnSpc>
            </a:pPr>
            <a:r>
              <a:rPr lang="en-US" altLang="en-US" sz="2600"/>
              <a:t>Currently, there are about 11,000 registered ASs in Internet (and growing)</a:t>
            </a:r>
          </a:p>
          <a:p>
            <a:pPr eaLnBrk="1" hangingPunct="1">
              <a:lnSpc>
                <a:spcPct val="80000"/>
              </a:lnSpc>
            </a:pPr>
            <a:r>
              <a:rPr lang="en-US" altLang="en-US" sz="2600" i="1"/>
              <a:t>Stub AS</a:t>
            </a:r>
            <a:r>
              <a:rPr lang="en-US" altLang="en-US" sz="2600"/>
              <a:t>, which is the most common type, does not need an AS number since the prefixes are placed at the provider</a:t>
            </a:r>
            <a:r>
              <a:rPr lang="ja-JP" altLang="en-US" sz="2600"/>
              <a:t>’</a:t>
            </a:r>
            <a:r>
              <a:rPr lang="en-US" altLang="ja-JP" sz="2600"/>
              <a:t>s routing table</a:t>
            </a:r>
          </a:p>
          <a:p>
            <a:pPr eaLnBrk="1" hangingPunct="1">
              <a:lnSpc>
                <a:spcPct val="80000"/>
              </a:lnSpc>
            </a:pPr>
            <a:r>
              <a:rPr lang="en-US" altLang="en-US" sz="2600" i="1"/>
              <a:t>Transit AS</a:t>
            </a:r>
            <a:r>
              <a:rPr lang="en-US" altLang="en-US" sz="2600"/>
              <a:t> needs an AS number</a:t>
            </a:r>
          </a:p>
          <a:p>
            <a:pPr eaLnBrk="1" hangingPunct="1">
              <a:lnSpc>
                <a:spcPct val="80000"/>
              </a:lnSpc>
            </a:pPr>
            <a:r>
              <a:rPr lang="en-US" altLang="en-US" sz="2600"/>
              <a:t>Request an AS number from the ARIN, RIPE and APNIC</a:t>
            </a:r>
            <a:endParaRPr lang="en-US" altLang="ko-KR" sz="2600">
              <a:ea typeface="Gulim" panose="020B0600000101010101" pitchFamily="34" charset="-127"/>
            </a:endParaRPr>
          </a:p>
          <a:p>
            <a:pPr lvl="1" eaLnBrk="1" hangingPunct="1">
              <a:lnSpc>
                <a:spcPct val="80000"/>
              </a:lnSpc>
            </a:pPr>
            <a:r>
              <a:rPr lang="en-US" altLang="ko-KR" sz="2200">
                <a:ea typeface="Gulim" panose="020B0600000101010101" pitchFamily="34" charset="-127"/>
              </a:rPr>
              <a:t>ARIN: </a:t>
            </a:r>
            <a:r>
              <a:rPr lang="en-US" altLang="en-US" sz="2200"/>
              <a:t>American Registry for Internet Numbers </a:t>
            </a:r>
            <a:endParaRPr lang="en-US" altLang="ko-KR" sz="2200">
              <a:ea typeface="Gulim" panose="020B0600000101010101" pitchFamily="34" charset="-127"/>
            </a:endParaRPr>
          </a:p>
          <a:p>
            <a:pPr lvl="1" eaLnBrk="1" hangingPunct="1">
              <a:lnSpc>
                <a:spcPct val="80000"/>
              </a:lnSpc>
            </a:pPr>
            <a:r>
              <a:rPr lang="en-US" altLang="ko-KR" sz="2200">
                <a:ea typeface="Gulim" panose="020B0600000101010101" pitchFamily="34" charset="-127"/>
              </a:rPr>
              <a:t>RIPE: </a:t>
            </a:r>
            <a:r>
              <a:rPr lang="en-US" altLang="en-US" sz="2200"/>
              <a:t>Réseaux IP Européens </a:t>
            </a:r>
            <a:endParaRPr lang="en-US" altLang="ko-KR" sz="2200">
              <a:ea typeface="Gulim" panose="020B0600000101010101" pitchFamily="34" charset="-127"/>
            </a:endParaRPr>
          </a:p>
          <a:p>
            <a:pPr lvl="1" eaLnBrk="1" hangingPunct="1">
              <a:lnSpc>
                <a:spcPct val="80000"/>
              </a:lnSpc>
            </a:pPr>
            <a:r>
              <a:rPr lang="en-US" altLang="ko-KR" sz="2200">
                <a:ea typeface="Gulim" panose="020B0600000101010101" pitchFamily="34" charset="-127"/>
              </a:rPr>
              <a:t>APNIC: </a:t>
            </a:r>
            <a:r>
              <a:rPr lang="en-US" altLang="en-US" sz="2200"/>
              <a:t>Asia Pacific Network Information Centre </a:t>
            </a:r>
          </a:p>
          <a:p>
            <a:pPr eaLnBrk="1" hangingPunct="1">
              <a:lnSpc>
                <a:spcPct val="80000"/>
              </a:lnSpc>
            </a:pPr>
            <a:endParaRPr lang="en-US" altLang="en-US" sz="2600"/>
          </a:p>
        </p:txBody>
      </p:sp>
    </p:spTree>
    <p:extLst>
      <p:ext uri="{BB962C8B-B14F-4D97-AF65-F5344CB8AC3E}">
        <p14:creationId xmlns:p14="http://schemas.microsoft.com/office/powerpoint/2010/main" val="1741297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846138" y="572756"/>
            <a:ext cx="7772400" cy="685800"/>
          </a:xfrm>
        </p:spPr>
        <p:txBody>
          <a:bodyPr>
            <a:normAutofit fontScale="90000"/>
          </a:bodyPr>
          <a:lstStyle/>
          <a:p>
            <a:pPr eaLnBrk="1" hangingPunct="1"/>
            <a:r>
              <a:rPr lang="en-US" altLang="en-US" dirty="0" smtClean="0">
                <a:solidFill>
                  <a:srgbClr val="C00000"/>
                </a:solidFill>
              </a:rPr>
              <a:t>Inter and Intra Domain Routing</a:t>
            </a:r>
          </a:p>
        </p:txBody>
      </p:sp>
      <p:sp>
        <p:nvSpPr>
          <p:cNvPr id="20482" name="Oval 4"/>
          <p:cNvSpPr>
            <a:spLocks noChangeArrowheads="1"/>
          </p:cNvSpPr>
          <p:nvPr/>
        </p:nvSpPr>
        <p:spPr bwMode="auto">
          <a:xfrm>
            <a:off x="2790825" y="3178175"/>
            <a:ext cx="2590800" cy="1447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20483" name="Oval 5"/>
          <p:cNvSpPr>
            <a:spLocks noChangeArrowheads="1"/>
          </p:cNvSpPr>
          <p:nvPr/>
        </p:nvSpPr>
        <p:spPr bwMode="auto">
          <a:xfrm>
            <a:off x="4772025" y="5006975"/>
            <a:ext cx="2590800" cy="1447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20484" name="Oval 6"/>
          <p:cNvSpPr>
            <a:spLocks noChangeArrowheads="1"/>
          </p:cNvSpPr>
          <p:nvPr/>
        </p:nvSpPr>
        <p:spPr bwMode="auto">
          <a:xfrm>
            <a:off x="6677025" y="3330575"/>
            <a:ext cx="2590800" cy="1447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20485" name="Text Box 7"/>
          <p:cNvSpPr txBox="1">
            <a:spLocks noChangeArrowheads="1"/>
          </p:cNvSpPr>
          <p:nvPr/>
        </p:nvSpPr>
        <p:spPr bwMode="auto">
          <a:xfrm>
            <a:off x="4543426" y="3757613"/>
            <a:ext cx="377825" cy="406400"/>
          </a:xfrm>
          <a:prstGeom prst="rect">
            <a:avLst/>
          </a:prstGeom>
          <a:solidFill>
            <a:schemeClr val="hlink"/>
          </a:solidFill>
          <a:ln w="9525">
            <a:solidFill>
              <a:schemeClr val="tx1"/>
            </a:solidFill>
            <a:miter lim="800000"/>
            <a:headEnd/>
            <a:tailEnd/>
          </a:ln>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R</a:t>
            </a:r>
          </a:p>
        </p:txBody>
      </p:sp>
      <p:sp>
        <p:nvSpPr>
          <p:cNvPr id="20486" name="Text Box 8"/>
          <p:cNvSpPr txBox="1">
            <a:spLocks noChangeArrowheads="1"/>
          </p:cNvSpPr>
          <p:nvPr/>
        </p:nvSpPr>
        <p:spPr bwMode="auto">
          <a:xfrm>
            <a:off x="3705226" y="4062413"/>
            <a:ext cx="377825" cy="406400"/>
          </a:xfrm>
          <a:prstGeom prst="rect">
            <a:avLst/>
          </a:prstGeom>
          <a:solidFill>
            <a:schemeClr val="folHlink"/>
          </a:solidFill>
          <a:ln w="9525">
            <a:solidFill>
              <a:schemeClr val="tx1"/>
            </a:solidFill>
            <a:miter lim="800000"/>
            <a:headEnd/>
            <a:tailEnd/>
          </a:ln>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R</a:t>
            </a:r>
          </a:p>
        </p:txBody>
      </p:sp>
      <p:sp>
        <p:nvSpPr>
          <p:cNvPr id="20487" name="Text Box 9"/>
          <p:cNvSpPr txBox="1">
            <a:spLocks noChangeArrowheads="1"/>
          </p:cNvSpPr>
          <p:nvPr/>
        </p:nvSpPr>
        <p:spPr bwMode="auto">
          <a:xfrm>
            <a:off x="3476626" y="3452813"/>
            <a:ext cx="377825" cy="406400"/>
          </a:xfrm>
          <a:prstGeom prst="rect">
            <a:avLst/>
          </a:prstGeom>
          <a:solidFill>
            <a:schemeClr val="folHlink"/>
          </a:solidFill>
          <a:ln w="9525">
            <a:solidFill>
              <a:schemeClr val="tx1"/>
            </a:solidFill>
            <a:miter lim="800000"/>
            <a:headEnd/>
            <a:tailEnd/>
          </a:ln>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R</a:t>
            </a:r>
          </a:p>
        </p:txBody>
      </p:sp>
      <p:sp>
        <p:nvSpPr>
          <p:cNvPr id="20488" name="Text Box 10"/>
          <p:cNvSpPr txBox="1">
            <a:spLocks noChangeArrowheads="1"/>
          </p:cNvSpPr>
          <p:nvPr/>
        </p:nvSpPr>
        <p:spPr bwMode="auto">
          <a:xfrm>
            <a:off x="6448426" y="5510213"/>
            <a:ext cx="377825" cy="406400"/>
          </a:xfrm>
          <a:prstGeom prst="rect">
            <a:avLst/>
          </a:prstGeom>
          <a:solidFill>
            <a:schemeClr val="hlink"/>
          </a:solidFill>
          <a:ln w="9525">
            <a:solidFill>
              <a:schemeClr val="tx1"/>
            </a:solidFill>
            <a:miter lim="800000"/>
            <a:headEnd/>
            <a:tailEnd/>
          </a:ln>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R</a:t>
            </a:r>
          </a:p>
        </p:txBody>
      </p:sp>
      <p:sp>
        <p:nvSpPr>
          <p:cNvPr id="20489" name="Text Box 11"/>
          <p:cNvSpPr txBox="1">
            <a:spLocks noChangeArrowheads="1"/>
          </p:cNvSpPr>
          <p:nvPr/>
        </p:nvSpPr>
        <p:spPr bwMode="auto">
          <a:xfrm>
            <a:off x="5305426" y="5662613"/>
            <a:ext cx="377825" cy="406400"/>
          </a:xfrm>
          <a:prstGeom prst="rect">
            <a:avLst/>
          </a:prstGeom>
          <a:solidFill>
            <a:schemeClr val="folHlink"/>
          </a:solidFill>
          <a:ln w="9525">
            <a:solidFill>
              <a:schemeClr val="tx1"/>
            </a:solidFill>
            <a:miter lim="800000"/>
            <a:headEnd/>
            <a:tailEnd/>
          </a:ln>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R</a:t>
            </a:r>
          </a:p>
        </p:txBody>
      </p:sp>
      <p:sp>
        <p:nvSpPr>
          <p:cNvPr id="20490" name="Text Box 12"/>
          <p:cNvSpPr txBox="1">
            <a:spLocks noChangeArrowheads="1"/>
          </p:cNvSpPr>
          <p:nvPr/>
        </p:nvSpPr>
        <p:spPr bwMode="auto">
          <a:xfrm>
            <a:off x="7896226" y="4291013"/>
            <a:ext cx="377825" cy="406400"/>
          </a:xfrm>
          <a:prstGeom prst="rect">
            <a:avLst/>
          </a:prstGeom>
          <a:solidFill>
            <a:schemeClr val="folHlink"/>
          </a:solidFill>
          <a:ln w="9525">
            <a:solidFill>
              <a:schemeClr val="tx1"/>
            </a:solidFill>
            <a:miter lim="800000"/>
            <a:headEnd/>
            <a:tailEnd/>
          </a:ln>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R</a:t>
            </a:r>
          </a:p>
        </p:txBody>
      </p:sp>
      <p:sp>
        <p:nvSpPr>
          <p:cNvPr id="20491" name="Text Box 13"/>
          <p:cNvSpPr txBox="1">
            <a:spLocks noChangeArrowheads="1"/>
          </p:cNvSpPr>
          <p:nvPr/>
        </p:nvSpPr>
        <p:spPr bwMode="auto">
          <a:xfrm>
            <a:off x="6981826" y="3910013"/>
            <a:ext cx="377825" cy="406400"/>
          </a:xfrm>
          <a:prstGeom prst="rect">
            <a:avLst/>
          </a:prstGeom>
          <a:solidFill>
            <a:schemeClr val="hlink"/>
          </a:solidFill>
          <a:ln w="9525">
            <a:solidFill>
              <a:schemeClr val="tx1"/>
            </a:solidFill>
            <a:miter lim="800000"/>
            <a:headEnd/>
            <a:tailEnd/>
          </a:ln>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R</a:t>
            </a:r>
          </a:p>
        </p:txBody>
      </p:sp>
      <p:sp>
        <p:nvSpPr>
          <p:cNvPr id="20492" name="Text Box 14"/>
          <p:cNvSpPr txBox="1">
            <a:spLocks noChangeArrowheads="1"/>
          </p:cNvSpPr>
          <p:nvPr/>
        </p:nvSpPr>
        <p:spPr bwMode="auto">
          <a:xfrm>
            <a:off x="8277226" y="3681413"/>
            <a:ext cx="377825" cy="406400"/>
          </a:xfrm>
          <a:prstGeom prst="rect">
            <a:avLst/>
          </a:prstGeom>
          <a:solidFill>
            <a:schemeClr val="folHlink"/>
          </a:solidFill>
          <a:ln w="9525">
            <a:solidFill>
              <a:schemeClr val="tx1"/>
            </a:solidFill>
            <a:miter lim="800000"/>
            <a:headEnd/>
            <a:tailEnd/>
          </a:ln>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R</a:t>
            </a:r>
          </a:p>
        </p:txBody>
      </p:sp>
      <p:sp>
        <p:nvSpPr>
          <p:cNvPr id="901135" name="Line 15"/>
          <p:cNvSpPr>
            <a:spLocks noChangeShapeType="1"/>
          </p:cNvSpPr>
          <p:nvPr/>
        </p:nvSpPr>
        <p:spPr bwMode="auto">
          <a:xfrm>
            <a:off x="4924425" y="3940175"/>
            <a:ext cx="2057400" cy="152400"/>
          </a:xfrm>
          <a:prstGeom prst="line">
            <a:avLst/>
          </a:prstGeom>
          <a:noFill/>
          <a:ln w="38100">
            <a:solidFill>
              <a:srgbClr val="FF33CC"/>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01136" name="Line 16"/>
          <p:cNvSpPr>
            <a:spLocks noChangeShapeType="1"/>
          </p:cNvSpPr>
          <p:nvPr/>
        </p:nvSpPr>
        <p:spPr bwMode="auto">
          <a:xfrm flipV="1">
            <a:off x="6677025" y="4321175"/>
            <a:ext cx="533400" cy="1143000"/>
          </a:xfrm>
          <a:prstGeom prst="line">
            <a:avLst/>
          </a:prstGeom>
          <a:noFill/>
          <a:ln w="38100">
            <a:solidFill>
              <a:srgbClr val="FF33CC"/>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01137" name="Line 17"/>
          <p:cNvSpPr>
            <a:spLocks noChangeShapeType="1"/>
          </p:cNvSpPr>
          <p:nvPr/>
        </p:nvSpPr>
        <p:spPr bwMode="auto">
          <a:xfrm>
            <a:off x="3879851" y="3630613"/>
            <a:ext cx="663575" cy="233362"/>
          </a:xfrm>
          <a:prstGeom prst="line">
            <a:avLst/>
          </a:prstGeom>
          <a:noFill/>
          <a:ln w="28575">
            <a:solidFill>
              <a:srgbClr val="66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01138" name="Line 18"/>
          <p:cNvSpPr>
            <a:spLocks noChangeShapeType="1"/>
          </p:cNvSpPr>
          <p:nvPr/>
        </p:nvSpPr>
        <p:spPr bwMode="auto">
          <a:xfrm flipH="1">
            <a:off x="4086225" y="4092575"/>
            <a:ext cx="457200" cy="152400"/>
          </a:xfrm>
          <a:prstGeom prst="line">
            <a:avLst/>
          </a:prstGeom>
          <a:noFill/>
          <a:ln w="28575">
            <a:solidFill>
              <a:srgbClr val="66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01139" name="Line 19"/>
          <p:cNvSpPr>
            <a:spLocks noChangeShapeType="1"/>
          </p:cNvSpPr>
          <p:nvPr/>
        </p:nvSpPr>
        <p:spPr bwMode="auto">
          <a:xfrm flipV="1">
            <a:off x="5686425" y="5692775"/>
            <a:ext cx="762000" cy="152400"/>
          </a:xfrm>
          <a:prstGeom prst="line">
            <a:avLst/>
          </a:prstGeom>
          <a:noFill/>
          <a:ln w="28575">
            <a:solidFill>
              <a:srgbClr val="66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01140" name="Line 20"/>
          <p:cNvSpPr>
            <a:spLocks noChangeShapeType="1"/>
          </p:cNvSpPr>
          <p:nvPr/>
        </p:nvSpPr>
        <p:spPr bwMode="auto">
          <a:xfrm flipH="1">
            <a:off x="7362825" y="3863975"/>
            <a:ext cx="914400" cy="228600"/>
          </a:xfrm>
          <a:prstGeom prst="line">
            <a:avLst/>
          </a:prstGeom>
          <a:noFill/>
          <a:ln w="28575">
            <a:solidFill>
              <a:srgbClr val="66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01141" name="Line 21"/>
          <p:cNvSpPr>
            <a:spLocks noChangeShapeType="1"/>
          </p:cNvSpPr>
          <p:nvPr/>
        </p:nvSpPr>
        <p:spPr bwMode="auto">
          <a:xfrm flipH="1">
            <a:off x="8277225" y="4092575"/>
            <a:ext cx="228600" cy="381000"/>
          </a:xfrm>
          <a:prstGeom prst="line">
            <a:avLst/>
          </a:prstGeom>
          <a:noFill/>
          <a:ln w="28575">
            <a:solidFill>
              <a:srgbClr val="66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500" name="Text Box 22"/>
          <p:cNvSpPr txBox="1">
            <a:spLocks noChangeArrowheads="1"/>
          </p:cNvSpPr>
          <p:nvPr/>
        </p:nvSpPr>
        <p:spPr bwMode="auto">
          <a:xfrm>
            <a:off x="2790825" y="4672014"/>
            <a:ext cx="763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AS A</a:t>
            </a:r>
          </a:p>
        </p:txBody>
      </p:sp>
      <p:sp>
        <p:nvSpPr>
          <p:cNvPr id="20501" name="Text Box 23"/>
          <p:cNvSpPr txBox="1">
            <a:spLocks noChangeArrowheads="1"/>
          </p:cNvSpPr>
          <p:nvPr/>
        </p:nvSpPr>
        <p:spPr bwMode="auto">
          <a:xfrm>
            <a:off x="7058025" y="6196014"/>
            <a:ext cx="763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AS B</a:t>
            </a:r>
          </a:p>
        </p:txBody>
      </p:sp>
      <p:sp>
        <p:nvSpPr>
          <p:cNvPr id="20502" name="Text Box 24"/>
          <p:cNvSpPr txBox="1">
            <a:spLocks noChangeArrowheads="1"/>
          </p:cNvSpPr>
          <p:nvPr/>
        </p:nvSpPr>
        <p:spPr bwMode="auto">
          <a:xfrm>
            <a:off x="8429626" y="4900614"/>
            <a:ext cx="777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AS C</a:t>
            </a:r>
          </a:p>
        </p:txBody>
      </p:sp>
      <p:sp>
        <p:nvSpPr>
          <p:cNvPr id="20503" name="Text Box 25"/>
          <p:cNvSpPr txBox="1">
            <a:spLocks noChangeArrowheads="1"/>
          </p:cNvSpPr>
          <p:nvPr/>
        </p:nvSpPr>
        <p:spPr bwMode="auto">
          <a:xfrm>
            <a:off x="4146551" y="3265489"/>
            <a:ext cx="620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IGP</a:t>
            </a:r>
          </a:p>
        </p:txBody>
      </p:sp>
      <p:sp>
        <p:nvSpPr>
          <p:cNvPr id="20504" name="Text Box 26"/>
          <p:cNvSpPr txBox="1">
            <a:spLocks noChangeArrowheads="1"/>
          </p:cNvSpPr>
          <p:nvPr/>
        </p:nvSpPr>
        <p:spPr bwMode="auto">
          <a:xfrm>
            <a:off x="5762626" y="3452814"/>
            <a:ext cx="720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EGP</a:t>
            </a:r>
          </a:p>
        </p:txBody>
      </p:sp>
      <p:sp>
        <p:nvSpPr>
          <p:cNvPr id="20505" name="Text Box 27"/>
          <p:cNvSpPr txBox="1">
            <a:spLocks noChangeArrowheads="1"/>
          </p:cNvSpPr>
          <p:nvPr/>
        </p:nvSpPr>
        <p:spPr bwMode="auto">
          <a:xfrm>
            <a:off x="7439026" y="3452814"/>
            <a:ext cx="620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IGP</a:t>
            </a:r>
          </a:p>
        </p:txBody>
      </p:sp>
      <p:sp>
        <p:nvSpPr>
          <p:cNvPr id="20506" name="Text Box 28"/>
          <p:cNvSpPr txBox="1">
            <a:spLocks noChangeArrowheads="1"/>
          </p:cNvSpPr>
          <p:nvPr/>
        </p:nvSpPr>
        <p:spPr bwMode="auto">
          <a:xfrm>
            <a:off x="5838826" y="5967414"/>
            <a:ext cx="620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a:t>IGP</a:t>
            </a:r>
          </a:p>
        </p:txBody>
      </p:sp>
      <p:sp>
        <p:nvSpPr>
          <p:cNvPr id="901149" name="Text Box 29"/>
          <p:cNvSpPr txBox="1">
            <a:spLocks noChangeArrowheads="1"/>
          </p:cNvSpPr>
          <p:nvPr/>
        </p:nvSpPr>
        <p:spPr bwMode="auto">
          <a:xfrm>
            <a:off x="2174082" y="1149349"/>
            <a:ext cx="79502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algn="l">
              <a:spcBef>
                <a:spcPct val="0"/>
              </a:spcBef>
            </a:pPr>
            <a:r>
              <a:rPr lang="en-US" altLang="en-US" sz="2400" i="1" dirty="0"/>
              <a:t>Interior Gateway Protocol (IGP):  </a:t>
            </a:r>
            <a:r>
              <a:rPr lang="en-US" altLang="en-US" sz="2400" dirty="0"/>
              <a:t>routing within AS</a:t>
            </a:r>
          </a:p>
          <a:p>
            <a:pPr lvl="1" algn="l">
              <a:spcBef>
                <a:spcPct val="0"/>
              </a:spcBef>
              <a:buFontTx/>
              <a:buChar char="•"/>
            </a:pPr>
            <a:r>
              <a:rPr lang="en-US" altLang="en-US" sz="2400" dirty="0"/>
              <a:t>  RIP, OSPF, IGRP, EIGRP, IS-IS</a:t>
            </a:r>
          </a:p>
          <a:p>
            <a:pPr algn="l">
              <a:spcBef>
                <a:spcPct val="0"/>
              </a:spcBef>
            </a:pPr>
            <a:r>
              <a:rPr lang="en-US" altLang="en-US" sz="2400" i="1" dirty="0"/>
              <a:t>Exterior Gateway Protocol (EGP):  </a:t>
            </a:r>
            <a:r>
              <a:rPr lang="en-US" altLang="en-US" sz="2400" dirty="0"/>
              <a:t>routing between AS</a:t>
            </a:r>
            <a:r>
              <a:rPr lang="ja-JP" altLang="en-US" sz="2400" dirty="0"/>
              <a:t>’</a:t>
            </a:r>
            <a:r>
              <a:rPr lang="en-US" altLang="ja-JP" sz="2400" dirty="0"/>
              <a:t>s</a:t>
            </a:r>
          </a:p>
          <a:p>
            <a:pPr lvl="1" algn="l">
              <a:spcBef>
                <a:spcPct val="0"/>
              </a:spcBef>
              <a:buFontTx/>
              <a:buChar char="•"/>
            </a:pPr>
            <a:r>
              <a:rPr lang="en-US" altLang="en-US" sz="2400" dirty="0"/>
              <a:t>  BGPv4</a:t>
            </a:r>
          </a:p>
          <a:p>
            <a:pPr algn="l">
              <a:spcBef>
                <a:spcPct val="0"/>
              </a:spcBef>
            </a:pPr>
            <a:r>
              <a:rPr lang="en-US" altLang="en-US" sz="2400" i="1" dirty="0"/>
              <a:t>Border Gateways </a:t>
            </a:r>
            <a:r>
              <a:rPr lang="en-US" altLang="en-US" sz="2400" dirty="0"/>
              <a:t>perform IGP &amp; EGP routing</a:t>
            </a:r>
            <a:endParaRPr lang="en-US" altLang="en-US" sz="2400" i="1" dirty="0"/>
          </a:p>
        </p:txBody>
      </p:sp>
      <p:sp>
        <p:nvSpPr>
          <p:cNvPr id="906244" name="Line 4"/>
          <p:cNvSpPr>
            <a:spLocks noChangeShapeType="1"/>
          </p:cNvSpPr>
          <p:nvPr/>
        </p:nvSpPr>
        <p:spPr bwMode="auto">
          <a:xfrm flipH="1" flipV="1">
            <a:off x="4806950" y="4291014"/>
            <a:ext cx="114300" cy="395287"/>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906245" name="Line 5"/>
          <p:cNvSpPr>
            <a:spLocks noChangeShapeType="1"/>
          </p:cNvSpPr>
          <p:nvPr/>
        </p:nvSpPr>
        <p:spPr bwMode="auto">
          <a:xfrm flipH="1" flipV="1">
            <a:off x="6654801" y="5962651"/>
            <a:ext cx="73025" cy="415925"/>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906246" name="Line 6"/>
          <p:cNvSpPr>
            <a:spLocks noChangeShapeType="1"/>
          </p:cNvSpPr>
          <p:nvPr/>
        </p:nvSpPr>
        <p:spPr bwMode="auto">
          <a:xfrm flipV="1">
            <a:off x="6799264" y="4287839"/>
            <a:ext cx="217487" cy="363537"/>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Tree>
    <p:extLst>
      <p:ext uri="{BB962C8B-B14F-4D97-AF65-F5344CB8AC3E}">
        <p14:creationId xmlns:p14="http://schemas.microsoft.com/office/powerpoint/2010/main" val="10841930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01149">
                                            <p:txEl>
                                              <p:pRg st="0" end="0"/>
                                            </p:txEl>
                                          </p:spTgt>
                                        </p:tgtEl>
                                        <p:attrNameLst>
                                          <p:attrName>style.visibility</p:attrName>
                                        </p:attrNameLst>
                                      </p:cBhvr>
                                      <p:to>
                                        <p:strVal val="visible"/>
                                      </p:to>
                                    </p:set>
                                    <p:animEffect transition="in" filter="checkerboard(across)">
                                      <p:cBhvr>
                                        <p:cTn id="7" dur="500"/>
                                        <p:tgtEl>
                                          <p:spTgt spid="901149">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901149">
                                            <p:txEl>
                                              <p:pRg st="1" end="1"/>
                                            </p:txEl>
                                          </p:spTgt>
                                        </p:tgtEl>
                                        <p:attrNameLst>
                                          <p:attrName>style.visibility</p:attrName>
                                        </p:attrNameLst>
                                      </p:cBhvr>
                                      <p:to>
                                        <p:strVal val="visible"/>
                                      </p:to>
                                    </p:set>
                                    <p:animEffect transition="in" filter="checkerboard(across)">
                                      <p:cBhvr>
                                        <p:cTn id="10" dur="500"/>
                                        <p:tgtEl>
                                          <p:spTgt spid="901149">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901137"/>
                                        </p:tgtEl>
                                        <p:attrNameLst>
                                          <p:attrName>style.visibility</p:attrName>
                                        </p:attrNameLst>
                                      </p:cBhvr>
                                      <p:to>
                                        <p:strVal val="visible"/>
                                      </p:to>
                                    </p:set>
                                    <p:animEffect transition="in" filter="checkerboard(across)">
                                      <p:cBhvr>
                                        <p:cTn id="13" dur="500"/>
                                        <p:tgtEl>
                                          <p:spTgt spid="901137"/>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901138"/>
                                        </p:tgtEl>
                                        <p:attrNameLst>
                                          <p:attrName>style.visibility</p:attrName>
                                        </p:attrNameLst>
                                      </p:cBhvr>
                                      <p:to>
                                        <p:strVal val="visible"/>
                                      </p:to>
                                    </p:set>
                                    <p:animEffect transition="in" filter="checkerboard(across)">
                                      <p:cBhvr>
                                        <p:cTn id="16" dur="500"/>
                                        <p:tgtEl>
                                          <p:spTgt spid="901138"/>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901140"/>
                                        </p:tgtEl>
                                        <p:attrNameLst>
                                          <p:attrName>style.visibility</p:attrName>
                                        </p:attrNameLst>
                                      </p:cBhvr>
                                      <p:to>
                                        <p:strVal val="visible"/>
                                      </p:to>
                                    </p:set>
                                    <p:animEffect transition="in" filter="checkerboard(across)">
                                      <p:cBhvr>
                                        <p:cTn id="19" dur="500"/>
                                        <p:tgtEl>
                                          <p:spTgt spid="90114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901141"/>
                                        </p:tgtEl>
                                        <p:attrNameLst>
                                          <p:attrName>style.visibility</p:attrName>
                                        </p:attrNameLst>
                                      </p:cBhvr>
                                      <p:to>
                                        <p:strVal val="visible"/>
                                      </p:to>
                                    </p:set>
                                    <p:animEffect transition="in" filter="checkerboard(across)">
                                      <p:cBhvr>
                                        <p:cTn id="22" dur="500"/>
                                        <p:tgtEl>
                                          <p:spTgt spid="901141"/>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901139"/>
                                        </p:tgtEl>
                                        <p:attrNameLst>
                                          <p:attrName>style.visibility</p:attrName>
                                        </p:attrNameLst>
                                      </p:cBhvr>
                                      <p:to>
                                        <p:strVal val="visible"/>
                                      </p:to>
                                    </p:set>
                                    <p:animEffect transition="in" filter="checkerboard(across)">
                                      <p:cBhvr>
                                        <p:cTn id="25" dur="500"/>
                                        <p:tgtEl>
                                          <p:spTgt spid="90113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nodeType="clickEffect">
                                  <p:stCondLst>
                                    <p:cond delay="0"/>
                                  </p:stCondLst>
                                  <p:childTnLst>
                                    <p:set>
                                      <p:cBhvr>
                                        <p:cTn id="29" dur="1" fill="hold">
                                          <p:stCondLst>
                                            <p:cond delay="0"/>
                                          </p:stCondLst>
                                        </p:cTn>
                                        <p:tgtEl>
                                          <p:spTgt spid="901149">
                                            <p:txEl>
                                              <p:pRg st="2" end="2"/>
                                            </p:txEl>
                                          </p:spTgt>
                                        </p:tgtEl>
                                        <p:attrNameLst>
                                          <p:attrName>style.visibility</p:attrName>
                                        </p:attrNameLst>
                                      </p:cBhvr>
                                      <p:to>
                                        <p:strVal val="visible"/>
                                      </p:to>
                                    </p:set>
                                    <p:animEffect transition="in" filter="checkerboard(across)">
                                      <p:cBhvr>
                                        <p:cTn id="30" dur="500"/>
                                        <p:tgtEl>
                                          <p:spTgt spid="901149">
                                            <p:txEl>
                                              <p:pRg st="2" end="2"/>
                                            </p:txEl>
                                          </p:spTgt>
                                        </p:tgtEl>
                                      </p:cBhvr>
                                    </p:animEffect>
                                  </p:childTnLst>
                                </p:cTn>
                              </p:par>
                              <p:par>
                                <p:cTn id="31" presetID="5" presetClass="entr" presetSubtype="10" fill="hold" nodeType="withEffect">
                                  <p:stCondLst>
                                    <p:cond delay="0"/>
                                  </p:stCondLst>
                                  <p:childTnLst>
                                    <p:set>
                                      <p:cBhvr>
                                        <p:cTn id="32" dur="1" fill="hold">
                                          <p:stCondLst>
                                            <p:cond delay="0"/>
                                          </p:stCondLst>
                                        </p:cTn>
                                        <p:tgtEl>
                                          <p:spTgt spid="901149">
                                            <p:txEl>
                                              <p:pRg st="3" end="3"/>
                                            </p:txEl>
                                          </p:spTgt>
                                        </p:tgtEl>
                                        <p:attrNameLst>
                                          <p:attrName>style.visibility</p:attrName>
                                        </p:attrNameLst>
                                      </p:cBhvr>
                                      <p:to>
                                        <p:strVal val="visible"/>
                                      </p:to>
                                    </p:set>
                                    <p:animEffect transition="in" filter="checkerboard(across)">
                                      <p:cBhvr>
                                        <p:cTn id="33" dur="500"/>
                                        <p:tgtEl>
                                          <p:spTgt spid="901149">
                                            <p:txEl>
                                              <p:pRg st="3" end="3"/>
                                            </p:txEl>
                                          </p:spTgt>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901135"/>
                                        </p:tgtEl>
                                        <p:attrNameLst>
                                          <p:attrName>style.visibility</p:attrName>
                                        </p:attrNameLst>
                                      </p:cBhvr>
                                      <p:to>
                                        <p:strVal val="visible"/>
                                      </p:to>
                                    </p:set>
                                    <p:animEffect transition="in" filter="checkerboard(across)">
                                      <p:cBhvr>
                                        <p:cTn id="36" dur="500"/>
                                        <p:tgtEl>
                                          <p:spTgt spid="901135"/>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901136"/>
                                        </p:tgtEl>
                                        <p:attrNameLst>
                                          <p:attrName>style.visibility</p:attrName>
                                        </p:attrNameLst>
                                      </p:cBhvr>
                                      <p:to>
                                        <p:strVal val="visible"/>
                                      </p:to>
                                    </p:set>
                                    <p:animEffect transition="in" filter="checkerboard(across)">
                                      <p:cBhvr>
                                        <p:cTn id="39" dur="500"/>
                                        <p:tgtEl>
                                          <p:spTgt spid="90113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nodeType="clickEffect">
                                  <p:stCondLst>
                                    <p:cond delay="0"/>
                                  </p:stCondLst>
                                  <p:childTnLst>
                                    <p:set>
                                      <p:cBhvr>
                                        <p:cTn id="43" dur="1" fill="hold">
                                          <p:stCondLst>
                                            <p:cond delay="0"/>
                                          </p:stCondLst>
                                        </p:cTn>
                                        <p:tgtEl>
                                          <p:spTgt spid="901149">
                                            <p:txEl>
                                              <p:pRg st="4" end="4"/>
                                            </p:txEl>
                                          </p:spTgt>
                                        </p:tgtEl>
                                        <p:attrNameLst>
                                          <p:attrName>style.visibility</p:attrName>
                                        </p:attrNameLst>
                                      </p:cBhvr>
                                      <p:to>
                                        <p:strVal val="visible"/>
                                      </p:to>
                                    </p:set>
                                    <p:animEffect transition="in" filter="checkerboard(across)">
                                      <p:cBhvr>
                                        <p:cTn id="44" dur="500"/>
                                        <p:tgtEl>
                                          <p:spTgt spid="901149">
                                            <p:txEl>
                                              <p:pRg st="4" end="4"/>
                                            </p:txEl>
                                          </p:spTgt>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906244"/>
                                        </p:tgtEl>
                                        <p:attrNameLst>
                                          <p:attrName>style.visibility</p:attrName>
                                        </p:attrNameLst>
                                      </p:cBhvr>
                                      <p:to>
                                        <p:strVal val="visible"/>
                                      </p:to>
                                    </p:set>
                                    <p:animEffect transition="in" filter="checkerboard(across)">
                                      <p:cBhvr>
                                        <p:cTn id="47" dur="500"/>
                                        <p:tgtEl>
                                          <p:spTgt spid="906244"/>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906246"/>
                                        </p:tgtEl>
                                        <p:attrNameLst>
                                          <p:attrName>style.visibility</p:attrName>
                                        </p:attrNameLst>
                                      </p:cBhvr>
                                      <p:to>
                                        <p:strVal val="visible"/>
                                      </p:to>
                                    </p:set>
                                    <p:animEffect transition="in" filter="checkerboard(across)">
                                      <p:cBhvr>
                                        <p:cTn id="50" dur="500"/>
                                        <p:tgtEl>
                                          <p:spTgt spid="906246"/>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906245"/>
                                        </p:tgtEl>
                                        <p:attrNameLst>
                                          <p:attrName>style.visibility</p:attrName>
                                        </p:attrNameLst>
                                      </p:cBhvr>
                                      <p:to>
                                        <p:strVal val="visible"/>
                                      </p:to>
                                    </p:set>
                                    <p:animEffect transition="in" filter="checkerboard(across)">
                                      <p:cBhvr>
                                        <p:cTn id="53" dur="500"/>
                                        <p:tgtEl>
                                          <p:spTgt spid="906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35" grpId="0" animBg="1"/>
      <p:bldP spid="901136" grpId="0" animBg="1"/>
      <p:bldP spid="901137" grpId="0" animBg="1"/>
      <p:bldP spid="901138" grpId="0" animBg="1"/>
      <p:bldP spid="901139" grpId="0" animBg="1"/>
      <p:bldP spid="901140" grpId="0" animBg="1"/>
      <p:bldP spid="901141" grpId="0" animBg="1"/>
      <p:bldP spid="906244" grpId="0" animBg="1"/>
      <p:bldP spid="906245" grpId="0" animBg="1"/>
      <p:bldP spid="90624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altLang="en-US" dirty="0" smtClean="0">
                <a:solidFill>
                  <a:srgbClr val="C00000"/>
                </a:solidFill>
              </a:rPr>
              <a:t>Inter and Intra Domain Routing</a:t>
            </a:r>
          </a:p>
        </p:txBody>
      </p:sp>
      <p:pic>
        <p:nvPicPr>
          <p:cNvPr id="65538" name="Content Placeholder 3" descr="Screen Shot 2013-11-14 at 10.06.57 PM.png"/>
          <p:cNvPicPr>
            <a:picLocks noGrp="1" noChangeAspect="1"/>
          </p:cNvPicPr>
          <p:nvPr>
            <p:ph idx="1"/>
          </p:nvPr>
        </p:nvPicPr>
        <p:blipFill>
          <a:blip r:embed="rId3">
            <a:extLst>
              <a:ext uri="{28A0092B-C50C-407E-A947-70E740481C1C}">
                <a14:useLocalDpi xmlns:a14="http://schemas.microsoft.com/office/drawing/2010/main" val="0"/>
              </a:ext>
            </a:extLst>
          </a:blip>
          <a:srcRect l="-16386" r="-16386"/>
          <a:stretch>
            <a:fillRect/>
          </a:stretch>
        </p:blipFill>
        <p:spPr>
          <a:xfrm>
            <a:off x="1014412" y="1413301"/>
            <a:ext cx="9280526" cy="5280025"/>
          </a:xfrm>
        </p:spPr>
      </p:pic>
      <p:sp>
        <p:nvSpPr>
          <p:cNvPr id="65539" name="TextBox 4"/>
          <p:cNvSpPr txBox="1">
            <a:spLocks noChangeArrowheads="1"/>
          </p:cNvSpPr>
          <p:nvPr/>
        </p:nvSpPr>
        <p:spPr bwMode="auto">
          <a:xfrm>
            <a:off x="9158287" y="6417101"/>
            <a:ext cx="2625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b="1" dirty="0"/>
              <a:t>Image Source: www.netacad.com</a:t>
            </a:r>
          </a:p>
        </p:txBody>
      </p:sp>
    </p:spTree>
    <p:extLst>
      <p:ext uri="{BB962C8B-B14F-4D97-AF65-F5344CB8AC3E}">
        <p14:creationId xmlns:p14="http://schemas.microsoft.com/office/powerpoint/2010/main" val="3295846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altLang="en-US" dirty="0" smtClean="0">
                <a:solidFill>
                  <a:srgbClr val="C00000"/>
                </a:solidFill>
              </a:rPr>
              <a:t>Inter and Intra Domain Routing</a:t>
            </a:r>
          </a:p>
        </p:txBody>
      </p:sp>
      <p:pic>
        <p:nvPicPr>
          <p:cNvPr id="66562"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l="-7455" r="-7455"/>
          <a:stretch>
            <a:fillRect/>
          </a:stretch>
        </p:blipFill>
        <p:spPr/>
      </p:pic>
      <p:sp>
        <p:nvSpPr>
          <p:cNvPr id="66563" name="TextBox 4"/>
          <p:cNvSpPr txBox="1">
            <a:spLocks noChangeArrowheads="1"/>
          </p:cNvSpPr>
          <p:nvPr/>
        </p:nvSpPr>
        <p:spPr bwMode="auto">
          <a:xfrm>
            <a:off x="3240089" y="1533525"/>
            <a:ext cx="1698625" cy="40011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66564" name="TextBox 5"/>
          <p:cNvSpPr txBox="1">
            <a:spLocks noChangeArrowheads="1"/>
          </p:cNvSpPr>
          <p:nvPr/>
        </p:nvSpPr>
        <p:spPr bwMode="auto">
          <a:xfrm>
            <a:off x="3359151" y="5843588"/>
            <a:ext cx="4003675" cy="40011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5000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Tree>
    <p:extLst>
      <p:ext uri="{BB962C8B-B14F-4D97-AF65-F5344CB8AC3E}">
        <p14:creationId xmlns:p14="http://schemas.microsoft.com/office/powerpoint/2010/main" val="2909473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noChangeArrowheads="1"/>
          </p:cNvSpPr>
          <p:nvPr>
            <p:ph type="body" idx="1"/>
          </p:nvPr>
        </p:nvSpPr>
        <p:spPr/>
        <p:txBody>
          <a:bodyPr/>
          <a:lstStyle/>
          <a:p>
            <a:pPr eaLnBrk="1" hangingPunct="1"/>
            <a:r>
              <a:rPr lang="en-US" altLang="en-US" smtClean="0"/>
              <a:t>RFC 1058</a:t>
            </a:r>
            <a:endParaRPr lang="en-US" altLang="en-US" b="1" smtClean="0"/>
          </a:p>
          <a:p>
            <a:pPr eaLnBrk="1" hangingPunct="1"/>
            <a:r>
              <a:rPr lang="en-US" altLang="en-US" smtClean="0"/>
              <a:t>Uses the </a:t>
            </a:r>
            <a:r>
              <a:rPr lang="en-US" altLang="en-US" b="1" smtClean="0"/>
              <a:t>distance-vector algorithm</a:t>
            </a:r>
            <a:endParaRPr lang="en-US" altLang="en-US" smtClean="0">
              <a:solidFill>
                <a:srgbClr val="6600FF"/>
              </a:solidFill>
            </a:endParaRPr>
          </a:p>
          <a:p>
            <a:pPr eaLnBrk="1" hangingPunct="1"/>
            <a:r>
              <a:rPr lang="en-US" altLang="en-US" smtClean="0"/>
              <a:t>Runs on top of UDP, port number 520</a:t>
            </a:r>
          </a:p>
          <a:p>
            <a:pPr eaLnBrk="1" hangingPunct="1"/>
            <a:r>
              <a:rPr lang="en-US" altLang="en-US" smtClean="0"/>
              <a:t>Metric: number of hops</a:t>
            </a:r>
          </a:p>
          <a:p>
            <a:pPr eaLnBrk="1" hangingPunct="1"/>
            <a:r>
              <a:rPr lang="en-US" altLang="en-US" smtClean="0"/>
              <a:t>Max limited to 15</a:t>
            </a:r>
          </a:p>
          <a:p>
            <a:pPr marL="742950" lvl="1" indent="-285750"/>
            <a:r>
              <a:rPr lang="en-US" altLang="en-US" smtClean="0"/>
              <a:t>suitable for small networks (local area environments)</a:t>
            </a:r>
          </a:p>
          <a:p>
            <a:pPr marL="742950" lvl="1" indent="-285750"/>
            <a:r>
              <a:rPr lang="en-US" altLang="en-US" smtClean="0"/>
              <a:t>value of 16 is reserved to represent infinity</a:t>
            </a:r>
          </a:p>
          <a:p>
            <a:pPr marL="742950" lvl="1" indent="-285750"/>
            <a:r>
              <a:rPr lang="en-US" altLang="en-US" smtClean="0"/>
              <a:t>small number limits  the </a:t>
            </a:r>
            <a:r>
              <a:rPr lang="en-US" altLang="en-US" i="1" smtClean="0"/>
              <a:t>count-to-infinity</a:t>
            </a:r>
            <a:r>
              <a:rPr lang="en-US" altLang="en-US" smtClean="0"/>
              <a:t> problem </a:t>
            </a:r>
          </a:p>
        </p:txBody>
      </p:sp>
      <p:sp>
        <p:nvSpPr>
          <p:cNvPr id="22530" name="Rectangle 2"/>
          <p:cNvSpPr>
            <a:spLocks noGrp="1" noChangeArrowheads="1"/>
          </p:cNvSpPr>
          <p:nvPr>
            <p:ph type="title"/>
          </p:nvPr>
        </p:nvSpPr>
        <p:spPr/>
        <p:txBody>
          <a:bodyPr/>
          <a:lstStyle/>
          <a:p>
            <a:pPr eaLnBrk="1" hangingPunct="1"/>
            <a:r>
              <a:rPr lang="en-US" altLang="en-US" sz="3500" dirty="0">
                <a:solidFill>
                  <a:srgbClr val="C00000"/>
                </a:solidFill>
              </a:rPr>
              <a:t>Routing Information Protocol (RIP)</a:t>
            </a:r>
          </a:p>
        </p:txBody>
      </p:sp>
    </p:spTree>
    <p:extLst>
      <p:ext uri="{BB962C8B-B14F-4D97-AF65-F5344CB8AC3E}">
        <p14:creationId xmlns:p14="http://schemas.microsoft.com/office/powerpoint/2010/main" val="2331407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742</TotalTime>
  <Words>2906</Words>
  <Application>Microsoft Office PowerPoint</Application>
  <PresentationFormat>Widescreen</PresentationFormat>
  <Paragraphs>506</Paragraphs>
  <Slides>43</Slides>
  <Notes>6</Notes>
  <HiddenSlides>6</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Gulim</vt:lpstr>
      <vt:lpstr>MS PGothic</vt:lpstr>
      <vt:lpstr>MS PGothic</vt:lpstr>
      <vt:lpstr>Arial</vt:lpstr>
      <vt:lpstr>Calibri</vt:lpstr>
      <vt:lpstr>Calibri Light</vt:lpstr>
      <vt:lpstr>Wingdings</vt:lpstr>
      <vt:lpstr>Office Theme</vt:lpstr>
      <vt:lpstr>Clip</vt:lpstr>
      <vt:lpstr>Internet Routing Protocols,  DHCP, and NAT</vt:lpstr>
      <vt:lpstr>Contents</vt:lpstr>
      <vt:lpstr>Contents</vt:lpstr>
      <vt:lpstr>Autonomous Systems</vt:lpstr>
      <vt:lpstr>AS Number</vt:lpstr>
      <vt:lpstr>Inter and Intra Domain Routing</vt:lpstr>
      <vt:lpstr>Inter and Intra Domain Routing</vt:lpstr>
      <vt:lpstr>Inter and Intra Domain Routing</vt:lpstr>
      <vt:lpstr>Routing Information Protocol (RIP)</vt:lpstr>
      <vt:lpstr>RIP Operation</vt:lpstr>
      <vt:lpstr>RIP Protocol</vt:lpstr>
      <vt:lpstr>Open Shortest Path First</vt:lpstr>
      <vt:lpstr>OSPF Features</vt:lpstr>
      <vt:lpstr>Flooding</vt:lpstr>
      <vt:lpstr>Example OSPF Topology</vt:lpstr>
      <vt:lpstr>OSPF Network</vt:lpstr>
      <vt:lpstr>OSPF Areas</vt:lpstr>
      <vt:lpstr>Neighbor, Adjacent &amp; Designated Routers</vt:lpstr>
      <vt:lpstr>Designated Routers</vt:lpstr>
      <vt:lpstr>Link State Advertisements</vt:lpstr>
      <vt:lpstr>OSPF Protocol</vt:lpstr>
      <vt:lpstr>OSPF Header</vt:lpstr>
      <vt:lpstr>OSPF Stages</vt:lpstr>
      <vt:lpstr>Exterior Gateway Protocols</vt:lpstr>
      <vt:lpstr>EGP Example</vt:lpstr>
      <vt:lpstr>EGP Example</vt:lpstr>
      <vt:lpstr>Peering and Inter-AS connectivity</vt:lpstr>
      <vt:lpstr>EGP Requirements</vt:lpstr>
      <vt:lpstr>Border Gateway Protocol v4</vt:lpstr>
      <vt:lpstr>BGP Features</vt:lpstr>
      <vt:lpstr>BGP Speaker &amp; AS Relationship</vt:lpstr>
      <vt:lpstr>iBGP &amp; eBGP</vt:lpstr>
      <vt:lpstr>Path Selection</vt:lpstr>
      <vt:lpstr>BGP Policy</vt:lpstr>
      <vt:lpstr>(Ex) Typical BGP Policies</vt:lpstr>
      <vt:lpstr>BGP Protocol </vt:lpstr>
      <vt:lpstr>DHCP</vt:lpstr>
      <vt:lpstr>DHCP Operation</vt:lpstr>
      <vt:lpstr>Network Address Translation (NAT)</vt:lpstr>
      <vt:lpstr>NAT Operation (Overloading)</vt:lpstr>
      <vt:lpstr>Review:  Routable and Nonroutable Addresses</vt:lpstr>
      <vt:lpstr>Summary</vt:lpstr>
      <vt:lpstr>Summary</vt:lpstr>
    </vt:vector>
  </TitlesOfParts>
  <Company>Radford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Hwajung</dc:creator>
  <cp:lastModifiedBy>Lee, Hwajung</cp:lastModifiedBy>
  <cp:revision>54</cp:revision>
  <dcterms:created xsi:type="dcterms:W3CDTF">2016-08-29T17:01:34Z</dcterms:created>
  <dcterms:modified xsi:type="dcterms:W3CDTF">2017-10-06T05:21:29Z</dcterms:modified>
</cp:coreProperties>
</file>