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8" r:id="rId3"/>
    <p:sldId id="400" r:id="rId4"/>
    <p:sldId id="358" r:id="rId5"/>
    <p:sldId id="359" r:id="rId6"/>
    <p:sldId id="360" r:id="rId7"/>
    <p:sldId id="361" r:id="rId8"/>
    <p:sldId id="362" r:id="rId9"/>
    <p:sldId id="368" r:id="rId10"/>
    <p:sldId id="369" r:id="rId11"/>
    <p:sldId id="370" r:id="rId12"/>
    <p:sldId id="371" r:id="rId13"/>
    <p:sldId id="372" r:id="rId14"/>
    <p:sldId id="373" r:id="rId15"/>
    <p:sldId id="426" r:id="rId16"/>
    <p:sldId id="427" r:id="rId17"/>
    <p:sldId id="428" r:id="rId18"/>
    <p:sldId id="429" r:id="rId19"/>
    <p:sldId id="395" r:id="rId20"/>
    <p:sldId id="453" r:id="rId21"/>
    <p:sldId id="396" r:id="rId22"/>
    <p:sldId id="454" r:id="rId23"/>
    <p:sldId id="455" r:id="rId24"/>
    <p:sldId id="456" r:id="rId25"/>
    <p:sldId id="457" r:id="rId26"/>
    <p:sldId id="458" r:id="rId27"/>
    <p:sldId id="459" r:id="rId28"/>
    <p:sldId id="397" r:id="rId29"/>
    <p:sldId id="398" r:id="rId30"/>
    <p:sldId id="431" r:id="rId31"/>
    <p:sldId id="432" r:id="rId32"/>
    <p:sldId id="433" r:id="rId33"/>
    <p:sldId id="435" r:id="rId34"/>
    <p:sldId id="460" r:id="rId35"/>
    <p:sldId id="449" r:id="rId36"/>
    <p:sldId id="436" r:id="rId37"/>
    <p:sldId id="437" r:id="rId38"/>
    <p:sldId id="461" r:id="rId39"/>
    <p:sldId id="450" r:id="rId40"/>
    <p:sldId id="438" r:id="rId41"/>
    <p:sldId id="439" r:id="rId42"/>
    <p:sldId id="451" r:id="rId43"/>
    <p:sldId id="440" r:id="rId44"/>
    <p:sldId id="452" r:id="rId45"/>
    <p:sldId id="441" r:id="rId46"/>
    <p:sldId id="442" r:id="rId47"/>
    <p:sldId id="443" r:id="rId48"/>
    <p:sldId id="444" r:id="rId49"/>
    <p:sldId id="446" r:id="rId50"/>
    <p:sldId id="399" r:id="rId51"/>
    <p:sldId id="353" r:id="rId52"/>
    <p:sldId id="4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2"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75157" autoAdjust="0"/>
  </p:normalViewPr>
  <p:slideViewPr>
    <p:cSldViewPr snapToGrid="0">
      <p:cViewPr varScale="1">
        <p:scale>
          <a:sx n="73" d="100"/>
          <a:sy n="73" d="100"/>
        </p:scale>
        <p:origin x="1374" y="66"/>
      </p:cViewPr>
      <p:guideLst/>
    </p:cSldViewPr>
  </p:slideViewPr>
  <p:notesTextViewPr>
    <p:cViewPr>
      <p:scale>
        <a:sx n="1" d="1"/>
        <a:sy n="1" d="1"/>
      </p:scale>
      <p:origin x="0" y="0"/>
    </p:cViewPr>
  </p:notesTextViewPr>
  <p:sorterViewPr>
    <p:cViewPr varScale="1">
      <p:scale>
        <a:sx n="100" d="100"/>
        <a:sy n="100" d="100"/>
      </p:scale>
      <p:origin x="0" y="-31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DFF9-9F6E-444D-86E9-44A0B4E2206C}"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6546-3E7D-4080-8299-1D8F2AD88982}" type="slidenum">
              <a:rPr lang="en-US" smtClean="0"/>
              <a:t>‹#›</a:t>
            </a:fld>
            <a:endParaRPr lang="en-US"/>
          </a:p>
        </p:txBody>
      </p:sp>
    </p:spTree>
    <p:extLst>
      <p:ext uri="{BB962C8B-B14F-4D97-AF65-F5344CB8AC3E}">
        <p14:creationId xmlns:p14="http://schemas.microsoft.com/office/powerpoint/2010/main" val="49752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a:t>
            </a:fld>
            <a:endParaRPr lang="en-US"/>
          </a:p>
        </p:txBody>
      </p:sp>
    </p:spTree>
    <p:extLst>
      <p:ext uri="{BB962C8B-B14F-4D97-AF65-F5344CB8AC3E}">
        <p14:creationId xmlns:p14="http://schemas.microsoft.com/office/powerpoint/2010/main" val="378950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8.1.1.2 – DHCPv4 Operation</a:t>
            </a:r>
            <a:endParaRPr lang="en-US" dirty="0"/>
          </a:p>
        </p:txBody>
      </p:sp>
    </p:spTree>
    <p:extLst>
      <p:ext uri="{BB962C8B-B14F-4D97-AF65-F5344CB8AC3E}">
        <p14:creationId xmlns:p14="http://schemas.microsoft.com/office/powerpoint/2010/main" val="46549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8.1.1.2 – DHCPv4 Operation</a:t>
            </a:r>
            <a:endParaRPr lang="en-US" dirty="0"/>
          </a:p>
          <a:p>
            <a:pPr>
              <a:lnSpc>
                <a:spcPct val="80000"/>
              </a:lnSpc>
              <a:buFontTx/>
              <a:buNone/>
            </a:pPr>
            <a:endParaRPr lang="en-US" dirty="0"/>
          </a:p>
        </p:txBody>
      </p:sp>
    </p:spTree>
    <p:extLst>
      <p:ext uri="{BB962C8B-B14F-4D97-AF65-F5344CB8AC3E}">
        <p14:creationId xmlns:p14="http://schemas.microsoft.com/office/powerpoint/2010/main" val="26846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8.1.1.3 - </a:t>
            </a:r>
            <a:r>
              <a:rPr lang="en-US" dirty="0">
                <a:latin typeface="Arial" charset="0"/>
              </a:rPr>
              <a:t>DHCPv4 Message Format</a:t>
            </a:r>
            <a:endParaRPr lang="en-US" dirty="0"/>
          </a:p>
        </p:txBody>
      </p:sp>
    </p:spTree>
    <p:extLst>
      <p:ext uri="{BB962C8B-B14F-4D97-AF65-F5344CB8AC3E}">
        <p14:creationId xmlns:p14="http://schemas.microsoft.com/office/powerpoint/2010/main" val="348646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8.1.1.4 - </a:t>
            </a:r>
            <a:r>
              <a:rPr lang="en-US" dirty="0">
                <a:latin typeface="Arial" charset="0"/>
              </a:rPr>
              <a:t>DHCPv4 Discover and Offer Messages</a:t>
            </a:r>
            <a:endParaRPr lang="en-US" dirty="0"/>
          </a:p>
          <a:p>
            <a:pPr>
              <a:lnSpc>
                <a:spcPct val="80000"/>
              </a:lnSpc>
              <a:buFontTx/>
              <a:buNone/>
            </a:pPr>
            <a:endParaRPr lang="en-US" dirty="0"/>
          </a:p>
        </p:txBody>
      </p:sp>
    </p:spTree>
    <p:extLst>
      <p:ext uri="{BB962C8B-B14F-4D97-AF65-F5344CB8AC3E}">
        <p14:creationId xmlns:p14="http://schemas.microsoft.com/office/powerpoint/2010/main" val="62856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8.1.1.4 - </a:t>
            </a:r>
            <a:r>
              <a:rPr lang="en-US" dirty="0">
                <a:latin typeface="Arial" charset="0"/>
              </a:rPr>
              <a:t>DHCPv4 Discover and Offer Messages (cont.)</a:t>
            </a:r>
            <a:endParaRPr lang="en-US" dirty="0"/>
          </a:p>
          <a:p>
            <a:pPr>
              <a:lnSpc>
                <a:spcPct val="80000"/>
              </a:lnSpc>
              <a:buFontTx/>
              <a:buNone/>
            </a:pPr>
            <a:endParaRPr lang="en-US" dirty="0"/>
          </a:p>
        </p:txBody>
      </p:sp>
    </p:spTree>
    <p:extLst>
      <p:ext uri="{BB962C8B-B14F-4D97-AF65-F5344CB8AC3E}">
        <p14:creationId xmlns:p14="http://schemas.microsoft.com/office/powerpoint/2010/main" val="1144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8.1.2</a:t>
            </a:r>
            <a:r>
              <a:rPr lang="en-US" baseline="0" dirty="0">
                <a:latin typeface="Arial" charset="0"/>
              </a:rPr>
              <a:t> </a:t>
            </a:r>
            <a:r>
              <a:rPr lang="en-US" dirty="0">
                <a:latin typeface="Arial" charset="0"/>
              </a:rPr>
              <a:t>– Configure</a:t>
            </a:r>
            <a:r>
              <a:rPr lang="en-US" baseline="0" dirty="0">
                <a:latin typeface="Arial" charset="0"/>
              </a:rPr>
              <a:t> DHCPv4 Server</a:t>
            </a:r>
            <a:endParaRPr lang="en-US" dirty="0"/>
          </a:p>
          <a:p>
            <a:pPr>
              <a:lnSpc>
                <a:spcPct val="80000"/>
              </a:lnSpc>
              <a:buFontTx/>
              <a:buNone/>
            </a:pPr>
            <a:r>
              <a:rPr lang="en-US" dirty="0"/>
              <a:t>8.1.2.1 - </a:t>
            </a:r>
            <a:r>
              <a:rPr lang="en-US" dirty="0">
                <a:latin typeface="Arial" charset="0"/>
              </a:rPr>
              <a:t>Configure a Basic DHCPv4 Server</a:t>
            </a:r>
            <a:endParaRPr lang="en-US" dirty="0"/>
          </a:p>
        </p:txBody>
      </p:sp>
    </p:spTree>
    <p:extLst>
      <p:ext uri="{BB962C8B-B14F-4D97-AF65-F5344CB8AC3E}">
        <p14:creationId xmlns:p14="http://schemas.microsoft.com/office/powerpoint/2010/main" val="52821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9.1.1 – </a:t>
            </a:r>
            <a:r>
              <a:rPr lang="en-US" sz="1200" b="0" i="0" u="none" strike="noStrike" kern="1200" dirty="0">
                <a:solidFill>
                  <a:schemeClr val="tx1"/>
                </a:solidFill>
                <a:effectLst/>
                <a:latin typeface="Arial" charset="0"/>
                <a:ea typeface="ＭＳ Ｐゴシック" charset="0"/>
                <a:cs typeface="ＭＳ Ｐゴシック" charset="0"/>
              </a:rPr>
              <a:t>NAT Characteristics</a:t>
            </a:r>
            <a:endParaRPr lang="en-US" b="0" dirty="0"/>
          </a:p>
          <a:p>
            <a:pPr>
              <a:lnSpc>
                <a:spcPct val="80000"/>
              </a:lnSpc>
              <a:buFontTx/>
              <a:buNone/>
            </a:pPr>
            <a:endParaRPr lang="en-US" dirty="0"/>
          </a:p>
        </p:txBody>
      </p:sp>
    </p:spTree>
    <p:extLst>
      <p:ext uri="{BB962C8B-B14F-4D97-AF65-F5344CB8AC3E}">
        <p14:creationId xmlns:p14="http://schemas.microsoft.com/office/powerpoint/2010/main" val="788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9.1.2</a:t>
            </a:r>
            <a:r>
              <a:rPr lang="en-US" baseline="0" dirty="0">
                <a:latin typeface="Arial" charset="0"/>
              </a:rPr>
              <a:t> – Types of NAT</a:t>
            </a:r>
            <a:endParaRPr lang="en-US" b="0" dirty="0"/>
          </a:p>
          <a:p>
            <a:pPr>
              <a:lnSpc>
                <a:spcPct val="80000"/>
              </a:lnSpc>
              <a:buFontTx/>
              <a:buNone/>
            </a:pPr>
            <a:endParaRPr lang="en-US" dirty="0"/>
          </a:p>
        </p:txBody>
      </p:sp>
    </p:spTree>
    <p:extLst>
      <p:ext uri="{BB962C8B-B14F-4D97-AF65-F5344CB8AC3E}">
        <p14:creationId xmlns:p14="http://schemas.microsoft.com/office/powerpoint/2010/main" val="111868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9.1.3</a:t>
            </a:r>
            <a:r>
              <a:rPr lang="en-US" baseline="0" dirty="0">
                <a:latin typeface="Arial" charset="0"/>
              </a:rPr>
              <a:t> – NAT Advantages</a:t>
            </a:r>
            <a:endParaRPr lang="en-US" b="0" dirty="0"/>
          </a:p>
          <a:p>
            <a:pPr>
              <a:lnSpc>
                <a:spcPct val="80000"/>
              </a:lnSpc>
              <a:buFontTx/>
              <a:buNone/>
            </a:pPr>
            <a:endParaRPr lang="en-US" dirty="0"/>
          </a:p>
        </p:txBody>
      </p:sp>
    </p:spTree>
    <p:extLst>
      <p:ext uri="{BB962C8B-B14F-4D97-AF65-F5344CB8AC3E}">
        <p14:creationId xmlns:p14="http://schemas.microsoft.com/office/powerpoint/2010/main" val="199065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9.2.1</a:t>
            </a:r>
            <a:r>
              <a:rPr lang="en-US" baseline="0" dirty="0">
                <a:latin typeface="Arial" charset="0"/>
              </a:rPr>
              <a:t> – Configuring Static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252330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309586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9.2.1</a:t>
            </a:r>
            <a:r>
              <a:rPr lang="en-US" baseline="0" dirty="0">
                <a:latin typeface="Arial" charset="0"/>
              </a:rPr>
              <a:t> – Configuring Static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422419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35</a:t>
            </a:fld>
            <a:endParaRPr lang="en-US"/>
          </a:p>
        </p:txBody>
      </p:sp>
    </p:spTree>
    <p:extLst>
      <p:ext uri="{BB962C8B-B14F-4D97-AF65-F5344CB8AC3E}">
        <p14:creationId xmlns:p14="http://schemas.microsoft.com/office/powerpoint/2010/main" val="361416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3301017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198465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97516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39</a:t>
            </a:fld>
            <a:endParaRPr lang="en-US"/>
          </a:p>
        </p:txBody>
      </p:sp>
    </p:spTree>
    <p:extLst>
      <p:ext uri="{BB962C8B-B14F-4D97-AF65-F5344CB8AC3E}">
        <p14:creationId xmlns:p14="http://schemas.microsoft.com/office/powerpoint/2010/main" val="314755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264352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a:t>
            </a:r>
          </a:p>
        </p:txBody>
      </p:sp>
    </p:spTree>
    <p:extLst>
      <p:ext uri="{BB962C8B-B14F-4D97-AF65-F5344CB8AC3E}">
        <p14:creationId xmlns:p14="http://schemas.microsoft.com/office/powerpoint/2010/main" val="27605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42</a:t>
            </a:fld>
            <a:endParaRPr lang="en-US"/>
          </a:p>
        </p:txBody>
      </p:sp>
    </p:spTree>
    <p:extLst>
      <p:ext uri="{BB962C8B-B14F-4D97-AF65-F5344CB8AC3E}">
        <p14:creationId xmlns:p14="http://schemas.microsoft.com/office/powerpoint/2010/main" val="379514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a:t>
            </a:r>
          </a:p>
        </p:txBody>
      </p:sp>
    </p:spTree>
    <p:extLst>
      <p:ext uri="{BB962C8B-B14F-4D97-AF65-F5344CB8AC3E}">
        <p14:creationId xmlns:p14="http://schemas.microsoft.com/office/powerpoint/2010/main" val="171435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4125232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44</a:t>
            </a:fld>
            <a:endParaRPr lang="en-US"/>
          </a:p>
        </p:txBody>
      </p:sp>
    </p:spTree>
    <p:extLst>
      <p:ext uri="{BB962C8B-B14F-4D97-AF65-F5344CB8AC3E}">
        <p14:creationId xmlns:p14="http://schemas.microsoft.com/office/powerpoint/2010/main" val="3257090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 </a:t>
            </a:r>
          </a:p>
        </p:txBody>
      </p:sp>
    </p:spTree>
    <p:extLst>
      <p:ext uri="{BB962C8B-B14F-4D97-AF65-F5344CB8AC3E}">
        <p14:creationId xmlns:p14="http://schemas.microsoft.com/office/powerpoint/2010/main" val="208740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9.2.4</a:t>
            </a:r>
            <a:r>
              <a:rPr lang="en-US" baseline="0" dirty="0">
                <a:latin typeface="Arial" charset="0"/>
              </a:rPr>
              <a:t> – Port Forwarding</a:t>
            </a:r>
            <a:endParaRPr lang="en-US" b="0" dirty="0"/>
          </a:p>
          <a:p>
            <a:pPr>
              <a:lnSpc>
                <a:spcPct val="80000"/>
              </a:lnSpc>
              <a:buFontTx/>
              <a:buNone/>
            </a:pPr>
            <a:endParaRPr lang="en-US" dirty="0"/>
          </a:p>
        </p:txBody>
      </p:sp>
    </p:spTree>
    <p:extLst>
      <p:ext uri="{BB962C8B-B14F-4D97-AF65-F5344CB8AC3E}">
        <p14:creationId xmlns:p14="http://schemas.microsoft.com/office/powerpoint/2010/main" val="363494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9.2.5</a:t>
            </a:r>
            <a:r>
              <a:rPr lang="en-US" baseline="0" dirty="0">
                <a:latin typeface="Arial" charset="0"/>
              </a:rPr>
              <a:t> – Configuring NAT and IPv6</a:t>
            </a:r>
            <a:endParaRPr lang="en-US" b="0" dirty="0"/>
          </a:p>
          <a:p>
            <a:pPr>
              <a:lnSpc>
                <a:spcPct val="80000"/>
              </a:lnSpc>
              <a:buFontTx/>
              <a:buNone/>
            </a:pPr>
            <a:endParaRPr lang="en-US" dirty="0"/>
          </a:p>
        </p:txBody>
      </p:sp>
    </p:spTree>
    <p:extLst>
      <p:ext uri="{BB962C8B-B14F-4D97-AF65-F5344CB8AC3E}">
        <p14:creationId xmlns:p14="http://schemas.microsoft.com/office/powerpoint/2010/main" val="51314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9.2.5</a:t>
            </a:r>
            <a:r>
              <a:rPr lang="en-US" baseline="0" dirty="0">
                <a:latin typeface="Arial" charset="0"/>
              </a:rPr>
              <a:t> – Configuring NAT and IPv6</a:t>
            </a:r>
            <a:endParaRPr lang="en-US" b="0" dirty="0"/>
          </a:p>
          <a:p>
            <a:pPr>
              <a:lnSpc>
                <a:spcPct val="80000"/>
              </a:lnSpc>
              <a:buFontTx/>
              <a:buNone/>
            </a:pPr>
            <a:endParaRPr lang="en-US" dirty="0"/>
          </a:p>
        </p:txBody>
      </p:sp>
    </p:spTree>
    <p:extLst>
      <p:ext uri="{BB962C8B-B14F-4D97-AF65-F5344CB8AC3E}">
        <p14:creationId xmlns:p14="http://schemas.microsoft.com/office/powerpoint/2010/main" val="284551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Troubleshooting </a:t>
            </a:r>
            <a:r>
              <a:rPr lang="en-CA" sz="1200" dirty="0"/>
              <a:t>NAT</a:t>
            </a:r>
          </a:p>
          <a:p>
            <a:pPr>
              <a:lnSpc>
                <a:spcPct val="80000"/>
              </a:lnSpc>
              <a:buFontTx/>
              <a:buNone/>
            </a:pPr>
            <a:r>
              <a:rPr lang="en-US" dirty="0">
                <a:latin typeface="Arial" charset="0"/>
              </a:rPr>
              <a:t>9.3.1</a:t>
            </a:r>
            <a:r>
              <a:rPr lang="en-US" baseline="0" dirty="0">
                <a:latin typeface="Arial" charset="0"/>
              </a:rPr>
              <a:t> – Troubleshooting NAT Configurations</a:t>
            </a:r>
            <a:endParaRPr lang="en-US" b="0" dirty="0"/>
          </a:p>
          <a:p>
            <a:pPr>
              <a:lnSpc>
                <a:spcPct val="80000"/>
              </a:lnSpc>
              <a:buFontTx/>
              <a:buNone/>
            </a:pPr>
            <a:endParaRPr lang="en-US" dirty="0"/>
          </a:p>
        </p:txBody>
      </p:sp>
    </p:spTree>
    <p:extLst>
      <p:ext uri="{BB962C8B-B14F-4D97-AF65-F5344CB8AC3E}">
        <p14:creationId xmlns:p14="http://schemas.microsoft.com/office/powerpoint/2010/main" val="2020667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3 Summary</a:t>
            </a:r>
          </a:p>
        </p:txBody>
      </p:sp>
    </p:spTree>
    <p:extLst>
      <p:ext uri="{BB962C8B-B14F-4D97-AF65-F5344CB8AC3E}">
        <p14:creationId xmlns:p14="http://schemas.microsoft.com/office/powerpoint/2010/main" val="3856770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3 Summary</a:t>
            </a:r>
          </a:p>
        </p:txBody>
      </p:sp>
    </p:spTree>
    <p:extLst>
      <p:ext uri="{BB962C8B-B14F-4D97-AF65-F5344CB8AC3E}">
        <p14:creationId xmlns:p14="http://schemas.microsoft.com/office/powerpoint/2010/main" val="363059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Course Overview</a:t>
            </a:r>
          </a:p>
          <a:p>
            <a:r>
              <a:rPr lang="en-US" altLang="en-US" smtClean="0">
                <a:latin typeface="Arial" panose="020B0604020202020204" pitchFamily="34" charset="0"/>
              </a:rPr>
              <a:t> </a:t>
            </a:r>
          </a:p>
          <a:p>
            <a:r>
              <a:rPr lang="en-US" altLang="en-US" smtClean="0">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smtClean="0">
                <a:latin typeface="Arial" panose="020B0604020202020204" pitchFamily="34" charset="0"/>
              </a:rPr>
              <a:t> </a:t>
            </a:r>
          </a:p>
          <a:p>
            <a:r>
              <a:rPr lang="en-US" altLang="en-US" smtClean="0">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smtClean="0">
                <a:latin typeface="Arial" panose="020B0604020202020204" pitchFamily="34" charset="0"/>
              </a:rPr>
              <a:t> </a:t>
            </a:r>
          </a:p>
          <a:p>
            <a:r>
              <a:rPr lang="en-US" altLang="en-US" smtClean="0">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smtClean="0">
                <a:latin typeface="Arial" panose="020B0604020202020204" pitchFamily="34" charset="0"/>
              </a:rPr>
              <a:t> </a:t>
            </a:r>
          </a:p>
          <a:p>
            <a:r>
              <a:rPr lang="en-US" altLang="en-US" smtClean="0">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smtClean="0">
                <a:latin typeface="Arial" panose="020B0604020202020204" pitchFamily="34" charset="0"/>
              </a:rPr>
              <a:t> </a:t>
            </a:r>
          </a:p>
          <a:p>
            <a:r>
              <a:rPr lang="en-US" altLang="en-US" smtClean="0">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smtClean="0">
                <a:latin typeface="Arial" panose="020B0604020202020204" pitchFamily="34" charset="0"/>
              </a:rPr>
              <a:t> </a:t>
            </a:r>
          </a:p>
          <a:p>
            <a:r>
              <a:rPr lang="en-US" altLang="en-US" smtClean="0">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smtClean="0">
                <a:latin typeface="Arial" panose="020B0604020202020204" pitchFamily="34" charset="0"/>
              </a:rPr>
              <a:t> </a:t>
            </a:r>
          </a:p>
          <a:p>
            <a:r>
              <a:rPr lang="en-US" altLang="en-US" smtClean="0">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smtClean="0">
                <a:latin typeface="Arial" panose="020B0604020202020204" pitchFamily="34" charset="0"/>
              </a:rPr>
              <a:t> </a:t>
            </a:r>
          </a:p>
          <a:p>
            <a:r>
              <a:rPr lang="en-US" altLang="en-US" smtClean="0">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smtClean="0">
                <a:latin typeface="Arial" panose="020B0604020202020204" pitchFamily="34" charset="0"/>
              </a:rPr>
              <a:t> </a:t>
            </a:r>
          </a:p>
          <a:p>
            <a:r>
              <a:rPr lang="en-US" altLang="en-US" smtClean="0">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smtClean="0">
                <a:latin typeface="Arial" panose="020B0604020202020204" pitchFamily="34" charset="0"/>
              </a:rPr>
              <a:t> </a:t>
            </a:r>
          </a:p>
          <a:p>
            <a:r>
              <a:rPr lang="en-US" altLang="en-US" smtClean="0">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smtClean="0">
                <a:latin typeface="Arial" panose="020B0604020202020204" pitchFamily="34" charset="0"/>
              </a:rPr>
              <a:t> </a:t>
            </a:r>
          </a:p>
          <a:p>
            <a:r>
              <a:rPr lang="en-US" altLang="en-US" smtClean="0">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smtClean="0">
                <a:latin typeface="Arial" panose="020B0604020202020204" pitchFamily="34" charset="0"/>
              </a:rPr>
              <a:t> </a:t>
            </a:r>
          </a:p>
          <a:p>
            <a:r>
              <a:rPr lang="en-US" altLang="en-US" smtClean="0">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smtClean="0">
                <a:latin typeface="Arial" panose="020B0604020202020204" pitchFamily="34" charset="0"/>
              </a:rPr>
              <a:t> </a:t>
            </a:r>
          </a:p>
          <a:p>
            <a:r>
              <a:rPr lang="en-US" altLang="en-US" smtClean="0">
                <a:latin typeface="Arial" panose="020B0604020202020204" pitchFamily="34" charset="0"/>
              </a:rPr>
              <a:t>--</a:t>
            </a:r>
          </a:p>
          <a:p>
            <a:r>
              <a:rPr lang="en-US" altLang="en-US" smtClean="0">
                <a:latin typeface="Arial" panose="020B0604020202020204" pitchFamily="34" charset="0"/>
              </a:rPr>
              <a:t>Chapter 3</a:t>
            </a:r>
          </a:p>
          <a:p>
            <a:r>
              <a:rPr lang="en-US" altLang="en-US" smtClean="0">
                <a:latin typeface="Arial" panose="020B0604020202020204" pitchFamily="34" charset="0"/>
              </a:rPr>
              <a:t>The Evolution of Dynamic Routing Protocols </a:t>
            </a:r>
          </a:p>
          <a:p>
            <a:r>
              <a:rPr lang="en-US" altLang="en-US" smtClean="0">
                <a:latin typeface="Arial" panose="020B0604020202020204" pitchFamily="34" charset="0"/>
              </a:rPr>
              <a:t> </a:t>
            </a:r>
          </a:p>
          <a:p>
            <a:r>
              <a:rPr lang="en-US" altLang="en-US" smtClean="0">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smtClean="0">
                <a:latin typeface="Arial" panose="020B0604020202020204" pitchFamily="34" charset="0"/>
              </a:rPr>
              <a:t> </a:t>
            </a:r>
          </a:p>
          <a:p>
            <a:r>
              <a:rPr lang="en-US" altLang="en-US" smtClean="0">
                <a:latin typeface="Arial" panose="020B0604020202020204" pitchFamily="34" charset="0"/>
              </a:rPr>
              <a:t>As networks have evolved and become more complex, new routing protocols have emerged. The figure shows the classification of routing protocols. </a:t>
            </a:r>
          </a:p>
          <a:p>
            <a:r>
              <a:rPr lang="en-US" altLang="en-US" smtClean="0">
                <a:latin typeface="Arial" panose="020B0604020202020204" pitchFamily="34" charset="0"/>
              </a:rPr>
              <a:t> </a:t>
            </a:r>
          </a:p>
          <a:p>
            <a:r>
              <a:rPr lang="en-US" altLang="en-US" smtClean="0">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smtClean="0">
                <a:latin typeface="Arial" panose="020B0604020202020204" pitchFamily="34" charset="0"/>
              </a:rPr>
              <a:t> </a:t>
            </a:r>
          </a:p>
          <a:p>
            <a:r>
              <a:rPr lang="en-US" altLang="en-US" smtClean="0">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smtClean="0">
                <a:latin typeface="Arial" panose="020B0604020202020204" pitchFamily="34" charset="0"/>
              </a:rPr>
              <a:t> </a:t>
            </a:r>
          </a:p>
          <a:p>
            <a:r>
              <a:rPr lang="en-US" altLang="en-US" smtClean="0">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smtClean="0">
                <a:latin typeface="Arial" panose="020B0604020202020204" pitchFamily="34" charset="0"/>
              </a:rPr>
              <a:t> </a:t>
            </a:r>
          </a:p>
          <a:p>
            <a:r>
              <a:rPr lang="en-US" altLang="en-US" smtClean="0">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smtClean="0">
                <a:latin typeface="Arial" panose="020B0604020202020204" pitchFamily="34" charset="0"/>
              </a:rPr>
              <a:t> </a:t>
            </a:r>
          </a:p>
          <a:p>
            <a:r>
              <a:rPr lang="en-US" altLang="en-US" smtClean="0">
                <a:latin typeface="Arial" panose="020B0604020202020204" pitchFamily="34" charset="0"/>
              </a:rPr>
              <a:t>Reference: IS-IS</a:t>
            </a:r>
          </a:p>
          <a:p>
            <a:r>
              <a:rPr lang="en-US" altLang="en-US" u="sng" smtClean="0">
                <a:latin typeface="Arial" panose="020B0604020202020204" pitchFamily="34" charset="0"/>
                <a:hlinkClick r:id="rId3"/>
              </a:rPr>
              <a:t>http://en.wikipedia.org/wiki/IS-IS</a:t>
            </a:r>
            <a:r>
              <a:rPr lang="en-US" altLang="en-US" smtClean="0">
                <a:latin typeface="Arial" panose="020B0604020202020204" pitchFamily="34" charset="0"/>
              </a:rPr>
              <a:t> </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fld id="{6629CA1D-1388-4F07-9B3A-586199BBCF82}" type="slidenum">
              <a:rPr lang="en-US" altLang="en-US" sz="1200"/>
              <a:pPr eaLnBrk="1" hangingPunct="1"/>
              <a:t>7</a:t>
            </a:fld>
            <a:endParaRPr lang="en-US" altLang="en-US" sz="1200"/>
          </a:p>
        </p:txBody>
      </p:sp>
    </p:spTree>
    <p:extLst>
      <p:ext uri="{BB962C8B-B14F-4D97-AF65-F5344CB8AC3E}">
        <p14:creationId xmlns:p14="http://schemas.microsoft.com/office/powerpoint/2010/main" val="38091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5 </a:t>
            </a:r>
            <a:r>
              <a:rPr lang="en-US" dirty="0" smtClean="0"/>
              <a:t>Configuring Single-Area</a:t>
            </a:r>
            <a:r>
              <a:rPr lang="en-US" baseline="0" dirty="0" smtClean="0"/>
              <a:t> OSPF</a:t>
            </a:r>
          </a:p>
          <a:p>
            <a:pPr>
              <a:lnSpc>
                <a:spcPct val="80000"/>
              </a:lnSpc>
              <a:buFontTx/>
              <a:buNone/>
            </a:pPr>
            <a:endParaRPr lang="en-US" baseline="0" dirty="0" smtClean="0"/>
          </a:p>
          <a:p>
            <a:pPr>
              <a:lnSpc>
                <a:spcPct val="80000"/>
              </a:lnSpc>
              <a:buFontTx/>
              <a:buNone/>
            </a:pPr>
            <a:r>
              <a:rPr lang="en-US" baseline="0" dirty="0" smtClean="0"/>
              <a:t>Bandwidth command (in </a:t>
            </a:r>
            <a:r>
              <a:rPr lang="en-US" baseline="0" dirty="0" err="1" smtClean="0"/>
              <a:t>kbit</a:t>
            </a:r>
            <a:r>
              <a:rPr lang="en-US" baseline="0" dirty="0" smtClean="0"/>
              <a:t> term)</a:t>
            </a:r>
          </a:p>
          <a:p>
            <a:pPr>
              <a:lnSpc>
                <a:spcPct val="80000"/>
              </a:lnSpc>
              <a:buFontTx/>
              <a:buNone/>
            </a:pPr>
            <a:endParaRPr lang="en-US" baseline="0" dirty="0" smtClean="0"/>
          </a:p>
          <a:p>
            <a:pPr>
              <a:lnSpc>
                <a:spcPct val="80000"/>
              </a:lnSpc>
              <a:buFontTx/>
              <a:buNone/>
            </a:pPr>
            <a:r>
              <a:rPr lang="en-US" baseline="0" dirty="0" smtClean="0"/>
              <a:t>Question&gt; Auto-cost reference-bandwidth 1000? </a:t>
            </a:r>
          </a:p>
          <a:p>
            <a:pPr>
              <a:lnSpc>
                <a:spcPct val="80000"/>
              </a:lnSpc>
              <a:buFontTx/>
              <a:buNone/>
            </a:pPr>
            <a:r>
              <a:rPr lang="en-US" baseline="0" dirty="0" smtClean="0"/>
              <a:t>Sol&gt;https://learningnetwork.cisco.com/message/211993#211993</a:t>
            </a:r>
          </a:p>
          <a:p>
            <a:pPr fontAlgn="base"/>
            <a:r>
              <a:rPr lang="en-US" sz="1200" b="0" i="0" kern="1200" dirty="0" smtClean="0">
                <a:solidFill>
                  <a:schemeClr val="tx1"/>
                </a:solidFill>
                <a:effectLst/>
                <a:latin typeface="+mn-lt"/>
                <a:ea typeface="+mn-ea"/>
                <a:cs typeface="+mn-cs"/>
              </a:rPr>
              <a:t>1000000000/1544000 = 647</a:t>
            </a:r>
          </a:p>
          <a:p>
            <a:pPr marL="0" marR="0" lvl="0" indent="0" algn="l" defTabSz="914400" rtl="0" eaLnBrk="1" fontAlgn="auto" latinLnBrk="0" hangingPunct="1">
              <a:lnSpc>
                <a:spcPct val="80000"/>
              </a:lnSpc>
              <a:spcBef>
                <a:spcPts val="0"/>
              </a:spcBef>
              <a:spcAft>
                <a:spcPts val="0"/>
              </a:spcAft>
              <a:buClrTx/>
              <a:buSzTx/>
              <a:buFontTx/>
              <a:buNone/>
              <a:tabLst/>
              <a:defRPr/>
            </a:pPr>
            <a:r>
              <a:rPr lang="en-US" baseline="0" dirty="0" smtClean="0"/>
              <a:t>Cf. default: </a:t>
            </a:r>
            <a:r>
              <a:rPr lang="en-US" sz="1200" b="0" i="0" kern="1200" dirty="0" smtClean="0">
                <a:solidFill>
                  <a:schemeClr val="tx1"/>
                </a:solidFill>
                <a:effectLst/>
                <a:latin typeface="+mn-lt"/>
                <a:ea typeface="+mn-ea"/>
                <a:cs typeface="+mn-cs"/>
              </a:rPr>
              <a:t>100000000/1544000 = 64</a:t>
            </a:r>
          </a:p>
          <a:p>
            <a:pPr>
              <a:lnSpc>
                <a:spcPct val="80000"/>
              </a:lnSpc>
              <a:buFontTx/>
              <a:buNone/>
            </a:pPr>
            <a:endParaRPr lang="en-US" baseline="0" dirty="0" smtClean="0"/>
          </a:p>
          <a:p>
            <a:pPr>
              <a:lnSpc>
                <a:spcPct val="80000"/>
              </a:lnSpc>
              <a:buFontTx/>
              <a:buNone/>
            </a:pPr>
            <a:endParaRPr lang="en-US" baseline="0" dirty="0" smtClean="0"/>
          </a:p>
          <a:p>
            <a:pPr>
              <a:lnSpc>
                <a:spcPct val="80000"/>
              </a:lnSpc>
              <a:buFontTx/>
              <a:buNone/>
            </a:pPr>
            <a:endParaRPr lang="en-US" baseline="0" dirty="0" smtClean="0"/>
          </a:p>
        </p:txBody>
      </p:sp>
    </p:spTree>
    <p:extLst>
      <p:ext uri="{BB962C8B-B14F-4D97-AF65-F5344CB8AC3E}">
        <p14:creationId xmlns:p14="http://schemas.microsoft.com/office/powerpoint/2010/main" val="399531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243157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13536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331965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8.1.1.1 – Introduction DHCPv4</a:t>
            </a:r>
            <a:endParaRPr lang="en-US" dirty="0"/>
          </a:p>
          <a:p>
            <a:pPr>
              <a:lnSpc>
                <a:spcPct val="80000"/>
              </a:lnSpc>
              <a:buFontTx/>
              <a:buNone/>
            </a:pPr>
            <a:endParaRPr lang="en-US" dirty="0"/>
          </a:p>
        </p:txBody>
      </p:sp>
    </p:spTree>
    <p:extLst>
      <p:ext uri="{BB962C8B-B14F-4D97-AF65-F5344CB8AC3E}">
        <p14:creationId xmlns:p14="http://schemas.microsoft.com/office/powerpoint/2010/main" val="134752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t>4/15/2020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C00000"/>
                </a:solidFill>
              </a:rPr>
              <a:t>Internet Routing </a:t>
            </a:r>
            <a:r>
              <a:rPr lang="en-US" altLang="en-US" dirty="0" smtClean="0">
                <a:solidFill>
                  <a:srgbClr val="C00000"/>
                </a:solidFill>
              </a:rPr>
              <a:t>Protocols, </a:t>
            </a:r>
            <a:r>
              <a:rPr lang="en-US" altLang="en-US" dirty="0">
                <a:solidFill>
                  <a:srgbClr val="C00000"/>
                </a:solidFill>
              </a:rPr>
              <a:t/>
            </a:r>
            <a:br>
              <a:rPr lang="en-US" altLang="en-US" dirty="0">
                <a:solidFill>
                  <a:srgbClr val="C00000"/>
                </a:solidFill>
              </a:rPr>
            </a:br>
            <a:r>
              <a:rPr lang="en-US" altLang="en-US" dirty="0">
                <a:solidFill>
                  <a:srgbClr val="C00000"/>
                </a:solidFill>
              </a:rPr>
              <a:t>DHCP, </a:t>
            </a:r>
            <a:r>
              <a:rPr lang="en-US" altLang="en-US" dirty="0" smtClean="0">
                <a:solidFill>
                  <a:srgbClr val="C00000"/>
                </a:solidFill>
              </a:rPr>
              <a:t>and NAT</a:t>
            </a:r>
            <a:endParaRPr lang="en-US" dirty="0">
              <a:solidFill>
                <a:srgbClr val="C00000"/>
              </a:solidFill>
            </a:endParaRPr>
          </a:p>
        </p:txBody>
      </p:sp>
      <p:sp>
        <p:nvSpPr>
          <p:cNvPr id="3" name="Subtitle 2"/>
          <p:cNvSpPr>
            <a:spLocks noGrp="1"/>
          </p:cNvSpPr>
          <p:nvPr>
            <p:ph type="subTitle" idx="1"/>
          </p:nvPr>
        </p:nvSpPr>
        <p:spPr>
          <a:xfrm>
            <a:off x="1524000" y="3602038"/>
            <a:ext cx="9005887" cy="2594225"/>
          </a:xfrm>
        </p:spPr>
        <p:txBody>
          <a:bodyPr>
            <a:normAutofit fontScale="92500" lnSpcReduction="20000"/>
          </a:bodyPr>
          <a:lstStyle/>
          <a:p>
            <a:endParaRPr lang="en-US" sz="3600" dirty="0" smtClean="0"/>
          </a:p>
          <a:p>
            <a:r>
              <a:rPr lang="en-US" sz="3600" dirty="0" smtClean="0"/>
              <a:t>Hwajung Lee</a:t>
            </a:r>
          </a:p>
          <a:p>
            <a:endParaRPr lang="en-US" sz="3600" dirty="0" smtClean="0"/>
          </a:p>
          <a:p>
            <a:r>
              <a:rPr lang="en-US" b="1" dirty="0" smtClean="0"/>
              <a:t>Modified </a:t>
            </a:r>
            <a:r>
              <a:rPr lang="en-US" b="1" dirty="0"/>
              <a:t>from Slides Courtesy of </a:t>
            </a:r>
            <a:endParaRPr lang="en-US" b="1" dirty="0" smtClean="0"/>
          </a:p>
          <a:p>
            <a:r>
              <a:rPr lang="en-US" b="1" dirty="0" smtClean="0"/>
              <a:t>Cisco Networking Academy and </a:t>
            </a:r>
          </a:p>
          <a:p>
            <a:r>
              <a:rPr lang="en-US" b="1" dirty="0" smtClean="0"/>
              <a:t>the book titled Communication Networks by Leon-Garcia</a:t>
            </a:r>
            <a:endParaRPr lang="en-US" b="1" dirty="0"/>
          </a:p>
          <a:p>
            <a:endParaRPr lang="en-US" dirty="0" smtClean="0"/>
          </a:p>
          <a:p>
            <a:endParaRPr lang="en-US" dirty="0"/>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2017713" y="1433514"/>
            <a:ext cx="8437562" cy="4078287"/>
          </a:xfrm>
          <a:noFill/>
        </p:spPr>
        <p:txBody>
          <a:bodyPr/>
          <a:lstStyle/>
          <a:p>
            <a:pPr eaLnBrk="1" hangingPunct="1"/>
            <a:r>
              <a:rPr lang="en-US" altLang="en-US" sz="2400" i="1" dirty="0"/>
              <a:t>Multiple routes</a:t>
            </a:r>
            <a:r>
              <a:rPr lang="en-US" altLang="en-US" sz="2400" dirty="0"/>
              <a:t> to a given destination, one per type of service</a:t>
            </a:r>
          </a:p>
          <a:p>
            <a:pPr eaLnBrk="1" hangingPunct="1"/>
            <a:r>
              <a:rPr lang="en-US" altLang="en-US" sz="2400" dirty="0"/>
              <a:t>Support for </a:t>
            </a:r>
            <a:r>
              <a:rPr lang="en-US" altLang="en-US" sz="2400" i="1" dirty="0"/>
              <a:t>variable-length </a:t>
            </a:r>
            <a:r>
              <a:rPr lang="en-US" altLang="en-US" sz="2400" i="1" dirty="0" err="1"/>
              <a:t>subnetting</a:t>
            </a:r>
            <a:r>
              <a:rPr lang="en-US" altLang="en-US" sz="2400" dirty="0"/>
              <a:t> by including the subnet mask in the routing message</a:t>
            </a:r>
          </a:p>
          <a:p>
            <a:pPr eaLnBrk="1" hangingPunct="1"/>
            <a:r>
              <a:rPr lang="en-US" altLang="en-US" sz="2400" dirty="0"/>
              <a:t>Distribution of traffic over </a:t>
            </a:r>
            <a:r>
              <a:rPr lang="en-US" altLang="en-US" sz="2400" i="1" dirty="0"/>
              <a:t>multiple paths</a:t>
            </a:r>
            <a:r>
              <a:rPr lang="en-US" altLang="en-US" sz="2400" dirty="0"/>
              <a:t> of equal cost </a:t>
            </a:r>
          </a:p>
          <a:p>
            <a:pPr eaLnBrk="1" hangingPunct="1"/>
            <a:r>
              <a:rPr lang="en-US" altLang="en-US" sz="2400" dirty="0"/>
              <a:t>Uses </a:t>
            </a:r>
            <a:r>
              <a:rPr lang="en-US" altLang="en-US" sz="2400" i="1" dirty="0"/>
              <a:t>notion of area</a:t>
            </a:r>
            <a:r>
              <a:rPr lang="en-US" altLang="en-US" sz="2400" dirty="0"/>
              <a:t> to partition sites into subsets</a:t>
            </a:r>
          </a:p>
          <a:p>
            <a:pPr eaLnBrk="1" hangingPunct="1"/>
            <a:r>
              <a:rPr lang="en-US" altLang="en-US" sz="2400" dirty="0"/>
              <a:t>Support </a:t>
            </a:r>
            <a:r>
              <a:rPr lang="en-US" altLang="en-US" sz="2400" i="1" dirty="0"/>
              <a:t>host-specific routes</a:t>
            </a:r>
            <a:r>
              <a:rPr lang="en-US" altLang="en-US" sz="2400" dirty="0"/>
              <a:t> as well as net-specific routes</a:t>
            </a:r>
          </a:p>
          <a:p>
            <a:pPr eaLnBrk="1" hangingPunct="1"/>
            <a:r>
              <a:rPr lang="en-US" altLang="en-US" sz="2400" i="1" dirty="0"/>
              <a:t>Designated router</a:t>
            </a:r>
            <a:r>
              <a:rPr lang="en-US" altLang="en-US" sz="2400" dirty="0"/>
              <a:t> to minimize table maintenance overhead</a:t>
            </a:r>
          </a:p>
        </p:txBody>
      </p:sp>
      <p:sp>
        <p:nvSpPr>
          <p:cNvPr id="27650" name="Rectangle 2"/>
          <p:cNvSpPr>
            <a:spLocks noGrp="1" noChangeArrowheads="1"/>
          </p:cNvSpPr>
          <p:nvPr>
            <p:ph type="title"/>
          </p:nvPr>
        </p:nvSpPr>
        <p:spPr/>
        <p:txBody>
          <a:bodyPr/>
          <a:lstStyle/>
          <a:p>
            <a:pPr eaLnBrk="1" hangingPunct="1"/>
            <a:r>
              <a:rPr lang="en-US" altLang="en-US" dirty="0" smtClean="0">
                <a:solidFill>
                  <a:srgbClr val="C00000"/>
                </a:solidFill>
              </a:rPr>
              <a:t>OSPF Features</a:t>
            </a:r>
          </a:p>
        </p:txBody>
      </p:sp>
    </p:spTree>
    <p:extLst>
      <p:ext uri="{BB962C8B-B14F-4D97-AF65-F5344CB8AC3E}">
        <p14:creationId xmlns:p14="http://schemas.microsoft.com/office/powerpoint/2010/main" val="312903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1984376" y="1459840"/>
            <a:ext cx="8074025" cy="5075238"/>
          </a:xfrm>
        </p:spPr>
        <p:txBody>
          <a:bodyPr/>
          <a:lstStyle/>
          <a:p>
            <a:pPr eaLnBrk="1" hangingPunct="1">
              <a:lnSpc>
                <a:spcPct val="90000"/>
              </a:lnSpc>
            </a:pPr>
            <a:r>
              <a:rPr lang="en-US" altLang="en-US" sz="2400" dirty="0"/>
              <a:t>Used in OSPF to distribute link state (LS) information</a:t>
            </a:r>
          </a:p>
          <a:p>
            <a:pPr eaLnBrk="1" hangingPunct="1">
              <a:lnSpc>
                <a:spcPct val="90000"/>
              </a:lnSpc>
            </a:pPr>
            <a:r>
              <a:rPr lang="en-US" altLang="en-US" sz="2400" dirty="0"/>
              <a:t>Forward incoming packet to all ports except where packet came in</a:t>
            </a:r>
          </a:p>
          <a:p>
            <a:pPr eaLnBrk="1" hangingPunct="1">
              <a:lnSpc>
                <a:spcPct val="90000"/>
              </a:lnSpc>
            </a:pPr>
            <a:r>
              <a:rPr lang="en-US" altLang="en-US" sz="2400" dirty="0"/>
              <a:t>Packet eventually reaches destination as long as there is a path between the source and destination</a:t>
            </a:r>
          </a:p>
          <a:p>
            <a:pPr eaLnBrk="1" hangingPunct="1">
              <a:lnSpc>
                <a:spcPct val="90000"/>
              </a:lnSpc>
            </a:pPr>
            <a:r>
              <a:rPr lang="en-US" altLang="en-US" sz="2400" dirty="0"/>
              <a:t>Generates exponential number of packet transmissions</a:t>
            </a:r>
          </a:p>
          <a:p>
            <a:pPr eaLnBrk="1" hangingPunct="1">
              <a:lnSpc>
                <a:spcPct val="90000"/>
              </a:lnSpc>
            </a:pPr>
            <a:r>
              <a:rPr lang="en-US" altLang="en-US" sz="2400" dirty="0"/>
              <a:t>Approaches to limit # of transmissions:</a:t>
            </a:r>
          </a:p>
          <a:p>
            <a:pPr marL="742950" lvl="1" indent="-285750"/>
            <a:r>
              <a:rPr lang="en-US" altLang="en-US" sz="2200" dirty="0"/>
              <a:t>Use a TTL at each packet; won</a:t>
            </a:r>
            <a:r>
              <a:rPr lang="ja-JP" altLang="en-US" sz="2200" dirty="0"/>
              <a:t>’</a:t>
            </a:r>
            <a:r>
              <a:rPr lang="en-US" altLang="ja-JP" sz="2200" dirty="0"/>
              <a:t>t flood if TTL is reached</a:t>
            </a:r>
          </a:p>
          <a:p>
            <a:pPr marL="742950" lvl="1" indent="-285750"/>
            <a:r>
              <a:rPr lang="en-US" altLang="en-US" sz="2200" dirty="0"/>
              <a:t>Each router adds its identifier to header of packet before it floods the packet; won</a:t>
            </a:r>
            <a:r>
              <a:rPr lang="ja-JP" altLang="en-US" sz="2200" dirty="0"/>
              <a:t>’</a:t>
            </a:r>
            <a:r>
              <a:rPr lang="en-US" altLang="ja-JP" sz="2200" dirty="0"/>
              <a:t>t flood if its identifier is detected</a:t>
            </a:r>
          </a:p>
          <a:p>
            <a:pPr marL="742950" lvl="1" indent="-285750"/>
            <a:r>
              <a:rPr lang="en-US" altLang="en-US" sz="2200" dirty="0"/>
              <a:t>Each packet from a given source is identified with a unique sequence number; won</a:t>
            </a:r>
            <a:r>
              <a:rPr lang="ja-JP" altLang="en-US" sz="2200" dirty="0"/>
              <a:t>’</a:t>
            </a:r>
            <a:r>
              <a:rPr lang="en-US" altLang="ja-JP" sz="2200" dirty="0"/>
              <a:t>t flood if sequence number is same</a:t>
            </a:r>
            <a:endParaRPr lang="en-US" altLang="en-US" sz="2200" dirty="0"/>
          </a:p>
        </p:txBody>
      </p:sp>
      <p:sp>
        <p:nvSpPr>
          <p:cNvPr id="28674" name="Rectangle 1032"/>
          <p:cNvSpPr>
            <a:spLocks noGrp="1" noChangeArrowheads="1"/>
          </p:cNvSpPr>
          <p:nvPr>
            <p:ph type="title"/>
          </p:nvPr>
        </p:nvSpPr>
        <p:spPr/>
        <p:txBody>
          <a:bodyPr/>
          <a:lstStyle/>
          <a:p>
            <a:pPr eaLnBrk="1" hangingPunct="1"/>
            <a:r>
              <a:rPr lang="en-US" altLang="en-US" dirty="0" smtClean="0">
                <a:solidFill>
                  <a:srgbClr val="C00000"/>
                </a:solidFill>
              </a:rPr>
              <a:t>Flooding</a:t>
            </a:r>
          </a:p>
        </p:txBody>
      </p:sp>
    </p:spTree>
    <p:extLst>
      <p:ext uri="{BB962C8B-B14F-4D97-AF65-F5344CB8AC3E}">
        <p14:creationId xmlns:p14="http://schemas.microsoft.com/office/powerpoint/2010/main" val="40151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62000" y="512764"/>
            <a:ext cx="7772400" cy="685800"/>
          </a:xfrm>
        </p:spPr>
        <p:txBody>
          <a:bodyPr>
            <a:normAutofit fontScale="90000"/>
          </a:bodyPr>
          <a:lstStyle/>
          <a:p>
            <a:pPr eaLnBrk="1" hangingPunct="1"/>
            <a:r>
              <a:rPr lang="en-US" altLang="en-US" dirty="0" smtClean="0">
                <a:solidFill>
                  <a:srgbClr val="C00000"/>
                </a:solidFill>
              </a:rPr>
              <a:t>Example OSPF Topology</a:t>
            </a:r>
          </a:p>
        </p:txBody>
      </p:sp>
      <p:grpSp>
        <p:nvGrpSpPr>
          <p:cNvPr id="29698" name="Group 3"/>
          <p:cNvGrpSpPr>
            <a:grpSpLocks/>
          </p:cNvGrpSpPr>
          <p:nvPr/>
        </p:nvGrpSpPr>
        <p:grpSpPr bwMode="auto">
          <a:xfrm>
            <a:off x="2286000" y="1235076"/>
            <a:ext cx="7467600" cy="1990725"/>
            <a:chOff x="480" y="1152"/>
            <a:chExt cx="4704" cy="1254"/>
          </a:xfrm>
        </p:grpSpPr>
        <p:sp>
          <p:nvSpPr>
            <p:cNvPr id="29700"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10.5.1.1</a:t>
              </a:r>
            </a:p>
          </p:txBody>
        </p:sp>
        <p:sp>
          <p:nvSpPr>
            <p:cNvPr id="29701"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10.5.1.3</a:t>
              </a:r>
            </a:p>
          </p:txBody>
        </p:sp>
        <p:sp>
          <p:nvSpPr>
            <p:cNvPr id="29702"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10.5.1.5</a:t>
              </a:r>
            </a:p>
          </p:txBody>
        </p:sp>
        <p:sp>
          <p:nvSpPr>
            <p:cNvPr id="29703"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10.5.1.2</a:t>
              </a:r>
            </a:p>
          </p:txBody>
        </p:sp>
        <p:sp>
          <p:nvSpPr>
            <p:cNvPr id="29704"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10.5.1.4</a:t>
              </a:r>
            </a:p>
          </p:txBody>
        </p:sp>
        <p:sp>
          <p:nvSpPr>
            <p:cNvPr id="29705"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10.5.1.6</a:t>
              </a:r>
            </a:p>
          </p:txBody>
        </p:sp>
        <p:sp>
          <p:nvSpPr>
            <p:cNvPr id="29706"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3"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699" name="Rectangle 18"/>
          <p:cNvSpPr>
            <a:spLocks noChangeArrowheads="1"/>
          </p:cNvSpPr>
          <p:nvPr/>
        </p:nvSpPr>
        <p:spPr bwMode="auto">
          <a:xfrm>
            <a:off x="2122488" y="3381375"/>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20000"/>
              </a:spcBef>
              <a:buClr>
                <a:schemeClr val="tx2"/>
              </a:buClr>
              <a:buSzPct val="70000"/>
              <a:buFont typeface="Wingdings" panose="05000000000000000000" pitchFamily="2" charset="2"/>
              <a:buNone/>
            </a:pPr>
            <a:r>
              <a:rPr lang="en-US" altLang="en-US" sz="2600"/>
              <a:t>At steady state: </a:t>
            </a:r>
          </a:p>
          <a:p>
            <a:pPr algn="l" eaLnBrk="1" hangingPunct="1">
              <a:spcBef>
                <a:spcPct val="20000"/>
              </a:spcBef>
              <a:buClr>
                <a:schemeClr val="tx2"/>
              </a:buClr>
              <a:buSzPct val="70000"/>
              <a:buFont typeface="Wingdings" panose="05000000000000000000" pitchFamily="2" charset="2"/>
              <a:buChar char="l"/>
            </a:pPr>
            <a:r>
              <a:rPr lang="en-US" altLang="en-US" sz="2600"/>
              <a:t>All routers have same LS database</a:t>
            </a:r>
          </a:p>
          <a:p>
            <a:pPr algn="l" eaLnBrk="1" hangingPunct="1">
              <a:spcBef>
                <a:spcPct val="20000"/>
              </a:spcBef>
              <a:buClr>
                <a:schemeClr val="tx2"/>
              </a:buClr>
              <a:buSzPct val="70000"/>
              <a:buFont typeface="Wingdings" panose="05000000000000000000" pitchFamily="2" charset="2"/>
              <a:buChar char="l"/>
            </a:pPr>
            <a:r>
              <a:rPr lang="en-US" altLang="en-US" sz="2600"/>
              <a:t>Know how many routers in network</a:t>
            </a:r>
          </a:p>
          <a:p>
            <a:pPr algn="l" eaLnBrk="1" hangingPunct="1">
              <a:spcBef>
                <a:spcPct val="20000"/>
              </a:spcBef>
              <a:buClr>
                <a:schemeClr val="tx2"/>
              </a:buClr>
              <a:buSzPct val="70000"/>
              <a:buFont typeface="Wingdings" panose="05000000000000000000" pitchFamily="2" charset="2"/>
              <a:buChar char="l"/>
            </a:pPr>
            <a:r>
              <a:rPr lang="en-US" altLang="en-US" sz="2600"/>
              <a:t>Interfaces &amp; links between routers</a:t>
            </a:r>
          </a:p>
          <a:p>
            <a:pPr algn="l" eaLnBrk="1" hangingPunct="1">
              <a:spcBef>
                <a:spcPct val="20000"/>
              </a:spcBef>
              <a:buClr>
                <a:schemeClr val="tx2"/>
              </a:buClr>
              <a:buSzPct val="70000"/>
              <a:buFont typeface="Wingdings" panose="05000000000000000000" pitchFamily="2" charset="2"/>
              <a:buChar char="l"/>
            </a:pPr>
            <a:r>
              <a:rPr lang="en-US" altLang="en-US" sz="2600"/>
              <a:t>Cost of each link</a:t>
            </a:r>
          </a:p>
          <a:p>
            <a:pPr algn="l" eaLnBrk="1" hangingPunct="1">
              <a:spcBef>
                <a:spcPct val="20000"/>
              </a:spcBef>
              <a:buClr>
                <a:schemeClr val="tx2"/>
              </a:buClr>
              <a:buSzPct val="70000"/>
              <a:buFont typeface="Wingdings" panose="05000000000000000000" pitchFamily="2" charset="2"/>
              <a:buChar char="l"/>
            </a:pPr>
            <a:r>
              <a:rPr lang="en-US" altLang="en-US" sz="2600"/>
              <a:t>Occasional Hello messages (10 sec) &amp; LS updates sent (30 min)</a:t>
            </a:r>
          </a:p>
        </p:txBody>
      </p:sp>
    </p:spTree>
    <p:extLst>
      <p:ext uri="{BB962C8B-B14F-4D97-AF65-F5344CB8AC3E}">
        <p14:creationId xmlns:p14="http://schemas.microsoft.com/office/powerpoint/2010/main" val="240281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1981201" y="1447800"/>
            <a:ext cx="8499475" cy="4078288"/>
          </a:xfrm>
        </p:spPr>
        <p:txBody>
          <a:bodyPr/>
          <a:lstStyle/>
          <a:p>
            <a:pPr eaLnBrk="1" hangingPunct="1"/>
            <a:r>
              <a:rPr lang="en-US" altLang="en-US" sz="2400"/>
              <a:t>To improve scalability, AS may be partitioned into </a:t>
            </a:r>
            <a:r>
              <a:rPr lang="en-US" altLang="en-US" sz="2400" i="1"/>
              <a:t>areas</a:t>
            </a:r>
          </a:p>
          <a:p>
            <a:pPr marL="742950" lvl="1" indent="-285750"/>
            <a:r>
              <a:rPr lang="en-US" altLang="en-US" sz="2000"/>
              <a:t>Area is identified by 32-bit Area ID</a:t>
            </a:r>
          </a:p>
          <a:p>
            <a:pPr marL="742950" lvl="1" indent="-285750"/>
            <a:r>
              <a:rPr lang="en-US" altLang="en-US" sz="2000"/>
              <a:t>Router in area only knows complete topology inside area &amp; limits the flooding of link-state information to area</a:t>
            </a:r>
          </a:p>
          <a:p>
            <a:pPr marL="742950" lvl="1" indent="-285750"/>
            <a:r>
              <a:rPr lang="en-US" altLang="en-US" sz="2000" i="1"/>
              <a:t>Area border routers</a:t>
            </a:r>
            <a:r>
              <a:rPr lang="en-US" altLang="en-US" sz="2000"/>
              <a:t> summarize info from other areas</a:t>
            </a:r>
          </a:p>
          <a:p>
            <a:pPr eaLnBrk="1" hangingPunct="1"/>
            <a:r>
              <a:rPr lang="en-US" altLang="en-US" sz="2400"/>
              <a:t>Each area must be connected to </a:t>
            </a:r>
            <a:r>
              <a:rPr lang="en-US" altLang="en-US" sz="2400" i="1"/>
              <a:t>backbone area</a:t>
            </a:r>
            <a:r>
              <a:rPr lang="en-US" altLang="en-US" sz="2400"/>
              <a:t> (0.0.0.0)</a:t>
            </a:r>
          </a:p>
          <a:p>
            <a:pPr marL="742950" lvl="1" indent="-285750"/>
            <a:r>
              <a:rPr lang="en-US" altLang="en-US" sz="2000"/>
              <a:t>Distributes routing info between areas</a:t>
            </a:r>
          </a:p>
          <a:p>
            <a:pPr eaLnBrk="1" hangingPunct="1"/>
            <a:r>
              <a:rPr lang="en-US" altLang="en-US" sz="2400" i="1"/>
              <a:t>Internal router</a:t>
            </a:r>
            <a:r>
              <a:rPr lang="en-US" altLang="en-US" sz="2400"/>
              <a:t> has all links to nets within the same area</a:t>
            </a:r>
          </a:p>
          <a:p>
            <a:pPr eaLnBrk="1" hangingPunct="1"/>
            <a:r>
              <a:rPr lang="en-US" altLang="en-US" sz="2400" i="1"/>
              <a:t>Area border router</a:t>
            </a:r>
            <a:r>
              <a:rPr lang="en-US" altLang="en-US" sz="2400"/>
              <a:t> has links to more than one area</a:t>
            </a:r>
          </a:p>
          <a:p>
            <a:pPr eaLnBrk="1" hangingPunct="1"/>
            <a:r>
              <a:rPr lang="en-US" altLang="ko-KR" sz="2400" i="1">
                <a:ea typeface="Gulim" panose="020B0600000101010101" pitchFamily="34" charset="-127"/>
              </a:rPr>
              <a:t>B</a:t>
            </a:r>
            <a:r>
              <a:rPr lang="en-US" altLang="en-US" sz="2400" i="1"/>
              <a:t>ackbone router</a:t>
            </a:r>
            <a:r>
              <a:rPr lang="en-US" altLang="en-US" sz="2400"/>
              <a:t> has links connected to the backbone</a:t>
            </a:r>
          </a:p>
        </p:txBody>
      </p:sp>
      <p:sp>
        <p:nvSpPr>
          <p:cNvPr id="30722" name="Rectangle 4"/>
          <p:cNvSpPr>
            <a:spLocks noGrp="1" noChangeArrowheads="1"/>
          </p:cNvSpPr>
          <p:nvPr>
            <p:ph type="title"/>
          </p:nvPr>
        </p:nvSpPr>
        <p:spPr/>
        <p:txBody>
          <a:bodyPr/>
          <a:lstStyle/>
          <a:p>
            <a:pPr eaLnBrk="1" hangingPunct="1"/>
            <a:r>
              <a:rPr lang="en-US" altLang="en-US" dirty="0" smtClean="0">
                <a:solidFill>
                  <a:srgbClr val="C00000"/>
                </a:solidFill>
              </a:rPr>
              <a:t>OSPF Network</a:t>
            </a:r>
          </a:p>
        </p:txBody>
      </p:sp>
    </p:spTree>
    <p:extLst>
      <p:ext uri="{BB962C8B-B14F-4D97-AF65-F5344CB8AC3E}">
        <p14:creationId xmlns:p14="http://schemas.microsoft.com/office/powerpoint/2010/main" val="305089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smtClean="0">
                <a:solidFill>
                  <a:srgbClr val="C00000"/>
                </a:solidFill>
              </a:rPr>
              <a:t>OSPF Areas</a:t>
            </a:r>
          </a:p>
        </p:txBody>
      </p:sp>
    </p:spTree>
    <p:extLst>
      <p:ext uri="{BB962C8B-B14F-4D97-AF65-F5344CB8AC3E}">
        <p14:creationId xmlns:p14="http://schemas.microsoft.com/office/powerpoint/2010/main" val="236200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1023" y="551651"/>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Configuring Single-Area OSPF</a:t>
            </a:r>
            <a:endParaRPr lang="en-US" dirty="0">
              <a:solidFill>
                <a:srgbClr val="C00000"/>
              </a:solidFill>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184615" y="5204280"/>
            <a:ext cx="2639608" cy="437043"/>
          </a:xfrm>
          <a:prstGeom prst="rect">
            <a:avLst/>
          </a:prstGeom>
          <a:noFill/>
        </p:spPr>
        <p:txBody>
          <a:bodyPr wrap="square" rtlCol="0">
            <a:spAutoFit/>
          </a:bodyPr>
          <a:lstStyle/>
          <a:p>
            <a:pPr fontAlgn="base"/>
            <a:r>
              <a:rPr lang="en-US" sz="800" dirty="0"/>
              <a:t>1000000000/1544000 = 647</a:t>
            </a:r>
          </a:p>
          <a:p>
            <a:pPr lvl="0">
              <a:lnSpc>
                <a:spcPct val="80000"/>
              </a:lnSpc>
              <a:defRPr/>
            </a:pPr>
            <a:r>
              <a:rPr lang="en-US" sz="800" dirty="0"/>
              <a:t>Cf. default: 100000000/1544000 = 64</a:t>
            </a:r>
          </a:p>
          <a:p>
            <a:endParaRPr lang="en-US" sz="800" dirty="0"/>
          </a:p>
        </p:txBody>
      </p:sp>
    </p:spTree>
    <p:extLst>
      <p:ext uri="{BB962C8B-B14F-4D97-AF65-F5344CB8AC3E}">
        <p14:creationId xmlns:p14="http://schemas.microsoft.com/office/powerpoint/2010/main" val="239266473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94323" y="560748"/>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OSPF</a:t>
            </a:r>
            <a:endParaRPr lang="en-US" dirty="0">
              <a:solidFill>
                <a:srgbClr val="C00000"/>
              </a:solidFill>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6321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36507" y="561186"/>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a:t>
            </a:r>
            <a:r>
              <a:rPr lang="en-US" dirty="0">
                <a:solidFill>
                  <a:srgbClr val="C00000"/>
                </a:solidFill>
              </a:rPr>
              <a:t>OSPF (cont.)</a:t>
            </a:r>
            <a:endParaRPr lang="en-US" dirty="0">
              <a:solidFill>
                <a:srgbClr val="C00000"/>
              </a:solidFill>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13041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6671" y="553035"/>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a:t>
            </a:r>
            <a:r>
              <a:rPr lang="en-US" dirty="0">
                <a:solidFill>
                  <a:srgbClr val="C00000"/>
                </a:solidFill>
              </a:rPr>
              <a:t>OSPF (cont.)</a:t>
            </a:r>
            <a:endParaRPr lang="en-US" dirty="0">
              <a:solidFill>
                <a:srgbClr val="C00000"/>
              </a:solidFill>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37458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dirty="0" smtClean="0">
                <a:solidFill>
                  <a:srgbClr val="C00000"/>
                </a:solidFill>
              </a:rPr>
              <a:t>DHCP</a:t>
            </a:r>
          </a:p>
        </p:txBody>
      </p:sp>
      <p:sp>
        <p:nvSpPr>
          <p:cNvPr id="54274" name="Rectangle 3"/>
          <p:cNvSpPr>
            <a:spLocks noGrp="1" noChangeArrowheads="1"/>
          </p:cNvSpPr>
          <p:nvPr>
            <p:ph type="body" idx="1"/>
          </p:nvPr>
        </p:nvSpPr>
        <p:spPr>
          <a:xfrm>
            <a:off x="1981200" y="1447801"/>
            <a:ext cx="8542338" cy="4683125"/>
          </a:xfrm>
        </p:spPr>
        <p:txBody>
          <a:bodyPr/>
          <a:lstStyle/>
          <a:p>
            <a:pPr eaLnBrk="1" hangingPunct="1"/>
            <a:r>
              <a:rPr lang="en-US" altLang="en-US" sz="2600"/>
              <a:t>Dynamic Host Configuration Protocol (RFC 2131)</a:t>
            </a:r>
          </a:p>
          <a:p>
            <a:pPr eaLnBrk="1" hangingPunct="1"/>
            <a:r>
              <a:rPr lang="en-US" altLang="en-US" sz="2600"/>
              <a:t>BOOTP (RFC 951, 1542) allows a diskless workstation to be remotely booted up in a network</a:t>
            </a:r>
          </a:p>
          <a:p>
            <a:pPr lvl="1" eaLnBrk="1" hangingPunct="1"/>
            <a:r>
              <a:rPr lang="en-US" altLang="en-US" sz="2200"/>
              <a:t>UDP port 67 (server) &amp; port 68 (client) </a:t>
            </a:r>
          </a:p>
          <a:p>
            <a:pPr eaLnBrk="1" hangingPunct="1"/>
            <a:r>
              <a:rPr lang="en-US" altLang="en-US" sz="2600"/>
              <a:t>DHCP builds on BOOTP to allow servers to deliver configuration information to a host</a:t>
            </a:r>
          </a:p>
          <a:p>
            <a:pPr lvl="1" eaLnBrk="1" hangingPunct="1"/>
            <a:r>
              <a:rPr lang="en-US" altLang="en-US" sz="2200"/>
              <a:t>Used extensively to assign temporary IP addresses to hosts</a:t>
            </a:r>
          </a:p>
          <a:p>
            <a:pPr lvl="1" eaLnBrk="1" hangingPunct="1"/>
            <a:r>
              <a:rPr lang="en-US" altLang="en-US" sz="2200"/>
              <a:t>Allows ISP to maximize usage of their limited IP addresses</a:t>
            </a:r>
          </a:p>
        </p:txBody>
      </p:sp>
    </p:spTree>
    <p:extLst>
      <p:ext uri="{BB962C8B-B14F-4D97-AF65-F5344CB8AC3E}">
        <p14:creationId xmlns:p14="http://schemas.microsoft.com/office/powerpoint/2010/main" val="427518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r>
              <a:rPr lang="en-US" altLang="en-US" sz="3200" dirty="0">
                <a:solidFill>
                  <a:schemeClr val="tx2"/>
                </a:solidFill>
              </a:rPr>
              <a:t>Basic Routing</a:t>
            </a:r>
          </a:p>
          <a:p>
            <a:r>
              <a:rPr lang="en-US" altLang="en-US" sz="3200" dirty="0" smtClean="0"/>
              <a:t>Single Area Open </a:t>
            </a:r>
            <a:r>
              <a:rPr lang="en-US" altLang="en-US" sz="3200" dirty="0"/>
              <a:t>Shortest Path First (OSPF)</a:t>
            </a:r>
          </a:p>
          <a:p>
            <a:r>
              <a:rPr lang="en-US" altLang="en-US" sz="3200" dirty="0" smtClean="0"/>
              <a:t>Dynamic Host Configuration Protocol (DHCP)</a:t>
            </a:r>
          </a:p>
          <a:p>
            <a:r>
              <a:rPr lang="en-US" altLang="en-US" sz="3200" dirty="0" smtClean="0"/>
              <a:t>Network Address Translation (NAT)</a:t>
            </a:r>
            <a:endParaRPr lang="en-US" altLang="en-US" sz="3200" dirty="0"/>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9464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16998"/>
            <a:ext cx="10515600" cy="1325563"/>
          </a:xfrm>
        </p:spPr>
        <p:txBody>
          <a:bodyPr>
            <a:normAutofit/>
          </a:bodyPr>
          <a:lstStyle/>
          <a:p>
            <a:pPr eaLnBrk="1" hangingPunct="1"/>
            <a:r>
              <a:rPr lang="en-US" sz="2000" dirty="0">
                <a:solidFill>
                  <a:srgbClr val="C00000"/>
                </a:solidFill>
              </a:rPr>
              <a:t>DHCPv4 Operation</a:t>
            </a:r>
            <a:r>
              <a:rPr lang="en-US" sz="4800" dirty="0">
                <a:solidFill>
                  <a:srgbClr val="C00000"/>
                </a:solidFill>
              </a:rPr>
              <a:t/>
            </a:r>
            <a:br>
              <a:rPr lang="en-US" sz="4800" dirty="0">
                <a:solidFill>
                  <a:srgbClr val="C00000"/>
                </a:solidFill>
              </a:rPr>
            </a:br>
            <a:r>
              <a:rPr lang="en-US" dirty="0">
                <a:solidFill>
                  <a:srgbClr val="C00000"/>
                </a:solidFill>
              </a:rPr>
              <a:t>Introducing DHCPv4</a:t>
            </a:r>
            <a:endParaRPr lang="en-US" sz="4800" dirty="0">
              <a:solidFill>
                <a:srgbClr val="C00000"/>
              </a:solidFill>
            </a:endParaRPr>
          </a:p>
        </p:txBody>
      </p:sp>
      <p:sp>
        <p:nvSpPr>
          <p:cNvPr id="2" name="TextBox 1"/>
          <p:cNvSpPr txBox="1"/>
          <p:nvPr/>
        </p:nvSpPr>
        <p:spPr>
          <a:xfrm>
            <a:off x="950495" y="1310641"/>
            <a:ext cx="10403305" cy="3420936"/>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400" dirty="0"/>
              <a:t>DHCPv4:</a:t>
            </a:r>
          </a:p>
          <a:p>
            <a:pPr marL="693738" lvl="1" indent="-236538" defTabSz="814388">
              <a:lnSpc>
                <a:spcPct val="95000"/>
              </a:lnSpc>
              <a:spcBef>
                <a:spcPct val="50000"/>
              </a:spcBef>
              <a:buClr>
                <a:srgbClr val="708CA1"/>
              </a:buClr>
              <a:buFont typeface="Wingdings" charset="0"/>
              <a:buChar char="§"/>
            </a:pPr>
            <a:r>
              <a:rPr lang="en-US" dirty="0"/>
              <a:t>assigns IPv4 addresses and other network configuration information dynamically</a:t>
            </a:r>
          </a:p>
          <a:p>
            <a:pPr marL="693738" lvl="1" indent="-236538" defTabSz="814388">
              <a:lnSpc>
                <a:spcPct val="95000"/>
              </a:lnSpc>
              <a:spcBef>
                <a:spcPct val="50000"/>
              </a:spcBef>
              <a:buClr>
                <a:srgbClr val="708CA1"/>
              </a:buClr>
              <a:buFont typeface="Wingdings" charset="0"/>
              <a:buChar char="§"/>
            </a:pPr>
            <a:r>
              <a:rPr lang="en-US" dirty="0"/>
              <a:t>useful and timesaving tool for network administrators</a:t>
            </a:r>
          </a:p>
          <a:p>
            <a:pPr marL="693738" lvl="1" indent="-236538" defTabSz="814388">
              <a:lnSpc>
                <a:spcPct val="95000"/>
              </a:lnSpc>
              <a:spcBef>
                <a:spcPct val="50000"/>
              </a:spcBef>
              <a:buClr>
                <a:srgbClr val="708CA1"/>
              </a:buClr>
              <a:buFont typeface="Wingdings" charset="0"/>
              <a:buChar char="§"/>
            </a:pPr>
            <a:r>
              <a:rPr lang="en-US" dirty="0"/>
              <a:t>dynamically assigns, or leases, an IPv4 address from a pool of addresses</a:t>
            </a:r>
          </a:p>
          <a:p>
            <a:pPr marL="236538" indent="-236538" defTabSz="814388">
              <a:lnSpc>
                <a:spcPct val="95000"/>
              </a:lnSpc>
              <a:spcBef>
                <a:spcPct val="50000"/>
              </a:spcBef>
              <a:buClr>
                <a:srgbClr val="708CA1"/>
              </a:buClr>
              <a:buFont typeface="Wingdings" charset="0"/>
              <a:buChar char="§"/>
            </a:pPr>
            <a:r>
              <a:rPr lang="en-US" sz="2400" dirty="0"/>
              <a:t>A Cisco router can be configured to provide DHCPv4 services.</a:t>
            </a:r>
          </a:p>
          <a:p>
            <a:pPr marL="236538" indent="-236538" defTabSz="814388">
              <a:lnSpc>
                <a:spcPct val="95000"/>
              </a:lnSpc>
              <a:spcBef>
                <a:spcPct val="50000"/>
              </a:spcBef>
              <a:buClr>
                <a:srgbClr val="708CA1"/>
              </a:buClr>
              <a:buFont typeface="Wingdings" charset="0"/>
              <a:buChar char="§"/>
            </a:pPr>
            <a:r>
              <a:rPr lang="en-US" sz="2400" dirty="0"/>
              <a:t>Administrators configure DHCPv4 servers so that leases expire. Then the client must ask for another address, although the client is typically reassigned the same address.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046" y="4296962"/>
            <a:ext cx="5983908" cy="271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83199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dirty="0" smtClean="0">
                <a:solidFill>
                  <a:srgbClr val="C00000"/>
                </a:solidFill>
              </a:rPr>
              <a:t>DHCP Operation</a:t>
            </a:r>
          </a:p>
        </p:txBody>
      </p:sp>
      <p:sp>
        <p:nvSpPr>
          <p:cNvPr id="55298" name="Rectangle 3"/>
          <p:cNvSpPr>
            <a:spLocks noGrp="1" noChangeArrowheads="1"/>
          </p:cNvSpPr>
          <p:nvPr>
            <p:ph type="body" idx="1"/>
          </p:nvPr>
        </p:nvSpPr>
        <p:spPr>
          <a:xfrm>
            <a:off x="1981201" y="1447800"/>
            <a:ext cx="8532813" cy="5233988"/>
          </a:xfrm>
        </p:spPr>
        <p:txBody>
          <a:bodyPr/>
          <a:lstStyle/>
          <a:p>
            <a:pPr eaLnBrk="1" hangingPunct="1"/>
            <a:r>
              <a:rPr lang="en-US" altLang="en-US" sz="2200"/>
              <a:t>Host broadcasts DHCP </a:t>
            </a:r>
            <a:r>
              <a:rPr lang="en-US" altLang="en-US" sz="2200" i="1"/>
              <a:t>Discover</a:t>
            </a:r>
            <a:r>
              <a:rPr lang="en-US" altLang="en-US" sz="2200"/>
              <a:t> message on its physical network</a:t>
            </a:r>
          </a:p>
          <a:p>
            <a:pPr eaLnBrk="1" hangingPunct="1"/>
            <a:r>
              <a:rPr lang="en-US" altLang="en-US" sz="2200"/>
              <a:t>Server replies with </a:t>
            </a:r>
            <a:r>
              <a:rPr lang="en-US" altLang="en-US" sz="2200" i="1"/>
              <a:t>Offer</a:t>
            </a:r>
            <a:r>
              <a:rPr lang="en-US" altLang="en-US" sz="2200"/>
              <a:t> message (IP address + configuration information)</a:t>
            </a:r>
          </a:p>
          <a:p>
            <a:pPr eaLnBrk="1" hangingPunct="1"/>
            <a:r>
              <a:rPr lang="en-US" altLang="en-US" sz="2200"/>
              <a:t>Host selects one offer and broadcasts </a:t>
            </a:r>
            <a:r>
              <a:rPr lang="en-US" altLang="en-US" sz="2200" i="1"/>
              <a:t>DHCP Request</a:t>
            </a:r>
            <a:r>
              <a:rPr lang="en-US" altLang="en-US" sz="2200"/>
              <a:t> message</a:t>
            </a:r>
          </a:p>
          <a:p>
            <a:pPr eaLnBrk="1" hangingPunct="1"/>
            <a:r>
              <a:rPr lang="en-US" altLang="en-US" sz="2200"/>
              <a:t>Server allocates IP address for lease time T </a:t>
            </a:r>
          </a:p>
          <a:p>
            <a:pPr lvl="1" eaLnBrk="1" hangingPunct="1"/>
            <a:r>
              <a:rPr lang="en-US" altLang="en-US" sz="2000"/>
              <a:t>Sends DHCP ACK message with T, and threshold times T1 (=1/2 T) and T2 (=.875T)</a:t>
            </a:r>
          </a:p>
          <a:p>
            <a:pPr eaLnBrk="1" hangingPunct="1"/>
            <a:r>
              <a:rPr lang="en-US" altLang="en-US" sz="2200"/>
              <a:t>At T1, host attempts to renew lease by sending DHCP Request message to original server</a:t>
            </a:r>
          </a:p>
          <a:p>
            <a:pPr eaLnBrk="1" hangingPunct="1"/>
            <a:r>
              <a:rPr lang="en-US" altLang="en-US" sz="2200"/>
              <a:t>If no reply by T2, host broadcasts DHCP Request to </a:t>
            </a:r>
            <a:r>
              <a:rPr lang="en-US" altLang="en-US" sz="2200" i="1"/>
              <a:t>any</a:t>
            </a:r>
            <a:r>
              <a:rPr lang="en-US" altLang="en-US" sz="2200"/>
              <a:t> server</a:t>
            </a:r>
          </a:p>
          <a:p>
            <a:pPr eaLnBrk="1" hangingPunct="1"/>
            <a:r>
              <a:rPr lang="en-US" altLang="en-US" sz="2200"/>
              <a:t>If no reply by T, host must relinqui</a:t>
            </a:r>
            <a:r>
              <a:rPr lang="en-US" altLang="ko-KR" sz="2200">
                <a:ea typeface="Gulim" panose="020B0600000101010101" pitchFamily="34" charset="-127"/>
              </a:rPr>
              <a:t>s</a:t>
            </a:r>
            <a:r>
              <a:rPr lang="en-US" altLang="en-US" sz="2200"/>
              <a:t>h IP address and start from the beginning</a:t>
            </a:r>
          </a:p>
          <a:p>
            <a:pPr eaLnBrk="1" hangingPunct="1"/>
            <a:endParaRPr lang="en-US" altLang="en-US" sz="2200"/>
          </a:p>
        </p:txBody>
      </p:sp>
    </p:spTree>
    <p:extLst>
      <p:ext uri="{BB962C8B-B14F-4D97-AF65-F5344CB8AC3E}">
        <p14:creationId xmlns:p14="http://schemas.microsoft.com/office/powerpoint/2010/main" val="2750486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Operation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815" y="1427798"/>
            <a:ext cx="6376164" cy="504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78624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Operation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377" y="1587818"/>
            <a:ext cx="5825621" cy="463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745052"/>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Message Format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274" y="1410654"/>
            <a:ext cx="7712766" cy="505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49759"/>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Discover and Offer Messages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03" y="1594927"/>
            <a:ext cx="6027420" cy="526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455938"/>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42209" y="571292"/>
            <a:ext cx="9611721" cy="838200"/>
          </a:xfrm>
        </p:spPr>
        <p:txBody>
          <a:bodyPr>
            <a:normAutofit fontScale="90000"/>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Discover and Offer Messages (cont.)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36395"/>
            <a:ext cx="5649278" cy="48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403350"/>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64406" y="365125"/>
            <a:ext cx="10589394" cy="1325563"/>
          </a:xfrm>
        </p:spPr>
        <p:txBody>
          <a:bodyPr/>
          <a:lstStyle/>
          <a:p>
            <a:pPr eaLnBrk="1" hangingPunct="1"/>
            <a:r>
              <a:rPr lang="en-US" sz="1800" dirty="0">
                <a:solidFill>
                  <a:srgbClr val="C00000"/>
                </a:solidFill>
              </a:rPr>
              <a:t>Configure DHCPv4 Server</a:t>
            </a:r>
            <a:r>
              <a:rPr lang="en-US" dirty="0">
                <a:solidFill>
                  <a:srgbClr val="C00000"/>
                </a:solidFill>
              </a:rPr>
              <a:t/>
            </a:r>
            <a:br>
              <a:rPr lang="en-US" dirty="0">
                <a:solidFill>
                  <a:srgbClr val="C00000"/>
                </a:solidFill>
              </a:rPr>
            </a:br>
            <a:r>
              <a:rPr lang="en-US" dirty="0">
                <a:solidFill>
                  <a:srgbClr val="C00000"/>
                </a:solidFill>
              </a:rPr>
              <a:t>Configure a Basic DHCPv4 Server</a:t>
            </a:r>
          </a:p>
        </p:txBody>
      </p:sp>
      <p:sp>
        <p:nvSpPr>
          <p:cNvPr id="5" name="Rectangle 6"/>
          <p:cNvSpPr>
            <a:spLocks noGrp="1" noChangeArrowheads="1"/>
          </p:cNvSpPr>
          <p:nvPr>
            <p:ph idx="1"/>
          </p:nvPr>
        </p:nvSpPr>
        <p:spPr>
          <a:xfrm>
            <a:off x="529387" y="1438978"/>
            <a:ext cx="11417969" cy="5181599"/>
          </a:xfrm>
        </p:spPr>
        <p:txBody>
          <a:bodyPr>
            <a:noAutofit/>
          </a:bodyPr>
          <a:lstStyle/>
          <a:p>
            <a:pPr marL="0" indent="0">
              <a:lnSpc>
                <a:spcPct val="100000"/>
              </a:lnSpc>
              <a:buNone/>
              <a:defRPr/>
            </a:pPr>
            <a:r>
              <a:rPr lang="en-US" sz="2000" dirty="0"/>
              <a:t>A Cisco router running the Cisco IOS software can be configured to act as a DHCPv4 server. To set up DHCP: </a:t>
            </a:r>
          </a:p>
          <a:p>
            <a:pPr marL="795337" lvl="1" indent="-457200">
              <a:lnSpc>
                <a:spcPct val="100000"/>
              </a:lnSpc>
              <a:buFont typeface="+mj-lt"/>
              <a:buAutoNum type="arabicPeriod"/>
              <a:defRPr/>
            </a:pPr>
            <a:r>
              <a:rPr lang="en-US" dirty="0"/>
              <a:t>Exclude addresses from the pool.</a:t>
            </a:r>
          </a:p>
          <a:p>
            <a:pPr marL="795337" lvl="1" indent="-457200">
              <a:lnSpc>
                <a:spcPct val="100000"/>
              </a:lnSpc>
              <a:buFont typeface="+mj-lt"/>
              <a:buAutoNum type="arabicPeriod"/>
              <a:defRPr/>
            </a:pPr>
            <a:r>
              <a:rPr lang="en-US" dirty="0"/>
              <a:t>	Set up the DHCP pool name.</a:t>
            </a:r>
          </a:p>
          <a:p>
            <a:pPr marL="795337" lvl="1" indent="-457200">
              <a:lnSpc>
                <a:spcPct val="100000"/>
              </a:lnSpc>
              <a:buFont typeface="+mj-lt"/>
              <a:buAutoNum type="arabicPeriod"/>
              <a:defRPr/>
            </a:pPr>
            <a:r>
              <a:rPr lang="en-US" dirty="0"/>
              <a:t>Define the range of addresses and subnet mask. Use the </a:t>
            </a:r>
            <a:r>
              <a:rPr lang="en-US" b="1" dirty="0">
                <a:latin typeface="Courier New" pitchFamily="49" charset="0"/>
                <a:cs typeface="Courier New" pitchFamily="49" charset="0"/>
              </a:rPr>
              <a:t>default-router</a:t>
            </a:r>
            <a:r>
              <a:rPr lang="en-US" dirty="0"/>
              <a:t> command for the default gateway. Optional parameters that can be included in the </a:t>
            </a:r>
            <a:r>
              <a:rPr lang="en-US" i="1" dirty="0"/>
              <a:t>pool</a:t>
            </a:r>
            <a:r>
              <a:rPr lang="en-US" dirty="0"/>
              <a:t> – </a:t>
            </a:r>
            <a:r>
              <a:rPr lang="en-US" i="1" dirty="0"/>
              <a:t>dns server</a:t>
            </a:r>
            <a:r>
              <a:rPr lang="en-US" dirty="0"/>
              <a:t>, </a:t>
            </a:r>
            <a:r>
              <a:rPr lang="en-US" i="1" dirty="0"/>
              <a:t>domain-name</a:t>
            </a:r>
            <a:r>
              <a:rPr lang="en-US" dirty="0"/>
              <a:t>.</a:t>
            </a:r>
          </a:p>
          <a:p>
            <a:pPr marL="719137" lvl="1" indent="-381000">
              <a:lnSpc>
                <a:spcPct val="100000"/>
              </a:lnSpc>
              <a:defRPr/>
            </a:pPr>
            <a:endParaRPr lang="en-US" b="1" dirty="0"/>
          </a:p>
          <a:p>
            <a:pPr marL="719137" lvl="1" indent="-381000">
              <a:lnSpc>
                <a:spcPct val="100000"/>
              </a:lnSpc>
              <a:defRPr/>
            </a:pPr>
            <a:endParaRPr lang="en-US" b="1" dirty="0"/>
          </a:p>
          <a:p>
            <a:pPr marL="719137" lvl="1" indent="-381000">
              <a:lnSpc>
                <a:spcPct val="100000"/>
              </a:lnSpc>
              <a:defRPr/>
            </a:pPr>
            <a:endParaRPr lang="en-US" b="1" dirty="0"/>
          </a:p>
          <a:p>
            <a:pPr marL="381000" indent="-381000">
              <a:lnSpc>
                <a:spcPct val="100000"/>
              </a:lnSpc>
              <a:defRPr/>
            </a:pPr>
            <a:endParaRPr lang="en-US" sz="2000" b="1" dirty="0" smtClean="0"/>
          </a:p>
          <a:p>
            <a:pPr marL="381000" indent="-381000">
              <a:lnSpc>
                <a:spcPct val="100000"/>
              </a:lnSpc>
              <a:defRPr/>
            </a:pPr>
            <a:endParaRPr lang="en-US" sz="2000" b="1" dirty="0"/>
          </a:p>
          <a:p>
            <a:pPr marL="0" indent="0">
              <a:lnSpc>
                <a:spcPct val="100000"/>
              </a:lnSpc>
              <a:buNone/>
              <a:defRPr/>
            </a:pPr>
            <a:r>
              <a:rPr lang="en-US" sz="2000" dirty="0"/>
              <a:t>To disable DHCP, use the </a:t>
            </a:r>
            <a:r>
              <a:rPr lang="en-US" sz="2000" b="1" dirty="0"/>
              <a:t>no service dhcp</a:t>
            </a:r>
            <a:r>
              <a:rPr lang="en-US" sz="2000" dirty="0"/>
              <a:t> command.</a:t>
            </a:r>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sz="2000" dirty="0"/>
          </a:p>
          <a:p>
            <a:pPr marL="719137" lvl="1" indent="-381000">
              <a:lnSpc>
                <a:spcPct val="100000"/>
              </a:lnSpc>
              <a:defRPr/>
            </a:pPr>
            <a:endParaRPr lang="en-US" sz="2000" dirty="0"/>
          </a:p>
          <a:p>
            <a:pPr marL="719137" lvl="1" indent="-381000">
              <a:lnSpc>
                <a:spcPct val="100000"/>
              </a:lnSpc>
              <a:defRPr/>
            </a:pPr>
            <a:r>
              <a:rPr lang="en-US" sz="2000" dirty="0"/>
              <a:t>	</a:t>
            </a:r>
          </a:p>
          <a:p>
            <a:pPr marL="719137" lvl="1" indent="-381000">
              <a:lnSpc>
                <a:spcPct val="100000"/>
              </a:lnSpc>
              <a:defRPr/>
            </a:pPr>
            <a:endParaRPr lang="en-US" sz="2000" dirty="0"/>
          </a:p>
          <a:p>
            <a:pPr marL="719137" lvl="1" indent="-381000">
              <a:lnSpc>
                <a:spcPct val="100000"/>
              </a:lnSpc>
              <a:defRPr/>
            </a:pPr>
            <a:endParaRPr lang="en-US" sz="2000" dirty="0"/>
          </a:p>
          <a:p>
            <a:pPr marL="719137" lvl="1" indent="-381000">
              <a:lnSpc>
                <a:spcPct val="100000"/>
              </a:lnSpc>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r>
              <a:rPr lang="en-US" sz="2400" dirty="0"/>
              <a:t>	</a:t>
            </a:r>
          </a:p>
          <a:p>
            <a:pPr marL="719137" lvl="1" indent="-381000">
              <a:lnSpc>
                <a:spcPct val="100000"/>
              </a:lnSpc>
              <a:defRPr/>
            </a:pPr>
            <a:r>
              <a:rPr lang="en-US" altLang="ja-JP" sz="2000" dirty="0">
                <a:ea typeface="ＭＳ Ｐゴシック" pitchFamily="34" charset="-128"/>
              </a:rPr>
              <a:t>	</a:t>
            </a:r>
          </a:p>
        </p:txBody>
      </p:sp>
      <p:pic>
        <p:nvPicPr>
          <p:cNvPr id="6" name="Picture 6"/>
          <p:cNvPicPr>
            <a:picLocks noChangeAspect="1" noChangeArrowheads="1"/>
          </p:cNvPicPr>
          <p:nvPr/>
        </p:nvPicPr>
        <p:blipFill>
          <a:blip r:embed="rId3" cstate="screen"/>
          <a:srcRect/>
          <a:stretch>
            <a:fillRect/>
          </a:stretch>
        </p:blipFill>
        <p:spPr bwMode="auto">
          <a:xfrm>
            <a:off x="5521757" y="3573374"/>
            <a:ext cx="6528927" cy="2466484"/>
          </a:xfrm>
          <a:prstGeom prst="rect">
            <a:avLst/>
          </a:prstGeom>
          <a:noFill/>
          <a:ln w="9525">
            <a:noFill/>
            <a:miter lim="800000"/>
            <a:headEnd/>
            <a:tailEnd/>
          </a:ln>
        </p:spPr>
      </p:pic>
    </p:spTree>
    <p:extLst>
      <p:ext uri="{BB962C8B-B14F-4D97-AF65-F5344CB8AC3E}">
        <p14:creationId xmlns:p14="http://schemas.microsoft.com/office/powerpoint/2010/main" val="74379869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en-US" sz="3500" dirty="0">
                <a:solidFill>
                  <a:srgbClr val="C00000"/>
                </a:solidFill>
              </a:rPr>
              <a:t>Network Address Translation (NAT)</a:t>
            </a:r>
          </a:p>
        </p:txBody>
      </p:sp>
      <p:sp>
        <p:nvSpPr>
          <p:cNvPr id="56322" name="Rectangle 3"/>
          <p:cNvSpPr>
            <a:spLocks noGrp="1" noChangeArrowheads="1"/>
          </p:cNvSpPr>
          <p:nvPr>
            <p:ph type="body" idx="1"/>
          </p:nvPr>
        </p:nvSpPr>
        <p:spPr>
          <a:xfrm>
            <a:off x="1981201" y="1447801"/>
            <a:ext cx="8499475" cy="5172075"/>
          </a:xfrm>
        </p:spPr>
        <p:txBody>
          <a:bodyPr/>
          <a:lstStyle/>
          <a:p>
            <a:pPr eaLnBrk="1" hangingPunct="1">
              <a:lnSpc>
                <a:spcPct val="80000"/>
              </a:lnSpc>
            </a:pPr>
            <a:r>
              <a:rPr lang="en-US" altLang="en-US" sz="2600"/>
              <a:t>Class A, B, and C addresses have been set aside for use within private internets</a:t>
            </a:r>
          </a:p>
          <a:p>
            <a:pPr lvl="1" eaLnBrk="1" hangingPunct="1">
              <a:lnSpc>
                <a:spcPct val="80000"/>
              </a:lnSpc>
            </a:pPr>
            <a:r>
              <a:rPr lang="en-US" altLang="en-US" sz="2200"/>
              <a:t>Packets with private (</a:t>
            </a:r>
            <a:r>
              <a:rPr lang="ja-JP" altLang="en-US" sz="2200"/>
              <a:t>“</a:t>
            </a:r>
            <a:r>
              <a:rPr lang="en-US" altLang="ja-JP" sz="2200"/>
              <a:t>unregistered</a:t>
            </a:r>
            <a:r>
              <a:rPr lang="ja-JP" altLang="en-US" sz="2200"/>
              <a:t>”</a:t>
            </a:r>
            <a:r>
              <a:rPr lang="en-US" altLang="ja-JP" sz="2200"/>
              <a:t>) addresses are discarded by routers in the global Internet</a:t>
            </a:r>
          </a:p>
          <a:p>
            <a:pPr eaLnBrk="1" hangingPunct="1">
              <a:lnSpc>
                <a:spcPct val="80000"/>
              </a:lnSpc>
            </a:pPr>
            <a:r>
              <a:rPr lang="en-US" altLang="en-US" sz="2600"/>
              <a:t>NAT (RFC 1631):  method for mapping packets from hosts in private internets into packets that can traverse the Internet</a:t>
            </a:r>
          </a:p>
          <a:p>
            <a:pPr lvl="1" eaLnBrk="1" hangingPunct="1">
              <a:lnSpc>
                <a:spcPct val="80000"/>
              </a:lnSpc>
            </a:pPr>
            <a:r>
              <a:rPr lang="en-US" altLang="en-US" sz="2200"/>
              <a:t>A device (computer, router, firewall) acts as an agent between a private network and a public network</a:t>
            </a:r>
          </a:p>
          <a:p>
            <a:pPr lvl="1" eaLnBrk="1" hangingPunct="1">
              <a:lnSpc>
                <a:spcPct val="80000"/>
              </a:lnSpc>
            </a:pPr>
            <a:r>
              <a:rPr lang="en-US" altLang="en-US" sz="2200"/>
              <a:t>A number of hosts can share a limited number of registered IP addresses</a:t>
            </a:r>
          </a:p>
          <a:p>
            <a:pPr lvl="2" eaLnBrk="1" hangingPunct="1">
              <a:lnSpc>
                <a:spcPct val="80000"/>
              </a:lnSpc>
            </a:pPr>
            <a:r>
              <a:rPr lang="en-US" altLang="en-US" sz="2100"/>
              <a:t>Static/Dynamic NAT:  map unregistered addresses to registered addresses</a:t>
            </a:r>
          </a:p>
          <a:p>
            <a:pPr lvl="2" eaLnBrk="1" hangingPunct="1">
              <a:lnSpc>
                <a:spcPct val="80000"/>
              </a:lnSpc>
            </a:pPr>
            <a:r>
              <a:rPr lang="en-US" altLang="en-US" sz="2100"/>
              <a:t>Overloading:  maps multiple unregistered addresses into a single registered address (e.g. Home LAN)</a:t>
            </a:r>
          </a:p>
          <a:p>
            <a:pPr eaLnBrk="1" hangingPunct="1">
              <a:lnSpc>
                <a:spcPct val="80000"/>
              </a:lnSpc>
            </a:pPr>
            <a:endParaRPr lang="en-US" altLang="en-US" sz="2600"/>
          </a:p>
        </p:txBody>
      </p:sp>
    </p:spTree>
    <p:extLst>
      <p:ext uri="{BB962C8B-B14F-4D97-AF65-F5344CB8AC3E}">
        <p14:creationId xmlns:p14="http://schemas.microsoft.com/office/powerpoint/2010/main" val="282017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en-US" dirty="0" smtClean="0">
                <a:solidFill>
                  <a:srgbClr val="C00000"/>
                </a:solidFill>
              </a:rPr>
              <a:t>NAT Operation (Overloading)</a:t>
            </a:r>
          </a:p>
        </p:txBody>
      </p:sp>
      <p:sp>
        <p:nvSpPr>
          <p:cNvPr id="57346" name="Rectangle 3"/>
          <p:cNvSpPr>
            <a:spLocks noGrp="1" noChangeArrowheads="1"/>
          </p:cNvSpPr>
          <p:nvPr>
            <p:ph type="body" idx="1"/>
          </p:nvPr>
        </p:nvSpPr>
        <p:spPr>
          <a:xfrm>
            <a:off x="1960563" y="4854576"/>
            <a:ext cx="8229600" cy="1743075"/>
          </a:xfrm>
        </p:spPr>
        <p:txBody>
          <a:bodyPr>
            <a:normAutofit lnSpcReduction="10000"/>
          </a:bodyPr>
          <a:lstStyle/>
          <a:p>
            <a:pPr eaLnBrk="1" hangingPunct="1">
              <a:lnSpc>
                <a:spcPct val="90000"/>
              </a:lnSpc>
            </a:pPr>
            <a:r>
              <a:rPr lang="en-US" altLang="en-US" sz="2100" dirty="0"/>
              <a:t>Hosts inside private networks generate packets with private IP address &amp; TCP/UDP port #s</a:t>
            </a:r>
          </a:p>
          <a:p>
            <a:pPr eaLnBrk="1" hangingPunct="1">
              <a:lnSpc>
                <a:spcPct val="90000"/>
              </a:lnSpc>
            </a:pPr>
            <a:r>
              <a:rPr lang="en-US" altLang="en-US" sz="2100" dirty="0"/>
              <a:t>NAT maps each private IP address &amp; port # into shared global IP address &amp; available port #</a:t>
            </a:r>
          </a:p>
          <a:p>
            <a:pPr eaLnBrk="1" hangingPunct="1">
              <a:lnSpc>
                <a:spcPct val="90000"/>
              </a:lnSpc>
            </a:pPr>
            <a:r>
              <a:rPr lang="en-US" altLang="en-US" sz="2100" dirty="0"/>
              <a:t>Translation table allows packets to be routed unambiguously</a:t>
            </a:r>
          </a:p>
        </p:txBody>
      </p:sp>
      <p:sp>
        <p:nvSpPr>
          <p:cNvPr id="57347" name="Text Box 4"/>
          <p:cNvSpPr txBox="1">
            <a:spLocks noChangeArrowheads="1"/>
          </p:cNvSpPr>
          <p:nvPr/>
        </p:nvSpPr>
        <p:spPr bwMode="auto">
          <a:xfrm>
            <a:off x="5194301" y="2921001"/>
            <a:ext cx="1489075" cy="835025"/>
          </a:xfrm>
          <a:prstGeom prst="rect">
            <a:avLst/>
          </a:prstGeom>
          <a:solidFill>
            <a:schemeClr val="hlink"/>
          </a:solidFill>
          <a:ln w="12700">
            <a:solidFill>
              <a:schemeClr val="tx1"/>
            </a:solidFill>
            <a:miter lim="800000"/>
            <a:headEnd/>
            <a:tailEnd/>
          </a:ln>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NAT Device</a:t>
            </a:r>
          </a:p>
        </p:txBody>
      </p:sp>
      <p:sp>
        <p:nvSpPr>
          <p:cNvPr id="57348" name="AutoShape 5"/>
          <p:cNvSpPr>
            <a:spLocks noChangeArrowheads="1"/>
          </p:cNvSpPr>
          <p:nvPr/>
        </p:nvSpPr>
        <p:spPr bwMode="auto">
          <a:xfrm>
            <a:off x="1939926" y="1808164"/>
            <a:ext cx="2816225" cy="2720975"/>
          </a:xfrm>
          <a:prstGeom prst="cloudCallout">
            <a:avLst>
              <a:gd name="adj1" fmla="val -26778"/>
              <a:gd name="adj2" fmla="val 41014"/>
            </a:avLst>
          </a:prstGeom>
          <a:solidFill>
            <a:schemeClr val="bg1"/>
          </a:solidFill>
          <a:ln w="12700">
            <a:solidFill>
              <a:schemeClr val="tx1"/>
            </a:solidFill>
            <a:round/>
            <a:headEnd/>
            <a:tailEnd/>
          </a:ln>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57349" name="AutoShape 6"/>
          <p:cNvSpPr>
            <a:spLocks noChangeArrowheads="1"/>
          </p:cNvSpPr>
          <p:nvPr/>
        </p:nvSpPr>
        <p:spPr bwMode="auto">
          <a:xfrm flipH="1" flipV="1">
            <a:off x="7183439" y="1795464"/>
            <a:ext cx="2816225" cy="2720975"/>
          </a:xfrm>
          <a:prstGeom prst="cloudCallout">
            <a:avLst>
              <a:gd name="adj1" fmla="val -41486"/>
              <a:gd name="adj2" fmla="val 31037"/>
            </a:avLst>
          </a:prstGeom>
          <a:solidFill>
            <a:schemeClr val="bg1"/>
          </a:solidFill>
          <a:ln w="12700">
            <a:solidFill>
              <a:schemeClr val="tx1"/>
            </a:solidFill>
            <a:round/>
            <a:headEnd/>
            <a:tailEnd/>
          </a:ln>
        </p:spPr>
        <p:txBody>
          <a:bodyPr rot="1080000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57350" name="Text Box 7"/>
          <p:cNvSpPr txBox="1">
            <a:spLocks noChangeArrowheads="1"/>
          </p:cNvSpPr>
          <p:nvPr/>
        </p:nvSpPr>
        <p:spPr bwMode="auto">
          <a:xfrm>
            <a:off x="2216150" y="2741614"/>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Private Network</a:t>
            </a:r>
          </a:p>
        </p:txBody>
      </p:sp>
      <p:sp>
        <p:nvSpPr>
          <p:cNvPr id="57351" name="Text Box 8"/>
          <p:cNvSpPr txBox="1">
            <a:spLocks noChangeArrowheads="1"/>
          </p:cNvSpPr>
          <p:nvPr/>
        </p:nvSpPr>
        <p:spPr bwMode="auto">
          <a:xfrm>
            <a:off x="7694613" y="3003551"/>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Public Network</a:t>
            </a:r>
          </a:p>
        </p:txBody>
      </p:sp>
      <p:graphicFrame>
        <p:nvGraphicFramePr>
          <p:cNvPr id="57352" name="Object 9"/>
          <p:cNvGraphicFramePr>
            <a:graphicFrameLocks noChangeAspect="1"/>
          </p:cNvGraphicFramePr>
          <p:nvPr/>
        </p:nvGraphicFramePr>
        <p:xfrm>
          <a:off x="1930401" y="3562350"/>
          <a:ext cx="1127125" cy="1143000"/>
        </p:xfrm>
        <a:graphic>
          <a:graphicData uri="http://schemas.openxmlformats.org/presentationml/2006/ole">
            <mc:AlternateContent xmlns:mc="http://schemas.openxmlformats.org/markup-compatibility/2006">
              <mc:Choice xmlns:v="urn:schemas-microsoft-com:vml" Requires="v">
                <p:oleObj spid="_x0000_s1078"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1" y="356235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53" name="Object 10"/>
          <p:cNvGraphicFramePr>
            <a:graphicFrameLocks noChangeAspect="1"/>
          </p:cNvGraphicFramePr>
          <p:nvPr/>
        </p:nvGraphicFramePr>
        <p:xfrm>
          <a:off x="9486900" y="1835150"/>
          <a:ext cx="533400" cy="744538"/>
        </p:xfrm>
        <a:graphic>
          <a:graphicData uri="http://schemas.openxmlformats.org/presentationml/2006/ole">
            <mc:AlternateContent xmlns:mc="http://schemas.openxmlformats.org/markup-compatibility/2006">
              <mc:Choice xmlns:v="urn:schemas-microsoft-com:vml" Requires="v">
                <p:oleObj spid="_x0000_s1079" name="Clip" r:id="rId5" imgW="2044666" imgH="2857197" progId="MS_ClipArt_Gallery.2">
                  <p:embed/>
                </p:oleObj>
              </mc:Choice>
              <mc:Fallback>
                <p:oleObj name="Clip" r:id="rId5" imgW="2044666" imgH="2857197"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6900" y="1835150"/>
                        <a:ext cx="533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4" name="Freeform 11"/>
          <p:cNvSpPr>
            <a:spLocks/>
          </p:cNvSpPr>
          <p:nvPr/>
        </p:nvSpPr>
        <p:spPr bwMode="auto">
          <a:xfrm>
            <a:off x="3144839" y="3442772"/>
            <a:ext cx="184731" cy="369332"/>
          </a:xfrm>
          <a:custGeom>
            <a:avLst/>
            <a:gdLst>
              <a:gd name="T0" fmla="*/ 0 w 1133"/>
              <a:gd name="T1" fmla="*/ 1088707500 h 432"/>
              <a:gd name="T2" fmla="*/ 791328843 w 1133"/>
              <a:gd name="T3" fmla="*/ 246975313 h 432"/>
              <a:gd name="T4" fmla="*/ 2147483647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5" name="Text Box 12"/>
          <p:cNvSpPr txBox="1">
            <a:spLocks noChangeArrowheads="1"/>
          </p:cNvSpPr>
          <p:nvPr/>
        </p:nvSpPr>
        <p:spPr bwMode="auto">
          <a:xfrm>
            <a:off x="2846389" y="3195639"/>
            <a:ext cx="1919287"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192.168.0.13;w</a:t>
            </a:r>
          </a:p>
        </p:txBody>
      </p:sp>
      <p:pic>
        <p:nvPicPr>
          <p:cNvPr id="57356" name="Picture 13" descr="BD0716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789" y="1884364"/>
            <a:ext cx="10302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Freeform 14"/>
          <p:cNvSpPr>
            <a:spLocks/>
          </p:cNvSpPr>
          <p:nvPr/>
        </p:nvSpPr>
        <p:spPr bwMode="auto">
          <a:xfrm>
            <a:off x="3009901" y="2488684"/>
            <a:ext cx="184731" cy="369332"/>
          </a:xfrm>
          <a:custGeom>
            <a:avLst/>
            <a:gdLst>
              <a:gd name="T0" fmla="*/ 0 w 1198"/>
              <a:gd name="T1" fmla="*/ 254536575 h 428"/>
              <a:gd name="T2" fmla="*/ 1270158750 w 1198"/>
              <a:gd name="T3" fmla="*/ 138607800 h 428"/>
              <a:gd name="T4" fmla="*/ 2147483647 w 1198"/>
              <a:gd name="T5" fmla="*/ 1078626875 h 428"/>
              <a:gd name="T6" fmla="*/ 0 60000 65536"/>
              <a:gd name="T7" fmla="*/ 0 60000 65536"/>
              <a:gd name="T8" fmla="*/ 0 60000 65536"/>
              <a:gd name="T9" fmla="*/ 0 w 1198"/>
              <a:gd name="T10" fmla="*/ 0 h 428"/>
              <a:gd name="T11" fmla="*/ 1198 w 1198"/>
              <a:gd name="T12" fmla="*/ 428 h 428"/>
            </a:gdLst>
            <a:ahLst/>
            <a:cxnLst>
              <a:cxn ang="T6">
                <a:pos x="T0" y="T1"/>
              </a:cxn>
              <a:cxn ang="T7">
                <a:pos x="T2" y="T3"/>
              </a:cxn>
              <a:cxn ang="T8">
                <a:pos x="T4" y="T5"/>
              </a:cxn>
            </a:cxnLst>
            <a:rect l="T9" t="T10" r="T11" b="T12"/>
            <a:pathLst>
              <a:path w="1198" h="428">
                <a:moveTo>
                  <a:pt x="0" y="101"/>
                </a:moveTo>
                <a:cubicBezTo>
                  <a:pt x="152" y="50"/>
                  <a:pt x="304" y="0"/>
                  <a:pt x="504" y="55"/>
                </a:cubicBezTo>
                <a:cubicBezTo>
                  <a:pt x="704" y="110"/>
                  <a:pt x="951" y="269"/>
                  <a:pt x="1198" y="428"/>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8" name="Text Box 15"/>
          <p:cNvSpPr txBox="1">
            <a:spLocks noChangeArrowheads="1"/>
          </p:cNvSpPr>
          <p:nvPr/>
        </p:nvSpPr>
        <p:spPr bwMode="auto">
          <a:xfrm>
            <a:off x="3173414" y="2259014"/>
            <a:ext cx="1862137"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192.168.0.10;x</a:t>
            </a:r>
          </a:p>
        </p:txBody>
      </p:sp>
      <p:pic>
        <p:nvPicPr>
          <p:cNvPr id="57359" name="Picture 16" descr="BS0113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164" y="3424238"/>
            <a:ext cx="896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AutoShape 17"/>
          <p:cNvSpPr>
            <a:spLocks noChangeArrowheads="1"/>
          </p:cNvSpPr>
          <p:nvPr/>
        </p:nvSpPr>
        <p:spPr bwMode="auto">
          <a:xfrm>
            <a:off x="4906964" y="1430339"/>
            <a:ext cx="3695615" cy="892175"/>
          </a:xfrm>
          <a:prstGeom prst="wedgeRectCallout">
            <a:avLst>
              <a:gd name="adj1" fmla="val -31505"/>
              <a:gd name="adj2" fmla="val 95917"/>
            </a:avLst>
          </a:prstGeom>
          <a:solidFill>
            <a:srgbClr val="92D050"/>
          </a:solidFill>
          <a:ln w="12700">
            <a:solidFill>
              <a:schemeClr val="tx1"/>
            </a:solidFill>
            <a:miter lim="800000"/>
            <a:headEnd/>
            <a:tailEnd/>
          </a:ln>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eaLnBrk="1" hangingPunct="1"/>
            <a:r>
              <a:rPr lang="en-US" altLang="en-US" sz="1600"/>
              <a:t>Address Translation Table:  192.168.0.10; x   128.100.10.15; y</a:t>
            </a:r>
          </a:p>
          <a:p>
            <a:pPr algn="l" eaLnBrk="1" hangingPunct="1"/>
            <a:r>
              <a:rPr lang="en-US" altLang="en-US" sz="1600"/>
              <a:t>192.168.0.13; w   128.100.10.15; z</a:t>
            </a:r>
          </a:p>
        </p:txBody>
      </p:sp>
      <p:sp>
        <p:nvSpPr>
          <p:cNvPr id="57361" name="Freeform 18"/>
          <p:cNvSpPr>
            <a:spLocks/>
          </p:cNvSpPr>
          <p:nvPr/>
        </p:nvSpPr>
        <p:spPr bwMode="auto">
          <a:xfrm>
            <a:off x="6715126" y="2568059"/>
            <a:ext cx="2625725" cy="369332"/>
          </a:xfrm>
          <a:custGeom>
            <a:avLst/>
            <a:gdLst>
              <a:gd name="T0" fmla="*/ 0 w 1654"/>
              <a:gd name="T1" fmla="*/ 1249997500 h 496"/>
              <a:gd name="T2" fmla="*/ 1718746563 w 1654"/>
              <a:gd name="T3" fmla="*/ 869454700 h 496"/>
              <a:gd name="T4" fmla="*/ 2147483647 w 1654"/>
              <a:gd name="T5" fmla="*/ 0 h 496"/>
              <a:gd name="T6" fmla="*/ 0 60000 65536"/>
              <a:gd name="T7" fmla="*/ 0 60000 65536"/>
              <a:gd name="T8" fmla="*/ 0 60000 65536"/>
              <a:gd name="T9" fmla="*/ 0 w 1654"/>
              <a:gd name="T10" fmla="*/ 0 h 496"/>
              <a:gd name="T11" fmla="*/ 1654 w 1654"/>
              <a:gd name="T12" fmla="*/ 496 h 496"/>
            </a:gdLst>
            <a:ahLst/>
            <a:cxnLst>
              <a:cxn ang="T6">
                <a:pos x="T0" y="T1"/>
              </a:cxn>
              <a:cxn ang="T7">
                <a:pos x="T2" y="T3"/>
              </a:cxn>
              <a:cxn ang="T8">
                <a:pos x="T4" y="T5"/>
              </a:cxn>
            </a:cxnLst>
            <a:rect l="T9" t="T10" r="T11" b="T12"/>
            <a:pathLst>
              <a:path w="1654" h="496">
                <a:moveTo>
                  <a:pt x="0" y="496"/>
                </a:moveTo>
                <a:cubicBezTo>
                  <a:pt x="114" y="472"/>
                  <a:pt x="406" y="428"/>
                  <a:pt x="682" y="345"/>
                </a:cubicBezTo>
                <a:cubicBezTo>
                  <a:pt x="958" y="262"/>
                  <a:pt x="1308" y="147"/>
                  <a:pt x="1654" y="0"/>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7362" name="Text Box 19"/>
          <p:cNvSpPr txBox="1">
            <a:spLocks noChangeArrowheads="1"/>
          </p:cNvSpPr>
          <p:nvPr/>
        </p:nvSpPr>
        <p:spPr bwMode="auto">
          <a:xfrm>
            <a:off x="6811964" y="2528889"/>
            <a:ext cx="2003425"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128.100.10.15;y</a:t>
            </a:r>
          </a:p>
        </p:txBody>
      </p:sp>
      <p:sp>
        <p:nvSpPr>
          <p:cNvPr id="57363" name="Freeform 20"/>
          <p:cNvSpPr>
            <a:spLocks/>
          </p:cNvSpPr>
          <p:nvPr/>
        </p:nvSpPr>
        <p:spPr bwMode="auto">
          <a:xfrm flipV="1">
            <a:off x="6750051" y="3551516"/>
            <a:ext cx="2524125" cy="369332"/>
          </a:xfrm>
          <a:custGeom>
            <a:avLst/>
            <a:gdLst>
              <a:gd name="T0" fmla="*/ 0 w 1133"/>
              <a:gd name="T1" fmla="*/ 290104639 h 432"/>
              <a:gd name="T2" fmla="*/ 1558445569 w 1133"/>
              <a:gd name="T3" fmla="*/ 65811181 h 432"/>
              <a:gd name="T4" fmla="*/ 2147483647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7364" name="Text Box 21"/>
          <p:cNvSpPr txBox="1">
            <a:spLocks noChangeArrowheads="1"/>
          </p:cNvSpPr>
          <p:nvPr/>
        </p:nvSpPr>
        <p:spPr bwMode="auto">
          <a:xfrm>
            <a:off x="6810376" y="3716339"/>
            <a:ext cx="2073275"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128.100.10.15; z</a:t>
            </a:r>
          </a:p>
        </p:txBody>
      </p:sp>
    </p:spTree>
    <p:extLst>
      <p:ext uri="{BB962C8B-B14F-4D97-AF65-F5344CB8AC3E}">
        <p14:creationId xmlns:p14="http://schemas.microsoft.com/office/powerpoint/2010/main" val="110607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r>
              <a:rPr lang="en-US" altLang="en-US" sz="3200" dirty="0">
                <a:solidFill>
                  <a:schemeClr val="tx2"/>
                </a:solidFill>
              </a:rPr>
              <a:t>Basic Routing</a:t>
            </a:r>
          </a:p>
          <a:p>
            <a:r>
              <a:rPr lang="en-US" altLang="en-US" sz="3200" dirty="0"/>
              <a:t>Routing Information Protocol (RIP)</a:t>
            </a:r>
          </a:p>
          <a:p>
            <a:r>
              <a:rPr lang="en-US" altLang="en-US" sz="3200" dirty="0"/>
              <a:t>Open Shortest Path First (OSPF)</a:t>
            </a:r>
          </a:p>
          <a:p>
            <a:r>
              <a:rPr lang="en-US" altLang="en-US" sz="3200" dirty="0"/>
              <a:t>Border Gateway Protocol (BGP</a:t>
            </a:r>
            <a:r>
              <a:rPr lang="en-US" altLang="en-US" sz="3200" dirty="0" smtClean="0"/>
              <a:t>)</a:t>
            </a:r>
          </a:p>
          <a:p>
            <a:r>
              <a:rPr lang="en-US" altLang="en-US" sz="3200" dirty="0" smtClean="0"/>
              <a:t>Dynamic Host Configuration Protocol (DHCP)</a:t>
            </a:r>
          </a:p>
          <a:p>
            <a:r>
              <a:rPr lang="en-US" altLang="en-US" sz="3200" dirty="0" smtClean="0"/>
              <a:t>Network Address Translation (NAT)</a:t>
            </a:r>
            <a:endParaRPr lang="en-US" altLang="en-US" sz="3200" dirty="0"/>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346638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solidFill>
                  <a:srgbClr val="C00000"/>
                </a:solidFill>
              </a:rPr>
              <a:t>NAT Operation</a:t>
            </a:r>
            <a:r>
              <a:rPr lang="en-US" dirty="0">
                <a:solidFill>
                  <a:srgbClr val="C00000"/>
                </a:solidFill>
              </a:rPr>
              <a:t/>
            </a:r>
            <a:br>
              <a:rPr lang="en-US" dirty="0">
                <a:solidFill>
                  <a:srgbClr val="C00000"/>
                </a:solidFill>
              </a:rPr>
            </a:br>
            <a:r>
              <a:rPr lang="en-US" dirty="0">
                <a:solidFill>
                  <a:srgbClr val="C00000"/>
                </a:solidFill>
              </a:rPr>
              <a:t>NAT Characteristics</a:t>
            </a:r>
          </a:p>
        </p:txBody>
      </p:sp>
      <p:sp>
        <p:nvSpPr>
          <p:cNvPr id="2" name="Content Placeholder 1"/>
          <p:cNvSpPr>
            <a:spLocks noGrp="1"/>
          </p:cNvSpPr>
          <p:nvPr>
            <p:ph idx="1"/>
          </p:nvPr>
        </p:nvSpPr>
        <p:spPr>
          <a:xfrm>
            <a:off x="1717869" y="1352913"/>
            <a:ext cx="8733677" cy="4926405"/>
          </a:xfrm>
        </p:spPr>
        <p:txBody>
          <a:bodyPr>
            <a:normAutofit lnSpcReduction="10000"/>
          </a:bodyPr>
          <a:lstStyle/>
          <a:p>
            <a:r>
              <a:rPr lang="en-US" dirty="0"/>
              <a:t>IPv4 Private Address Space</a:t>
            </a:r>
          </a:p>
          <a:p>
            <a:pPr lvl="1"/>
            <a:r>
              <a:rPr lang="en-US" dirty="0"/>
              <a:t>10.0.0.0 /8, 172.16.0.0 /12, and 192.168.0.0 /16</a:t>
            </a:r>
          </a:p>
          <a:p>
            <a:r>
              <a:rPr lang="en-US" dirty="0"/>
              <a:t>What is NAT?</a:t>
            </a:r>
          </a:p>
          <a:p>
            <a:pPr lvl="1"/>
            <a:r>
              <a:rPr lang="en-US" dirty="0"/>
              <a:t>Process to translate network IPv4 address</a:t>
            </a:r>
          </a:p>
          <a:p>
            <a:pPr lvl="1"/>
            <a:r>
              <a:rPr lang="en-US" dirty="0"/>
              <a:t>Conserve public IPv4 addresses</a:t>
            </a:r>
          </a:p>
          <a:p>
            <a:pPr lvl="1"/>
            <a:r>
              <a:rPr lang="en-US" dirty="0"/>
              <a:t>Configured at the border router for translation</a:t>
            </a:r>
          </a:p>
          <a:p>
            <a:r>
              <a:rPr lang="en-US" dirty="0"/>
              <a:t>NAT Terminology</a:t>
            </a:r>
          </a:p>
          <a:p>
            <a:pPr lvl="1"/>
            <a:r>
              <a:rPr lang="en-US" dirty="0"/>
              <a:t>Inside address</a:t>
            </a:r>
          </a:p>
          <a:p>
            <a:pPr lvl="2"/>
            <a:r>
              <a:rPr lang="en-US" dirty="0"/>
              <a:t>Inside local address</a:t>
            </a:r>
          </a:p>
          <a:p>
            <a:pPr lvl="2"/>
            <a:r>
              <a:rPr lang="en-US" dirty="0"/>
              <a:t>Inside global address</a:t>
            </a:r>
          </a:p>
          <a:p>
            <a:pPr lvl="1"/>
            <a:r>
              <a:rPr lang="en-US" dirty="0"/>
              <a:t>Outside address</a:t>
            </a:r>
          </a:p>
          <a:p>
            <a:pPr lvl="2"/>
            <a:r>
              <a:rPr lang="en-US" dirty="0"/>
              <a:t>Outside local address</a:t>
            </a:r>
          </a:p>
          <a:p>
            <a:pPr lvl="2"/>
            <a:r>
              <a:rPr lang="en-US" dirty="0"/>
              <a:t>Outside global address</a:t>
            </a:r>
          </a:p>
          <a:p>
            <a:pPr marL="0" indent="0">
              <a:buNone/>
            </a:pPr>
            <a:endParaRPr lang="en-US" dirty="0"/>
          </a:p>
          <a:p>
            <a:pPr lvl="1"/>
            <a:endParaRPr lang="en-US" dirty="0"/>
          </a:p>
          <a:p>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29325" y="3558719"/>
            <a:ext cx="4460700" cy="3139241"/>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9087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solidFill>
                  <a:srgbClr val="C00000"/>
                </a:solidFill>
              </a:rPr>
              <a:t>NAT Operation</a:t>
            </a:r>
            <a:br>
              <a:rPr lang="en-US" sz="1600" dirty="0">
                <a:solidFill>
                  <a:srgbClr val="C00000"/>
                </a:solidFill>
              </a:rPr>
            </a:br>
            <a:r>
              <a:rPr lang="en-US" dirty="0">
                <a:solidFill>
                  <a:srgbClr val="C00000"/>
                </a:solidFill>
              </a:rPr>
              <a:t>Types of NAT</a:t>
            </a:r>
          </a:p>
        </p:txBody>
      </p:sp>
      <p:sp>
        <p:nvSpPr>
          <p:cNvPr id="2" name="Content Placeholder 1"/>
          <p:cNvSpPr>
            <a:spLocks noGrp="1"/>
          </p:cNvSpPr>
          <p:nvPr>
            <p:ph idx="1"/>
          </p:nvPr>
        </p:nvSpPr>
        <p:spPr>
          <a:xfrm>
            <a:off x="1717869" y="1495052"/>
            <a:ext cx="5416356" cy="5362948"/>
          </a:xfrm>
        </p:spPr>
        <p:txBody>
          <a:bodyPr>
            <a:normAutofit fontScale="85000" lnSpcReduction="20000"/>
          </a:bodyPr>
          <a:lstStyle/>
          <a:p>
            <a:r>
              <a:rPr lang="en-US" dirty="0"/>
              <a:t>Static NAT</a:t>
            </a:r>
          </a:p>
          <a:p>
            <a:pPr lvl="1"/>
            <a:r>
              <a:rPr lang="en-US" dirty="0"/>
              <a:t>One-to-one mapping of local and global addresses</a:t>
            </a:r>
          </a:p>
          <a:p>
            <a:pPr lvl="1"/>
            <a:r>
              <a:rPr lang="en-US" dirty="0"/>
              <a:t>Configured by the network administrator and remain constant.</a:t>
            </a:r>
          </a:p>
          <a:p>
            <a:r>
              <a:rPr lang="en-US" dirty="0"/>
              <a:t>Dynamic NAT</a:t>
            </a:r>
          </a:p>
          <a:p>
            <a:pPr lvl="1"/>
            <a:r>
              <a:rPr lang="en-US" dirty="0"/>
              <a:t>Uses a pool of public addresses and assigns them on a first-come, first-served basis</a:t>
            </a:r>
          </a:p>
          <a:p>
            <a:pPr lvl="1"/>
            <a:r>
              <a:rPr lang="en-US" dirty="0"/>
              <a:t>Requires that enough public addresses for the total number of simultaneous user sessions</a:t>
            </a:r>
          </a:p>
          <a:p>
            <a:r>
              <a:rPr lang="en-US" dirty="0"/>
              <a:t>Port Address Translation (PAT)</a:t>
            </a:r>
          </a:p>
          <a:p>
            <a:pPr lvl="1"/>
            <a:r>
              <a:rPr lang="en-US" dirty="0"/>
              <a:t>Maps multiple private IPv4 addresses to a single public IPv4 address or a few addresses</a:t>
            </a:r>
          </a:p>
          <a:p>
            <a:pPr lvl="1"/>
            <a:r>
              <a:rPr lang="en-US" dirty="0"/>
              <a:t>Also known as NAT overload</a:t>
            </a:r>
          </a:p>
          <a:p>
            <a:pPr lvl="1"/>
            <a:r>
              <a:rPr lang="en-US" dirty="0"/>
              <a:t>Validates that the incoming packets were requested</a:t>
            </a:r>
          </a:p>
          <a:p>
            <a:pPr lvl="1"/>
            <a:r>
              <a:rPr lang="en-US" dirty="0"/>
              <a:t>Uses port numbers to forward the response packets to the correct internal device</a:t>
            </a:r>
          </a:p>
          <a:p>
            <a:pPr lvl="1"/>
            <a:endParaRPr lang="en-US" dirty="0"/>
          </a:p>
          <a:p>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19977" y="1229517"/>
            <a:ext cx="3070049" cy="2614439"/>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19976" y="4024839"/>
            <a:ext cx="3070050" cy="2608259"/>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3729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NAT Operation</a:t>
            </a:r>
            <a:br>
              <a:rPr lang="en-US" sz="1600" dirty="0">
                <a:solidFill>
                  <a:srgbClr val="C00000"/>
                </a:solidFill>
              </a:rPr>
            </a:br>
            <a:r>
              <a:rPr lang="en-US" dirty="0">
                <a:solidFill>
                  <a:srgbClr val="C00000"/>
                </a:solidFill>
              </a:rPr>
              <a:t>NAT Advantages</a:t>
            </a:r>
          </a:p>
        </p:txBody>
      </p:sp>
      <p:sp>
        <p:nvSpPr>
          <p:cNvPr id="2" name="Content Placeholder 1"/>
          <p:cNvSpPr>
            <a:spLocks noGrp="1"/>
          </p:cNvSpPr>
          <p:nvPr>
            <p:ph idx="1"/>
          </p:nvPr>
        </p:nvSpPr>
        <p:spPr>
          <a:xfrm>
            <a:off x="1729161" y="1401101"/>
            <a:ext cx="8733677" cy="4149635"/>
          </a:xfrm>
        </p:spPr>
        <p:txBody>
          <a:bodyPr>
            <a:normAutofit fontScale="92500" lnSpcReduction="10000"/>
          </a:bodyPr>
          <a:lstStyle/>
          <a:p>
            <a:r>
              <a:rPr lang="en-US" dirty="0"/>
              <a:t>Advantages of NAT</a:t>
            </a:r>
          </a:p>
          <a:p>
            <a:pPr lvl="1"/>
            <a:r>
              <a:rPr lang="en-US" dirty="0"/>
              <a:t>Conserves the legally registered addressing scheme</a:t>
            </a:r>
          </a:p>
          <a:p>
            <a:pPr lvl="1"/>
            <a:r>
              <a:rPr lang="pt-BR" dirty="0"/>
              <a:t>Increases the flexibility of connections to the public network</a:t>
            </a:r>
          </a:p>
          <a:p>
            <a:pPr lvl="1"/>
            <a:r>
              <a:rPr lang="pt-BR" dirty="0"/>
              <a:t>Provides consistency for internal network addressing schemes</a:t>
            </a:r>
          </a:p>
          <a:p>
            <a:pPr lvl="1"/>
            <a:r>
              <a:rPr lang="pt-BR" dirty="0"/>
              <a:t>Provides network security</a:t>
            </a:r>
            <a:endParaRPr lang="en-US" dirty="0"/>
          </a:p>
          <a:p>
            <a:r>
              <a:rPr lang="en-US" dirty="0"/>
              <a:t>Disadvantages of NAT</a:t>
            </a:r>
          </a:p>
          <a:p>
            <a:pPr lvl="1"/>
            <a:r>
              <a:rPr lang="en-US" dirty="0"/>
              <a:t>Performance is degraded</a:t>
            </a:r>
          </a:p>
          <a:p>
            <a:pPr lvl="1"/>
            <a:r>
              <a:rPr lang="pt-BR" dirty="0"/>
              <a:t>End-to-end functionality is degraded</a:t>
            </a:r>
          </a:p>
          <a:p>
            <a:pPr lvl="1"/>
            <a:r>
              <a:rPr lang="pt-BR" dirty="0"/>
              <a:t>End-to-end IP traceability is lost</a:t>
            </a:r>
          </a:p>
          <a:p>
            <a:pPr lvl="1"/>
            <a:r>
              <a:rPr lang="pt-BR" dirty="0"/>
              <a:t>Tunneling is more complicated</a:t>
            </a:r>
          </a:p>
          <a:p>
            <a:pPr lvl="1"/>
            <a:r>
              <a:rPr lang="pt-BR" dirty="0"/>
              <a:t>Initiating TCP connections can be disrupted</a:t>
            </a:r>
          </a:p>
          <a:p>
            <a:pPr lvl="1"/>
            <a:endParaRPr lang="en-US" dirty="0"/>
          </a:p>
          <a:p>
            <a:endParaRPr lang="en-US" dirty="0"/>
          </a:p>
        </p:txBody>
      </p:sp>
      <p:pic>
        <p:nvPicPr>
          <p:cNvPr id="3" name="Picture 2"/>
          <p:cNvPicPr>
            <a:picLocks noChangeAspect="1"/>
          </p:cNvPicPr>
          <p:nvPr/>
        </p:nvPicPr>
        <p:blipFill>
          <a:blip r:embed="rId3"/>
          <a:stretch>
            <a:fillRect/>
          </a:stretch>
        </p:blipFill>
        <p:spPr>
          <a:xfrm>
            <a:off x="5851351" y="5176924"/>
            <a:ext cx="4638675" cy="1600200"/>
          </a:xfrm>
          <a:prstGeom prst="rect">
            <a:avLst/>
          </a:prstGeom>
        </p:spPr>
      </p:pic>
    </p:spTree>
    <p:extLst>
      <p:ext uri="{BB962C8B-B14F-4D97-AF65-F5344CB8AC3E}">
        <p14:creationId xmlns:p14="http://schemas.microsoft.com/office/powerpoint/2010/main" val="130460090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280901"/>
            <a:ext cx="10515600" cy="1325563"/>
          </a:xfrm>
        </p:spPr>
        <p:txBody>
          <a:bodyPr/>
          <a:lstStyle/>
          <a:p>
            <a:r>
              <a:rPr lang="en-US" sz="1600" dirty="0">
                <a:solidFill>
                  <a:srgbClr val="C00000"/>
                </a:solidFill>
              </a:rPr>
              <a:t>Configuring NAT</a:t>
            </a:r>
            <a:br>
              <a:rPr lang="en-US" sz="1600" dirty="0">
                <a:solidFill>
                  <a:srgbClr val="C00000"/>
                </a:solidFill>
              </a:rPr>
            </a:br>
            <a:r>
              <a:rPr lang="en-US" dirty="0">
                <a:solidFill>
                  <a:srgbClr val="C00000"/>
                </a:solidFill>
              </a:rPr>
              <a:t>Configuring Static NAT</a:t>
            </a:r>
          </a:p>
        </p:txBody>
      </p:sp>
      <p:sp>
        <p:nvSpPr>
          <p:cNvPr id="2" name="Content Placeholder 1"/>
          <p:cNvSpPr>
            <a:spLocks noGrp="1"/>
          </p:cNvSpPr>
          <p:nvPr>
            <p:ph idx="1"/>
          </p:nvPr>
        </p:nvSpPr>
        <p:spPr>
          <a:xfrm>
            <a:off x="1756348" y="1364945"/>
            <a:ext cx="8733677" cy="5329463"/>
          </a:xfrm>
        </p:spPr>
        <p:txBody>
          <a:bodyPr/>
          <a:lstStyle/>
          <a:p>
            <a:r>
              <a:rPr lang="en-US" dirty="0"/>
              <a:t>Configuring Static NAT</a:t>
            </a:r>
          </a:p>
          <a:p>
            <a:pPr lvl="1"/>
            <a:r>
              <a:rPr lang="en-US" dirty="0"/>
              <a:t>Create the mapping between the inside local and outside local 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static </a:t>
            </a:r>
            <a:r>
              <a:rPr lang="en-US" i="1" dirty="0">
                <a:latin typeface="Courier New" panose="02070309020205020404" pitchFamily="49" charset="0"/>
                <a:cs typeface="Courier New" panose="02070309020205020404" pitchFamily="49" charset="0"/>
              </a:rPr>
              <a:t>local-</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global-</a:t>
            </a:r>
            <a:r>
              <a:rPr lang="en-US" i="1" dirty="0" err="1">
                <a:latin typeface="Courier New" panose="02070309020205020404" pitchFamily="49" charset="0"/>
                <a:cs typeface="Courier New" panose="02070309020205020404" pitchFamily="49" charset="0"/>
              </a:rPr>
              <a:t>ip</a:t>
            </a:r>
            <a:endParaRPr lang="en-US" i="1" dirty="0">
              <a:latin typeface="Courier New" panose="02070309020205020404" pitchFamily="49" charset="0"/>
              <a:cs typeface="Courier New" panose="02070309020205020404" pitchFamily="49" charset="0"/>
            </a:endParaRPr>
          </a:p>
          <a:p>
            <a:pPr lvl="1"/>
            <a:r>
              <a:rPr lang="en-US" dirty="0"/>
              <a:t>Define which interfaces belong to the inside network and which belong to the outside network</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r>
              <a:rPr lang="en-US" dirty="0"/>
              <a:t>Analyzing Static NAT</a:t>
            </a:r>
          </a:p>
          <a:p>
            <a:r>
              <a:rPr lang="en-US" dirty="0"/>
              <a:t>Verifying Static NAT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endParaRPr lang="en-US" dirty="0"/>
          </a:p>
        </p:txBody>
      </p:sp>
      <p:pic>
        <p:nvPicPr>
          <p:cNvPr id="5" name="Picture 4"/>
          <p:cNvPicPr>
            <a:picLocks noChangeAspect="1"/>
          </p:cNvPicPr>
          <p:nvPr/>
        </p:nvPicPr>
        <p:blipFill>
          <a:blip r:embed="rId3"/>
          <a:stretch>
            <a:fillRect/>
          </a:stretch>
        </p:blipFill>
        <p:spPr>
          <a:xfrm>
            <a:off x="5771910" y="3672311"/>
            <a:ext cx="4896091" cy="3022096"/>
          </a:xfrm>
          <a:prstGeom prst="rect">
            <a:avLst/>
          </a:prstGeom>
        </p:spPr>
      </p:pic>
    </p:spTree>
    <p:extLst>
      <p:ext uri="{BB962C8B-B14F-4D97-AF65-F5344CB8AC3E}">
        <p14:creationId xmlns:p14="http://schemas.microsoft.com/office/powerpoint/2010/main" val="188993884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280901"/>
            <a:ext cx="10515600" cy="1325563"/>
          </a:xfrm>
        </p:spPr>
        <p:txBody>
          <a:bodyPr/>
          <a:lstStyle/>
          <a:p>
            <a:r>
              <a:rPr lang="en-US" sz="1600" dirty="0">
                <a:solidFill>
                  <a:srgbClr val="C00000"/>
                </a:solidFill>
              </a:rPr>
              <a:t>Configuring NAT</a:t>
            </a:r>
            <a:br>
              <a:rPr lang="en-US" sz="1600" dirty="0">
                <a:solidFill>
                  <a:srgbClr val="C00000"/>
                </a:solidFill>
              </a:rPr>
            </a:br>
            <a:r>
              <a:rPr lang="en-US" dirty="0">
                <a:solidFill>
                  <a:srgbClr val="C00000"/>
                </a:solidFill>
              </a:rPr>
              <a:t>Configuring Static NAT</a:t>
            </a:r>
          </a:p>
        </p:txBody>
      </p:sp>
      <p:sp>
        <p:nvSpPr>
          <p:cNvPr id="2" name="Content Placeholder 1"/>
          <p:cNvSpPr>
            <a:spLocks noGrp="1"/>
          </p:cNvSpPr>
          <p:nvPr>
            <p:ph idx="1"/>
          </p:nvPr>
        </p:nvSpPr>
        <p:spPr>
          <a:xfrm>
            <a:off x="1756348" y="1364945"/>
            <a:ext cx="8733677" cy="5329463"/>
          </a:xfrm>
        </p:spPr>
        <p:txBody>
          <a:bodyPr/>
          <a:lstStyle/>
          <a:p>
            <a:r>
              <a:rPr lang="en-US" dirty="0"/>
              <a:t>Configuring Static NAT</a:t>
            </a:r>
          </a:p>
          <a:p>
            <a:pPr lvl="1"/>
            <a:r>
              <a:rPr lang="en-US" dirty="0"/>
              <a:t>Create the mapping between the inside local and </a:t>
            </a:r>
            <a:r>
              <a:rPr lang="en-US" dirty="0" smtClean="0"/>
              <a:t>inside global </a:t>
            </a:r>
            <a:r>
              <a:rPr lang="en-US" dirty="0"/>
              <a:t>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static </a:t>
            </a:r>
            <a:r>
              <a:rPr lang="en-US" i="1" dirty="0">
                <a:latin typeface="Courier New" panose="02070309020205020404" pitchFamily="49" charset="0"/>
                <a:cs typeface="Courier New" panose="02070309020205020404" pitchFamily="49" charset="0"/>
              </a:rPr>
              <a:t>local-</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global-</a:t>
            </a:r>
            <a:r>
              <a:rPr lang="en-US" i="1" dirty="0" err="1">
                <a:latin typeface="Courier New" panose="02070309020205020404" pitchFamily="49" charset="0"/>
                <a:cs typeface="Courier New" panose="02070309020205020404" pitchFamily="49" charset="0"/>
              </a:rPr>
              <a:t>ip</a:t>
            </a:r>
            <a:endParaRPr lang="en-US" i="1" dirty="0">
              <a:latin typeface="Courier New" panose="02070309020205020404" pitchFamily="49" charset="0"/>
              <a:cs typeface="Courier New" panose="02070309020205020404" pitchFamily="49" charset="0"/>
            </a:endParaRPr>
          </a:p>
          <a:p>
            <a:pPr lvl="1"/>
            <a:r>
              <a:rPr lang="en-US" dirty="0"/>
              <a:t>Define which interfaces belong to the inside network and which belong to the outside network</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r>
              <a:rPr lang="en-US" dirty="0"/>
              <a:t>Analyzing Static NAT</a:t>
            </a:r>
          </a:p>
          <a:p>
            <a:r>
              <a:rPr lang="en-US" dirty="0"/>
              <a:t>Verifying Static NAT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endParaRPr lang="en-US" dirty="0"/>
          </a:p>
        </p:txBody>
      </p:sp>
      <p:pic>
        <p:nvPicPr>
          <p:cNvPr id="5" name="Picture 4"/>
          <p:cNvPicPr>
            <a:picLocks noChangeAspect="1"/>
          </p:cNvPicPr>
          <p:nvPr/>
        </p:nvPicPr>
        <p:blipFill>
          <a:blip r:embed="rId3"/>
          <a:stretch>
            <a:fillRect/>
          </a:stretch>
        </p:blipFill>
        <p:spPr>
          <a:xfrm>
            <a:off x="5771910" y="3672311"/>
            <a:ext cx="4896091" cy="3022096"/>
          </a:xfrm>
          <a:prstGeom prst="rect">
            <a:avLst/>
          </a:prstGeom>
        </p:spPr>
      </p:pic>
    </p:spTree>
    <p:extLst>
      <p:ext uri="{BB962C8B-B14F-4D97-AF65-F5344CB8AC3E}">
        <p14:creationId xmlns:p14="http://schemas.microsoft.com/office/powerpoint/2010/main" val="1977644786"/>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t>access-list 1 permit 172.16.15.0 0.0.0.255</a:t>
            </a:r>
          </a:p>
          <a:p>
            <a:pPr marL="0" indent="0">
              <a:buNone/>
            </a:pPr>
            <a:r>
              <a:rPr lang="en-US" dirty="0" err="1" smtClean="0"/>
              <a:t>ip</a:t>
            </a:r>
            <a:r>
              <a:rPr lang="en-US" dirty="0" smtClean="0"/>
              <a:t> </a:t>
            </a:r>
            <a:r>
              <a:rPr lang="en-US" dirty="0" err="1"/>
              <a:t>nat</a:t>
            </a:r>
            <a:r>
              <a:rPr lang="en-US" dirty="0"/>
              <a:t> pool TEST 209.165.200.225 209.165.200.226 netmask 255.255.255.252</a:t>
            </a:r>
          </a:p>
          <a:p>
            <a:pPr marL="0" indent="0">
              <a:buNone/>
            </a:pPr>
            <a:r>
              <a:rPr lang="en-US" dirty="0" err="1"/>
              <a:t>ip</a:t>
            </a:r>
            <a:r>
              <a:rPr lang="en-US" dirty="0"/>
              <a:t> </a:t>
            </a:r>
            <a:r>
              <a:rPr lang="en-US" dirty="0" err="1"/>
              <a:t>nat</a:t>
            </a:r>
            <a:r>
              <a:rPr lang="en-US" dirty="0"/>
              <a:t> inside source list 1 pool TEST </a:t>
            </a:r>
            <a:r>
              <a:rPr lang="en-US" dirty="0" smtClean="0"/>
              <a:t>overload</a:t>
            </a:r>
          </a:p>
          <a:p>
            <a:pPr marL="0" indent="0">
              <a:buNone/>
            </a:pPr>
            <a:r>
              <a:rPr lang="en-US" dirty="0"/>
              <a:t>[</a:t>
            </a:r>
            <a:r>
              <a:rPr lang="en-US" dirty="0" err="1" smtClean="0"/>
              <a:t>ip</a:t>
            </a:r>
            <a:r>
              <a:rPr lang="en-US" dirty="0" smtClean="0"/>
              <a:t> </a:t>
            </a:r>
            <a:r>
              <a:rPr lang="en-US" dirty="0" err="1" smtClean="0"/>
              <a:t>nat</a:t>
            </a:r>
            <a:r>
              <a:rPr lang="en-US" dirty="0" smtClean="0"/>
              <a:t> inside source list 1 s 0/1/0 overload]</a:t>
            </a:r>
            <a:endParaRPr lang="en-US" dirty="0"/>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430875"/>
            <a:ext cx="5148219" cy="3559477"/>
          </a:xfrm>
          <a:prstGeom prst="rect">
            <a:avLst/>
          </a:prstGeom>
        </p:spPr>
      </p:pic>
    </p:spTree>
    <p:extLst>
      <p:ext uri="{BB962C8B-B14F-4D97-AF65-F5344CB8AC3E}">
        <p14:creationId xmlns:p14="http://schemas.microsoft.com/office/powerpoint/2010/main" val="112693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Configuring NAT</a:t>
            </a:r>
            <a:r>
              <a:rPr lang="en-US" dirty="0">
                <a:solidFill>
                  <a:srgbClr val="C00000"/>
                </a:solidFill>
              </a:rPr>
              <a:t/>
            </a:r>
            <a:br>
              <a:rPr lang="en-US" dirty="0">
                <a:solidFill>
                  <a:srgbClr val="C00000"/>
                </a:solidFill>
              </a:rPr>
            </a:br>
            <a:r>
              <a:rPr lang="en-US" dirty="0">
                <a:solidFill>
                  <a:srgbClr val="C00000"/>
                </a:solidFill>
              </a:rPr>
              <a:t>Configuring Dynamic NAT</a:t>
            </a:r>
          </a:p>
        </p:txBody>
      </p:sp>
      <p:sp>
        <p:nvSpPr>
          <p:cNvPr id="2" name="Content Placeholder 1"/>
          <p:cNvSpPr>
            <a:spLocks noGrp="1"/>
          </p:cNvSpPr>
          <p:nvPr>
            <p:ph idx="1"/>
          </p:nvPr>
        </p:nvSpPr>
        <p:spPr>
          <a:xfrm>
            <a:off x="1756349" y="1449169"/>
            <a:ext cx="8733677" cy="4926405"/>
          </a:xfrm>
        </p:spPr>
        <p:txBody>
          <a:bodyPr/>
          <a:lstStyle/>
          <a:p>
            <a:r>
              <a:rPr lang="en-US" dirty="0"/>
              <a:t>Dynamic NAT Operation</a:t>
            </a:r>
          </a:p>
          <a:p>
            <a:pPr lvl="1"/>
            <a:r>
              <a:rPr lang="en-US" dirty="0"/>
              <a:t>The pool of public IPv4 addresses (inside global address pool) is available to any device on the inside network on a first-come, first-served basis.</a:t>
            </a:r>
          </a:p>
          <a:p>
            <a:pPr lvl="1"/>
            <a:r>
              <a:rPr lang="en-US" dirty="0"/>
              <a:t>With dynamic NAT, a single inside address is translated to a single outside address.</a:t>
            </a:r>
          </a:p>
          <a:p>
            <a:pPr lvl="1"/>
            <a:r>
              <a:rPr lang="en-US" dirty="0"/>
              <a:t>The pool must be large enough to accommodate all inside devices.</a:t>
            </a:r>
          </a:p>
          <a:p>
            <a:pPr lvl="1"/>
            <a:r>
              <a:rPr lang="en-US" dirty="0"/>
              <a:t>A device is unable to communicate to any external networks if no addresses are available in the pool.</a:t>
            </a:r>
          </a:p>
        </p:txBody>
      </p:sp>
    </p:spTree>
    <p:extLst>
      <p:ext uri="{BB962C8B-B14F-4D97-AF65-F5344CB8AC3E}">
        <p14:creationId xmlns:p14="http://schemas.microsoft.com/office/powerpoint/2010/main" val="56922284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Configuring NAT</a:t>
            </a:r>
            <a:r>
              <a:rPr lang="en-US" dirty="0">
                <a:solidFill>
                  <a:srgbClr val="C00000"/>
                </a:solidFill>
              </a:rPr>
              <a:t/>
            </a:r>
            <a:br>
              <a:rPr lang="en-US" dirty="0">
                <a:solidFill>
                  <a:srgbClr val="C00000"/>
                </a:solidFill>
              </a:rPr>
            </a:br>
            <a:r>
              <a:rPr lang="en-US" dirty="0">
                <a:solidFill>
                  <a:srgbClr val="C00000"/>
                </a:solidFill>
              </a:rPr>
              <a:t>Configuring Dynamic NAT (Cont.)</a:t>
            </a:r>
          </a:p>
        </p:txBody>
      </p:sp>
      <p:sp>
        <p:nvSpPr>
          <p:cNvPr id="2" name="Content Placeholder 1"/>
          <p:cNvSpPr>
            <a:spLocks noGrp="1"/>
          </p:cNvSpPr>
          <p:nvPr>
            <p:ph idx="1"/>
          </p:nvPr>
        </p:nvSpPr>
        <p:spPr>
          <a:xfrm>
            <a:off x="565484" y="1545424"/>
            <a:ext cx="10996863" cy="4926405"/>
          </a:xfrm>
        </p:spPr>
        <p:txBody>
          <a:bodyPr>
            <a:normAutofit/>
          </a:bodyPr>
          <a:lstStyle/>
          <a:p>
            <a:r>
              <a:rPr lang="en-US" dirty="0"/>
              <a:t>Configuring Dynamic NAT</a:t>
            </a:r>
          </a:p>
          <a:p>
            <a:pPr lvl="1"/>
            <a:r>
              <a:rPr lang="en-US" dirty="0"/>
              <a:t>Create the mapping between the inside local and outside local 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start-</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end-</a:t>
            </a:r>
            <a:r>
              <a:rPr lang="en-US" i="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netmask </a:t>
            </a:r>
            <a:r>
              <a:rPr lang="en-US" i="1" dirty="0" err="1">
                <a:latin typeface="Courier New" panose="02070309020205020404" pitchFamily="49" charset="0"/>
                <a:cs typeface="Courier New" panose="02070309020205020404" pitchFamily="49" charset="0"/>
              </a:rPr>
              <a:t>netmask</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prefix-length </a:t>
            </a:r>
            <a:r>
              <a:rPr lang="en-US" i="1" dirty="0">
                <a:latin typeface="Courier New" panose="02070309020205020404" pitchFamily="49" charset="0"/>
                <a:cs typeface="Courier New" panose="02070309020205020404" pitchFamily="49" charset="0"/>
              </a:rPr>
              <a:t>prefix-length</a:t>
            </a:r>
            <a:r>
              <a:rPr lang="en-US" dirty="0">
                <a:latin typeface="Courier New" panose="02070309020205020404" pitchFamily="49" charset="0"/>
                <a:cs typeface="Courier New" panose="02070309020205020404" pitchFamily="49" charset="0"/>
              </a:rPr>
              <a:t>}</a:t>
            </a:r>
          </a:p>
          <a:p>
            <a:pPr lvl="1"/>
            <a:r>
              <a:rPr lang="en-US" dirty="0"/>
              <a:t>Create a standard ACL to permit those addresses to be translated</a:t>
            </a:r>
          </a:p>
          <a:p>
            <a:pPr lvl="2"/>
            <a:r>
              <a:rPr lang="en-US" b="1" dirty="0">
                <a:latin typeface="Courier New" panose="02070309020205020404" pitchFamily="49" charset="0"/>
                <a:cs typeface="Courier New" panose="02070309020205020404" pitchFamily="49" charset="0"/>
              </a:rPr>
              <a:t>access-list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permit </a:t>
            </a:r>
            <a:r>
              <a:rPr lang="en-US" i="1" dirty="0">
                <a:latin typeface="Courier New" panose="02070309020205020404" pitchFamily="49" charset="0"/>
                <a:cs typeface="Courier New" panose="02070309020205020404" pitchFamily="49" charset="0"/>
              </a:rPr>
              <a:t>source </a:t>
            </a:r>
            <a:r>
              <a:rPr lang="en-US" dirty="0">
                <a:latin typeface="Courier New" panose="02070309020205020404" pitchFamily="49" charset="0"/>
                <a:cs typeface="Courier New" panose="02070309020205020404" pitchFamily="49" charset="0"/>
              </a:rPr>
              <a:t>[</a:t>
            </a:r>
            <a:r>
              <a:rPr lang="en-US" i="1" dirty="0">
                <a:latin typeface="Courier New" panose="02070309020205020404" pitchFamily="49" charset="0"/>
                <a:cs typeface="Courier New" panose="02070309020205020404" pitchFamily="49" charset="0"/>
              </a:rPr>
              <a:t>source-wildcard</a:t>
            </a:r>
            <a:r>
              <a:rPr lang="en-US" dirty="0">
                <a:latin typeface="Courier New" panose="02070309020205020404" pitchFamily="49" charset="0"/>
                <a:cs typeface="Courier New" panose="02070309020205020404" pitchFamily="49" charset="0"/>
              </a:rPr>
              <a:t>]</a:t>
            </a:r>
          </a:p>
          <a:p>
            <a:pPr lvl="1"/>
            <a:r>
              <a:rPr lang="en-US" dirty="0"/>
              <a:t>Bind the ACL to the pool</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p>
          <a:p>
            <a:pPr lvl="1"/>
            <a:r>
              <a:rPr lang="en-US" dirty="0"/>
              <a:t>Identify the inside and outside interfaces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851657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Configuring NAT</a:t>
            </a:r>
            <a:r>
              <a:rPr lang="en-US" dirty="0">
                <a:solidFill>
                  <a:srgbClr val="C00000"/>
                </a:solidFill>
              </a:rPr>
              <a:t/>
            </a:r>
            <a:br>
              <a:rPr lang="en-US" dirty="0">
                <a:solidFill>
                  <a:srgbClr val="C00000"/>
                </a:solidFill>
              </a:rPr>
            </a:br>
            <a:r>
              <a:rPr lang="en-US" dirty="0">
                <a:solidFill>
                  <a:srgbClr val="C00000"/>
                </a:solidFill>
              </a:rPr>
              <a:t>Configuring Dynamic NAT (Cont.)</a:t>
            </a:r>
          </a:p>
        </p:txBody>
      </p:sp>
      <p:sp>
        <p:nvSpPr>
          <p:cNvPr id="2" name="Content Placeholder 1"/>
          <p:cNvSpPr>
            <a:spLocks noGrp="1"/>
          </p:cNvSpPr>
          <p:nvPr>
            <p:ph idx="1"/>
          </p:nvPr>
        </p:nvSpPr>
        <p:spPr>
          <a:xfrm>
            <a:off x="565484" y="1545424"/>
            <a:ext cx="10996863" cy="4926405"/>
          </a:xfrm>
        </p:spPr>
        <p:txBody>
          <a:bodyPr>
            <a:normAutofit/>
          </a:bodyPr>
          <a:lstStyle/>
          <a:p>
            <a:r>
              <a:rPr lang="en-US" dirty="0"/>
              <a:t>Configuring Dynamic NAT</a:t>
            </a:r>
          </a:p>
          <a:p>
            <a:pPr lvl="1"/>
            <a:r>
              <a:rPr lang="en-US" dirty="0"/>
              <a:t>Create the mapping between the inside local and </a:t>
            </a:r>
            <a:r>
              <a:rPr lang="en-US" dirty="0" smtClean="0"/>
              <a:t>inside global </a:t>
            </a:r>
            <a:r>
              <a:rPr lang="en-US" dirty="0"/>
              <a:t>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start-</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end-</a:t>
            </a:r>
            <a:r>
              <a:rPr lang="en-US" i="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netmask </a:t>
            </a:r>
            <a:r>
              <a:rPr lang="en-US" i="1" dirty="0" err="1">
                <a:latin typeface="Courier New" panose="02070309020205020404" pitchFamily="49" charset="0"/>
                <a:cs typeface="Courier New" panose="02070309020205020404" pitchFamily="49" charset="0"/>
              </a:rPr>
              <a:t>netmask</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prefix-length </a:t>
            </a:r>
            <a:r>
              <a:rPr lang="en-US" i="1" dirty="0">
                <a:latin typeface="Courier New" panose="02070309020205020404" pitchFamily="49" charset="0"/>
                <a:cs typeface="Courier New" panose="02070309020205020404" pitchFamily="49" charset="0"/>
              </a:rPr>
              <a:t>prefix-length</a:t>
            </a:r>
            <a:r>
              <a:rPr lang="en-US" dirty="0">
                <a:latin typeface="Courier New" panose="02070309020205020404" pitchFamily="49" charset="0"/>
                <a:cs typeface="Courier New" panose="02070309020205020404" pitchFamily="49" charset="0"/>
              </a:rPr>
              <a:t>}</a:t>
            </a:r>
          </a:p>
          <a:p>
            <a:pPr lvl="1"/>
            <a:r>
              <a:rPr lang="en-US" dirty="0"/>
              <a:t>Create a standard ACL to permit those addresses to be translated</a:t>
            </a:r>
          </a:p>
          <a:p>
            <a:pPr lvl="2"/>
            <a:r>
              <a:rPr lang="en-US" b="1" dirty="0">
                <a:latin typeface="Courier New" panose="02070309020205020404" pitchFamily="49" charset="0"/>
                <a:cs typeface="Courier New" panose="02070309020205020404" pitchFamily="49" charset="0"/>
              </a:rPr>
              <a:t>access-list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permit </a:t>
            </a:r>
            <a:r>
              <a:rPr lang="en-US" i="1" dirty="0">
                <a:latin typeface="Courier New" panose="02070309020205020404" pitchFamily="49" charset="0"/>
                <a:cs typeface="Courier New" panose="02070309020205020404" pitchFamily="49" charset="0"/>
              </a:rPr>
              <a:t>source </a:t>
            </a:r>
            <a:r>
              <a:rPr lang="en-US" dirty="0">
                <a:latin typeface="Courier New" panose="02070309020205020404" pitchFamily="49" charset="0"/>
                <a:cs typeface="Courier New" panose="02070309020205020404" pitchFamily="49" charset="0"/>
              </a:rPr>
              <a:t>[</a:t>
            </a:r>
            <a:r>
              <a:rPr lang="en-US" i="1" dirty="0">
                <a:latin typeface="Courier New" panose="02070309020205020404" pitchFamily="49" charset="0"/>
                <a:cs typeface="Courier New" panose="02070309020205020404" pitchFamily="49" charset="0"/>
              </a:rPr>
              <a:t>source-wildcard</a:t>
            </a:r>
            <a:r>
              <a:rPr lang="en-US" dirty="0">
                <a:latin typeface="Courier New" panose="02070309020205020404" pitchFamily="49" charset="0"/>
                <a:cs typeface="Courier New" panose="02070309020205020404" pitchFamily="49" charset="0"/>
              </a:rPr>
              <a:t>]</a:t>
            </a:r>
          </a:p>
          <a:p>
            <a:pPr lvl="1"/>
            <a:r>
              <a:rPr lang="en-US" dirty="0"/>
              <a:t>Bind the ACL to the pool</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p>
          <a:p>
            <a:pPr lvl="1"/>
            <a:r>
              <a:rPr lang="en-US" dirty="0"/>
              <a:t>Identify the inside and outside interfaces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7970890"/>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92500" lnSpcReduction="20000"/>
          </a:bodyPr>
          <a:lstStyle/>
          <a:p>
            <a:pPr marL="0" indent="0">
              <a:buNone/>
            </a:pPr>
            <a:r>
              <a:rPr lang="en-US" dirty="0">
                <a:solidFill>
                  <a:srgbClr val="C00000"/>
                </a:solidFill>
              </a:rPr>
              <a:t>access-list 1 permit 172.16.15.0 0.0.0.255</a:t>
            </a:r>
          </a:p>
          <a:p>
            <a:pPr marL="0" indent="0">
              <a:buNone/>
            </a:pPr>
            <a:r>
              <a:rPr lang="en-US" dirty="0" err="1" smtClean="0">
                <a:solidFill>
                  <a:srgbClr val="C00000"/>
                </a:solidFill>
              </a:rPr>
              <a:t>ip</a:t>
            </a:r>
            <a:r>
              <a:rPr lang="en-US" dirty="0" smtClean="0">
                <a:solidFill>
                  <a:srgbClr val="C00000"/>
                </a:solidFill>
              </a:rPr>
              <a:t> </a:t>
            </a:r>
            <a:r>
              <a:rPr lang="en-US" dirty="0" err="1">
                <a:solidFill>
                  <a:srgbClr val="C00000"/>
                </a:solidFill>
              </a:rPr>
              <a:t>nat</a:t>
            </a:r>
            <a:r>
              <a:rPr lang="en-US" dirty="0">
                <a:solidFill>
                  <a:srgbClr val="C00000"/>
                </a:solidFill>
              </a:rPr>
              <a:t> pool TEST 209.165.200.225 209.165.200.226 netmask 255.255.255.252</a:t>
            </a:r>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list 1 pool TEST </a:t>
            </a:r>
            <a:endParaRPr lang="en-US" dirty="0" smtClean="0">
              <a:solidFill>
                <a:srgbClr val="C00000"/>
              </a:solidFill>
            </a:endParaRPr>
          </a:p>
          <a:p>
            <a:pPr marL="0" indent="0">
              <a:buNone/>
            </a:pPr>
            <a:r>
              <a:rPr lang="en-US" dirty="0" err="1" smtClean="0"/>
              <a:t>ip</a:t>
            </a:r>
            <a:r>
              <a:rPr lang="en-US" dirty="0" smtClean="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394779"/>
            <a:ext cx="5148219" cy="3559477"/>
          </a:xfrm>
          <a:prstGeom prst="rect">
            <a:avLst/>
          </a:prstGeom>
        </p:spPr>
      </p:pic>
    </p:spTree>
    <p:extLst>
      <p:ext uri="{BB962C8B-B14F-4D97-AF65-F5344CB8AC3E}">
        <p14:creationId xmlns:p14="http://schemas.microsoft.com/office/powerpoint/2010/main" val="212943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title"/>
          </p:nvPr>
        </p:nvSpPr>
        <p:spPr/>
        <p:txBody>
          <a:bodyPr/>
          <a:lstStyle/>
          <a:p>
            <a:pPr eaLnBrk="1" hangingPunct="1"/>
            <a:r>
              <a:rPr lang="en-US" altLang="en-US" dirty="0" smtClean="0">
                <a:solidFill>
                  <a:srgbClr val="C00000"/>
                </a:solidFill>
              </a:rPr>
              <a:t>Autonomous Systems</a:t>
            </a:r>
          </a:p>
        </p:txBody>
      </p:sp>
      <p:sp>
        <p:nvSpPr>
          <p:cNvPr id="18434" name="Rectangle 14"/>
          <p:cNvSpPr>
            <a:spLocks noGrp="1" noChangeArrowheads="1"/>
          </p:cNvSpPr>
          <p:nvPr>
            <p:ph type="body" idx="1"/>
          </p:nvPr>
        </p:nvSpPr>
        <p:spPr/>
        <p:txBody>
          <a:bodyPr>
            <a:normAutofit lnSpcReduction="10000"/>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404754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Configuring NAT</a:t>
            </a:r>
            <a:r>
              <a:rPr lang="en-US" dirty="0"/>
              <a:t/>
            </a:r>
            <a:br>
              <a:rPr lang="en-US" dirty="0"/>
            </a:br>
            <a:r>
              <a:rPr lang="en-US" dirty="0"/>
              <a:t>Configuring Dynamic NAT (Cont.)</a:t>
            </a:r>
          </a:p>
        </p:txBody>
      </p:sp>
      <p:sp>
        <p:nvSpPr>
          <p:cNvPr id="2" name="Content Placeholder 1"/>
          <p:cNvSpPr>
            <a:spLocks noGrp="1"/>
          </p:cNvSpPr>
          <p:nvPr>
            <p:ph idx="1"/>
          </p:nvPr>
        </p:nvSpPr>
        <p:spPr>
          <a:xfrm>
            <a:off x="1737107" y="1400730"/>
            <a:ext cx="8733677" cy="2286111"/>
          </a:xfrm>
        </p:spPr>
        <p:txBody>
          <a:bodyPr>
            <a:normAutofit fontScale="92500" lnSpcReduction="10000"/>
          </a:bodyPr>
          <a:lstStyle/>
          <a:p>
            <a:r>
              <a:rPr lang="en-US" dirty="0"/>
              <a:t>Analyzing Dynamic NAT</a:t>
            </a:r>
          </a:p>
          <a:p>
            <a:r>
              <a:rPr lang="en-US" dirty="0"/>
              <a:t>Verifying Dynamic NAT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verbose</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a:t>
            </a:r>
          </a:p>
        </p:txBody>
      </p:sp>
      <p:pic>
        <p:nvPicPr>
          <p:cNvPr id="4" name="Picture 3"/>
          <p:cNvPicPr>
            <a:picLocks noChangeAspect="1"/>
          </p:cNvPicPr>
          <p:nvPr/>
        </p:nvPicPr>
        <p:blipFill>
          <a:blip r:embed="rId3"/>
          <a:stretch>
            <a:fillRect/>
          </a:stretch>
        </p:blipFill>
        <p:spPr>
          <a:xfrm>
            <a:off x="2586098" y="3686841"/>
            <a:ext cx="3517848" cy="2899930"/>
          </a:xfrm>
          <a:prstGeom prst="rect">
            <a:avLst/>
          </a:prstGeom>
        </p:spPr>
      </p:pic>
      <p:pic>
        <p:nvPicPr>
          <p:cNvPr id="7" name="Picture 6"/>
          <p:cNvPicPr>
            <a:picLocks noChangeAspect="1"/>
          </p:cNvPicPr>
          <p:nvPr/>
        </p:nvPicPr>
        <p:blipFill>
          <a:blip r:embed="rId4"/>
          <a:stretch>
            <a:fillRect/>
          </a:stretch>
        </p:blipFill>
        <p:spPr>
          <a:xfrm>
            <a:off x="6590602" y="3686842"/>
            <a:ext cx="3424453" cy="2805073"/>
          </a:xfrm>
          <a:prstGeom prst="rect">
            <a:avLst/>
          </a:prstGeom>
        </p:spPr>
      </p:pic>
    </p:spTree>
    <p:extLst>
      <p:ext uri="{BB962C8B-B14F-4D97-AF65-F5344CB8AC3E}">
        <p14:creationId xmlns:p14="http://schemas.microsoft.com/office/powerpoint/2010/main" val="208980604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63628" y="529023"/>
            <a:ext cx="8772157" cy="838200"/>
          </a:xfrm>
        </p:spPr>
        <p:txBody>
          <a:bodyPr>
            <a:normAutofit fontScale="90000"/>
          </a:bodyPr>
          <a:lstStyle/>
          <a:p>
            <a:r>
              <a:rPr lang="en-US" sz="1600" dirty="0">
                <a:solidFill>
                  <a:srgbClr val="C00000"/>
                </a:solidFill>
              </a:rPr>
              <a:t>Configuring NAT</a:t>
            </a:r>
            <a:br>
              <a:rPr lang="en-US" sz="1600" dirty="0">
                <a:solidFill>
                  <a:srgbClr val="C00000"/>
                </a:solidFill>
              </a:rPr>
            </a:br>
            <a:r>
              <a:rPr lang="en-US" dirty="0">
                <a:solidFill>
                  <a:srgbClr val="C00000"/>
                </a:solidFill>
              </a:rPr>
              <a:t>Configuring Port Address Translations (PAT)</a:t>
            </a:r>
          </a:p>
        </p:txBody>
      </p:sp>
      <p:sp>
        <p:nvSpPr>
          <p:cNvPr id="2" name="Content Placeholder 1"/>
          <p:cNvSpPr>
            <a:spLocks noGrp="1"/>
          </p:cNvSpPr>
          <p:nvPr>
            <p:ph idx="1"/>
          </p:nvPr>
        </p:nvSpPr>
        <p:spPr>
          <a:xfrm>
            <a:off x="863628" y="1653699"/>
            <a:ext cx="10542309" cy="3698223"/>
          </a:xfrm>
        </p:spPr>
        <p:txBody>
          <a:bodyPr>
            <a:normAutofit fontScale="92500" lnSpcReduction="10000"/>
          </a:bodyPr>
          <a:lstStyle/>
          <a:p>
            <a:r>
              <a:rPr lang="en-US" dirty="0"/>
              <a:t>Configuring PAT: </a:t>
            </a:r>
            <a:r>
              <a:rPr lang="en-US" dirty="0">
                <a:solidFill>
                  <a:srgbClr val="C00000"/>
                </a:solidFill>
              </a:rPr>
              <a:t>Address Pool</a:t>
            </a:r>
          </a:p>
          <a:p>
            <a:pPr lvl="1"/>
            <a:r>
              <a:rPr lang="en-US" dirty="0"/>
              <a:t>Create the mapping between the inside local and </a:t>
            </a:r>
            <a:r>
              <a:rPr lang="en-US" dirty="0" smtClean="0"/>
              <a:t>inside global </a:t>
            </a:r>
            <a:r>
              <a:rPr lang="en-US" dirty="0"/>
              <a:t>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pool name </a:t>
            </a:r>
            <a:r>
              <a:rPr lang="en-US" i="1" dirty="0">
                <a:latin typeface="Courier New" panose="02070309020205020404" pitchFamily="49" charset="0"/>
                <a:cs typeface="Courier New" panose="02070309020205020404" pitchFamily="49" charset="0"/>
              </a:rPr>
              <a:t>start-</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end-</a:t>
            </a:r>
            <a:r>
              <a:rPr lang="en-US" i="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netmask </a:t>
            </a:r>
            <a:r>
              <a:rPr lang="en-US" i="1" dirty="0" err="1">
                <a:latin typeface="Courier New" panose="02070309020205020404" pitchFamily="49" charset="0"/>
                <a:cs typeface="Courier New" panose="02070309020205020404" pitchFamily="49" charset="0"/>
              </a:rPr>
              <a:t>netmask</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prefix-length </a:t>
            </a:r>
            <a:r>
              <a:rPr lang="en-US" i="1" dirty="0">
                <a:latin typeface="Courier New" panose="02070309020205020404" pitchFamily="49" charset="0"/>
                <a:cs typeface="Courier New" panose="02070309020205020404" pitchFamily="49" charset="0"/>
              </a:rPr>
              <a:t>prefix-length</a:t>
            </a:r>
            <a:r>
              <a:rPr lang="en-US" dirty="0">
                <a:latin typeface="Courier New" panose="02070309020205020404" pitchFamily="49" charset="0"/>
                <a:cs typeface="Courier New" panose="02070309020205020404" pitchFamily="49" charset="0"/>
              </a:rPr>
              <a:t>}</a:t>
            </a:r>
          </a:p>
          <a:p>
            <a:pPr lvl="1"/>
            <a:r>
              <a:rPr lang="en-US" dirty="0"/>
              <a:t>Create a standard ACL to permit those addresses to be translated</a:t>
            </a:r>
          </a:p>
          <a:p>
            <a:pPr lvl="2"/>
            <a:r>
              <a:rPr lang="en-US" b="1" dirty="0">
                <a:latin typeface="Courier New" panose="02070309020205020404" pitchFamily="49" charset="0"/>
                <a:cs typeface="Courier New" panose="02070309020205020404" pitchFamily="49" charset="0"/>
              </a:rPr>
              <a:t>access-list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permit </a:t>
            </a:r>
            <a:r>
              <a:rPr lang="en-US" i="1" dirty="0">
                <a:latin typeface="Courier New" panose="02070309020205020404" pitchFamily="49" charset="0"/>
                <a:cs typeface="Courier New" panose="02070309020205020404" pitchFamily="49" charset="0"/>
              </a:rPr>
              <a:t>source</a:t>
            </a:r>
            <a:r>
              <a:rPr lang="en-US" b="1" i="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i="1" dirty="0">
                <a:latin typeface="Courier New" panose="02070309020205020404" pitchFamily="49" charset="0"/>
                <a:cs typeface="Courier New" panose="02070309020205020404" pitchFamily="49" charset="0"/>
              </a:rPr>
              <a:t>source-wildcard</a:t>
            </a:r>
            <a:r>
              <a:rPr lang="en-US" dirty="0">
                <a:latin typeface="Courier New" panose="02070309020205020404" pitchFamily="49" charset="0"/>
                <a:cs typeface="Courier New" panose="02070309020205020404" pitchFamily="49" charset="0"/>
              </a:rPr>
              <a:t>]</a:t>
            </a:r>
          </a:p>
          <a:p>
            <a:pPr lvl="1"/>
            <a:r>
              <a:rPr lang="en-US" dirty="0"/>
              <a:t>Bind the ACL to the pool</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list </a:t>
            </a:r>
            <a:r>
              <a:rPr lang="en-US" b="1"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pool </a:t>
            </a:r>
            <a:r>
              <a:rPr lang="en-US" b="1" i="1" dirty="0" smtClean="0">
                <a:latin typeface="Courier New" panose="02070309020205020404" pitchFamily="49" charset="0"/>
                <a:cs typeface="Courier New" panose="02070309020205020404" pitchFamily="49" charset="0"/>
              </a:rPr>
              <a:t>name </a:t>
            </a:r>
            <a:r>
              <a:rPr lang="en-US" b="1" i="1" dirty="0" smtClean="0">
                <a:solidFill>
                  <a:srgbClr val="0000FF"/>
                </a:solidFill>
                <a:latin typeface="Courier New" panose="02070309020205020404" pitchFamily="49" charset="0"/>
                <a:cs typeface="Courier New" panose="02070309020205020404" pitchFamily="49" charset="0"/>
              </a:rPr>
              <a:t>overload</a:t>
            </a:r>
            <a:endParaRPr lang="en-US" b="1" i="1" dirty="0">
              <a:solidFill>
                <a:srgbClr val="0000FF"/>
              </a:solidFill>
              <a:latin typeface="Courier New" panose="02070309020205020404" pitchFamily="49" charset="0"/>
              <a:cs typeface="Courier New" panose="02070309020205020404" pitchFamily="49" charset="0"/>
            </a:endParaRPr>
          </a:p>
          <a:p>
            <a:pPr lvl="1"/>
            <a:r>
              <a:rPr lang="en-US" dirty="0"/>
              <a:t>Identify the inside and outside interfaces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endParaRPr lang="en-US" dirty="0"/>
          </a:p>
          <a:p>
            <a:endParaRPr lang="en-US" dirty="0"/>
          </a:p>
        </p:txBody>
      </p:sp>
      <p:pic>
        <p:nvPicPr>
          <p:cNvPr id="5" name="Picture 4"/>
          <p:cNvPicPr>
            <a:picLocks noChangeAspect="1"/>
          </p:cNvPicPr>
          <p:nvPr/>
        </p:nvPicPr>
        <p:blipFill>
          <a:blip r:embed="rId3"/>
          <a:stretch>
            <a:fillRect/>
          </a:stretch>
        </p:blipFill>
        <p:spPr>
          <a:xfrm>
            <a:off x="5158452" y="4694282"/>
            <a:ext cx="5331574" cy="1955315"/>
          </a:xfrm>
          <a:prstGeom prst="rect">
            <a:avLst/>
          </a:prstGeom>
        </p:spPr>
      </p:pic>
    </p:spTree>
    <p:extLst>
      <p:ext uri="{BB962C8B-B14F-4D97-AF65-F5344CB8AC3E}">
        <p14:creationId xmlns:p14="http://schemas.microsoft.com/office/powerpoint/2010/main" val="333067531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solidFill>
                  <a:srgbClr val="C00000"/>
                </a:solidFill>
              </a:rPr>
              <a:t>access-list 1 permit 172.16.15.0 0.0.0.255</a:t>
            </a:r>
          </a:p>
          <a:p>
            <a:pPr marL="0" indent="0">
              <a:buNone/>
            </a:pPr>
            <a:r>
              <a:rPr lang="en-US" dirty="0" err="1" smtClean="0">
                <a:solidFill>
                  <a:srgbClr val="C00000"/>
                </a:solidFill>
              </a:rPr>
              <a:t>ip</a:t>
            </a:r>
            <a:r>
              <a:rPr lang="en-US" dirty="0" smtClean="0">
                <a:solidFill>
                  <a:srgbClr val="C00000"/>
                </a:solidFill>
              </a:rPr>
              <a:t> </a:t>
            </a:r>
            <a:r>
              <a:rPr lang="en-US" dirty="0" err="1">
                <a:solidFill>
                  <a:srgbClr val="C00000"/>
                </a:solidFill>
              </a:rPr>
              <a:t>nat</a:t>
            </a:r>
            <a:r>
              <a:rPr lang="en-US" dirty="0">
                <a:solidFill>
                  <a:srgbClr val="C00000"/>
                </a:solidFill>
              </a:rPr>
              <a:t> pool TEST 209.165.200.225 209.165.200.226 netmask 255.255.255.252</a:t>
            </a:r>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list 1 pool TEST </a:t>
            </a:r>
            <a:r>
              <a:rPr lang="en-US" dirty="0" smtClean="0">
                <a:solidFill>
                  <a:srgbClr val="0000FF"/>
                </a:solidFill>
              </a:rPr>
              <a:t>overload</a:t>
            </a:r>
          </a:p>
          <a:p>
            <a:pPr marL="0" indent="0">
              <a:buNone/>
            </a:pPr>
            <a:r>
              <a:rPr lang="en-US" dirty="0"/>
              <a:t>[</a:t>
            </a:r>
            <a:r>
              <a:rPr lang="en-US" dirty="0" err="1" smtClean="0"/>
              <a:t>ip</a:t>
            </a:r>
            <a:r>
              <a:rPr lang="en-US" dirty="0" smtClean="0"/>
              <a:t> </a:t>
            </a:r>
            <a:r>
              <a:rPr lang="en-US" dirty="0" err="1" smtClean="0"/>
              <a:t>nat</a:t>
            </a:r>
            <a:r>
              <a:rPr lang="en-US" dirty="0" smtClean="0"/>
              <a:t> inside source list 1 s 0/1/0 overload]</a:t>
            </a:r>
            <a:endParaRPr lang="en-US" dirty="0"/>
          </a:p>
          <a:p>
            <a:pPr marL="0" indent="0">
              <a:buNone/>
            </a:pPr>
            <a:r>
              <a:rPr lang="en-US" dirty="0" err="1"/>
              <a:t>ip</a:t>
            </a:r>
            <a:r>
              <a:rPr lang="en-US" dirty="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394779"/>
            <a:ext cx="5148219" cy="3559477"/>
          </a:xfrm>
          <a:prstGeom prst="rect">
            <a:avLst/>
          </a:prstGeom>
        </p:spPr>
      </p:pic>
    </p:spTree>
    <p:extLst>
      <p:ext uri="{BB962C8B-B14F-4D97-AF65-F5344CB8AC3E}">
        <p14:creationId xmlns:p14="http://schemas.microsoft.com/office/powerpoint/2010/main" val="3704818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923784" y="480439"/>
            <a:ext cx="8772157" cy="838200"/>
          </a:xfrm>
        </p:spPr>
        <p:txBody>
          <a:bodyPr>
            <a:normAutofit/>
          </a:bodyPr>
          <a:lstStyle/>
          <a:p>
            <a:r>
              <a:rPr lang="en-US" sz="1600" dirty="0">
                <a:solidFill>
                  <a:srgbClr val="C00000"/>
                </a:solidFill>
              </a:rPr>
              <a:t>Configuring NAT</a:t>
            </a:r>
            <a:br>
              <a:rPr lang="en-US" sz="1600" dirty="0">
                <a:solidFill>
                  <a:srgbClr val="C00000"/>
                </a:solidFill>
              </a:rPr>
            </a:br>
            <a:r>
              <a:rPr lang="en-US" sz="2700" dirty="0">
                <a:solidFill>
                  <a:srgbClr val="C00000"/>
                </a:solidFill>
              </a:rPr>
              <a:t>Configuring Port Address Translations (PAT) (Cont.)</a:t>
            </a:r>
          </a:p>
        </p:txBody>
      </p:sp>
      <p:sp>
        <p:nvSpPr>
          <p:cNvPr id="2" name="Content Placeholder 1"/>
          <p:cNvSpPr>
            <a:spLocks noGrp="1"/>
          </p:cNvSpPr>
          <p:nvPr>
            <p:ph idx="1"/>
          </p:nvPr>
        </p:nvSpPr>
        <p:spPr>
          <a:xfrm>
            <a:off x="244642" y="1509319"/>
            <a:ext cx="11947358" cy="3582476"/>
          </a:xfrm>
        </p:spPr>
        <p:txBody>
          <a:bodyPr>
            <a:normAutofit/>
          </a:bodyPr>
          <a:lstStyle/>
          <a:p>
            <a:r>
              <a:rPr lang="en-US" sz="2400" dirty="0"/>
              <a:t>Configuring PAT: </a:t>
            </a:r>
            <a:r>
              <a:rPr lang="en-US" sz="2400" dirty="0">
                <a:solidFill>
                  <a:srgbClr val="C00000"/>
                </a:solidFill>
              </a:rPr>
              <a:t>Single Address</a:t>
            </a:r>
          </a:p>
          <a:p>
            <a:pPr lvl="1"/>
            <a:r>
              <a:rPr lang="en-US" sz="2000" dirty="0"/>
              <a:t>Define a standard ACL to permit those addresses to be translated</a:t>
            </a:r>
          </a:p>
          <a:p>
            <a:pPr lvl="2"/>
            <a:r>
              <a:rPr lang="en-US" sz="1800" b="1" dirty="0">
                <a:latin typeface="Courier New" panose="02070309020205020404" pitchFamily="49" charset="0"/>
                <a:cs typeface="Courier New" panose="02070309020205020404" pitchFamily="49" charset="0"/>
              </a:rPr>
              <a:t>access-list </a:t>
            </a:r>
            <a:r>
              <a:rPr lang="en-US" sz="1800" i="1" dirty="0">
                <a:latin typeface="Courier New" panose="02070309020205020404" pitchFamily="49" charset="0"/>
                <a:cs typeface="Courier New" panose="02070309020205020404" pitchFamily="49" charset="0"/>
              </a:rPr>
              <a:t>access-list-number</a:t>
            </a:r>
            <a:r>
              <a:rPr lang="en-US" sz="1800" b="1" dirty="0">
                <a:latin typeface="Courier New" panose="02070309020205020404" pitchFamily="49" charset="0"/>
                <a:cs typeface="Courier New" panose="02070309020205020404" pitchFamily="49" charset="0"/>
              </a:rPr>
              <a:t> permit </a:t>
            </a:r>
            <a:r>
              <a:rPr lang="en-US" sz="1800" i="1" dirty="0">
                <a:latin typeface="Courier New" panose="02070309020205020404" pitchFamily="49" charset="0"/>
                <a:cs typeface="Courier New" panose="02070309020205020404" pitchFamily="49" charset="0"/>
              </a:rPr>
              <a:t>source </a:t>
            </a:r>
            <a:r>
              <a:rPr lang="en-US" sz="1800" dirty="0">
                <a:latin typeface="Courier New" panose="02070309020205020404" pitchFamily="49" charset="0"/>
                <a:cs typeface="Courier New" panose="02070309020205020404" pitchFamily="49" charset="0"/>
              </a:rPr>
              <a:t>[</a:t>
            </a:r>
            <a:r>
              <a:rPr lang="en-US" sz="1800" i="1" dirty="0">
                <a:latin typeface="Courier New" panose="02070309020205020404" pitchFamily="49" charset="0"/>
                <a:cs typeface="Courier New" panose="02070309020205020404" pitchFamily="49" charset="0"/>
              </a:rPr>
              <a:t>source-wildcard</a:t>
            </a:r>
            <a:r>
              <a:rPr lang="en-US" sz="1800" dirty="0">
                <a:latin typeface="Courier New" panose="02070309020205020404" pitchFamily="49" charset="0"/>
                <a:cs typeface="Courier New" panose="02070309020205020404" pitchFamily="49" charset="0"/>
              </a:rPr>
              <a:t>]</a:t>
            </a:r>
          </a:p>
          <a:p>
            <a:pPr lvl="1"/>
            <a:r>
              <a:rPr lang="en-US" sz="2000" dirty="0"/>
              <a:t>Establish dynamic source translation, specify the ACL, exit interface, and overload option</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inside source list </a:t>
            </a:r>
            <a:r>
              <a:rPr lang="en-US" sz="1800" i="1" dirty="0">
                <a:latin typeface="Courier New" panose="02070309020205020404" pitchFamily="49" charset="0"/>
                <a:cs typeface="Courier New" panose="02070309020205020404" pitchFamily="49" charset="0"/>
              </a:rPr>
              <a:t>access-list-number</a:t>
            </a:r>
            <a:r>
              <a:rPr lang="en-US" sz="1800" b="1" dirty="0">
                <a:latin typeface="Courier New" panose="02070309020205020404" pitchFamily="49" charset="0"/>
                <a:cs typeface="Courier New" panose="02070309020205020404" pitchFamily="49" charset="0"/>
              </a:rPr>
              <a:t> interface type </a:t>
            </a:r>
            <a:r>
              <a:rPr lang="en-US" sz="1800" i="1" dirty="0">
                <a:latin typeface="Courier New" panose="02070309020205020404" pitchFamily="49" charset="0"/>
                <a:cs typeface="Courier New" panose="02070309020205020404" pitchFamily="49" charset="0"/>
              </a:rPr>
              <a:t>name</a:t>
            </a:r>
            <a:r>
              <a:rPr lang="en-US" sz="1800" b="1" i="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overload</a:t>
            </a:r>
          </a:p>
          <a:p>
            <a:pPr lvl="1"/>
            <a:r>
              <a:rPr lang="en-US" sz="2000" dirty="0"/>
              <a:t>Identify the inside and outside interfaces</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inside</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outside</a:t>
            </a:r>
            <a:endParaRPr lang="en-US" sz="1800" dirty="0"/>
          </a:p>
          <a:p>
            <a:endParaRPr lang="en-US" sz="2400" dirty="0"/>
          </a:p>
        </p:txBody>
      </p:sp>
      <p:pic>
        <p:nvPicPr>
          <p:cNvPr id="3" name="Picture 2"/>
          <p:cNvPicPr>
            <a:picLocks noChangeAspect="1"/>
          </p:cNvPicPr>
          <p:nvPr/>
        </p:nvPicPr>
        <p:blipFill>
          <a:blip r:embed="rId3"/>
          <a:stretch>
            <a:fillRect/>
          </a:stretch>
        </p:blipFill>
        <p:spPr>
          <a:xfrm>
            <a:off x="5000315" y="4815068"/>
            <a:ext cx="5489708" cy="1837964"/>
          </a:xfrm>
          <a:prstGeom prst="rect">
            <a:avLst/>
          </a:prstGeom>
        </p:spPr>
      </p:pic>
    </p:spTree>
    <p:extLst>
      <p:ext uri="{BB962C8B-B14F-4D97-AF65-F5344CB8AC3E}">
        <p14:creationId xmlns:p14="http://schemas.microsoft.com/office/powerpoint/2010/main" val="2148758355"/>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solidFill>
                  <a:srgbClr val="C00000"/>
                </a:solidFill>
              </a:rPr>
              <a:t>access-list 1 permit 172.16.15.0 0.0.0.255</a:t>
            </a:r>
          </a:p>
          <a:p>
            <a:pPr marL="0" indent="0">
              <a:buNone/>
            </a:pPr>
            <a:r>
              <a:rPr lang="en-US" dirty="0" err="1" smtClean="0"/>
              <a:t>ip</a:t>
            </a:r>
            <a:r>
              <a:rPr lang="en-US" dirty="0" smtClean="0"/>
              <a:t> </a:t>
            </a:r>
            <a:r>
              <a:rPr lang="en-US" dirty="0" err="1"/>
              <a:t>nat</a:t>
            </a:r>
            <a:r>
              <a:rPr lang="en-US" dirty="0"/>
              <a:t> pool TEST 209.165.200.225 209.165.200.226 netmask 255.255.255.252</a:t>
            </a:r>
          </a:p>
          <a:p>
            <a:pPr marL="0" indent="0">
              <a:buNone/>
            </a:pPr>
            <a:r>
              <a:rPr lang="en-US" dirty="0" err="1"/>
              <a:t>ip</a:t>
            </a:r>
            <a:r>
              <a:rPr lang="en-US" dirty="0"/>
              <a:t> </a:t>
            </a:r>
            <a:r>
              <a:rPr lang="en-US" dirty="0" err="1"/>
              <a:t>nat</a:t>
            </a:r>
            <a:r>
              <a:rPr lang="en-US" dirty="0"/>
              <a:t> inside source list 1 pool TEST </a:t>
            </a:r>
            <a:r>
              <a:rPr lang="en-US" dirty="0" smtClean="0"/>
              <a:t>overload</a:t>
            </a:r>
          </a:p>
          <a:p>
            <a:pPr marL="0" indent="0">
              <a:buNone/>
            </a:pPr>
            <a:r>
              <a:rPr lang="en-US" dirty="0"/>
              <a:t>[</a:t>
            </a:r>
            <a:r>
              <a:rPr lang="en-US" dirty="0" err="1" smtClean="0">
                <a:solidFill>
                  <a:srgbClr val="C00000"/>
                </a:solidFill>
              </a:rPr>
              <a:t>ip</a:t>
            </a:r>
            <a:r>
              <a:rPr lang="en-US" dirty="0" smtClean="0">
                <a:solidFill>
                  <a:srgbClr val="C00000"/>
                </a:solidFill>
              </a:rPr>
              <a:t> </a:t>
            </a:r>
            <a:r>
              <a:rPr lang="en-US" dirty="0" err="1" smtClean="0">
                <a:solidFill>
                  <a:srgbClr val="C00000"/>
                </a:solidFill>
              </a:rPr>
              <a:t>nat</a:t>
            </a:r>
            <a:r>
              <a:rPr lang="en-US" dirty="0" smtClean="0">
                <a:solidFill>
                  <a:srgbClr val="C00000"/>
                </a:solidFill>
              </a:rPr>
              <a:t> inside source list 1 s 0/1/0 overload</a:t>
            </a:r>
            <a:r>
              <a:rPr lang="en-US" dirty="0" smtClean="0"/>
              <a:t>]</a:t>
            </a:r>
            <a:endParaRPr lang="en-US" dirty="0"/>
          </a:p>
          <a:p>
            <a:pPr marL="0" indent="0">
              <a:buNone/>
            </a:pPr>
            <a:r>
              <a:rPr lang="en-US" dirty="0" err="1"/>
              <a:t>ip</a:t>
            </a:r>
            <a:r>
              <a:rPr lang="en-US" dirty="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298523"/>
            <a:ext cx="5148219" cy="3559477"/>
          </a:xfrm>
          <a:prstGeom prst="rect">
            <a:avLst/>
          </a:prstGeom>
        </p:spPr>
      </p:pic>
    </p:spTree>
    <p:extLst>
      <p:ext uri="{BB962C8B-B14F-4D97-AF65-F5344CB8AC3E}">
        <p14:creationId xmlns:p14="http://schemas.microsoft.com/office/powerpoint/2010/main" val="3844704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717869" y="348092"/>
            <a:ext cx="8772157" cy="838200"/>
          </a:xfrm>
        </p:spPr>
        <p:txBody>
          <a:bodyPr/>
          <a:lstStyle/>
          <a:p>
            <a:r>
              <a:rPr lang="en-US" sz="1600" dirty="0"/>
              <a:t>Configuring NAT</a:t>
            </a:r>
            <a:br>
              <a:rPr lang="en-US" sz="1600" dirty="0"/>
            </a:br>
            <a:r>
              <a:rPr lang="en-US" sz="2700" dirty="0"/>
              <a:t>Configuring Port Address Translations (PAT) (Cont.)</a:t>
            </a:r>
          </a:p>
        </p:txBody>
      </p:sp>
      <p:sp>
        <p:nvSpPr>
          <p:cNvPr id="2" name="Content Placeholder 1"/>
          <p:cNvSpPr>
            <a:spLocks noGrp="1"/>
          </p:cNvSpPr>
          <p:nvPr>
            <p:ph idx="1"/>
          </p:nvPr>
        </p:nvSpPr>
        <p:spPr>
          <a:xfrm>
            <a:off x="1737108" y="1232593"/>
            <a:ext cx="8733677" cy="1892573"/>
          </a:xfrm>
        </p:spPr>
        <p:txBody>
          <a:bodyPr>
            <a:normAutofit fontScale="92500" lnSpcReduction="10000"/>
          </a:bodyPr>
          <a:lstStyle/>
          <a:p>
            <a:r>
              <a:rPr lang="en-US" dirty="0"/>
              <a:t>Analyzing PAT</a:t>
            </a:r>
          </a:p>
          <a:p>
            <a:r>
              <a:rPr lang="en-US" dirty="0"/>
              <a:t>Verifying PAT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err="1">
                <a:latin typeface="Courier New" panose="02070309020205020404" pitchFamily="49" charset="0"/>
                <a:cs typeface="Courier New" panose="02070309020205020404" pitchFamily="49" charset="0"/>
              </a:rPr>
              <a:t>slear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endParaRPr lang="en-US" dirty="0"/>
          </a:p>
        </p:txBody>
      </p:sp>
      <p:pic>
        <p:nvPicPr>
          <p:cNvPr id="3" name="Picture 2"/>
          <p:cNvPicPr>
            <a:picLocks noChangeAspect="1"/>
          </p:cNvPicPr>
          <p:nvPr/>
        </p:nvPicPr>
        <p:blipFill>
          <a:blip r:embed="rId3"/>
          <a:stretch>
            <a:fillRect/>
          </a:stretch>
        </p:blipFill>
        <p:spPr>
          <a:xfrm>
            <a:off x="6542395" y="3419634"/>
            <a:ext cx="3938010" cy="3119283"/>
          </a:xfrm>
          <a:prstGeom prst="rect">
            <a:avLst/>
          </a:prstGeom>
        </p:spPr>
      </p:pic>
      <p:pic>
        <p:nvPicPr>
          <p:cNvPr id="6" name="Picture 5"/>
          <p:cNvPicPr>
            <a:picLocks noChangeAspect="1"/>
          </p:cNvPicPr>
          <p:nvPr/>
        </p:nvPicPr>
        <p:blipFill>
          <a:blip r:embed="rId4"/>
          <a:stretch>
            <a:fillRect/>
          </a:stretch>
        </p:blipFill>
        <p:spPr>
          <a:xfrm>
            <a:off x="2175557" y="3432906"/>
            <a:ext cx="3928389" cy="3106010"/>
          </a:xfrm>
          <a:prstGeom prst="rect">
            <a:avLst/>
          </a:prstGeom>
        </p:spPr>
      </p:pic>
    </p:spTree>
    <p:extLst>
      <p:ext uri="{BB962C8B-B14F-4D97-AF65-F5344CB8AC3E}">
        <p14:creationId xmlns:p14="http://schemas.microsoft.com/office/powerpoint/2010/main" val="68117855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Port Forwarding</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514200" cy="3513028"/>
          </a:xfrm>
        </p:spPr>
        <p:txBody>
          <a:bodyPr/>
          <a:lstStyle/>
          <a:p>
            <a:r>
              <a:rPr lang="en-US" sz="2000" dirty="0"/>
              <a:t>Port Forwarding</a:t>
            </a:r>
          </a:p>
          <a:p>
            <a:pPr lvl="1"/>
            <a:r>
              <a:rPr lang="en-US" sz="1600" dirty="0"/>
              <a:t>Port forwarding is the act of forwarding a network port from one network node to another.</a:t>
            </a:r>
          </a:p>
          <a:p>
            <a:pPr lvl="1"/>
            <a:r>
              <a:rPr lang="en-US" sz="1600" dirty="0"/>
              <a:t>A packet sent to the public IP address and port of a router can be forwarded to a private IP address and port in inside network.</a:t>
            </a:r>
          </a:p>
          <a:p>
            <a:pPr lvl="1"/>
            <a:r>
              <a:rPr lang="en-US" sz="1600" dirty="0"/>
              <a:t>Port forwarding is helpful in situations where servers have private addresses, not reachable from the outside networks.</a:t>
            </a:r>
            <a:endParaRPr lang="en-US" sz="2000" dirty="0"/>
          </a:p>
          <a:p>
            <a:r>
              <a:rPr lang="en-US" sz="2000" dirty="0"/>
              <a:t>Wireless Router Example</a:t>
            </a:r>
          </a:p>
          <a:p>
            <a:r>
              <a:rPr lang="en-US" sz="2000" dirty="0"/>
              <a:t>Configuring Port Forwarding with IOS</a:t>
            </a:r>
          </a:p>
          <a:p>
            <a:pPr marL="228600" lvl="1" indent="0">
              <a:buNone/>
            </a:pPr>
            <a:r>
              <a:rPr lang="en-US" sz="1600" b="1" dirty="0" err="1">
                <a:latin typeface="Courier New" panose="02070309020205020404" pitchFamily="49" charset="0"/>
                <a:cs typeface="Courier New" panose="02070309020205020404" pitchFamily="49" charset="0"/>
              </a:rPr>
              <a:t>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nat</a:t>
            </a:r>
            <a:r>
              <a:rPr lang="en-US" sz="1600" b="1" dirty="0">
                <a:latin typeface="Courier New" panose="02070309020205020404" pitchFamily="49" charset="0"/>
                <a:cs typeface="Courier New" panose="02070309020205020404" pitchFamily="49" charset="0"/>
              </a:rPr>
              <a:t> inside source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static </a:t>
            </a:r>
            <a:r>
              <a:rPr lang="en-US" sz="1600"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tcp</a:t>
            </a:r>
            <a:r>
              <a:rPr lang="en-US" sz="1600" b="1"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udp</a:t>
            </a:r>
            <a:r>
              <a:rPr lang="en-US" sz="1600" b="1"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local-</a:t>
            </a:r>
            <a:r>
              <a:rPr lang="en-US" sz="1600" i="1" dirty="0" err="1">
                <a:latin typeface="Courier New" panose="02070309020205020404" pitchFamily="49" charset="0"/>
                <a:cs typeface="Courier New" panose="02070309020205020404" pitchFamily="49" charset="0"/>
              </a:rPr>
              <a:t>ip</a:t>
            </a:r>
            <a:r>
              <a:rPr lang="en-US" sz="1600" i="1" dirty="0">
                <a:latin typeface="Courier New" panose="02070309020205020404" pitchFamily="49" charset="0"/>
                <a:cs typeface="Courier New" panose="02070309020205020404" pitchFamily="49" charset="0"/>
              </a:rPr>
              <a:t> local-port global-</a:t>
            </a:r>
            <a:r>
              <a:rPr lang="en-US" sz="1600" i="1" dirty="0" err="1">
                <a:latin typeface="Courier New" panose="02070309020205020404" pitchFamily="49" charset="0"/>
                <a:cs typeface="Courier New" panose="02070309020205020404" pitchFamily="49" charset="0"/>
              </a:rPr>
              <a:t>ip</a:t>
            </a:r>
            <a:r>
              <a:rPr lang="en-US" sz="1600" i="1" dirty="0">
                <a:latin typeface="Courier New" panose="02070309020205020404" pitchFamily="49" charset="0"/>
                <a:cs typeface="Courier New" panose="02070309020205020404" pitchFamily="49" charset="0"/>
              </a:rPr>
              <a:t> global-port</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extendable</a:t>
            </a:r>
            <a:r>
              <a:rPr lang="en-US" sz="1600" dirty="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endParaRPr lang="en-US" dirty="0"/>
          </a:p>
        </p:txBody>
      </p:sp>
      <p:pic>
        <p:nvPicPr>
          <p:cNvPr id="7" name="Picture 6"/>
          <p:cNvPicPr>
            <a:picLocks noChangeAspect="1"/>
          </p:cNvPicPr>
          <p:nvPr/>
        </p:nvPicPr>
        <p:blipFill>
          <a:blip r:embed="rId3"/>
          <a:stretch>
            <a:fillRect/>
          </a:stretch>
        </p:blipFill>
        <p:spPr>
          <a:xfrm>
            <a:off x="6157267" y="4822034"/>
            <a:ext cx="4332759" cy="1584552"/>
          </a:xfrm>
          <a:prstGeom prst="rect">
            <a:avLst/>
          </a:prstGeom>
        </p:spPr>
      </p:pic>
      <p:pic>
        <p:nvPicPr>
          <p:cNvPr id="11" name="Picture 10"/>
          <p:cNvPicPr>
            <a:picLocks noChangeAspect="1"/>
          </p:cNvPicPr>
          <p:nvPr/>
        </p:nvPicPr>
        <p:blipFill>
          <a:blip r:embed="rId4"/>
          <a:stretch>
            <a:fillRect/>
          </a:stretch>
        </p:blipFill>
        <p:spPr>
          <a:xfrm>
            <a:off x="1717868" y="4965539"/>
            <a:ext cx="4179314" cy="1493135"/>
          </a:xfrm>
          <a:prstGeom prst="rect">
            <a:avLst/>
          </a:prstGeom>
        </p:spPr>
      </p:pic>
    </p:spTree>
    <p:extLst>
      <p:ext uri="{BB962C8B-B14F-4D97-AF65-F5344CB8AC3E}">
        <p14:creationId xmlns:p14="http://schemas.microsoft.com/office/powerpoint/2010/main" val="2980081350"/>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Configuring NAT and IPv6</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752915" cy="3594052"/>
          </a:xfrm>
        </p:spPr>
        <p:txBody>
          <a:bodyPr>
            <a:normAutofit/>
          </a:bodyPr>
          <a:lstStyle/>
          <a:p>
            <a:r>
              <a:rPr lang="en-US" sz="2000" dirty="0"/>
              <a:t>NAT for IPv6?</a:t>
            </a:r>
            <a:endParaRPr lang="en-US" sz="1600" dirty="0"/>
          </a:p>
          <a:p>
            <a:pPr lvl="1"/>
            <a:r>
              <a:rPr lang="en-US" sz="1600" dirty="0"/>
              <a:t>IPv6 with a 128-bit address provides 340 undecillion addresses.</a:t>
            </a:r>
          </a:p>
          <a:p>
            <a:pPr lvl="1"/>
            <a:r>
              <a:rPr lang="en-US" sz="1600" dirty="0"/>
              <a:t>Address space is not an issue for IPv6.</a:t>
            </a:r>
          </a:p>
          <a:p>
            <a:pPr lvl="1"/>
            <a:r>
              <a:rPr lang="en-US" sz="1600" dirty="0"/>
              <a:t>IPv6 makes IPv4 public-private NAT unnecessary by design; however, IPv6 does implement a form of private addresses, and it is implemented differently than they are for IPv4.</a:t>
            </a:r>
            <a:endParaRPr lang="en-US" sz="2000" dirty="0"/>
          </a:p>
          <a:p>
            <a:r>
              <a:rPr lang="en-US" sz="2000" dirty="0"/>
              <a:t>IPv6 Unique Local Address</a:t>
            </a:r>
          </a:p>
          <a:p>
            <a:pPr lvl="1"/>
            <a:r>
              <a:rPr lang="en-US" sz="1600" dirty="0"/>
              <a:t>IPv6 unique local addresses (ULAs) are designed to allow IPv6 communications within a local site.</a:t>
            </a:r>
          </a:p>
          <a:p>
            <a:pPr lvl="1"/>
            <a:r>
              <a:rPr lang="en-US" sz="1600" dirty="0"/>
              <a:t>ULAs are not meant to provide additional IPv6 address space.</a:t>
            </a:r>
          </a:p>
          <a:p>
            <a:pPr lvl="1"/>
            <a:r>
              <a:rPr lang="en-US" sz="1600" dirty="0"/>
              <a:t>ULAs have the prefix FC00::/7, which results in a first </a:t>
            </a:r>
            <a:r>
              <a:rPr lang="en-US" sz="1600" dirty="0" err="1"/>
              <a:t>hextet</a:t>
            </a:r>
            <a:r>
              <a:rPr lang="en-US" sz="1600" dirty="0"/>
              <a:t> range of FC00 to FDFF.</a:t>
            </a:r>
          </a:p>
          <a:p>
            <a:pPr lvl="1"/>
            <a:r>
              <a:rPr lang="en-US" sz="1600" dirty="0"/>
              <a:t>ULAs are also known as local IPv6 addresses (not to be confused with IPv6 link-local addresses).</a:t>
            </a:r>
            <a:endParaRPr lang="en-US" sz="2000" dirty="0"/>
          </a:p>
          <a:p>
            <a:endParaRPr lang="en-US" dirty="0"/>
          </a:p>
        </p:txBody>
      </p:sp>
      <p:pic>
        <p:nvPicPr>
          <p:cNvPr id="7" name="Picture 6"/>
          <p:cNvPicPr>
            <a:picLocks noChangeAspect="1"/>
          </p:cNvPicPr>
          <p:nvPr/>
        </p:nvPicPr>
        <p:blipFill>
          <a:blip r:embed="rId3"/>
          <a:stretch>
            <a:fillRect/>
          </a:stretch>
        </p:blipFill>
        <p:spPr>
          <a:xfrm>
            <a:off x="5818209" y="4689598"/>
            <a:ext cx="4691059" cy="1950492"/>
          </a:xfrm>
          <a:prstGeom prst="rect">
            <a:avLst/>
          </a:prstGeom>
        </p:spPr>
      </p:pic>
    </p:spTree>
    <p:extLst>
      <p:ext uri="{BB962C8B-B14F-4D97-AF65-F5344CB8AC3E}">
        <p14:creationId xmlns:p14="http://schemas.microsoft.com/office/powerpoint/2010/main" val="4246600531"/>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Configuring NAT and IPv6 (Cont.)</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752915" cy="2471307"/>
          </a:xfrm>
        </p:spPr>
        <p:txBody>
          <a:bodyPr>
            <a:normAutofit fontScale="85000" lnSpcReduction="20000"/>
          </a:bodyPr>
          <a:lstStyle/>
          <a:p>
            <a:r>
              <a:rPr lang="en-US" sz="2000" dirty="0"/>
              <a:t>NAT for IPv6</a:t>
            </a:r>
            <a:endParaRPr lang="en-US" sz="1600" dirty="0"/>
          </a:p>
          <a:p>
            <a:pPr lvl="1"/>
            <a:r>
              <a:rPr lang="en-US" dirty="0"/>
              <a:t>IPv6 also uses NAT, but in a much different context.</a:t>
            </a:r>
          </a:p>
          <a:p>
            <a:pPr lvl="1"/>
            <a:r>
              <a:rPr lang="en-US" dirty="0"/>
              <a:t>In IPv6, NAT is used to provide transparent communication between IPv6 and IPv4.</a:t>
            </a:r>
          </a:p>
          <a:p>
            <a:pPr lvl="1"/>
            <a:r>
              <a:rPr lang="en-US" dirty="0"/>
              <a:t>NAT64 is not intended to be a permanent solution; it is meant to be a transition mechanism.</a:t>
            </a:r>
          </a:p>
          <a:p>
            <a:pPr lvl="1"/>
            <a:r>
              <a:rPr lang="en-US" dirty="0"/>
              <a:t>Network Address Translation-Protocol Translation (NAT-PT) was another NAT-based transition mechanism for IPv6, but is now deprecated by IETF.</a:t>
            </a:r>
          </a:p>
          <a:p>
            <a:pPr lvl="1"/>
            <a:r>
              <a:rPr lang="en-US" dirty="0"/>
              <a:t>NAT64 is now recommended.</a:t>
            </a:r>
          </a:p>
          <a:p>
            <a:endParaRPr lang="en-US" dirty="0"/>
          </a:p>
        </p:txBody>
      </p:sp>
      <p:pic>
        <p:nvPicPr>
          <p:cNvPr id="6" name="Picture 5"/>
          <p:cNvPicPr>
            <a:picLocks noChangeAspect="1"/>
          </p:cNvPicPr>
          <p:nvPr/>
        </p:nvPicPr>
        <p:blipFill>
          <a:blip r:embed="rId3"/>
          <a:stretch>
            <a:fillRect/>
          </a:stretch>
        </p:blipFill>
        <p:spPr>
          <a:xfrm>
            <a:off x="5215110" y="3255259"/>
            <a:ext cx="5410200" cy="3333750"/>
          </a:xfrm>
          <a:prstGeom prst="rect">
            <a:avLst/>
          </a:prstGeom>
        </p:spPr>
      </p:pic>
    </p:spTree>
    <p:extLst>
      <p:ext uri="{BB962C8B-B14F-4D97-AF65-F5344CB8AC3E}">
        <p14:creationId xmlns:p14="http://schemas.microsoft.com/office/powerpoint/2010/main" val="2661207959"/>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NAT</a:t>
            </a:r>
            <a:br>
              <a:rPr lang="en-US" sz="1600" dirty="0"/>
            </a:br>
            <a:r>
              <a:rPr lang="en-US" dirty="0"/>
              <a:t>Troubleshooting NAT Configurations</a:t>
            </a:r>
          </a:p>
        </p:txBody>
      </p:sp>
      <p:sp>
        <p:nvSpPr>
          <p:cNvPr id="2" name="Content Placeholder 1"/>
          <p:cNvSpPr>
            <a:spLocks noGrp="1"/>
          </p:cNvSpPr>
          <p:nvPr>
            <p:ph idx="1"/>
          </p:nvPr>
        </p:nvSpPr>
        <p:spPr>
          <a:xfrm>
            <a:off x="1756349" y="1232592"/>
            <a:ext cx="8733677" cy="2587054"/>
          </a:xfrm>
        </p:spPr>
        <p:txBody>
          <a:bodyPr>
            <a:normAutofit fontScale="92500" lnSpcReduction="10000"/>
          </a:bodyPr>
          <a:lstStyle/>
          <a:p>
            <a:r>
              <a:rPr lang="en-US" dirty="0"/>
              <a:t>Troubleshooting NAT: show commands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r>
              <a:rPr lang="en-US" dirty="0"/>
              <a:t>Troubleshooting NAT: debug commands</a:t>
            </a:r>
          </a:p>
          <a:p>
            <a:pPr marL="228600" lvl="1" indent="0">
              <a:buNone/>
            </a:pPr>
            <a:r>
              <a:rPr lang="en-US" b="1" dirty="0">
                <a:latin typeface="Courier New" panose="02070309020205020404" pitchFamily="49" charset="0"/>
                <a:cs typeface="Courier New" panose="02070309020205020404" pitchFamily="49" charset="0"/>
              </a:rPr>
              <a:t>debug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endParaRPr lang="en-US" dirty="0"/>
          </a:p>
          <a:p>
            <a:endParaRPr lang="en-US" dirty="0"/>
          </a:p>
        </p:txBody>
      </p:sp>
      <p:pic>
        <p:nvPicPr>
          <p:cNvPr id="3" name="Picture 2"/>
          <p:cNvPicPr>
            <a:picLocks noChangeAspect="1"/>
          </p:cNvPicPr>
          <p:nvPr/>
        </p:nvPicPr>
        <p:blipFill>
          <a:blip r:embed="rId3"/>
          <a:stretch>
            <a:fillRect/>
          </a:stretch>
        </p:blipFill>
        <p:spPr>
          <a:xfrm>
            <a:off x="5737185" y="3703628"/>
            <a:ext cx="4559981" cy="2947414"/>
          </a:xfrm>
          <a:prstGeom prst="rect">
            <a:avLst/>
          </a:prstGeom>
        </p:spPr>
      </p:pic>
    </p:spTree>
    <p:extLst>
      <p:ext uri="{BB962C8B-B14F-4D97-AF65-F5344CB8AC3E}">
        <p14:creationId xmlns:p14="http://schemas.microsoft.com/office/powerpoint/2010/main" val="149241301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dirty="0" smtClean="0">
                <a:solidFill>
                  <a:srgbClr val="C00000"/>
                </a:solidFill>
              </a:rPr>
              <a:t>AS Number</a:t>
            </a:r>
          </a:p>
        </p:txBody>
      </p:sp>
      <p:sp>
        <p:nvSpPr>
          <p:cNvPr id="19458" name="Rectangle 4"/>
          <p:cNvSpPr>
            <a:spLocks noGrp="1" noChangeArrowheads="1"/>
          </p:cNvSpPr>
          <p:nvPr>
            <p:ph type="body" idx="1"/>
          </p:nvPr>
        </p:nvSpPr>
        <p:spPr>
          <a:xfrm>
            <a:off x="838199" y="1825625"/>
            <a:ext cx="10905565" cy="4611034"/>
          </a:xfrm>
        </p:spPr>
        <p:txBody>
          <a:bodyPr>
            <a:normAutofit/>
          </a:bodyPr>
          <a:lstStyle/>
          <a:p>
            <a:pPr eaLnBrk="1" hangingPunct="1">
              <a:lnSpc>
                <a:spcPct val="80000"/>
              </a:lnSpc>
            </a:pPr>
            <a:r>
              <a:rPr lang="en-US" altLang="en-US" sz="2600" dirty="0"/>
              <a:t>For exterior routing, an AS needs a globally unique AS 16-bit integer number</a:t>
            </a:r>
          </a:p>
          <a:p>
            <a:pPr eaLnBrk="1" hangingPunct="1">
              <a:lnSpc>
                <a:spcPct val="80000"/>
              </a:lnSpc>
            </a:pPr>
            <a:r>
              <a:rPr lang="en-US" altLang="en-US" sz="2600" i="1" dirty="0" smtClean="0"/>
              <a:t>Stub </a:t>
            </a:r>
            <a:r>
              <a:rPr lang="en-US" altLang="en-US" sz="2600" i="1" dirty="0"/>
              <a:t>AS</a:t>
            </a:r>
            <a:r>
              <a:rPr lang="en-US" altLang="en-US" sz="2600" dirty="0"/>
              <a:t>, which is the most common type, does not need an AS number since the prefixes are placed at the provider</a:t>
            </a:r>
            <a:r>
              <a:rPr lang="ja-JP" altLang="en-US" sz="2600" dirty="0"/>
              <a:t>’</a:t>
            </a:r>
            <a:r>
              <a:rPr lang="en-US" altLang="ja-JP" sz="2600" dirty="0"/>
              <a:t>s routing table</a:t>
            </a:r>
          </a:p>
          <a:p>
            <a:pPr eaLnBrk="1" hangingPunct="1">
              <a:lnSpc>
                <a:spcPct val="80000"/>
              </a:lnSpc>
            </a:pPr>
            <a:r>
              <a:rPr lang="en-US" altLang="en-US" sz="2600" i="1" dirty="0"/>
              <a:t>Transit AS</a:t>
            </a:r>
            <a:r>
              <a:rPr lang="en-US" altLang="en-US" sz="2600" dirty="0"/>
              <a:t> needs an AS number</a:t>
            </a:r>
          </a:p>
          <a:p>
            <a:pPr eaLnBrk="1" hangingPunct="1">
              <a:lnSpc>
                <a:spcPct val="80000"/>
              </a:lnSpc>
            </a:pPr>
            <a:r>
              <a:rPr lang="en-US" altLang="en-US" sz="2600" dirty="0" smtClean="0"/>
              <a:t>Request an AS number from one of the five RIRs (Regional Internet Registries)</a:t>
            </a:r>
            <a:endParaRPr lang="en-US" altLang="ko-KR" sz="2600" dirty="0" smtClean="0">
              <a:ea typeface="Gulim" panose="020B0600000101010101" pitchFamily="34" charset="-127"/>
            </a:endParaRPr>
          </a:p>
          <a:p>
            <a:pPr lvl="1" eaLnBrk="1" hangingPunct="1">
              <a:lnSpc>
                <a:spcPct val="80000"/>
              </a:lnSpc>
            </a:pPr>
            <a:r>
              <a:rPr lang="en-US" altLang="ko-KR" sz="2200" dirty="0" smtClean="0">
                <a:ea typeface="Gulim" panose="020B0600000101010101" pitchFamily="34" charset="-127"/>
              </a:rPr>
              <a:t>ARIN: </a:t>
            </a:r>
            <a:r>
              <a:rPr lang="en-US" altLang="en-US" sz="2200" dirty="0" smtClean="0"/>
              <a:t>American Registry for Internet Numbers </a:t>
            </a:r>
            <a:endParaRPr lang="en-US" altLang="ko-KR" sz="2200" dirty="0" smtClean="0">
              <a:ea typeface="Gulim" panose="020B0600000101010101" pitchFamily="34" charset="-127"/>
            </a:endParaRPr>
          </a:p>
          <a:p>
            <a:pPr lvl="1" eaLnBrk="1" hangingPunct="1">
              <a:lnSpc>
                <a:spcPct val="80000"/>
              </a:lnSpc>
            </a:pPr>
            <a:r>
              <a:rPr lang="en-US" altLang="ko-KR" sz="2200" dirty="0" smtClean="0">
                <a:ea typeface="Gulim" panose="020B0600000101010101" pitchFamily="34" charset="-127"/>
              </a:rPr>
              <a:t>RIPE NCC: </a:t>
            </a:r>
            <a:r>
              <a:rPr lang="en-US" altLang="en-US" sz="2200" dirty="0" err="1" smtClean="0"/>
              <a:t>Réseaux</a:t>
            </a:r>
            <a:r>
              <a:rPr lang="en-US" altLang="en-US" sz="2200" dirty="0" smtClean="0"/>
              <a:t> IP </a:t>
            </a:r>
            <a:r>
              <a:rPr lang="en-US" altLang="en-US" sz="2200" dirty="0" err="1" smtClean="0"/>
              <a:t>Européens</a:t>
            </a:r>
            <a:r>
              <a:rPr lang="en-US" altLang="en-US" sz="2200" dirty="0" smtClean="0"/>
              <a:t> Network Coordination Centre</a:t>
            </a:r>
            <a:endParaRPr lang="en-US" altLang="ko-KR" sz="2200" dirty="0" smtClean="0">
              <a:ea typeface="Gulim" panose="020B0600000101010101" pitchFamily="34" charset="-127"/>
            </a:endParaRPr>
          </a:p>
          <a:p>
            <a:pPr lvl="1" eaLnBrk="1" hangingPunct="1">
              <a:lnSpc>
                <a:spcPct val="80000"/>
              </a:lnSpc>
            </a:pPr>
            <a:r>
              <a:rPr lang="en-US" altLang="ko-KR" sz="2200" dirty="0" smtClean="0">
                <a:ea typeface="Gulim" panose="020B0600000101010101" pitchFamily="34" charset="-127"/>
              </a:rPr>
              <a:t>APNIC: </a:t>
            </a:r>
            <a:r>
              <a:rPr lang="en-US" altLang="en-US" sz="2200" dirty="0" smtClean="0"/>
              <a:t>Asia Pacific Network Information Centre </a:t>
            </a:r>
          </a:p>
          <a:p>
            <a:pPr lvl="1" eaLnBrk="1" hangingPunct="1">
              <a:lnSpc>
                <a:spcPct val="80000"/>
              </a:lnSpc>
            </a:pPr>
            <a:r>
              <a:rPr lang="en-US" altLang="en-US" sz="2200" dirty="0" smtClean="0"/>
              <a:t>LACNIC: Latin America and Caribbean Network Information Centre</a:t>
            </a:r>
          </a:p>
          <a:p>
            <a:pPr lvl="1" eaLnBrk="1" hangingPunct="1">
              <a:lnSpc>
                <a:spcPct val="80000"/>
              </a:lnSpc>
            </a:pPr>
            <a:r>
              <a:rPr lang="en-US" altLang="en-US" sz="2200" dirty="0" smtClean="0"/>
              <a:t>AFRINIC: African Network Information Centre</a:t>
            </a:r>
          </a:p>
          <a:p>
            <a:pPr eaLnBrk="1" hangingPunct="1">
              <a:lnSpc>
                <a:spcPct val="80000"/>
              </a:lnSpc>
            </a:pPr>
            <a:endParaRPr lang="en-US" altLang="en-US" sz="2600" dirty="0"/>
          </a:p>
        </p:txBody>
      </p:sp>
    </p:spTree>
    <p:extLst>
      <p:ext uri="{BB962C8B-B14F-4D97-AF65-F5344CB8AC3E}">
        <p14:creationId xmlns:p14="http://schemas.microsoft.com/office/powerpoint/2010/main" val="1741297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838200" y="540001"/>
            <a:ext cx="7961313" cy="1020762"/>
          </a:xfrm>
        </p:spPr>
        <p:txBody>
          <a:bodyPr>
            <a:normAutofit fontScale="90000"/>
          </a:bodyPr>
          <a:lstStyle/>
          <a:p>
            <a:pPr eaLnBrk="1" hangingPunct="1"/>
            <a:r>
              <a:rPr lang="en-US" altLang="ko-KR" dirty="0" smtClean="0">
                <a:solidFill>
                  <a:srgbClr val="C00000"/>
                </a:solidFill>
                <a:ea typeface="Gulim" panose="020B0600000101010101" pitchFamily="34" charset="-127"/>
              </a:rPr>
              <a:t>Review: </a:t>
            </a:r>
            <a:br>
              <a:rPr lang="en-US" altLang="ko-KR" dirty="0" smtClean="0">
                <a:solidFill>
                  <a:srgbClr val="C00000"/>
                </a:solidFill>
                <a:ea typeface="Gulim" panose="020B0600000101010101" pitchFamily="34" charset="-127"/>
              </a:rPr>
            </a:br>
            <a:r>
              <a:rPr lang="en-US" altLang="en-US" sz="3400" dirty="0">
                <a:solidFill>
                  <a:srgbClr val="C00000"/>
                </a:solidFill>
              </a:rPr>
              <a:t>Routable and </a:t>
            </a:r>
            <a:r>
              <a:rPr lang="en-US" altLang="en-US" sz="3400" dirty="0" err="1">
                <a:solidFill>
                  <a:srgbClr val="C00000"/>
                </a:solidFill>
              </a:rPr>
              <a:t>Nonroutable</a:t>
            </a:r>
            <a:r>
              <a:rPr lang="en-US" altLang="en-US" sz="3400" dirty="0">
                <a:solidFill>
                  <a:srgbClr val="C00000"/>
                </a:solidFill>
              </a:rPr>
              <a:t> Addresses</a:t>
            </a:r>
          </a:p>
        </p:txBody>
      </p:sp>
      <p:sp>
        <p:nvSpPr>
          <p:cNvPr id="1296387" name="Rectangle 3"/>
          <p:cNvSpPr>
            <a:spLocks noGrp="1" noChangeArrowheads="1"/>
          </p:cNvSpPr>
          <p:nvPr>
            <p:ph type="body" idx="1"/>
          </p:nvPr>
        </p:nvSpPr>
        <p:spPr/>
        <p:txBody>
          <a:bodyPr/>
          <a:lstStyle/>
          <a:p>
            <a:pPr eaLnBrk="1" hangingPunct="1">
              <a:lnSpc>
                <a:spcPct val="90000"/>
              </a:lnSpc>
            </a:pPr>
            <a:r>
              <a:rPr lang="en-US" altLang="en-US" smtClean="0"/>
              <a:t>Nonroutable Address [RFC 1918]</a:t>
            </a:r>
          </a:p>
          <a:p>
            <a:pPr lvl="1" eaLnBrk="1" hangingPunct="1">
              <a:lnSpc>
                <a:spcPct val="90000"/>
              </a:lnSpc>
            </a:pPr>
            <a:r>
              <a:rPr lang="en-US" altLang="en-US" smtClean="0"/>
              <a:t>Internet Router ignore the following addresses.</a:t>
            </a:r>
          </a:p>
          <a:p>
            <a:pPr lvl="2" eaLnBrk="1" hangingPunct="1">
              <a:lnSpc>
                <a:spcPct val="90000"/>
              </a:lnSpc>
            </a:pPr>
            <a:r>
              <a:rPr lang="en-US" altLang="en-US" smtClean="0"/>
              <a:t>10.0.0.0 – 10.255.255.255</a:t>
            </a:r>
          </a:p>
          <a:p>
            <a:pPr lvl="2" eaLnBrk="1" hangingPunct="1">
              <a:lnSpc>
                <a:spcPct val="90000"/>
              </a:lnSpc>
            </a:pPr>
            <a:r>
              <a:rPr lang="en-US" altLang="en-US" smtClean="0"/>
              <a:t>172.16.0.0 – 172.31.255.255</a:t>
            </a:r>
          </a:p>
          <a:p>
            <a:pPr lvl="2" eaLnBrk="1" hangingPunct="1">
              <a:lnSpc>
                <a:spcPct val="90000"/>
              </a:lnSpc>
            </a:pPr>
            <a:r>
              <a:rPr lang="en-US" altLang="en-US" smtClean="0"/>
              <a:t>192.168.0.0 – 192.168.255.255</a:t>
            </a:r>
          </a:p>
          <a:p>
            <a:pPr lvl="1" eaLnBrk="1" hangingPunct="1">
              <a:lnSpc>
                <a:spcPct val="90000"/>
              </a:lnSpc>
            </a:pPr>
            <a:r>
              <a:rPr lang="en-US" altLang="en-US" smtClean="0"/>
              <a:t>Millions of networks can exist with the same nonroutable address.</a:t>
            </a:r>
          </a:p>
          <a:p>
            <a:pPr lvl="1" eaLnBrk="1" hangingPunct="1">
              <a:lnSpc>
                <a:spcPct val="90000"/>
              </a:lnSpc>
            </a:pPr>
            <a:r>
              <a:rPr lang="ja-JP" altLang="en-US" smtClean="0"/>
              <a:t>“</a:t>
            </a:r>
            <a:r>
              <a:rPr lang="en-US" altLang="ja-JP" smtClean="0"/>
              <a:t>Intranet</a:t>
            </a:r>
            <a:r>
              <a:rPr lang="ja-JP" altLang="en-US" smtClean="0"/>
              <a:t>”</a:t>
            </a:r>
            <a:r>
              <a:rPr lang="en-US" altLang="ja-JP" smtClean="0"/>
              <a:t> : Internal Internet</a:t>
            </a:r>
          </a:p>
          <a:p>
            <a:pPr lvl="1" eaLnBrk="1" hangingPunct="1">
              <a:lnSpc>
                <a:spcPct val="90000"/>
              </a:lnSpc>
            </a:pPr>
            <a:r>
              <a:rPr lang="en-US" altLang="en-US" smtClean="0"/>
              <a:t>NAT (Network Address Translation) router</a:t>
            </a:r>
          </a:p>
          <a:p>
            <a:pPr lvl="1" eaLnBrk="1" hangingPunct="1">
              <a:lnSpc>
                <a:spcPct val="90000"/>
              </a:lnSpc>
            </a:pPr>
            <a:r>
              <a:rPr lang="en-US" altLang="en-US" smtClean="0"/>
              <a:t>Side benefit : </a:t>
            </a:r>
            <a:r>
              <a:rPr lang="ja-JP" altLang="en-US" smtClean="0"/>
              <a:t>“</a:t>
            </a:r>
            <a:r>
              <a:rPr lang="en-US" altLang="ja-JP" smtClean="0"/>
              <a:t>Security</a:t>
            </a:r>
            <a:r>
              <a:rPr lang="ja-JP" altLang="en-US" smtClean="0"/>
              <a:t>”</a:t>
            </a:r>
            <a:endParaRPr lang="en-US" altLang="ja-JP" smtClean="0"/>
          </a:p>
          <a:p>
            <a:pPr lvl="1" eaLnBrk="1" hangingPunct="1">
              <a:lnSpc>
                <a:spcPct val="90000"/>
              </a:lnSpc>
            </a:pPr>
            <a:endParaRPr lang="en-US" altLang="en-US" smtClean="0"/>
          </a:p>
        </p:txBody>
      </p:sp>
    </p:spTree>
    <p:extLst>
      <p:ext uri="{BB962C8B-B14F-4D97-AF65-F5344CB8AC3E}">
        <p14:creationId xmlns:p14="http://schemas.microsoft.com/office/powerpoint/2010/main" val="271193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1895" y="493713"/>
            <a:ext cx="9222205"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902368" y="1495676"/>
            <a:ext cx="10097589" cy="4437062"/>
          </a:xfrm>
        </p:spPr>
        <p:txBody>
          <a:bodyPr/>
          <a:lstStyle/>
          <a:p>
            <a:pPr marL="0" indent="0">
              <a:buNone/>
              <a:defRPr/>
            </a:pPr>
            <a:r>
              <a:rPr lang="en-CA" dirty="0"/>
              <a:t>This chapter described</a:t>
            </a:r>
            <a:r>
              <a:rPr lang="en-CA" dirty="0" smtClean="0"/>
              <a:t>:</a:t>
            </a:r>
          </a:p>
          <a:p>
            <a:r>
              <a:rPr lang="en-US" altLang="en-US" dirty="0">
                <a:solidFill>
                  <a:schemeClr val="tx2"/>
                </a:solidFill>
              </a:rPr>
              <a:t>Basic Routing</a:t>
            </a:r>
          </a:p>
          <a:p>
            <a:r>
              <a:rPr lang="en-US" altLang="en-US" dirty="0" smtClean="0"/>
              <a:t>Open </a:t>
            </a:r>
            <a:r>
              <a:rPr lang="en-US" altLang="en-US" dirty="0"/>
              <a:t>Shortest Path First (OSPF)</a:t>
            </a:r>
          </a:p>
          <a:p>
            <a:r>
              <a:rPr lang="en-US" altLang="en-US" dirty="0" smtClean="0"/>
              <a:t>Dynamic </a:t>
            </a:r>
            <a:r>
              <a:rPr lang="en-US" altLang="en-US" dirty="0"/>
              <a:t>Host Configuration Protocol (DHCP)</a:t>
            </a:r>
          </a:p>
          <a:p>
            <a:r>
              <a:rPr lang="en-US" altLang="en-US" dirty="0"/>
              <a:t>Network Address Translation (NAT)</a:t>
            </a:r>
          </a:p>
          <a:p>
            <a:pPr marL="0" indent="0">
              <a:buNone/>
              <a:defRPr/>
            </a:pPr>
            <a:endParaRPr lang="en-CA" dirty="0"/>
          </a:p>
          <a:p>
            <a:pPr marL="0" indent="0">
              <a:buNone/>
              <a:defRPr/>
            </a:pPr>
            <a:endParaRPr lang="en-US" dirty="0" smtClean="0">
              <a:cs typeface="Arial" charset="0"/>
            </a:endParaRPr>
          </a:p>
        </p:txBody>
      </p:sp>
    </p:spTree>
    <p:extLst>
      <p:ext uri="{BB962C8B-B14F-4D97-AF65-F5344CB8AC3E}">
        <p14:creationId xmlns:p14="http://schemas.microsoft.com/office/powerpoint/2010/main" val="24366306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1895" y="493713"/>
            <a:ext cx="9222205"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902368" y="1495676"/>
            <a:ext cx="10097589" cy="4437062"/>
          </a:xfrm>
        </p:spPr>
        <p:txBody>
          <a:bodyPr/>
          <a:lstStyle/>
          <a:p>
            <a:pPr marL="0" indent="0">
              <a:buNone/>
              <a:defRPr/>
            </a:pPr>
            <a:r>
              <a:rPr lang="en-CA" dirty="0"/>
              <a:t>This chapter described</a:t>
            </a:r>
            <a:r>
              <a:rPr lang="en-CA" dirty="0" smtClean="0"/>
              <a:t>:</a:t>
            </a:r>
          </a:p>
          <a:p>
            <a:r>
              <a:rPr lang="en-US" altLang="en-US" dirty="0">
                <a:solidFill>
                  <a:schemeClr val="tx2"/>
                </a:solidFill>
              </a:rPr>
              <a:t>Basic Routing</a:t>
            </a:r>
          </a:p>
          <a:p>
            <a:r>
              <a:rPr lang="en-US" altLang="en-US" dirty="0"/>
              <a:t>Routing Information Protocol (RIP)</a:t>
            </a:r>
          </a:p>
          <a:p>
            <a:r>
              <a:rPr lang="en-US" altLang="en-US" dirty="0"/>
              <a:t>Open Shortest Path First (OSPF)</a:t>
            </a:r>
          </a:p>
          <a:p>
            <a:r>
              <a:rPr lang="en-US" altLang="en-US" dirty="0"/>
              <a:t>Border Gateway Protocol (BGP)</a:t>
            </a:r>
          </a:p>
          <a:p>
            <a:r>
              <a:rPr lang="en-US" altLang="en-US" dirty="0"/>
              <a:t>Dynamic Host Configuration Protocol (DHCP)</a:t>
            </a:r>
          </a:p>
          <a:p>
            <a:r>
              <a:rPr lang="en-US" altLang="en-US" dirty="0"/>
              <a:t>Network Address Translation (NAT)</a:t>
            </a:r>
          </a:p>
          <a:p>
            <a:pPr marL="0" indent="0">
              <a:buNone/>
              <a:defRPr/>
            </a:pPr>
            <a:endParaRPr lang="en-CA" dirty="0"/>
          </a:p>
          <a:p>
            <a:pPr marL="0" indent="0">
              <a:buNone/>
              <a:defRPr/>
            </a:pPr>
            <a:endParaRPr lang="en-US" dirty="0" smtClean="0">
              <a:cs typeface="Arial" charset="0"/>
            </a:endParaRPr>
          </a:p>
        </p:txBody>
      </p:sp>
    </p:spTree>
    <p:extLst>
      <p:ext uri="{BB962C8B-B14F-4D97-AF65-F5344CB8AC3E}">
        <p14:creationId xmlns:p14="http://schemas.microsoft.com/office/powerpoint/2010/main" val="30904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846138" y="572756"/>
            <a:ext cx="7772400" cy="685800"/>
          </a:xfrm>
        </p:spPr>
        <p:txBody>
          <a:bodyPr>
            <a:normAutofit fontScale="90000"/>
          </a:bodyPr>
          <a:lstStyle/>
          <a:p>
            <a:pPr eaLnBrk="1" hangingPunct="1"/>
            <a:r>
              <a:rPr lang="en-US" altLang="en-US" dirty="0" smtClean="0">
                <a:solidFill>
                  <a:srgbClr val="C00000"/>
                </a:solidFill>
              </a:rPr>
              <a:t>Inter and Intra Domain Routing</a:t>
            </a:r>
          </a:p>
        </p:txBody>
      </p:sp>
      <p:sp>
        <p:nvSpPr>
          <p:cNvPr id="20482"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3"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4"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5"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6"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7"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8"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9"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0"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1"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2"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A</a:t>
            </a:r>
          </a:p>
        </p:txBody>
      </p:sp>
      <p:sp>
        <p:nvSpPr>
          <p:cNvPr id="20501"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B</a:t>
            </a:r>
          </a:p>
        </p:txBody>
      </p:sp>
      <p:sp>
        <p:nvSpPr>
          <p:cNvPr id="20502"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C</a:t>
            </a:r>
          </a:p>
        </p:txBody>
      </p:sp>
      <p:sp>
        <p:nvSpPr>
          <p:cNvPr id="20503"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20504"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EGP</a:t>
            </a:r>
          </a:p>
        </p:txBody>
      </p:sp>
      <p:sp>
        <p:nvSpPr>
          <p:cNvPr id="20505"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20506"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901149" name="Text Box 29"/>
          <p:cNvSpPr txBox="1">
            <a:spLocks noChangeArrowheads="1"/>
          </p:cNvSpPr>
          <p:nvPr/>
        </p:nvSpPr>
        <p:spPr bwMode="auto">
          <a:xfrm>
            <a:off x="2174082" y="1149349"/>
            <a:ext cx="795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i="1" dirty="0"/>
              <a:t>Interior Gateway Protocol (IGP):  </a:t>
            </a:r>
            <a:r>
              <a:rPr lang="en-US" altLang="en-US" sz="2400" dirty="0"/>
              <a:t>routing within AS</a:t>
            </a:r>
          </a:p>
          <a:p>
            <a:pPr lvl="1" algn="l">
              <a:spcBef>
                <a:spcPct val="0"/>
              </a:spcBef>
              <a:buFontTx/>
              <a:buChar char="•"/>
            </a:pPr>
            <a:r>
              <a:rPr lang="en-US" altLang="en-US" sz="2400" dirty="0"/>
              <a:t>  RIP, OSPF, IGRP, EIGRP, IS-IS</a:t>
            </a:r>
          </a:p>
          <a:p>
            <a:pPr algn="l">
              <a:spcBef>
                <a:spcPct val="0"/>
              </a:spcBef>
            </a:pPr>
            <a:r>
              <a:rPr lang="en-US" altLang="en-US" sz="2400" i="1" dirty="0"/>
              <a:t>Exterior Gateway Protocol (EGP):  </a:t>
            </a:r>
            <a:r>
              <a:rPr lang="en-US" altLang="en-US" sz="2400" dirty="0"/>
              <a:t>routing between AS</a:t>
            </a:r>
            <a:r>
              <a:rPr lang="ja-JP" altLang="en-US" sz="2400" dirty="0"/>
              <a:t>’</a:t>
            </a:r>
            <a:r>
              <a:rPr lang="en-US" altLang="ja-JP" sz="2400" dirty="0"/>
              <a:t>s</a:t>
            </a:r>
          </a:p>
          <a:p>
            <a:pPr lvl="1" algn="l">
              <a:spcBef>
                <a:spcPct val="0"/>
              </a:spcBef>
              <a:buFontTx/>
              <a:buChar char="•"/>
            </a:pPr>
            <a:r>
              <a:rPr lang="en-US" altLang="en-US" sz="2400" dirty="0"/>
              <a:t>  BGPv4</a:t>
            </a:r>
          </a:p>
          <a:p>
            <a:pPr algn="l">
              <a:spcBef>
                <a:spcPct val="0"/>
              </a:spcBef>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084193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5" grpId="0" animBg="1"/>
      <p:bldP spid="901136" grpId="0" animBg="1"/>
      <p:bldP spid="901137" grpId="0" animBg="1"/>
      <p:bldP spid="901138" grpId="0" animBg="1"/>
      <p:bldP spid="901139" grpId="0" animBg="1"/>
      <p:bldP spid="901140" grpId="0" animBg="1"/>
      <p:bldP spid="901141" grpId="0" animBg="1"/>
      <p:bldP spid="906244" grpId="0" animBg="1"/>
      <p:bldP spid="906245" grpId="0" animBg="1"/>
      <p:bldP spid="9062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dirty="0" smtClean="0">
                <a:solidFill>
                  <a:srgbClr val="C00000"/>
                </a:solidFill>
              </a:rPr>
              <a:t>Inter and Intra Domain Routing</a:t>
            </a:r>
          </a:p>
        </p:txBody>
      </p:sp>
      <p:pic>
        <p:nvPicPr>
          <p:cNvPr id="65538"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413301"/>
            <a:ext cx="9280526" cy="5280025"/>
          </a:xfrm>
        </p:spPr>
      </p:pic>
      <p:sp>
        <p:nvSpPr>
          <p:cNvPr id="65539" name="TextBox 4"/>
          <p:cNvSpPr txBox="1">
            <a:spLocks noChangeArrowheads="1"/>
          </p:cNvSpPr>
          <p:nvPr/>
        </p:nvSpPr>
        <p:spPr bwMode="auto">
          <a:xfrm>
            <a:off x="9158287" y="6417101"/>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dirty="0"/>
              <a:t>Image Source: www.netacad.com</a:t>
            </a:r>
          </a:p>
        </p:txBody>
      </p:sp>
    </p:spTree>
    <p:extLst>
      <p:ext uri="{BB962C8B-B14F-4D97-AF65-F5344CB8AC3E}">
        <p14:creationId xmlns:p14="http://schemas.microsoft.com/office/powerpoint/2010/main" val="329584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dirty="0" smtClean="0">
                <a:solidFill>
                  <a:srgbClr val="C00000"/>
                </a:solidFill>
              </a:rPr>
              <a:t>Inter and Intra Domain Routing</a:t>
            </a:r>
          </a:p>
        </p:txBody>
      </p:sp>
      <p:pic>
        <p:nvPicPr>
          <p:cNvPr id="665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66563"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66564"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290947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1981200" y="1319213"/>
            <a:ext cx="8229600" cy="5040312"/>
          </a:xfrm>
          <a:noFill/>
        </p:spPr>
        <p:txBody>
          <a:bodyPr/>
          <a:lstStyle/>
          <a:p>
            <a:pPr eaLnBrk="1" hangingPunct="1"/>
            <a:r>
              <a:rPr lang="en-US" altLang="en-US" sz="2600"/>
              <a:t>RFC 2328 (v2)</a:t>
            </a:r>
          </a:p>
          <a:p>
            <a:pPr eaLnBrk="1" hangingPunct="1"/>
            <a:r>
              <a:rPr lang="en-US" altLang="en-US" sz="2600"/>
              <a:t>Fixes some of the deficiencies in RIP</a:t>
            </a:r>
          </a:p>
          <a:p>
            <a:pPr eaLnBrk="1" hangingPunct="1"/>
            <a:r>
              <a:rPr lang="en-US" altLang="en-US" sz="2600"/>
              <a:t>Enables each router to learn complete network topology</a:t>
            </a:r>
          </a:p>
          <a:p>
            <a:pPr eaLnBrk="1" hangingPunct="1"/>
            <a:r>
              <a:rPr lang="en-US" altLang="en-US" sz="2600"/>
              <a:t>Each router monitors the </a:t>
            </a:r>
            <a:r>
              <a:rPr lang="en-US" altLang="en-US" sz="2600" i="1"/>
              <a:t>link state</a:t>
            </a:r>
            <a:r>
              <a:rPr lang="en-US" altLang="en-US" sz="2600"/>
              <a:t> to each neighbor and floods the link-state information to other routers</a:t>
            </a:r>
          </a:p>
          <a:p>
            <a:pPr eaLnBrk="1" hangingPunct="1"/>
            <a:r>
              <a:rPr lang="en-US" altLang="en-US" sz="2600"/>
              <a:t>Each router builds an identical </a:t>
            </a:r>
            <a:r>
              <a:rPr lang="en-US" altLang="en-US" sz="2600" i="1"/>
              <a:t>link-state database</a:t>
            </a:r>
          </a:p>
          <a:p>
            <a:pPr eaLnBrk="1" hangingPunct="1"/>
            <a:r>
              <a:rPr lang="en-US" altLang="en-US" sz="2600"/>
              <a:t>Allows router to build shortest path tree with router as root</a:t>
            </a:r>
          </a:p>
          <a:p>
            <a:pPr eaLnBrk="1" hangingPunct="1"/>
            <a:r>
              <a:rPr lang="en-US" altLang="en-US" sz="2600"/>
              <a:t>OSPF typically converges faster than RIP when there is a failure in the network</a:t>
            </a:r>
          </a:p>
          <a:p>
            <a:pPr eaLnBrk="1" hangingPunct="1"/>
            <a:endParaRPr lang="en-US" altLang="en-US" sz="2600"/>
          </a:p>
        </p:txBody>
      </p:sp>
      <p:sp>
        <p:nvSpPr>
          <p:cNvPr id="26626" name="Rectangle 2"/>
          <p:cNvSpPr>
            <a:spLocks noGrp="1" noChangeArrowheads="1"/>
          </p:cNvSpPr>
          <p:nvPr>
            <p:ph type="title"/>
          </p:nvPr>
        </p:nvSpPr>
        <p:spPr/>
        <p:txBody>
          <a:bodyPr/>
          <a:lstStyle/>
          <a:p>
            <a:pPr eaLnBrk="1" hangingPunct="1"/>
            <a:r>
              <a:rPr lang="en-US" altLang="en-US" dirty="0" smtClean="0">
                <a:solidFill>
                  <a:srgbClr val="C00000"/>
                </a:solidFill>
              </a:rPr>
              <a:t>Open Shortest Path First</a:t>
            </a:r>
          </a:p>
        </p:txBody>
      </p:sp>
    </p:spTree>
    <p:extLst>
      <p:ext uri="{BB962C8B-B14F-4D97-AF65-F5344CB8AC3E}">
        <p14:creationId xmlns:p14="http://schemas.microsoft.com/office/powerpoint/2010/main" val="392499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4959</Words>
  <Application>Microsoft Office PowerPoint</Application>
  <PresentationFormat>Widescreen</PresentationFormat>
  <Paragraphs>647</Paragraphs>
  <Slides>52</Slides>
  <Notes>37</Notes>
  <HiddenSlides>14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Gulim</vt:lpstr>
      <vt:lpstr>MS PGothic</vt:lpstr>
      <vt:lpstr>MS PGothic</vt:lpstr>
      <vt:lpstr>Arial</vt:lpstr>
      <vt:lpstr>Calibri</vt:lpstr>
      <vt:lpstr>Calibri Light</vt:lpstr>
      <vt:lpstr>Courier New</vt:lpstr>
      <vt:lpstr>Wingdings</vt:lpstr>
      <vt:lpstr>Office Theme</vt:lpstr>
      <vt:lpstr>Clip</vt:lpstr>
      <vt:lpstr>Internet Routing Protocols,  DHCP, and NAT</vt:lpstr>
      <vt:lpstr>Contents</vt:lpstr>
      <vt:lpstr>Contents</vt:lpstr>
      <vt:lpstr>Autonomous Systems</vt:lpstr>
      <vt:lpstr>AS Number</vt:lpstr>
      <vt:lpstr>Inter and Intra Domain Routing</vt:lpstr>
      <vt:lpstr>Inter and Intra Domain Routing</vt:lpstr>
      <vt:lpstr>Inter and Intra Domain Routing</vt:lpstr>
      <vt:lpstr>Open Shortest Path First</vt:lpstr>
      <vt:lpstr>OSPF Features</vt:lpstr>
      <vt:lpstr>Flooding</vt:lpstr>
      <vt:lpstr>Example OSPF Topology</vt:lpstr>
      <vt:lpstr>OSPF Network</vt:lpstr>
      <vt:lpstr>OSPF Areas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DHCP</vt:lpstr>
      <vt:lpstr>DHCPv4 Operation Introducing DHCPv4</vt:lpstr>
      <vt:lpstr>DHCP Operation</vt:lpstr>
      <vt:lpstr>DHCPv4 Operation DHCPv4 Operation</vt:lpstr>
      <vt:lpstr>DHCPv4 Operation DHCPv4 Operation (cont.)</vt:lpstr>
      <vt:lpstr>DHCPv4 Operation DHCPv4 Message Format</vt:lpstr>
      <vt:lpstr>DHCPv4 Operation DHCPv4 Discover and Offer Messages</vt:lpstr>
      <vt:lpstr>DHCPv4 Operation DHCPv4 Discover and Offer Messages (cont.)</vt:lpstr>
      <vt:lpstr>Configure DHCPv4 Server Configure a Basic DHCPv4 Server</vt:lpstr>
      <vt:lpstr>Network Address Translation (NAT)</vt:lpstr>
      <vt:lpstr>NAT Operation (Overloading)</vt:lpstr>
      <vt:lpstr>NAT Operation NAT Characteristics</vt:lpstr>
      <vt:lpstr>NAT Operation Types of NAT</vt:lpstr>
      <vt:lpstr>NAT Operation NAT Advantages</vt:lpstr>
      <vt:lpstr>Configuring NAT Configuring Static NAT</vt:lpstr>
      <vt:lpstr>Configuring NAT Configuring Static NAT</vt:lpstr>
      <vt:lpstr>NAT – Sample Configuration</vt:lpstr>
      <vt:lpstr>Configuring NAT Configuring Dynamic NAT</vt:lpstr>
      <vt:lpstr>Configuring NAT Configuring Dynamic NAT (Cont.)</vt:lpstr>
      <vt:lpstr>Configuring NAT Configuring Dynamic NAT (Cont.)</vt:lpstr>
      <vt:lpstr>NAT – Sample Configuration</vt:lpstr>
      <vt:lpstr>Configuring NAT Configuring Dynamic NAT (Cont.)</vt:lpstr>
      <vt:lpstr>Configuring NAT Configuring Port Address Translations (PAT)</vt:lpstr>
      <vt:lpstr>NAT – Sample Configuration</vt:lpstr>
      <vt:lpstr>Configuring NAT Configuring Port Address Translations (PAT) (Cont.)</vt:lpstr>
      <vt:lpstr>NAT – Sample Configuration</vt:lpstr>
      <vt:lpstr>Configuring NAT Configuring Port Address Translations (PAT) (Cont.)</vt:lpstr>
      <vt:lpstr>Configuring NAT Port Forwarding</vt:lpstr>
      <vt:lpstr>Configuring NAT Configuring NAT and IPv6</vt:lpstr>
      <vt:lpstr>Configuring NAT Configuring NAT and IPv6 (Cont.)</vt:lpstr>
      <vt:lpstr>Troubleshooting NAT Troubleshooting NAT Configurations</vt:lpstr>
      <vt:lpstr>Review:  Routable and Nonroutable Addresses</vt:lpstr>
      <vt:lpstr>Summary</vt:lpstr>
      <vt:lpstr>Summary</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72</cp:revision>
  <dcterms:created xsi:type="dcterms:W3CDTF">2016-08-29T17:01:34Z</dcterms:created>
  <dcterms:modified xsi:type="dcterms:W3CDTF">2020-04-15T13:58:17Z</dcterms:modified>
</cp:coreProperties>
</file>