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comment1.xml" ContentType="application/vnd.openxmlformats-officedocument.presentationml.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68" r:id="rId3"/>
    <p:sldId id="269" r:id="rId4"/>
    <p:sldId id="271" r:id="rId5"/>
    <p:sldId id="272" r:id="rId6"/>
    <p:sldId id="273" r:id="rId7"/>
    <p:sldId id="274" r:id="rId8"/>
    <p:sldId id="275" r:id="rId9"/>
    <p:sldId id="276" r:id="rId10"/>
    <p:sldId id="277" r:id="rId11"/>
    <p:sldId id="335" r:id="rId12"/>
    <p:sldId id="337" r:id="rId13"/>
    <p:sldId id="338" r:id="rId14"/>
    <p:sldId id="339" r:id="rId15"/>
    <p:sldId id="336" r:id="rId16"/>
    <p:sldId id="278" r:id="rId17"/>
    <p:sldId id="279" r:id="rId18"/>
    <p:sldId id="280" r:id="rId19"/>
    <p:sldId id="282" r:id="rId20"/>
    <p:sldId id="287" r:id="rId21"/>
    <p:sldId id="288" r:id="rId22"/>
    <p:sldId id="283" r:id="rId23"/>
    <p:sldId id="281" r:id="rId24"/>
    <p:sldId id="284" r:id="rId25"/>
    <p:sldId id="285" r:id="rId26"/>
    <p:sldId id="286" r:id="rId27"/>
    <p:sldId id="291" r:id="rId28"/>
    <p:sldId id="292" r:id="rId29"/>
    <p:sldId id="293" r:id="rId30"/>
    <p:sldId id="294" r:id="rId31"/>
    <p:sldId id="295" r:id="rId32"/>
    <p:sldId id="296" r:id="rId33"/>
    <p:sldId id="297" r:id="rId34"/>
    <p:sldId id="298" r:id="rId35"/>
    <p:sldId id="299" r:id="rId36"/>
    <p:sldId id="300" r:id="rId37"/>
    <p:sldId id="310" r:id="rId38"/>
    <p:sldId id="302" r:id="rId39"/>
    <p:sldId id="303" r:id="rId40"/>
    <p:sldId id="304" r:id="rId41"/>
    <p:sldId id="305" r:id="rId42"/>
    <p:sldId id="306" r:id="rId43"/>
    <p:sldId id="307" r:id="rId44"/>
    <p:sldId id="308" r:id="rId45"/>
    <p:sldId id="309" r:id="rId46"/>
    <p:sldId id="257" r:id="rId47"/>
    <p:sldId id="326" r:id="rId48"/>
    <p:sldId id="325" r:id="rId49"/>
    <p:sldId id="333"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34" r:id="rId64"/>
    <p:sldId id="328" r:id="rId65"/>
    <p:sldId id="329" r:id="rId66"/>
    <p:sldId id="330" r:id="rId67"/>
    <p:sldId id="331" r:id="rId68"/>
    <p:sldId id="332" r:id="rId69"/>
    <p:sldId id="26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Hwajung" initials="LH" lastIdx="2" clrIdx="0">
    <p:extLst>
      <p:ext uri="{19B8F6BF-5375-455C-9EA6-DF929625EA0E}">
        <p15:presenceInfo xmlns:p15="http://schemas.microsoft.com/office/powerpoint/2012/main" userId="S-1-5-21-1547161642-1788223648-682003330-37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35" autoAdjust="0"/>
    <p:restoredTop sz="75157" autoAdjust="0"/>
  </p:normalViewPr>
  <p:slideViewPr>
    <p:cSldViewPr snapToGrid="0">
      <p:cViewPr varScale="1">
        <p:scale>
          <a:sx n="64" d="100"/>
          <a:sy n="64" d="100"/>
        </p:scale>
        <p:origin x="1195" y="72"/>
      </p:cViewPr>
      <p:guideLst/>
    </p:cSldViewPr>
  </p:slideViewPr>
  <p:notesTextViewPr>
    <p:cViewPr>
      <p:scale>
        <a:sx n="1" d="1"/>
        <a:sy n="1" d="1"/>
      </p:scale>
      <p:origin x="0" y="0"/>
    </p:cViewPr>
  </p:notesTextViewPr>
  <p:sorterViewPr>
    <p:cViewPr varScale="1">
      <p:scale>
        <a:sx n="1" d="1"/>
        <a:sy n="1" d="1"/>
      </p:scale>
      <p:origin x="0" y="-157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9T01:42:06.330"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BDFF9-9F6E-444D-86E9-44A0B4E2206C}"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D6546-3E7D-4080-8299-1D8F2AD88982}" type="slidenum">
              <a:rPr lang="en-US" smtClean="0"/>
              <a:t>‹#›</a:t>
            </a:fld>
            <a:endParaRPr lang="en-US"/>
          </a:p>
        </p:txBody>
      </p:sp>
    </p:spTree>
    <p:extLst>
      <p:ext uri="{BB962C8B-B14F-4D97-AF65-F5344CB8AC3E}">
        <p14:creationId xmlns:p14="http://schemas.microsoft.com/office/powerpoint/2010/main" val="49752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dirty="0" smtClean="0">
                <a:effectLst/>
              </a:rPr>
              <a:t>*In networks with redundancy STP helps prevent:</a:t>
            </a:r>
          </a:p>
          <a:p>
            <a:r>
              <a:rPr lang="en-US" dirty="0" smtClean="0">
                <a:effectLst/>
              </a:rPr>
              <a:t>Switching Loops</a:t>
            </a:r>
          </a:p>
          <a:p>
            <a:r>
              <a:rPr lang="en-US" dirty="0" smtClean="0">
                <a:effectLst/>
              </a:rPr>
              <a:t>Layer 2 Broadcast Storms</a:t>
            </a:r>
          </a:p>
          <a:p>
            <a:endParaRPr lang="en-US" dirty="0" smtClean="0">
              <a:effectLst/>
            </a:endParaRPr>
          </a:p>
          <a:p>
            <a:r>
              <a:rPr lang="en-US" dirty="0" smtClean="0">
                <a:effectLst/>
              </a:rPr>
              <a:t>*BID (Bridge ID) = Used to determine the Root Bridge: </a:t>
            </a:r>
          </a:p>
          <a:p>
            <a:r>
              <a:rPr lang="en-US" dirty="0" smtClean="0">
                <a:effectLst/>
              </a:rPr>
              <a:t>1. Bridge Priority Number = 32768 (default) Lowest </a:t>
            </a:r>
          </a:p>
          <a:p>
            <a:r>
              <a:rPr lang="en-US" dirty="0" smtClean="0">
                <a:effectLst/>
              </a:rPr>
              <a:t>2. Extended System ID = ID for VLANs</a:t>
            </a:r>
          </a:p>
          <a:p>
            <a:r>
              <a:rPr lang="en-US" dirty="0" smtClean="0">
                <a:effectLst/>
              </a:rPr>
              <a:t>3. MAC Address = Lowest MAC Address</a:t>
            </a:r>
          </a:p>
          <a:p>
            <a:endParaRPr lang="en-US" dirty="0" smtClean="0">
              <a:effectLst/>
            </a:endParaRPr>
          </a:p>
          <a:p>
            <a:endParaRPr lang="en-US" dirty="0" smtClean="0">
              <a:effectLst/>
            </a:endParaRPr>
          </a:p>
          <a:p>
            <a:r>
              <a:rPr lang="en-US" dirty="0" smtClean="0">
                <a:effectLst/>
              </a:rPr>
              <a:t>*Port Costs:</a:t>
            </a:r>
          </a:p>
          <a:p>
            <a:r>
              <a:rPr lang="en-US" dirty="0" smtClean="0">
                <a:effectLst/>
              </a:rPr>
              <a:t>10 Gig = 2</a:t>
            </a:r>
          </a:p>
          <a:p>
            <a:r>
              <a:rPr lang="en-US" dirty="0" smtClean="0">
                <a:effectLst/>
              </a:rPr>
              <a:t>1 Gig = 4</a:t>
            </a:r>
          </a:p>
          <a:p>
            <a:r>
              <a:rPr lang="en-US" dirty="0" smtClean="0">
                <a:effectLst/>
              </a:rPr>
              <a:t>100 Mb = 19</a:t>
            </a:r>
          </a:p>
          <a:p>
            <a:r>
              <a:rPr lang="en-US" dirty="0" smtClean="0">
                <a:effectLst/>
              </a:rPr>
              <a:t>10 Mb = 100</a:t>
            </a:r>
          </a:p>
          <a:p>
            <a:endParaRPr lang="en-US" b="1" dirty="0" smtClean="0">
              <a:effectLst/>
            </a:endParaRPr>
          </a:p>
          <a:p>
            <a:r>
              <a:rPr lang="en-US" dirty="0" smtClean="0">
                <a:effectLst/>
              </a:rPr>
              <a:t>*Port Designations:</a:t>
            </a:r>
          </a:p>
          <a:p>
            <a:r>
              <a:rPr lang="en-US" dirty="0" smtClean="0">
                <a:effectLst/>
              </a:rPr>
              <a:t>Root Port = Closest to the root bridge</a:t>
            </a:r>
          </a:p>
          <a:p>
            <a:r>
              <a:rPr lang="en-US" dirty="0" smtClean="0">
                <a:effectLst/>
              </a:rPr>
              <a:t>Designated Port = Forwarding </a:t>
            </a:r>
          </a:p>
          <a:p>
            <a:r>
              <a:rPr lang="en-US" dirty="0" smtClean="0">
                <a:effectLst/>
              </a:rPr>
              <a:t>Non-Designated Port = Blocking </a:t>
            </a:r>
          </a:p>
          <a:p>
            <a:endParaRPr lang="en-US" b="1" dirty="0" smtClean="0"/>
          </a:p>
        </p:txBody>
      </p:sp>
    </p:spTree>
    <p:extLst>
      <p:ext uri="{BB962C8B-B14F-4D97-AF65-F5344CB8AC3E}">
        <p14:creationId xmlns:p14="http://schemas.microsoft.com/office/powerpoint/2010/main" val="3095864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11</a:t>
            </a:fld>
            <a:endParaRPr lang="en-US"/>
          </a:p>
        </p:txBody>
      </p:sp>
    </p:spTree>
    <p:extLst>
      <p:ext uri="{BB962C8B-B14F-4D97-AF65-F5344CB8AC3E}">
        <p14:creationId xmlns:p14="http://schemas.microsoft.com/office/powerpoint/2010/main" val="105785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16</a:t>
            </a:fld>
            <a:endParaRPr lang="en-US" dirty="0"/>
          </a:p>
        </p:txBody>
      </p:sp>
    </p:spTree>
    <p:extLst>
      <p:ext uri="{BB962C8B-B14F-4D97-AF65-F5344CB8AC3E}">
        <p14:creationId xmlns:p14="http://schemas.microsoft.com/office/powerpoint/2010/main" val="3560056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17</a:t>
            </a:fld>
            <a:endParaRPr lang="en-US" dirty="0"/>
          </a:p>
        </p:txBody>
      </p:sp>
    </p:spTree>
    <p:extLst>
      <p:ext uri="{BB962C8B-B14F-4D97-AF65-F5344CB8AC3E}">
        <p14:creationId xmlns:p14="http://schemas.microsoft.com/office/powerpoint/2010/main" val="136976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18</a:t>
            </a:fld>
            <a:endParaRPr lang="en-US" dirty="0"/>
          </a:p>
        </p:txBody>
      </p:sp>
    </p:spTree>
    <p:extLst>
      <p:ext uri="{BB962C8B-B14F-4D97-AF65-F5344CB8AC3E}">
        <p14:creationId xmlns:p14="http://schemas.microsoft.com/office/powerpoint/2010/main" val="3943248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2.1.2.3 Spanning Tree Algorithm: Root Bridge</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19</a:t>
            </a:fld>
            <a:endParaRPr lang="en-US" dirty="0"/>
          </a:p>
        </p:txBody>
      </p:sp>
    </p:spTree>
    <p:extLst>
      <p:ext uri="{BB962C8B-B14F-4D97-AF65-F5344CB8AC3E}">
        <p14:creationId xmlns:p14="http://schemas.microsoft.com/office/powerpoint/2010/main" val="3499890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2.1.2.7 Extended</a:t>
            </a:r>
            <a:r>
              <a:rPr lang="en-US" b="1" baseline="0" dirty="0" smtClean="0"/>
              <a:t> System ID</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20</a:t>
            </a:fld>
            <a:endParaRPr lang="en-US" dirty="0"/>
          </a:p>
        </p:txBody>
      </p:sp>
    </p:spTree>
    <p:extLst>
      <p:ext uri="{BB962C8B-B14F-4D97-AF65-F5344CB8AC3E}">
        <p14:creationId xmlns:p14="http://schemas.microsoft.com/office/powerpoint/2010/main" val="392014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2.1.2.7 Extended</a:t>
            </a:r>
            <a:r>
              <a:rPr lang="en-US" b="1" baseline="0" dirty="0" smtClean="0"/>
              <a:t> System ID</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21</a:t>
            </a:fld>
            <a:endParaRPr lang="en-US" dirty="0"/>
          </a:p>
        </p:txBody>
      </p:sp>
    </p:spTree>
    <p:extLst>
      <p:ext uri="{BB962C8B-B14F-4D97-AF65-F5344CB8AC3E}">
        <p14:creationId xmlns:p14="http://schemas.microsoft.com/office/powerpoint/2010/main" val="1167016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2.1.2.4 Spanning Tree Algorithm: Path Cost</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22</a:t>
            </a:fld>
            <a:endParaRPr lang="en-US" dirty="0"/>
          </a:p>
        </p:txBody>
      </p:sp>
    </p:spTree>
    <p:extLst>
      <p:ext uri="{BB962C8B-B14F-4D97-AF65-F5344CB8AC3E}">
        <p14:creationId xmlns:p14="http://schemas.microsoft.com/office/powerpoint/2010/main" val="393741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2.1.2.2 Spanning Tree Algorithm: Port Roles</a:t>
            </a:r>
            <a:endParaRPr lang="en-US" b="0" baseline="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23</a:t>
            </a:fld>
            <a:endParaRPr lang="en-US" dirty="0"/>
          </a:p>
        </p:txBody>
      </p:sp>
    </p:spTree>
    <p:extLst>
      <p:ext uri="{BB962C8B-B14F-4D97-AF65-F5344CB8AC3E}">
        <p14:creationId xmlns:p14="http://schemas.microsoft.com/office/powerpoint/2010/main" val="3039687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2.1.2.5 802.1D BPDU Frame Format</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24</a:t>
            </a:fld>
            <a:endParaRPr lang="en-US" dirty="0"/>
          </a:p>
        </p:txBody>
      </p:sp>
    </p:spTree>
    <p:extLst>
      <p:ext uri="{BB962C8B-B14F-4D97-AF65-F5344CB8AC3E}">
        <p14:creationId xmlns:p14="http://schemas.microsoft.com/office/powerpoint/2010/main" val="223005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Chapter 2 Objectives</a:t>
            </a:r>
          </a:p>
        </p:txBody>
      </p:sp>
    </p:spTree>
    <p:extLst>
      <p:ext uri="{BB962C8B-B14F-4D97-AF65-F5344CB8AC3E}">
        <p14:creationId xmlns:p14="http://schemas.microsoft.com/office/powerpoint/2010/main" val="2660213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2.1.2.6 BPDU Propagation</a:t>
            </a:r>
            <a:r>
              <a:rPr lang="en-US" b="1" baseline="0" dirty="0" smtClean="0"/>
              <a:t> and Process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25</a:t>
            </a:fld>
            <a:endParaRPr lang="en-US" dirty="0"/>
          </a:p>
        </p:txBody>
      </p:sp>
    </p:spTree>
    <p:extLst>
      <p:ext uri="{BB962C8B-B14F-4D97-AF65-F5344CB8AC3E}">
        <p14:creationId xmlns:p14="http://schemas.microsoft.com/office/powerpoint/2010/main" val="3360307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2.1.2.6 BPDU Propagation</a:t>
            </a:r>
            <a:r>
              <a:rPr lang="en-US" b="1" baseline="0" dirty="0" smtClean="0"/>
              <a:t> and Process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26</a:t>
            </a:fld>
            <a:endParaRPr lang="en-US" dirty="0"/>
          </a:p>
        </p:txBody>
      </p:sp>
    </p:spTree>
    <p:extLst>
      <p:ext uri="{BB962C8B-B14F-4D97-AF65-F5344CB8AC3E}">
        <p14:creationId xmlns:p14="http://schemas.microsoft.com/office/powerpoint/2010/main" val="3566326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2.2.1.2</a:t>
            </a:r>
            <a:r>
              <a:rPr lang="en-US" b="1" baseline="0" dirty="0" smtClean="0"/>
              <a:t> Characteristics of the Spanning Tree Protocols</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27</a:t>
            </a:fld>
            <a:endParaRPr lang="en-US" dirty="0"/>
          </a:p>
        </p:txBody>
      </p:sp>
    </p:spTree>
    <p:extLst>
      <p:ext uri="{BB962C8B-B14F-4D97-AF65-F5344CB8AC3E}">
        <p14:creationId xmlns:p14="http://schemas.microsoft.com/office/powerpoint/2010/main" val="1182713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2.2.2.1</a:t>
            </a:r>
            <a:r>
              <a:rPr lang="en-US" sz="1200" b="1" i="0" kern="1200" baseline="0" dirty="0" smtClean="0">
                <a:solidFill>
                  <a:schemeClr val="tx1"/>
                </a:solidFill>
                <a:effectLst/>
                <a:latin typeface="Arial" charset="0"/>
                <a:ea typeface="+mn-ea"/>
                <a:cs typeface="+mn-cs"/>
              </a:rPr>
              <a:t>Overview of PVST+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28</a:t>
            </a:fld>
            <a:endParaRPr lang="en-US" dirty="0"/>
          </a:p>
        </p:txBody>
      </p:sp>
    </p:spTree>
    <p:extLst>
      <p:ext uri="{BB962C8B-B14F-4D97-AF65-F5344CB8AC3E}">
        <p14:creationId xmlns:p14="http://schemas.microsoft.com/office/powerpoint/2010/main" val="2012974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2.2.2.1 </a:t>
            </a:r>
            <a:r>
              <a:rPr lang="en-US" sz="1200" b="1" i="0" kern="1200" baseline="0" dirty="0" smtClean="0">
                <a:solidFill>
                  <a:schemeClr val="tx1"/>
                </a:solidFill>
                <a:effectLst/>
                <a:latin typeface="Arial" charset="0"/>
                <a:ea typeface="+mn-ea"/>
                <a:cs typeface="+mn-cs"/>
              </a:rPr>
              <a:t>Overview of PVST+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29</a:t>
            </a:fld>
            <a:endParaRPr lang="en-US" dirty="0"/>
          </a:p>
        </p:txBody>
      </p:sp>
    </p:spTree>
    <p:extLst>
      <p:ext uri="{BB962C8B-B14F-4D97-AF65-F5344CB8AC3E}">
        <p14:creationId xmlns:p14="http://schemas.microsoft.com/office/powerpoint/2010/main" val="2368297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2.2.2.2</a:t>
            </a:r>
            <a:r>
              <a:rPr lang="en-US" sz="1200" b="1" i="0" kern="1200" baseline="0" dirty="0" smtClean="0">
                <a:solidFill>
                  <a:schemeClr val="tx1"/>
                </a:solidFill>
                <a:effectLst/>
                <a:latin typeface="Arial" charset="0"/>
                <a:ea typeface="+mn-ea"/>
                <a:cs typeface="+mn-cs"/>
              </a:rPr>
              <a:t> Port States and PVST+ Operation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30</a:t>
            </a:fld>
            <a:endParaRPr lang="en-US" dirty="0"/>
          </a:p>
        </p:txBody>
      </p:sp>
    </p:spTree>
    <p:extLst>
      <p:ext uri="{BB962C8B-B14F-4D97-AF65-F5344CB8AC3E}">
        <p14:creationId xmlns:p14="http://schemas.microsoft.com/office/powerpoint/2010/main" val="2318272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2.2.2.3 Extended System</a:t>
            </a:r>
            <a:r>
              <a:rPr lang="en-US" b="1" baseline="0" dirty="0" smtClean="0"/>
              <a:t> ID and PVST+ Operation</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31</a:t>
            </a:fld>
            <a:endParaRPr lang="en-US" dirty="0"/>
          </a:p>
        </p:txBody>
      </p:sp>
    </p:spTree>
    <p:extLst>
      <p:ext uri="{BB962C8B-B14F-4D97-AF65-F5344CB8AC3E}">
        <p14:creationId xmlns:p14="http://schemas.microsoft.com/office/powerpoint/2010/main" val="3961523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2.2.3.1 </a:t>
            </a:r>
            <a:r>
              <a:rPr lang="en-US" sz="1200" b="1" i="0" kern="1200" baseline="0" dirty="0" smtClean="0">
                <a:solidFill>
                  <a:schemeClr val="tx1"/>
                </a:solidFill>
                <a:effectLst/>
                <a:latin typeface="Arial" charset="0"/>
                <a:ea typeface="+mn-ea"/>
                <a:cs typeface="+mn-cs"/>
              </a:rPr>
              <a:t>Overview of Rapid PVST+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32</a:t>
            </a:fld>
            <a:endParaRPr lang="en-US" dirty="0"/>
          </a:p>
        </p:txBody>
      </p:sp>
    </p:spTree>
    <p:extLst>
      <p:ext uri="{BB962C8B-B14F-4D97-AF65-F5344CB8AC3E}">
        <p14:creationId xmlns:p14="http://schemas.microsoft.com/office/powerpoint/2010/main" val="504765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2.2.3.1 </a:t>
            </a:r>
            <a:r>
              <a:rPr lang="en-US" sz="1200" b="1" i="0" kern="1200" baseline="0" dirty="0" smtClean="0">
                <a:solidFill>
                  <a:schemeClr val="tx1"/>
                </a:solidFill>
                <a:effectLst/>
                <a:latin typeface="Arial" charset="0"/>
                <a:ea typeface="+mn-ea"/>
                <a:cs typeface="+mn-cs"/>
              </a:rPr>
              <a:t>Overview of Rapid PVST+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33</a:t>
            </a:fld>
            <a:endParaRPr lang="en-US" dirty="0"/>
          </a:p>
        </p:txBody>
      </p:sp>
    </p:spTree>
    <p:extLst>
      <p:ext uri="{BB962C8B-B14F-4D97-AF65-F5344CB8AC3E}">
        <p14:creationId xmlns:p14="http://schemas.microsoft.com/office/powerpoint/2010/main" val="111126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2.2.3.2</a:t>
            </a:r>
            <a:r>
              <a:rPr lang="en-US" b="1" baseline="0" dirty="0" smtClean="0"/>
              <a:t> </a:t>
            </a:r>
            <a:r>
              <a:rPr lang="en-US" sz="1200" b="1" i="0" kern="1200" baseline="0" dirty="0" smtClean="0">
                <a:solidFill>
                  <a:schemeClr val="tx1"/>
                </a:solidFill>
                <a:effectLst/>
                <a:latin typeface="Arial" charset="0"/>
                <a:ea typeface="+mn-ea"/>
                <a:cs typeface="+mn-cs"/>
              </a:rPr>
              <a:t>RSPT BPDU</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34</a:t>
            </a:fld>
            <a:endParaRPr lang="en-US" dirty="0"/>
          </a:p>
        </p:txBody>
      </p:sp>
    </p:spTree>
    <p:extLst>
      <p:ext uri="{BB962C8B-B14F-4D97-AF65-F5344CB8AC3E}">
        <p14:creationId xmlns:p14="http://schemas.microsoft.com/office/powerpoint/2010/main" val="294639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baseline="0" dirty="0" smtClean="0">
                <a:solidFill>
                  <a:schemeClr val="tx1"/>
                </a:solidFill>
                <a:effectLst/>
                <a:latin typeface="Arial" charset="0"/>
                <a:ea typeface="+mn-ea"/>
                <a:cs typeface="+mn-cs"/>
              </a:rPr>
              <a:t>2.1.1.1 Redundancy of OSI Layers 1 and 2</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a:t>
            </a:fld>
            <a:endParaRPr lang="en-US" dirty="0"/>
          </a:p>
        </p:txBody>
      </p:sp>
    </p:spTree>
    <p:extLst>
      <p:ext uri="{BB962C8B-B14F-4D97-AF65-F5344CB8AC3E}">
        <p14:creationId xmlns:p14="http://schemas.microsoft.com/office/powerpoint/2010/main" val="3718958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2.2.3.3</a:t>
            </a:r>
            <a:r>
              <a:rPr lang="en-US" b="1" baseline="0" dirty="0" smtClean="0"/>
              <a:t> </a:t>
            </a:r>
            <a:r>
              <a:rPr lang="en-US" sz="1200" b="1" i="0" kern="1200" baseline="0" dirty="0" smtClean="0">
                <a:solidFill>
                  <a:schemeClr val="tx1"/>
                </a:solidFill>
                <a:effectLst/>
                <a:latin typeface="Arial" charset="0"/>
                <a:ea typeface="+mn-ea"/>
                <a:cs typeface="+mn-cs"/>
              </a:rPr>
              <a:t>Edge Ports</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35</a:t>
            </a:fld>
            <a:endParaRPr lang="en-US" dirty="0"/>
          </a:p>
        </p:txBody>
      </p:sp>
    </p:spTree>
    <p:extLst>
      <p:ext uri="{BB962C8B-B14F-4D97-AF65-F5344CB8AC3E}">
        <p14:creationId xmlns:p14="http://schemas.microsoft.com/office/powerpoint/2010/main" val="1319980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2.2.3.4 Link Types</a:t>
            </a:r>
            <a:endParaRPr lang="en-US" sz="1200" b="1" i="0" kern="1200" baseline="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36</a:t>
            </a:fld>
            <a:endParaRPr lang="en-US" dirty="0"/>
          </a:p>
        </p:txBody>
      </p:sp>
    </p:spTree>
    <p:extLst>
      <p:ext uri="{BB962C8B-B14F-4D97-AF65-F5344CB8AC3E}">
        <p14:creationId xmlns:p14="http://schemas.microsoft.com/office/powerpoint/2010/main" val="397818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2.3.2.1</a:t>
            </a:r>
            <a:r>
              <a:rPr lang="en-US" b="1" baseline="0" dirty="0" smtClean="0"/>
              <a:t> Spanning Tree Mode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37</a:t>
            </a:fld>
            <a:endParaRPr lang="en-US" dirty="0"/>
          </a:p>
        </p:txBody>
      </p:sp>
    </p:spTree>
    <p:extLst>
      <p:ext uri="{BB962C8B-B14F-4D97-AF65-F5344CB8AC3E}">
        <p14:creationId xmlns:p14="http://schemas.microsoft.com/office/powerpoint/2010/main" val="2832453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2.3.1.1</a:t>
            </a:r>
            <a:r>
              <a:rPr lang="en-US" b="1" baseline="0" dirty="0" smtClean="0"/>
              <a:t> Catalyst 2960 Default Configuration</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38</a:t>
            </a:fld>
            <a:endParaRPr lang="en-US" dirty="0"/>
          </a:p>
        </p:txBody>
      </p:sp>
    </p:spTree>
    <p:extLst>
      <p:ext uri="{BB962C8B-B14F-4D97-AF65-F5344CB8AC3E}">
        <p14:creationId xmlns:p14="http://schemas.microsoft.com/office/powerpoint/2010/main" val="664634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2.3.1.2</a:t>
            </a:r>
            <a:r>
              <a:rPr lang="en-US" b="1" baseline="0" dirty="0" smtClean="0"/>
              <a:t> Configuring and Verifying the Bridge 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39</a:t>
            </a:fld>
            <a:endParaRPr lang="en-US" dirty="0"/>
          </a:p>
        </p:txBody>
      </p:sp>
    </p:spTree>
    <p:extLst>
      <p:ext uri="{BB962C8B-B14F-4D97-AF65-F5344CB8AC3E}">
        <p14:creationId xmlns:p14="http://schemas.microsoft.com/office/powerpoint/2010/main" val="1738701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2.3.1.2</a:t>
            </a:r>
            <a:r>
              <a:rPr lang="en-US" b="1" baseline="0" dirty="0" smtClean="0"/>
              <a:t> Configuring and Verifying the Bridge 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40</a:t>
            </a:fld>
            <a:endParaRPr lang="en-US" dirty="0"/>
          </a:p>
        </p:txBody>
      </p:sp>
    </p:spTree>
    <p:extLst>
      <p:ext uri="{BB962C8B-B14F-4D97-AF65-F5344CB8AC3E}">
        <p14:creationId xmlns:p14="http://schemas.microsoft.com/office/powerpoint/2010/main" val="4232121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2.3.1.3</a:t>
            </a:r>
            <a:r>
              <a:rPr lang="en-US" b="1" baseline="0" dirty="0" smtClean="0"/>
              <a:t> </a:t>
            </a:r>
            <a:r>
              <a:rPr lang="en-US" b="1" baseline="0" dirty="0" err="1" smtClean="0"/>
              <a:t>PortFast</a:t>
            </a:r>
            <a:r>
              <a:rPr lang="en-US" b="1" baseline="0" dirty="0" smtClean="0"/>
              <a:t> and BPDU Guard</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41</a:t>
            </a:fld>
            <a:endParaRPr lang="en-US" dirty="0"/>
          </a:p>
        </p:txBody>
      </p:sp>
    </p:spTree>
    <p:extLst>
      <p:ext uri="{BB962C8B-B14F-4D97-AF65-F5344CB8AC3E}">
        <p14:creationId xmlns:p14="http://schemas.microsoft.com/office/powerpoint/2010/main" val="3248218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42</a:t>
            </a:fld>
            <a:endParaRPr lang="en-US" dirty="0"/>
          </a:p>
        </p:txBody>
      </p:sp>
    </p:spTree>
    <p:extLst>
      <p:ext uri="{BB962C8B-B14F-4D97-AF65-F5344CB8AC3E}">
        <p14:creationId xmlns:p14="http://schemas.microsoft.com/office/powerpoint/2010/main" val="4146225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43</a:t>
            </a:fld>
            <a:endParaRPr lang="en-US" dirty="0"/>
          </a:p>
        </p:txBody>
      </p:sp>
    </p:spTree>
    <p:extLst>
      <p:ext uri="{BB962C8B-B14F-4D97-AF65-F5344CB8AC3E}">
        <p14:creationId xmlns:p14="http://schemas.microsoft.com/office/powerpoint/2010/main" val="3181264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44</a:t>
            </a:fld>
            <a:endParaRPr lang="en-US" dirty="0"/>
          </a:p>
        </p:txBody>
      </p:sp>
    </p:spTree>
    <p:extLst>
      <p:ext uri="{BB962C8B-B14F-4D97-AF65-F5344CB8AC3E}">
        <p14:creationId xmlns:p14="http://schemas.microsoft.com/office/powerpoint/2010/main" val="13037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2.1.1.2 Issues with Layer 1 Redundancy</a:t>
            </a:r>
            <a:r>
              <a:rPr lang="en-US" b="1" baseline="0" dirty="0" smtClean="0"/>
              <a:t>: MAC Database Instability</a:t>
            </a:r>
            <a:endParaRPr lang="en-US" sz="1200" b="1" i="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a:t>
            </a:fld>
            <a:endParaRPr lang="en-US" dirty="0"/>
          </a:p>
        </p:txBody>
      </p:sp>
    </p:spTree>
    <p:extLst>
      <p:ext uri="{BB962C8B-B14F-4D97-AF65-F5344CB8AC3E}">
        <p14:creationId xmlns:p14="http://schemas.microsoft.com/office/powerpoint/2010/main" val="2497204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45</a:t>
            </a:fld>
            <a:endParaRPr lang="en-US" dirty="0"/>
          </a:p>
        </p:txBody>
      </p:sp>
    </p:spTree>
    <p:extLst>
      <p:ext uri="{BB962C8B-B14F-4D97-AF65-F5344CB8AC3E}">
        <p14:creationId xmlns:p14="http://schemas.microsoft.com/office/powerpoint/2010/main" val="2798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48</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1" dirty="0" smtClean="0"/>
              <a:t>Chapter 2 Summary</a:t>
            </a:r>
          </a:p>
        </p:txBody>
      </p:sp>
    </p:spTree>
    <p:extLst>
      <p:ext uri="{BB962C8B-B14F-4D97-AF65-F5344CB8AC3E}">
        <p14:creationId xmlns:p14="http://schemas.microsoft.com/office/powerpoint/2010/main" val="2553603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HSRP</a:t>
            </a:r>
            <a:r>
              <a:rPr lang="en-US" sz="1200" b="1" i="0" kern="1200" baseline="0" dirty="0" smtClean="0">
                <a:solidFill>
                  <a:schemeClr val="tx1"/>
                </a:solidFill>
                <a:effectLst/>
                <a:latin typeface="+mn-lt"/>
                <a:ea typeface="+mn-ea"/>
                <a:cs typeface="+mn-cs"/>
              </a:rPr>
              <a:t> Sample </a:t>
            </a:r>
            <a:r>
              <a:rPr lang="en-US" sz="1200" b="1" i="0" kern="1200" dirty="0" smtClean="0">
                <a:solidFill>
                  <a:schemeClr val="tx1"/>
                </a:solidFill>
                <a:effectLst/>
                <a:latin typeface="+mn-lt"/>
                <a:ea typeface="+mn-ea"/>
                <a:cs typeface="+mn-cs"/>
              </a:rPr>
              <a:t>Instructions   (Hot Standby Routing Protocol)</a:t>
            </a:r>
          </a:p>
          <a:p>
            <a:r>
              <a:rPr lang="en-US" sz="1200" b="0" i="0" kern="1200" dirty="0" smtClean="0">
                <a:solidFill>
                  <a:schemeClr val="tx1"/>
                </a:solidFill>
                <a:effectLst/>
                <a:latin typeface="+mn-lt"/>
                <a:ea typeface="+mn-ea"/>
                <a:cs typeface="+mn-cs"/>
              </a:rPr>
              <a:t>1. Configure router R1 G0/0 interface with the following hot standby attributes: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standby 1 </a:t>
            </a:r>
            <a:r>
              <a:rPr lang="en-US" sz="1200" b="0" i="0" kern="1200" dirty="0" err="1" smtClean="0">
                <a:solidFill>
                  <a:schemeClr val="tx1"/>
                </a:solidFill>
                <a:effectLst/>
                <a:latin typeface="+mn-lt"/>
                <a:ea typeface="+mn-ea"/>
                <a:cs typeface="+mn-cs"/>
              </a:rPr>
              <a:t>ip</a:t>
            </a:r>
            <a:r>
              <a:rPr lang="en-US" sz="1200" b="0" i="0" kern="1200" dirty="0" smtClean="0">
                <a:solidFill>
                  <a:schemeClr val="tx1"/>
                </a:solidFill>
                <a:effectLst/>
                <a:latin typeface="+mn-lt"/>
                <a:ea typeface="+mn-ea"/>
                <a:cs typeface="+mn-cs"/>
              </a:rPr>
              <a:t> address 192.168.1.1</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standby 1 priority 105</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standby 1 preempt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standby 1 track g0/1</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 Configure router R2 G0/0 interface with the following hot standby attributes: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standby 1 </a:t>
            </a:r>
            <a:r>
              <a:rPr lang="en-US" sz="1200" b="0" i="0" kern="1200" dirty="0" err="1" smtClean="0">
                <a:solidFill>
                  <a:schemeClr val="tx1"/>
                </a:solidFill>
                <a:effectLst/>
                <a:latin typeface="+mn-lt"/>
                <a:ea typeface="+mn-ea"/>
                <a:cs typeface="+mn-cs"/>
              </a:rPr>
              <a:t>ip</a:t>
            </a:r>
            <a:r>
              <a:rPr lang="en-US" sz="1200" b="0" i="0" kern="1200" dirty="0" smtClean="0">
                <a:solidFill>
                  <a:schemeClr val="tx1"/>
                </a:solidFill>
                <a:effectLst/>
                <a:latin typeface="+mn-lt"/>
                <a:ea typeface="+mn-ea"/>
                <a:cs typeface="+mn-cs"/>
              </a:rPr>
              <a:t> address 192.168.1.1</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3. Change the default gateway on PC-A to 192.168.1.1</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4. Disable either of the Ethernet links to R1 and test to see if you can still ping the ISP.</a:t>
            </a:r>
          </a:p>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49</a:t>
            </a:fld>
            <a:endParaRPr lang="en-US"/>
          </a:p>
        </p:txBody>
      </p:sp>
    </p:spTree>
    <p:extLst>
      <p:ext uri="{BB962C8B-B14F-4D97-AF65-F5344CB8AC3E}">
        <p14:creationId xmlns:p14="http://schemas.microsoft.com/office/powerpoint/2010/main" val="2160116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2.3.3.1</a:t>
            </a:r>
            <a:r>
              <a:rPr lang="en-US" b="1" baseline="0" dirty="0" smtClean="0"/>
              <a:t> Analyzing the STP Topology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50</a:t>
            </a:fld>
            <a:endParaRPr lang="en-US" dirty="0"/>
          </a:p>
        </p:txBody>
      </p:sp>
    </p:spTree>
    <p:extLst>
      <p:ext uri="{BB962C8B-B14F-4D97-AF65-F5344CB8AC3E}">
        <p14:creationId xmlns:p14="http://schemas.microsoft.com/office/powerpoint/2010/main" val="1450043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2.3.3.2</a:t>
            </a:r>
            <a:r>
              <a:rPr lang="en-US" b="1" baseline="0" dirty="0" smtClean="0"/>
              <a:t> Expected Topology versus Actual Topology</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51</a:t>
            </a:fld>
            <a:endParaRPr lang="en-US" dirty="0"/>
          </a:p>
        </p:txBody>
      </p:sp>
    </p:spTree>
    <p:extLst>
      <p:ext uri="{BB962C8B-B14F-4D97-AF65-F5344CB8AC3E}">
        <p14:creationId xmlns:p14="http://schemas.microsoft.com/office/powerpoint/2010/main" val="3962894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2.3.3.3</a:t>
            </a:r>
            <a:r>
              <a:rPr lang="en-US" b="1" baseline="0" dirty="0" smtClean="0"/>
              <a:t> Overview of Spanning Tree Status</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52</a:t>
            </a:fld>
            <a:endParaRPr lang="en-US" dirty="0"/>
          </a:p>
        </p:txBody>
      </p:sp>
    </p:spTree>
    <p:extLst>
      <p:ext uri="{BB962C8B-B14F-4D97-AF65-F5344CB8AC3E}">
        <p14:creationId xmlns:p14="http://schemas.microsoft.com/office/powerpoint/2010/main" val="11635295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2.3.3.4</a:t>
            </a:r>
            <a:r>
              <a:rPr lang="en-US" b="1" baseline="0" dirty="0" smtClean="0"/>
              <a:t> Spanning Tree Failure Consequences</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53</a:t>
            </a:fld>
            <a:endParaRPr lang="en-US" dirty="0"/>
          </a:p>
        </p:txBody>
      </p:sp>
    </p:spTree>
    <p:extLst>
      <p:ext uri="{BB962C8B-B14F-4D97-AF65-F5344CB8AC3E}">
        <p14:creationId xmlns:p14="http://schemas.microsoft.com/office/powerpoint/2010/main" val="2498376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2.3.3.5</a:t>
            </a:r>
            <a:r>
              <a:rPr lang="en-US" b="1" baseline="0" dirty="0" smtClean="0"/>
              <a:t> Repairing a Spanning Tree Problem</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54</a:t>
            </a:fld>
            <a:endParaRPr lang="en-US" dirty="0"/>
          </a:p>
        </p:txBody>
      </p:sp>
    </p:spTree>
    <p:extLst>
      <p:ext uri="{BB962C8B-B14F-4D97-AF65-F5344CB8AC3E}">
        <p14:creationId xmlns:p14="http://schemas.microsoft.com/office/powerpoint/2010/main" val="4200861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55</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1200" b="1" dirty="0" smtClean="0">
                <a:cs typeface="Arial" charset="0"/>
              </a:rPr>
              <a:t>2.4  First-Hop Redundancy Protocols</a:t>
            </a:r>
            <a:endParaRPr lang="en-GB" b="1" dirty="0" smtClean="0"/>
          </a:p>
        </p:txBody>
      </p:sp>
    </p:spTree>
    <p:extLst>
      <p:ext uri="{BB962C8B-B14F-4D97-AF65-F5344CB8AC3E}">
        <p14:creationId xmlns:p14="http://schemas.microsoft.com/office/powerpoint/2010/main" val="8555407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2.4.1.1</a:t>
            </a:r>
            <a:r>
              <a:rPr lang="en-US" b="1" baseline="0" dirty="0" smtClean="0"/>
              <a:t> Default Gateway Limitations</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56</a:t>
            </a:fld>
            <a:endParaRPr lang="en-US" dirty="0"/>
          </a:p>
        </p:txBody>
      </p:sp>
    </p:spTree>
    <p:extLst>
      <p:ext uri="{BB962C8B-B14F-4D97-AF65-F5344CB8AC3E}">
        <p14:creationId xmlns:p14="http://schemas.microsoft.com/office/powerpoint/2010/main" val="101619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2.1.1.3 Issues with Layer 1 Redundancy:</a:t>
            </a:r>
            <a:r>
              <a:rPr lang="en-US" b="1" baseline="0" dirty="0" smtClean="0"/>
              <a:t> Broadcast Storms</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a:t>
            </a:fld>
            <a:endParaRPr lang="en-US" dirty="0"/>
          </a:p>
        </p:txBody>
      </p:sp>
    </p:spTree>
    <p:extLst>
      <p:ext uri="{BB962C8B-B14F-4D97-AF65-F5344CB8AC3E}">
        <p14:creationId xmlns:p14="http://schemas.microsoft.com/office/powerpoint/2010/main" val="3864468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2.4.1.2</a:t>
            </a:r>
            <a:r>
              <a:rPr lang="en-US" b="1" baseline="0" dirty="0" smtClean="0"/>
              <a:t> Router Redundancy</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57</a:t>
            </a:fld>
            <a:endParaRPr lang="en-US" dirty="0"/>
          </a:p>
        </p:txBody>
      </p:sp>
    </p:spTree>
    <p:extLst>
      <p:ext uri="{BB962C8B-B14F-4D97-AF65-F5344CB8AC3E}">
        <p14:creationId xmlns:p14="http://schemas.microsoft.com/office/powerpoint/2010/main" val="115907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2.4.1.3</a:t>
            </a:r>
            <a:r>
              <a:rPr lang="en-US" b="1" baseline="0" dirty="0" smtClean="0"/>
              <a:t> Steps for Router Failover</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58</a:t>
            </a:fld>
            <a:endParaRPr lang="en-US" dirty="0"/>
          </a:p>
        </p:txBody>
      </p:sp>
    </p:spTree>
    <p:extLst>
      <p:ext uri="{BB962C8B-B14F-4D97-AF65-F5344CB8AC3E}">
        <p14:creationId xmlns:p14="http://schemas.microsoft.com/office/powerpoint/2010/main" val="1603817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2.4.2.1 </a:t>
            </a:r>
            <a:r>
              <a:rPr lang="en-US" b="1" baseline="0" dirty="0" smtClean="0"/>
              <a:t>First-Hop Redundancy Protocols</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59</a:t>
            </a:fld>
            <a:endParaRPr lang="en-US" dirty="0"/>
          </a:p>
        </p:txBody>
      </p:sp>
    </p:spTree>
    <p:extLst>
      <p:ext uri="{BB962C8B-B14F-4D97-AF65-F5344CB8AC3E}">
        <p14:creationId xmlns:p14="http://schemas.microsoft.com/office/powerpoint/2010/main" val="29359019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2.4.2.1 </a:t>
            </a:r>
            <a:r>
              <a:rPr lang="en-US" b="1" baseline="0" dirty="0" smtClean="0"/>
              <a:t>First-Hop Redundancy Protocols (cont.)</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60</a:t>
            </a:fld>
            <a:endParaRPr lang="en-US" dirty="0"/>
          </a:p>
        </p:txBody>
      </p:sp>
    </p:spTree>
    <p:extLst>
      <p:ext uri="{BB962C8B-B14F-4D97-AF65-F5344CB8AC3E}">
        <p14:creationId xmlns:p14="http://schemas.microsoft.com/office/powerpoint/2010/main" val="26776396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2.4.3.1 </a:t>
            </a:r>
            <a:r>
              <a:rPr lang="en-US" b="1" baseline="0" dirty="0" smtClean="0"/>
              <a:t>HSRP Verification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61</a:t>
            </a:fld>
            <a:endParaRPr lang="en-US" dirty="0"/>
          </a:p>
        </p:txBody>
      </p:sp>
    </p:spTree>
    <p:extLst>
      <p:ext uri="{BB962C8B-B14F-4D97-AF65-F5344CB8AC3E}">
        <p14:creationId xmlns:p14="http://schemas.microsoft.com/office/powerpoint/2010/main" val="2682640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2.4.3.2 </a:t>
            </a:r>
            <a:r>
              <a:rPr lang="en-US" b="1" baseline="0" dirty="0" smtClean="0"/>
              <a:t>GLBP Verification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62</a:t>
            </a:fld>
            <a:endParaRPr lang="en-US" dirty="0"/>
          </a:p>
        </p:txBody>
      </p:sp>
    </p:spTree>
    <p:extLst>
      <p:ext uri="{BB962C8B-B14F-4D97-AF65-F5344CB8AC3E}">
        <p14:creationId xmlns:p14="http://schemas.microsoft.com/office/powerpoint/2010/main" val="35150909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64</a:t>
            </a:fld>
            <a:endParaRPr lang="en-US"/>
          </a:p>
        </p:txBody>
      </p:sp>
    </p:spTree>
    <p:extLst>
      <p:ext uri="{BB962C8B-B14F-4D97-AF65-F5344CB8AC3E}">
        <p14:creationId xmlns:p14="http://schemas.microsoft.com/office/powerpoint/2010/main" val="37221881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67</a:t>
            </a:fld>
            <a:endParaRPr lang="en-US"/>
          </a:p>
        </p:txBody>
      </p:sp>
    </p:spTree>
    <p:extLst>
      <p:ext uri="{BB962C8B-B14F-4D97-AF65-F5344CB8AC3E}">
        <p14:creationId xmlns:p14="http://schemas.microsoft.com/office/powerpoint/2010/main" val="3591075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Cisco Version  </a:t>
            </a:r>
            <a:r>
              <a:rPr lang="en-US" dirty="0" smtClean="0"/>
              <a:t>(Reference:</a:t>
            </a:r>
            <a:r>
              <a:rPr lang="en-US" baseline="0" dirty="0" smtClean="0"/>
              <a:t> http://comet.lehman.cuny.edu/griffeth/classes/Spring07/Lectures/070410.pdf) </a:t>
            </a:r>
            <a:endParaRPr lang="en-US" dirty="0" smtClean="0"/>
          </a:p>
          <a:p>
            <a:endParaRPr lang="en-US" dirty="0" smtClean="0"/>
          </a:p>
          <a:p>
            <a:r>
              <a:rPr lang="en-US" sz="1200" kern="1200" dirty="0" smtClean="0">
                <a:solidFill>
                  <a:schemeClr val="tx1"/>
                </a:solidFill>
                <a:effectLst/>
                <a:latin typeface="+mn-lt"/>
                <a:ea typeface="+mn-ea"/>
                <a:cs typeface="+mn-cs"/>
              </a:rPr>
              <a:t>Not a min-weight spanning tree, but </a:t>
            </a:r>
            <a:r>
              <a:rPr lang="en-US" sz="1200" b="1" kern="1200" dirty="0" smtClean="0">
                <a:solidFill>
                  <a:schemeClr val="tx1"/>
                </a:solidFill>
                <a:effectLst/>
                <a:latin typeface="+mn-lt"/>
                <a:ea typeface="+mn-ea"/>
                <a:cs typeface="+mn-cs"/>
              </a:rPr>
              <a:t>a shortest-distance-to-root spanning tree</a:t>
            </a:r>
          </a:p>
          <a:p>
            <a:endParaRPr lang="en-US" dirty="0" smtClean="0"/>
          </a:p>
          <a:p>
            <a:r>
              <a:rPr lang="en-US" dirty="0" smtClean="0"/>
              <a:t>All processes send a BPDU (Basic Protocol Data Unit) at each round (actually, default is </a:t>
            </a:r>
            <a:r>
              <a:rPr lang="en-US" b="1" dirty="0" smtClean="0"/>
              <a:t>every 2 seconds </a:t>
            </a:r>
            <a:r>
              <a:rPr lang="en-US" dirty="0" smtClean="0"/>
              <a:t>– but we will describe this as a synchronous algorithm, running in rounds). The BPDU contains the id (MAC address) of the sending process, the id of the process it thinks is the root, and the distance from the sending process to its presumed root. </a:t>
            </a:r>
          </a:p>
          <a:p>
            <a:endParaRPr lang="en-US" dirty="0" smtClean="0"/>
          </a:p>
          <a:p>
            <a:r>
              <a:rPr lang="en-US" dirty="0" err="1" smtClean="0"/>
              <a:t>id:Int</a:t>
            </a:r>
            <a:r>
              <a:rPr lang="en-US" dirty="0" smtClean="0"/>
              <a:t> </a:t>
            </a:r>
          </a:p>
          <a:p>
            <a:r>
              <a:rPr lang="en-US" dirty="0" err="1" smtClean="0"/>
              <a:t>id:Int</a:t>
            </a:r>
            <a:r>
              <a:rPr lang="en-US" dirty="0" smtClean="0"/>
              <a:t> </a:t>
            </a:r>
          </a:p>
          <a:p>
            <a:r>
              <a:rPr lang="en-US" dirty="0" err="1" smtClean="0"/>
              <a:t>cost:Int</a:t>
            </a:r>
            <a:r>
              <a:rPr lang="en-US" dirty="0" smtClean="0"/>
              <a:t> </a:t>
            </a:r>
          </a:p>
          <a:p>
            <a:endParaRPr lang="en-US" dirty="0" smtClean="0"/>
          </a:p>
          <a:p>
            <a:r>
              <a:rPr lang="en-US" dirty="0" smtClean="0"/>
              <a:t>When a process receives a BPDU, it compares the ID of the root (designated by the neighbor that sent the BPDU) to the local value for the ID of the root. If the new root ID is lower, it replaces its local root ID with the new one and adds one to the cost in the incoming BPDU and makes that its cost to the root. If it receives different BPDU’s having different roots, it uses the “best,” i.e., the one with the lowest root ID and the lowest distance (if root Ids are the same). Finally it designates the port to which the sending neighbor is connected as the root port. (Effectively choosing its parent) </a:t>
            </a:r>
          </a:p>
          <a:p>
            <a:endParaRPr lang="en-US" dirty="0" smtClean="0"/>
          </a:p>
          <a:p>
            <a:r>
              <a:rPr lang="en-US" dirty="0" smtClean="0"/>
              <a:t>Note that this is </a:t>
            </a:r>
            <a:r>
              <a:rPr lang="en-US" b="1" dirty="0" smtClean="0"/>
              <a:t>essentially BFS</a:t>
            </a:r>
            <a:r>
              <a:rPr lang="en-US" dirty="0" smtClean="0"/>
              <a:t>. </a:t>
            </a:r>
          </a:p>
          <a:p>
            <a:endParaRPr lang="en-US" dirty="0" smtClean="0"/>
          </a:p>
          <a:p>
            <a:r>
              <a:rPr lang="en-US" dirty="0" smtClean="0"/>
              <a:t>Designated ports are then chosen: for each network it is on, the bridge checks incoming BPDUs. If its own cost is lowest, or if it is tied with another bridge on cost and its id is smaller, it is the designated bridge, and its port on that network segment is the designated port. If it has multiple ports on the network segment, it chooses the one with the lowest id.</a:t>
            </a:r>
          </a:p>
          <a:p>
            <a:endParaRPr lang="en-US" dirty="0" smtClean="0"/>
          </a:p>
          <a:p>
            <a:r>
              <a:rPr lang="en-US" b="1" dirty="0" smtClean="0"/>
              <a:t>Relationship to BFS: </a:t>
            </a:r>
          </a:p>
          <a:p>
            <a:r>
              <a:rPr lang="en-US" b="1" dirty="0" smtClean="0"/>
              <a:t>If we ignore all BPDU’s except those carrying the ID of the eventual root, it will look just like BFS</a:t>
            </a:r>
            <a:r>
              <a:rPr lang="en-US" dirty="0" smtClean="0"/>
              <a:t>. This is the basic idea behind simulation, which I introduce next.</a:t>
            </a:r>
          </a:p>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68</a:t>
            </a:fld>
            <a:endParaRPr lang="en-US"/>
          </a:p>
        </p:txBody>
      </p:sp>
    </p:spTree>
    <p:extLst>
      <p:ext uri="{BB962C8B-B14F-4D97-AF65-F5344CB8AC3E}">
        <p14:creationId xmlns:p14="http://schemas.microsoft.com/office/powerpoint/2010/main" val="375222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2.1.1.3 Issues with Layer 1 Redundancy:</a:t>
            </a:r>
            <a:r>
              <a:rPr lang="en-US" b="1" baseline="0" dirty="0" smtClean="0"/>
              <a:t> Broadcast Storms (cont.)</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a:t>
            </a:fld>
            <a:endParaRPr lang="en-US" dirty="0"/>
          </a:p>
        </p:txBody>
      </p:sp>
    </p:spTree>
    <p:extLst>
      <p:ext uri="{BB962C8B-B14F-4D97-AF65-F5344CB8AC3E}">
        <p14:creationId xmlns:p14="http://schemas.microsoft.com/office/powerpoint/2010/main" val="57483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2.1.1.4</a:t>
            </a:r>
            <a:r>
              <a:rPr lang="en-US" b="1" baseline="0" dirty="0" smtClean="0"/>
              <a:t> Issues with Layer 1 Redundancy: Duplicate Unicast Frames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8</a:t>
            </a:fld>
            <a:endParaRPr lang="en-US" dirty="0"/>
          </a:p>
        </p:txBody>
      </p:sp>
    </p:spTree>
    <p:extLst>
      <p:ext uri="{BB962C8B-B14F-4D97-AF65-F5344CB8AC3E}">
        <p14:creationId xmlns:p14="http://schemas.microsoft.com/office/powerpoint/2010/main" val="76591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2.1.1.4</a:t>
            </a:r>
            <a:r>
              <a:rPr lang="en-US" b="1" baseline="0" dirty="0" smtClean="0"/>
              <a:t> Issues with Layer 1 Redundancy: Duplicate </a:t>
            </a:r>
            <a:r>
              <a:rPr lang="en-US" b="1" baseline="0" dirty="0" err="1" smtClean="0"/>
              <a:t>Unicast</a:t>
            </a:r>
            <a:r>
              <a:rPr lang="en-US" b="1" baseline="0" dirty="0" smtClean="0"/>
              <a:t> Frames (cont.)</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9</a:t>
            </a:fld>
            <a:endParaRPr lang="en-US" dirty="0"/>
          </a:p>
        </p:txBody>
      </p:sp>
    </p:spTree>
    <p:extLst>
      <p:ext uri="{BB962C8B-B14F-4D97-AF65-F5344CB8AC3E}">
        <p14:creationId xmlns:p14="http://schemas.microsoft.com/office/powerpoint/2010/main" val="313377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10</a:t>
            </a:fld>
            <a:endParaRPr lang="en-US" dirty="0"/>
          </a:p>
        </p:txBody>
      </p:sp>
    </p:spTree>
    <p:extLst>
      <p:ext uri="{BB962C8B-B14F-4D97-AF65-F5344CB8AC3E}">
        <p14:creationId xmlns:p14="http://schemas.microsoft.com/office/powerpoint/2010/main" val="664671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35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0094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328608"/>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42870"/>
            <a:ext cx="1457324" cy="528868"/>
          </a:xfrm>
          <a:prstGeom prst="rect">
            <a:avLst/>
          </a:prstGeom>
        </p:spPr>
      </p:pic>
    </p:spTree>
    <p:extLst>
      <p:ext uri="{BB962C8B-B14F-4D97-AF65-F5344CB8AC3E}">
        <p14:creationId xmlns:p14="http://schemas.microsoft.com/office/powerpoint/2010/main" val="421308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smtClean="0"/>
            </a:lvl1pPr>
          </a:lstStyle>
          <a:p>
            <a:pPr>
              <a:defRPr/>
            </a:pPr>
            <a:fld id="{1FC0B17A-E363-4106-B3B1-8DC70947AB57}" type="slidenum">
              <a:rPr lang="en-US" altLang="en-US"/>
              <a:pPr>
                <a:defRPr/>
              </a:pPr>
              <a:t>‹#›</a:t>
            </a:fld>
            <a:endParaRPr lang="en-US" altLang="en-US"/>
          </a:p>
        </p:txBody>
      </p:sp>
    </p:spTree>
    <p:extLst>
      <p:ext uri="{BB962C8B-B14F-4D97-AF65-F5344CB8AC3E}">
        <p14:creationId xmlns:p14="http://schemas.microsoft.com/office/powerpoint/2010/main" val="261969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490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91D0C-A58D-4FE6-B654-B11D31949D8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169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91D0C-A58D-4FE6-B654-B11D31949D88}"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982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91D0C-A58D-4FE6-B654-B11D31949D88}"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58562-3721-4F38-A923-AF7DE2877E65}" type="slidenum">
              <a:rPr lang="en-US" smtClean="0"/>
              <a:t>‹#›</a:t>
            </a:fld>
            <a:endParaRPr lang="en-US"/>
          </a:p>
        </p:txBody>
      </p:sp>
      <p:sp>
        <p:nvSpPr>
          <p:cNvPr id="11" name="Rectangle 10"/>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2038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8291D0C-A58D-4FE6-B654-B11D31949D88}"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58562-3721-4F38-A923-AF7DE2877E65}" type="slidenum">
              <a:rPr lang="en-US" smtClean="0"/>
              <a:t>‹#›</a:t>
            </a:fld>
            <a:endParaRPr lang="en-US"/>
          </a:p>
        </p:txBody>
      </p:sp>
      <p:sp>
        <p:nvSpPr>
          <p:cNvPr id="7" name="Rectangle 6"/>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62084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91D0C-A58D-4FE6-B654-B11D31949D88}"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58562-3721-4F38-A923-AF7DE2877E65}" type="slidenum">
              <a:rPr lang="en-US" smtClean="0"/>
              <a:t>‹#›</a:t>
            </a:fld>
            <a:endParaRPr lang="en-US"/>
          </a:p>
        </p:txBody>
      </p:sp>
      <p:sp>
        <p:nvSpPr>
          <p:cNvPr id="6" name="Rectangle 5"/>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59753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8132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31626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91D0C-A58D-4FE6-B654-B11D31949D88}" type="datetimeFigureOut">
              <a:rPr lang="en-US" smtClean="0"/>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58562-3721-4F38-A923-AF7DE2877E65}" type="slidenum">
              <a:rPr lang="en-US" smtClean="0"/>
              <a:t>‹#›</a:t>
            </a:fld>
            <a:endParaRPr lang="en-US"/>
          </a:p>
        </p:txBody>
      </p:sp>
    </p:spTree>
    <p:extLst>
      <p:ext uri="{BB962C8B-B14F-4D97-AF65-F5344CB8AC3E}">
        <p14:creationId xmlns:p14="http://schemas.microsoft.com/office/powerpoint/2010/main" val="2826675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codes/Chap13/dfs/dfs.java" TargetMode="Externa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hyperlink" Target="codes/Chap13/bfs/bfs.java" TargetMode="Externa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Spanning Tree Protocols</a:t>
            </a:r>
            <a:endParaRPr lang="en-US" dirty="0">
              <a:solidFill>
                <a:srgbClr val="C00000"/>
              </a:solidFill>
            </a:endParaRPr>
          </a:p>
        </p:txBody>
      </p:sp>
      <p:sp>
        <p:nvSpPr>
          <p:cNvPr id="3" name="Subtitle 2"/>
          <p:cNvSpPr>
            <a:spLocks noGrp="1"/>
          </p:cNvSpPr>
          <p:nvPr>
            <p:ph type="subTitle" idx="1"/>
          </p:nvPr>
        </p:nvSpPr>
        <p:spPr/>
        <p:txBody>
          <a:bodyPr>
            <a:normAutofit fontScale="77500" lnSpcReduction="20000"/>
          </a:bodyPr>
          <a:lstStyle/>
          <a:p>
            <a:endParaRPr lang="en-US" sz="3600" dirty="0" smtClean="0"/>
          </a:p>
          <a:p>
            <a:r>
              <a:rPr lang="en-US" sz="3600" dirty="0" smtClean="0"/>
              <a:t>Hwajung Lee</a:t>
            </a:r>
          </a:p>
          <a:p>
            <a:endParaRPr lang="en-US" sz="3600" dirty="0" smtClean="0"/>
          </a:p>
          <a:p>
            <a:r>
              <a:rPr lang="en-US" b="1" dirty="0" smtClean="0"/>
              <a:t>Modified </a:t>
            </a:r>
            <a:r>
              <a:rPr lang="en-US" b="1" dirty="0"/>
              <a:t>from Slides Courtesy of Cisco Networking Academy</a:t>
            </a:r>
          </a:p>
          <a:p>
            <a:endParaRPr lang="en-US" dirty="0" smtClean="0"/>
          </a:p>
          <a:p>
            <a:endParaRPr lang="en-US" dirty="0"/>
          </a:p>
        </p:txBody>
      </p:sp>
      <p:sp>
        <p:nvSpPr>
          <p:cNvPr id="4" name="Rectangle 3"/>
          <p:cNvSpPr/>
          <p:nvPr/>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04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365125"/>
            <a:ext cx="10872537" cy="1325563"/>
          </a:xfrm>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sp>
        <p:nvSpPr>
          <p:cNvPr id="3" name="Content Placeholder 2"/>
          <p:cNvSpPr>
            <a:spLocks noGrp="1"/>
          </p:cNvSpPr>
          <p:nvPr>
            <p:ph idx="1"/>
          </p:nvPr>
        </p:nvSpPr>
        <p:spPr>
          <a:xfrm>
            <a:off x="601579" y="1751184"/>
            <a:ext cx="10752221" cy="4310605"/>
          </a:xfrm>
        </p:spPr>
        <p:txBody>
          <a:bodyPr>
            <a:noAutofit/>
          </a:bodyPr>
          <a:lstStyle/>
          <a:p>
            <a:r>
              <a:rPr lang="en-US" dirty="0"/>
              <a:t>STP ensures that there is only one logical path between all destinations on the network by intentionally blocking redundant paths that could cause a loop. </a:t>
            </a:r>
          </a:p>
          <a:p>
            <a:r>
              <a:rPr lang="en-US" dirty="0"/>
              <a:t>A port is considered blocked when user data is prevented from entering or leaving that port. This does not include bridge protocol data unit (BPDU) frames that are used by STP to prevent loops. </a:t>
            </a:r>
          </a:p>
          <a:p>
            <a:r>
              <a:rPr lang="en-US" dirty="0"/>
              <a:t>The physical paths still exist to provide redundancy, but these paths are disabled to prevent the loops from occurring. </a:t>
            </a:r>
          </a:p>
          <a:p>
            <a:r>
              <a:rPr lang="en-US" dirty="0"/>
              <a:t>If the path is ever needed to compensate for a network cable or switch failure, STP recalculates the paths and unblocks the necessary ports to allow the redundant path to become active.</a:t>
            </a:r>
          </a:p>
        </p:txBody>
      </p:sp>
    </p:spTree>
    <p:extLst>
      <p:ext uri="{BB962C8B-B14F-4D97-AF65-F5344CB8AC3E}">
        <p14:creationId xmlns:p14="http://schemas.microsoft.com/office/powerpoint/2010/main" val="333316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9"/>
          <p:cNvSpPr>
            <a:spLocks noChangeShapeType="1"/>
          </p:cNvSpPr>
          <p:nvPr/>
        </p:nvSpPr>
        <p:spPr bwMode="auto">
          <a:xfrm flipV="1">
            <a:off x="2895600" y="4183063"/>
            <a:ext cx="533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1" name="Line 10"/>
          <p:cNvSpPr>
            <a:spLocks noChangeShapeType="1"/>
          </p:cNvSpPr>
          <p:nvPr/>
        </p:nvSpPr>
        <p:spPr bwMode="auto">
          <a:xfrm>
            <a:off x="3733800" y="4106863"/>
            <a:ext cx="6096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Line 11"/>
          <p:cNvSpPr>
            <a:spLocks noChangeShapeType="1"/>
          </p:cNvSpPr>
          <p:nvPr/>
        </p:nvSpPr>
        <p:spPr bwMode="auto">
          <a:xfrm flipH="1">
            <a:off x="4038600" y="4868863"/>
            <a:ext cx="381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Line 12"/>
          <p:cNvSpPr>
            <a:spLocks noChangeShapeType="1"/>
          </p:cNvSpPr>
          <p:nvPr/>
        </p:nvSpPr>
        <p:spPr bwMode="auto">
          <a:xfrm flipH="1">
            <a:off x="3200400" y="5554663"/>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13"/>
          <p:cNvSpPr>
            <a:spLocks noChangeShapeType="1"/>
          </p:cNvSpPr>
          <p:nvPr/>
        </p:nvSpPr>
        <p:spPr bwMode="auto">
          <a:xfrm flipH="1" flipV="1">
            <a:off x="2743200" y="4716463"/>
            <a:ext cx="2286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14"/>
          <p:cNvSpPr>
            <a:spLocks noChangeShapeType="1"/>
          </p:cNvSpPr>
          <p:nvPr/>
        </p:nvSpPr>
        <p:spPr bwMode="auto">
          <a:xfrm flipH="1">
            <a:off x="3124200" y="4259263"/>
            <a:ext cx="457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15"/>
          <p:cNvSpPr>
            <a:spLocks noChangeShapeType="1"/>
          </p:cNvSpPr>
          <p:nvPr/>
        </p:nvSpPr>
        <p:spPr bwMode="auto">
          <a:xfrm>
            <a:off x="3657600" y="4259263"/>
            <a:ext cx="3048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16"/>
          <p:cNvSpPr>
            <a:spLocks noChangeShapeType="1"/>
          </p:cNvSpPr>
          <p:nvPr/>
        </p:nvSpPr>
        <p:spPr bwMode="auto">
          <a:xfrm>
            <a:off x="2895600" y="4640263"/>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7"/>
          <p:cNvSpPr>
            <a:spLocks noChangeShapeType="1"/>
          </p:cNvSpPr>
          <p:nvPr/>
        </p:nvSpPr>
        <p:spPr bwMode="auto">
          <a:xfrm flipV="1">
            <a:off x="3200400" y="4792663"/>
            <a:ext cx="1066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8"/>
          <p:cNvSpPr>
            <a:spLocks noChangeShapeType="1"/>
          </p:cNvSpPr>
          <p:nvPr/>
        </p:nvSpPr>
        <p:spPr bwMode="auto">
          <a:xfrm>
            <a:off x="2895600" y="4716463"/>
            <a:ext cx="9906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9058" name="Rectangle 2"/>
          <p:cNvSpPr>
            <a:spLocks noGrp="1" noChangeArrowheads="1"/>
          </p:cNvSpPr>
          <p:nvPr>
            <p:ph type="title"/>
          </p:nvPr>
        </p:nvSpPr>
        <p:spPr/>
        <p:txBody>
          <a:bodyPr/>
          <a:lstStyle/>
          <a:p>
            <a:pPr>
              <a:defRPr/>
            </a:pPr>
            <a:r>
              <a:rPr lang="en-US" altLang="ko-KR" dirty="0">
                <a:solidFill>
                  <a:srgbClr val="C00000"/>
                </a:solidFill>
                <a:ea typeface="굴림" pitchFamily="50" charset="-127"/>
              </a:rPr>
              <a:t>Minimum Spanning Trees (MST)</a:t>
            </a:r>
            <a:endParaRPr lang="en-US" dirty="0">
              <a:solidFill>
                <a:srgbClr val="C00000"/>
              </a:solidFill>
            </a:endParaRPr>
          </a:p>
        </p:txBody>
      </p:sp>
      <p:sp>
        <p:nvSpPr>
          <p:cNvPr id="22541" name="Rectangle 3"/>
          <p:cNvSpPr>
            <a:spLocks noGrp="1" noChangeArrowheads="1"/>
          </p:cNvSpPr>
          <p:nvPr>
            <p:ph idx="1"/>
          </p:nvPr>
        </p:nvSpPr>
        <p:spPr>
          <a:xfrm>
            <a:off x="838200" y="1600201"/>
            <a:ext cx="10515600" cy="4625975"/>
          </a:xfrm>
        </p:spPr>
        <p:txBody>
          <a:bodyPr/>
          <a:lstStyle/>
          <a:p>
            <a:pPr eaLnBrk="1" hangingPunct="1"/>
            <a:r>
              <a:rPr lang="en-US" altLang="ko-KR" dirty="0" smtClean="0">
                <a:ea typeface="굴림" panose="020B0600000101010101" pitchFamily="34" charset="-127"/>
              </a:rPr>
              <a:t>To find the minimum number of edges necessary to connect all the edges in a graph.</a:t>
            </a:r>
          </a:p>
          <a:p>
            <a:pPr eaLnBrk="1" hangingPunct="1"/>
            <a:r>
              <a:rPr lang="en-US" altLang="ko-KR" dirty="0" smtClean="0">
                <a:ea typeface="굴림" panose="020B0600000101010101" pitchFamily="34" charset="-127"/>
              </a:rPr>
              <a:t>It can be implemented using DFS or BFS.</a:t>
            </a:r>
          </a:p>
        </p:txBody>
      </p:sp>
      <p:sp>
        <p:nvSpPr>
          <p:cNvPr id="22542" name="Oval 4"/>
          <p:cNvSpPr>
            <a:spLocks noChangeArrowheads="1"/>
          </p:cNvSpPr>
          <p:nvPr/>
        </p:nvSpPr>
        <p:spPr bwMode="auto">
          <a:xfrm>
            <a:off x="3352800" y="38782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2543" name="Oval 5"/>
          <p:cNvSpPr>
            <a:spLocks noChangeArrowheads="1"/>
          </p:cNvSpPr>
          <p:nvPr/>
        </p:nvSpPr>
        <p:spPr bwMode="auto">
          <a:xfrm>
            <a:off x="4191000" y="44116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2544" name="Oval 6"/>
          <p:cNvSpPr>
            <a:spLocks noChangeArrowheads="1"/>
          </p:cNvSpPr>
          <p:nvPr/>
        </p:nvSpPr>
        <p:spPr bwMode="auto">
          <a:xfrm>
            <a:off x="28956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2545" name="Oval 7"/>
          <p:cNvSpPr>
            <a:spLocks noChangeArrowheads="1"/>
          </p:cNvSpPr>
          <p:nvPr/>
        </p:nvSpPr>
        <p:spPr bwMode="auto">
          <a:xfrm>
            <a:off x="37338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22546" name="Oval 8"/>
          <p:cNvSpPr>
            <a:spLocks noChangeArrowheads="1"/>
          </p:cNvSpPr>
          <p:nvPr/>
        </p:nvSpPr>
        <p:spPr bwMode="auto">
          <a:xfrm>
            <a:off x="2514600" y="43354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2547" name="Line 20"/>
          <p:cNvSpPr>
            <a:spLocks noChangeShapeType="1"/>
          </p:cNvSpPr>
          <p:nvPr/>
        </p:nvSpPr>
        <p:spPr bwMode="auto">
          <a:xfrm flipV="1">
            <a:off x="6629400" y="4183063"/>
            <a:ext cx="533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Line 23"/>
          <p:cNvSpPr>
            <a:spLocks noChangeShapeType="1"/>
          </p:cNvSpPr>
          <p:nvPr/>
        </p:nvSpPr>
        <p:spPr bwMode="auto">
          <a:xfrm flipH="1">
            <a:off x="6934200" y="5554663"/>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27"/>
          <p:cNvSpPr>
            <a:spLocks noChangeShapeType="1"/>
          </p:cNvSpPr>
          <p:nvPr/>
        </p:nvSpPr>
        <p:spPr bwMode="auto">
          <a:xfrm>
            <a:off x="6629400" y="4640263"/>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0" name="Line 28"/>
          <p:cNvSpPr>
            <a:spLocks noChangeShapeType="1"/>
          </p:cNvSpPr>
          <p:nvPr/>
        </p:nvSpPr>
        <p:spPr bwMode="auto">
          <a:xfrm flipV="1">
            <a:off x="6934200" y="4792663"/>
            <a:ext cx="1066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1" name="Oval 30"/>
          <p:cNvSpPr>
            <a:spLocks noChangeArrowheads="1"/>
          </p:cNvSpPr>
          <p:nvPr/>
        </p:nvSpPr>
        <p:spPr bwMode="auto">
          <a:xfrm>
            <a:off x="7086600" y="38782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2552" name="Oval 31"/>
          <p:cNvSpPr>
            <a:spLocks noChangeArrowheads="1"/>
          </p:cNvSpPr>
          <p:nvPr/>
        </p:nvSpPr>
        <p:spPr bwMode="auto">
          <a:xfrm>
            <a:off x="7924800" y="44116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2553" name="Oval 32"/>
          <p:cNvSpPr>
            <a:spLocks noChangeArrowheads="1"/>
          </p:cNvSpPr>
          <p:nvPr/>
        </p:nvSpPr>
        <p:spPr bwMode="auto">
          <a:xfrm>
            <a:off x="66294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2554" name="Oval 33"/>
          <p:cNvSpPr>
            <a:spLocks noChangeArrowheads="1"/>
          </p:cNvSpPr>
          <p:nvPr/>
        </p:nvSpPr>
        <p:spPr bwMode="auto">
          <a:xfrm>
            <a:off x="74676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22555" name="Oval 34"/>
          <p:cNvSpPr>
            <a:spLocks noChangeArrowheads="1"/>
          </p:cNvSpPr>
          <p:nvPr/>
        </p:nvSpPr>
        <p:spPr bwMode="auto">
          <a:xfrm>
            <a:off x="6248400" y="43354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2556" name="Text Box 35"/>
          <p:cNvSpPr txBox="1">
            <a:spLocks noChangeArrowheads="1"/>
          </p:cNvSpPr>
          <p:nvPr/>
        </p:nvSpPr>
        <p:spPr bwMode="auto">
          <a:xfrm>
            <a:off x="2514600" y="6011863"/>
            <a:ext cx="2122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Extra Edges</a:t>
            </a:r>
            <a:endParaRPr lang="en-US" altLang="en-US"/>
          </a:p>
        </p:txBody>
      </p:sp>
      <p:sp>
        <p:nvSpPr>
          <p:cNvPr id="22557" name="Text Box 36"/>
          <p:cNvSpPr txBox="1">
            <a:spLocks noChangeArrowheads="1"/>
          </p:cNvSpPr>
          <p:nvPr/>
        </p:nvSpPr>
        <p:spPr bwMode="auto">
          <a:xfrm>
            <a:off x="5486401" y="6011863"/>
            <a:ext cx="450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Minimum Number of Edges</a:t>
            </a:r>
            <a:endParaRPr lang="en-US" altLang="en-US"/>
          </a:p>
        </p:txBody>
      </p:sp>
    </p:spTree>
    <p:extLst>
      <p:ext uri="{BB962C8B-B14F-4D97-AF65-F5344CB8AC3E}">
        <p14:creationId xmlns:p14="http://schemas.microsoft.com/office/powerpoint/2010/main" val="226973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a:defRPr/>
            </a:pPr>
            <a:r>
              <a:rPr lang="en-US" altLang="ko-KR" dirty="0">
                <a:solidFill>
                  <a:srgbClr val="C00000"/>
                </a:solidFill>
                <a:ea typeface="굴림" pitchFamily="50" charset="-127"/>
              </a:rPr>
              <a:t>Searches</a:t>
            </a:r>
            <a:endParaRPr lang="en-US" dirty="0">
              <a:solidFill>
                <a:srgbClr val="C00000"/>
              </a:solidFill>
            </a:endParaRPr>
          </a:p>
        </p:txBody>
      </p:sp>
      <p:sp>
        <p:nvSpPr>
          <p:cNvPr id="19459" name="Rectangle 3"/>
          <p:cNvSpPr>
            <a:spLocks noGrp="1" noChangeArrowheads="1"/>
          </p:cNvSpPr>
          <p:nvPr>
            <p:ph idx="1"/>
          </p:nvPr>
        </p:nvSpPr>
        <p:spPr/>
        <p:txBody>
          <a:bodyPr/>
          <a:lstStyle/>
          <a:p>
            <a:pPr eaLnBrk="1" hangingPunct="1"/>
            <a:r>
              <a:rPr lang="en-US" altLang="ko-KR" dirty="0" smtClean="0">
                <a:ea typeface="굴림" panose="020B0600000101010101" pitchFamily="34" charset="-127"/>
              </a:rPr>
              <a:t>Depth-first search</a:t>
            </a:r>
          </a:p>
          <a:p>
            <a:pPr lvl="1" eaLnBrk="1" hangingPunct="1"/>
            <a:r>
              <a:rPr lang="en-US" altLang="ko-KR" dirty="0" smtClean="0">
                <a:ea typeface="굴림" panose="020B0600000101010101" pitchFamily="34" charset="-127"/>
              </a:rPr>
              <a:t>The algorithm acts as through it wants to get as far away from the starting point as quickly as possible.</a:t>
            </a:r>
          </a:p>
          <a:p>
            <a:pPr lvl="1" eaLnBrk="1" hangingPunct="1"/>
            <a:r>
              <a:rPr lang="en-US" altLang="ko-KR" dirty="0" smtClean="0">
                <a:ea typeface="굴림" panose="020B0600000101010101" pitchFamily="34" charset="-127"/>
              </a:rPr>
              <a:t>Can use a stack</a:t>
            </a:r>
          </a:p>
          <a:p>
            <a:pPr eaLnBrk="1" hangingPunct="1"/>
            <a:r>
              <a:rPr lang="en-US" altLang="ko-KR" dirty="0" smtClean="0">
                <a:ea typeface="굴림" panose="020B0600000101010101" pitchFamily="34" charset="-127"/>
              </a:rPr>
              <a:t>Breadth-first search</a:t>
            </a:r>
          </a:p>
          <a:p>
            <a:pPr lvl="1" eaLnBrk="1" hangingPunct="1"/>
            <a:r>
              <a:rPr lang="en-US" altLang="ko-KR" dirty="0" smtClean="0">
                <a:ea typeface="굴림" panose="020B0600000101010101" pitchFamily="34" charset="-127"/>
              </a:rPr>
              <a:t>The algorithm likes to stay as close as possible to the starting points.</a:t>
            </a:r>
          </a:p>
          <a:p>
            <a:pPr lvl="1" eaLnBrk="1" hangingPunct="1"/>
            <a:r>
              <a:rPr lang="en-US" altLang="ko-KR" dirty="0" smtClean="0">
                <a:ea typeface="굴림" panose="020B0600000101010101" pitchFamily="34" charset="-127"/>
              </a:rPr>
              <a:t>Can use a queue</a:t>
            </a:r>
          </a:p>
          <a:p>
            <a:pPr lvl="1" eaLnBrk="1" hangingPunct="1"/>
            <a:endParaRPr lang="en-US" altLang="en-US" dirty="0" smtClean="0"/>
          </a:p>
        </p:txBody>
      </p:sp>
    </p:spTree>
    <p:extLst>
      <p:ext uri="{BB962C8B-B14F-4D97-AF65-F5344CB8AC3E}">
        <p14:creationId xmlns:p14="http://schemas.microsoft.com/office/powerpoint/2010/main" val="1561572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7"/>
          <p:cNvSpPr>
            <a:spLocks noChangeShapeType="1"/>
          </p:cNvSpPr>
          <p:nvPr/>
        </p:nvSpPr>
        <p:spPr bwMode="auto">
          <a:xfrm flipV="1">
            <a:off x="2362200" y="1921032"/>
            <a:ext cx="6858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3" name="Line 18"/>
          <p:cNvSpPr>
            <a:spLocks noChangeShapeType="1"/>
          </p:cNvSpPr>
          <p:nvPr/>
        </p:nvSpPr>
        <p:spPr bwMode="auto">
          <a:xfrm>
            <a:off x="3429000" y="1692432"/>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Line 19"/>
          <p:cNvSpPr>
            <a:spLocks noChangeShapeType="1"/>
          </p:cNvSpPr>
          <p:nvPr/>
        </p:nvSpPr>
        <p:spPr bwMode="auto">
          <a:xfrm>
            <a:off x="4419600" y="1692432"/>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Line 20"/>
          <p:cNvSpPr>
            <a:spLocks noChangeShapeType="1"/>
          </p:cNvSpPr>
          <p:nvPr/>
        </p:nvSpPr>
        <p:spPr bwMode="auto">
          <a:xfrm flipV="1">
            <a:off x="2514600" y="2835432"/>
            <a:ext cx="4572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6" name="Line 21"/>
          <p:cNvSpPr>
            <a:spLocks noChangeShapeType="1"/>
          </p:cNvSpPr>
          <p:nvPr/>
        </p:nvSpPr>
        <p:spPr bwMode="auto">
          <a:xfrm>
            <a:off x="2438400" y="3216432"/>
            <a:ext cx="609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Line 23"/>
          <p:cNvSpPr>
            <a:spLocks noChangeShapeType="1"/>
          </p:cNvSpPr>
          <p:nvPr/>
        </p:nvSpPr>
        <p:spPr bwMode="auto">
          <a:xfrm>
            <a:off x="3429000" y="3673632"/>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24"/>
          <p:cNvSpPr>
            <a:spLocks noChangeShapeType="1"/>
          </p:cNvSpPr>
          <p:nvPr/>
        </p:nvSpPr>
        <p:spPr bwMode="auto">
          <a:xfrm>
            <a:off x="4419600" y="3673632"/>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25"/>
          <p:cNvSpPr>
            <a:spLocks noChangeShapeType="1"/>
          </p:cNvSpPr>
          <p:nvPr/>
        </p:nvSpPr>
        <p:spPr bwMode="auto">
          <a:xfrm>
            <a:off x="2362200" y="3368832"/>
            <a:ext cx="685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034" name="Rectangle 2"/>
          <p:cNvSpPr>
            <a:spLocks noGrp="1" noChangeArrowheads="1"/>
          </p:cNvSpPr>
          <p:nvPr>
            <p:ph type="title"/>
          </p:nvPr>
        </p:nvSpPr>
        <p:spPr/>
        <p:txBody>
          <a:bodyPr/>
          <a:lstStyle/>
          <a:p>
            <a:pPr>
              <a:defRPr/>
            </a:pPr>
            <a:r>
              <a:rPr lang="en-US" altLang="ko-KR" b="1" dirty="0">
                <a:solidFill>
                  <a:srgbClr val="C00000"/>
                </a:solidFill>
                <a:effectLst>
                  <a:outerShdw blurRad="38100" dist="38100" dir="2700000" algn="tl">
                    <a:srgbClr val="000000">
                      <a:alpha val="43137"/>
                    </a:srgbClr>
                  </a:outerShdw>
                </a:effectLst>
                <a:ea typeface="굴림" pitchFamily="50" charset="-127"/>
              </a:rPr>
              <a:t>Depth-First Search</a:t>
            </a:r>
            <a:endParaRPr lang="en-US" b="1" dirty="0">
              <a:solidFill>
                <a:srgbClr val="C00000"/>
              </a:solidFill>
              <a:effectLst>
                <a:outerShdw blurRad="38100" dist="38100" dir="2700000" algn="tl">
                  <a:srgbClr val="000000">
                    <a:alpha val="43137"/>
                  </a:srgbClr>
                </a:outerShdw>
              </a:effectLst>
            </a:endParaRPr>
          </a:p>
        </p:txBody>
      </p:sp>
      <p:graphicFrame>
        <p:nvGraphicFramePr>
          <p:cNvPr id="428148" name="Group 116"/>
          <p:cNvGraphicFramePr>
            <a:graphicFrameLocks noGrp="1"/>
          </p:cNvGraphicFramePr>
          <p:nvPr>
            <p:ph sz="half" idx="1"/>
            <p:extLst>
              <p:ext uri="{D42A27DB-BD31-4B8C-83A1-F6EECF244321}">
                <p14:modId xmlns:p14="http://schemas.microsoft.com/office/powerpoint/2010/main" val="1919283029"/>
              </p:ext>
            </p:extLst>
          </p:nvPr>
        </p:nvGraphicFramePr>
        <p:xfrm>
          <a:off x="6629400" y="1740057"/>
          <a:ext cx="3505200" cy="4694246"/>
        </p:xfrm>
        <a:graphic>
          <a:graphicData uri="http://schemas.openxmlformats.org/drawingml/2006/table">
            <a:tbl>
              <a:tblPr/>
              <a:tblGrid>
                <a:gridCol w="1752600"/>
                <a:gridCol w="1752600"/>
              </a:tblGrid>
              <a:tr h="304820">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dirty="0" smtClean="0">
                          <a:ln>
                            <a:noFill/>
                          </a:ln>
                          <a:solidFill>
                            <a:schemeClr val="tx1"/>
                          </a:solidFill>
                          <a:effectLst/>
                          <a:latin typeface="Tahoma" pitchFamily="34" charset="0"/>
                          <a:ea typeface="굴림" pitchFamily="50" charset="-127"/>
                        </a:rPr>
                        <a:t>Event</a:t>
                      </a:r>
                      <a:endParaRPr kumimoji="0" lang="en-US" sz="1200" b="1" i="0" u="none" strike="noStrike" cap="none" normalizeH="0" baseline="0" dirty="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Stack</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dirty="0" smtClean="0">
                          <a:ln>
                            <a:noFill/>
                          </a:ln>
                          <a:solidFill>
                            <a:schemeClr val="tx1"/>
                          </a:solidFill>
                          <a:effectLst/>
                          <a:latin typeface="Tahoma" pitchFamily="34" charset="0"/>
                          <a:ea typeface="굴림" pitchFamily="50" charset="-127"/>
                        </a:rPr>
                        <a:t>ABFH</a:t>
                      </a:r>
                      <a:endParaRPr kumimoji="0" lang="en-US" sz="1000" b="1" i="0" u="none" strike="noStrike" cap="none" normalizeH="0" baseline="0" dirty="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dirty="0" smtClean="0">
                          <a:ln>
                            <a:noFill/>
                          </a:ln>
                          <a:solidFill>
                            <a:schemeClr val="tx1"/>
                          </a:solidFill>
                          <a:effectLst/>
                          <a:latin typeface="Tahoma" pitchFamily="34" charset="0"/>
                          <a:ea typeface="굴림" pitchFamily="50" charset="-127"/>
                        </a:rPr>
                        <a:t>Empty</a:t>
                      </a:r>
                      <a:endParaRPr kumimoji="0" lang="en-US" sz="1000" b="1" i="0" u="none" strike="noStrike" cap="none" normalizeH="0" baseline="0" dirty="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53" name="Rectangle 8"/>
          <p:cNvSpPr>
            <a:spLocks noGrp="1" noChangeArrowheads="1"/>
          </p:cNvSpPr>
          <p:nvPr>
            <p:ph type="body" sz="half" idx="2"/>
          </p:nvPr>
        </p:nvSpPr>
        <p:spPr>
          <a:xfrm>
            <a:off x="6197600" y="1311433"/>
            <a:ext cx="5384800" cy="4525963"/>
          </a:xfrm>
        </p:spPr>
        <p:txBody>
          <a:bodyPr/>
          <a:lstStyle/>
          <a:p>
            <a:pPr eaLnBrk="1" hangingPunct="1"/>
            <a:r>
              <a:rPr lang="en-US" altLang="ko-KR" sz="2400">
                <a:ea typeface="굴림" panose="020B0600000101010101" pitchFamily="34" charset="-127"/>
              </a:rPr>
              <a:t>Stack Contents</a:t>
            </a:r>
          </a:p>
          <a:p>
            <a:pPr lvl="1" eaLnBrk="1" hangingPunct="1">
              <a:buFont typeface="Wingdings" panose="05000000000000000000" pitchFamily="2" charset="2"/>
              <a:buNone/>
            </a:pPr>
            <a:endParaRPr lang="en-US" altLang="en-US" sz="2000"/>
          </a:p>
        </p:txBody>
      </p:sp>
      <p:sp>
        <p:nvSpPr>
          <p:cNvPr id="20554" name="Oval 4"/>
          <p:cNvSpPr>
            <a:spLocks noChangeArrowheads="1"/>
          </p:cNvSpPr>
          <p:nvPr/>
        </p:nvSpPr>
        <p:spPr bwMode="auto">
          <a:xfrm>
            <a:off x="2057400" y="28354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0555" name="Oval 6"/>
          <p:cNvSpPr>
            <a:spLocks noChangeArrowheads="1"/>
          </p:cNvSpPr>
          <p:nvPr/>
        </p:nvSpPr>
        <p:spPr bwMode="auto">
          <a:xfrm>
            <a:off x="2971800" y="1463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0556" name="Oval 10"/>
          <p:cNvSpPr>
            <a:spLocks noChangeArrowheads="1"/>
          </p:cNvSpPr>
          <p:nvPr/>
        </p:nvSpPr>
        <p:spPr bwMode="auto">
          <a:xfrm>
            <a:off x="2971800" y="24544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0557" name="Oval 11"/>
          <p:cNvSpPr>
            <a:spLocks noChangeArrowheads="1"/>
          </p:cNvSpPr>
          <p:nvPr/>
        </p:nvSpPr>
        <p:spPr bwMode="auto">
          <a:xfrm>
            <a:off x="3962400" y="1463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F</a:t>
            </a:r>
            <a:endParaRPr lang="en-US" altLang="en-US"/>
          </a:p>
        </p:txBody>
      </p:sp>
      <p:sp>
        <p:nvSpPr>
          <p:cNvPr id="20558" name="Oval 12"/>
          <p:cNvSpPr>
            <a:spLocks noChangeArrowheads="1"/>
          </p:cNvSpPr>
          <p:nvPr/>
        </p:nvSpPr>
        <p:spPr bwMode="auto">
          <a:xfrm>
            <a:off x="4953000" y="1463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H</a:t>
            </a:r>
            <a:endParaRPr lang="en-US" altLang="en-US"/>
          </a:p>
        </p:txBody>
      </p:sp>
      <p:sp>
        <p:nvSpPr>
          <p:cNvPr id="20559" name="Oval 13"/>
          <p:cNvSpPr>
            <a:spLocks noChangeArrowheads="1"/>
          </p:cNvSpPr>
          <p:nvPr/>
        </p:nvSpPr>
        <p:spPr bwMode="auto">
          <a:xfrm>
            <a:off x="4876800" y="34450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I</a:t>
            </a:r>
            <a:endParaRPr lang="en-US" altLang="en-US"/>
          </a:p>
        </p:txBody>
      </p:sp>
      <p:sp>
        <p:nvSpPr>
          <p:cNvPr id="20560" name="Oval 14"/>
          <p:cNvSpPr>
            <a:spLocks noChangeArrowheads="1"/>
          </p:cNvSpPr>
          <p:nvPr/>
        </p:nvSpPr>
        <p:spPr bwMode="auto">
          <a:xfrm>
            <a:off x="3962400" y="34450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G</a:t>
            </a:r>
            <a:endParaRPr lang="en-US" altLang="en-US"/>
          </a:p>
        </p:txBody>
      </p:sp>
      <p:sp>
        <p:nvSpPr>
          <p:cNvPr id="20561" name="Oval 15"/>
          <p:cNvSpPr>
            <a:spLocks noChangeArrowheads="1"/>
          </p:cNvSpPr>
          <p:nvPr/>
        </p:nvSpPr>
        <p:spPr bwMode="auto">
          <a:xfrm>
            <a:off x="2971800" y="34450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0562" name="Oval 16"/>
          <p:cNvSpPr>
            <a:spLocks noChangeArrowheads="1"/>
          </p:cNvSpPr>
          <p:nvPr/>
        </p:nvSpPr>
        <p:spPr bwMode="auto">
          <a:xfrm>
            <a:off x="2971800" y="4511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Tree>
    <p:extLst>
      <p:ext uri="{BB962C8B-B14F-4D97-AF65-F5344CB8AC3E}">
        <p14:creationId xmlns:p14="http://schemas.microsoft.com/office/powerpoint/2010/main" val="2345535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8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flipV="1">
            <a:off x="2362200" y="1993233"/>
            <a:ext cx="6858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7" name="Line 3"/>
          <p:cNvSpPr>
            <a:spLocks noChangeShapeType="1"/>
          </p:cNvSpPr>
          <p:nvPr/>
        </p:nvSpPr>
        <p:spPr bwMode="auto">
          <a:xfrm>
            <a:off x="3429000" y="1764633"/>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8" name="Line 4"/>
          <p:cNvSpPr>
            <a:spLocks noChangeShapeType="1"/>
          </p:cNvSpPr>
          <p:nvPr/>
        </p:nvSpPr>
        <p:spPr bwMode="auto">
          <a:xfrm>
            <a:off x="4419600" y="1764633"/>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 name="Line 5"/>
          <p:cNvSpPr>
            <a:spLocks noChangeShapeType="1"/>
          </p:cNvSpPr>
          <p:nvPr/>
        </p:nvSpPr>
        <p:spPr bwMode="auto">
          <a:xfrm flipV="1">
            <a:off x="2514600" y="2907633"/>
            <a:ext cx="4572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Line 6"/>
          <p:cNvSpPr>
            <a:spLocks noChangeShapeType="1"/>
          </p:cNvSpPr>
          <p:nvPr/>
        </p:nvSpPr>
        <p:spPr bwMode="auto">
          <a:xfrm>
            <a:off x="2438400" y="3288633"/>
            <a:ext cx="609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7"/>
          <p:cNvSpPr>
            <a:spLocks noChangeShapeType="1"/>
          </p:cNvSpPr>
          <p:nvPr/>
        </p:nvSpPr>
        <p:spPr bwMode="auto">
          <a:xfrm>
            <a:off x="3429000" y="3745833"/>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8"/>
          <p:cNvSpPr>
            <a:spLocks noChangeShapeType="1"/>
          </p:cNvSpPr>
          <p:nvPr/>
        </p:nvSpPr>
        <p:spPr bwMode="auto">
          <a:xfrm>
            <a:off x="4419600" y="3745833"/>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9"/>
          <p:cNvSpPr>
            <a:spLocks noChangeShapeType="1"/>
          </p:cNvSpPr>
          <p:nvPr/>
        </p:nvSpPr>
        <p:spPr bwMode="auto">
          <a:xfrm>
            <a:off x="2362200" y="3441033"/>
            <a:ext cx="685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14" name="Rectangle 10"/>
          <p:cNvSpPr>
            <a:spLocks noGrp="1" noChangeArrowheads="1"/>
          </p:cNvSpPr>
          <p:nvPr>
            <p:ph type="title"/>
          </p:nvPr>
        </p:nvSpPr>
        <p:spPr/>
        <p:txBody>
          <a:bodyPr/>
          <a:lstStyle/>
          <a:p>
            <a:pPr>
              <a:defRPr/>
            </a:pPr>
            <a:r>
              <a:rPr lang="en-US" altLang="ko-KR" b="1" dirty="0">
                <a:solidFill>
                  <a:srgbClr val="C00000"/>
                </a:solidFill>
                <a:effectLst>
                  <a:outerShdw blurRad="38100" dist="38100" dir="2700000" algn="tl">
                    <a:srgbClr val="000000">
                      <a:alpha val="43137"/>
                    </a:srgbClr>
                  </a:outerShdw>
                </a:effectLst>
                <a:ea typeface="굴림" pitchFamily="50" charset="-127"/>
              </a:rPr>
              <a:t>Breadth-First Search</a:t>
            </a:r>
            <a:endParaRPr lang="en-US" b="1" dirty="0">
              <a:solidFill>
                <a:srgbClr val="C00000"/>
              </a:solidFill>
              <a:effectLst>
                <a:outerShdw blurRad="38100" dist="38100" dir="2700000" algn="tl">
                  <a:srgbClr val="000000">
                    <a:alpha val="43137"/>
                  </a:srgbClr>
                </a:outerShdw>
              </a:effectLst>
            </a:endParaRPr>
          </a:p>
        </p:txBody>
      </p:sp>
      <p:graphicFrame>
        <p:nvGraphicFramePr>
          <p:cNvPr id="431193" name="Group 89"/>
          <p:cNvGraphicFramePr>
            <a:graphicFrameLocks noGrp="1"/>
          </p:cNvGraphicFramePr>
          <p:nvPr>
            <p:ph sz="half" idx="1"/>
            <p:extLst>
              <p:ext uri="{D42A27DB-BD31-4B8C-83A1-F6EECF244321}">
                <p14:modId xmlns:p14="http://schemas.microsoft.com/office/powerpoint/2010/main" val="3831671944"/>
              </p:ext>
            </p:extLst>
          </p:nvPr>
        </p:nvGraphicFramePr>
        <p:xfrm>
          <a:off x="6629400" y="1812258"/>
          <a:ext cx="3505200" cy="4694246"/>
        </p:xfrm>
        <a:graphic>
          <a:graphicData uri="http://schemas.openxmlformats.org/drawingml/2006/table">
            <a:tbl>
              <a:tblPr/>
              <a:tblGrid>
                <a:gridCol w="1447800"/>
                <a:gridCol w="2057400"/>
              </a:tblGrid>
              <a:tr h="304820">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Event</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Queue (Front to Rear)</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BCDE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CDE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CDEF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DEF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EFG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FG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GH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HI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Empty</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Done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77" name="Rectangle 11"/>
          <p:cNvSpPr>
            <a:spLocks noGrp="1" noChangeArrowheads="1"/>
          </p:cNvSpPr>
          <p:nvPr>
            <p:ph type="body" sz="half" idx="2"/>
          </p:nvPr>
        </p:nvSpPr>
        <p:spPr>
          <a:xfrm>
            <a:off x="6197600" y="1383634"/>
            <a:ext cx="5384800" cy="4525963"/>
          </a:xfrm>
        </p:spPr>
        <p:txBody>
          <a:bodyPr/>
          <a:lstStyle/>
          <a:p>
            <a:pPr eaLnBrk="1" hangingPunct="1"/>
            <a:r>
              <a:rPr lang="en-US" altLang="ko-KR" sz="2400">
                <a:ea typeface="굴림" panose="020B0600000101010101" pitchFamily="34" charset="-127"/>
              </a:rPr>
              <a:t>Queue Contents</a:t>
            </a:r>
          </a:p>
          <a:p>
            <a:pPr lvl="1" eaLnBrk="1" hangingPunct="1">
              <a:buFont typeface="Wingdings" panose="05000000000000000000" pitchFamily="2" charset="2"/>
              <a:buNone/>
            </a:pPr>
            <a:endParaRPr lang="en-US" altLang="en-US" sz="2000"/>
          </a:p>
        </p:txBody>
      </p:sp>
      <p:sp>
        <p:nvSpPr>
          <p:cNvPr id="21578" name="Oval 12"/>
          <p:cNvSpPr>
            <a:spLocks noChangeArrowheads="1"/>
          </p:cNvSpPr>
          <p:nvPr/>
        </p:nvSpPr>
        <p:spPr bwMode="auto">
          <a:xfrm>
            <a:off x="2057400" y="29076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1579" name="Oval 13"/>
          <p:cNvSpPr>
            <a:spLocks noChangeArrowheads="1"/>
          </p:cNvSpPr>
          <p:nvPr/>
        </p:nvSpPr>
        <p:spPr bwMode="auto">
          <a:xfrm>
            <a:off x="2971800" y="1536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1580" name="Oval 14"/>
          <p:cNvSpPr>
            <a:spLocks noChangeArrowheads="1"/>
          </p:cNvSpPr>
          <p:nvPr/>
        </p:nvSpPr>
        <p:spPr bwMode="auto">
          <a:xfrm>
            <a:off x="2971800" y="25266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1581" name="Oval 15"/>
          <p:cNvSpPr>
            <a:spLocks noChangeArrowheads="1"/>
          </p:cNvSpPr>
          <p:nvPr/>
        </p:nvSpPr>
        <p:spPr bwMode="auto">
          <a:xfrm>
            <a:off x="3962400" y="1536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F</a:t>
            </a:r>
            <a:endParaRPr lang="en-US" altLang="en-US"/>
          </a:p>
        </p:txBody>
      </p:sp>
      <p:sp>
        <p:nvSpPr>
          <p:cNvPr id="21582" name="Oval 16"/>
          <p:cNvSpPr>
            <a:spLocks noChangeArrowheads="1"/>
          </p:cNvSpPr>
          <p:nvPr/>
        </p:nvSpPr>
        <p:spPr bwMode="auto">
          <a:xfrm>
            <a:off x="4953000" y="1536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H</a:t>
            </a:r>
            <a:endParaRPr lang="en-US" altLang="en-US"/>
          </a:p>
        </p:txBody>
      </p:sp>
      <p:sp>
        <p:nvSpPr>
          <p:cNvPr id="21583" name="Oval 17"/>
          <p:cNvSpPr>
            <a:spLocks noChangeArrowheads="1"/>
          </p:cNvSpPr>
          <p:nvPr/>
        </p:nvSpPr>
        <p:spPr bwMode="auto">
          <a:xfrm>
            <a:off x="4876800" y="35172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I</a:t>
            </a:r>
            <a:endParaRPr lang="en-US" altLang="en-US"/>
          </a:p>
        </p:txBody>
      </p:sp>
      <p:sp>
        <p:nvSpPr>
          <p:cNvPr id="21584" name="Oval 18"/>
          <p:cNvSpPr>
            <a:spLocks noChangeArrowheads="1"/>
          </p:cNvSpPr>
          <p:nvPr/>
        </p:nvSpPr>
        <p:spPr bwMode="auto">
          <a:xfrm>
            <a:off x="3962400" y="35172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G</a:t>
            </a:r>
            <a:endParaRPr lang="en-US" altLang="en-US"/>
          </a:p>
        </p:txBody>
      </p:sp>
      <p:sp>
        <p:nvSpPr>
          <p:cNvPr id="21585" name="Oval 19"/>
          <p:cNvSpPr>
            <a:spLocks noChangeArrowheads="1"/>
          </p:cNvSpPr>
          <p:nvPr/>
        </p:nvSpPr>
        <p:spPr bwMode="auto">
          <a:xfrm>
            <a:off x="2971800" y="35172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1586" name="Oval 20"/>
          <p:cNvSpPr>
            <a:spLocks noChangeArrowheads="1"/>
          </p:cNvSpPr>
          <p:nvPr/>
        </p:nvSpPr>
        <p:spPr bwMode="auto">
          <a:xfrm>
            <a:off x="2971800" y="4584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Tree>
    <p:extLst>
      <p:ext uri="{BB962C8B-B14F-4D97-AF65-F5344CB8AC3E}">
        <p14:creationId xmlns:p14="http://schemas.microsoft.com/office/powerpoint/2010/main" val="3922493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1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flipV="1">
            <a:off x="3276600" y="3352800"/>
            <a:ext cx="5334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 name="Line 3"/>
          <p:cNvSpPr>
            <a:spLocks noChangeShapeType="1"/>
          </p:cNvSpPr>
          <p:nvPr/>
        </p:nvSpPr>
        <p:spPr bwMode="auto">
          <a:xfrm>
            <a:off x="4114800" y="3276600"/>
            <a:ext cx="6096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Line 4"/>
          <p:cNvSpPr>
            <a:spLocks noChangeShapeType="1"/>
          </p:cNvSpPr>
          <p:nvPr/>
        </p:nvSpPr>
        <p:spPr bwMode="auto">
          <a:xfrm flipH="1">
            <a:off x="4419600" y="4038600"/>
            <a:ext cx="38100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3581400" y="47244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flipV="1">
            <a:off x="3124200" y="3886200"/>
            <a:ext cx="22860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flipH="1">
            <a:off x="3505200" y="3429000"/>
            <a:ext cx="45720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a:off x="4038600" y="3429000"/>
            <a:ext cx="3048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a:off x="3276600" y="38100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V="1">
            <a:off x="3581400" y="3962400"/>
            <a:ext cx="10668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a:off x="3276600" y="3886200"/>
            <a:ext cx="99060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Rectangle 12"/>
          <p:cNvSpPr>
            <a:spLocks noGrp="1" noChangeArrowheads="1"/>
          </p:cNvSpPr>
          <p:nvPr>
            <p:ph type="title"/>
          </p:nvPr>
        </p:nvSpPr>
        <p:spPr/>
        <p:txBody>
          <a:bodyPr>
            <a:normAutofit/>
          </a:bodyPr>
          <a:lstStyle/>
          <a:p>
            <a:pPr eaLnBrk="1" hangingPunct="1">
              <a:defRPr/>
            </a:pPr>
            <a:r>
              <a:rPr lang="en-US" altLang="ko-KR" sz="4000" dirty="0">
                <a:solidFill>
                  <a:srgbClr val="C00000"/>
                </a:solidFill>
                <a:ea typeface="굴림" panose="020B0600000101010101" pitchFamily="34" charset="-127"/>
              </a:rPr>
              <a:t>Minimum Spanning Trees with Weighted </a:t>
            </a:r>
            <a:r>
              <a:rPr lang="en-US" altLang="ko-KR" sz="4000" dirty="0" smtClean="0">
                <a:solidFill>
                  <a:srgbClr val="C00000"/>
                </a:solidFill>
                <a:ea typeface="굴림" panose="020B0600000101010101" pitchFamily="34" charset="-127"/>
              </a:rPr>
              <a:t>Graphs</a:t>
            </a:r>
            <a:endParaRPr lang="en-US" altLang="en-US" sz="4000" dirty="0">
              <a:solidFill>
                <a:srgbClr val="C00000"/>
              </a:solidFill>
            </a:endParaRPr>
          </a:p>
        </p:txBody>
      </p:sp>
      <p:sp>
        <p:nvSpPr>
          <p:cNvPr id="14349" name="Rectangle 13"/>
          <p:cNvSpPr>
            <a:spLocks noGrp="1" noChangeArrowheads="1"/>
          </p:cNvSpPr>
          <p:nvPr>
            <p:ph type="body" idx="1"/>
          </p:nvPr>
        </p:nvSpPr>
        <p:spPr/>
        <p:txBody>
          <a:bodyPr/>
          <a:lstStyle/>
          <a:p>
            <a:pPr eaLnBrk="1" hangingPunct="1"/>
            <a:r>
              <a:rPr lang="en-US" altLang="ko-KR" smtClean="0">
                <a:ea typeface="굴림" panose="020B0600000101010101" pitchFamily="34" charset="-127"/>
              </a:rPr>
              <a:t>To find the </a:t>
            </a:r>
            <a:r>
              <a:rPr lang="en-US" altLang="ko-KR" u="sng" smtClean="0">
                <a:ea typeface="굴림" panose="020B0600000101010101" pitchFamily="34" charset="-127"/>
              </a:rPr>
              <a:t>minimum cost</a:t>
            </a:r>
            <a:r>
              <a:rPr lang="en-US" altLang="ko-KR" smtClean="0">
                <a:ea typeface="굴림" panose="020B0600000101010101" pitchFamily="34" charset="-127"/>
              </a:rPr>
              <a:t> to connect all the edges in a graph.</a:t>
            </a:r>
          </a:p>
        </p:txBody>
      </p:sp>
      <p:sp>
        <p:nvSpPr>
          <p:cNvPr id="14350" name="Oval 14"/>
          <p:cNvSpPr>
            <a:spLocks noChangeArrowheads="1"/>
          </p:cNvSpPr>
          <p:nvPr/>
        </p:nvSpPr>
        <p:spPr bwMode="auto">
          <a:xfrm>
            <a:off x="3733800" y="30480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14351" name="Oval 15"/>
          <p:cNvSpPr>
            <a:spLocks noChangeArrowheads="1"/>
          </p:cNvSpPr>
          <p:nvPr/>
        </p:nvSpPr>
        <p:spPr bwMode="auto">
          <a:xfrm>
            <a:off x="4572000" y="35814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14352" name="Oval 16"/>
          <p:cNvSpPr>
            <a:spLocks noChangeArrowheads="1"/>
          </p:cNvSpPr>
          <p:nvPr/>
        </p:nvSpPr>
        <p:spPr bwMode="auto">
          <a:xfrm>
            <a:off x="32766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14353" name="Oval 17"/>
          <p:cNvSpPr>
            <a:spLocks noChangeArrowheads="1"/>
          </p:cNvSpPr>
          <p:nvPr/>
        </p:nvSpPr>
        <p:spPr bwMode="auto">
          <a:xfrm>
            <a:off x="41148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14354" name="Oval 18"/>
          <p:cNvSpPr>
            <a:spLocks noChangeArrowheads="1"/>
          </p:cNvSpPr>
          <p:nvPr/>
        </p:nvSpPr>
        <p:spPr bwMode="auto">
          <a:xfrm>
            <a:off x="2895600" y="35052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14355" name="Line 19"/>
          <p:cNvSpPr>
            <a:spLocks noChangeShapeType="1"/>
          </p:cNvSpPr>
          <p:nvPr/>
        </p:nvSpPr>
        <p:spPr bwMode="auto">
          <a:xfrm flipV="1">
            <a:off x="7010400" y="3352800"/>
            <a:ext cx="5334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20"/>
          <p:cNvSpPr>
            <a:spLocks noChangeShapeType="1"/>
          </p:cNvSpPr>
          <p:nvPr/>
        </p:nvSpPr>
        <p:spPr bwMode="auto">
          <a:xfrm flipH="1">
            <a:off x="7315200" y="47244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1"/>
          <p:cNvSpPr>
            <a:spLocks noChangeShapeType="1"/>
          </p:cNvSpPr>
          <p:nvPr/>
        </p:nvSpPr>
        <p:spPr bwMode="auto">
          <a:xfrm>
            <a:off x="7010400" y="38100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2"/>
          <p:cNvSpPr>
            <a:spLocks noChangeShapeType="1"/>
          </p:cNvSpPr>
          <p:nvPr/>
        </p:nvSpPr>
        <p:spPr bwMode="auto">
          <a:xfrm flipV="1">
            <a:off x="7315200" y="3962400"/>
            <a:ext cx="10668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Oval 23"/>
          <p:cNvSpPr>
            <a:spLocks noChangeArrowheads="1"/>
          </p:cNvSpPr>
          <p:nvPr/>
        </p:nvSpPr>
        <p:spPr bwMode="auto">
          <a:xfrm>
            <a:off x="7467600" y="30480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14360" name="Oval 24"/>
          <p:cNvSpPr>
            <a:spLocks noChangeArrowheads="1"/>
          </p:cNvSpPr>
          <p:nvPr/>
        </p:nvSpPr>
        <p:spPr bwMode="auto">
          <a:xfrm>
            <a:off x="8305800" y="35814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14361" name="Oval 25"/>
          <p:cNvSpPr>
            <a:spLocks noChangeArrowheads="1"/>
          </p:cNvSpPr>
          <p:nvPr/>
        </p:nvSpPr>
        <p:spPr bwMode="auto">
          <a:xfrm>
            <a:off x="70104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14362" name="Oval 26"/>
          <p:cNvSpPr>
            <a:spLocks noChangeArrowheads="1"/>
          </p:cNvSpPr>
          <p:nvPr/>
        </p:nvSpPr>
        <p:spPr bwMode="auto">
          <a:xfrm>
            <a:off x="78486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14363" name="Oval 27"/>
          <p:cNvSpPr>
            <a:spLocks noChangeArrowheads="1"/>
          </p:cNvSpPr>
          <p:nvPr/>
        </p:nvSpPr>
        <p:spPr bwMode="auto">
          <a:xfrm>
            <a:off x="6629400" y="35052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14364" name="Text Box 28"/>
          <p:cNvSpPr txBox="1">
            <a:spLocks noChangeArrowheads="1"/>
          </p:cNvSpPr>
          <p:nvPr/>
        </p:nvSpPr>
        <p:spPr bwMode="auto">
          <a:xfrm>
            <a:off x="2632076" y="5105401"/>
            <a:ext cx="277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Weighted Graph</a:t>
            </a:r>
            <a:endParaRPr lang="en-US" altLang="en-US"/>
          </a:p>
        </p:txBody>
      </p:sp>
      <p:sp>
        <p:nvSpPr>
          <p:cNvPr id="14365" name="Text Box 29"/>
          <p:cNvSpPr txBox="1">
            <a:spLocks noChangeArrowheads="1"/>
          </p:cNvSpPr>
          <p:nvPr/>
        </p:nvSpPr>
        <p:spPr bwMode="auto">
          <a:xfrm>
            <a:off x="6400800" y="5091113"/>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Minimum Cost = 4</a:t>
            </a:r>
            <a:endParaRPr lang="en-US" altLang="en-US"/>
          </a:p>
        </p:txBody>
      </p:sp>
      <p:sp>
        <p:nvSpPr>
          <p:cNvPr id="14366" name="Text Box 30"/>
          <p:cNvSpPr txBox="1">
            <a:spLocks noChangeArrowheads="1"/>
          </p:cNvSpPr>
          <p:nvPr/>
        </p:nvSpPr>
        <p:spPr bwMode="auto">
          <a:xfrm>
            <a:off x="3352801" y="3170239"/>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67" name="Text Box 31"/>
          <p:cNvSpPr txBox="1">
            <a:spLocks noChangeArrowheads="1"/>
          </p:cNvSpPr>
          <p:nvPr/>
        </p:nvSpPr>
        <p:spPr bwMode="auto">
          <a:xfrm>
            <a:off x="4343401" y="3186114"/>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3</a:t>
            </a:r>
            <a:endParaRPr lang="en-US" altLang="en-US" sz="2000"/>
          </a:p>
        </p:txBody>
      </p:sp>
      <p:sp>
        <p:nvSpPr>
          <p:cNvPr id="14368" name="Text Box 32"/>
          <p:cNvSpPr txBox="1">
            <a:spLocks noChangeArrowheads="1"/>
          </p:cNvSpPr>
          <p:nvPr/>
        </p:nvSpPr>
        <p:spPr bwMode="auto">
          <a:xfrm>
            <a:off x="3376613" y="3489326"/>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69" name="Text Box 33"/>
          <p:cNvSpPr txBox="1">
            <a:spLocks noChangeArrowheads="1"/>
          </p:cNvSpPr>
          <p:nvPr/>
        </p:nvSpPr>
        <p:spPr bwMode="auto">
          <a:xfrm>
            <a:off x="4281488" y="3752851"/>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0" name="Text Box 34"/>
          <p:cNvSpPr txBox="1">
            <a:spLocks noChangeArrowheads="1"/>
          </p:cNvSpPr>
          <p:nvPr/>
        </p:nvSpPr>
        <p:spPr bwMode="auto">
          <a:xfrm>
            <a:off x="3748088" y="4403726"/>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1" name="Text Box 35"/>
          <p:cNvSpPr txBox="1">
            <a:spLocks noChangeArrowheads="1"/>
          </p:cNvSpPr>
          <p:nvPr/>
        </p:nvSpPr>
        <p:spPr bwMode="auto">
          <a:xfrm>
            <a:off x="3143251" y="3990976"/>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7</a:t>
            </a:r>
            <a:endParaRPr lang="en-US" altLang="en-US" sz="2000"/>
          </a:p>
        </p:txBody>
      </p:sp>
      <p:sp>
        <p:nvSpPr>
          <p:cNvPr id="14372" name="Text Box 36"/>
          <p:cNvSpPr txBox="1">
            <a:spLocks noChangeArrowheads="1"/>
          </p:cNvSpPr>
          <p:nvPr/>
        </p:nvSpPr>
        <p:spPr bwMode="auto">
          <a:xfrm>
            <a:off x="3371851" y="3765551"/>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5</a:t>
            </a:r>
            <a:endParaRPr lang="en-US" altLang="en-US" sz="2000"/>
          </a:p>
        </p:txBody>
      </p:sp>
      <p:sp>
        <p:nvSpPr>
          <p:cNvPr id="14373" name="Text Box 37"/>
          <p:cNvSpPr txBox="1">
            <a:spLocks noChangeArrowheads="1"/>
          </p:cNvSpPr>
          <p:nvPr/>
        </p:nvSpPr>
        <p:spPr bwMode="auto">
          <a:xfrm>
            <a:off x="3609976" y="3419476"/>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6</a:t>
            </a:r>
            <a:endParaRPr lang="en-US" altLang="en-US" sz="2000"/>
          </a:p>
        </p:txBody>
      </p:sp>
      <p:sp>
        <p:nvSpPr>
          <p:cNvPr id="14374" name="Text Box 38"/>
          <p:cNvSpPr txBox="1">
            <a:spLocks noChangeArrowheads="1"/>
          </p:cNvSpPr>
          <p:nvPr/>
        </p:nvSpPr>
        <p:spPr bwMode="auto">
          <a:xfrm>
            <a:off x="4010026" y="3414714"/>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4</a:t>
            </a:r>
            <a:endParaRPr lang="en-US" altLang="en-US" sz="2000"/>
          </a:p>
        </p:txBody>
      </p:sp>
      <p:sp>
        <p:nvSpPr>
          <p:cNvPr id="14375" name="Text Box 39"/>
          <p:cNvSpPr txBox="1">
            <a:spLocks noChangeArrowheads="1"/>
          </p:cNvSpPr>
          <p:nvPr/>
        </p:nvSpPr>
        <p:spPr bwMode="auto">
          <a:xfrm>
            <a:off x="4386263" y="4084639"/>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2</a:t>
            </a:r>
            <a:endParaRPr lang="en-US" altLang="en-US" sz="2000"/>
          </a:p>
        </p:txBody>
      </p:sp>
      <p:sp>
        <p:nvSpPr>
          <p:cNvPr id="14376" name="Text Box 40"/>
          <p:cNvSpPr txBox="1">
            <a:spLocks noChangeArrowheads="1"/>
          </p:cNvSpPr>
          <p:nvPr/>
        </p:nvSpPr>
        <p:spPr bwMode="auto">
          <a:xfrm>
            <a:off x="7086601" y="3143251"/>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7" name="Text Box 41"/>
          <p:cNvSpPr txBox="1">
            <a:spLocks noChangeArrowheads="1"/>
          </p:cNvSpPr>
          <p:nvPr/>
        </p:nvSpPr>
        <p:spPr bwMode="auto">
          <a:xfrm>
            <a:off x="7110413" y="3462339"/>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8" name="Text Box 42"/>
          <p:cNvSpPr txBox="1">
            <a:spLocks noChangeArrowheads="1"/>
          </p:cNvSpPr>
          <p:nvPr/>
        </p:nvSpPr>
        <p:spPr bwMode="auto">
          <a:xfrm>
            <a:off x="8015288" y="3725864"/>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9" name="Text Box 43"/>
          <p:cNvSpPr txBox="1">
            <a:spLocks noChangeArrowheads="1"/>
          </p:cNvSpPr>
          <p:nvPr/>
        </p:nvSpPr>
        <p:spPr bwMode="auto">
          <a:xfrm>
            <a:off x="7481888" y="4376739"/>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Tree>
    <p:extLst>
      <p:ext uri="{BB962C8B-B14F-4D97-AF65-F5344CB8AC3E}">
        <p14:creationId xmlns:p14="http://schemas.microsoft.com/office/powerpoint/2010/main" val="1987937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6133" y="1988458"/>
            <a:ext cx="5762848" cy="3744685"/>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193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1885" y="1947521"/>
            <a:ext cx="6168572" cy="4075223"/>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624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639" y="2021342"/>
            <a:ext cx="6737562" cy="429237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26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Root Bridge</a:t>
            </a:r>
          </a:p>
        </p:txBody>
      </p:sp>
      <p:pic>
        <p:nvPicPr>
          <p:cNvPr id="4" name="Content Placeholder 3"/>
          <p:cNvPicPr>
            <a:picLocks noGrp="1" noChangeAspect="1"/>
          </p:cNvPicPr>
          <p:nvPr>
            <p:ph idx="1"/>
          </p:nvPr>
        </p:nvPicPr>
        <p:blipFill rotWithShape="1">
          <a:blip r:embed="rId3" cstate="print"/>
          <a:srcRect l="-25664" r="-15156"/>
          <a:stretch/>
        </p:blipFill>
        <p:spPr>
          <a:xfrm>
            <a:off x="4061270" y="1935964"/>
            <a:ext cx="7196608" cy="4197682"/>
          </a:xfrm>
        </p:spPr>
      </p:pic>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702"/>
          <a:stretch/>
        </p:blipFill>
        <p:spPr bwMode="auto">
          <a:xfrm>
            <a:off x="1517276" y="3222173"/>
            <a:ext cx="4564211" cy="184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063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7990" y="493713"/>
            <a:ext cx="9186110" cy="838200"/>
          </a:xfrm>
        </p:spPr>
        <p:txBody>
          <a:bodyPr/>
          <a:lstStyle/>
          <a:p>
            <a:pPr eaLnBrk="1" hangingPunct="1"/>
            <a:r>
              <a:rPr lang="en-US" dirty="0" smtClean="0">
                <a:solidFill>
                  <a:srgbClr val="C00000"/>
                </a:solidFill>
                <a:ea typeface="ＭＳ Ｐゴシック" pitchFamily="34" charset="-128"/>
              </a:rPr>
              <a:t>Contents</a:t>
            </a:r>
          </a:p>
        </p:txBody>
      </p:sp>
      <p:sp>
        <p:nvSpPr>
          <p:cNvPr id="6147" name="Rectangle 3"/>
          <p:cNvSpPr>
            <a:spLocks noGrp="1" noChangeArrowheads="1"/>
          </p:cNvSpPr>
          <p:nvPr>
            <p:ph idx="1"/>
          </p:nvPr>
        </p:nvSpPr>
        <p:spPr>
          <a:xfrm>
            <a:off x="757990" y="1601788"/>
            <a:ext cx="11434010" cy="4437062"/>
          </a:xfrm>
        </p:spPr>
        <p:txBody>
          <a:bodyPr>
            <a:normAutofit/>
          </a:bodyPr>
          <a:lstStyle/>
          <a:p>
            <a:pPr>
              <a:buFont typeface="Wingdings" panose="05000000000000000000" pitchFamily="2" charset="2"/>
              <a:buChar char="§"/>
            </a:pPr>
            <a:r>
              <a:rPr lang="en-US" sz="3200" dirty="0" smtClean="0">
                <a:cs typeface="Arial" charset="0"/>
              </a:rPr>
              <a:t>Spanning </a:t>
            </a:r>
            <a:r>
              <a:rPr lang="en-US" sz="3200" dirty="0">
                <a:cs typeface="Arial" charset="0"/>
              </a:rPr>
              <a:t>Tree Concepts</a:t>
            </a:r>
          </a:p>
          <a:p>
            <a:pPr>
              <a:buFont typeface="Wingdings" panose="05000000000000000000" pitchFamily="2" charset="2"/>
              <a:buChar char="§"/>
            </a:pPr>
            <a:r>
              <a:rPr lang="en-US" sz="3200" dirty="0" smtClean="0">
                <a:cs typeface="Arial" charset="0"/>
              </a:rPr>
              <a:t>Varieties </a:t>
            </a:r>
            <a:r>
              <a:rPr lang="en-US" sz="3200" dirty="0">
                <a:cs typeface="Arial" charset="0"/>
              </a:rPr>
              <a:t>of Spanning Tree Protocols</a:t>
            </a:r>
          </a:p>
          <a:p>
            <a:pPr>
              <a:buFont typeface="Wingdings" panose="05000000000000000000" pitchFamily="2" charset="2"/>
              <a:buChar char="§"/>
            </a:pPr>
            <a:r>
              <a:rPr lang="en-US" sz="3200" dirty="0" smtClean="0">
                <a:cs typeface="Arial" charset="0"/>
              </a:rPr>
              <a:t>Spanning </a:t>
            </a:r>
            <a:r>
              <a:rPr lang="en-US" sz="3200" dirty="0">
                <a:cs typeface="Arial" charset="0"/>
              </a:rPr>
              <a:t>Tree Configuration</a:t>
            </a:r>
          </a:p>
          <a:p>
            <a:pPr>
              <a:buFont typeface="Wingdings" panose="05000000000000000000" pitchFamily="2" charset="2"/>
              <a:buChar char="§"/>
            </a:pPr>
            <a:r>
              <a:rPr lang="en-US" sz="3200" dirty="0" smtClean="0">
                <a:cs typeface="Arial" charset="0"/>
              </a:rPr>
              <a:t>Summary</a:t>
            </a:r>
            <a:endParaRPr lang="en-US" sz="3200" dirty="0">
              <a:cs typeface="Arial" charset="0"/>
            </a:endParaRPr>
          </a:p>
        </p:txBody>
      </p:sp>
    </p:spTree>
    <p:extLst>
      <p:ext uri="{BB962C8B-B14F-4D97-AF65-F5344CB8AC3E}">
        <p14:creationId xmlns:p14="http://schemas.microsoft.com/office/powerpoint/2010/main" val="946470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Extended System ID</a:t>
            </a:r>
          </a:p>
        </p:txBody>
      </p:sp>
      <p:pic>
        <p:nvPicPr>
          <p:cNvPr id="4" name="Content Placeholder 3"/>
          <p:cNvPicPr>
            <a:picLocks noGrp="1" noChangeAspect="1"/>
          </p:cNvPicPr>
          <p:nvPr>
            <p:ph idx="1"/>
          </p:nvPr>
        </p:nvPicPr>
        <p:blipFill>
          <a:blip r:embed="rId3" cstate="print"/>
          <a:srcRect l="-22822" r="-22822"/>
          <a:stretch>
            <a:fillRect/>
          </a:stretch>
        </p:blipFill>
        <p:spPr>
          <a:xfrm>
            <a:off x="2210541" y="1741715"/>
            <a:ext cx="7021202" cy="3804371"/>
          </a:xfrm>
        </p:spPr>
      </p:pic>
      <p:sp>
        <p:nvSpPr>
          <p:cNvPr id="3" name="TextBox 2"/>
          <p:cNvSpPr txBox="1"/>
          <p:nvPr/>
        </p:nvSpPr>
        <p:spPr>
          <a:xfrm>
            <a:off x="2249718" y="5419157"/>
            <a:ext cx="7823201" cy="707886"/>
          </a:xfrm>
          <a:prstGeom prst="rect">
            <a:avLst/>
          </a:prstGeom>
          <a:noFill/>
        </p:spPr>
        <p:txBody>
          <a:bodyPr wrap="square" rtlCol="0">
            <a:spAutoFit/>
          </a:bodyPr>
          <a:lstStyle/>
          <a:p>
            <a:pPr algn="l"/>
            <a:r>
              <a:rPr lang="en-US" sz="2000" dirty="0"/>
              <a:t>STP was enhanced to include support for VLANs, requiring the VLAN ID to be included in the BPDU frame through the use of the extended system ID</a:t>
            </a:r>
          </a:p>
        </p:txBody>
      </p:sp>
    </p:spTree>
    <p:extLst>
      <p:ext uri="{BB962C8B-B14F-4D97-AF65-F5344CB8AC3E}">
        <p14:creationId xmlns:p14="http://schemas.microsoft.com/office/powerpoint/2010/main" val="415399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Extended System ID</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498" y="1857832"/>
            <a:ext cx="4294777" cy="390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71247" y="5820229"/>
            <a:ext cx="7982857" cy="1015663"/>
          </a:xfrm>
          <a:prstGeom prst="rect">
            <a:avLst/>
          </a:prstGeom>
          <a:noFill/>
        </p:spPr>
        <p:txBody>
          <a:bodyPr wrap="square" rtlCol="0">
            <a:spAutoFit/>
          </a:bodyPr>
          <a:lstStyle/>
          <a:p>
            <a:pPr algn="l"/>
            <a:r>
              <a:rPr lang="en-US" sz="2000" dirty="0"/>
              <a:t>In the example, the priority of all the switches is 32769. The value is based on the 32768 default priority and the VLAN 1 assignment associated with each switch (32768+1).</a:t>
            </a:r>
          </a:p>
        </p:txBody>
      </p:sp>
    </p:spTree>
    <p:extLst>
      <p:ext uri="{BB962C8B-B14F-4D97-AF65-F5344CB8AC3E}">
        <p14:creationId xmlns:p14="http://schemas.microsoft.com/office/powerpoint/2010/main" val="530082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Path Cost</a:t>
            </a:r>
          </a:p>
        </p:txBody>
      </p:sp>
      <p:pic>
        <p:nvPicPr>
          <p:cNvPr id="7" name="Picture 6"/>
          <p:cNvPicPr>
            <a:picLocks noChangeAspect="1"/>
          </p:cNvPicPr>
          <p:nvPr/>
        </p:nvPicPr>
        <p:blipFill>
          <a:blip r:embed="rId3" cstate="print"/>
          <a:stretch>
            <a:fillRect/>
          </a:stretch>
        </p:blipFill>
        <p:spPr>
          <a:xfrm>
            <a:off x="4543003" y="1808915"/>
            <a:ext cx="5850823" cy="4741184"/>
          </a:xfrm>
          <a:prstGeom prst="rect">
            <a:avLst/>
          </a:prstGeom>
        </p:spPr>
      </p:pic>
      <p:pic>
        <p:nvPicPr>
          <p:cNvPr id="6" name="Content Placeholder 5"/>
          <p:cNvPicPr>
            <a:picLocks noGrp="1" noChangeAspect="1"/>
          </p:cNvPicPr>
          <p:nvPr>
            <p:ph idx="1"/>
          </p:nvPr>
        </p:nvPicPr>
        <p:blipFill>
          <a:blip r:embed="rId4" cstate="print"/>
          <a:srcRect t="-30440" b="-30440"/>
          <a:stretch>
            <a:fillRect/>
          </a:stretch>
        </p:blipFill>
        <p:spPr>
          <a:xfrm>
            <a:off x="1852553" y="3861941"/>
            <a:ext cx="3827374" cy="1721629"/>
          </a:xfrm>
        </p:spPr>
      </p:pic>
    </p:spTree>
    <p:extLst>
      <p:ext uri="{BB962C8B-B14F-4D97-AF65-F5344CB8AC3E}">
        <p14:creationId xmlns:p14="http://schemas.microsoft.com/office/powerpoint/2010/main" val="1294178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Port Roles</a:t>
            </a:r>
          </a:p>
        </p:txBody>
      </p:sp>
      <p:pic>
        <p:nvPicPr>
          <p:cNvPr id="4" name="Content Placeholder 3"/>
          <p:cNvPicPr>
            <a:picLocks noGrp="1" noChangeAspect="1"/>
          </p:cNvPicPr>
          <p:nvPr>
            <p:ph idx="1"/>
          </p:nvPr>
        </p:nvPicPr>
        <p:blipFill>
          <a:blip r:embed="rId3" cstate="print"/>
          <a:srcRect l="-19382" r="-19382"/>
          <a:stretch>
            <a:fillRect/>
          </a:stretch>
        </p:blipFill>
        <p:spPr>
          <a:xfrm>
            <a:off x="2179639" y="1751013"/>
            <a:ext cx="7940675" cy="4310062"/>
          </a:xfrm>
          <a:ln>
            <a:solidFill>
              <a:schemeClr val="tx1"/>
            </a:solidFill>
            <a:bevel/>
          </a:ln>
        </p:spPr>
      </p:pic>
    </p:spTree>
    <p:extLst>
      <p:ext uri="{BB962C8B-B14F-4D97-AF65-F5344CB8AC3E}">
        <p14:creationId xmlns:p14="http://schemas.microsoft.com/office/powerpoint/2010/main" val="4064378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802.1D BPDU Frame Format</a:t>
            </a:r>
          </a:p>
        </p:txBody>
      </p:sp>
      <p:pic>
        <p:nvPicPr>
          <p:cNvPr id="4" name="Content Placeholder 3"/>
          <p:cNvPicPr>
            <a:picLocks noGrp="1" noChangeAspect="1"/>
          </p:cNvPicPr>
          <p:nvPr>
            <p:ph idx="1"/>
          </p:nvPr>
        </p:nvPicPr>
        <p:blipFill>
          <a:blip r:embed="rId3" cstate="print"/>
          <a:srcRect l="-6489" r="-6489"/>
          <a:stretch>
            <a:fillRect/>
          </a:stretch>
        </p:blipFill>
        <p:spPr>
          <a:xfrm>
            <a:off x="2179639" y="1751013"/>
            <a:ext cx="7940675" cy="4310062"/>
          </a:xfrm>
        </p:spPr>
      </p:pic>
    </p:spTree>
    <p:extLst>
      <p:ext uri="{BB962C8B-B14F-4D97-AF65-F5344CB8AC3E}">
        <p14:creationId xmlns:p14="http://schemas.microsoft.com/office/powerpoint/2010/main" val="154475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BPDU Propagation and Process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151" y="1758496"/>
            <a:ext cx="5302879" cy="504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64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BPDU Propagation and Process</a:t>
            </a: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16"/>
          <a:stretch/>
        </p:blipFill>
        <p:spPr bwMode="auto">
          <a:xfrm>
            <a:off x="3243609" y="1801360"/>
            <a:ext cx="5232735" cy="478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38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Overview</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Characteristics of the Spanning Tree Protocols</a:t>
            </a:r>
          </a:p>
        </p:txBody>
      </p:sp>
      <p:pic>
        <p:nvPicPr>
          <p:cNvPr id="4" name="Content Placeholder 3"/>
          <p:cNvPicPr>
            <a:picLocks noGrp="1" noChangeAspect="1"/>
          </p:cNvPicPr>
          <p:nvPr>
            <p:ph idx="1"/>
          </p:nvPr>
        </p:nvPicPr>
        <p:blipFill>
          <a:blip r:embed="rId3" cstate="print"/>
          <a:srcRect t="-45238" b="-45238"/>
          <a:stretch>
            <a:fillRect/>
          </a:stretch>
        </p:blipFill>
        <p:spPr>
          <a:xfrm>
            <a:off x="2179639" y="1751013"/>
            <a:ext cx="7940675" cy="4310062"/>
          </a:xfrm>
        </p:spPr>
      </p:pic>
    </p:spTree>
    <p:extLst>
      <p:ext uri="{BB962C8B-B14F-4D97-AF65-F5344CB8AC3E}">
        <p14:creationId xmlns:p14="http://schemas.microsoft.com/office/powerpoint/2010/main" val="1341081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of PVST+</a:t>
            </a:r>
          </a:p>
        </p:txBody>
      </p:sp>
      <p:sp>
        <p:nvSpPr>
          <p:cNvPr id="3" name="Content Placeholder 2"/>
          <p:cNvSpPr>
            <a:spLocks noGrp="1"/>
          </p:cNvSpPr>
          <p:nvPr>
            <p:ph idx="1"/>
          </p:nvPr>
        </p:nvSpPr>
        <p:spPr>
          <a:xfrm>
            <a:off x="838201" y="1751184"/>
            <a:ext cx="10266946" cy="4310605"/>
          </a:xfrm>
        </p:spPr>
        <p:txBody>
          <a:bodyPr>
            <a:normAutofit/>
          </a:bodyPr>
          <a:lstStyle/>
          <a:p>
            <a:pPr marL="0" indent="0">
              <a:buNone/>
            </a:pPr>
            <a:r>
              <a:rPr lang="en-US" dirty="0"/>
              <a:t>Networks running PVST+ have these characteristics:</a:t>
            </a:r>
          </a:p>
          <a:p>
            <a:r>
              <a:rPr lang="en-US" dirty="0"/>
              <a:t>A network can run an independent IEEE 802.1D STP instance for each VLAN in the network.</a:t>
            </a:r>
          </a:p>
          <a:p>
            <a:r>
              <a:rPr lang="en-US" dirty="0"/>
              <a:t>Optimum load balancing can result.</a:t>
            </a:r>
          </a:p>
          <a:p>
            <a:r>
              <a:rPr lang="en-US" dirty="0"/>
              <a:t>One spanning-tree instance for each VLAN maintained can mean a considerable waste of CPU cycles for all the switches in the network. In addition to the bandwidth that is used for each instance to send its own BPDU. </a:t>
            </a:r>
          </a:p>
        </p:txBody>
      </p:sp>
    </p:spTree>
    <p:extLst>
      <p:ext uri="{BB962C8B-B14F-4D97-AF65-F5344CB8AC3E}">
        <p14:creationId xmlns:p14="http://schemas.microsoft.com/office/powerpoint/2010/main" val="670577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of PVST+</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2468" y="1714499"/>
            <a:ext cx="6997928" cy="481693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0244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42211" y="493713"/>
            <a:ext cx="9101889" cy="838200"/>
          </a:xfrm>
        </p:spPr>
        <p:txBody>
          <a:bodyPr/>
          <a:lstStyle/>
          <a:p>
            <a:pPr eaLnBrk="1" hangingPunct="1"/>
            <a:r>
              <a:rPr lang="en-US" dirty="0" smtClean="0">
                <a:solidFill>
                  <a:srgbClr val="C00000"/>
                </a:solidFill>
                <a:ea typeface="ＭＳ Ｐゴシック" pitchFamily="34" charset="-128"/>
              </a:rPr>
              <a:t>Chapter 2: Objectives</a:t>
            </a:r>
          </a:p>
        </p:txBody>
      </p:sp>
      <p:sp>
        <p:nvSpPr>
          <p:cNvPr id="6147" name="Rectangle 3"/>
          <p:cNvSpPr>
            <a:spLocks noGrp="1" noChangeArrowheads="1"/>
          </p:cNvSpPr>
          <p:nvPr>
            <p:ph idx="1"/>
          </p:nvPr>
        </p:nvSpPr>
        <p:spPr>
          <a:xfrm>
            <a:off x="842211" y="1471613"/>
            <a:ext cx="10744200" cy="4437062"/>
          </a:xfrm>
        </p:spPr>
        <p:txBody>
          <a:bodyPr>
            <a:noAutofit/>
          </a:bodyPr>
          <a:lstStyle/>
          <a:p>
            <a:pPr>
              <a:buFont typeface="Wingdings" panose="05000000000000000000" pitchFamily="2" charset="2"/>
              <a:buChar char="§"/>
            </a:pPr>
            <a:r>
              <a:rPr lang="en-US" sz="3200" dirty="0"/>
              <a:t>Describe the issues with implementing a redundant network.</a:t>
            </a:r>
          </a:p>
          <a:p>
            <a:pPr>
              <a:buFont typeface="Wingdings" panose="05000000000000000000" pitchFamily="2" charset="2"/>
              <a:buChar char="§"/>
            </a:pPr>
            <a:r>
              <a:rPr lang="en-US" sz="3200" dirty="0"/>
              <a:t>Describe IEEE 802.1D STP operation.</a:t>
            </a:r>
          </a:p>
          <a:p>
            <a:pPr>
              <a:buFont typeface="Wingdings" panose="05000000000000000000" pitchFamily="2" charset="2"/>
              <a:buChar char="§"/>
            </a:pPr>
            <a:r>
              <a:rPr lang="en-US" sz="3200" dirty="0"/>
              <a:t>Describe the different spanning tree varieties.</a:t>
            </a:r>
          </a:p>
          <a:p>
            <a:pPr>
              <a:buFont typeface="Wingdings" panose="05000000000000000000" pitchFamily="2" charset="2"/>
              <a:buChar char="§"/>
            </a:pPr>
            <a:r>
              <a:rPr lang="en-US" sz="3200" dirty="0"/>
              <a:t>Describe PVST+ operation in a switched LAN environment.</a:t>
            </a:r>
          </a:p>
          <a:p>
            <a:pPr>
              <a:buFont typeface="Wingdings" panose="05000000000000000000" pitchFamily="2" charset="2"/>
              <a:buChar char="§"/>
            </a:pPr>
            <a:r>
              <a:rPr lang="en-US" sz="3200" dirty="0"/>
              <a:t>Describe Rapid PVST+ operation in a switched LAN environment.</a:t>
            </a:r>
          </a:p>
          <a:p>
            <a:pPr>
              <a:buFont typeface="Wingdings" panose="05000000000000000000" pitchFamily="2" charset="2"/>
              <a:buChar char="§"/>
            </a:pPr>
            <a:r>
              <a:rPr lang="en-US" sz="3200" dirty="0"/>
              <a:t>Configure PVST+ in a switched LAN environment.</a:t>
            </a:r>
          </a:p>
          <a:p>
            <a:pPr>
              <a:buFont typeface="Wingdings" panose="05000000000000000000" pitchFamily="2" charset="2"/>
              <a:buChar char="§"/>
            </a:pPr>
            <a:r>
              <a:rPr lang="en-US" sz="3200" dirty="0"/>
              <a:t>Configure Rapid PVST+ in a switched LAN environment</a:t>
            </a:r>
            <a:r>
              <a:rPr lang="en-US" sz="3200" dirty="0" smtClean="0"/>
              <a:t>.</a:t>
            </a:r>
          </a:p>
        </p:txBody>
      </p:sp>
    </p:spTree>
    <p:extLst>
      <p:ext uri="{BB962C8B-B14F-4D97-AF65-F5344CB8AC3E}">
        <p14:creationId xmlns:p14="http://schemas.microsoft.com/office/powerpoint/2010/main" val="318816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Port States and PVST+ Operation</a:t>
            </a:r>
          </a:p>
        </p:txBody>
      </p:sp>
      <p:sp>
        <p:nvSpPr>
          <p:cNvPr id="3" name="Content Placeholder 2"/>
          <p:cNvSpPr>
            <a:spLocks noGrp="1"/>
          </p:cNvSpPr>
          <p:nvPr>
            <p:ph idx="1"/>
          </p:nvPr>
        </p:nvSpPr>
        <p:spPr>
          <a:xfrm>
            <a:off x="2179639" y="1751184"/>
            <a:ext cx="7940675" cy="498531"/>
          </a:xfrm>
        </p:spPr>
        <p:txBody>
          <a:bodyPr/>
          <a:lstStyle/>
          <a:p>
            <a:pPr marL="0" indent="0">
              <a:buNone/>
            </a:pPr>
            <a:r>
              <a:rPr lang="en-US" sz="2000" dirty="0"/>
              <a:t>STP introduces the five port states:</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0753" y="2252663"/>
            <a:ext cx="7783476" cy="369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745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Extended System ID and PVST+ Operation</a:t>
            </a:r>
          </a:p>
        </p:txBody>
      </p:sp>
      <p:sp>
        <p:nvSpPr>
          <p:cNvPr id="3" name="Content Placeholder 2"/>
          <p:cNvSpPr>
            <a:spLocks noGrp="1"/>
          </p:cNvSpPr>
          <p:nvPr>
            <p:ph idx="1"/>
          </p:nvPr>
        </p:nvSpPr>
        <p:spPr>
          <a:xfrm>
            <a:off x="838200" y="1534615"/>
            <a:ext cx="10515600" cy="4310605"/>
          </a:xfrm>
        </p:spPr>
        <p:txBody>
          <a:bodyPr>
            <a:normAutofit/>
          </a:bodyPr>
          <a:lstStyle/>
          <a:p>
            <a:r>
              <a:rPr lang="en-US" dirty="0"/>
              <a:t>In a PVST+ environment, the extended switch ID ensures each switch has a unique BID for each VLAN.</a:t>
            </a:r>
          </a:p>
          <a:p>
            <a:r>
              <a:rPr lang="en-US" dirty="0"/>
              <a:t>For example, the VLAN 2 default BID would be 32770; priority 32768, plus the extended system ID of 2.</a:t>
            </a:r>
          </a:p>
        </p:txBody>
      </p:sp>
      <p:pic>
        <p:nvPicPr>
          <p:cNvPr id="4" name="Picture 3"/>
          <p:cNvPicPr>
            <a:picLocks noChangeAspect="1"/>
          </p:cNvPicPr>
          <p:nvPr/>
        </p:nvPicPr>
        <p:blipFill>
          <a:blip r:embed="rId3" cstate="print"/>
          <a:stretch>
            <a:fillRect/>
          </a:stretch>
        </p:blipFill>
        <p:spPr>
          <a:xfrm>
            <a:off x="3947886" y="3284975"/>
            <a:ext cx="4562396" cy="3286158"/>
          </a:xfrm>
          <a:prstGeom prst="rect">
            <a:avLst/>
          </a:prstGeom>
          <a:ln>
            <a:solidFill>
              <a:schemeClr val="tx1"/>
            </a:solidFill>
            <a:bevel/>
          </a:ln>
        </p:spPr>
      </p:pic>
    </p:spTree>
    <p:extLst>
      <p:ext uri="{BB962C8B-B14F-4D97-AF65-F5344CB8AC3E}">
        <p14:creationId xmlns:p14="http://schemas.microsoft.com/office/powerpoint/2010/main" val="410433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a:t>
            </a:r>
            <a:r>
              <a:rPr lang="en-US" dirty="0" smtClean="0">
                <a:solidFill>
                  <a:srgbClr val="C00000"/>
                </a:solidFill>
              </a:rPr>
              <a:t>of Rapid </a:t>
            </a:r>
            <a:r>
              <a:rPr lang="en-US" dirty="0">
                <a:solidFill>
                  <a:srgbClr val="C00000"/>
                </a:solidFill>
              </a:rPr>
              <a:t>PVST+</a:t>
            </a:r>
          </a:p>
        </p:txBody>
      </p:sp>
      <p:sp>
        <p:nvSpPr>
          <p:cNvPr id="3" name="Content Placeholder 2"/>
          <p:cNvSpPr>
            <a:spLocks noGrp="1"/>
          </p:cNvSpPr>
          <p:nvPr>
            <p:ph idx="1"/>
          </p:nvPr>
        </p:nvSpPr>
        <p:spPr>
          <a:xfrm>
            <a:off x="838200" y="1751183"/>
            <a:ext cx="10515599" cy="4780246"/>
          </a:xfrm>
        </p:spPr>
        <p:txBody>
          <a:bodyPr>
            <a:normAutofit fontScale="92500"/>
          </a:bodyPr>
          <a:lstStyle/>
          <a:p>
            <a:r>
              <a:rPr lang="en-US" dirty="0"/>
              <a:t>RSTP is the preferred protocol for preventing Layer 2 loops in a switched network environment. </a:t>
            </a:r>
          </a:p>
          <a:p>
            <a:r>
              <a:rPr lang="en-US" dirty="0"/>
              <a:t>With Rapid PVST+, an independent instance of RSTP runs for each VLAN.</a:t>
            </a:r>
          </a:p>
          <a:p>
            <a:r>
              <a:rPr lang="en-US" dirty="0"/>
              <a:t>RSTP supports a new port type: an alternate port in discarding state. </a:t>
            </a:r>
          </a:p>
          <a:p>
            <a:r>
              <a:rPr lang="en-US" dirty="0"/>
              <a:t>There are no blocking ports. RSTP defines port states as discarding, learning, or forwarding.</a:t>
            </a:r>
          </a:p>
          <a:p>
            <a:r>
              <a:rPr lang="en-US" dirty="0"/>
              <a:t>RSTP (802.1w) supersedes STP (802.1D) while retaining backward compatibility</a:t>
            </a:r>
          </a:p>
          <a:p>
            <a:r>
              <a:rPr lang="en-US" dirty="0"/>
              <a:t>RSTP keeps the same BPDU format as IEEE 802.1D, except that the version field is set to 2 to indicate RSTP, and the flags field uses all 8 bits</a:t>
            </a:r>
            <a:r>
              <a:rPr lang="en-US" sz="2000" dirty="0"/>
              <a:t>.</a:t>
            </a:r>
          </a:p>
        </p:txBody>
      </p:sp>
    </p:spTree>
    <p:extLst>
      <p:ext uri="{BB962C8B-B14F-4D97-AF65-F5344CB8AC3E}">
        <p14:creationId xmlns:p14="http://schemas.microsoft.com/office/powerpoint/2010/main" val="1584869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a:t>
            </a:r>
            <a:r>
              <a:rPr lang="en-US" dirty="0" smtClean="0">
                <a:solidFill>
                  <a:srgbClr val="C00000"/>
                </a:solidFill>
              </a:rPr>
              <a:t>of Rapid </a:t>
            </a:r>
            <a:r>
              <a:rPr lang="en-US" dirty="0">
                <a:solidFill>
                  <a:srgbClr val="C00000"/>
                </a:solidFill>
              </a:rPr>
              <a:t>PVST+</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3157" y="1797515"/>
            <a:ext cx="5914043" cy="453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612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RSTP BPDU</a:t>
            </a:r>
          </a:p>
        </p:txBody>
      </p:sp>
      <p:pic>
        <p:nvPicPr>
          <p:cNvPr id="4" name="Content Placeholder 3"/>
          <p:cNvPicPr>
            <a:picLocks noGrp="1" noChangeAspect="1"/>
          </p:cNvPicPr>
          <p:nvPr>
            <p:ph idx="1"/>
          </p:nvPr>
        </p:nvPicPr>
        <p:blipFill>
          <a:blip r:embed="rId3" cstate="print"/>
          <a:srcRect l="-10479" r="-10479"/>
          <a:stretch>
            <a:fillRect/>
          </a:stretch>
        </p:blipFill>
        <p:spPr>
          <a:xfrm>
            <a:off x="2179639" y="1751013"/>
            <a:ext cx="7940675" cy="4310062"/>
          </a:xfrm>
        </p:spPr>
      </p:pic>
    </p:spTree>
    <p:extLst>
      <p:ext uri="{BB962C8B-B14F-4D97-AF65-F5344CB8AC3E}">
        <p14:creationId xmlns:p14="http://schemas.microsoft.com/office/powerpoint/2010/main" val="357445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Edge Ports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6460" y="1656670"/>
            <a:ext cx="5155883" cy="494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123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Link Types</a:t>
            </a:r>
          </a:p>
        </p:txBody>
      </p:sp>
      <p:pic>
        <p:nvPicPr>
          <p:cNvPr id="4" name="Content Placeholder 3"/>
          <p:cNvPicPr>
            <a:picLocks noGrp="1" noChangeAspect="1"/>
          </p:cNvPicPr>
          <p:nvPr>
            <p:ph idx="1"/>
          </p:nvPr>
        </p:nvPicPr>
        <p:blipFill>
          <a:blip r:embed="rId3" cstate="print"/>
          <a:srcRect l="-18773" r="-18773"/>
          <a:stretch>
            <a:fillRect/>
          </a:stretch>
        </p:blipFill>
        <p:spPr>
          <a:xfrm>
            <a:off x="2830285" y="1876636"/>
            <a:ext cx="6720115" cy="3647563"/>
          </a:xfrm>
        </p:spPr>
      </p:pic>
      <p:sp>
        <p:nvSpPr>
          <p:cNvPr id="5" name="Rectangle 4"/>
          <p:cNvSpPr/>
          <p:nvPr/>
        </p:nvSpPr>
        <p:spPr>
          <a:xfrm>
            <a:off x="2336814" y="5493027"/>
            <a:ext cx="7736104" cy="1015663"/>
          </a:xfrm>
          <a:prstGeom prst="rect">
            <a:avLst/>
          </a:prstGeom>
        </p:spPr>
        <p:txBody>
          <a:bodyPr wrap="square">
            <a:spAutoFit/>
          </a:bodyPr>
          <a:lstStyle/>
          <a:p>
            <a:pPr lvl="0" algn="l"/>
            <a:r>
              <a:rPr lang="en-US" sz="2000" dirty="0"/>
              <a:t>The link type can determine whether the port can immediately transition to forwarding state. </a:t>
            </a:r>
            <a:r>
              <a:rPr lang="en-US" sz="2000" dirty="0">
                <a:solidFill>
                  <a:srgbClr val="000000"/>
                </a:solidFill>
              </a:rPr>
              <a:t>Edge port connections and point-to-point connections are candidates for rapid transition to forwarding state. </a:t>
            </a:r>
          </a:p>
        </p:txBody>
      </p:sp>
    </p:spTree>
    <p:extLst>
      <p:ext uri="{BB962C8B-B14F-4D97-AF65-F5344CB8AC3E}">
        <p14:creationId xmlns:p14="http://schemas.microsoft.com/office/powerpoint/2010/main" val="477576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smtClean="0">
                <a:solidFill>
                  <a:srgbClr val="C00000"/>
                </a:solidFill>
              </a:rPr>
              <a:t>Spanning Tree </a:t>
            </a:r>
            <a:r>
              <a:rPr lang="en-US" dirty="0">
                <a:solidFill>
                  <a:srgbClr val="C00000"/>
                </a:solidFill>
              </a:rPr>
              <a:t>Mode</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888" y="1834690"/>
            <a:ext cx="4893808" cy="154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90058" y="1997723"/>
            <a:ext cx="3454400" cy="1323439"/>
          </a:xfrm>
          <a:prstGeom prst="rect">
            <a:avLst/>
          </a:prstGeom>
          <a:noFill/>
        </p:spPr>
        <p:txBody>
          <a:bodyPr wrap="square" rtlCol="0">
            <a:spAutoFit/>
          </a:bodyPr>
          <a:lstStyle/>
          <a:p>
            <a:pPr algn="l"/>
            <a:r>
              <a:rPr lang="en-US" sz="2000" dirty="0"/>
              <a:t>Rapid PVST+ is the Cisco implementation of RSTP. It supports RSTP on a per-VLAN basis.</a:t>
            </a:r>
          </a:p>
        </p:txBody>
      </p:sp>
      <p:pic>
        <p:nvPicPr>
          <p:cNvPr id="5" name="Content Placeholder 4"/>
          <p:cNvPicPr>
            <a:picLocks noGrp="1" noChangeAspect="1"/>
          </p:cNvPicPr>
          <p:nvPr>
            <p:ph idx="1"/>
          </p:nvPr>
        </p:nvPicPr>
        <p:blipFill>
          <a:blip r:embed="rId4" cstate="print"/>
          <a:srcRect l="-8912" r="-8912"/>
          <a:stretch>
            <a:fillRect/>
          </a:stretch>
        </p:blipFill>
        <p:spPr>
          <a:xfrm>
            <a:off x="2872716" y="3283598"/>
            <a:ext cx="7058951" cy="3175258"/>
          </a:xfrm>
        </p:spPr>
      </p:pic>
    </p:spTree>
    <p:extLst>
      <p:ext uri="{BB962C8B-B14F-4D97-AF65-F5344CB8AC3E}">
        <p14:creationId xmlns:p14="http://schemas.microsoft.com/office/powerpoint/2010/main" val="463802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Catalyst 2960 Default Configuration</a:t>
            </a:r>
          </a:p>
        </p:txBody>
      </p:sp>
      <p:pic>
        <p:nvPicPr>
          <p:cNvPr id="4" name="Content Placeholder 3"/>
          <p:cNvPicPr>
            <a:picLocks noGrp="1" noChangeAspect="1"/>
          </p:cNvPicPr>
          <p:nvPr>
            <p:ph idx="1"/>
          </p:nvPr>
        </p:nvPicPr>
        <p:blipFill>
          <a:blip r:embed="rId3" cstate="print"/>
          <a:srcRect l="-8769" r="-8769"/>
          <a:stretch>
            <a:fillRect/>
          </a:stretch>
        </p:blipFill>
        <p:spPr>
          <a:xfrm>
            <a:off x="2179639" y="1751013"/>
            <a:ext cx="7940675" cy="4310062"/>
          </a:xfrm>
        </p:spPr>
      </p:pic>
    </p:spTree>
    <p:extLst>
      <p:ext uri="{BB962C8B-B14F-4D97-AF65-F5344CB8AC3E}">
        <p14:creationId xmlns:p14="http://schemas.microsoft.com/office/powerpoint/2010/main" val="3527842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Configuring and Verifying the Bridge ID</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115" y="1791834"/>
            <a:ext cx="5834743" cy="475548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144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4345"/>
            <a:ext cx="9639300"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ea typeface="ＭＳ Ｐゴシック" pitchFamily="34" charset="-128"/>
              </a:rPr>
              <a:t>R</a:t>
            </a:r>
            <a:r>
              <a:rPr lang="en-US" dirty="0" smtClean="0">
                <a:solidFill>
                  <a:srgbClr val="C00000"/>
                </a:solidFill>
                <a:ea typeface="ＭＳ Ｐゴシック" pitchFamily="34" charset="-128"/>
              </a:rPr>
              <a:t>edundancy at OSI Layers 1 and 2</a:t>
            </a:r>
            <a:endParaRPr lang="en-US" dirty="0">
              <a:solidFill>
                <a:srgbClr val="C00000"/>
              </a:solidFill>
            </a:endParaRPr>
          </a:p>
        </p:txBody>
      </p:sp>
      <p:sp>
        <p:nvSpPr>
          <p:cNvPr id="5" name="Content Placeholder 4"/>
          <p:cNvSpPr>
            <a:spLocks noGrp="1"/>
          </p:cNvSpPr>
          <p:nvPr>
            <p:ph idx="1"/>
          </p:nvPr>
        </p:nvSpPr>
        <p:spPr>
          <a:xfrm>
            <a:off x="685800" y="1753284"/>
            <a:ext cx="10323095" cy="3571875"/>
          </a:xfrm>
        </p:spPr>
        <p:txBody>
          <a:bodyPr>
            <a:normAutofit/>
          </a:bodyPr>
          <a:lstStyle/>
          <a:p>
            <a:pPr>
              <a:buNone/>
            </a:pPr>
            <a:r>
              <a:rPr lang="en-US" dirty="0"/>
              <a:t>Multiple cabled paths between switches: </a:t>
            </a:r>
          </a:p>
          <a:p>
            <a:r>
              <a:rPr lang="en-US" dirty="0"/>
              <a:t>Provide physical redundancy in a switched network.</a:t>
            </a:r>
          </a:p>
          <a:p>
            <a:r>
              <a:rPr lang="en-US" dirty="0"/>
              <a:t>Improves the reliability and availability of the network. </a:t>
            </a:r>
          </a:p>
          <a:p>
            <a:r>
              <a:rPr lang="en-US" dirty="0"/>
              <a:t>Enables users to access network resources, despite path disruption.</a:t>
            </a:r>
          </a:p>
        </p:txBody>
      </p:sp>
      <p:pic>
        <p:nvPicPr>
          <p:cNvPr id="1026" name="Picture 2"/>
          <p:cNvPicPr>
            <a:picLocks noChangeAspect="1" noChangeArrowheads="1"/>
          </p:cNvPicPr>
          <p:nvPr/>
        </p:nvPicPr>
        <p:blipFill>
          <a:blip r:embed="rId3" cstate="print"/>
          <a:srcRect l="50645" t="43651" r="17004" b="29421"/>
          <a:stretch>
            <a:fillRect/>
          </a:stretch>
        </p:blipFill>
        <p:spPr bwMode="auto">
          <a:xfrm>
            <a:off x="3994333" y="3831771"/>
            <a:ext cx="5396411" cy="2525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2315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Configuring and Verifying the Bridge ID</a:t>
            </a:r>
          </a:p>
        </p:txBody>
      </p:sp>
      <p:pic>
        <p:nvPicPr>
          <p:cNvPr id="4" name="Content Placeholder 3"/>
          <p:cNvPicPr>
            <a:picLocks noGrp="1" noChangeAspect="1"/>
          </p:cNvPicPr>
          <p:nvPr>
            <p:ph idx="1"/>
          </p:nvPr>
        </p:nvPicPr>
        <p:blipFill>
          <a:blip r:embed="rId3" cstate="print"/>
          <a:srcRect l="-2752" r="-2752"/>
          <a:stretch>
            <a:fillRect/>
          </a:stretch>
        </p:blipFill>
        <p:spPr>
          <a:xfrm>
            <a:off x="2179639" y="1751013"/>
            <a:ext cx="7940675" cy="4310062"/>
          </a:xfrm>
        </p:spPr>
      </p:pic>
    </p:spTree>
    <p:extLst>
      <p:ext uri="{BB962C8B-B14F-4D97-AF65-F5344CB8AC3E}">
        <p14:creationId xmlns:p14="http://schemas.microsoft.com/office/powerpoint/2010/main" val="412676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err="1">
                <a:solidFill>
                  <a:srgbClr val="C00000"/>
                </a:solidFill>
              </a:rPr>
              <a:t>PortFast</a:t>
            </a:r>
            <a:r>
              <a:rPr lang="en-US" dirty="0">
                <a:solidFill>
                  <a:srgbClr val="C00000"/>
                </a:solidFill>
              </a:rPr>
              <a:t> and BPDU Guard</a:t>
            </a:r>
          </a:p>
        </p:txBody>
      </p:sp>
      <p:pic>
        <p:nvPicPr>
          <p:cNvPr id="4" name="Content Placeholder 3"/>
          <p:cNvPicPr>
            <a:picLocks noGrp="1" noChangeAspect="1"/>
          </p:cNvPicPr>
          <p:nvPr>
            <p:ph idx="1"/>
          </p:nvPr>
        </p:nvPicPr>
        <p:blipFill rotWithShape="1">
          <a:blip r:embed="rId3" cstate="print"/>
          <a:srcRect l="-16842" r="-115"/>
          <a:stretch/>
        </p:blipFill>
        <p:spPr>
          <a:xfrm>
            <a:off x="3947680" y="1957516"/>
            <a:ext cx="6401007" cy="3971243"/>
          </a:xfrm>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r="1779"/>
          <a:stretch>
            <a:fillRect/>
          </a:stretch>
        </p:blipFill>
        <p:spPr bwMode="auto">
          <a:xfrm>
            <a:off x="1988457" y="4114672"/>
            <a:ext cx="4557486" cy="227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11442" y="1710773"/>
            <a:ext cx="3768559" cy="2554545"/>
          </a:xfrm>
          <a:prstGeom prst="rect">
            <a:avLst/>
          </a:prstGeom>
          <a:noFill/>
        </p:spPr>
        <p:txBody>
          <a:bodyPr wrap="square" rtlCol="0">
            <a:spAutoFit/>
          </a:bodyPr>
          <a:lstStyle/>
          <a:p>
            <a:pPr marL="171450" indent="-171450">
              <a:buClr>
                <a:srgbClr val="678DC5"/>
              </a:buClr>
              <a:buFont typeface="Wingdings" panose="05000000000000000000" pitchFamily="2" charset="2"/>
              <a:buChar char="§"/>
            </a:pPr>
            <a:r>
              <a:rPr lang="en-US" sz="2000" dirty="0"/>
              <a:t>When a switch port is configured with </a:t>
            </a:r>
            <a:r>
              <a:rPr lang="en-US" sz="2000" dirty="0" err="1"/>
              <a:t>PortFast</a:t>
            </a:r>
            <a:r>
              <a:rPr lang="en-US" sz="2000" dirty="0"/>
              <a:t> that port transitions from blocking to forwarding state immediately. </a:t>
            </a:r>
          </a:p>
          <a:p>
            <a:pPr algn="l"/>
            <a:endParaRPr lang="en-US" sz="2000" dirty="0"/>
          </a:p>
          <a:p>
            <a:pPr marL="171450" indent="-171450">
              <a:buClr>
                <a:srgbClr val="678DC5"/>
              </a:buClr>
              <a:buFont typeface="Wingdings" panose="05000000000000000000" pitchFamily="2" charset="2"/>
              <a:buChar char="§"/>
            </a:pPr>
            <a:r>
              <a:rPr lang="en-US" sz="2000" dirty="0"/>
              <a:t>BPDU guard puts the port in an </a:t>
            </a:r>
            <a:r>
              <a:rPr lang="en-US" sz="2000" i="1" dirty="0"/>
              <a:t>error-disabled</a:t>
            </a:r>
            <a:r>
              <a:rPr lang="en-US" sz="2000" dirty="0"/>
              <a:t> state on receipt of a BPDU. </a:t>
            </a:r>
          </a:p>
        </p:txBody>
      </p:sp>
    </p:spTree>
    <p:extLst>
      <p:ext uri="{BB962C8B-B14F-4D97-AF65-F5344CB8AC3E}">
        <p14:creationId xmlns:p14="http://schemas.microsoft.com/office/powerpoint/2010/main" val="4266730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536"/>
          <a:stretch>
            <a:fillRect/>
          </a:stretch>
        </p:blipFill>
        <p:spPr bwMode="auto">
          <a:xfrm>
            <a:off x="6581552" y="2142899"/>
            <a:ext cx="3738107" cy="31838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cstate="print"/>
          <a:srcRect l="44063" t="31746" r="20909" b="19334"/>
          <a:stretch>
            <a:fillRect/>
          </a:stretch>
        </p:blipFill>
        <p:spPr bwMode="auto">
          <a:xfrm>
            <a:off x="2017486" y="2104571"/>
            <a:ext cx="4196031" cy="32947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4" cstate="print"/>
          <a:srcRect l="44063" t="80982" r="43760" b="11007"/>
          <a:stretch>
            <a:fillRect/>
          </a:stretch>
        </p:blipFill>
        <p:spPr bwMode="auto">
          <a:xfrm>
            <a:off x="2111828" y="4180115"/>
            <a:ext cx="1458686" cy="595086"/>
          </a:xfrm>
          <a:prstGeom prst="rect">
            <a:avLst/>
          </a:prstGeom>
          <a:noFill/>
          <a:ln w="9525">
            <a:noFill/>
            <a:miter lim="800000"/>
            <a:headEnd/>
            <a:tailEnd/>
          </a:ln>
        </p:spPr>
      </p:pic>
    </p:spTree>
    <p:extLst>
      <p:ext uri="{BB962C8B-B14F-4D97-AF65-F5344CB8AC3E}">
        <p14:creationId xmlns:p14="http://schemas.microsoft.com/office/powerpoint/2010/main" val="406752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4098" name="Picture 2"/>
          <p:cNvPicPr>
            <a:picLocks noChangeAspect="1" noChangeArrowheads="1"/>
          </p:cNvPicPr>
          <p:nvPr/>
        </p:nvPicPr>
        <p:blipFill>
          <a:blip r:embed="rId3" cstate="print"/>
          <a:srcRect l="48303" t="29167" r="18343" b="41270"/>
          <a:stretch>
            <a:fillRect/>
          </a:stretch>
        </p:blipFill>
        <p:spPr bwMode="auto">
          <a:xfrm>
            <a:off x="2737256" y="2888343"/>
            <a:ext cx="6873734" cy="342537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p:cNvSpPr>
            <a:spLocks noGrp="1"/>
          </p:cNvSpPr>
          <p:nvPr>
            <p:ph idx="1"/>
          </p:nvPr>
        </p:nvSpPr>
        <p:spPr>
          <a:xfrm>
            <a:off x="2237697" y="1838270"/>
            <a:ext cx="7940675" cy="4310605"/>
          </a:xfrm>
        </p:spPr>
        <p:txBody>
          <a:bodyPr/>
          <a:lstStyle/>
          <a:p>
            <a:r>
              <a:rPr lang="en-US" sz="2000" dirty="0"/>
              <a:t>Another method to specify the root bridge is to set the spanning tree priority on each switch to the lowest value so that the switch is selected as the primary bridge for its associated VLAN.</a:t>
            </a:r>
          </a:p>
        </p:txBody>
      </p:sp>
    </p:spTree>
    <p:extLst>
      <p:ext uri="{BB962C8B-B14F-4D97-AF65-F5344CB8AC3E}">
        <p14:creationId xmlns:p14="http://schemas.microsoft.com/office/powerpoint/2010/main" val="1528256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645" r="794" b="3936"/>
          <a:stretch>
            <a:fillRect/>
          </a:stretch>
        </p:blipFill>
        <p:spPr bwMode="auto">
          <a:xfrm>
            <a:off x="3265714" y="2483758"/>
            <a:ext cx="5297714" cy="39751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Content Placeholder 2"/>
          <p:cNvSpPr>
            <a:spLocks noGrp="1"/>
          </p:cNvSpPr>
          <p:nvPr>
            <p:ph idx="1"/>
          </p:nvPr>
        </p:nvSpPr>
        <p:spPr>
          <a:xfrm>
            <a:off x="2237697" y="1838270"/>
            <a:ext cx="7940675" cy="4310605"/>
          </a:xfrm>
        </p:spPr>
        <p:txBody>
          <a:bodyPr/>
          <a:lstStyle/>
          <a:p>
            <a:r>
              <a:rPr lang="en-US" sz="2000" dirty="0"/>
              <a:t>Display and verify spanning tree configuration details.</a:t>
            </a:r>
          </a:p>
        </p:txBody>
      </p:sp>
    </p:spTree>
    <p:extLst>
      <p:ext uri="{BB962C8B-B14F-4D97-AF65-F5344CB8AC3E}">
        <p14:creationId xmlns:p14="http://schemas.microsoft.com/office/powerpoint/2010/main" val="9320304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5430" y="1733585"/>
            <a:ext cx="6560456" cy="500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212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Sample Configuration – PVST+</a:t>
            </a:r>
            <a:endParaRPr lang="en-US" b="1" dirty="0">
              <a:solidFill>
                <a:srgbClr val="C00000"/>
              </a:solidFill>
            </a:endParaRPr>
          </a:p>
        </p:txBody>
      </p:sp>
      <p:sp>
        <p:nvSpPr>
          <p:cNvPr id="5" name="Content Placeholder 4"/>
          <p:cNvSpPr>
            <a:spLocks noGrp="1"/>
          </p:cNvSpPr>
          <p:nvPr>
            <p:ph sz="half" idx="1"/>
          </p:nvPr>
        </p:nvSpPr>
        <p:spPr/>
        <p:txBody>
          <a:bodyPr>
            <a:normAutofit fontScale="70000" lnSpcReduction="20000"/>
          </a:bodyPr>
          <a:lstStyle/>
          <a:p>
            <a:pPr marL="0" indent="0">
              <a:buNone/>
            </a:pPr>
            <a:r>
              <a:rPr lang="en-US" dirty="0" smtClean="0"/>
              <a:t>S2(</a:t>
            </a:r>
            <a:r>
              <a:rPr lang="en-US" dirty="0" err="1" smtClean="0"/>
              <a:t>config</a:t>
            </a:r>
            <a:r>
              <a:rPr lang="en-US" dirty="0"/>
              <a:t>)#</a:t>
            </a:r>
            <a:r>
              <a:rPr lang="en-US" dirty="0" err="1"/>
              <a:t>vlan</a:t>
            </a:r>
            <a:r>
              <a:rPr lang="en-US" dirty="0"/>
              <a:t> </a:t>
            </a:r>
            <a:r>
              <a:rPr lang="en-US" dirty="0" smtClean="0"/>
              <a:t>1</a:t>
            </a:r>
            <a:endParaRPr lang="en-US" dirty="0"/>
          </a:p>
          <a:p>
            <a:pPr marL="0" indent="0">
              <a:buNone/>
            </a:pPr>
            <a:r>
              <a:rPr lang="en-US" dirty="0" smtClean="0"/>
              <a:t>S2(</a:t>
            </a:r>
            <a:r>
              <a:rPr lang="en-US" dirty="0" err="1" smtClean="0"/>
              <a:t>config</a:t>
            </a:r>
            <a:r>
              <a:rPr lang="en-US" dirty="0"/>
              <a:t>)#spanning-tree mode </a:t>
            </a:r>
            <a:r>
              <a:rPr lang="en-US" dirty="0" err="1"/>
              <a:t>pvst</a:t>
            </a:r>
            <a:endParaRPr lang="en-US" dirty="0"/>
          </a:p>
          <a:p>
            <a:pPr marL="0" indent="0">
              <a:buNone/>
            </a:pPr>
            <a:r>
              <a:rPr lang="en-US" dirty="0" smtClean="0"/>
              <a:t>S2(</a:t>
            </a:r>
            <a:r>
              <a:rPr lang="en-US" dirty="0" err="1" smtClean="0"/>
              <a:t>config</a:t>
            </a:r>
            <a:r>
              <a:rPr lang="en-US" dirty="0"/>
              <a:t>)#</a:t>
            </a:r>
            <a:r>
              <a:rPr lang="en-US" dirty="0" err="1"/>
              <a:t>int</a:t>
            </a:r>
            <a:r>
              <a:rPr lang="en-US" dirty="0"/>
              <a:t> </a:t>
            </a:r>
            <a:r>
              <a:rPr lang="en-US" dirty="0" smtClean="0"/>
              <a:t>fa0/1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access</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access </a:t>
            </a:r>
            <a:r>
              <a:rPr lang="en-US" dirty="0" err="1"/>
              <a:t>vlan</a:t>
            </a:r>
            <a:r>
              <a:rPr lang="en-US" dirty="0"/>
              <a:t> </a:t>
            </a:r>
            <a:r>
              <a:rPr lang="en-US" dirty="0" smtClean="0"/>
              <a:t>1</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portfast</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bpduguard</a:t>
            </a:r>
            <a:r>
              <a:rPr lang="en-US" dirty="0"/>
              <a:t> enable</a:t>
            </a:r>
          </a:p>
          <a:p>
            <a:pPr marL="0" indent="0">
              <a:buNone/>
            </a:pPr>
            <a:r>
              <a:rPr lang="en-US" dirty="0" smtClean="0"/>
              <a:t>S2(</a:t>
            </a:r>
            <a:r>
              <a:rPr lang="en-US" dirty="0" err="1" smtClean="0"/>
              <a:t>config</a:t>
            </a:r>
            <a:r>
              <a:rPr lang="en-US" dirty="0"/>
              <a:t>)#</a:t>
            </a:r>
            <a:r>
              <a:rPr lang="en-US" dirty="0" err="1"/>
              <a:t>int</a:t>
            </a:r>
            <a:r>
              <a:rPr lang="en-US" dirty="0"/>
              <a:t> </a:t>
            </a:r>
            <a:r>
              <a:rPr lang="en-US" dirty="0" smtClean="0"/>
              <a:t>gi0/1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trunk</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trunk allowed </a:t>
            </a:r>
            <a:r>
              <a:rPr lang="en-US" dirty="0" err="1"/>
              <a:t>vlan</a:t>
            </a:r>
            <a:r>
              <a:rPr lang="en-US" dirty="0"/>
              <a:t> </a:t>
            </a:r>
            <a:r>
              <a:rPr lang="en-US" dirty="0" smtClean="0"/>
              <a:t>1-10</a:t>
            </a:r>
            <a:endParaRPr lang="en-US" dirty="0"/>
          </a:p>
          <a:p>
            <a:pPr marL="0" indent="0">
              <a:buNone/>
            </a:pPr>
            <a:r>
              <a:rPr lang="en-US" dirty="0"/>
              <a:t/>
            </a:r>
            <a:br>
              <a:rPr lang="en-US" dirty="0"/>
            </a:br>
            <a:endParaRPr lang="en-US" dirty="0"/>
          </a:p>
        </p:txBody>
      </p:sp>
      <p:sp>
        <p:nvSpPr>
          <p:cNvPr id="3" name="Content Placeholder 2"/>
          <p:cNvSpPr>
            <a:spLocks noGrp="1"/>
          </p:cNvSpPr>
          <p:nvPr>
            <p:ph sz="half" idx="2"/>
          </p:nvPr>
        </p:nvSpPr>
        <p:spPr/>
        <p:txBody>
          <a:bodyPr>
            <a:normAutofit fontScale="70000" lnSpcReduction="20000"/>
          </a:bodyPr>
          <a:lstStyle/>
          <a:p>
            <a:pPr marL="0" indent="0">
              <a:buNone/>
            </a:pPr>
            <a:r>
              <a:rPr lang="en-US" dirty="0" smtClean="0"/>
              <a:t>S1(</a:t>
            </a:r>
            <a:r>
              <a:rPr lang="en-US" dirty="0" err="1" smtClean="0"/>
              <a:t>config</a:t>
            </a:r>
            <a:r>
              <a:rPr lang="en-US" dirty="0"/>
              <a:t>)#</a:t>
            </a:r>
            <a:r>
              <a:rPr lang="en-US" dirty="0" err="1"/>
              <a:t>vlan</a:t>
            </a:r>
            <a:r>
              <a:rPr lang="en-US" dirty="0"/>
              <a:t> </a:t>
            </a:r>
            <a:r>
              <a:rPr lang="en-US" dirty="0" smtClean="0"/>
              <a:t>1</a:t>
            </a:r>
            <a:endParaRPr lang="en-US" dirty="0"/>
          </a:p>
          <a:p>
            <a:pPr marL="0" indent="0">
              <a:buNone/>
            </a:pPr>
            <a:r>
              <a:rPr lang="en-US" dirty="0"/>
              <a:t>S1(</a:t>
            </a:r>
            <a:r>
              <a:rPr lang="en-US" dirty="0" err="1"/>
              <a:t>config</a:t>
            </a:r>
            <a:r>
              <a:rPr lang="en-US" dirty="0"/>
              <a:t>)#spanning-tree mode </a:t>
            </a:r>
            <a:r>
              <a:rPr lang="en-US" dirty="0" err="1"/>
              <a:t>pvst</a:t>
            </a:r>
            <a:endParaRPr lang="en-US" dirty="0"/>
          </a:p>
          <a:p>
            <a:pPr marL="0" indent="0">
              <a:buNone/>
            </a:pPr>
            <a:r>
              <a:rPr lang="en-US" dirty="0"/>
              <a:t>S1(</a:t>
            </a:r>
            <a:r>
              <a:rPr lang="en-US" dirty="0" err="1"/>
              <a:t>config</a:t>
            </a:r>
            <a:r>
              <a:rPr lang="en-US" dirty="0"/>
              <a:t>)#spanning-tree </a:t>
            </a:r>
            <a:r>
              <a:rPr lang="en-US" dirty="0" err="1"/>
              <a:t>vlan</a:t>
            </a:r>
            <a:r>
              <a:rPr lang="en-US" dirty="0"/>
              <a:t> 1 root primary</a:t>
            </a:r>
          </a:p>
          <a:p>
            <a:pPr marL="0" indent="0">
              <a:buNone/>
            </a:pPr>
            <a:r>
              <a:rPr lang="en-US" dirty="0"/>
              <a:t>S1(</a:t>
            </a:r>
            <a:r>
              <a:rPr lang="en-US" dirty="0" err="1"/>
              <a:t>config</a:t>
            </a:r>
            <a:r>
              <a:rPr lang="en-US" dirty="0"/>
              <a:t>)#spanning-tree </a:t>
            </a:r>
            <a:r>
              <a:rPr lang="en-US" dirty="0" err="1"/>
              <a:t>vlan</a:t>
            </a:r>
            <a:r>
              <a:rPr lang="en-US" dirty="0"/>
              <a:t> 5 root secondary</a:t>
            </a:r>
          </a:p>
          <a:p>
            <a:pPr marL="0" indent="0">
              <a:buNone/>
            </a:pPr>
            <a:endParaRPr lang="en-US" dirty="0"/>
          </a:p>
        </p:txBody>
      </p:sp>
    </p:spTree>
    <p:extLst>
      <p:ext uri="{BB962C8B-B14F-4D97-AF65-F5344CB8AC3E}">
        <p14:creationId xmlns:p14="http://schemas.microsoft.com/office/powerpoint/2010/main" val="508818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Sample Configuration – rapid-</a:t>
            </a:r>
            <a:r>
              <a:rPr lang="en-US" b="1" dirty="0" err="1" smtClean="0">
                <a:solidFill>
                  <a:srgbClr val="C00000"/>
                </a:solidFill>
              </a:rPr>
              <a:t>pvst</a:t>
            </a:r>
            <a:r>
              <a:rPr lang="en-US" b="1" dirty="0" smtClean="0">
                <a:solidFill>
                  <a:srgbClr val="C00000"/>
                </a:solidFill>
              </a:rPr>
              <a:t>+</a:t>
            </a:r>
            <a:endParaRPr lang="en-US" b="1" dirty="0">
              <a:solidFill>
                <a:srgbClr val="C00000"/>
              </a:solidFill>
            </a:endParaRPr>
          </a:p>
        </p:txBody>
      </p:sp>
      <p:sp>
        <p:nvSpPr>
          <p:cNvPr id="5" name="Content Placeholder 4"/>
          <p:cNvSpPr>
            <a:spLocks noGrp="1"/>
          </p:cNvSpPr>
          <p:nvPr>
            <p:ph sz="half" idx="1"/>
          </p:nvPr>
        </p:nvSpPr>
        <p:spPr/>
        <p:txBody>
          <a:bodyPr>
            <a:normAutofit fontScale="62500" lnSpcReduction="20000"/>
          </a:bodyPr>
          <a:lstStyle/>
          <a:p>
            <a:pPr marL="0" indent="0">
              <a:buNone/>
            </a:pPr>
            <a:r>
              <a:rPr lang="en-US" dirty="0" smtClean="0"/>
              <a:t>S2(</a:t>
            </a:r>
            <a:r>
              <a:rPr lang="en-US" dirty="0" err="1" smtClean="0"/>
              <a:t>config</a:t>
            </a:r>
            <a:r>
              <a:rPr lang="en-US" dirty="0"/>
              <a:t>)#</a:t>
            </a:r>
            <a:r>
              <a:rPr lang="en-US" dirty="0" err="1"/>
              <a:t>vlan</a:t>
            </a:r>
            <a:r>
              <a:rPr lang="en-US" dirty="0"/>
              <a:t> 1</a:t>
            </a:r>
          </a:p>
          <a:p>
            <a:pPr marL="0" indent="0">
              <a:buNone/>
            </a:pPr>
            <a:r>
              <a:rPr lang="en-US" dirty="0" smtClean="0"/>
              <a:t>S2(</a:t>
            </a:r>
            <a:r>
              <a:rPr lang="en-US" dirty="0" err="1" smtClean="0"/>
              <a:t>config</a:t>
            </a:r>
            <a:r>
              <a:rPr lang="en-US" dirty="0"/>
              <a:t>)#spanning-tree mode rapid-</a:t>
            </a:r>
            <a:r>
              <a:rPr lang="en-US" dirty="0" err="1"/>
              <a:t>pvst</a:t>
            </a:r>
            <a:endParaRPr lang="en-US" dirty="0"/>
          </a:p>
          <a:p>
            <a:pPr marL="0" indent="0">
              <a:buNone/>
            </a:pPr>
            <a:r>
              <a:rPr lang="en-US" dirty="0" smtClean="0"/>
              <a:t>S2(</a:t>
            </a:r>
            <a:r>
              <a:rPr lang="en-US" dirty="0" err="1" smtClean="0"/>
              <a:t>config</a:t>
            </a:r>
            <a:r>
              <a:rPr lang="en-US" dirty="0"/>
              <a:t>)#</a:t>
            </a:r>
            <a:r>
              <a:rPr lang="en-US" dirty="0" err="1"/>
              <a:t>int</a:t>
            </a:r>
            <a:r>
              <a:rPr lang="en-US" dirty="0"/>
              <a:t> </a:t>
            </a:r>
            <a:r>
              <a:rPr lang="en-US" dirty="0" smtClean="0"/>
              <a:t>fa0/1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access</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access </a:t>
            </a:r>
            <a:r>
              <a:rPr lang="en-US" dirty="0" err="1"/>
              <a:t>vlan</a:t>
            </a:r>
            <a:r>
              <a:rPr lang="en-US" dirty="0"/>
              <a:t> </a:t>
            </a:r>
            <a:r>
              <a:rPr lang="en-US" dirty="0" smtClean="0"/>
              <a:t>1</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portfast</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bpduguard</a:t>
            </a:r>
            <a:r>
              <a:rPr lang="en-US" dirty="0"/>
              <a:t> enable</a:t>
            </a:r>
          </a:p>
          <a:p>
            <a:pPr marL="0" indent="0">
              <a:buNone/>
            </a:pPr>
            <a:r>
              <a:rPr lang="en-US" dirty="0" smtClean="0"/>
              <a:t>S2(</a:t>
            </a:r>
            <a:r>
              <a:rPr lang="en-US" dirty="0" err="1" smtClean="0"/>
              <a:t>config</a:t>
            </a:r>
            <a:r>
              <a:rPr lang="en-US" dirty="0"/>
              <a:t>)#</a:t>
            </a:r>
            <a:r>
              <a:rPr lang="en-US" dirty="0" err="1"/>
              <a:t>int</a:t>
            </a:r>
            <a:r>
              <a:rPr lang="en-US" dirty="0"/>
              <a:t> </a:t>
            </a:r>
            <a:r>
              <a:rPr lang="en-US" dirty="0" smtClean="0"/>
              <a:t>gi0/1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trunk</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trunk allowed </a:t>
            </a:r>
            <a:r>
              <a:rPr lang="en-US" dirty="0" err="1"/>
              <a:t>vlan</a:t>
            </a:r>
            <a:r>
              <a:rPr lang="en-US" dirty="0"/>
              <a:t> </a:t>
            </a:r>
            <a:r>
              <a:rPr lang="en-US" dirty="0" smtClean="0"/>
              <a:t>1-10</a:t>
            </a:r>
            <a:endParaRPr lang="en-US" dirty="0"/>
          </a:p>
          <a:p>
            <a:pPr marL="0" indent="0">
              <a:buNone/>
            </a:pPr>
            <a:r>
              <a:rPr lang="en-US" dirty="0" smtClean="0"/>
              <a:t>S2(</a:t>
            </a:r>
            <a:r>
              <a:rPr lang="en-US" dirty="0" err="1" smtClean="0"/>
              <a:t>config</a:t>
            </a:r>
            <a:r>
              <a:rPr lang="en-US" dirty="0" smtClean="0"/>
              <a:t>-if</a:t>
            </a:r>
            <a:r>
              <a:rPr lang="en-US" dirty="0"/>
              <a:t>)#spanning-tree link-type point-to-point </a:t>
            </a:r>
          </a:p>
          <a:p>
            <a:pPr marL="0" indent="0">
              <a:buNone/>
            </a:pPr>
            <a:r>
              <a:rPr lang="en-US" dirty="0"/>
              <a:t/>
            </a:r>
            <a:br>
              <a:rPr lang="en-US" dirty="0"/>
            </a:br>
            <a:endParaRPr lang="en-US" dirty="0"/>
          </a:p>
          <a:p>
            <a:pPr marL="0" indent="0">
              <a:buNone/>
            </a:pPr>
            <a:r>
              <a:rPr lang="en-US" dirty="0" smtClean="0"/>
              <a:t>S2(</a:t>
            </a:r>
            <a:r>
              <a:rPr lang="en-US" dirty="0" err="1" smtClean="0"/>
              <a:t>config</a:t>
            </a:r>
            <a:r>
              <a:rPr lang="en-US" dirty="0"/>
              <a:t>)#clear spanning-tree detected-protocols</a:t>
            </a:r>
          </a:p>
        </p:txBody>
      </p:sp>
      <p:sp>
        <p:nvSpPr>
          <p:cNvPr id="3" name="Content Placeholder 2"/>
          <p:cNvSpPr>
            <a:spLocks noGrp="1"/>
          </p:cNvSpPr>
          <p:nvPr>
            <p:ph sz="half" idx="2"/>
          </p:nvPr>
        </p:nvSpPr>
        <p:spPr/>
        <p:txBody>
          <a:bodyPr>
            <a:normAutofit fontScale="62500" lnSpcReduction="20000"/>
          </a:bodyPr>
          <a:lstStyle/>
          <a:p>
            <a:pPr marL="0" indent="0">
              <a:buNone/>
            </a:pPr>
            <a:r>
              <a:rPr lang="en-US" dirty="0" smtClean="0"/>
              <a:t>S1(</a:t>
            </a:r>
            <a:r>
              <a:rPr lang="en-US" dirty="0" err="1" smtClean="0"/>
              <a:t>config</a:t>
            </a:r>
            <a:r>
              <a:rPr lang="en-US" dirty="0"/>
              <a:t>)#</a:t>
            </a:r>
            <a:r>
              <a:rPr lang="en-US" dirty="0" err="1"/>
              <a:t>vlan</a:t>
            </a:r>
            <a:r>
              <a:rPr lang="en-US" dirty="0"/>
              <a:t> 1</a:t>
            </a:r>
          </a:p>
          <a:p>
            <a:pPr marL="0" indent="0">
              <a:buNone/>
            </a:pPr>
            <a:r>
              <a:rPr lang="en-US" dirty="0"/>
              <a:t>S1(</a:t>
            </a:r>
            <a:r>
              <a:rPr lang="en-US" dirty="0" err="1"/>
              <a:t>config</a:t>
            </a:r>
            <a:r>
              <a:rPr lang="en-US" dirty="0"/>
              <a:t>)#spanning-tree mode rapid-</a:t>
            </a:r>
            <a:r>
              <a:rPr lang="en-US" dirty="0" err="1"/>
              <a:t>pvst</a:t>
            </a:r>
            <a:endParaRPr lang="en-US" dirty="0"/>
          </a:p>
          <a:p>
            <a:pPr marL="0" indent="0">
              <a:buNone/>
            </a:pPr>
            <a:r>
              <a:rPr lang="en-US" dirty="0"/>
              <a:t>S1(</a:t>
            </a:r>
            <a:r>
              <a:rPr lang="en-US" dirty="0" err="1"/>
              <a:t>config</a:t>
            </a:r>
            <a:r>
              <a:rPr lang="en-US" dirty="0"/>
              <a:t>)#spanning-tree </a:t>
            </a:r>
            <a:r>
              <a:rPr lang="en-US" dirty="0" err="1"/>
              <a:t>vlan</a:t>
            </a:r>
            <a:r>
              <a:rPr lang="en-US" dirty="0"/>
              <a:t> 1 root primary</a:t>
            </a:r>
          </a:p>
          <a:p>
            <a:pPr marL="0" indent="0">
              <a:buNone/>
            </a:pPr>
            <a:r>
              <a:rPr lang="en-US" dirty="0"/>
              <a:t>S1(</a:t>
            </a:r>
            <a:r>
              <a:rPr lang="en-US" dirty="0" err="1"/>
              <a:t>config</a:t>
            </a:r>
            <a:r>
              <a:rPr lang="en-US" dirty="0"/>
              <a:t>)#spanning-tree </a:t>
            </a:r>
            <a:r>
              <a:rPr lang="en-US" dirty="0" err="1"/>
              <a:t>vlan</a:t>
            </a:r>
            <a:r>
              <a:rPr lang="en-US" dirty="0"/>
              <a:t> 5 root secondary</a:t>
            </a:r>
          </a:p>
          <a:p>
            <a:pPr marL="0" indent="0">
              <a:buNone/>
            </a:pPr>
            <a:r>
              <a:rPr lang="en-US" dirty="0"/>
              <a:t>S1(</a:t>
            </a:r>
            <a:r>
              <a:rPr lang="en-US" dirty="0" err="1"/>
              <a:t>config</a:t>
            </a:r>
            <a:r>
              <a:rPr lang="en-US" dirty="0"/>
              <a:t>)#</a:t>
            </a:r>
            <a:r>
              <a:rPr lang="en-US" dirty="0" err="1"/>
              <a:t>int</a:t>
            </a:r>
            <a:r>
              <a:rPr lang="en-US" dirty="0"/>
              <a:t> </a:t>
            </a:r>
            <a:r>
              <a:rPr lang="en-US" dirty="0" smtClean="0"/>
              <a:t>gi0/1</a:t>
            </a:r>
            <a:endParaRPr lang="en-US" dirty="0"/>
          </a:p>
          <a:p>
            <a:pPr marL="0" indent="0">
              <a:buNone/>
            </a:pPr>
            <a:r>
              <a:rPr lang="en-US" dirty="0"/>
              <a:t>S1(</a:t>
            </a:r>
            <a:r>
              <a:rPr lang="en-US" dirty="0" err="1"/>
              <a:t>config</a:t>
            </a:r>
            <a:r>
              <a:rPr lang="en-US" dirty="0"/>
              <a:t>-if)#</a:t>
            </a:r>
            <a:r>
              <a:rPr lang="en-US" dirty="0" err="1"/>
              <a:t>switchport</a:t>
            </a:r>
            <a:r>
              <a:rPr lang="en-US" dirty="0"/>
              <a:t> mode trunk</a:t>
            </a:r>
          </a:p>
          <a:p>
            <a:pPr marL="0" indent="0">
              <a:buNone/>
            </a:pPr>
            <a:r>
              <a:rPr lang="en-US" dirty="0"/>
              <a:t>S1(</a:t>
            </a:r>
            <a:r>
              <a:rPr lang="en-US" dirty="0" err="1"/>
              <a:t>config</a:t>
            </a:r>
            <a:r>
              <a:rPr lang="en-US" dirty="0"/>
              <a:t>-if)#</a:t>
            </a:r>
            <a:r>
              <a:rPr lang="en-US" dirty="0" err="1"/>
              <a:t>switchport</a:t>
            </a:r>
            <a:r>
              <a:rPr lang="en-US" dirty="0"/>
              <a:t> trunk allowed </a:t>
            </a:r>
            <a:r>
              <a:rPr lang="en-US" dirty="0" err="1"/>
              <a:t>vlan</a:t>
            </a:r>
            <a:r>
              <a:rPr lang="en-US" dirty="0"/>
              <a:t> </a:t>
            </a:r>
            <a:r>
              <a:rPr lang="en-US" dirty="0" smtClean="0"/>
              <a:t>1-10</a:t>
            </a:r>
            <a:endParaRPr lang="en-US" dirty="0"/>
          </a:p>
          <a:p>
            <a:pPr marL="0" indent="0">
              <a:buNone/>
            </a:pPr>
            <a:r>
              <a:rPr lang="en-US" dirty="0"/>
              <a:t>S1(</a:t>
            </a:r>
            <a:r>
              <a:rPr lang="en-US" dirty="0" err="1"/>
              <a:t>config</a:t>
            </a:r>
            <a:r>
              <a:rPr lang="en-US" dirty="0"/>
              <a:t>-if)#spanning-tree link-type point-to-point</a:t>
            </a:r>
          </a:p>
          <a:p>
            <a:pPr marL="0" indent="0">
              <a:buNone/>
            </a:pPr>
            <a:r>
              <a:rPr lang="en-US" dirty="0"/>
              <a:t/>
            </a:r>
            <a:br>
              <a:rPr lang="en-US" dirty="0"/>
            </a:br>
            <a:endParaRPr lang="en-US" dirty="0"/>
          </a:p>
          <a:p>
            <a:pPr marL="0" indent="0">
              <a:buNone/>
            </a:pPr>
            <a:r>
              <a:rPr lang="en-US" dirty="0"/>
              <a:t>S1(</a:t>
            </a:r>
            <a:r>
              <a:rPr lang="en-US" dirty="0" err="1"/>
              <a:t>config</a:t>
            </a:r>
            <a:r>
              <a:rPr lang="en-US" dirty="0"/>
              <a:t>)#clear spanning-tree detected-protocols</a:t>
            </a:r>
          </a:p>
        </p:txBody>
      </p:sp>
      <p:sp>
        <p:nvSpPr>
          <p:cNvPr id="4" name="Rounded Rectangular Callout 3"/>
          <p:cNvSpPr/>
          <p:nvPr/>
        </p:nvSpPr>
        <p:spPr>
          <a:xfrm>
            <a:off x="3429000" y="2403140"/>
            <a:ext cx="2406316" cy="409074"/>
          </a:xfrm>
          <a:prstGeom prst="wedgeRoundRectCallout">
            <a:avLst>
              <a:gd name="adj1" fmla="val -71333"/>
              <a:gd name="adj2" fmla="val -13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Edge Port</a:t>
            </a:r>
            <a:endParaRPr lang="en-US" dirty="0"/>
          </a:p>
        </p:txBody>
      </p:sp>
      <p:sp>
        <p:nvSpPr>
          <p:cNvPr id="6" name="Rounded Rectangular Callout 5"/>
          <p:cNvSpPr/>
          <p:nvPr/>
        </p:nvSpPr>
        <p:spPr>
          <a:xfrm>
            <a:off x="3429000" y="3998118"/>
            <a:ext cx="2406316" cy="409074"/>
          </a:xfrm>
          <a:prstGeom prst="wedgeRoundRectCallout">
            <a:avLst>
              <a:gd name="adj1" fmla="val -71333"/>
              <a:gd name="adj2" fmla="val -13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Non-Edge Port</a:t>
            </a:r>
            <a:endParaRPr lang="en-US" dirty="0"/>
          </a:p>
        </p:txBody>
      </p:sp>
      <p:sp>
        <p:nvSpPr>
          <p:cNvPr id="8" name="Rounded Rectangular Callout 7"/>
          <p:cNvSpPr/>
          <p:nvPr/>
        </p:nvSpPr>
        <p:spPr>
          <a:xfrm>
            <a:off x="8763000" y="3031581"/>
            <a:ext cx="2406316" cy="409074"/>
          </a:xfrm>
          <a:prstGeom prst="wedgeRoundRectCallout">
            <a:avLst>
              <a:gd name="adj1" fmla="val -71333"/>
              <a:gd name="adj2" fmla="val -13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Non-Edge Port</a:t>
            </a:r>
            <a:endParaRPr lang="en-US" dirty="0"/>
          </a:p>
        </p:txBody>
      </p:sp>
    </p:spTree>
    <p:extLst>
      <p:ext uri="{BB962C8B-B14F-4D97-AF65-F5344CB8AC3E}">
        <p14:creationId xmlns:p14="http://schemas.microsoft.com/office/powerpoint/2010/main" val="5116108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09863" y="493713"/>
            <a:ext cx="9234237" cy="838200"/>
          </a:xfrm>
        </p:spPr>
        <p:txBody>
          <a:bodyPr/>
          <a:lstStyle/>
          <a:p>
            <a:pPr eaLnBrk="1" hangingPunct="1"/>
            <a:r>
              <a:rPr lang="en-US" dirty="0" smtClean="0">
                <a:solidFill>
                  <a:srgbClr val="C00000"/>
                </a:solidFill>
                <a:ea typeface="ＭＳ Ｐゴシック" pitchFamily="34" charset="-128"/>
              </a:rPr>
              <a:t>Summary</a:t>
            </a:r>
          </a:p>
        </p:txBody>
      </p:sp>
      <p:sp>
        <p:nvSpPr>
          <p:cNvPr id="6147" name="Rectangle 3"/>
          <p:cNvSpPr>
            <a:spLocks noGrp="1" noChangeArrowheads="1"/>
          </p:cNvSpPr>
          <p:nvPr>
            <p:ph idx="1"/>
          </p:nvPr>
        </p:nvSpPr>
        <p:spPr>
          <a:xfrm>
            <a:off x="709863" y="1471613"/>
            <a:ext cx="10443411" cy="4437062"/>
          </a:xfrm>
        </p:spPr>
        <p:txBody>
          <a:bodyPr/>
          <a:lstStyle/>
          <a:p>
            <a:r>
              <a:rPr lang="en-US" dirty="0"/>
              <a:t>IEEE 802.1D is implemented on Cisco switches on a per-VLAN basis in the form of PVST+. This is the default configuration on Cisco switches.</a:t>
            </a:r>
          </a:p>
          <a:p>
            <a:r>
              <a:rPr lang="en-US" dirty="0"/>
              <a:t>RSTP, can be implemented on Cisco switches on a per-VLAN basis in the form of Rapid PVST+.</a:t>
            </a:r>
          </a:p>
          <a:p>
            <a:r>
              <a:rPr lang="en-US" dirty="0"/>
              <a:t>With PVST+ and Rapid PVST+, root bridges can be configured proactively to enable spanning tree load balancing.</a:t>
            </a:r>
          </a:p>
          <a:p>
            <a:pPr marL="0" indent="0">
              <a:buNone/>
              <a:defRPr/>
            </a:pPr>
            <a:endParaRPr lang="en-US" dirty="0" smtClean="0">
              <a:cs typeface="Arial" charset="0"/>
            </a:endParaRPr>
          </a:p>
        </p:txBody>
      </p:sp>
      <p:pic>
        <p:nvPicPr>
          <p:cNvPr id="4" name="Content Placeholder 3"/>
          <p:cNvPicPr>
            <a:picLocks noChangeAspect="1"/>
          </p:cNvPicPr>
          <p:nvPr/>
        </p:nvPicPr>
        <p:blipFill>
          <a:blip r:embed="rId3" cstate="print"/>
          <a:srcRect t="-45238" b="-45238"/>
          <a:stretch>
            <a:fillRect/>
          </a:stretch>
        </p:blipFill>
        <p:spPr>
          <a:xfrm>
            <a:off x="2003425" y="3098549"/>
            <a:ext cx="7940675" cy="4310062"/>
          </a:xfrm>
          <a:prstGeom prst="rect">
            <a:avLst/>
          </a:prstGeom>
        </p:spPr>
      </p:pic>
    </p:spTree>
    <p:extLst>
      <p:ext uri="{BB962C8B-B14F-4D97-AF65-F5344CB8AC3E}">
        <p14:creationId xmlns:p14="http://schemas.microsoft.com/office/powerpoint/2010/main" val="2883611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83139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82" y="749426"/>
            <a:ext cx="11806988"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smtClean="0">
                <a:solidFill>
                  <a:srgbClr val="C00000"/>
                </a:solidFill>
              </a:rPr>
              <a:t>Issues with Layer </a:t>
            </a:r>
            <a:r>
              <a:rPr lang="en-US" dirty="0">
                <a:solidFill>
                  <a:srgbClr val="C00000"/>
                </a:solidFill>
              </a:rPr>
              <a:t>1 Redundancy: </a:t>
            </a:r>
            <a:r>
              <a:rPr lang="en-US" dirty="0" smtClean="0">
                <a:solidFill>
                  <a:srgbClr val="C00000"/>
                </a:solidFill>
              </a:rPr>
              <a:t>MAC </a:t>
            </a:r>
            <a:r>
              <a:rPr lang="en-US" dirty="0">
                <a:solidFill>
                  <a:srgbClr val="C00000"/>
                </a:solidFill>
              </a:rPr>
              <a:t>Database Instability</a:t>
            </a:r>
          </a:p>
        </p:txBody>
      </p:sp>
      <p:sp>
        <p:nvSpPr>
          <p:cNvPr id="5" name="Content Placeholder 4"/>
          <p:cNvSpPr>
            <a:spLocks noGrp="1"/>
          </p:cNvSpPr>
          <p:nvPr>
            <p:ph idx="1"/>
          </p:nvPr>
        </p:nvSpPr>
        <p:spPr>
          <a:xfrm>
            <a:off x="685800" y="1909116"/>
            <a:ext cx="10756232" cy="4467620"/>
          </a:xfrm>
        </p:spPr>
        <p:txBody>
          <a:bodyPr>
            <a:normAutofit/>
          </a:bodyPr>
          <a:lstStyle/>
          <a:p>
            <a:r>
              <a:rPr lang="en-US" dirty="0"/>
              <a:t>Ethernet frames do not have a time to live (TTL) attribute. </a:t>
            </a:r>
          </a:p>
          <a:p>
            <a:pPr marL="742950" lvl="1" indent="-285750"/>
            <a:r>
              <a:rPr lang="en-US" dirty="0" smtClean="0"/>
              <a:t>Frames continue </a:t>
            </a:r>
            <a:r>
              <a:rPr lang="en-US" dirty="0"/>
              <a:t>to propagate between switches endlessly, or until a link is disrupted and breaks the loop. </a:t>
            </a:r>
            <a:endParaRPr lang="en-US" dirty="0" smtClean="0"/>
          </a:p>
          <a:p>
            <a:pPr marL="742950" lvl="1" indent="-285750"/>
            <a:r>
              <a:rPr lang="en-US" dirty="0" smtClean="0"/>
              <a:t>Results in </a:t>
            </a:r>
            <a:r>
              <a:rPr lang="en-US" dirty="0"/>
              <a:t>MAC database instability. </a:t>
            </a:r>
            <a:endParaRPr lang="en-US" dirty="0" smtClean="0"/>
          </a:p>
          <a:p>
            <a:pPr marL="742950" lvl="1" indent="-285750"/>
            <a:r>
              <a:rPr lang="en-US" dirty="0" smtClean="0"/>
              <a:t>Can occur </a:t>
            </a:r>
            <a:r>
              <a:rPr lang="en-US" dirty="0"/>
              <a:t>due to broadcast frames forwarding</a:t>
            </a:r>
            <a:r>
              <a:rPr lang="en-US" dirty="0" smtClean="0"/>
              <a:t>. </a:t>
            </a:r>
          </a:p>
          <a:p>
            <a:pPr marL="742950" lvl="1" indent="-285750"/>
            <a:endParaRPr lang="en-US" dirty="0" smtClean="0"/>
          </a:p>
          <a:p>
            <a:r>
              <a:rPr lang="en-US" dirty="0"/>
              <a:t>If there is more than one path for the frame to be forwarded out, an endless loop can result. </a:t>
            </a:r>
          </a:p>
          <a:p>
            <a:pPr marL="742950" lvl="1" indent="-285750"/>
            <a:r>
              <a:rPr lang="en-US" dirty="0" smtClean="0"/>
              <a:t>When a loop occurs, it is </a:t>
            </a:r>
            <a:r>
              <a:rPr lang="en-US" dirty="0"/>
              <a:t>possible for the MAC address table on a switch to constantly change with the updates from the broadcast frames, resulting in MAC database instability.</a:t>
            </a:r>
          </a:p>
        </p:txBody>
      </p:sp>
    </p:spTree>
    <p:extLst>
      <p:ext uri="{BB962C8B-B14F-4D97-AF65-F5344CB8AC3E}">
        <p14:creationId xmlns:p14="http://schemas.microsoft.com/office/powerpoint/2010/main" val="2999506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Analyzing the STP Topology</a:t>
            </a:r>
          </a:p>
        </p:txBody>
      </p:sp>
      <p:pic>
        <p:nvPicPr>
          <p:cNvPr id="4" name="Content Placeholder 3"/>
          <p:cNvPicPr>
            <a:picLocks noGrp="1" noChangeAspect="1"/>
          </p:cNvPicPr>
          <p:nvPr>
            <p:ph idx="1"/>
          </p:nvPr>
        </p:nvPicPr>
        <p:blipFill>
          <a:blip r:embed="rId3" cstate="print"/>
          <a:srcRect l="-25696" r="-28477"/>
          <a:stretch>
            <a:fillRect/>
          </a:stretch>
        </p:blipFill>
        <p:spPr>
          <a:xfrm>
            <a:off x="2206172" y="1751013"/>
            <a:ext cx="7837715" cy="4740563"/>
          </a:xfrm>
          <a:ln>
            <a:solidFill>
              <a:schemeClr val="tx1"/>
            </a:solidFill>
            <a:bevel/>
          </a:ln>
        </p:spPr>
      </p:pic>
    </p:spTree>
    <p:extLst>
      <p:ext uri="{BB962C8B-B14F-4D97-AF65-F5344CB8AC3E}">
        <p14:creationId xmlns:p14="http://schemas.microsoft.com/office/powerpoint/2010/main" val="2506036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2" y="740454"/>
            <a:ext cx="8476343" cy="1030288"/>
          </a:xfrm>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sz="2800" dirty="0"/>
              <a:t>Expected Topology versus Actual Topology</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6686" y="1847626"/>
            <a:ext cx="5960610" cy="4813826"/>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35586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Overview of Spanning Tree Status</a:t>
            </a:r>
          </a:p>
        </p:txBody>
      </p:sp>
      <p:pic>
        <p:nvPicPr>
          <p:cNvPr id="4" name="Content Placeholder 3"/>
          <p:cNvPicPr>
            <a:picLocks noGrp="1" noChangeAspect="1"/>
          </p:cNvPicPr>
          <p:nvPr>
            <p:ph idx="1"/>
          </p:nvPr>
        </p:nvPicPr>
        <p:blipFill>
          <a:blip r:embed="rId3" cstate="print"/>
          <a:srcRect l="-22352" r="-22352"/>
          <a:stretch>
            <a:fillRect/>
          </a:stretch>
        </p:blipFill>
        <p:spPr>
          <a:xfrm>
            <a:off x="2194153" y="2041298"/>
            <a:ext cx="7940675" cy="4310062"/>
          </a:xfrm>
          <a:ln>
            <a:solidFill>
              <a:schemeClr val="tx1"/>
            </a:solidFill>
            <a:bevel/>
          </a:ln>
        </p:spPr>
      </p:pic>
    </p:spTree>
    <p:extLst>
      <p:ext uri="{BB962C8B-B14F-4D97-AF65-F5344CB8AC3E}">
        <p14:creationId xmlns:p14="http://schemas.microsoft.com/office/powerpoint/2010/main" val="187546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1641248" y="1758497"/>
            <a:ext cx="8896350" cy="3970318"/>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Spanning-Tree Failure Consequences</a:t>
            </a:r>
          </a:p>
        </p:txBody>
      </p:sp>
      <p:pic>
        <p:nvPicPr>
          <p:cNvPr id="4" name="Content Placeholder 3"/>
          <p:cNvPicPr>
            <a:picLocks noGrp="1" noChangeAspect="1"/>
          </p:cNvPicPr>
          <p:nvPr>
            <p:ph idx="1"/>
          </p:nvPr>
        </p:nvPicPr>
        <p:blipFill>
          <a:blip r:embed="rId3" cstate="print"/>
          <a:srcRect t="10812" b="10812"/>
          <a:stretch>
            <a:fillRect/>
          </a:stretch>
        </p:blipFill>
        <p:spPr>
          <a:xfrm>
            <a:off x="4627914" y="1936599"/>
            <a:ext cx="3833342" cy="2080673"/>
          </a:xfrm>
        </p:spPr>
      </p:pic>
      <p:pic>
        <p:nvPicPr>
          <p:cNvPr id="5" name="Picture 4"/>
          <p:cNvPicPr>
            <a:picLocks noChangeAspect="1"/>
          </p:cNvPicPr>
          <p:nvPr/>
        </p:nvPicPr>
        <p:blipFill>
          <a:blip r:embed="rId4" cstate="print"/>
          <a:stretch>
            <a:fillRect/>
          </a:stretch>
        </p:blipFill>
        <p:spPr>
          <a:xfrm>
            <a:off x="1952309" y="4017271"/>
            <a:ext cx="3272834" cy="2353242"/>
          </a:xfrm>
          <a:prstGeom prst="rect">
            <a:avLst/>
          </a:prstGeom>
        </p:spPr>
      </p:pic>
      <p:pic>
        <p:nvPicPr>
          <p:cNvPr id="6" name="Picture 5"/>
          <p:cNvPicPr>
            <a:picLocks noChangeAspect="1"/>
          </p:cNvPicPr>
          <p:nvPr/>
        </p:nvPicPr>
        <p:blipFill>
          <a:blip r:embed="rId5" cstate="print"/>
          <a:stretch>
            <a:fillRect/>
          </a:stretch>
        </p:blipFill>
        <p:spPr>
          <a:xfrm>
            <a:off x="6089424" y="4017271"/>
            <a:ext cx="3009411" cy="2473626"/>
          </a:xfrm>
          <a:prstGeom prst="rect">
            <a:avLst/>
          </a:prstGeom>
        </p:spPr>
      </p:pic>
      <p:sp>
        <p:nvSpPr>
          <p:cNvPr id="3" name="Rectangle 2"/>
          <p:cNvSpPr/>
          <p:nvPr/>
        </p:nvSpPr>
        <p:spPr>
          <a:xfrm>
            <a:off x="1792515" y="1965731"/>
            <a:ext cx="3432629" cy="1631216"/>
          </a:xfrm>
          <a:prstGeom prst="rect">
            <a:avLst/>
          </a:prstGeom>
        </p:spPr>
        <p:txBody>
          <a:bodyPr wrap="square">
            <a:spAutoFit/>
          </a:bodyPr>
          <a:lstStyle/>
          <a:p>
            <a:pPr marL="285750" indent="-285750">
              <a:buFont typeface="Wingdings" panose="05000000000000000000" pitchFamily="2" charset="2"/>
              <a:buChar char="§"/>
            </a:pPr>
            <a:r>
              <a:rPr lang="en-US" sz="2000" dirty="0"/>
              <a:t>STP erroneously moves one or more ports into the forwarding state.</a:t>
            </a:r>
          </a:p>
          <a:p>
            <a:pPr marL="285750" indent="-285750">
              <a:buFont typeface="Wingdings" panose="05000000000000000000" pitchFamily="2" charset="2"/>
              <a:buChar char="§"/>
            </a:pPr>
            <a:r>
              <a:rPr lang="en-US" sz="2000" dirty="0"/>
              <a:t>Any frame that is flooded by a switch enters the loop.</a:t>
            </a:r>
            <a:endParaRPr lang="en-US" sz="2000" b="1" dirty="0"/>
          </a:p>
        </p:txBody>
      </p:sp>
    </p:spTree>
    <p:extLst>
      <p:ext uri="{BB962C8B-B14F-4D97-AF65-F5344CB8AC3E}">
        <p14:creationId xmlns:p14="http://schemas.microsoft.com/office/powerpoint/2010/main" val="176787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Repairing a Spanning Tree Problem</a:t>
            </a:r>
          </a:p>
        </p:txBody>
      </p:sp>
      <p:sp>
        <p:nvSpPr>
          <p:cNvPr id="3" name="Content Placeholder 2"/>
          <p:cNvSpPr>
            <a:spLocks noGrp="1"/>
          </p:cNvSpPr>
          <p:nvPr>
            <p:ph idx="1"/>
          </p:nvPr>
        </p:nvSpPr>
        <p:spPr>
          <a:xfrm>
            <a:off x="2165125" y="1968899"/>
            <a:ext cx="7940675" cy="4310605"/>
          </a:xfrm>
        </p:spPr>
        <p:txBody>
          <a:bodyPr/>
          <a:lstStyle/>
          <a:p>
            <a:r>
              <a:rPr lang="en-US" sz="2000" dirty="0"/>
              <a:t>One way to correct spanning-tree failure is to manually remove redundant links in the switched network, either physically or through configuration, until all loops are eliminated from the topology.</a:t>
            </a:r>
          </a:p>
          <a:p>
            <a:r>
              <a:rPr lang="en-US" sz="2000" dirty="0"/>
              <a:t>Before restoring the redundant links, determine and correct the cause of the spanning-tree failure. </a:t>
            </a:r>
          </a:p>
          <a:p>
            <a:r>
              <a:rPr lang="en-US" sz="2000" dirty="0"/>
              <a:t>Carefully monitor the network to ensure that the problem is fixed.</a:t>
            </a:r>
          </a:p>
        </p:txBody>
      </p:sp>
    </p:spTree>
    <p:extLst>
      <p:ext uri="{BB962C8B-B14F-4D97-AF65-F5344CB8AC3E}">
        <p14:creationId xmlns:p14="http://schemas.microsoft.com/office/powerpoint/2010/main" val="1120186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2263775"/>
            <a:ext cx="3854450" cy="1481138"/>
          </a:xfrm>
        </p:spPr>
        <p:txBody>
          <a:bodyPr/>
          <a:lstStyle/>
          <a:p>
            <a:pPr eaLnBrk="1" hangingPunct="1"/>
            <a:r>
              <a:rPr lang="en-US" sz="2400" dirty="0">
                <a:cs typeface="Arial" charset="0"/>
              </a:rPr>
              <a:t>2.4  First-Hop Redundancy Protocols</a:t>
            </a:r>
            <a:br>
              <a:rPr lang="en-US" sz="2400" dirty="0">
                <a:cs typeface="Arial" charset="0"/>
              </a:rPr>
            </a:br>
            <a:endParaRPr lang="en-US" sz="2400" dirty="0">
              <a:cs typeface="Arial" charset="0"/>
            </a:endParaRPr>
          </a:p>
        </p:txBody>
      </p:sp>
    </p:spTree>
    <p:extLst>
      <p:ext uri="{BB962C8B-B14F-4D97-AF65-F5344CB8AC3E}">
        <p14:creationId xmlns:p14="http://schemas.microsoft.com/office/powerpoint/2010/main" val="3564936597"/>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Concept of First-Hop Redundancy Protocols</a:t>
            </a:r>
            <a:r>
              <a:rPr lang="en-US" dirty="0">
                <a:ea typeface="ＭＳ Ｐゴシック" pitchFamily="34" charset="-128"/>
              </a:rPr>
              <a:t/>
            </a:r>
            <a:br>
              <a:rPr lang="en-US" dirty="0">
                <a:ea typeface="ＭＳ Ｐゴシック" pitchFamily="34" charset="-128"/>
              </a:rPr>
            </a:br>
            <a:r>
              <a:rPr lang="en-US" dirty="0"/>
              <a:t>Default Gateway Limitations</a:t>
            </a:r>
          </a:p>
        </p:txBody>
      </p:sp>
      <p:pic>
        <p:nvPicPr>
          <p:cNvPr id="4" name="Content Placeholder 3"/>
          <p:cNvPicPr>
            <a:picLocks noGrp="1" noChangeAspect="1"/>
          </p:cNvPicPr>
          <p:nvPr>
            <p:ph idx="1"/>
          </p:nvPr>
        </p:nvPicPr>
        <p:blipFill rotWithShape="1">
          <a:blip r:embed="rId3" cstate="print"/>
          <a:srcRect l="151" r="-10458"/>
          <a:stretch/>
        </p:blipFill>
        <p:spPr>
          <a:xfrm>
            <a:off x="5196115" y="1779687"/>
            <a:ext cx="5268686" cy="4310062"/>
          </a:xfrm>
          <a:ln>
            <a:solidFill>
              <a:schemeClr val="tx1"/>
            </a:solidFill>
            <a:bevel/>
          </a:ln>
        </p:spPr>
      </p:pic>
      <p:sp>
        <p:nvSpPr>
          <p:cNvPr id="3" name="TextBox 2"/>
          <p:cNvSpPr txBox="1"/>
          <p:nvPr/>
        </p:nvSpPr>
        <p:spPr>
          <a:xfrm>
            <a:off x="2017487" y="1779688"/>
            <a:ext cx="3178629" cy="4708981"/>
          </a:xfrm>
          <a:prstGeom prst="rect">
            <a:avLst/>
          </a:prstGeom>
          <a:noFill/>
        </p:spPr>
        <p:txBody>
          <a:bodyPr wrap="square" rtlCol="0">
            <a:spAutoFit/>
          </a:bodyPr>
          <a:lstStyle/>
          <a:p>
            <a:pPr marL="342900" indent="-342900">
              <a:buClr>
                <a:srgbClr val="678DC5"/>
              </a:buClr>
              <a:buFont typeface="Wingdings" panose="05000000000000000000" pitchFamily="2" charset="2"/>
              <a:buChar char="§"/>
            </a:pPr>
            <a:r>
              <a:rPr lang="en-US" sz="2000" dirty="0"/>
              <a:t>If the default gateway cannot be reached, the local device is unable to send packets off the local network segment.</a:t>
            </a:r>
          </a:p>
          <a:p>
            <a:pPr marL="342900" indent="-342900">
              <a:buFont typeface="Wingdings" panose="05000000000000000000" pitchFamily="2" charset="2"/>
              <a:buChar char="§"/>
            </a:pPr>
            <a:endParaRPr lang="en-US" sz="2000" dirty="0"/>
          </a:p>
          <a:p>
            <a:pPr marL="342900" indent="-342900">
              <a:buClr>
                <a:srgbClr val="678DC5"/>
              </a:buClr>
              <a:buFont typeface="Wingdings" panose="05000000000000000000" pitchFamily="2" charset="2"/>
              <a:buChar char="§"/>
            </a:pPr>
            <a:r>
              <a:rPr lang="en-US" sz="2000" dirty="0"/>
              <a:t>Even if a redundant router exists that could serve as a default gateway for that segment, there is no dynamic method by which these devices can determine the address of a new default gateway.</a:t>
            </a:r>
          </a:p>
        </p:txBody>
      </p:sp>
    </p:spTree>
    <p:extLst>
      <p:ext uri="{BB962C8B-B14F-4D97-AF65-F5344CB8AC3E}">
        <p14:creationId xmlns:p14="http://schemas.microsoft.com/office/powerpoint/2010/main" val="417003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Concept of First-Hop Redundancy Protocols</a:t>
            </a:r>
            <a:r>
              <a:rPr lang="en-US" dirty="0">
                <a:ea typeface="ＭＳ Ｐゴシック" pitchFamily="34" charset="-128"/>
              </a:rPr>
              <a:t/>
            </a:r>
            <a:br>
              <a:rPr lang="en-US" dirty="0">
                <a:ea typeface="ＭＳ Ｐゴシック" pitchFamily="34" charset="-128"/>
              </a:rPr>
            </a:br>
            <a:r>
              <a:rPr lang="en-US" dirty="0"/>
              <a:t>Router Redundancy</a:t>
            </a:r>
          </a:p>
        </p:txBody>
      </p:sp>
      <p:pic>
        <p:nvPicPr>
          <p:cNvPr id="4" name="Content Placeholder 3"/>
          <p:cNvPicPr>
            <a:picLocks noGrp="1" noChangeAspect="1"/>
          </p:cNvPicPr>
          <p:nvPr>
            <p:ph idx="1"/>
          </p:nvPr>
        </p:nvPicPr>
        <p:blipFill rotWithShape="1">
          <a:blip r:embed="rId3" cstate="print"/>
          <a:srcRect l="1073" r="-9297"/>
          <a:stretch/>
        </p:blipFill>
        <p:spPr>
          <a:xfrm>
            <a:off x="4653453" y="1846597"/>
            <a:ext cx="5738777" cy="4176832"/>
          </a:xfrm>
          <a:ln>
            <a:solidFill>
              <a:schemeClr val="tx1"/>
            </a:solidFill>
            <a:bevel/>
          </a:ln>
        </p:spPr>
      </p:pic>
      <p:sp>
        <p:nvSpPr>
          <p:cNvPr id="3" name="TextBox 2"/>
          <p:cNvSpPr txBox="1"/>
          <p:nvPr/>
        </p:nvSpPr>
        <p:spPr>
          <a:xfrm>
            <a:off x="1886857" y="1779688"/>
            <a:ext cx="2743200" cy="4708981"/>
          </a:xfrm>
          <a:prstGeom prst="rect">
            <a:avLst/>
          </a:prstGeom>
          <a:noFill/>
        </p:spPr>
        <p:txBody>
          <a:bodyPr wrap="square" rtlCol="0">
            <a:spAutoFit/>
          </a:bodyPr>
          <a:lstStyle/>
          <a:p>
            <a:pPr marL="342900" indent="-342900">
              <a:buClr>
                <a:srgbClr val="678DC5"/>
              </a:buClr>
              <a:buFont typeface="Wingdings" panose="05000000000000000000" pitchFamily="2" charset="2"/>
              <a:buChar char="§"/>
            </a:pPr>
            <a:r>
              <a:rPr lang="en-US" sz="2000" dirty="0"/>
              <a:t>Multiple routers are configured to work together to present the illusion of a single router to the hosts on the LAN.</a:t>
            </a:r>
          </a:p>
          <a:p>
            <a:pPr marL="342900" indent="-342900">
              <a:buFont typeface="Wingdings" panose="05000000000000000000" pitchFamily="2" charset="2"/>
              <a:buChar char="§"/>
            </a:pPr>
            <a:endParaRPr lang="en-US" sz="2000" dirty="0"/>
          </a:p>
          <a:p>
            <a:pPr marL="342900" indent="-342900">
              <a:buClr>
                <a:srgbClr val="678DC5"/>
              </a:buClr>
              <a:buFont typeface="Wingdings" pitchFamily="2" charset="2"/>
              <a:buChar char="§"/>
            </a:pPr>
            <a:r>
              <a:rPr lang="en-US" sz="2000" dirty="0"/>
              <a:t>The ability of a network to dynamically recover from the failure of a device acting as a default gateway is known as first-hop redundancy.</a:t>
            </a:r>
          </a:p>
        </p:txBody>
      </p:sp>
    </p:spTree>
    <p:extLst>
      <p:ext uri="{BB962C8B-B14F-4D97-AF65-F5344CB8AC3E}">
        <p14:creationId xmlns:p14="http://schemas.microsoft.com/office/powerpoint/2010/main" val="416441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Concept of First-Hop Redundancy Protocols</a:t>
            </a:r>
            <a:r>
              <a:rPr lang="en-US" dirty="0">
                <a:ea typeface="ＭＳ Ｐゴシック" pitchFamily="34" charset="-128"/>
              </a:rPr>
              <a:t/>
            </a:r>
            <a:br>
              <a:rPr lang="en-US" dirty="0">
                <a:ea typeface="ＭＳ Ｐゴシック" pitchFamily="34" charset="-128"/>
              </a:rPr>
            </a:br>
            <a:r>
              <a:rPr lang="en-US" dirty="0"/>
              <a:t>Steps for Router Failover</a:t>
            </a:r>
          </a:p>
        </p:txBody>
      </p:sp>
      <p:pic>
        <p:nvPicPr>
          <p:cNvPr id="4" name="Content Placeholder 3"/>
          <p:cNvPicPr>
            <a:picLocks noGrp="1" noChangeAspect="1"/>
          </p:cNvPicPr>
          <p:nvPr>
            <p:ph idx="1"/>
          </p:nvPr>
        </p:nvPicPr>
        <p:blipFill>
          <a:blip r:embed="rId3" cstate="print"/>
          <a:srcRect l="-20678" r="-20678"/>
          <a:stretch>
            <a:fillRect/>
          </a:stretch>
        </p:blipFill>
        <p:spPr>
          <a:xfrm>
            <a:off x="2179639" y="1751013"/>
            <a:ext cx="7940675" cy="4310062"/>
          </a:xfrm>
          <a:ln>
            <a:solidFill>
              <a:schemeClr val="tx1"/>
            </a:solidFill>
            <a:bevel/>
          </a:ln>
        </p:spPr>
      </p:pic>
    </p:spTree>
    <p:extLst>
      <p:ext uri="{BB962C8B-B14F-4D97-AF65-F5344CB8AC3E}">
        <p14:creationId xmlns:p14="http://schemas.microsoft.com/office/powerpoint/2010/main" val="160488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Varieties of First-Hop Redundancy Protocols</a:t>
            </a:r>
            <a:r>
              <a:rPr lang="en-US" dirty="0">
                <a:ea typeface="ＭＳ Ｐゴシック" pitchFamily="34" charset="-128"/>
              </a:rPr>
              <a:t/>
            </a:r>
            <a:br>
              <a:rPr lang="en-US" dirty="0">
                <a:ea typeface="ＭＳ Ｐゴシック" pitchFamily="34" charset="-128"/>
              </a:rPr>
            </a:br>
            <a:r>
              <a:rPr lang="en-US" dirty="0"/>
              <a:t>First-Hop Redundancy Protocols</a:t>
            </a:r>
          </a:p>
        </p:txBody>
      </p:sp>
      <p:sp>
        <p:nvSpPr>
          <p:cNvPr id="3" name="Content Placeholder 2"/>
          <p:cNvSpPr>
            <a:spLocks noGrp="1"/>
          </p:cNvSpPr>
          <p:nvPr>
            <p:ph idx="1"/>
          </p:nvPr>
        </p:nvSpPr>
        <p:spPr>
          <a:xfrm>
            <a:off x="2179639" y="1751184"/>
            <a:ext cx="7940675" cy="4310605"/>
          </a:xfrm>
        </p:spPr>
        <p:txBody>
          <a:bodyPr/>
          <a:lstStyle/>
          <a:p>
            <a:r>
              <a:rPr lang="en-US" sz="2000" dirty="0"/>
              <a:t>Hot Standby Router Protocol (HSRP)</a:t>
            </a:r>
          </a:p>
          <a:p>
            <a:r>
              <a:rPr lang="en-US" sz="2000" dirty="0"/>
              <a:t>HSRP for IPv6</a:t>
            </a:r>
          </a:p>
          <a:p>
            <a:r>
              <a:rPr lang="en-US" sz="2000" dirty="0"/>
              <a:t>Virtual Router Redundancy Protocol version 2 (VRRPv2)</a:t>
            </a:r>
          </a:p>
          <a:p>
            <a:r>
              <a:rPr lang="en-US" sz="2000" dirty="0"/>
              <a:t>VRRPv3</a:t>
            </a:r>
          </a:p>
          <a:p>
            <a:r>
              <a:rPr lang="en-US" sz="2000" dirty="0"/>
              <a:t>Gateway Load Balancing Protocol (GLBP)</a:t>
            </a:r>
          </a:p>
          <a:p>
            <a:r>
              <a:rPr lang="en-US" sz="2000" dirty="0"/>
              <a:t>GLBP for IPv6 </a:t>
            </a:r>
          </a:p>
          <a:p>
            <a:r>
              <a:rPr lang="en-US" sz="2000" dirty="0"/>
              <a:t>ICMP Router Discovery Protocol (IRDP)</a:t>
            </a:r>
          </a:p>
        </p:txBody>
      </p:sp>
    </p:spTree>
    <p:extLst>
      <p:ext uri="{BB962C8B-B14F-4D97-AF65-F5344CB8AC3E}">
        <p14:creationId xmlns:p14="http://schemas.microsoft.com/office/powerpoint/2010/main" val="2478650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689269"/>
            <a:ext cx="10515600"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Broadcast Storms</a:t>
            </a:r>
          </a:p>
        </p:txBody>
      </p:sp>
      <p:sp>
        <p:nvSpPr>
          <p:cNvPr id="3" name="Content Placeholder 2"/>
          <p:cNvSpPr>
            <a:spLocks noGrp="1"/>
          </p:cNvSpPr>
          <p:nvPr>
            <p:ph idx="1"/>
          </p:nvPr>
        </p:nvSpPr>
        <p:spPr>
          <a:xfrm>
            <a:off x="661737" y="1954380"/>
            <a:ext cx="10515600" cy="4310605"/>
          </a:xfrm>
        </p:spPr>
        <p:txBody>
          <a:bodyPr>
            <a:noAutofit/>
          </a:bodyPr>
          <a:lstStyle/>
          <a:p>
            <a:r>
              <a:rPr lang="en-US" dirty="0"/>
              <a:t>A broadcast storm occurs when there are so many broadcast frames caught in a Layer 2 loop that all available bandwidth is consumed.  It is also known as denial of </a:t>
            </a:r>
            <a:r>
              <a:rPr lang="en-US" dirty="0" smtClean="0"/>
              <a:t>service</a:t>
            </a:r>
          </a:p>
          <a:p>
            <a:endParaRPr lang="en-US" dirty="0"/>
          </a:p>
          <a:p>
            <a:r>
              <a:rPr lang="en-US" dirty="0"/>
              <a:t>A broadcast storm is inevitable on a looped network. </a:t>
            </a:r>
          </a:p>
          <a:p>
            <a:pPr marL="800100" lvl="1" indent="-342900"/>
            <a:r>
              <a:rPr lang="en-US" dirty="0" smtClean="0"/>
              <a:t>As </a:t>
            </a:r>
            <a:r>
              <a:rPr lang="en-US" dirty="0"/>
              <a:t>more devices send broadcasts over the network, more traffic is caught within the </a:t>
            </a:r>
            <a:r>
              <a:rPr lang="en-US" dirty="0" smtClean="0"/>
              <a:t>loop; thus consuming</a:t>
            </a:r>
            <a:r>
              <a:rPr lang="en-US" dirty="0"/>
              <a:t> </a:t>
            </a:r>
            <a:r>
              <a:rPr lang="en-US" dirty="0" smtClean="0"/>
              <a:t>more resources</a:t>
            </a:r>
            <a:r>
              <a:rPr lang="en-US" dirty="0"/>
              <a:t>. </a:t>
            </a:r>
            <a:endParaRPr lang="en-US" dirty="0" smtClean="0"/>
          </a:p>
          <a:p>
            <a:pPr marL="800100" lvl="1" indent="-342900"/>
            <a:r>
              <a:rPr lang="en-US" dirty="0" smtClean="0"/>
              <a:t>This </a:t>
            </a:r>
            <a:r>
              <a:rPr lang="en-US" dirty="0"/>
              <a:t>eventually creates a broadcast storm that causes the network to fail.</a:t>
            </a:r>
          </a:p>
        </p:txBody>
      </p:sp>
    </p:spTree>
    <p:extLst>
      <p:ext uri="{BB962C8B-B14F-4D97-AF65-F5344CB8AC3E}">
        <p14:creationId xmlns:p14="http://schemas.microsoft.com/office/powerpoint/2010/main" val="31845520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Varieties of First-Hop Redundancy Protocols</a:t>
            </a:r>
            <a:r>
              <a:rPr lang="en-US" dirty="0">
                <a:ea typeface="ＭＳ Ｐゴシック" pitchFamily="34" charset="-128"/>
              </a:rPr>
              <a:t/>
            </a:r>
            <a:br>
              <a:rPr lang="en-US" dirty="0">
                <a:ea typeface="ＭＳ Ｐゴシック" pitchFamily="34" charset="-128"/>
              </a:rPr>
            </a:br>
            <a:r>
              <a:rPr lang="en-US" dirty="0"/>
              <a:t>First-Hop Redundancy Protocols</a:t>
            </a: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864" y="1997756"/>
            <a:ext cx="7239861" cy="428693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990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FHRP Verification</a:t>
            </a:r>
            <a:r>
              <a:rPr lang="en-US" dirty="0">
                <a:ea typeface="ＭＳ Ｐゴシック" pitchFamily="34" charset="-128"/>
              </a:rPr>
              <a:t/>
            </a:r>
            <a:br>
              <a:rPr lang="en-US" dirty="0">
                <a:ea typeface="ＭＳ Ｐゴシック" pitchFamily="34" charset="-128"/>
              </a:rPr>
            </a:br>
            <a:r>
              <a:rPr lang="en-US" dirty="0"/>
              <a:t>HSRP Verification</a:t>
            </a:r>
          </a:p>
        </p:txBody>
      </p:sp>
      <p:pic>
        <p:nvPicPr>
          <p:cNvPr id="4" name="Content Placeholder 3"/>
          <p:cNvPicPr>
            <a:picLocks noGrp="1" noChangeAspect="1"/>
          </p:cNvPicPr>
          <p:nvPr>
            <p:ph idx="1"/>
          </p:nvPr>
        </p:nvPicPr>
        <p:blipFill>
          <a:blip r:embed="rId3" cstate="print"/>
          <a:srcRect l="-24328" r="-24328"/>
          <a:stretch>
            <a:fillRect/>
          </a:stretch>
        </p:blipFill>
        <p:spPr>
          <a:xfrm>
            <a:off x="2179639" y="1751013"/>
            <a:ext cx="7940675" cy="4310062"/>
          </a:xfrm>
        </p:spPr>
      </p:pic>
    </p:spTree>
    <p:extLst>
      <p:ext uri="{BB962C8B-B14F-4D97-AF65-F5344CB8AC3E}">
        <p14:creationId xmlns:p14="http://schemas.microsoft.com/office/powerpoint/2010/main" val="286902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FHRP Verification</a:t>
            </a:r>
            <a:r>
              <a:rPr lang="en-US" dirty="0">
                <a:ea typeface="ＭＳ Ｐゴシック" pitchFamily="34" charset="-128"/>
              </a:rPr>
              <a:t/>
            </a:r>
            <a:br>
              <a:rPr lang="en-US" dirty="0">
                <a:ea typeface="ＭＳ Ｐゴシック" pitchFamily="34" charset="-128"/>
              </a:rPr>
            </a:br>
            <a:r>
              <a:rPr lang="en-US" dirty="0"/>
              <a:t>GLBP Verification</a:t>
            </a:r>
          </a:p>
        </p:txBody>
      </p:sp>
      <p:pic>
        <p:nvPicPr>
          <p:cNvPr id="4" name="Content Placeholder 3"/>
          <p:cNvPicPr>
            <a:picLocks noGrp="1" noChangeAspect="1"/>
          </p:cNvPicPr>
          <p:nvPr>
            <p:ph idx="1"/>
          </p:nvPr>
        </p:nvPicPr>
        <p:blipFill>
          <a:blip r:embed="rId3" cstate="print"/>
          <a:srcRect l="1781" t="2353" r="4269" b="3785"/>
          <a:stretch>
            <a:fillRect/>
          </a:stretch>
        </p:blipFill>
        <p:spPr>
          <a:xfrm>
            <a:off x="5442857" y="2888344"/>
            <a:ext cx="4455886" cy="3599543"/>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bwMode="auto">
          <a:xfrm>
            <a:off x="2119087" y="1751183"/>
            <a:ext cx="8001227" cy="4780246"/>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marL="236538" indent="-236538" defTabSz="814388">
              <a:lnSpc>
                <a:spcPct val="95000"/>
              </a:lnSpc>
              <a:spcBef>
                <a:spcPct val="50000"/>
              </a:spcBef>
              <a:buClr>
                <a:srgbClr val="708CA1"/>
              </a:buClr>
              <a:buFont typeface="Wingdings" pitchFamily="2" charset="2"/>
              <a:buChar char="§"/>
            </a:pPr>
            <a:r>
              <a:rPr lang="en-US" sz="2000" dirty="0"/>
              <a:t>Gateway Load Balancing Protocol (GLBP) is a Cisco proprietary solution to allow automatic selection and simultaneous use of multiple available gateways in addition to automatic failover between those gateways.</a:t>
            </a:r>
            <a:endParaRPr lang="en-US" sz="2000" kern="0" dirty="0"/>
          </a:p>
        </p:txBody>
      </p:sp>
    </p:spTree>
    <p:extLst>
      <p:ext uri="{BB962C8B-B14F-4D97-AF65-F5344CB8AC3E}">
        <p14:creationId xmlns:p14="http://schemas.microsoft.com/office/powerpoint/2010/main" val="217075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pPr>
              <a:defRPr/>
            </a:pPr>
            <a:r>
              <a:rPr lang="en-US" altLang="ko-KR" dirty="0">
                <a:solidFill>
                  <a:schemeClr val="accent1">
                    <a:satMod val="150000"/>
                  </a:schemeClr>
                </a:solidFill>
                <a:ea typeface="굴림" pitchFamily="50" charset="-127"/>
              </a:rPr>
              <a:t>Graphs</a:t>
            </a:r>
            <a:endParaRPr lang="en-US" dirty="0">
              <a:solidFill>
                <a:schemeClr val="accent1">
                  <a:satMod val="150000"/>
                </a:schemeClr>
              </a:solidFill>
            </a:endParaRPr>
          </a:p>
        </p:txBody>
      </p:sp>
      <p:sp>
        <p:nvSpPr>
          <p:cNvPr id="419843" name="Rectangle 3"/>
          <p:cNvSpPr>
            <a:spLocks noGrp="1" noChangeArrowheads="1"/>
          </p:cNvSpPr>
          <p:nvPr>
            <p:ph idx="1"/>
          </p:nvPr>
        </p:nvSpPr>
        <p:spPr/>
        <p:txBody>
          <a:bodyPr rtlCol="0">
            <a:normAutofit/>
          </a:bodyPr>
          <a:lstStyle/>
          <a:p>
            <a:pPr marL="438912" indent="-320040">
              <a:spcBef>
                <a:spcPts val="0"/>
              </a:spcBef>
              <a:buFont typeface="Wingdings 2"/>
              <a:buChar char=""/>
              <a:defRPr/>
            </a:pPr>
            <a:r>
              <a:rPr lang="en-US" altLang="ko-KR" dirty="0">
                <a:ea typeface="굴림" pitchFamily="50" charset="-127"/>
              </a:rPr>
              <a:t>Graphs are one of </a:t>
            </a:r>
            <a:r>
              <a:rPr lang="en-US" altLang="ko-KR" b="1" dirty="0">
                <a:ea typeface="굴림" pitchFamily="50" charset="-127"/>
              </a:rPr>
              <a:t>the most versatile structures</a:t>
            </a:r>
            <a:r>
              <a:rPr lang="en-US" altLang="ko-KR" dirty="0">
                <a:ea typeface="굴림" pitchFamily="50" charset="-127"/>
              </a:rPr>
              <a:t> used in computer programming.</a:t>
            </a:r>
          </a:p>
          <a:p>
            <a:pPr marL="438912" indent="-320040">
              <a:spcBef>
                <a:spcPts val="0"/>
              </a:spcBef>
              <a:buFont typeface="Wingdings 2"/>
              <a:buChar char=""/>
              <a:defRPr/>
            </a:pPr>
            <a:endParaRPr lang="en-US" altLang="ko-KR" dirty="0">
              <a:ea typeface="굴림" pitchFamily="50" charset="-127"/>
            </a:endParaRPr>
          </a:p>
          <a:p>
            <a:pPr marL="438912" indent="-320040">
              <a:spcBef>
                <a:spcPts val="0"/>
              </a:spcBef>
              <a:buFont typeface="Wingdings 2"/>
              <a:buChar char=""/>
              <a:defRPr/>
            </a:pPr>
            <a:r>
              <a:rPr lang="en-US" altLang="ko-KR" dirty="0">
                <a:ea typeface="굴림" pitchFamily="50" charset="-127"/>
              </a:rPr>
              <a:t>Notation: </a:t>
            </a:r>
            <a:r>
              <a:rPr lang="en-US" altLang="ko-KR" b="1" dirty="0">
                <a:ea typeface="굴림" pitchFamily="50" charset="-127"/>
              </a:rPr>
              <a:t>G = (V, E)</a:t>
            </a:r>
            <a:r>
              <a:rPr lang="en-US" altLang="ko-KR" dirty="0">
                <a:ea typeface="굴림" pitchFamily="50" charset="-127"/>
              </a:rPr>
              <a:t> where V is a set of </a:t>
            </a:r>
            <a:r>
              <a:rPr lang="en-US" altLang="ko-KR" i="1" dirty="0">
                <a:ea typeface="굴림" pitchFamily="50" charset="-127"/>
              </a:rPr>
              <a:t>vertices</a:t>
            </a:r>
            <a:r>
              <a:rPr lang="en-US" altLang="ko-KR" dirty="0">
                <a:ea typeface="굴림" pitchFamily="50" charset="-127"/>
              </a:rPr>
              <a:t> (also called </a:t>
            </a:r>
            <a:r>
              <a:rPr lang="en-US" altLang="ko-KR" i="1" dirty="0">
                <a:ea typeface="굴림" pitchFamily="50" charset="-127"/>
              </a:rPr>
              <a:t>nodes</a:t>
            </a:r>
            <a:r>
              <a:rPr lang="en-US" altLang="ko-KR" dirty="0">
                <a:ea typeface="굴림" pitchFamily="50" charset="-127"/>
              </a:rPr>
              <a:t>) and E is a set of </a:t>
            </a:r>
            <a:r>
              <a:rPr lang="en-US" altLang="ko-KR" i="1" dirty="0">
                <a:ea typeface="굴림" pitchFamily="50" charset="-127"/>
              </a:rPr>
              <a:t>edges</a:t>
            </a:r>
            <a:r>
              <a:rPr lang="en-US" altLang="ko-KR" dirty="0">
                <a:ea typeface="굴림" pitchFamily="50" charset="-127"/>
              </a:rPr>
              <a:t>. </a:t>
            </a:r>
          </a:p>
          <a:p>
            <a:pPr marL="438912" indent="-320040">
              <a:spcBef>
                <a:spcPts val="0"/>
              </a:spcBef>
              <a:buFont typeface="Wingdings 2"/>
              <a:buChar char=""/>
              <a:defRPr/>
            </a:pPr>
            <a:endParaRPr lang="en-US" altLang="ko-KR" dirty="0">
              <a:ea typeface="굴림" pitchFamily="50" charset="-127"/>
            </a:endParaRPr>
          </a:p>
          <a:p>
            <a:pPr marL="438912" indent="-320040">
              <a:spcBef>
                <a:spcPts val="0"/>
              </a:spcBef>
              <a:buFont typeface="Wingdings 2"/>
              <a:buChar char=""/>
              <a:defRPr/>
            </a:pPr>
            <a:endParaRPr lang="en-US" dirty="0"/>
          </a:p>
        </p:txBody>
      </p:sp>
    </p:spTree>
    <p:extLst>
      <p:ext uri="{BB962C8B-B14F-4D97-AF65-F5344CB8AC3E}">
        <p14:creationId xmlns:p14="http://schemas.microsoft.com/office/powerpoint/2010/main" val="415109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a:defRPr/>
            </a:pPr>
            <a:r>
              <a:rPr lang="en-US" altLang="ko-KR">
                <a:solidFill>
                  <a:schemeClr val="accent1">
                    <a:satMod val="150000"/>
                  </a:schemeClr>
                </a:solidFill>
                <a:ea typeface="굴림" pitchFamily="50" charset="-127"/>
              </a:rPr>
              <a:t>Searches</a:t>
            </a:r>
            <a:endParaRPr lang="en-US">
              <a:solidFill>
                <a:schemeClr val="accent1">
                  <a:satMod val="150000"/>
                </a:schemeClr>
              </a:solidFill>
            </a:endParaRPr>
          </a:p>
        </p:txBody>
      </p:sp>
      <p:sp>
        <p:nvSpPr>
          <p:cNvPr id="19459" name="Rectangle 3"/>
          <p:cNvSpPr>
            <a:spLocks noGrp="1" noChangeArrowheads="1"/>
          </p:cNvSpPr>
          <p:nvPr>
            <p:ph idx="1"/>
          </p:nvPr>
        </p:nvSpPr>
        <p:spPr/>
        <p:txBody>
          <a:bodyPr/>
          <a:lstStyle/>
          <a:p>
            <a:pPr eaLnBrk="1" hangingPunct="1"/>
            <a:r>
              <a:rPr lang="en-US" altLang="ko-KR" smtClean="0">
                <a:ea typeface="굴림" panose="020B0600000101010101" pitchFamily="34" charset="-127"/>
              </a:rPr>
              <a:t>Depth-first search</a:t>
            </a:r>
          </a:p>
          <a:p>
            <a:pPr lvl="1" eaLnBrk="1" hangingPunct="1"/>
            <a:r>
              <a:rPr lang="en-US" altLang="ko-KR" smtClean="0">
                <a:ea typeface="굴림" panose="020B0600000101010101" pitchFamily="34" charset="-127"/>
              </a:rPr>
              <a:t>The algorithm acts as through it wants to get as far away from the starting point as quickly as possible.</a:t>
            </a:r>
          </a:p>
          <a:p>
            <a:pPr lvl="1" eaLnBrk="1" hangingPunct="1"/>
            <a:r>
              <a:rPr lang="en-US" altLang="ko-KR" smtClean="0">
                <a:ea typeface="굴림" panose="020B0600000101010101" pitchFamily="34" charset="-127"/>
              </a:rPr>
              <a:t>Can use a stack</a:t>
            </a:r>
          </a:p>
          <a:p>
            <a:pPr eaLnBrk="1" hangingPunct="1"/>
            <a:r>
              <a:rPr lang="en-US" altLang="ko-KR" smtClean="0">
                <a:ea typeface="굴림" panose="020B0600000101010101" pitchFamily="34" charset="-127"/>
              </a:rPr>
              <a:t>Breadth-first search</a:t>
            </a:r>
          </a:p>
          <a:p>
            <a:pPr lvl="1" eaLnBrk="1" hangingPunct="1"/>
            <a:r>
              <a:rPr lang="en-US" altLang="ko-KR" smtClean="0">
                <a:ea typeface="굴림" panose="020B0600000101010101" pitchFamily="34" charset="-127"/>
              </a:rPr>
              <a:t>The algorithm likes to stay as close as possible to the starting points.</a:t>
            </a:r>
          </a:p>
          <a:p>
            <a:pPr lvl="1" eaLnBrk="1" hangingPunct="1"/>
            <a:r>
              <a:rPr lang="en-US" altLang="ko-KR" smtClean="0">
                <a:ea typeface="굴림" panose="020B0600000101010101" pitchFamily="34" charset="-127"/>
              </a:rPr>
              <a:t>Can use a queue</a:t>
            </a:r>
          </a:p>
          <a:p>
            <a:pPr lvl="1" eaLnBrk="1" hangingPunct="1"/>
            <a:endParaRPr lang="en-US" altLang="en-US" smtClean="0"/>
          </a:p>
        </p:txBody>
      </p:sp>
    </p:spTree>
    <p:extLst>
      <p:ext uri="{BB962C8B-B14F-4D97-AF65-F5344CB8AC3E}">
        <p14:creationId xmlns:p14="http://schemas.microsoft.com/office/powerpoint/2010/main" val="380975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Line 17"/>
          <p:cNvSpPr>
            <a:spLocks noChangeShapeType="1"/>
          </p:cNvSpPr>
          <p:nvPr/>
        </p:nvSpPr>
        <p:spPr bwMode="auto">
          <a:xfrm flipV="1">
            <a:off x="2362200" y="2209800"/>
            <a:ext cx="6858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3" name="Line 18"/>
          <p:cNvSpPr>
            <a:spLocks noChangeShapeType="1"/>
          </p:cNvSpPr>
          <p:nvPr/>
        </p:nvSpPr>
        <p:spPr bwMode="auto">
          <a:xfrm>
            <a:off x="3429000" y="1981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Line 19"/>
          <p:cNvSpPr>
            <a:spLocks noChangeShapeType="1"/>
          </p:cNvSpPr>
          <p:nvPr/>
        </p:nvSpPr>
        <p:spPr bwMode="auto">
          <a:xfrm>
            <a:off x="4419600" y="1981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Line 20"/>
          <p:cNvSpPr>
            <a:spLocks noChangeShapeType="1"/>
          </p:cNvSpPr>
          <p:nvPr/>
        </p:nvSpPr>
        <p:spPr bwMode="auto">
          <a:xfrm flipV="1">
            <a:off x="2514600" y="3124200"/>
            <a:ext cx="4572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6" name="Line 21"/>
          <p:cNvSpPr>
            <a:spLocks noChangeShapeType="1"/>
          </p:cNvSpPr>
          <p:nvPr/>
        </p:nvSpPr>
        <p:spPr bwMode="auto">
          <a:xfrm>
            <a:off x="2438400" y="3505200"/>
            <a:ext cx="609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Line 23"/>
          <p:cNvSpPr>
            <a:spLocks noChangeShapeType="1"/>
          </p:cNvSpPr>
          <p:nvPr/>
        </p:nvSpPr>
        <p:spPr bwMode="auto">
          <a:xfrm>
            <a:off x="3429000" y="3962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24"/>
          <p:cNvSpPr>
            <a:spLocks noChangeShapeType="1"/>
          </p:cNvSpPr>
          <p:nvPr/>
        </p:nvSpPr>
        <p:spPr bwMode="auto">
          <a:xfrm>
            <a:off x="4419600" y="3962400"/>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25"/>
          <p:cNvSpPr>
            <a:spLocks noChangeShapeType="1"/>
          </p:cNvSpPr>
          <p:nvPr/>
        </p:nvSpPr>
        <p:spPr bwMode="auto">
          <a:xfrm>
            <a:off x="2362200" y="3657600"/>
            <a:ext cx="685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034" name="Rectangle 2"/>
          <p:cNvSpPr>
            <a:spLocks noGrp="1" noChangeArrowheads="1"/>
          </p:cNvSpPr>
          <p:nvPr>
            <p:ph type="title"/>
          </p:nvPr>
        </p:nvSpPr>
        <p:spPr/>
        <p:txBody>
          <a:bodyPr/>
          <a:lstStyle/>
          <a:p>
            <a:pPr>
              <a:defRPr/>
            </a:pPr>
            <a:r>
              <a:rPr lang="en-US" altLang="ko-KR">
                <a:solidFill>
                  <a:schemeClr val="accent1">
                    <a:satMod val="150000"/>
                  </a:schemeClr>
                </a:solidFill>
                <a:ea typeface="굴림" pitchFamily="50" charset="-127"/>
              </a:rPr>
              <a:t>Depth-First Search</a:t>
            </a:r>
            <a:endParaRPr lang="en-US">
              <a:solidFill>
                <a:schemeClr val="accent1">
                  <a:satMod val="150000"/>
                </a:schemeClr>
              </a:solidFill>
            </a:endParaRPr>
          </a:p>
        </p:txBody>
      </p:sp>
      <p:graphicFrame>
        <p:nvGraphicFramePr>
          <p:cNvPr id="428148" name="Group 116"/>
          <p:cNvGraphicFramePr>
            <a:graphicFrameLocks noGrp="1"/>
          </p:cNvGraphicFramePr>
          <p:nvPr>
            <p:ph sz="half" idx="1"/>
          </p:nvPr>
        </p:nvGraphicFramePr>
        <p:xfrm>
          <a:off x="6629400" y="2028825"/>
          <a:ext cx="3505200" cy="4694246"/>
        </p:xfrm>
        <a:graphic>
          <a:graphicData uri="http://schemas.openxmlformats.org/drawingml/2006/table">
            <a:tbl>
              <a:tblPr/>
              <a:tblGrid>
                <a:gridCol w="1752600"/>
                <a:gridCol w="1752600"/>
              </a:tblGrid>
              <a:tr h="304820">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Event</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Stack</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ABFH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Empty</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53" name="Rectangle 8"/>
          <p:cNvSpPr>
            <a:spLocks noGrp="1" noChangeArrowheads="1"/>
          </p:cNvSpPr>
          <p:nvPr>
            <p:ph type="body" sz="half" idx="2"/>
          </p:nvPr>
        </p:nvSpPr>
        <p:spPr/>
        <p:txBody>
          <a:bodyPr/>
          <a:lstStyle/>
          <a:p>
            <a:pPr eaLnBrk="1" hangingPunct="1"/>
            <a:r>
              <a:rPr lang="en-US" altLang="ko-KR" sz="2400">
                <a:ea typeface="굴림" panose="020B0600000101010101" pitchFamily="34" charset="-127"/>
              </a:rPr>
              <a:t>Stack Contents</a:t>
            </a:r>
          </a:p>
          <a:p>
            <a:pPr lvl="1" eaLnBrk="1" hangingPunct="1">
              <a:buFont typeface="Wingdings" panose="05000000000000000000" pitchFamily="2" charset="2"/>
              <a:buNone/>
            </a:pPr>
            <a:endParaRPr lang="en-US" altLang="en-US" sz="2000"/>
          </a:p>
        </p:txBody>
      </p:sp>
      <p:sp>
        <p:nvSpPr>
          <p:cNvPr id="20554" name="Oval 4"/>
          <p:cNvSpPr>
            <a:spLocks noChangeArrowheads="1"/>
          </p:cNvSpPr>
          <p:nvPr/>
        </p:nvSpPr>
        <p:spPr bwMode="auto">
          <a:xfrm>
            <a:off x="2057400" y="31242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0555" name="Oval 6"/>
          <p:cNvSpPr>
            <a:spLocks noChangeArrowheads="1"/>
          </p:cNvSpPr>
          <p:nvPr/>
        </p:nvSpPr>
        <p:spPr bwMode="auto">
          <a:xfrm>
            <a:off x="2971800" y="17526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0556" name="Oval 10"/>
          <p:cNvSpPr>
            <a:spLocks noChangeArrowheads="1"/>
          </p:cNvSpPr>
          <p:nvPr/>
        </p:nvSpPr>
        <p:spPr bwMode="auto">
          <a:xfrm>
            <a:off x="2971800" y="27432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0557" name="Oval 11"/>
          <p:cNvSpPr>
            <a:spLocks noChangeArrowheads="1"/>
          </p:cNvSpPr>
          <p:nvPr/>
        </p:nvSpPr>
        <p:spPr bwMode="auto">
          <a:xfrm>
            <a:off x="3962400" y="17526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F</a:t>
            </a:r>
            <a:endParaRPr lang="en-US" altLang="en-US"/>
          </a:p>
        </p:txBody>
      </p:sp>
      <p:sp>
        <p:nvSpPr>
          <p:cNvPr id="20558" name="Oval 12"/>
          <p:cNvSpPr>
            <a:spLocks noChangeArrowheads="1"/>
          </p:cNvSpPr>
          <p:nvPr/>
        </p:nvSpPr>
        <p:spPr bwMode="auto">
          <a:xfrm>
            <a:off x="4953000" y="17526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H</a:t>
            </a:r>
            <a:endParaRPr lang="en-US" altLang="en-US"/>
          </a:p>
        </p:txBody>
      </p:sp>
      <p:sp>
        <p:nvSpPr>
          <p:cNvPr id="20559" name="Oval 13"/>
          <p:cNvSpPr>
            <a:spLocks noChangeArrowheads="1"/>
          </p:cNvSpPr>
          <p:nvPr/>
        </p:nvSpPr>
        <p:spPr bwMode="auto">
          <a:xfrm>
            <a:off x="4876800" y="37338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I</a:t>
            </a:r>
            <a:endParaRPr lang="en-US" altLang="en-US"/>
          </a:p>
        </p:txBody>
      </p:sp>
      <p:sp>
        <p:nvSpPr>
          <p:cNvPr id="20560" name="Oval 14"/>
          <p:cNvSpPr>
            <a:spLocks noChangeArrowheads="1"/>
          </p:cNvSpPr>
          <p:nvPr/>
        </p:nvSpPr>
        <p:spPr bwMode="auto">
          <a:xfrm>
            <a:off x="3962400" y="37338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G</a:t>
            </a:r>
            <a:endParaRPr lang="en-US" altLang="en-US"/>
          </a:p>
        </p:txBody>
      </p:sp>
      <p:sp>
        <p:nvSpPr>
          <p:cNvPr id="20561" name="Oval 15"/>
          <p:cNvSpPr>
            <a:spLocks noChangeArrowheads="1"/>
          </p:cNvSpPr>
          <p:nvPr/>
        </p:nvSpPr>
        <p:spPr bwMode="auto">
          <a:xfrm>
            <a:off x="2971800" y="37338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0562" name="Oval 16"/>
          <p:cNvSpPr>
            <a:spLocks noChangeArrowheads="1"/>
          </p:cNvSpPr>
          <p:nvPr/>
        </p:nvSpPr>
        <p:spPr bwMode="auto">
          <a:xfrm>
            <a:off x="2971800" y="48006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20563" name="Text Box 117"/>
          <p:cNvSpPr txBox="1">
            <a:spLocks noChangeArrowheads="1"/>
          </p:cNvSpPr>
          <p:nvPr/>
        </p:nvSpPr>
        <p:spPr bwMode="auto">
          <a:xfrm>
            <a:off x="1828800" y="5410201"/>
            <a:ext cx="441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buClr>
                <a:srgbClr val="FF0066"/>
              </a:buClr>
              <a:buFont typeface="Wingdings" panose="05000000000000000000" pitchFamily="2" charset="2"/>
              <a:buChar char="q"/>
            </a:pPr>
            <a:r>
              <a:rPr lang="en-US" altLang="ko-KR" sz="2000">
                <a:ea typeface="굴림" panose="020B0600000101010101" pitchFamily="34" charset="-127"/>
              </a:rPr>
              <a:t> To see a source code for DFS, </a:t>
            </a:r>
          </a:p>
          <a:p>
            <a:pPr eaLnBrk="1" hangingPunct="1">
              <a:buClr>
                <a:srgbClr val="FF0066"/>
              </a:buClr>
              <a:buFont typeface="Wingdings" panose="05000000000000000000" pitchFamily="2" charset="2"/>
              <a:buNone/>
            </a:pPr>
            <a:r>
              <a:rPr lang="en-US" altLang="ko-KR" sz="2000">
                <a:ea typeface="굴림" panose="020B0600000101010101" pitchFamily="34" charset="-127"/>
              </a:rPr>
              <a:t>    click </a:t>
            </a:r>
            <a:r>
              <a:rPr lang="en-US" altLang="ko-KR" sz="2000">
                <a:ea typeface="굴림" panose="020B0600000101010101" pitchFamily="34" charset="-127"/>
                <a:hlinkClick r:id="rId2" action="ppaction://hlinkfile"/>
              </a:rPr>
              <a:t>here</a:t>
            </a:r>
          </a:p>
        </p:txBody>
      </p:sp>
    </p:spTree>
    <p:extLst>
      <p:ext uri="{BB962C8B-B14F-4D97-AF65-F5344CB8AC3E}">
        <p14:creationId xmlns:p14="http://schemas.microsoft.com/office/powerpoint/2010/main" val="30852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8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Line 2"/>
          <p:cNvSpPr>
            <a:spLocks noChangeShapeType="1"/>
          </p:cNvSpPr>
          <p:nvPr/>
        </p:nvSpPr>
        <p:spPr bwMode="auto">
          <a:xfrm flipV="1">
            <a:off x="2362200" y="2209800"/>
            <a:ext cx="6858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7" name="Line 3"/>
          <p:cNvSpPr>
            <a:spLocks noChangeShapeType="1"/>
          </p:cNvSpPr>
          <p:nvPr/>
        </p:nvSpPr>
        <p:spPr bwMode="auto">
          <a:xfrm>
            <a:off x="3429000" y="1981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8" name="Line 4"/>
          <p:cNvSpPr>
            <a:spLocks noChangeShapeType="1"/>
          </p:cNvSpPr>
          <p:nvPr/>
        </p:nvSpPr>
        <p:spPr bwMode="auto">
          <a:xfrm>
            <a:off x="4419600" y="19812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 name="Line 5"/>
          <p:cNvSpPr>
            <a:spLocks noChangeShapeType="1"/>
          </p:cNvSpPr>
          <p:nvPr/>
        </p:nvSpPr>
        <p:spPr bwMode="auto">
          <a:xfrm flipV="1">
            <a:off x="2514600" y="3124200"/>
            <a:ext cx="4572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Line 6"/>
          <p:cNvSpPr>
            <a:spLocks noChangeShapeType="1"/>
          </p:cNvSpPr>
          <p:nvPr/>
        </p:nvSpPr>
        <p:spPr bwMode="auto">
          <a:xfrm>
            <a:off x="2438400" y="3505200"/>
            <a:ext cx="609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7"/>
          <p:cNvSpPr>
            <a:spLocks noChangeShapeType="1"/>
          </p:cNvSpPr>
          <p:nvPr/>
        </p:nvSpPr>
        <p:spPr bwMode="auto">
          <a:xfrm>
            <a:off x="3429000" y="3962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8"/>
          <p:cNvSpPr>
            <a:spLocks noChangeShapeType="1"/>
          </p:cNvSpPr>
          <p:nvPr/>
        </p:nvSpPr>
        <p:spPr bwMode="auto">
          <a:xfrm>
            <a:off x="4419600" y="3962400"/>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9"/>
          <p:cNvSpPr>
            <a:spLocks noChangeShapeType="1"/>
          </p:cNvSpPr>
          <p:nvPr/>
        </p:nvSpPr>
        <p:spPr bwMode="auto">
          <a:xfrm>
            <a:off x="2362200" y="3657600"/>
            <a:ext cx="685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14" name="Rectangle 10"/>
          <p:cNvSpPr>
            <a:spLocks noGrp="1" noChangeArrowheads="1"/>
          </p:cNvSpPr>
          <p:nvPr>
            <p:ph type="title"/>
          </p:nvPr>
        </p:nvSpPr>
        <p:spPr/>
        <p:txBody>
          <a:bodyPr/>
          <a:lstStyle/>
          <a:p>
            <a:pPr>
              <a:defRPr/>
            </a:pPr>
            <a:r>
              <a:rPr lang="en-US" altLang="ko-KR">
                <a:solidFill>
                  <a:schemeClr val="accent1">
                    <a:satMod val="150000"/>
                  </a:schemeClr>
                </a:solidFill>
                <a:ea typeface="굴림" pitchFamily="50" charset="-127"/>
              </a:rPr>
              <a:t>Breadth-First Search</a:t>
            </a:r>
            <a:endParaRPr lang="en-US">
              <a:solidFill>
                <a:schemeClr val="accent1">
                  <a:satMod val="150000"/>
                </a:schemeClr>
              </a:solidFill>
            </a:endParaRPr>
          </a:p>
        </p:txBody>
      </p:sp>
      <p:graphicFrame>
        <p:nvGraphicFramePr>
          <p:cNvPr id="431193" name="Group 89"/>
          <p:cNvGraphicFramePr>
            <a:graphicFrameLocks noGrp="1"/>
          </p:cNvGraphicFramePr>
          <p:nvPr>
            <p:ph sz="half" idx="1"/>
          </p:nvPr>
        </p:nvGraphicFramePr>
        <p:xfrm>
          <a:off x="6629400" y="2028825"/>
          <a:ext cx="3505200" cy="4694246"/>
        </p:xfrm>
        <a:graphic>
          <a:graphicData uri="http://schemas.openxmlformats.org/drawingml/2006/table">
            <a:tbl>
              <a:tblPr/>
              <a:tblGrid>
                <a:gridCol w="1447800"/>
                <a:gridCol w="2057400"/>
              </a:tblGrid>
              <a:tr h="304820">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Event</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Queue (Front to Rear)</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BCDE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CDE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CDEF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DEF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EFG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FG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GH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HI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Empty</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Done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77" name="Rectangle 11"/>
          <p:cNvSpPr>
            <a:spLocks noGrp="1" noChangeArrowheads="1"/>
          </p:cNvSpPr>
          <p:nvPr>
            <p:ph type="body" sz="half" idx="2"/>
          </p:nvPr>
        </p:nvSpPr>
        <p:spPr/>
        <p:txBody>
          <a:bodyPr/>
          <a:lstStyle/>
          <a:p>
            <a:pPr eaLnBrk="1" hangingPunct="1"/>
            <a:r>
              <a:rPr lang="en-US" altLang="ko-KR" sz="2400">
                <a:ea typeface="굴림" panose="020B0600000101010101" pitchFamily="34" charset="-127"/>
              </a:rPr>
              <a:t>Queue Contents</a:t>
            </a:r>
          </a:p>
          <a:p>
            <a:pPr lvl="1" eaLnBrk="1" hangingPunct="1">
              <a:buFont typeface="Wingdings" panose="05000000000000000000" pitchFamily="2" charset="2"/>
              <a:buNone/>
            </a:pPr>
            <a:endParaRPr lang="en-US" altLang="en-US" sz="2000"/>
          </a:p>
        </p:txBody>
      </p:sp>
      <p:sp>
        <p:nvSpPr>
          <p:cNvPr id="21578" name="Oval 12"/>
          <p:cNvSpPr>
            <a:spLocks noChangeArrowheads="1"/>
          </p:cNvSpPr>
          <p:nvPr/>
        </p:nvSpPr>
        <p:spPr bwMode="auto">
          <a:xfrm>
            <a:off x="2057400" y="31242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1579" name="Oval 13"/>
          <p:cNvSpPr>
            <a:spLocks noChangeArrowheads="1"/>
          </p:cNvSpPr>
          <p:nvPr/>
        </p:nvSpPr>
        <p:spPr bwMode="auto">
          <a:xfrm>
            <a:off x="2971800" y="17526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1580" name="Oval 14"/>
          <p:cNvSpPr>
            <a:spLocks noChangeArrowheads="1"/>
          </p:cNvSpPr>
          <p:nvPr/>
        </p:nvSpPr>
        <p:spPr bwMode="auto">
          <a:xfrm>
            <a:off x="2971800" y="27432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1581" name="Oval 15"/>
          <p:cNvSpPr>
            <a:spLocks noChangeArrowheads="1"/>
          </p:cNvSpPr>
          <p:nvPr/>
        </p:nvSpPr>
        <p:spPr bwMode="auto">
          <a:xfrm>
            <a:off x="3962400" y="17526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F</a:t>
            </a:r>
            <a:endParaRPr lang="en-US" altLang="en-US"/>
          </a:p>
        </p:txBody>
      </p:sp>
      <p:sp>
        <p:nvSpPr>
          <p:cNvPr id="21582" name="Oval 16"/>
          <p:cNvSpPr>
            <a:spLocks noChangeArrowheads="1"/>
          </p:cNvSpPr>
          <p:nvPr/>
        </p:nvSpPr>
        <p:spPr bwMode="auto">
          <a:xfrm>
            <a:off x="4953000" y="17526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H</a:t>
            </a:r>
            <a:endParaRPr lang="en-US" altLang="en-US"/>
          </a:p>
        </p:txBody>
      </p:sp>
      <p:sp>
        <p:nvSpPr>
          <p:cNvPr id="21583" name="Oval 17"/>
          <p:cNvSpPr>
            <a:spLocks noChangeArrowheads="1"/>
          </p:cNvSpPr>
          <p:nvPr/>
        </p:nvSpPr>
        <p:spPr bwMode="auto">
          <a:xfrm>
            <a:off x="4876800" y="37338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I</a:t>
            </a:r>
            <a:endParaRPr lang="en-US" altLang="en-US"/>
          </a:p>
        </p:txBody>
      </p:sp>
      <p:sp>
        <p:nvSpPr>
          <p:cNvPr id="21584" name="Oval 18"/>
          <p:cNvSpPr>
            <a:spLocks noChangeArrowheads="1"/>
          </p:cNvSpPr>
          <p:nvPr/>
        </p:nvSpPr>
        <p:spPr bwMode="auto">
          <a:xfrm>
            <a:off x="3962400" y="37338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G</a:t>
            </a:r>
            <a:endParaRPr lang="en-US" altLang="en-US"/>
          </a:p>
        </p:txBody>
      </p:sp>
      <p:sp>
        <p:nvSpPr>
          <p:cNvPr id="21585" name="Oval 19"/>
          <p:cNvSpPr>
            <a:spLocks noChangeArrowheads="1"/>
          </p:cNvSpPr>
          <p:nvPr/>
        </p:nvSpPr>
        <p:spPr bwMode="auto">
          <a:xfrm>
            <a:off x="2971800" y="37338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1586" name="Oval 20"/>
          <p:cNvSpPr>
            <a:spLocks noChangeArrowheads="1"/>
          </p:cNvSpPr>
          <p:nvPr/>
        </p:nvSpPr>
        <p:spPr bwMode="auto">
          <a:xfrm>
            <a:off x="2971800" y="4800600"/>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21587" name="Text Box 83"/>
          <p:cNvSpPr txBox="1">
            <a:spLocks noChangeArrowheads="1"/>
          </p:cNvSpPr>
          <p:nvPr/>
        </p:nvSpPr>
        <p:spPr bwMode="auto">
          <a:xfrm>
            <a:off x="1828800" y="5410201"/>
            <a:ext cx="441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buClr>
                <a:srgbClr val="FF0066"/>
              </a:buClr>
              <a:buFont typeface="Wingdings" panose="05000000000000000000" pitchFamily="2" charset="2"/>
              <a:buChar char="q"/>
            </a:pPr>
            <a:r>
              <a:rPr lang="en-US" altLang="ko-KR" sz="2000">
                <a:ea typeface="굴림" panose="020B0600000101010101" pitchFamily="34" charset="-127"/>
              </a:rPr>
              <a:t> To see a source code for BFS, </a:t>
            </a:r>
          </a:p>
          <a:p>
            <a:pPr eaLnBrk="1" hangingPunct="1">
              <a:buClr>
                <a:srgbClr val="FF0066"/>
              </a:buClr>
              <a:buFont typeface="Wingdings" panose="05000000000000000000" pitchFamily="2" charset="2"/>
              <a:buNone/>
            </a:pPr>
            <a:r>
              <a:rPr lang="en-US" altLang="ko-KR" sz="2000">
                <a:ea typeface="굴림" panose="020B0600000101010101" pitchFamily="34" charset="-127"/>
              </a:rPr>
              <a:t>    click </a:t>
            </a:r>
            <a:r>
              <a:rPr lang="en-US" altLang="ko-KR" sz="2000">
                <a:ea typeface="굴림" panose="020B0600000101010101" pitchFamily="34" charset="-127"/>
                <a:hlinkClick r:id="rId2" action="ppaction://hlinkfile"/>
              </a:rPr>
              <a:t>here</a:t>
            </a:r>
          </a:p>
        </p:txBody>
      </p:sp>
    </p:spTree>
    <p:extLst>
      <p:ext uri="{BB962C8B-B14F-4D97-AF65-F5344CB8AC3E}">
        <p14:creationId xmlns:p14="http://schemas.microsoft.com/office/powerpoint/2010/main" val="259908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1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Line 9"/>
          <p:cNvSpPr>
            <a:spLocks noChangeShapeType="1"/>
          </p:cNvSpPr>
          <p:nvPr/>
        </p:nvSpPr>
        <p:spPr bwMode="auto">
          <a:xfrm flipV="1">
            <a:off x="2895600" y="4183063"/>
            <a:ext cx="533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1" name="Line 10"/>
          <p:cNvSpPr>
            <a:spLocks noChangeShapeType="1"/>
          </p:cNvSpPr>
          <p:nvPr/>
        </p:nvSpPr>
        <p:spPr bwMode="auto">
          <a:xfrm>
            <a:off x="3733800" y="4106863"/>
            <a:ext cx="6096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Line 11"/>
          <p:cNvSpPr>
            <a:spLocks noChangeShapeType="1"/>
          </p:cNvSpPr>
          <p:nvPr/>
        </p:nvSpPr>
        <p:spPr bwMode="auto">
          <a:xfrm flipH="1">
            <a:off x="4038600" y="4868863"/>
            <a:ext cx="381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Line 12"/>
          <p:cNvSpPr>
            <a:spLocks noChangeShapeType="1"/>
          </p:cNvSpPr>
          <p:nvPr/>
        </p:nvSpPr>
        <p:spPr bwMode="auto">
          <a:xfrm flipH="1">
            <a:off x="3200400" y="5554663"/>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13"/>
          <p:cNvSpPr>
            <a:spLocks noChangeShapeType="1"/>
          </p:cNvSpPr>
          <p:nvPr/>
        </p:nvSpPr>
        <p:spPr bwMode="auto">
          <a:xfrm flipH="1" flipV="1">
            <a:off x="2743200" y="4716463"/>
            <a:ext cx="2286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14"/>
          <p:cNvSpPr>
            <a:spLocks noChangeShapeType="1"/>
          </p:cNvSpPr>
          <p:nvPr/>
        </p:nvSpPr>
        <p:spPr bwMode="auto">
          <a:xfrm flipH="1">
            <a:off x="3124200" y="4259263"/>
            <a:ext cx="457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15"/>
          <p:cNvSpPr>
            <a:spLocks noChangeShapeType="1"/>
          </p:cNvSpPr>
          <p:nvPr/>
        </p:nvSpPr>
        <p:spPr bwMode="auto">
          <a:xfrm>
            <a:off x="3657600" y="4259263"/>
            <a:ext cx="3048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16"/>
          <p:cNvSpPr>
            <a:spLocks noChangeShapeType="1"/>
          </p:cNvSpPr>
          <p:nvPr/>
        </p:nvSpPr>
        <p:spPr bwMode="auto">
          <a:xfrm>
            <a:off x="2895600" y="4640263"/>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7"/>
          <p:cNvSpPr>
            <a:spLocks noChangeShapeType="1"/>
          </p:cNvSpPr>
          <p:nvPr/>
        </p:nvSpPr>
        <p:spPr bwMode="auto">
          <a:xfrm flipV="1">
            <a:off x="3200400" y="4792663"/>
            <a:ext cx="1066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8"/>
          <p:cNvSpPr>
            <a:spLocks noChangeShapeType="1"/>
          </p:cNvSpPr>
          <p:nvPr/>
        </p:nvSpPr>
        <p:spPr bwMode="auto">
          <a:xfrm>
            <a:off x="2895600" y="4716463"/>
            <a:ext cx="9906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9058" name="Rectangle 2"/>
          <p:cNvSpPr>
            <a:spLocks noGrp="1" noChangeArrowheads="1"/>
          </p:cNvSpPr>
          <p:nvPr>
            <p:ph type="title"/>
          </p:nvPr>
        </p:nvSpPr>
        <p:spPr/>
        <p:txBody>
          <a:bodyPr/>
          <a:lstStyle/>
          <a:p>
            <a:pPr>
              <a:defRPr/>
            </a:pPr>
            <a:r>
              <a:rPr lang="en-US" altLang="ko-KR" dirty="0">
                <a:solidFill>
                  <a:srgbClr val="C00000"/>
                </a:solidFill>
                <a:ea typeface="굴림" pitchFamily="50" charset="-127"/>
              </a:rPr>
              <a:t>Minimum Spanning Trees (MST)</a:t>
            </a:r>
            <a:endParaRPr lang="en-US" dirty="0">
              <a:solidFill>
                <a:srgbClr val="C00000"/>
              </a:solidFill>
            </a:endParaRPr>
          </a:p>
        </p:txBody>
      </p:sp>
      <p:sp>
        <p:nvSpPr>
          <p:cNvPr id="22541" name="Rectangle 3"/>
          <p:cNvSpPr>
            <a:spLocks noGrp="1" noChangeArrowheads="1"/>
          </p:cNvSpPr>
          <p:nvPr>
            <p:ph idx="1"/>
          </p:nvPr>
        </p:nvSpPr>
        <p:spPr>
          <a:xfrm>
            <a:off x="838200" y="1600201"/>
            <a:ext cx="10515600" cy="4625975"/>
          </a:xfrm>
        </p:spPr>
        <p:txBody>
          <a:bodyPr/>
          <a:lstStyle/>
          <a:p>
            <a:pPr eaLnBrk="1" hangingPunct="1"/>
            <a:r>
              <a:rPr lang="en-US" altLang="ko-KR" dirty="0" smtClean="0">
                <a:ea typeface="굴림" panose="020B0600000101010101" pitchFamily="34" charset="-127"/>
              </a:rPr>
              <a:t>To find the minimum number of edges necessary to connect all the edges in a graph.</a:t>
            </a:r>
          </a:p>
          <a:p>
            <a:pPr eaLnBrk="1" hangingPunct="1"/>
            <a:r>
              <a:rPr lang="en-US" altLang="ko-KR" dirty="0" smtClean="0">
                <a:ea typeface="굴림" panose="020B0600000101010101" pitchFamily="34" charset="-127"/>
              </a:rPr>
              <a:t>It can be implemented using DFS or BFS.</a:t>
            </a:r>
          </a:p>
        </p:txBody>
      </p:sp>
      <p:sp>
        <p:nvSpPr>
          <p:cNvPr id="22542" name="Oval 4"/>
          <p:cNvSpPr>
            <a:spLocks noChangeArrowheads="1"/>
          </p:cNvSpPr>
          <p:nvPr/>
        </p:nvSpPr>
        <p:spPr bwMode="auto">
          <a:xfrm>
            <a:off x="3352800" y="38782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2543" name="Oval 5"/>
          <p:cNvSpPr>
            <a:spLocks noChangeArrowheads="1"/>
          </p:cNvSpPr>
          <p:nvPr/>
        </p:nvSpPr>
        <p:spPr bwMode="auto">
          <a:xfrm>
            <a:off x="4191000" y="44116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2544" name="Oval 6"/>
          <p:cNvSpPr>
            <a:spLocks noChangeArrowheads="1"/>
          </p:cNvSpPr>
          <p:nvPr/>
        </p:nvSpPr>
        <p:spPr bwMode="auto">
          <a:xfrm>
            <a:off x="28956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2545" name="Oval 7"/>
          <p:cNvSpPr>
            <a:spLocks noChangeArrowheads="1"/>
          </p:cNvSpPr>
          <p:nvPr/>
        </p:nvSpPr>
        <p:spPr bwMode="auto">
          <a:xfrm>
            <a:off x="37338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22546" name="Oval 8"/>
          <p:cNvSpPr>
            <a:spLocks noChangeArrowheads="1"/>
          </p:cNvSpPr>
          <p:nvPr/>
        </p:nvSpPr>
        <p:spPr bwMode="auto">
          <a:xfrm>
            <a:off x="2514600" y="43354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2547" name="Line 20"/>
          <p:cNvSpPr>
            <a:spLocks noChangeShapeType="1"/>
          </p:cNvSpPr>
          <p:nvPr/>
        </p:nvSpPr>
        <p:spPr bwMode="auto">
          <a:xfrm flipV="1">
            <a:off x="6629400" y="4183063"/>
            <a:ext cx="533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Line 23"/>
          <p:cNvSpPr>
            <a:spLocks noChangeShapeType="1"/>
          </p:cNvSpPr>
          <p:nvPr/>
        </p:nvSpPr>
        <p:spPr bwMode="auto">
          <a:xfrm flipH="1">
            <a:off x="6934200" y="5554663"/>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27"/>
          <p:cNvSpPr>
            <a:spLocks noChangeShapeType="1"/>
          </p:cNvSpPr>
          <p:nvPr/>
        </p:nvSpPr>
        <p:spPr bwMode="auto">
          <a:xfrm>
            <a:off x="6629400" y="4640263"/>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0" name="Line 28"/>
          <p:cNvSpPr>
            <a:spLocks noChangeShapeType="1"/>
          </p:cNvSpPr>
          <p:nvPr/>
        </p:nvSpPr>
        <p:spPr bwMode="auto">
          <a:xfrm flipV="1">
            <a:off x="6934200" y="4792663"/>
            <a:ext cx="1066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1" name="Oval 30"/>
          <p:cNvSpPr>
            <a:spLocks noChangeArrowheads="1"/>
          </p:cNvSpPr>
          <p:nvPr/>
        </p:nvSpPr>
        <p:spPr bwMode="auto">
          <a:xfrm>
            <a:off x="7086600" y="38782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2552" name="Oval 31"/>
          <p:cNvSpPr>
            <a:spLocks noChangeArrowheads="1"/>
          </p:cNvSpPr>
          <p:nvPr/>
        </p:nvSpPr>
        <p:spPr bwMode="auto">
          <a:xfrm>
            <a:off x="7924800" y="44116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2553" name="Oval 32"/>
          <p:cNvSpPr>
            <a:spLocks noChangeArrowheads="1"/>
          </p:cNvSpPr>
          <p:nvPr/>
        </p:nvSpPr>
        <p:spPr bwMode="auto">
          <a:xfrm>
            <a:off x="66294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2554" name="Oval 33"/>
          <p:cNvSpPr>
            <a:spLocks noChangeArrowheads="1"/>
          </p:cNvSpPr>
          <p:nvPr/>
        </p:nvSpPr>
        <p:spPr bwMode="auto">
          <a:xfrm>
            <a:off x="74676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22555" name="Oval 34"/>
          <p:cNvSpPr>
            <a:spLocks noChangeArrowheads="1"/>
          </p:cNvSpPr>
          <p:nvPr/>
        </p:nvSpPr>
        <p:spPr bwMode="auto">
          <a:xfrm>
            <a:off x="6248400" y="43354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2556" name="Text Box 35"/>
          <p:cNvSpPr txBox="1">
            <a:spLocks noChangeArrowheads="1"/>
          </p:cNvSpPr>
          <p:nvPr/>
        </p:nvSpPr>
        <p:spPr bwMode="auto">
          <a:xfrm>
            <a:off x="2514600" y="6011863"/>
            <a:ext cx="2122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Extra Edges</a:t>
            </a:r>
            <a:endParaRPr lang="en-US" altLang="en-US"/>
          </a:p>
        </p:txBody>
      </p:sp>
      <p:sp>
        <p:nvSpPr>
          <p:cNvPr id="22557" name="Text Box 36"/>
          <p:cNvSpPr txBox="1">
            <a:spLocks noChangeArrowheads="1"/>
          </p:cNvSpPr>
          <p:nvPr/>
        </p:nvSpPr>
        <p:spPr bwMode="auto">
          <a:xfrm>
            <a:off x="5486401" y="6011863"/>
            <a:ext cx="450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Minimum Number of Edges</a:t>
            </a:r>
            <a:endParaRPr lang="en-US" altLang="en-US"/>
          </a:p>
        </p:txBody>
      </p:sp>
    </p:spTree>
    <p:extLst>
      <p:ext uri="{BB962C8B-B14F-4D97-AF65-F5344CB8AC3E}">
        <p14:creationId xmlns:p14="http://schemas.microsoft.com/office/powerpoint/2010/main" val="3701226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Version</a:t>
            </a:r>
            <a:endParaRPr lang="en-US" dirty="0"/>
          </a:p>
        </p:txBody>
      </p:sp>
      <p:sp>
        <p:nvSpPr>
          <p:cNvPr id="3" name="Content Placeholder 2"/>
          <p:cNvSpPr>
            <a:spLocks noGrp="1"/>
          </p:cNvSpPr>
          <p:nvPr>
            <p:ph idx="1"/>
          </p:nvPr>
        </p:nvSpPr>
        <p:spPr/>
        <p:txBody>
          <a:bodyPr/>
          <a:lstStyle/>
          <a:p>
            <a:r>
              <a:rPr lang="en-US" dirty="0"/>
              <a:t>a shortest-distance-to-root spanning tree.</a:t>
            </a:r>
          </a:p>
        </p:txBody>
      </p:sp>
    </p:spTree>
    <p:extLst>
      <p:ext uri="{BB962C8B-B14F-4D97-AF65-F5344CB8AC3E}">
        <p14:creationId xmlns:p14="http://schemas.microsoft.com/office/powerpoint/2010/main" val="119136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199" y="1825625"/>
            <a:ext cx="10724147" cy="4351338"/>
          </a:xfrm>
        </p:spPr>
        <p:txBody>
          <a:bodyPr/>
          <a:lstStyle/>
          <a:p>
            <a:r>
              <a:rPr lang="en-US" dirty="0" smtClean="0"/>
              <a:t>Cisco Version</a:t>
            </a:r>
          </a:p>
          <a:p>
            <a:pPr lvl="1"/>
            <a:r>
              <a:rPr lang="en-US" dirty="0"/>
              <a:t>http://comet.lehman.cuny.edu/griffeth/classes/Spring07/Lectures/070410.pdf</a:t>
            </a:r>
            <a:endParaRPr lang="en-US" dirty="0" smtClean="0"/>
          </a:p>
          <a:p>
            <a:r>
              <a:rPr lang="en-US" dirty="0" smtClean="0"/>
              <a:t>Samples</a:t>
            </a:r>
          </a:p>
          <a:p>
            <a:pPr lvl="1"/>
            <a:r>
              <a:rPr lang="en-US" dirty="0"/>
              <a:t>d</a:t>
            </a:r>
            <a:r>
              <a:rPr lang="en-US" dirty="0" smtClean="0"/>
              <a:t>anscourses.com</a:t>
            </a:r>
            <a:endParaRPr lang="en-US" dirty="0"/>
          </a:p>
        </p:txBody>
      </p:sp>
    </p:spTree>
    <p:extLst>
      <p:ext uri="{BB962C8B-B14F-4D97-AF65-F5344CB8AC3E}">
        <p14:creationId xmlns:p14="http://schemas.microsoft.com/office/powerpoint/2010/main" val="77772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9548" y="689268"/>
            <a:ext cx="10996863"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Broadcast Storms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8806" y="1932667"/>
            <a:ext cx="6795491" cy="4555219"/>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089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4" y="592999"/>
            <a:ext cx="12055642"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Duplicate Unicast Frames</a:t>
            </a:r>
          </a:p>
        </p:txBody>
      </p:sp>
      <p:sp>
        <p:nvSpPr>
          <p:cNvPr id="3" name="Content Placeholder 2"/>
          <p:cNvSpPr>
            <a:spLocks noGrp="1"/>
          </p:cNvSpPr>
          <p:nvPr>
            <p:ph idx="1"/>
          </p:nvPr>
        </p:nvSpPr>
        <p:spPr>
          <a:xfrm>
            <a:off x="637674" y="1810382"/>
            <a:ext cx="10828421" cy="4310605"/>
          </a:xfrm>
        </p:spPr>
        <p:txBody>
          <a:bodyPr>
            <a:normAutofit/>
          </a:bodyPr>
          <a:lstStyle/>
          <a:p>
            <a:r>
              <a:rPr lang="en-US" dirty="0"/>
              <a:t>Unicast frames sent onto a looped network can result in duplicate frames arriving at the destination device</a:t>
            </a:r>
            <a:r>
              <a:rPr lang="en-US" dirty="0" smtClean="0"/>
              <a:t>.</a:t>
            </a:r>
          </a:p>
          <a:p>
            <a:endParaRPr lang="en-US" dirty="0"/>
          </a:p>
          <a:p>
            <a:r>
              <a:rPr lang="en-US" dirty="0"/>
              <a:t>Most upper layer protocols are not designed to recognize, or cope with, duplicate transmissions. </a:t>
            </a:r>
            <a:endParaRPr lang="en-US" dirty="0" smtClean="0"/>
          </a:p>
          <a:p>
            <a:endParaRPr lang="en-US" dirty="0"/>
          </a:p>
          <a:p>
            <a:r>
              <a:rPr lang="en-US" dirty="0"/>
              <a:t>Layer 2 LAN protocols, such as Ethernet, lack a mechanism to recognize and eliminate endlessly looping frames.</a:t>
            </a:r>
          </a:p>
        </p:txBody>
      </p:sp>
    </p:spTree>
    <p:extLst>
      <p:ext uri="{BB962C8B-B14F-4D97-AF65-F5344CB8AC3E}">
        <p14:creationId xmlns:p14="http://schemas.microsoft.com/office/powerpoint/2010/main" val="263154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629110"/>
            <a:ext cx="11911263"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Duplicate Unicast Frames</a:t>
            </a:r>
          </a:p>
        </p:txBody>
      </p:sp>
      <p:pic>
        <p:nvPicPr>
          <p:cNvPr id="2050" name="Picture 2"/>
          <p:cNvPicPr>
            <a:picLocks noChangeAspect="1" noChangeArrowheads="1"/>
          </p:cNvPicPr>
          <p:nvPr/>
        </p:nvPicPr>
        <p:blipFill>
          <a:blip r:embed="rId3" cstate="print"/>
          <a:srcRect l="42613" t="32143" r="16335" b="16071"/>
          <a:stretch>
            <a:fillRect/>
          </a:stretch>
        </p:blipFill>
        <p:spPr bwMode="auto">
          <a:xfrm>
            <a:off x="2670629" y="1925865"/>
            <a:ext cx="6081485" cy="43132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63605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2980</Words>
  <Application>Microsoft Office PowerPoint</Application>
  <PresentationFormat>Widescreen</PresentationFormat>
  <Paragraphs>622</Paragraphs>
  <Slides>69</Slides>
  <Notes>58</Notes>
  <HiddenSlides>30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굴림</vt:lpstr>
      <vt:lpstr>ＭＳ Ｐゴシック</vt:lpstr>
      <vt:lpstr>Arial</vt:lpstr>
      <vt:lpstr>Calibri</vt:lpstr>
      <vt:lpstr>Calibri Light</vt:lpstr>
      <vt:lpstr>Tahoma</vt:lpstr>
      <vt:lpstr>Wingdings</vt:lpstr>
      <vt:lpstr>Wingdings 2</vt:lpstr>
      <vt:lpstr>Office Theme</vt:lpstr>
      <vt:lpstr>Spanning Tree Protocols</vt:lpstr>
      <vt:lpstr>Contents</vt:lpstr>
      <vt:lpstr>Chapter 2: Objectives</vt:lpstr>
      <vt:lpstr>Purpose of Spanning Tree Redundancy at OSI Layers 1 and 2</vt:lpstr>
      <vt:lpstr>Purpose of Spanning Tree Issues with Layer 1 Redundancy: MAC Database Instability</vt:lpstr>
      <vt:lpstr>Purpose of Spanning Tree Issues with Layer 1 Redundancy: Broadcast Storms</vt:lpstr>
      <vt:lpstr>Purpose of Spanning Tree Issues with Layer 1 Redundancy: Broadcast Storms</vt:lpstr>
      <vt:lpstr>Purpose of Spanning Tree Issues with Layer 1 Redundancy: Duplicate Unicast Frames</vt:lpstr>
      <vt:lpstr>Purpose of Spanning Tree Issues with Layer 1 Redundancy: Duplicate Unicast Frames</vt:lpstr>
      <vt:lpstr>STP Operation Spanning Tree Algorithm: Introduction</vt:lpstr>
      <vt:lpstr>Minimum Spanning Trees (MST)</vt:lpstr>
      <vt:lpstr>Searches</vt:lpstr>
      <vt:lpstr>Depth-First Search</vt:lpstr>
      <vt:lpstr>Breadth-First Search</vt:lpstr>
      <vt:lpstr>Minimum Spanning Trees with Weighted Graphs</vt:lpstr>
      <vt:lpstr>STP Operation Spanning Tree Algorithm: Introduction</vt:lpstr>
      <vt:lpstr>STP Operation Spanning Tree Algorithm: Introduction</vt:lpstr>
      <vt:lpstr>STP Operation Spanning Tree Algorithm: Introduction</vt:lpstr>
      <vt:lpstr>STP Operation Spanning Tree Algorithm: Root Bridge</vt:lpstr>
      <vt:lpstr>STP Operation Extended System ID</vt:lpstr>
      <vt:lpstr>STP Operation Extended System ID</vt:lpstr>
      <vt:lpstr>STP Operation Spanning Tree Algorithm: Path Cost</vt:lpstr>
      <vt:lpstr>STP Operation Spanning Tree Algorithm: Port Roles</vt:lpstr>
      <vt:lpstr>STP Operation 802.1D BPDU Frame Format</vt:lpstr>
      <vt:lpstr>STP Operation BPDU Propagation and Process</vt:lpstr>
      <vt:lpstr>STP Operation BPDU Propagation and Process</vt:lpstr>
      <vt:lpstr>STP Overview Characteristics of the Spanning Tree Protocols</vt:lpstr>
      <vt:lpstr>PVST+ Overview of PVST+</vt:lpstr>
      <vt:lpstr>PVST+ Overview of PVST+</vt:lpstr>
      <vt:lpstr>PVST+ Port States and PVST+ Operation</vt:lpstr>
      <vt:lpstr>PVST+ Extended System ID and PVST+ Operation</vt:lpstr>
      <vt:lpstr>Rapid PVST+ Overview of Rapid PVST+</vt:lpstr>
      <vt:lpstr>Rapid PVST+ Overview of Rapid PVST+</vt:lpstr>
      <vt:lpstr>Rapid PVST+ RSTP BPDU</vt:lpstr>
      <vt:lpstr>Rapid PVST+ Edge Ports</vt:lpstr>
      <vt:lpstr>Rapid PVST+ Link Types</vt:lpstr>
      <vt:lpstr>Rapid PVST+ Configuration Spanning Tree Mode</vt:lpstr>
      <vt:lpstr>PVST+ Configuration Catalyst 2960 Default Configuration</vt:lpstr>
      <vt:lpstr>PVST+ Configuration Configuring and Verifying the Bridge ID</vt:lpstr>
      <vt:lpstr>PVST+ Configuration Configuring and Verifying the Bridge ID</vt:lpstr>
      <vt:lpstr>PVST+ Configuration PortFast and BPDU Guard</vt:lpstr>
      <vt:lpstr>PVST+ Configuration PVST+ Load Balancing</vt:lpstr>
      <vt:lpstr>PVST+ Configuration PVST+ Load Balancing</vt:lpstr>
      <vt:lpstr>PVST+ Configuration PVST+ Load Balancing</vt:lpstr>
      <vt:lpstr>PVST+ Configuration PVST+ Load Balancing</vt:lpstr>
      <vt:lpstr>Sample Configuration – PVST+</vt:lpstr>
      <vt:lpstr>Sample Configuration – rapid-pvst+</vt:lpstr>
      <vt:lpstr>Summary</vt:lpstr>
      <vt:lpstr>PowerPoint Presentation</vt:lpstr>
      <vt:lpstr>STP Configuration Issues Analyzing the STP Topology</vt:lpstr>
      <vt:lpstr>STP Configuration Issues Expected Topology versus Actual Topology</vt:lpstr>
      <vt:lpstr>STP Configuration Issues Overview of Spanning Tree Status</vt:lpstr>
      <vt:lpstr>STP Configuration Issues Spanning-Tree Failure Consequences</vt:lpstr>
      <vt:lpstr>STP Configuration Issues Repairing a Spanning Tree Problem</vt:lpstr>
      <vt:lpstr>2.4  First-Hop Redundancy Protocols </vt:lpstr>
      <vt:lpstr>Concept of First-Hop Redundancy Protocols Default Gateway Limitations</vt:lpstr>
      <vt:lpstr>Concept of First-Hop Redundancy Protocols Router Redundancy</vt:lpstr>
      <vt:lpstr>Concept of First-Hop Redundancy Protocols Steps for Router Failover</vt:lpstr>
      <vt:lpstr>Varieties of First-Hop Redundancy Protocols First-Hop Redundancy Protocols</vt:lpstr>
      <vt:lpstr>Varieties of First-Hop Redundancy Protocols First-Hop Redundancy Protocols</vt:lpstr>
      <vt:lpstr>FHRP Verification HSRP Verification</vt:lpstr>
      <vt:lpstr>FHRP Verification GLBP Verification</vt:lpstr>
      <vt:lpstr>Graphs</vt:lpstr>
      <vt:lpstr>Searches</vt:lpstr>
      <vt:lpstr>Depth-First Search</vt:lpstr>
      <vt:lpstr>Breadth-First Search</vt:lpstr>
      <vt:lpstr>Minimum Spanning Trees (MST)</vt:lpstr>
      <vt:lpstr>Cisco Version</vt:lpstr>
      <vt:lpstr>References</vt:lpstr>
    </vt:vector>
  </TitlesOfParts>
  <Company>Radford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44</cp:revision>
  <dcterms:created xsi:type="dcterms:W3CDTF">2016-08-29T17:01:34Z</dcterms:created>
  <dcterms:modified xsi:type="dcterms:W3CDTF">2017-10-02T16:21:01Z</dcterms:modified>
</cp:coreProperties>
</file>