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341" r:id="rId4"/>
    <p:sldId id="343" r:id="rId5"/>
    <p:sldId id="344" r:id="rId6"/>
    <p:sldId id="345" r:id="rId7"/>
    <p:sldId id="346" r:id="rId8"/>
    <p:sldId id="347" r:id="rId9"/>
    <p:sldId id="349" r:id="rId10"/>
    <p:sldId id="350" r:id="rId11"/>
    <p:sldId id="351" r:id="rId12"/>
    <p:sldId id="352" r:id="rId13"/>
    <p:sldId id="354" r:id="rId14"/>
    <p:sldId id="35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Hwajung" initials="LH" lastIdx="2" clrIdx="0">
    <p:extLst>
      <p:ext uri="{19B8F6BF-5375-455C-9EA6-DF929625EA0E}">
        <p15:presenceInfo xmlns:p15="http://schemas.microsoft.com/office/powerpoint/2012/main" userId="S-1-5-21-1547161642-1788223648-682003330-3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75157" autoAdjust="0"/>
  </p:normalViewPr>
  <p:slideViewPr>
    <p:cSldViewPr snapToGrid="0">
      <p:cViewPr varScale="1">
        <p:scale>
          <a:sx n="64" d="100"/>
          <a:sy n="64" d="100"/>
        </p:scale>
        <p:origin x="11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DFF9-9F6E-444D-86E9-44A0B4E2206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D6546-3E7D-4080-8299-1D8F2AD88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2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ffectLst/>
              </a:rPr>
              <a:t>*In networks with redundancy STP helps prevent:</a:t>
            </a:r>
          </a:p>
          <a:p>
            <a:r>
              <a:rPr lang="en-US" dirty="0" smtClean="0">
                <a:effectLst/>
              </a:rPr>
              <a:t>Switching Loops</a:t>
            </a:r>
          </a:p>
          <a:p>
            <a:r>
              <a:rPr lang="en-US" dirty="0" smtClean="0">
                <a:effectLst/>
              </a:rPr>
              <a:t>Layer 2 Broadcast Storms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*BID (Bridge ID) = Used to determine the Root Bridge: </a:t>
            </a:r>
          </a:p>
          <a:p>
            <a:r>
              <a:rPr lang="en-US" dirty="0" smtClean="0">
                <a:effectLst/>
              </a:rPr>
              <a:t>1. Bridge Priority Number = 32768 (default) Lowest </a:t>
            </a:r>
          </a:p>
          <a:p>
            <a:r>
              <a:rPr lang="en-US" dirty="0" smtClean="0">
                <a:effectLst/>
              </a:rPr>
              <a:t>2. Extended System ID = ID for VLANs</a:t>
            </a:r>
          </a:p>
          <a:p>
            <a:r>
              <a:rPr lang="en-US" dirty="0" smtClean="0">
                <a:effectLst/>
              </a:rPr>
              <a:t>3. MAC Address = Lowest MAC Address</a:t>
            </a: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*Port Costs:</a:t>
            </a:r>
          </a:p>
          <a:p>
            <a:r>
              <a:rPr lang="en-US" dirty="0" smtClean="0">
                <a:effectLst/>
              </a:rPr>
              <a:t>10 Gig = 2</a:t>
            </a:r>
          </a:p>
          <a:p>
            <a:r>
              <a:rPr lang="en-US" dirty="0" smtClean="0">
                <a:effectLst/>
              </a:rPr>
              <a:t>1 Gig = 4</a:t>
            </a:r>
          </a:p>
          <a:p>
            <a:r>
              <a:rPr lang="en-US" dirty="0" smtClean="0">
                <a:effectLst/>
              </a:rPr>
              <a:t>100 Mb = 19</a:t>
            </a:r>
          </a:p>
          <a:p>
            <a:r>
              <a:rPr lang="en-US" dirty="0" smtClean="0">
                <a:effectLst/>
              </a:rPr>
              <a:t>10 Mb = 100</a:t>
            </a:r>
          </a:p>
          <a:p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*Port Designations:</a:t>
            </a:r>
          </a:p>
          <a:p>
            <a:r>
              <a:rPr lang="en-US" dirty="0" smtClean="0">
                <a:effectLst/>
              </a:rPr>
              <a:t>Root Port = Closest to the root bridge</a:t>
            </a:r>
          </a:p>
          <a:p>
            <a:r>
              <a:rPr lang="en-US" dirty="0" smtClean="0">
                <a:effectLst/>
              </a:rPr>
              <a:t>Designated Port = Forwarding </a:t>
            </a:r>
          </a:p>
          <a:p>
            <a:r>
              <a:rPr lang="en-US" dirty="0" smtClean="0">
                <a:effectLst/>
              </a:rPr>
              <a:t>Non-Designated Port = Blocking 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95864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3.2.2.1 Verifying EtherChannel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36843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3.2.2.2 Troubleshooting EtherChannel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89548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Chapter 3 Summary</a:t>
            </a:r>
          </a:p>
        </p:txBody>
      </p:sp>
    </p:spTree>
    <p:extLst>
      <p:ext uri="{BB962C8B-B14F-4D97-AF65-F5344CB8AC3E}">
        <p14:creationId xmlns:p14="http://schemas.microsoft.com/office/powerpoint/2010/main" val="385677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Chapter 3 Objectives</a:t>
            </a:r>
          </a:p>
        </p:txBody>
      </p:sp>
    </p:spTree>
    <p:extLst>
      <p:ext uri="{BB962C8B-B14F-4D97-AF65-F5344CB8AC3E}">
        <p14:creationId xmlns:p14="http://schemas.microsoft.com/office/powerpoint/2010/main" val="156286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3.1.1.1 Introduction to Link Aggregation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4720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3.1.1.2 Advantages of EtherChannel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32209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3.1.2.1 Implementation  Restrictions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0687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3.1.2.2 Port Aggregation Protocol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8030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3.1.2.3 Link Aggregation Control Protocol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270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3.2.1.1 Configuration Guidelines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83017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200" b="0" baseline="0" dirty="0" smtClean="0">
                <a:ea typeface="ＭＳ Ｐゴシック" pitchFamily="34" charset="-128"/>
              </a:rPr>
              <a:t>3.2.1.2 Configuring Interfaces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4463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5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4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300" y="328608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-42870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8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9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1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8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3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7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1D0C-A58D-4FE6-B654-B11D31949D8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38" y="71434"/>
            <a:ext cx="1457324" cy="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6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1D0C-A58D-4FE6-B654-B11D31949D8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8562-3721-4F38-A923-AF7DE2877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7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Link Aggregation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3600" dirty="0" smtClean="0"/>
          </a:p>
          <a:p>
            <a:r>
              <a:rPr lang="en-US" sz="3600" dirty="0" smtClean="0"/>
              <a:t>Hwajung Lee</a:t>
            </a:r>
          </a:p>
          <a:p>
            <a:endParaRPr lang="en-US" sz="3600" dirty="0" smtClean="0"/>
          </a:p>
          <a:p>
            <a:r>
              <a:rPr lang="en-US" b="1" dirty="0" smtClean="0"/>
              <a:t>Modified </a:t>
            </a:r>
            <a:r>
              <a:rPr lang="en-US" b="1" dirty="0"/>
              <a:t>from Slides Courtesy of Cisco Networking Academy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" y="442912"/>
            <a:ext cx="10415587" cy="1000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1895" y="522741"/>
            <a:ext cx="9236719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/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sz="1800" dirty="0">
                <a:solidFill>
                  <a:srgbClr val="C00000"/>
                </a:solidFill>
                <a:ea typeface="ＭＳ Ｐゴシック" pitchFamily="34" charset="-128"/>
              </a:rPr>
              <a:t>Configuring EtherChannel 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Configuring Interfaces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6443" y="1463006"/>
            <a:ext cx="8038414" cy="5082937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7187" t="29167" r="16447" b="21825"/>
          <a:stretch>
            <a:fillRect/>
          </a:stretch>
        </p:blipFill>
        <p:spPr bwMode="auto">
          <a:xfrm>
            <a:off x="2844800" y="1407560"/>
            <a:ext cx="6821714" cy="516860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14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66274" y="522741"/>
            <a:ext cx="909234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solidFill>
                  <a:srgbClr val="C00000"/>
                </a:solidFill>
                <a:ea typeface="ＭＳ Ｐゴシック" pitchFamily="34" charset="-128"/>
              </a:rPr>
              <a:t>Verifying and Troubleshooting  EtherChannel </a:t>
            </a:r>
            <a:br>
              <a:rPr lang="en-US" sz="1800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Verifying EtherChannel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7832" y="1463006"/>
            <a:ext cx="10840452" cy="5082937"/>
          </a:xfrm>
        </p:spPr>
        <p:txBody>
          <a:bodyPr/>
          <a:lstStyle/>
          <a:p>
            <a:r>
              <a:rPr lang="en-US" sz="2000" b="1" dirty="0">
                <a:latin typeface="Courier New"/>
                <a:cs typeface="Courier New"/>
              </a:rPr>
              <a:t>show interface Port-channel </a:t>
            </a:r>
            <a:r>
              <a:rPr lang="en-US" sz="2000" dirty="0"/>
              <a:t>– Displays the general status of the EtherChannel interface.</a:t>
            </a:r>
            <a:endParaRPr lang="en-US" sz="2000" b="1" dirty="0"/>
          </a:p>
          <a:p>
            <a:r>
              <a:rPr lang="en-US" sz="2000" b="1" dirty="0">
                <a:latin typeface="Courier New"/>
                <a:cs typeface="Courier New"/>
              </a:rPr>
              <a:t>show etherchannel summary </a:t>
            </a:r>
            <a:r>
              <a:rPr lang="en-US" sz="2000" dirty="0"/>
              <a:t>– Displays </a:t>
            </a:r>
            <a:r>
              <a:rPr lang="en-US" sz="2000" dirty="0"/>
              <a:t>one line of information per port channel.</a:t>
            </a:r>
          </a:p>
          <a:p>
            <a:r>
              <a:rPr lang="en-US" sz="2000" b="1" dirty="0">
                <a:latin typeface="Courier New"/>
                <a:cs typeface="Courier New"/>
              </a:rPr>
              <a:t>show </a:t>
            </a:r>
            <a:r>
              <a:rPr lang="en-US" sz="2000" b="1" dirty="0" err="1">
                <a:latin typeface="Courier New"/>
                <a:cs typeface="Courier New"/>
              </a:rPr>
              <a:t>etherchannel</a:t>
            </a:r>
            <a:r>
              <a:rPr lang="en-US" sz="2000" b="1" dirty="0">
                <a:latin typeface="Courier New"/>
                <a:cs typeface="Courier New"/>
              </a:rPr>
              <a:t> port-channel</a:t>
            </a:r>
            <a:r>
              <a:rPr lang="en-US" sz="2000" dirty="0"/>
              <a:t> </a:t>
            </a:r>
            <a:r>
              <a:rPr lang="en-US" sz="2000" dirty="0"/>
              <a:t>– Displays information </a:t>
            </a:r>
            <a:r>
              <a:rPr lang="en-US" sz="2000" dirty="0"/>
              <a:t>about a specific port channel interface.</a:t>
            </a:r>
          </a:p>
          <a:p>
            <a:r>
              <a:rPr lang="en-US" sz="2000" b="1" dirty="0">
                <a:latin typeface="Courier New"/>
                <a:cs typeface="Courier New"/>
              </a:rPr>
              <a:t>show interfaces </a:t>
            </a:r>
            <a:r>
              <a:rPr lang="en-US" sz="2000" b="1" dirty="0" err="1">
                <a:latin typeface="Courier New"/>
                <a:cs typeface="Courier New"/>
              </a:rPr>
              <a:t>etherchannel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dirty="0"/>
              <a:t>– </a:t>
            </a:r>
            <a:r>
              <a:rPr lang="en-US" sz="2000" dirty="0"/>
              <a:t>Provides information about the role of the interface in the EtherChannel.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47745" t="38591" r="16335" b="36111"/>
          <a:stretch>
            <a:fillRect/>
          </a:stretch>
        </p:blipFill>
        <p:spPr bwMode="auto">
          <a:xfrm>
            <a:off x="2375183" y="3823994"/>
            <a:ext cx="7334298" cy="290411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29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2741"/>
            <a:ext cx="9272814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solidFill>
                  <a:srgbClr val="C00000"/>
                </a:solidFill>
                <a:ea typeface="ＭＳ Ｐゴシック" pitchFamily="34" charset="-128"/>
              </a:rPr>
              <a:t>Verifying and Troubleshooting  EtherChannel </a:t>
            </a:r>
            <a:br>
              <a:rPr lang="en-US" sz="1800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Troubleshooting EtherChannel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6443" y="1463006"/>
            <a:ext cx="8038414" cy="5082937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47745" t="34623" r="18560" b="14135"/>
          <a:stretch>
            <a:fillRect/>
          </a:stretch>
        </p:blipFill>
        <p:spPr bwMode="auto">
          <a:xfrm>
            <a:off x="412717" y="1431204"/>
            <a:ext cx="5727837" cy="4897407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47769" t="34871" r="18431" b="13938"/>
          <a:stretch>
            <a:fillRect/>
          </a:stretch>
        </p:blipFill>
        <p:spPr bwMode="auto">
          <a:xfrm>
            <a:off x="6126041" y="1427749"/>
            <a:ext cx="5755666" cy="4900862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26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Sample CLI commands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S1(</a:t>
            </a:r>
            <a:r>
              <a:rPr lang="en-US" dirty="0" err="1"/>
              <a:t>config</a:t>
            </a:r>
            <a:r>
              <a:rPr lang="en-US" dirty="0"/>
              <a:t>)# </a:t>
            </a:r>
            <a:r>
              <a:rPr lang="en-US" dirty="0" err="1"/>
              <a:t>vlan</a:t>
            </a:r>
            <a:r>
              <a:rPr lang="en-US" dirty="0"/>
              <a:t> 10</a:t>
            </a:r>
            <a:br>
              <a:rPr lang="en-US" dirty="0"/>
            </a:br>
            <a:r>
              <a:rPr lang="en-US" dirty="0"/>
              <a:t>S1(</a:t>
            </a:r>
            <a:r>
              <a:rPr lang="en-US" dirty="0" err="1"/>
              <a:t>config-vlan</a:t>
            </a:r>
            <a:r>
              <a:rPr lang="en-US" dirty="0"/>
              <a:t>)# </a:t>
            </a:r>
            <a:r>
              <a:rPr lang="en-US" dirty="0" err="1"/>
              <a:t>vlan</a:t>
            </a:r>
            <a:r>
              <a:rPr lang="en-US" dirty="0"/>
              <a:t> 20</a:t>
            </a:r>
            <a:br>
              <a:rPr lang="en-US" dirty="0"/>
            </a:br>
            <a:r>
              <a:rPr lang="en-US" dirty="0"/>
              <a:t>S1(</a:t>
            </a:r>
            <a:r>
              <a:rPr lang="en-US" dirty="0" err="1"/>
              <a:t>config-vlan</a:t>
            </a:r>
            <a:r>
              <a:rPr lang="en-US" dirty="0"/>
              <a:t>)# exit</a:t>
            </a:r>
            <a:br>
              <a:rPr lang="en-US" dirty="0"/>
            </a:br>
            <a:r>
              <a:rPr lang="en-US" dirty="0"/>
              <a:t>S1(</a:t>
            </a:r>
            <a:r>
              <a:rPr lang="en-US" dirty="0" err="1"/>
              <a:t>config</a:t>
            </a:r>
            <a:r>
              <a:rPr lang="en-US" dirty="0"/>
              <a:t>)# </a:t>
            </a:r>
            <a:r>
              <a:rPr lang="en-US" dirty="0" err="1"/>
              <a:t>int</a:t>
            </a:r>
            <a:r>
              <a:rPr lang="en-US" dirty="0"/>
              <a:t> f0/1</a:t>
            </a:r>
            <a:br>
              <a:rPr lang="en-US" dirty="0"/>
            </a:br>
            <a:r>
              <a:rPr lang="en-US" dirty="0"/>
              <a:t>S1(</a:t>
            </a:r>
            <a:r>
              <a:rPr lang="en-US" dirty="0" err="1"/>
              <a:t>config</a:t>
            </a:r>
            <a:r>
              <a:rPr lang="en-US" dirty="0"/>
              <a:t>-if)# </a:t>
            </a:r>
            <a:r>
              <a:rPr lang="en-US" dirty="0" err="1"/>
              <a:t>switchport</a:t>
            </a:r>
            <a:r>
              <a:rPr lang="en-US" dirty="0"/>
              <a:t> mode access</a:t>
            </a:r>
            <a:br>
              <a:rPr lang="en-US" dirty="0"/>
            </a:br>
            <a:r>
              <a:rPr lang="en-US" dirty="0"/>
              <a:t>S1(</a:t>
            </a:r>
            <a:r>
              <a:rPr lang="en-US" dirty="0" err="1"/>
              <a:t>config</a:t>
            </a:r>
            <a:r>
              <a:rPr lang="en-US" dirty="0"/>
              <a:t>-if)# </a:t>
            </a:r>
            <a:r>
              <a:rPr lang="en-US" dirty="0" err="1"/>
              <a:t>switchport</a:t>
            </a:r>
            <a:r>
              <a:rPr lang="en-US" dirty="0"/>
              <a:t> access </a:t>
            </a:r>
            <a:r>
              <a:rPr lang="en-US" dirty="0" err="1"/>
              <a:t>vlan</a:t>
            </a:r>
            <a:r>
              <a:rPr lang="en-US" dirty="0"/>
              <a:t> 10</a:t>
            </a:r>
            <a:br>
              <a:rPr lang="en-US" dirty="0"/>
            </a:br>
            <a:r>
              <a:rPr lang="en-US" dirty="0"/>
              <a:t>S1(</a:t>
            </a:r>
            <a:r>
              <a:rPr lang="en-US" dirty="0" err="1"/>
              <a:t>config</a:t>
            </a:r>
            <a:r>
              <a:rPr lang="en-US" dirty="0"/>
              <a:t>-if)# </a:t>
            </a:r>
            <a:r>
              <a:rPr lang="en-US" dirty="0" err="1"/>
              <a:t>int</a:t>
            </a:r>
            <a:r>
              <a:rPr lang="en-US" dirty="0"/>
              <a:t> f0/10</a:t>
            </a:r>
            <a:br>
              <a:rPr lang="en-US" dirty="0"/>
            </a:br>
            <a:r>
              <a:rPr lang="en-US" dirty="0"/>
              <a:t>S1(</a:t>
            </a:r>
            <a:r>
              <a:rPr lang="en-US" dirty="0" err="1"/>
              <a:t>config</a:t>
            </a:r>
            <a:r>
              <a:rPr lang="en-US" dirty="0"/>
              <a:t>-if)# </a:t>
            </a:r>
            <a:r>
              <a:rPr lang="en-US" dirty="0" err="1"/>
              <a:t>switchport</a:t>
            </a:r>
            <a:r>
              <a:rPr lang="en-US" dirty="0"/>
              <a:t> mode access</a:t>
            </a:r>
            <a:br>
              <a:rPr lang="en-US" dirty="0"/>
            </a:br>
            <a:r>
              <a:rPr lang="en-US" dirty="0"/>
              <a:t>S1(</a:t>
            </a:r>
            <a:r>
              <a:rPr lang="en-US" dirty="0" err="1"/>
              <a:t>config</a:t>
            </a:r>
            <a:r>
              <a:rPr lang="en-US" dirty="0"/>
              <a:t>-if)# </a:t>
            </a:r>
            <a:r>
              <a:rPr lang="en-US" dirty="0" err="1"/>
              <a:t>switchport</a:t>
            </a:r>
            <a:r>
              <a:rPr lang="en-US" dirty="0"/>
              <a:t> access </a:t>
            </a:r>
            <a:r>
              <a:rPr lang="en-US" dirty="0" err="1"/>
              <a:t>vlan</a:t>
            </a:r>
            <a:r>
              <a:rPr lang="en-US" dirty="0"/>
              <a:t> 20</a:t>
            </a:r>
            <a:br>
              <a:rPr lang="en-US" dirty="0"/>
            </a:br>
            <a:r>
              <a:rPr lang="en-US" dirty="0"/>
              <a:t>&lt;repeat commands above on </a:t>
            </a:r>
            <a:r>
              <a:rPr lang="en-US" dirty="0" smtClean="0"/>
              <a:t>other switches&gt;</a:t>
            </a:r>
            <a:endParaRPr lang="en-US" dirty="0"/>
          </a:p>
          <a:p>
            <a:r>
              <a:rPr lang="en-US" dirty="0"/>
              <a:t>S1(</a:t>
            </a:r>
            <a:r>
              <a:rPr lang="en-US" dirty="0" err="1"/>
              <a:t>config</a:t>
            </a:r>
            <a:r>
              <a:rPr lang="en-US" dirty="0"/>
              <a:t>)# </a:t>
            </a:r>
            <a:r>
              <a:rPr lang="en-US" dirty="0" err="1"/>
              <a:t>int</a:t>
            </a:r>
            <a:r>
              <a:rPr lang="en-US" dirty="0"/>
              <a:t> range g0/1-2</a:t>
            </a:r>
            <a:br>
              <a:rPr lang="en-US" dirty="0"/>
            </a:br>
            <a:r>
              <a:rPr lang="en-US" dirty="0"/>
              <a:t>S1(</a:t>
            </a:r>
            <a:r>
              <a:rPr lang="en-US" dirty="0" err="1"/>
              <a:t>config</a:t>
            </a:r>
            <a:r>
              <a:rPr lang="en-US" dirty="0"/>
              <a:t>-if)# channel-group 1 mode </a:t>
            </a:r>
            <a:r>
              <a:rPr lang="en-US" dirty="0" smtClean="0"/>
              <a:t>active  (</a:t>
            </a:r>
            <a:r>
              <a:rPr lang="en-US" dirty="0" smtClean="0">
                <a:sym typeface="Wingdings" panose="05000000000000000000" pitchFamily="2" charset="2"/>
              </a:rPr>
              <a:t> or passive, auto, desirable, on)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S1(</a:t>
            </a:r>
            <a:r>
              <a:rPr lang="en-US" dirty="0" err="1"/>
              <a:t>config</a:t>
            </a:r>
            <a:r>
              <a:rPr lang="en-US" dirty="0"/>
              <a:t>-if)# exit</a:t>
            </a:r>
            <a:br>
              <a:rPr lang="en-US" dirty="0"/>
            </a:br>
            <a:r>
              <a:rPr lang="en-US" dirty="0"/>
              <a:t>S1(</a:t>
            </a:r>
            <a:r>
              <a:rPr lang="en-US" dirty="0" err="1"/>
              <a:t>config</a:t>
            </a:r>
            <a:r>
              <a:rPr lang="en-US" dirty="0"/>
              <a:t>)# </a:t>
            </a:r>
            <a:r>
              <a:rPr lang="en-US" dirty="0" err="1"/>
              <a:t>int</a:t>
            </a:r>
            <a:r>
              <a:rPr lang="en-US" dirty="0"/>
              <a:t> port-channel 1</a:t>
            </a:r>
            <a:br>
              <a:rPr lang="en-US" dirty="0"/>
            </a:br>
            <a:r>
              <a:rPr lang="en-US" dirty="0"/>
              <a:t>S1(</a:t>
            </a:r>
            <a:r>
              <a:rPr lang="en-US" dirty="0" err="1"/>
              <a:t>config</a:t>
            </a:r>
            <a:r>
              <a:rPr lang="en-US" dirty="0"/>
              <a:t>-if)# </a:t>
            </a:r>
            <a:r>
              <a:rPr lang="en-US" dirty="0" err="1"/>
              <a:t>switchport</a:t>
            </a:r>
            <a:r>
              <a:rPr lang="en-US" dirty="0"/>
              <a:t> mode trunk</a:t>
            </a:r>
            <a:br>
              <a:rPr lang="en-US" dirty="0"/>
            </a:br>
            <a:r>
              <a:rPr lang="en-US" dirty="0"/>
              <a:t>S1(</a:t>
            </a:r>
            <a:r>
              <a:rPr lang="en-US" dirty="0" err="1"/>
              <a:t>config</a:t>
            </a:r>
            <a:r>
              <a:rPr lang="en-US" dirty="0"/>
              <a:t>-if)# </a:t>
            </a:r>
            <a:r>
              <a:rPr lang="en-US" dirty="0" err="1"/>
              <a:t>switchport</a:t>
            </a:r>
            <a:r>
              <a:rPr lang="en-US" dirty="0"/>
              <a:t> trunk allowed </a:t>
            </a:r>
            <a:r>
              <a:rPr lang="en-US" dirty="0" err="1"/>
              <a:t>vlan</a:t>
            </a:r>
            <a:r>
              <a:rPr lang="en-US" dirty="0"/>
              <a:t> 10,20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5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1895" y="493713"/>
            <a:ext cx="9222205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Summary</a:t>
            </a:r>
            <a:endParaRPr lang="en-US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02368" y="1495676"/>
            <a:ext cx="10097589" cy="44370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CA" dirty="0"/>
              <a:t>This chapter </a:t>
            </a:r>
            <a:r>
              <a:rPr lang="en-CA" dirty="0"/>
              <a:t>described:</a:t>
            </a:r>
          </a:p>
          <a:p>
            <a:pPr marL="231775" indent="-231775">
              <a:defRPr/>
            </a:pPr>
            <a:r>
              <a:rPr lang="en-CA" dirty="0"/>
              <a:t>EtherChannel and how to encompass both the PAgP-based and the LACP-based link aggregation methods </a:t>
            </a:r>
          </a:p>
          <a:p>
            <a:pPr marL="231775" indent="-231775">
              <a:defRPr/>
            </a:pPr>
            <a:r>
              <a:rPr lang="en-CA" dirty="0"/>
              <a:t>EtherChannel technologies and the various means available to implement them</a:t>
            </a:r>
          </a:p>
          <a:p>
            <a:pPr marL="231775" indent="-231775">
              <a:defRPr/>
            </a:pPr>
            <a:r>
              <a:rPr lang="en-CA" dirty="0"/>
              <a:t>The configuration, verification, and troubleshooting of EtherChannel</a:t>
            </a:r>
            <a:endParaRPr lang="en-US" dirty="0"/>
          </a:p>
          <a:p>
            <a:pPr marL="0" indent="0">
              <a:buNone/>
              <a:defRPr/>
            </a:pP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7990" y="493713"/>
            <a:ext cx="918611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Contents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57990" y="1601788"/>
            <a:ext cx="11434010" cy="44370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cs typeface="Arial" charset="0"/>
              </a:rPr>
              <a:t>Link </a:t>
            </a:r>
            <a:r>
              <a:rPr lang="en-US" sz="3200" dirty="0">
                <a:cs typeface="Arial" charset="0"/>
              </a:rPr>
              <a:t>Aggregation Concepts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cs typeface="Arial" charset="0"/>
              </a:rPr>
              <a:t>Link </a:t>
            </a:r>
            <a:r>
              <a:rPr lang="en-US" sz="3200" dirty="0">
                <a:cs typeface="Arial" charset="0"/>
              </a:rPr>
              <a:t>Aggregation Configuration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cs typeface="Arial" charset="0"/>
              </a:rPr>
              <a:t>Summary</a:t>
            </a:r>
            <a:endParaRPr lang="en-US" sz="3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8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3: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43139" y="1471613"/>
            <a:ext cx="8131175" cy="4437062"/>
          </a:xfrm>
        </p:spPr>
        <p:txBody>
          <a:bodyPr/>
          <a:lstStyle/>
          <a:p>
            <a:r>
              <a:rPr lang="en-CA" sz="2000" dirty="0"/>
              <a:t>Explain the operation of link aggregation in a switched LAN environment.</a:t>
            </a:r>
          </a:p>
          <a:p>
            <a:r>
              <a:rPr lang="en-CA" sz="2000" dirty="0"/>
              <a:t>Describe EtherChannel technology.</a:t>
            </a:r>
            <a:endParaRPr lang="en-US" sz="2000" dirty="0"/>
          </a:p>
          <a:p>
            <a:r>
              <a:rPr lang="en-CA" sz="2000" dirty="0"/>
              <a:t>Configure link aggregation to improve performance on high-traffic switch links.</a:t>
            </a:r>
          </a:p>
          <a:p>
            <a:r>
              <a:rPr lang="en-CA" sz="2000" dirty="0"/>
              <a:t>Configure link aggregation with EtherChannel.</a:t>
            </a:r>
          </a:p>
          <a:p>
            <a:r>
              <a:rPr lang="en-CA" sz="2000" dirty="0"/>
              <a:t>Verify and troubleshoot link aggregation with EtherChannel.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406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9814" y="534772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solidFill>
                  <a:srgbClr val="C00000"/>
                </a:solidFill>
                <a:ea typeface="ＭＳ Ｐゴシック" pitchFamily="34" charset="-128"/>
              </a:rPr>
              <a:t>Link Aggregation  </a:t>
            </a:r>
            <a:br>
              <a:rPr lang="en-US" sz="1800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Introduction to Link Aggregation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2053" y="1463007"/>
            <a:ext cx="10467473" cy="3571875"/>
          </a:xfrm>
        </p:spPr>
        <p:txBody>
          <a:bodyPr/>
          <a:lstStyle/>
          <a:p>
            <a:r>
              <a:rPr lang="en-US" dirty="0"/>
              <a:t>Link aggregation allows the creation of logical links made up of several physical links.</a:t>
            </a:r>
          </a:p>
          <a:p>
            <a:r>
              <a:rPr lang="en-US" dirty="0"/>
              <a:t>EtherChannel is a form of link aggregation used in switched networks</a:t>
            </a:r>
            <a:r>
              <a:rPr lang="en-US" sz="2000" dirty="0"/>
              <a:t>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7187" t="39980" r="14551" b="19345"/>
          <a:stretch>
            <a:fillRect/>
          </a:stretch>
        </p:blipFill>
        <p:spPr bwMode="auto">
          <a:xfrm>
            <a:off x="2917372" y="2874255"/>
            <a:ext cx="6296439" cy="3763177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7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399" y="510710"/>
            <a:ext cx="9369067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solidFill>
                  <a:srgbClr val="C00000"/>
                </a:solidFill>
                <a:ea typeface="ＭＳ Ｐゴシック" pitchFamily="34" charset="-128"/>
              </a:rPr>
              <a:t>Link Aggregation </a:t>
            </a:r>
            <a:br>
              <a:rPr lang="en-US" sz="1800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Advantages of EtherChannel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9" y="1463007"/>
            <a:ext cx="10407317" cy="4299165"/>
          </a:xfrm>
        </p:spPr>
        <p:txBody>
          <a:bodyPr>
            <a:noAutofit/>
          </a:bodyPr>
          <a:lstStyle/>
          <a:p>
            <a:r>
              <a:rPr lang="en-US" dirty="0"/>
              <a:t>Most configurations are done on the EtherChannel interface ensuring consistency throughout links.</a:t>
            </a:r>
          </a:p>
          <a:p>
            <a:r>
              <a:rPr lang="en-US" dirty="0"/>
              <a:t>Relies on existing switch ports – no need for upgrades.</a:t>
            </a:r>
          </a:p>
          <a:p>
            <a:r>
              <a:rPr lang="en-US" dirty="0"/>
              <a:t>Load-balances between links on the same EtherChannnel.</a:t>
            </a:r>
          </a:p>
          <a:p>
            <a:r>
              <a:rPr lang="en-US" dirty="0"/>
              <a:t>Creates an aggregation viewed as one logical link by STP.</a:t>
            </a:r>
          </a:p>
          <a:p>
            <a:r>
              <a:rPr lang="en-US" dirty="0"/>
              <a:t>Provides redundancy because the overall link is viewed as one logical connection. If one physical link within channel goes down, this does not cause a change in the topology and does not require STP recalculation.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13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06116" y="522741"/>
            <a:ext cx="9152498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solidFill>
                  <a:srgbClr val="C00000"/>
                </a:solidFill>
                <a:ea typeface="ＭＳ Ｐゴシック" pitchFamily="34" charset="-128"/>
              </a:rPr>
              <a:t>EtherChannel Operation </a:t>
            </a:r>
            <a:br>
              <a:rPr lang="en-US" sz="1800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Implementation  Restrictions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116" y="1463006"/>
            <a:ext cx="6256421" cy="5082937"/>
          </a:xfrm>
        </p:spPr>
        <p:txBody>
          <a:bodyPr>
            <a:noAutofit/>
          </a:bodyPr>
          <a:lstStyle/>
          <a:p>
            <a:r>
              <a:rPr lang="en-US" dirty="0"/>
              <a:t>EtherChannel implemented by grouping multiple physical ports into one or more logical EtherChannel links.</a:t>
            </a:r>
          </a:p>
          <a:p>
            <a:r>
              <a:rPr lang="en-US" dirty="0"/>
              <a:t>Interface types cannot be mixed.</a:t>
            </a:r>
          </a:p>
          <a:p>
            <a:r>
              <a:rPr lang="en-US" dirty="0"/>
              <a:t>EtherChannel provides full-duplex bandwidth up to 800 Mb/s (Fast EtherChannel) or 8 Gb/s (Gigabit EtherChannel). </a:t>
            </a:r>
          </a:p>
          <a:p>
            <a:r>
              <a:rPr lang="en-US" dirty="0"/>
              <a:t>EtherChannel can consist of up to 16 compatibly-configured Ethernet ports.</a:t>
            </a:r>
          </a:p>
          <a:p>
            <a:r>
              <a:rPr lang="en-US" dirty="0"/>
              <a:t>The Cisco </a:t>
            </a:r>
            <a:r>
              <a:rPr lang="en-US" dirty="0"/>
              <a:t>IOS switch currently </a:t>
            </a:r>
            <a:r>
              <a:rPr lang="en-US" dirty="0"/>
              <a:t>supports six EtherChannels.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2318" t="44643" r="14885" b="14484"/>
          <a:stretch>
            <a:fillRect/>
          </a:stretch>
        </p:blipFill>
        <p:spPr bwMode="auto">
          <a:xfrm>
            <a:off x="7437235" y="2167595"/>
            <a:ext cx="4267200" cy="298994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35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5958" y="522741"/>
            <a:ext cx="9212656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solidFill>
                  <a:srgbClr val="C00000"/>
                </a:solidFill>
                <a:ea typeface="ＭＳ Ｐゴシック" pitchFamily="34" charset="-128"/>
              </a:rPr>
              <a:t>EtherChannel Operation </a:t>
            </a:r>
            <a:br>
              <a:rPr lang="en-US" sz="1800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Port Aggregation Protocol (</a:t>
            </a:r>
            <a:r>
              <a:rPr lang="en-US" dirty="0" smtClean="0">
                <a:solidFill>
                  <a:srgbClr val="C00000"/>
                </a:solidFill>
              </a:rPr>
              <a:t>PAgP)</a:t>
            </a:r>
            <a:endParaRPr lang="en-US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6443" y="1463006"/>
            <a:ext cx="7951328" cy="5082937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7187" t="33588" r="13993" b="14385"/>
          <a:stretch>
            <a:fillRect/>
          </a:stretch>
        </p:blipFill>
        <p:spPr bwMode="auto">
          <a:xfrm>
            <a:off x="2960914" y="1465943"/>
            <a:ext cx="6342743" cy="4779289"/>
          </a:xfrm>
          <a:prstGeom prst="rect">
            <a:avLst/>
          </a:prstGeom>
          <a:noFill/>
          <a:ln w="9525" cap="rnd">
            <a:solidFill>
              <a:schemeClr val="tx1"/>
            </a:solidFill>
            <a:beve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0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18147" y="522741"/>
            <a:ext cx="9140467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>
                <a:solidFill>
                  <a:srgbClr val="C00000"/>
                </a:solidFill>
                <a:ea typeface="ＭＳ Ｐゴシック" pitchFamily="34" charset="-128"/>
              </a:rPr>
              <a:t>EtherChannel Operation </a:t>
            </a:r>
            <a:br>
              <a:rPr lang="en-US" sz="2400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sz="4000" dirty="0">
                <a:solidFill>
                  <a:srgbClr val="C00000"/>
                </a:solidFill>
                <a:ea typeface="ＭＳ Ｐゴシック" pitchFamily="34" charset="-128"/>
              </a:rPr>
              <a:t>Link Aggregation Control Protocol (</a:t>
            </a:r>
            <a:r>
              <a:rPr lang="en-US" sz="4000" dirty="0">
                <a:solidFill>
                  <a:srgbClr val="C00000"/>
                </a:solidFill>
              </a:rPr>
              <a:t>LACP)</a:t>
            </a:r>
            <a:endParaRPr lang="en-US" sz="40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6741" t="33532" r="13993" b="16270"/>
          <a:stretch>
            <a:fillRect/>
          </a:stretch>
        </p:blipFill>
        <p:spPr bwMode="auto">
          <a:xfrm>
            <a:off x="2743200" y="1436915"/>
            <a:ext cx="6381236" cy="4586515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54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9705" y="522741"/>
            <a:ext cx="9308909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solidFill>
                  <a:srgbClr val="C00000"/>
                </a:solidFill>
                <a:ea typeface="ＭＳ Ｐゴシック" pitchFamily="34" charset="-128"/>
              </a:rPr>
              <a:t>Configuring EtherChannel </a:t>
            </a:r>
            <a:br>
              <a:rPr lang="en-US" sz="1800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Configuration Guidelines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4558" y="1463006"/>
            <a:ext cx="5858235" cy="5082937"/>
          </a:xfrm>
        </p:spPr>
        <p:txBody>
          <a:bodyPr/>
          <a:lstStyle/>
          <a:p>
            <a:r>
              <a:rPr lang="en-US" dirty="0"/>
              <a:t>EtherChannel must be supported.</a:t>
            </a:r>
          </a:p>
          <a:p>
            <a:r>
              <a:rPr lang="en-US" dirty="0"/>
              <a:t>Speed and duplex must match.</a:t>
            </a:r>
          </a:p>
          <a:p>
            <a:r>
              <a:rPr lang="en-US" dirty="0"/>
              <a:t>VLAN match – All interfaces are in the same VLAN. </a:t>
            </a:r>
          </a:p>
          <a:p>
            <a:r>
              <a:rPr lang="en-US" dirty="0"/>
              <a:t>Range of VLAN</a:t>
            </a:r>
            <a:r>
              <a:rPr lang="en-US" b="1" dirty="0"/>
              <a:t> </a:t>
            </a:r>
            <a:r>
              <a:rPr lang="en-US" dirty="0"/>
              <a:t> –</a:t>
            </a:r>
            <a:r>
              <a:rPr lang="en-US" b="1" dirty="0"/>
              <a:t> </a:t>
            </a:r>
            <a:r>
              <a:rPr lang="en-US" dirty="0"/>
              <a:t>Same range on all interfaces.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6294" t="36111" r="14774" b="15079"/>
          <a:stretch>
            <a:fillRect/>
          </a:stretch>
        </p:blipFill>
        <p:spPr bwMode="auto">
          <a:xfrm>
            <a:off x="6832793" y="1463006"/>
            <a:ext cx="4898571" cy="3452861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49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506</Words>
  <Application>Microsoft Office PowerPoint</Application>
  <PresentationFormat>Widescreen</PresentationFormat>
  <Paragraphs>110</Paragraphs>
  <Slides>14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Courier New</vt:lpstr>
      <vt:lpstr>Wingdings</vt:lpstr>
      <vt:lpstr>Office Theme</vt:lpstr>
      <vt:lpstr>Link Aggregation</vt:lpstr>
      <vt:lpstr>Contents</vt:lpstr>
      <vt:lpstr>Chapter 3: Objectives</vt:lpstr>
      <vt:lpstr>Link Aggregation   Introduction to Link Aggregation</vt:lpstr>
      <vt:lpstr>Link Aggregation  Advantages of EtherChannel</vt:lpstr>
      <vt:lpstr>EtherChannel Operation  Implementation  Restrictions</vt:lpstr>
      <vt:lpstr>EtherChannel Operation  Port Aggregation Protocol (PAgP)</vt:lpstr>
      <vt:lpstr>EtherChannel Operation  Link Aggregation Control Protocol (LACP)</vt:lpstr>
      <vt:lpstr>Configuring EtherChannel  Configuration Guidelines</vt:lpstr>
      <vt:lpstr> Configuring EtherChannel  Configuring Interfaces</vt:lpstr>
      <vt:lpstr>Verifying and Troubleshooting  EtherChannel  Verifying EtherChannel</vt:lpstr>
      <vt:lpstr>Verifying and Troubleshooting  EtherChannel  Troubleshooting EtherChannel</vt:lpstr>
      <vt:lpstr>Sample CLI commands</vt:lpstr>
      <vt:lpstr>Summary</vt:lpstr>
    </vt:vector>
  </TitlesOfParts>
  <Company>Radford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49</cp:revision>
  <dcterms:created xsi:type="dcterms:W3CDTF">2016-08-29T17:01:34Z</dcterms:created>
  <dcterms:modified xsi:type="dcterms:W3CDTF">2017-10-04T16:39:38Z</dcterms:modified>
</cp:coreProperties>
</file>