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89" r:id="rId3"/>
    <p:sldId id="390" r:id="rId4"/>
    <p:sldId id="258" r:id="rId5"/>
    <p:sldId id="391" r:id="rId6"/>
    <p:sldId id="392" r:id="rId7"/>
    <p:sldId id="393" r:id="rId8"/>
    <p:sldId id="259" r:id="rId9"/>
    <p:sldId id="260" r:id="rId10"/>
    <p:sldId id="261" r:id="rId11"/>
    <p:sldId id="262" r:id="rId12"/>
    <p:sldId id="263" r:id="rId13"/>
    <p:sldId id="264" r:id="rId14"/>
    <p:sldId id="265" r:id="rId15"/>
    <p:sldId id="266" r:id="rId16"/>
    <p:sldId id="267" r:id="rId17"/>
    <p:sldId id="268" r:id="rId18"/>
    <p:sldId id="394" r:id="rId19"/>
    <p:sldId id="397" r:id="rId20"/>
    <p:sldId id="395" r:id="rId21"/>
    <p:sldId id="269" r:id="rId22"/>
    <p:sldId id="270" r:id="rId23"/>
    <p:sldId id="398" r:id="rId24"/>
    <p:sldId id="271" r:id="rId25"/>
    <p:sldId id="27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5" autoAdjust="0"/>
    <p:restoredTop sz="78596" autoAdjust="0"/>
  </p:normalViewPr>
  <p:slideViewPr>
    <p:cSldViewPr snapToGrid="0">
      <p:cViewPr varScale="1">
        <p:scale>
          <a:sx n="91" d="100"/>
          <a:sy n="91" d="100"/>
        </p:scale>
        <p:origin x="1062"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3382FA-BB56-416C-9008-48CB5D6FDBBB}" type="datetimeFigureOut">
              <a:rPr lang="en-US" smtClean="0"/>
              <a:pPr/>
              <a:t>10/26/2016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2DD735-EDB6-41DC-8A1F-2B98F462F40A}" type="slidenum">
              <a:rPr lang="en-US" smtClean="0"/>
              <a:pPr/>
              <a:t>‹#›</a:t>
            </a:fld>
            <a:endParaRPr lang="en-US"/>
          </a:p>
        </p:txBody>
      </p:sp>
    </p:spTree>
    <p:extLst>
      <p:ext uri="{BB962C8B-B14F-4D97-AF65-F5344CB8AC3E}">
        <p14:creationId xmlns:p14="http://schemas.microsoft.com/office/powerpoint/2010/main" val="1911811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en.wikipedia.org/wiki/Bluetooth_low_energy#cite_note-37"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en.wikipedia.org/wiki/Polling_(computer_science)" TargetMode="External"/><Relationship Id="rId5" Type="http://schemas.openxmlformats.org/officeDocument/2006/relationships/hyperlink" Target="https://en.wikipedia.org/wiki/Bluetooth_low_energy#cite_note-39" TargetMode="External"/><Relationship Id="rId4" Type="http://schemas.openxmlformats.org/officeDocument/2006/relationships/hyperlink" Target="https://en.wikipedia.org/wiki/Bluetooth_low_energy#cite_note-38" TargetMode="Externa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s://en.wikipedia.org/wiki/Bicycle" TargetMode="External"/><Relationship Id="rId13" Type="http://schemas.openxmlformats.org/officeDocument/2006/relationships/hyperlink" Target="https://en.wikipedia.org/w/index.php?title=Bluetooth_low_energy&amp;action=edit&amp;section=9" TargetMode="External"/><Relationship Id="rId18" Type="http://schemas.openxmlformats.org/officeDocument/2006/relationships/hyperlink" Target="https://en.wikipedia.org/wiki/Bluetooth_low_energy#cite_note-22" TargetMode="External"/><Relationship Id="rId26" Type="http://schemas.openxmlformats.org/officeDocument/2006/relationships/hyperlink" Target="https://en.wikipedia.org/wiki/Time_zone" TargetMode="External"/><Relationship Id="rId3" Type="http://schemas.openxmlformats.org/officeDocument/2006/relationships/hyperlink" Target="https://en.wikipedia.org/w/index.php?title=Bluetooth_low_energy&amp;action=edit&amp;section=5" TargetMode="External"/><Relationship Id="rId21" Type="http://schemas.openxmlformats.org/officeDocument/2006/relationships/hyperlink" Target="https://en.wikipedia.org/wiki/IDevices" TargetMode="External"/><Relationship Id="rId7" Type="http://schemas.openxmlformats.org/officeDocument/2006/relationships/hyperlink" Target="https://en.wikipedia.org/w/index.php?title=Bluetooth_low_energy&amp;action=edit&amp;section=7" TargetMode="External"/><Relationship Id="rId12" Type="http://schemas.openxmlformats.org/officeDocument/2006/relationships/hyperlink" Target="https://en.wikipedia.org/w/index.php?title=Bluetooth_low_energy&amp;action=edit&amp;section=8" TargetMode="External"/><Relationship Id="rId17" Type="http://schemas.openxmlformats.org/officeDocument/2006/relationships/hyperlink" Target="https://en.wikipedia.org/wiki/Electronic_leash" TargetMode="External"/><Relationship Id="rId25" Type="http://schemas.openxmlformats.org/officeDocument/2006/relationships/hyperlink" Target="https://en.wikipedia.org/w/index.php?title=Bluetooth_low_energy&amp;action=edit&amp;section=12" TargetMode="External"/><Relationship Id="rId2" Type="http://schemas.openxmlformats.org/officeDocument/2006/relationships/slide" Target="../slides/slide17.xml"/><Relationship Id="rId16" Type="http://schemas.openxmlformats.org/officeDocument/2006/relationships/hyperlink" Target="https://en.wikipedia.org/w/index.php?title=Bluetooth_low_energy&amp;action=edit&amp;section=11" TargetMode="External"/><Relationship Id="rId20" Type="http://schemas.openxmlformats.org/officeDocument/2006/relationships/hyperlink" Target="https://en.wikipedia.org/wiki/Apple_Inc." TargetMode="External"/><Relationship Id="rId1" Type="http://schemas.openxmlformats.org/officeDocument/2006/relationships/notesMaster" Target="../notesMasters/notesMaster1.xml"/><Relationship Id="rId6" Type="http://schemas.openxmlformats.org/officeDocument/2006/relationships/hyperlink" Target="https://en.wikipedia.org/wiki/Blood_glucose" TargetMode="External"/><Relationship Id="rId11" Type="http://schemas.openxmlformats.org/officeDocument/2006/relationships/hyperlink" Target="https://en.wikipedia.org/wiki/Heart_rate" TargetMode="External"/><Relationship Id="rId24" Type="http://schemas.openxmlformats.org/officeDocument/2006/relationships/hyperlink" Target="https://en.wikipedia.org/wiki/RSSI" TargetMode="External"/><Relationship Id="rId5" Type="http://schemas.openxmlformats.org/officeDocument/2006/relationships/hyperlink" Target="https://en.wikipedia.org/wiki/The_Continua_Health_Alliance" TargetMode="External"/><Relationship Id="rId15" Type="http://schemas.openxmlformats.org/officeDocument/2006/relationships/hyperlink" Target="https://en.wikipedia.org/wiki/Human_interface_device" TargetMode="External"/><Relationship Id="rId23" Type="http://schemas.openxmlformats.org/officeDocument/2006/relationships/hyperlink" Target="https://en.wikipedia.org/wiki/Bluetooth_low_energy#cite_note-24" TargetMode="External"/><Relationship Id="rId28" Type="http://schemas.openxmlformats.org/officeDocument/2006/relationships/hyperlink" Target="https://en.wikipedia.org/w/index.php?title=Bluetooth_low_energy&amp;action=edit&amp;section=13" TargetMode="External"/><Relationship Id="rId10" Type="http://schemas.openxmlformats.org/officeDocument/2006/relationships/hyperlink" Target="https://en.wikipedia.org/wiki/Cadence_(cycling)" TargetMode="External"/><Relationship Id="rId19" Type="http://schemas.openxmlformats.org/officeDocument/2006/relationships/hyperlink" Target="https://en.wikipedia.org/wiki/IBeacon" TargetMode="External"/><Relationship Id="rId4" Type="http://schemas.openxmlformats.org/officeDocument/2006/relationships/hyperlink" Target="https://en.wikipedia.org/w/index.php?title=Bluetooth_low_energy&amp;action=edit&amp;section=6" TargetMode="External"/><Relationship Id="rId9" Type="http://schemas.openxmlformats.org/officeDocument/2006/relationships/hyperlink" Target="https://en.wikipedia.org/wiki/Exercise_bike" TargetMode="External"/><Relationship Id="rId14" Type="http://schemas.openxmlformats.org/officeDocument/2006/relationships/hyperlink" Target="https://en.wikipedia.org/w/index.php?title=Bluetooth_low_energy&amp;action=edit&amp;section=10" TargetMode="External"/><Relationship Id="rId22" Type="http://schemas.openxmlformats.org/officeDocument/2006/relationships/hyperlink" Target="https://en.wikipedia.org/wiki/Bluetooth_low_energy#cite_note-23" TargetMode="External"/><Relationship Id="rId27" Type="http://schemas.openxmlformats.org/officeDocument/2006/relationships/hyperlink" Target="https://en.wikipedia.org/wiki/Network_Time_Protocol"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8" Type="http://schemas.openxmlformats.org/officeDocument/2006/relationships/hyperlink" Target="https://en.wikipedia.org/wiki/Bicycle" TargetMode="External"/><Relationship Id="rId13" Type="http://schemas.openxmlformats.org/officeDocument/2006/relationships/hyperlink" Target="https://en.wikipedia.org/w/index.php?title=Bluetooth_low_energy&amp;action=edit&amp;section=9" TargetMode="External"/><Relationship Id="rId18" Type="http://schemas.openxmlformats.org/officeDocument/2006/relationships/hyperlink" Target="https://en.wikipedia.org/wiki/Bluetooth_low_energy#cite_note-22" TargetMode="External"/><Relationship Id="rId26" Type="http://schemas.openxmlformats.org/officeDocument/2006/relationships/hyperlink" Target="https://en.wikipedia.org/wiki/Time_zone" TargetMode="External"/><Relationship Id="rId3" Type="http://schemas.openxmlformats.org/officeDocument/2006/relationships/hyperlink" Target="https://en.wikipedia.org/w/index.php?title=Bluetooth_low_energy&amp;action=edit&amp;section=5" TargetMode="External"/><Relationship Id="rId21" Type="http://schemas.openxmlformats.org/officeDocument/2006/relationships/hyperlink" Target="https://en.wikipedia.org/wiki/IDevices" TargetMode="External"/><Relationship Id="rId7" Type="http://schemas.openxmlformats.org/officeDocument/2006/relationships/hyperlink" Target="https://en.wikipedia.org/w/index.php?title=Bluetooth_low_energy&amp;action=edit&amp;section=7" TargetMode="External"/><Relationship Id="rId12" Type="http://schemas.openxmlformats.org/officeDocument/2006/relationships/hyperlink" Target="https://en.wikipedia.org/w/index.php?title=Bluetooth_low_energy&amp;action=edit&amp;section=8" TargetMode="External"/><Relationship Id="rId17" Type="http://schemas.openxmlformats.org/officeDocument/2006/relationships/hyperlink" Target="https://en.wikipedia.org/wiki/Electronic_leash" TargetMode="External"/><Relationship Id="rId25" Type="http://schemas.openxmlformats.org/officeDocument/2006/relationships/hyperlink" Target="https://en.wikipedia.org/w/index.php?title=Bluetooth_low_energy&amp;action=edit&amp;section=12" TargetMode="External"/><Relationship Id="rId2" Type="http://schemas.openxmlformats.org/officeDocument/2006/relationships/slide" Target="../slides/slide19.xml"/><Relationship Id="rId16" Type="http://schemas.openxmlformats.org/officeDocument/2006/relationships/hyperlink" Target="https://en.wikipedia.org/w/index.php?title=Bluetooth_low_energy&amp;action=edit&amp;section=11" TargetMode="External"/><Relationship Id="rId20" Type="http://schemas.openxmlformats.org/officeDocument/2006/relationships/hyperlink" Target="https://en.wikipedia.org/wiki/Apple_Inc." TargetMode="External"/><Relationship Id="rId1" Type="http://schemas.openxmlformats.org/officeDocument/2006/relationships/notesMaster" Target="../notesMasters/notesMaster1.xml"/><Relationship Id="rId6" Type="http://schemas.openxmlformats.org/officeDocument/2006/relationships/hyperlink" Target="https://en.wikipedia.org/wiki/Blood_glucose" TargetMode="External"/><Relationship Id="rId11" Type="http://schemas.openxmlformats.org/officeDocument/2006/relationships/hyperlink" Target="https://en.wikipedia.org/wiki/Heart_rate" TargetMode="External"/><Relationship Id="rId24" Type="http://schemas.openxmlformats.org/officeDocument/2006/relationships/hyperlink" Target="https://en.wikipedia.org/wiki/RSSI" TargetMode="External"/><Relationship Id="rId5" Type="http://schemas.openxmlformats.org/officeDocument/2006/relationships/hyperlink" Target="https://en.wikipedia.org/wiki/The_Continua_Health_Alliance" TargetMode="External"/><Relationship Id="rId15" Type="http://schemas.openxmlformats.org/officeDocument/2006/relationships/hyperlink" Target="https://en.wikipedia.org/wiki/Human_interface_device" TargetMode="External"/><Relationship Id="rId23" Type="http://schemas.openxmlformats.org/officeDocument/2006/relationships/hyperlink" Target="https://en.wikipedia.org/wiki/Bluetooth_low_energy#cite_note-24" TargetMode="External"/><Relationship Id="rId28" Type="http://schemas.openxmlformats.org/officeDocument/2006/relationships/hyperlink" Target="https://en.wikipedia.org/w/index.php?title=Bluetooth_low_energy&amp;action=edit&amp;section=13" TargetMode="External"/><Relationship Id="rId10" Type="http://schemas.openxmlformats.org/officeDocument/2006/relationships/hyperlink" Target="https://en.wikipedia.org/wiki/Cadence_(cycling)" TargetMode="External"/><Relationship Id="rId19" Type="http://schemas.openxmlformats.org/officeDocument/2006/relationships/hyperlink" Target="https://en.wikipedia.org/wiki/IBeacon" TargetMode="External"/><Relationship Id="rId4" Type="http://schemas.openxmlformats.org/officeDocument/2006/relationships/hyperlink" Target="https://en.wikipedia.org/w/index.php?title=Bluetooth_low_energy&amp;action=edit&amp;section=6" TargetMode="External"/><Relationship Id="rId9" Type="http://schemas.openxmlformats.org/officeDocument/2006/relationships/hyperlink" Target="https://en.wikipedia.org/wiki/Exercise_bike" TargetMode="External"/><Relationship Id="rId14" Type="http://schemas.openxmlformats.org/officeDocument/2006/relationships/hyperlink" Target="https://en.wikipedia.org/w/index.php?title=Bluetooth_low_energy&amp;action=edit&amp;section=10" TargetMode="External"/><Relationship Id="rId22" Type="http://schemas.openxmlformats.org/officeDocument/2006/relationships/hyperlink" Target="https://en.wikipedia.org/wiki/Bluetooth_low_energy#cite_note-23" TargetMode="External"/><Relationship Id="rId27" Type="http://schemas.openxmlformats.org/officeDocument/2006/relationships/hyperlink" Target="https://en.wikipedia.org/wiki/Network_Time_Protocol" TargetMode="External"/></Relationships>
</file>

<file path=ppt/notesSlides/_rels/notesSlide17.xml.rels><?xml version="1.0" encoding="UTF-8" standalone="yes"?>
<Relationships xmlns="http://schemas.openxmlformats.org/package/2006/relationships"><Relationship Id="rId8" Type="http://schemas.openxmlformats.org/officeDocument/2006/relationships/hyperlink" Target="https://en.wikipedia.org/wiki/Proprietary_format" TargetMode="External"/><Relationship Id="rId13" Type="http://schemas.openxmlformats.org/officeDocument/2006/relationships/hyperlink" Target="https://en.wikipedia.org/wiki/Polling_(computer_science)" TargetMode="External"/><Relationship Id="rId3" Type="http://schemas.openxmlformats.org/officeDocument/2006/relationships/hyperlink" Target="https://en.wikipedia.org/w/index.php?title=Bluetooth_low_energy&amp;action=edit&amp;section=20" TargetMode="External"/><Relationship Id="rId7" Type="http://schemas.openxmlformats.org/officeDocument/2006/relationships/hyperlink" Target="https://en.wikipedia.org/wiki/Universally_unique_identifier" TargetMode="External"/><Relationship Id="rId12" Type="http://schemas.openxmlformats.org/officeDocument/2006/relationships/hyperlink" Target="https://en.wikipedia.org/wiki/Maximum_transmission_unit"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s://en.wikipedia.org/w/index.php?title=Bluetooth_low_energy&amp;action=edit&amp;section=21" TargetMode="External"/><Relationship Id="rId11" Type="http://schemas.openxmlformats.org/officeDocument/2006/relationships/hyperlink" Target="https://en.wikipedia.org/w/index.php?title=Bluetooth_low_energy&amp;action=edit&amp;section=22" TargetMode="External"/><Relationship Id="rId5" Type="http://schemas.openxmlformats.org/officeDocument/2006/relationships/hyperlink" Target="https://en.wikipedia.org/wiki/Bluetooth_low_energy#cite_note-34" TargetMode="External"/><Relationship Id="rId10" Type="http://schemas.openxmlformats.org/officeDocument/2006/relationships/hyperlink" Target="https://www.bluetooth.org/en-us/specification/assigned-numbers" TargetMode="External"/><Relationship Id="rId4" Type="http://schemas.openxmlformats.org/officeDocument/2006/relationships/hyperlink" Target="https://en.wikipedia.org/wiki/Application_programming_interface" TargetMode="External"/><Relationship Id="rId9" Type="http://schemas.openxmlformats.org/officeDocument/2006/relationships/hyperlink" Target="https://en.wikipedia.org/wiki/Bluetooth_low_energy#cite_note-35"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en.wikipedia.org/wiki/Wikipedia:Citation_needed" TargetMode="External"/><Relationship Id="rId13" Type="http://schemas.openxmlformats.org/officeDocument/2006/relationships/hyperlink" Target="https://en.wikipedia.org/wiki/Bluetooth_profile" TargetMode="External"/><Relationship Id="rId18" Type="http://schemas.openxmlformats.org/officeDocument/2006/relationships/hyperlink" Target="https://en.wikipedia.org/w/index.php?title=Bluetooth&amp;action=edit&amp;section=30" TargetMode="External"/><Relationship Id="rId26" Type="http://schemas.openxmlformats.org/officeDocument/2006/relationships/hyperlink" Target="https://en.wikipedia.org/wiki/TCP/IP" TargetMode="External"/><Relationship Id="rId3" Type="http://schemas.openxmlformats.org/officeDocument/2006/relationships/hyperlink" Target="https://en.wikipedia.org/w/index.php?title=Bluetooth&amp;action=edit&amp;section=25" TargetMode="External"/><Relationship Id="rId21" Type="http://schemas.openxmlformats.org/officeDocument/2006/relationships/hyperlink" Target="https://en.wikipedia.org/w/index.php?title=Bluetooth&amp;action=edit&amp;section=32" TargetMode="External"/><Relationship Id="rId34" Type="http://schemas.openxmlformats.org/officeDocument/2006/relationships/hyperlink" Target="https://en.wikipedia.org/wiki/Sony_Ericsson_T610" TargetMode="External"/><Relationship Id="rId7" Type="http://schemas.openxmlformats.org/officeDocument/2006/relationships/hyperlink" Target="https://en.wikipedia.org/wiki/Bluetooth_protocols#Host.2Fcontroller_interface_.28HCI.29" TargetMode="External"/><Relationship Id="rId12" Type="http://schemas.openxmlformats.org/officeDocument/2006/relationships/hyperlink" Target="https://en.wikipedia.org/w/index.php?title=Bluetooth&amp;action=edit&amp;section=28" TargetMode="External"/><Relationship Id="rId17" Type="http://schemas.openxmlformats.org/officeDocument/2006/relationships/hyperlink" Target="https://en.wikipedia.org/wiki/EIA-232" TargetMode="External"/><Relationship Id="rId25" Type="http://schemas.openxmlformats.org/officeDocument/2006/relationships/hyperlink" Target="https://en.wikipedia.org/wiki/IP_datagram" TargetMode="External"/><Relationship Id="rId33" Type="http://schemas.openxmlformats.org/officeDocument/2006/relationships/hyperlink" Target="https://en.wikipedia.org/w/index.php?title=Bluetooth&amp;action=edit&amp;section=36" TargetMode="External"/><Relationship Id="rId2" Type="http://schemas.openxmlformats.org/officeDocument/2006/relationships/slide" Target="../slides/slide5.xml"/><Relationship Id="rId16" Type="http://schemas.openxmlformats.org/officeDocument/2006/relationships/hyperlink" Target="https://en.wikipedia.org/w/index.php?title=Bluetooth&amp;action=edit&amp;section=29" TargetMode="External"/><Relationship Id="rId20" Type="http://schemas.openxmlformats.org/officeDocument/2006/relationships/hyperlink" Target="https://en.wikipedia.org/w/index.php?title=Bluetooth&amp;action=edit&amp;section=31" TargetMode="External"/><Relationship Id="rId29" Type="http://schemas.openxmlformats.org/officeDocument/2006/relationships/hyperlink" Target="https://en.wikipedia.org/w/index.php?title=Bluetooth&amp;action=edit&amp;section=35" TargetMode="External"/><Relationship Id="rId1" Type="http://schemas.openxmlformats.org/officeDocument/2006/relationships/notesMaster" Target="../notesMasters/notesMaster1.xml"/><Relationship Id="rId6" Type="http://schemas.openxmlformats.org/officeDocument/2006/relationships/hyperlink" Target="https://en.wikipedia.org/wiki/Bluetooth#cite_note-autogenerated2-78" TargetMode="External"/><Relationship Id="rId11" Type="http://schemas.openxmlformats.org/officeDocument/2006/relationships/hyperlink" Target="https://en.wikipedia.org/wiki/Maximum_transmission_unit" TargetMode="External"/><Relationship Id="rId24" Type="http://schemas.openxmlformats.org/officeDocument/2006/relationships/hyperlink" Target="https://en.wikipedia.org/wiki/Point-to-Point_Protocol" TargetMode="External"/><Relationship Id="rId32" Type="http://schemas.openxmlformats.org/officeDocument/2006/relationships/hyperlink" Target="https://en.wikipedia.org/wiki/Automatic_repeat_request" TargetMode="External"/><Relationship Id="rId5" Type="http://schemas.openxmlformats.org/officeDocument/2006/relationships/hyperlink" Target="https://en.wikipedia.org/wiki/Bluetooth_protocols" TargetMode="External"/><Relationship Id="rId15" Type="http://schemas.openxmlformats.org/officeDocument/2006/relationships/hyperlink" Target="https://en.wikipedia.org/wiki/Universally_Unique_Identifier" TargetMode="External"/><Relationship Id="rId23" Type="http://schemas.openxmlformats.org/officeDocument/2006/relationships/hyperlink" Target="https://en.wikipedia.org/w/index.php?title=Bluetooth&amp;action=edit&amp;section=34" TargetMode="External"/><Relationship Id="rId28" Type="http://schemas.openxmlformats.org/officeDocument/2006/relationships/hyperlink" Target="https://en.wikipedia.org/wiki/Wireless_Application_Protocol" TargetMode="External"/><Relationship Id="rId10" Type="http://schemas.openxmlformats.org/officeDocument/2006/relationships/hyperlink" Target="https://en.wikipedia.org/w/index.php?title=Bluetooth&amp;action=edit&amp;section=27" TargetMode="External"/><Relationship Id="rId19" Type="http://schemas.openxmlformats.org/officeDocument/2006/relationships/hyperlink" Target="https://en.wikipedia.org/wiki/Subnetwork_Access_Protocol" TargetMode="External"/><Relationship Id="rId31" Type="http://schemas.openxmlformats.org/officeDocument/2006/relationships/hyperlink" Target="https://en.wikipedia.org/wiki/Forward_error_correction" TargetMode="External"/><Relationship Id="rId4" Type="http://schemas.openxmlformats.org/officeDocument/2006/relationships/hyperlink" Target="https://en.wikipedia.org/wiki/Bluetooth_stack" TargetMode="External"/><Relationship Id="rId9" Type="http://schemas.openxmlformats.org/officeDocument/2006/relationships/hyperlink" Target="https://en.wikipedia.org/w/index.php?title=Bluetooth&amp;action=edit&amp;section=26" TargetMode="External"/><Relationship Id="rId14" Type="http://schemas.openxmlformats.org/officeDocument/2006/relationships/hyperlink" Target="https://en.wikipedia.org/wiki/Advanced_Audio_Distribution_Profile" TargetMode="External"/><Relationship Id="rId22" Type="http://schemas.openxmlformats.org/officeDocument/2006/relationships/hyperlink" Target="https://en.wikipedia.org/w/index.php?title=Bluetooth&amp;action=edit&amp;section=33" TargetMode="External"/><Relationship Id="rId27" Type="http://schemas.openxmlformats.org/officeDocument/2006/relationships/hyperlink" Target="https://en.wikipedia.org/wiki/OBject_EXchange" TargetMode="External"/><Relationship Id="rId30" Type="http://schemas.openxmlformats.org/officeDocument/2006/relationships/hyperlink" Target="https://en.wikipedia.org/wiki/Error_correction" TargetMode="External"/><Relationship Id="rId35" Type="http://schemas.openxmlformats.org/officeDocument/2006/relationships/hyperlink" Target="https://en.wikipedia.org/wiki/Bluejacking"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2DD735-EDB6-41DC-8A1F-2B98F462F40A}" type="slidenum">
              <a:rPr lang="en-US" smtClean="0"/>
              <a:pPr/>
              <a:t>2</a:t>
            </a:fld>
            <a:endParaRPr lang="en-US"/>
          </a:p>
        </p:txBody>
      </p:sp>
    </p:spTree>
    <p:extLst>
      <p:ext uri="{BB962C8B-B14F-4D97-AF65-F5344CB8AC3E}">
        <p14:creationId xmlns:p14="http://schemas.microsoft.com/office/powerpoint/2010/main" val="24052826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dirty="0" smtClean="0"/>
              <a:t>Bluetooth version 5 is coming</a:t>
            </a:r>
            <a:r>
              <a:rPr lang="en-US" baseline="0" dirty="0" smtClean="0"/>
              <a:t> soon, as of 9/13/2016</a:t>
            </a:r>
          </a:p>
          <a:p>
            <a:r>
              <a:rPr lang="en-US" baseline="0" dirty="0" smtClean="0"/>
              <a:t>https://www.bluetooth.com/news/pressreleases/2016/06/16/-bluetooth5-quadruples-rangedoubles-speedincreases-data-broadcasting-capacity-by-800</a:t>
            </a:r>
          </a:p>
          <a:p>
            <a:endParaRPr lang="en-US" baseline="0" dirty="0" smtClean="0"/>
          </a:p>
          <a:p>
            <a:r>
              <a:rPr lang="en-US" baseline="0" dirty="0" smtClean="0"/>
              <a:t>Bluetooth</a:t>
            </a:r>
          </a:p>
          <a:p>
            <a:r>
              <a:rPr lang="en-US" baseline="0" dirty="0" smtClean="0"/>
              <a:t>https://en.wikipedia.org/wiki/Bluetooth</a:t>
            </a:r>
          </a:p>
          <a:p>
            <a:endParaRPr lang="en-US" baseline="0" dirty="0" smtClean="0"/>
          </a:p>
        </p:txBody>
      </p:sp>
    </p:spTree>
    <p:extLst>
      <p:ext uri="{BB962C8B-B14F-4D97-AF65-F5344CB8AC3E}">
        <p14:creationId xmlns:p14="http://schemas.microsoft.com/office/powerpoint/2010/main" val="2201326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7342996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013034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92500"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https://en.wikipedia.org/wiki/Bluetooth_low_energy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r>
              <a:rPr lang="en-US" sz="1200" b="0" i="0" kern="1200" dirty="0" smtClean="0">
                <a:solidFill>
                  <a:schemeClr val="tx1"/>
                </a:solidFill>
                <a:effectLst/>
                <a:latin typeface="+mn-lt"/>
                <a:ea typeface="+mn-ea"/>
                <a:cs typeface="+mn-cs"/>
              </a:rPr>
              <a:t>A study by beacon software company, </a:t>
            </a:r>
            <a:r>
              <a:rPr lang="en-US" sz="1200" b="0" i="0" kern="1200" dirty="0" err="1" smtClean="0">
                <a:solidFill>
                  <a:schemeClr val="tx1"/>
                </a:solidFill>
                <a:effectLst/>
                <a:latin typeface="+mn-lt"/>
                <a:ea typeface="+mn-ea"/>
                <a:cs typeface="+mn-cs"/>
              </a:rPr>
              <a:t>Aislelabs</a:t>
            </a:r>
            <a:r>
              <a:rPr lang="en-US" sz="1200" b="0" i="0" kern="1200" dirty="0" smtClean="0">
                <a:solidFill>
                  <a:schemeClr val="tx1"/>
                </a:solidFill>
                <a:effectLst/>
                <a:latin typeface="+mn-lt"/>
                <a:ea typeface="+mn-ea"/>
                <a:cs typeface="+mn-cs"/>
              </a:rPr>
              <a:t>, reported that peripherals, such as proximity beacons, usually function for </a:t>
            </a:r>
            <a:r>
              <a:rPr lang="en-US" sz="1200" b="1" i="0" kern="1200" dirty="0" smtClean="0">
                <a:solidFill>
                  <a:schemeClr val="tx1"/>
                </a:solidFill>
                <a:effectLst/>
                <a:latin typeface="+mn-lt"/>
                <a:ea typeface="+mn-ea"/>
                <a:cs typeface="+mn-cs"/>
              </a:rPr>
              <a:t>1–2 years with a 1,000mAh coin cell battery</a:t>
            </a:r>
            <a:r>
              <a:rPr lang="en-US" sz="1200" b="0" i="0" kern="1200" dirty="0" smtClean="0">
                <a:solidFill>
                  <a:schemeClr val="tx1"/>
                </a:solidFill>
                <a:effectLst/>
                <a:latin typeface="+mn-lt"/>
                <a:ea typeface="+mn-ea"/>
                <a:cs typeface="+mn-cs"/>
              </a:rPr>
              <a:t>.</a:t>
            </a:r>
            <a:r>
              <a:rPr lang="en-US" sz="1200" b="0" i="0" u="none" strike="noStrike" kern="1200" baseline="30000" dirty="0" smtClean="0">
                <a:solidFill>
                  <a:schemeClr val="tx1"/>
                </a:solidFill>
                <a:effectLst/>
                <a:latin typeface="+mn-lt"/>
                <a:ea typeface="+mn-ea"/>
                <a:cs typeface="+mn-cs"/>
                <a:hlinkClick r:id="rId3"/>
              </a:rPr>
              <a:t>[37]</a:t>
            </a:r>
            <a:r>
              <a:rPr lang="en-US" sz="1200" b="0" i="0" kern="1200" dirty="0" smtClean="0">
                <a:solidFill>
                  <a:schemeClr val="tx1"/>
                </a:solidFill>
                <a:effectLst/>
                <a:latin typeface="+mn-lt"/>
                <a:ea typeface="+mn-ea"/>
                <a:cs typeface="+mn-cs"/>
              </a:rPr>
              <a:t> This is possible because of power efficiency of Bluetooth Smart protocol which </a:t>
            </a:r>
            <a:r>
              <a:rPr lang="en-US" sz="1200" b="1" i="0" kern="1200" dirty="0" smtClean="0">
                <a:solidFill>
                  <a:schemeClr val="tx1"/>
                </a:solidFill>
                <a:effectLst/>
                <a:latin typeface="+mn-lt"/>
                <a:ea typeface="+mn-ea"/>
                <a:cs typeface="+mn-cs"/>
              </a:rPr>
              <a:t>only transmits small packets </a:t>
            </a:r>
            <a:r>
              <a:rPr lang="en-US" sz="1200" b="0" i="0" kern="1200" dirty="0" smtClean="0">
                <a:solidFill>
                  <a:schemeClr val="tx1"/>
                </a:solidFill>
                <a:effectLst/>
                <a:latin typeface="+mn-lt"/>
                <a:ea typeface="+mn-ea"/>
                <a:cs typeface="+mn-cs"/>
              </a:rPr>
              <a:t>as compared to Bluetooth Classic which is also suitable for audio and high bandwidth data.</a:t>
            </a:r>
          </a:p>
          <a:p>
            <a:r>
              <a:rPr lang="en-US" sz="1200" b="0" i="0" kern="1200" dirty="0" smtClean="0">
                <a:solidFill>
                  <a:schemeClr val="tx1"/>
                </a:solidFill>
                <a:effectLst/>
                <a:latin typeface="+mn-lt"/>
                <a:ea typeface="+mn-ea"/>
                <a:cs typeface="+mn-cs"/>
              </a:rPr>
              <a:t>In contrast, a continuous scan for the same beacons in central role can consume 1,000 </a:t>
            </a:r>
            <a:r>
              <a:rPr lang="en-US" sz="1200" b="0" i="0" kern="1200" dirty="0" err="1" smtClean="0">
                <a:solidFill>
                  <a:schemeClr val="tx1"/>
                </a:solidFill>
                <a:effectLst/>
                <a:latin typeface="+mn-lt"/>
                <a:ea typeface="+mn-ea"/>
                <a:cs typeface="+mn-cs"/>
              </a:rPr>
              <a:t>mAh</a:t>
            </a:r>
            <a:r>
              <a:rPr lang="en-US" sz="1200" b="0" i="0" kern="1200" dirty="0" smtClean="0">
                <a:solidFill>
                  <a:schemeClr val="tx1"/>
                </a:solidFill>
                <a:effectLst/>
                <a:latin typeface="+mn-lt"/>
                <a:ea typeface="+mn-ea"/>
                <a:cs typeface="+mn-cs"/>
              </a:rPr>
              <a:t> in a few hours. Android and iOS devices also have very different battery impact depending on type of scans and number of Bluetooth Smart devices in the vicinity.</a:t>
            </a:r>
            <a:r>
              <a:rPr lang="en-US" sz="1200" b="0" i="0" u="none" strike="noStrike" kern="1200" baseline="30000" dirty="0" smtClean="0">
                <a:solidFill>
                  <a:schemeClr val="tx1"/>
                </a:solidFill>
                <a:effectLst/>
                <a:latin typeface="+mn-lt"/>
                <a:ea typeface="+mn-ea"/>
                <a:cs typeface="+mn-cs"/>
                <a:hlinkClick r:id="rId4"/>
              </a:rPr>
              <a:t>[38]</a:t>
            </a:r>
            <a:r>
              <a:rPr lang="en-US" sz="1200" b="0" i="0" kern="1200" dirty="0" smtClean="0">
                <a:solidFill>
                  <a:schemeClr val="tx1"/>
                </a:solidFill>
                <a:effectLst/>
                <a:latin typeface="+mn-lt"/>
                <a:ea typeface="+mn-ea"/>
                <a:cs typeface="+mn-cs"/>
              </a:rPr>
              <a:t> With the newer chipsets and advances in software, both Android and iOS phones now have negligible power consumption in real-life Bluetooth Smart use scenarios.</a:t>
            </a:r>
            <a:r>
              <a:rPr lang="en-US" sz="1200" b="0" i="0" u="none" strike="noStrike" kern="1200" baseline="30000" dirty="0" smtClean="0">
                <a:solidFill>
                  <a:schemeClr val="tx1"/>
                </a:solidFill>
                <a:effectLst/>
                <a:latin typeface="+mn-lt"/>
                <a:ea typeface="+mn-ea"/>
                <a:cs typeface="+mn-cs"/>
                <a:hlinkClick r:id="rId5"/>
              </a:rPr>
              <a:t>[39]</a:t>
            </a:r>
            <a:endParaRPr lang="en-US"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GATT: </a:t>
            </a:r>
            <a:r>
              <a:rPr lang="en-US" sz="1200" b="0" i="0" kern="1200" dirty="0" smtClean="0">
                <a:solidFill>
                  <a:schemeClr val="tx1"/>
                </a:solidFill>
                <a:effectLst/>
                <a:latin typeface="+mn-lt"/>
                <a:ea typeface="+mn-ea"/>
                <a:cs typeface="+mn-cs"/>
              </a:rPr>
              <a:t> Generic Attribute Profile</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Finally, GATT offers </a:t>
            </a:r>
            <a:r>
              <a:rPr lang="en-US" sz="1200" b="1" i="1" kern="1200" dirty="0" smtClean="0">
                <a:solidFill>
                  <a:schemeClr val="tx1"/>
                </a:solidFill>
                <a:effectLst/>
                <a:latin typeface="+mn-lt"/>
                <a:ea typeface="+mn-ea"/>
                <a:cs typeface="+mn-cs"/>
              </a:rPr>
              <a:t>notifications</a:t>
            </a:r>
            <a:r>
              <a:rPr lang="en-US" sz="1200" b="1"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and </a:t>
            </a:r>
            <a:r>
              <a:rPr lang="en-US" sz="1200" b="0" i="1" kern="1200" dirty="0" smtClean="0">
                <a:solidFill>
                  <a:schemeClr val="tx1"/>
                </a:solidFill>
                <a:effectLst/>
                <a:latin typeface="+mn-lt"/>
                <a:ea typeface="+mn-ea"/>
                <a:cs typeface="+mn-cs"/>
              </a:rPr>
              <a:t>indications</a:t>
            </a:r>
            <a:r>
              <a:rPr lang="en-US" sz="1200" b="0" i="0" kern="1200" dirty="0" smtClean="0">
                <a:solidFill>
                  <a:schemeClr val="tx1"/>
                </a:solidFill>
                <a:effectLst/>
                <a:latin typeface="+mn-lt"/>
                <a:ea typeface="+mn-ea"/>
                <a:cs typeface="+mn-cs"/>
              </a:rPr>
              <a:t>. The client may request a notification for a particular characteristic from the server. </a:t>
            </a:r>
            <a:r>
              <a:rPr lang="en-US" sz="1200" b="1" i="0" kern="1200" dirty="0" smtClean="0">
                <a:solidFill>
                  <a:schemeClr val="tx1"/>
                </a:solidFill>
                <a:effectLst/>
                <a:latin typeface="+mn-lt"/>
                <a:ea typeface="+mn-ea"/>
                <a:cs typeface="+mn-cs"/>
              </a:rPr>
              <a:t>The server can then send the value to the client whenever it becomes available</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For instance, a temperature sensor server may notify its client every time it takes a measurement</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This avoids the need for the client to </a:t>
            </a:r>
            <a:r>
              <a:rPr lang="en-US" sz="1200" b="1" i="0" u="none" strike="noStrike" kern="1200" dirty="0" smtClean="0">
                <a:solidFill>
                  <a:schemeClr val="tx1"/>
                </a:solidFill>
                <a:effectLst/>
                <a:latin typeface="+mn-lt"/>
                <a:ea typeface="+mn-ea"/>
                <a:cs typeface="+mn-cs"/>
                <a:hlinkClick r:id="rId6" tooltip="Polling (computer science)"/>
              </a:rPr>
              <a:t>poll</a:t>
            </a:r>
            <a:r>
              <a:rPr lang="en-US" sz="1200" b="1" i="0" kern="1200" dirty="0" smtClean="0">
                <a:solidFill>
                  <a:schemeClr val="tx1"/>
                </a:solidFill>
                <a:effectLst/>
                <a:latin typeface="+mn-lt"/>
                <a:ea typeface="+mn-ea"/>
                <a:cs typeface="+mn-cs"/>
              </a:rPr>
              <a:t> the server, which would require the server's radio circuitry to be constantly operational</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An</a:t>
            </a:r>
            <a:r>
              <a:rPr lang="en-US" sz="1200" b="1" i="0" kern="1200" dirty="0" smtClean="0">
                <a:solidFill>
                  <a:schemeClr val="tx1"/>
                </a:solidFill>
                <a:effectLst/>
                <a:latin typeface="+mn-lt"/>
                <a:ea typeface="+mn-ea"/>
                <a:cs typeface="+mn-cs"/>
              </a:rPr>
              <a:t> </a:t>
            </a:r>
            <a:r>
              <a:rPr lang="en-US" sz="1200" b="1" i="1" kern="1200" dirty="0" smtClean="0">
                <a:solidFill>
                  <a:schemeClr val="tx1"/>
                </a:solidFill>
                <a:effectLst/>
                <a:latin typeface="+mn-lt"/>
                <a:ea typeface="+mn-ea"/>
                <a:cs typeface="+mn-cs"/>
              </a:rPr>
              <a:t>indication</a:t>
            </a:r>
            <a:r>
              <a:rPr lang="en-US" sz="1200" b="0" i="0" kern="1200" dirty="0" smtClean="0">
                <a:solidFill>
                  <a:schemeClr val="tx1"/>
                </a:solidFill>
                <a:effectLst/>
                <a:latin typeface="+mn-lt"/>
                <a:ea typeface="+mn-ea"/>
                <a:cs typeface="+mn-cs"/>
              </a:rPr>
              <a:t> is similar to a notification, except that it requires a response from the client, as confirmation that it has received the message.</a:t>
            </a:r>
          </a:p>
          <a:p>
            <a:endParaRPr lang="en-US" dirty="0" smtClean="0"/>
          </a:p>
          <a:p>
            <a:endParaRPr dirty="0"/>
          </a:p>
        </p:txBody>
      </p:sp>
    </p:spTree>
    <p:extLst>
      <p:ext uri="{BB962C8B-B14F-4D97-AF65-F5344CB8AC3E}">
        <p14:creationId xmlns:p14="http://schemas.microsoft.com/office/powerpoint/2010/main" val="3969494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47500" lnSpcReduction="20000"/>
          </a:bodyPr>
          <a:lstStyle/>
          <a:p>
            <a:r>
              <a:rPr lang="en-US" dirty="0" smtClean="0"/>
              <a:t>Bluetooth</a:t>
            </a:r>
            <a:r>
              <a:rPr lang="en-US" baseline="0" dirty="0" smtClean="0"/>
              <a:t> Low Energy</a:t>
            </a:r>
          </a:p>
          <a:p>
            <a:r>
              <a:rPr lang="en-US" dirty="0" smtClean="0"/>
              <a:t>https://en.wikipedia.org/wiki/Bluetooth_low_energy</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Applications[</a:t>
            </a:r>
            <a:r>
              <a:rPr lang="en-US" sz="1200" b="0" i="0" u="none" strike="noStrike" kern="1200" dirty="0" smtClean="0">
                <a:solidFill>
                  <a:schemeClr val="tx1"/>
                </a:solidFill>
                <a:effectLst/>
                <a:latin typeface="+mn-lt"/>
                <a:ea typeface="+mn-ea"/>
                <a:cs typeface="+mn-cs"/>
                <a:hlinkClick r:id="rId3" tooltip="Edit section: Applications"/>
              </a:rPr>
              <a:t>edit</a:t>
            </a:r>
            <a:r>
              <a:rPr lang="en-US" sz="1200" b="0" i="0" kern="1200" dirty="0" smtClean="0">
                <a:solidFill>
                  <a:schemeClr val="tx1"/>
                </a:solidFill>
                <a:effectLst/>
                <a:latin typeface="+mn-lt"/>
                <a:ea typeface="+mn-ea"/>
                <a:cs typeface="+mn-cs"/>
              </a:rPr>
              <a:t>]</a:t>
            </a:r>
          </a:p>
          <a:p>
            <a:pPr lvl="1"/>
            <a:r>
              <a:rPr lang="en-US" sz="1200" b="1" i="0" kern="1200" dirty="0" smtClean="0">
                <a:solidFill>
                  <a:schemeClr val="tx1"/>
                </a:solidFill>
                <a:effectLst/>
                <a:latin typeface="+mn-lt"/>
                <a:ea typeface="+mn-ea"/>
                <a:cs typeface="+mn-cs"/>
              </a:rPr>
              <a:t>Health care profiles</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4" tooltip="Edit section: Health care profiles"/>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There are many profiles for Bluetooth Smart devices in healthcare applications. </a:t>
            </a:r>
            <a:r>
              <a:rPr lang="en-US" sz="1200" b="0" i="0" u="none" strike="noStrike" kern="1200" dirty="0" smtClean="0">
                <a:solidFill>
                  <a:schemeClr val="tx1"/>
                </a:solidFill>
                <a:effectLst/>
                <a:latin typeface="+mn-lt"/>
                <a:ea typeface="+mn-ea"/>
                <a:cs typeface="+mn-cs"/>
                <a:hlinkClick r:id="rId5" tooltip="The Continua Health Alliance"/>
              </a:rPr>
              <a:t>The Continua Health Alliance</a:t>
            </a:r>
            <a:r>
              <a:rPr lang="en-US" sz="1200" b="0" i="0" kern="1200" dirty="0" smtClean="0">
                <a:solidFill>
                  <a:schemeClr val="tx1"/>
                </a:solidFill>
                <a:effectLst/>
                <a:latin typeface="+mn-lt"/>
                <a:ea typeface="+mn-ea"/>
                <a:cs typeface="+mn-cs"/>
              </a:rPr>
              <a:t> consortium promotes these in cooperation with the Bluetooth SIG.</a:t>
            </a:r>
          </a:p>
          <a:p>
            <a:pPr lvl="1"/>
            <a:r>
              <a:rPr lang="en-US" sz="1200" b="0" i="0" kern="1200" dirty="0" smtClean="0">
                <a:solidFill>
                  <a:schemeClr val="tx1"/>
                </a:solidFill>
                <a:effectLst/>
                <a:latin typeface="+mn-lt"/>
                <a:ea typeface="+mn-ea"/>
                <a:cs typeface="+mn-cs"/>
              </a:rPr>
              <a:t>BLP (Blood Pressure Profile) — for blood pressure measurement.</a:t>
            </a:r>
          </a:p>
          <a:p>
            <a:pPr lvl="1"/>
            <a:r>
              <a:rPr lang="en-US" sz="1200" b="0" i="0" kern="1200" dirty="0" smtClean="0">
                <a:solidFill>
                  <a:schemeClr val="tx1"/>
                </a:solidFill>
                <a:effectLst/>
                <a:latin typeface="+mn-lt"/>
                <a:ea typeface="+mn-ea"/>
                <a:cs typeface="+mn-cs"/>
              </a:rPr>
              <a:t>HTP (Health Thermometer Profile) — for medical temperature measurement devices.</a:t>
            </a:r>
          </a:p>
          <a:p>
            <a:pPr lvl="1"/>
            <a:r>
              <a:rPr lang="en-US" sz="1200" b="0" i="0" kern="1200" dirty="0" smtClean="0">
                <a:solidFill>
                  <a:schemeClr val="tx1"/>
                </a:solidFill>
                <a:effectLst/>
                <a:latin typeface="+mn-lt"/>
                <a:ea typeface="+mn-ea"/>
                <a:cs typeface="+mn-cs"/>
              </a:rPr>
              <a:t>GLP (Glucose Profile) — for </a:t>
            </a:r>
            <a:r>
              <a:rPr lang="en-US" sz="1200" b="0" i="0" u="none" strike="noStrike" kern="1200" dirty="0" smtClean="0">
                <a:solidFill>
                  <a:schemeClr val="tx1"/>
                </a:solidFill>
                <a:effectLst/>
                <a:latin typeface="+mn-lt"/>
                <a:ea typeface="+mn-ea"/>
                <a:cs typeface="+mn-cs"/>
                <a:hlinkClick r:id="rId6" tooltip="Blood glucose"/>
              </a:rPr>
              <a:t>blood glucose</a:t>
            </a:r>
            <a:r>
              <a:rPr lang="en-US" sz="1200" b="0" i="0" kern="1200" dirty="0" smtClean="0">
                <a:solidFill>
                  <a:schemeClr val="tx1"/>
                </a:solidFill>
                <a:effectLst/>
                <a:latin typeface="+mn-lt"/>
                <a:ea typeface="+mn-ea"/>
                <a:cs typeface="+mn-cs"/>
              </a:rPr>
              <a:t> monitors.</a:t>
            </a:r>
          </a:p>
          <a:p>
            <a:pPr lvl="1"/>
            <a:r>
              <a:rPr lang="en-US" sz="1200" b="0" i="0" kern="1200" dirty="0" smtClean="0">
                <a:solidFill>
                  <a:schemeClr val="tx1"/>
                </a:solidFill>
                <a:effectLst/>
                <a:latin typeface="+mn-lt"/>
                <a:ea typeface="+mn-ea"/>
                <a:cs typeface="+mn-cs"/>
              </a:rPr>
              <a:t>CGMP (Continuous Glucose Monitor Profile)</a:t>
            </a:r>
          </a:p>
          <a:p>
            <a:pPr lvl="1"/>
            <a:r>
              <a:rPr lang="en-US" sz="1200" b="1" i="0" kern="1200" dirty="0" smtClean="0">
                <a:solidFill>
                  <a:schemeClr val="tx1"/>
                </a:solidFill>
                <a:effectLst/>
                <a:latin typeface="+mn-lt"/>
                <a:ea typeface="+mn-ea"/>
                <a:cs typeface="+mn-cs"/>
              </a:rPr>
              <a:t>Sports and fitness profiles</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7" tooltip="Edit section: Sports and fitness profiles"/>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Profiles for sporting and fitness accessories include:</a:t>
            </a:r>
          </a:p>
          <a:p>
            <a:pPr lvl="1"/>
            <a:r>
              <a:rPr lang="en-US" sz="1200" b="0" i="0" kern="1200" dirty="0" smtClean="0">
                <a:solidFill>
                  <a:schemeClr val="tx1"/>
                </a:solidFill>
                <a:effectLst/>
                <a:latin typeface="+mn-lt"/>
                <a:ea typeface="+mn-ea"/>
                <a:cs typeface="+mn-cs"/>
              </a:rPr>
              <a:t>BCS (Body Composition Service)</a:t>
            </a:r>
          </a:p>
          <a:p>
            <a:pPr lvl="1"/>
            <a:r>
              <a:rPr lang="en-US" sz="1200" b="0" i="0" kern="1200" dirty="0" smtClean="0">
                <a:solidFill>
                  <a:schemeClr val="tx1"/>
                </a:solidFill>
                <a:effectLst/>
                <a:latin typeface="+mn-lt"/>
                <a:ea typeface="+mn-ea"/>
                <a:cs typeface="+mn-cs"/>
              </a:rPr>
              <a:t>CSCP (Cycling Speed and Cadence Profile) — for sensors attached to a </a:t>
            </a:r>
            <a:r>
              <a:rPr lang="en-US" sz="1200" b="0" i="0" u="none" strike="noStrike" kern="1200" dirty="0" smtClean="0">
                <a:solidFill>
                  <a:schemeClr val="tx1"/>
                </a:solidFill>
                <a:effectLst/>
                <a:latin typeface="+mn-lt"/>
                <a:ea typeface="+mn-ea"/>
                <a:cs typeface="+mn-cs"/>
                <a:hlinkClick r:id="rId8" tooltip="Bicycle"/>
              </a:rPr>
              <a:t>bicycle</a:t>
            </a:r>
            <a:r>
              <a:rPr lang="en-US" sz="1200" b="0" i="0" kern="1200" dirty="0" smtClean="0">
                <a:solidFill>
                  <a:schemeClr val="tx1"/>
                </a:solidFill>
                <a:effectLst/>
                <a:latin typeface="+mn-lt"/>
                <a:ea typeface="+mn-ea"/>
                <a:cs typeface="+mn-cs"/>
              </a:rPr>
              <a:t> or </a:t>
            </a:r>
            <a:r>
              <a:rPr lang="en-US" sz="1200" b="0" i="0" u="none" strike="noStrike" kern="1200" dirty="0" smtClean="0">
                <a:solidFill>
                  <a:schemeClr val="tx1"/>
                </a:solidFill>
                <a:effectLst/>
                <a:latin typeface="+mn-lt"/>
                <a:ea typeface="+mn-ea"/>
                <a:cs typeface="+mn-cs"/>
                <a:hlinkClick r:id="rId9" tooltip="Exercise bike"/>
              </a:rPr>
              <a:t>exercise bike</a:t>
            </a:r>
            <a:r>
              <a:rPr lang="en-US" sz="1200" b="0" i="0" kern="1200" dirty="0" smtClean="0">
                <a:solidFill>
                  <a:schemeClr val="tx1"/>
                </a:solidFill>
                <a:effectLst/>
                <a:latin typeface="+mn-lt"/>
                <a:ea typeface="+mn-ea"/>
                <a:cs typeface="+mn-cs"/>
              </a:rPr>
              <a:t> to measure </a:t>
            </a:r>
            <a:r>
              <a:rPr lang="en-US" sz="1200" b="0" i="0" u="none" strike="noStrike" kern="1200" dirty="0" smtClean="0">
                <a:solidFill>
                  <a:schemeClr val="tx1"/>
                </a:solidFill>
                <a:effectLst/>
                <a:latin typeface="+mn-lt"/>
                <a:ea typeface="+mn-ea"/>
                <a:cs typeface="+mn-cs"/>
                <a:hlinkClick r:id="rId10" tooltip="Cadence (cycling)"/>
              </a:rPr>
              <a:t>cadence</a:t>
            </a:r>
            <a:r>
              <a:rPr lang="en-US" sz="1200" b="0" i="0" kern="1200" dirty="0" smtClean="0">
                <a:solidFill>
                  <a:schemeClr val="tx1"/>
                </a:solidFill>
                <a:effectLst/>
                <a:latin typeface="+mn-lt"/>
                <a:ea typeface="+mn-ea"/>
                <a:cs typeface="+mn-cs"/>
              </a:rPr>
              <a:t> and wheel speed.</a:t>
            </a:r>
          </a:p>
          <a:p>
            <a:pPr lvl="1"/>
            <a:r>
              <a:rPr lang="en-US" sz="1200" b="0" i="0" kern="1200" dirty="0" smtClean="0">
                <a:solidFill>
                  <a:schemeClr val="tx1"/>
                </a:solidFill>
                <a:effectLst/>
                <a:latin typeface="+mn-lt"/>
                <a:ea typeface="+mn-ea"/>
                <a:cs typeface="+mn-cs"/>
              </a:rPr>
              <a:t>CPP (Cycling Power Profile)</a:t>
            </a:r>
          </a:p>
          <a:p>
            <a:pPr lvl="1"/>
            <a:r>
              <a:rPr lang="en-US" sz="1200" b="0" i="0" kern="1200" dirty="0" smtClean="0">
                <a:solidFill>
                  <a:schemeClr val="tx1"/>
                </a:solidFill>
                <a:effectLst/>
                <a:latin typeface="+mn-lt"/>
                <a:ea typeface="+mn-ea"/>
                <a:cs typeface="+mn-cs"/>
              </a:rPr>
              <a:t>HRP (Heart Rate Profile) — for devices which measure </a:t>
            </a:r>
            <a:r>
              <a:rPr lang="en-US" sz="1200" b="0" i="0" u="none" strike="noStrike" kern="1200" dirty="0" smtClean="0">
                <a:solidFill>
                  <a:schemeClr val="tx1"/>
                </a:solidFill>
                <a:effectLst/>
                <a:latin typeface="+mn-lt"/>
                <a:ea typeface="+mn-ea"/>
                <a:cs typeface="+mn-cs"/>
                <a:hlinkClick r:id="rId11" tooltip="Heart rate"/>
              </a:rPr>
              <a:t>heart rate</a:t>
            </a:r>
            <a:endParaRPr lang="en-US" sz="1200" b="0"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LNP (Location and Navigation Profile)</a:t>
            </a:r>
          </a:p>
          <a:p>
            <a:pPr lvl="1"/>
            <a:r>
              <a:rPr lang="en-US" sz="1200" b="0" i="0" kern="1200" dirty="0" smtClean="0">
                <a:solidFill>
                  <a:schemeClr val="tx1"/>
                </a:solidFill>
                <a:effectLst/>
                <a:latin typeface="+mn-lt"/>
                <a:ea typeface="+mn-ea"/>
                <a:cs typeface="+mn-cs"/>
              </a:rPr>
              <a:t>RSCP (Running Speed and Cadence Profile)</a:t>
            </a:r>
          </a:p>
          <a:p>
            <a:pPr lvl="1"/>
            <a:r>
              <a:rPr lang="en-US" sz="1200" b="0" i="0" kern="1200" dirty="0" smtClean="0">
                <a:solidFill>
                  <a:schemeClr val="tx1"/>
                </a:solidFill>
                <a:effectLst/>
                <a:latin typeface="+mn-lt"/>
                <a:ea typeface="+mn-ea"/>
                <a:cs typeface="+mn-cs"/>
              </a:rPr>
              <a:t>WSP (Weight Scale Profile)</a:t>
            </a:r>
          </a:p>
          <a:p>
            <a:pPr lvl="1"/>
            <a:r>
              <a:rPr lang="en-US" sz="1200" b="1" i="0" kern="1200" dirty="0" smtClean="0">
                <a:solidFill>
                  <a:schemeClr val="tx1"/>
                </a:solidFill>
                <a:effectLst/>
                <a:latin typeface="+mn-lt"/>
                <a:ea typeface="+mn-ea"/>
                <a:cs typeface="+mn-cs"/>
              </a:rPr>
              <a:t>Internet Connectivity</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12" tooltip="Edit section: Internet Connectivity"/>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IPSP (Internet Protocol Support Profile)</a:t>
            </a:r>
          </a:p>
          <a:p>
            <a:pPr lvl="1"/>
            <a:r>
              <a:rPr lang="en-US" sz="1200" b="1" i="0" kern="1200" dirty="0" smtClean="0">
                <a:solidFill>
                  <a:schemeClr val="tx1"/>
                </a:solidFill>
                <a:effectLst/>
                <a:latin typeface="+mn-lt"/>
                <a:ea typeface="+mn-ea"/>
                <a:cs typeface="+mn-cs"/>
              </a:rPr>
              <a:t>Generic Sensors</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13" tooltip="Edit section: Generic Sensors"/>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ESP (Environmental Sensing Profile)</a:t>
            </a:r>
          </a:p>
          <a:p>
            <a:pPr lvl="1"/>
            <a:r>
              <a:rPr lang="en-US" sz="1200" b="0" i="0" kern="1200" dirty="0" smtClean="0">
                <a:solidFill>
                  <a:schemeClr val="tx1"/>
                </a:solidFill>
                <a:effectLst/>
                <a:latin typeface="+mn-lt"/>
                <a:ea typeface="+mn-ea"/>
                <a:cs typeface="+mn-cs"/>
              </a:rPr>
              <a:t>UDS (User Data Service)</a:t>
            </a:r>
          </a:p>
          <a:p>
            <a:pPr lvl="1"/>
            <a:r>
              <a:rPr lang="en-US" sz="1200" b="1" i="0" kern="1200" dirty="0" smtClean="0">
                <a:solidFill>
                  <a:schemeClr val="tx1"/>
                </a:solidFill>
                <a:effectLst/>
                <a:latin typeface="+mn-lt"/>
                <a:ea typeface="+mn-ea"/>
                <a:cs typeface="+mn-cs"/>
              </a:rPr>
              <a:t>HID Connectivity</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14" tooltip="Edit section: HID Connectivity"/>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HOGP (</a:t>
            </a:r>
            <a:r>
              <a:rPr lang="en-US" sz="1200" b="0" i="0" u="none" strike="noStrike" kern="1200" dirty="0" smtClean="0">
                <a:solidFill>
                  <a:schemeClr val="tx1"/>
                </a:solidFill>
                <a:effectLst/>
                <a:latin typeface="+mn-lt"/>
                <a:ea typeface="+mn-ea"/>
                <a:cs typeface="+mn-cs"/>
                <a:hlinkClick r:id="rId15" tooltip="Human interface device"/>
              </a:rPr>
              <a:t>HID</a:t>
            </a:r>
            <a:r>
              <a:rPr lang="en-US" sz="1200" b="0" i="0" kern="1200" dirty="0" smtClean="0">
                <a:solidFill>
                  <a:schemeClr val="tx1"/>
                </a:solidFill>
                <a:effectLst/>
                <a:latin typeface="+mn-lt"/>
                <a:ea typeface="+mn-ea"/>
                <a:cs typeface="+mn-cs"/>
              </a:rPr>
              <a:t> over GATT Profile)...</a:t>
            </a:r>
          </a:p>
          <a:p>
            <a:pPr lvl="1"/>
            <a:r>
              <a:rPr lang="en-US" sz="1200" b="1" i="0" kern="1200" dirty="0" smtClean="0">
                <a:solidFill>
                  <a:schemeClr val="tx1"/>
                </a:solidFill>
                <a:effectLst/>
                <a:latin typeface="+mn-lt"/>
                <a:ea typeface="+mn-ea"/>
                <a:cs typeface="+mn-cs"/>
              </a:rPr>
              <a:t>Proximity sensing</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16" tooltip="Edit section: Proximity sensing"/>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17" tooltip="Electronic leash"/>
              </a:rPr>
              <a:t>Electronic leash</a:t>
            </a:r>
            <a:r>
              <a:rPr lang="en-US" sz="1200" b="0" i="0" kern="1200" dirty="0" smtClean="0">
                <a:solidFill>
                  <a:schemeClr val="tx1"/>
                </a:solidFill>
                <a:effectLst/>
                <a:latin typeface="+mn-lt"/>
                <a:ea typeface="+mn-ea"/>
                <a:cs typeface="+mn-cs"/>
              </a:rPr>
              <a:t>" applications are well suited to the long battery life possible for 'always-on' devices.</a:t>
            </a:r>
            <a:r>
              <a:rPr lang="en-US" sz="1200" b="0" i="0" u="none" strike="noStrike" kern="1200" baseline="30000" dirty="0" smtClean="0">
                <a:solidFill>
                  <a:schemeClr val="tx1"/>
                </a:solidFill>
                <a:effectLst/>
                <a:latin typeface="+mn-lt"/>
                <a:ea typeface="+mn-ea"/>
                <a:cs typeface="+mn-cs"/>
                <a:hlinkClick r:id="rId18"/>
              </a:rPr>
              <a:t>[22]</a:t>
            </a:r>
            <a:r>
              <a:rPr lang="en-US" sz="1200" b="0" i="0" kern="1200" dirty="0" smtClean="0">
                <a:solidFill>
                  <a:schemeClr val="tx1"/>
                </a:solidFill>
                <a:effectLst/>
                <a:latin typeface="+mn-lt"/>
                <a:ea typeface="+mn-ea"/>
                <a:cs typeface="+mn-cs"/>
              </a:rPr>
              <a:t> Manufacturers of </a:t>
            </a:r>
            <a:r>
              <a:rPr lang="en-US" sz="1200" b="0" i="0" u="none" strike="noStrike" kern="1200" dirty="0" smtClean="0">
                <a:solidFill>
                  <a:schemeClr val="tx1"/>
                </a:solidFill>
                <a:effectLst/>
                <a:latin typeface="+mn-lt"/>
                <a:ea typeface="+mn-ea"/>
                <a:cs typeface="+mn-cs"/>
                <a:hlinkClick r:id="rId19" tooltip="IBeacon"/>
              </a:rPr>
              <a:t>iBeacon</a:t>
            </a:r>
            <a:r>
              <a:rPr lang="en-US" sz="1200" b="0" i="0" kern="1200" dirty="0" smtClean="0">
                <a:solidFill>
                  <a:schemeClr val="tx1"/>
                </a:solidFill>
                <a:effectLst/>
                <a:latin typeface="+mn-lt"/>
                <a:ea typeface="+mn-ea"/>
                <a:cs typeface="+mn-cs"/>
              </a:rPr>
              <a:t> devices implement the appropriate specifications for their device to make use of proximity sensing capabilities supported by </a:t>
            </a:r>
            <a:r>
              <a:rPr lang="en-US" sz="1200" b="0" i="0" u="none" strike="noStrike" kern="1200" dirty="0" smtClean="0">
                <a:solidFill>
                  <a:schemeClr val="tx1"/>
                </a:solidFill>
                <a:effectLst/>
                <a:latin typeface="+mn-lt"/>
                <a:ea typeface="+mn-ea"/>
                <a:cs typeface="+mn-cs"/>
                <a:hlinkClick r:id="rId20" tooltip="Apple Inc."/>
              </a:rPr>
              <a:t>Apple Inc.</a:t>
            </a:r>
            <a:r>
              <a:rPr lang="en-US" sz="1200" b="0" i="0" kern="1200" dirty="0" smtClean="0">
                <a:solidFill>
                  <a:schemeClr val="tx1"/>
                </a:solidFill>
                <a:effectLst/>
                <a:latin typeface="+mn-lt"/>
                <a:ea typeface="+mn-ea"/>
                <a:cs typeface="+mn-cs"/>
              </a:rPr>
              <a:t> compatible </a:t>
            </a:r>
            <a:r>
              <a:rPr lang="en-US" sz="1200" b="0" i="0" u="none" strike="noStrike" kern="1200" dirty="0" err="1" smtClean="0">
                <a:solidFill>
                  <a:schemeClr val="tx1"/>
                </a:solidFill>
                <a:effectLst/>
                <a:latin typeface="+mn-lt"/>
                <a:ea typeface="+mn-ea"/>
                <a:cs typeface="+mn-cs"/>
                <a:hlinkClick r:id="rId21" tooltip="IDevices"/>
              </a:rPr>
              <a:t>iDevices</a:t>
            </a:r>
            <a:r>
              <a:rPr lang="en-US" sz="1200" b="0" i="0" kern="1200" dirty="0" smtClean="0">
                <a:solidFill>
                  <a:schemeClr val="tx1"/>
                </a:solidFill>
                <a:effectLst/>
                <a:latin typeface="+mn-lt"/>
                <a:ea typeface="+mn-ea"/>
                <a:cs typeface="+mn-cs"/>
              </a:rPr>
              <a:t>.</a:t>
            </a:r>
            <a:r>
              <a:rPr lang="en-US" sz="1200" b="0" i="0" u="none" strike="noStrike" kern="1200" baseline="30000" dirty="0" smtClean="0">
                <a:solidFill>
                  <a:schemeClr val="tx1"/>
                </a:solidFill>
                <a:effectLst/>
                <a:latin typeface="+mn-lt"/>
                <a:ea typeface="+mn-ea"/>
                <a:cs typeface="+mn-cs"/>
                <a:hlinkClick r:id="rId22"/>
              </a:rPr>
              <a:t>[23]</a:t>
            </a:r>
            <a:endParaRPr lang="en-US" sz="1200" b="0"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Relevant application profiles include:</a:t>
            </a:r>
          </a:p>
          <a:p>
            <a:pPr lvl="1"/>
            <a:r>
              <a:rPr lang="en-US" sz="1200" b="0" i="0" kern="1200" dirty="0" smtClean="0">
                <a:solidFill>
                  <a:schemeClr val="tx1"/>
                </a:solidFill>
                <a:effectLst/>
                <a:latin typeface="+mn-lt"/>
                <a:ea typeface="+mn-ea"/>
                <a:cs typeface="+mn-cs"/>
              </a:rPr>
              <a:t>FMP — the "find me" profile — allows one device to issue an alert on a second misplaced device.</a:t>
            </a:r>
            <a:r>
              <a:rPr lang="en-US" sz="1200" b="0" i="0" u="none" strike="noStrike" kern="1200" baseline="30000" dirty="0" smtClean="0">
                <a:solidFill>
                  <a:schemeClr val="tx1"/>
                </a:solidFill>
                <a:effectLst/>
                <a:latin typeface="+mn-lt"/>
                <a:ea typeface="+mn-ea"/>
                <a:cs typeface="+mn-cs"/>
                <a:hlinkClick r:id="rId23"/>
              </a:rPr>
              <a:t>[24]</a:t>
            </a:r>
            <a:endParaRPr lang="en-US" sz="1200" b="0"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PXP — the proximity profile — allows a proximity monitor to detect whether a proximity reporter is within a close range. Physical proximity can be estimated using the radio receiver's </a:t>
            </a:r>
            <a:r>
              <a:rPr lang="en-US" sz="1200" b="0" i="0" u="none" strike="noStrike" kern="1200" dirty="0" err="1" smtClean="0">
                <a:solidFill>
                  <a:schemeClr val="tx1"/>
                </a:solidFill>
                <a:effectLst/>
                <a:latin typeface="+mn-lt"/>
                <a:ea typeface="+mn-ea"/>
                <a:cs typeface="+mn-cs"/>
                <a:hlinkClick r:id="rId24" tooltip="RSSI"/>
              </a:rPr>
              <a:t>RSSI</a:t>
            </a:r>
            <a:r>
              <a:rPr lang="en-US" sz="1200" b="0" i="0" kern="1200" dirty="0" err="1" smtClean="0">
                <a:solidFill>
                  <a:schemeClr val="tx1"/>
                </a:solidFill>
                <a:effectLst/>
                <a:latin typeface="+mn-lt"/>
                <a:ea typeface="+mn-ea"/>
                <a:cs typeface="+mn-cs"/>
              </a:rPr>
              <a:t>value</a:t>
            </a:r>
            <a:r>
              <a:rPr lang="en-US" sz="1200" b="0" i="0" kern="1200" dirty="0" smtClean="0">
                <a:solidFill>
                  <a:schemeClr val="tx1"/>
                </a:solidFill>
                <a:effectLst/>
                <a:latin typeface="+mn-lt"/>
                <a:ea typeface="+mn-ea"/>
                <a:cs typeface="+mn-cs"/>
              </a:rPr>
              <a:t>, although this does not have absolute calibration of distances. Typically, an alarm may be sounded when the distance between the devices exceeds a set threshold.</a:t>
            </a:r>
          </a:p>
          <a:p>
            <a:pPr lvl="1"/>
            <a:r>
              <a:rPr lang="en-US" sz="1200" b="1" i="0" kern="1200" dirty="0" smtClean="0">
                <a:solidFill>
                  <a:schemeClr val="tx1"/>
                </a:solidFill>
                <a:effectLst/>
                <a:latin typeface="+mn-lt"/>
                <a:ea typeface="+mn-ea"/>
                <a:cs typeface="+mn-cs"/>
              </a:rPr>
              <a:t>Alerts and time profiles</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25" tooltip="Edit section: Alerts and time profiles"/>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The phone alert status profile and alert notification profile allow a client device to receive notifications such as incoming call alerts from another device.</a:t>
            </a:r>
          </a:p>
          <a:p>
            <a:pPr lvl="1"/>
            <a:r>
              <a:rPr lang="en-US" sz="1200" b="0" i="0" kern="1200" dirty="0" smtClean="0">
                <a:solidFill>
                  <a:schemeClr val="tx1"/>
                </a:solidFill>
                <a:effectLst/>
                <a:latin typeface="+mn-lt"/>
                <a:ea typeface="+mn-ea"/>
                <a:cs typeface="+mn-cs"/>
              </a:rPr>
              <a:t>The time profile allows current time and </a:t>
            </a:r>
            <a:r>
              <a:rPr lang="en-US" sz="1200" b="0" i="0" u="none" strike="noStrike" kern="1200" dirty="0" smtClean="0">
                <a:solidFill>
                  <a:schemeClr val="tx1"/>
                </a:solidFill>
                <a:effectLst/>
                <a:latin typeface="+mn-lt"/>
                <a:ea typeface="+mn-ea"/>
                <a:cs typeface="+mn-cs"/>
                <a:hlinkClick r:id="rId26" tooltip="Time zone"/>
              </a:rPr>
              <a:t>time zone</a:t>
            </a:r>
            <a:r>
              <a:rPr lang="en-US" sz="1200" b="0" i="0" kern="1200" dirty="0" smtClean="0">
                <a:solidFill>
                  <a:schemeClr val="tx1"/>
                </a:solidFill>
                <a:effectLst/>
                <a:latin typeface="+mn-lt"/>
                <a:ea typeface="+mn-ea"/>
                <a:cs typeface="+mn-cs"/>
              </a:rPr>
              <a:t> information on a client device to be set from a server device, such as between a wristwatch and a mobile phone's </a:t>
            </a:r>
            <a:r>
              <a:rPr lang="en-US" sz="1200" b="0" i="0" u="none" strike="noStrike" kern="1200" dirty="0" smtClean="0">
                <a:solidFill>
                  <a:schemeClr val="tx1"/>
                </a:solidFill>
                <a:effectLst/>
                <a:latin typeface="+mn-lt"/>
                <a:ea typeface="+mn-ea"/>
                <a:cs typeface="+mn-cs"/>
                <a:hlinkClick r:id="rId27" tooltip="Network Time Protocol"/>
              </a:rPr>
              <a:t>network time</a:t>
            </a:r>
            <a:r>
              <a:rPr lang="en-US" sz="1200" b="0" i="0" kern="1200" dirty="0" smtClean="0">
                <a:solidFill>
                  <a:schemeClr val="tx1"/>
                </a:solidFill>
                <a:effectLst/>
                <a:latin typeface="+mn-lt"/>
                <a:ea typeface="+mn-ea"/>
                <a:cs typeface="+mn-cs"/>
              </a:rPr>
              <a:t>.</a:t>
            </a:r>
          </a:p>
          <a:p>
            <a:pPr lvl="1"/>
            <a:r>
              <a:rPr lang="en-US" sz="1200" b="1" i="0" kern="1200" dirty="0" smtClean="0">
                <a:solidFill>
                  <a:schemeClr val="tx1"/>
                </a:solidFill>
                <a:effectLst/>
                <a:latin typeface="+mn-lt"/>
                <a:ea typeface="+mn-ea"/>
                <a:cs typeface="+mn-cs"/>
              </a:rPr>
              <a:t>Battery</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28" tooltip="Edit section: Battery"/>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The Battery Service exposes the Battery State and Battery Level of a single battery or set of batteries in a device.</a:t>
            </a:r>
          </a:p>
          <a:p>
            <a:endParaRPr dirty="0"/>
          </a:p>
        </p:txBody>
      </p:sp>
    </p:spTree>
    <p:extLst>
      <p:ext uri="{BB962C8B-B14F-4D97-AF65-F5344CB8AC3E}">
        <p14:creationId xmlns:p14="http://schemas.microsoft.com/office/powerpoint/2010/main" val="22163240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Bluetooth Profiles</a:t>
            </a:r>
          </a:p>
          <a:p>
            <a:r>
              <a:rPr lang="en-US" dirty="0" smtClean="0"/>
              <a:t>https://en.wikipedia.org/wiki/List_of_Bluetooth_profiles</a:t>
            </a:r>
          </a:p>
          <a:p>
            <a:endParaRPr lang="en-US" dirty="0"/>
          </a:p>
        </p:txBody>
      </p:sp>
      <p:sp>
        <p:nvSpPr>
          <p:cNvPr id="4" name="Slide Number Placeholder 3"/>
          <p:cNvSpPr>
            <a:spLocks noGrp="1"/>
          </p:cNvSpPr>
          <p:nvPr>
            <p:ph type="sldNum" sz="quarter" idx="10"/>
          </p:nvPr>
        </p:nvSpPr>
        <p:spPr/>
        <p:txBody>
          <a:bodyPr/>
          <a:lstStyle/>
          <a:p>
            <a:fld id="{412DD735-EDB6-41DC-8A1F-2B98F462F40A}" type="slidenum">
              <a:rPr lang="en-US" smtClean="0"/>
              <a:pPr/>
              <a:t>18</a:t>
            </a:fld>
            <a:endParaRPr lang="en-US"/>
          </a:p>
        </p:txBody>
      </p:sp>
    </p:spTree>
    <p:extLst>
      <p:ext uri="{BB962C8B-B14F-4D97-AF65-F5344CB8AC3E}">
        <p14:creationId xmlns:p14="http://schemas.microsoft.com/office/powerpoint/2010/main" val="1025791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47500" lnSpcReduction="20000"/>
          </a:bodyPr>
          <a:lstStyle/>
          <a:p>
            <a:r>
              <a:rPr lang="en-US" dirty="0" smtClean="0"/>
              <a:t>Bluetooth</a:t>
            </a:r>
            <a:r>
              <a:rPr lang="en-US" baseline="0" dirty="0" smtClean="0"/>
              <a:t> Low Energy</a:t>
            </a:r>
          </a:p>
          <a:p>
            <a:r>
              <a:rPr lang="en-US" dirty="0" smtClean="0"/>
              <a:t>https://en.wikipedia.org/wiki/Bluetooth_low_energy</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Applications[</a:t>
            </a:r>
            <a:r>
              <a:rPr lang="en-US" sz="1200" b="0" i="0" u="none" strike="noStrike" kern="1200" dirty="0" smtClean="0">
                <a:solidFill>
                  <a:schemeClr val="tx1"/>
                </a:solidFill>
                <a:effectLst/>
                <a:latin typeface="+mn-lt"/>
                <a:ea typeface="+mn-ea"/>
                <a:cs typeface="+mn-cs"/>
                <a:hlinkClick r:id="rId3" tooltip="Edit section: Applications"/>
              </a:rPr>
              <a:t>edit</a:t>
            </a:r>
            <a:r>
              <a:rPr lang="en-US" sz="1200" b="0" i="0" kern="1200" dirty="0" smtClean="0">
                <a:solidFill>
                  <a:schemeClr val="tx1"/>
                </a:solidFill>
                <a:effectLst/>
                <a:latin typeface="+mn-lt"/>
                <a:ea typeface="+mn-ea"/>
                <a:cs typeface="+mn-cs"/>
              </a:rPr>
              <a:t>]</a:t>
            </a:r>
          </a:p>
          <a:p>
            <a:pPr lvl="1"/>
            <a:r>
              <a:rPr lang="en-US" sz="1200" b="1" i="0" kern="1200" dirty="0" smtClean="0">
                <a:solidFill>
                  <a:schemeClr val="tx1"/>
                </a:solidFill>
                <a:effectLst/>
                <a:latin typeface="+mn-lt"/>
                <a:ea typeface="+mn-ea"/>
                <a:cs typeface="+mn-cs"/>
              </a:rPr>
              <a:t>Health care profiles</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4" tooltip="Edit section: Health care profiles"/>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There are many profiles for Bluetooth Smart devices in healthcare applications. </a:t>
            </a:r>
            <a:r>
              <a:rPr lang="en-US" sz="1200" b="0" i="0" u="none" strike="noStrike" kern="1200" dirty="0" smtClean="0">
                <a:solidFill>
                  <a:schemeClr val="tx1"/>
                </a:solidFill>
                <a:effectLst/>
                <a:latin typeface="+mn-lt"/>
                <a:ea typeface="+mn-ea"/>
                <a:cs typeface="+mn-cs"/>
                <a:hlinkClick r:id="rId5" tooltip="The Continua Health Alliance"/>
              </a:rPr>
              <a:t>The Continua Health Alliance</a:t>
            </a:r>
            <a:r>
              <a:rPr lang="en-US" sz="1200" b="0" i="0" kern="1200" dirty="0" smtClean="0">
                <a:solidFill>
                  <a:schemeClr val="tx1"/>
                </a:solidFill>
                <a:effectLst/>
                <a:latin typeface="+mn-lt"/>
                <a:ea typeface="+mn-ea"/>
                <a:cs typeface="+mn-cs"/>
              </a:rPr>
              <a:t> consortium promotes these in cooperation with the Bluetooth SIG.</a:t>
            </a:r>
          </a:p>
          <a:p>
            <a:pPr lvl="1"/>
            <a:r>
              <a:rPr lang="en-US" sz="1200" b="0" i="0" kern="1200" dirty="0" smtClean="0">
                <a:solidFill>
                  <a:schemeClr val="tx1"/>
                </a:solidFill>
                <a:effectLst/>
                <a:latin typeface="+mn-lt"/>
                <a:ea typeface="+mn-ea"/>
                <a:cs typeface="+mn-cs"/>
              </a:rPr>
              <a:t>BLP (Blood Pressure Profile) — for blood pressure measurement.</a:t>
            </a:r>
          </a:p>
          <a:p>
            <a:pPr lvl="1"/>
            <a:r>
              <a:rPr lang="en-US" sz="1200" b="0" i="0" kern="1200" dirty="0" smtClean="0">
                <a:solidFill>
                  <a:schemeClr val="tx1"/>
                </a:solidFill>
                <a:effectLst/>
                <a:latin typeface="+mn-lt"/>
                <a:ea typeface="+mn-ea"/>
                <a:cs typeface="+mn-cs"/>
              </a:rPr>
              <a:t>HTP (Health Thermometer Profile) — for medical temperature measurement devices.</a:t>
            </a:r>
          </a:p>
          <a:p>
            <a:pPr lvl="1"/>
            <a:r>
              <a:rPr lang="en-US" sz="1200" b="0" i="0" kern="1200" dirty="0" smtClean="0">
                <a:solidFill>
                  <a:schemeClr val="tx1"/>
                </a:solidFill>
                <a:effectLst/>
                <a:latin typeface="+mn-lt"/>
                <a:ea typeface="+mn-ea"/>
                <a:cs typeface="+mn-cs"/>
              </a:rPr>
              <a:t>GLP (Glucose Profile) — for </a:t>
            </a:r>
            <a:r>
              <a:rPr lang="en-US" sz="1200" b="0" i="0" u="none" strike="noStrike" kern="1200" dirty="0" smtClean="0">
                <a:solidFill>
                  <a:schemeClr val="tx1"/>
                </a:solidFill>
                <a:effectLst/>
                <a:latin typeface="+mn-lt"/>
                <a:ea typeface="+mn-ea"/>
                <a:cs typeface="+mn-cs"/>
                <a:hlinkClick r:id="rId6" tooltip="Blood glucose"/>
              </a:rPr>
              <a:t>blood glucose</a:t>
            </a:r>
            <a:r>
              <a:rPr lang="en-US" sz="1200" b="0" i="0" kern="1200" dirty="0" smtClean="0">
                <a:solidFill>
                  <a:schemeClr val="tx1"/>
                </a:solidFill>
                <a:effectLst/>
                <a:latin typeface="+mn-lt"/>
                <a:ea typeface="+mn-ea"/>
                <a:cs typeface="+mn-cs"/>
              </a:rPr>
              <a:t> monitors.</a:t>
            </a:r>
          </a:p>
          <a:p>
            <a:pPr lvl="1"/>
            <a:r>
              <a:rPr lang="en-US" sz="1200" b="0" i="0" kern="1200" dirty="0" smtClean="0">
                <a:solidFill>
                  <a:schemeClr val="tx1"/>
                </a:solidFill>
                <a:effectLst/>
                <a:latin typeface="+mn-lt"/>
                <a:ea typeface="+mn-ea"/>
                <a:cs typeface="+mn-cs"/>
              </a:rPr>
              <a:t>CGMP (Continuous Glucose Monitor Profile)</a:t>
            </a:r>
          </a:p>
          <a:p>
            <a:pPr lvl="1"/>
            <a:r>
              <a:rPr lang="en-US" sz="1200" b="1" i="0" kern="1200" dirty="0" smtClean="0">
                <a:solidFill>
                  <a:schemeClr val="tx1"/>
                </a:solidFill>
                <a:effectLst/>
                <a:latin typeface="+mn-lt"/>
                <a:ea typeface="+mn-ea"/>
                <a:cs typeface="+mn-cs"/>
              </a:rPr>
              <a:t>Sports and fitness profiles</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7" tooltip="Edit section: Sports and fitness profiles"/>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Profiles for sporting and fitness accessories include:</a:t>
            </a:r>
          </a:p>
          <a:p>
            <a:pPr lvl="1"/>
            <a:r>
              <a:rPr lang="en-US" sz="1200" b="0" i="0" kern="1200" dirty="0" smtClean="0">
                <a:solidFill>
                  <a:schemeClr val="tx1"/>
                </a:solidFill>
                <a:effectLst/>
                <a:latin typeface="+mn-lt"/>
                <a:ea typeface="+mn-ea"/>
                <a:cs typeface="+mn-cs"/>
              </a:rPr>
              <a:t>BCS (Body Composition Service)</a:t>
            </a:r>
          </a:p>
          <a:p>
            <a:pPr lvl="1"/>
            <a:r>
              <a:rPr lang="en-US" sz="1200" b="0" i="0" kern="1200" dirty="0" smtClean="0">
                <a:solidFill>
                  <a:schemeClr val="tx1"/>
                </a:solidFill>
                <a:effectLst/>
                <a:latin typeface="+mn-lt"/>
                <a:ea typeface="+mn-ea"/>
                <a:cs typeface="+mn-cs"/>
              </a:rPr>
              <a:t>CSCP (Cycling Speed and Cadence Profile) — for sensors attached to a </a:t>
            </a:r>
            <a:r>
              <a:rPr lang="en-US" sz="1200" b="0" i="0" u="none" strike="noStrike" kern="1200" dirty="0" smtClean="0">
                <a:solidFill>
                  <a:schemeClr val="tx1"/>
                </a:solidFill>
                <a:effectLst/>
                <a:latin typeface="+mn-lt"/>
                <a:ea typeface="+mn-ea"/>
                <a:cs typeface="+mn-cs"/>
                <a:hlinkClick r:id="rId8" tooltip="Bicycle"/>
              </a:rPr>
              <a:t>bicycle</a:t>
            </a:r>
            <a:r>
              <a:rPr lang="en-US" sz="1200" b="0" i="0" kern="1200" dirty="0" smtClean="0">
                <a:solidFill>
                  <a:schemeClr val="tx1"/>
                </a:solidFill>
                <a:effectLst/>
                <a:latin typeface="+mn-lt"/>
                <a:ea typeface="+mn-ea"/>
                <a:cs typeface="+mn-cs"/>
              </a:rPr>
              <a:t> or </a:t>
            </a:r>
            <a:r>
              <a:rPr lang="en-US" sz="1200" b="0" i="0" u="none" strike="noStrike" kern="1200" dirty="0" smtClean="0">
                <a:solidFill>
                  <a:schemeClr val="tx1"/>
                </a:solidFill>
                <a:effectLst/>
                <a:latin typeface="+mn-lt"/>
                <a:ea typeface="+mn-ea"/>
                <a:cs typeface="+mn-cs"/>
                <a:hlinkClick r:id="rId9" tooltip="Exercise bike"/>
              </a:rPr>
              <a:t>exercise bike</a:t>
            </a:r>
            <a:r>
              <a:rPr lang="en-US" sz="1200" b="0" i="0" kern="1200" dirty="0" smtClean="0">
                <a:solidFill>
                  <a:schemeClr val="tx1"/>
                </a:solidFill>
                <a:effectLst/>
                <a:latin typeface="+mn-lt"/>
                <a:ea typeface="+mn-ea"/>
                <a:cs typeface="+mn-cs"/>
              </a:rPr>
              <a:t> to measure </a:t>
            </a:r>
            <a:r>
              <a:rPr lang="en-US" sz="1200" b="0" i="0" u="none" strike="noStrike" kern="1200" dirty="0" smtClean="0">
                <a:solidFill>
                  <a:schemeClr val="tx1"/>
                </a:solidFill>
                <a:effectLst/>
                <a:latin typeface="+mn-lt"/>
                <a:ea typeface="+mn-ea"/>
                <a:cs typeface="+mn-cs"/>
                <a:hlinkClick r:id="rId10" tooltip="Cadence (cycling)"/>
              </a:rPr>
              <a:t>cadence</a:t>
            </a:r>
            <a:r>
              <a:rPr lang="en-US" sz="1200" b="0" i="0" kern="1200" dirty="0" smtClean="0">
                <a:solidFill>
                  <a:schemeClr val="tx1"/>
                </a:solidFill>
                <a:effectLst/>
                <a:latin typeface="+mn-lt"/>
                <a:ea typeface="+mn-ea"/>
                <a:cs typeface="+mn-cs"/>
              </a:rPr>
              <a:t> and wheel speed.</a:t>
            </a:r>
          </a:p>
          <a:p>
            <a:pPr lvl="1"/>
            <a:r>
              <a:rPr lang="en-US" sz="1200" b="0" i="0" kern="1200" dirty="0" smtClean="0">
                <a:solidFill>
                  <a:schemeClr val="tx1"/>
                </a:solidFill>
                <a:effectLst/>
                <a:latin typeface="+mn-lt"/>
                <a:ea typeface="+mn-ea"/>
                <a:cs typeface="+mn-cs"/>
              </a:rPr>
              <a:t>CPP (Cycling Power Profile)</a:t>
            </a:r>
          </a:p>
          <a:p>
            <a:pPr lvl="1"/>
            <a:r>
              <a:rPr lang="en-US" sz="1200" b="0" i="0" kern="1200" dirty="0" smtClean="0">
                <a:solidFill>
                  <a:schemeClr val="tx1"/>
                </a:solidFill>
                <a:effectLst/>
                <a:latin typeface="+mn-lt"/>
                <a:ea typeface="+mn-ea"/>
                <a:cs typeface="+mn-cs"/>
              </a:rPr>
              <a:t>HRP (Heart Rate Profile) — for devices which measure </a:t>
            </a:r>
            <a:r>
              <a:rPr lang="en-US" sz="1200" b="0" i="0" u="none" strike="noStrike" kern="1200" dirty="0" smtClean="0">
                <a:solidFill>
                  <a:schemeClr val="tx1"/>
                </a:solidFill>
                <a:effectLst/>
                <a:latin typeface="+mn-lt"/>
                <a:ea typeface="+mn-ea"/>
                <a:cs typeface="+mn-cs"/>
                <a:hlinkClick r:id="rId11" tooltip="Heart rate"/>
              </a:rPr>
              <a:t>heart rate</a:t>
            </a:r>
            <a:endParaRPr lang="en-US" sz="1200" b="0"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LNP (Location and Navigation Profile)</a:t>
            </a:r>
          </a:p>
          <a:p>
            <a:pPr lvl="1"/>
            <a:r>
              <a:rPr lang="en-US" sz="1200" b="0" i="0" kern="1200" dirty="0" smtClean="0">
                <a:solidFill>
                  <a:schemeClr val="tx1"/>
                </a:solidFill>
                <a:effectLst/>
                <a:latin typeface="+mn-lt"/>
                <a:ea typeface="+mn-ea"/>
                <a:cs typeface="+mn-cs"/>
              </a:rPr>
              <a:t>RSCP (Running Speed and Cadence Profile)</a:t>
            </a:r>
          </a:p>
          <a:p>
            <a:pPr lvl="1"/>
            <a:r>
              <a:rPr lang="en-US" sz="1200" b="0" i="0" kern="1200" dirty="0" smtClean="0">
                <a:solidFill>
                  <a:schemeClr val="tx1"/>
                </a:solidFill>
                <a:effectLst/>
                <a:latin typeface="+mn-lt"/>
                <a:ea typeface="+mn-ea"/>
                <a:cs typeface="+mn-cs"/>
              </a:rPr>
              <a:t>WSP (Weight Scale Profile)</a:t>
            </a:r>
          </a:p>
          <a:p>
            <a:pPr lvl="1"/>
            <a:r>
              <a:rPr lang="en-US" sz="1200" b="1" i="0" kern="1200" dirty="0" smtClean="0">
                <a:solidFill>
                  <a:schemeClr val="tx1"/>
                </a:solidFill>
                <a:effectLst/>
                <a:latin typeface="+mn-lt"/>
                <a:ea typeface="+mn-ea"/>
                <a:cs typeface="+mn-cs"/>
              </a:rPr>
              <a:t>Internet Connectivity</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12" tooltip="Edit section: Internet Connectivity"/>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IPSP (Internet Protocol Support Profile)</a:t>
            </a:r>
          </a:p>
          <a:p>
            <a:pPr lvl="1"/>
            <a:r>
              <a:rPr lang="en-US" sz="1200" b="1" i="0" kern="1200" dirty="0" smtClean="0">
                <a:solidFill>
                  <a:schemeClr val="tx1"/>
                </a:solidFill>
                <a:effectLst/>
                <a:latin typeface="+mn-lt"/>
                <a:ea typeface="+mn-ea"/>
                <a:cs typeface="+mn-cs"/>
              </a:rPr>
              <a:t>Generic Sensors</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13" tooltip="Edit section: Generic Sensors"/>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ESP (Environmental Sensing Profile)</a:t>
            </a:r>
          </a:p>
          <a:p>
            <a:pPr lvl="1"/>
            <a:r>
              <a:rPr lang="en-US" sz="1200" b="0" i="0" kern="1200" dirty="0" smtClean="0">
                <a:solidFill>
                  <a:schemeClr val="tx1"/>
                </a:solidFill>
                <a:effectLst/>
                <a:latin typeface="+mn-lt"/>
                <a:ea typeface="+mn-ea"/>
                <a:cs typeface="+mn-cs"/>
              </a:rPr>
              <a:t>UDS (User Data Service)</a:t>
            </a:r>
          </a:p>
          <a:p>
            <a:pPr lvl="1"/>
            <a:r>
              <a:rPr lang="en-US" sz="1200" b="1" i="0" kern="1200" dirty="0" smtClean="0">
                <a:solidFill>
                  <a:schemeClr val="tx1"/>
                </a:solidFill>
                <a:effectLst/>
                <a:latin typeface="+mn-lt"/>
                <a:ea typeface="+mn-ea"/>
                <a:cs typeface="+mn-cs"/>
              </a:rPr>
              <a:t>HID Connectivity</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14" tooltip="Edit section: HID Connectivity"/>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HOGP (</a:t>
            </a:r>
            <a:r>
              <a:rPr lang="en-US" sz="1200" b="0" i="0" u="none" strike="noStrike" kern="1200" dirty="0" smtClean="0">
                <a:solidFill>
                  <a:schemeClr val="tx1"/>
                </a:solidFill>
                <a:effectLst/>
                <a:latin typeface="+mn-lt"/>
                <a:ea typeface="+mn-ea"/>
                <a:cs typeface="+mn-cs"/>
                <a:hlinkClick r:id="rId15" tooltip="Human interface device"/>
              </a:rPr>
              <a:t>HID</a:t>
            </a:r>
            <a:r>
              <a:rPr lang="en-US" sz="1200" b="0" i="0" kern="1200" dirty="0" smtClean="0">
                <a:solidFill>
                  <a:schemeClr val="tx1"/>
                </a:solidFill>
                <a:effectLst/>
                <a:latin typeface="+mn-lt"/>
                <a:ea typeface="+mn-ea"/>
                <a:cs typeface="+mn-cs"/>
              </a:rPr>
              <a:t> over GATT Profile)...</a:t>
            </a:r>
          </a:p>
          <a:p>
            <a:pPr lvl="1"/>
            <a:r>
              <a:rPr lang="en-US" sz="1200" b="1" i="0" kern="1200" dirty="0" smtClean="0">
                <a:solidFill>
                  <a:schemeClr val="tx1"/>
                </a:solidFill>
                <a:effectLst/>
                <a:latin typeface="+mn-lt"/>
                <a:ea typeface="+mn-ea"/>
                <a:cs typeface="+mn-cs"/>
              </a:rPr>
              <a:t>Proximity sensing</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16" tooltip="Edit section: Proximity sensing"/>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17" tooltip="Electronic leash"/>
              </a:rPr>
              <a:t>Electronic leash</a:t>
            </a:r>
            <a:r>
              <a:rPr lang="en-US" sz="1200" b="0" i="0" kern="1200" dirty="0" smtClean="0">
                <a:solidFill>
                  <a:schemeClr val="tx1"/>
                </a:solidFill>
                <a:effectLst/>
                <a:latin typeface="+mn-lt"/>
                <a:ea typeface="+mn-ea"/>
                <a:cs typeface="+mn-cs"/>
              </a:rPr>
              <a:t>" applications are well suited to the long battery life possible for 'always-on' devices.</a:t>
            </a:r>
            <a:r>
              <a:rPr lang="en-US" sz="1200" b="0" i="0" u="none" strike="noStrike" kern="1200" baseline="30000" dirty="0" smtClean="0">
                <a:solidFill>
                  <a:schemeClr val="tx1"/>
                </a:solidFill>
                <a:effectLst/>
                <a:latin typeface="+mn-lt"/>
                <a:ea typeface="+mn-ea"/>
                <a:cs typeface="+mn-cs"/>
                <a:hlinkClick r:id="rId18"/>
              </a:rPr>
              <a:t>[22]</a:t>
            </a:r>
            <a:r>
              <a:rPr lang="en-US" sz="1200" b="0" i="0" kern="1200" dirty="0" smtClean="0">
                <a:solidFill>
                  <a:schemeClr val="tx1"/>
                </a:solidFill>
                <a:effectLst/>
                <a:latin typeface="+mn-lt"/>
                <a:ea typeface="+mn-ea"/>
                <a:cs typeface="+mn-cs"/>
              </a:rPr>
              <a:t> Manufacturers of </a:t>
            </a:r>
            <a:r>
              <a:rPr lang="en-US" sz="1200" b="0" i="0" u="none" strike="noStrike" kern="1200" dirty="0" smtClean="0">
                <a:solidFill>
                  <a:schemeClr val="tx1"/>
                </a:solidFill>
                <a:effectLst/>
                <a:latin typeface="+mn-lt"/>
                <a:ea typeface="+mn-ea"/>
                <a:cs typeface="+mn-cs"/>
                <a:hlinkClick r:id="rId19" tooltip="IBeacon"/>
              </a:rPr>
              <a:t>iBeacon</a:t>
            </a:r>
            <a:r>
              <a:rPr lang="en-US" sz="1200" b="0" i="0" kern="1200" dirty="0" smtClean="0">
                <a:solidFill>
                  <a:schemeClr val="tx1"/>
                </a:solidFill>
                <a:effectLst/>
                <a:latin typeface="+mn-lt"/>
                <a:ea typeface="+mn-ea"/>
                <a:cs typeface="+mn-cs"/>
              </a:rPr>
              <a:t> devices implement the appropriate specifications for their device to make use of proximity sensing capabilities supported by </a:t>
            </a:r>
            <a:r>
              <a:rPr lang="en-US" sz="1200" b="0" i="0" u="none" strike="noStrike" kern="1200" dirty="0" smtClean="0">
                <a:solidFill>
                  <a:schemeClr val="tx1"/>
                </a:solidFill>
                <a:effectLst/>
                <a:latin typeface="+mn-lt"/>
                <a:ea typeface="+mn-ea"/>
                <a:cs typeface="+mn-cs"/>
                <a:hlinkClick r:id="rId20" tooltip="Apple Inc."/>
              </a:rPr>
              <a:t>Apple Inc.</a:t>
            </a:r>
            <a:r>
              <a:rPr lang="en-US" sz="1200" b="0" i="0" kern="1200" dirty="0" smtClean="0">
                <a:solidFill>
                  <a:schemeClr val="tx1"/>
                </a:solidFill>
                <a:effectLst/>
                <a:latin typeface="+mn-lt"/>
                <a:ea typeface="+mn-ea"/>
                <a:cs typeface="+mn-cs"/>
              </a:rPr>
              <a:t> compatible </a:t>
            </a:r>
            <a:r>
              <a:rPr lang="en-US" sz="1200" b="0" i="0" u="none" strike="noStrike" kern="1200" dirty="0" err="1" smtClean="0">
                <a:solidFill>
                  <a:schemeClr val="tx1"/>
                </a:solidFill>
                <a:effectLst/>
                <a:latin typeface="+mn-lt"/>
                <a:ea typeface="+mn-ea"/>
                <a:cs typeface="+mn-cs"/>
                <a:hlinkClick r:id="rId21" tooltip="IDevices"/>
              </a:rPr>
              <a:t>iDevices</a:t>
            </a:r>
            <a:r>
              <a:rPr lang="en-US" sz="1200" b="0" i="0" kern="1200" dirty="0" smtClean="0">
                <a:solidFill>
                  <a:schemeClr val="tx1"/>
                </a:solidFill>
                <a:effectLst/>
                <a:latin typeface="+mn-lt"/>
                <a:ea typeface="+mn-ea"/>
                <a:cs typeface="+mn-cs"/>
              </a:rPr>
              <a:t>.</a:t>
            </a:r>
            <a:r>
              <a:rPr lang="en-US" sz="1200" b="0" i="0" u="none" strike="noStrike" kern="1200" baseline="30000" dirty="0" smtClean="0">
                <a:solidFill>
                  <a:schemeClr val="tx1"/>
                </a:solidFill>
                <a:effectLst/>
                <a:latin typeface="+mn-lt"/>
                <a:ea typeface="+mn-ea"/>
                <a:cs typeface="+mn-cs"/>
                <a:hlinkClick r:id="rId22"/>
              </a:rPr>
              <a:t>[23]</a:t>
            </a:r>
            <a:endParaRPr lang="en-US" sz="1200" b="0"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Relevant application profiles include:</a:t>
            </a:r>
          </a:p>
          <a:p>
            <a:pPr lvl="1"/>
            <a:r>
              <a:rPr lang="en-US" sz="1200" b="0" i="0" kern="1200" dirty="0" smtClean="0">
                <a:solidFill>
                  <a:schemeClr val="tx1"/>
                </a:solidFill>
                <a:effectLst/>
                <a:latin typeface="+mn-lt"/>
                <a:ea typeface="+mn-ea"/>
                <a:cs typeface="+mn-cs"/>
              </a:rPr>
              <a:t>FMP — the "find me" profile — allows one device to issue an alert on a second misplaced device.</a:t>
            </a:r>
            <a:r>
              <a:rPr lang="en-US" sz="1200" b="0" i="0" u="none" strike="noStrike" kern="1200" baseline="30000" dirty="0" smtClean="0">
                <a:solidFill>
                  <a:schemeClr val="tx1"/>
                </a:solidFill>
                <a:effectLst/>
                <a:latin typeface="+mn-lt"/>
                <a:ea typeface="+mn-ea"/>
                <a:cs typeface="+mn-cs"/>
                <a:hlinkClick r:id="rId23"/>
              </a:rPr>
              <a:t>[24]</a:t>
            </a:r>
            <a:endParaRPr lang="en-US" sz="1200" b="0"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PXP — the proximity profile — allows a proximity monitor to detect whether a proximity reporter is within a close range. Physical proximity can be estimated using the radio receiver's </a:t>
            </a:r>
            <a:r>
              <a:rPr lang="en-US" sz="1200" b="0" i="0" u="none" strike="noStrike" kern="1200" dirty="0" err="1" smtClean="0">
                <a:solidFill>
                  <a:schemeClr val="tx1"/>
                </a:solidFill>
                <a:effectLst/>
                <a:latin typeface="+mn-lt"/>
                <a:ea typeface="+mn-ea"/>
                <a:cs typeface="+mn-cs"/>
                <a:hlinkClick r:id="rId24" tooltip="RSSI"/>
              </a:rPr>
              <a:t>RSSI</a:t>
            </a:r>
            <a:r>
              <a:rPr lang="en-US" sz="1200" b="0" i="0" kern="1200" dirty="0" err="1" smtClean="0">
                <a:solidFill>
                  <a:schemeClr val="tx1"/>
                </a:solidFill>
                <a:effectLst/>
                <a:latin typeface="+mn-lt"/>
                <a:ea typeface="+mn-ea"/>
                <a:cs typeface="+mn-cs"/>
              </a:rPr>
              <a:t>value</a:t>
            </a:r>
            <a:r>
              <a:rPr lang="en-US" sz="1200" b="0" i="0" kern="1200" dirty="0" smtClean="0">
                <a:solidFill>
                  <a:schemeClr val="tx1"/>
                </a:solidFill>
                <a:effectLst/>
                <a:latin typeface="+mn-lt"/>
                <a:ea typeface="+mn-ea"/>
                <a:cs typeface="+mn-cs"/>
              </a:rPr>
              <a:t>, although this does not have absolute calibration of distances. Typically, an alarm may be sounded when the distance between the devices exceeds a set threshold.</a:t>
            </a:r>
          </a:p>
          <a:p>
            <a:pPr lvl="1"/>
            <a:r>
              <a:rPr lang="en-US" sz="1200" b="1" i="0" kern="1200" dirty="0" smtClean="0">
                <a:solidFill>
                  <a:schemeClr val="tx1"/>
                </a:solidFill>
                <a:effectLst/>
                <a:latin typeface="+mn-lt"/>
                <a:ea typeface="+mn-ea"/>
                <a:cs typeface="+mn-cs"/>
              </a:rPr>
              <a:t>Alerts and time profiles</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25" tooltip="Edit section: Alerts and time profiles"/>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The phone alert status profile and alert notification profile allow a client device to receive notifications such as incoming call alerts from another device.</a:t>
            </a:r>
          </a:p>
          <a:p>
            <a:pPr lvl="1"/>
            <a:r>
              <a:rPr lang="en-US" sz="1200" b="0" i="0" kern="1200" dirty="0" smtClean="0">
                <a:solidFill>
                  <a:schemeClr val="tx1"/>
                </a:solidFill>
                <a:effectLst/>
                <a:latin typeface="+mn-lt"/>
                <a:ea typeface="+mn-ea"/>
                <a:cs typeface="+mn-cs"/>
              </a:rPr>
              <a:t>The time profile allows current time and </a:t>
            </a:r>
            <a:r>
              <a:rPr lang="en-US" sz="1200" b="0" i="0" u="none" strike="noStrike" kern="1200" dirty="0" smtClean="0">
                <a:solidFill>
                  <a:schemeClr val="tx1"/>
                </a:solidFill>
                <a:effectLst/>
                <a:latin typeface="+mn-lt"/>
                <a:ea typeface="+mn-ea"/>
                <a:cs typeface="+mn-cs"/>
                <a:hlinkClick r:id="rId26" tooltip="Time zone"/>
              </a:rPr>
              <a:t>time zone</a:t>
            </a:r>
            <a:r>
              <a:rPr lang="en-US" sz="1200" b="0" i="0" kern="1200" dirty="0" smtClean="0">
                <a:solidFill>
                  <a:schemeClr val="tx1"/>
                </a:solidFill>
                <a:effectLst/>
                <a:latin typeface="+mn-lt"/>
                <a:ea typeface="+mn-ea"/>
                <a:cs typeface="+mn-cs"/>
              </a:rPr>
              <a:t> information on a client device to be set from a server device, such as between a wristwatch and a mobile phone's </a:t>
            </a:r>
            <a:r>
              <a:rPr lang="en-US" sz="1200" b="0" i="0" u="none" strike="noStrike" kern="1200" dirty="0" smtClean="0">
                <a:solidFill>
                  <a:schemeClr val="tx1"/>
                </a:solidFill>
                <a:effectLst/>
                <a:latin typeface="+mn-lt"/>
                <a:ea typeface="+mn-ea"/>
                <a:cs typeface="+mn-cs"/>
                <a:hlinkClick r:id="rId27" tooltip="Network Time Protocol"/>
              </a:rPr>
              <a:t>network time</a:t>
            </a:r>
            <a:r>
              <a:rPr lang="en-US" sz="1200" b="0" i="0" kern="1200" dirty="0" smtClean="0">
                <a:solidFill>
                  <a:schemeClr val="tx1"/>
                </a:solidFill>
                <a:effectLst/>
                <a:latin typeface="+mn-lt"/>
                <a:ea typeface="+mn-ea"/>
                <a:cs typeface="+mn-cs"/>
              </a:rPr>
              <a:t>.</a:t>
            </a:r>
          </a:p>
          <a:p>
            <a:pPr lvl="1"/>
            <a:r>
              <a:rPr lang="en-US" sz="1200" b="1" i="0" kern="1200" dirty="0" smtClean="0">
                <a:solidFill>
                  <a:schemeClr val="tx1"/>
                </a:solidFill>
                <a:effectLst/>
                <a:latin typeface="+mn-lt"/>
                <a:ea typeface="+mn-ea"/>
                <a:cs typeface="+mn-cs"/>
              </a:rPr>
              <a:t>Battery</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28" tooltip="Edit section: Battery"/>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pPr lvl="1"/>
            <a:r>
              <a:rPr lang="en-US" sz="1200" b="0" i="0" kern="1200" dirty="0" smtClean="0">
                <a:solidFill>
                  <a:schemeClr val="tx1"/>
                </a:solidFill>
                <a:effectLst/>
                <a:latin typeface="+mn-lt"/>
                <a:ea typeface="+mn-ea"/>
                <a:cs typeface="+mn-cs"/>
              </a:rPr>
              <a:t>The Battery Service exposes the Battery State and Battery Level of a single battery or set of batteries in a device.</a:t>
            </a:r>
          </a:p>
          <a:p>
            <a:endParaRPr dirty="0"/>
          </a:p>
        </p:txBody>
      </p:sp>
    </p:spTree>
    <p:extLst>
      <p:ext uri="{BB962C8B-B14F-4D97-AF65-F5344CB8AC3E}">
        <p14:creationId xmlns:p14="http://schemas.microsoft.com/office/powerpoint/2010/main" val="346706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HID:</a:t>
            </a:r>
            <a:r>
              <a:rPr lang="en-US" baseline="0" dirty="0" smtClean="0"/>
              <a:t> Human Interface Device</a:t>
            </a:r>
          </a:p>
          <a:p>
            <a:r>
              <a:rPr lang="en-US" baseline="0" dirty="0" smtClean="0"/>
              <a:t>GATT: </a:t>
            </a:r>
            <a:r>
              <a:rPr lang="en-US" sz="1200" b="0" i="0" kern="1200" dirty="0" smtClean="0">
                <a:solidFill>
                  <a:schemeClr val="tx1"/>
                </a:solidFill>
                <a:effectLst/>
                <a:latin typeface="+mn-lt"/>
                <a:ea typeface="+mn-ea"/>
                <a:cs typeface="+mn-cs"/>
              </a:rPr>
              <a:t> Generic Attribute Profile</a:t>
            </a:r>
          </a:p>
          <a:p>
            <a:endParaRPr lang="en-US" sz="1200" b="0" i="0" kern="1200" dirty="0" smtClean="0">
              <a:solidFill>
                <a:schemeClr val="tx1"/>
              </a:solidFill>
              <a:effectLst/>
              <a:latin typeface="+mn-lt"/>
              <a:ea typeface="+mn-ea"/>
              <a:cs typeface="+mn-cs"/>
            </a:endParaRPr>
          </a:p>
          <a:p>
            <a:r>
              <a:rPr lang="en-US" dirty="0" smtClean="0"/>
              <a:t>https://en.wikipedia.org/wiki/Bluetooth_low_energy</a:t>
            </a:r>
          </a:p>
          <a:p>
            <a:endParaRPr lang="en-US" dirty="0" smtClean="0"/>
          </a:p>
          <a:p>
            <a:r>
              <a:rPr lang="en-US" sz="1200" b="1" i="0" kern="1200" dirty="0" smtClean="0">
                <a:solidFill>
                  <a:schemeClr val="tx1"/>
                </a:solidFill>
                <a:effectLst/>
                <a:latin typeface="+mn-lt"/>
                <a:ea typeface="+mn-ea"/>
                <a:cs typeface="+mn-cs"/>
              </a:rPr>
              <a:t>Software model</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3" tooltip="Edit section: Software model"/>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All Bluetooth Smart devices use the Generic Attribute Profile (GATT). The </a:t>
            </a:r>
            <a:r>
              <a:rPr lang="en-US" sz="1200" b="0" i="0" u="none" strike="noStrike" kern="1200" dirty="0" smtClean="0">
                <a:solidFill>
                  <a:schemeClr val="tx1"/>
                </a:solidFill>
                <a:effectLst/>
                <a:latin typeface="+mn-lt"/>
                <a:ea typeface="+mn-ea"/>
                <a:cs typeface="+mn-cs"/>
                <a:hlinkClick r:id="rId4" tooltip="Application programming interface"/>
              </a:rPr>
              <a:t>application programming interface</a:t>
            </a:r>
            <a:r>
              <a:rPr lang="en-US" sz="1200" b="0" i="0" kern="1200" dirty="0" smtClean="0">
                <a:solidFill>
                  <a:schemeClr val="tx1"/>
                </a:solidFill>
                <a:effectLst/>
                <a:latin typeface="+mn-lt"/>
                <a:ea typeface="+mn-ea"/>
                <a:cs typeface="+mn-cs"/>
              </a:rPr>
              <a:t> offered by a Bluetooth Smart aware operating system will typically be based around GATT concepts.</a:t>
            </a:r>
            <a:r>
              <a:rPr lang="en-US" sz="1200" b="0" i="0" u="none" strike="noStrike" kern="1200" baseline="30000" dirty="0" smtClean="0">
                <a:solidFill>
                  <a:schemeClr val="tx1"/>
                </a:solidFill>
                <a:effectLst/>
                <a:latin typeface="+mn-lt"/>
                <a:ea typeface="+mn-ea"/>
                <a:cs typeface="+mn-cs"/>
                <a:hlinkClick r:id="rId5"/>
              </a:rPr>
              <a:t>[34]</a:t>
            </a:r>
            <a:r>
              <a:rPr lang="en-US" sz="1200" b="0" i="0" kern="1200" dirty="0" smtClean="0">
                <a:solidFill>
                  <a:schemeClr val="tx1"/>
                </a:solidFill>
                <a:effectLst/>
                <a:latin typeface="+mn-lt"/>
                <a:ea typeface="+mn-ea"/>
                <a:cs typeface="+mn-cs"/>
              </a:rPr>
              <a:t> GATT has the following terminology:</a:t>
            </a:r>
          </a:p>
          <a:p>
            <a:r>
              <a:rPr lang="en-US" dirty="0" err="1" smtClean="0"/>
              <a:t>ClientA</a:t>
            </a:r>
            <a:r>
              <a:rPr lang="en-US" dirty="0" smtClean="0"/>
              <a:t> device that initiates GATT commands and requests, and accepts responses, for example, a computer or </a:t>
            </a:r>
            <a:r>
              <a:rPr lang="en-US" dirty="0" err="1" smtClean="0"/>
              <a:t>smartphone.ServerA</a:t>
            </a:r>
            <a:r>
              <a:rPr lang="en-US" dirty="0" smtClean="0"/>
              <a:t> device that receives GATT commands and requests, and returns responses, for example, a temperature </a:t>
            </a:r>
            <a:r>
              <a:rPr lang="en-US" dirty="0" err="1" smtClean="0"/>
              <a:t>sensor.CharacteristicA</a:t>
            </a:r>
            <a:r>
              <a:rPr lang="en-US" dirty="0" smtClean="0"/>
              <a:t> data value transferred between client and server, for example, the current battery </a:t>
            </a:r>
            <a:r>
              <a:rPr lang="en-US" dirty="0" err="1" smtClean="0"/>
              <a:t>voltage.ServiceA</a:t>
            </a:r>
            <a:r>
              <a:rPr lang="en-US" dirty="0" smtClean="0"/>
              <a:t> collection of related characteristics, which operate together to perform a particular function. For instance, the </a:t>
            </a:r>
            <a:r>
              <a:rPr lang="en-US" i="1" dirty="0" smtClean="0"/>
              <a:t>Health Thermometer</a:t>
            </a:r>
            <a:r>
              <a:rPr lang="en-US" dirty="0" smtClean="0"/>
              <a:t> service includes characteristics for a temperature measurement value, and a time interval between </a:t>
            </a:r>
            <a:r>
              <a:rPr lang="en-US" dirty="0" err="1" smtClean="0"/>
              <a:t>measurements.DescriptorA</a:t>
            </a:r>
            <a:r>
              <a:rPr lang="en-US" dirty="0" smtClean="0"/>
              <a:t> descriptor provides additional information about a characteristic. For instance, a temperature value characteristic may have an indication of its units (e.g. Celsius), and the maximum and minimum values which the sensor can measure. Descriptors are optional - each characteristic can have any number of </a:t>
            </a:r>
            <a:r>
              <a:rPr lang="en-US" dirty="0" err="1" smtClean="0"/>
              <a:t>descriptors.</a:t>
            </a:r>
            <a:r>
              <a:rPr lang="en-US" sz="1200" b="0" i="0" kern="1200" dirty="0" err="1" smtClean="0">
                <a:solidFill>
                  <a:schemeClr val="tx1"/>
                </a:solidFill>
                <a:effectLst/>
                <a:latin typeface="+mn-lt"/>
                <a:ea typeface="+mn-ea"/>
                <a:cs typeface="+mn-cs"/>
              </a:rPr>
              <a:t>Some</a:t>
            </a:r>
            <a:r>
              <a:rPr lang="en-US" sz="1200" b="0" i="0" kern="1200" dirty="0" smtClean="0">
                <a:solidFill>
                  <a:schemeClr val="tx1"/>
                </a:solidFill>
                <a:effectLst/>
                <a:latin typeface="+mn-lt"/>
                <a:ea typeface="+mn-ea"/>
                <a:cs typeface="+mn-cs"/>
              </a:rPr>
              <a:t> service and characteristic values are used for administrative purposes - for instance, the model name and serial number can be read as standard characteristics within the </a:t>
            </a:r>
            <a:r>
              <a:rPr lang="en-US" sz="1200" b="0" i="1" kern="1200" dirty="0" smtClean="0">
                <a:solidFill>
                  <a:schemeClr val="tx1"/>
                </a:solidFill>
                <a:effectLst/>
                <a:latin typeface="+mn-lt"/>
                <a:ea typeface="+mn-ea"/>
                <a:cs typeface="+mn-cs"/>
              </a:rPr>
              <a:t>Generic </a:t>
            </a:r>
            <a:r>
              <a:rPr lang="en-US" sz="1200" b="0" i="1" kern="1200" dirty="0" err="1" smtClean="0">
                <a:solidFill>
                  <a:schemeClr val="tx1"/>
                </a:solidFill>
                <a:effectLst/>
                <a:latin typeface="+mn-lt"/>
                <a:ea typeface="+mn-ea"/>
                <a:cs typeface="+mn-cs"/>
              </a:rPr>
              <a:t>Access</a:t>
            </a:r>
            <a:r>
              <a:rPr lang="en-US" sz="1200" b="0" i="0" kern="1200" dirty="0" err="1" smtClean="0">
                <a:solidFill>
                  <a:schemeClr val="tx1"/>
                </a:solidFill>
                <a:effectLst/>
                <a:latin typeface="+mn-lt"/>
                <a:ea typeface="+mn-ea"/>
                <a:cs typeface="+mn-cs"/>
              </a:rPr>
              <a:t>service</a:t>
            </a:r>
            <a:r>
              <a:rPr lang="en-US" sz="1200" b="0" i="0" kern="1200" dirty="0" smtClean="0">
                <a:solidFill>
                  <a:schemeClr val="tx1"/>
                </a:solidFill>
                <a:effectLst/>
                <a:latin typeface="+mn-lt"/>
                <a:ea typeface="+mn-ea"/>
                <a:cs typeface="+mn-cs"/>
              </a:rPr>
              <a:t>. Services may also include other services as sub-functions; the main functions of the device are so-called </a:t>
            </a:r>
            <a:r>
              <a:rPr lang="en-US" sz="1200" b="0" i="1" kern="1200" dirty="0" smtClean="0">
                <a:solidFill>
                  <a:schemeClr val="tx1"/>
                </a:solidFill>
                <a:effectLst/>
                <a:latin typeface="+mn-lt"/>
                <a:ea typeface="+mn-ea"/>
                <a:cs typeface="+mn-cs"/>
              </a:rPr>
              <a:t>primary</a:t>
            </a:r>
            <a:r>
              <a:rPr lang="en-US" sz="1200" b="0" i="0" kern="1200" dirty="0" smtClean="0">
                <a:solidFill>
                  <a:schemeClr val="tx1"/>
                </a:solidFill>
                <a:effectLst/>
                <a:latin typeface="+mn-lt"/>
                <a:ea typeface="+mn-ea"/>
                <a:cs typeface="+mn-cs"/>
              </a:rPr>
              <a:t> services, and the auxiliary functions they refer to are </a:t>
            </a:r>
            <a:r>
              <a:rPr lang="en-US" sz="1200" b="0" i="1" kern="1200" dirty="0" err="1" smtClean="0">
                <a:solidFill>
                  <a:schemeClr val="tx1"/>
                </a:solidFill>
                <a:effectLst/>
                <a:latin typeface="+mn-lt"/>
                <a:ea typeface="+mn-ea"/>
                <a:cs typeface="+mn-cs"/>
              </a:rPr>
              <a:t>secondary</a:t>
            </a:r>
            <a:r>
              <a:rPr lang="en-US" sz="1200" b="0" i="0" kern="1200" dirty="0" err="1" smtClean="0">
                <a:solidFill>
                  <a:schemeClr val="tx1"/>
                </a:solidFill>
                <a:effectLst/>
                <a:latin typeface="+mn-lt"/>
                <a:ea typeface="+mn-ea"/>
                <a:cs typeface="+mn-cs"/>
              </a:rPr>
              <a:t>services</a:t>
            </a:r>
            <a:r>
              <a:rPr lang="en-US" sz="1200" b="0" i="0" kern="1200" dirty="0" smtClean="0">
                <a:solidFill>
                  <a:schemeClr val="tx1"/>
                </a:solidFill>
                <a:effectLst/>
                <a:latin typeface="+mn-lt"/>
                <a:ea typeface="+mn-ea"/>
                <a:cs typeface="+mn-cs"/>
              </a:rPr>
              <a:t>.</a:t>
            </a:r>
          </a:p>
          <a:p>
            <a:r>
              <a:rPr lang="en-US" sz="1200" b="1" i="0" kern="1200" dirty="0" smtClean="0">
                <a:solidFill>
                  <a:schemeClr val="tx1"/>
                </a:solidFill>
                <a:effectLst/>
                <a:latin typeface="+mn-lt"/>
                <a:ea typeface="+mn-ea"/>
                <a:cs typeface="+mn-cs"/>
              </a:rPr>
              <a:t>Identifiers</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6" tooltip="Edit section: Identifiers"/>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Services, characteristics, and descriptors are collectively referred to as </a:t>
            </a:r>
            <a:r>
              <a:rPr lang="en-US" sz="1200" b="0" i="1" kern="1200" dirty="0" smtClean="0">
                <a:solidFill>
                  <a:schemeClr val="tx1"/>
                </a:solidFill>
                <a:effectLst/>
                <a:latin typeface="+mn-lt"/>
                <a:ea typeface="+mn-ea"/>
                <a:cs typeface="+mn-cs"/>
              </a:rPr>
              <a:t>attributes</a:t>
            </a:r>
            <a:r>
              <a:rPr lang="en-US" sz="1200" b="0" i="0" kern="1200" dirty="0" smtClean="0">
                <a:solidFill>
                  <a:schemeClr val="tx1"/>
                </a:solidFill>
                <a:effectLst/>
                <a:latin typeface="+mn-lt"/>
                <a:ea typeface="+mn-ea"/>
                <a:cs typeface="+mn-cs"/>
              </a:rPr>
              <a:t>, and identified by </a:t>
            </a:r>
            <a:r>
              <a:rPr lang="en-US" sz="1200" b="0" i="0" u="none" strike="noStrike" kern="1200" dirty="0" smtClean="0">
                <a:solidFill>
                  <a:schemeClr val="tx1"/>
                </a:solidFill>
                <a:effectLst/>
                <a:latin typeface="+mn-lt"/>
                <a:ea typeface="+mn-ea"/>
                <a:cs typeface="+mn-cs"/>
                <a:hlinkClick r:id="rId7" tooltip="Universally unique identifier"/>
              </a:rPr>
              <a:t>UUIDs</a:t>
            </a:r>
            <a:r>
              <a:rPr lang="en-US" sz="1200" b="0" i="0" kern="1200" dirty="0" smtClean="0">
                <a:solidFill>
                  <a:schemeClr val="tx1"/>
                </a:solidFill>
                <a:effectLst/>
                <a:latin typeface="+mn-lt"/>
                <a:ea typeface="+mn-ea"/>
                <a:cs typeface="+mn-cs"/>
              </a:rPr>
              <a:t>. Any implementer may pick a random or pseudorandom UUID for </a:t>
            </a:r>
            <a:r>
              <a:rPr lang="en-US" sz="1200" b="0" i="0" u="none" strike="noStrike" kern="1200" dirty="0" smtClean="0">
                <a:solidFill>
                  <a:schemeClr val="tx1"/>
                </a:solidFill>
                <a:effectLst/>
                <a:latin typeface="+mn-lt"/>
                <a:ea typeface="+mn-ea"/>
                <a:cs typeface="+mn-cs"/>
                <a:hlinkClick r:id="rId8" tooltip="Proprietary format"/>
              </a:rPr>
              <a:t>proprietary</a:t>
            </a:r>
            <a:r>
              <a:rPr lang="en-US" sz="1200" b="0" i="0" kern="1200" dirty="0" smtClean="0">
                <a:solidFill>
                  <a:schemeClr val="tx1"/>
                </a:solidFill>
                <a:effectLst/>
                <a:latin typeface="+mn-lt"/>
                <a:ea typeface="+mn-ea"/>
                <a:cs typeface="+mn-cs"/>
              </a:rPr>
              <a:t> uses, but the Bluetooth SIG have reserved a range of UUIDs (of the form </a:t>
            </a:r>
            <a:r>
              <a:rPr lang="en-US" sz="1200" b="0" i="1" kern="1200" dirty="0" smtClean="0">
                <a:solidFill>
                  <a:schemeClr val="tx1"/>
                </a:solidFill>
                <a:effectLst/>
                <a:latin typeface="+mn-lt"/>
                <a:ea typeface="+mn-ea"/>
                <a:cs typeface="+mn-cs"/>
              </a:rPr>
              <a:t>xxxxxxxx-0000-1000-8000-00805F9B34FB</a:t>
            </a:r>
            <a:r>
              <a:rPr lang="en-US" sz="1200" b="0" i="0" kern="1200" dirty="0" smtClean="0">
                <a:solidFill>
                  <a:schemeClr val="tx1"/>
                </a:solidFill>
                <a:effectLst/>
                <a:latin typeface="+mn-lt"/>
                <a:ea typeface="+mn-ea"/>
                <a:cs typeface="+mn-cs"/>
              </a:rPr>
              <a:t> </a:t>
            </a:r>
            <a:r>
              <a:rPr lang="en-US" sz="1200" b="0" i="0" u="none" strike="noStrike" kern="1200" baseline="30000" dirty="0" smtClean="0">
                <a:solidFill>
                  <a:schemeClr val="tx1"/>
                </a:solidFill>
                <a:effectLst/>
                <a:latin typeface="+mn-lt"/>
                <a:ea typeface="+mn-ea"/>
                <a:cs typeface="+mn-cs"/>
                <a:hlinkClick r:id="rId9"/>
              </a:rPr>
              <a:t>[35]</a:t>
            </a:r>
            <a:r>
              <a:rPr lang="en-US" sz="1200" b="0" i="0" kern="1200" dirty="0" smtClean="0">
                <a:solidFill>
                  <a:schemeClr val="tx1"/>
                </a:solidFill>
                <a:effectLst/>
                <a:latin typeface="+mn-lt"/>
                <a:ea typeface="+mn-ea"/>
                <a:cs typeface="+mn-cs"/>
              </a:rPr>
              <a:t>) for standard attributes. For efficiency, these identifiers are represented as 16-bit or 32-bit values in the protocol, rather than the 128 bits required for a full UUID. For example, the </a:t>
            </a:r>
            <a:r>
              <a:rPr lang="en-US" sz="1200" b="0" i="1" kern="1200" dirty="0" smtClean="0">
                <a:solidFill>
                  <a:schemeClr val="tx1"/>
                </a:solidFill>
                <a:effectLst/>
                <a:latin typeface="+mn-lt"/>
                <a:ea typeface="+mn-ea"/>
                <a:cs typeface="+mn-cs"/>
              </a:rPr>
              <a:t>Device Information</a:t>
            </a:r>
            <a:r>
              <a:rPr lang="en-US" sz="1200" b="0" i="0" kern="1200" dirty="0" smtClean="0">
                <a:solidFill>
                  <a:schemeClr val="tx1"/>
                </a:solidFill>
                <a:effectLst/>
                <a:latin typeface="+mn-lt"/>
                <a:ea typeface="+mn-ea"/>
                <a:cs typeface="+mn-cs"/>
              </a:rPr>
              <a:t> service has the short code 0x180A, rather than 0000180A-0000-1000-... . The full list is kept in the </a:t>
            </a:r>
            <a:r>
              <a:rPr lang="en-US" sz="1200" b="0" i="0" u="none" strike="noStrike" kern="1200" dirty="0" smtClean="0">
                <a:solidFill>
                  <a:schemeClr val="tx1"/>
                </a:solidFill>
                <a:effectLst/>
                <a:latin typeface="+mn-lt"/>
                <a:ea typeface="+mn-ea"/>
                <a:cs typeface="+mn-cs"/>
                <a:hlinkClick r:id="rId10"/>
              </a:rPr>
              <a:t>Bluetooth Assigned Numbers</a:t>
            </a:r>
            <a:r>
              <a:rPr lang="en-US" sz="1200" b="0" i="0" kern="1200" dirty="0" smtClean="0">
                <a:solidFill>
                  <a:schemeClr val="tx1"/>
                </a:solidFill>
                <a:effectLst/>
                <a:latin typeface="+mn-lt"/>
                <a:ea typeface="+mn-ea"/>
                <a:cs typeface="+mn-cs"/>
              </a:rPr>
              <a:t> document online.</a:t>
            </a:r>
          </a:p>
          <a:p>
            <a:r>
              <a:rPr lang="en-US" sz="1200" b="1" i="0" kern="1200" dirty="0" smtClean="0">
                <a:solidFill>
                  <a:schemeClr val="tx1"/>
                </a:solidFill>
                <a:effectLst/>
                <a:latin typeface="+mn-lt"/>
                <a:ea typeface="+mn-ea"/>
                <a:cs typeface="+mn-cs"/>
              </a:rPr>
              <a:t>GATT Operations</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11" tooltip="Edit section: GATT Operations"/>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GATT protocol provides a number of commands for the client to discover information about the server. These include:</a:t>
            </a:r>
          </a:p>
          <a:p>
            <a:r>
              <a:rPr lang="en-US" sz="1200" b="0" i="0" kern="1200" dirty="0" smtClean="0">
                <a:solidFill>
                  <a:schemeClr val="tx1"/>
                </a:solidFill>
                <a:effectLst/>
                <a:latin typeface="+mn-lt"/>
                <a:ea typeface="+mn-ea"/>
                <a:cs typeface="+mn-cs"/>
              </a:rPr>
              <a:t>Discover UUIDs for all primary services</a:t>
            </a:r>
          </a:p>
          <a:p>
            <a:r>
              <a:rPr lang="en-US" sz="1200" b="0" i="0" kern="1200" dirty="0" smtClean="0">
                <a:solidFill>
                  <a:schemeClr val="tx1"/>
                </a:solidFill>
                <a:effectLst/>
                <a:latin typeface="+mn-lt"/>
                <a:ea typeface="+mn-ea"/>
                <a:cs typeface="+mn-cs"/>
              </a:rPr>
              <a:t>Find a service with a given UUID</a:t>
            </a:r>
          </a:p>
          <a:p>
            <a:r>
              <a:rPr lang="en-US" sz="1200" b="0" i="0" kern="1200" dirty="0" smtClean="0">
                <a:solidFill>
                  <a:schemeClr val="tx1"/>
                </a:solidFill>
                <a:effectLst/>
                <a:latin typeface="+mn-lt"/>
                <a:ea typeface="+mn-ea"/>
                <a:cs typeface="+mn-cs"/>
              </a:rPr>
              <a:t>Find secondary services for a given primary service</a:t>
            </a:r>
          </a:p>
          <a:p>
            <a:r>
              <a:rPr lang="en-US" sz="1200" b="0" i="0" kern="1200" dirty="0" smtClean="0">
                <a:solidFill>
                  <a:schemeClr val="tx1"/>
                </a:solidFill>
                <a:effectLst/>
                <a:latin typeface="+mn-lt"/>
                <a:ea typeface="+mn-ea"/>
                <a:cs typeface="+mn-cs"/>
              </a:rPr>
              <a:t>Discover all characteristics for a given service</a:t>
            </a:r>
          </a:p>
          <a:p>
            <a:r>
              <a:rPr lang="en-US" sz="1200" b="0" i="0" kern="1200" dirty="0" smtClean="0">
                <a:solidFill>
                  <a:schemeClr val="tx1"/>
                </a:solidFill>
                <a:effectLst/>
                <a:latin typeface="+mn-lt"/>
                <a:ea typeface="+mn-ea"/>
                <a:cs typeface="+mn-cs"/>
              </a:rPr>
              <a:t>Find characteristics matching a given UUID</a:t>
            </a:r>
          </a:p>
          <a:p>
            <a:r>
              <a:rPr lang="en-US" sz="1200" b="0" i="0" kern="1200" dirty="0" smtClean="0">
                <a:solidFill>
                  <a:schemeClr val="tx1"/>
                </a:solidFill>
                <a:effectLst/>
                <a:latin typeface="+mn-lt"/>
                <a:ea typeface="+mn-ea"/>
                <a:cs typeface="+mn-cs"/>
              </a:rPr>
              <a:t>Read all descriptors for a particular characteristic</a:t>
            </a:r>
          </a:p>
          <a:p>
            <a:r>
              <a:rPr lang="en-US" sz="1200" b="0" i="0" kern="1200" dirty="0" smtClean="0">
                <a:solidFill>
                  <a:schemeClr val="tx1"/>
                </a:solidFill>
                <a:effectLst/>
                <a:latin typeface="+mn-lt"/>
                <a:ea typeface="+mn-ea"/>
                <a:cs typeface="+mn-cs"/>
              </a:rPr>
              <a:t>Commands are also provided to </a:t>
            </a:r>
            <a:r>
              <a:rPr lang="en-US" sz="1200" b="0" i="1" kern="1200" dirty="0" smtClean="0">
                <a:solidFill>
                  <a:schemeClr val="tx1"/>
                </a:solidFill>
                <a:effectLst/>
                <a:latin typeface="+mn-lt"/>
                <a:ea typeface="+mn-ea"/>
                <a:cs typeface="+mn-cs"/>
              </a:rPr>
              <a:t>read</a:t>
            </a:r>
            <a:r>
              <a:rPr lang="en-US" sz="1200" b="0" i="0" kern="1200" dirty="0" smtClean="0">
                <a:solidFill>
                  <a:schemeClr val="tx1"/>
                </a:solidFill>
                <a:effectLst/>
                <a:latin typeface="+mn-lt"/>
                <a:ea typeface="+mn-ea"/>
                <a:cs typeface="+mn-cs"/>
              </a:rPr>
              <a:t> (data transfer from server to client) and </a:t>
            </a:r>
            <a:r>
              <a:rPr lang="en-US" sz="1200" b="0" i="1" kern="1200" dirty="0" smtClean="0">
                <a:solidFill>
                  <a:schemeClr val="tx1"/>
                </a:solidFill>
                <a:effectLst/>
                <a:latin typeface="+mn-lt"/>
                <a:ea typeface="+mn-ea"/>
                <a:cs typeface="+mn-cs"/>
              </a:rPr>
              <a:t>write</a:t>
            </a:r>
            <a:r>
              <a:rPr lang="en-US" sz="1200" b="0" i="0" kern="1200" dirty="0" smtClean="0">
                <a:solidFill>
                  <a:schemeClr val="tx1"/>
                </a:solidFill>
                <a:effectLst/>
                <a:latin typeface="+mn-lt"/>
                <a:ea typeface="+mn-ea"/>
                <a:cs typeface="+mn-cs"/>
              </a:rPr>
              <a:t> (from client to server) the values of characteristics:</a:t>
            </a:r>
          </a:p>
          <a:p>
            <a:r>
              <a:rPr lang="en-US" sz="1200" b="0" i="0" kern="1200" dirty="0" smtClean="0">
                <a:solidFill>
                  <a:schemeClr val="tx1"/>
                </a:solidFill>
                <a:effectLst/>
                <a:latin typeface="+mn-lt"/>
                <a:ea typeface="+mn-ea"/>
                <a:cs typeface="+mn-cs"/>
              </a:rPr>
              <a:t>A value may be read either by specifying the characteristic's UUID, or by a </a:t>
            </a:r>
            <a:r>
              <a:rPr lang="en-US" sz="1200" b="0" i="1" kern="1200" dirty="0" smtClean="0">
                <a:solidFill>
                  <a:schemeClr val="tx1"/>
                </a:solidFill>
                <a:effectLst/>
                <a:latin typeface="+mn-lt"/>
                <a:ea typeface="+mn-ea"/>
                <a:cs typeface="+mn-cs"/>
              </a:rPr>
              <a:t>handle</a:t>
            </a:r>
            <a:r>
              <a:rPr lang="en-US" sz="1200" b="0" i="0" kern="1200" dirty="0" smtClean="0">
                <a:solidFill>
                  <a:schemeClr val="tx1"/>
                </a:solidFill>
                <a:effectLst/>
                <a:latin typeface="+mn-lt"/>
                <a:ea typeface="+mn-ea"/>
                <a:cs typeface="+mn-cs"/>
              </a:rPr>
              <a:t> value (which is returned by the information discovery commands above).</a:t>
            </a:r>
          </a:p>
          <a:p>
            <a:r>
              <a:rPr lang="en-US" sz="1200" b="0" i="0" kern="1200" dirty="0" smtClean="0">
                <a:solidFill>
                  <a:schemeClr val="tx1"/>
                </a:solidFill>
                <a:effectLst/>
                <a:latin typeface="+mn-lt"/>
                <a:ea typeface="+mn-ea"/>
                <a:cs typeface="+mn-cs"/>
              </a:rPr>
              <a:t>Write operations always identify the characteristic by handle, but have a choice of whether or not a response from the server is required.</a:t>
            </a:r>
          </a:p>
          <a:p>
            <a:r>
              <a:rPr lang="en-US" sz="1200" b="0" i="0" kern="1200" dirty="0" smtClean="0">
                <a:solidFill>
                  <a:schemeClr val="tx1"/>
                </a:solidFill>
                <a:effectLst/>
                <a:latin typeface="+mn-lt"/>
                <a:ea typeface="+mn-ea"/>
                <a:cs typeface="+mn-cs"/>
              </a:rPr>
              <a:t>'Long read' and 'Long write' operations can be used when the length of the characteristic's data exceeds the </a:t>
            </a:r>
            <a:r>
              <a:rPr lang="en-US" sz="1200" b="0" i="0" u="none" strike="noStrike" kern="1200" dirty="0" smtClean="0">
                <a:solidFill>
                  <a:schemeClr val="tx1"/>
                </a:solidFill>
                <a:effectLst/>
                <a:latin typeface="+mn-lt"/>
                <a:ea typeface="+mn-ea"/>
                <a:cs typeface="+mn-cs"/>
                <a:hlinkClick r:id="rId12" tooltip="Maximum transmission unit"/>
              </a:rPr>
              <a:t>MTU</a:t>
            </a:r>
            <a:r>
              <a:rPr lang="en-US" sz="1200" b="0" i="0" kern="1200" dirty="0" smtClean="0">
                <a:solidFill>
                  <a:schemeClr val="tx1"/>
                </a:solidFill>
                <a:effectLst/>
                <a:latin typeface="+mn-lt"/>
                <a:ea typeface="+mn-ea"/>
                <a:cs typeface="+mn-cs"/>
              </a:rPr>
              <a:t> of the radio link.</a:t>
            </a:r>
          </a:p>
          <a:p>
            <a:r>
              <a:rPr lang="en-US" sz="1200" b="0" i="0" kern="1200" dirty="0" smtClean="0">
                <a:solidFill>
                  <a:schemeClr val="tx1"/>
                </a:solidFill>
                <a:effectLst/>
                <a:latin typeface="+mn-lt"/>
                <a:ea typeface="+mn-ea"/>
                <a:cs typeface="+mn-cs"/>
              </a:rPr>
              <a:t>Finally, GATT offers </a:t>
            </a:r>
            <a:r>
              <a:rPr lang="en-US" sz="1200" b="0" i="1" kern="1200" dirty="0" smtClean="0">
                <a:solidFill>
                  <a:schemeClr val="tx1"/>
                </a:solidFill>
                <a:effectLst/>
                <a:latin typeface="+mn-lt"/>
                <a:ea typeface="+mn-ea"/>
                <a:cs typeface="+mn-cs"/>
              </a:rPr>
              <a:t>notifications</a:t>
            </a:r>
            <a:r>
              <a:rPr lang="en-US" sz="1200" b="0" i="0" kern="1200" dirty="0" smtClean="0">
                <a:solidFill>
                  <a:schemeClr val="tx1"/>
                </a:solidFill>
                <a:effectLst/>
                <a:latin typeface="+mn-lt"/>
                <a:ea typeface="+mn-ea"/>
                <a:cs typeface="+mn-cs"/>
              </a:rPr>
              <a:t> and </a:t>
            </a:r>
            <a:r>
              <a:rPr lang="en-US" sz="1200" b="0" i="1" kern="1200" dirty="0" smtClean="0">
                <a:solidFill>
                  <a:schemeClr val="tx1"/>
                </a:solidFill>
                <a:effectLst/>
                <a:latin typeface="+mn-lt"/>
                <a:ea typeface="+mn-ea"/>
                <a:cs typeface="+mn-cs"/>
              </a:rPr>
              <a:t>indications</a:t>
            </a:r>
            <a:r>
              <a:rPr lang="en-US" sz="1200" b="0" i="0" kern="1200" dirty="0" smtClean="0">
                <a:solidFill>
                  <a:schemeClr val="tx1"/>
                </a:solidFill>
                <a:effectLst/>
                <a:latin typeface="+mn-lt"/>
                <a:ea typeface="+mn-ea"/>
                <a:cs typeface="+mn-cs"/>
              </a:rPr>
              <a:t>. The client may request a notification for a particular characteristic from the server. The server can then send the value to the client whenever it becomes available. For instance, a temperature sensor server may notify its client every time it takes a measurement. This avoids the need for the client to </a:t>
            </a:r>
            <a:r>
              <a:rPr lang="en-US" sz="1200" b="0" i="0" u="none" strike="noStrike" kern="1200" dirty="0" smtClean="0">
                <a:solidFill>
                  <a:schemeClr val="tx1"/>
                </a:solidFill>
                <a:effectLst/>
                <a:latin typeface="+mn-lt"/>
                <a:ea typeface="+mn-ea"/>
                <a:cs typeface="+mn-cs"/>
                <a:hlinkClick r:id="rId13" tooltip="Polling (computer science)"/>
              </a:rPr>
              <a:t>poll</a:t>
            </a:r>
            <a:r>
              <a:rPr lang="en-US" sz="1200" b="0" i="0" kern="1200" dirty="0" smtClean="0">
                <a:solidFill>
                  <a:schemeClr val="tx1"/>
                </a:solidFill>
                <a:effectLst/>
                <a:latin typeface="+mn-lt"/>
                <a:ea typeface="+mn-ea"/>
                <a:cs typeface="+mn-cs"/>
              </a:rPr>
              <a:t> the server, which would require the server's radio circuitry to be constantly operational.</a:t>
            </a:r>
          </a:p>
          <a:p>
            <a:r>
              <a:rPr lang="en-US" sz="1200" b="0" i="0" kern="1200" dirty="0" smtClean="0">
                <a:solidFill>
                  <a:schemeClr val="tx1"/>
                </a:solidFill>
                <a:effectLst/>
                <a:latin typeface="+mn-lt"/>
                <a:ea typeface="+mn-ea"/>
                <a:cs typeface="+mn-cs"/>
              </a:rPr>
              <a:t>An </a:t>
            </a:r>
            <a:r>
              <a:rPr lang="en-US" sz="1200" b="0" i="1" kern="1200" dirty="0" smtClean="0">
                <a:solidFill>
                  <a:schemeClr val="tx1"/>
                </a:solidFill>
                <a:effectLst/>
                <a:latin typeface="+mn-lt"/>
                <a:ea typeface="+mn-ea"/>
                <a:cs typeface="+mn-cs"/>
              </a:rPr>
              <a:t>indication</a:t>
            </a:r>
            <a:r>
              <a:rPr lang="en-US" sz="1200" b="0" i="0" kern="1200" dirty="0" smtClean="0">
                <a:solidFill>
                  <a:schemeClr val="tx1"/>
                </a:solidFill>
                <a:effectLst/>
                <a:latin typeface="+mn-lt"/>
                <a:ea typeface="+mn-ea"/>
                <a:cs typeface="+mn-cs"/>
              </a:rPr>
              <a:t> is similar to a notification, except that it requires a response from the client, as confirmation that it has received the message.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412DD735-EDB6-41DC-8A1F-2B98F462F40A}" type="slidenum">
              <a:rPr lang="en-US" smtClean="0"/>
              <a:pPr/>
              <a:t>20</a:t>
            </a:fld>
            <a:endParaRPr lang="en-US"/>
          </a:p>
        </p:txBody>
      </p:sp>
    </p:spTree>
    <p:extLst>
      <p:ext uri="{BB962C8B-B14F-4D97-AF65-F5344CB8AC3E}">
        <p14:creationId xmlns:p14="http://schemas.microsoft.com/office/powerpoint/2010/main" val="22999460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dirty="0" smtClean="0"/>
              <a:t>https://en.wikipedia.org/wiki/Ibeacon</a:t>
            </a:r>
          </a:p>
          <a:p>
            <a:endParaRPr lang="en-US" dirty="0" smtClean="0"/>
          </a:p>
          <a:p>
            <a:endParaRPr dirty="0"/>
          </a:p>
        </p:txBody>
      </p:sp>
    </p:spTree>
    <p:extLst>
      <p:ext uri="{BB962C8B-B14F-4D97-AF65-F5344CB8AC3E}">
        <p14:creationId xmlns:p14="http://schemas.microsoft.com/office/powerpoint/2010/main" val="8510397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693597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32919773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2DD735-EDB6-41DC-8A1F-2B98F462F40A}" type="slidenum">
              <a:rPr lang="en-US" smtClean="0"/>
              <a:pPr/>
              <a:t>23</a:t>
            </a:fld>
            <a:endParaRPr lang="en-US"/>
          </a:p>
        </p:txBody>
      </p:sp>
    </p:spTree>
    <p:extLst>
      <p:ext uri="{BB962C8B-B14F-4D97-AF65-F5344CB8AC3E}">
        <p14:creationId xmlns:p14="http://schemas.microsoft.com/office/powerpoint/2010/main" val="5557745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4260441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527228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a:t>
            </a:r>
            <a:r>
              <a:rPr lang="en-US" baseline="0" dirty="0" smtClean="0"/>
              <a:t> source: </a:t>
            </a:r>
          </a:p>
          <a:p>
            <a:r>
              <a:rPr lang="en-US" dirty="0" smtClean="0"/>
              <a:t>http://flylib.com/books/en/4.215.1.116/1/</a:t>
            </a:r>
          </a:p>
          <a:p>
            <a:endParaRPr lang="en-US" dirty="0" smtClean="0"/>
          </a:p>
          <a:p>
            <a:endParaRPr lang="en-US" dirty="0" smtClean="0"/>
          </a:p>
          <a:p>
            <a:r>
              <a:rPr lang="en-US" dirty="0" smtClean="0"/>
              <a:t>Explanation: from Wikipedia</a:t>
            </a:r>
          </a:p>
          <a:p>
            <a:r>
              <a:rPr lang="en-US" sz="1200" b="1" i="0" kern="1200" dirty="0" smtClean="0">
                <a:solidFill>
                  <a:schemeClr val="tx1"/>
                </a:solidFill>
                <a:effectLst/>
                <a:latin typeface="+mn-lt"/>
                <a:ea typeface="+mn-ea"/>
                <a:cs typeface="+mn-cs"/>
              </a:rPr>
              <a:t>Bluetooth protocol stack</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3" tooltip="Edit section: Bluetooth protocol stack"/>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r>
              <a:rPr lang="en-US" sz="1200" b="0" i="1" kern="1200" dirty="0" smtClean="0">
                <a:solidFill>
                  <a:schemeClr val="tx1"/>
                </a:solidFill>
                <a:effectLst/>
                <a:latin typeface="+mn-lt"/>
                <a:ea typeface="+mn-ea"/>
                <a:cs typeface="+mn-cs"/>
              </a:rPr>
              <a:t>Main articles: </a:t>
            </a:r>
            <a:r>
              <a:rPr lang="en-US" sz="1200" b="0" i="1" u="none" strike="noStrike" kern="1200" dirty="0" smtClean="0">
                <a:solidFill>
                  <a:schemeClr val="tx1"/>
                </a:solidFill>
                <a:effectLst/>
                <a:latin typeface="+mn-lt"/>
                <a:ea typeface="+mn-ea"/>
                <a:cs typeface="+mn-cs"/>
                <a:hlinkClick r:id="rId4" tooltip="Bluetooth stack"/>
              </a:rPr>
              <a:t>Bluetooth stack</a:t>
            </a:r>
            <a:r>
              <a:rPr lang="en-US" sz="1200" b="0" i="1" kern="1200" dirty="0" smtClean="0">
                <a:solidFill>
                  <a:schemeClr val="tx1"/>
                </a:solidFill>
                <a:effectLst/>
                <a:latin typeface="+mn-lt"/>
                <a:ea typeface="+mn-ea"/>
                <a:cs typeface="+mn-cs"/>
              </a:rPr>
              <a:t> and </a:t>
            </a:r>
            <a:r>
              <a:rPr lang="en-US" sz="1200" b="0" i="1" u="none" strike="noStrike" kern="1200" dirty="0" smtClean="0">
                <a:solidFill>
                  <a:schemeClr val="tx1"/>
                </a:solidFill>
                <a:effectLst/>
                <a:latin typeface="+mn-lt"/>
                <a:ea typeface="+mn-ea"/>
                <a:cs typeface="+mn-cs"/>
                <a:hlinkClick r:id="rId5" tooltip="Bluetooth protocols"/>
              </a:rPr>
              <a:t>Bluetooth protocols</a:t>
            </a:r>
            <a:endParaRPr lang="en-US" sz="1200" b="0" i="1"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Bluetooth Protocol Stack</a:t>
            </a:r>
          </a:p>
          <a:p>
            <a:r>
              <a:rPr lang="en-US" sz="1200" b="0" i="0" kern="1200" dirty="0" smtClean="0">
                <a:solidFill>
                  <a:schemeClr val="tx1"/>
                </a:solidFill>
                <a:effectLst/>
                <a:latin typeface="+mn-lt"/>
                <a:ea typeface="+mn-ea"/>
                <a:cs typeface="+mn-cs"/>
              </a:rPr>
              <a:t>Bluetooth is defined as a layer protocol architecture consisting of core protocols, cable replacement protocols, telephony control protocols, and adopted protocols.</a:t>
            </a:r>
            <a:r>
              <a:rPr lang="en-US" sz="1200" b="0" i="0" u="none" strike="noStrike" kern="1200" baseline="30000" dirty="0" smtClean="0">
                <a:solidFill>
                  <a:schemeClr val="tx1"/>
                </a:solidFill>
                <a:effectLst/>
                <a:latin typeface="+mn-lt"/>
                <a:ea typeface="+mn-ea"/>
                <a:cs typeface="+mn-cs"/>
                <a:hlinkClick r:id="rId6"/>
              </a:rPr>
              <a:t>[78]</a:t>
            </a:r>
            <a:r>
              <a:rPr lang="en-US" sz="1200" b="0" i="0" kern="1200" dirty="0" smtClean="0">
                <a:solidFill>
                  <a:schemeClr val="tx1"/>
                </a:solidFill>
                <a:effectLst/>
                <a:latin typeface="+mn-lt"/>
                <a:ea typeface="+mn-ea"/>
                <a:cs typeface="+mn-cs"/>
              </a:rPr>
              <a:t> Mandatory protocols for all Bluetooth stacks are: LMP, L2CAP and SDP. In addition, devices that communicate with Bluetooth almost universally can use these protocols: </a:t>
            </a:r>
            <a:r>
              <a:rPr lang="en-US" sz="1200" b="0" i="0" u="none" strike="noStrike" kern="1200" dirty="0" smtClean="0">
                <a:solidFill>
                  <a:schemeClr val="tx1"/>
                </a:solidFill>
                <a:effectLst/>
                <a:latin typeface="+mn-lt"/>
                <a:ea typeface="+mn-ea"/>
                <a:cs typeface="+mn-cs"/>
                <a:hlinkClick r:id="rId7" tooltip="Bluetooth protocols"/>
              </a:rPr>
              <a:t>HCI</a:t>
            </a:r>
            <a:r>
              <a:rPr lang="en-US" sz="1200" b="0" i="0" kern="1200" dirty="0" smtClean="0">
                <a:solidFill>
                  <a:schemeClr val="tx1"/>
                </a:solidFill>
                <a:effectLst/>
                <a:latin typeface="+mn-lt"/>
                <a:ea typeface="+mn-ea"/>
                <a:cs typeface="+mn-cs"/>
              </a:rPr>
              <a:t> and RFCOMM.</a:t>
            </a:r>
            <a:r>
              <a:rPr lang="en-US" sz="1200" b="0" i="0" kern="1200" baseline="30000" dirty="0" smtClean="0">
                <a:solidFill>
                  <a:schemeClr val="tx1"/>
                </a:solidFill>
                <a:effectLst/>
                <a:latin typeface="+mn-lt"/>
                <a:ea typeface="+mn-ea"/>
                <a:cs typeface="+mn-cs"/>
              </a:rPr>
              <a:t>[</a:t>
            </a:r>
            <a:r>
              <a:rPr lang="en-US" sz="1200" b="0" i="1" u="none" strike="noStrike" kern="1200" baseline="30000" dirty="0" smtClean="0">
                <a:solidFill>
                  <a:schemeClr val="tx1"/>
                </a:solidFill>
                <a:effectLst/>
                <a:latin typeface="+mn-lt"/>
                <a:ea typeface="+mn-ea"/>
                <a:cs typeface="+mn-cs"/>
                <a:hlinkClick r:id="rId8" tooltip="Wikipedia:Citation needed"/>
              </a:rPr>
              <a:t>citation needed</a:t>
            </a:r>
            <a:r>
              <a:rPr lang="en-US" sz="1200" b="0" i="0" kern="1200" baseline="30000" dirty="0" smtClean="0">
                <a:solidFill>
                  <a:schemeClr val="tx1"/>
                </a:solidFill>
                <a:effectLst/>
                <a:latin typeface="+mn-lt"/>
                <a:ea typeface="+mn-ea"/>
                <a:cs typeface="+mn-cs"/>
              </a:rPr>
              <a:t>]</a:t>
            </a:r>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LMP</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9" tooltip="Edit section: LMP"/>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a:t>
            </a:r>
            <a:r>
              <a:rPr lang="en-US" sz="1200" b="0" i="1" kern="1200" dirty="0" smtClean="0">
                <a:solidFill>
                  <a:schemeClr val="tx1"/>
                </a:solidFill>
                <a:effectLst/>
                <a:latin typeface="+mn-lt"/>
                <a:ea typeface="+mn-ea"/>
                <a:cs typeface="+mn-cs"/>
              </a:rPr>
              <a:t>Link Management Protocol</a:t>
            </a:r>
            <a:r>
              <a:rPr lang="en-US" sz="1200" b="0" i="0" kern="1200" dirty="0" smtClean="0">
                <a:solidFill>
                  <a:schemeClr val="tx1"/>
                </a:solidFill>
                <a:effectLst/>
                <a:latin typeface="+mn-lt"/>
                <a:ea typeface="+mn-ea"/>
                <a:cs typeface="+mn-cs"/>
              </a:rPr>
              <a:t> (LMP) is used for set-up and control of the radio link between two devices. Implemented on the controller.</a:t>
            </a:r>
          </a:p>
          <a:p>
            <a:r>
              <a:rPr lang="en-US" sz="1200" b="1" i="0" kern="1200" dirty="0" smtClean="0">
                <a:solidFill>
                  <a:schemeClr val="tx1"/>
                </a:solidFill>
                <a:effectLst/>
                <a:latin typeface="+mn-lt"/>
                <a:ea typeface="+mn-ea"/>
                <a:cs typeface="+mn-cs"/>
              </a:rPr>
              <a:t>L2CAP</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10" tooltip="Edit section: L2CAP"/>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a:t>
            </a:r>
            <a:r>
              <a:rPr lang="en-US" sz="1200" b="0" i="1" kern="1200" dirty="0" smtClean="0">
                <a:solidFill>
                  <a:schemeClr val="tx1"/>
                </a:solidFill>
                <a:effectLst/>
                <a:latin typeface="+mn-lt"/>
                <a:ea typeface="+mn-ea"/>
                <a:cs typeface="+mn-cs"/>
              </a:rPr>
              <a:t>Logical Link Control and Adaptation Protocol</a:t>
            </a:r>
            <a:r>
              <a:rPr lang="en-US" sz="1200" b="0" i="0" kern="1200" dirty="0" smtClean="0">
                <a:solidFill>
                  <a:schemeClr val="tx1"/>
                </a:solidFill>
                <a:effectLst/>
                <a:latin typeface="+mn-lt"/>
                <a:ea typeface="+mn-ea"/>
                <a:cs typeface="+mn-cs"/>
              </a:rPr>
              <a:t> (L2CAP) is used to multiplex multiple logical connections between two devices using different higher level protocols. Provides segmentation and reassembly of on-air packets.</a:t>
            </a:r>
          </a:p>
          <a:p>
            <a:r>
              <a:rPr lang="en-US" sz="1200" b="0" i="0" kern="1200" dirty="0" smtClean="0">
                <a:solidFill>
                  <a:schemeClr val="tx1"/>
                </a:solidFill>
                <a:effectLst/>
                <a:latin typeface="+mn-lt"/>
                <a:ea typeface="+mn-ea"/>
                <a:cs typeface="+mn-cs"/>
              </a:rPr>
              <a:t>In </a:t>
            </a:r>
            <a:r>
              <a:rPr lang="en-US" sz="1200" b="0" i="1" kern="1200" dirty="0" smtClean="0">
                <a:solidFill>
                  <a:schemeClr val="tx1"/>
                </a:solidFill>
                <a:effectLst/>
                <a:latin typeface="+mn-lt"/>
                <a:ea typeface="+mn-ea"/>
                <a:cs typeface="+mn-cs"/>
              </a:rPr>
              <a:t>Basic</a:t>
            </a:r>
            <a:r>
              <a:rPr lang="en-US" sz="1200" b="0" i="0" kern="1200" dirty="0" smtClean="0">
                <a:solidFill>
                  <a:schemeClr val="tx1"/>
                </a:solidFill>
                <a:effectLst/>
                <a:latin typeface="+mn-lt"/>
                <a:ea typeface="+mn-ea"/>
                <a:cs typeface="+mn-cs"/>
              </a:rPr>
              <a:t> mode, L2CAP provides packets with a payload configurable up to 64 kB, with 672 bytes as the default </a:t>
            </a:r>
            <a:r>
              <a:rPr lang="en-US" sz="1200" b="0" i="0" u="none" strike="noStrike" kern="1200" dirty="0" smtClean="0">
                <a:solidFill>
                  <a:schemeClr val="tx1"/>
                </a:solidFill>
                <a:effectLst/>
                <a:latin typeface="+mn-lt"/>
                <a:ea typeface="+mn-ea"/>
                <a:cs typeface="+mn-cs"/>
                <a:hlinkClick r:id="rId11" tooltip="Maximum transmission unit"/>
              </a:rPr>
              <a:t>MTU</a:t>
            </a:r>
            <a:r>
              <a:rPr lang="en-US" sz="1200" b="0" i="0" kern="1200" dirty="0" smtClean="0">
                <a:solidFill>
                  <a:schemeClr val="tx1"/>
                </a:solidFill>
                <a:effectLst/>
                <a:latin typeface="+mn-lt"/>
                <a:ea typeface="+mn-ea"/>
                <a:cs typeface="+mn-cs"/>
              </a:rPr>
              <a:t>, and 48 bytes as the minimum mandatory supported MTU.</a:t>
            </a:r>
          </a:p>
          <a:p>
            <a:r>
              <a:rPr lang="en-US" sz="1200" b="0" i="0" kern="1200" dirty="0" smtClean="0">
                <a:solidFill>
                  <a:schemeClr val="tx1"/>
                </a:solidFill>
                <a:effectLst/>
                <a:latin typeface="+mn-lt"/>
                <a:ea typeface="+mn-ea"/>
                <a:cs typeface="+mn-cs"/>
              </a:rPr>
              <a:t>In </a:t>
            </a:r>
            <a:r>
              <a:rPr lang="en-US" sz="1200" b="0" i="1" kern="1200" dirty="0" smtClean="0">
                <a:solidFill>
                  <a:schemeClr val="tx1"/>
                </a:solidFill>
                <a:effectLst/>
                <a:latin typeface="+mn-lt"/>
                <a:ea typeface="+mn-ea"/>
                <a:cs typeface="+mn-cs"/>
              </a:rPr>
              <a:t>Retransmission and Flow Control</a:t>
            </a:r>
            <a:r>
              <a:rPr lang="en-US" sz="1200" b="0" i="0" kern="1200" dirty="0" smtClean="0">
                <a:solidFill>
                  <a:schemeClr val="tx1"/>
                </a:solidFill>
                <a:effectLst/>
                <a:latin typeface="+mn-lt"/>
                <a:ea typeface="+mn-ea"/>
                <a:cs typeface="+mn-cs"/>
              </a:rPr>
              <a:t> modes, L2CAP can be configured either for isochronous data or reliable data per channel by performing retransmissions and CRC checks.</a:t>
            </a:r>
          </a:p>
          <a:p>
            <a:r>
              <a:rPr lang="en-US" sz="1200" b="0" i="0" kern="1200" dirty="0" smtClean="0">
                <a:solidFill>
                  <a:schemeClr val="tx1"/>
                </a:solidFill>
                <a:effectLst/>
                <a:latin typeface="+mn-lt"/>
                <a:ea typeface="+mn-ea"/>
                <a:cs typeface="+mn-cs"/>
              </a:rPr>
              <a:t>Bluetooth Core Specification Addendum 1 adds two additional L2CAP modes to the core specification. These modes effectively deprecate original Retransmission and Flow Control modes:</a:t>
            </a:r>
          </a:p>
          <a:p>
            <a:r>
              <a:rPr lang="en-US" sz="1200" b="1" i="0" kern="1200" dirty="0" smtClean="0">
                <a:solidFill>
                  <a:schemeClr val="tx1"/>
                </a:solidFill>
                <a:effectLst/>
                <a:latin typeface="+mn-lt"/>
                <a:ea typeface="+mn-ea"/>
                <a:cs typeface="+mn-cs"/>
              </a:rPr>
              <a:t>Enhanced Retransmission Mode</a:t>
            </a:r>
            <a:r>
              <a:rPr lang="en-US" sz="1200" b="0" i="0" kern="1200" dirty="0" smtClean="0">
                <a:solidFill>
                  <a:schemeClr val="tx1"/>
                </a:solidFill>
                <a:effectLst/>
                <a:latin typeface="+mn-lt"/>
                <a:ea typeface="+mn-ea"/>
                <a:cs typeface="+mn-cs"/>
              </a:rPr>
              <a:t> (ERTM): This mode is an improved version of the original retransmission mode. This mode provides a reliable L2CAP channel.</a:t>
            </a:r>
          </a:p>
          <a:p>
            <a:r>
              <a:rPr lang="en-US" sz="1200" b="1" i="0" kern="1200" dirty="0" smtClean="0">
                <a:solidFill>
                  <a:schemeClr val="tx1"/>
                </a:solidFill>
                <a:effectLst/>
                <a:latin typeface="+mn-lt"/>
                <a:ea typeface="+mn-ea"/>
                <a:cs typeface="+mn-cs"/>
              </a:rPr>
              <a:t>Streaming Mode</a:t>
            </a:r>
            <a:r>
              <a:rPr lang="en-US" sz="1200" b="0" i="0" kern="1200" dirty="0" smtClean="0">
                <a:solidFill>
                  <a:schemeClr val="tx1"/>
                </a:solidFill>
                <a:effectLst/>
                <a:latin typeface="+mn-lt"/>
                <a:ea typeface="+mn-ea"/>
                <a:cs typeface="+mn-cs"/>
              </a:rPr>
              <a:t> (SM): This is a very simple mode, with no retransmission or flow control. This mode provides an unreliable L2CAP channel.</a:t>
            </a:r>
          </a:p>
          <a:p>
            <a:r>
              <a:rPr lang="en-US" sz="1200" b="0" i="0" kern="1200" dirty="0" smtClean="0">
                <a:solidFill>
                  <a:schemeClr val="tx1"/>
                </a:solidFill>
                <a:effectLst/>
                <a:latin typeface="+mn-lt"/>
                <a:ea typeface="+mn-ea"/>
                <a:cs typeface="+mn-cs"/>
              </a:rPr>
              <a:t>Reliability in any of these modes is optionally and/or additionally guaranteed by the lower layer Bluetooth BDR/EDR air interface by configuring the number of retransmissions and flush timeout (time after which the radio flushes packets). In-order sequencing is guaranteed by the lower layer.</a:t>
            </a:r>
          </a:p>
          <a:p>
            <a:r>
              <a:rPr lang="en-US" sz="1200" b="0" i="0" kern="1200" dirty="0" smtClean="0">
                <a:solidFill>
                  <a:schemeClr val="tx1"/>
                </a:solidFill>
                <a:effectLst/>
                <a:latin typeface="+mn-lt"/>
                <a:ea typeface="+mn-ea"/>
                <a:cs typeface="+mn-cs"/>
              </a:rPr>
              <a:t>Only L2CAP channels configured in ERTM or SM may be operated over AMP logical links.</a:t>
            </a:r>
          </a:p>
          <a:p>
            <a:r>
              <a:rPr lang="en-US" sz="1200" b="1" i="0" kern="1200" dirty="0" smtClean="0">
                <a:solidFill>
                  <a:schemeClr val="tx1"/>
                </a:solidFill>
                <a:effectLst/>
                <a:latin typeface="+mn-lt"/>
                <a:ea typeface="+mn-ea"/>
                <a:cs typeface="+mn-cs"/>
              </a:rPr>
              <a:t>SDP</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12" tooltip="Edit section: SDP"/>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a:t>
            </a:r>
            <a:r>
              <a:rPr lang="en-US" sz="1200" b="0" i="1" kern="1200" dirty="0" smtClean="0">
                <a:solidFill>
                  <a:schemeClr val="tx1"/>
                </a:solidFill>
                <a:effectLst/>
                <a:latin typeface="+mn-lt"/>
                <a:ea typeface="+mn-ea"/>
                <a:cs typeface="+mn-cs"/>
              </a:rPr>
              <a:t>Service Discovery Protocol</a:t>
            </a:r>
            <a:r>
              <a:rPr lang="en-US" sz="1200" b="0" i="0" kern="1200" dirty="0" smtClean="0">
                <a:solidFill>
                  <a:schemeClr val="tx1"/>
                </a:solidFill>
                <a:effectLst/>
                <a:latin typeface="+mn-lt"/>
                <a:ea typeface="+mn-ea"/>
                <a:cs typeface="+mn-cs"/>
              </a:rPr>
              <a:t> (SDP) allows a device to discover services offered by other devices, and their associated parameters. For example, when you use a mobile phone with a Bluetooth headset, the phone uses SDP to determine which </a:t>
            </a:r>
            <a:r>
              <a:rPr lang="en-US" sz="1200" b="0" i="0" u="none" strike="noStrike" kern="1200" dirty="0" smtClean="0">
                <a:solidFill>
                  <a:schemeClr val="tx1"/>
                </a:solidFill>
                <a:effectLst/>
                <a:latin typeface="+mn-lt"/>
                <a:ea typeface="+mn-ea"/>
                <a:cs typeface="+mn-cs"/>
                <a:hlinkClick r:id="rId13" tooltip="Bluetooth profile"/>
              </a:rPr>
              <a:t>Bluetooth profiles</a:t>
            </a:r>
            <a:r>
              <a:rPr lang="en-US" sz="1200" b="0" i="0" kern="1200" dirty="0" smtClean="0">
                <a:solidFill>
                  <a:schemeClr val="tx1"/>
                </a:solidFill>
                <a:effectLst/>
                <a:latin typeface="+mn-lt"/>
                <a:ea typeface="+mn-ea"/>
                <a:cs typeface="+mn-cs"/>
              </a:rPr>
              <a:t> the headset can use (Headset Profile, Hands Free Profile, </a:t>
            </a:r>
            <a:r>
              <a:rPr lang="en-US" sz="1200" b="0" i="0" u="none" strike="noStrike" kern="1200" dirty="0" smtClean="0">
                <a:solidFill>
                  <a:schemeClr val="tx1"/>
                </a:solidFill>
                <a:effectLst/>
                <a:latin typeface="+mn-lt"/>
                <a:ea typeface="+mn-ea"/>
                <a:cs typeface="+mn-cs"/>
                <a:hlinkClick r:id="rId14" tooltip="Advanced Audio Distribution Profile"/>
              </a:rPr>
              <a:t>Advanced Audio Distribution Profile (A2DP)</a:t>
            </a:r>
            <a:r>
              <a:rPr lang="en-US" sz="1200" b="0" i="0" kern="1200" dirty="0" smtClean="0">
                <a:solidFill>
                  <a:schemeClr val="tx1"/>
                </a:solidFill>
                <a:effectLst/>
                <a:latin typeface="+mn-lt"/>
                <a:ea typeface="+mn-ea"/>
                <a:cs typeface="+mn-cs"/>
              </a:rPr>
              <a:t> etc.) and the protocol multiplexer settings needed for the phone to connect to the headset using each of them. Each service is identified by a </a:t>
            </a:r>
            <a:r>
              <a:rPr lang="en-US" sz="1200" b="0" i="0" u="none" strike="noStrike" kern="1200" dirty="0" smtClean="0">
                <a:solidFill>
                  <a:schemeClr val="tx1"/>
                </a:solidFill>
                <a:effectLst/>
                <a:latin typeface="+mn-lt"/>
                <a:ea typeface="+mn-ea"/>
                <a:cs typeface="+mn-cs"/>
                <a:hlinkClick r:id="rId15" tooltip="Universally Unique Identifier"/>
              </a:rPr>
              <a:t>Universally Unique Identifier</a:t>
            </a:r>
            <a:r>
              <a:rPr lang="en-US" sz="1200" b="0" i="0" kern="1200" dirty="0" smtClean="0">
                <a:solidFill>
                  <a:schemeClr val="tx1"/>
                </a:solidFill>
                <a:effectLst/>
                <a:latin typeface="+mn-lt"/>
                <a:ea typeface="+mn-ea"/>
                <a:cs typeface="+mn-cs"/>
              </a:rPr>
              <a:t> (UUID), with official services (Bluetooth profiles) assigned a short form UUID (16 bits rather than the full 128).</a:t>
            </a:r>
          </a:p>
          <a:p>
            <a:r>
              <a:rPr lang="en-US" sz="1200" b="1" i="0" kern="1200" dirty="0" smtClean="0">
                <a:solidFill>
                  <a:schemeClr val="tx1"/>
                </a:solidFill>
                <a:effectLst/>
                <a:latin typeface="+mn-lt"/>
                <a:ea typeface="+mn-ea"/>
                <a:cs typeface="+mn-cs"/>
              </a:rPr>
              <a:t>RFCOMM</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16" tooltip="Edit section: RFCOMM"/>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r>
              <a:rPr lang="en-US" sz="1200" b="0" i="1" kern="1200" dirty="0" smtClean="0">
                <a:solidFill>
                  <a:schemeClr val="tx1"/>
                </a:solidFill>
                <a:effectLst/>
                <a:latin typeface="+mn-lt"/>
                <a:ea typeface="+mn-ea"/>
                <a:cs typeface="+mn-cs"/>
              </a:rPr>
              <a:t>Radio Frequency Communications</a:t>
            </a:r>
            <a:r>
              <a:rPr lang="en-US" sz="1200" b="0" i="0" kern="1200" dirty="0" smtClean="0">
                <a:solidFill>
                  <a:schemeClr val="tx1"/>
                </a:solidFill>
                <a:effectLst/>
                <a:latin typeface="+mn-lt"/>
                <a:ea typeface="+mn-ea"/>
                <a:cs typeface="+mn-cs"/>
              </a:rPr>
              <a:t> (RFCOMM) is a cable replacement protocol used to generate a virtual serial data stream. RFCOMM provides for binary data transport and emulates </a:t>
            </a:r>
            <a:r>
              <a:rPr lang="en-US" sz="1200" b="0" i="0" u="none" strike="noStrike" kern="1200" dirty="0" smtClean="0">
                <a:solidFill>
                  <a:schemeClr val="tx1"/>
                </a:solidFill>
                <a:effectLst/>
                <a:latin typeface="+mn-lt"/>
                <a:ea typeface="+mn-ea"/>
                <a:cs typeface="+mn-cs"/>
                <a:hlinkClick r:id="rId17" tooltip="EIA-232"/>
              </a:rPr>
              <a:t>EIA-232</a:t>
            </a:r>
            <a:r>
              <a:rPr lang="en-US" sz="1200" b="0" i="0" kern="1200" dirty="0" smtClean="0">
                <a:solidFill>
                  <a:schemeClr val="tx1"/>
                </a:solidFill>
                <a:effectLst/>
                <a:latin typeface="+mn-lt"/>
                <a:ea typeface="+mn-ea"/>
                <a:cs typeface="+mn-cs"/>
              </a:rPr>
              <a:t>(formerly RS-232) control signals over the Bluetooth baseband layer, i.e. it is a serial port emulation.</a:t>
            </a:r>
          </a:p>
          <a:p>
            <a:r>
              <a:rPr lang="en-US" sz="1200" b="0" i="0" kern="1200" dirty="0" smtClean="0">
                <a:solidFill>
                  <a:schemeClr val="tx1"/>
                </a:solidFill>
                <a:effectLst/>
                <a:latin typeface="+mn-lt"/>
                <a:ea typeface="+mn-ea"/>
                <a:cs typeface="+mn-cs"/>
              </a:rPr>
              <a:t>RFCOMM provides a simple reliable data stream to the user, similar to TCP. It is used directly by many telephony related profiles as a carrier for AT commands, as well as being a transport layer for OBEX over Bluetooth.</a:t>
            </a:r>
          </a:p>
          <a:p>
            <a:r>
              <a:rPr lang="en-US" sz="1200" b="0" i="0" kern="1200" dirty="0" smtClean="0">
                <a:solidFill>
                  <a:schemeClr val="tx1"/>
                </a:solidFill>
                <a:effectLst/>
                <a:latin typeface="+mn-lt"/>
                <a:ea typeface="+mn-ea"/>
                <a:cs typeface="+mn-cs"/>
              </a:rPr>
              <a:t>Many Bluetooth applications use RFCOMM because of its widespread support and publicly available API on most operating systems. Additionally, applications that used a serial port to communicate can be quickly ported to use RFCOMM.</a:t>
            </a:r>
          </a:p>
          <a:p>
            <a:r>
              <a:rPr lang="en-US" sz="1200" b="1" i="0" kern="1200" dirty="0" smtClean="0">
                <a:solidFill>
                  <a:schemeClr val="tx1"/>
                </a:solidFill>
                <a:effectLst/>
                <a:latin typeface="+mn-lt"/>
                <a:ea typeface="+mn-ea"/>
                <a:cs typeface="+mn-cs"/>
              </a:rPr>
              <a:t>BNEP</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18" tooltip="Edit section: BNEP"/>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a:t>
            </a:r>
            <a:r>
              <a:rPr lang="en-US" sz="1200" b="0" i="1" kern="1200" dirty="0" smtClean="0">
                <a:solidFill>
                  <a:schemeClr val="tx1"/>
                </a:solidFill>
                <a:effectLst/>
                <a:latin typeface="+mn-lt"/>
                <a:ea typeface="+mn-ea"/>
                <a:cs typeface="+mn-cs"/>
              </a:rPr>
              <a:t>Bluetooth Network Encapsulation Protocol</a:t>
            </a:r>
            <a:r>
              <a:rPr lang="en-US" sz="1200" b="0" i="0" kern="1200" dirty="0" smtClean="0">
                <a:solidFill>
                  <a:schemeClr val="tx1"/>
                </a:solidFill>
                <a:effectLst/>
                <a:latin typeface="+mn-lt"/>
                <a:ea typeface="+mn-ea"/>
                <a:cs typeface="+mn-cs"/>
              </a:rPr>
              <a:t> (BNEP) is used for transferring another protocol stack's data via an L2CAP channel. Its main purpose is the transmission of IP packets in the Personal Area Networking Profile. BNEP performs a similar function to </a:t>
            </a:r>
            <a:r>
              <a:rPr lang="en-US" sz="1200" b="0" i="0" u="none" strike="noStrike" kern="1200" dirty="0" smtClean="0">
                <a:solidFill>
                  <a:schemeClr val="tx1"/>
                </a:solidFill>
                <a:effectLst/>
                <a:latin typeface="+mn-lt"/>
                <a:ea typeface="+mn-ea"/>
                <a:cs typeface="+mn-cs"/>
                <a:hlinkClick r:id="rId19" tooltip="Subnetwork Access Protocol"/>
              </a:rPr>
              <a:t>SNAP</a:t>
            </a:r>
            <a:r>
              <a:rPr lang="en-US" sz="1200" b="0" i="0" kern="1200" dirty="0" smtClean="0">
                <a:solidFill>
                  <a:schemeClr val="tx1"/>
                </a:solidFill>
                <a:effectLst/>
                <a:latin typeface="+mn-lt"/>
                <a:ea typeface="+mn-ea"/>
                <a:cs typeface="+mn-cs"/>
              </a:rPr>
              <a:t> in Wireless LAN.</a:t>
            </a:r>
          </a:p>
          <a:p>
            <a:r>
              <a:rPr lang="en-US" sz="1200" b="1" i="0" kern="1200" dirty="0" smtClean="0">
                <a:solidFill>
                  <a:schemeClr val="tx1"/>
                </a:solidFill>
                <a:effectLst/>
                <a:latin typeface="+mn-lt"/>
                <a:ea typeface="+mn-ea"/>
                <a:cs typeface="+mn-cs"/>
              </a:rPr>
              <a:t>AVCTP</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20" tooltip="Edit section: AVCTP"/>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a:t>
            </a:r>
            <a:r>
              <a:rPr lang="en-US" sz="1200" b="0" i="1" kern="1200" dirty="0" smtClean="0">
                <a:solidFill>
                  <a:schemeClr val="tx1"/>
                </a:solidFill>
                <a:effectLst/>
                <a:latin typeface="+mn-lt"/>
                <a:ea typeface="+mn-ea"/>
                <a:cs typeface="+mn-cs"/>
              </a:rPr>
              <a:t>Audio/Video Control Transport Protocol</a:t>
            </a:r>
            <a:r>
              <a:rPr lang="en-US" sz="1200" b="0" i="0" kern="1200" dirty="0" smtClean="0">
                <a:solidFill>
                  <a:schemeClr val="tx1"/>
                </a:solidFill>
                <a:effectLst/>
                <a:latin typeface="+mn-lt"/>
                <a:ea typeface="+mn-ea"/>
                <a:cs typeface="+mn-cs"/>
              </a:rPr>
              <a:t> (AVCTP) is used by the remote control profile to transfer AV/C commands over an L2CAP channel. The music control buttons on a stereo headset use this protocol to control the music player.</a:t>
            </a:r>
          </a:p>
          <a:p>
            <a:r>
              <a:rPr lang="en-US" sz="1200" b="1" i="0" kern="1200" dirty="0" smtClean="0">
                <a:solidFill>
                  <a:schemeClr val="tx1"/>
                </a:solidFill>
                <a:effectLst/>
                <a:latin typeface="+mn-lt"/>
                <a:ea typeface="+mn-ea"/>
                <a:cs typeface="+mn-cs"/>
              </a:rPr>
              <a:t>AVDTP</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21" tooltip="Edit section: AVDTP"/>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a:t>
            </a:r>
            <a:r>
              <a:rPr lang="en-US" sz="1200" b="0" i="1" kern="1200" dirty="0" smtClean="0">
                <a:solidFill>
                  <a:schemeClr val="tx1"/>
                </a:solidFill>
                <a:effectLst/>
                <a:latin typeface="+mn-lt"/>
                <a:ea typeface="+mn-ea"/>
                <a:cs typeface="+mn-cs"/>
              </a:rPr>
              <a:t>Audio/Video Distribution Transport Protocol</a:t>
            </a:r>
            <a:r>
              <a:rPr lang="en-US" sz="1200" b="0" i="0" kern="1200" dirty="0" smtClean="0">
                <a:solidFill>
                  <a:schemeClr val="tx1"/>
                </a:solidFill>
                <a:effectLst/>
                <a:latin typeface="+mn-lt"/>
                <a:ea typeface="+mn-ea"/>
                <a:cs typeface="+mn-cs"/>
              </a:rPr>
              <a:t> (AVDTP) is used by the advanced audio distribution profile to stream music to stereo headsets over an L2CAP channel intended for video distribution profile in the Bluetooth transmission.</a:t>
            </a:r>
          </a:p>
          <a:p>
            <a:r>
              <a:rPr lang="en-US" sz="1200" b="1" i="0" kern="1200" dirty="0" smtClean="0">
                <a:solidFill>
                  <a:schemeClr val="tx1"/>
                </a:solidFill>
                <a:effectLst/>
                <a:latin typeface="+mn-lt"/>
                <a:ea typeface="+mn-ea"/>
                <a:cs typeface="+mn-cs"/>
              </a:rPr>
              <a:t>TCS</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22" tooltip="Edit section: TCS"/>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a:t>
            </a:r>
            <a:r>
              <a:rPr lang="en-US" sz="1200" b="0" i="1" kern="1200" dirty="0" smtClean="0">
                <a:solidFill>
                  <a:schemeClr val="tx1"/>
                </a:solidFill>
                <a:effectLst/>
                <a:latin typeface="+mn-lt"/>
                <a:ea typeface="+mn-ea"/>
                <a:cs typeface="+mn-cs"/>
              </a:rPr>
              <a:t>Telephony Control Protocol – Binary</a:t>
            </a:r>
            <a:r>
              <a:rPr lang="en-US" sz="1200" b="0" i="0" kern="1200" dirty="0" smtClean="0">
                <a:solidFill>
                  <a:schemeClr val="tx1"/>
                </a:solidFill>
                <a:effectLst/>
                <a:latin typeface="+mn-lt"/>
                <a:ea typeface="+mn-ea"/>
                <a:cs typeface="+mn-cs"/>
              </a:rPr>
              <a:t> (TCS BIN) is the bit-oriented protocol that defines the call control signaling for the establishment of voice and data calls between Bluetooth devices. Additionally, "TCS BIN defines mobility management procedures for handling groups of Bluetooth TCS devices."</a:t>
            </a:r>
          </a:p>
          <a:p>
            <a:r>
              <a:rPr lang="en-US" sz="1200" b="0" i="0" kern="1200" dirty="0" smtClean="0">
                <a:solidFill>
                  <a:schemeClr val="tx1"/>
                </a:solidFill>
                <a:effectLst/>
                <a:latin typeface="+mn-lt"/>
                <a:ea typeface="+mn-ea"/>
                <a:cs typeface="+mn-cs"/>
              </a:rPr>
              <a:t>TCS-BIN is only used by the cordless telephony profile, which failed to attract implementers. As such it is only of historical interest.</a:t>
            </a:r>
          </a:p>
          <a:p>
            <a:r>
              <a:rPr lang="en-US" sz="1200" b="1" i="0" kern="1200" dirty="0" smtClean="0">
                <a:solidFill>
                  <a:schemeClr val="tx1"/>
                </a:solidFill>
                <a:effectLst/>
                <a:latin typeface="+mn-lt"/>
                <a:ea typeface="+mn-ea"/>
                <a:cs typeface="+mn-cs"/>
              </a:rPr>
              <a:t>Adopted protocols</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23" tooltip="Edit section: Adopted protocols"/>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Adopted protocols are defined by other standards-making organizations and incorporated into Bluetooth’s protocol stack, allowing Bluetooth to code protocols only when necessary. The adopted protocols include:</a:t>
            </a:r>
          </a:p>
          <a:p>
            <a:r>
              <a:rPr lang="en-US" sz="1200" b="1" i="0" u="none" strike="noStrike" kern="1200" dirty="0" smtClean="0">
                <a:solidFill>
                  <a:schemeClr val="tx1"/>
                </a:solidFill>
                <a:effectLst/>
                <a:latin typeface="+mn-lt"/>
                <a:ea typeface="+mn-ea"/>
                <a:cs typeface="+mn-cs"/>
                <a:hlinkClick r:id="rId24" tooltip="Point-to-Point Protocol"/>
              </a:rPr>
              <a:t>Point-to-Point Protocol</a:t>
            </a:r>
            <a:r>
              <a:rPr lang="en-US" sz="1200" b="1" i="0" kern="1200" dirty="0" smtClean="0">
                <a:solidFill>
                  <a:schemeClr val="tx1"/>
                </a:solidFill>
                <a:effectLst/>
                <a:latin typeface="+mn-lt"/>
                <a:ea typeface="+mn-ea"/>
                <a:cs typeface="+mn-cs"/>
              </a:rPr>
              <a:t> (PPP)</a:t>
            </a:r>
            <a:r>
              <a:rPr lang="en-US" sz="1200" b="0" i="0" kern="1200" dirty="0" smtClean="0">
                <a:solidFill>
                  <a:schemeClr val="tx1"/>
                </a:solidFill>
                <a:effectLst/>
                <a:latin typeface="+mn-lt"/>
                <a:ea typeface="+mn-ea"/>
                <a:cs typeface="+mn-cs"/>
              </a:rPr>
              <a:t>: Internet standard protocol for transporting </a:t>
            </a:r>
            <a:r>
              <a:rPr lang="en-US" sz="1200" b="0" i="0" u="none" strike="noStrike" kern="1200" dirty="0" smtClean="0">
                <a:solidFill>
                  <a:schemeClr val="tx1"/>
                </a:solidFill>
                <a:effectLst/>
                <a:latin typeface="+mn-lt"/>
                <a:ea typeface="+mn-ea"/>
                <a:cs typeface="+mn-cs"/>
                <a:hlinkClick r:id="rId25" tooltip="IP datagram"/>
              </a:rPr>
              <a:t>IP datagrams</a:t>
            </a:r>
            <a:r>
              <a:rPr lang="en-US" sz="1200" b="0" i="0" kern="1200" dirty="0" smtClean="0">
                <a:solidFill>
                  <a:schemeClr val="tx1"/>
                </a:solidFill>
                <a:effectLst/>
                <a:latin typeface="+mn-lt"/>
                <a:ea typeface="+mn-ea"/>
                <a:cs typeface="+mn-cs"/>
              </a:rPr>
              <a:t> over a point-to-point link.</a:t>
            </a:r>
          </a:p>
          <a:p>
            <a:r>
              <a:rPr lang="en-US" sz="1200" b="1" i="0" u="none" strike="noStrike" kern="1200" dirty="0" smtClean="0">
                <a:solidFill>
                  <a:schemeClr val="tx1"/>
                </a:solidFill>
                <a:effectLst/>
                <a:latin typeface="+mn-lt"/>
                <a:ea typeface="+mn-ea"/>
                <a:cs typeface="+mn-cs"/>
                <a:hlinkClick r:id="rId26" tooltip="TCP/IP"/>
              </a:rPr>
              <a:t>TCP/IP</a:t>
            </a:r>
            <a:r>
              <a:rPr lang="en-US" sz="1200" b="1" i="0" kern="1200" dirty="0" smtClean="0">
                <a:solidFill>
                  <a:schemeClr val="tx1"/>
                </a:solidFill>
                <a:effectLst/>
                <a:latin typeface="+mn-lt"/>
                <a:ea typeface="+mn-ea"/>
                <a:cs typeface="+mn-cs"/>
              </a:rPr>
              <a:t>/UDP</a:t>
            </a:r>
            <a:r>
              <a:rPr lang="en-US" sz="1200" b="0" i="0" kern="1200" dirty="0" smtClean="0">
                <a:solidFill>
                  <a:schemeClr val="tx1"/>
                </a:solidFill>
                <a:effectLst/>
                <a:latin typeface="+mn-lt"/>
                <a:ea typeface="+mn-ea"/>
                <a:cs typeface="+mn-cs"/>
              </a:rPr>
              <a:t>: Foundation Protocols for TCP/IP protocol suite</a:t>
            </a:r>
          </a:p>
          <a:p>
            <a:r>
              <a:rPr lang="en-US" sz="1200" b="1" i="0" u="none" strike="noStrike" kern="1200" dirty="0" smtClean="0">
                <a:solidFill>
                  <a:schemeClr val="tx1"/>
                </a:solidFill>
                <a:effectLst/>
                <a:latin typeface="+mn-lt"/>
                <a:ea typeface="+mn-ea"/>
                <a:cs typeface="+mn-cs"/>
                <a:hlinkClick r:id="rId27" tooltip="OBject EXchange"/>
              </a:rPr>
              <a:t>Object Exchange Protocol</a:t>
            </a:r>
            <a:r>
              <a:rPr lang="en-US" sz="1200" b="1" i="0" kern="1200" dirty="0" smtClean="0">
                <a:solidFill>
                  <a:schemeClr val="tx1"/>
                </a:solidFill>
                <a:effectLst/>
                <a:latin typeface="+mn-lt"/>
                <a:ea typeface="+mn-ea"/>
                <a:cs typeface="+mn-cs"/>
              </a:rPr>
              <a:t> (OBEX)</a:t>
            </a:r>
            <a:r>
              <a:rPr lang="en-US" sz="1200" b="0" i="0" kern="1200" dirty="0" smtClean="0">
                <a:solidFill>
                  <a:schemeClr val="tx1"/>
                </a:solidFill>
                <a:effectLst/>
                <a:latin typeface="+mn-lt"/>
                <a:ea typeface="+mn-ea"/>
                <a:cs typeface="+mn-cs"/>
              </a:rPr>
              <a:t>: Session-layer protocol for the exchange of objects, providing a model for object and operation representation</a:t>
            </a:r>
          </a:p>
          <a:p>
            <a:r>
              <a:rPr lang="en-US" sz="1200" b="1" i="0" u="none" strike="noStrike" kern="1200" dirty="0" smtClean="0">
                <a:solidFill>
                  <a:schemeClr val="tx1"/>
                </a:solidFill>
                <a:effectLst/>
                <a:latin typeface="+mn-lt"/>
                <a:ea typeface="+mn-ea"/>
                <a:cs typeface="+mn-cs"/>
                <a:hlinkClick r:id="rId28" tooltip="Wireless Application Protocol"/>
              </a:rPr>
              <a:t>Wireless Application Environment/Wireless Application Protocol</a:t>
            </a:r>
            <a:r>
              <a:rPr lang="en-US" sz="1200" b="1" i="0" kern="1200" dirty="0" smtClean="0">
                <a:solidFill>
                  <a:schemeClr val="tx1"/>
                </a:solidFill>
                <a:effectLst/>
                <a:latin typeface="+mn-lt"/>
                <a:ea typeface="+mn-ea"/>
                <a:cs typeface="+mn-cs"/>
              </a:rPr>
              <a:t> (WAE/WAP)</a:t>
            </a:r>
            <a:r>
              <a:rPr lang="en-US" sz="1200" b="0" i="0" kern="1200" dirty="0" smtClean="0">
                <a:solidFill>
                  <a:schemeClr val="tx1"/>
                </a:solidFill>
                <a:effectLst/>
                <a:latin typeface="+mn-lt"/>
                <a:ea typeface="+mn-ea"/>
                <a:cs typeface="+mn-cs"/>
              </a:rPr>
              <a:t>: WAE specifies an application framework for wireless devices and WAP is an open standard to provide mobile users access to telephony and information services.</a:t>
            </a:r>
            <a:r>
              <a:rPr lang="en-US" sz="1200" b="0" i="0" u="none" strike="noStrike" kern="1200" baseline="30000" dirty="0" smtClean="0">
                <a:solidFill>
                  <a:schemeClr val="tx1"/>
                </a:solidFill>
                <a:effectLst/>
                <a:latin typeface="+mn-lt"/>
                <a:ea typeface="+mn-ea"/>
                <a:cs typeface="+mn-cs"/>
                <a:hlinkClick r:id="rId6"/>
              </a:rPr>
              <a:t>[78]</a:t>
            </a:r>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Baseband error correction</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29" tooltip="Edit section: Baseband error correction"/>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Depending on packet type, individual packets may be protected by </a:t>
            </a:r>
            <a:r>
              <a:rPr lang="en-US" sz="1200" b="0" i="0" u="none" strike="noStrike" kern="1200" dirty="0" smtClean="0">
                <a:solidFill>
                  <a:schemeClr val="tx1"/>
                </a:solidFill>
                <a:effectLst/>
                <a:latin typeface="+mn-lt"/>
                <a:ea typeface="+mn-ea"/>
                <a:cs typeface="+mn-cs"/>
                <a:hlinkClick r:id="rId30" tooltip="Error correction"/>
              </a:rPr>
              <a:t>error correction</a:t>
            </a:r>
            <a:r>
              <a:rPr lang="en-US" sz="1200" b="0" i="0" kern="1200" dirty="0" smtClean="0">
                <a:solidFill>
                  <a:schemeClr val="tx1"/>
                </a:solidFill>
                <a:effectLst/>
                <a:latin typeface="+mn-lt"/>
                <a:ea typeface="+mn-ea"/>
                <a:cs typeface="+mn-cs"/>
              </a:rPr>
              <a:t>, either 1/3 rate </a:t>
            </a:r>
            <a:r>
              <a:rPr lang="en-US" sz="1200" b="0" i="0" u="none" strike="noStrike" kern="1200" dirty="0" smtClean="0">
                <a:solidFill>
                  <a:schemeClr val="tx1"/>
                </a:solidFill>
                <a:effectLst/>
                <a:latin typeface="+mn-lt"/>
                <a:ea typeface="+mn-ea"/>
                <a:cs typeface="+mn-cs"/>
                <a:hlinkClick r:id="rId31" tooltip="Forward error correction"/>
              </a:rPr>
              <a:t>forward error correction</a:t>
            </a:r>
            <a:r>
              <a:rPr lang="en-US" sz="1200" b="0" i="0" kern="1200" dirty="0" smtClean="0">
                <a:solidFill>
                  <a:schemeClr val="tx1"/>
                </a:solidFill>
                <a:effectLst/>
                <a:latin typeface="+mn-lt"/>
                <a:ea typeface="+mn-ea"/>
                <a:cs typeface="+mn-cs"/>
              </a:rPr>
              <a:t> (FEC) or 2/3 rate. In addition, packets with CRC will be retransmitted until acknowledged by </a:t>
            </a:r>
            <a:r>
              <a:rPr lang="en-US" sz="1200" b="0" i="0" u="none" strike="noStrike" kern="1200" dirty="0" smtClean="0">
                <a:solidFill>
                  <a:schemeClr val="tx1"/>
                </a:solidFill>
                <a:effectLst/>
                <a:latin typeface="+mn-lt"/>
                <a:ea typeface="+mn-ea"/>
                <a:cs typeface="+mn-cs"/>
                <a:hlinkClick r:id="rId32" tooltip="Automatic repeat request"/>
              </a:rPr>
              <a:t>automatic repeat request</a:t>
            </a:r>
            <a:r>
              <a:rPr lang="en-US" sz="1200" b="0" i="0" kern="1200" dirty="0" smtClean="0">
                <a:solidFill>
                  <a:schemeClr val="tx1"/>
                </a:solidFill>
                <a:effectLst/>
                <a:latin typeface="+mn-lt"/>
                <a:ea typeface="+mn-ea"/>
                <a:cs typeface="+mn-cs"/>
              </a:rPr>
              <a:t> (ARQ).</a:t>
            </a:r>
          </a:p>
          <a:p>
            <a:r>
              <a:rPr lang="en-US" sz="1200" b="1" i="0" kern="1200" dirty="0" smtClean="0">
                <a:solidFill>
                  <a:schemeClr val="tx1"/>
                </a:solidFill>
                <a:effectLst/>
                <a:latin typeface="+mn-lt"/>
                <a:ea typeface="+mn-ea"/>
                <a:cs typeface="+mn-cs"/>
              </a:rPr>
              <a:t>Setting up connections</a:t>
            </a:r>
            <a:r>
              <a:rPr lang="en-US" sz="1200" b="0" i="0"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hlinkClick r:id="rId33" tooltip="Edit section: Setting up connections"/>
              </a:rPr>
              <a:t>edit</a:t>
            </a:r>
            <a:r>
              <a:rPr lang="en-US" sz="1200" b="0" i="0" kern="120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Any Bluetooth device in </a:t>
            </a:r>
            <a:r>
              <a:rPr lang="en-US" sz="1200" b="0" i="1" kern="1200" dirty="0" smtClean="0">
                <a:solidFill>
                  <a:schemeClr val="tx1"/>
                </a:solidFill>
                <a:effectLst/>
                <a:latin typeface="+mn-lt"/>
                <a:ea typeface="+mn-ea"/>
                <a:cs typeface="+mn-cs"/>
              </a:rPr>
              <a:t>discoverable mode</a:t>
            </a:r>
            <a:r>
              <a:rPr lang="en-US" sz="1200" b="0" i="0" kern="1200" dirty="0" smtClean="0">
                <a:solidFill>
                  <a:schemeClr val="tx1"/>
                </a:solidFill>
                <a:effectLst/>
                <a:latin typeface="+mn-lt"/>
                <a:ea typeface="+mn-ea"/>
                <a:cs typeface="+mn-cs"/>
              </a:rPr>
              <a:t> transmits the following information on demand:</a:t>
            </a:r>
          </a:p>
          <a:p>
            <a:r>
              <a:rPr lang="en-US" sz="1200" b="0" i="0" kern="1200" dirty="0" smtClean="0">
                <a:solidFill>
                  <a:schemeClr val="tx1"/>
                </a:solidFill>
                <a:effectLst/>
                <a:latin typeface="+mn-lt"/>
                <a:ea typeface="+mn-ea"/>
                <a:cs typeface="+mn-cs"/>
              </a:rPr>
              <a:t>Device name</a:t>
            </a:r>
          </a:p>
          <a:p>
            <a:r>
              <a:rPr lang="en-US" sz="1200" b="0" i="0" kern="1200" dirty="0" smtClean="0">
                <a:solidFill>
                  <a:schemeClr val="tx1"/>
                </a:solidFill>
                <a:effectLst/>
                <a:latin typeface="+mn-lt"/>
                <a:ea typeface="+mn-ea"/>
                <a:cs typeface="+mn-cs"/>
              </a:rPr>
              <a:t>Device class</a:t>
            </a:r>
          </a:p>
          <a:p>
            <a:r>
              <a:rPr lang="en-US" sz="1200" b="0" i="0" kern="1200" dirty="0" smtClean="0">
                <a:solidFill>
                  <a:schemeClr val="tx1"/>
                </a:solidFill>
                <a:effectLst/>
                <a:latin typeface="+mn-lt"/>
                <a:ea typeface="+mn-ea"/>
                <a:cs typeface="+mn-cs"/>
              </a:rPr>
              <a:t>List of services</a:t>
            </a:r>
          </a:p>
          <a:p>
            <a:r>
              <a:rPr lang="en-US" sz="1200" b="0" i="0" kern="1200" dirty="0" smtClean="0">
                <a:solidFill>
                  <a:schemeClr val="tx1"/>
                </a:solidFill>
                <a:effectLst/>
                <a:latin typeface="+mn-lt"/>
                <a:ea typeface="+mn-ea"/>
                <a:cs typeface="+mn-cs"/>
              </a:rPr>
              <a:t>Technical information (for example: device features, manufacturer, Bluetooth specification used, clock offset)</a:t>
            </a:r>
          </a:p>
          <a:p>
            <a:r>
              <a:rPr lang="en-US" sz="1200" b="0" i="0" kern="1200" dirty="0" smtClean="0">
                <a:solidFill>
                  <a:schemeClr val="tx1"/>
                </a:solidFill>
                <a:effectLst/>
                <a:latin typeface="+mn-lt"/>
                <a:ea typeface="+mn-ea"/>
                <a:cs typeface="+mn-cs"/>
              </a:rPr>
              <a:t>Any device may perform an inquiry to find other devices to connect to, and any device can be configured to respond to such inquiries. However, if the device trying to connect knows the address of the device, it always responds to direct connection requests and transmits the information shown in the list above if requested. Use of a device's services may require pairing or acceptance by its owner, but the connection itself can be initiated by any device and held until it goes out of range. Some devices can be connected to only one device at a time, and connecting to them prevents them from connecting to other devices and appearing in inquiries until they disconnect from the other device.</a:t>
            </a:r>
          </a:p>
          <a:p>
            <a:r>
              <a:rPr lang="en-US" sz="1200" b="0" i="0" kern="1200" dirty="0" smtClean="0">
                <a:solidFill>
                  <a:schemeClr val="tx1"/>
                </a:solidFill>
                <a:effectLst/>
                <a:latin typeface="+mn-lt"/>
                <a:ea typeface="+mn-ea"/>
                <a:cs typeface="+mn-cs"/>
              </a:rPr>
              <a:t>Every device has a unique 48-bit address. However, these addresses are generally not shown in inquiries. Instead, friendly Bluetooth names are used, which can be set by the user. This name appears when another user scans for devices and in lists of paired devices.</a:t>
            </a:r>
          </a:p>
          <a:p>
            <a:r>
              <a:rPr lang="en-US" sz="1200" b="0" i="0" kern="1200" dirty="0" smtClean="0">
                <a:solidFill>
                  <a:schemeClr val="tx1"/>
                </a:solidFill>
                <a:effectLst/>
                <a:latin typeface="+mn-lt"/>
                <a:ea typeface="+mn-ea"/>
                <a:cs typeface="+mn-cs"/>
              </a:rPr>
              <a:t>Most cellular phones have the Bluetooth name set to the manufacturer and model of the phone by default. Most cellular phones and laptops show only the Bluetooth names and special programs are required to get additional information about remote devices. This can be confusing as, for example, there could be several cellular phones in range named </a:t>
            </a:r>
            <a:r>
              <a:rPr lang="en-US" sz="1200" b="0" i="0" u="none" strike="noStrike" kern="1200" dirty="0" smtClean="0">
                <a:solidFill>
                  <a:schemeClr val="tx1"/>
                </a:solidFill>
                <a:effectLst/>
                <a:latin typeface="+mn-lt"/>
                <a:ea typeface="+mn-ea"/>
                <a:cs typeface="+mn-cs"/>
                <a:hlinkClick r:id="rId34" tooltip="Sony Ericsson T610"/>
              </a:rPr>
              <a:t>T610</a:t>
            </a:r>
            <a:r>
              <a:rPr lang="en-US" sz="1200" b="0" i="0" kern="1200" dirty="0" smtClean="0">
                <a:solidFill>
                  <a:schemeClr val="tx1"/>
                </a:solidFill>
                <a:effectLst/>
                <a:latin typeface="+mn-lt"/>
                <a:ea typeface="+mn-ea"/>
                <a:cs typeface="+mn-cs"/>
              </a:rPr>
              <a:t> (see </a:t>
            </a:r>
            <a:r>
              <a:rPr lang="en-US" sz="1200" b="0" i="0" u="none" strike="noStrike" kern="1200" dirty="0" err="1" smtClean="0">
                <a:solidFill>
                  <a:schemeClr val="tx1"/>
                </a:solidFill>
                <a:effectLst/>
                <a:latin typeface="+mn-lt"/>
                <a:ea typeface="+mn-ea"/>
                <a:cs typeface="+mn-cs"/>
                <a:hlinkClick r:id="rId35" tooltip="Bluejacking"/>
              </a:rPr>
              <a:t>Bluejacking</a:t>
            </a:r>
            <a:r>
              <a:rPr lang="en-US" sz="1200" b="0" i="0" kern="1200" dirty="0" smtClean="0">
                <a:solidFill>
                  <a:schemeClr val="tx1"/>
                </a:solidFill>
                <a:effectLst/>
                <a:latin typeface="+mn-lt"/>
                <a:ea typeface="+mn-ea"/>
                <a:cs typeface="+mn-cs"/>
              </a:rPr>
              <a:t>).</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412DD735-EDB6-41DC-8A1F-2B98F462F40A}" type="slidenum">
              <a:rPr lang="en-US" smtClean="0"/>
              <a:pPr/>
              <a:t>5</a:t>
            </a:fld>
            <a:endParaRPr lang="en-US"/>
          </a:p>
        </p:txBody>
      </p:sp>
    </p:spTree>
    <p:extLst>
      <p:ext uri="{BB962C8B-B14F-4D97-AF65-F5344CB8AC3E}">
        <p14:creationId xmlns:p14="http://schemas.microsoft.com/office/powerpoint/2010/main" val="1408941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buClr>
                <a:schemeClr val="accent1"/>
              </a:buClr>
            </a:pPr>
            <a:r>
              <a:rPr lang="en-US" b="1" dirty="0" smtClean="0"/>
              <a:t>RFCOMM: Radio Frequency Communications</a:t>
            </a:r>
          </a:p>
          <a:p>
            <a:pPr lvl="2">
              <a:buClr>
                <a:schemeClr val="accent1"/>
              </a:buClr>
            </a:pPr>
            <a:r>
              <a:rPr lang="en-US" b="1" dirty="0" smtClean="0"/>
              <a:t>A cable replacement protocol</a:t>
            </a:r>
          </a:p>
          <a:p>
            <a:pPr lvl="2">
              <a:buClr>
                <a:schemeClr val="accent1"/>
              </a:buClr>
            </a:pPr>
            <a:r>
              <a:rPr lang="en-US" b="1" dirty="0" smtClean="0"/>
              <a:t>To provide for binary data transport</a:t>
            </a:r>
          </a:p>
          <a:p>
            <a:pPr lvl="1">
              <a:buClr>
                <a:schemeClr val="accent1"/>
              </a:buClr>
            </a:pPr>
            <a:r>
              <a:rPr lang="en-US" b="1" dirty="0" smtClean="0"/>
              <a:t>TCS: Telephony Control Protocol</a:t>
            </a:r>
          </a:p>
          <a:p>
            <a:pPr lvl="1">
              <a:buClr>
                <a:schemeClr val="accent1"/>
              </a:buClr>
            </a:pPr>
            <a:r>
              <a:rPr lang="en-US" b="1" dirty="0" smtClean="0"/>
              <a:t>OBEX: Object Exchange Protocol</a:t>
            </a:r>
          </a:p>
          <a:p>
            <a:endParaRPr lang="en-US" dirty="0"/>
          </a:p>
        </p:txBody>
      </p:sp>
      <p:sp>
        <p:nvSpPr>
          <p:cNvPr id="4" name="Slide Number Placeholder 3"/>
          <p:cNvSpPr>
            <a:spLocks noGrp="1"/>
          </p:cNvSpPr>
          <p:nvPr>
            <p:ph type="sldNum" sz="quarter" idx="10"/>
          </p:nvPr>
        </p:nvSpPr>
        <p:spPr/>
        <p:txBody>
          <a:bodyPr/>
          <a:lstStyle/>
          <a:p>
            <a:fld id="{412DD735-EDB6-41DC-8A1F-2B98F462F40A}" type="slidenum">
              <a:rPr lang="en-US" smtClean="0"/>
              <a:pPr/>
              <a:t>7</a:t>
            </a:fld>
            <a:endParaRPr lang="en-US"/>
          </a:p>
        </p:txBody>
      </p:sp>
    </p:spTree>
    <p:extLst>
      <p:ext uri="{BB962C8B-B14F-4D97-AF65-F5344CB8AC3E}">
        <p14:creationId xmlns:p14="http://schemas.microsoft.com/office/powerpoint/2010/main" val="200772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3092354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110413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4629234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3237071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6727666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1">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291D0C-A58D-4FE6-B654-B11D31949D88}" type="datetimeFigureOut">
              <a:rPr lang="en-US" smtClean="0"/>
              <a:pPr/>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558562-3721-4F38-A923-AF7DE2877E65}"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
        <p:nvSpPr>
          <p:cNvPr id="10" name="Rectangle 9"/>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7356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291D0C-A58D-4FE6-B654-B11D31949D88}" type="datetimeFigureOut">
              <a:rPr lang="en-US" smtClean="0"/>
              <a:pPr/>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558562-3721-4F38-A923-AF7DE2877E65}" type="slidenum">
              <a:rPr lang="en-US" smtClean="0"/>
              <a:pPr/>
              <a:t>‹#›</a:t>
            </a:fld>
            <a:endParaRPr lang="en-US"/>
          </a:p>
        </p:txBody>
      </p:sp>
      <p:sp>
        <p:nvSpPr>
          <p:cNvPr id="8" name="Rectangle 7"/>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Tree>
    <p:extLst>
      <p:ext uri="{BB962C8B-B14F-4D97-AF65-F5344CB8AC3E}">
        <p14:creationId xmlns:p14="http://schemas.microsoft.com/office/powerpoint/2010/main" val="1200949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291D0C-A58D-4FE6-B654-B11D31949D88}" type="datetimeFigureOut">
              <a:rPr lang="en-US" smtClean="0"/>
              <a:pPr/>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558562-3721-4F38-A923-AF7DE2877E65}" type="slidenum">
              <a:rPr lang="en-US" smtClean="0"/>
              <a:pPr/>
              <a:t>‹#›</a:t>
            </a:fld>
            <a:endParaRPr lang="en-US"/>
          </a:p>
        </p:txBody>
      </p:sp>
      <p:sp>
        <p:nvSpPr>
          <p:cNvPr id="8" name="Rectangle 7"/>
          <p:cNvSpPr/>
          <p:nvPr userDrawn="1"/>
        </p:nvSpPr>
        <p:spPr>
          <a:xfrm>
            <a:off x="114300" y="328608"/>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42870"/>
            <a:ext cx="1457324" cy="528868"/>
          </a:xfrm>
          <a:prstGeom prst="rect">
            <a:avLst/>
          </a:prstGeom>
        </p:spPr>
      </p:pic>
    </p:spTree>
    <p:extLst>
      <p:ext uri="{BB962C8B-B14F-4D97-AF65-F5344CB8AC3E}">
        <p14:creationId xmlns:p14="http://schemas.microsoft.com/office/powerpoint/2010/main" val="4213080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291D0C-A58D-4FE6-B654-B11D31949D88}" type="datetimeFigureOut">
              <a:rPr lang="en-US" smtClean="0"/>
              <a:pPr/>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558562-3721-4F38-A923-AF7DE2877E65}"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
        <p:nvSpPr>
          <p:cNvPr id="10" name="Rectangle 9"/>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6490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b="1">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291D0C-A58D-4FE6-B654-B11D31949D88}" type="datetimeFigureOut">
              <a:rPr lang="en-US" smtClean="0"/>
              <a:pPr/>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558562-3721-4F38-A923-AF7DE2877E65}" type="slidenum">
              <a:rPr lang="en-US" smtClean="0"/>
              <a:pPr/>
              <a:t>‹#›</a:t>
            </a:fld>
            <a:endParaRPr lang="en-US"/>
          </a:p>
        </p:txBody>
      </p:sp>
      <p:sp>
        <p:nvSpPr>
          <p:cNvPr id="8" name="Rectangle 7"/>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Tree>
    <p:extLst>
      <p:ext uri="{BB962C8B-B14F-4D97-AF65-F5344CB8AC3E}">
        <p14:creationId xmlns:p14="http://schemas.microsoft.com/office/powerpoint/2010/main" val="121696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291D0C-A58D-4FE6-B654-B11D31949D88}" type="datetimeFigureOut">
              <a:rPr lang="en-US" smtClean="0"/>
              <a:pPr/>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558562-3721-4F38-A923-AF7DE2877E65}" type="slidenum">
              <a:rPr lang="en-US" smtClean="0"/>
              <a:pPr/>
              <a:t>‹#›</a:t>
            </a:fld>
            <a:endParaRPr lang="en-US"/>
          </a:p>
        </p:txBody>
      </p:sp>
      <p:sp>
        <p:nvSpPr>
          <p:cNvPr id="9" name="Rectangle 8"/>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Tree>
    <p:extLst>
      <p:ext uri="{BB962C8B-B14F-4D97-AF65-F5344CB8AC3E}">
        <p14:creationId xmlns:p14="http://schemas.microsoft.com/office/powerpoint/2010/main" val="698210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291D0C-A58D-4FE6-B654-B11D31949D88}" type="datetimeFigureOut">
              <a:rPr lang="en-US" smtClean="0"/>
              <a:pPr/>
              <a:t>10/26/2016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558562-3721-4F38-A923-AF7DE2877E65}" type="slidenum">
              <a:rPr lang="en-US" smtClean="0"/>
              <a:pPr/>
              <a:t>‹#›</a:t>
            </a:fld>
            <a:endParaRPr lang="en-US"/>
          </a:p>
        </p:txBody>
      </p:sp>
      <p:sp>
        <p:nvSpPr>
          <p:cNvPr id="11" name="Rectangle 10"/>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Tree>
    <p:extLst>
      <p:ext uri="{BB962C8B-B14F-4D97-AF65-F5344CB8AC3E}">
        <p14:creationId xmlns:p14="http://schemas.microsoft.com/office/powerpoint/2010/main" val="620386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38291D0C-A58D-4FE6-B654-B11D31949D88}" type="datetimeFigureOut">
              <a:rPr lang="en-US" smtClean="0"/>
              <a:pPr/>
              <a:t>10/26/2016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558562-3721-4F38-A923-AF7DE2877E65}" type="slidenum">
              <a:rPr lang="en-US" smtClean="0"/>
              <a:pPr/>
              <a:t>‹#›</a:t>
            </a:fld>
            <a:endParaRPr lang="en-US"/>
          </a:p>
        </p:txBody>
      </p:sp>
      <p:sp>
        <p:nvSpPr>
          <p:cNvPr id="7" name="Rectangle 6"/>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Tree>
    <p:extLst>
      <p:ext uri="{BB962C8B-B14F-4D97-AF65-F5344CB8AC3E}">
        <p14:creationId xmlns:p14="http://schemas.microsoft.com/office/powerpoint/2010/main" val="2620844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291D0C-A58D-4FE6-B654-B11D31949D88}" type="datetimeFigureOut">
              <a:rPr lang="en-US" smtClean="0"/>
              <a:pPr/>
              <a:t>10/26/2016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558562-3721-4F38-A923-AF7DE2877E65}" type="slidenum">
              <a:rPr lang="en-US" smtClean="0"/>
              <a:pPr/>
              <a:t>‹#›</a:t>
            </a:fld>
            <a:endParaRPr lang="en-US"/>
          </a:p>
        </p:txBody>
      </p:sp>
      <p:sp>
        <p:nvSpPr>
          <p:cNvPr id="6" name="Rectangle 5"/>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Tree>
    <p:extLst>
      <p:ext uri="{BB962C8B-B14F-4D97-AF65-F5344CB8AC3E}">
        <p14:creationId xmlns:p14="http://schemas.microsoft.com/office/powerpoint/2010/main" val="1597533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291D0C-A58D-4FE6-B654-B11D31949D88}" type="datetimeFigureOut">
              <a:rPr lang="en-US" smtClean="0"/>
              <a:pPr/>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558562-3721-4F38-A923-AF7DE2877E65}" type="slidenum">
              <a:rPr lang="en-US" smtClean="0"/>
              <a:pPr/>
              <a:t>‹#›</a:t>
            </a:fld>
            <a:endParaRPr lang="en-US"/>
          </a:p>
        </p:txBody>
      </p:sp>
      <p:sp>
        <p:nvSpPr>
          <p:cNvPr id="9" name="Rectangle 8"/>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Tree>
    <p:extLst>
      <p:ext uri="{BB962C8B-B14F-4D97-AF65-F5344CB8AC3E}">
        <p14:creationId xmlns:p14="http://schemas.microsoft.com/office/powerpoint/2010/main" val="813277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291D0C-A58D-4FE6-B654-B11D31949D88}" type="datetimeFigureOut">
              <a:rPr lang="en-US" smtClean="0"/>
              <a:pPr/>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558562-3721-4F38-A923-AF7DE2877E65}" type="slidenum">
              <a:rPr lang="en-US" smtClean="0"/>
              <a:pPr/>
              <a:t>‹#›</a:t>
            </a:fld>
            <a:endParaRPr lang="en-US"/>
          </a:p>
        </p:txBody>
      </p:sp>
      <p:sp>
        <p:nvSpPr>
          <p:cNvPr id="9" name="Rectangle 8"/>
          <p:cNvSpPr/>
          <p:nvPr userDrawn="1"/>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5138" y="71434"/>
            <a:ext cx="1457324" cy="528868"/>
          </a:xfrm>
          <a:prstGeom prst="rect">
            <a:avLst/>
          </a:prstGeom>
        </p:spPr>
      </p:pic>
    </p:spTree>
    <p:extLst>
      <p:ext uri="{BB962C8B-B14F-4D97-AF65-F5344CB8AC3E}">
        <p14:creationId xmlns:p14="http://schemas.microsoft.com/office/powerpoint/2010/main" val="2316261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291D0C-A58D-4FE6-B654-B11D31949D88}" type="datetimeFigureOut">
              <a:rPr lang="en-US" smtClean="0"/>
              <a:pPr/>
              <a:t>10/26/2016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558562-3721-4F38-A923-AF7DE2877E65}" type="slidenum">
              <a:rPr lang="en-US" smtClean="0"/>
              <a:pPr/>
              <a:t>‹#›</a:t>
            </a:fld>
            <a:endParaRPr lang="en-US"/>
          </a:p>
        </p:txBody>
      </p:sp>
    </p:spTree>
    <p:extLst>
      <p:ext uri="{BB962C8B-B14F-4D97-AF65-F5344CB8AC3E}">
        <p14:creationId xmlns:p14="http://schemas.microsoft.com/office/powerpoint/2010/main" val="2826675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algun Gothic" panose="020B0503020000020004" pitchFamily="34" charset="-127"/>
          <a:ea typeface="Malgun Gothic" panose="020B0503020000020004" pitchFamily="34" charset="-127"/>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algun Gothic" panose="020B0503020000020004" pitchFamily="34" charset="-127"/>
          <a:ea typeface="Malgun Gothic" panose="020B0503020000020004" pitchFamily="34" charset="-127"/>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algun Gothic" panose="020B0503020000020004" pitchFamily="34" charset="-127"/>
          <a:ea typeface="Malgun Gothic" panose="020B0503020000020004" pitchFamily="34" charset="-127"/>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algun Gothic" panose="020B0503020000020004" pitchFamily="34" charset="-127"/>
          <a:ea typeface="Malgun Gothic" panose="020B0503020000020004" pitchFamily="34" charset="-127"/>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algun Gothic" panose="020B0503020000020004" pitchFamily="34" charset="-127"/>
          <a:ea typeface="Malgun Gothic" panose="020B0503020000020004" pitchFamily="34" charset="-127"/>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algun Gothic" panose="020B0503020000020004" pitchFamily="34" charset="-127"/>
          <a:ea typeface="Malgun Gothic" panose="020B0503020000020004" pitchFamily="34"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flylib.com/books/en/4.215.1.116/1/" TargetMode="External"/><Relationship Id="rId5" Type="http://schemas.openxmlformats.org/officeDocument/2006/relationships/hyperlink" Target="http://www.wikipedia.org/" TargetMode="External"/><Relationship Id="rId4" Type="http://schemas.openxmlformats.org/officeDocument/2006/relationships/hyperlink" Target="http://www.bluetooth.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Wireless Communication</a:t>
            </a:r>
            <a:endParaRPr lang="en-US" dirty="0"/>
          </a:p>
        </p:txBody>
      </p:sp>
      <p:sp>
        <p:nvSpPr>
          <p:cNvPr id="3" name="Subtitle 2"/>
          <p:cNvSpPr>
            <a:spLocks noGrp="1"/>
          </p:cNvSpPr>
          <p:nvPr>
            <p:ph type="subTitle" idx="1"/>
          </p:nvPr>
        </p:nvSpPr>
        <p:spPr/>
        <p:txBody>
          <a:bodyPr>
            <a:normAutofit fontScale="70000" lnSpcReduction="20000"/>
          </a:bodyPr>
          <a:lstStyle/>
          <a:p>
            <a:r>
              <a:rPr lang="en-US" sz="3600" dirty="0" smtClean="0"/>
              <a:t>Hwajung Lee</a:t>
            </a:r>
          </a:p>
          <a:p>
            <a:endParaRPr lang="en-US" dirty="0"/>
          </a:p>
          <a:p>
            <a:endParaRPr lang="en-US" dirty="0" smtClean="0"/>
          </a:p>
          <a:p>
            <a:r>
              <a:rPr lang="en-US" dirty="0" smtClean="0"/>
              <a:t>Key Reference: </a:t>
            </a:r>
          </a:p>
          <a:p>
            <a:r>
              <a:rPr lang="en-US" dirty="0" smtClean="0"/>
              <a:t>Prof. Jong-Moon Chung’s Lecture Notes at </a:t>
            </a:r>
            <a:r>
              <a:rPr lang="en-US" dirty="0" err="1" smtClean="0"/>
              <a:t>Yonsei</a:t>
            </a:r>
            <a:r>
              <a:rPr lang="en-US" dirty="0" smtClean="0"/>
              <a:t> University</a:t>
            </a:r>
            <a:endParaRPr lang="en-US" dirty="0"/>
          </a:p>
        </p:txBody>
      </p:sp>
      <p:sp>
        <p:nvSpPr>
          <p:cNvPr id="4" name="Rectangle 3"/>
          <p:cNvSpPr/>
          <p:nvPr/>
        </p:nvSpPr>
        <p:spPr>
          <a:xfrm>
            <a:off x="114300" y="442912"/>
            <a:ext cx="10415587" cy="10001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1043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949780" y="1928423"/>
            <a:ext cx="8290112" cy="3833564"/>
          </a:xfrm>
          <a:custGeom>
            <a:avLst/>
            <a:gdLst/>
            <a:ahLst/>
            <a:cxnLst/>
            <a:rect l="l" t="t" r="r" b="b"/>
            <a:pathLst>
              <a:path w="9134475" h="4224020">
                <a:moveTo>
                  <a:pt x="0" y="4223778"/>
                </a:moveTo>
                <a:lnTo>
                  <a:pt x="9134005" y="4223778"/>
                </a:lnTo>
                <a:lnTo>
                  <a:pt x="9134005" y="0"/>
                </a:lnTo>
                <a:lnTo>
                  <a:pt x="0" y="0"/>
                </a:lnTo>
                <a:lnTo>
                  <a:pt x="0" y="4223778"/>
                </a:lnTo>
                <a:close/>
              </a:path>
            </a:pathLst>
          </a:custGeom>
          <a:solidFill>
            <a:srgbClr val="FFFFFF"/>
          </a:solidFill>
        </p:spPr>
        <p:txBody>
          <a:bodyPr wrap="square" lIns="0" tIns="0" rIns="0" bIns="0" rtlCol="0"/>
          <a:lstStyle/>
          <a:p>
            <a:endParaRPr sz="1634"/>
          </a:p>
        </p:txBody>
      </p:sp>
      <p:sp>
        <p:nvSpPr>
          <p:cNvPr id="4" name="object 4"/>
          <p:cNvSpPr/>
          <p:nvPr/>
        </p:nvSpPr>
        <p:spPr>
          <a:xfrm>
            <a:off x="9107919" y="1351970"/>
            <a:ext cx="974043" cy="290295"/>
          </a:xfrm>
          <a:prstGeom prst="rect">
            <a:avLst/>
          </a:prstGeom>
          <a:blipFill>
            <a:blip r:embed="rId3" cstate="print"/>
            <a:stretch>
              <a:fillRect/>
            </a:stretch>
          </a:blipFill>
        </p:spPr>
        <p:txBody>
          <a:bodyPr wrap="square" lIns="0" tIns="0" rIns="0" bIns="0" rtlCol="0"/>
          <a:lstStyle/>
          <a:p>
            <a:endParaRPr sz="1634"/>
          </a:p>
        </p:txBody>
      </p:sp>
      <p:sp>
        <p:nvSpPr>
          <p:cNvPr id="5" name="object 5"/>
          <p:cNvSpPr txBox="1">
            <a:spLocks noGrp="1"/>
          </p:cNvSpPr>
          <p:nvPr>
            <p:ph type="title"/>
          </p:nvPr>
        </p:nvSpPr>
        <p:spPr>
          <a:xfrm>
            <a:off x="863600" y="594335"/>
            <a:ext cx="10689985"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B</a:t>
            </a:r>
            <a:r>
              <a:rPr spc="-14" dirty="0">
                <a:latin typeface="Arial"/>
                <a:cs typeface="Arial"/>
              </a:rPr>
              <a:t>lu</a:t>
            </a:r>
            <a:r>
              <a:rPr spc="-18" dirty="0">
                <a:latin typeface="Arial"/>
                <a:cs typeface="Arial"/>
              </a:rPr>
              <a:t>e</a:t>
            </a:r>
            <a:r>
              <a:rPr spc="-14" dirty="0">
                <a:latin typeface="Arial"/>
                <a:cs typeface="Arial"/>
              </a:rPr>
              <a:t>toot</a:t>
            </a:r>
            <a:r>
              <a:rPr spc="-18" dirty="0">
                <a:latin typeface="Arial"/>
                <a:cs typeface="Arial"/>
              </a:rPr>
              <a:t>h</a:t>
            </a:r>
          </a:p>
        </p:txBody>
      </p:sp>
      <p:sp>
        <p:nvSpPr>
          <p:cNvPr id="8" name="object 8"/>
          <p:cNvSpPr txBox="1"/>
          <p:nvPr/>
        </p:nvSpPr>
        <p:spPr>
          <a:xfrm>
            <a:off x="1066800" y="1894027"/>
            <a:ext cx="9931400" cy="2962349"/>
          </a:xfrm>
          <a:prstGeom prst="rect">
            <a:avLst/>
          </a:prstGeom>
        </p:spPr>
        <p:txBody>
          <a:bodyPr vert="horz" wrap="square" lIns="0" tIns="0" rIns="0" bIns="0" rtlCol="0">
            <a:spAutoFit/>
          </a:bodyPr>
          <a:lstStyle/>
          <a:p>
            <a:pPr marL="11527"/>
            <a:r>
              <a:rPr sz="2800" b="1" spc="-14" dirty="0">
                <a:latin typeface="Arial"/>
                <a:cs typeface="Arial"/>
              </a:rPr>
              <a:t>Enh</a:t>
            </a:r>
            <a:r>
              <a:rPr sz="2800" b="1" spc="5" dirty="0">
                <a:latin typeface="Arial"/>
                <a:cs typeface="Arial"/>
              </a:rPr>
              <a:t>a</a:t>
            </a:r>
            <a:r>
              <a:rPr sz="2800" b="1" spc="-14" dirty="0">
                <a:latin typeface="Arial"/>
                <a:cs typeface="Arial"/>
              </a:rPr>
              <a:t>n</a:t>
            </a:r>
            <a:r>
              <a:rPr sz="2800" b="1" spc="5" dirty="0">
                <a:latin typeface="Arial"/>
                <a:cs typeface="Arial"/>
              </a:rPr>
              <a:t>ce</a:t>
            </a:r>
            <a:r>
              <a:rPr sz="2800" b="1" spc="-18" dirty="0">
                <a:latin typeface="Arial"/>
                <a:cs typeface="Arial"/>
              </a:rPr>
              <a:t>d</a:t>
            </a:r>
            <a:r>
              <a:rPr sz="2800" b="1" spc="-9" dirty="0">
                <a:latin typeface="Arial"/>
                <a:cs typeface="Arial"/>
              </a:rPr>
              <a:t> </a:t>
            </a:r>
            <a:r>
              <a:rPr sz="2800" b="1" dirty="0">
                <a:latin typeface="Arial"/>
                <a:cs typeface="Arial"/>
              </a:rPr>
              <a:t>D</a:t>
            </a:r>
            <a:r>
              <a:rPr sz="2800" b="1" spc="5" dirty="0">
                <a:latin typeface="Arial"/>
                <a:cs typeface="Arial"/>
              </a:rPr>
              <a:t>a</a:t>
            </a:r>
            <a:r>
              <a:rPr sz="2800" b="1" spc="-5" dirty="0">
                <a:latin typeface="Arial"/>
                <a:cs typeface="Arial"/>
              </a:rPr>
              <a:t>t</a:t>
            </a:r>
            <a:r>
              <a:rPr sz="2800" b="1" dirty="0">
                <a:latin typeface="Arial"/>
                <a:cs typeface="Arial"/>
              </a:rPr>
              <a:t>a</a:t>
            </a:r>
            <a:r>
              <a:rPr sz="2800" b="1" spc="-32" dirty="0">
                <a:latin typeface="Arial"/>
                <a:cs typeface="Arial"/>
              </a:rPr>
              <a:t> </a:t>
            </a:r>
            <a:r>
              <a:rPr sz="2800" b="1" dirty="0">
                <a:latin typeface="Arial"/>
                <a:cs typeface="Arial"/>
              </a:rPr>
              <a:t>R</a:t>
            </a:r>
            <a:r>
              <a:rPr sz="2800" b="1" spc="5" dirty="0">
                <a:latin typeface="Arial"/>
                <a:cs typeface="Arial"/>
              </a:rPr>
              <a:t>a</a:t>
            </a:r>
            <a:r>
              <a:rPr sz="2800" b="1" spc="-5" dirty="0">
                <a:latin typeface="Arial"/>
                <a:cs typeface="Arial"/>
              </a:rPr>
              <a:t>t</a:t>
            </a:r>
            <a:r>
              <a:rPr sz="2800" b="1" dirty="0">
                <a:latin typeface="Arial"/>
                <a:cs typeface="Arial"/>
              </a:rPr>
              <a:t>e</a:t>
            </a:r>
            <a:r>
              <a:rPr sz="2800" b="1" spc="-9" dirty="0">
                <a:latin typeface="Arial"/>
                <a:cs typeface="Arial"/>
              </a:rPr>
              <a:t> </a:t>
            </a:r>
            <a:r>
              <a:rPr sz="2800" b="1" spc="-5" dirty="0">
                <a:latin typeface="Arial"/>
                <a:cs typeface="Arial"/>
              </a:rPr>
              <a:t>(</a:t>
            </a:r>
            <a:r>
              <a:rPr sz="2800" b="1" spc="-14" dirty="0">
                <a:latin typeface="Arial"/>
                <a:cs typeface="Arial"/>
              </a:rPr>
              <a:t>E</a:t>
            </a:r>
            <a:r>
              <a:rPr sz="2800" b="1" dirty="0">
                <a:latin typeface="Arial"/>
                <a:cs typeface="Arial"/>
              </a:rPr>
              <a:t>DR)</a:t>
            </a:r>
            <a:endParaRPr sz="2800">
              <a:latin typeface="Arial"/>
              <a:cs typeface="Arial"/>
            </a:endParaRPr>
          </a:p>
          <a:p>
            <a:pPr marL="334269" indent="-310640">
              <a:spcBef>
                <a:spcPts val="1516"/>
              </a:spcBef>
              <a:buClr>
                <a:srgbClr val="3399FF"/>
              </a:buClr>
              <a:buFont typeface="Arial"/>
              <a:buChar char="•"/>
              <a:tabLst>
                <a:tab pos="334845" algn="l"/>
              </a:tabLst>
            </a:pPr>
            <a:r>
              <a:rPr sz="2400" b="1" spc="-9" dirty="0">
                <a:latin typeface="Arial"/>
                <a:cs typeface="Arial"/>
              </a:rPr>
              <a:t>Int</a:t>
            </a:r>
            <a:r>
              <a:rPr sz="2400" b="1" spc="-14" dirty="0">
                <a:latin typeface="Arial"/>
                <a:cs typeface="Arial"/>
              </a:rPr>
              <a:t>roduced</a:t>
            </a:r>
            <a:r>
              <a:rPr sz="2400" b="1" spc="36" dirty="0">
                <a:latin typeface="Arial"/>
                <a:cs typeface="Arial"/>
              </a:rPr>
              <a:t> </a:t>
            </a:r>
            <a:r>
              <a:rPr sz="2400" b="1" spc="-9" dirty="0">
                <a:latin typeface="Arial"/>
                <a:cs typeface="Arial"/>
              </a:rPr>
              <a:t>in</a:t>
            </a:r>
            <a:r>
              <a:rPr sz="2400" b="1" spc="9" dirty="0">
                <a:latin typeface="Arial"/>
                <a:cs typeface="Arial"/>
              </a:rPr>
              <a:t> </a:t>
            </a:r>
            <a:r>
              <a:rPr sz="2400" b="1" spc="-23" dirty="0">
                <a:solidFill>
                  <a:srgbClr val="FF6600"/>
                </a:solidFill>
                <a:latin typeface="Arial"/>
                <a:cs typeface="Arial"/>
              </a:rPr>
              <a:t>B</a:t>
            </a:r>
            <a:r>
              <a:rPr sz="2400" b="1" spc="-14" dirty="0">
                <a:solidFill>
                  <a:srgbClr val="FF6600"/>
                </a:solidFill>
                <a:latin typeface="Arial"/>
                <a:cs typeface="Arial"/>
              </a:rPr>
              <a:t>luetooth</a:t>
            </a:r>
            <a:r>
              <a:rPr sz="2400" b="1" spc="36" dirty="0">
                <a:solidFill>
                  <a:srgbClr val="FF6600"/>
                </a:solidFill>
                <a:latin typeface="Arial"/>
                <a:cs typeface="Arial"/>
              </a:rPr>
              <a:t> </a:t>
            </a:r>
            <a:r>
              <a:rPr sz="2400" b="1" spc="-14" dirty="0">
                <a:solidFill>
                  <a:srgbClr val="FF6600"/>
                </a:solidFill>
                <a:latin typeface="Arial"/>
                <a:cs typeface="Arial"/>
              </a:rPr>
              <a:t>v2.0</a:t>
            </a:r>
            <a:r>
              <a:rPr sz="2400" b="1" dirty="0">
                <a:solidFill>
                  <a:srgbClr val="FF6600"/>
                </a:solidFill>
                <a:latin typeface="Arial"/>
                <a:cs typeface="Arial"/>
              </a:rPr>
              <a:t> </a:t>
            </a:r>
            <a:r>
              <a:rPr sz="2400" b="1" spc="-14" dirty="0">
                <a:latin typeface="Arial"/>
                <a:cs typeface="Arial"/>
              </a:rPr>
              <a:t>to</a:t>
            </a:r>
            <a:r>
              <a:rPr sz="2400" b="1" spc="14" dirty="0">
                <a:latin typeface="Arial"/>
                <a:cs typeface="Arial"/>
              </a:rPr>
              <a:t> </a:t>
            </a:r>
            <a:r>
              <a:rPr sz="2400" b="1" spc="-14" dirty="0">
                <a:latin typeface="Arial"/>
                <a:cs typeface="Arial"/>
              </a:rPr>
              <a:t>suppor</a:t>
            </a:r>
            <a:r>
              <a:rPr sz="2400" b="1" spc="-9" dirty="0">
                <a:latin typeface="Arial"/>
                <a:cs typeface="Arial"/>
              </a:rPr>
              <a:t>t</a:t>
            </a:r>
            <a:r>
              <a:rPr sz="2400" b="1" spc="32" dirty="0">
                <a:latin typeface="Arial"/>
                <a:cs typeface="Arial"/>
              </a:rPr>
              <a:t> </a:t>
            </a:r>
            <a:r>
              <a:rPr sz="2400" b="1" spc="-9" dirty="0">
                <a:solidFill>
                  <a:srgbClr val="FF6600"/>
                </a:solidFill>
                <a:latin typeface="Arial"/>
                <a:cs typeface="Arial"/>
              </a:rPr>
              <a:t>faster</a:t>
            </a:r>
            <a:r>
              <a:rPr sz="2400" b="1" spc="5" dirty="0">
                <a:solidFill>
                  <a:srgbClr val="FF6600"/>
                </a:solidFill>
                <a:latin typeface="Arial"/>
                <a:cs typeface="Arial"/>
              </a:rPr>
              <a:t> </a:t>
            </a:r>
            <a:r>
              <a:rPr sz="2400" b="1" spc="-14" dirty="0">
                <a:solidFill>
                  <a:srgbClr val="FF6600"/>
                </a:solidFill>
                <a:latin typeface="Arial"/>
                <a:cs typeface="Arial"/>
              </a:rPr>
              <a:t>data</a:t>
            </a:r>
            <a:r>
              <a:rPr sz="2400" b="1" spc="9" dirty="0">
                <a:solidFill>
                  <a:srgbClr val="FF6600"/>
                </a:solidFill>
                <a:latin typeface="Arial"/>
                <a:cs typeface="Arial"/>
              </a:rPr>
              <a:t> </a:t>
            </a:r>
            <a:r>
              <a:rPr sz="2400" b="1" spc="-9" dirty="0">
                <a:solidFill>
                  <a:srgbClr val="FF6600"/>
                </a:solidFill>
                <a:latin typeface="Arial"/>
                <a:cs typeface="Arial"/>
              </a:rPr>
              <a:t>t</a:t>
            </a:r>
            <a:r>
              <a:rPr sz="2400" b="1" spc="-14" dirty="0">
                <a:solidFill>
                  <a:srgbClr val="FF6600"/>
                </a:solidFill>
                <a:latin typeface="Arial"/>
                <a:cs typeface="Arial"/>
              </a:rPr>
              <a:t>ransfer</a:t>
            </a:r>
            <a:endParaRPr sz="2400">
              <a:latin typeface="Arial"/>
              <a:cs typeface="Arial"/>
            </a:endParaRPr>
          </a:p>
          <a:p>
            <a:pPr>
              <a:spcBef>
                <a:spcPts val="44"/>
              </a:spcBef>
              <a:buClr>
                <a:srgbClr val="3399FF"/>
              </a:buClr>
              <a:buFont typeface="Arial"/>
              <a:buChar char="•"/>
            </a:pPr>
            <a:endParaRPr sz="2800">
              <a:latin typeface="Times New Roman"/>
              <a:cs typeface="Times New Roman"/>
            </a:endParaRPr>
          </a:p>
          <a:p>
            <a:pPr marL="334269" indent="-310640">
              <a:buClr>
                <a:srgbClr val="3399FF"/>
              </a:buClr>
              <a:buFont typeface="Arial"/>
              <a:buChar char="•"/>
              <a:tabLst>
                <a:tab pos="334845" algn="l"/>
              </a:tabLst>
            </a:pPr>
            <a:r>
              <a:rPr sz="2400" b="1" spc="-14" dirty="0">
                <a:latin typeface="Arial"/>
                <a:cs typeface="Arial"/>
              </a:rPr>
              <a:t>Suppor</a:t>
            </a:r>
            <a:r>
              <a:rPr sz="2400" b="1" spc="-9" dirty="0">
                <a:latin typeface="Arial"/>
                <a:cs typeface="Arial"/>
              </a:rPr>
              <a:t>ts</a:t>
            </a:r>
            <a:r>
              <a:rPr sz="2400" b="1" spc="23" dirty="0">
                <a:latin typeface="Arial"/>
                <a:cs typeface="Arial"/>
              </a:rPr>
              <a:t> </a:t>
            </a:r>
            <a:r>
              <a:rPr sz="2400" b="1" spc="-14" dirty="0">
                <a:latin typeface="Arial"/>
                <a:cs typeface="Arial"/>
              </a:rPr>
              <a:t>a</a:t>
            </a:r>
            <a:r>
              <a:rPr sz="2400" b="1" dirty="0">
                <a:latin typeface="Arial"/>
                <a:cs typeface="Arial"/>
              </a:rPr>
              <a:t> </a:t>
            </a:r>
            <a:r>
              <a:rPr sz="2400" b="1" spc="-14" dirty="0">
                <a:latin typeface="Arial"/>
                <a:cs typeface="Arial"/>
              </a:rPr>
              <a:t>data</a:t>
            </a:r>
            <a:r>
              <a:rPr sz="2400" b="1" spc="23" dirty="0">
                <a:latin typeface="Arial"/>
                <a:cs typeface="Arial"/>
              </a:rPr>
              <a:t> </a:t>
            </a:r>
            <a:r>
              <a:rPr sz="2400" b="1" spc="-14" dirty="0">
                <a:latin typeface="Arial"/>
                <a:cs typeface="Arial"/>
              </a:rPr>
              <a:t>rate</a:t>
            </a:r>
            <a:r>
              <a:rPr sz="2400" b="1" dirty="0">
                <a:latin typeface="Arial"/>
                <a:cs typeface="Arial"/>
              </a:rPr>
              <a:t> </a:t>
            </a:r>
            <a:r>
              <a:rPr sz="2400" b="1" spc="-14" dirty="0">
                <a:latin typeface="Arial"/>
                <a:cs typeface="Arial"/>
              </a:rPr>
              <a:t>up</a:t>
            </a:r>
            <a:r>
              <a:rPr sz="2400" b="1" spc="14" dirty="0">
                <a:latin typeface="Arial"/>
                <a:cs typeface="Arial"/>
              </a:rPr>
              <a:t> </a:t>
            </a:r>
            <a:r>
              <a:rPr sz="2400" b="1" spc="-14" dirty="0">
                <a:latin typeface="Arial"/>
                <a:cs typeface="Arial"/>
              </a:rPr>
              <a:t>to</a:t>
            </a:r>
            <a:r>
              <a:rPr sz="2400" b="1" spc="14" dirty="0">
                <a:latin typeface="Arial"/>
                <a:cs typeface="Arial"/>
              </a:rPr>
              <a:t> </a:t>
            </a:r>
            <a:r>
              <a:rPr sz="2400" b="1" spc="-14" dirty="0">
                <a:solidFill>
                  <a:srgbClr val="FF6600"/>
                </a:solidFill>
                <a:latin typeface="Arial"/>
                <a:cs typeface="Arial"/>
              </a:rPr>
              <a:t>3</a:t>
            </a:r>
            <a:r>
              <a:rPr sz="2400" b="1" dirty="0">
                <a:solidFill>
                  <a:srgbClr val="FF6600"/>
                </a:solidFill>
                <a:latin typeface="Arial"/>
                <a:cs typeface="Arial"/>
              </a:rPr>
              <a:t> </a:t>
            </a:r>
            <a:r>
              <a:rPr sz="2400" b="1" spc="-23" dirty="0">
                <a:solidFill>
                  <a:srgbClr val="FF6600"/>
                </a:solidFill>
                <a:latin typeface="Arial"/>
                <a:cs typeface="Arial"/>
              </a:rPr>
              <a:t>M</a:t>
            </a:r>
            <a:r>
              <a:rPr sz="2400" b="1" spc="-14" dirty="0">
                <a:solidFill>
                  <a:srgbClr val="FF6600"/>
                </a:solidFill>
                <a:latin typeface="Arial"/>
                <a:cs typeface="Arial"/>
              </a:rPr>
              <a:t>bps</a:t>
            </a:r>
            <a:endParaRPr sz="2400">
              <a:latin typeface="Arial"/>
              <a:cs typeface="Arial"/>
            </a:endParaRPr>
          </a:p>
          <a:p>
            <a:pPr>
              <a:spcBef>
                <a:spcPts val="44"/>
              </a:spcBef>
              <a:buClr>
                <a:srgbClr val="3399FF"/>
              </a:buClr>
              <a:buFont typeface="Arial"/>
              <a:buChar char="•"/>
            </a:pPr>
            <a:endParaRPr sz="2800">
              <a:latin typeface="Times New Roman"/>
              <a:cs typeface="Times New Roman"/>
            </a:endParaRPr>
          </a:p>
          <a:p>
            <a:pPr marL="334269" marR="216122" indent="-310640">
              <a:buClr>
                <a:srgbClr val="3399FF"/>
              </a:buClr>
              <a:buFont typeface="Arial"/>
              <a:buChar char="•"/>
              <a:tabLst>
                <a:tab pos="334845" algn="l"/>
              </a:tabLst>
            </a:pPr>
            <a:r>
              <a:rPr sz="2400" b="1" spc="-23" dirty="0">
                <a:latin typeface="Arial"/>
                <a:cs typeface="Arial"/>
              </a:rPr>
              <a:t>U</a:t>
            </a:r>
            <a:r>
              <a:rPr sz="2400" b="1" spc="-14" dirty="0">
                <a:latin typeface="Arial"/>
                <a:cs typeface="Arial"/>
              </a:rPr>
              <a:t>sing</a:t>
            </a:r>
            <a:r>
              <a:rPr sz="2400" b="1" spc="14" dirty="0">
                <a:latin typeface="Arial"/>
                <a:cs typeface="Arial"/>
              </a:rPr>
              <a:t> </a:t>
            </a:r>
            <a:r>
              <a:rPr sz="2400" b="1" spc="-14" dirty="0">
                <a:solidFill>
                  <a:srgbClr val="FF6600"/>
                </a:solidFill>
                <a:latin typeface="Arial"/>
                <a:cs typeface="Arial"/>
              </a:rPr>
              <a:t>reduced</a:t>
            </a:r>
            <a:r>
              <a:rPr sz="2400" b="1" spc="23" dirty="0">
                <a:solidFill>
                  <a:srgbClr val="FF6600"/>
                </a:solidFill>
                <a:latin typeface="Arial"/>
                <a:cs typeface="Arial"/>
              </a:rPr>
              <a:t> </a:t>
            </a:r>
            <a:r>
              <a:rPr sz="2400" b="1" spc="-14" dirty="0">
                <a:solidFill>
                  <a:srgbClr val="FF6600"/>
                </a:solidFill>
                <a:latin typeface="Arial"/>
                <a:cs typeface="Arial"/>
              </a:rPr>
              <a:t>duty</a:t>
            </a:r>
            <a:r>
              <a:rPr sz="2400" b="1" spc="23" dirty="0">
                <a:solidFill>
                  <a:srgbClr val="FF6600"/>
                </a:solidFill>
                <a:latin typeface="Arial"/>
                <a:cs typeface="Arial"/>
              </a:rPr>
              <a:t> </a:t>
            </a:r>
            <a:r>
              <a:rPr sz="2400" b="1" spc="-14" dirty="0">
                <a:solidFill>
                  <a:srgbClr val="FF6600"/>
                </a:solidFill>
                <a:latin typeface="Arial"/>
                <a:cs typeface="Arial"/>
              </a:rPr>
              <a:t>c</a:t>
            </a:r>
            <a:r>
              <a:rPr sz="2400" b="1" spc="-36" dirty="0">
                <a:solidFill>
                  <a:srgbClr val="FF6600"/>
                </a:solidFill>
                <a:latin typeface="Arial"/>
                <a:cs typeface="Arial"/>
              </a:rPr>
              <a:t>y</a:t>
            </a:r>
            <a:r>
              <a:rPr sz="2400" b="1" spc="-14" dirty="0">
                <a:solidFill>
                  <a:srgbClr val="FF6600"/>
                </a:solidFill>
                <a:latin typeface="Arial"/>
                <a:cs typeface="Arial"/>
              </a:rPr>
              <a:t>cle</a:t>
            </a:r>
            <a:r>
              <a:rPr sz="2400" b="1" spc="23" dirty="0">
                <a:solidFill>
                  <a:srgbClr val="FF6600"/>
                </a:solidFill>
                <a:latin typeface="Arial"/>
                <a:cs typeface="Arial"/>
              </a:rPr>
              <a:t> </a:t>
            </a:r>
            <a:r>
              <a:rPr sz="2400" b="1" spc="-14" dirty="0">
                <a:latin typeface="Arial"/>
                <a:cs typeface="Arial"/>
              </a:rPr>
              <a:t>contr</a:t>
            </a:r>
            <a:r>
              <a:rPr sz="2400" b="1" spc="-9" dirty="0">
                <a:latin typeface="Arial"/>
                <a:cs typeface="Arial"/>
              </a:rPr>
              <a:t>ol,</a:t>
            </a:r>
            <a:r>
              <a:rPr sz="2400" b="1" spc="23" dirty="0">
                <a:latin typeface="Arial"/>
                <a:cs typeface="Arial"/>
              </a:rPr>
              <a:t> </a:t>
            </a:r>
            <a:r>
              <a:rPr sz="2400" b="1" spc="-14" dirty="0">
                <a:latin typeface="Arial"/>
                <a:cs typeface="Arial"/>
              </a:rPr>
              <a:t>E</a:t>
            </a:r>
            <a:r>
              <a:rPr sz="2400" b="1" spc="-23" dirty="0">
                <a:latin typeface="Arial"/>
                <a:cs typeface="Arial"/>
              </a:rPr>
              <a:t>D</a:t>
            </a:r>
            <a:r>
              <a:rPr sz="2400" b="1" spc="-18" dirty="0">
                <a:latin typeface="Arial"/>
                <a:cs typeface="Arial"/>
              </a:rPr>
              <a:t>R</a:t>
            </a:r>
            <a:r>
              <a:rPr sz="2400" b="1" spc="5" dirty="0">
                <a:latin typeface="Arial"/>
                <a:cs typeface="Arial"/>
              </a:rPr>
              <a:t> </a:t>
            </a:r>
            <a:r>
              <a:rPr sz="2400" b="1" spc="-14" dirty="0">
                <a:latin typeface="Arial"/>
                <a:cs typeface="Arial"/>
              </a:rPr>
              <a:t>can</a:t>
            </a:r>
            <a:r>
              <a:rPr sz="2400" b="1" spc="5" dirty="0">
                <a:latin typeface="Arial"/>
                <a:cs typeface="Arial"/>
              </a:rPr>
              <a:t> </a:t>
            </a:r>
            <a:r>
              <a:rPr sz="2400" b="1" spc="-14" dirty="0">
                <a:latin typeface="Arial"/>
                <a:cs typeface="Arial"/>
              </a:rPr>
              <a:t>provide</a:t>
            </a:r>
            <a:r>
              <a:rPr sz="2400" b="1" spc="18" dirty="0">
                <a:latin typeface="Arial"/>
                <a:cs typeface="Arial"/>
              </a:rPr>
              <a:t> </a:t>
            </a:r>
            <a:r>
              <a:rPr sz="2400" b="1" spc="-9" dirty="0">
                <a:solidFill>
                  <a:srgbClr val="FF6600"/>
                </a:solidFill>
                <a:latin typeface="Arial"/>
                <a:cs typeface="Arial"/>
              </a:rPr>
              <a:t>lo</a:t>
            </a:r>
            <a:r>
              <a:rPr sz="2400" b="1" dirty="0">
                <a:solidFill>
                  <a:srgbClr val="FF6600"/>
                </a:solidFill>
                <a:latin typeface="Arial"/>
                <a:cs typeface="Arial"/>
              </a:rPr>
              <a:t>w</a:t>
            </a:r>
            <a:r>
              <a:rPr sz="2400" b="1" spc="-14" dirty="0">
                <a:solidFill>
                  <a:srgbClr val="FF6600"/>
                </a:solidFill>
                <a:latin typeface="Arial"/>
                <a:cs typeface="Arial"/>
              </a:rPr>
              <a:t>er po</a:t>
            </a:r>
            <a:r>
              <a:rPr sz="2400" b="1" dirty="0">
                <a:solidFill>
                  <a:srgbClr val="FF6600"/>
                </a:solidFill>
                <a:latin typeface="Arial"/>
                <a:cs typeface="Arial"/>
              </a:rPr>
              <a:t>w</a:t>
            </a:r>
            <a:r>
              <a:rPr sz="2400" b="1" spc="-14" dirty="0">
                <a:solidFill>
                  <a:srgbClr val="FF6600"/>
                </a:solidFill>
                <a:latin typeface="Arial"/>
                <a:cs typeface="Arial"/>
              </a:rPr>
              <a:t>er</a:t>
            </a:r>
            <a:r>
              <a:rPr sz="2400" b="1" spc="-5" dirty="0">
                <a:solidFill>
                  <a:srgbClr val="FF6600"/>
                </a:solidFill>
                <a:latin typeface="Arial"/>
                <a:cs typeface="Arial"/>
              </a:rPr>
              <a:t> </a:t>
            </a:r>
            <a:r>
              <a:rPr sz="2400" b="1" spc="-14" dirty="0">
                <a:solidFill>
                  <a:srgbClr val="FF6600"/>
                </a:solidFill>
                <a:latin typeface="Arial"/>
                <a:cs typeface="Arial"/>
              </a:rPr>
              <a:t>consumption</a:t>
            </a:r>
            <a:endParaRPr sz="2400">
              <a:latin typeface="Arial"/>
              <a:cs typeface="Arial"/>
            </a:endParaRPr>
          </a:p>
        </p:txBody>
      </p:sp>
    </p:spTree>
    <p:extLst>
      <p:ext uri="{BB962C8B-B14F-4D97-AF65-F5344CB8AC3E}">
        <p14:creationId xmlns:p14="http://schemas.microsoft.com/office/powerpoint/2010/main" val="1094878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949780" y="1928423"/>
            <a:ext cx="8290112" cy="3833564"/>
          </a:xfrm>
          <a:custGeom>
            <a:avLst/>
            <a:gdLst/>
            <a:ahLst/>
            <a:cxnLst/>
            <a:rect l="l" t="t" r="r" b="b"/>
            <a:pathLst>
              <a:path w="9134475" h="4224020">
                <a:moveTo>
                  <a:pt x="0" y="4223778"/>
                </a:moveTo>
                <a:lnTo>
                  <a:pt x="9134005" y="4223778"/>
                </a:lnTo>
                <a:lnTo>
                  <a:pt x="9134005" y="0"/>
                </a:lnTo>
                <a:lnTo>
                  <a:pt x="0" y="0"/>
                </a:lnTo>
                <a:lnTo>
                  <a:pt x="0" y="4223778"/>
                </a:lnTo>
                <a:close/>
              </a:path>
            </a:pathLst>
          </a:custGeom>
          <a:solidFill>
            <a:srgbClr val="FFFFFF"/>
          </a:solidFill>
        </p:spPr>
        <p:txBody>
          <a:bodyPr wrap="square" lIns="0" tIns="0" rIns="0" bIns="0" rtlCol="0"/>
          <a:lstStyle/>
          <a:p>
            <a:endParaRPr sz="1634"/>
          </a:p>
        </p:txBody>
      </p:sp>
      <p:sp>
        <p:nvSpPr>
          <p:cNvPr id="4" name="object 4"/>
          <p:cNvSpPr/>
          <p:nvPr/>
        </p:nvSpPr>
        <p:spPr>
          <a:xfrm>
            <a:off x="9107919" y="1351970"/>
            <a:ext cx="974043" cy="290295"/>
          </a:xfrm>
          <a:prstGeom prst="rect">
            <a:avLst/>
          </a:prstGeom>
          <a:blipFill>
            <a:blip r:embed="rId3" cstate="print"/>
            <a:stretch>
              <a:fillRect/>
            </a:stretch>
          </a:blipFill>
        </p:spPr>
        <p:txBody>
          <a:bodyPr wrap="square" lIns="0" tIns="0" rIns="0" bIns="0" rtlCol="0"/>
          <a:lstStyle/>
          <a:p>
            <a:endParaRPr sz="1634"/>
          </a:p>
        </p:txBody>
      </p:sp>
      <p:sp>
        <p:nvSpPr>
          <p:cNvPr id="5" name="object 5"/>
          <p:cNvSpPr txBox="1">
            <a:spLocks noGrp="1"/>
          </p:cNvSpPr>
          <p:nvPr>
            <p:ph type="title"/>
          </p:nvPr>
        </p:nvSpPr>
        <p:spPr>
          <a:xfrm>
            <a:off x="787400" y="594335"/>
            <a:ext cx="10766185"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B</a:t>
            </a:r>
            <a:r>
              <a:rPr spc="-14" dirty="0">
                <a:latin typeface="Arial"/>
                <a:cs typeface="Arial"/>
              </a:rPr>
              <a:t>lu</a:t>
            </a:r>
            <a:r>
              <a:rPr spc="-18" dirty="0">
                <a:latin typeface="Arial"/>
                <a:cs typeface="Arial"/>
              </a:rPr>
              <a:t>e</a:t>
            </a:r>
            <a:r>
              <a:rPr spc="-14" dirty="0">
                <a:latin typeface="Arial"/>
                <a:cs typeface="Arial"/>
              </a:rPr>
              <a:t>toot</a:t>
            </a:r>
            <a:r>
              <a:rPr spc="-18" dirty="0">
                <a:latin typeface="Arial"/>
                <a:cs typeface="Arial"/>
              </a:rPr>
              <a:t>h</a:t>
            </a:r>
          </a:p>
        </p:txBody>
      </p:sp>
      <p:sp>
        <p:nvSpPr>
          <p:cNvPr id="8" name="object 8"/>
          <p:cNvSpPr txBox="1"/>
          <p:nvPr/>
        </p:nvSpPr>
        <p:spPr>
          <a:xfrm>
            <a:off x="901700" y="1880017"/>
            <a:ext cx="10172700" cy="3701013"/>
          </a:xfrm>
          <a:prstGeom prst="rect">
            <a:avLst/>
          </a:prstGeom>
        </p:spPr>
        <p:txBody>
          <a:bodyPr vert="horz" wrap="square" lIns="0" tIns="0" rIns="0" bIns="0" rtlCol="0">
            <a:spAutoFit/>
          </a:bodyPr>
          <a:lstStyle/>
          <a:p>
            <a:pPr marL="11527"/>
            <a:r>
              <a:rPr sz="2800" b="1" dirty="0">
                <a:latin typeface="Arial"/>
                <a:cs typeface="Arial"/>
              </a:rPr>
              <a:t>B</a:t>
            </a:r>
            <a:r>
              <a:rPr sz="2800" b="1" spc="-14" dirty="0">
                <a:latin typeface="Arial"/>
                <a:cs typeface="Arial"/>
              </a:rPr>
              <a:t>lu</a:t>
            </a:r>
            <a:r>
              <a:rPr sz="2800" b="1" spc="5" dirty="0">
                <a:latin typeface="Arial"/>
                <a:cs typeface="Arial"/>
              </a:rPr>
              <a:t>e</a:t>
            </a:r>
            <a:r>
              <a:rPr sz="2800" b="1" spc="-5" dirty="0">
                <a:latin typeface="Arial"/>
                <a:cs typeface="Arial"/>
              </a:rPr>
              <a:t>t</a:t>
            </a:r>
            <a:r>
              <a:rPr sz="2800" b="1" spc="-14" dirty="0">
                <a:latin typeface="Arial"/>
                <a:cs typeface="Arial"/>
              </a:rPr>
              <a:t>oo</a:t>
            </a:r>
            <a:r>
              <a:rPr sz="2800" b="1" spc="-5" dirty="0">
                <a:latin typeface="Arial"/>
                <a:cs typeface="Arial"/>
              </a:rPr>
              <a:t>t</a:t>
            </a:r>
            <a:r>
              <a:rPr sz="2800" b="1" spc="-18" dirty="0">
                <a:latin typeface="Arial"/>
                <a:cs typeface="Arial"/>
              </a:rPr>
              <a:t>h</a:t>
            </a:r>
            <a:r>
              <a:rPr sz="2800" b="1" spc="-9" dirty="0">
                <a:latin typeface="Arial"/>
                <a:cs typeface="Arial"/>
              </a:rPr>
              <a:t> </a:t>
            </a:r>
            <a:r>
              <a:rPr sz="2800" b="1" dirty="0">
                <a:latin typeface="Arial"/>
                <a:cs typeface="Arial"/>
              </a:rPr>
              <a:t>H</a:t>
            </a:r>
            <a:r>
              <a:rPr sz="2800" b="1" spc="-14" dirty="0">
                <a:latin typeface="Arial"/>
                <a:cs typeface="Arial"/>
              </a:rPr>
              <a:t>ig</a:t>
            </a:r>
            <a:r>
              <a:rPr sz="2800" b="1" spc="-18" dirty="0">
                <a:latin typeface="Arial"/>
                <a:cs typeface="Arial"/>
              </a:rPr>
              <a:t>h</a:t>
            </a:r>
            <a:r>
              <a:rPr sz="2800" b="1" spc="-9" dirty="0">
                <a:latin typeface="Arial"/>
                <a:cs typeface="Arial"/>
              </a:rPr>
              <a:t> </a:t>
            </a:r>
            <a:r>
              <a:rPr sz="2800" b="1" spc="-14" dirty="0">
                <a:latin typeface="Arial"/>
                <a:cs typeface="Arial"/>
              </a:rPr>
              <a:t>Sp</a:t>
            </a:r>
            <a:r>
              <a:rPr sz="2800" b="1" spc="-9" dirty="0">
                <a:latin typeface="Arial"/>
                <a:cs typeface="Arial"/>
              </a:rPr>
              <a:t>e</a:t>
            </a:r>
            <a:r>
              <a:rPr sz="2800" b="1" spc="5" dirty="0">
                <a:latin typeface="Arial"/>
                <a:cs typeface="Arial"/>
              </a:rPr>
              <a:t>e</a:t>
            </a:r>
            <a:r>
              <a:rPr sz="2800" b="1" spc="-18" dirty="0">
                <a:latin typeface="Arial"/>
                <a:cs typeface="Arial"/>
              </a:rPr>
              <a:t>d</a:t>
            </a:r>
            <a:r>
              <a:rPr sz="2800" b="1" spc="-32" dirty="0">
                <a:latin typeface="Arial"/>
                <a:cs typeface="Arial"/>
              </a:rPr>
              <a:t> </a:t>
            </a:r>
            <a:r>
              <a:rPr sz="2800" b="1" spc="-5" dirty="0">
                <a:latin typeface="Arial"/>
                <a:cs typeface="Arial"/>
              </a:rPr>
              <a:t>(</a:t>
            </a:r>
            <a:r>
              <a:rPr sz="2800" b="1" dirty="0">
                <a:latin typeface="Arial"/>
                <a:cs typeface="Arial"/>
              </a:rPr>
              <a:t>H</a:t>
            </a:r>
            <a:r>
              <a:rPr sz="2800" b="1" spc="-14" dirty="0">
                <a:latin typeface="Arial"/>
                <a:cs typeface="Arial"/>
              </a:rPr>
              <a:t>S</a:t>
            </a:r>
            <a:r>
              <a:rPr sz="2800" b="1" dirty="0">
                <a:latin typeface="Arial"/>
                <a:cs typeface="Arial"/>
              </a:rPr>
              <a:t>)</a:t>
            </a:r>
            <a:endParaRPr sz="2800" dirty="0">
              <a:latin typeface="Arial"/>
              <a:cs typeface="Arial"/>
            </a:endParaRPr>
          </a:p>
          <a:p>
            <a:pPr marL="334269" marR="4611" indent="-310640">
              <a:spcBef>
                <a:spcPts val="1516"/>
              </a:spcBef>
              <a:buClr>
                <a:srgbClr val="3399FF"/>
              </a:buClr>
              <a:buFont typeface="Arial"/>
              <a:buChar char="•"/>
              <a:tabLst>
                <a:tab pos="334845" algn="l"/>
              </a:tabLst>
            </a:pPr>
            <a:r>
              <a:rPr sz="2400" b="1" spc="-23" dirty="0">
                <a:solidFill>
                  <a:srgbClr val="FF6600"/>
                </a:solidFill>
                <a:latin typeface="Arial"/>
                <a:cs typeface="Arial"/>
              </a:rPr>
              <a:t>B</a:t>
            </a:r>
            <a:r>
              <a:rPr sz="2400" b="1" spc="-14" dirty="0">
                <a:solidFill>
                  <a:srgbClr val="FF6600"/>
                </a:solidFill>
                <a:latin typeface="Arial"/>
                <a:cs typeface="Arial"/>
              </a:rPr>
              <a:t>luetooth</a:t>
            </a:r>
            <a:r>
              <a:rPr sz="2400" b="1" spc="36" dirty="0">
                <a:solidFill>
                  <a:srgbClr val="FF6600"/>
                </a:solidFill>
                <a:latin typeface="Arial"/>
                <a:cs typeface="Arial"/>
              </a:rPr>
              <a:t> </a:t>
            </a:r>
            <a:r>
              <a:rPr sz="2400" b="1" spc="-14" dirty="0">
                <a:solidFill>
                  <a:srgbClr val="FF6600"/>
                </a:solidFill>
                <a:latin typeface="Arial"/>
                <a:cs typeface="Arial"/>
              </a:rPr>
              <a:t>high</a:t>
            </a:r>
            <a:r>
              <a:rPr sz="2400" b="1" spc="23" dirty="0">
                <a:solidFill>
                  <a:srgbClr val="FF6600"/>
                </a:solidFill>
                <a:latin typeface="Arial"/>
                <a:cs typeface="Arial"/>
              </a:rPr>
              <a:t> </a:t>
            </a:r>
            <a:r>
              <a:rPr sz="2400" b="1" spc="-14" dirty="0">
                <a:solidFill>
                  <a:srgbClr val="FF6600"/>
                </a:solidFill>
                <a:latin typeface="Arial"/>
                <a:cs typeface="Arial"/>
              </a:rPr>
              <a:t>speed</a:t>
            </a:r>
            <a:r>
              <a:rPr sz="2400" b="1" spc="9" dirty="0">
                <a:solidFill>
                  <a:srgbClr val="FF6600"/>
                </a:solidFill>
                <a:latin typeface="Arial"/>
                <a:cs typeface="Arial"/>
              </a:rPr>
              <a:t> </a:t>
            </a:r>
            <a:r>
              <a:rPr sz="2400" b="1" spc="-14" dirty="0">
                <a:latin typeface="Arial"/>
                <a:cs typeface="Arial"/>
              </a:rPr>
              <a:t>technolo</a:t>
            </a:r>
            <a:r>
              <a:rPr sz="2400" b="1" dirty="0">
                <a:latin typeface="Arial"/>
                <a:cs typeface="Arial"/>
              </a:rPr>
              <a:t>g</a:t>
            </a:r>
            <a:r>
              <a:rPr sz="2400" b="1" spc="-14" dirty="0">
                <a:latin typeface="Arial"/>
                <a:cs typeface="Arial"/>
              </a:rPr>
              <a:t>y</a:t>
            </a:r>
            <a:r>
              <a:rPr sz="2400" b="1" spc="32" dirty="0">
                <a:latin typeface="Arial"/>
                <a:cs typeface="Arial"/>
              </a:rPr>
              <a:t> </a:t>
            </a:r>
            <a:r>
              <a:rPr sz="2400" b="1" dirty="0">
                <a:latin typeface="Arial"/>
                <a:cs typeface="Arial"/>
              </a:rPr>
              <a:t>w</a:t>
            </a:r>
            <a:r>
              <a:rPr sz="2400" b="1" spc="-14" dirty="0">
                <a:latin typeface="Arial"/>
                <a:cs typeface="Arial"/>
              </a:rPr>
              <a:t>as</a:t>
            </a:r>
            <a:r>
              <a:rPr sz="2400" b="1" spc="-23" dirty="0">
                <a:latin typeface="Arial"/>
                <a:cs typeface="Arial"/>
              </a:rPr>
              <a:t> </a:t>
            </a:r>
            <a:r>
              <a:rPr sz="2400" b="1" spc="-14" dirty="0">
                <a:latin typeface="Arial"/>
                <a:cs typeface="Arial"/>
              </a:rPr>
              <a:t>released</a:t>
            </a:r>
            <a:r>
              <a:rPr sz="2400" b="1" spc="14" dirty="0">
                <a:latin typeface="Arial"/>
                <a:cs typeface="Arial"/>
              </a:rPr>
              <a:t> </a:t>
            </a:r>
            <a:r>
              <a:rPr sz="2400" b="1" spc="-9" dirty="0">
                <a:latin typeface="Arial"/>
                <a:cs typeface="Arial"/>
              </a:rPr>
              <a:t>in</a:t>
            </a:r>
            <a:r>
              <a:rPr sz="2400" b="1" spc="-64" dirty="0">
                <a:latin typeface="Arial"/>
                <a:cs typeface="Arial"/>
              </a:rPr>
              <a:t> </a:t>
            </a:r>
            <a:r>
              <a:rPr sz="2400" b="1" spc="-23" dirty="0">
                <a:solidFill>
                  <a:srgbClr val="FF6600"/>
                </a:solidFill>
                <a:latin typeface="Arial"/>
                <a:cs typeface="Arial"/>
              </a:rPr>
              <a:t>A</a:t>
            </a:r>
            <a:r>
              <a:rPr sz="2400" b="1" spc="-14" dirty="0">
                <a:solidFill>
                  <a:srgbClr val="FF6600"/>
                </a:solidFill>
                <a:latin typeface="Arial"/>
                <a:cs typeface="Arial"/>
              </a:rPr>
              <a:t>pr</a:t>
            </a:r>
            <a:r>
              <a:rPr sz="2400" b="1" spc="-9" dirty="0">
                <a:solidFill>
                  <a:srgbClr val="FF6600"/>
                </a:solidFill>
                <a:latin typeface="Arial"/>
                <a:cs typeface="Arial"/>
              </a:rPr>
              <a:t>il</a:t>
            </a:r>
            <a:r>
              <a:rPr sz="2400" b="1" spc="14" dirty="0">
                <a:solidFill>
                  <a:srgbClr val="FF6600"/>
                </a:solidFill>
                <a:latin typeface="Arial"/>
                <a:cs typeface="Arial"/>
              </a:rPr>
              <a:t> </a:t>
            </a:r>
            <a:r>
              <a:rPr sz="2400" b="1" spc="-14" dirty="0">
                <a:solidFill>
                  <a:srgbClr val="FF6600"/>
                </a:solidFill>
                <a:latin typeface="Arial"/>
                <a:cs typeface="Arial"/>
              </a:rPr>
              <a:t>2009</a:t>
            </a:r>
            <a:r>
              <a:rPr sz="2400" b="1" spc="-9" dirty="0">
                <a:solidFill>
                  <a:srgbClr val="FF6600"/>
                </a:solidFill>
                <a:latin typeface="Arial"/>
                <a:cs typeface="Arial"/>
              </a:rPr>
              <a:t> </a:t>
            </a:r>
            <a:r>
              <a:rPr sz="2400" b="1" spc="-9" dirty="0">
                <a:latin typeface="Arial"/>
                <a:cs typeface="Arial"/>
              </a:rPr>
              <a:t>(in</a:t>
            </a:r>
            <a:r>
              <a:rPr sz="2400" b="1" spc="14" dirty="0">
                <a:latin typeface="Arial"/>
                <a:cs typeface="Arial"/>
              </a:rPr>
              <a:t> </a:t>
            </a:r>
            <a:r>
              <a:rPr sz="2400" b="1" spc="-23" dirty="0">
                <a:latin typeface="Arial"/>
                <a:cs typeface="Arial"/>
              </a:rPr>
              <a:t>B</a:t>
            </a:r>
            <a:r>
              <a:rPr sz="2400" b="1" spc="-14" dirty="0">
                <a:latin typeface="Arial"/>
                <a:cs typeface="Arial"/>
              </a:rPr>
              <a:t>luetooth</a:t>
            </a:r>
            <a:r>
              <a:rPr sz="2400" b="1" spc="32" dirty="0">
                <a:latin typeface="Arial"/>
                <a:cs typeface="Arial"/>
              </a:rPr>
              <a:t> </a:t>
            </a:r>
            <a:r>
              <a:rPr sz="2400" b="1" spc="-14" dirty="0">
                <a:solidFill>
                  <a:srgbClr val="FF6600"/>
                </a:solidFill>
                <a:latin typeface="Arial"/>
                <a:cs typeface="Arial"/>
              </a:rPr>
              <a:t>version</a:t>
            </a:r>
            <a:r>
              <a:rPr sz="2400" b="1" spc="23" dirty="0">
                <a:solidFill>
                  <a:srgbClr val="FF6600"/>
                </a:solidFill>
                <a:latin typeface="Arial"/>
                <a:cs typeface="Arial"/>
              </a:rPr>
              <a:t> </a:t>
            </a:r>
            <a:r>
              <a:rPr sz="2400" b="1" spc="-14" dirty="0">
                <a:solidFill>
                  <a:srgbClr val="FF6600"/>
                </a:solidFill>
                <a:latin typeface="Arial"/>
                <a:cs typeface="Arial"/>
              </a:rPr>
              <a:t>3.0+</a:t>
            </a:r>
            <a:r>
              <a:rPr sz="2400" b="1" spc="-23" dirty="0">
                <a:solidFill>
                  <a:srgbClr val="FF6600"/>
                </a:solidFill>
                <a:latin typeface="Arial"/>
                <a:cs typeface="Arial"/>
              </a:rPr>
              <a:t>H</a:t>
            </a:r>
            <a:r>
              <a:rPr sz="2400" b="1" spc="-18" dirty="0">
                <a:solidFill>
                  <a:srgbClr val="FF6600"/>
                </a:solidFill>
                <a:latin typeface="Arial"/>
                <a:cs typeface="Arial"/>
              </a:rPr>
              <a:t>S</a:t>
            </a:r>
            <a:r>
              <a:rPr sz="2400" b="1" spc="-9" dirty="0">
                <a:latin typeface="Arial"/>
                <a:cs typeface="Arial"/>
              </a:rPr>
              <a:t>)</a:t>
            </a:r>
            <a:endParaRPr sz="2400" dirty="0">
              <a:latin typeface="Arial"/>
              <a:cs typeface="Arial"/>
            </a:endParaRPr>
          </a:p>
          <a:p>
            <a:pPr>
              <a:spcBef>
                <a:spcPts val="44"/>
              </a:spcBef>
              <a:buClr>
                <a:srgbClr val="3399FF"/>
              </a:buClr>
              <a:buFont typeface="Arial"/>
              <a:buChar char="•"/>
            </a:pPr>
            <a:endParaRPr sz="2800" dirty="0">
              <a:latin typeface="Times New Roman"/>
              <a:cs typeface="Times New Roman"/>
            </a:endParaRPr>
          </a:p>
          <a:p>
            <a:pPr marL="334269" marR="100857" indent="-310640">
              <a:buClr>
                <a:srgbClr val="3399FF"/>
              </a:buClr>
              <a:buFont typeface="Arial"/>
              <a:buChar char="•"/>
              <a:tabLst>
                <a:tab pos="334845" algn="l"/>
              </a:tabLst>
            </a:pPr>
            <a:r>
              <a:rPr sz="2400" b="1" spc="-23" dirty="0">
                <a:latin typeface="Arial"/>
                <a:cs typeface="Arial"/>
              </a:rPr>
              <a:t>B</a:t>
            </a:r>
            <a:r>
              <a:rPr sz="2400" b="1" spc="-14" dirty="0">
                <a:latin typeface="Arial"/>
                <a:cs typeface="Arial"/>
              </a:rPr>
              <a:t>luetooth</a:t>
            </a:r>
            <a:r>
              <a:rPr sz="2400" b="1" spc="36" dirty="0">
                <a:latin typeface="Arial"/>
                <a:cs typeface="Arial"/>
              </a:rPr>
              <a:t> </a:t>
            </a:r>
            <a:r>
              <a:rPr sz="2400" b="1" spc="-14" dirty="0">
                <a:latin typeface="Arial"/>
                <a:cs typeface="Arial"/>
              </a:rPr>
              <a:t>3.0+</a:t>
            </a:r>
            <a:r>
              <a:rPr sz="2400" b="1" spc="-23" dirty="0">
                <a:latin typeface="Arial"/>
                <a:cs typeface="Arial"/>
              </a:rPr>
              <a:t>H</a:t>
            </a:r>
            <a:r>
              <a:rPr sz="2400" b="1" spc="-14" dirty="0">
                <a:latin typeface="Arial"/>
                <a:cs typeface="Arial"/>
              </a:rPr>
              <a:t>S</a:t>
            </a:r>
            <a:r>
              <a:rPr sz="2400" b="1" spc="9" dirty="0">
                <a:latin typeface="Arial"/>
                <a:cs typeface="Arial"/>
              </a:rPr>
              <a:t> </a:t>
            </a:r>
            <a:r>
              <a:rPr sz="2400" b="1" spc="-14" dirty="0">
                <a:latin typeface="Arial"/>
                <a:cs typeface="Arial"/>
              </a:rPr>
              <a:t>provides</a:t>
            </a:r>
            <a:r>
              <a:rPr sz="2400" b="1" spc="23" dirty="0">
                <a:latin typeface="Arial"/>
                <a:cs typeface="Arial"/>
              </a:rPr>
              <a:t> </a:t>
            </a:r>
            <a:r>
              <a:rPr sz="2400" b="1" spc="-14" dirty="0">
                <a:latin typeface="Arial"/>
                <a:cs typeface="Arial"/>
              </a:rPr>
              <a:t>data</a:t>
            </a:r>
            <a:r>
              <a:rPr sz="2400" b="1" spc="9" dirty="0">
                <a:latin typeface="Arial"/>
                <a:cs typeface="Arial"/>
              </a:rPr>
              <a:t> </a:t>
            </a:r>
            <a:r>
              <a:rPr sz="2400" b="1" spc="-9" dirty="0">
                <a:latin typeface="Arial"/>
                <a:cs typeface="Arial"/>
              </a:rPr>
              <a:t>t</a:t>
            </a:r>
            <a:r>
              <a:rPr sz="2400" b="1" spc="-14" dirty="0">
                <a:latin typeface="Arial"/>
                <a:cs typeface="Arial"/>
              </a:rPr>
              <a:t>ransfer</a:t>
            </a:r>
            <a:r>
              <a:rPr sz="2400" b="1" spc="5" dirty="0">
                <a:latin typeface="Arial"/>
                <a:cs typeface="Arial"/>
              </a:rPr>
              <a:t> </a:t>
            </a:r>
            <a:r>
              <a:rPr sz="2400" b="1" spc="-14" dirty="0">
                <a:latin typeface="Arial"/>
                <a:cs typeface="Arial"/>
              </a:rPr>
              <a:t>speeds</a:t>
            </a:r>
            <a:r>
              <a:rPr sz="2400" b="1" spc="23" dirty="0">
                <a:latin typeface="Arial"/>
                <a:cs typeface="Arial"/>
              </a:rPr>
              <a:t> </a:t>
            </a:r>
            <a:r>
              <a:rPr sz="2400" b="1" spc="-14" dirty="0">
                <a:latin typeface="Arial"/>
                <a:cs typeface="Arial"/>
              </a:rPr>
              <a:t>of</a:t>
            </a:r>
            <a:r>
              <a:rPr sz="2400" b="1" spc="9" dirty="0">
                <a:latin typeface="Arial"/>
                <a:cs typeface="Arial"/>
              </a:rPr>
              <a:t> </a:t>
            </a:r>
            <a:r>
              <a:rPr sz="2400" b="1" spc="-14" dirty="0">
                <a:latin typeface="Arial"/>
                <a:cs typeface="Arial"/>
              </a:rPr>
              <a:t>up</a:t>
            </a:r>
            <a:r>
              <a:rPr sz="2400" b="1" spc="14" dirty="0">
                <a:latin typeface="Arial"/>
                <a:cs typeface="Arial"/>
              </a:rPr>
              <a:t> </a:t>
            </a:r>
            <a:r>
              <a:rPr sz="2400" b="1" spc="-14" dirty="0">
                <a:latin typeface="Arial"/>
                <a:cs typeface="Arial"/>
              </a:rPr>
              <a:t>to</a:t>
            </a:r>
            <a:r>
              <a:rPr sz="2400" b="1" spc="14" dirty="0">
                <a:latin typeface="Arial"/>
                <a:cs typeface="Arial"/>
              </a:rPr>
              <a:t> </a:t>
            </a:r>
            <a:r>
              <a:rPr sz="2400" b="1" spc="-14" dirty="0">
                <a:solidFill>
                  <a:srgbClr val="FF6600"/>
                </a:solidFill>
                <a:latin typeface="Arial"/>
                <a:cs typeface="Arial"/>
              </a:rPr>
              <a:t>24</a:t>
            </a:r>
            <a:r>
              <a:rPr sz="2400" b="1" spc="-9" dirty="0">
                <a:solidFill>
                  <a:srgbClr val="FF6600"/>
                </a:solidFill>
                <a:latin typeface="Arial"/>
                <a:cs typeface="Arial"/>
              </a:rPr>
              <a:t> </a:t>
            </a:r>
            <a:r>
              <a:rPr sz="2400" b="1" spc="-23" dirty="0">
                <a:solidFill>
                  <a:srgbClr val="FF6600"/>
                </a:solidFill>
                <a:latin typeface="Arial"/>
                <a:cs typeface="Arial"/>
              </a:rPr>
              <a:t>M</a:t>
            </a:r>
            <a:r>
              <a:rPr sz="2400" b="1" spc="-14" dirty="0">
                <a:solidFill>
                  <a:srgbClr val="FF6600"/>
                </a:solidFill>
                <a:latin typeface="Arial"/>
                <a:cs typeface="Arial"/>
              </a:rPr>
              <a:t>bps</a:t>
            </a:r>
            <a:r>
              <a:rPr sz="2400" b="1" spc="-9" dirty="0">
                <a:latin typeface="Arial"/>
                <a:cs typeface="Arial"/>
              </a:rPr>
              <a:t>,</a:t>
            </a:r>
            <a:r>
              <a:rPr sz="2400" b="1" spc="23" dirty="0">
                <a:latin typeface="Arial"/>
                <a:cs typeface="Arial"/>
              </a:rPr>
              <a:t> </a:t>
            </a:r>
            <a:r>
              <a:rPr sz="2400" b="1" spc="-14" dirty="0">
                <a:latin typeface="Arial"/>
                <a:cs typeface="Arial"/>
              </a:rPr>
              <a:t>though</a:t>
            </a:r>
            <a:r>
              <a:rPr sz="2400" b="1" spc="32" dirty="0">
                <a:latin typeface="Arial"/>
                <a:cs typeface="Arial"/>
              </a:rPr>
              <a:t> </a:t>
            </a:r>
            <a:r>
              <a:rPr sz="2400" b="1" spc="-14" dirty="0">
                <a:solidFill>
                  <a:srgbClr val="FF6600"/>
                </a:solidFill>
                <a:latin typeface="Arial"/>
                <a:cs typeface="Arial"/>
              </a:rPr>
              <a:t>not</a:t>
            </a:r>
            <a:r>
              <a:rPr sz="2400" b="1" spc="18" dirty="0">
                <a:solidFill>
                  <a:srgbClr val="FF6600"/>
                </a:solidFill>
                <a:latin typeface="Arial"/>
                <a:cs typeface="Arial"/>
              </a:rPr>
              <a:t> </a:t>
            </a:r>
            <a:r>
              <a:rPr sz="2400" b="1" spc="-14" dirty="0">
                <a:solidFill>
                  <a:srgbClr val="FF6600"/>
                </a:solidFill>
                <a:latin typeface="Arial"/>
                <a:cs typeface="Arial"/>
              </a:rPr>
              <a:t>over</a:t>
            </a:r>
            <a:r>
              <a:rPr sz="2400" b="1" spc="-5" dirty="0">
                <a:solidFill>
                  <a:srgbClr val="FF6600"/>
                </a:solidFill>
                <a:latin typeface="Arial"/>
                <a:cs typeface="Arial"/>
              </a:rPr>
              <a:t> </a:t>
            </a:r>
            <a:r>
              <a:rPr sz="2400" b="1" spc="-14" dirty="0">
                <a:latin typeface="Arial"/>
                <a:cs typeface="Arial"/>
              </a:rPr>
              <a:t>the</a:t>
            </a:r>
            <a:r>
              <a:rPr sz="2400" b="1" spc="9" dirty="0">
                <a:latin typeface="Arial"/>
                <a:cs typeface="Arial"/>
              </a:rPr>
              <a:t> </a:t>
            </a:r>
            <a:r>
              <a:rPr sz="2400" b="1" spc="-23" dirty="0">
                <a:latin typeface="Arial"/>
                <a:cs typeface="Arial"/>
              </a:rPr>
              <a:t>B</a:t>
            </a:r>
            <a:r>
              <a:rPr sz="2400" b="1" spc="-14" dirty="0">
                <a:latin typeface="Arial"/>
                <a:cs typeface="Arial"/>
              </a:rPr>
              <a:t>luetooth</a:t>
            </a:r>
            <a:r>
              <a:rPr sz="2400" b="1" spc="45" dirty="0">
                <a:latin typeface="Arial"/>
                <a:cs typeface="Arial"/>
              </a:rPr>
              <a:t> </a:t>
            </a:r>
            <a:r>
              <a:rPr sz="2400" b="1" spc="-9" dirty="0">
                <a:latin typeface="Arial"/>
                <a:cs typeface="Arial"/>
              </a:rPr>
              <a:t>link</a:t>
            </a:r>
            <a:r>
              <a:rPr sz="2400" b="1" spc="9" dirty="0">
                <a:latin typeface="Arial"/>
                <a:cs typeface="Arial"/>
              </a:rPr>
              <a:t> </a:t>
            </a:r>
            <a:r>
              <a:rPr sz="2400" b="1" spc="-9" dirty="0">
                <a:solidFill>
                  <a:srgbClr val="FF6600"/>
                </a:solidFill>
                <a:latin typeface="Arial"/>
                <a:cs typeface="Arial"/>
              </a:rPr>
              <a:t>itself</a:t>
            </a:r>
            <a:endParaRPr sz="2400" dirty="0">
              <a:latin typeface="Arial"/>
              <a:cs typeface="Arial"/>
            </a:endParaRPr>
          </a:p>
          <a:p>
            <a:pPr>
              <a:spcBef>
                <a:spcPts val="44"/>
              </a:spcBef>
              <a:buClr>
                <a:srgbClr val="3399FF"/>
              </a:buClr>
              <a:buFont typeface="Arial"/>
              <a:buChar char="•"/>
            </a:pPr>
            <a:endParaRPr sz="2800" dirty="0">
              <a:latin typeface="Times New Roman"/>
              <a:cs typeface="Times New Roman"/>
            </a:endParaRPr>
          </a:p>
          <a:p>
            <a:pPr marL="334269" marR="390749" indent="-310640">
              <a:buClr>
                <a:srgbClr val="3399FF"/>
              </a:buClr>
              <a:buFont typeface="Arial"/>
              <a:buChar char="•"/>
              <a:tabLst>
                <a:tab pos="334845" algn="l"/>
              </a:tabLst>
            </a:pPr>
            <a:r>
              <a:rPr sz="2400" b="1" spc="-23" dirty="0">
                <a:latin typeface="Arial"/>
                <a:cs typeface="Arial"/>
              </a:rPr>
              <a:t>B</a:t>
            </a:r>
            <a:r>
              <a:rPr sz="2400" b="1" spc="-14" dirty="0">
                <a:latin typeface="Arial"/>
                <a:cs typeface="Arial"/>
              </a:rPr>
              <a:t>luetooth</a:t>
            </a:r>
            <a:r>
              <a:rPr sz="2400" b="1" spc="36" dirty="0">
                <a:latin typeface="Arial"/>
                <a:cs typeface="Arial"/>
              </a:rPr>
              <a:t> </a:t>
            </a:r>
            <a:r>
              <a:rPr sz="2400" b="1" spc="-9" dirty="0">
                <a:latin typeface="Arial"/>
                <a:cs typeface="Arial"/>
              </a:rPr>
              <a:t>link</a:t>
            </a:r>
            <a:r>
              <a:rPr sz="2400" b="1" spc="9" dirty="0">
                <a:latin typeface="Arial"/>
                <a:cs typeface="Arial"/>
              </a:rPr>
              <a:t> </a:t>
            </a:r>
            <a:r>
              <a:rPr sz="2400" b="1" spc="-9" dirty="0">
                <a:latin typeface="Arial"/>
                <a:cs typeface="Arial"/>
              </a:rPr>
              <a:t>is</a:t>
            </a:r>
            <a:r>
              <a:rPr sz="2400" b="1" dirty="0">
                <a:latin typeface="Arial"/>
                <a:cs typeface="Arial"/>
              </a:rPr>
              <a:t> </a:t>
            </a:r>
            <a:r>
              <a:rPr sz="2400" b="1" spc="-14" dirty="0">
                <a:latin typeface="Arial"/>
                <a:cs typeface="Arial"/>
              </a:rPr>
              <a:t>used</a:t>
            </a:r>
            <a:r>
              <a:rPr sz="2400" b="1" spc="14" dirty="0">
                <a:latin typeface="Arial"/>
                <a:cs typeface="Arial"/>
              </a:rPr>
              <a:t> </a:t>
            </a:r>
            <a:r>
              <a:rPr sz="2400" b="1" spc="-9" dirty="0">
                <a:latin typeface="Arial"/>
                <a:cs typeface="Arial"/>
              </a:rPr>
              <a:t>for</a:t>
            </a:r>
            <a:r>
              <a:rPr sz="2400" b="1" spc="5" dirty="0">
                <a:latin typeface="Arial"/>
                <a:cs typeface="Arial"/>
              </a:rPr>
              <a:t> </a:t>
            </a:r>
            <a:r>
              <a:rPr sz="2400" b="1" spc="-14" dirty="0">
                <a:latin typeface="Arial"/>
                <a:cs typeface="Arial"/>
              </a:rPr>
              <a:t>negotiation</a:t>
            </a:r>
            <a:r>
              <a:rPr sz="2400" b="1" spc="45" dirty="0">
                <a:latin typeface="Arial"/>
                <a:cs typeface="Arial"/>
              </a:rPr>
              <a:t> </a:t>
            </a:r>
            <a:r>
              <a:rPr sz="2400" b="1" spc="-14" dirty="0">
                <a:latin typeface="Arial"/>
                <a:cs typeface="Arial"/>
              </a:rPr>
              <a:t>and</a:t>
            </a:r>
            <a:r>
              <a:rPr sz="2400" b="1" spc="14" dirty="0">
                <a:latin typeface="Arial"/>
                <a:cs typeface="Arial"/>
              </a:rPr>
              <a:t> </a:t>
            </a:r>
            <a:r>
              <a:rPr sz="2400" b="1" spc="-14" dirty="0">
                <a:latin typeface="Arial"/>
                <a:cs typeface="Arial"/>
              </a:rPr>
              <a:t>establishment, and</a:t>
            </a:r>
            <a:r>
              <a:rPr sz="2400" b="1" spc="14" dirty="0">
                <a:latin typeface="Arial"/>
                <a:cs typeface="Arial"/>
              </a:rPr>
              <a:t> </a:t>
            </a:r>
            <a:r>
              <a:rPr sz="2400" b="1" spc="-14" dirty="0">
                <a:latin typeface="Arial"/>
                <a:cs typeface="Arial"/>
              </a:rPr>
              <a:t>the</a:t>
            </a:r>
            <a:r>
              <a:rPr sz="2400" b="1" spc="9" dirty="0">
                <a:latin typeface="Arial"/>
                <a:cs typeface="Arial"/>
              </a:rPr>
              <a:t> </a:t>
            </a:r>
            <a:r>
              <a:rPr sz="2400" b="1" spc="-14" dirty="0">
                <a:latin typeface="Arial"/>
                <a:cs typeface="Arial"/>
              </a:rPr>
              <a:t>high</a:t>
            </a:r>
            <a:r>
              <a:rPr sz="2400" b="1" spc="23" dirty="0">
                <a:latin typeface="Arial"/>
                <a:cs typeface="Arial"/>
              </a:rPr>
              <a:t> </a:t>
            </a:r>
            <a:r>
              <a:rPr sz="2400" b="1" spc="-14" dirty="0">
                <a:latin typeface="Arial"/>
                <a:cs typeface="Arial"/>
              </a:rPr>
              <a:t>data</a:t>
            </a:r>
            <a:r>
              <a:rPr sz="2400" b="1" spc="9" dirty="0">
                <a:latin typeface="Arial"/>
                <a:cs typeface="Arial"/>
              </a:rPr>
              <a:t> </a:t>
            </a:r>
            <a:r>
              <a:rPr sz="2400" b="1" spc="-14" dirty="0">
                <a:latin typeface="Arial"/>
                <a:cs typeface="Arial"/>
              </a:rPr>
              <a:t>rate</a:t>
            </a:r>
            <a:r>
              <a:rPr sz="2400" b="1" dirty="0">
                <a:latin typeface="Arial"/>
                <a:cs typeface="Arial"/>
              </a:rPr>
              <a:t> </a:t>
            </a:r>
            <a:r>
              <a:rPr sz="2400" b="1" spc="-9" dirty="0">
                <a:latin typeface="Arial"/>
                <a:cs typeface="Arial"/>
              </a:rPr>
              <a:t>t</a:t>
            </a:r>
            <a:r>
              <a:rPr sz="2400" b="1" spc="-14" dirty="0">
                <a:latin typeface="Arial"/>
                <a:cs typeface="Arial"/>
              </a:rPr>
              <a:t>r</a:t>
            </a:r>
            <a:r>
              <a:rPr sz="2400" b="1" spc="-9" dirty="0">
                <a:latin typeface="Arial"/>
                <a:cs typeface="Arial"/>
              </a:rPr>
              <a:t>affic</a:t>
            </a:r>
            <a:r>
              <a:rPr sz="2400" b="1" spc="23" dirty="0">
                <a:latin typeface="Arial"/>
                <a:cs typeface="Arial"/>
              </a:rPr>
              <a:t> </a:t>
            </a:r>
            <a:r>
              <a:rPr sz="2400" b="1" spc="-9" dirty="0">
                <a:latin typeface="Arial"/>
                <a:cs typeface="Arial"/>
              </a:rPr>
              <a:t>is</a:t>
            </a:r>
            <a:r>
              <a:rPr sz="2400" b="1" dirty="0">
                <a:latin typeface="Arial"/>
                <a:cs typeface="Arial"/>
              </a:rPr>
              <a:t> </a:t>
            </a:r>
            <a:r>
              <a:rPr sz="2400" b="1" spc="-14" dirty="0">
                <a:latin typeface="Arial"/>
                <a:cs typeface="Arial"/>
              </a:rPr>
              <a:t>carried</a:t>
            </a:r>
            <a:r>
              <a:rPr sz="2400" b="1" spc="14" dirty="0">
                <a:latin typeface="Arial"/>
                <a:cs typeface="Arial"/>
              </a:rPr>
              <a:t> </a:t>
            </a:r>
            <a:r>
              <a:rPr sz="2400" b="1" spc="-14" dirty="0">
                <a:latin typeface="Arial"/>
                <a:cs typeface="Arial"/>
              </a:rPr>
              <a:t>over</a:t>
            </a:r>
            <a:r>
              <a:rPr sz="2400" b="1" spc="-5" dirty="0">
                <a:latin typeface="Arial"/>
                <a:cs typeface="Arial"/>
              </a:rPr>
              <a:t> </a:t>
            </a:r>
            <a:r>
              <a:rPr sz="2400" b="1" spc="-14" dirty="0">
                <a:latin typeface="Arial"/>
                <a:cs typeface="Arial"/>
              </a:rPr>
              <a:t>a</a:t>
            </a:r>
            <a:r>
              <a:rPr sz="2400" b="1" dirty="0">
                <a:latin typeface="Arial"/>
                <a:cs typeface="Arial"/>
              </a:rPr>
              <a:t> </a:t>
            </a:r>
            <a:r>
              <a:rPr sz="2400" b="1" spc="-14" dirty="0" smtClean="0">
                <a:solidFill>
                  <a:srgbClr val="FF6600"/>
                </a:solidFill>
                <a:latin typeface="Arial"/>
                <a:cs typeface="Arial"/>
              </a:rPr>
              <a:t>co</a:t>
            </a:r>
            <a:r>
              <a:rPr lang="en-US" sz="2400" b="1" spc="-14" dirty="0" smtClean="0">
                <a:solidFill>
                  <a:srgbClr val="FF6600"/>
                </a:solidFill>
                <a:latin typeface="Arial"/>
                <a:cs typeface="Arial"/>
              </a:rPr>
              <a:t>ll</a:t>
            </a:r>
            <a:r>
              <a:rPr sz="2400" b="1" spc="-14" dirty="0" smtClean="0">
                <a:solidFill>
                  <a:srgbClr val="FF6600"/>
                </a:solidFill>
                <a:latin typeface="Arial"/>
                <a:cs typeface="Arial"/>
              </a:rPr>
              <a:t>ocated</a:t>
            </a:r>
            <a:r>
              <a:rPr lang="en-US" sz="2400" dirty="0" smtClean="0">
                <a:latin typeface="Arial"/>
                <a:cs typeface="Arial"/>
              </a:rPr>
              <a:t> </a:t>
            </a:r>
            <a:r>
              <a:rPr sz="2400" b="1" spc="-14" dirty="0" smtClean="0">
                <a:solidFill>
                  <a:srgbClr val="FF6600"/>
                </a:solidFill>
                <a:latin typeface="Arial"/>
                <a:cs typeface="Arial"/>
              </a:rPr>
              <a:t>802.</a:t>
            </a:r>
            <a:r>
              <a:rPr sz="2400" b="1" spc="-123" dirty="0" smtClean="0">
                <a:solidFill>
                  <a:srgbClr val="FF6600"/>
                </a:solidFill>
                <a:latin typeface="Arial"/>
                <a:cs typeface="Arial"/>
              </a:rPr>
              <a:t>1</a:t>
            </a:r>
            <a:r>
              <a:rPr sz="2400" b="1" spc="-14" dirty="0" smtClean="0">
                <a:solidFill>
                  <a:srgbClr val="FF6600"/>
                </a:solidFill>
                <a:latin typeface="Arial"/>
                <a:cs typeface="Arial"/>
              </a:rPr>
              <a:t>1</a:t>
            </a:r>
            <a:r>
              <a:rPr sz="2400" b="1" dirty="0" smtClean="0">
                <a:solidFill>
                  <a:srgbClr val="FF6600"/>
                </a:solidFill>
                <a:latin typeface="Arial"/>
                <a:cs typeface="Arial"/>
              </a:rPr>
              <a:t> </a:t>
            </a:r>
            <a:r>
              <a:rPr sz="2400" b="1" spc="-9" dirty="0">
                <a:solidFill>
                  <a:srgbClr val="FF6600"/>
                </a:solidFill>
                <a:latin typeface="Arial"/>
                <a:cs typeface="Arial"/>
              </a:rPr>
              <a:t>link</a:t>
            </a:r>
            <a:endParaRPr sz="2400" dirty="0">
              <a:latin typeface="Arial"/>
              <a:cs typeface="Arial"/>
            </a:endParaRPr>
          </a:p>
        </p:txBody>
      </p:sp>
    </p:spTree>
    <p:extLst>
      <p:ext uri="{BB962C8B-B14F-4D97-AF65-F5344CB8AC3E}">
        <p14:creationId xmlns:p14="http://schemas.microsoft.com/office/powerpoint/2010/main" val="824880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949780" y="1928423"/>
            <a:ext cx="8290112" cy="3833564"/>
          </a:xfrm>
          <a:custGeom>
            <a:avLst/>
            <a:gdLst/>
            <a:ahLst/>
            <a:cxnLst/>
            <a:rect l="l" t="t" r="r" b="b"/>
            <a:pathLst>
              <a:path w="9134475" h="4224020">
                <a:moveTo>
                  <a:pt x="0" y="4223778"/>
                </a:moveTo>
                <a:lnTo>
                  <a:pt x="9134005" y="4223778"/>
                </a:lnTo>
                <a:lnTo>
                  <a:pt x="9134005" y="0"/>
                </a:lnTo>
                <a:lnTo>
                  <a:pt x="0" y="0"/>
                </a:lnTo>
                <a:lnTo>
                  <a:pt x="0" y="4223778"/>
                </a:lnTo>
                <a:close/>
              </a:path>
            </a:pathLst>
          </a:custGeom>
          <a:solidFill>
            <a:srgbClr val="FFFFFF"/>
          </a:solidFill>
        </p:spPr>
        <p:txBody>
          <a:bodyPr wrap="square" lIns="0" tIns="0" rIns="0" bIns="0" rtlCol="0"/>
          <a:lstStyle/>
          <a:p>
            <a:endParaRPr sz="1634"/>
          </a:p>
        </p:txBody>
      </p:sp>
      <p:sp>
        <p:nvSpPr>
          <p:cNvPr id="4" name="object 4"/>
          <p:cNvSpPr/>
          <p:nvPr/>
        </p:nvSpPr>
        <p:spPr>
          <a:xfrm>
            <a:off x="9107919" y="1351970"/>
            <a:ext cx="974043" cy="290295"/>
          </a:xfrm>
          <a:prstGeom prst="rect">
            <a:avLst/>
          </a:prstGeom>
          <a:blipFill>
            <a:blip r:embed="rId3" cstate="print"/>
            <a:stretch>
              <a:fillRect/>
            </a:stretch>
          </a:blipFill>
        </p:spPr>
        <p:txBody>
          <a:bodyPr wrap="square" lIns="0" tIns="0" rIns="0" bIns="0" rtlCol="0"/>
          <a:lstStyle/>
          <a:p>
            <a:endParaRPr sz="1634"/>
          </a:p>
        </p:txBody>
      </p:sp>
      <p:sp>
        <p:nvSpPr>
          <p:cNvPr id="5" name="object 5"/>
          <p:cNvSpPr txBox="1">
            <a:spLocks noGrp="1"/>
          </p:cNvSpPr>
          <p:nvPr>
            <p:ph type="title"/>
          </p:nvPr>
        </p:nvSpPr>
        <p:spPr>
          <a:xfrm>
            <a:off x="965200" y="594335"/>
            <a:ext cx="10588385"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B</a:t>
            </a:r>
            <a:r>
              <a:rPr spc="-14" dirty="0">
                <a:latin typeface="Arial"/>
                <a:cs typeface="Arial"/>
              </a:rPr>
              <a:t>lu</a:t>
            </a:r>
            <a:r>
              <a:rPr spc="-18" dirty="0">
                <a:latin typeface="Arial"/>
                <a:cs typeface="Arial"/>
              </a:rPr>
              <a:t>e</a:t>
            </a:r>
            <a:r>
              <a:rPr spc="-14" dirty="0">
                <a:latin typeface="Arial"/>
                <a:cs typeface="Arial"/>
              </a:rPr>
              <a:t>toot</a:t>
            </a:r>
            <a:r>
              <a:rPr spc="-18" dirty="0">
                <a:latin typeface="Arial"/>
                <a:cs typeface="Arial"/>
              </a:rPr>
              <a:t>h</a:t>
            </a:r>
          </a:p>
        </p:txBody>
      </p:sp>
      <p:sp>
        <p:nvSpPr>
          <p:cNvPr id="8" name="object 8"/>
          <p:cNvSpPr txBox="1"/>
          <p:nvPr/>
        </p:nvSpPr>
        <p:spPr>
          <a:xfrm>
            <a:off x="1003300" y="1950579"/>
            <a:ext cx="9931400" cy="2531462"/>
          </a:xfrm>
          <a:prstGeom prst="rect">
            <a:avLst/>
          </a:prstGeom>
        </p:spPr>
        <p:txBody>
          <a:bodyPr vert="horz" wrap="square" lIns="0" tIns="0" rIns="0" bIns="0" rtlCol="0">
            <a:spAutoFit/>
          </a:bodyPr>
          <a:lstStyle/>
          <a:p>
            <a:pPr marL="11527"/>
            <a:r>
              <a:rPr sz="2800" b="1" dirty="0">
                <a:latin typeface="Arial"/>
                <a:cs typeface="Arial"/>
              </a:rPr>
              <a:t>B</a:t>
            </a:r>
            <a:r>
              <a:rPr sz="2800" b="1" spc="-14" dirty="0">
                <a:latin typeface="Arial"/>
                <a:cs typeface="Arial"/>
              </a:rPr>
              <a:t>lu</a:t>
            </a:r>
            <a:r>
              <a:rPr sz="2800" b="1" spc="5" dirty="0">
                <a:latin typeface="Arial"/>
                <a:cs typeface="Arial"/>
              </a:rPr>
              <a:t>e</a:t>
            </a:r>
            <a:r>
              <a:rPr sz="2800" b="1" spc="-5" dirty="0">
                <a:latin typeface="Arial"/>
                <a:cs typeface="Arial"/>
              </a:rPr>
              <a:t>t</a:t>
            </a:r>
            <a:r>
              <a:rPr sz="2800" b="1" spc="-14" dirty="0">
                <a:latin typeface="Arial"/>
                <a:cs typeface="Arial"/>
              </a:rPr>
              <a:t>oo</a:t>
            </a:r>
            <a:r>
              <a:rPr sz="2800" b="1" spc="-5" dirty="0">
                <a:latin typeface="Arial"/>
                <a:cs typeface="Arial"/>
              </a:rPr>
              <a:t>t</a:t>
            </a:r>
            <a:r>
              <a:rPr sz="2800" b="1" spc="-18" dirty="0">
                <a:latin typeface="Arial"/>
                <a:cs typeface="Arial"/>
              </a:rPr>
              <a:t>h</a:t>
            </a:r>
            <a:r>
              <a:rPr sz="2800" b="1" spc="-9" dirty="0">
                <a:latin typeface="Arial"/>
                <a:cs typeface="Arial"/>
              </a:rPr>
              <a:t> </a:t>
            </a:r>
            <a:r>
              <a:rPr sz="2800" b="1" dirty="0">
                <a:latin typeface="Arial"/>
                <a:cs typeface="Arial"/>
              </a:rPr>
              <a:t>H</a:t>
            </a:r>
            <a:r>
              <a:rPr sz="2800" b="1" spc="-14" dirty="0">
                <a:latin typeface="Arial"/>
                <a:cs typeface="Arial"/>
              </a:rPr>
              <a:t>ig</a:t>
            </a:r>
            <a:r>
              <a:rPr sz="2800" b="1" spc="-18" dirty="0">
                <a:latin typeface="Arial"/>
                <a:cs typeface="Arial"/>
              </a:rPr>
              <a:t>h</a:t>
            </a:r>
            <a:r>
              <a:rPr sz="2800" b="1" spc="-9" dirty="0">
                <a:latin typeface="Arial"/>
                <a:cs typeface="Arial"/>
              </a:rPr>
              <a:t> </a:t>
            </a:r>
            <a:r>
              <a:rPr sz="2800" b="1" spc="-14" dirty="0">
                <a:latin typeface="Arial"/>
                <a:cs typeface="Arial"/>
              </a:rPr>
              <a:t>Sp</a:t>
            </a:r>
            <a:r>
              <a:rPr sz="2800" b="1" spc="-9" dirty="0">
                <a:latin typeface="Arial"/>
                <a:cs typeface="Arial"/>
              </a:rPr>
              <a:t>e</a:t>
            </a:r>
            <a:r>
              <a:rPr sz="2800" b="1" spc="5" dirty="0">
                <a:latin typeface="Arial"/>
                <a:cs typeface="Arial"/>
              </a:rPr>
              <a:t>e</a:t>
            </a:r>
            <a:r>
              <a:rPr sz="2800" b="1" spc="-18" dirty="0">
                <a:latin typeface="Arial"/>
                <a:cs typeface="Arial"/>
              </a:rPr>
              <a:t>d</a:t>
            </a:r>
            <a:r>
              <a:rPr sz="2800" b="1" spc="-32" dirty="0">
                <a:latin typeface="Arial"/>
                <a:cs typeface="Arial"/>
              </a:rPr>
              <a:t> </a:t>
            </a:r>
            <a:r>
              <a:rPr sz="2800" b="1" spc="-5" dirty="0">
                <a:latin typeface="Arial"/>
                <a:cs typeface="Arial"/>
              </a:rPr>
              <a:t>(</a:t>
            </a:r>
            <a:r>
              <a:rPr sz="2800" b="1" dirty="0">
                <a:latin typeface="Arial"/>
                <a:cs typeface="Arial"/>
              </a:rPr>
              <a:t>H</a:t>
            </a:r>
            <a:r>
              <a:rPr sz="2800" b="1" spc="-14" dirty="0">
                <a:latin typeface="Arial"/>
                <a:cs typeface="Arial"/>
              </a:rPr>
              <a:t>S</a:t>
            </a:r>
            <a:r>
              <a:rPr sz="2800" b="1" dirty="0">
                <a:latin typeface="Arial"/>
                <a:cs typeface="Arial"/>
              </a:rPr>
              <a:t>)</a:t>
            </a:r>
            <a:endParaRPr sz="2800">
              <a:latin typeface="Arial"/>
              <a:cs typeface="Arial"/>
            </a:endParaRPr>
          </a:p>
          <a:p>
            <a:pPr marL="334269" marR="1103088" indent="-311216">
              <a:spcBef>
                <a:spcPts val="1516"/>
              </a:spcBef>
              <a:tabLst>
                <a:tab pos="334269" algn="l"/>
              </a:tabLst>
            </a:pPr>
            <a:r>
              <a:rPr sz="2400" spc="-9" dirty="0">
                <a:solidFill>
                  <a:srgbClr val="3399FF"/>
                </a:solidFill>
                <a:latin typeface="Arial"/>
                <a:cs typeface="Arial"/>
              </a:rPr>
              <a:t>•	</a:t>
            </a:r>
            <a:r>
              <a:rPr sz="2400" b="1" spc="-14" dirty="0">
                <a:latin typeface="Arial"/>
                <a:cs typeface="Arial"/>
              </a:rPr>
              <a:t>+</a:t>
            </a:r>
            <a:r>
              <a:rPr sz="2400" b="1" spc="-23" dirty="0">
                <a:latin typeface="Arial"/>
                <a:cs typeface="Arial"/>
              </a:rPr>
              <a:t>H</a:t>
            </a:r>
            <a:r>
              <a:rPr sz="2400" b="1" spc="-14" dirty="0">
                <a:latin typeface="Arial"/>
                <a:cs typeface="Arial"/>
              </a:rPr>
              <a:t>S</a:t>
            </a:r>
            <a:r>
              <a:rPr sz="2400" b="1" dirty="0">
                <a:latin typeface="Arial"/>
                <a:cs typeface="Arial"/>
              </a:rPr>
              <a:t> </a:t>
            </a:r>
            <a:r>
              <a:rPr sz="2400" b="1" spc="-14" dirty="0">
                <a:latin typeface="Arial"/>
                <a:cs typeface="Arial"/>
              </a:rPr>
              <a:t>par</a:t>
            </a:r>
            <a:r>
              <a:rPr sz="2400" b="1" spc="-9" dirty="0">
                <a:latin typeface="Arial"/>
                <a:cs typeface="Arial"/>
              </a:rPr>
              <a:t>t</a:t>
            </a:r>
            <a:r>
              <a:rPr sz="2400" b="1" spc="9" dirty="0">
                <a:latin typeface="Arial"/>
                <a:cs typeface="Arial"/>
              </a:rPr>
              <a:t> </a:t>
            </a:r>
            <a:r>
              <a:rPr sz="2400" b="1" spc="-14" dirty="0">
                <a:latin typeface="Arial"/>
                <a:cs typeface="Arial"/>
              </a:rPr>
              <a:t>of</a:t>
            </a:r>
            <a:r>
              <a:rPr sz="2400" b="1" spc="9" dirty="0">
                <a:latin typeface="Arial"/>
                <a:cs typeface="Arial"/>
              </a:rPr>
              <a:t> </a:t>
            </a:r>
            <a:r>
              <a:rPr sz="2400" b="1" spc="-14" dirty="0">
                <a:latin typeface="Arial"/>
                <a:cs typeface="Arial"/>
              </a:rPr>
              <a:t>the</a:t>
            </a:r>
            <a:r>
              <a:rPr sz="2400" b="1" spc="23" dirty="0">
                <a:latin typeface="Arial"/>
                <a:cs typeface="Arial"/>
              </a:rPr>
              <a:t> </a:t>
            </a:r>
            <a:r>
              <a:rPr sz="2400" b="1" spc="-14" dirty="0">
                <a:latin typeface="Arial"/>
                <a:cs typeface="Arial"/>
              </a:rPr>
              <a:t>specification</a:t>
            </a:r>
            <a:r>
              <a:rPr sz="2400" b="1" spc="36" dirty="0">
                <a:latin typeface="Arial"/>
                <a:cs typeface="Arial"/>
              </a:rPr>
              <a:t> </a:t>
            </a:r>
            <a:r>
              <a:rPr sz="2400" b="1" spc="-9" dirty="0">
                <a:latin typeface="Arial"/>
                <a:cs typeface="Arial"/>
              </a:rPr>
              <a:t>is</a:t>
            </a:r>
            <a:r>
              <a:rPr sz="2400" b="1" dirty="0">
                <a:latin typeface="Arial"/>
                <a:cs typeface="Arial"/>
              </a:rPr>
              <a:t> </a:t>
            </a:r>
            <a:r>
              <a:rPr sz="2400" b="1" spc="-14" dirty="0">
                <a:solidFill>
                  <a:srgbClr val="FF6600"/>
                </a:solidFill>
                <a:latin typeface="Arial"/>
                <a:cs typeface="Arial"/>
              </a:rPr>
              <a:t>not</a:t>
            </a:r>
            <a:r>
              <a:rPr sz="2400" b="1" spc="9" dirty="0">
                <a:solidFill>
                  <a:srgbClr val="FF6600"/>
                </a:solidFill>
                <a:latin typeface="Arial"/>
                <a:cs typeface="Arial"/>
              </a:rPr>
              <a:t> </a:t>
            </a:r>
            <a:r>
              <a:rPr sz="2400" b="1" spc="-14" dirty="0">
                <a:solidFill>
                  <a:srgbClr val="FF6600"/>
                </a:solidFill>
                <a:latin typeface="Arial"/>
                <a:cs typeface="Arial"/>
              </a:rPr>
              <a:t>mandatory</a:t>
            </a:r>
            <a:r>
              <a:rPr sz="2400" b="1" spc="23" dirty="0">
                <a:solidFill>
                  <a:srgbClr val="FF6600"/>
                </a:solidFill>
                <a:latin typeface="Arial"/>
                <a:cs typeface="Arial"/>
              </a:rPr>
              <a:t> </a:t>
            </a:r>
            <a:r>
              <a:rPr sz="2400" b="1" spc="-9" dirty="0">
                <a:latin typeface="Arial"/>
                <a:cs typeface="Arial"/>
              </a:rPr>
              <a:t>in </a:t>
            </a:r>
            <a:r>
              <a:rPr sz="2400" b="1" spc="-23" dirty="0">
                <a:latin typeface="Arial"/>
                <a:cs typeface="Arial"/>
              </a:rPr>
              <a:t>B</a:t>
            </a:r>
            <a:r>
              <a:rPr sz="2400" b="1" spc="-14" dirty="0">
                <a:latin typeface="Arial"/>
                <a:cs typeface="Arial"/>
              </a:rPr>
              <a:t>luetooth</a:t>
            </a:r>
            <a:r>
              <a:rPr sz="2400" b="1" spc="36" dirty="0">
                <a:latin typeface="Arial"/>
                <a:cs typeface="Arial"/>
              </a:rPr>
              <a:t> </a:t>
            </a:r>
            <a:r>
              <a:rPr sz="2400" b="1" spc="-14" dirty="0">
                <a:latin typeface="Arial"/>
                <a:cs typeface="Arial"/>
              </a:rPr>
              <a:t>version</a:t>
            </a:r>
            <a:r>
              <a:rPr sz="2400" b="1" spc="23" dirty="0">
                <a:latin typeface="Arial"/>
                <a:cs typeface="Arial"/>
              </a:rPr>
              <a:t> </a:t>
            </a:r>
            <a:r>
              <a:rPr sz="2400" b="1" spc="-14" dirty="0">
                <a:latin typeface="Arial"/>
                <a:cs typeface="Arial"/>
              </a:rPr>
              <a:t>3.0</a:t>
            </a:r>
            <a:endParaRPr sz="2400">
              <a:latin typeface="Arial"/>
              <a:cs typeface="Arial"/>
            </a:endParaRPr>
          </a:p>
          <a:p>
            <a:pPr>
              <a:spcBef>
                <a:spcPts val="44"/>
              </a:spcBef>
            </a:pPr>
            <a:endParaRPr sz="2800">
              <a:latin typeface="Times New Roman"/>
              <a:cs typeface="Times New Roman"/>
            </a:endParaRPr>
          </a:p>
          <a:p>
            <a:pPr marL="334269" marR="4611" indent="-310640">
              <a:buClr>
                <a:srgbClr val="3399FF"/>
              </a:buClr>
              <a:buFont typeface="Arial"/>
              <a:buChar char="•"/>
              <a:tabLst>
                <a:tab pos="334845" algn="l"/>
              </a:tabLst>
            </a:pPr>
            <a:r>
              <a:rPr sz="2400" b="1" spc="-23" dirty="0">
                <a:solidFill>
                  <a:srgbClr val="FF6600"/>
                </a:solidFill>
                <a:latin typeface="Arial"/>
                <a:cs typeface="Arial"/>
              </a:rPr>
              <a:t>O</a:t>
            </a:r>
            <a:r>
              <a:rPr sz="2400" b="1" spc="-14" dirty="0">
                <a:solidFill>
                  <a:srgbClr val="FF6600"/>
                </a:solidFill>
                <a:latin typeface="Arial"/>
                <a:cs typeface="Arial"/>
              </a:rPr>
              <a:t>nly</a:t>
            </a:r>
            <a:r>
              <a:rPr sz="2400" b="1" spc="9" dirty="0">
                <a:solidFill>
                  <a:srgbClr val="FF6600"/>
                </a:solidFill>
                <a:latin typeface="Arial"/>
                <a:cs typeface="Arial"/>
              </a:rPr>
              <a:t> </a:t>
            </a:r>
            <a:r>
              <a:rPr sz="2400" b="1" spc="-14" dirty="0">
                <a:solidFill>
                  <a:srgbClr val="FF6600"/>
                </a:solidFill>
                <a:latin typeface="Arial"/>
                <a:cs typeface="Arial"/>
              </a:rPr>
              <a:t>devices</a:t>
            </a:r>
            <a:r>
              <a:rPr sz="2400" b="1" spc="9" dirty="0">
                <a:solidFill>
                  <a:srgbClr val="FF6600"/>
                </a:solidFill>
                <a:latin typeface="Arial"/>
                <a:cs typeface="Arial"/>
              </a:rPr>
              <a:t> </a:t>
            </a:r>
            <a:r>
              <a:rPr sz="2400" b="1" spc="-9" dirty="0">
                <a:latin typeface="Arial"/>
                <a:cs typeface="Arial"/>
              </a:rPr>
              <a:t>that</a:t>
            </a:r>
            <a:r>
              <a:rPr sz="2400" b="1" spc="18" dirty="0">
                <a:latin typeface="Arial"/>
                <a:cs typeface="Arial"/>
              </a:rPr>
              <a:t> </a:t>
            </a:r>
            <a:r>
              <a:rPr sz="2400" b="1" spc="-14" dirty="0">
                <a:latin typeface="Arial"/>
                <a:cs typeface="Arial"/>
              </a:rPr>
              <a:t>display</a:t>
            </a:r>
            <a:r>
              <a:rPr sz="2400" b="1" spc="9" dirty="0">
                <a:latin typeface="Arial"/>
                <a:cs typeface="Arial"/>
              </a:rPr>
              <a:t> </a:t>
            </a:r>
            <a:r>
              <a:rPr sz="2400" b="1" spc="-14" dirty="0">
                <a:latin typeface="Arial"/>
                <a:cs typeface="Arial"/>
              </a:rPr>
              <a:t>the</a:t>
            </a:r>
            <a:r>
              <a:rPr sz="2400" b="1" spc="9" dirty="0">
                <a:latin typeface="Arial"/>
                <a:cs typeface="Arial"/>
              </a:rPr>
              <a:t> </a:t>
            </a:r>
            <a:r>
              <a:rPr sz="2400" b="1" spc="-14" dirty="0">
                <a:latin typeface="Arial"/>
                <a:cs typeface="Arial"/>
              </a:rPr>
              <a:t>"</a:t>
            </a:r>
            <a:r>
              <a:rPr sz="2400" b="1" spc="-14" dirty="0">
                <a:solidFill>
                  <a:srgbClr val="FF6600"/>
                </a:solidFill>
                <a:latin typeface="Arial"/>
                <a:cs typeface="Arial"/>
              </a:rPr>
              <a:t>+</a:t>
            </a:r>
            <a:r>
              <a:rPr sz="2400" b="1" spc="-23" dirty="0">
                <a:solidFill>
                  <a:srgbClr val="FF6600"/>
                </a:solidFill>
                <a:latin typeface="Arial"/>
                <a:cs typeface="Arial"/>
              </a:rPr>
              <a:t>H</a:t>
            </a:r>
            <a:r>
              <a:rPr sz="2400" b="1" spc="-14" dirty="0">
                <a:solidFill>
                  <a:srgbClr val="FF6600"/>
                </a:solidFill>
                <a:latin typeface="Arial"/>
                <a:cs typeface="Arial"/>
              </a:rPr>
              <a:t>S</a:t>
            </a:r>
            <a:r>
              <a:rPr sz="2400" b="1" spc="-14" dirty="0">
                <a:latin typeface="Arial"/>
                <a:cs typeface="Arial"/>
              </a:rPr>
              <a:t>"</a:t>
            </a:r>
            <a:r>
              <a:rPr sz="2400" b="1" dirty="0">
                <a:latin typeface="Arial"/>
                <a:cs typeface="Arial"/>
              </a:rPr>
              <a:t> </a:t>
            </a:r>
            <a:r>
              <a:rPr sz="2400" b="1" spc="-14" dirty="0">
                <a:latin typeface="Arial"/>
                <a:cs typeface="Arial"/>
              </a:rPr>
              <a:t>logo</a:t>
            </a:r>
            <a:r>
              <a:rPr sz="2400" b="1" spc="14" dirty="0">
                <a:latin typeface="Arial"/>
                <a:cs typeface="Arial"/>
              </a:rPr>
              <a:t> </a:t>
            </a:r>
            <a:r>
              <a:rPr sz="2400" b="1" spc="-14" dirty="0">
                <a:latin typeface="Arial"/>
                <a:cs typeface="Arial"/>
              </a:rPr>
              <a:t>actually</a:t>
            </a:r>
            <a:r>
              <a:rPr sz="2400" b="1" spc="18" dirty="0">
                <a:latin typeface="Arial"/>
                <a:cs typeface="Arial"/>
              </a:rPr>
              <a:t> </a:t>
            </a:r>
            <a:r>
              <a:rPr sz="2400" b="1" spc="-14" dirty="0">
                <a:solidFill>
                  <a:srgbClr val="FF6600"/>
                </a:solidFill>
                <a:latin typeface="Arial"/>
                <a:cs typeface="Arial"/>
              </a:rPr>
              <a:t>suppor</a:t>
            </a:r>
            <a:r>
              <a:rPr sz="2400" b="1" spc="-9" dirty="0">
                <a:solidFill>
                  <a:srgbClr val="FF6600"/>
                </a:solidFill>
                <a:latin typeface="Arial"/>
                <a:cs typeface="Arial"/>
              </a:rPr>
              <a:t>t </a:t>
            </a:r>
            <a:r>
              <a:rPr sz="2400" b="1" spc="-23" dirty="0">
                <a:latin typeface="Arial"/>
                <a:cs typeface="Arial"/>
              </a:rPr>
              <a:t>B</a:t>
            </a:r>
            <a:r>
              <a:rPr sz="2400" b="1" spc="-14" dirty="0">
                <a:latin typeface="Arial"/>
                <a:cs typeface="Arial"/>
              </a:rPr>
              <a:t>luetooth</a:t>
            </a:r>
            <a:r>
              <a:rPr sz="2400" b="1" spc="36" dirty="0">
                <a:latin typeface="Arial"/>
                <a:cs typeface="Arial"/>
              </a:rPr>
              <a:t> </a:t>
            </a:r>
            <a:r>
              <a:rPr sz="2400" b="1" spc="-14" dirty="0">
                <a:latin typeface="Arial"/>
                <a:cs typeface="Arial"/>
              </a:rPr>
              <a:t>over</a:t>
            </a:r>
            <a:r>
              <a:rPr sz="2400" b="1" spc="5" dirty="0">
                <a:latin typeface="Arial"/>
                <a:cs typeface="Arial"/>
              </a:rPr>
              <a:t> </a:t>
            </a:r>
            <a:r>
              <a:rPr sz="2400" b="1" spc="-14" dirty="0">
                <a:latin typeface="Arial"/>
                <a:cs typeface="Arial"/>
              </a:rPr>
              <a:t>802.</a:t>
            </a:r>
            <a:r>
              <a:rPr sz="2400" b="1" spc="-123" dirty="0">
                <a:latin typeface="Arial"/>
                <a:cs typeface="Arial"/>
              </a:rPr>
              <a:t>1</a:t>
            </a:r>
            <a:r>
              <a:rPr sz="2400" b="1" spc="-14" dirty="0">
                <a:latin typeface="Arial"/>
                <a:cs typeface="Arial"/>
              </a:rPr>
              <a:t>1</a:t>
            </a:r>
            <a:r>
              <a:rPr sz="2400" b="1" dirty="0">
                <a:latin typeface="Arial"/>
                <a:cs typeface="Arial"/>
              </a:rPr>
              <a:t> </a:t>
            </a:r>
            <a:r>
              <a:rPr sz="2400" b="1" spc="-14" dirty="0">
                <a:solidFill>
                  <a:srgbClr val="FF6600"/>
                </a:solidFill>
                <a:latin typeface="Arial"/>
                <a:cs typeface="Arial"/>
              </a:rPr>
              <a:t>high-speed</a:t>
            </a:r>
            <a:r>
              <a:rPr sz="2400" b="1" spc="45" dirty="0">
                <a:solidFill>
                  <a:srgbClr val="FF6600"/>
                </a:solidFill>
                <a:latin typeface="Arial"/>
                <a:cs typeface="Arial"/>
              </a:rPr>
              <a:t> </a:t>
            </a:r>
            <a:r>
              <a:rPr sz="2400" b="1" spc="-14" dirty="0">
                <a:solidFill>
                  <a:srgbClr val="FF6600"/>
                </a:solidFill>
                <a:latin typeface="Arial"/>
                <a:cs typeface="Arial"/>
              </a:rPr>
              <a:t>data</a:t>
            </a:r>
            <a:r>
              <a:rPr sz="2400" b="1" spc="9" dirty="0">
                <a:solidFill>
                  <a:srgbClr val="FF6600"/>
                </a:solidFill>
                <a:latin typeface="Arial"/>
                <a:cs typeface="Arial"/>
              </a:rPr>
              <a:t> </a:t>
            </a:r>
            <a:r>
              <a:rPr sz="2400" b="1" spc="-9" dirty="0">
                <a:solidFill>
                  <a:srgbClr val="FF6600"/>
                </a:solidFill>
                <a:latin typeface="Arial"/>
                <a:cs typeface="Arial"/>
              </a:rPr>
              <a:t>t</a:t>
            </a:r>
            <a:r>
              <a:rPr sz="2400" b="1" spc="-14" dirty="0">
                <a:solidFill>
                  <a:srgbClr val="FF6600"/>
                </a:solidFill>
                <a:latin typeface="Arial"/>
                <a:cs typeface="Arial"/>
              </a:rPr>
              <a:t>ransfer</a:t>
            </a:r>
            <a:endParaRPr sz="2400">
              <a:latin typeface="Arial"/>
              <a:cs typeface="Arial"/>
            </a:endParaRPr>
          </a:p>
        </p:txBody>
      </p:sp>
    </p:spTree>
    <p:extLst>
      <p:ext uri="{BB962C8B-B14F-4D97-AF65-F5344CB8AC3E}">
        <p14:creationId xmlns:p14="http://schemas.microsoft.com/office/powerpoint/2010/main" val="3969258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9107919" y="1351970"/>
            <a:ext cx="974043" cy="290295"/>
          </a:xfrm>
          <a:prstGeom prst="rect">
            <a:avLst/>
          </a:prstGeom>
          <a:blipFill>
            <a:blip r:embed="rId3" cstate="print"/>
            <a:stretch>
              <a:fillRect/>
            </a:stretch>
          </a:blipFill>
        </p:spPr>
        <p:txBody>
          <a:bodyPr wrap="square" lIns="0" tIns="0" rIns="0" bIns="0" rtlCol="0"/>
          <a:lstStyle/>
          <a:p>
            <a:endParaRPr sz="1634"/>
          </a:p>
        </p:txBody>
      </p:sp>
      <p:sp>
        <p:nvSpPr>
          <p:cNvPr id="5" name="object 5"/>
          <p:cNvSpPr txBox="1">
            <a:spLocks noGrp="1"/>
          </p:cNvSpPr>
          <p:nvPr>
            <p:ph type="title"/>
          </p:nvPr>
        </p:nvSpPr>
        <p:spPr>
          <a:xfrm>
            <a:off x="673100" y="594335"/>
            <a:ext cx="10880485"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B</a:t>
            </a:r>
            <a:r>
              <a:rPr spc="-14" dirty="0">
                <a:latin typeface="Arial"/>
                <a:cs typeface="Arial"/>
              </a:rPr>
              <a:t>lu</a:t>
            </a:r>
            <a:r>
              <a:rPr spc="-18" dirty="0">
                <a:latin typeface="Arial"/>
                <a:cs typeface="Arial"/>
              </a:rPr>
              <a:t>e</a:t>
            </a:r>
            <a:r>
              <a:rPr spc="-14" dirty="0">
                <a:latin typeface="Arial"/>
                <a:cs typeface="Arial"/>
              </a:rPr>
              <a:t>toot</a:t>
            </a:r>
            <a:r>
              <a:rPr spc="-18" dirty="0">
                <a:latin typeface="Arial"/>
                <a:cs typeface="Arial"/>
              </a:rPr>
              <a:t>h</a:t>
            </a:r>
          </a:p>
        </p:txBody>
      </p:sp>
      <p:sp>
        <p:nvSpPr>
          <p:cNvPr id="6" name="object 6"/>
          <p:cNvSpPr txBox="1"/>
          <p:nvPr/>
        </p:nvSpPr>
        <p:spPr>
          <a:xfrm>
            <a:off x="749300" y="1689516"/>
            <a:ext cx="3987800" cy="369332"/>
          </a:xfrm>
          <a:prstGeom prst="rect">
            <a:avLst/>
          </a:prstGeom>
        </p:spPr>
        <p:txBody>
          <a:bodyPr vert="horz" wrap="square" lIns="0" tIns="0" rIns="0" bIns="0" rtlCol="0">
            <a:spAutoFit/>
          </a:bodyPr>
          <a:lstStyle/>
          <a:p>
            <a:pPr marL="11527"/>
            <a:r>
              <a:rPr sz="2400" b="1" dirty="0">
                <a:latin typeface="Arial"/>
                <a:cs typeface="Arial"/>
              </a:rPr>
              <a:t>B</a:t>
            </a:r>
            <a:r>
              <a:rPr sz="2400" b="1" spc="-14" dirty="0">
                <a:latin typeface="Arial"/>
                <a:cs typeface="Arial"/>
              </a:rPr>
              <a:t>lu</a:t>
            </a:r>
            <a:r>
              <a:rPr sz="2400" b="1" spc="5" dirty="0">
                <a:latin typeface="Arial"/>
                <a:cs typeface="Arial"/>
              </a:rPr>
              <a:t>e</a:t>
            </a:r>
            <a:r>
              <a:rPr sz="2400" b="1" spc="-5" dirty="0">
                <a:latin typeface="Arial"/>
                <a:cs typeface="Arial"/>
              </a:rPr>
              <a:t>t</a:t>
            </a:r>
            <a:r>
              <a:rPr sz="2400" b="1" spc="-14" dirty="0">
                <a:latin typeface="Arial"/>
                <a:cs typeface="Arial"/>
              </a:rPr>
              <a:t>oo</a:t>
            </a:r>
            <a:r>
              <a:rPr sz="2400" b="1" spc="-5" dirty="0">
                <a:latin typeface="Arial"/>
                <a:cs typeface="Arial"/>
              </a:rPr>
              <a:t>t</a:t>
            </a:r>
            <a:r>
              <a:rPr sz="2400" b="1" spc="-18" dirty="0">
                <a:latin typeface="Arial"/>
                <a:cs typeface="Arial"/>
              </a:rPr>
              <a:t>h</a:t>
            </a:r>
            <a:r>
              <a:rPr sz="2400" b="1" spc="-9" dirty="0">
                <a:latin typeface="Arial"/>
                <a:cs typeface="Arial"/>
              </a:rPr>
              <a:t> </a:t>
            </a:r>
            <a:r>
              <a:rPr sz="2400" b="1" spc="-14" dirty="0">
                <a:latin typeface="Arial"/>
                <a:cs typeface="Arial"/>
              </a:rPr>
              <a:t>Sp</a:t>
            </a:r>
            <a:r>
              <a:rPr sz="2400" b="1" spc="5" dirty="0">
                <a:latin typeface="Arial"/>
                <a:cs typeface="Arial"/>
              </a:rPr>
              <a:t>ec</a:t>
            </a:r>
            <a:r>
              <a:rPr sz="2400" b="1" spc="-9" dirty="0">
                <a:latin typeface="Arial"/>
                <a:cs typeface="Arial"/>
              </a:rPr>
              <a:t>.</a:t>
            </a:r>
            <a:r>
              <a:rPr sz="2400" b="1" spc="-41" dirty="0">
                <a:latin typeface="Arial"/>
                <a:cs typeface="Arial"/>
              </a:rPr>
              <a:t> </a:t>
            </a:r>
            <a:r>
              <a:rPr sz="2400" b="1" spc="-14" dirty="0">
                <a:latin typeface="Arial"/>
                <a:cs typeface="Arial"/>
              </a:rPr>
              <a:t>E</a:t>
            </a:r>
            <a:r>
              <a:rPr sz="2400" b="1" spc="5" dirty="0">
                <a:latin typeface="Arial"/>
                <a:cs typeface="Arial"/>
              </a:rPr>
              <a:t>v</a:t>
            </a:r>
            <a:r>
              <a:rPr sz="2400" b="1" spc="-14" dirty="0">
                <a:latin typeface="Arial"/>
                <a:cs typeface="Arial"/>
              </a:rPr>
              <a:t>olu</a:t>
            </a:r>
            <a:r>
              <a:rPr sz="2400" b="1" spc="-5" dirty="0">
                <a:latin typeface="Arial"/>
                <a:cs typeface="Arial"/>
              </a:rPr>
              <a:t>t</a:t>
            </a:r>
            <a:r>
              <a:rPr sz="2400" b="1" spc="-14" dirty="0">
                <a:latin typeface="Arial"/>
                <a:cs typeface="Arial"/>
              </a:rPr>
              <a:t>io</a:t>
            </a:r>
            <a:r>
              <a:rPr sz="2400" b="1" spc="-18" dirty="0">
                <a:latin typeface="Arial"/>
                <a:cs typeface="Arial"/>
              </a:rPr>
              <a:t>n</a:t>
            </a:r>
            <a:endParaRPr sz="2400">
              <a:latin typeface="Arial"/>
              <a:cs typeface="Arial"/>
            </a:endParaRPr>
          </a:p>
        </p:txBody>
      </p:sp>
      <p:graphicFrame>
        <p:nvGraphicFramePr>
          <p:cNvPr id="9" name="object 9"/>
          <p:cNvGraphicFramePr>
            <a:graphicFrameLocks noGrp="1"/>
          </p:cNvGraphicFramePr>
          <p:nvPr>
            <p:extLst>
              <p:ext uri="{D42A27DB-BD31-4B8C-83A1-F6EECF244321}">
                <p14:modId xmlns:p14="http://schemas.microsoft.com/office/powerpoint/2010/main" val="2306182264"/>
              </p:ext>
            </p:extLst>
          </p:nvPr>
        </p:nvGraphicFramePr>
        <p:xfrm>
          <a:off x="584199" y="2209799"/>
          <a:ext cx="10947400" cy="4000501"/>
        </p:xfrm>
        <a:graphic>
          <a:graphicData uri="http://schemas.openxmlformats.org/drawingml/2006/table">
            <a:tbl>
              <a:tblPr firstRow="1" bandRow="1">
                <a:tableStyleId>{F5AB1C69-6EDB-4FF4-983F-18BD219EF322}</a:tableStyleId>
              </a:tblPr>
              <a:tblGrid>
                <a:gridCol w="3344314"/>
                <a:gridCol w="1329287"/>
                <a:gridCol w="1384300"/>
                <a:gridCol w="1320800"/>
                <a:gridCol w="1181100"/>
                <a:gridCol w="1155700"/>
                <a:gridCol w="1231899"/>
              </a:tblGrid>
              <a:tr h="761633">
                <a:tc>
                  <a:txBody>
                    <a:bodyPr/>
                    <a:lstStyle/>
                    <a:p>
                      <a:pPr marL="99695" algn="ctr">
                        <a:lnSpc>
                          <a:spcPct val="100000"/>
                        </a:lnSpc>
                      </a:pPr>
                      <a:r>
                        <a:rPr sz="1800" spc="5" dirty="0"/>
                        <a:t>Sp</a:t>
                      </a:r>
                      <a:r>
                        <a:rPr sz="1800" dirty="0"/>
                        <a:t>ec</a:t>
                      </a:r>
                      <a:r>
                        <a:rPr sz="1800" spc="-5" dirty="0"/>
                        <a:t>ifi</a:t>
                      </a:r>
                      <a:r>
                        <a:rPr sz="1800" dirty="0"/>
                        <a:t>ca</a:t>
                      </a:r>
                      <a:r>
                        <a:rPr sz="1800" spc="-5" dirty="0"/>
                        <a:t>ti</a:t>
                      </a:r>
                      <a:r>
                        <a:rPr sz="1800" spc="5" dirty="0"/>
                        <a:t>on</a:t>
                      </a:r>
                      <a:r>
                        <a:rPr sz="1800" dirty="0"/>
                        <a:t>s</a:t>
                      </a:r>
                      <a:endParaRPr sz="1800" dirty="0">
                        <a:latin typeface="Arial"/>
                        <a:cs typeface="Arial"/>
                      </a:endParaRPr>
                    </a:p>
                  </a:txBody>
                  <a:tcPr marL="0" marR="0" marT="0" marB="0"/>
                </a:tc>
                <a:tc>
                  <a:txBody>
                    <a:bodyPr/>
                    <a:lstStyle/>
                    <a:p>
                      <a:pPr marL="257175" algn="ctr">
                        <a:lnSpc>
                          <a:spcPct val="100000"/>
                        </a:lnSpc>
                      </a:pPr>
                      <a:r>
                        <a:rPr sz="1800" dirty="0"/>
                        <a:t>1</a:t>
                      </a:r>
                      <a:r>
                        <a:rPr sz="1800" spc="-5" dirty="0"/>
                        <a:t>.</a:t>
                      </a:r>
                      <a:r>
                        <a:rPr sz="1800" dirty="0"/>
                        <a:t>1</a:t>
                      </a:r>
                      <a:endParaRPr sz="1800">
                        <a:latin typeface="Arial"/>
                        <a:cs typeface="Arial"/>
                      </a:endParaRPr>
                    </a:p>
                  </a:txBody>
                  <a:tcPr marL="0" marR="0" marT="0" marB="0"/>
                </a:tc>
                <a:tc>
                  <a:txBody>
                    <a:bodyPr/>
                    <a:lstStyle/>
                    <a:p>
                      <a:pPr marL="256540" algn="ctr">
                        <a:lnSpc>
                          <a:spcPct val="100000"/>
                        </a:lnSpc>
                      </a:pPr>
                      <a:r>
                        <a:rPr sz="1800" dirty="0"/>
                        <a:t>1</a:t>
                      </a:r>
                      <a:r>
                        <a:rPr sz="1800" spc="-5" dirty="0"/>
                        <a:t>.</a:t>
                      </a:r>
                      <a:r>
                        <a:rPr sz="1800" dirty="0"/>
                        <a:t>2</a:t>
                      </a:r>
                      <a:endParaRPr sz="1800">
                        <a:latin typeface="Arial"/>
                        <a:cs typeface="Arial"/>
                      </a:endParaRPr>
                    </a:p>
                  </a:txBody>
                  <a:tcPr marL="0" marR="0" marT="0" marB="0"/>
                </a:tc>
                <a:tc>
                  <a:txBody>
                    <a:bodyPr/>
                    <a:lstStyle/>
                    <a:p>
                      <a:pPr algn="ctr">
                        <a:lnSpc>
                          <a:spcPct val="100000"/>
                        </a:lnSpc>
                      </a:pPr>
                      <a:r>
                        <a:rPr sz="1800" dirty="0"/>
                        <a:t>2</a:t>
                      </a:r>
                      <a:r>
                        <a:rPr sz="1800" spc="-5" dirty="0"/>
                        <a:t>.</a:t>
                      </a:r>
                      <a:r>
                        <a:rPr sz="1800" dirty="0"/>
                        <a:t>0</a:t>
                      </a:r>
                      <a:endParaRPr sz="1800"/>
                    </a:p>
                    <a:p>
                      <a:pPr algn="ctr">
                        <a:lnSpc>
                          <a:spcPct val="100000"/>
                        </a:lnSpc>
                        <a:spcBef>
                          <a:spcPts val="295"/>
                        </a:spcBef>
                      </a:pPr>
                      <a:r>
                        <a:rPr sz="1800" dirty="0"/>
                        <a:t>+</a:t>
                      </a:r>
                      <a:r>
                        <a:rPr sz="1800" spc="-5" dirty="0"/>
                        <a:t> </a:t>
                      </a:r>
                      <a:r>
                        <a:rPr sz="1800" spc="5" dirty="0"/>
                        <a:t>ED</a:t>
                      </a:r>
                      <a:r>
                        <a:rPr sz="1800" dirty="0"/>
                        <a:t>R</a:t>
                      </a:r>
                      <a:endParaRPr sz="1800">
                        <a:latin typeface="Arial"/>
                        <a:cs typeface="Arial"/>
                      </a:endParaRPr>
                    </a:p>
                  </a:txBody>
                  <a:tcPr marL="0" marR="0" marT="0" marB="0"/>
                </a:tc>
                <a:tc>
                  <a:txBody>
                    <a:bodyPr/>
                    <a:lstStyle/>
                    <a:p>
                      <a:pPr algn="ctr">
                        <a:lnSpc>
                          <a:spcPct val="100000"/>
                        </a:lnSpc>
                      </a:pPr>
                      <a:r>
                        <a:rPr sz="1800" dirty="0"/>
                        <a:t>2</a:t>
                      </a:r>
                      <a:r>
                        <a:rPr sz="1800" spc="-5" dirty="0"/>
                        <a:t>.</a:t>
                      </a:r>
                      <a:r>
                        <a:rPr sz="1800" dirty="0"/>
                        <a:t>1</a:t>
                      </a:r>
                      <a:endParaRPr sz="1800"/>
                    </a:p>
                    <a:p>
                      <a:pPr algn="ctr">
                        <a:lnSpc>
                          <a:spcPct val="100000"/>
                        </a:lnSpc>
                        <a:spcBef>
                          <a:spcPts val="295"/>
                        </a:spcBef>
                      </a:pPr>
                      <a:r>
                        <a:rPr sz="1800" dirty="0"/>
                        <a:t>+</a:t>
                      </a:r>
                      <a:r>
                        <a:rPr sz="1800" spc="-5" dirty="0"/>
                        <a:t> </a:t>
                      </a:r>
                      <a:r>
                        <a:rPr sz="1800" spc="5" dirty="0"/>
                        <a:t>ED</a:t>
                      </a:r>
                      <a:r>
                        <a:rPr sz="1800" dirty="0"/>
                        <a:t>R</a:t>
                      </a:r>
                      <a:endParaRPr sz="1800">
                        <a:latin typeface="Arial"/>
                        <a:cs typeface="Arial"/>
                      </a:endParaRPr>
                    </a:p>
                  </a:txBody>
                  <a:tcPr marL="0" marR="0" marT="0" marB="0"/>
                </a:tc>
                <a:tc>
                  <a:txBody>
                    <a:bodyPr/>
                    <a:lstStyle/>
                    <a:p>
                      <a:pPr algn="ctr">
                        <a:lnSpc>
                          <a:spcPct val="100000"/>
                        </a:lnSpc>
                      </a:pPr>
                      <a:r>
                        <a:rPr sz="1800" dirty="0"/>
                        <a:t>3</a:t>
                      </a:r>
                      <a:r>
                        <a:rPr sz="1800" spc="-5" dirty="0"/>
                        <a:t>.</a:t>
                      </a:r>
                      <a:r>
                        <a:rPr sz="1800" dirty="0"/>
                        <a:t>0</a:t>
                      </a:r>
                      <a:endParaRPr sz="1800"/>
                    </a:p>
                    <a:p>
                      <a:pPr algn="ctr">
                        <a:lnSpc>
                          <a:spcPct val="100000"/>
                        </a:lnSpc>
                        <a:spcBef>
                          <a:spcPts val="295"/>
                        </a:spcBef>
                      </a:pPr>
                      <a:r>
                        <a:rPr sz="1800" dirty="0"/>
                        <a:t>+</a:t>
                      </a:r>
                      <a:r>
                        <a:rPr sz="1800" spc="5" dirty="0"/>
                        <a:t>H</a:t>
                      </a:r>
                      <a:r>
                        <a:rPr sz="1800" dirty="0"/>
                        <a:t>S</a:t>
                      </a:r>
                      <a:endParaRPr sz="1800">
                        <a:latin typeface="Arial"/>
                        <a:cs typeface="Arial"/>
                      </a:endParaRPr>
                    </a:p>
                  </a:txBody>
                  <a:tcPr marL="0" marR="0" marT="0" marB="0"/>
                </a:tc>
                <a:tc>
                  <a:txBody>
                    <a:bodyPr/>
                    <a:lstStyle/>
                    <a:p>
                      <a:pPr marL="257810" algn="ctr">
                        <a:lnSpc>
                          <a:spcPct val="100000"/>
                        </a:lnSpc>
                      </a:pPr>
                      <a:r>
                        <a:rPr sz="1800" dirty="0"/>
                        <a:t>4</a:t>
                      </a:r>
                      <a:r>
                        <a:rPr sz="1800" spc="-5" dirty="0"/>
                        <a:t>.</a:t>
                      </a:r>
                      <a:r>
                        <a:rPr sz="1800" dirty="0"/>
                        <a:t>0</a:t>
                      </a:r>
                      <a:endParaRPr sz="1800">
                        <a:latin typeface="Arial"/>
                        <a:cs typeface="Arial"/>
                      </a:endParaRPr>
                    </a:p>
                  </a:txBody>
                  <a:tcPr marL="0" marR="0" marT="0" marB="0"/>
                </a:tc>
              </a:tr>
              <a:tr h="380416">
                <a:tc>
                  <a:txBody>
                    <a:bodyPr/>
                    <a:lstStyle/>
                    <a:p>
                      <a:pPr marL="473709" algn="ctr">
                        <a:lnSpc>
                          <a:spcPct val="100000"/>
                        </a:lnSpc>
                      </a:pPr>
                      <a:r>
                        <a:rPr sz="1800" spc="-45" dirty="0"/>
                        <a:t>A</a:t>
                      </a:r>
                      <a:r>
                        <a:rPr sz="1800" spc="-5" dirty="0"/>
                        <a:t>dop</a:t>
                      </a:r>
                      <a:r>
                        <a:rPr sz="1800" dirty="0"/>
                        <a:t>ted</a:t>
                      </a:r>
                      <a:endParaRPr sz="1800" dirty="0">
                        <a:latin typeface="Arial"/>
                        <a:cs typeface="Arial"/>
                      </a:endParaRPr>
                    </a:p>
                  </a:txBody>
                  <a:tcPr marL="0" marR="0" marT="0" marB="0"/>
                </a:tc>
                <a:tc>
                  <a:txBody>
                    <a:bodyPr/>
                    <a:lstStyle/>
                    <a:p>
                      <a:pPr marL="153670" algn="ctr">
                        <a:lnSpc>
                          <a:spcPct val="100000"/>
                        </a:lnSpc>
                      </a:pPr>
                      <a:r>
                        <a:rPr sz="1800" spc="-10" dirty="0"/>
                        <a:t>200</a:t>
                      </a:r>
                      <a:r>
                        <a:rPr sz="1800" dirty="0"/>
                        <a:t>2</a:t>
                      </a:r>
                      <a:endParaRPr sz="1800">
                        <a:latin typeface="Arial"/>
                        <a:cs typeface="Arial"/>
                      </a:endParaRPr>
                    </a:p>
                  </a:txBody>
                  <a:tcPr marL="0" marR="0" marT="0" marB="0"/>
                </a:tc>
                <a:tc>
                  <a:txBody>
                    <a:bodyPr/>
                    <a:lstStyle/>
                    <a:p>
                      <a:pPr marL="152400" algn="ctr">
                        <a:lnSpc>
                          <a:spcPct val="100000"/>
                        </a:lnSpc>
                      </a:pPr>
                      <a:r>
                        <a:rPr sz="1800" spc="-10" dirty="0"/>
                        <a:t>200</a:t>
                      </a:r>
                      <a:r>
                        <a:rPr sz="1800" dirty="0"/>
                        <a:t>5</a:t>
                      </a:r>
                      <a:endParaRPr sz="1800">
                        <a:latin typeface="Arial"/>
                        <a:cs typeface="Arial"/>
                      </a:endParaRPr>
                    </a:p>
                  </a:txBody>
                  <a:tcPr marL="0" marR="0" marT="0" marB="0"/>
                </a:tc>
                <a:tc>
                  <a:txBody>
                    <a:bodyPr/>
                    <a:lstStyle/>
                    <a:p>
                      <a:pPr marL="153035" algn="ctr">
                        <a:lnSpc>
                          <a:spcPct val="100000"/>
                        </a:lnSpc>
                      </a:pPr>
                      <a:r>
                        <a:rPr sz="1800" spc="-10" dirty="0"/>
                        <a:t>200</a:t>
                      </a:r>
                      <a:r>
                        <a:rPr sz="1800" dirty="0"/>
                        <a:t>4</a:t>
                      </a:r>
                      <a:endParaRPr sz="1800">
                        <a:latin typeface="Arial"/>
                        <a:cs typeface="Arial"/>
                      </a:endParaRPr>
                    </a:p>
                  </a:txBody>
                  <a:tcPr marL="0" marR="0" marT="0" marB="0"/>
                </a:tc>
                <a:tc>
                  <a:txBody>
                    <a:bodyPr/>
                    <a:lstStyle/>
                    <a:p>
                      <a:pPr marL="152400" algn="ctr">
                        <a:lnSpc>
                          <a:spcPct val="100000"/>
                        </a:lnSpc>
                      </a:pPr>
                      <a:r>
                        <a:rPr sz="1800" spc="-10" dirty="0"/>
                        <a:t>200</a:t>
                      </a:r>
                      <a:r>
                        <a:rPr sz="1800" dirty="0"/>
                        <a:t>7</a:t>
                      </a:r>
                      <a:endParaRPr sz="1800">
                        <a:latin typeface="Arial"/>
                        <a:cs typeface="Arial"/>
                      </a:endParaRPr>
                    </a:p>
                  </a:txBody>
                  <a:tcPr marL="0" marR="0" marT="0" marB="0"/>
                </a:tc>
                <a:tc>
                  <a:txBody>
                    <a:bodyPr/>
                    <a:lstStyle/>
                    <a:p>
                      <a:pPr marL="153035" algn="ctr">
                        <a:lnSpc>
                          <a:spcPct val="100000"/>
                        </a:lnSpc>
                      </a:pPr>
                      <a:r>
                        <a:rPr sz="1800" spc="-10" dirty="0"/>
                        <a:t>200</a:t>
                      </a:r>
                      <a:r>
                        <a:rPr sz="1800" dirty="0"/>
                        <a:t>9</a:t>
                      </a:r>
                      <a:endParaRPr sz="1800">
                        <a:latin typeface="Arial"/>
                        <a:cs typeface="Arial"/>
                      </a:endParaRPr>
                    </a:p>
                  </a:txBody>
                  <a:tcPr marL="0" marR="0" marT="0" marB="0"/>
                </a:tc>
                <a:tc>
                  <a:txBody>
                    <a:bodyPr/>
                    <a:lstStyle/>
                    <a:p>
                      <a:pPr marL="154305" algn="ctr">
                        <a:lnSpc>
                          <a:spcPct val="100000"/>
                        </a:lnSpc>
                      </a:pPr>
                      <a:r>
                        <a:rPr sz="1800" spc="-10" dirty="0"/>
                        <a:t>201</a:t>
                      </a:r>
                      <a:r>
                        <a:rPr sz="1800" dirty="0"/>
                        <a:t>0</a:t>
                      </a:r>
                      <a:endParaRPr sz="1800">
                        <a:latin typeface="Arial"/>
                        <a:cs typeface="Arial"/>
                      </a:endParaRPr>
                    </a:p>
                  </a:txBody>
                  <a:tcPr marL="0" marR="0" marT="0" marB="0"/>
                </a:tc>
              </a:tr>
              <a:tr h="742893">
                <a:tc>
                  <a:txBody>
                    <a:bodyPr/>
                    <a:lstStyle/>
                    <a:p>
                      <a:pPr marL="638175" marR="245745" indent="-385445" algn="ctr">
                        <a:lnSpc>
                          <a:spcPct val="114900"/>
                        </a:lnSpc>
                      </a:pPr>
                      <a:r>
                        <a:rPr sz="1800" spc="-5" dirty="0"/>
                        <a:t>T</a:t>
                      </a:r>
                      <a:r>
                        <a:rPr sz="1800" spc="5" dirty="0"/>
                        <a:t>r</a:t>
                      </a:r>
                      <a:r>
                        <a:rPr sz="1800" dirty="0"/>
                        <a:t>a</a:t>
                      </a:r>
                      <a:r>
                        <a:rPr sz="1800" spc="-5" dirty="0"/>
                        <a:t>n</a:t>
                      </a:r>
                      <a:r>
                        <a:rPr sz="1800" dirty="0"/>
                        <a:t>sm</a:t>
                      </a:r>
                      <a:r>
                        <a:rPr sz="1800" spc="5" dirty="0"/>
                        <a:t>i</a:t>
                      </a:r>
                      <a:r>
                        <a:rPr sz="1800" dirty="0"/>
                        <a:t>ss</a:t>
                      </a:r>
                      <a:r>
                        <a:rPr sz="1800" spc="5" dirty="0"/>
                        <a:t>i</a:t>
                      </a:r>
                      <a:r>
                        <a:rPr sz="1800" spc="-20" dirty="0"/>
                        <a:t>o</a:t>
                      </a:r>
                      <a:r>
                        <a:rPr sz="1800" dirty="0"/>
                        <a:t>n </a:t>
                      </a:r>
                      <a:r>
                        <a:rPr sz="1800" spc="-10" dirty="0"/>
                        <a:t>R</a:t>
                      </a:r>
                      <a:r>
                        <a:rPr sz="1800" dirty="0"/>
                        <a:t>ate</a:t>
                      </a:r>
                      <a:endParaRPr sz="1800" dirty="0">
                        <a:latin typeface="Arial"/>
                        <a:cs typeface="Arial"/>
                      </a:endParaRPr>
                    </a:p>
                  </a:txBody>
                  <a:tcPr marL="0" marR="0" marT="0" marB="0"/>
                </a:tc>
                <a:tc>
                  <a:txBody>
                    <a:bodyPr/>
                    <a:lstStyle/>
                    <a:p>
                      <a:pPr marL="121920" algn="ctr">
                        <a:lnSpc>
                          <a:spcPct val="100000"/>
                        </a:lnSpc>
                      </a:pPr>
                      <a:r>
                        <a:rPr sz="1800" spc="-10" smtClean="0"/>
                        <a:t>723</a:t>
                      </a:r>
                      <a:r>
                        <a:rPr sz="1800" spc="5" smtClean="0"/>
                        <a:t>.</a:t>
                      </a:r>
                      <a:r>
                        <a:rPr sz="1800" smtClean="0"/>
                        <a:t>1</a:t>
                      </a:r>
                      <a:r>
                        <a:rPr lang="en-US" sz="1800" baseline="0" dirty="0" smtClean="0"/>
                        <a:t> </a:t>
                      </a:r>
                      <a:r>
                        <a:rPr sz="1800" spc="-10" smtClean="0"/>
                        <a:t>k</a:t>
                      </a:r>
                      <a:r>
                        <a:rPr sz="1800" spc="5" smtClean="0"/>
                        <a:t>bp</a:t>
                      </a:r>
                      <a:r>
                        <a:rPr sz="1800" smtClean="0"/>
                        <a:t>s</a:t>
                      </a:r>
                      <a:endParaRPr sz="1800">
                        <a:latin typeface="Arial"/>
                        <a:cs typeface="Arial"/>
                      </a:endParaRPr>
                    </a:p>
                  </a:txBody>
                  <a:tcPr marL="0" marR="0" marT="0" marB="0"/>
                </a:tc>
                <a:tc>
                  <a:txBody>
                    <a:bodyPr/>
                    <a:lstStyle/>
                    <a:p>
                      <a:pPr marL="121285" algn="ctr">
                        <a:lnSpc>
                          <a:spcPct val="100000"/>
                        </a:lnSpc>
                      </a:pPr>
                      <a:r>
                        <a:rPr sz="1800" spc="-10" smtClean="0"/>
                        <a:t>723</a:t>
                      </a:r>
                      <a:r>
                        <a:rPr sz="1800" spc="5" smtClean="0"/>
                        <a:t>.</a:t>
                      </a:r>
                      <a:r>
                        <a:rPr sz="1800" smtClean="0"/>
                        <a:t>1</a:t>
                      </a:r>
                      <a:r>
                        <a:rPr lang="en-US" sz="1800" baseline="0" dirty="0" smtClean="0"/>
                        <a:t> </a:t>
                      </a:r>
                      <a:r>
                        <a:rPr sz="1800" spc="-10" smtClean="0"/>
                        <a:t>k</a:t>
                      </a:r>
                      <a:r>
                        <a:rPr sz="1800" spc="5" smtClean="0"/>
                        <a:t>bp</a:t>
                      </a:r>
                      <a:r>
                        <a:rPr sz="1800" smtClean="0"/>
                        <a:t>s</a:t>
                      </a:r>
                      <a:endParaRPr sz="1800">
                        <a:latin typeface="Arial"/>
                        <a:cs typeface="Arial"/>
                      </a:endParaRPr>
                    </a:p>
                  </a:txBody>
                  <a:tcPr marL="0" marR="0" marT="0" marB="0"/>
                </a:tc>
                <a:tc>
                  <a:txBody>
                    <a:bodyPr/>
                    <a:lstStyle/>
                    <a:p>
                      <a:pPr algn="ctr">
                        <a:lnSpc>
                          <a:spcPct val="100000"/>
                        </a:lnSpc>
                      </a:pPr>
                      <a:r>
                        <a:rPr sz="1800" spc="-10" smtClean="0"/>
                        <a:t>2</a:t>
                      </a:r>
                      <a:r>
                        <a:rPr sz="1800" spc="5" smtClean="0"/>
                        <a:t>.</a:t>
                      </a:r>
                      <a:r>
                        <a:rPr sz="1800" smtClean="0"/>
                        <a:t>1</a:t>
                      </a:r>
                      <a:r>
                        <a:rPr lang="en-US" sz="1800" baseline="0" dirty="0" smtClean="0"/>
                        <a:t> </a:t>
                      </a:r>
                      <a:r>
                        <a:rPr sz="1800" smtClean="0"/>
                        <a:t>M</a:t>
                      </a:r>
                      <a:r>
                        <a:rPr sz="1800" spc="5" smtClean="0"/>
                        <a:t>bp</a:t>
                      </a:r>
                      <a:r>
                        <a:rPr sz="1800" smtClean="0"/>
                        <a:t>s</a:t>
                      </a:r>
                      <a:endParaRPr sz="1800">
                        <a:latin typeface="Arial"/>
                        <a:cs typeface="Arial"/>
                      </a:endParaRPr>
                    </a:p>
                  </a:txBody>
                  <a:tcPr marL="0" marR="0" marT="0" marB="0"/>
                </a:tc>
                <a:tc>
                  <a:txBody>
                    <a:bodyPr/>
                    <a:lstStyle/>
                    <a:p>
                      <a:pPr algn="ctr">
                        <a:lnSpc>
                          <a:spcPct val="100000"/>
                        </a:lnSpc>
                      </a:pPr>
                      <a:r>
                        <a:rPr sz="1800" smtClean="0"/>
                        <a:t>3</a:t>
                      </a:r>
                      <a:r>
                        <a:rPr lang="en-US" sz="1800" baseline="0" dirty="0" smtClean="0"/>
                        <a:t> </a:t>
                      </a:r>
                      <a:r>
                        <a:rPr sz="1800" smtClean="0"/>
                        <a:t>M</a:t>
                      </a:r>
                      <a:r>
                        <a:rPr sz="1800" spc="5" smtClean="0"/>
                        <a:t>bp</a:t>
                      </a:r>
                      <a:r>
                        <a:rPr sz="1800" smtClean="0"/>
                        <a:t>s</a:t>
                      </a:r>
                      <a:endParaRPr sz="1800">
                        <a:latin typeface="Arial"/>
                        <a:cs typeface="Arial"/>
                      </a:endParaRPr>
                    </a:p>
                  </a:txBody>
                  <a:tcPr marL="0" marR="0" marT="0" marB="0"/>
                </a:tc>
                <a:tc>
                  <a:txBody>
                    <a:bodyPr/>
                    <a:lstStyle/>
                    <a:p>
                      <a:pPr algn="ctr">
                        <a:lnSpc>
                          <a:spcPct val="100000"/>
                        </a:lnSpc>
                      </a:pPr>
                      <a:r>
                        <a:rPr sz="1800" spc="-10" smtClean="0"/>
                        <a:t>2</a:t>
                      </a:r>
                      <a:r>
                        <a:rPr sz="1800" smtClean="0"/>
                        <a:t>4</a:t>
                      </a:r>
                      <a:r>
                        <a:rPr lang="en-US" sz="1800" baseline="0" dirty="0" smtClean="0"/>
                        <a:t> </a:t>
                      </a:r>
                      <a:r>
                        <a:rPr sz="1800" smtClean="0"/>
                        <a:t>M</a:t>
                      </a:r>
                      <a:r>
                        <a:rPr sz="1800" spc="5" smtClean="0"/>
                        <a:t>bp</a:t>
                      </a:r>
                      <a:r>
                        <a:rPr sz="1800" smtClean="0"/>
                        <a:t>s</a:t>
                      </a:r>
                      <a:endParaRPr sz="1800">
                        <a:latin typeface="Arial"/>
                        <a:cs typeface="Arial"/>
                      </a:endParaRPr>
                    </a:p>
                  </a:txBody>
                  <a:tcPr marL="0" marR="0" marT="0" marB="0"/>
                </a:tc>
                <a:tc>
                  <a:txBody>
                    <a:bodyPr/>
                    <a:lstStyle/>
                    <a:p>
                      <a:pPr algn="ctr">
                        <a:lnSpc>
                          <a:spcPct val="100000"/>
                        </a:lnSpc>
                      </a:pPr>
                      <a:r>
                        <a:rPr sz="1800" spc="-10" smtClean="0"/>
                        <a:t>2</a:t>
                      </a:r>
                      <a:r>
                        <a:rPr sz="1800" smtClean="0"/>
                        <a:t>5</a:t>
                      </a:r>
                      <a:r>
                        <a:rPr lang="en-US" sz="1800" baseline="0" dirty="0" smtClean="0"/>
                        <a:t> </a:t>
                      </a:r>
                      <a:r>
                        <a:rPr sz="1800" smtClean="0"/>
                        <a:t>M</a:t>
                      </a:r>
                      <a:r>
                        <a:rPr sz="1800" spc="5" smtClean="0"/>
                        <a:t>bp</a:t>
                      </a:r>
                      <a:r>
                        <a:rPr sz="1800" smtClean="0"/>
                        <a:t>s</a:t>
                      </a:r>
                      <a:endParaRPr sz="1800">
                        <a:latin typeface="Arial"/>
                        <a:cs typeface="Arial"/>
                      </a:endParaRPr>
                    </a:p>
                  </a:txBody>
                  <a:tcPr marL="0" marR="0" marT="0" marB="0"/>
                </a:tc>
              </a:tr>
              <a:tr h="578120">
                <a:tc>
                  <a:txBody>
                    <a:bodyPr/>
                    <a:lstStyle/>
                    <a:p>
                      <a:pPr marL="347345" marR="340995" indent="98425" algn="ctr">
                        <a:lnSpc>
                          <a:spcPct val="114900"/>
                        </a:lnSpc>
                      </a:pPr>
                      <a:r>
                        <a:rPr sz="1800" dirty="0"/>
                        <a:t>Sta</a:t>
                      </a:r>
                      <a:r>
                        <a:rPr sz="1800" spc="-5" dirty="0"/>
                        <a:t>nd</a:t>
                      </a:r>
                      <a:r>
                        <a:rPr sz="1800" dirty="0"/>
                        <a:t>a</a:t>
                      </a:r>
                      <a:r>
                        <a:rPr sz="1800" spc="5" dirty="0"/>
                        <a:t>r</a:t>
                      </a:r>
                      <a:r>
                        <a:rPr sz="1800" dirty="0"/>
                        <a:t>d P</a:t>
                      </a:r>
                      <a:r>
                        <a:rPr sz="1800" spc="-45" dirty="0"/>
                        <a:t>A</a:t>
                      </a:r>
                      <a:r>
                        <a:rPr sz="1800" dirty="0"/>
                        <a:t>N</a:t>
                      </a:r>
                      <a:r>
                        <a:rPr sz="1800" spc="35" dirty="0"/>
                        <a:t> </a:t>
                      </a:r>
                      <a:r>
                        <a:rPr sz="1800" spc="-10" dirty="0"/>
                        <a:t>R</a:t>
                      </a:r>
                      <a:r>
                        <a:rPr sz="1800" dirty="0"/>
                        <a:t>a</a:t>
                      </a:r>
                      <a:r>
                        <a:rPr sz="1800" spc="-5" dirty="0"/>
                        <a:t>ng</a:t>
                      </a:r>
                      <a:r>
                        <a:rPr sz="1800" dirty="0"/>
                        <a:t>e</a:t>
                      </a:r>
                      <a:endParaRPr sz="1800" dirty="0">
                        <a:latin typeface="Arial"/>
                        <a:cs typeface="Arial"/>
                      </a:endParaRPr>
                    </a:p>
                  </a:txBody>
                  <a:tcPr marL="0" marR="0" marT="0" marB="0"/>
                </a:tc>
                <a:tc>
                  <a:txBody>
                    <a:bodyPr/>
                    <a:lstStyle/>
                    <a:p>
                      <a:pPr marL="147320" algn="ctr">
                        <a:lnSpc>
                          <a:spcPct val="100000"/>
                        </a:lnSpc>
                      </a:pPr>
                      <a:r>
                        <a:rPr sz="1800" spc="-10" dirty="0"/>
                        <a:t>1</a:t>
                      </a:r>
                      <a:r>
                        <a:rPr sz="1800" dirty="0"/>
                        <a:t>0</a:t>
                      </a:r>
                      <a:r>
                        <a:rPr sz="1800" spc="-5" dirty="0"/>
                        <a:t> </a:t>
                      </a:r>
                      <a:r>
                        <a:rPr sz="1800" dirty="0"/>
                        <a:t>m</a:t>
                      </a:r>
                      <a:endParaRPr sz="1800">
                        <a:latin typeface="Arial"/>
                        <a:cs typeface="Arial"/>
                      </a:endParaRPr>
                    </a:p>
                  </a:txBody>
                  <a:tcPr marL="0" marR="0" marT="0" marB="0"/>
                </a:tc>
                <a:tc>
                  <a:txBody>
                    <a:bodyPr/>
                    <a:lstStyle/>
                    <a:p>
                      <a:pPr marL="178435" algn="ctr">
                        <a:lnSpc>
                          <a:spcPct val="100000"/>
                        </a:lnSpc>
                      </a:pPr>
                      <a:r>
                        <a:rPr sz="1800" spc="-10" dirty="0"/>
                        <a:t>1</a:t>
                      </a:r>
                      <a:r>
                        <a:rPr sz="1800" dirty="0"/>
                        <a:t>0</a:t>
                      </a:r>
                      <a:r>
                        <a:rPr sz="1800" spc="-5" dirty="0"/>
                        <a:t> </a:t>
                      </a:r>
                      <a:r>
                        <a:rPr sz="1800" dirty="0"/>
                        <a:t>m</a:t>
                      </a:r>
                      <a:endParaRPr sz="1800">
                        <a:latin typeface="Arial"/>
                        <a:cs typeface="Arial"/>
                      </a:endParaRPr>
                    </a:p>
                  </a:txBody>
                  <a:tcPr marL="0" marR="0" marT="0" marB="0"/>
                </a:tc>
                <a:tc>
                  <a:txBody>
                    <a:bodyPr/>
                    <a:lstStyle/>
                    <a:p>
                      <a:pPr marL="147320" algn="ctr">
                        <a:lnSpc>
                          <a:spcPct val="100000"/>
                        </a:lnSpc>
                      </a:pPr>
                      <a:r>
                        <a:rPr sz="1800" spc="-10" dirty="0"/>
                        <a:t>1</a:t>
                      </a:r>
                      <a:r>
                        <a:rPr sz="1800" dirty="0"/>
                        <a:t>0</a:t>
                      </a:r>
                      <a:r>
                        <a:rPr sz="1800" spc="-5" dirty="0"/>
                        <a:t> </a:t>
                      </a:r>
                      <a:r>
                        <a:rPr sz="1800" dirty="0"/>
                        <a:t>m</a:t>
                      </a:r>
                      <a:endParaRPr sz="1800">
                        <a:latin typeface="Arial"/>
                        <a:cs typeface="Arial"/>
                      </a:endParaRPr>
                    </a:p>
                  </a:txBody>
                  <a:tcPr marL="0" marR="0" marT="0" marB="0"/>
                </a:tc>
                <a:tc>
                  <a:txBody>
                    <a:bodyPr/>
                    <a:lstStyle/>
                    <a:p>
                      <a:pPr marL="146050" algn="ctr">
                        <a:lnSpc>
                          <a:spcPct val="100000"/>
                        </a:lnSpc>
                      </a:pPr>
                      <a:r>
                        <a:rPr sz="1800" spc="-10" dirty="0"/>
                        <a:t>1</a:t>
                      </a:r>
                      <a:r>
                        <a:rPr sz="1800" dirty="0"/>
                        <a:t>0</a:t>
                      </a:r>
                      <a:r>
                        <a:rPr sz="1800" spc="-5" dirty="0"/>
                        <a:t> </a:t>
                      </a:r>
                      <a:r>
                        <a:rPr sz="1800" dirty="0"/>
                        <a:t>m</a:t>
                      </a:r>
                      <a:endParaRPr sz="1800">
                        <a:latin typeface="Arial"/>
                        <a:cs typeface="Arial"/>
                      </a:endParaRPr>
                    </a:p>
                  </a:txBody>
                  <a:tcPr marL="0" marR="0" marT="0" marB="0"/>
                </a:tc>
                <a:tc>
                  <a:txBody>
                    <a:bodyPr/>
                    <a:lstStyle/>
                    <a:p>
                      <a:pPr marL="146685" algn="ctr">
                        <a:lnSpc>
                          <a:spcPct val="100000"/>
                        </a:lnSpc>
                      </a:pPr>
                      <a:r>
                        <a:rPr sz="1800" spc="-10" dirty="0"/>
                        <a:t>1</a:t>
                      </a:r>
                      <a:r>
                        <a:rPr sz="1800" dirty="0"/>
                        <a:t>0</a:t>
                      </a:r>
                      <a:r>
                        <a:rPr sz="1800" spc="-5" dirty="0"/>
                        <a:t> </a:t>
                      </a:r>
                      <a:r>
                        <a:rPr sz="1800" dirty="0"/>
                        <a:t>m</a:t>
                      </a:r>
                      <a:endParaRPr sz="1800">
                        <a:latin typeface="Arial"/>
                        <a:cs typeface="Arial"/>
                      </a:endParaRPr>
                    </a:p>
                  </a:txBody>
                  <a:tcPr marL="0" marR="0" marT="0" marB="0"/>
                </a:tc>
                <a:tc>
                  <a:txBody>
                    <a:bodyPr/>
                    <a:lstStyle/>
                    <a:p>
                      <a:pPr marL="147955" algn="ctr">
                        <a:lnSpc>
                          <a:spcPct val="100000"/>
                        </a:lnSpc>
                      </a:pPr>
                      <a:r>
                        <a:rPr sz="1800" spc="-10" dirty="0"/>
                        <a:t>5</a:t>
                      </a:r>
                      <a:r>
                        <a:rPr sz="1800" dirty="0"/>
                        <a:t>0</a:t>
                      </a:r>
                      <a:r>
                        <a:rPr sz="1800" spc="-5" dirty="0"/>
                        <a:t> </a:t>
                      </a:r>
                      <a:r>
                        <a:rPr sz="1800" dirty="0"/>
                        <a:t>m</a:t>
                      </a:r>
                      <a:endParaRPr sz="1800">
                        <a:latin typeface="Arial"/>
                        <a:cs typeface="Arial"/>
                      </a:endParaRPr>
                    </a:p>
                  </a:txBody>
                  <a:tcPr marL="0" marR="0" marT="0" marB="0"/>
                </a:tc>
              </a:tr>
              <a:tr h="578120">
                <a:tc>
                  <a:txBody>
                    <a:bodyPr/>
                    <a:lstStyle/>
                    <a:p>
                      <a:pPr marL="212090" marR="98425" indent="-106680" algn="ctr">
                        <a:lnSpc>
                          <a:spcPct val="114900"/>
                        </a:lnSpc>
                      </a:pPr>
                      <a:r>
                        <a:rPr sz="1800" spc="5" dirty="0"/>
                        <a:t>I</a:t>
                      </a:r>
                      <a:r>
                        <a:rPr sz="1800" dirty="0"/>
                        <a:t>m</a:t>
                      </a:r>
                      <a:r>
                        <a:rPr sz="1800" spc="-5" dirty="0"/>
                        <a:t>p</a:t>
                      </a:r>
                      <a:r>
                        <a:rPr sz="1800" spc="5" dirty="0"/>
                        <a:t>r</a:t>
                      </a:r>
                      <a:r>
                        <a:rPr sz="1800" spc="-5" dirty="0"/>
                        <a:t>o</a:t>
                      </a:r>
                      <a:r>
                        <a:rPr sz="1800" spc="-15" dirty="0"/>
                        <a:t>v</a:t>
                      </a:r>
                      <a:r>
                        <a:rPr sz="1800" dirty="0"/>
                        <a:t>ed</a:t>
                      </a:r>
                      <a:r>
                        <a:rPr sz="1800" spc="-25" dirty="0"/>
                        <a:t> </a:t>
                      </a:r>
                      <a:r>
                        <a:rPr sz="1800" dirty="0"/>
                        <a:t>Pa</a:t>
                      </a:r>
                      <a:r>
                        <a:rPr sz="1800" spc="5" dirty="0"/>
                        <a:t>iri</a:t>
                      </a:r>
                      <a:r>
                        <a:rPr sz="1800" spc="-5" dirty="0"/>
                        <a:t>n</a:t>
                      </a:r>
                      <a:r>
                        <a:rPr sz="1800" dirty="0"/>
                        <a:t>g (</a:t>
                      </a:r>
                      <a:r>
                        <a:rPr sz="1800" spc="25" dirty="0"/>
                        <a:t>w</a:t>
                      </a:r>
                      <a:r>
                        <a:rPr sz="1800" spc="-10" dirty="0"/>
                        <a:t>i</a:t>
                      </a:r>
                      <a:r>
                        <a:rPr sz="1800" dirty="0"/>
                        <a:t>t</a:t>
                      </a:r>
                      <a:r>
                        <a:rPr sz="1800" spc="-5" dirty="0"/>
                        <a:t>ho</a:t>
                      </a:r>
                      <a:r>
                        <a:rPr sz="1800" spc="-20" dirty="0"/>
                        <a:t>u</a:t>
                      </a:r>
                      <a:r>
                        <a:rPr sz="1800" dirty="0"/>
                        <a:t>t</a:t>
                      </a:r>
                      <a:r>
                        <a:rPr sz="1800" spc="-45" dirty="0"/>
                        <a:t> </a:t>
                      </a:r>
                      <a:r>
                        <a:rPr sz="1800" dirty="0"/>
                        <a:t>a</a:t>
                      </a:r>
                      <a:r>
                        <a:rPr sz="1800" spc="-10" dirty="0"/>
                        <a:t> </a:t>
                      </a:r>
                      <a:r>
                        <a:rPr sz="1800" dirty="0"/>
                        <a:t>P</a:t>
                      </a:r>
                      <a:r>
                        <a:rPr sz="1800" spc="5" dirty="0"/>
                        <a:t>I</a:t>
                      </a:r>
                      <a:r>
                        <a:rPr sz="1800" spc="-10" dirty="0"/>
                        <a:t>N</a:t>
                      </a:r>
                      <a:r>
                        <a:rPr sz="1800" dirty="0"/>
                        <a:t>)</a:t>
                      </a:r>
                      <a:endParaRPr sz="1800" dirty="0">
                        <a:latin typeface="Arial"/>
                        <a:cs typeface="Arial"/>
                      </a:endParaRPr>
                    </a:p>
                  </a:txBody>
                  <a:tcPr marL="0" marR="0" marT="0" marB="0"/>
                </a:tc>
                <a:tc>
                  <a:txBody>
                    <a:bodyPr/>
                    <a:lstStyle/>
                    <a:p>
                      <a:pPr algn="ctr"/>
                      <a:endParaRPr sz="1800">
                        <a:latin typeface="Arial"/>
                        <a:cs typeface="Arial"/>
                      </a:endParaRPr>
                    </a:p>
                  </a:txBody>
                  <a:tcPr marL="0" marR="0" marT="0" marB="0"/>
                </a:tc>
                <a:tc>
                  <a:txBody>
                    <a:bodyPr/>
                    <a:lstStyle/>
                    <a:p>
                      <a:pPr algn="ctr"/>
                      <a:endParaRPr sz="1800">
                        <a:latin typeface="Arial"/>
                        <a:cs typeface="Arial"/>
                      </a:endParaRPr>
                    </a:p>
                  </a:txBody>
                  <a:tcPr marL="0" marR="0" marT="0" marB="0"/>
                </a:tc>
                <a:tc>
                  <a:txBody>
                    <a:bodyPr/>
                    <a:lstStyle/>
                    <a:p>
                      <a:pPr algn="ct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835"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4470" algn="ctr">
                        <a:lnSpc>
                          <a:spcPct val="100000"/>
                        </a:lnSpc>
                      </a:pPr>
                      <a:r>
                        <a:rPr sz="1800" dirty="0"/>
                        <a:t>Y</a:t>
                      </a:r>
                      <a:r>
                        <a:rPr sz="1800" spc="-10" dirty="0"/>
                        <a:t>e</a:t>
                      </a:r>
                      <a:r>
                        <a:rPr sz="1800" dirty="0"/>
                        <a:t>s</a:t>
                      </a:r>
                      <a:endParaRPr sz="1800">
                        <a:latin typeface="Arial"/>
                        <a:cs typeface="Arial"/>
                      </a:endParaRPr>
                    </a:p>
                  </a:txBody>
                  <a:tcPr marL="0" marR="0" marT="0" marB="0"/>
                </a:tc>
              </a:tr>
              <a:tr h="578903">
                <a:tc>
                  <a:txBody>
                    <a:bodyPr/>
                    <a:lstStyle/>
                    <a:p>
                      <a:pPr marL="483234" marR="424180" indent="-52069" algn="ctr">
                        <a:lnSpc>
                          <a:spcPct val="114900"/>
                        </a:lnSpc>
                      </a:pPr>
                      <a:r>
                        <a:rPr sz="1800" spc="5" dirty="0"/>
                        <a:t>I</a:t>
                      </a:r>
                      <a:r>
                        <a:rPr sz="1800" dirty="0"/>
                        <a:t>m</a:t>
                      </a:r>
                      <a:r>
                        <a:rPr sz="1800" spc="-5" dirty="0"/>
                        <a:t>p</a:t>
                      </a:r>
                      <a:r>
                        <a:rPr sz="1800" spc="5" dirty="0"/>
                        <a:t>r</a:t>
                      </a:r>
                      <a:r>
                        <a:rPr sz="1800" spc="-5" dirty="0"/>
                        <a:t>o</a:t>
                      </a:r>
                      <a:r>
                        <a:rPr sz="1800" spc="-15" dirty="0"/>
                        <a:t>v</a:t>
                      </a:r>
                      <a:r>
                        <a:rPr sz="1800" dirty="0"/>
                        <a:t>ed Sec</a:t>
                      </a:r>
                      <a:r>
                        <a:rPr sz="1800" spc="-5" dirty="0"/>
                        <a:t>u</a:t>
                      </a:r>
                      <a:r>
                        <a:rPr sz="1800" spc="5" dirty="0"/>
                        <a:t>ri</a:t>
                      </a:r>
                      <a:r>
                        <a:rPr sz="1800" dirty="0"/>
                        <a:t>ty</a:t>
                      </a:r>
                      <a:endParaRPr sz="1800">
                        <a:latin typeface="Arial"/>
                        <a:cs typeface="Arial"/>
                      </a:endParaRPr>
                    </a:p>
                  </a:txBody>
                  <a:tcPr marL="0" marR="0" marT="0" marB="0"/>
                </a:tc>
                <a:tc>
                  <a:txBody>
                    <a:bodyPr/>
                    <a:lstStyle/>
                    <a:p>
                      <a:pPr algn="ct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835"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835"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4470" algn="ctr">
                        <a:lnSpc>
                          <a:spcPct val="100000"/>
                        </a:lnSpc>
                      </a:pPr>
                      <a:r>
                        <a:rPr sz="1800" dirty="0"/>
                        <a:t>Y</a:t>
                      </a:r>
                      <a:r>
                        <a:rPr sz="1800" spc="-10" dirty="0"/>
                        <a:t>e</a:t>
                      </a:r>
                      <a:r>
                        <a:rPr sz="1800" dirty="0"/>
                        <a:t>s</a:t>
                      </a:r>
                      <a:endParaRPr sz="1800">
                        <a:latin typeface="Arial"/>
                        <a:cs typeface="Arial"/>
                      </a:endParaRPr>
                    </a:p>
                  </a:txBody>
                  <a:tcPr marL="0" marR="0" marT="0" marB="0"/>
                </a:tc>
              </a:tr>
              <a:tr h="380416">
                <a:tc>
                  <a:txBody>
                    <a:bodyPr/>
                    <a:lstStyle/>
                    <a:p>
                      <a:pPr marL="283845" algn="ctr">
                        <a:lnSpc>
                          <a:spcPct val="100000"/>
                        </a:lnSpc>
                      </a:pPr>
                      <a:r>
                        <a:rPr sz="1800" spc="-10" dirty="0"/>
                        <a:t>N</a:t>
                      </a:r>
                      <a:r>
                        <a:rPr sz="1800" spc="-5" dirty="0"/>
                        <a:t>F</a:t>
                      </a:r>
                      <a:r>
                        <a:rPr sz="1800" dirty="0"/>
                        <a:t>C S</a:t>
                      </a:r>
                      <a:r>
                        <a:rPr sz="1800" spc="-5" dirty="0"/>
                        <a:t>uppo</a:t>
                      </a:r>
                      <a:r>
                        <a:rPr sz="1800" spc="5" dirty="0"/>
                        <a:t>r</a:t>
                      </a:r>
                      <a:r>
                        <a:rPr sz="1800" dirty="0"/>
                        <a:t>t</a:t>
                      </a:r>
                      <a:endParaRPr sz="1800">
                        <a:latin typeface="Arial"/>
                        <a:cs typeface="Arial"/>
                      </a:endParaRPr>
                    </a:p>
                  </a:txBody>
                  <a:tcPr marL="0" marR="0" marT="0" marB="0"/>
                </a:tc>
                <a:tc>
                  <a:txBody>
                    <a:bodyPr/>
                    <a:lstStyle/>
                    <a:p>
                      <a:pPr algn="ctr"/>
                      <a:endParaRPr sz="1800">
                        <a:latin typeface="Arial"/>
                        <a:cs typeface="Arial"/>
                      </a:endParaRPr>
                    </a:p>
                  </a:txBody>
                  <a:tcPr marL="0" marR="0" marT="0" marB="0"/>
                </a:tc>
                <a:tc>
                  <a:txBody>
                    <a:bodyPr/>
                    <a:lstStyle/>
                    <a:p>
                      <a:pPr algn="ctr"/>
                      <a:endParaRPr sz="1800">
                        <a:latin typeface="Arial"/>
                        <a:cs typeface="Arial"/>
                      </a:endParaRPr>
                    </a:p>
                  </a:txBody>
                  <a:tcPr marL="0" marR="0" marT="0" marB="0"/>
                </a:tc>
                <a:tc>
                  <a:txBody>
                    <a:bodyPr/>
                    <a:lstStyle/>
                    <a:p>
                      <a:pPr marL="203835"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835"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4470" algn="ctr">
                        <a:lnSpc>
                          <a:spcPct val="100000"/>
                        </a:lnSpc>
                      </a:pPr>
                      <a:r>
                        <a:rPr sz="1800" dirty="0"/>
                        <a:t>Y</a:t>
                      </a:r>
                      <a:r>
                        <a:rPr sz="1800" spc="-10" dirty="0"/>
                        <a:t>e</a:t>
                      </a:r>
                      <a:r>
                        <a:rPr sz="1800" dirty="0"/>
                        <a:t>s</a:t>
                      </a:r>
                      <a:endParaRPr sz="1800" dirty="0">
                        <a:latin typeface="Arial"/>
                        <a:cs typeface="Arial"/>
                      </a:endParaRPr>
                    </a:p>
                  </a:txBody>
                  <a:tcPr marL="0" marR="0" marT="0" marB="0"/>
                </a:tc>
              </a:tr>
            </a:tbl>
          </a:graphicData>
        </a:graphic>
      </p:graphicFrame>
    </p:spTree>
    <p:extLst>
      <p:ext uri="{BB962C8B-B14F-4D97-AF65-F5344CB8AC3E}">
        <p14:creationId xmlns:p14="http://schemas.microsoft.com/office/powerpoint/2010/main" val="3947090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949780" y="1928423"/>
            <a:ext cx="8290112" cy="3833564"/>
          </a:xfrm>
          <a:custGeom>
            <a:avLst/>
            <a:gdLst/>
            <a:ahLst/>
            <a:cxnLst/>
            <a:rect l="l" t="t" r="r" b="b"/>
            <a:pathLst>
              <a:path w="9134475" h="4224020">
                <a:moveTo>
                  <a:pt x="0" y="4223778"/>
                </a:moveTo>
                <a:lnTo>
                  <a:pt x="9134005" y="4223778"/>
                </a:lnTo>
                <a:lnTo>
                  <a:pt x="9134005" y="0"/>
                </a:lnTo>
                <a:lnTo>
                  <a:pt x="0" y="0"/>
                </a:lnTo>
                <a:lnTo>
                  <a:pt x="0" y="4223778"/>
                </a:lnTo>
                <a:close/>
              </a:path>
            </a:pathLst>
          </a:custGeom>
          <a:solidFill>
            <a:srgbClr val="FFFFFF"/>
          </a:solidFill>
        </p:spPr>
        <p:txBody>
          <a:bodyPr wrap="square" lIns="0" tIns="0" rIns="0" bIns="0" rtlCol="0"/>
          <a:lstStyle/>
          <a:p>
            <a:endParaRPr sz="1634"/>
          </a:p>
        </p:txBody>
      </p:sp>
      <p:sp>
        <p:nvSpPr>
          <p:cNvPr id="4" name="object 4"/>
          <p:cNvSpPr/>
          <p:nvPr/>
        </p:nvSpPr>
        <p:spPr>
          <a:xfrm>
            <a:off x="9107919" y="1351970"/>
            <a:ext cx="974043" cy="290295"/>
          </a:xfrm>
          <a:prstGeom prst="rect">
            <a:avLst/>
          </a:prstGeom>
          <a:blipFill>
            <a:blip r:embed="rId3" cstate="print"/>
            <a:stretch>
              <a:fillRect/>
            </a:stretch>
          </a:blipFill>
        </p:spPr>
        <p:txBody>
          <a:bodyPr wrap="square" lIns="0" tIns="0" rIns="0" bIns="0" rtlCol="0"/>
          <a:lstStyle/>
          <a:p>
            <a:endParaRPr sz="1634"/>
          </a:p>
        </p:txBody>
      </p:sp>
      <p:sp>
        <p:nvSpPr>
          <p:cNvPr id="5" name="object 5"/>
          <p:cNvSpPr txBox="1">
            <a:spLocks noGrp="1"/>
          </p:cNvSpPr>
          <p:nvPr>
            <p:ph type="title"/>
          </p:nvPr>
        </p:nvSpPr>
        <p:spPr>
          <a:xfrm>
            <a:off x="901700" y="594335"/>
            <a:ext cx="10651885"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B</a:t>
            </a:r>
            <a:r>
              <a:rPr spc="-14" dirty="0">
                <a:latin typeface="Arial"/>
                <a:cs typeface="Arial"/>
              </a:rPr>
              <a:t>lu</a:t>
            </a:r>
            <a:r>
              <a:rPr spc="-18" dirty="0">
                <a:latin typeface="Arial"/>
                <a:cs typeface="Arial"/>
              </a:rPr>
              <a:t>e</a:t>
            </a:r>
            <a:r>
              <a:rPr spc="-14" dirty="0">
                <a:latin typeface="Arial"/>
                <a:cs typeface="Arial"/>
              </a:rPr>
              <a:t>toot</a:t>
            </a:r>
            <a:r>
              <a:rPr spc="-18" dirty="0">
                <a:latin typeface="Arial"/>
                <a:cs typeface="Arial"/>
              </a:rPr>
              <a:t>h</a:t>
            </a:r>
          </a:p>
        </p:txBody>
      </p:sp>
      <p:sp>
        <p:nvSpPr>
          <p:cNvPr id="6" name="object 6"/>
          <p:cNvSpPr txBox="1"/>
          <p:nvPr/>
        </p:nvSpPr>
        <p:spPr>
          <a:xfrm>
            <a:off x="873283" y="1690827"/>
            <a:ext cx="4036999" cy="363176"/>
          </a:xfrm>
          <a:prstGeom prst="rect">
            <a:avLst/>
          </a:prstGeom>
        </p:spPr>
        <p:txBody>
          <a:bodyPr vert="horz" wrap="square" lIns="0" tIns="0" rIns="0" bIns="0" rtlCol="0">
            <a:spAutoFit/>
          </a:bodyPr>
          <a:lstStyle/>
          <a:p>
            <a:pPr marL="11527"/>
            <a:r>
              <a:rPr sz="2360" b="1" dirty="0">
                <a:latin typeface="Arial"/>
                <a:cs typeface="Arial"/>
              </a:rPr>
              <a:t>B</a:t>
            </a:r>
            <a:r>
              <a:rPr sz="2360" b="1" spc="-14" dirty="0">
                <a:latin typeface="Arial"/>
                <a:cs typeface="Arial"/>
              </a:rPr>
              <a:t>lu</a:t>
            </a:r>
            <a:r>
              <a:rPr sz="2360" b="1" spc="5" dirty="0">
                <a:latin typeface="Arial"/>
                <a:cs typeface="Arial"/>
              </a:rPr>
              <a:t>e</a:t>
            </a:r>
            <a:r>
              <a:rPr sz="2360" b="1" spc="-5" dirty="0">
                <a:latin typeface="Arial"/>
                <a:cs typeface="Arial"/>
              </a:rPr>
              <a:t>t</a:t>
            </a:r>
            <a:r>
              <a:rPr sz="2360" b="1" spc="-14" dirty="0">
                <a:latin typeface="Arial"/>
                <a:cs typeface="Arial"/>
              </a:rPr>
              <a:t>oo</a:t>
            </a:r>
            <a:r>
              <a:rPr sz="2360" b="1" spc="-5" dirty="0">
                <a:latin typeface="Arial"/>
                <a:cs typeface="Arial"/>
              </a:rPr>
              <a:t>t</a:t>
            </a:r>
            <a:r>
              <a:rPr sz="2360" b="1" spc="-18" dirty="0">
                <a:latin typeface="Arial"/>
                <a:cs typeface="Arial"/>
              </a:rPr>
              <a:t>h</a:t>
            </a:r>
            <a:r>
              <a:rPr sz="2360" b="1" spc="-9" dirty="0">
                <a:latin typeface="Arial"/>
                <a:cs typeface="Arial"/>
              </a:rPr>
              <a:t> </a:t>
            </a:r>
            <a:r>
              <a:rPr sz="2360" b="1" spc="-14" dirty="0">
                <a:latin typeface="Arial"/>
                <a:cs typeface="Arial"/>
              </a:rPr>
              <a:t>F</a:t>
            </a:r>
            <a:r>
              <a:rPr sz="2360" b="1" spc="5" dirty="0">
                <a:latin typeface="Arial"/>
                <a:cs typeface="Arial"/>
              </a:rPr>
              <a:t>ea</a:t>
            </a:r>
            <a:r>
              <a:rPr sz="2360" b="1" spc="-5" dirty="0">
                <a:latin typeface="Arial"/>
                <a:cs typeface="Arial"/>
              </a:rPr>
              <a:t>t</a:t>
            </a:r>
            <a:r>
              <a:rPr sz="2360" b="1" spc="-27" dirty="0">
                <a:latin typeface="Arial"/>
                <a:cs typeface="Arial"/>
              </a:rPr>
              <a:t>u</a:t>
            </a:r>
            <a:r>
              <a:rPr sz="2360" b="1" spc="-9" dirty="0">
                <a:latin typeface="Arial"/>
                <a:cs typeface="Arial"/>
              </a:rPr>
              <a:t>r</a:t>
            </a:r>
            <a:r>
              <a:rPr sz="2360" b="1" dirty="0">
                <a:latin typeface="Arial"/>
                <a:cs typeface="Arial"/>
              </a:rPr>
              <a:t>e</a:t>
            </a:r>
            <a:r>
              <a:rPr sz="2360" b="1" spc="-23" dirty="0">
                <a:latin typeface="Arial"/>
                <a:cs typeface="Arial"/>
              </a:rPr>
              <a:t> </a:t>
            </a:r>
            <a:r>
              <a:rPr sz="2360" b="1" spc="-14" dirty="0">
                <a:latin typeface="Arial"/>
                <a:cs typeface="Arial"/>
              </a:rPr>
              <a:t>E</a:t>
            </a:r>
            <a:r>
              <a:rPr sz="2360" b="1" spc="5" dirty="0">
                <a:latin typeface="Arial"/>
                <a:cs typeface="Arial"/>
              </a:rPr>
              <a:t>v</a:t>
            </a:r>
            <a:r>
              <a:rPr sz="2360" b="1" spc="-14" dirty="0">
                <a:latin typeface="Arial"/>
                <a:cs typeface="Arial"/>
              </a:rPr>
              <a:t>olu</a:t>
            </a:r>
            <a:r>
              <a:rPr sz="2360" b="1" spc="-5" dirty="0">
                <a:latin typeface="Arial"/>
                <a:cs typeface="Arial"/>
              </a:rPr>
              <a:t>t</a:t>
            </a:r>
            <a:r>
              <a:rPr sz="2360" b="1" spc="-14" dirty="0">
                <a:latin typeface="Arial"/>
                <a:cs typeface="Arial"/>
              </a:rPr>
              <a:t>io</a:t>
            </a:r>
            <a:r>
              <a:rPr sz="2360" b="1" spc="-18" dirty="0">
                <a:latin typeface="Arial"/>
                <a:cs typeface="Arial"/>
              </a:rPr>
              <a:t>n</a:t>
            </a:r>
            <a:endParaRPr sz="2360">
              <a:latin typeface="Arial"/>
              <a:cs typeface="Arial"/>
            </a:endParaRPr>
          </a:p>
        </p:txBody>
      </p:sp>
      <p:graphicFrame>
        <p:nvGraphicFramePr>
          <p:cNvPr id="9" name="object 9"/>
          <p:cNvGraphicFramePr>
            <a:graphicFrameLocks noGrp="1"/>
          </p:cNvGraphicFramePr>
          <p:nvPr>
            <p:extLst>
              <p:ext uri="{D42A27DB-BD31-4B8C-83A1-F6EECF244321}">
                <p14:modId xmlns:p14="http://schemas.microsoft.com/office/powerpoint/2010/main" val="3805961427"/>
              </p:ext>
            </p:extLst>
          </p:nvPr>
        </p:nvGraphicFramePr>
        <p:xfrm>
          <a:off x="1155699" y="2273298"/>
          <a:ext cx="10058401" cy="4033817"/>
        </p:xfrm>
        <a:graphic>
          <a:graphicData uri="http://schemas.openxmlformats.org/drawingml/2006/table">
            <a:tbl>
              <a:tblPr firstRow="1" bandRow="1">
                <a:tableStyleId>{F5AB1C69-6EDB-4FF4-983F-18BD219EF322}</a:tableStyleId>
              </a:tblPr>
              <a:tblGrid>
                <a:gridCol w="2537677"/>
                <a:gridCol w="1255001"/>
                <a:gridCol w="1252670"/>
                <a:gridCol w="1252691"/>
                <a:gridCol w="1252691"/>
                <a:gridCol w="1255001"/>
                <a:gridCol w="1252670"/>
              </a:tblGrid>
              <a:tr h="668430">
                <a:tc>
                  <a:txBody>
                    <a:bodyPr/>
                    <a:lstStyle/>
                    <a:p>
                      <a:pPr marL="98425" algn="ctr">
                        <a:lnSpc>
                          <a:spcPct val="100000"/>
                        </a:lnSpc>
                      </a:pPr>
                      <a:r>
                        <a:rPr sz="1800" spc="5" dirty="0"/>
                        <a:t>Sp</a:t>
                      </a:r>
                      <a:r>
                        <a:rPr sz="1800" dirty="0"/>
                        <a:t>ec</a:t>
                      </a:r>
                      <a:r>
                        <a:rPr sz="1800" spc="-5" dirty="0"/>
                        <a:t>ifi</a:t>
                      </a:r>
                      <a:r>
                        <a:rPr sz="1800" dirty="0"/>
                        <a:t>ca</a:t>
                      </a:r>
                      <a:r>
                        <a:rPr sz="1800" spc="-5" dirty="0"/>
                        <a:t>ti</a:t>
                      </a:r>
                      <a:r>
                        <a:rPr sz="1800" spc="5" dirty="0"/>
                        <a:t>on</a:t>
                      </a:r>
                      <a:r>
                        <a:rPr sz="1800" dirty="0"/>
                        <a:t>s</a:t>
                      </a:r>
                      <a:endParaRPr sz="1800" dirty="0">
                        <a:latin typeface="Arial"/>
                        <a:cs typeface="Arial"/>
                      </a:endParaRPr>
                    </a:p>
                  </a:txBody>
                  <a:tcPr marL="0" marR="0" marT="0" marB="0"/>
                </a:tc>
                <a:tc>
                  <a:txBody>
                    <a:bodyPr/>
                    <a:lstStyle/>
                    <a:p>
                      <a:pPr marL="257175" algn="ctr">
                        <a:lnSpc>
                          <a:spcPct val="100000"/>
                        </a:lnSpc>
                      </a:pPr>
                      <a:r>
                        <a:rPr sz="1800" dirty="0"/>
                        <a:t>1</a:t>
                      </a:r>
                      <a:r>
                        <a:rPr sz="1800" spc="-5" dirty="0"/>
                        <a:t>.</a:t>
                      </a:r>
                      <a:r>
                        <a:rPr sz="1800" dirty="0"/>
                        <a:t>1</a:t>
                      </a:r>
                      <a:endParaRPr sz="1800">
                        <a:latin typeface="Arial"/>
                        <a:cs typeface="Arial"/>
                      </a:endParaRPr>
                    </a:p>
                  </a:txBody>
                  <a:tcPr marL="0" marR="0" marT="0" marB="0"/>
                </a:tc>
                <a:tc>
                  <a:txBody>
                    <a:bodyPr/>
                    <a:lstStyle/>
                    <a:p>
                      <a:pPr marL="256540" algn="ctr">
                        <a:lnSpc>
                          <a:spcPct val="100000"/>
                        </a:lnSpc>
                      </a:pPr>
                      <a:r>
                        <a:rPr sz="1800" dirty="0"/>
                        <a:t>1</a:t>
                      </a:r>
                      <a:r>
                        <a:rPr sz="1800" spc="-5" dirty="0"/>
                        <a:t>.</a:t>
                      </a:r>
                      <a:r>
                        <a:rPr sz="1800" dirty="0"/>
                        <a:t>2</a:t>
                      </a:r>
                      <a:endParaRPr sz="1800" dirty="0">
                        <a:latin typeface="Arial"/>
                        <a:cs typeface="Arial"/>
                      </a:endParaRPr>
                    </a:p>
                  </a:txBody>
                  <a:tcPr marL="0" marR="0" marT="0" marB="0"/>
                </a:tc>
                <a:tc>
                  <a:txBody>
                    <a:bodyPr/>
                    <a:lstStyle/>
                    <a:p>
                      <a:pPr algn="ctr">
                        <a:lnSpc>
                          <a:spcPct val="100000"/>
                        </a:lnSpc>
                      </a:pPr>
                      <a:r>
                        <a:rPr sz="1800" dirty="0"/>
                        <a:t>2</a:t>
                      </a:r>
                      <a:r>
                        <a:rPr sz="1800" spc="-5" dirty="0"/>
                        <a:t>.</a:t>
                      </a:r>
                      <a:r>
                        <a:rPr sz="1800" dirty="0"/>
                        <a:t>0</a:t>
                      </a:r>
                      <a:endParaRPr sz="1800"/>
                    </a:p>
                    <a:p>
                      <a:pPr algn="ctr">
                        <a:lnSpc>
                          <a:spcPct val="100000"/>
                        </a:lnSpc>
                        <a:spcBef>
                          <a:spcPts val="295"/>
                        </a:spcBef>
                      </a:pPr>
                      <a:r>
                        <a:rPr sz="1800" dirty="0"/>
                        <a:t>+</a:t>
                      </a:r>
                      <a:r>
                        <a:rPr sz="1800" spc="-5" dirty="0"/>
                        <a:t> </a:t>
                      </a:r>
                      <a:r>
                        <a:rPr sz="1800" spc="5" dirty="0"/>
                        <a:t>ED</a:t>
                      </a:r>
                      <a:r>
                        <a:rPr sz="1800" dirty="0"/>
                        <a:t>R</a:t>
                      </a:r>
                      <a:endParaRPr sz="1800">
                        <a:latin typeface="Arial"/>
                        <a:cs typeface="Arial"/>
                      </a:endParaRPr>
                    </a:p>
                  </a:txBody>
                  <a:tcPr marL="0" marR="0" marT="0" marB="0"/>
                </a:tc>
                <a:tc>
                  <a:txBody>
                    <a:bodyPr/>
                    <a:lstStyle/>
                    <a:p>
                      <a:pPr algn="ctr">
                        <a:lnSpc>
                          <a:spcPct val="100000"/>
                        </a:lnSpc>
                      </a:pPr>
                      <a:r>
                        <a:rPr sz="1800" dirty="0"/>
                        <a:t>2</a:t>
                      </a:r>
                      <a:r>
                        <a:rPr sz="1800" spc="-5" dirty="0"/>
                        <a:t>.</a:t>
                      </a:r>
                      <a:r>
                        <a:rPr sz="1800" dirty="0"/>
                        <a:t>1</a:t>
                      </a:r>
                      <a:endParaRPr sz="1800"/>
                    </a:p>
                    <a:p>
                      <a:pPr algn="ctr">
                        <a:lnSpc>
                          <a:spcPct val="100000"/>
                        </a:lnSpc>
                        <a:spcBef>
                          <a:spcPts val="295"/>
                        </a:spcBef>
                      </a:pPr>
                      <a:r>
                        <a:rPr sz="1800" dirty="0"/>
                        <a:t>+</a:t>
                      </a:r>
                      <a:r>
                        <a:rPr sz="1800" spc="-5" dirty="0"/>
                        <a:t> </a:t>
                      </a:r>
                      <a:r>
                        <a:rPr sz="1800" spc="5" dirty="0"/>
                        <a:t>ED</a:t>
                      </a:r>
                      <a:r>
                        <a:rPr sz="1800" dirty="0"/>
                        <a:t>R</a:t>
                      </a:r>
                      <a:endParaRPr sz="1800">
                        <a:latin typeface="Arial"/>
                        <a:cs typeface="Arial"/>
                      </a:endParaRPr>
                    </a:p>
                  </a:txBody>
                  <a:tcPr marL="0" marR="0" marT="0" marB="0"/>
                </a:tc>
                <a:tc>
                  <a:txBody>
                    <a:bodyPr/>
                    <a:lstStyle/>
                    <a:p>
                      <a:pPr algn="ctr">
                        <a:lnSpc>
                          <a:spcPct val="100000"/>
                        </a:lnSpc>
                      </a:pPr>
                      <a:r>
                        <a:rPr sz="1800" dirty="0"/>
                        <a:t>3</a:t>
                      </a:r>
                      <a:r>
                        <a:rPr sz="1800" spc="-5" dirty="0"/>
                        <a:t>.</a:t>
                      </a:r>
                      <a:r>
                        <a:rPr sz="1800" dirty="0"/>
                        <a:t>0</a:t>
                      </a:r>
                      <a:endParaRPr sz="1800"/>
                    </a:p>
                    <a:p>
                      <a:pPr algn="ctr">
                        <a:lnSpc>
                          <a:spcPct val="100000"/>
                        </a:lnSpc>
                        <a:spcBef>
                          <a:spcPts val="295"/>
                        </a:spcBef>
                      </a:pPr>
                      <a:r>
                        <a:rPr sz="1800" dirty="0"/>
                        <a:t>+</a:t>
                      </a:r>
                      <a:r>
                        <a:rPr sz="1800" spc="-5" dirty="0"/>
                        <a:t> </a:t>
                      </a:r>
                      <a:r>
                        <a:rPr sz="1800" spc="5" dirty="0"/>
                        <a:t>H</a:t>
                      </a:r>
                      <a:r>
                        <a:rPr sz="1800" dirty="0"/>
                        <a:t>S</a:t>
                      </a:r>
                      <a:endParaRPr sz="1800">
                        <a:latin typeface="Arial"/>
                        <a:cs typeface="Arial"/>
                      </a:endParaRPr>
                    </a:p>
                  </a:txBody>
                  <a:tcPr marL="0" marR="0" marT="0" marB="0"/>
                </a:tc>
                <a:tc>
                  <a:txBody>
                    <a:bodyPr/>
                    <a:lstStyle/>
                    <a:p>
                      <a:pPr marL="256540" algn="ctr">
                        <a:lnSpc>
                          <a:spcPct val="100000"/>
                        </a:lnSpc>
                      </a:pPr>
                      <a:r>
                        <a:rPr sz="1800" dirty="0"/>
                        <a:t>4</a:t>
                      </a:r>
                      <a:r>
                        <a:rPr sz="1800" spc="-5" dirty="0"/>
                        <a:t>.</a:t>
                      </a:r>
                      <a:r>
                        <a:rPr sz="1800" dirty="0"/>
                        <a:t>0</a:t>
                      </a:r>
                      <a:endParaRPr sz="1800">
                        <a:latin typeface="Arial"/>
                        <a:cs typeface="Arial"/>
                      </a:endParaRPr>
                    </a:p>
                  </a:txBody>
                  <a:tcPr marL="0" marR="0" marT="0" marB="0"/>
                </a:tc>
              </a:tr>
              <a:tr h="362437">
                <a:tc>
                  <a:txBody>
                    <a:bodyPr/>
                    <a:lstStyle/>
                    <a:p>
                      <a:pPr marL="271780" algn="ctr">
                        <a:lnSpc>
                          <a:spcPct val="100000"/>
                        </a:lnSpc>
                      </a:pPr>
                      <a:r>
                        <a:rPr sz="1800" dirty="0"/>
                        <a:t>V</a:t>
                      </a:r>
                      <a:r>
                        <a:rPr sz="1800" spc="-5" dirty="0"/>
                        <a:t>o</a:t>
                      </a:r>
                      <a:r>
                        <a:rPr sz="1800" spc="5" dirty="0"/>
                        <a:t>i</a:t>
                      </a:r>
                      <a:r>
                        <a:rPr sz="1800" dirty="0"/>
                        <a:t>ce</a:t>
                      </a:r>
                      <a:r>
                        <a:rPr sz="1800" spc="-25" dirty="0"/>
                        <a:t> </a:t>
                      </a:r>
                      <a:r>
                        <a:rPr sz="1800" spc="-10" dirty="0"/>
                        <a:t>D</a:t>
                      </a:r>
                      <a:r>
                        <a:rPr sz="1800" spc="5" dirty="0"/>
                        <a:t>i</a:t>
                      </a:r>
                      <a:r>
                        <a:rPr sz="1800" dirty="0"/>
                        <a:t>a</a:t>
                      </a:r>
                      <a:r>
                        <a:rPr sz="1800" spc="5" dirty="0"/>
                        <a:t>li</a:t>
                      </a:r>
                      <a:r>
                        <a:rPr sz="1800" spc="-5" dirty="0"/>
                        <a:t>n</a:t>
                      </a:r>
                      <a:r>
                        <a:rPr sz="1800" dirty="0"/>
                        <a:t>g</a:t>
                      </a:r>
                      <a:endParaRPr sz="1800">
                        <a:latin typeface="Arial"/>
                        <a:cs typeface="Arial"/>
                      </a:endParaRPr>
                    </a:p>
                  </a:txBody>
                  <a:tcPr marL="0" marR="0" marT="0" marB="0"/>
                </a:tc>
                <a:tc>
                  <a:txBody>
                    <a:bodyPr/>
                    <a:lstStyle/>
                    <a:p>
                      <a:pPr marL="203835"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835"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447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r>
              <a:tr h="364134">
                <a:tc>
                  <a:txBody>
                    <a:bodyPr/>
                    <a:lstStyle/>
                    <a:p>
                      <a:pPr marL="434340" algn="ctr">
                        <a:lnSpc>
                          <a:spcPct val="100000"/>
                        </a:lnSpc>
                      </a:pPr>
                      <a:r>
                        <a:rPr sz="1800" spc="-10" dirty="0"/>
                        <a:t>C</a:t>
                      </a:r>
                      <a:r>
                        <a:rPr sz="1800" dirty="0"/>
                        <a:t>a</a:t>
                      </a:r>
                      <a:r>
                        <a:rPr sz="1800" spc="5" dirty="0"/>
                        <a:t>l</a:t>
                      </a:r>
                      <a:r>
                        <a:rPr sz="1800" dirty="0"/>
                        <a:t>l</a:t>
                      </a:r>
                      <a:r>
                        <a:rPr sz="1800" spc="-15" dirty="0"/>
                        <a:t> </a:t>
                      </a:r>
                      <a:r>
                        <a:rPr sz="1800" spc="15" dirty="0"/>
                        <a:t>M</a:t>
                      </a:r>
                      <a:r>
                        <a:rPr sz="1800" spc="-5" dirty="0"/>
                        <a:t>u</a:t>
                      </a:r>
                      <a:r>
                        <a:rPr sz="1800" dirty="0"/>
                        <a:t>te</a:t>
                      </a:r>
                      <a:endParaRPr sz="1800">
                        <a:latin typeface="Arial"/>
                        <a:cs typeface="Arial"/>
                      </a:endParaRPr>
                    </a:p>
                  </a:txBody>
                  <a:tcPr marL="0" marR="0" marT="0" marB="0"/>
                </a:tc>
                <a:tc>
                  <a:txBody>
                    <a:bodyPr/>
                    <a:lstStyle/>
                    <a:p>
                      <a:pPr marL="203835"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835"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447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r>
              <a:tr h="550778">
                <a:tc>
                  <a:txBody>
                    <a:bodyPr/>
                    <a:lstStyle/>
                    <a:p>
                      <a:pPr marL="562610" marR="276225" indent="-280670" algn="ctr">
                        <a:lnSpc>
                          <a:spcPct val="114900"/>
                        </a:lnSpc>
                      </a:pPr>
                      <a:r>
                        <a:rPr sz="1800" spc="-5" dirty="0"/>
                        <a:t>L</a:t>
                      </a:r>
                      <a:r>
                        <a:rPr sz="1800" dirty="0"/>
                        <a:t>as</a:t>
                      </a:r>
                      <a:r>
                        <a:rPr sz="1800" spc="-5" dirty="0"/>
                        <a:t>t</a:t>
                      </a:r>
                      <a:r>
                        <a:rPr sz="1800" dirty="0"/>
                        <a:t>-</a:t>
                      </a:r>
                      <a:r>
                        <a:rPr sz="1800" spc="-10" dirty="0"/>
                        <a:t>N</a:t>
                      </a:r>
                      <a:r>
                        <a:rPr sz="1800" spc="-5" dirty="0"/>
                        <a:t>u</a:t>
                      </a:r>
                      <a:r>
                        <a:rPr sz="1800" dirty="0"/>
                        <a:t>m</a:t>
                      </a:r>
                      <a:r>
                        <a:rPr sz="1800" spc="-5" dirty="0"/>
                        <a:t>b</a:t>
                      </a:r>
                      <a:r>
                        <a:rPr sz="1800" dirty="0"/>
                        <a:t>er </a:t>
                      </a:r>
                      <a:r>
                        <a:rPr sz="1800" spc="-10" dirty="0"/>
                        <a:t>R</a:t>
                      </a:r>
                      <a:r>
                        <a:rPr sz="1800" dirty="0"/>
                        <a:t>e</a:t>
                      </a:r>
                      <a:r>
                        <a:rPr sz="1800" spc="-5" dirty="0"/>
                        <a:t>d</a:t>
                      </a:r>
                      <a:r>
                        <a:rPr sz="1800" spc="5" dirty="0"/>
                        <a:t>i</a:t>
                      </a:r>
                      <a:r>
                        <a:rPr sz="1800" dirty="0"/>
                        <a:t>al</a:t>
                      </a:r>
                      <a:endParaRPr sz="1800">
                        <a:latin typeface="Arial"/>
                        <a:cs typeface="Arial"/>
                      </a:endParaRPr>
                    </a:p>
                  </a:txBody>
                  <a:tcPr marL="0" marR="0" marT="0" marB="0"/>
                </a:tc>
                <a:tc>
                  <a:txBody>
                    <a:bodyPr/>
                    <a:lstStyle/>
                    <a:p>
                      <a:pPr marL="203835"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835"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447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r>
              <a:tr h="826166">
                <a:tc>
                  <a:txBody>
                    <a:bodyPr/>
                    <a:lstStyle/>
                    <a:p>
                      <a:pPr marL="252095" marR="245745" algn="ctr">
                        <a:lnSpc>
                          <a:spcPct val="114900"/>
                        </a:lnSpc>
                      </a:pPr>
                      <a:r>
                        <a:rPr sz="1800" spc="-5" dirty="0"/>
                        <a:t>F</a:t>
                      </a:r>
                      <a:r>
                        <a:rPr sz="1800" dirty="0"/>
                        <a:t>ast </a:t>
                      </a:r>
                      <a:r>
                        <a:rPr sz="1800" spc="-5" dirty="0"/>
                        <a:t>T</a:t>
                      </a:r>
                      <a:r>
                        <a:rPr sz="1800" spc="5" dirty="0"/>
                        <a:t>r</a:t>
                      </a:r>
                      <a:r>
                        <a:rPr sz="1800" dirty="0"/>
                        <a:t>a</a:t>
                      </a:r>
                      <a:r>
                        <a:rPr sz="1800" spc="-5" dirty="0"/>
                        <a:t>n</a:t>
                      </a:r>
                      <a:r>
                        <a:rPr sz="1800" dirty="0"/>
                        <a:t>sm</a:t>
                      </a:r>
                      <a:r>
                        <a:rPr sz="1800" spc="5" dirty="0"/>
                        <a:t>i</a:t>
                      </a:r>
                      <a:r>
                        <a:rPr sz="1800" dirty="0"/>
                        <a:t>ss</a:t>
                      </a:r>
                      <a:r>
                        <a:rPr sz="1800" spc="5" dirty="0"/>
                        <a:t>i</a:t>
                      </a:r>
                      <a:r>
                        <a:rPr sz="1800" spc="-20" dirty="0"/>
                        <a:t>o</a:t>
                      </a:r>
                      <a:r>
                        <a:rPr sz="1800" dirty="0"/>
                        <a:t>n S</a:t>
                      </a:r>
                      <a:r>
                        <a:rPr sz="1800" spc="-5" dirty="0"/>
                        <a:t>p</a:t>
                      </a:r>
                      <a:r>
                        <a:rPr sz="1800" dirty="0"/>
                        <a:t>ee</a:t>
                      </a:r>
                      <a:r>
                        <a:rPr sz="1800" spc="-5" dirty="0"/>
                        <a:t>d</a:t>
                      </a:r>
                      <a:r>
                        <a:rPr sz="1800" dirty="0"/>
                        <a:t>s</a:t>
                      </a:r>
                      <a:endParaRPr sz="1800">
                        <a:latin typeface="Arial"/>
                        <a:cs typeface="Arial"/>
                      </a:endParaRPr>
                    </a:p>
                  </a:txBody>
                  <a:tcPr marL="0" marR="0" marT="0" marB="0"/>
                </a:tc>
                <a:tc>
                  <a:txBody>
                    <a:bodyPr/>
                    <a:lstStyle/>
                    <a:p>
                      <a:pPr algn="ctr"/>
                      <a:endParaRPr sz="1800">
                        <a:latin typeface="Arial"/>
                        <a:cs typeface="Arial"/>
                      </a:endParaRPr>
                    </a:p>
                  </a:txBody>
                  <a:tcPr marL="0" marR="0" marT="0" marB="0"/>
                </a:tc>
                <a:tc>
                  <a:txBody>
                    <a:bodyPr/>
                    <a:lstStyle/>
                    <a:p>
                      <a:pPr algn="ct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835"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447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r>
              <a:tr h="550778">
                <a:tc>
                  <a:txBody>
                    <a:bodyPr/>
                    <a:lstStyle/>
                    <a:p>
                      <a:pPr marL="257810" marR="252095" indent="17780" algn="ctr">
                        <a:lnSpc>
                          <a:spcPct val="114900"/>
                        </a:lnSpc>
                      </a:pPr>
                      <a:r>
                        <a:rPr sz="1800" spc="-5" dirty="0"/>
                        <a:t>Lo</a:t>
                      </a:r>
                      <a:r>
                        <a:rPr sz="1800" spc="25" dirty="0"/>
                        <a:t>w</a:t>
                      </a:r>
                      <a:r>
                        <a:rPr sz="1800" dirty="0"/>
                        <a:t>er</a:t>
                      </a:r>
                      <a:r>
                        <a:rPr sz="1800" spc="-40" dirty="0"/>
                        <a:t> </a:t>
                      </a:r>
                      <a:r>
                        <a:rPr sz="1800" dirty="0"/>
                        <a:t>P</a:t>
                      </a:r>
                      <a:r>
                        <a:rPr sz="1800" spc="-5" dirty="0"/>
                        <a:t>o</a:t>
                      </a:r>
                      <a:r>
                        <a:rPr sz="1800" spc="35" dirty="0"/>
                        <a:t>w</a:t>
                      </a:r>
                      <a:r>
                        <a:rPr sz="1800" spc="-15" dirty="0"/>
                        <a:t>e</a:t>
                      </a:r>
                      <a:r>
                        <a:rPr sz="1800" dirty="0"/>
                        <a:t>r </a:t>
                      </a:r>
                      <a:r>
                        <a:rPr sz="1800" spc="-10" dirty="0"/>
                        <a:t>C</a:t>
                      </a:r>
                      <a:r>
                        <a:rPr sz="1800" spc="-5" dirty="0"/>
                        <a:t>on</a:t>
                      </a:r>
                      <a:r>
                        <a:rPr sz="1800" dirty="0"/>
                        <a:t>s</a:t>
                      </a:r>
                      <a:r>
                        <a:rPr sz="1800" spc="-5" dirty="0"/>
                        <a:t>u</a:t>
                      </a:r>
                      <a:r>
                        <a:rPr sz="1800" dirty="0"/>
                        <a:t>m</a:t>
                      </a:r>
                      <a:r>
                        <a:rPr sz="1800" spc="-5" dirty="0"/>
                        <a:t>p</a:t>
                      </a:r>
                      <a:r>
                        <a:rPr sz="1800" dirty="0"/>
                        <a:t>t</a:t>
                      </a:r>
                      <a:r>
                        <a:rPr sz="1800" spc="5" dirty="0"/>
                        <a:t>i</a:t>
                      </a:r>
                      <a:r>
                        <a:rPr sz="1800" spc="-5" dirty="0"/>
                        <a:t>o</a:t>
                      </a:r>
                      <a:r>
                        <a:rPr sz="1800" dirty="0"/>
                        <a:t>n</a:t>
                      </a:r>
                      <a:endParaRPr sz="1800">
                        <a:latin typeface="Arial"/>
                        <a:cs typeface="Arial"/>
                      </a:endParaRPr>
                    </a:p>
                  </a:txBody>
                  <a:tcPr marL="0" marR="0" marT="0" marB="0"/>
                </a:tc>
                <a:tc>
                  <a:txBody>
                    <a:bodyPr/>
                    <a:lstStyle/>
                    <a:p>
                      <a:pPr algn="ctr"/>
                      <a:endParaRPr sz="1800">
                        <a:latin typeface="Arial"/>
                        <a:cs typeface="Arial"/>
                      </a:endParaRPr>
                    </a:p>
                  </a:txBody>
                  <a:tcPr marL="0" marR="0" marT="0" marB="0"/>
                </a:tc>
                <a:tc>
                  <a:txBody>
                    <a:bodyPr/>
                    <a:lstStyle/>
                    <a:p>
                      <a:pPr algn="ct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835"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4470" algn="ctr">
                        <a:lnSpc>
                          <a:spcPct val="100000"/>
                        </a:lnSpc>
                      </a:pPr>
                      <a:r>
                        <a:rPr sz="1800" dirty="0"/>
                        <a:t>Y</a:t>
                      </a:r>
                      <a:r>
                        <a:rPr sz="1800" spc="-10" dirty="0"/>
                        <a:t>e</a:t>
                      </a:r>
                      <a:r>
                        <a:rPr sz="1800" dirty="0"/>
                        <a:t>s</a:t>
                      </a: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a:latin typeface="Arial"/>
                        <a:cs typeface="Arial"/>
                      </a:endParaRPr>
                    </a:p>
                  </a:txBody>
                  <a:tcPr marL="0" marR="0" marT="0" marB="0"/>
                </a:tc>
              </a:tr>
              <a:tr h="550778">
                <a:tc>
                  <a:txBody>
                    <a:bodyPr/>
                    <a:lstStyle/>
                    <a:p>
                      <a:pPr marL="329565" marR="318135" indent="86360" algn="ctr">
                        <a:lnSpc>
                          <a:spcPct val="114900"/>
                        </a:lnSpc>
                      </a:pPr>
                      <a:r>
                        <a:rPr sz="1800" spc="-10" dirty="0"/>
                        <a:t>B</a:t>
                      </a:r>
                      <a:r>
                        <a:rPr sz="1800" spc="5" dirty="0"/>
                        <a:t>l</a:t>
                      </a:r>
                      <a:r>
                        <a:rPr sz="1800" spc="-5" dirty="0"/>
                        <a:t>u</a:t>
                      </a:r>
                      <a:r>
                        <a:rPr sz="1800" dirty="0"/>
                        <a:t>et</a:t>
                      </a:r>
                      <a:r>
                        <a:rPr sz="1800" spc="-5" dirty="0"/>
                        <a:t>oo</a:t>
                      </a:r>
                      <a:r>
                        <a:rPr sz="1800" dirty="0"/>
                        <a:t>th </a:t>
                      </a:r>
                      <a:r>
                        <a:rPr sz="1800" spc="-5" dirty="0"/>
                        <a:t>Lo</a:t>
                      </a:r>
                      <a:r>
                        <a:rPr sz="1800" dirty="0"/>
                        <a:t>w</a:t>
                      </a:r>
                      <a:r>
                        <a:rPr sz="1800" spc="-10" dirty="0"/>
                        <a:t> </a:t>
                      </a:r>
                      <a:r>
                        <a:rPr sz="1800" dirty="0"/>
                        <a:t>E</a:t>
                      </a:r>
                      <a:r>
                        <a:rPr sz="1800" spc="-5" dirty="0"/>
                        <a:t>n</a:t>
                      </a:r>
                      <a:r>
                        <a:rPr sz="1800" dirty="0"/>
                        <a:t>e</a:t>
                      </a:r>
                      <a:r>
                        <a:rPr sz="1800" spc="5" dirty="0"/>
                        <a:t>r</a:t>
                      </a:r>
                      <a:r>
                        <a:rPr sz="1800" spc="-5" dirty="0"/>
                        <a:t>g</a:t>
                      </a:r>
                      <a:r>
                        <a:rPr sz="1800" dirty="0"/>
                        <a:t>y</a:t>
                      </a:r>
                      <a:endParaRPr sz="1800">
                        <a:latin typeface="Arial"/>
                        <a:cs typeface="Arial"/>
                      </a:endParaRPr>
                    </a:p>
                  </a:txBody>
                  <a:tcPr marL="0" marR="0" marT="0" marB="0"/>
                </a:tc>
                <a:tc>
                  <a:txBody>
                    <a:bodyPr/>
                    <a:lstStyle/>
                    <a:p>
                      <a:pPr algn="ctr"/>
                      <a:endParaRPr sz="1800">
                        <a:latin typeface="Arial"/>
                        <a:cs typeface="Arial"/>
                      </a:endParaRPr>
                    </a:p>
                  </a:txBody>
                  <a:tcPr marL="0" marR="0" marT="0" marB="0"/>
                </a:tc>
                <a:tc>
                  <a:txBody>
                    <a:bodyPr/>
                    <a:lstStyle/>
                    <a:p>
                      <a:pPr algn="ctr"/>
                      <a:endParaRPr sz="1800">
                        <a:latin typeface="Arial"/>
                        <a:cs typeface="Arial"/>
                      </a:endParaRPr>
                    </a:p>
                  </a:txBody>
                  <a:tcPr marL="0" marR="0" marT="0" marB="0"/>
                </a:tc>
                <a:tc>
                  <a:txBody>
                    <a:bodyPr/>
                    <a:lstStyle/>
                    <a:p>
                      <a:pPr algn="ctr"/>
                      <a:endParaRPr sz="1800">
                        <a:latin typeface="Arial"/>
                        <a:cs typeface="Arial"/>
                      </a:endParaRPr>
                    </a:p>
                  </a:txBody>
                  <a:tcPr marL="0" marR="0" marT="0" marB="0"/>
                </a:tc>
                <a:tc>
                  <a:txBody>
                    <a:bodyPr/>
                    <a:lstStyle/>
                    <a:p>
                      <a:pPr algn="ctr"/>
                      <a:endParaRPr sz="1800">
                        <a:latin typeface="Arial"/>
                        <a:cs typeface="Arial"/>
                      </a:endParaRPr>
                    </a:p>
                  </a:txBody>
                  <a:tcPr marL="0" marR="0" marT="0" marB="0"/>
                </a:tc>
                <a:tc>
                  <a:txBody>
                    <a:bodyPr/>
                    <a:lstStyle/>
                    <a:p>
                      <a:pPr algn="ctr"/>
                      <a:endParaRPr sz="1800">
                        <a:latin typeface="Arial"/>
                        <a:cs typeface="Arial"/>
                      </a:endParaRPr>
                    </a:p>
                  </a:txBody>
                  <a:tcPr marL="0" marR="0" marT="0" marB="0"/>
                </a:tc>
                <a:tc>
                  <a:txBody>
                    <a:bodyPr/>
                    <a:lstStyle/>
                    <a:p>
                      <a:pPr marL="203200" algn="ctr">
                        <a:lnSpc>
                          <a:spcPct val="100000"/>
                        </a:lnSpc>
                      </a:pPr>
                      <a:r>
                        <a:rPr sz="1800" dirty="0"/>
                        <a:t>Y</a:t>
                      </a:r>
                      <a:r>
                        <a:rPr sz="1800" spc="-10" dirty="0"/>
                        <a:t>e</a:t>
                      </a:r>
                      <a:r>
                        <a:rPr sz="1800" dirty="0"/>
                        <a:t>s</a:t>
                      </a:r>
                      <a:endParaRPr sz="1800" dirty="0">
                        <a:latin typeface="Arial"/>
                        <a:cs typeface="Arial"/>
                      </a:endParaRPr>
                    </a:p>
                  </a:txBody>
                  <a:tcPr marL="0" marR="0" marT="0" marB="0"/>
                </a:tc>
              </a:tr>
            </a:tbl>
          </a:graphicData>
        </a:graphic>
      </p:graphicFrame>
    </p:spTree>
    <p:extLst>
      <p:ext uri="{BB962C8B-B14F-4D97-AF65-F5344CB8AC3E}">
        <p14:creationId xmlns:p14="http://schemas.microsoft.com/office/powerpoint/2010/main" val="4176419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9107919" y="1351970"/>
            <a:ext cx="974043" cy="290295"/>
          </a:xfrm>
          <a:prstGeom prst="rect">
            <a:avLst/>
          </a:prstGeom>
          <a:blipFill>
            <a:blip r:embed="rId3" cstate="print"/>
            <a:stretch>
              <a:fillRect/>
            </a:stretch>
          </a:blipFill>
        </p:spPr>
        <p:txBody>
          <a:bodyPr wrap="square" lIns="0" tIns="0" rIns="0" bIns="0" rtlCol="0"/>
          <a:lstStyle/>
          <a:p>
            <a:endParaRPr sz="1634"/>
          </a:p>
        </p:txBody>
      </p:sp>
      <p:sp>
        <p:nvSpPr>
          <p:cNvPr id="5" name="object 5"/>
          <p:cNvSpPr txBox="1">
            <a:spLocks noGrp="1"/>
          </p:cNvSpPr>
          <p:nvPr>
            <p:ph type="title"/>
          </p:nvPr>
        </p:nvSpPr>
        <p:spPr>
          <a:xfrm>
            <a:off x="774700" y="594335"/>
            <a:ext cx="10778885"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B</a:t>
            </a:r>
            <a:r>
              <a:rPr spc="-14" dirty="0">
                <a:latin typeface="Arial"/>
                <a:cs typeface="Arial"/>
              </a:rPr>
              <a:t>lu</a:t>
            </a:r>
            <a:r>
              <a:rPr spc="-18" dirty="0">
                <a:latin typeface="Arial"/>
                <a:cs typeface="Arial"/>
              </a:rPr>
              <a:t>e</a:t>
            </a:r>
            <a:r>
              <a:rPr spc="-14" dirty="0">
                <a:latin typeface="Arial"/>
                <a:cs typeface="Arial"/>
              </a:rPr>
              <a:t>toot</a:t>
            </a:r>
            <a:r>
              <a:rPr spc="-18" dirty="0">
                <a:latin typeface="Arial"/>
                <a:cs typeface="Arial"/>
              </a:rPr>
              <a:t>h</a:t>
            </a:r>
          </a:p>
        </p:txBody>
      </p:sp>
      <p:sp>
        <p:nvSpPr>
          <p:cNvPr id="8" name="object 8"/>
          <p:cNvSpPr txBox="1"/>
          <p:nvPr/>
        </p:nvSpPr>
        <p:spPr>
          <a:xfrm>
            <a:off x="838200" y="1727616"/>
            <a:ext cx="10401300" cy="2623795"/>
          </a:xfrm>
          <a:prstGeom prst="rect">
            <a:avLst/>
          </a:prstGeom>
        </p:spPr>
        <p:txBody>
          <a:bodyPr vert="horz" wrap="square" lIns="0" tIns="0" rIns="0" bIns="0" rtlCol="0">
            <a:spAutoFit/>
          </a:bodyPr>
          <a:lstStyle/>
          <a:p>
            <a:pPr marL="11527"/>
            <a:r>
              <a:rPr sz="2800" b="1" dirty="0">
                <a:latin typeface="Arial"/>
                <a:cs typeface="Arial"/>
              </a:rPr>
              <a:t>B</a:t>
            </a:r>
            <a:r>
              <a:rPr sz="2800" b="1" spc="-14" dirty="0">
                <a:latin typeface="Arial"/>
                <a:cs typeface="Arial"/>
              </a:rPr>
              <a:t>lu</a:t>
            </a:r>
            <a:r>
              <a:rPr sz="2800" b="1" spc="5" dirty="0">
                <a:latin typeface="Arial"/>
                <a:cs typeface="Arial"/>
              </a:rPr>
              <a:t>e</a:t>
            </a:r>
            <a:r>
              <a:rPr sz="2800" b="1" spc="-5" dirty="0">
                <a:latin typeface="Arial"/>
                <a:cs typeface="Arial"/>
              </a:rPr>
              <a:t>t</a:t>
            </a:r>
            <a:r>
              <a:rPr sz="2800" b="1" spc="-14" dirty="0">
                <a:latin typeface="Arial"/>
                <a:cs typeface="Arial"/>
              </a:rPr>
              <a:t>oo</a:t>
            </a:r>
            <a:r>
              <a:rPr sz="2800" b="1" spc="-5" dirty="0">
                <a:latin typeface="Arial"/>
                <a:cs typeface="Arial"/>
              </a:rPr>
              <a:t>t</a:t>
            </a:r>
            <a:r>
              <a:rPr sz="2800" b="1" spc="-18" dirty="0">
                <a:latin typeface="Arial"/>
                <a:cs typeface="Arial"/>
              </a:rPr>
              <a:t>h</a:t>
            </a:r>
            <a:r>
              <a:rPr sz="2800" b="1" spc="-9" dirty="0">
                <a:latin typeface="Arial"/>
                <a:cs typeface="Arial"/>
              </a:rPr>
              <a:t> </a:t>
            </a:r>
            <a:r>
              <a:rPr sz="2800" b="1" spc="5" dirty="0">
                <a:latin typeface="Arial"/>
                <a:cs typeface="Arial"/>
              </a:rPr>
              <a:t>4</a:t>
            </a:r>
            <a:r>
              <a:rPr sz="2800" b="1" spc="-14" dirty="0">
                <a:latin typeface="Arial"/>
                <a:cs typeface="Arial"/>
              </a:rPr>
              <a:t>.</a:t>
            </a:r>
            <a:r>
              <a:rPr sz="2800" b="1" dirty="0">
                <a:latin typeface="Arial"/>
                <a:cs typeface="Arial"/>
              </a:rPr>
              <a:t>0</a:t>
            </a:r>
            <a:endParaRPr sz="2800" dirty="0">
              <a:latin typeface="Arial"/>
              <a:cs typeface="Arial"/>
            </a:endParaRPr>
          </a:p>
          <a:p>
            <a:pPr marL="334269" marR="4611" indent="-310640">
              <a:spcBef>
                <a:spcPts val="1502"/>
              </a:spcBef>
              <a:buClr>
                <a:srgbClr val="3399FF"/>
              </a:buClr>
              <a:buFont typeface="Arial"/>
              <a:buChar char="•"/>
              <a:tabLst>
                <a:tab pos="334845" algn="l"/>
              </a:tabLst>
            </a:pPr>
            <a:r>
              <a:rPr sz="2400" b="1" spc="-23" dirty="0">
                <a:latin typeface="Arial"/>
                <a:cs typeface="Arial"/>
              </a:rPr>
              <a:t>B</a:t>
            </a:r>
            <a:r>
              <a:rPr sz="2400" b="1" spc="-14" dirty="0">
                <a:latin typeface="Arial"/>
                <a:cs typeface="Arial"/>
              </a:rPr>
              <a:t>luetooth</a:t>
            </a:r>
            <a:r>
              <a:rPr sz="2400" b="1" spc="36" dirty="0">
                <a:latin typeface="Arial"/>
                <a:cs typeface="Arial"/>
              </a:rPr>
              <a:t> </a:t>
            </a:r>
            <a:r>
              <a:rPr sz="2400" b="1" spc="-14" dirty="0">
                <a:latin typeface="Arial"/>
                <a:cs typeface="Arial"/>
              </a:rPr>
              <a:t>Specification</a:t>
            </a:r>
            <a:r>
              <a:rPr sz="2400" b="1" spc="36" dirty="0">
                <a:latin typeface="Arial"/>
                <a:cs typeface="Arial"/>
              </a:rPr>
              <a:t> </a:t>
            </a:r>
            <a:r>
              <a:rPr sz="2400" b="1" spc="-14" dirty="0">
                <a:latin typeface="Arial"/>
                <a:cs typeface="Arial"/>
              </a:rPr>
              <a:t>4.0</a:t>
            </a:r>
            <a:r>
              <a:rPr sz="2400" b="1" dirty="0">
                <a:latin typeface="Arial"/>
                <a:cs typeface="Arial"/>
              </a:rPr>
              <a:t> </a:t>
            </a:r>
            <a:r>
              <a:rPr sz="2400" b="1" spc="-9" dirty="0">
                <a:latin typeface="Arial"/>
                <a:cs typeface="Arial"/>
              </a:rPr>
              <a:t>(called</a:t>
            </a:r>
            <a:r>
              <a:rPr sz="2400" b="1" spc="23" dirty="0">
                <a:latin typeface="Arial"/>
                <a:cs typeface="Arial"/>
              </a:rPr>
              <a:t> </a:t>
            </a:r>
            <a:r>
              <a:rPr sz="2400" b="1" spc="-23" dirty="0">
                <a:solidFill>
                  <a:srgbClr val="FF6600"/>
                </a:solidFill>
                <a:latin typeface="Arial"/>
                <a:cs typeface="Arial"/>
              </a:rPr>
              <a:t>B</a:t>
            </a:r>
            <a:r>
              <a:rPr sz="2400" b="1" spc="-14" dirty="0">
                <a:solidFill>
                  <a:srgbClr val="FF6600"/>
                </a:solidFill>
                <a:latin typeface="Arial"/>
                <a:cs typeface="Arial"/>
              </a:rPr>
              <a:t>luetooth</a:t>
            </a:r>
            <a:r>
              <a:rPr sz="2400" b="1" spc="36" dirty="0">
                <a:solidFill>
                  <a:srgbClr val="FF6600"/>
                </a:solidFill>
                <a:latin typeface="Arial"/>
                <a:cs typeface="Arial"/>
              </a:rPr>
              <a:t> </a:t>
            </a:r>
            <a:r>
              <a:rPr sz="2400" b="1" spc="-18" dirty="0">
                <a:solidFill>
                  <a:srgbClr val="FF6600"/>
                </a:solidFill>
                <a:latin typeface="Arial"/>
                <a:cs typeface="Arial"/>
              </a:rPr>
              <a:t>Sma</a:t>
            </a:r>
            <a:r>
              <a:rPr sz="2400" b="1" spc="-14" dirty="0">
                <a:solidFill>
                  <a:srgbClr val="FF6600"/>
                </a:solidFill>
                <a:latin typeface="Arial"/>
                <a:cs typeface="Arial"/>
              </a:rPr>
              <a:t>rt</a:t>
            </a:r>
            <a:r>
              <a:rPr sz="2400" b="1" spc="-9" dirty="0">
                <a:latin typeface="Arial"/>
                <a:cs typeface="Arial"/>
              </a:rPr>
              <a:t>)</a:t>
            </a:r>
            <a:r>
              <a:rPr sz="2400" b="1" dirty="0">
                <a:latin typeface="Arial"/>
                <a:cs typeface="Arial"/>
              </a:rPr>
              <a:t> w</a:t>
            </a:r>
            <a:r>
              <a:rPr sz="2400" b="1" spc="-14" dirty="0">
                <a:latin typeface="Arial"/>
                <a:cs typeface="Arial"/>
              </a:rPr>
              <a:t>as adopted</a:t>
            </a:r>
            <a:r>
              <a:rPr sz="2400" b="1" spc="36" dirty="0">
                <a:latin typeface="Arial"/>
                <a:cs typeface="Arial"/>
              </a:rPr>
              <a:t> </a:t>
            </a:r>
            <a:r>
              <a:rPr sz="2400" b="1" spc="-9" dirty="0">
                <a:latin typeface="Arial"/>
                <a:cs typeface="Arial"/>
              </a:rPr>
              <a:t>in</a:t>
            </a:r>
            <a:r>
              <a:rPr sz="2400" b="1" spc="5" dirty="0">
                <a:latin typeface="Arial"/>
                <a:cs typeface="Arial"/>
              </a:rPr>
              <a:t> </a:t>
            </a:r>
            <a:r>
              <a:rPr sz="2400" b="1" spc="-14" dirty="0">
                <a:latin typeface="Arial"/>
                <a:cs typeface="Arial"/>
              </a:rPr>
              <a:t>June</a:t>
            </a:r>
            <a:r>
              <a:rPr sz="2400" b="1" spc="9" dirty="0">
                <a:latin typeface="Arial"/>
                <a:cs typeface="Arial"/>
              </a:rPr>
              <a:t> </a:t>
            </a:r>
            <a:r>
              <a:rPr sz="2400" b="1" spc="-14" dirty="0">
                <a:solidFill>
                  <a:srgbClr val="FF6600"/>
                </a:solidFill>
                <a:latin typeface="Arial"/>
                <a:cs typeface="Arial"/>
              </a:rPr>
              <a:t>2010</a:t>
            </a:r>
            <a:endParaRPr sz="2400" dirty="0">
              <a:latin typeface="Arial"/>
              <a:cs typeface="Arial"/>
            </a:endParaRPr>
          </a:p>
          <a:p>
            <a:pPr marL="334269" indent="-310640">
              <a:spcBef>
                <a:spcPts val="1193"/>
              </a:spcBef>
              <a:buClr>
                <a:srgbClr val="3399FF"/>
              </a:buClr>
              <a:buFont typeface="Arial"/>
              <a:buChar char="•"/>
              <a:tabLst>
                <a:tab pos="334845" algn="l"/>
              </a:tabLst>
            </a:pPr>
            <a:r>
              <a:rPr sz="2400" b="1" spc="-23" dirty="0">
                <a:latin typeface="Arial"/>
                <a:cs typeface="Arial"/>
              </a:rPr>
              <a:t>B</a:t>
            </a:r>
            <a:r>
              <a:rPr sz="2400" b="1" spc="-14" dirty="0">
                <a:latin typeface="Arial"/>
                <a:cs typeface="Arial"/>
              </a:rPr>
              <a:t>luetooth</a:t>
            </a:r>
            <a:r>
              <a:rPr sz="2400" b="1" spc="36" dirty="0">
                <a:latin typeface="Arial"/>
                <a:cs typeface="Arial"/>
              </a:rPr>
              <a:t> </a:t>
            </a:r>
            <a:r>
              <a:rPr sz="2400" b="1" spc="-14" dirty="0">
                <a:latin typeface="Arial"/>
                <a:cs typeface="Arial"/>
              </a:rPr>
              <a:t>4.0</a:t>
            </a:r>
            <a:r>
              <a:rPr sz="2400" b="1" spc="9" dirty="0">
                <a:latin typeface="Arial"/>
                <a:cs typeface="Arial"/>
              </a:rPr>
              <a:t> </a:t>
            </a:r>
            <a:r>
              <a:rPr sz="2400" b="1" spc="-14" dirty="0">
                <a:latin typeface="Arial"/>
                <a:cs typeface="Arial"/>
              </a:rPr>
              <a:t>includes</a:t>
            </a:r>
            <a:endParaRPr sz="2400" dirty="0">
              <a:latin typeface="Arial"/>
              <a:cs typeface="Arial"/>
            </a:endParaRPr>
          </a:p>
          <a:p>
            <a:pPr marL="748647" lvl="1" indent="-310640">
              <a:buClr>
                <a:srgbClr val="3399FF"/>
              </a:buClr>
              <a:buFont typeface="Arial"/>
              <a:buChar char="•"/>
              <a:tabLst>
                <a:tab pos="749224" algn="l"/>
              </a:tabLst>
            </a:pPr>
            <a:r>
              <a:rPr sz="2400" b="1" spc="-14" dirty="0">
                <a:latin typeface="Arial"/>
                <a:cs typeface="Arial"/>
              </a:rPr>
              <a:t>Former</a:t>
            </a:r>
            <a:r>
              <a:rPr sz="2400" b="1" spc="-5" dirty="0">
                <a:latin typeface="Arial"/>
                <a:cs typeface="Arial"/>
              </a:rPr>
              <a:t> </a:t>
            </a:r>
            <a:r>
              <a:rPr sz="2400" b="1" spc="-23" dirty="0">
                <a:latin typeface="Arial"/>
                <a:cs typeface="Arial"/>
              </a:rPr>
              <a:t>B</a:t>
            </a:r>
            <a:r>
              <a:rPr sz="2400" b="1" spc="-14" dirty="0">
                <a:latin typeface="Arial"/>
                <a:cs typeface="Arial"/>
              </a:rPr>
              <a:t>luetooth</a:t>
            </a:r>
            <a:r>
              <a:rPr sz="2400" b="1" spc="45" dirty="0">
                <a:latin typeface="Arial"/>
                <a:cs typeface="Arial"/>
              </a:rPr>
              <a:t> </a:t>
            </a:r>
            <a:r>
              <a:rPr sz="2400" b="1" spc="-14" dirty="0">
                <a:latin typeface="Arial"/>
                <a:cs typeface="Arial"/>
              </a:rPr>
              <a:t>standards</a:t>
            </a:r>
            <a:endParaRPr sz="2400" dirty="0">
              <a:latin typeface="Arial"/>
              <a:cs typeface="Arial"/>
            </a:endParaRPr>
          </a:p>
          <a:p>
            <a:pPr marL="748647" lvl="1" indent="-310640">
              <a:buClr>
                <a:srgbClr val="3399FF"/>
              </a:buClr>
              <a:buFont typeface="Arial"/>
              <a:buChar char="•"/>
              <a:tabLst>
                <a:tab pos="749224" algn="l"/>
              </a:tabLst>
            </a:pPr>
            <a:r>
              <a:rPr sz="2400" b="1" spc="-23" dirty="0">
                <a:latin typeface="Arial"/>
                <a:cs typeface="Arial"/>
              </a:rPr>
              <a:t>B</a:t>
            </a:r>
            <a:r>
              <a:rPr sz="2400" b="1" spc="-14" dirty="0">
                <a:latin typeface="Arial"/>
                <a:cs typeface="Arial"/>
              </a:rPr>
              <a:t>LE</a:t>
            </a:r>
            <a:r>
              <a:rPr sz="2400" b="1" spc="9" dirty="0">
                <a:latin typeface="Arial"/>
                <a:cs typeface="Arial"/>
              </a:rPr>
              <a:t> </a:t>
            </a:r>
            <a:r>
              <a:rPr sz="2400" b="1" spc="-9" dirty="0">
                <a:latin typeface="Arial"/>
                <a:cs typeface="Arial"/>
              </a:rPr>
              <a:t>(</a:t>
            </a:r>
            <a:r>
              <a:rPr sz="2400" b="1" spc="-23" dirty="0">
                <a:latin typeface="Arial"/>
                <a:cs typeface="Arial"/>
              </a:rPr>
              <a:t>B</a:t>
            </a:r>
            <a:r>
              <a:rPr sz="2400" b="1" spc="-14" dirty="0">
                <a:latin typeface="Arial"/>
                <a:cs typeface="Arial"/>
              </a:rPr>
              <a:t>luetooth</a:t>
            </a:r>
            <a:r>
              <a:rPr sz="2400" b="1" spc="45" dirty="0">
                <a:latin typeface="Arial"/>
                <a:cs typeface="Arial"/>
              </a:rPr>
              <a:t> </a:t>
            </a:r>
            <a:r>
              <a:rPr sz="2400" b="1" spc="-14" dirty="0">
                <a:latin typeface="Arial"/>
                <a:cs typeface="Arial"/>
              </a:rPr>
              <a:t>Low</a:t>
            </a:r>
            <a:r>
              <a:rPr sz="2400" b="1" spc="5" dirty="0">
                <a:latin typeface="Arial"/>
                <a:cs typeface="Arial"/>
              </a:rPr>
              <a:t> </a:t>
            </a:r>
            <a:r>
              <a:rPr sz="2400" b="1" spc="-14" dirty="0">
                <a:latin typeface="Arial"/>
                <a:cs typeface="Arial"/>
              </a:rPr>
              <a:t>Energ</a:t>
            </a:r>
            <a:r>
              <a:rPr sz="2400" b="1" spc="-36" dirty="0">
                <a:latin typeface="Arial"/>
                <a:cs typeface="Arial"/>
              </a:rPr>
              <a:t>y</a:t>
            </a:r>
            <a:r>
              <a:rPr sz="2400" b="1" spc="-9" dirty="0">
                <a:latin typeface="Arial"/>
                <a:cs typeface="Arial"/>
              </a:rPr>
              <a:t>)</a:t>
            </a:r>
            <a:endParaRPr sz="2400" dirty="0">
              <a:latin typeface="Arial"/>
              <a:cs typeface="Arial"/>
            </a:endParaRPr>
          </a:p>
        </p:txBody>
      </p:sp>
    </p:spTree>
    <p:extLst>
      <p:ext uri="{BB962C8B-B14F-4D97-AF65-F5344CB8AC3E}">
        <p14:creationId xmlns:p14="http://schemas.microsoft.com/office/powerpoint/2010/main" val="130632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9107919" y="1351970"/>
            <a:ext cx="974043" cy="290295"/>
          </a:xfrm>
          <a:prstGeom prst="rect">
            <a:avLst/>
          </a:prstGeom>
          <a:blipFill>
            <a:blip r:embed="rId3" cstate="print"/>
            <a:stretch>
              <a:fillRect/>
            </a:stretch>
          </a:blipFill>
        </p:spPr>
        <p:txBody>
          <a:bodyPr wrap="square" lIns="0" tIns="0" rIns="0" bIns="0" rtlCol="0"/>
          <a:lstStyle/>
          <a:p>
            <a:endParaRPr sz="1634"/>
          </a:p>
        </p:txBody>
      </p:sp>
      <p:sp>
        <p:nvSpPr>
          <p:cNvPr id="5" name="object 5"/>
          <p:cNvSpPr txBox="1">
            <a:spLocks noGrp="1"/>
          </p:cNvSpPr>
          <p:nvPr>
            <p:ph type="title"/>
          </p:nvPr>
        </p:nvSpPr>
        <p:spPr>
          <a:xfrm>
            <a:off x="825500" y="594335"/>
            <a:ext cx="10728085"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B</a:t>
            </a:r>
            <a:r>
              <a:rPr spc="-14" dirty="0">
                <a:latin typeface="Arial"/>
                <a:cs typeface="Arial"/>
              </a:rPr>
              <a:t>lu</a:t>
            </a:r>
            <a:r>
              <a:rPr spc="-18" dirty="0">
                <a:latin typeface="Arial"/>
                <a:cs typeface="Arial"/>
              </a:rPr>
              <a:t>e</a:t>
            </a:r>
            <a:r>
              <a:rPr spc="-14" dirty="0">
                <a:latin typeface="Arial"/>
                <a:cs typeface="Arial"/>
              </a:rPr>
              <a:t>toot</a:t>
            </a:r>
            <a:r>
              <a:rPr spc="-18" dirty="0">
                <a:latin typeface="Arial"/>
                <a:cs typeface="Arial"/>
              </a:rPr>
              <a:t>h</a:t>
            </a:r>
          </a:p>
        </p:txBody>
      </p:sp>
      <p:sp>
        <p:nvSpPr>
          <p:cNvPr id="8" name="object 8"/>
          <p:cNvSpPr txBox="1"/>
          <p:nvPr/>
        </p:nvSpPr>
        <p:spPr>
          <a:xfrm>
            <a:off x="825499" y="1839288"/>
            <a:ext cx="10536183" cy="3447098"/>
          </a:xfrm>
          <a:prstGeom prst="rect">
            <a:avLst/>
          </a:prstGeom>
        </p:spPr>
        <p:txBody>
          <a:bodyPr vert="horz" wrap="square" lIns="0" tIns="0" rIns="0" bIns="0" rtlCol="0">
            <a:spAutoFit/>
          </a:bodyPr>
          <a:lstStyle/>
          <a:p>
            <a:pPr marL="11527"/>
            <a:r>
              <a:rPr sz="2800" b="1" dirty="0">
                <a:latin typeface="Arial"/>
                <a:cs typeface="Arial"/>
              </a:rPr>
              <a:t>B</a:t>
            </a:r>
            <a:r>
              <a:rPr sz="2800" b="1" spc="-14" dirty="0">
                <a:latin typeface="Arial"/>
                <a:cs typeface="Arial"/>
              </a:rPr>
              <a:t>L</a:t>
            </a:r>
            <a:r>
              <a:rPr sz="2800" b="1" spc="-18" dirty="0">
                <a:latin typeface="Arial"/>
                <a:cs typeface="Arial"/>
              </a:rPr>
              <a:t>E</a:t>
            </a:r>
            <a:r>
              <a:rPr sz="2800" b="1" spc="-9" dirty="0">
                <a:latin typeface="Arial"/>
                <a:cs typeface="Arial"/>
              </a:rPr>
              <a:t> </a:t>
            </a:r>
            <a:r>
              <a:rPr sz="2800" b="1" spc="-5" dirty="0">
                <a:latin typeface="Arial"/>
                <a:cs typeface="Arial"/>
              </a:rPr>
              <a:t>(</a:t>
            </a:r>
            <a:r>
              <a:rPr sz="2800" b="1" dirty="0">
                <a:latin typeface="Arial"/>
                <a:cs typeface="Arial"/>
              </a:rPr>
              <a:t>B</a:t>
            </a:r>
            <a:r>
              <a:rPr sz="2800" b="1" spc="-14" dirty="0">
                <a:latin typeface="Arial"/>
                <a:cs typeface="Arial"/>
              </a:rPr>
              <a:t>lu</a:t>
            </a:r>
            <a:r>
              <a:rPr sz="2800" b="1" spc="5" dirty="0">
                <a:latin typeface="Arial"/>
                <a:cs typeface="Arial"/>
              </a:rPr>
              <a:t>e</a:t>
            </a:r>
            <a:r>
              <a:rPr sz="2800" b="1" spc="-5" dirty="0">
                <a:latin typeface="Arial"/>
                <a:cs typeface="Arial"/>
              </a:rPr>
              <a:t>t</a:t>
            </a:r>
            <a:r>
              <a:rPr sz="2800" b="1" spc="-14" dirty="0">
                <a:latin typeface="Arial"/>
                <a:cs typeface="Arial"/>
              </a:rPr>
              <a:t>oo</a:t>
            </a:r>
            <a:r>
              <a:rPr sz="2800" b="1" spc="-5" dirty="0">
                <a:latin typeface="Arial"/>
                <a:cs typeface="Arial"/>
              </a:rPr>
              <a:t>t</a:t>
            </a:r>
            <a:r>
              <a:rPr sz="2800" b="1" spc="-18" dirty="0">
                <a:latin typeface="Arial"/>
                <a:cs typeface="Arial"/>
              </a:rPr>
              <a:t>h</a:t>
            </a:r>
            <a:r>
              <a:rPr sz="2800" b="1" spc="-41" dirty="0">
                <a:latin typeface="Arial"/>
                <a:cs typeface="Arial"/>
              </a:rPr>
              <a:t> </a:t>
            </a:r>
            <a:r>
              <a:rPr sz="2800" b="1" spc="-14" dirty="0">
                <a:latin typeface="Arial"/>
                <a:cs typeface="Arial"/>
              </a:rPr>
              <a:t>Lo</a:t>
            </a:r>
            <a:r>
              <a:rPr sz="2800" b="1" spc="-23" dirty="0">
                <a:latin typeface="Arial"/>
                <a:cs typeface="Arial"/>
              </a:rPr>
              <a:t>w</a:t>
            </a:r>
            <a:r>
              <a:rPr sz="2800" b="1" spc="-9" dirty="0">
                <a:latin typeface="Arial"/>
                <a:cs typeface="Arial"/>
              </a:rPr>
              <a:t> </a:t>
            </a:r>
            <a:r>
              <a:rPr sz="2800" b="1" spc="-14" dirty="0">
                <a:latin typeface="Arial"/>
                <a:cs typeface="Arial"/>
              </a:rPr>
              <a:t>En</a:t>
            </a:r>
            <a:r>
              <a:rPr sz="2800" b="1" spc="5" dirty="0">
                <a:latin typeface="Arial"/>
                <a:cs typeface="Arial"/>
              </a:rPr>
              <a:t>e</a:t>
            </a:r>
            <a:r>
              <a:rPr sz="2800" b="1" spc="-9" dirty="0">
                <a:latin typeface="Arial"/>
                <a:cs typeface="Arial"/>
              </a:rPr>
              <a:t>r</a:t>
            </a:r>
            <a:r>
              <a:rPr sz="2800" b="1" spc="-14" dirty="0">
                <a:latin typeface="Arial"/>
                <a:cs typeface="Arial"/>
              </a:rPr>
              <a:t>g</a:t>
            </a:r>
            <a:r>
              <a:rPr sz="2800" b="1" spc="-23" dirty="0">
                <a:latin typeface="Arial"/>
                <a:cs typeface="Arial"/>
              </a:rPr>
              <a:t>y</a:t>
            </a:r>
            <a:r>
              <a:rPr sz="2800" b="1" dirty="0">
                <a:latin typeface="Arial"/>
                <a:cs typeface="Arial"/>
              </a:rPr>
              <a:t>)</a:t>
            </a:r>
            <a:endParaRPr sz="2800" dirty="0">
              <a:latin typeface="Arial"/>
              <a:cs typeface="Arial"/>
            </a:endParaRPr>
          </a:p>
          <a:p>
            <a:pPr>
              <a:spcBef>
                <a:spcPts val="44"/>
              </a:spcBef>
              <a:buClr>
                <a:srgbClr val="3399FF"/>
              </a:buClr>
              <a:buFont typeface="Arial"/>
              <a:buChar char="•"/>
            </a:pPr>
            <a:endParaRPr sz="2800" dirty="0">
              <a:latin typeface="Times New Roman"/>
              <a:cs typeface="Times New Roman"/>
            </a:endParaRPr>
          </a:p>
          <a:p>
            <a:pPr marL="334269" marR="874863" indent="-310640">
              <a:buClr>
                <a:srgbClr val="3399FF"/>
              </a:buClr>
              <a:buFont typeface="Arial"/>
              <a:buChar char="•"/>
              <a:tabLst>
                <a:tab pos="334845" algn="l"/>
              </a:tabLst>
            </a:pPr>
            <a:r>
              <a:rPr sz="2400" b="1" spc="-14" dirty="0">
                <a:latin typeface="Arial"/>
                <a:cs typeface="Arial"/>
              </a:rPr>
              <a:t>Provide</a:t>
            </a:r>
            <a:r>
              <a:rPr sz="2400" b="1" spc="9" dirty="0">
                <a:latin typeface="Arial"/>
                <a:cs typeface="Arial"/>
              </a:rPr>
              <a:t> </a:t>
            </a:r>
            <a:r>
              <a:rPr sz="2400" b="1" spc="-14" dirty="0">
                <a:solidFill>
                  <a:srgbClr val="FF6600"/>
                </a:solidFill>
                <a:latin typeface="Arial"/>
                <a:cs typeface="Arial"/>
              </a:rPr>
              <a:t>reduced</a:t>
            </a:r>
            <a:r>
              <a:rPr sz="2400" b="1" spc="23" dirty="0">
                <a:solidFill>
                  <a:srgbClr val="FF6600"/>
                </a:solidFill>
                <a:latin typeface="Arial"/>
                <a:cs typeface="Arial"/>
              </a:rPr>
              <a:t> </a:t>
            </a:r>
            <a:r>
              <a:rPr sz="2400" b="1" spc="-14" dirty="0">
                <a:solidFill>
                  <a:srgbClr val="FF6600"/>
                </a:solidFill>
                <a:latin typeface="Arial"/>
                <a:cs typeface="Arial"/>
              </a:rPr>
              <a:t>po</a:t>
            </a:r>
            <a:r>
              <a:rPr sz="2400" b="1" dirty="0">
                <a:solidFill>
                  <a:srgbClr val="FF6600"/>
                </a:solidFill>
                <a:latin typeface="Arial"/>
                <a:cs typeface="Arial"/>
              </a:rPr>
              <a:t>w</a:t>
            </a:r>
            <a:r>
              <a:rPr sz="2400" b="1" spc="-14" dirty="0">
                <a:solidFill>
                  <a:srgbClr val="FF6600"/>
                </a:solidFill>
                <a:latin typeface="Arial"/>
                <a:cs typeface="Arial"/>
              </a:rPr>
              <a:t>er consumption</a:t>
            </a:r>
            <a:r>
              <a:rPr sz="2400" b="1" spc="32" dirty="0">
                <a:solidFill>
                  <a:srgbClr val="FF6600"/>
                </a:solidFill>
                <a:latin typeface="Arial"/>
                <a:cs typeface="Arial"/>
              </a:rPr>
              <a:t> </a:t>
            </a:r>
            <a:r>
              <a:rPr sz="2400" b="1" spc="-14" dirty="0">
                <a:latin typeface="Arial"/>
                <a:cs typeface="Arial"/>
              </a:rPr>
              <a:t>and</a:t>
            </a:r>
            <a:r>
              <a:rPr sz="2400" b="1" spc="23" dirty="0">
                <a:latin typeface="Arial"/>
                <a:cs typeface="Arial"/>
              </a:rPr>
              <a:t> </a:t>
            </a:r>
            <a:r>
              <a:rPr sz="2400" b="1" spc="-14" dirty="0">
                <a:solidFill>
                  <a:srgbClr val="FF6600"/>
                </a:solidFill>
                <a:latin typeface="Arial"/>
                <a:cs typeface="Arial"/>
              </a:rPr>
              <a:t>cost</a:t>
            </a:r>
            <a:r>
              <a:rPr sz="2400" b="1" spc="9" dirty="0">
                <a:solidFill>
                  <a:srgbClr val="FF6600"/>
                </a:solidFill>
                <a:latin typeface="Arial"/>
                <a:cs typeface="Arial"/>
              </a:rPr>
              <a:t> </a:t>
            </a:r>
            <a:r>
              <a:rPr sz="2400" b="1" dirty="0" smtClean="0">
                <a:latin typeface="Arial"/>
                <a:cs typeface="Arial"/>
              </a:rPr>
              <a:t>w</a:t>
            </a:r>
            <a:r>
              <a:rPr sz="2400" b="1" spc="-9" dirty="0" smtClean="0">
                <a:latin typeface="Arial"/>
                <a:cs typeface="Arial"/>
              </a:rPr>
              <a:t>hile</a:t>
            </a:r>
            <a:r>
              <a:rPr lang="en-US" sz="2400" b="1" spc="-14" dirty="0">
                <a:latin typeface="Arial"/>
                <a:cs typeface="Arial"/>
              </a:rPr>
              <a:t> </a:t>
            </a:r>
            <a:r>
              <a:rPr sz="2400" b="1" spc="-14" dirty="0" smtClean="0">
                <a:latin typeface="Arial"/>
                <a:cs typeface="Arial"/>
              </a:rPr>
              <a:t>maintaining</a:t>
            </a:r>
            <a:r>
              <a:rPr sz="2400" b="1" spc="23" dirty="0" smtClean="0">
                <a:latin typeface="Arial"/>
                <a:cs typeface="Arial"/>
              </a:rPr>
              <a:t> </a:t>
            </a:r>
            <a:r>
              <a:rPr sz="2400" b="1" spc="-14" dirty="0">
                <a:latin typeface="Arial"/>
                <a:cs typeface="Arial"/>
              </a:rPr>
              <a:t>a</a:t>
            </a:r>
            <a:r>
              <a:rPr sz="2400" b="1" dirty="0">
                <a:latin typeface="Arial"/>
                <a:cs typeface="Arial"/>
              </a:rPr>
              <a:t> </a:t>
            </a:r>
            <a:r>
              <a:rPr sz="2400" b="1" spc="-14" dirty="0">
                <a:latin typeface="Arial"/>
                <a:cs typeface="Arial"/>
              </a:rPr>
              <a:t>similar</a:t>
            </a:r>
            <a:r>
              <a:rPr sz="2400" b="1" spc="-5" dirty="0">
                <a:latin typeface="Arial"/>
                <a:cs typeface="Arial"/>
              </a:rPr>
              <a:t> </a:t>
            </a:r>
            <a:r>
              <a:rPr sz="2400" b="1" spc="-14" dirty="0">
                <a:latin typeface="Arial"/>
                <a:cs typeface="Arial"/>
              </a:rPr>
              <a:t>communication</a:t>
            </a:r>
            <a:r>
              <a:rPr sz="2400" b="1" spc="23" dirty="0">
                <a:latin typeface="Arial"/>
                <a:cs typeface="Arial"/>
              </a:rPr>
              <a:t> </a:t>
            </a:r>
            <a:r>
              <a:rPr sz="2400" b="1" spc="-14" dirty="0" smtClean="0">
                <a:latin typeface="Arial"/>
                <a:cs typeface="Arial"/>
              </a:rPr>
              <a:t>range</a:t>
            </a:r>
            <a:endParaRPr lang="en-US" sz="2400" b="1" spc="-14" dirty="0" smtClean="0">
              <a:latin typeface="Arial"/>
              <a:cs typeface="Arial"/>
            </a:endParaRPr>
          </a:p>
          <a:p>
            <a:pPr marL="791469" marR="874863" lvl="1" indent="-310640">
              <a:buClr>
                <a:srgbClr val="3399FF"/>
              </a:buClr>
              <a:buFont typeface="Arial"/>
              <a:buChar char="•"/>
              <a:tabLst>
                <a:tab pos="334845" algn="l"/>
              </a:tabLst>
            </a:pPr>
            <a:r>
              <a:rPr lang="en-US" sz="2400" b="1" dirty="0"/>
              <a:t>1–2 years with a 1,000mAh coin cell </a:t>
            </a:r>
            <a:r>
              <a:rPr lang="en-US" sz="2400" b="1" dirty="0" smtClean="0"/>
              <a:t>battery</a:t>
            </a:r>
          </a:p>
          <a:p>
            <a:pPr marL="791469" marR="874863" lvl="1" indent="-310640">
              <a:buClr>
                <a:srgbClr val="3399FF"/>
              </a:buClr>
              <a:buFont typeface="Arial"/>
              <a:buChar char="•"/>
              <a:tabLst>
                <a:tab pos="334845" algn="l"/>
              </a:tabLst>
            </a:pPr>
            <a:r>
              <a:rPr lang="en-US" sz="2400" dirty="0"/>
              <a:t>Smart protocol which </a:t>
            </a:r>
            <a:r>
              <a:rPr lang="en-US" sz="2400" b="1" dirty="0"/>
              <a:t>only transmits small packets </a:t>
            </a:r>
            <a:r>
              <a:rPr lang="en-US" sz="2400" dirty="0"/>
              <a:t>as compared to Bluetooth Classic </a:t>
            </a:r>
            <a:endParaRPr lang="en-US" sz="2400" dirty="0" smtClean="0"/>
          </a:p>
          <a:p>
            <a:pPr marL="791469" marR="874863" lvl="1" indent="-310640">
              <a:buClr>
                <a:srgbClr val="3399FF"/>
              </a:buClr>
              <a:buFont typeface="Arial"/>
              <a:buChar char="•"/>
              <a:tabLst>
                <a:tab pos="334845" algn="l"/>
              </a:tabLst>
            </a:pPr>
            <a:r>
              <a:rPr lang="en-US" sz="2400" dirty="0"/>
              <a:t>depending on </a:t>
            </a:r>
            <a:r>
              <a:rPr lang="en-US" sz="2400" b="1" dirty="0"/>
              <a:t>type of scans </a:t>
            </a:r>
            <a:r>
              <a:rPr lang="en-US" sz="2400" dirty="0"/>
              <a:t>and </a:t>
            </a:r>
            <a:r>
              <a:rPr lang="en-US" sz="2400" b="1" dirty="0"/>
              <a:t>number of Bluetooth Smart devices </a:t>
            </a:r>
            <a:r>
              <a:rPr lang="en-US" sz="2400" dirty="0"/>
              <a:t>in the vicinity</a:t>
            </a:r>
            <a:endParaRPr sz="2400" dirty="0">
              <a:latin typeface="Arial"/>
              <a:cs typeface="Arial"/>
            </a:endParaRPr>
          </a:p>
        </p:txBody>
      </p:sp>
    </p:spTree>
    <p:extLst>
      <p:ext uri="{BB962C8B-B14F-4D97-AF65-F5344CB8AC3E}">
        <p14:creationId xmlns:p14="http://schemas.microsoft.com/office/powerpoint/2010/main" val="4109948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949780" y="1928423"/>
            <a:ext cx="8290112" cy="3833564"/>
          </a:xfrm>
          <a:custGeom>
            <a:avLst/>
            <a:gdLst/>
            <a:ahLst/>
            <a:cxnLst/>
            <a:rect l="l" t="t" r="r" b="b"/>
            <a:pathLst>
              <a:path w="9134475" h="4224020">
                <a:moveTo>
                  <a:pt x="0" y="4223778"/>
                </a:moveTo>
                <a:lnTo>
                  <a:pt x="9134005" y="4223778"/>
                </a:lnTo>
                <a:lnTo>
                  <a:pt x="9134005" y="0"/>
                </a:lnTo>
                <a:lnTo>
                  <a:pt x="0" y="0"/>
                </a:lnTo>
                <a:lnTo>
                  <a:pt x="0" y="4223778"/>
                </a:lnTo>
                <a:close/>
              </a:path>
            </a:pathLst>
          </a:custGeom>
          <a:solidFill>
            <a:srgbClr val="FFFFFF"/>
          </a:solidFill>
        </p:spPr>
        <p:txBody>
          <a:bodyPr wrap="square" lIns="0" tIns="0" rIns="0" bIns="0" rtlCol="0"/>
          <a:lstStyle/>
          <a:p>
            <a:endParaRPr sz="1634"/>
          </a:p>
        </p:txBody>
      </p:sp>
      <p:sp>
        <p:nvSpPr>
          <p:cNvPr id="4" name="object 4"/>
          <p:cNvSpPr/>
          <p:nvPr/>
        </p:nvSpPr>
        <p:spPr>
          <a:xfrm>
            <a:off x="9107919" y="1351970"/>
            <a:ext cx="974043" cy="290295"/>
          </a:xfrm>
          <a:prstGeom prst="rect">
            <a:avLst/>
          </a:prstGeom>
          <a:blipFill>
            <a:blip r:embed="rId3" cstate="print"/>
            <a:stretch>
              <a:fillRect/>
            </a:stretch>
          </a:blipFill>
        </p:spPr>
        <p:txBody>
          <a:bodyPr wrap="square" lIns="0" tIns="0" rIns="0" bIns="0" rtlCol="0"/>
          <a:lstStyle/>
          <a:p>
            <a:endParaRPr sz="1634"/>
          </a:p>
        </p:txBody>
      </p:sp>
      <p:sp>
        <p:nvSpPr>
          <p:cNvPr id="5" name="object 5"/>
          <p:cNvSpPr txBox="1">
            <a:spLocks noGrp="1"/>
          </p:cNvSpPr>
          <p:nvPr>
            <p:ph type="title"/>
          </p:nvPr>
        </p:nvSpPr>
        <p:spPr>
          <a:xfrm>
            <a:off x="1003300" y="594335"/>
            <a:ext cx="10550285"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B</a:t>
            </a:r>
            <a:r>
              <a:rPr spc="-14" dirty="0">
                <a:latin typeface="Arial"/>
                <a:cs typeface="Arial"/>
              </a:rPr>
              <a:t>lu</a:t>
            </a:r>
            <a:r>
              <a:rPr spc="-18" dirty="0">
                <a:latin typeface="Arial"/>
                <a:cs typeface="Arial"/>
              </a:rPr>
              <a:t>e</a:t>
            </a:r>
            <a:r>
              <a:rPr spc="-14" dirty="0">
                <a:latin typeface="Arial"/>
                <a:cs typeface="Arial"/>
              </a:rPr>
              <a:t>toot</a:t>
            </a:r>
            <a:r>
              <a:rPr spc="-18" dirty="0">
                <a:latin typeface="Arial"/>
                <a:cs typeface="Arial"/>
              </a:rPr>
              <a:t>h</a:t>
            </a:r>
          </a:p>
        </p:txBody>
      </p:sp>
      <p:sp>
        <p:nvSpPr>
          <p:cNvPr id="8" name="object 8"/>
          <p:cNvSpPr txBox="1"/>
          <p:nvPr/>
        </p:nvSpPr>
        <p:spPr>
          <a:xfrm>
            <a:off x="1129136" y="1839290"/>
            <a:ext cx="9931400" cy="1641475"/>
          </a:xfrm>
          <a:prstGeom prst="rect">
            <a:avLst/>
          </a:prstGeom>
        </p:spPr>
        <p:txBody>
          <a:bodyPr vert="horz" wrap="square" lIns="0" tIns="0" rIns="0" bIns="0" rtlCol="0">
            <a:spAutoFit/>
          </a:bodyPr>
          <a:lstStyle/>
          <a:p>
            <a:pPr marL="11527"/>
            <a:r>
              <a:rPr sz="2800" b="1" dirty="0">
                <a:latin typeface="Arial"/>
                <a:cs typeface="Arial"/>
              </a:rPr>
              <a:t>B</a:t>
            </a:r>
            <a:r>
              <a:rPr sz="2800" b="1" spc="-14" dirty="0">
                <a:latin typeface="Arial"/>
                <a:cs typeface="Arial"/>
              </a:rPr>
              <a:t>L</a:t>
            </a:r>
            <a:r>
              <a:rPr sz="2800" b="1" spc="-18" dirty="0">
                <a:latin typeface="Arial"/>
                <a:cs typeface="Arial"/>
              </a:rPr>
              <a:t>E</a:t>
            </a:r>
            <a:r>
              <a:rPr sz="2800" b="1" spc="-9" dirty="0">
                <a:latin typeface="Arial"/>
                <a:cs typeface="Arial"/>
              </a:rPr>
              <a:t> </a:t>
            </a:r>
            <a:r>
              <a:rPr sz="2800" b="1" spc="-5" dirty="0">
                <a:latin typeface="Arial"/>
                <a:cs typeface="Arial"/>
              </a:rPr>
              <a:t>(</a:t>
            </a:r>
            <a:r>
              <a:rPr sz="2800" b="1" dirty="0">
                <a:latin typeface="Arial"/>
                <a:cs typeface="Arial"/>
              </a:rPr>
              <a:t>B</a:t>
            </a:r>
            <a:r>
              <a:rPr sz="2800" b="1" spc="-14" dirty="0">
                <a:latin typeface="Arial"/>
                <a:cs typeface="Arial"/>
              </a:rPr>
              <a:t>lu</a:t>
            </a:r>
            <a:r>
              <a:rPr sz="2800" b="1" spc="5" dirty="0">
                <a:latin typeface="Arial"/>
                <a:cs typeface="Arial"/>
              </a:rPr>
              <a:t>e</a:t>
            </a:r>
            <a:r>
              <a:rPr sz="2800" b="1" spc="-5" dirty="0">
                <a:latin typeface="Arial"/>
                <a:cs typeface="Arial"/>
              </a:rPr>
              <a:t>t</a:t>
            </a:r>
            <a:r>
              <a:rPr sz="2800" b="1" spc="-14" dirty="0">
                <a:latin typeface="Arial"/>
                <a:cs typeface="Arial"/>
              </a:rPr>
              <a:t>oo</a:t>
            </a:r>
            <a:r>
              <a:rPr sz="2800" b="1" spc="-5" dirty="0">
                <a:latin typeface="Arial"/>
                <a:cs typeface="Arial"/>
              </a:rPr>
              <a:t>t</a:t>
            </a:r>
            <a:r>
              <a:rPr sz="2800" b="1" spc="-18" dirty="0">
                <a:latin typeface="Arial"/>
                <a:cs typeface="Arial"/>
              </a:rPr>
              <a:t>h</a:t>
            </a:r>
            <a:r>
              <a:rPr sz="2800" b="1" spc="-41" dirty="0">
                <a:latin typeface="Arial"/>
                <a:cs typeface="Arial"/>
              </a:rPr>
              <a:t> </a:t>
            </a:r>
            <a:r>
              <a:rPr sz="2800" b="1" spc="-14" dirty="0">
                <a:latin typeface="Arial"/>
                <a:cs typeface="Arial"/>
              </a:rPr>
              <a:t>Lo</a:t>
            </a:r>
            <a:r>
              <a:rPr sz="2800" b="1" spc="-23" dirty="0">
                <a:latin typeface="Arial"/>
                <a:cs typeface="Arial"/>
              </a:rPr>
              <a:t>w</a:t>
            </a:r>
            <a:r>
              <a:rPr sz="2800" b="1" spc="-9" dirty="0">
                <a:latin typeface="Arial"/>
                <a:cs typeface="Arial"/>
              </a:rPr>
              <a:t> </a:t>
            </a:r>
            <a:r>
              <a:rPr sz="2800" b="1" spc="-14" dirty="0">
                <a:latin typeface="Arial"/>
                <a:cs typeface="Arial"/>
              </a:rPr>
              <a:t>En</a:t>
            </a:r>
            <a:r>
              <a:rPr sz="2800" b="1" spc="5" dirty="0">
                <a:latin typeface="Arial"/>
                <a:cs typeface="Arial"/>
              </a:rPr>
              <a:t>e</a:t>
            </a:r>
            <a:r>
              <a:rPr sz="2800" b="1" spc="-9" dirty="0">
                <a:latin typeface="Arial"/>
                <a:cs typeface="Arial"/>
              </a:rPr>
              <a:t>r</a:t>
            </a:r>
            <a:r>
              <a:rPr sz="2800" b="1" spc="-14" dirty="0">
                <a:latin typeface="Arial"/>
                <a:cs typeface="Arial"/>
              </a:rPr>
              <a:t>g</a:t>
            </a:r>
            <a:r>
              <a:rPr sz="2800" b="1" spc="-23" dirty="0">
                <a:latin typeface="Arial"/>
                <a:cs typeface="Arial"/>
              </a:rPr>
              <a:t>y</a:t>
            </a:r>
            <a:r>
              <a:rPr sz="2800" b="1" dirty="0">
                <a:latin typeface="Arial"/>
                <a:cs typeface="Arial"/>
              </a:rPr>
              <a:t>)</a:t>
            </a:r>
            <a:endParaRPr sz="2800" dirty="0">
              <a:latin typeface="Arial"/>
              <a:cs typeface="Arial"/>
            </a:endParaRPr>
          </a:p>
          <a:p>
            <a:pPr marL="334269" marR="4611" indent="-310640">
              <a:spcBef>
                <a:spcPts val="776"/>
              </a:spcBef>
              <a:buClr>
                <a:srgbClr val="3399FF"/>
              </a:buClr>
              <a:buFont typeface="Arial"/>
              <a:buChar char="•"/>
              <a:tabLst>
                <a:tab pos="334845" algn="l"/>
                <a:tab pos="4187008" algn="l"/>
              </a:tabLst>
            </a:pPr>
            <a:r>
              <a:rPr lang="en-US" sz="2400" b="1" spc="-23" dirty="0">
                <a:latin typeface="Arial"/>
                <a:cs typeface="Arial"/>
              </a:rPr>
              <a:t>D</a:t>
            </a:r>
            <a:r>
              <a:rPr lang="en-US" sz="2400" b="1" spc="-14" dirty="0">
                <a:latin typeface="Arial"/>
                <a:cs typeface="Arial"/>
              </a:rPr>
              <a:t>efines</a:t>
            </a:r>
            <a:r>
              <a:rPr lang="en-US" sz="2400" b="1" spc="23" dirty="0">
                <a:latin typeface="Arial"/>
                <a:cs typeface="Arial"/>
              </a:rPr>
              <a:t> </a:t>
            </a:r>
            <a:r>
              <a:rPr lang="en-US" sz="2400" b="1" spc="-14" dirty="0">
                <a:latin typeface="Arial"/>
                <a:cs typeface="Arial"/>
              </a:rPr>
              <a:t>sever</a:t>
            </a:r>
            <a:r>
              <a:rPr lang="en-US" sz="2400" b="1" spc="-9" dirty="0">
                <a:latin typeface="Arial"/>
                <a:cs typeface="Arial"/>
              </a:rPr>
              <a:t>al</a:t>
            </a:r>
            <a:r>
              <a:rPr lang="en-US" sz="2400" b="1" spc="5" dirty="0">
                <a:latin typeface="Arial"/>
                <a:cs typeface="Arial"/>
              </a:rPr>
              <a:t> </a:t>
            </a:r>
            <a:r>
              <a:rPr lang="en-US" sz="2400" b="1" spc="-14" dirty="0">
                <a:solidFill>
                  <a:srgbClr val="FF6600"/>
                </a:solidFill>
                <a:latin typeface="Arial"/>
                <a:cs typeface="Arial"/>
              </a:rPr>
              <a:t>pr</a:t>
            </a:r>
            <a:r>
              <a:rPr lang="en-US" sz="2400" b="1" spc="-9" dirty="0">
                <a:solidFill>
                  <a:srgbClr val="FF6600"/>
                </a:solidFill>
                <a:latin typeface="Arial"/>
                <a:cs typeface="Arial"/>
              </a:rPr>
              <a:t>ofiles</a:t>
            </a:r>
            <a:r>
              <a:rPr lang="en-US" sz="2400" b="1" spc="23" dirty="0">
                <a:solidFill>
                  <a:srgbClr val="FF6600"/>
                </a:solidFill>
                <a:latin typeface="Arial"/>
                <a:cs typeface="Arial"/>
              </a:rPr>
              <a:t> </a:t>
            </a:r>
            <a:r>
              <a:rPr lang="en-US" sz="2400" b="1" spc="-9" dirty="0">
                <a:latin typeface="Arial"/>
                <a:cs typeface="Arial"/>
              </a:rPr>
              <a:t>(specifications)</a:t>
            </a:r>
            <a:r>
              <a:rPr lang="en-US" sz="2400" b="1" spc="41" dirty="0">
                <a:latin typeface="Arial"/>
                <a:cs typeface="Arial"/>
              </a:rPr>
              <a:t> </a:t>
            </a:r>
            <a:r>
              <a:rPr lang="en-US" sz="2400" b="1" spc="-14" dirty="0">
                <a:latin typeface="Arial"/>
                <a:cs typeface="Arial"/>
              </a:rPr>
              <a:t>on</a:t>
            </a:r>
            <a:r>
              <a:rPr lang="en-US" sz="2400" b="1" spc="14" dirty="0">
                <a:latin typeface="Arial"/>
                <a:cs typeface="Arial"/>
              </a:rPr>
              <a:t> </a:t>
            </a:r>
            <a:r>
              <a:rPr lang="en-US" sz="2400" b="1" spc="-14" dirty="0">
                <a:latin typeface="Arial"/>
                <a:cs typeface="Arial"/>
              </a:rPr>
              <a:t>how</a:t>
            </a:r>
            <a:r>
              <a:rPr lang="en-US" sz="2400" b="1" spc="5" dirty="0">
                <a:latin typeface="Arial"/>
                <a:cs typeface="Arial"/>
              </a:rPr>
              <a:t> </a:t>
            </a:r>
            <a:r>
              <a:rPr lang="en-US" sz="2400" b="1" spc="-14" dirty="0">
                <a:latin typeface="Arial"/>
                <a:cs typeface="Arial"/>
              </a:rPr>
              <a:t>a</a:t>
            </a:r>
            <a:r>
              <a:rPr lang="en-US" sz="2400" b="1" dirty="0">
                <a:latin typeface="Arial"/>
                <a:cs typeface="Arial"/>
              </a:rPr>
              <a:t> </a:t>
            </a:r>
            <a:r>
              <a:rPr lang="en-US" sz="2400" b="1" spc="-14" dirty="0">
                <a:latin typeface="Arial"/>
                <a:cs typeface="Arial"/>
              </a:rPr>
              <a:t>device can</a:t>
            </a:r>
            <a:r>
              <a:rPr lang="en-US" sz="2400" b="1" spc="14" dirty="0">
                <a:latin typeface="Arial"/>
                <a:cs typeface="Arial"/>
              </a:rPr>
              <a:t> </a:t>
            </a:r>
            <a:r>
              <a:rPr lang="en-US" sz="2400" b="1" spc="-14" dirty="0">
                <a:latin typeface="Arial"/>
                <a:cs typeface="Arial"/>
              </a:rPr>
              <a:t>consume</a:t>
            </a:r>
            <a:r>
              <a:rPr lang="en-US" sz="2400" b="1" spc="9" dirty="0">
                <a:latin typeface="Arial"/>
                <a:cs typeface="Arial"/>
              </a:rPr>
              <a:t> </a:t>
            </a:r>
            <a:r>
              <a:rPr lang="en-US" sz="2400" b="1" spc="-14" dirty="0">
                <a:latin typeface="Arial"/>
                <a:cs typeface="Arial"/>
              </a:rPr>
              <a:t>very</a:t>
            </a:r>
            <a:r>
              <a:rPr lang="en-US" sz="2400" b="1" dirty="0">
                <a:latin typeface="Arial"/>
                <a:cs typeface="Arial"/>
              </a:rPr>
              <a:t> </a:t>
            </a:r>
            <a:r>
              <a:rPr lang="en-US" sz="2400" b="1" spc="-14" dirty="0">
                <a:latin typeface="Arial"/>
                <a:cs typeface="Arial"/>
              </a:rPr>
              <a:t>low</a:t>
            </a:r>
            <a:r>
              <a:rPr lang="en-US" sz="2400" b="1" spc="5" dirty="0">
                <a:latin typeface="Arial"/>
                <a:cs typeface="Arial"/>
              </a:rPr>
              <a:t> </a:t>
            </a:r>
            <a:r>
              <a:rPr lang="en-US" sz="2400" b="1" spc="-14" dirty="0">
                <a:latin typeface="Arial"/>
                <a:cs typeface="Arial"/>
              </a:rPr>
              <a:t>energy</a:t>
            </a:r>
            <a:r>
              <a:rPr lang="en-US" sz="2400" b="1" spc="23" dirty="0">
                <a:latin typeface="Arial"/>
                <a:cs typeface="Arial"/>
              </a:rPr>
              <a:t> </a:t>
            </a:r>
            <a:r>
              <a:rPr lang="en-US" sz="2400" b="1" spc="-14" dirty="0">
                <a:latin typeface="Arial"/>
                <a:cs typeface="Arial"/>
              </a:rPr>
              <a:t>consumption</a:t>
            </a:r>
            <a:r>
              <a:rPr lang="en-US" sz="2400" b="1" spc="36" dirty="0">
                <a:latin typeface="Arial"/>
                <a:cs typeface="Arial"/>
              </a:rPr>
              <a:t> </a:t>
            </a:r>
            <a:r>
              <a:rPr lang="en-US" sz="2400" b="1" dirty="0">
                <a:latin typeface="Arial"/>
                <a:cs typeface="Arial"/>
              </a:rPr>
              <a:t>w</a:t>
            </a:r>
            <a:r>
              <a:rPr lang="en-US" sz="2400" b="1" spc="-9" dirty="0">
                <a:latin typeface="Arial"/>
                <a:cs typeface="Arial"/>
              </a:rPr>
              <a:t>hile</a:t>
            </a:r>
            <a:r>
              <a:rPr lang="en-US" sz="2400" b="1" spc="-14" dirty="0">
                <a:latin typeface="Arial"/>
                <a:cs typeface="Arial"/>
              </a:rPr>
              <a:t> servicing</a:t>
            </a:r>
            <a:r>
              <a:rPr lang="en-US" sz="2400" b="1" spc="-9" dirty="0">
                <a:latin typeface="Arial"/>
                <a:cs typeface="Arial"/>
              </a:rPr>
              <a:t> a</a:t>
            </a:r>
            <a:r>
              <a:rPr lang="en-US" sz="2400" b="1" dirty="0">
                <a:latin typeface="Arial"/>
                <a:cs typeface="Arial"/>
              </a:rPr>
              <a:t> </a:t>
            </a:r>
            <a:r>
              <a:rPr lang="en-US" sz="2400" b="1" spc="-14" dirty="0">
                <a:latin typeface="Arial"/>
                <a:cs typeface="Arial"/>
              </a:rPr>
              <a:t>par</a:t>
            </a:r>
            <a:r>
              <a:rPr lang="en-US" sz="2400" b="1" spc="-9" dirty="0">
                <a:latin typeface="Arial"/>
                <a:cs typeface="Arial"/>
              </a:rPr>
              <a:t>ticular</a:t>
            </a:r>
            <a:r>
              <a:rPr lang="en-US" sz="2400" b="1" spc="18" dirty="0">
                <a:latin typeface="Arial"/>
                <a:cs typeface="Arial"/>
              </a:rPr>
              <a:t> </a:t>
            </a:r>
            <a:r>
              <a:rPr lang="en-US" sz="2400" b="1" spc="-14" dirty="0" smtClean="0">
                <a:latin typeface="Arial"/>
                <a:cs typeface="Arial"/>
              </a:rPr>
              <a:t>application</a:t>
            </a:r>
            <a:endParaRPr lang="en-US" sz="2400" b="1" spc="-18" dirty="0" smtClean="0">
              <a:latin typeface="Arial"/>
              <a:cs typeface="Arial"/>
            </a:endParaRPr>
          </a:p>
        </p:txBody>
      </p:sp>
    </p:spTree>
    <p:extLst>
      <p:ext uri="{BB962C8B-B14F-4D97-AF65-F5344CB8AC3E}">
        <p14:creationId xmlns:p14="http://schemas.microsoft.com/office/powerpoint/2010/main" val="1189132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smtClean="0"/>
              <a:t>Profiles</a:t>
            </a:r>
          </a:p>
          <a:p>
            <a:pPr lvl="1">
              <a:lnSpc>
                <a:spcPct val="100000"/>
              </a:lnSpc>
            </a:pPr>
            <a:r>
              <a:rPr lang="en-US" b="1" dirty="0"/>
              <a:t>The profiles provide </a:t>
            </a:r>
            <a:r>
              <a:rPr lang="en-US" b="1" dirty="0">
                <a:solidFill>
                  <a:srgbClr val="FF6600"/>
                </a:solidFill>
              </a:rPr>
              <a:t>standards</a:t>
            </a:r>
            <a:r>
              <a:rPr lang="en-US" b="1" dirty="0"/>
              <a:t> which manufacturers follow to allow devices to use Bluetooth in the intended manner</a:t>
            </a:r>
            <a:r>
              <a:rPr lang="en-US" b="1" dirty="0" smtClean="0"/>
              <a:t>.</a:t>
            </a:r>
          </a:p>
          <a:p>
            <a:pPr lvl="1">
              <a:lnSpc>
                <a:spcPct val="100000"/>
              </a:lnSpc>
            </a:pPr>
            <a:r>
              <a:rPr lang="en-US" b="1" dirty="0" smtClean="0"/>
              <a:t>Each profile </a:t>
            </a:r>
            <a:r>
              <a:rPr lang="en-US" b="1" dirty="0"/>
              <a:t>specification contains information on the following </a:t>
            </a:r>
            <a:r>
              <a:rPr lang="en-US" b="1" dirty="0" smtClean="0"/>
              <a:t>topics </a:t>
            </a:r>
            <a:r>
              <a:rPr lang="en-US" b="1" dirty="0" smtClean="0">
                <a:solidFill>
                  <a:srgbClr val="FF6600"/>
                </a:solidFill>
              </a:rPr>
              <a:t>at a minimum</a:t>
            </a:r>
            <a:r>
              <a:rPr lang="en-US" b="1" dirty="0" smtClean="0"/>
              <a:t>:</a:t>
            </a:r>
            <a:endParaRPr lang="en-US" b="1" dirty="0"/>
          </a:p>
          <a:p>
            <a:pPr lvl="2">
              <a:lnSpc>
                <a:spcPct val="100000"/>
              </a:lnSpc>
            </a:pPr>
            <a:r>
              <a:rPr lang="en-US" b="1" dirty="0"/>
              <a:t>Dependencies on other formats</a:t>
            </a:r>
          </a:p>
          <a:p>
            <a:pPr lvl="2">
              <a:lnSpc>
                <a:spcPct val="100000"/>
              </a:lnSpc>
            </a:pPr>
            <a:r>
              <a:rPr lang="en-US" b="1" dirty="0"/>
              <a:t>Suggested user interface formats</a:t>
            </a:r>
          </a:p>
          <a:p>
            <a:pPr lvl="2">
              <a:lnSpc>
                <a:spcPct val="100000"/>
              </a:lnSpc>
            </a:pPr>
            <a:r>
              <a:rPr lang="en-US" b="1" dirty="0"/>
              <a:t>Specific parts of the Bluetooth protocol stack used by the profile. To perform its task, each profile uses particular options and parameters at each layer of the stack. This may include an outline of the required service record, if appropriate</a:t>
            </a:r>
          </a:p>
          <a:p>
            <a:pPr lvl="1"/>
            <a:endParaRPr lang="en-US" dirty="0" smtClean="0"/>
          </a:p>
        </p:txBody>
      </p:sp>
      <p:sp>
        <p:nvSpPr>
          <p:cNvPr id="4" name="object 5"/>
          <p:cNvSpPr txBox="1">
            <a:spLocks/>
          </p:cNvSpPr>
          <p:nvPr/>
        </p:nvSpPr>
        <p:spPr>
          <a:xfrm>
            <a:off x="825500" y="594335"/>
            <a:ext cx="10728085" cy="677108"/>
          </a:xfrm>
          <a:prstGeom prst="rect">
            <a:avLst/>
          </a:prstGeom>
        </p:spPr>
        <p:txBody>
          <a:bodyPr vert="horz" wrap="square" lIns="0" tIns="0" rIns="0" bIns="0" rtlCol="0" anchor="ctr">
            <a:spAutoFit/>
          </a:bodyPr>
          <a:lstStyle>
            <a:lvl1pPr algn="l" defTabSz="914400" rtl="0" eaLnBrk="1" latinLnBrk="0" hangingPunct="1">
              <a:lnSpc>
                <a:spcPct val="90000"/>
              </a:lnSpc>
              <a:spcBef>
                <a:spcPct val="0"/>
              </a:spcBef>
              <a:buNone/>
              <a:defRPr sz="4400" b="1" kern="1200">
                <a:solidFill>
                  <a:schemeClr val="tx1"/>
                </a:solidFill>
                <a:effectLst>
                  <a:outerShdw blurRad="38100" dist="38100" dir="2700000" algn="tl">
                    <a:srgbClr val="000000">
                      <a:alpha val="43137"/>
                    </a:srgbClr>
                  </a:outerShdw>
                </a:effectLst>
                <a:latin typeface="Malgun Gothic" panose="020B0503020000020004" pitchFamily="34" charset="-127"/>
                <a:ea typeface="Malgun Gothic" panose="020B0503020000020004" pitchFamily="34" charset="-127"/>
                <a:cs typeface="+mj-cs"/>
              </a:defRPr>
            </a:lvl1pPr>
          </a:lstStyle>
          <a:p>
            <a:pPr marL="11527">
              <a:lnSpc>
                <a:spcPct val="100000"/>
              </a:lnSpc>
            </a:pPr>
            <a:r>
              <a:rPr lang="en-US" spc="-18" smtClean="0">
                <a:latin typeface="Arial"/>
                <a:cs typeface="Arial"/>
              </a:rPr>
              <a:t>B</a:t>
            </a:r>
            <a:r>
              <a:rPr lang="en-US" spc="-14" smtClean="0">
                <a:latin typeface="Arial"/>
                <a:cs typeface="Arial"/>
              </a:rPr>
              <a:t>lu</a:t>
            </a:r>
            <a:r>
              <a:rPr lang="en-US" spc="-18" smtClean="0">
                <a:latin typeface="Arial"/>
                <a:cs typeface="Arial"/>
              </a:rPr>
              <a:t>e</a:t>
            </a:r>
            <a:r>
              <a:rPr lang="en-US" spc="-14" smtClean="0">
                <a:latin typeface="Arial"/>
                <a:cs typeface="Arial"/>
              </a:rPr>
              <a:t>toot</a:t>
            </a:r>
            <a:r>
              <a:rPr lang="en-US" spc="-18" smtClean="0">
                <a:latin typeface="Arial"/>
                <a:cs typeface="Arial"/>
              </a:rPr>
              <a:t>h</a:t>
            </a:r>
            <a:endParaRPr lang="en-US" spc="-18" dirty="0">
              <a:latin typeface="Arial"/>
              <a:cs typeface="Arial"/>
            </a:endParaRPr>
          </a:p>
        </p:txBody>
      </p:sp>
    </p:spTree>
    <p:extLst>
      <p:ext uri="{BB962C8B-B14F-4D97-AF65-F5344CB8AC3E}">
        <p14:creationId xmlns:p14="http://schemas.microsoft.com/office/powerpoint/2010/main" val="1779153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949780" y="1928423"/>
            <a:ext cx="8290112" cy="3833564"/>
          </a:xfrm>
          <a:custGeom>
            <a:avLst/>
            <a:gdLst/>
            <a:ahLst/>
            <a:cxnLst/>
            <a:rect l="l" t="t" r="r" b="b"/>
            <a:pathLst>
              <a:path w="9134475" h="4224020">
                <a:moveTo>
                  <a:pt x="0" y="4223778"/>
                </a:moveTo>
                <a:lnTo>
                  <a:pt x="9134005" y="4223778"/>
                </a:lnTo>
                <a:lnTo>
                  <a:pt x="9134005" y="0"/>
                </a:lnTo>
                <a:lnTo>
                  <a:pt x="0" y="0"/>
                </a:lnTo>
                <a:lnTo>
                  <a:pt x="0" y="4223778"/>
                </a:lnTo>
                <a:close/>
              </a:path>
            </a:pathLst>
          </a:custGeom>
          <a:solidFill>
            <a:srgbClr val="FFFFFF"/>
          </a:solidFill>
        </p:spPr>
        <p:txBody>
          <a:bodyPr wrap="square" lIns="0" tIns="0" rIns="0" bIns="0" rtlCol="0"/>
          <a:lstStyle/>
          <a:p>
            <a:endParaRPr sz="1634"/>
          </a:p>
        </p:txBody>
      </p:sp>
      <p:sp>
        <p:nvSpPr>
          <p:cNvPr id="4" name="object 4"/>
          <p:cNvSpPr/>
          <p:nvPr/>
        </p:nvSpPr>
        <p:spPr>
          <a:xfrm>
            <a:off x="9107919" y="1351970"/>
            <a:ext cx="974043" cy="290295"/>
          </a:xfrm>
          <a:prstGeom prst="rect">
            <a:avLst/>
          </a:prstGeom>
          <a:blipFill>
            <a:blip r:embed="rId3" cstate="print"/>
            <a:stretch>
              <a:fillRect/>
            </a:stretch>
          </a:blipFill>
        </p:spPr>
        <p:txBody>
          <a:bodyPr wrap="square" lIns="0" tIns="0" rIns="0" bIns="0" rtlCol="0"/>
          <a:lstStyle/>
          <a:p>
            <a:endParaRPr sz="1634"/>
          </a:p>
        </p:txBody>
      </p:sp>
      <p:sp>
        <p:nvSpPr>
          <p:cNvPr id="5" name="object 5"/>
          <p:cNvSpPr txBox="1">
            <a:spLocks noGrp="1"/>
          </p:cNvSpPr>
          <p:nvPr>
            <p:ph type="title"/>
          </p:nvPr>
        </p:nvSpPr>
        <p:spPr>
          <a:xfrm>
            <a:off x="1003300" y="594335"/>
            <a:ext cx="10550285"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B</a:t>
            </a:r>
            <a:r>
              <a:rPr spc="-14" dirty="0">
                <a:latin typeface="Arial"/>
                <a:cs typeface="Arial"/>
              </a:rPr>
              <a:t>lu</a:t>
            </a:r>
            <a:r>
              <a:rPr spc="-18" dirty="0">
                <a:latin typeface="Arial"/>
                <a:cs typeface="Arial"/>
              </a:rPr>
              <a:t>e</a:t>
            </a:r>
            <a:r>
              <a:rPr spc="-14" dirty="0">
                <a:latin typeface="Arial"/>
                <a:cs typeface="Arial"/>
              </a:rPr>
              <a:t>toot</a:t>
            </a:r>
            <a:r>
              <a:rPr spc="-18" dirty="0">
                <a:latin typeface="Arial"/>
                <a:cs typeface="Arial"/>
              </a:rPr>
              <a:t>h</a:t>
            </a:r>
          </a:p>
        </p:txBody>
      </p:sp>
      <p:sp>
        <p:nvSpPr>
          <p:cNvPr id="8" name="object 8"/>
          <p:cNvSpPr txBox="1"/>
          <p:nvPr/>
        </p:nvSpPr>
        <p:spPr>
          <a:xfrm>
            <a:off x="1129136" y="1839290"/>
            <a:ext cx="9931400" cy="3488134"/>
          </a:xfrm>
          <a:prstGeom prst="rect">
            <a:avLst/>
          </a:prstGeom>
        </p:spPr>
        <p:txBody>
          <a:bodyPr vert="horz" wrap="square" lIns="0" tIns="0" rIns="0" bIns="0" rtlCol="0">
            <a:spAutoFit/>
          </a:bodyPr>
          <a:lstStyle/>
          <a:p>
            <a:pPr marL="11527"/>
            <a:r>
              <a:rPr sz="2800" b="1" dirty="0">
                <a:latin typeface="Arial"/>
                <a:cs typeface="Arial"/>
              </a:rPr>
              <a:t>B</a:t>
            </a:r>
            <a:r>
              <a:rPr sz="2800" b="1" spc="-14" dirty="0">
                <a:latin typeface="Arial"/>
                <a:cs typeface="Arial"/>
              </a:rPr>
              <a:t>L</a:t>
            </a:r>
            <a:r>
              <a:rPr sz="2800" b="1" spc="-18" dirty="0">
                <a:latin typeface="Arial"/>
                <a:cs typeface="Arial"/>
              </a:rPr>
              <a:t>E</a:t>
            </a:r>
            <a:r>
              <a:rPr sz="2800" b="1" spc="-9" dirty="0">
                <a:latin typeface="Arial"/>
                <a:cs typeface="Arial"/>
              </a:rPr>
              <a:t> </a:t>
            </a:r>
            <a:r>
              <a:rPr sz="2800" b="1" spc="-5" dirty="0">
                <a:latin typeface="Arial"/>
                <a:cs typeface="Arial"/>
              </a:rPr>
              <a:t>(</a:t>
            </a:r>
            <a:r>
              <a:rPr sz="2800" b="1" dirty="0">
                <a:latin typeface="Arial"/>
                <a:cs typeface="Arial"/>
              </a:rPr>
              <a:t>B</a:t>
            </a:r>
            <a:r>
              <a:rPr sz="2800" b="1" spc="-14" dirty="0">
                <a:latin typeface="Arial"/>
                <a:cs typeface="Arial"/>
              </a:rPr>
              <a:t>lu</a:t>
            </a:r>
            <a:r>
              <a:rPr sz="2800" b="1" spc="5" dirty="0">
                <a:latin typeface="Arial"/>
                <a:cs typeface="Arial"/>
              </a:rPr>
              <a:t>e</a:t>
            </a:r>
            <a:r>
              <a:rPr sz="2800" b="1" spc="-5" dirty="0">
                <a:latin typeface="Arial"/>
                <a:cs typeface="Arial"/>
              </a:rPr>
              <a:t>t</a:t>
            </a:r>
            <a:r>
              <a:rPr sz="2800" b="1" spc="-14" dirty="0">
                <a:latin typeface="Arial"/>
                <a:cs typeface="Arial"/>
              </a:rPr>
              <a:t>oo</a:t>
            </a:r>
            <a:r>
              <a:rPr sz="2800" b="1" spc="-5" dirty="0">
                <a:latin typeface="Arial"/>
                <a:cs typeface="Arial"/>
              </a:rPr>
              <a:t>t</a:t>
            </a:r>
            <a:r>
              <a:rPr sz="2800" b="1" spc="-18" dirty="0">
                <a:latin typeface="Arial"/>
                <a:cs typeface="Arial"/>
              </a:rPr>
              <a:t>h</a:t>
            </a:r>
            <a:r>
              <a:rPr sz="2800" b="1" spc="-41" dirty="0">
                <a:latin typeface="Arial"/>
                <a:cs typeface="Arial"/>
              </a:rPr>
              <a:t> </a:t>
            </a:r>
            <a:r>
              <a:rPr sz="2800" b="1" spc="-14" dirty="0">
                <a:latin typeface="Arial"/>
                <a:cs typeface="Arial"/>
              </a:rPr>
              <a:t>Lo</a:t>
            </a:r>
            <a:r>
              <a:rPr sz="2800" b="1" spc="-23" dirty="0">
                <a:latin typeface="Arial"/>
                <a:cs typeface="Arial"/>
              </a:rPr>
              <a:t>w</a:t>
            </a:r>
            <a:r>
              <a:rPr sz="2800" b="1" spc="-9" dirty="0">
                <a:latin typeface="Arial"/>
                <a:cs typeface="Arial"/>
              </a:rPr>
              <a:t> </a:t>
            </a:r>
            <a:r>
              <a:rPr sz="2800" b="1" spc="-14" dirty="0">
                <a:latin typeface="Arial"/>
                <a:cs typeface="Arial"/>
              </a:rPr>
              <a:t>En</a:t>
            </a:r>
            <a:r>
              <a:rPr sz="2800" b="1" spc="5" dirty="0">
                <a:latin typeface="Arial"/>
                <a:cs typeface="Arial"/>
              </a:rPr>
              <a:t>e</a:t>
            </a:r>
            <a:r>
              <a:rPr sz="2800" b="1" spc="-9" dirty="0">
                <a:latin typeface="Arial"/>
                <a:cs typeface="Arial"/>
              </a:rPr>
              <a:t>r</a:t>
            </a:r>
            <a:r>
              <a:rPr sz="2800" b="1" spc="-14" dirty="0">
                <a:latin typeface="Arial"/>
                <a:cs typeface="Arial"/>
              </a:rPr>
              <a:t>g</a:t>
            </a:r>
            <a:r>
              <a:rPr sz="2800" b="1" spc="-23" dirty="0">
                <a:latin typeface="Arial"/>
                <a:cs typeface="Arial"/>
              </a:rPr>
              <a:t>y</a:t>
            </a:r>
            <a:r>
              <a:rPr sz="2800" b="1" dirty="0">
                <a:latin typeface="Arial"/>
                <a:cs typeface="Arial"/>
              </a:rPr>
              <a:t>)</a:t>
            </a:r>
            <a:endParaRPr sz="2800" dirty="0">
              <a:latin typeface="Arial"/>
              <a:cs typeface="Arial"/>
            </a:endParaRPr>
          </a:p>
          <a:p>
            <a:pPr marL="334269" marR="4611" indent="-310640">
              <a:spcBef>
                <a:spcPts val="776"/>
              </a:spcBef>
              <a:buClr>
                <a:srgbClr val="3399FF"/>
              </a:buClr>
              <a:buFont typeface="Arial"/>
              <a:buChar char="•"/>
              <a:tabLst>
                <a:tab pos="334845" algn="l"/>
                <a:tab pos="4187008" algn="l"/>
              </a:tabLst>
            </a:pPr>
            <a:r>
              <a:rPr sz="2400" b="1" spc="-18" dirty="0" smtClean="0">
                <a:latin typeface="Arial"/>
                <a:cs typeface="Arial"/>
              </a:rPr>
              <a:t>A</a:t>
            </a:r>
            <a:r>
              <a:rPr sz="2400" b="1" spc="-68" dirty="0" smtClean="0">
                <a:latin typeface="Arial"/>
                <a:cs typeface="Arial"/>
              </a:rPr>
              <a:t> </a:t>
            </a:r>
            <a:r>
              <a:rPr sz="2400" b="1" spc="-14" dirty="0">
                <a:latin typeface="Arial"/>
                <a:cs typeface="Arial"/>
              </a:rPr>
              <a:t>manufacturer</a:t>
            </a:r>
            <a:r>
              <a:rPr sz="2400" b="1" spc="18" dirty="0">
                <a:latin typeface="Arial"/>
                <a:cs typeface="Arial"/>
              </a:rPr>
              <a:t> </a:t>
            </a:r>
            <a:r>
              <a:rPr sz="2400" b="1" spc="-14" dirty="0">
                <a:latin typeface="Arial"/>
                <a:cs typeface="Arial"/>
              </a:rPr>
              <a:t>can</a:t>
            </a:r>
            <a:r>
              <a:rPr sz="2400" b="1" spc="5" dirty="0">
                <a:latin typeface="Arial"/>
                <a:cs typeface="Arial"/>
              </a:rPr>
              <a:t> </a:t>
            </a:r>
            <a:r>
              <a:rPr sz="2400" b="1" spc="-14" dirty="0" smtClean="0">
                <a:latin typeface="Arial"/>
                <a:cs typeface="Arial"/>
              </a:rPr>
              <a:t>implement</a:t>
            </a:r>
            <a:r>
              <a:rPr lang="en-US" sz="2400" b="1" spc="-14" dirty="0" smtClean="0">
                <a:latin typeface="Arial"/>
                <a:cs typeface="Arial"/>
              </a:rPr>
              <a:t> </a:t>
            </a:r>
            <a:r>
              <a:rPr sz="2400" b="1" spc="-14" dirty="0" smtClean="0">
                <a:latin typeface="Arial"/>
                <a:cs typeface="Arial"/>
              </a:rPr>
              <a:t>customi</a:t>
            </a:r>
            <a:r>
              <a:rPr sz="2400" b="1" spc="-9" dirty="0" smtClean="0">
                <a:latin typeface="Arial"/>
                <a:cs typeface="Arial"/>
              </a:rPr>
              <a:t>z</a:t>
            </a:r>
            <a:r>
              <a:rPr sz="2400" b="1" spc="-14" dirty="0" smtClean="0">
                <a:latin typeface="Arial"/>
                <a:cs typeface="Arial"/>
              </a:rPr>
              <a:t>e</a:t>
            </a:r>
            <a:r>
              <a:rPr sz="2400" b="1" spc="9" dirty="0" smtClean="0">
                <a:latin typeface="Arial"/>
                <a:cs typeface="Arial"/>
              </a:rPr>
              <a:t> </a:t>
            </a:r>
            <a:r>
              <a:rPr sz="2400" b="1" spc="-14" dirty="0">
                <a:latin typeface="Arial"/>
                <a:cs typeface="Arial"/>
              </a:rPr>
              <a:t>specifications</a:t>
            </a:r>
            <a:r>
              <a:rPr sz="2400" b="1" spc="-9" dirty="0">
                <a:latin typeface="Arial"/>
                <a:cs typeface="Arial"/>
              </a:rPr>
              <a:t> for</a:t>
            </a:r>
            <a:r>
              <a:rPr sz="2400" b="1" spc="5" dirty="0">
                <a:latin typeface="Arial"/>
                <a:cs typeface="Arial"/>
              </a:rPr>
              <a:t> </a:t>
            </a:r>
            <a:r>
              <a:rPr sz="2400" b="1" spc="-9" dirty="0">
                <a:latin typeface="Arial"/>
                <a:cs typeface="Arial"/>
              </a:rPr>
              <a:t>their</a:t>
            </a:r>
            <a:r>
              <a:rPr sz="2400" b="1" spc="5" dirty="0">
                <a:latin typeface="Arial"/>
                <a:cs typeface="Arial"/>
              </a:rPr>
              <a:t> </a:t>
            </a:r>
            <a:r>
              <a:rPr sz="2400" b="1" spc="-14" dirty="0" smtClean="0">
                <a:latin typeface="Arial"/>
                <a:cs typeface="Arial"/>
              </a:rPr>
              <a:t>product</a:t>
            </a:r>
            <a:endParaRPr sz="2800" dirty="0">
              <a:latin typeface="Times New Roman"/>
              <a:cs typeface="Times New Roman"/>
            </a:endParaRPr>
          </a:p>
          <a:p>
            <a:pPr marL="334269" indent="-310640">
              <a:buClr>
                <a:srgbClr val="3399FF"/>
              </a:buClr>
              <a:buFont typeface="Arial"/>
              <a:buChar char="•"/>
              <a:tabLst>
                <a:tab pos="334845" algn="l"/>
              </a:tabLst>
            </a:pPr>
            <a:r>
              <a:rPr sz="2400" b="1" spc="-18" dirty="0">
                <a:latin typeface="Arial"/>
                <a:cs typeface="Arial"/>
              </a:rPr>
              <a:t>A</a:t>
            </a:r>
            <a:r>
              <a:rPr sz="2400" b="1" spc="-68" dirty="0">
                <a:latin typeface="Arial"/>
                <a:cs typeface="Arial"/>
              </a:rPr>
              <a:t> </a:t>
            </a:r>
            <a:r>
              <a:rPr sz="2400" b="1" spc="-14" dirty="0">
                <a:latin typeface="Arial"/>
                <a:cs typeface="Arial"/>
              </a:rPr>
              <a:t>device</a:t>
            </a:r>
            <a:r>
              <a:rPr sz="2400" b="1" dirty="0">
                <a:latin typeface="Arial"/>
                <a:cs typeface="Arial"/>
              </a:rPr>
              <a:t> </a:t>
            </a:r>
            <a:r>
              <a:rPr sz="2400" b="1" spc="-14" dirty="0">
                <a:latin typeface="Arial"/>
                <a:cs typeface="Arial"/>
              </a:rPr>
              <a:t>can</a:t>
            </a:r>
            <a:r>
              <a:rPr sz="2400" b="1" spc="14" dirty="0">
                <a:latin typeface="Arial"/>
                <a:cs typeface="Arial"/>
              </a:rPr>
              <a:t> </a:t>
            </a:r>
            <a:r>
              <a:rPr sz="2400" b="1" spc="-14" dirty="0">
                <a:latin typeface="Arial"/>
                <a:cs typeface="Arial"/>
              </a:rPr>
              <a:t>have</a:t>
            </a:r>
            <a:r>
              <a:rPr sz="2400" b="1" spc="14" dirty="0">
                <a:latin typeface="Arial"/>
                <a:cs typeface="Arial"/>
              </a:rPr>
              <a:t> </a:t>
            </a:r>
            <a:r>
              <a:rPr sz="2400" b="1" spc="-14" dirty="0">
                <a:solidFill>
                  <a:srgbClr val="FF6600"/>
                </a:solidFill>
                <a:latin typeface="Arial"/>
                <a:cs typeface="Arial"/>
              </a:rPr>
              <a:t>multiple</a:t>
            </a:r>
            <a:r>
              <a:rPr sz="2400" b="1" spc="9" dirty="0">
                <a:solidFill>
                  <a:srgbClr val="FF6600"/>
                </a:solidFill>
                <a:latin typeface="Arial"/>
                <a:cs typeface="Arial"/>
              </a:rPr>
              <a:t> </a:t>
            </a:r>
            <a:r>
              <a:rPr sz="2400" b="1" spc="-23" dirty="0">
                <a:solidFill>
                  <a:srgbClr val="FF6600"/>
                </a:solidFill>
                <a:latin typeface="Arial"/>
                <a:cs typeface="Arial"/>
              </a:rPr>
              <a:t>B</a:t>
            </a:r>
            <a:r>
              <a:rPr sz="2400" b="1" spc="-14" dirty="0">
                <a:solidFill>
                  <a:srgbClr val="FF6600"/>
                </a:solidFill>
                <a:latin typeface="Arial"/>
                <a:cs typeface="Arial"/>
              </a:rPr>
              <a:t>LE</a:t>
            </a:r>
            <a:r>
              <a:rPr sz="2400" b="1" spc="9" dirty="0">
                <a:solidFill>
                  <a:srgbClr val="FF6600"/>
                </a:solidFill>
                <a:latin typeface="Arial"/>
                <a:cs typeface="Arial"/>
              </a:rPr>
              <a:t> </a:t>
            </a:r>
            <a:r>
              <a:rPr sz="2400" b="1" spc="-14" dirty="0">
                <a:solidFill>
                  <a:srgbClr val="FF6600"/>
                </a:solidFill>
                <a:latin typeface="Arial"/>
                <a:cs typeface="Arial"/>
              </a:rPr>
              <a:t>pr</a:t>
            </a:r>
            <a:r>
              <a:rPr sz="2400" b="1" spc="-9" dirty="0">
                <a:solidFill>
                  <a:srgbClr val="FF6600"/>
                </a:solidFill>
                <a:latin typeface="Arial"/>
                <a:cs typeface="Arial"/>
              </a:rPr>
              <a:t>ofiles</a:t>
            </a:r>
            <a:endParaRPr sz="2400" dirty="0">
              <a:latin typeface="Arial"/>
              <a:cs typeface="Arial"/>
            </a:endParaRPr>
          </a:p>
          <a:p>
            <a:pPr marL="748647" lvl="1" indent="-310640">
              <a:buClr>
                <a:srgbClr val="3399FF"/>
              </a:buClr>
              <a:buFont typeface="Arial"/>
              <a:buChar char="•"/>
              <a:tabLst>
                <a:tab pos="749224" algn="l"/>
              </a:tabLst>
            </a:pPr>
            <a:r>
              <a:rPr sz="2400" b="1" spc="-23" dirty="0">
                <a:latin typeface="Arial"/>
                <a:cs typeface="Arial"/>
              </a:rPr>
              <a:t>H</a:t>
            </a:r>
            <a:r>
              <a:rPr sz="2400" b="1" spc="-14" dirty="0">
                <a:latin typeface="Arial"/>
                <a:cs typeface="Arial"/>
              </a:rPr>
              <a:t>ealth</a:t>
            </a:r>
            <a:r>
              <a:rPr sz="2400" b="1" spc="14" dirty="0">
                <a:latin typeface="Arial"/>
                <a:cs typeface="Arial"/>
              </a:rPr>
              <a:t> </a:t>
            </a:r>
            <a:r>
              <a:rPr sz="2400" b="1" spc="-23" dirty="0">
                <a:latin typeface="Arial"/>
                <a:cs typeface="Arial"/>
              </a:rPr>
              <a:t>C</a:t>
            </a:r>
            <a:r>
              <a:rPr sz="2400" b="1" spc="-14" dirty="0">
                <a:latin typeface="Arial"/>
                <a:cs typeface="Arial"/>
              </a:rPr>
              <a:t>are</a:t>
            </a:r>
            <a:r>
              <a:rPr sz="2400" b="1" spc="9" dirty="0">
                <a:latin typeface="Arial"/>
                <a:cs typeface="Arial"/>
              </a:rPr>
              <a:t> </a:t>
            </a:r>
            <a:r>
              <a:rPr sz="2400" b="1" spc="-14" dirty="0">
                <a:latin typeface="Arial"/>
                <a:cs typeface="Arial"/>
              </a:rPr>
              <a:t>Pr</a:t>
            </a:r>
            <a:r>
              <a:rPr sz="2400" b="1" spc="-9" dirty="0">
                <a:latin typeface="Arial"/>
                <a:cs typeface="Arial"/>
              </a:rPr>
              <a:t>ofiles</a:t>
            </a:r>
            <a:endParaRPr sz="2400" dirty="0">
              <a:latin typeface="Arial"/>
              <a:cs typeface="Arial"/>
            </a:endParaRPr>
          </a:p>
          <a:p>
            <a:pPr marL="748647" lvl="1" indent="-310640">
              <a:buClr>
                <a:srgbClr val="3399FF"/>
              </a:buClr>
              <a:buFont typeface="Arial"/>
              <a:buChar char="•"/>
              <a:tabLst>
                <a:tab pos="749224" algn="l"/>
              </a:tabLst>
            </a:pPr>
            <a:r>
              <a:rPr sz="2400" b="1" spc="-14" dirty="0">
                <a:latin typeface="Arial"/>
                <a:cs typeface="Arial"/>
              </a:rPr>
              <a:t>Spor</a:t>
            </a:r>
            <a:r>
              <a:rPr sz="2400" b="1" spc="-9" dirty="0">
                <a:latin typeface="Arial"/>
                <a:cs typeface="Arial"/>
              </a:rPr>
              <a:t>ts</a:t>
            </a:r>
            <a:r>
              <a:rPr sz="2400" b="1" spc="9" dirty="0">
                <a:latin typeface="Arial"/>
                <a:cs typeface="Arial"/>
              </a:rPr>
              <a:t> </a:t>
            </a:r>
            <a:r>
              <a:rPr sz="2400" b="1" spc="-14" dirty="0">
                <a:latin typeface="Arial"/>
                <a:cs typeface="Arial"/>
              </a:rPr>
              <a:t>and</a:t>
            </a:r>
            <a:r>
              <a:rPr sz="2400" b="1" spc="14" dirty="0">
                <a:latin typeface="Arial"/>
                <a:cs typeface="Arial"/>
              </a:rPr>
              <a:t> </a:t>
            </a:r>
            <a:r>
              <a:rPr sz="2400" b="1" spc="-14" dirty="0">
                <a:latin typeface="Arial"/>
                <a:cs typeface="Arial"/>
              </a:rPr>
              <a:t>fitness</a:t>
            </a:r>
            <a:r>
              <a:rPr sz="2400" b="1" spc="23" dirty="0">
                <a:latin typeface="Arial"/>
                <a:cs typeface="Arial"/>
              </a:rPr>
              <a:t> </a:t>
            </a:r>
            <a:r>
              <a:rPr sz="2400" b="1" spc="-14" dirty="0">
                <a:latin typeface="Arial"/>
                <a:cs typeface="Arial"/>
              </a:rPr>
              <a:t>pr</a:t>
            </a:r>
            <a:r>
              <a:rPr sz="2400" b="1" spc="-9" dirty="0">
                <a:latin typeface="Arial"/>
                <a:cs typeface="Arial"/>
              </a:rPr>
              <a:t>ofiles</a:t>
            </a:r>
            <a:endParaRPr sz="2400" dirty="0">
              <a:latin typeface="Arial"/>
              <a:cs typeface="Arial"/>
            </a:endParaRPr>
          </a:p>
          <a:p>
            <a:pPr marL="748647" lvl="1" indent="-310640">
              <a:buClr>
                <a:srgbClr val="3399FF"/>
              </a:buClr>
              <a:buFont typeface="Arial"/>
              <a:buChar char="•"/>
              <a:tabLst>
                <a:tab pos="749224" algn="l"/>
              </a:tabLst>
            </a:pPr>
            <a:r>
              <a:rPr sz="2400" b="1" spc="-14" dirty="0">
                <a:latin typeface="Arial"/>
                <a:cs typeface="Arial"/>
              </a:rPr>
              <a:t>IPSP</a:t>
            </a:r>
            <a:r>
              <a:rPr sz="2400" b="1" spc="-45" dirty="0">
                <a:latin typeface="Arial"/>
                <a:cs typeface="Arial"/>
              </a:rPr>
              <a:t> </a:t>
            </a:r>
            <a:r>
              <a:rPr sz="2400" b="1" spc="-9" dirty="0">
                <a:latin typeface="Arial"/>
                <a:cs typeface="Arial"/>
              </a:rPr>
              <a:t>(Inte</a:t>
            </a:r>
            <a:r>
              <a:rPr sz="2400" b="1" spc="-14" dirty="0">
                <a:latin typeface="Arial"/>
                <a:cs typeface="Arial"/>
              </a:rPr>
              <a:t>rnet</a:t>
            </a:r>
            <a:r>
              <a:rPr sz="2400" b="1" spc="32" dirty="0">
                <a:latin typeface="Arial"/>
                <a:cs typeface="Arial"/>
              </a:rPr>
              <a:t> </a:t>
            </a:r>
            <a:r>
              <a:rPr sz="2400" b="1" spc="-14" dirty="0">
                <a:latin typeface="Arial"/>
                <a:cs typeface="Arial"/>
              </a:rPr>
              <a:t>Protocol</a:t>
            </a:r>
            <a:r>
              <a:rPr sz="2400" b="1" spc="23" dirty="0">
                <a:latin typeface="Arial"/>
                <a:cs typeface="Arial"/>
              </a:rPr>
              <a:t> </a:t>
            </a:r>
            <a:r>
              <a:rPr sz="2400" b="1" spc="-14" dirty="0">
                <a:latin typeface="Arial"/>
                <a:cs typeface="Arial"/>
              </a:rPr>
              <a:t>Suppor</a:t>
            </a:r>
            <a:r>
              <a:rPr sz="2400" b="1" spc="-9" dirty="0">
                <a:latin typeface="Arial"/>
                <a:cs typeface="Arial"/>
              </a:rPr>
              <a:t>t</a:t>
            </a:r>
            <a:r>
              <a:rPr sz="2400" b="1" spc="18" dirty="0">
                <a:latin typeface="Arial"/>
                <a:cs typeface="Arial"/>
              </a:rPr>
              <a:t> </a:t>
            </a:r>
            <a:r>
              <a:rPr sz="2400" b="1" spc="-14" dirty="0">
                <a:latin typeface="Arial"/>
                <a:cs typeface="Arial"/>
              </a:rPr>
              <a:t>Pr</a:t>
            </a:r>
            <a:r>
              <a:rPr sz="2400" b="1" spc="-9" dirty="0">
                <a:latin typeface="Arial"/>
                <a:cs typeface="Arial"/>
              </a:rPr>
              <a:t>ofile)</a:t>
            </a:r>
            <a:endParaRPr sz="2400" dirty="0">
              <a:latin typeface="Arial"/>
              <a:cs typeface="Arial"/>
            </a:endParaRPr>
          </a:p>
          <a:p>
            <a:pPr marL="748647" lvl="1" indent="-310640">
              <a:buClr>
                <a:srgbClr val="3399FF"/>
              </a:buClr>
              <a:buFont typeface="Arial"/>
              <a:buChar char="•"/>
              <a:tabLst>
                <a:tab pos="749224" algn="l"/>
              </a:tabLst>
            </a:pPr>
            <a:r>
              <a:rPr sz="2400" b="1" spc="-14" dirty="0">
                <a:latin typeface="Arial"/>
                <a:cs typeface="Arial"/>
              </a:rPr>
              <a:t>ESP</a:t>
            </a:r>
            <a:r>
              <a:rPr sz="2400" b="1" spc="-45" dirty="0">
                <a:latin typeface="Arial"/>
                <a:cs typeface="Arial"/>
              </a:rPr>
              <a:t> </a:t>
            </a:r>
            <a:r>
              <a:rPr sz="2400" b="1" spc="-14" dirty="0">
                <a:latin typeface="Arial"/>
                <a:cs typeface="Arial"/>
              </a:rPr>
              <a:t>(Environmental</a:t>
            </a:r>
            <a:r>
              <a:rPr sz="2400" b="1" spc="36" dirty="0">
                <a:latin typeface="Arial"/>
                <a:cs typeface="Arial"/>
              </a:rPr>
              <a:t> </a:t>
            </a:r>
            <a:r>
              <a:rPr sz="2400" b="1" spc="-14" dirty="0">
                <a:latin typeface="Arial"/>
                <a:cs typeface="Arial"/>
              </a:rPr>
              <a:t>Sensing</a:t>
            </a:r>
            <a:r>
              <a:rPr sz="2400" b="1" spc="23" dirty="0">
                <a:latin typeface="Arial"/>
                <a:cs typeface="Arial"/>
              </a:rPr>
              <a:t> </a:t>
            </a:r>
            <a:r>
              <a:rPr sz="2400" b="1" spc="-14" dirty="0">
                <a:latin typeface="Arial"/>
                <a:cs typeface="Arial"/>
              </a:rPr>
              <a:t>Pr</a:t>
            </a:r>
            <a:r>
              <a:rPr sz="2400" b="1" spc="-9" dirty="0">
                <a:latin typeface="Arial"/>
                <a:cs typeface="Arial"/>
              </a:rPr>
              <a:t>ofile)</a:t>
            </a:r>
            <a:endParaRPr sz="2400" dirty="0">
              <a:latin typeface="Arial"/>
              <a:cs typeface="Arial"/>
            </a:endParaRPr>
          </a:p>
          <a:p>
            <a:pPr marL="748647" lvl="1" indent="-310640">
              <a:buClr>
                <a:srgbClr val="3399FF"/>
              </a:buClr>
              <a:buFont typeface="Arial"/>
              <a:buChar char="•"/>
              <a:tabLst>
                <a:tab pos="749224" algn="l"/>
              </a:tabLst>
            </a:pPr>
            <a:r>
              <a:rPr sz="2400" b="1" spc="-9" dirty="0">
                <a:latin typeface="Arial"/>
                <a:cs typeface="Arial"/>
              </a:rPr>
              <a:t>etc.</a:t>
            </a:r>
            <a:endParaRPr sz="2400" dirty="0">
              <a:latin typeface="Arial"/>
              <a:cs typeface="Arial"/>
            </a:endParaRPr>
          </a:p>
        </p:txBody>
      </p:sp>
    </p:spTree>
    <p:extLst>
      <p:ext uri="{BB962C8B-B14F-4D97-AF65-F5344CB8AC3E}">
        <p14:creationId xmlns:p14="http://schemas.microsoft.com/office/powerpoint/2010/main" val="3861246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300" y="365125"/>
            <a:ext cx="10731500" cy="1325563"/>
          </a:xfrm>
        </p:spPr>
        <p:txBody>
          <a:bodyPr>
            <a:normAutofit/>
          </a:bodyPr>
          <a:lstStyle/>
          <a:p>
            <a:r>
              <a:rPr lang="en-US" dirty="0" smtClean="0"/>
              <a:t>Wireless Communications</a:t>
            </a:r>
            <a:endParaRPr lang="en-US" sz="4400" dirty="0">
              <a:effectLst/>
            </a:endParaRPr>
          </a:p>
        </p:txBody>
      </p:sp>
      <p:sp>
        <p:nvSpPr>
          <p:cNvPr id="4" name="Content Placeholder 3"/>
          <p:cNvSpPr>
            <a:spLocks noGrp="1"/>
          </p:cNvSpPr>
          <p:nvPr>
            <p:ph idx="1"/>
          </p:nvPr>
        </p:nvSpPr>
        <p:spPr/>
        <p:txBody>
          <a:bodyPr/>
          <a:lstStyle/>
          <a:p>
            <a:pPr lvl="1">
              <a:buClr>
                <a:schemeClr val="accent1"/>
              </a:buClr>
            </a:pPr>
            <a:r>
              <a:rPr lang="en-US" sz="3200" b="1" dirty="0" smtClean="0"/>
              <a:t>Bluetooth</a:t>
            </a:r>
          </a:p>
          <a:p>
            <a:pPr lvl="1">
              <a:buClr>
                <a:schemeClr val="accent1"/>
              </a:buClr>
            </a:pPr>
            <a:r>
              <a:rPr lang="en-US" sz="3200" b="1" dirty="0" smtClean="0"/>
              <a:t>Wi-Fi</a:t>
            </a:r>
          </a:p>
          <a:p>
            <a:pPr lvl="1">
              <a:buClr>
                <a:schemeClr val="accent1"/>
              </a:buClr>
            </a:pPr>
            <a:r>
              <a:rPr lang="en-US" sz="3200" b="1" dirty="0" smtClean="0"/>
              <a:t>Mobile </a:t>
            </a:r>
            <a:r>
              <a:rPr lang="en-US" sz="3200" b="1" dirty="0"/>
              <a:t>Communications </a:t>
            </a:r>
          </a:p>
          <a:p>
            <a:pPr lvl="1">
              <a:buClr>
                <a:schemeClr val="accent1"/>
              </a:buClr>
            </a:pPr>
            <a:r>
              <a:rPr lang="en-US" sz="3200" b="1" dirty="0" smtClean="0"/>
              <a:t>LTE</a:t>
            </a:r>
          </a:p>
          <a:p>
            <a:pPr lvl="1">
              <a:buClr>
                <a:schemeClr val="accent1"/>
              </a:buClr>
            </a:pPr>
            <a:r>
              <a:rPr lang="en-US" sz="3200" b="1" dirty="0" smtClean="0"/>
              <a:t>LTE-Advanced</a:t>
            </a:r>
          </a:p>
          <a:p>
            <a:pPr lvl="1">
              <a:buClr>
                <a:schemeClr val="accent1"/>
              </a:buClr>
            </a:pPr>
            <a:r>
              <a:rPr lang="en-US" sz="3200" b="1" dirty="0" smtClean="0"/>
              <a:t>5G Technology</a:t>
            </a:r>
            <a:endParaRPr lang="en-US" sz="3200" b="1" dirty="0"/>
          </a:p>
        </p:txBody>
      </p:sp>
    </p:spTree>
    <p:extLst>
      <p:ext uri="{BB962C8B-B14F-4D97-AF65-F5344CB8AC3E}">
        <p14:creationId xmlns:p14="http://schemas.microsoft.com/office/powerpoint/2010/main" val="1514132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73269" y="1502979"/>
            <a:ext cx="5885793" cy="5108028"/>
          </a:xfrm>
        </p:spPr>
        <p:txBody>
          <a:bodyPr>
            <a:normAutofit/>
          </a:bodyPr>
          <a:lstStyle/>
          <a:p>
            <a:pPr marL="0" lvl="0" indent="0">
              <a:lnSpc>
                <a:spcPct val="100000"/>
              </a:lnSpc>
              <a:spcBef>
                <a:spcPts val="0"/>
              </a:spcBef>
              <a:buNone/>
              <a:defRPr/>
            </a:pPr>
            <a:r>
              <a:rPr lang="en-US" sz="2000" b="1" dirty="0" smtClean="0">
                <a:solidFill>
                  <a:srgbClr val="FF6600"/>
                </a:solidFill>
              </a:rPr>
              <a:t>Applications of BLE</a:t>
            </a:r>
            <a:endParaRPr lang="en-US" sz="2000" b="1" dirty="0">
              <a:solidFill>
                <a:srgbClr val="FF6600"/>
              </a:solidFill>
            </a:endParaRPr>
          </a:p>
          <a:p>
            <a:pPr marL="457200" lvl="1" indent="0">
              <a:buNone/>
            </a:pPr>
            <a:r>
              <a:rPr lang="en-US" sz="1600" b="1" dirty="0"/>
              <a:t>Health care </a:t>
            </a:r>
            <a:r>
              <a:rPr lang="en-US" sz="1600" b="1" dirty="0" smtClean="0"/>
              <a:t>profiles</a:t>
            </a:r>
            <a:endParaRPr lang="en-US" sz="1600" b="1" dirty="0"/>
          </a:p>
          <a:p>
            <a:pPr lvl="1"/>
            <a:r>
              <a:rPr lang="en-US" sz="1600" dirty="0" smtClean="0"/>
              <a:t>BLP </a:t>
            </a:r>
            <a:r>
              <a:rPr lang="en-US" sz="1600" dirty="0"/>
              <a:t>(Blood Pressure Profile) — for blood pressure measurement.</a:t>
            </a:r>
          </a:p>
          <a:p>
            <a:pPr lvl="1"/>
            <a:r>
              <a:rPr lang="en-US" sz="1600" dirty="0"/>
              <a:t>HTP (Health Thermometer Profile) — for medical temperature measurement devices.</a:t>
            </a:r>
          </a:p>
          <a:p>
            <a:pPr lvl="1"/>
            <a:r>
              <a:rPr lang="en-US" sz="1600" dirty="0"/>
              <a:t>GLP (Glucose Profile) — for </a:t>
            </a:r>
            <a:r>
              <a:rPr lang="en-US" sz="1600" dirty="0" smtClean="0"/>
              <a:t>blood glucose</a:t>
            </a:r>
            <a:r>
              <a:rPr lang="en-US" sz="1600" dirty="0"/>
              <a:t> monitors.</a:t>
            </a:r>
          </a:p>
          <a:p>
            <a:pPr lvl="1"/>
            <a:r>
              <a:rPr lang="en-US" sz="1600" dirty="0"/>
              <a:t>CGMP (Continuous Glucose Monitor Profile</a:t>
            </a:r>
            <a:r>
              <a:rPr lang="en-US" sz="1600" dirty="0" smtClean="0"/>
              <a:t>)</a:t>
            </a:r>
          </a:p>
          <a:p>
            <a:pPr marL="457200" lvl="1" indent="0">
              <a:buNone/>
            </a:pPr>
            <a:endParaRPr lang="en-US" sz="1600" dirty="0" smtClean="0"/>
          </a:p>
          <a:p>
            <a:pPr marL="457200" lvl="1" indent="0">
              <a:buNone/>
            </a:pPr>
            <a:r>
              <a:rPr lang="en-US" sz="1600" b="1" dirty="0" smtClean="0"/>
              <a:t>Internet Connectivity</a:t>
            </a:r>
          </a:p>
          <a:p>
            <a:pPr lvl="1"/>
            <a:r>
              <a:rPr lang="en-US" sz="1600" dirty="0" smtClean="0"/>
              <a:t>IPSP (Internet Protocol Support Profile)</a:t>
            </a:r>
          </a:p>
          <a:p>
            <a:pPr lvl="1"/>
            <a:endParaRPr lang="en-US" sz="1600" dirty="0" smtClean="0"/>
          </a:p>
          <a:p>
            <a:pPr marL="457200" lvl="1" indent="0">
              <a:buNone/>
            </a:pPr>
            <a:r>
              <a:rPr lang="en-US" sz="1600" b="1" dirty="0" smtClean="0"/>
              <a:t>Generic Sensors</a:t>
            </a:r>
          </a:p>
          <a:p>
            <a:pPr lvl="1"/>
            <a:r>
              <a:rPr lang="en-US" sz="1600" dirty="0" smtClean="0"/>
              <a:t>ESP (Environmental Sensing Profile)</a:t>
            </a:r>
          </a:p>
          <a:p>
            <a:pPr lvl="1"/>
            <a:r>
              <a:rPr lang="en-US" sz="1600" dirty="0" smtClean="0"/>
              <a:t>UDS (User Data Service)</a:t>
            </a:r>
          </a:p>
          <a:p>
            <a:pPr lvl="1"/>
            <a:endParaRPr lang="en-US" sz="1600" dirty="0" smtClean="0"/>
          </a:p>
          <a:p>
            <a:pPr marL="457200" lvl="1" indent="0">
              <a:buNone/>
            </a:pPr>
            <a:r>
              <a:rPr lang="en-US" sz="1600" b="1" dirty="0" smtClean="0"/>
              <a:t>HID Connectivity</a:t>
            </a:r>
          </a:p>
          <a:p>
            <a:pPr lvl="1"/>
            <a:r>
              <a:rPr lang="en-US" sz="1600" dirty="0" smtClean="0"/>
              <a:t>HOGP (HID over GATT Profile)...</a:t>
            </a:r>
          </a:p>
          <a:p>
            <a:endParaRPr lang="en-US" dirty="0"/>
          </a:p>
        </p:txBody>
      </p:sp>
      <p:sp>
        <p:nvSpPr>
          <p:cNvPr id="5" name="Content Placeholder 4"/>
          <p:cNvSpPr>
            <a:spLocks noGrp="1"/>
          </p:cNvSpPr>
          <p:nvPr>
            <p:ph sz="half" idx="2"/>
          </p:nvPr>
        </p:nvSpPr>
        <p:spPr>
          <a:xfrm>
            <a:off x="5969876" y="1629102"/>
            <a:ext cx="5990896" cy="4824249"/>
          </a:xfrm>
        </p:spPr>
        <p:txBody>
          <a:bodyPr>
            <a:normAutofit/>
          </a:bodyPr>
          <a:lstStyle/>
          <a:p>
            <a:pPr marL="457200" lvl="1" indent="0">
              <a:buNone/>
            </a:pPr>
            <a:endParaRPr lang="en-US" sz="1200" b="1" dirty="0" smtClean="0"/>
          </a:p>
          <a:p>
            <a:pPr marL="457200" lvl="1" indent="0">
              <a:buNone/>
            </a:pPr>
            <a:r>
              <a:rPr lang="en-US" sz="1600" b="1" dirty="0" smtClean="0"/>
              <a:t>Sports </a:t>
            </a:r>
            <a:r>
              <a:rPr lang="en-US" sz="1600" b="1" dirty="0"/>
              <a:t>and fitness profiles</a:t>
            </a:r>
            <a:endParaRPr lang="en-US" sz="1600" dirty="0"/>
          </a:p>
          <a:p>
            <a:pPr lvl="1"/>
            <a:r>
              <a:rPr lang="en-US" sz="1600" dirty="0"/>
              <a:t>Profiles for sporting and fitness accessories include:</a:t>
            </a:r>
          </a:p>
          <a:p>
            <a:pPr lvl="1"/>
            <a:r>
              <a:rPr lang="en-US" sz="1600" dirty="0"/>
              <a:t>BCS (Body Composition Service)</a:t>
            </a:r>
          </a:p>
          <a:p>
            <a:pPr lvl="1"/>
            <a:r>
              <a:rPr lang="en-US" sz="1600" dirty="0"/>
              <a:t>CSCP (Cycling Speed and Cadence Profile) — for sensors attached to a bicycle or exercise bike to measure cadence and wheel speed.</a:t>
            </a:r>
          </a:p>
          <a:p>
            <a:pPr lvl="1"/>
            <a:r>
              <a:rPr lang="en-US" sz="1600" dirty="0"/>
              <a:t>CPP (Cycling Power Profile)</a:t>
            </a:r>
          </a:p>
          <a:p>
            <a:pPr lvl="1"/>
            <a:r>
              <a:rPr lang="en-US" sz="1600" dirty="0"/>
              <a:t>HRP (Heart Rate Profile) — for devices which measure heart rate</a:t>
            </a:r>
          </a:p>
          <a:p>
            <a:pPr lvl="1"/>
            <a:r>
              <a:rPr lang="en-US" sz="1600" dirty="0"/>
              <a:t>LNP (Location and Navigation Profile)</a:t>
            </a:r>
          </a:p>
          <a:p>
            <a:pPr lvl="1"/>
            <a:r>
              <a:rPr lang="en-US" sz="1600" dirty="0"/>
              <a:t>RSCP (Running Speed and Cadence Profile)</a:t>
            </a:r>
          </a:p>
          <a:p>
            <a:pPr lvl="1"/>
            <a:r>
              <a:rPr lang="en-US" sz="1600" dirty="0"/>
              <a:t>WSP (Weight Scale Profile)</a:t>
            </a:r>
          </a:p>
          <a:p>
            <a:endParaRPr lang="en-US" dirty="0"/>
          </a:p>
        </p:txBody>
      </p:sp>
      <p:sp>
        <p:nvSpPr>
          <p:cNvPr id="6" name="object 5"/>
          <p:cNvSpPr txBox="1">
            <a:spLocks/>
          </p:cNvSpPr>
          <p:nvPr/>
        </p:nvSpPr>
        <p:spPr>
          <a:xfrm>
            <a:off x="1003300" y="594335"/>
            <a:ext cx="10550285" cy="677108"/>
          </a:xfrm>
          <a:prstGeom prst="rect">
            <a:avLst/>
          </a:prstGeom>
        </p:spPr>
        <p:txBody>
          <a:bodyPr vert="horz" wrap="square" lIns="0" tIns="0" rIns="0" bIns="0" rtlCol="0" anchor="ctr">
            <a:spAutoFit/>
          </a:bodyPr>
          <a:lstStyle>
            <a:lvl1pPr algn="l" defTabSz="914400" rtl="0" eaLnBrk="1" latinLnBrk="0" hangingPunct="1">
              <a:lnSpc>
                <a:spcPct val="90000"/>
              </a:lnSpc>
              <a:spcBef>
                <a:spcPct val="0"/>
              </a:spcBef>
              <a:buNone/>
              <a:defRPr sz="4400" b="1" kern="1200">
                <a:solidFill>
                  <a:schemeClr val="tx1"/>
                </a:solidFill>
                <a:effectLst>
                  <a:outerShdw blurRad="38100" dist="38100" dir="2700000" algn="tl">
                    <a:srgbClr val="000000">
                      <a:alpha val="43137"/>
                    </a:srgbClr>
                  </a:outerShdw>
                </a:effectLst>
                <a:latin typeface="Malgun Gothic" panose="020B0503020000020004" pitchFamily="34" charset="-127"/>
                <a:ea typeface="Malgun Gothic" panose="020B0503020000020004" pitchFamily="34" charset="-127"/>
                <a:cs typeface="+mj-cs"/>
              </a:defRPr>
            </a:lvl1pPr>
          </a:lstStyle>
          <a:p>
            <a:pPr marL="11527">
              <a:lnSpc>
                <a:spcPct val="100000"/>
              </a:lnSpc>
            </a:pPr>
            <a:r>
              <a:rPr lang="en-US" spc="-18" smtClean="0">
                <a:latin typeface="Arial"/>
                <a:cs typeface="Arial"/>
              </a:rPr>
              <a:t>B</a:t>
            </a:r>
            <a:r>
              <a:rPr lang="en-US" spc="-14" smtClean="0">
                <a:latin typeface="Arial"/>
                <a:cs typeface="Arial"/>
              </a:rPr>
              <a:t>lu</a:t>
            </a:r>
            <a:r>
              <a:rPr lang="en-US" spc="-18" smtClean="0">
                <a:latin typeface="Arial"/>
                <a:cs typeface="Arial"/>
              </a:rPr>
              <a:t>e</a:t>
            </a:r>
            <a:r>
              <a:rPr lang="en-US" spc="-14" smtClean="0">
                <a:latin typeface="Arial"/>
                <a:cs typeface="Arial"/>
              </a:rPr>
              <a:t>toot</a:t>
            </a:r>
            <a:r>
              <a:rPr lang="en-US" spc="-18" smtClean="0">
                <a:latin typeface="Arial"/>
                <a:cs typeface="Arial"/>
              </a:rPr>
              <a:t>h</a:t>
            </a:r>
            <a:endParaRPr lang="en-US" spc="-18" dirty="0">
              <a:latin typeface="Arial"/>
              <a:cs typeface="Arial"/>
            </a:endParaRPr>
          </a:p>
        </p:txBody>
      </p:sp>
    </p:spTree>
    <p:extLst>
      <p:ext uri="{BB962C8B-B14F-4D97-AF65-F5344CB8AC3E}">
        <p14:creationId xmlns:p14="http://schemas.microsoft.com/office/powerpoint/2010/main" val="4199585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9107919" y="1351970"/>
            <a:ext cx="974043" cy="290295"/>
          </a:xfrm>
          <a:prstGeom prst="rect">
            <a:avLst/>
          </a:prstGeom>
          <a:blipFill>
            <a:blip r:embed="rId3" cstate="print"/>
            <a:stretch>
              <a:fillRect/>
            </a:stretch>
          </a:blipFill>
        </p:spPr>
        <p:txBody>
          <a:bodyPr wrap="square" lIns="0" tIns="0" rIns="0" bIns="0" rtlCol="0"/>
          <a:lstStyle/>
          <a:p>
            <a:endParaRPr sz="1634"/>
          </a:p>
        </p:txBody>
      </p:sp>
      <p:sp>
        <p:nvSpPr>
          <p:cNvPr id="5" name="object 5"/>
          <p:cNvSpPr txBox="1">
            <a:spLocks noGrp="1"/>
          </p:cNvSpPr>
          <p:nvPr>
            <p:ph type="title"/>
          </p:nvPr>
        </p:nvSpPr>
        <p:spPr>
          <a:xfrm>
            <a:off x="774700" y="594335"/>
            <a:ext cx="10778885"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B</a:t>
            </a:r>
            <a:r>
              <a:rPr spc="-14" dirty="0">
                <a:latin typeface="Arial"/>
                <a:cs typeface="Arial"/>
              </a:rPr>
              <a:t>lu</a:t>
            </a:r>
            <a:r>
              <a:rPr spc="-18" dirty="0">
                <a:latin typeface="Arial"/>
                <a:cs typeface="Arial"/>
              </a:rPr>
              <a:t>e</a:t>
            </a:r>
            <a:r>
              <a:rPr spc="-14" dirty="0">
                <a:latin typeface="Arial"/>
                <a:cs typeface="Arial"/>
              </a:rPr>
              <a:t>toot</a:t>
            </a:r>
            <a:r>
              <a:rPr spc="-18" dirty="0">
                <a:latin typeface="Arial"/>
                <a:cs typeface="Arial"/>
              </a:rPr>
              <a:t>h</a:t>
            </a:r>
          </a:p>
        </p:txBody>
      </p:sp>
      <p:sp>
        <p:nvSpPr>
          <p:cNvPr id="8" name="object 8"/>
          <p:cNvSpPr txBox="1"/>
          <p:nvPr/>
        </p:nvSpPr>
        <p:spPr>
          <a:xfrm>
            <a:off x="889000" y="2070516"/>
            <a:ext cx="10236200" cy="2916183"/>
          </a:xfrm>
          <a:prstGeom prst="rect">
            <a:avLst/>
          </a:prstGeom>
        </p:spPr>
        <p:txBody>
          <a:bodyPr vert="horz" wrap="square" lIns="0" tIns="0" rIns="0" bIns="0" rtlCol="0">
            <a:spAutoFit/>
          </a:bodyPr>
          <a:lstStyle/>
          <a:p>
            <a:pPr marL="11527"/>
            <a:r>
              <a:rPr sz="2800" b="1" dirty="0">
                <a:latin typeface="Arial"/>
                <a:cs typeface="Arial"/>
              </a:rPr>
              <a:t>B</a:t>
            </a:r>
            <a:r>
              <a:rPr sz="2800" b="1" spc="-14" dirty="0">
                <a:latin typeface="Arial"/>
                <a:cs typeface="Arial"/>
              </a:rPr>
              <a:t>lu</a:t>
            </a:r>
            <a:r>
              <a:rPr sz="2800" b="1" spc="5" dirty="0">
                <a:latin typeface="Arial"/>
                <a:cs typeface="Arial"/>
              </a:rPr>
              <a:t>e</a:t>
            </a:r>
            <a:r>
              <a:rPr sz="2800" b="1" spc="-5" dirty="0">
                <a:latin typeface="Arial"/>
                <a:cs typeface="Arial"/>
              </a:rPr>
              <a:t>t</a:t>
            </a:r>
            <a:r>
              <a:rPr sz="2800" b="1" spc="-14" dirty="0">
                <a:latin typeface="Arial"/>
                <a:cs typeface="Arial"/>
              </a:rPr>
              <a:t>oo</a:t>
            </a:r>
            <a:r>
              <a:rPr sz="2800" b="1" spc="-5" dirty="0">
                <a:latin typeface="Arial"/>
                <a:cs typeface="Arial"/>
              </a:rPr>
              <a:t>t</a:t>
            </a:r>
            <a:r>
              <a:rPr sz="2800" b="1" spc="-18" dirty="0">
                <a:latin typeface="Arial"/>
                <a:cs typeface="Arial"/>
              </a:rPr>
              <a:t>h</a:t>
            </a:r>
            <a:r>
              <a:rPr sz="2800" b="1" spc="-9" dirty="0">
                <a:latin typeface="Arial"/>
                <a:cs typeface="Arial"/>
              </a:rPr>
              <a:t> </a:t>
            </a:r>
            <a:r>
              <a:rPr sz="2800" b="1" dirty="0">
                <a:latin typeface="Arial"/>
                <a:cs typeface="Arial"/>
              </a:rPr>
              <a:t>B</a:t>
            </a:r>
            <a:r>
              <a:rPr sz="2800" b="1" spc="5" dirty="0">
                <a:latin typeface="Arial"/>
                <a:cs typeface="Arial"/>
              </a:rPr>
              <a:t>eac</a:t>
            </a:r>
            <a:r>
              <a:rPr sz="2800" b="1" spc="-27" dirty="0">
                <a:latin typeface="Arial"/>
                <a:cs typeface="Arial"/>
              </a:rPr>
              <a:t>on</a:t>
            </a:r>
            <a:r>
              <a:rPr sz="2800" b="1" dirty="0">
                <a:latin typeface="Arial"/>
                <a:cs typeface="Arial"/>
              </a:rPr>
              <a:t>s</a:t>
            </a:r>
            <a:endParaRPr sz="2800" dirty="0">
              <a:latin typeface="Arial"/>
              <a:cs typeface="Arial"/>
            </a:endParaRPr>
          </a:p>
          <a:p>
            <a:pPr marL="334269" marR="4611" indent="-310640">
              <a:spcBef>
                <a:spcPts val="617"/>
              </a:spcBef>
              <a:buClr>
                <a:srgbClr val="3399FF"/>
              </a:buClr>
              <a:buFont typeface="Arial"/>
              <a:buChar char="•"/>
              <a:tabLst>
                <a:tab pos="334845" algn="l"/>
              </a:tabLst>
            </a:pPr>
            <a:r>
              <a:rPr sz="2400" b="1" spc="-23" dirty="0">
                <a:latin typeface="Arial"/>
                <a:cs typeface="Arial"/>
              </a:rPr>
              <a:t>B</a:t>
            </a:r>
            <a:r>
              <a:rPr sz="2400" b="1" spc="-14" dirty="0">
                <a:latin typeface="Arial"/>
                <a:cs typeface="Arial"/>
              </a:rPr>
              <a:t>luetooth</a:t>
            </a:r>
            <a:r>
              <a:rPr sz="2400" b="1" spc="36" dirty="0">
                <a:latin typeface="Arial"/>
                <a:cs typeface="Arial"/>
              </a:rPr>
              <a:t> </a:t>
            </a:r>
            <a:r>
              <a:rPr sz="2400" b="1" spc="-14" dirty="0">
                <a:latin typeface="Arial"/>
                <a:cs typeface="Arial"/>
              </a:rPr>
              <a:t>beacon</a:t>
            </a:r>
            <a:r>
              <a:rPr sz="2400" b="1" spc="23" dirty="0">
                <a:latin typeface="Arial"/>
                <a:cs typeface="Arial"/>
              </a:rPr>
              <a:t> </a:t>
            </a:r>
            <a:r>
              <a:rPr sz="2400" b="1" spc="-14" dirty="0">
                <a:latin typeface="Arial"/>
                <a:cs typeface="Arial"/>
              </a:rPr>
              <a:t>devices</a:t>
            </a:r>
            <a:r>
              <a:rPr sz="2400" b="1" spc="9" dirty="0">
                <a:latin typeface="Arial"/>
                <a:cs typeface="Arial"/>
              </a:rPr>
              <a:t> </a:t>
            </a:r>
            <a:r>
              <a:rPr sz="2400" b="1" spc="-9" dirty="0">
                <a:latin typeface="Arial"/>
                <a:cs typeface="Arial"/>
              </a:rPr>
              <a:t>t</a:t>
            </a:r>
            <a:r>
              <a:rPr sz="2400" b="1" spc="-14" dirty="0">
                <a:latin typeface="Arial"/>
                <a:cs typeface="Arial"/>
              </a:rPr>
              <a:t>ransmit</a:t>
            </a:r>
            <a:r>
              <a:rPr sz="2400" b="1" spc="9" dirty="0">
                <a:latin typeface="Arial"/>
                <a:cs typeface="Arial"/>
              </a:rPr>
              <a:t> </a:t>
            </a:r>
            <a:r>
              <a:rPr sz="2400" b="1" spc="-14" dirty="0">
                <a:latin typeface="Arial"/>
                <a:cs typeface="Arial"/>
              </a:rPr>
              <a:t>a</a:t>
            </a:r>
            <a:r>
              <a:rPr sz="2400" b="1" dirty="0">
                <a:latin typeface="Arial"/>
                <a:cs typeface="Arial"/>
              </a:rPr>
              <a:t> </a:t>
            </a:r>
            <a:r>
              <a:rPr sz="2400" b="1" spc="-14" dirty="0">
                <a:solidFill>
                  <a:srgbClr val="FF6600"/>
                </a:solidFill>
                <a:latin typeface="Arial"/>
                <a:cs typeface="Arial"/>
              </a:rPr>
              <a:t>unique</a:t>
            </a:r>
            <a:r>
              <a:rPr sz="2400" b="1" spc="23" dirty="0">
                <a:solidFill>
                  <a:srgbClr val="FF6600"/>
                </a:solidFill>
                <a:latin typeface="Arial"/>
                <a:cs typeface="Arial"/>
              </a:rPr>
              <a:t> </a:t>
            </a:r>
            <a:r>
              <a:rPr sz="2400" b="1" spc="-14" dirty="0">
                <a:solidFill>
                  <a:srgbClr val="FF6600"/>
                </a:solidFill>
                <a:latin typeface="Arial"/>
                <a:cs typeface="Arial"/>
              </a:rPr>
              <a:t>ID</a:t>
            </a:r>
            <a:r>
              <a:rPr sz="2400" b="1" spc="5" dirty="0">
                <a:solidFill>
                  <a:srgbClr val="FF6600"/>
                </a:solidFill>
                <a:latin typeface="Arial"/>
                <a:cs typeface="Arial"/>
              </a:rPr>
              <a:t> </a:t>
            </a:r>
            <a:r>
              <a:rPr sz="2400" b="1" spc="-14" dirty="0">
                <a:solidFill>
                  <a:srgbClr val="FF6600"/>
                </a:solidFill>
                <a:latin typeface="Arial"/>
                <a:cs typeface="Arial"/>
              </a:rPr>
              <a:t>number</a:t>
            </a:r>
            <a:r>
              <a:rPr sz="2400" b="1" dirty="0">
                <a:solidFill>
                  <a:srgbClr val="FF6600"/>
                </a:solidFill>
                <a:latin typeface="Arial"/>
                <a:cs typeface="Arial"/>
              </a:rPr>
              <a:t> </a:t>
            </a:r>
            <a:r>
              <a:rPr sz="2400" b="1" spc="-9" dirty="0">
                <a:latin typeface="Arial"/>
                <a:cs typeface="Arial"/>
              </a:rPr>
              <a:t>that</a:t>
            </a:r>
            <a:r>
              <a:rPr sz="2400" b="1" spc="-14" dirty="0">
                <a:latin typeface="Arial"/>
                <a:cs typeface="Arial"/>
              </a:rPr>
              <a:t> can</a:t>
            </a:r>
            <a:r>
              <a:rPr sz="2400" b="1" spc="14" dirty="0">
                <a:latin typeface="Arial"/>
                <a:cs typeface="Arial"/>
              </a:rPr>
              <a:t> </a:t>
            </a:r>
            <a:r>
              <a:rPr sz="2400" b="1" spc="-14" dirty="0">
                <a:latin typeface="Arial"/>
                <a:cs typeface="Arial"/>
              </a:rPr>
              <a:t>be</a:t>
            </a:r>
            <a:r>
              <a:rPr sz="2400" b="1" dirty="0">
                <a:latin typeface="Arial"/>
                <a:cs typeface="Arial"/>
              </a:rPr>
              <a:t> </a:t>
            </a:r>
            <a:r>
              <a:rPr sz="2400" b="1" spc="-14" dirty="0">
                <a:latin typeface="Arial"/>
                <a:cs typeface="Arial"/>
              </a:rPr>
              <a:t>read</a:t>
            </a:r>
            <a:r>
              <a:rPr sz="2400" b="1" spc="14" dirty="0">
                <a:latin typeface="Arial"/>
                <a:cs typeface="Arial"/>
              </a:rPr>
              <a:t> </a:t>
            </a:r>
            <a:r>
              <a:rPr sz="2400" b="1" spc="-14" dirty="0">
                <a:latin typeface="Arial"/>
                <a:cs typeface="Arial"/>
              </a:rPr>
              <a:t>by</a:t>
            </a:r>
            <a:r>
              <a:rPr sz="2400" b="1" spc="9" dirty="0">
                <a:latin typeface="Arial"/>
                <a:cs typeface="Arial"/>
              </a:rPr>
              <a:t> </a:t>
            </a:r>
            <a:r>
              <a:rPr sz="2400" b="1" spc="-14" dirty="0">
                <a:latin typeface="Arial"/>
                <a:cs typeface="Arial"/>
              </a:rPr>
              <a:t>a</a:t>
            </a:r>
            <a:r>
              <a:rPr sz="2400" b="1" dirty="0">
                <a:latin typeface="Arial"/>
                <a:cs typeface="Arial"/>
              </a:rPr>
              <a:t> </a:t>
            </a:r>
            <a:r>
              <a:rPr sz="2400" b="1" spc="-23" dirty="0">
                <a:latin typeface="Arial"/>
                <a:cs typeface="Arial"/>
              </a:rPr>
              <a:t>B</a:t>
            </a:r>
            <a:r>
              <a:rPr sz="2400" b="1" spc="-14" dirty="0">
                <a:latin typeface="Arial"/>
                <a:cs typeface="Arial"/>
              </a:rPr>
              <a:t>luetooth</a:t>
            </a:r>
            <a:r>
              <a:rPr sz="2400" b="1" spc="36" dirty="0">
                <a:latin typeface="Arial"/>
                <a:cs typeface="Arial"/>
              </a:rPr>
              <a:t> </a:t>
            </a:r>
            <a:r>
              <a:rPr sz="2400" b="1" spc="-14" dirty="0">
                <a:latin typeface="Arial"/>
                <a:cs typeface="Arial"/>
              </a:rPr>
              <a:t>receive</a:t>
            </a:r>
            <a:r>
              <a:rPr sz="2400" b="1" spc="-123" dirty="0">
                <a:latin typeface="Arial"/>
                <a:cs typeface="Arial"/>
              </a:rPr>
              <a:t>r</a:t>
            </a:r>
            <a:r>
              <a:rPr sz="2400" b="1" spc="-9" dirty="0">
                <a:latin typeface="Arial"/>
                <a:cs typeface="Arial"/>
              </a:rPr>
              <a:t>,</a:t>
            </a:r>
            <a:r>
              <a:rPr sz="2400" b="1" spc="5" dirty="0">
                <a:latin typeface="Arial"/>
                <a:cs typeface="Arial"/>
              </a:rPr>
              <a:t> </a:t>
            </a:r>
            <a:r>
              <a:rPr sz="2400" b="1" dirty="0">
                <a:latin typeface="Arial"/>
                <a:cs typeface="Arial"/>
              </a:rPr>
              <a:t>w</a:t>
            </a:r>
            <a:r>
              <a:rPr sz="2400" b="1" spc="-14" dirty="0">
                <a:latin typeface="Arial"/>
                <a:cs typeface="Arial"/>
              </a:rPr>
              <a:t>hich</a:t>
            </a:r>
            <a:r>
              <a:rPr sz="2400" b="1" spc="5" dirty="0">
                <a:latin typeface="Arial"/>
                <a:cs typeface="Arial"/>
              </a:rPr>
              <a:t> </a:t>
            </a:r>
            <a:r>
              <a:rPr sz="2400" b="1" spc="-14" dirty="0">
                <a:latin typeface="Arial"/>
                <a:cs typeface="Arial"/>
              </a:rPr>
              <a:t>can</a:t>
            </a:r>
            <a:r>
              <a:rPr sz="2400" b="1" spc="14" dirty="0">
                <a:latin typeface="Arial"/>
                <a:cs typeface="Arial"/>
              </a:rPr>
              <a:t> </a:t>
            </a:r>
            <a:r>
              <a:rPr sz="2400" b="1" spc="-14" dirty="0">
                <a:latin typeface="Arial"/>
                <a:cs typeface="Arial"/>
              </a:rPr>
              <a:t>be</a:t>
            </a:r>
            <a:r>
              <a:rPr sz="2400" b="1" dirty="0">
                <a:latin typeface="Arial"/>
                <a:cs typeface="Arial"/>
              </a:rPr>
              <a:t> </a:t>
            </a:r>
            <a:r>
              <a:rPr sz="2400" b="1" spc="-14" dirty="0">
                <a:latin typeface="Arial"/>
                <a:cs typeface="Arial"/>
              </a:rPr>
              <a:t>used</a:t>
            </a:r>
            <a:r>
              <a:rPr sz="2400" b="1" spc="23" dirty="0">
                <a:latin typeface="Arial"/>
                <a:cs typeface="Arial"/>
              </a:rPr>
              <a:t> </a:t>
            </a:r>
            <a:r>
              <a:rPr sz="2400" b="1" spc="-14" dirty="0">
                <a:latin typeface="Arial"/>
                <a:cs typeface="Arial"/>
              </a:rPr>
              <a:t>by an</a:t>
            </a:r>
            <a:r>
              <a:rPr sz="2400" b="1" spc="-64" dirty="0">
                <a:latin typeface="Arial"/>
                <a:cs typeface="Arial"/>
              </a:rPr>
              <a:t> </a:t>
            </a:r>
            <a:r>
              <a:rPr sz="2400" b="1" spc="-23" dirty="0">
                <a:latin typeface="Arial"/>
                <a:cs typeface="Arial"/>
              </a:rPr>
              <a:t>A</a:t>
            </a:r>
            <a:r>
              <a:rPr sz="2400" b="1" spc="-14" dirty="0">
                <a:latin typeface="Arial"/>
                <a:cs typeface="Arial"/>
              </a:rPr>
              <a:t>pplication</a:t>
            </a:r>
            <a:r>
              <a:rPr sz="2400" b="1" spc="36" dirty="0">
                <a:latin typeface="Arial"/>
                <a:cs typeface="Arial"/>
              </a:rPr>
              <a:t> </a:t>
            </a:r>
            <a:r>
              <a:rPr sz="2400" b="1" spc="-14" dirty="0">
                <a:latin typeface="Arial"/>
                <a:cs typeface="Arial"/>
              </a:rPr>
              <a:t>on</a:t>
            </a:r>
            <a:r>
              <a:rPr sz="2400" b="1" spc="14" dirty="0">
                <a:latin typeface="Arial"/>
                <a:cs typeface="Arial"/>
              </a:rPr>
              <a:t> </a:t>
            </a:r>
            <a:r>
              <a:rPr sz="2400" b="1" spc="-14" dirty="0">
                <a:latin typeface="Arial"/>
                <a:cs typeface="Arial"/>
              </a:rPr>
              <a:t>ones</a:t>
            </a:r>
            <a:r>
              <a:rPr sz="2400" b="1" spc="9" dirty="0">
                <a:latin typeface="Arial"/>
                <a:cs typeface="Arial"/>
              </a:rPr>
              <a:t> </a:t>
            </a:r>
            <a:r>
              <a:rPr sz="2400" b="1" spc="-14" dirty="0">
                <a:latin typeface="Arial"/>
                <a:cs typeface="Arial"/>
              </a:rPr>
              <a:t>smartphone</a:t>
            </a:r>
            <a:endParaRPr sz="2400" dirty="0">
              <a:latin typeface="Arial"/>
              <a:cs typeface="Arial"/>
            </a:endParaRPr>
          </a:p>
          <a:p>
            <a:pPr marL="334269" marR="285858" indent="-310640">
              <a:spcBef>
                <a:spcPts val="1520"/>
              </a:spcBef>
              <a:buClr>
                <a:srgbClr val="3399FF"/>
              </a:buClr>
              <a:buFont typeface="Arial"/>
              <a:buChar char="•"/>
              <a:tabLst>
                <a:tab pos="334845" algn="l"/>
              </a:tabLst>
            </a:pPr>
            <a:r>
              <a:rPr sz="2400" b="1" spc="-23" dirty="0">
                <a:latin typeface="Arial"/>
                <a:cs typeface="Arial"/>
              </a:rPr>
              <a:t>B</a:t>
            </a:r>
            <a:r>
              <a:rPr sz="2400" b="1" spc="-14" dirty="0">
                <a:latin typeface="Arial"/>
                <a:cs typeface="Arial"/>
              </a:rPr>
              <a:t>luetooth</a:t>
            </a:r>
            <a:r>
              <a:rPr sz="2400" b="1" spc="36" dirty="0">
                <a:latin typeface="Arial"/>
                <a:cs typeface="Arial"/>
              </a:rPr>
              <a:t> </a:t>
            </a:r>
            <a:r>
              <a:rPr sz="2400" b="1" spc="-14" dirty="0">
                <a:latin typeface="Arial"/>
                <a:cs typeface="Arial"/>
              </a:rPr>
              <a:t>beacons</a:t>
            </a:r>
            <a:r>
              <a:rPr sz="2400" b="1" spc="23" dirty="0">
                <a:latin typeface="Arial"/>
                <a:cs typeface="Arial"/>
              </a:rPr>
              <a:t> </a:t>
            </a:r>
            <a:r>
              <a:rPr sz="2400" b="1" spc="-14" dirty="0">
                <a:latin typeface="Arial"/>
                <a:cs typeface="Arial"/>
              </a:rPr>
              <a:t>are</a:t>
            </a:r>
            <a:r>
              <a:rPr sz="2400" b="1" dirty="0">
                <a:latin typeface="Arial"/>
                <a:cs typeface="Arial"/>
              </a:rPr>
              <a:t> </a:t>
            </a:r>
            <a:r>
              <a:rPr sz="2400" b="1" spc="-14" dirty="0">
                <a:latin typeface="Arial"/>
                <a:cs typeface="Arial"/>
              </a:rPr>
              <a:t>now</a:t>
            </a:r>
            <a:r>
              <a:rPr sz="2400" b="1" spc="18" dirty="0">
                <a:latin typeface="Arial"/>
                <a:cs typeface="Arial"/>
              </a:rPr>
              <a:t> </a:t>
            </a:r>
            <a:r>
              <a:rPr sz="2400" b="1" spc="-14" dirty="0">
                <a:latin typeface="Arial"/>
                <a:cs typeface="Arial"/>
              </a:rPr>
              <a:t>commonly</a:t>
            </a:r>
            <a:r>
              <a:rPr sz="2400" b="1" spc="9" dirty="0">
                <a:latin typeface="Arial"/>
                <a:cs typeface="Arial"/>
              </a:rPr>
              <a:t> </a:t>
            </a:r>
            <a:r>
              <a:rPr sz="2400" b="1" spc="-14" dirty="0">
                <a:latin typeface="Arial"/>
                <a:cs typeface="Arial"/>
              </a:rPr>
              <a:t>deplo</a:t>
            </a:r>
            <a:r>
              <a:rPr sz="2400" b="1" spc="-36" dirty="0">
                <a:latin typeface="Arial"/>
                <a:cs typeface="Arial"/>
              </a:rPr>
              <a:t>y</a:t>
            </a:r>
            <a:r>
              <a:rPr sz="2400" b="1" spc="-14" dirty="0">
                <a:latin typeface="Arial"/>
                <a:cs typeface="Arial"/>
              </a:rPr>
              <a:t>ed</a:t>
            </a:r>
            <a:r>
              <a:rPr sz="2400" b="1" spc="45" dirty="0">
                <a:latin typeface="Arial"/>
                <a:cs typeface="Arial"/>
              </a:rPr>
              <a:t> </a:t>
            </a:r>
            <a:r>
              <a:rPr sz="2400" b="1" spc="-14" dirty="0">
                <a:latin typeface="Arial"/>
                <a:cs typeface="Arial"/>
              </a:rPr>
              <a:t>as</a:t>
            </a:r>
            <a:r>
              <a:rPr sz="2400" b="1" dirty="0">
                <a:latin typeface="Arial"/>
                <a:cs typeface="Arial"/>
              </a:rPr>
              <a:t> </a:t>
            </a:r>
            <a:r>
              <a:rPr sz="2400" b="1" spc="-14" dirty="0">
                <a:latin typeface="Arial"/>
                <a:cs typeface="Arial"/>
              </a:rPr>
              <a:t>small devices</a:t>
            </a:r>
            <a:r>
              <a:rPr sz="2400" b="1" spc="9" dirty="0">
                <a:latin typeface="Arial"/>
                <a:cs typeface="Arial"/>
              </a:rPr>
              <a:t> </a:t>
            </a:r>
            <a:r>
              <a:rPr sz="2400" b="1" spc="-14" dirty="0">
                <a:latin typeface="Arial"/>
                <a:cs typeface="Arial"/>
              </a:rPr>
              <a:t>(many</a:t>
            </a:r>
            <a:r>
              <a:rPr sz="2400" b="1" spc="9" dirty="0">
                <a:latin typeface="Arial"/>
                <a:cs typeface="Arial"/>
              </a:rPr>
              <a:t> </a:t>
            </a:r>
            <a:r>
              <a:rPr sz="2400" b="1" spc="-14" dirty="0">
                <a:latin typeface="Arial"/>
                <a:cs typeface="Arial"/>
              </a:rPr>
              <a:t>are</a:t>
            </a:r>
            <a:r>
              <a:rPr sz="2400" b="1" dirty="0">
                <a:latin typeface="Arial"/>
                <a:cs typeface="Arial"/>
              </a:rPr>
              <a:t> </a:t>
            </a:r>
            <a:r>
              <a:rPr sz="2400" b="1" spc="-14" dirty="0">
                <a:latin typeface="Arial"/>
                <a:cs typeface="Arial"/>
              </a:rPr>
              <a:t>batter</a:t>
            </a:r>
            <a:r>
              <a:rPr sz="2400" b="1" spc="-32" dirty="0">
                <a:latin typeface="Arial"/>
                <a:cs typeface="Arial"/>
              </a:rPr>
              <a:t>y</a:t>
            </a:r>
            <a:r>
              <a:rPr sz="2400" b="1" spc="-14" dirty="0">
                <a:latin typeface="Arial"/>
                <a:cs typeface="Arial"/>
              </a:rPr>
              <a:t>-po</a:t>
            </a:r>
            <a:r>
              <a:rPr sz="2400" b="1" dirty="0">
                <a:latin typeface="Arial"/>
                <a:cs typeface="Arial"/>
              </a:rPr>
              <a:t>w</a:t>
            </a:r>
            <a:r>
              <a:rPr sz="2400" b="1" spc="-14" dirty="0">
                <a:latin typeface="Arial"/>
                <a:cs typeface="Arial"/>
              </a:rPr>
              <a:t>ered)</a:t>
            </a:r>
            <a:r>
              <a:rPr sz="2400" b="1" spc="41" dirty="0">
                <a:latin typeface="Arial"/>
                <a:cs typeface="Arial"/>
              </a:rPr>
              <a:t> </a:t>
            </a:r>
            <a:r>
              <a:rPr sz="2400" b="1" spc="-9" dirty="0">
                <a:latin typeface="Arial"/>
                <a:cs typeface="Arial"/>
              </a:rPr>
              <a:t>that</a:t>
            </a:r>
            <a:r>
              <a:rPr sz="2400" b="1" spc="18" dirty="0">
                <a:latin typeface="Arial"/>
                <a:cs typeface="Arial"/>
              </a:rPr>
              <a:t> </a:t>
            </a:r>
            <a:r>
              <a:rPr sz="2400" b="1" spc="-14" dirty="0">
                <a:latin typeface="Arial"/>
                <a:cs typeface="Arial"/>
              </a:rPr>
              <a:t>broadcasts signals</a:t>
            </a:r>
            <a:r>
              <a:rPr sz="2400" b="1" spc="9" dirty="0">
                <a:latin typeface="Arial"/>
                <a:cs typeface="Arial"/>
              </a:rPr>
              <a:t> </a:t>
            </a:r>
            <a:r>
              <a:rPr sz="2400" b="1" spc="-14" dirty="0">
                <a:latin typeface="Arial"/>
                <a:cs typeface="Arial"/>
              </a:rPr>
              <a:t>through</a:t>
            </a:r>
            <a:r>
              <a:rPr sz="2400" b="1" spc="36" dirty="0">
                <a:latin typeface="Arial"/>
                <a:cs typeface="Arial"/>
              </a:rPr>
              <a:t> </a:t>
            </a:r>
            <a:r>
              <a:rPr sz="2400" b="1" spc="-23" dirty="0">
                <a:latin typeface="Arial"/>
                <a:cs typeface="Arial"/>
              </a:rPr>
              <a:t>B</a:t>
            </a:r>
            <a:r>
              <a:rPr sz="2400" b="1" spc="-14" dirty="0">
                <a:latin typeface="Arial"/>
                <a:cs typeface="Arial"/>
              </a:rPr>
              <a:t>LE</a:t>
            </a:r>
            <a:r>
              <a:rPr sz="2400" b="1" spc="9" dirty="0">
                <a:latin typeface="Arial"/>
                <a:cs typeface="Arial"/>
              </a:rPr>
              <a:t> </a:t>
            </a:r>
            <a:r>
              <a:rPr sz="2400" b="1" spc="-14" dirty="0">
                <a:latin typeface="Arial"/>
                <a:cs typeface="Arial"/>
              </a:rPr>
              <a:t>technology</a:t>
            </a:r>
            <a:r>
              <a:rPr sz="2400" b="1" spc="32" dirty="0">
                <a:latin typeface="Arial"/>
                <a:cs typeface="Arial"/>
              </a:rPr>
              <a:t> </a:t>
            </a:r>
            <a:r>
              <a:rPr sz="2400" b="1" spc="-14" dirty="0">
                <a:latin typeface="Arial"/>
                <a:cs typeface="Arial"/>
              </a:rPr>
              <a:t>using</a:t>
            </a:r>
            <a:r>
              <a:rPr sz="2400" b="1" spc="23" dirty="0">
                <a:latin typeface="Arial"/>
                <a:cs typeface="Arial"/>
              </a:rPr>
              <a:t> </a:t>
            </a:r>
            <a:r>
              <a:rPr sz="2400" b="1" spc="-14" dirty="0">
                <a:latin typeface="Arial"/>
                <a:cs typeface="Arial"/>
              </a:rPr>
              <a:t>a</a:t>
            </a:r>
            <a:r>
              <a:rPr sz="2400" b="1" spc="-5" dirty="0">
                <a:latin typeface="Arial"/>
                <a:cs typeface="Arial"/>
              </a:rPr>
              <a:t> </a:t>
            </a:r>
            <a:r>
              <a:rPr sz="2400" b="1" spc="-23" dirty="0">
                <a:solidFill>
                  <a:srgbClr val="FF6600"/>
                </a:solidFill>
                <a:latin typeface="Arial"/>
                <a:cs typeface="Arial"/>
              </a:rPr>
              <a:t>B</a:t>
            </a:r>
            <a:r>
              <a:rPr sz="2400" b="1" spc="-14" dirty="0">
                <a:solidFill>
                  <a:srgbClr val="FF6600"/>
                </a:solidFill>
                <a:latin typeface="Arial"/>
                <a:cs typeface="Arial"/>
              </a:rPr>
              <a:t>luetooth</a:t>
            </a:r>
            <a:r>
              <a:rPr sz="2400" b="1" spc="36" dirty="0">
                <a:solidFill>
                  <a:srgbClr val="FF6600"/>
                </a:solidFill>
                <a:latin typeface="Arial"/>
                <a:cs typeface="Arial"/>
              </a:rPr>
              <a:t> </a:t>
            </a:r>
            <a:r>
              <a:rPr sz="2400" b="1" spc="-14" dirty="0">
                <a:solidFill>
                  <a:srgbClr val="FF6600"/>
                </a:solidFill>
                <a:latin typeface="Arial"/>
                <a:cs typeface="Arial"/>
              </a:rPr>
              <a:t>low energy</a:t>
            </a:r>
            <a:r>
              <a:rPr sz="2400" b="1" spc="9" dirty="0">
                <a:solidFill>
                  <a:srgbClr val="FF6600"/>
                </a:solidFill>
                <a:latin typeface="Arial"/>
                <a:cs typeface="Arial"/>
              </a:rPr>
              <a:t> </a:t>
            </a:r>
            <a:r>
              <a:rPr sz="2400" b="1" spc="-14" dirty="0">
                <a:solidFill>
                  <a:srgbClr val="FF6600"/>
                </a:solidFill>
                <a:latin typeface="Arial"/>
                <a:cs typeface="Arial"/>
              </a:rPr>
              <a:t>antenna</a:t>
            </a:r>
            <a:endParaRPr sz="2400" dirty="0">
              <a:latin typeface="Arial"/>
              <a:cs typeface="Arial"/>
            </a:endParaRPr>
          </a:p>
        </p:txBody>
      </p:sp>
    </p:spTree>
    <p:extLst>
      <p:ext uri="{BB962C8B-B14F-4D97-AF65-F5344CB8AC3E}">
        <p14:creationId xmlns:p14="http://schemas.microsoft.com/office/powerpoint/2010/main" val="3414517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949780" y="1928423"/>
            <a:ext cx="8290112" cy="3833564"/>
          </a:xfrm>
          <a:custGeom>
            <a:avLst/>
            <a:gdLst/>
            <a:ahLst/>
            <a:cxnLst/>
            <a:rect l="l" t="t" r="r" b="b"/>
            <a:pathLst>
              <a:path w="9134475" h="4224020">
                <a:moveTo>
                  <a:pt x="0" y="4223778"/>
                </a:moveTo>
                <a:lnTo>
                  <a:pt x="9134005" y="4223778"/>
                </a:lnTo>
                <a:lnTo>
                  <a:pt x="9134005" y="0"/>
                </a:lnTo>
                <a:lnTo>
                  <a:pt x="0" y="0"/>
                </a:lnTo>
                <a:lnTo>
                  <a:pt x="0" y="4223778"/>
                </a:lnTo>
                <a:close/>
              </a:path>
            </a:pathLst>
          </a:custGeom>
          <a:solidFill>
            <a:srgbClr val="FFFFFF"/>
          </a:solidFill>
        </p:spPr>
        <p:txBody>
          <a:bodyPr wrap="square" lIns="0" tIns="0" rIns="0" bIns="0" rtlCol="0"/>
          <a:lstStyle/>
          <a:p>
            <a:endParaRPr sz="1634"/>
          </a:p>
        </p:txBody>
      </p:sp>
      <p:sp>
        <p:nvSpPr>
          <p:cNvPr id="4" name="object 4"/>
          <p:cNvSpPr/>
          <p:nvPr/>
        </p:nvSpPr>
        <p:spPr>
          <a:xfrm>
            <a:off x="9107919" y="1351970"/>
            <a:ext cx="974043" cy="290295"/>
          </a:xfrm>
          <a:prstGeom prst="rect">
            <a:avLst/>
          </a:prstGeom>
          <a:blipFill>
            <a:blip r:embed="rId3" cstate="print"/>
            <a:stretch>
              <a:fillRect/>
            </a:stretch>
          </a:blipFill>
        </p:spPr>
        <p:txBody>
          <a:bodyPr wrap="square" lIns="0" tIns="0" rIns="0" bIns="0" rtlCol="0"/>
          <a:lstStyle/>
          <a:p>
            <a:endParaRPr sz="1634"/>
          </a:p>
        </p:txBody>
      </p:sp>
      <p:sp>
        <p:nvSpPr>
          <p:cNvPr id="5" name="object 5"/>
          <p:cNvSpPr txBox="1">
            <a:spLocks noGrp="1"/>
          </p:cNvSpPr>
          <p:nvPr>
            <p:ph type="title"/>
          </p:nvPr>
        </p:nvSpPr>
        <p:spPr>
          <a:xfrm>
            <a:off x="774700" y="594335"/>
            <a:ext cx="10778885"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B</a:t>
            </a:r>
            <a:r>
              <a:rPr spc="-14" dirty="0">
                <a:latin typeface="Arial"/>
                <a:cs typeface="Arial"/>
              </a:rPr>
              <a:t>lu</a:t>
            </a:r>
            <a:r>
              <a:rPr spc="-18" dirty="0">
                <a:latin typeface="Arial"/>
                <a:cs typeface="Arial"/>
              </a:rPr>
              <a:t>e</a:t>
            </a:r>
            <a:r>
              <a:rPr spc="-14" dirty="0">
                <a:latin typeface="Arial"/>
                <a:cs typeface="Arial"/>
              </a:rPr>
              <a:t>toot</a:t>
            </a:r>
            <a:r>
              <a:rPr spc="-18" dirty="0">
                <a:latin typeface="Arial"/>
                <a:cs typeface="Arial"/>
              </a:rPr>
              <a:t>h</a:t>
            </a:r>
          </a:p>
        </p:txBody>
      </p:sp>
      <p:sp>
        <p:nvSpPr>
          <p:cNvPr id="8" name="object 8"/>
          <p:cNvSpPr txBox="1"/>
          <p:nvPr/>
        </p:nvSpPr>
        <p:spPr>
          <a:xfrm>
            <a:off x="990600" y="2070516"/>
            <a:ext cx="10172700" cy="3526606"/>
          </a:xfrm>
          <a:prstGeom prst="rect">
            <a:avLst/>
          </a:prstGeom>
        </p:spPr>
        <p:txBody>
          <a:bodyPr vert="horz" wrap="square" lIns="0" tIns="0" rIns="0" bIns="0" rtlCol="0">
            <a:spAutoFit/>
          </a:bodyPr>
          <a:lstStyle/>
          <a:p>
            <a:pPr marL="11527"/>
            <a:r>
              <a:rPr sz="2800" b="1" dirty="0">
                <a:latin typeface="Arial"/>
                <a:cs typeface="Arial"/>
              </a:rPr>
              <a:t>B</a:t>
            </a:r>
            <a:r>
              <a:rPr sz="2800" b="1" spc="-14" dirty="0">
                <a:latin typeface="Arial"/>
                <a:cs typeface="Arial"/>
              </a:rPr>
              <a:t>lu</a:t>
            </a:r>
            <a:r>
              <a:rPr sz="2800" b="1" spc="5" dirty="0">
                <a:latin typeface="Arial"/>
                <a:cs typeface="Arial"/>
              </a:rPr>
              <a:t>e</a:t>
            </a:r>
            <a:r>
              <a:rPr sz="2800" b="1" spc="-5" dirty="0">
                <a:latin typeface="Arial"/>
                <a:cs typeface="Arial"/>
              </a:rPr>
              <a:t>t</a:t>
            </a:r>
            <a:r>
              <a:rPr sz="2800" b="1" spc="-14" dirty="0">
                <a:latin typeface="Arial"/>
                <a:cs typeface="Arial"/>
              </a:rPr>
              <a:t>oo</a:t>
            </a:r>
            <a:r>
              <a:rPr sz="2800" b="1" spc="-5" dirty="0">
                <a:latin typeface="Arial"/>
                <a:cs typeface="Arial"/>
              </a:rPr>
              <a:t>t</a:t>
            </a:r>
            <a:r>
              <a:rPr sz="2800" b="1" spc="-18" dirty="0">
                <a:latin typeface="Arial"/>
                <a:cs typeface="Arial"/>
              </a:rPr>
              <a:t>h</a:t>
            </a:r>
            <a:r>
              <a:rPr sz="2800" b="1" spc="-9" dirty="0">
                <a:latin typeface="Arial"/>
                <a:cs typeface="Arial"/>
              </a:rPr>
              <a:t> </a:t>
            </a:r>
            <a:r>
              <a:rPr sz="2800" b="1" dirty="0">
                <a:latin typeface="Arial"/>
                <a:cs typeface="Arial"/>
              </a:rPr>
              <a:t>B</a:t>
            </a:r>
            <a:r>
              <a:rPr sz="2800" b="1" spc="5" dirty="0">
                <a:latin typeface="Arial"/>
                <a:cs typeface="Arial"/>
              </a:rPr>
              <a:t>eac</a:t>
            </a:r>
            <a:r>
              <a:rPr sz="2800" b="1" spc="-27" dirty="0">
                <a:latin typeface="Arial"/>
                <a:cs typeface="Arial"/>
              </a:rPr>
              <a:t>on</a:t>
            </a:r>
            <a:r>
              <a:rPr sz="2800" b="1" dirty="0">
                <a:latin typeface="Arial"/>
                <a:cs typeface="Arial"/>
              </a:rPr>
              <a:t>s</a:t>
            </a:r>
            <a:endParaRPr sz="2800">
              <a:latin typeface="Arial"/>
              <a:cs typeface="Arial"/>
            </a:endParaRPr>
          </a:p>
          <a:p>
            <a:pPr marL="334269" marR="4611" indent="-310640">
              <a:spcBef>
                <a:spcPts val="1130"/>
              </a:spcBef>
              <a:buClr>
                <a:srgbClr val="3399FF"/>
              </a:buClr>
              <a:buFont typeface="Arial"/>
              <a:buChar char="•"/>
              <a:tabLst>
                <a:tab pos="334845" algn="l"/>
              </a:tabLst>
            </a:pPr>
            <a:r>
              <a:rPr sz="2400" b="1" spc="-18" dirty="0">
                <a:latin typeface="Arial"/>
                <a:cs typeface="Arial"/>
              </a:rPr>
              <a:t>Sma</a:t>
            </a:r>
            <a:r>
              <a:rPr sz="2400" b="1" spc="-14" dirty="0">
                <a:latin typeface="Arial"/>
                <a:cs typeface="Arial"/>
              </a:rPr>
              <a:t>rtphone</a:t>
            </a:r>
            <a:r>
              <a:rPr sz="2400" b="1" spc="-54" dirty="0">
                <a:latin typeface="Arial"/>
                <a:cs typeface="Arial"/>
              </a:rPr>
              <a:t> </a:t>
            </a:r>
            <a:r>
              <a:rPr sz="2400" b="1" spc="-23" dirty="0">
                <a:latin typeface="Arial"/>
                <a:cs typeface="Arial"/>
              </a:rPr>
              <a:t>A</a:t>
            </a:r>
            <a:r>
              <a:rPr sz="2400" b="1" spc="-14" dirty="0">
                <a:latin typeface="Arial"/>
                <a:cs typeface="Arial"/>
              </a:rPr>
              <a:t>pps</a:t>
            </a:r>
            <a:r>
              <a:rPr sz="2400" b="1" spc="18" dirty="0">
                <a:latin typeface="Arial"/>
                <a:cs typeface="Arial"/>
              </a:rPr>
              <a:t> </a:t>
            </a:r>
            <a:r>
              <a:rPr sz="2400" b="1" spc="-9" dirty="0">
                <a:solidFill>
                  <a:srgbClr val="FF6600"/>
                </a:solidFill>
                <a:latin typeface="Arial"/>
                <a:cs typeface="Arial"/>
              </a:rPr>
              <a:t>identify</a:t>
            </a:r>
            <a:r>
              <a:rPr sz="2400" b="1" spc="23" dirty="0">
                <a:solidFill>
                  <a:srgbClr val="FF6600"/>
                </a:solidFill>
                <a:latin typeface="Arial"/>
                <a:cs typeface="Arial"/>
              </a:rPr>
              <a:t> </a:t>
            </a:r>
            <a:r>
              <a:rPr sz="2400" b="1" spc="-14" dirty="0">
                <a:solidFill>
                  <a:srgbClr val="FF6600"/>
                </a:solidFill>
                <a:latin typeface="Arial"/>
                <a:cs typeface="Arial"/>
              </a:rPr>
              <a:t>the</a:t>
            </a:r>
            <a:r>
              <a:rPr sz="2400" b="1" spc="9" dirty="0">
                <a:solidFill>
                  <a:srgbClr val="FF6600"/>
                </a:solidFill>
                <a:latin typeface="Arial"/>
                <a:cs typeface="Arial"/>
              </a:rPr>
              <a:t> </a:t>
            </a:r>
            <a:r>
              <a:rPr sz="2400" b="1" spc="-14" dirty="0">
                <a:solidFill>
                  <a:srgbClr val="FF6600"/>
                </a:solidFill>
                <a:latin typeface="Arial"/>
                <a:cs typeface="Arial"/>
              </a:rPr>
              <a:t>location</a:t>
            </a:r>
            <a:r>
              <a:rPr sz="2400" b="1" spc="23" dirty="0">
                <a:solidFill>
                  <a:srgbClr val="FF6600"/>
                </a:solidFill>
                <a:latin typeface="Arial"/>
                <a:cs typeface="Arial"/>
              </a:rPr>
              <a:t> </a:t>
            </a:r>
            <a:r>
              <a:rPr sz="2400" b="1" spc="-14" dirty="0">
                <a:latin typeface="Arial"/>
                <a:cs typeface="Arial"/>
              </a:rPr>
              <a:t>of</a:t>
            </a:r>
            <a:r>
              <a:rPr sz="2400" b="1" spc="9" dirty="0">
                <a:latin typeface="Arial"/>
                <a:cs typeface="Arial"/>
              </a:rPr>
              <a:t> </a:t>
            </a:r>
            <a:r>
              <a:rPr sz="2400" b="1" spc="-14" dirty="0">
                <a:latin typeface="Arial"/>
                <a:cs typeface="Arial"/>
              </a:rPr>
              <a:t>the</a:t>
            </a:r>
            <a:r>
              <a:rPr sz="2400" b="1" spc="9" dirty="0">
                <a:latin typeface="Arial"/>
                <a:cs typeface="Arial"/>
              </a:rPr>
              <a:t> </a:t>
            </a:r>
            <a:r>
              <a:rPr sz="2400" b="1" spc="-23" dirty="0">
                <a:latin typeface="Arial"/>
                <a:cs typeface="Arial"/>
              </a:rPr>
              <a:t>B</a:t>
            </a:r>
            <a:r>
              <a:rPr sz="2400" b="1" spc="-14" dirty="0">
                <a:latin typeface="Arial"/>
                <a:cs typeface="Arial"/>
              </a:rPr>
              <a:t>eacon</a:t>
            </a:r>
            <a:r>
              <a:rPr sz="2400" b="1" spc="23" dirty="0">
                <a:latin typeface="Arial"/>
                <a:cs typeface="Arial"/>
              </a:rPr>
              <a:t> </a:t>
            </a:r>
            <a:r>
              <a:rPr sz="2400" b="1" spc="-14" dirty="0">
                <a:latin typeface="Arial"/>
                <a:cs typeface="Arial"/>
              </a:rPr>
              <a:t>device and</a:t>
            </a:r>
            <a:r>
              <a:rPr sz="2400" b="1" spc="14" dirty="0">
                <a:latin typeface="Arial"/>
                <a:cs typeface="Arial"/>
              </a:rPr>
              <a:t> </a:t>
            </a:r>
            <a:r>
              <a:rPr sz="2400" b="1" spc="-14" dirty="0">
                <a:latin typeface="Arial"/>
                <a:cs typeface="Arial"/>
              </a:rPr>
              <a:t>activate</a:t>
            </a:r>
            <a:r>
              <a:rPr sz="2400" b="1" spc="23" dirty="0">
                <a:latin typeface="Arial"/>
                <a:cs typeface="Arial"/>
              </a:rPr>
              <a:t> </a:t>
            </a:r>
            <a:r>
              <a:rPr sz="2400" b="1" spc="-14" dirty="0">
                <a:latin typeface="Arial"/>
                <a:cs typeface="Arial"/>
              </a:rPr>
              <a:t>location</a:t>
            </a:r>
            <a:r>
              <a:rPr sz="2400" b="1" spc="23" dirty="0">
                <a:latin typeface="Arial"/>
                <a:cs typeface="Arial"/>
              </a:rPr>
              <a:t> </a:t>
            </a:r>
            <a:r>
              <a:rPr sz="2400" b="1" spc="-14" dirty="0">
                <a:latin typeface="Arial"/>
                <a:cs typeface="Arial"/>
              </a:rPr>
              <a:t>specific</a:t>
            </a:r>
            <a:r>
              <a:rPr sz="2400" b="1" spc="9" dirty="0">
                <a:latin typeface="Arial"/>
                <a:cs typeface="Arial"/>
              </a:rPr>
              <a:t> </a:t>
            </a:r>
            <a:r>
              <a:rPr sz="2400" b="1" spc="-9" dirty="0">
                <a:latin typeface="Arial"/>
                <a:cs typeface="Arial"/>
              </a:rPr>
              <a:t>info</a:t>
            </a:r>
            <a:r>
              <a:rPr sz="2400" b="1" spc="-14" dirty="0">
                <a:latin typeface="Arial"/>
                <a:cs typeface="Arial"/>
              </a:rPr>
              <a:t>rmation</a:t>
            </a:r>
            <a:r>
              <a:rPr sz="2400" b="1" spc="36" dirty="0">
                <a:latin typeface="Arial"/>
                <a:cs typeface="Arial"/>
              </a:rPr>
              <a:t> </a:t>
            </a:r>
            <a:r>
              <a:rPr sz="2400" b="1" spc="-14" dirty="0">
                <a:latin typeface="Arial"/>
                <a:cs typeface="Arial"/>
              </a:rPr>
              <a:t>on</a:t>
            </a:r>
            <a:r>
              <a:rPr sz="2400" b="1" spc="14" dirty="0">
                <a:latin typeface="Arial"/>
                <a:cs typeface="Arial"/>
              </a:rPr>
              <a:t> </a:t>
            </a:r>
            <a:r>
              <a:rPr sz="2400" b="1" spc="-14" dirty="0">
                <a:latin typeface="Arial"/>
                <a:cs typeface="Arial"/>
              </a:rPr>
              <a:t>the smartphone</a:t>
            </a:r>
            <a:endParaRPr sz="2400">
              <a:latin typeface="Arial"/>
              <a:cs typeface="Arial"/>
            </a:endParaRPr>
          </a:p>
          <a:p>
            <a:pPr>
              <a:spcBef>
                <a:spcPts val="44"/>
              </a:spcBef>
              <a:buClr>
                <a:srgbClr val="3399FF"/>
              </a:buClr>
              <a:buFont typeface="Arial"/>
              <a:buChar char="•"/>
            </a:pPr>
            <a:endParaRPr sz="2800">
              <a:latin typeface="Times New Roman"/>
              <a:cs typeface="Times New Roman"/>
            </a:endParaRPr>
          </a:p>
          <a:p>
            <a:pPr marL="334269" indent="-310640">
              <a:lnSpc>
                <a:spcPts val="2396"/>
              </a:lnSpc>
              <a:buClr>
                <a:srgbClr val="3399FF"/>
              </a:buClr>
              <a:buFont typeface="Arial"/>
              <a:buChar char="•"/>
              <a:tabLst>
                <a:tab pos="334845" algn="l"/>
              </a:tabLst>
            </a:pPr>
            <a:r>
              <a:rPr sz="2400" b="1" spc="-23" dirty="0">
                <a:latin typeface="Arial"/>
                <a:cs typeface="Arial"/>
              </a:rPr>
              <a:t>B</a:t>
            </a:r>
            <a:r>
              <a:rPr sz="2400" b="1" spc="-14" dirty="0">
                <a:latin typeface="Arial"/>
                <a:cs typeface="Arial"/>
              </a:rPr>
              <a:t>eacons</a:t>
            </a:r>
            <a:r>
              <a:rPr sz="2400" b="1" spc="23" dirty="0">
                <a:latin typeface="Arial"/>
                <a:cs typeface="Arial"/>
              </a:rPr>
              <a:t> </a:t>
            </a:r>
            <a:r>
              <a:rPr sz="2400" b="1" spc="-14" dirty="0">
                <a:latin typeface="Arial"/>
                <a:cs typeface="Arial"/>
              </a:rPr>
              <a:t>are</a:t>
            </a:r>
            <a:r>
              <a:rPr sz="2400" b="1" dirty="0">
                <a:latin typeface="Arial"/>
                <a:cs typeface="Arial"/>
              </a:rPr>
              <a:t> </a:t>
            </a:r>
            <a:r>
              <a:rPr sz="2400" b="1" spc="-14" dirty="0">
                <a:latin typeface="Arial"/>
                <a:cs typeface="Arial"/>
              </a:rPr>
              <a:t>used</a:t>
            </a:r>
            <a:r>
              <a:rPr sz="2400" b="1" spc="14" dirty="0">
                <a:latin typeface="Arial"/>
                <a:cs typeface="Arial"/>
              </a:rPr>
              <a:t> </a:t>
            </a:r>
            <a:r>
              <a:rPr sz="2400" b="1" spc="-9" dirty="0">
                <a:latin typeface="Arial"/>
                <a:cs typeface="Arial"/>
              </a:rPr>
              <a:t>in</a:t>
            </a:r>
            <a:r>
              <a:rPr sz="2400" b="1" spc="14" dirty="0">
                <a:latin typeface="Arial"/>
                <a:cs typeface="Arial"/>
              </a:rPr>
              <a:t> </a:t>
            </a:r>
            <a:r>
              <a:rPr sz="2400" b="1" spc="-14" dirty="0">
                <a:latin typeface="Arial"/>
                <a:cs typeface="Arial"/>
              </a:rPr>
              <a:t>many</a:t>
            </a:r>
            <a:r>
              <a:rPr sz="2400" b="1" dirty="0">
                <a:latin typeface="Arial"/>
                <a:cs typeface="Arial"/>
              </a:rPr>
              <a:t> </a:t>
            </a:r>
            <a:r>
              <a:rPr sz="2400" b="1" spc="-14" dirty="0">
                <a:latin typeface="Arial"/>
                <a:cs typeface="Arial"/>
              </a:rPr>
              <a:t>location</a:t>
            </a:r>
            <a:r>
              <a:rPr sz="2400" b="1" spc="23" dirty="0">
                <a:latin typeface="Arial"/>
                <a:cs typeface="Arial"/>
              </a:rPr>
              <a:t> </a:t>
            </a:r>
            <a:r>
              <a:rPr sz="2400" b="1" spc="-14" dirty="0">
                <a:latin typeface="Arial"/>
                <a:cs typeface="Arial"/>
              </a:rPr>
              <a:t>based</a:t>
            </a:r>
            <a:r>
              <a:rPr sz="2400" b="1" spc="14" dirty="0">
                <a:latin typeface="Arial"/>
                <a:cs typeface="Arial"/>
              </a:rPr>
              <a:t> </a:t>
            </a:r>
            <a:r>
              <a:rPr sz="2400" b="1" spc="-14" dirty="0">
                <a:latin typeface="Arial"/>
                <a:cs typeface="Arial"/>
              </a:rPr>
              <a:t>applications</a:t>
            </a:r>
            <a:endParaRPr sz="2400">
              <a:latin typeface="Arial"/>
              <a:cs typeface="Arial"/>
            </a:endParaRPr>
          </a:p>
          <a:p>
            <a:pPr marL="748647" lvl="1" indent="-310640">
              <a:buClr>
                <a:srgbClr val="3399FF"/>
              </a:buClr>
              <a:buFont typeface="Arial"/>
              <a:buChar char="•"/>
              <a:tabLst>
                <a:tab pos="749224" algn="l"/>
              </a:tabLst>
            </a:pPr>
            <a:r>
              <a:rPr sz="2400" b="1" spc="-23" dirty="0">
                <a:latin typeface="Arial"/>
                <a:cs typeface="Arial"/>
              </a:rPr>
              <a:t>A</a:t>
            </a:r>
            <a:r>
              <a:rPr sz="2400" b="1" spc="-14" dirty="0">
                <a:latin typeface="Arial"/>
                <a:cs typeface="Arial"/>
              </a:rPr>
              <a:t>dvertisement</a:t>
            </a:r>
            <a:r>
              <a:rPr sz="2400" b="1" spc="18" dirty="0">
                <a:latin typeface="Arial"/>
                <a:cs typeface="Arial"/>
              </a:rPr>
              <a:t> </a:t>
            </a:r>
            <a:r>
              <a:rPr sz="2400" b="1" spc="-18" dirty="0">
                <a:latin typeface="Arial"/>
                <a:cs typeface="Arial"/>
              </a:rPr>
              <a:t>&amp;</a:t>
            </a:r>
            <a:r>
              <a:rPr sz="2400" b="1" spc="-5" dirty="0">
                <a:latin typeface="Arial"/>
                <a:cs typeface="Arial"/>
              </a:rPr>
              <a:t> </a:t>
            </a:r>
            <a:r>
              <a:rPr sz="2400" b="1" spc="-23" dirty="0">
                <a:latin typeface="Arial"/>
                <a:cs typeface="Arial"/>
              </a:rPr>
              <a:t>C</a:t>
            </a:r>
            <a:r>
              <a:rPr sz="2400" b="1" spc="-14" dirty="0">
                <a:latin typeface="Arial"/>
                <a:cs typeface="Arial"/>
              </a:rPr>
              <a:t>oupon</a:t>
            </a:r>
            <a:r>
              <a:rPr sz="2400" b="1" spc="36" dirty="0">
                <a:latin typeface="Arial"/>
                <a:cs typeface="Arial"/>
              </a:rPr>
              <a:t> </a:t>
            </a:r>
            <a:r>
              <a:rPr sz="2400" b="1" spc="-9" dirty="0">
                <a:latin typeface="Arial"/>
                <a:cs typeface="Arial"/>
              </a:rPr>
              <a:t>dist</a:t>
            </a:r>
            <a:r>
              <a:rPr sz="2400" b="1" spc="-14" dirty="0">
                <a:latin typeface="Arial"/>
                <a:cs typeface="Arial"/>
              </a:rPr>
              <a:t>ribution</a:t>
            </a:r>
            <a:endParaRPr sz="2400">
              <a:latin typeface="Arial"/>
              <a:cs typeface="Arial"/>
            </a:endParaRPr>
          </a:p>
          <a:p>
            <a:pPr marL="748647" lvl="1" indent="-310640">
              <a:buClr>
                <a:srgbClr val="3399FF"/>
              </a:buClr>
              <a:buFont typeface="Arial"/>
              <a:buChar char="•"/>
              <a:tabLst>
                <a:tab pos="749224" algn="l"/>
              </a:tabLst>
            </a:pPr>
            <a:r>
              <a:rPr sz="2400" b="1" spc="-23" dirty="0">
                <a:latin typeface="Arial"/>
                <a:cs typeface="Arial"/>
              </a:rPr>
              <a:t>H</a:t>
            </a:r>
            <a:r>
              <a:rPr sz="2400" b="1" spc="-14" dirty="0">
                <a:latin typeface="Arial"/>
                <a:cs typeface="Arial"/>
              </a:rPr>
              <a:t>ome</a:t>
            </a:r>
            <a:r>
              <a:rPr sz="2400" b="1" spc="-64" dirty="0">
                <a:latin typeface="Arial"/>
                <a:cs typeface="Arial"/>
              </a:rPr>
              <a:t> </a:t>
            </a:r>
            <a:r>
              <a:rPr sz="2400" b="1" spc="-23" dirty="0">
                <a:latin typeface="Arial"/>
                <a:cs typeface="Arial"/>
              </a:rPr>
              <a:t>A</a:t>
            </a:r>
            <a:r>
              <a:rPr sz="2400" b="1" spc="-14" dirty="0">
                <a:latin typeface="Arial"/>
                <a:cs typeface="Arial"/>
              </a:rPr>
              <a:t>utomation</a:t>
            </a:r>
            <a:r>
              <a:rPr sz="2400" b="1" spc="36" dirty="0">
                <a:latin typeface="Arial"/>
                <a:cs typeface="Arial"/>
              </a:rPr>
              <a:t> </a:t>
            </a:r>
            <a:r>
              <a:rPr sz="2400" b="1" spc="-14" dirty="0">
                <a:latin typeface="Arial"/>
                <a:cs typeface="Arial"/>
              </a:rPr>
              <a:t>S</a:t>
            </a:r>
            <a:r>
              <a:rPr sz="2400" b="1" spc="-36" dirty="0">
                <a:latin typeface="Arial"/>
                <a:cs typeface="Arial"/>
              </a:rPr>
              <a:t>y</a:t>
            </a:r>
            <a:r>
              <a:rPr sz="2400" b="1" spc="-14" dirty="0">
                <a:latin typeface="Arial"/>
                <a:cs typeface="Arial"/>
              </a:rPr>
              <a:t>stems</a:t>
            </a:r>
            <a:endParaRPr sz="2400">
              <a:latin typeface="Arial"/>
              <a:cs typeface="Arial"/>
            </a:endParaRPr>
          </a:p>
          <a:p>
            <a:pPr marL="748647" lvl="1" indent="-310640">
              <a:buClr>
                <a:srgbClr val="3399FF"/>
              </a:buClr>
              <a:buFont typeface="Arial"/>
              <a:buChar char="•"/>
              <a:tabLst>
                <a:tab pos="749224" algn="l"/>
              </a:tabLst>
            </a:pPr>
            <a:r>
              <a:rPr sz="2400" b="1" spc="-123" dirty="0">
                <a:latin typeface="Arial"/>
                <a:cs typeface="Arial"/>
              </a:rPr>
              <a:t>T</a:t>
            </a:r>
            <a:r>
              <a:rPr sz="2400" b="1" spc="-14" dirty="0">
                <a:latin typeface="Arial"/>
                <a:cs typeface="Arial"/>
              </a:rPr>
              <a:t>ranspor</a:t>
            </a:r>
            <a:r>
              <a:rPr sz="2400" b="1" spc="-9" dirty="0">
                <a:latin typeface="Arial"/>
                <a:cs typeface="Arial"/>
              </a:rPr>
              <a:t>tation</a:t>
            </a:r>
            <a:r>
              <a:rPr sz="2400" b="1" spc="45" dirty="0">
                <a:latin typeface="Arial"/>
                <a:cs typeface="Arial"/>
              </a:rPr>
              <a:t> </a:t>
            </a:r>
            <a:r>
              <a:rPr sz="2400" b="1" spc="-14" dirty="0">
                <a:latin typeface="Arial"/>
                <a:cs typeface="Arial"/>
              </a:rPr>
              <a:t>S</a:t>
            </a:r>
            <a:r>
              <a:rPr sz="2400" b="1" spc="-36" dirty="0">
                <a:latin typeface="Arial"/>
                <a:cs typeface="Arial"/>
              </a:rPr>
              <a:t>y</a:t>
            </a:r>
            <a:r>
              <a:rPr sz="2400" b="1" spc="-14" dirty="0">
                <a:latin typeface="Arial"/>
                <a:cs typeface="Arial"/>
              </a:rPr>
              <a:t>stems</a:t>
            </a:r>
            <a:endParaRPr sz="2400">
              <a:latin typeface="Arial"/>
              <a:cs typeface="Arial"/>
            </a:endParaRPr>
          </a:p>
          <a:p>
            <a:pPr marL="748647" lvl="1" indent="-310640">
              <a:buClr>
                <a:srgbClr val="3399FF"/>
              </a:buClr>
              <a:buFont typeface="Arial"/>
              <a:buChar char="•"/>
              <a:tabLst>
                <a:tab pos="749224" algn="l"/>
              </a:tabLst>
            </a:pPr>
            <a:r>
              <a:rPr sz="2400" b="1" spc="-14" dirty="0">
                <a:latin typeface="Arial"/>
                <a:cs typeface="Arial"/>
              </a:rPr>
              <a:t>Spor</a:t>
            </a:r>
            <a:r>
              <a:rPr sz="2400" b="1" spc="-9" dirty="0">
                <a:latin typeface="Arial"/>
                <a:cs typeface="Arial"/>
              </a:rPr>
              <a:t>t</a:t>
            </a:r>
            <a:r>
              <a:rPr sz="2400" b="1" spc="9" dirty="0">
                <a:latin typeface="Arial"/>
                <a:cs typeface="Arial"/>
              </a:rPr>
              <a:t> </a:t>
            </a:r>
            <a:r>
              <a:rPr sz="2400" b="1" spc="-14" dirty="0">
                <a:latin typeface="Arial"/>
                <a:cs typeface="Arial"/>
              </a:rPr>
              <a:t>Stadiums,</a:t>
            </a:r>
            <a:r>
              <a:rPr sz="2400" b="1" spc="14" dirty="0">
                <a:latin typeface="Arial"/>
                <a:cs typeface="Arial"/>
              </a:rPr>
              <a:t> </a:t>
            </a:r>
            <a:r>
              <a:rPr sz="2400" b="1" spc="-14" dirty="0">
                <a:latin typeface="Arial"/>
                <a:cs typeface="Arial"/>
              </a:rPr>
              <a:t>Stores,</a:t>
            </a:r>
            <a:r>
              <a:rPr sz="2400" b="1" spc="14" dirty="0">
                <a:latin typeface="Arial"/>
                <a:cs typeface="Arial"/>
              </a:rPr>
              <a:t> </a:t>
            </a:r>
            <a:r>
              <a:rPr sz="2400" b="1" spc="-9" dirty="0">
                <a:latin typeface="Arial"/>
                <a:cs typeface="Arial"/>
              </a:rPr>
              <a:t>etc.</a:t>
            </a:r>
            <a:endParaRPr sz="2400">
              <a:latin typeface="Arial"/>
              <a:cs typeface="Arial"/>
            </a:endParaRPr>
          </a:p>
        </p:txBody>
      </p:sp>
    </p:spTree>
    <p:extLst>
      <p:ext uri="{BB962C8B-B14F-4D97-AF65-F5344CB8AC3E}">
        <p14:creationId xmlns:p14="http://schemas.microsoft.com/office/powerpoint/2010/main" val="699963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660117" cy="4351338"/>
          </a:xfrm>
        </p:spPr>
        <p:txBody>
          <a:bodyPr>
            <a:normAutofit/>
          </a:bodyPr>
          <a:lstStyle/>
          <a:p>
            <a:pPr marL="0" indent="0">
              <a:buNone/>
            </a:pPr>
            <a:r>
              <a:rPr lang="en-US" b="1" dirty="0" smtClean="0"/>
              <a:t>iBeacon</a:t>
            </a:r>
            <a:r>
              <a:rPr lang="en-US" dirty="0"/>
              <a:t> </a:t>
            </a:r>
          </a:p>
          <a:p>
            <a:pPr lvl="1"/>
            <a:r>
              <a:rPr lang="en-US" b="1" dirty="0" smtClean="0"/>
              <a:t>Protocol developed by </a:t>
            </a:r>
            <a:r>
              <a:rPr lang="en-US" b="1" dirty="0" smtClean="0">
                <a:solidFill>
                  <a:srgbClr val="FF6600"/>
                </a:solidFill>
              </a:rPr>
              <a:t>Apple</a:t>
            </a:r>
            <a:r>
              <a:rPr lang="en-US" b="1" dirty="0" smtClean="0"/>
              <a:t> and introduced at the Apple Worldwide Developers Conference in 2013</a:t>
            </a:r>
          </a:p>
          <a:p>
            <a:pPr lvl="1"/>
            <a:r>
              <a:rPr lang="en-US" b="1" dirty="0" smtClean="0"/>
              <a:t>BLE </a:t>
            </a:r>
            <a:r>
              <a:rPr lang="en-US" b="1" dirty="0"/>
              <a:t>devices that </a:t>
            </a:r>
            <a:r>
              <a:rPr lang="en-US" b="1" dirty="0">
                <a:solidFill>
                  <a:srgbClr val="FF6600"/>
                </a:solidFill>
              </a:rPr>
              <a:t>broadcast</a:t>
            </a:r>
            <a:r>
              <a:rPr lang="en-US" b="1" dirty="0"/>
              <a:t> their identifier to nearby portable electronic </a:t>
            </a:r>
            <a:r>
              <a:rPr lang="en-US" b="1" dirty="0" smtClean="0"/>
              <a:t>devices</a:t>
            </a:r>
          </a:p>
          <a:p>
            <a:pPr lvl="1"/>
            <a:r>
              <a:rPr lang="en-US" b="1" dirty="0" smtClean="0">
                <a:solidFill>
                  <a:srgbClr val="FF6600"/>
                </a:solidFill>
              </a:rPr>
              <a:t>UUID</a:t>
            </a:r>
            <a:r>
              <a:rPr lang="en-US" b="1" dirty="0" smtClean="0"/>
              <a:t> (Universally </a:t>
            </a:r>
            <a:r>
              <a:rPr lang="en-US" b="1" dirty="0"/>
              <a:t>U</a:t>
            </a:r>
            <a:r>
              <a:rPr lang="en-US" b="1" dirty="0" smtClean="0"/>
              <a:t>nique Identifier)</a:t>
            </a:r>
            <a:r>
              <a:rPr lang="en-US" b="1" dirty="0"/>
              <a:t> </a:t>
            </a:r>
            <a:endParaRPr lang="en-US" b="1" dirty="0" smtClean="0"/>
          </a:p>
          <a:p>
            <a:pPr lvl="1"/>
            <a:r>
              <a:rPr lang="en-US" b="1" dirty="0"/>
              <a:t>A</a:t>
            </a:r>
            <a:r>
              <a:rPr lang="en-US" b="1" dirty="0" smtClean="0"/>
              <a:t>pplication </a:t>
            </a:r>
            <a:r>
              <a:rPr lang="en-US" b="1" dirty="0"/>
              <a:t>is distributing messages at a specific Point of Interest, </a:t>
            </a:r>
            <a:r>
              <a:rPr lang="en-US" b="1" dirty="0" smtClean="0"/>
              <a:t>such as a </a:t>
            </a:r>
            <a:r>
              <a:rPr lang="en-US" b="1" dirty="0"/>
              <a:t>store, a bus stop, a </a:t>
            </a:r>
            <a:r>
              <a:rPr lang="en-US" b="1" dirty="0" smtClean="0"/>
              <a:t>room, a </a:t>
            </a:r>
            <a:r>
              <a:rPr lang="en-US" b="1" dirty="0"/>
              <a:t>piece of </a:t>
            </a:r>
            <a:r>
              <a:rPr lang="en-US" b="1" dirty="0" smtClean="0"/>
              <a:t>furniture, </a:t>
            </a:r>
            <a:r>
              <a:rPr lang="en-US" b="1" dirty="0"/>
              <a:t>or a vending machine. </a:t>
            </a:r>
            <a:endParaRPr lang="en-US" b="1" dirty="0" smtClean="0"/>
          </a:p>
          <a:p>
            <a:pPr lvl="2"/>
            <a:r>
              <a:rPr lang="en-US" b="1" dirty="0" smtClean="0"/>
              <a:t>similar </a:t>
            </a:r>
            <a:r>
              <a:rPr lang="en-US" b="1" dirty="0"/>
              <a:t>to previously used </a:t>
            </a:r>
            <a:r>
              <a:rPr lang="en-US" b="1" dirty="0" err="1"/>
              <a:t>geopush</a:t>
            </a:r>
            <a:r>
              <a:rPr lang="en-US" b="1" dirty="0"/>
              <a:t> technology based on GPS, but </a:t>
            </a:r>
            <a:r>
              <a:rPr lang="en-US" b="1" dirty="0">
                <a:solidFill>
                  <a:srgbClr val="FF6600"/>
                </a:solidFill>
              </a:rPr>
              <a:t>with a much reduced impact on battery life and better precision</a:t>
            </a:r>
            <a:r>
              <a:rPr lang="en-US" b="1" dirty="0"/>
              <a:t>.</a:t>
            </a:r>
          </a:p>
          <a:p>
            <a:endParaRPr lang="en-US" dirty="0"/>
          </a:p>
        </p:txBody>
      </p:sp>
      <p:sp>
        <p:nvSpPr>
          <p:cNvPr id="4" name="object 5"/>
          <p:cNvSpPr txBox="1">
            <a:spLocks noGrp="1"/>
          </p:cNvSpPr>
          <p:nvPr>
            <p:ph type="title"/>
          </p:nvPr>
        </p:nvSpPr>
        <p:spPr>
          <a:xfrm>
            <a:off x="774700" y="594335"/>
            <a:ext cx="10778885"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B</a:t>
            </a:r>
            <a:r>
              <a:rPr spc="-14" dirty="0">
                <a:latin typeface="Arial"/>
                <a:cs typeface="Arial"/>
              </a:rPr>
              <a:t>lu</a:t>
            </a:r>
            <a:r>
              <a:rPr spc="-18" dirty="0">
                <a:latin typeface="Arial"/>
                <a:cs typeface="Arial"/>
              </a:rPr>
              <a:t>e</a:t>
            </a:r>
            <a:r>
              <a:rPr spc="-14" dirty="0">
                <a:latin typeface="Arial"/>
                <a:cs typeface="Arial"/>
              </a:rPr>
              <a:t>toot</a:t>
            </a:r>
            <a:r>
              <a:rPr spc="-18" dirty="0">
                <a:latin typeface="Arial"/>
                <a:cs typeface="Arial"/>
              </a:rPr>
              <a:t>h</a:t>
            </a:r>
          </a:p>
        </p:txBody>
      </p:sp>
    </p:spTree>
    <p:extLst>
      <p:ext uri="{BB962C8B-B14F-4D97-AF65-F5344CB8AC3E}">
        <p14:creationId xmlns:p14="http://schemas.microsoft.com/office/powerpoint/2010/main" val="11293819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9107919" y="1351970"/>
            <a:ext cx="974043" cy="290295"/>
          </a:xfrm>
          <a:prstGeom prst="rect">
            <a:avLst/>
          </a:prstGeom>
          <a:blipFill>
            <a:blip r:embed="rId3" cstate="print"/>
            <a:stretch>
              <a:fillRect/>
            </a:stretch>
          </a:blipFill>
        </p:spPr>
        <p:txBody>
          <a:bodyPr wrap="square" lIns="0" tIns="0" rIns="0" bIns="0" rtlCol="0"/>
          <a:lstStyle/>
          <a:p>
            <a:endParaRPr sz="1634"/>
          </a:p>
        </p:txBody>
      </p:sp>
      <p:sp>
        <p:nvSpPr>
          <p:cNvPr id="5" name="object 5"/>
          <p:cNvSpPr txBox="1">
            <a:spLocks noGrp="1"/>
          </p:cNvSpPr>
          <p:nvPr>
            <p:ph type="title"/>
          </p:nvPr>
        </p:nvSpPr>
        <p:spPr>
          <a:xfrm>
            <a:off x="723900" y="594335"/>
            <a:ext cx="10829685"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B</a:t>
            </a:r>
            <a:r>
              <a:rPr spc="-14" dirty="0">
                <a:latin typeface="Arial"/>
                <a:cs typeface="Arial"/>
              </a:rPr>
              <a:t>lu</a:t>
            </a:r>
            <a:r>
              <a:rPr spc="-18" dirty="0">
                <a:latin typeface="Arial"/>
                <a:cs typeface="Arial"/>
              </a:rPr>
              <a:t>e</a:t>
            </a:r>
            <a:r>
              <a:rPr spc="-14" dirty="0">
                <a:latin typeface="Arial"/>
                <a:cs typeface="Arial"/>
              </a:rPr>
              <a:t>toot</a:t>
            </a:r>
            <a:r>
              <a:rPr spc="-18" dirty="0">
                <a:latin typeface="Arial"/>
                <a:cs typeface="Arial"/>
              </a:rPr>
              <a:t>h</a:t>
            </a:r>
          </a:p>
        </p:txBody>
      </p:sp>
      <p:sp>
        <p:nvSpPr>
          <p:cNvPr id="8" name="object 8"/>
          <p:cNvSpPr txBox="1"/>
          <p:nvPr/>
        </p:nvSpPr>
        <p:spPr>
          <a:xfrm>
            <a:off x="952500" y="2070517"/>
            <a:ext cx="10160000" cy="2993127"/>
          </a:xfrm>
          <a:prstGeom prst="rect">
            <a:avLst/>
          </a:prstGeom>
        </p:spPr>
        <p:txBody>
          <a:bodyPr vert="horz" wrap="square" lIns="0" tIns="0" rIns="0" bIns="0" rtlCol="0">
            <a:spAutoFit/>
          </a:bodyPr>
          <a:lstStyle/>
          <a:p>
            <a:pPr marL="11527"/>
            <a:r>
              <a:rPr sz="2800" b="1" dirty="0">
                <a:latin typeface="Arial"/>
                <a:cs typeface="Arial"/>
              </a:rPr>
              <a:t>B</a:t>
            </a:r>
            <a:r>
              <a:rPr sz="2800" b="1" spc="-14" dirty="0">
                <a:latin typeface="Arial"/>
                <a:cs typeface="Arial"/>
              </a:rPr>
              <a:t>lu</a:t>
            </a:r>
            <a:r>
              <a:rPr sz="2800" b="1" spc="5" dirty="0">
                <a:latin typeface="Arial"/>
                <a:cs typeface="Arial"/>
              </a:rPr>
              <a:t>e</a:t>
            </a:r>
            <a:r>
              <a:rPr sz="2800" b="1" spc="-5" dirty="0">
                <a:latin typeface="Arial"/>
                <a:cs typeface="Arial"/>
              </a:rPr>
              <a:t>t</a:t>
            </a:r>
            <a:r>
              <a:rPr sz="2800" b="1" spc="-14" dirty="0">
                <a:latin typeface="Arial"/>
                <a:cs typeface="Arial"/>
              </a:rPr>
              <a:t>oo</a:t>
            </a:r>
            <a:r>
              <a:rPr sz="2800" b="1" spc="-5" dirty="0">
                <a:latin typeface="Arial"/>
                <a:cs typeface="Arial"/>
              </a:rPr>
              <a:t>t</a:t>
            </a:r>
            <a:r>
              <a:rPr sz="2800" b="1" spc="-18" dirty="0">
                <a:latin typeface="Arial"/>
                <a:cs typeface="Arial"/>
              </a:rPr>
              <a:t>h</a:t>
            </a:r>
            <a:r>
              <a:rPr sz="2800" b="1" spc="-9" dirty="0">
                <a:latin typeface="Arial"/>
                <a:cs typeface="Arial"/>
              </a:rPr>
              <a:t> </a:t>
            </a:r>
            <a:r>
              <a:rPr sz="2800" b="1" spc="5" dirty="0">
                <a:latin typeface="Arial"/>
                <a:cs typeface="Arial"/>
              </a:rPr>
              <a:t>4</a:t>
            </a:r>
            <a:r>
              <a:rPr sz="2800" b="1" spc="-14" dirty="0">
                <a:latin typeface="Arial"/>
                <a:cs typeface="Arial"/>
              </a:rPr>
              <a:t>.</a:t>
            </a:r>
            <a:r>
              <a:rPr sz="2800" b="1" dirty="0">
                <a:latin typeface="Arial"/>
                <a:cs typeface="Arial"/>
              </a:rPr>
              <a:t>1</a:t>
            </a:r>
            <a:endParaRPr sz="2800">
              <a:latin typeface="Arial"/>
              <a:cs typeface="Arial"/>
            </a:endParaRPr>
          </a:p>
          <a:p>
            <a:pPr marL="334269" indent="-310640">
              <a:spcBef>
                <a:spcPts val="1502"/>
              </a:spcBef>
              <a:buClr>
                <a:srgbClr val="3399FF"/>
              </a:buClr>
              <a:buFont typeface="Arial"/>
              <a:buChar char="•"/>
              <a:tabLst>
                <a:tab pos="334845" algn="l"/>
              </a:tabLst>
            </a:pPr>
            <a:r>
              <a:rPr sz="2400" b="1" spc="-23" dirty="0">
                <a:latin typeface="Arial"/>
                <a:cs typeface="Arial"/>
              </a:rPr>
              <a:t>B</a:t>
            </a:r>
            <a:r>
              <a:rPr sz="2400" b="1" spc="-14" dirty="0">
                <a:latin typeface="Arial"/>
                <a:cs typeface="Arial"/>
              </a:rPr>
              <a:t>luetooth</a:t>
            </a:r>
            <a:r>
              <a:rPr sz="2400" b="1" spc="36" dirty="0">
                <a:latin typeface="Arial"/>
                <a:cs typeface="Arial"/>
              </a:rPr>
              <a:t> </a:t>
            </a:r>
            <a:r>
              <a:rPr sz="2400" b="1" spc="-14" dirty="0">
                <a:latin typeface="Arial"/>
                <a:cs typeface="Arial"/>
              </a:rPr>
              <a:t>Specification</a:t>
            </a:r>
            <a:r>
              <a:rPr sz="2400" b="1" spc="36" dirty="0">
                <a:latin typeface="Arial"/>
                <a:cs typeface="Arial"/>
              </a:rPr>
              <a:t> </a:t>
            </a:r>
            <a:r>
              <a:rPr sz="2400" b="1" spc="-14" dirty="0">
                <a:latin typeface="Arial"/>
                <a:cs typeface="Arial"/>
              </a:rPr>
              <a:t>4.1</a:t>
            </a:r>
            <a:r>
              <a:rPr sz="2400" b="1" dirty="0">
                <a:latin typeface="Arial"/>
                <a:cs typeface="Arial"/>
              </a:rPr>
              <a:t> w</a:t>
            </a:r>
            <a:r>
              <a:rPr sz="2400" b="1" spc="-14" dirty="0">
                <a:latin typeface="Arial"/>
                <a:cs typeface="Arial"/>
              </a:rPr>
              <a:t>as adopted</a:t>
            </a:r>
            <a:r>
              <a:rPr sz="2400" b="1" spc="36" dirty="0">
                <a:latin typeface="Arial"/>
                <a:cs typeface="Arial"/>
              </a:rPr>
              <a:t> </a:t>
            </a:r>
            <a:r>
              <a:rPr sz="2400" b="1" spc="-9" dirty="0">
                <a:latin typeface="Arial"/>
                <a:cs typeface="Arial"/>
              </a:rPr>
              <a:t>in</a:t>
            </a:r>
            <a:r>
              <a:rPr sz="2400" b="1" spc="14" dirty="0">
                <a:latin typeface="Arial"/>
                <a:cs typeface="Arial"/>
              </a:rPr>
              <a:t> </a:t>
            </a:r>
            <a:r>
              <a:rPr sz="2400" b="1" spc="-23" dirty="0">
                <a:latin typeface="Arial"/>
                <a:cs typeface="Arial"/>
              </a:rPr>
              <a:t>D</a:t>
            </a:r>
            <a:r>
              <a:rPr sz="2400" b="1" spc="-14" dirty="0">
                <a:latin typeface="Arial"/>
                <a:cs typeface="Arial"/>
              </a:rPr>
              <a:t>ecember</a:t>
            </a:r>
            <a:r>
              <a:rPr sz="2400" b="1" spc="-5" dirty="0">
                <a:latin typeface="Arial"/>
                <a:cs typeface="Arial"/>
              </a:rPr>
              <a:t> </a:t>
            </a:r>
            <a:r>
              <a:rPr sz="2400" b="1" spc="-14" dirty="0">
                <a:solidFill>
                  <a:srgbClr val="FF6600"/>
                </a:solidFill>
                <a:latin typeface="Arial"/>
                <a:cs typeface="Arial"/>
              </a:rPr>
              <a:t>2013</a:t>
            </a:r>
            <a:endParaRPr sz="2400">
              <a:latin typeface="Arial"/>
              <a:cs typeface="Arial"/>
            </a:endParaRPr>
          </a:p>
          <a:p>
            <a:pPr marL="334269" marR="4611" indent="-310640">
              <a:spcBef>
                <a:spcPts val="1193"/>
              </a:spcBef>
              <a:buClr>
                <a:srgbClr val="3399FF"/>
              </a:buClr>
              <a:buFont typeface="Arial"/>
              <a:buChar char="•"/>
              <a:tabLst>
                <a:tab pos="334845" algn="l"/>
              </a:tabLst>
            </a:pPr>
            <a:r>
              <a:rPr sz="2400" b="1" spc="-14" dirty="0">
                <a:latin typeface="Arial"/>
                <a:cs typeface="Arial"/>
              </a:rPr>
              <a:t>Incremental</a:t>
            </a:r>
            <a:r>
              <a:rPr sz="2400" b="1" spc="14" dirty="0">
                <a:latin typeface="Arial"/>
                <a:cs typeface="Arial"/>
              </a:rPr>
              <a:t> </a:t>
            </a:r>
            <a:r>
              <a:rPr sz="2400" b="1" spc="-9" dirty="0">
                <a:solidFill>
                  <a:srgbClr val="FF6600"/>
                </a:solidFill>
                <a:latin typeface="Arial"/>
                <a:cs typeface="Arial"/>
              </a:rPr>
              <a:t>soft</a:t>
            </a:r>
            <a:r>
              <a:rPr sz="2400" b="1" dirty="0">
                <a:solidFill>
                  <a:srgbClr val="FF6600"/>
                </a:solidFill>
                <a:latin typeface="Arial"/>
                <a:cs typeface="Arial"/>
              </a:rPr>
              <a:t>w</a:t>
            </a:r>
            <a:r>
              <a:rPr sz="2400" b="1" spc="-14" dirty="0">
                <a:solidFill>
                  <a:srgbClr val="FF6600"/>
                </a:solidFill>
                <a:latin typeface="Arial"/>
                <a:cs typeface="Arial"/>
              </a:rPr>
              <a:t>are</a:t>
            </a:r>
            <a:r>
              <a:rPr sz="2400" b="1" spc="9" dirty="0">
                <a:solidFill>
                  <a:srgbClr val="FF6600"/>
                </a:solidFill>
                <a:latin typeface="Arial"/>
                <a:cs typeface="Arial"/>
              </a:rPr>
              <a:t> </a:t>
            </a:r>
            <a:r>
              <a:rPr sz="2400" b="1" spc="-14" dirty="0">
                <a:solidFill>
                  <a:srgbClr val="FF6600"/>
                </a:solidFill>
                <a:latin typeface="Arial"/>
                <a:cs typeface="Arial"/>
              </a:rPr>
              <a:t>update</a:t>
            </a:r>
            <a:r>
              <a:rPr sz="2400" b="1" spc="23" dirty="0">
                <a:solidFill>
                  <a:srgbClr val="FF6600"/>
                </a:solidFill>
                <a:latin typeface="Arial"/>
                <a:cs typeface="Arial"/>
              </a:rPr>
              <a:t> </a:t>
            </a:r>
            <a:r>
              <a:rPr sz="2400" b="1" spc="-14" dirty="0">
                <a:latin typeface="Arial"/>
                <a:cs typeface="Arial"/>
              </a:rPr>
              <a:t>to</a:t>
            </a:r>
            <a:r>
              <a:rPr sz="2400" b="1" spc="14" dirty="0">
                <a:latin typeface="Arial"/>
                <a:cs typeface="Arial"/>
              </a:rPr>
              <a:t> </a:t>
            </a:r>
            <a:r>
              <a:rPr sz="2400" b="1" spc="-23" dirty="0">
                <a:latin typeface="Arial"/>
                <a:cs typeface="Arial"/>
              </a:rPr>
              <a:t>B</a:t>
            </a:r>
            <a:r>
              <a:rPr sz="2400" b="1" spc="-14" dirty="0">
                <a:latin typeface="Arial"/>
                <a:cs typeface="Arial"/>
              </a:rPr>
              <a:t>luetooth</a:t>
            </a:r>
            <a:r>
              <a:rPr sz="2400" b="1" spc="36" dirty="0">
                <a:latin typeface="Arial"/>
                <a:cs typeface="Arial"/>
              </a:rPr>
              <a:t> </a:t>
            </a:r>
            <a:r>
              <a:rPr sz="2400" b="1" spc="-14" dirty="0">
                <a:latin typeface="Arial"/>
                <a:cs typeface="Arial"/>
              </a:rPr>
              <a:t>Specification</a:t>
            </a:r>
            <a:r>
              <a:rPr sz="2400" b="1" spc="36" dirty="0">
                <a:latin typeface="Arial"/>
                <a:cs typeface="Arial"/>
              </a:rPr>
              <a:t> </a:t>
            </a:r>
            <a:r>
              <a:rPr sz="2400" b="1" spc="-14" dirty="0">
                <a:latin typeface="Arial"/>
                <a:cs typeface="Arial"/>
              </a:rPr>
              <a:t>v4.0</a:t>
            </a:r>
            <a:r>
              <a:rPr sz="2400" b="1" spc="-9" dirty="0">
                <a:latin typeface="Arial"/>
                <a:cs typeface="Arial"/>
              </a:rPr>
              <a:t> (no</a:t>
            </a:r>
            <a:r>
              <a:rPr sz="2400" b="1" spc="14" dirty="0">
                <a:latin typeface="Arial"/>
                <a:cs typeface="Arial"/>
              </a:rPr>
              <a:t> </a:t>
            </a:r>
            <a:r>
              <a:rPr sz="2400" b="1" spc="-14" dirty="0">
                <a:latin typeface="Arial"/>
                <a:cs typeface="Arial"/>
              </a:rPr>
              <a:t>hard</a:t>
            </a:r>
            <a:r>
              <a:rPr sz="2400" b="1" dirty="0">
                <a:latin typeface="Arial"/>
                <a:cs typeface="Arial"/>
              </a:rPr>
              <a:t>w</a:t>
            </a:r>
            <a:r>
              <a:rPr sz="2400" b="1" spc="-14" dirty="0">
                <a:latin typeface="Arial"/>
                <a:cs typeface="Arial"/>
              </a:rPr>
              <a:t>are</a:t>
            </a:r>
            <a:r>
              <a:rPr sz="2400" b="1" dirty="0">
                <a:latin typeface="Arial"/>
                <a:cs typeface="Arial"/>
              </a:rPr>
              <a:t> </a:t>
            </a:r>
            <a:r>
              <a:rPr sz="2400" b="1" spc="-14" dirty="0">
                <a:latin typeface="Arial"/>
                <a:cs typeface="Arial"/>
              </a:rPr>
              <a:t>updates)</a:t>
            </a:r>
            <a:endParaRPr sz="2400">
              <a:latin typeface="Arial"/>
              <a:cs typeface="Arial"/>
            </a:endParaRPr>
          </a:p>
          <a:p>
            <a:pPr marL="748647" lvl="1" indent="-310640">
              <a:buClr>
                <a:srgbClr val="3399FF"/>
              </a:buClr>
              <a:buFont typeface="Arial"/>
              <a:buChar char="•"/>
              <a:tabLst>
                <a:tab pos="749224" algn="l"/>
              </a:tabLst>
            </a:pPr>
            <a:r>
              <a:rPr sz="2400" b="1" spc="-14" dirty="0">
                <a:latin typeface="Arial"/>
                <a:cs typeface="Arial"/>
              </a:rPr>
              <a:t>Increased</a:t>
            </a:r>
            <a:r>
              <a:rPr sz="2400" b="1" spc="14" dirty="0">
                <a:latin typeface="Arial"/>
                <a:cs typeface="Arial"/>
              </a:rPr>
              <a:t> </a:t>
            </a:r>
            <a:r>
              <a:rPr sz="2400" b="1" spc="-14" dirty="0">
                <a:solidFill>
                  <a:srgbClr val="FF6600"/>
                </a:solidFill>
                <a:latin typeface="Arial"/>
                <a:cs typeface="Arial"/>
              </a:rPr>
              <a:t>co-existence</a:t>
            </a:r>
            <a:r>
              <a:rPr sz="2400" b="1" spc="36" dirty="0">
                <a:solidFill>
                  <a:srgbClr val="FF6600"/>
                </a:solidFill>
                <a:latin typeface="Arial"/>
                <a:cs typeface="Arial"/>
              </a:rPr>
              <a:t> </a:t>
            </a:r>
            <a:r>
              <a:rPr sz="2400" b="1" spc="-14" dirty="0">
                <a:latin typeface="Arial"/>
                <a:cs typeface="Arial"/>
              </a:rPr>
              <a:t>suppor</a:t>
            </a:r>
            <a:r>
              <a:rPr sz="2400" b="1" spc="-9" dirty="0">
                <a:latin typeface="Arial"/>
                <a:cs typeface="Arial"/>
              </a:rPr>
              <a:t>t</a:t>
            </a:r>
            <a:r>
              <a:rPr sz="2400" b="1" spc="18" dirty="0">
                <a:latin typeface="Arial"/>
                <a:cs typeface="Arial"/>
              </a:rPr>
              <a:t> </a:t>
            </a:r>
            <a:r>
              <a:rPr sz="2400" b="1" spc="-9" dirty="0">
                <a:latin typeface="Arial"/>
                <a:cs typeface="Arial"/>
              </a:rPr>
              <a:t>for</a:t>
            </a:r>
            <a:r>
              <a:rPr sz="2400" b="1" spc="5" dirty="0">
                <a:latin typeface="Arial"/>
                <a:cs typeface="Arial"/>
              </a:rPr>
              <a:t> </a:t>
            </a:r>
            <a:r>
              <a:rPr sz="2400" b="1" spc="-163" dirty="0">
                <a:solidFill>
                  <a:srgbClr val="FF6600"/>
                </a:solidFill>
                <a:latin typeface="Arial"/>
                <a:cs typeface="Arial"/>
              </a:rPr>
              <a:t>L</a:t>
            </a:r>
            <a:r>
              <a:rPr sz="2400" b="1" spc="-14" dirty="0">
                <a:solidFill>
                  <a:srgbClr val="FF6600"/>
                </a:solidFill>
                <a:latin typeface="Arial"/>
                <a:cs typeface="Arial"/>
              </a:rPr>
              <a:t>TE</a:t>
            </a:r>
            <a:endParaRPr sz="2400">
              <a:latin typeface="Arial"/>
              <a:cs typeface="Arial"/>
            </a:endParaRPr>
          </a:p>
          <a:p>
            <a:pPr marL="748647" lvl="1" indent="-310640">
              <a:buClr>
                <a:srgbClr val="3399FF"/>
              </a:buClr>
              <a:buFont typeface="Arial"/>
              <a:buChar char="•"/>
              <a:tabLst>
                <a:tab pos="749224" algn="l"/>
              </a:tabLst>
            </a:pPr>
            <a:r>
              <a:rPr sz="2400" b="1" spc="-23" dirty="0">
                <a:solidFill>
                  <a:srgbClr val="FF6600"/>
                </a:solidFill>
                <a:latin typeface="Arial"/>
                <a:cs typeface="Arial"/>
              </a:rPr>
              <a:t>B</a:t>
            </a:r>
            <a:r>
              <a:rPr sz="2400" b="1" spc="-14" dirty="0">
                <a:solidFill>
                  <a:srgbClr val="FF6600"/>
                </a:solidFill>
                <a:latin typeface="Arial"/>
                <a:cs typeface="Arial"/>
              </a:rPr>
              <a:t>ulk</a:t>
            </a:r>
            <a:r>
              <a:rPr sz="2400" b="1" spc="9" dirty="0">
                <a:solidFill>
                  <a:srgbClr val="FF6600"/>
                </a:solidFill>
                <a:latin typeface="Arial"/>
                <a:cs typeface="Arial"/>
              </a:rPr>
              <a:t> </a:t>
            </a:r>
            <a:r>
              <a:rPr sz="2400" b="1" spc="-14" dirty="0">
                <a:solidFill>
                  <a:srgbClr val="FF6600"/>
                </a:solidFill>
                <a:latin typeface="Arial"/>
                <a:cs typeface="Arial"/>
              </a:rPr>
              <a:t>data</a:t>
            </a:r>
            <a:r>
              <a:rPr sz="2400" b="1" spc="14" dirty="0">
                <a:solidFill>
                  <a:srgbClr val="FF6600"/>
                </a:solidFill>
                <a:latin typeface="Arial"/>
                <a:cs typeface="Arial"/>
              </a:rPr>
              <a:t> </a:t>
            </a:r>
            <a:r>
              <a:rPr sz="2400" b="1" spc="-14" dirty="0">
                <a:latin typeface="Arial"/>
                <a:cs typeface="Arial"/>
              </a:rPr>
              <a:t>exchange</a:t>
            </a:r>
            <a:r>
              <a:rPr sz="2400" b="1" spc="23" dirty="0">
                <a:latin typeface="Arial"/>
                <a:cs typeface="Arial"/>
              </a:rPr>
              <a:t> </a:t>
            </a:r>
            <a:r>
              <a:rPr sz="2400" b="1" spc="-14" dirty="0">
                <a:latin typeface="Arial"/>
                <a:cs typeface="Arial"/>
              </a:rPr>
              <a:t>rate</a:t>
            </a:r>
            <a:r>
              <a:rPr sz="2400" b="1" spc="9" dirty="0">
                <a:latin typeface="Arial"/>
                <a:cs typeface="Arial"/>
              </a:rPr>
              <a:t> </a:t>
            </a:r>
            <a:r>
              <a:rPr sz="2400" b="1" spc="-14" dirty="0">
                <a:latin typeface="Arial"/>
                <a:cs typeface="Arial"/>
              </a:rPr>
              <a:t>suppor</a:t>
            </a:r>
            <a:r>
              <a:rPr sz="2400" b="1" spc="-9" dirty="0">
                <a:latin typeface="Arial"/>
                <a:cs typeface="Arial"/>
              </a:rPr>
              <a:t>t</a:t>
            </a:r>
            <a:endParaRPr sz="2400">
              <a:latin typeface="Arial"/>
              <a:cs typeface="Arial"/>
            </a:endParaRPr>
          </a:p>
          <a:p>
            <a:pPr marL="748647" lvl="1" indent="-310640">
              <a:buClr>
                <a:srgbClr val="3399FF"/>
              </a:buClr>
              <a:buFont typeface="Arial"/>
              <a:buChar char="•"/>
              <a:tabLst>
                <a:tab pos="749224" algn="l"/>
              </a:tabLst>
            </a:pPr>
            <a:r>
              <a:rPr sz="2400" b="1" spc="-23" dirty="0">
                <a:latin typeface="Arial"/>
                <a:cs typeface="Arial"/>
              </a:rPr>
              <a:t>D</a:t>
            </a:r>
            <a:r>
              <a:rPr sz="2400" b="1" spc="-14" dirty="0">
                <a:latin typeface="Arial"/>
                <a:cs typeface="Arial"/>
              </a:rPr>
              <a:t>evice</a:t>
            </a:r>
            <a:r>
              <a:rPr sz="2400" b="1" spc="14" dirty="0">
                <a:latin typeface="Arial"/>
                <a:cs typeface="Arial"/>
              </a:rPr>
              <a:t> </a:t>
            </a:r>
            <a:r>
              <a:rPr sz="2400" b="1" spc="-14" dirty="0">
                <a:solidFill>
                  <a:srgbClr val="FF6600"/>
                </a:solidFill>
                <a:latin typeface="Arial"/>
                <a:cs typeface="Arial"/>
              </a:rPr>
              <a:t>multiple</a:t>
            </a:r>
            <a:r>
              <a:rPr sz="2400" b="1" spc="9" dirty="0">
                <a:solidFill>
                  <a:srgbClr val="FF6600"/>
                </a:solidFill>
                <a:latin typeface="Arial"/>
                <a:cs typeface="Arial"/>
              </a:rPr>
              <a:t> </a:t>
            </a:r>
            <a:r>
              <a:rPr sz="2400" b="1" spc="-14" dirty="0">
                <a:solidFill>
                  <a:srgbClr val="FF6600"/>
                </a:solidFill>
                <a:latin typeface="Arial"/>
                <a:cs typeface="Arial"/>
              </a:rPr>
              <a:t>role</a:t>
            </a:r>
            <a:r>
              <a:rPr sz="2400" b="1" spc="-5" dirty="0">
                <a:solidFill>
                  <a:srgbClr val="FF6600"/>
                </a:solidFill>
                <a:latin typeface="Arial"/>
                <a:cs typeface="Arial"/>
              </a:rPr>
              <a:t> </a:t>
            </a:r>
            <a:r>
              <a:rPr sz="2400" b="1" spc="-14" dirty="0">
                <a:latin typeface="Arial"/>
                <a:cs typeface="Arial"/>
              </a:rPr>
              <a:t>simultaneous</a:t>
            </a:r>
            <a:r>
              <a:rPr sz="2400" b="1" spc="32" dirty="0">
                <a:latin typeface="Arial"/>
                <a:cs typeface="Arial"/>
              </a:rPr>
              <a:t> </a:t>
            </a:r>
            <a:r>
              <a:rPr sz="2400" b="1" spc="-14" dirty="0">
                <a:latin typeface="Arial"/>
                <a:cs typeface="Arial"/>
              </a:rPr>
              <a:t>suppor</a:t>
            </a:r>
            <a:r>
              <a:rPr sz="2400" b="1" spc="-9" dirty="0">
                <a:latin typeface="Arial"/>
                <a:cs typeface="Arial"/>
              </a:rPr>
              <a:t>t</a:t>
            </a:r>
            <a:endParaRPr sz="2400">
              <a:latin typeface="Arial"/>
              <a:cs typeface="Arial"/>
            </a:endParaRPr>
          </a:p>
        </p:txBody>
      </p:sp>
    </p:spTree>
    <p:extLst>
      <p:ext uri="{BB962C8B-B14F-4D97-AF65-F5344CB8AC3E}">
        <p14:creationId xmlns:p14="http://schemas.microsoft.com/office/powerpoint/2010/main" val="1874673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9107919" y="1351970"/>
            <a:ext cx="974043" cy="290295"/>
          </a:xfrm>
          <a:prstGeom prst="rect">
            <a:avLst/>
          </a:prstGeom>
          <a:blipFill>
            <a:blip r:embed="rId3" cstate="print"/>
            <a:stretch>
              <a:fillRect/>
            </a:stretch>
          </a:blipFill>
        </p:spPr>
        <p:txBody>
          <a:bodyPr wrap="square" lIns="0" tIns="0" rIns="0" bIns="0" rtlCol="0"/>
          <a:lstStyle/>
          <a:p>
            <a:endParaRPr sz="1634"/>
          </a:p>
        </p:txBody>
      </p:sp>
      <p:sp>
        <p:nvSpPr>
          <p:cNvPr id="5" name="object 5"/>
          <p:cNvSpPr txBox="1"/>
          <p:nvPr/>
        </p:nvSpPr>
        <p:spPr>
          <a:xfrm>
            <a:off x="927100" y="1650599"/>
            <a:ext cx="10655300" cy="2821285"/>
          </a:xfrm>
          <a:prstGeom prst="rect">
            <a:avLst/>
          </a:prstGeom>
        </p:spPr>
        <p:txBody>
          <a:bodyPr vert="horz" wrap="square" lIns="0" tIns="0" rIns="0" bIns="0" rtlCol="0">
            <a:spAutoFit/>
          </a:bodyPr>
          <a:lstStyle/>
          <a:p>
            <a:pPr marL="167135" marR="1104817" indent="-155608">
              <a:buClr>
                <a:srgbClr val="3399FF"/>
              </a:buClr>
              <a:buFont typeface="Arial"/>
              <a:buChar char="•"/>
              <a:tabLst>
                <a:tab pos="167711" algn="l"/>
              </a:tabLst>
            </a:pPr>
            <a:r>
              <a:rPr sz="2000" spc="-18" dirty="0">
                <a:latin typeface="Arial"/>
                <a:cs typeface="Arial"/>
              </a:rPr>
              <a:t>C</a:t>
            </a:r>
            <a:r>
              <a:rPr sz="2000" spc="-5" dirty="0">
                <a:latin typeface="Arial"/>
                <a:cs typeface="Arial"/>
              </a:rPr>
              <a:t>.</a:t>
            </a:r>
            <a:r>
              <a:rPr sz="2000" spc="5" dirty="0">
                <a:latin typeface="Arial"/>
                <a:cs typeface="Arial"/>
              </a:rPr>
              <a:t> </a:t>
            </a:r>
            <a:r>
              <a:rPr sz="2000" spc="-14" dirty="0">
                <a:latin typeface="Arial"/>
                <a:cs typeface="Arial"/>
              </a:rPr>
              <a:t>B</a:t>
            </a:r>
            <a:r>
              <a:rPr sz="2000" spc="-9" dirty="0">
                <a:latin typeface="Arial"/>
                <a:cs typeface="Arial"/>
              </a:rPr>
              <a:t>is</a:t>
            </a:r>
            <a:r>
              <a:rPr sz="2000" spc="-18" dirty="0">
                <a:latin typeface="Arial"/>
                <a:cs typeface="Arial"/>
              </a:rPr>
              <a:t>d</a:t>
            </a:r>
            <a:r>
              <a:rPr sz="2000" spc="-9" dirty="0">
                <a:latin typeface="Arial"/>
                <a:cs typeface="Arial"/>
              </a:rPr>
              <a:t>iki</a:t>
            </a:r>
            <a:r>
              <a:rPr sz="2000" spc="-18" dirty="0">
                <a:latin typeface="Arial"/>
                <a:cs typeface="Arial"/>
              </a:rPr>
              <a:t>an</a:t>
            </a:r>
            <a:r>
              <a:rPr sz="2000" spc="-5" dirty="0">
                <a:latin typeface="Arial"/>
                <a:cs typeface="Arial"/>
              </a:rPr>
              <a:t>,</a:t>
            </a:r>
            <a:r>
              <a:rPr sz="2000" spc="18" dirty="0">
                <a:latin typeface="Arial"/>
                <a:cs typeface="Arial"/>
              </a:rPr>
              <a:t> </a:t>
            </a:r>
            <a:r>
              <a:rPr sz="2000" spc="-9" dirty="0">
                <a:latin typeface="Arial"/>
                <a:cs typeface="Arial"/>
              </a:rPr>
              <a:t>“An</a:t>
            </a:r>
            <a:r>
              <a:rPr sz="2000" spc="-5" dirty="0">
                <a:latin typeface="Arial"/>
                <a:cs typeface="Arial"/>
              </a:rPr>
              <a:t> </a:t>
            </a:r>
            <a:r>
              <a:rPr sz="2000" spc="-9" dirty="0">
                <a:latin typeface="Arial"/>
                <a:cs typeface="Arial"/>
              </a:rPr>
              <a:t>Ov</a:t>
            </a:r>
            <a:r>
              <a:rPr sz="2000" spc="-18" dirty="0">
                <a:latin typeface="Arial"/>
                <a:cs typeface="Arial"/>
              </a:rPr>
              <a:t>e</a:t>
            </a:r>
            <a:r>
              <a:rPr sz="2000" spc="-9" dirty="0">
                <a:latin typeface="Arial"/>
                <a:cs typeface="Arial"/>
              </a:rPr>
              <a:t>rvi</a:t>
            </a:r>
            <a:r>
              <a:rPr sz="2000" spc="-18" dirty="0">
                <a:latin typeface="Arial"/>
                <a:cs typeface="Arial"/>
              </a:rPr>
              <a:t>e</a:t>
            </a:r>
            <a:r>
              <a:rPr sz="2000" spc="-14" dirty="0">
                <a:latin typeface="Arial"/>
                <a:cs typeface="Arial"/>
              </a:rPr>
              <a:t>w</a:t>
            </a:r>
            <a:r>
              <a:rPr sz="2000" spc="9" dirty="0">
                <a:latin typeface="Arial"/>
                <a:cs typeface="Arial"/>
              </a:rPr>
              <a:t> </a:t>
            </a:r>
            <a:r>
              <a:rPr sz="2000" spc="-18" dirty="0">
                <a:latin typeface="Arial"/>
                <a:cs typeface="Arial"/>
              </a:rPr>
              <a:t>o</a:t>
            </a:r>
            <a:r>
              <a:rPr sz="2000" spc="-5" dirty="0">
                <a:latin typeface="Arial"/>
                <a:cs typeface="Arial"/>
              </a:rPr>
              <a:t>f </a:t>
            </a:r>
            <a:r>
              <a:rPr sz="2000" dirty="0">
                <a:latin typeface="Arial"/>
                <a:cs typeface="Arial"/>
              </a:rPr>
              <a:t>t</a:t>
            </a:r>
            <a:r>
              <a:rPr sz="2000" spc="-18" dirty="0">
                <a:latin typeface="Arial"/>
                <a:cs typeface="Arial"/>
              </a:rPr>
              <a:t>h</a:t>
            </a:r>
            <a:r>
              <a:rPr sz="2000" spc="-9" dirty="0">
                <a:latin typeface="Arial"/>
                <a:cs typeface="Arial"/>
              </a:rPr>
              <a:t>e</a:t>
            </a:r>
            <a:r>
              <a:rPr sz="2000" spc="-5" dirty="0">
                <a:latin typeface="Arial"/>
                <a:cs typeface="Arial"/>
              </a:rPr>
              <a:t> </a:t>
            </a:r>
            <a:r>
              <a:rPr sz="2000" spc="-14" dirty="0">
                <a:latin typeface="Arial"/>
                <a:cs typeface="Arial"/>
              </a:rPr>
              <a:t>B</a:t>
            </a:r>
            <a:r>
              <a:rPr sz="2000" spc="-9" dirty="0">
                <a:latin typeface="Arial"/>
                <a:cs typeface="Arial"/>
              </a:rPr>
              <a:t>l</a:t>
            </a:r>
            <a:r>
              <a:rPr sz="2000" spc="-18" dirty="0">
                <a:latin typeface="Arial"/>
                <a:cs typeface="Arial"/>
              </a:rPr>
              <a:t>ue</a:t>
            </a:r>
            <a:r>
              <a:rPr sz="2000" dirty="0">
                <a:latin typeface="Arial"/>
                <a:cs typeface="Arial"/>
              </a:rPr>
              <a:t>t</a:t>
            </a:r>
            <a:r>
              <a:rPr sz="2000" spc="-18" dirty="0">
                <a:latin typeface="Arial"/>
                <a:cs typeface="Arial"/>
              </a:rPr>
              <a:t>oo</a:t>
            </a:r>
            <a:r>
              <a:rPr sz="2000" dirty="0">
                <a:latin typeface="Arial"/>
                <a:cs typeface="Arial"/>
              </a:rPr>
              <a:t>t</a:t>
            </a:r>
            <a:r>
              <a:rPr sz="2000" spc="-9" dirty="0">
                <a:latin typeface="Arial"/>
                <a:cs typeface="Arial"/>
              </a:rPr>
              <a:t>h</a:t>
            </a:r>
            <a:r>
              <a:rPr sz="2000" spc="9" dirty="0">
                <a:latin typeface="Arial"/>
                <a:cs typeface="Arial"/>
              </a:rPr>
              <a:t> </a:t>
            </a:r>
            <a:r>
              <a:rPr sz="2000" spc="-14" dirty="0">
                <a:latin typeface="Arial"/>
                <a:cs typeface="Arial"/>
              </a:rPr>
              <a:t>W</a:t>
            </a:r>
            <a:r>
              <a:rPr sz="2000" spc="-9" dirty="0">
                <a:latin typeface="Arial"/>
                <a:cs typeface="Arial"/>
              </a:rPr>
              <a:t>ir</a:t>
            </a:r>
            <a:r>
              <a:rPr sz="2000" spc="-18" dirty="0">
                <a:latin typeface="Arial"/>
                <a:cs typeface="Arial"/>
              </a:rPr>
              <a:t>e</a:t>
            </a:r>
            <a:r>
              <a:rPr sz="2000" spc="-9" dirty="0">
                <a:latin typeface="Arial"/>
                <a:cs typeface="Arial"/>
              </a:rPr>
              <a:t>l</a:t>
            </a:r>
            <a:r>
              <a:rPr sz="2000" spc="-18" dirty="0">
                <a:latin typeface="Arial"/>
                <a:cs typeface="Arial"/>
              </a:rPr>
              <a:t>e</a:t>
            </a:r>
            <a:r>
              <a:rPr sz="2000" spc="-9" dirty="0">
                <a:latin typeface="Arial"/>
                <a:cs typeface="Arial"/>
              </a:rPr>
              <a:t>ss</a:t>
            </a:r>
            <a:r>
              <a:rPr sz="2000" spc="-23" dirty="0">
                <a:latin typeface="Arial"/>
                <a:cs typeface="Arial"/>
              </a:rPr>
              <a:t> </a:t>
            </a:r>
            <a:r>
              <a:rPr sz="2000" spc="-185" dirty="0">
                <a:latin typeface="Arial"/>
                <a:cs typeface="Arial"/>
              </a:rPr>
              <a:t>T</a:t>
            </a:r>
            <a:r>
              <a:rPr sz="2000" spc="-18" dirty="0">
                <a:latin typeface="Arial"/>
                <a:cs typeface="Arial"/>
              </a:rPr>
              <a:t>e</a:t>
            </a:r>
            <a:r>
              <a:rPr sz="2000" spc="-9" dirty="0">
                <a:latin typeface="Arial"/>
                <a:cs typeface="Arial"/>
              </a:rPr>
              <a:t>c</a:t>
            </a:r>
            <a:r>
              <a:rPr sz="2000" spc="-18" dirty="0">
                <a:latin typeface="Arial"/>
                <a:cs typeface="Arial"/>
              </a:rPr>
              <a:t>hno</a:t>
            </a:r>
            <a:r>
              <a:rPr sz="2000" spc="-9" dirty="0">
                <a:latin typeface="Arial"/>
                <a:cs typeface="Arial"/>
              </a:rPr>
              <a:t>l</a:t>
            </a:r>
            <a:r>
              <a:rPr sz="2000" spc="-18" dirty="0">
                <a:latin typeface="Arial"/>
                <a:cs typeface="Arial"/>
              </a:rPr>
              <a:t>og</a:t>
            </a:r>
            <a:r>
              <a:rPr sz="2000" spc="-154" dirty="0">
                <a:latin typeface="Arial"/>
                <a:cs typeface="Arial"/>
              </a:rPr>
              <a:t>y</a:t>
            </a:r>
            <a:r>
              <a:rPr sz="2000" dirty="0">
                <a:latin typeface="Arial"/>
                <a:cs typeface="Arial"/>
              </a:rPr>
              <a:t>,</a:t>
            </a:r>
            <a:r>
              <a:rPr sz="2000" spc="-9" dirty="0">
                <a:latin typeface="Arial"/>
                <a:cs typeface="Arial"/>
              </a:rPr>
              <a:t>”</a:t>
            </a:r>
            <a:r>
              <a:rPr sz="2000" spc="32" dirty="0">
                <a:latin typeface="Arial"/>
                <a:cs typeface="Arial"/>
              </a:rPr>
              <a:t> </a:t>
            </a:r>
            <a:r>
              <a:rPr sz="2000" i="1" dirty="0">
                <a:latin typeface="Arial"/>
                <a:cs typeface="Arial"/>
              </a:rPr>
              <a:t>I</a:t>
            </a:r>
            <a:r>
              <a:rPr sz="2000" i="1" spc="-14" dirty="0">
                <a:latin typeface="Arial"/>
                <a:cs typeface="Arial"/>
              </a:rPr>
              <a:t>EEE</a:t>
            </a:r>
            <a:r>
              <a:rPr sz="2000" i="1" spc="-5" dirty="0">
                <a:latin typeface="Arial"/>
                <a:cs typeface="Arial"/>
              </a:rPr>
              <a:t> </a:t>
            </a:r>
            <a:r>
              <a:rPr sz="2000" i="1" spc="-18" dirty="0">
                <a:latin typeface="Arial"/>
                <a:cs typeface="Arial"/>
              </a:rPr>
              <a:t>Co</a:t>
            </a:r>
            <a:r>
              <a:rPr sz="2000" i="1" spc="-27" dirty="0">
                <a:latin typeface="Arial"/>
                <a:cs typeface="Arial"/>
              </a:rPr>
              <a:t>mm</a:t>
            </a:r>
            <a:r>
              <a:rPr sz="2000" i="1" spc="-18" dirty="0">
                <a:latin typeface="Arial"/>
                <a:cs typeface="Arial"/>
              </a:rPr>
              <a:t>un</a:t>
            </a:r>
            <a:r>
              <a:rPr sz="2000" i="1" spc="-9" dirty="0">
                <a:latin typeface="Arial"/>
                <a:cs typeface="Arial"/>
              </a:rPr>
              <a:t>ic</a:t>
            </a:r>
            <a:r>
              <a:rPr sz="2000" i="1" spc="-18" dirty="0">
                <a:latin typeface="Arial"/>
                <a:cs typeface="Arial"/>
              </a:rPr>
              <a:t>a</a:t>
            </a:r>
            <a:r>
              <a:rPr sz="2000" i="1" dirty="0">
                <a:latin typeface="Arial"/>
                <a:cs typeface="Arial"/>
              </a:rPr>
              <a:t>t</a:t>
            </a:r>
            <a:r>
              <a:rPr sz="2000" i="1" spc="-9" dirty="0">
                <a:latin typeface="Arial"/>
                <a:cs typeface="Arial"/>
              </a:rPr>
              <a:t>i</a:t>
            </a:r>
            <a:r>
              <a:rPr sz="2000" i="1" spc="-18" dirty="0">
                <a:latin typeface="Arial"/>
                <a:cs typeface="Arial"/>
              </a:rPr>
              <a:t>o</a:t>
            </a:r>
            <a:r>
              <a:rPr sz="2000" i="1" spc="-9" dirty="0">
                <a:latin typeface="Arial"/>
                <a:cs typeface="Arial"/>
              </a:rPr>
              <a:t>n</a:t>
            </a:r>
            <a:r>
              <a:rPr sz="2000" i="1" spc="41" dirty="0">
                <a:latin typeface="Arial"/>
                <a:cs typeface="Arial"/>
              </a:rPr>
              <a:t> </a:t>
            </a:r>
            <a:r>
              <a:rPr sz="2000" i="1" spc="-14" dirty="0">
                <a:latin typeface="Arial"/>
                <a:cs typeface="Arial"/>
              </a:rPr>
              <a:t>M</a:t>
            </a:r>
            <a:r>
              <a:rPr sz="2000" i="1" spc="-18" dirty="0">
                <a:latin typeface="Arial"/>
                <a:cs typeface="Arial"/>
              </a:rPr>
              <a:t>aga</a:t>
            </a:r>
            <a:r>
              <a:rPr sz="2000" i="1" spc="-45" dirty="0">
                <a:latin typeface="Arial"/>
                <a:cs typeface="Arial"/>
              </a:rPr>
              <a:t>z</a:t>
            </a:r>
            <a:r>
              <a:rPr sz="2000" i="1" spc="-9" dirty="0">
                <a:latin typeface="Arial"/>
                <a:cs typeface="Arial"/>
              </a:rPr>
              <a:t>i</a:t>
            </a:r>
            <a:r>
              <a:rPr sz="2000" i="1" spc="-18" dirty="0">
                <a:latin typeface="Arial"/>
                <a:cs typeface="Arial"/>
              </a:rPr>
              <a:t>ne</a:t>
            </a:r>
            <a:r>
              <a:rPr sz="2000" spc="-5" dirty="0">
                <a:latin typeface="Arial"/>
                <a:cs typeface="Arial"/>
              </a:rPr>
              <a:t>,</a:t>
            </a:r>
            <a:r>
              <a:rPr sz="2000" spc="59" dirty="0">
                <a:latin typeface="Arial"/>
                <a:cs typeface="Arial"/>
              </a:rPr>
              <a:t> </a:t>
            </a:r>
            <a:r>
              <a:rPr sz="2000" spc="-9" dirty="0">
                <a:latin typeface="Arial"/>
                <a:cs typeface="Arial"/>
              </a:rPr>
              <a:t>v</a:t>
            </a:r>
            <a:r>
              <a:rPr sz="2000" spc="-18" dirty="0">
                <a:latin typeface="Arial"/>
                <a:cs typeface="Arial"/>
              </a:rPr>
              <a:t>o</a:t>
            </a:r>
            <a:r>
              <a:rPr sz="2000" spc="-9" dirty="0">
                <a:latin typeface="Arial"/>
                <a:cs typeface="Arial"/>
              </a:rPr>
              <a:t>l</a:t>
            </a:r>
            <a:r>
              <a:rPr sz="2000" spc="-5" dirty="0">
                <a:latin typeface="Arial"/>
                <a:cs typeface="Arial"/>
              </a:rPr>
              <a:t>.</a:t>
            </a:r>
            <a:r>
              <a:rPr sz="2000" spc="5" dirty="0">
                <a:latin typeface="Arial"/>
                <a:cs typeface="Arial"/>
              </a:rPr>
              <a:t> </a:t>
            </a:r>
            <a:r>
              <a:rPr sz="2000" spc="-18" dirty="0">
                <a:latin typeface="Arial"/>
                <a:cs typeface="Arial"/>
              </a:rPr>
              <a:t>39</a:t>
            </a:r>
            <a:r>
              <a:rPr sz="2000" spc="-5" dirty="0">
                <a:latin typeface="Arial"/>
                <a:cs typeface="Arial"/>
              </a:rPr>
              <a:t>,</a:t>
            </a:r>
            <a:r>
              <a:rPr sz="2000" spc="5" dirty="0">
                <a:latin typeface="Arial"/>
                <a:cs typeface="Arial"/>
              </a:rPr>
              <a:t> </a:t>
            </a:r>
            <a:r>
              <a:rPr sz="2000" spc="-18" dirty="0">
                <a:latin typeface="Arial"/>
                <a:cs typeface="Arial"/>
              </a:rPr>
              <a:t>no</a:t>
            </a:r>
            <a:r>
              <a:rPr sz="2000" spc="-5" dirty="0">
                <a:latin typeface="Arial"/>
                <a:cs typeface="Arial"/>
              </a:rPr>
              <a:t>.</a:t>
            </a:r>
            <a:r>
              <a:rPr sz="2000" spc="5" dirty="0">
                <a:latin typeface="Arial"/>
                <a:cs typeface="Arial"/>
              </a:rPr>
              <a:t> </a:t>
            </a:r>
            <a:r>
              <a:rPr sz="2000" spc="-18" dirty="0">
                <a:latin typeface="Arial"/>
                <a:cs typeface="Arial"/>
              </a:rPr>
              <a:t>12</a:t>
            </a:r>
            <a:r>
              <a:rPr sz="2000" spc="-5" dirty="0">
                <a:latin typeface="Arial"/>
                <a:cs typeface="Arial"/>
              </a:rPr>
              <a:t>,</a:t>
            </a:r>
            <a:r>
              <a:rPr sz="2000" spc="5" dirty="0">
                <a:latin typeface="Arial"/>
                <a:cs typeface="Arial"/>
              </a:rPr>
              <a:t> </a:t>
            </a:r>
            <a:r>
              <a:rPr sz="2000" spc="-18" dirty="0">
                <a:latin typeface="Arial"/>
                <a:cs typeface="Arial"/>
              </a:rPr>
              <a:t>pp</a:t>
            </a:r>
            <a:r>
              <a:rPr sz="2000" spc="-5" dirty="0">
                <a:latin typeface="Arial"/>
                <a:cs typeface="Arial"/>
              </a:rPr>
              <a:t>.</a:t>
            </a:r>
            <a:r>
              <a:rPr sz="2000" spc="5" dirty="0">
                <a:latin typeface="Arial"/>
                <a:cs typeface="Arial"/>
              </a:rPr>
              <a:t> </a:t>
            </a:r>
            <a:r>
              <a:rPr sz="2000" spc="-18" dirty="0">
                <a:latin typeface="Arial"/>
                <a:cs typeface="Arial"/>
              </a:rPr>
              <a:t>8</a:t>
            </a:r>
            <a:r>
              <a:rPr sz="2000" spc="-14" dirty="0">
                <a:latin typeface="Arial"/>
                <a:cs typeface="Arial"/>
              </a:rPr>
              <a:t>6</a:t>
            </a:r>
            <a:r>
              <a:rPr sz="2000" spc="-9" dirty="0">
                <a:latin typeface="Arial"/>
                <a:cs typeface="Arial"/>
              </a:rPr>
              <a:t>-</a:t>
            </a:r>
            <a:r>
              <a:rPr sz="2000" spc="-18" dirty="0">
                <a:latin typeface="Arial"/>
                <a:cs typeface="Arial"/>
              </a:rPr>
              <a:t>94</a:t>
            </a:r>
            <a:r>
              <a:rPr sz="2000" spc="-5" dirty="0">
                <a:latin typeface="Arial"/>
                <a:cs typeface="Arial"/>
              </a:rPr>
              <a:t>,</a:t>
            </a:r>
            <a:r>
              <a:rPr sz="2000" spc="5" dirty="0">
                <a:latin typeface="Arial"/>
                <a:cs typeface="Arial"/>
              </a:rPr>
              <a:t> </a:t>
            </a:r>
            <a:r>
              <a:rPr sz="2000" spc="-18" dirty="0">
                <a:latin typeface="Arial"/>
                <a:cs typeface="Arial"/>
              </a:rPr>
              <a:t>De</a:t>
            </a:r>
            <a:r>
              <a:rPr sz="2000" spc="-9" dirty="0">
                <a:latin typeface="Arial"/>
                <a:cs typeface="Arial"/>
              </a:rPr>
              <a:t>c.</a:t>
            </a:r>
            <a:r>
              <a:rPr sz="2000" spc="5" dirty="0">
                <a:latin typeface="Arial"/>
                <a:cs typeface="Arial"/>
              </a:rPr>
              <a:t> </a:t>
            </a:r>
            <a:r>
              <a:rPr sz="2000" spc="-18" dirty="0">
                <a:latin typeface="Arial"/>
                <a:cs typeface="Arial"/>
              </a:rPr>
              <a:t>2001</a:t>
            </a:r>
            <a:r>
              <a:rPr sz="2000" spc="-5" dirty="0">
                <a:latin typeface="Arial"/>
                <a:cs typeface="Arial"/>
              </a:rPr>
              <a:t>.</a:t>
            </a:r>
            <a:endParaRPr sz="2000" dirty="0">
              <a:latin typeface="Arial"/>
              <a:cs typeface="Arial"/>
            </a:endParaRPr>
          </a:p>
          <a:p>
            <a:pPr marL="167135" marR="88754" indent="-155608">
              <a:lnSpc>
                <a:spcPts val="1960"/>
              </a:lnSpc>
              <a:spcBef>
                <a:spcPts val="64"/>
              </a:spcBef>
              <a:buClr>
                <a:srgbClr val="3399FF"/>
              </a:buClr>
              <a:buFont typeface="Arial"/>
              <a:buChar char="•"/>
              <a:tabLst>
                <a:tab pos="167711" algn="l"/>
              </a:tabLst>
            </a:pPr>
            <a:r>
              <a:rPr sz="2000" spc="-9" dirty="0">
                <a:latin typeface="Arial"/>
                <a:cs typeface="Arial"/>
              </a:rPr>
              <a:t>E.</a:t>
            </a:r>
            <a:r>
              <a:rPr sz="2000" spc="-5" dirty="0">
                <a:latin typeface="Arial"/>
                <a:cs typeface="Arial"/>
              </a:rPr>
              <a:t> </a:t>
            </a:r>
            <a:r>
              <a:rPr sz="2000" spc="-9" dirty="0">
                <a:latin typeface="Arial"/>
                <a:cs typeface="Arial"/>
              </a:rPr>
              <a:t>F</a:t>
            </a:r>
            <a:r>
              <a:rPr sz="2000" spc="-18" dirty="0">
                <a:latin typeface="Arial"/>
                <a:cs typeface="Arial"/>
              </a:rPr>
              <a:t>e</a:t>
            </a:r>
            <a:r>
              <a:rPr sz="2000" spc="-9" dirty="0">
                <a:latin typeface="Arial"/>
                <a:cs typeface="Arial"/>
              </a:rPr>
              <a:t>rro</a:t>
            </a:r>
            <a:r>
              <a:rPr sz="2000" spc="-5" dirty="0">
                <a:latin typeface="Arial"/>
                <a:cs typeface="Arial"/>
              </a:rPr>
              <a:t> </a:t>
            </a:r>
            <a:r>
              <a:rPr sz="2000" spc="-18" dirty="0">
                <a:latin typeface="Arial"/>
                <a:cs typeface="Arial"/>
              </a:rPr>
              <a:t>an</a:t>
            </a:r>
            <a:r>
              <a:rPr sz="2000" spc="-9" dirty="0">
                <a:latin typeface="Arial"/>
                <a:cs typeface="Arial"/>
              </a:rPr>
              <a:t>d</a:t>
            </a:r>
            <a:r>
              <a:rPr sz="2000" spc="9" dirty="0">
                <a:latin typeface="Arial"/>
                <a:cs typeface="Arial"/>
              </a:rPr>
              <a:t> </a:t>
            </a:r>
            <a:r>
              <a:rPr sz="2000" spc="-195" dirty="0">
                <a:latin typeface="Arial"/>
                <a:cs typeface="Arial"/>
              </a:rPr>
              <a:t>F</a:t>
            </a:r>
            <a:r>
              <a:rPr sz="2000" spc="-5" dirty="0">
                <a:latin typeface="Arial"/>
                <a:cs typeface="Arial"/>
              </a:rPr>
              <a:t>. </a:t>
            </a:r>
            <a:r>
              <a:rPr sz="2000" spc="-14" dirty="0">
                <a:latin typeface="Arial"/>
                <a:cs typeface="Arial"/>
              </a:rPr>
              <a:t>P</a:t>
            </a:r>
            <a:r>
              <a:rPr sz="2000" spc="-18" dirty="0">
                <a:latin typeface="Arial"/>
                <a:cs typeface="Arial"/>
              </a:rPr>
              <a:t>o</a:t>
            </a:r>
            <a:r>
              <a:rPr sz="2000" dirty="0">
                <a:latin typeface="Arial"/>
                <a:cs typeface="Arial"/>
              </a:rPr>
              <a:t>t</a:t>
            </a:r>
            <a:r>
              <a:rPr sz="2000" spc="-18" dirty="0">
                <a:latin typeface="Arial"/>
                <a:cs typeface="Arial"/>
              </a:rPr>
              <a:t>o</a:t>
            </a:r>
            <a:r>
              <a:rPr sz="2000" spc="-9" dirty="0">
                <a:latin typeface="Arial"/>
                <a:cs typeface="Arial"/>
              </a:rPr>
              <a:t>r</a:t>
            </a:r>
            <a:r>
              <a:rPr sz="2000" dirty="0">
                <a:latin typeface="Arial"/>
                <a:cs typeface="Arial"/>
              </a:rPr>
              <a:t>t</a:t>
            </a:r>
            <a:r>
              <a:rPr sz="2000" spc="-9" dirty="0">
                <a:latin typeface="Arial"/>
                <a:cs typeface="Arial"/>
              </a:rPr>
              <a:t>i</a:t>
            </a:r>
            <a:r>
              <a:rPr sz="2000" spc="-5" dirty="0">
                <a:latin typeface="Arial"/>
                <a:cs typeface="Arial"/>
              </a:rPr>
              <a:t>,</a:t>
            </a:r>
            <a:r>
              <a:rPr sz="2000" spc="5" dirty="0">
                <a:latin typeface="Arial"/>
                <a:cs typeface="Arial"/>
              </a:rPr>
              <a:t> </a:t>
            </a:r>
            <a:r>
              <a:rPr sz="2000" spc="-9" dirty="0">
                <a:latin typeface="Arial"/>
                <a:cs typeface="Arial"/>
              </a:rPr>
              <a:t>“Bl</a:t>
            </a:r>
            <a:r>
              <a:rPr sz="2000" spc="-18" dirty="0">
                <a:latin typeface="Arial"/>
                <a:cs typeface="Arial"/>
              </a:rPr>
              <a:t>ue</a:t>
            </a:r>
            <a:r>
              <a:rPr sz="2000" dirty="0">
                <a:latin typeface="Arial"/>
                <a:cs typeface="Arial"/>
              </a:rPr>
              <a:t>t</a:t>
            </a:r>
            <a:r>
              <a:rPr sz="2000" spc="-18" dirty="0">
                <a:latin typeface="Arial"/>
                <a:cs typeface="Arial"/>
              </a:rPr>
              <a:t>oo</a:t>
            </a:r>
            <a:r>
              <a:rPr sz="2000" dirty="0">
                <a:latin typeface="Arial"/>
                <a:cs typeface="Arial"/>
              </a:rPr>
              <a:t>t</a:t>
            </a:r>
            <a:r>
              <a:rPr sz="2000" spc="-9" dirty="0">
                <a:latin typeface="Arial"/>
                <a:cs typeface="Arial"/>
              </a:rPr>
              <a:t>h</a:t>
            </a:r>
            <a:r>
              <a:rPr sz="2000" spc="9" dirty="0">
                <a:latin typeface="Arial"/>
                <a:cs typeface="Arial"/>
              </a:rPr>
              <a:t> </a:t>
            </a:r>
            <a:r>
              <a:rPr sz="2000" spc="-18" dirty="0">
                <a:latin typeface="Arial"/>
                <a:cs typeface="Arial"/>
              </a:rPr>
              <a:t>an</a:t>
            </a:r>
            <a:r>
              <a:rPr sz="2000" spc="-9" dirty="0">
                <a:latin typeface="Arial"/>
                <a:cs typeface="Arial"/>
              </a:rPr>
              <a:t>d</a:t>
            </a:r>
            <a:r>
              <a:rPr sz="2000" spc="9" dirty="0">
                <a:latin typeface="Arial"/>
                <a:cs typeface="Arial"/>
              </a:rPr>
              <a:t> </a:t>
            </a:r>
            <a:r>
              <a:rPr sz="2000" spc="-14" dirty="0">
                <a:latin typeface="Arial"/>
                <a:cs typeface="Arial"/>
              </a:rPr>
              <a:t>W</a:t>
            </a:r>
            <a:r>
              <a:rPr sz="2000" spc="-9" dirty="0">
                <a:latin typeface="Arial"/>
                <a:cs typeface="Arial"/>
              </a:rPr>
              <a:t>i-F</a:t>
            </a:r>
            <a:r>
              <a:rPr sz="2000" spc="-5" dirty="0">
                <a:latin typeface="Arial"/>
                <a:cs typeface="Arial"/>
              </a:rPr>
              <a:t>i</a:t>
            </a:r>
            <a:r>
              <a:rPr sz="2000" spc="-14" dirty="0">
                <a:latin typeface="Arial"/>
                <a:cs typeface="Arial"/>
              </a:rPr>
              <a:t> </a:t>
            </a:r>
            <a:r>
              <a:rPr sz="2000" spc="-50" dirty="0">
                <a:latin typeface="Arial"/>
                <a:cs typeface="Arial"/>
              </a:rPr>
              <a:t>w</a:t>
            </a:r>
            <a:r>
              <a:rPr sz="2000" spc="-9" dirty="0">
                <a:latin typeface="Arial"/>
                <a:cs typeface="Arial"/>
              </a:rPr>
              <a:t>ir</a:t>
            </a:r>
            <a:r>
              <a:rPr sz="2000" spc="-18" dirty="0">
                <a:latin typeface="Arial"/>
                <a:cs typeface="Arial"/>
              </a:rPr>
              <a:t>e</a:t>
            </a:r>
            <a:r>
              <a:rPr sz="2000" spc="-9" dirty="0">
                <a:latin typeface="Arial"/>
                <a:cs typeface="Arial"/>
              </a:rPr>
              <a:t>l</a:t>
            </a:r>
            <a:r>
              <a:rPr sz="2000" spc="-18" dirty="0">
                <a:latin typeface="Arial"/>
                <a:cs typeface="Arial"/>
              </a:rPr>
              <a:t>e</a:t>
            </a:r>
            <a:r>
              <a:rPr sz="2000" spc="-9" dirty="0">
                <a:latin typeface="Arial"/>
                <a:cs typeface="Arial"/>
              </a:rPr>
              <a:t>ss</a:t>
            </a:r>
            <a:r>
              <a:rPr sz="2000" spc="54" dirty="0">
                <a:latin typeface="Arial"/>
                <a:cs typeface="Arial"/>
              </a:rPr>
              <a:t> </a:t>
            </a:r>
            <a:r>
              <a:rPr sz="2000" spc="-18" dirty="0">
                <a:latin typeface="Arial"/>
                <a:cs typeface="Arial"/>
              </a:rPr>
              <a:t>p</a:t>
            </a:r>
            <a:r>
              <a:rPr sz="2000" spc="-9" dirty="0">
                <a:latin typeface="Arial"/>
                <a:cs typeface="Arial"/>
              </a:rPr>
              <a:t>r</a:t>
            </a:r>
            <a:r>
              <a:rPr sz="2000" spc="-18" dirty="0">
                <a:latin typeface="Arial"/>
                <a:cs typeface="Arial"/>
              </a:rPr>
              <a:t>o</a:t>
            </a:r>
            <a:r>
              <a:rPr sz="2000" dirty="0">
                <a:latin typeface="Arial"/>
                <a:cs typeface="Arial"/>
              </a:rPr>
              <a:t>t</a:t>
            </a:r>
            <a:r>
              <a:rPr sz="2000" spc="-18" dirty="0">
                <a:latin typeface="Arial"/>
                <a:cs typeface="Arial"/>
              </a:rPr>
              <a:t>o</a:t>
            </a:r>
            <a:r>
              <a:rPr sz="2000" spc="-9" dirty="0">
                <a:latin typeface="Arial"/>
                <a:cs typeface="Arial"/>
              </a:rPr>
              <a:t>c</a:t>
            </a:r>
            <a:r>
              <a:rPr sz="2000" spc="-18" dirty="0">
                <a:latin typeface="Arial"/>
                <a:cs typeface="Arial"/>
              </a:rPr>
              <a:t>o</a:t>
            </a:r>
            <a:r>
              <a:rPr sz="2000" spc="-9" dirty="0">
                <a:latin typeface="Arial"/>
                <a:cs typeface="Arial"/>
              </a:rPr>
              <a:t>ls:</a:t>
            </a:r>
            <a:r>
              <a:rPr sz="2000" spc="5" dirty="0">
                <a:latin typeface="Arial"/>
                <a:cs typeface="Arial"/>
              </a:rPr>
              <a:t> </a:t>
            </a:r>
            <a:r>
              <a:rPr sz="2000" spc="-9" dirty="0">
                <a:latin typeface="Arial"/>
                <a:cs typeface="Arial"/>
              </a:rPr>
              <a:t>a</a:t>
            </a:r>
            <a:r>
              <a:rPr sz="2000" spc="-5" dirty="0">
                <a:latin typeface="Arial"/>
                <a:cs typeface="Arial"/>
              </a:rPr>
              <a:t> </a:t>
            </a:r>
            <a:r>
              <a:rPr sz="2000" spc="-9" dirty="0">
                <a:latin typeface="Arial"/>
                <a:cs typeface="Arial"/>
              </a:rPr>
              <a:t>s</a:t>
            </a:r>
            <a:r>
              <a:rPr sz="2000" spc="-18" dirty="0">
                <a:latin typeface="Arial"/>
                <a:cs typeface="Arial"/>
              </a:rPr>
              <a:t>u</a:t>
            </a:r>
            <a:r>
              <a:rPr sz="2000" spc="-9" dirty="0">
                <a:latin typeface="Arial"/>
                <a:cs typeface="Arial"/>
              </a:rPr>
              <a:t>rv</a:t>
            </a:r>
            <a:r>
              <a:rPr sz="2000" spc="-18" dirty="0">
                <a:latin typeface="Arial"/>
                <a:cs typeface="Arial"/>
              </a:rPr>
              <a:t>e</a:t>
            </a:r>
            <a:r>
              <a:rPr sz="2000" spc="-9" dirty="0">
                <a:latin typeface="Arial"/>
                <a:cs typeface="Arial"/>
              </a:rPr>
              <a:t>y</a:t>
            </a:r>
            <a:r>
              <a:rPr sz="2000" spc="14" dirty="0">
                <a:latin typeface="Arial"/>
                <a:cs typeface="Arial"/>
              </a:rPr>
              <a:t> </a:t>
            </a:r>
            <a:r>
              <a:rPr sz="2000" spc="-18" dirty="0">
                <a:latin typeface="Arial"/>
                <a:cs typeface="Arial"/>
              </a:rPr>
              <a:t>an</a:t>
            </a:r>
            <a:r>
              <a:rPr sz="2000" spc="-9" dirty="0">
                <a:latin typeface="Arial"/>
                <a:cs typeface="Arial"/>
              </a:rPr>
              <a:t>d</a:t>
            </a:r>
            <a:r>
              <a:rPr sz="2000" spc="-5" dirty="0">
                <a:latin typeface="Arial"/>
                <a:cs typeface="Arial"/>
              </a:rPr>
              <a:t> </a:t>
            </a:r>
            <a:r>
              <a:rPr sz="2000" spc="-9" dirty="0" smtClean="0">
                <a:latin typeface="Arial"/>
                <a:cs typeface="Arial"/>
              </a:rPr>
              <a:t>a</a:t>
            </a:r>
            <a:r>
              <a:rPr lang="en-US" sz="2000" spc="-9" dirty="0" smtClean="0">
                <a:latin typeface="Arial"/>
                <a:cs typeface="Arial"/>
              </a:rPr>
              <a:t> </a:t>
            </a:r>
            <a:r>
              <a:rPr sz="2000" spc="-9" dirty="0" smtClean="0">
                <a:latin typeface="Arial"/>
                <a:cs typeface="Arial"/>
              </a:rPr>
              <a:t>c</a:t>
            </a:r>
            <a:r>
              <a:rPr sz="2000" spc="-18" dirty="0" smtClean="0">
                <a:latin typeface="Arial"/>
                <a:cs typeface="Arial"/>
              </a:rPr>
              <a:t>o</a:t>
            </a:r>
            <a:r>
              <a:rPr sz="2000" spc="-14" dirty="0" smtClean="0">
                <a:latin typeface="Arial"/>
                <a:cs typeface="Arial"/>
              </a:rPr>
              <a:t>m</a:t>
            </a:r>
            <a:r>
              <a:rPr sz="2000" spc="-18" dirty="0" smtClean="0">
                <a:latin typeface="Arial"/>
                <a:cs typeface="Arial"/>
              </a:rPr>
              <a:t>pa</a:t>
            </a:r>
            <a:r>
              <a:rPr sz="2000" spc="-9" dirty="0" smtClean="0">
                <a:latin typeface="Arial"/>
                <a:cs typeface="Arial"/>
              </a:rPr>
              <a:t>ris</a:t>
            </a:r>
            <a:r>
              <a:rPr sz="2000" spc="-18" dirty="0" smtClean="0">
                <a:latin typeface="Arial"/>
                <a:cs typeface="Arial"/>
              </a:rPr>
              <a:t>on</a:t>
            </a:r>
            <a:r>
              <a:rPr sz="2000" dirty="0">
                <a:latin typeface="Arial"/>
                <a:cs typeface="Arial"/>
              </a:rPr>
              <a:t>,</a:t>
            </a:r>
            <a:r>
              <a:rPr sz="2000" spc="-9" dirty="0">
                <a:latin typeface="Arial"/>
                <a:cs typeface="Arial"/>
              </a:rPr>
              <a:t>”</a:t>
            </a:r>
            <a:r>
              <a:rPr sz="2000" spc="14" dirty="0">
                <a:latin typeface="Arial"/>
                <a:cs typeface="Arial"/>
              </a:rPr>
              <a:t> </a:t>
            </a:r>
            <a:r>
              <a:rPr sz="2000" i="1" dirty="0">
                <a:latin typeface="Arial"/>
                <a:cs typeface="Arial"/>
              </a:rPr>
              <a:t>I</a:t>
            </a:r>
            <a:r>
              <a:rPr sz="2000" i="1" spc="-14" dirty="0">
                <a:latin typeface="Arial"/>
                <a:cs typeface="Arial"/>
              </a:rPr>
              <a:t>EEE</a:t>
            </a:r>
            <a:r>
              <a:rPr sz="2000" i="1" spc="5" dirty="0">
                <a:latin typeface="Arial"/>
                <a:cs typeface="Arial"/>
              </a:rPr>
              <a:t> </a:t>
            </a:r>
            <a:r>
              <a:rPr sz="2000" i="1" spc="-27" dirty="0">
                <a:latin typeface="Arial"/>
                <a:cs typeface="Arial"/>
              </a:rPr>
              <a:t>W</a:t>
            </a:r>
            <a:r>
              <a:rPr sz="2000" i="1" spc="-9" dirty="0">
                <a:latin typeface="Arial"/>
                <a:cs typeface="Arial"/>
              </a:rPr>
              <a:t>ir</a:t>
            </a:r>
            <a:r>
              <a:rPr sz="2000" i="1" spc="-18" dirty="0">
                <a:latin typeface="Arial"/>
                <a:cs typeface="Arial"/>
              </a:rPr>
              <a:t>e</a:t>
            </a:r>
            <a:r>
              <a:rPr sz="2000" i="1" spc="-9" dirty="0">
                <a:latin typeface="Arial"/>
                <a:cs typeface="Arial"/>
              </a:rPr>
              <a:t>l</a:t>
            </a:r>
            <a:r>
              <a:rPr sz="2000" i="1" spc="-18" dirty="0">
                <a:latin typeface="Arial"/>
                <a:cs typeface="Arial"/>
              </a:rPr>
              <a:t>e</a:t>
            </a:r>
            <a:r>
              <a:rPr sz="2000" i="1" spc="-9" dirty="0">
                <a:latin typeface="Arial"/>
                <a:cs typeface="Arial"/>
              </a:rPr>
              <a:t>ss</a:t>
            </a:r>
            <a:r>
              <a:rPr sz="2000" i="1" dirty="0">
                <a:latin typeface="Arial"/>
                <a:cs typeface="Arial"/>
              </a:rPr>
              <a:t> </a:t>
            </a:r>
            <a:r>
              <a:rPr sz="2000" i="1" spc="-18" dirty="0">
                <a:latin typeface="Arial"/>
                <a:cs typeface="Arial"/>
              </a:rPr>
              <a:t>Co</a:t>
            </a:r>
            <a:r>
              <a:rPr sz="2000" i="1" spc="-27" dirty="0">
                <a:latin typeface="Arial"/>
                <a:cs typeface="Arial"/>
              </a:rPr>
              <a:t>mm</a:t>
            </a:r>
            <a:r>
              <a:rPr sz="2000" i="1" spc="-18" dirty="0">
                <a:latin typeface="Arial"/>
                <a:cs typeface="Arial"/>
              </a:rPr>
              <a:t>un</a:t>
            </a:r>
            <a:r>
              <a:rPr sz="2000" i="1" spc="-9" dirty="0">
                <a:latin typeface="Arial"/>
                <a:cs typeface="Arial"/>
              </a:rPr>
              <a:t>ic</a:t>
            </a:r>
            <a:r>
              <a:rPr sz="2000" i="1" spc="-18" dirty="0">
                <a:latin typeface="Arial"/>
                <a:cs typeface="Arial"/>
              </a:rPr>
              <a:t>a</a:t>
            </a:r>
            <a:r>
              <a:rPr sz="2000" i="1" dirty="0">
                <a:latin typeface="Arial"/>
                <a:cs typeface="Arial"/>
              </a:rPr>
              <a:t>t</a:t>
            </a:r>
            <a:r>
              <a:rPr sz="2000" i="1" spc="-9" dirty="0">
                <a:latin typeface="Arial"/>
                <a:cs typeface="Arial"/>
              </a:rPr>
              <a:t>i</a:t>
            </a:r>
            <a:r>
              <a:rPr sz="2000" i="1" spc="-18" dirty="0">
                <a:latin typeface="Arial"/>
                <a:cs typeface="Arial"/>
              </a:rPr>
              <a:t>on</a:t>
            </a:r>
            <a:r>
              <a:rPr sz="2000" i="1" spc="-9" dirty="0">
                <a:latin typeface="Arial"/>
                <a:cs typeface="Arial"/>
              </a:rPr>
              <a:t>s,</a:t>
            </a:r>
            <a:r>
              <a:rPr sz="2000" i="1" spc="45" dirty="0">
                <a:latin typeface="Arial"/>
                <a:cs typeface="Arial"/>
              </a:rPr>
              <a:t> </a:t>
            </a:r>
            <a:r>
              <a:rPr sz="2000" spc="-9" dirty="0">
                <a:latin typeface="Arial"/>
                <a:cs typeface="Arial"/>
              </a:rPr>
              <a:t>v</a:t>
            </a:r>
            <a:r>
              <a:rPr sz="2000" spc="-18" dirty="0">
                <a:latin typeface="Arial"/>
                <a:cs typeface="Arial"/>
              </a:rPr>
              <a:t>o</a:t>
            </a:r>
            <a:r>
              <a:rPr sz="2000" spc="-9" dirty="0">
                <a:latin typeface="Arial"/>
                <a:cs typeface="Arial"/>
              </a:rPr>
              <a:t>l</a:t>
            </a:r>
            <a:r>
              <a:rPr sz="2000" spc="-5" dirty="0">
                <a:latin typeface="Arial"/>
                <a:cs typeface="Arial"/>
              </a:rPr>
              <a:t>.</a:t>
            </a:r>
            <a:r>
              <a:rPr sz="2000" spc="5" dirty="0">
                <a:latin typeface="Arial"/>
                <a:cs typeface="Arial"/>
              </a:rPr>
              <a:t> </a:t>
            </a:r>
            <a:r>
              <a:rPr sz="2000" spc="-18" dirty="0">
                <a:latin typeface="Arial"/>
                <a:cs typeface="Arial"/>
              </a:rPr>
              <a:t>12</a:t>
            </a:r>
            <a:r>
              <a:rPr sz="2000" spc="-5" dirty="0">
                <a:latin typeface="Arial"/>
                <a:cs typeface="Arial"/>
              </a:rPr>
              <a:t>,</a:t>
            </a:r>
            <a:r>
              <a:rPr sz="2000" spc="5" dirty="0">
                <a:latin typeface="Arial"/>
                <a:cs typeface="Arial"/>
              </a:rPr>
              <a:t> </a:t>
            </a:r>
            <a:r>
              <a:rPr sz="2000" spc="-18" dirty="0">
                <a:latin typeface="Arial"/>
                <a:cs typeface="Arial"/>
              </a:rPr>
              <a:t>no</a:t>
            </a:r>
            <a:r>
              <a:rPr sz="2000" spc="-5" dirty="0">
                <a:latin typeface="Arial"/>
                <a:cs typeface="Arial"/>
              </a:rPr>
              <a:t>.</a:t>
            </a:r>
            <a:r>
              <a:rPr sz="2000" spc="5" dirty="0">
                <a:latin typeface="Arial"/>
                <a:cs typeface="Arial"/>
              </a:rPr>
              <a:t> </a:t>
            </a:r>
            <a:r>
              <a:rPr sz="2000" spc="-18" dirty="0">
                <a:latin typeface="Arial"/>
                <a:cs typeface="Arial"/>
              </a:rPr>
              <a:t>1</a:t>
            </a:r>
            <a:r>
              <a:rPr sz="2000" spc="-5" dirty="0">
                <a:latin typeface="Arial"/>
                <a:cs typeface="Arial"/>
              </a:rPr>
              <a:t>,</a:t>
            </a:r>
            <a:r>
              <a:rPr sz="2000" spc="5" dirty="0">
                <a:latin typeface="Arial"/>
                <a:cs typeface="Arial"/>
              </a:rPr>
              <a:t> </a:t>
            </a:r>
            <a:r>
              <a:rPr sz="2000" spc="-18" dirty="0">
                <a:latin typeface="Arial"/>
                <a:cs typeface="Arial"/>
              </a:rPr>
              <a:t>pp</a:t>
            </a:r>
            <a:r>
              <a:rPr sz="2000" spc="-5" dirty="0">
                <a:latin typeface="Arial"/>
                <a:cs typeface="Arial"/>
              </a:rPr>
              <a:t>.</a:t>
            </a:r>
            <a:r>
              <a:rPr sz="2000" spc="5" dirty="0">
                <a:latin typeface="Arial"/>
                <a:cs typeface="Arial"/>
              </a:rPr>
              <a:t> </a:t>
            </a:r>
            <a:r>
              <a:rPr sz="2000" spc="-18" dirty="0">
                <a:latin typeface="Arial"/>
                <a:cs typeface="Arial"/>
              </a:rPr>
              <a:t>1</a:t>
            </a:r>
            <a:r>
              <a:rPr sz="2000" spc="-14" dirty="0">
                <a:latin typeface="Arial"/>
                <a:cs typeface="Arial"/>
              </a:rPr>
              <a:t>2</a:t>
            </a:r>
            <a:r>
              <a:rPr sz="2000" spc="-9" dirty="0">
                <a:latin typeface="Arial"/>
                <a:cs typeface="Arial"/>
              </a:rPr>
              <a:t>-</a:t>
            </a:r>
            <a:r>
              <a:rPr sz="2000" spc="-18" dirty="0">
                <a:latin typeface="Arial"/>
                <a:cs typeface="Arial"/>
              </a:rPr>
              <a:t>26</a:t>
            </a:r>
            <a:r>
              <a:rPr sz="2000" spc="-5" dirty="0">
                <a:latin typeface="Arial"/>
                <a:cs typeface="Arial"/>
              </a:rPr>
              <a:t>,</a:t>
            </a:r>
            <a:r>
              <a:rPr sz="2000" spc="5" dirty="0">
                <a:latin typeface="Arial"/>
                <a:cs typeface="Arial"/>
              </a:rPr>
              <a:t> </a:t>
            </a:r>
            <a:r>
              <a:rPr sz="2000" spc="-9" dirty="0">
                <a:latin typeface="Arial"/>
                <a:cs typeface="Arial"/>
              </a:rPr>
              <a:t>F</a:t>
            </a:r>
            <a:r>
              <a:rPr sz="2000" spc="-18" dirty="0">
                <a:latin typeface="Arial"/>
                <a:cs typeface="Arial"/>
              </a:rPr>
              <a:t>eb</a:t>
            </a:r>
            <a:r>
              <a:rPr sz="2000" spc="-5" dirty="0">
                <a:latin typeface="Arial"/>
                <a:cs typeface="Arial"/>
              </a:rPr>
              <a:t>.</a:t>
            </a:r>
            <a:r>
              <a:rPr sz="2000" spc="5" dirty="0">
                <a:latin typeface="Arial"/>
                <a:cs typeface="Arial"/>
              </a:rPr>
              <a:t> </a:t>
            </a:r>
            <a:r>
              <a:rPr sz="2000" spc="-18" dirty="0">
                <a:latin typeface="Arial"/>
                <a:cs typeface="Arial"/>
              </a:rPr>
              <a:t>2005</a:t>
            </a:r>
            <a:r>
              <a:rPr sz="2000" spc="-5" dirty="0">
                <a:latin typeface="Arial"/>
                <a:cs typeface="Arial"/>
              </a:rPr>
              <a:t>.</a:t>
            </a:r>
            <a:endParaRPr sz="2000" dirty="0">
              <a:latin typeface="Arial"/>
              <a:cs typeface="Arial"/>
            </a:endParaRPr>
          </a:p>
          <a:p>
            <a:pPr marL="167135" indent="-155608">
              <a:lnSpc>
                <a:spcPts val="1892"/>
              </a:lnSpc>
              <a:buClr>
                <a:srgbClr val="3399FF"/>
              </a:buClr>
              <a:buFont typeface="Arial"/>
              <a:buChar char="•"/>
              <a:tabLst>
                <a:tab pos="167711" algn="l"/>
              </a:tabLst>
            </a:pPr>
            <a:r>
              <a:rPr sz="2000" spc="-14" dirty="0">
                <a:latin typeface="Arial"/>
                <a:cs typeface="Arial"/>
              </a:rPr>
              <a:t>B</a:t>
            </a:r>
            <a:r>
              <a:rPr sz="2000" spc="-9" dirty="0">
                <a:latin typeface="Arial"/>
                <a:cs typeface="Arial"/>
              </a:rPr>
              <a:t>l</a:t>
            </a:r>
            <a:r>
              <a:rPr sz="2000" spc="-18" dirty="0">
                <a:latin typeface="Arial"/>
                <a:cs typeface="Arial"/>
              </a:rPr>
              <a:t>ue</a:t>
            </a:r>
            <a:r>
              <a:rPr sz="2000" dirty="0">
                <a:latin typeface="Arial"/>
                <a:cs typeface="Arial"/>
              </a:rPr>
              <a:t>t</a:t>
            </a:r>
            <a:r>
              <a:rPr sz="2000" spc="-18" dirty="0">
                <a:latin typeface="Arial"/>
                <a:cs typeface="Arial"/>
              </a:rPr>
              <a:t>oo</a:t>
            </a:r>
            <a:r>
              <a:rPr sz="2000" dirty="0">
                <a:latin typeface="Arial"/>
                <a:cs typeface="Arial"/>
              </a:rPr>
              <a:t>t</a:t>
            </a:r>
            <a:r>
              <a:rPr sz="2000" spc="-9" dirty="0">
                <a:latin typeface="Arial"/>
                <a:cs typeface="Arial"/>
              </a:rPr>
              <a:t>h</a:t>
            </a:r>
            <a:r>
              <a:rPr sz="2000" spc="9" dirty="0">
                <a:latin typeface="Arial"/>
                <a:cs typeface="Arial"/>
              </a:rPr>
              <a:t> </a:t>
            </a:r>
            <a:r>
              <a:rPr sz="2000" spc="-14" dirty="0">
                <a:latin typeface="Arial"/>
                <a:cs typeface="Arial"/>
              </a:rPr>
              <a:t>S</a:t>
            </a:r>
            <a:r>
              <a:rPr sz="2000" dirty="0">
                <a:latin typeface="Arial"/>
                <a:cs typeface="Arial"/>
              </a:rPr>
              <a:t>I</a:t>
            </a:r>
            <a:r>
              <a:rPr sz="2000" spc="-9" dirty="0">
                <a:latin typeface="Arial"/>
                <a:cs typeface="Arial"/>
              </a:rPr>
              <a:t>G</a:t>
            </a:r>
            <a:r>
              <a:rPr sz="2000" spc="-5" dirty="0">
                <a:latin typeface="Arial"/>
                <a:cs typeface="Arial"/>
              </a:rPr>
              <a:t>, </a:t>
            </a:r>
            <a:r>
              <a:rPr sz="2000" spc="-18" dirty="0">
                <a:latin typeface="Arial"/>
                <a:cs typeface="Arial"/>
                <a:hlinkClick r:id="rId4"/>
              </a:rPr>
              <a:t>h</a:t>
            </a:r>
            <a:r>
              <a:rPr sz="2000" dirty="0">
                <a:latin typeface="Arial"/>
                <a:cs typeface="Arial"/>
                <a:hlinkClick r:id="rId4"/>
              </a:rPr>
              <a:t>tt</a:t>
            </a:r>
            <a:r>
              <a:rPr sz="2000" spc="-18" dirty="0">
                <a:latin typeface="Arial"/>
                <a:cs typeface="Arial"/>
                <a:hlinkClick r:id="rId4"/>
              </a:rPr>
              <a:t>p</a:t>
            </a:r>
            <a:r>
              <a:rPr sz="2000" dirty="0">
                <a:latin typeface="Arial"/>
                <a:cs typeface="Arial"/>
                <a:hlinkClick r:id="rId4"/>
              </a:rPr>
              <a:t>://</a:t>
            </a:r>
            <a:r>
              <a:rPr sz="2000" spc="-50" dirty="0">
                <a:latin typeface="Arial"/>
                <a:cs typeface="Arial"/>
                <a:hlinkClick r:id="rId4"/>
              </a:rPr>
              <a:t>w</a:t>
            </a:r>
            <a:r>
              <a:rPr sz="2000" spc="-41" dirty="0">
                <a:latin typeface="Arial"/>
                <a:cs typeface="Arial"/>
                <a:hlinkClick r:id="rId4"/>
              </a:rPr>
              <a:t>w</a:t>
            </a:r>
            <a:r>
              <a:rPr sz="2000" spc="-118" dirty="0">
                <a:latin typeface="Arial"/>
                <a:cs typeface="Arial"/>
                <a:hlinkClick r:id="rId4"/>
              </a:rPr>
              <a:t>w</a:t>
            </a:r>
            <a:r>
              <a:rPr sz="2000" dirty="0">
                <a:latin typeface="Arial"/>
                <a:cs typeface="Arial"/>
                <a:hlinkClick r:id="rId4"/>
              </a:rPr>
              <a:t>.</a:t>
            </a:r>
            <a:r>
              <a:rPr sz="2000" spc="-5" dirty="0">
                <a:latin typeface="Arial"/>
                <a:cs typeface="Arial"/>
                <a:hlinkClick r:id="rId4"/>
              </a:rPr>
              <a:t>b</a:t>
            </a:r>
            <a:r>
              <a:rPr sz="2000" spc="-9" dirty="0">
                <a:latin typeface="Arial"/>
                <a:cs typeface="Arial"/>
                <a:hlinkClick r:id="rId4"/>
              </a:rPr>
              <a:t>l</a:t>
            </a:r>
            <a:r>
              <a:rPr sz="2000" spc="-18" dirty="0">
                <a:latin typeface="Arial"/>
                <a:cs typeface="Arial"/>
                <a:hlinkClick r:id="rId4"/>
              </a:rPr>
              <a:t>ue</a:t>
            </a:r>
            <a:r>
              <a:rPr sz="2000" dirty="0">
                <a:latin typeface="Arial"/>
                <a:cs typeface="Arial"/>
                <a:hlinkClick r:id="rId4"/>
              </a:rPr>
              <a:t>t</a:t>
            </a:r>
            <a:r>
              <a:rPr sz="2000" spc="-5" dirty="0">
                <a:latin typeface="Arial"/>
                <a:cs typeface="Arial"/>
                <a:hlinkClick r:id="rId4"/>
              </a:rPr>
              <a:t>o</a:t>
            </a:r>
            <a:r>
              <a:rPr sz="2000" spc="-18" dirty="0">
                <a:latin typeface="Arial"/>
                <a:cs typeface="Arial"/>
                <a:hlinkClick r:id="rId4"/>
              </a:rPr>
              <a:t>o</a:t>
            </a:r>
            <a:r>
              <a:rPr sz="2000" dirty="0">
                <a:latin typeface="Arial"/>
                <a:cs typeface="Arial"/>
                <a:hlinkClick r:id="rId4"/>
              </a:rPr>
              <a:t>t</a:t>
            </a:r>
            <a:r>
              <a:rPr sz="2000" spc="-18" dirty="0">
                <a:latin typeface="Arial"/>
                <a:cs typeface="Arial"/>
                <a:hlinkClick r:id="rId4"/>
              </a:rPr>
              <a:t>h</a:t>
            </a:r>
            <a:r>
              <a:rPr sz="2000" dirty="0">
                <a:latin typeface="Arial"/>
                <a:cs typeface="Arial"/>
                <a:hlinkClick r:id="rId4"/>
              </a:rPr>
              <a:t>.</a:t>
            </a:r>
            <a:r>
              <a:rPr sz="2000" spc="-18" dirty="0">
                <a:latin typeface="Arial"/>
                <a:cs typeface="Arial"/>
                <a:hlinkClick r:id="rId4"/>
              </a:rPr>
              <a:t>o</a:t>
            </a:r>
            <a:r>
              <a:rPr sz="2000" spc="-9" dirty="0">
                <a:latin typeface="Arial"/>
                <a:cs typeface="Arial"/>
                <a:hlinkClick r:id="rId4"/>
              </a:rPr>
              <a:t>rg</a:t>
            </a:r>
            <a:endParaRPr sz="2000" dirty="0">
              <a:latin typeface="Arial"/>
              <a:cs typeface="Arial"/>
            </a:endParaRPr>
          </a:p>
          <a:p>
            <a:pPr marL="167135" indent="-155608">
              <a:buClr>
                <a:srgbClr val="3399FF"/>
              </a:buClr>
              <a:buFont typeface="Arial"/>
              <a:buChar char="•"/>
              <a:tabLst>
                <a:tab pos="167711" algn="l"/>
              </a:tabLst>
            </a:pPr>
            <a:r>
              <a:rPr sz="2000" spc="-14" dirty="0">
                <a:latin typeface="Arial"/>
                <a:cs typeface="Arial"/>
              </a:rPr>
              <a:t>W</a:t>
            </a:r>
            <a:r>
              <a:rPr sz="2000" spc="-9" dirty="0">
                <a:latin typeface="Arial"/>
                <a:cs typeface="Arial"/>
              </a:rPr>
              <a:t>iki</a:t>
            </a:r>
            <a:r>
              <a:rPr sz="2000" spc="-18" dirty="0">
                <a:latin typeface="Arial"/>
                <a:cs typeface="Arial"/>
              </a:rPr>
              <a:t>ped</a:t>
            </a:r>
            <a:r>
              <a:rPr sz="2000" spc="-9" dirty="0">
                <a:latin typeface="Arial"/>
                <a:cs typeface="Arial"/>
              </a:rPr>
              <a:t>i</a:t>
            </a:r>
            <a:r>
              <a:rPr sz="2000" spc="-18" dirty="0">
                <a:latin typeface="Arial"/>
                <a:cs typeface="Arial"/>
              </a:rPr>
              <a:t>a</a:t>
            </a:r>
            <a:r>
              <a:rPr sz="2000" spc="-5" dirty="0">
                <a:latin typeface="Arial"/>
                <a:cs typeface="Arial"/>
              </a:rPr>
              <a:t>,</a:t>
            </a:r>
            <a:r>
              <a:rPr sz="2000" spc="18" dirty="0">
                <a:latin typeface="Arial"/>
                <a:cs typeface="Arial"/>
              </a:rPr>
              <a:t> </a:t>
            </a:r>
            <a:r>
              <a:rPr sz="2000" spc="-18" dirty="0">
                <a:latin typeface="Arial"/>
                <a:cs typeface="Arial"/>
                <a:hlinkClick r:id="rId5"/>
              </a:rPr>
              <a:t>h</a:t>
            </a:r>
            <a:r>
              <a:rPr sz="2000" dirty="0">
                <a:latin typeface="Arial"/>
                <a:cs typeface="Arial"/>
                <a:hlinkClick r:id="rId5"/>
              </a:rPr>
              <a:t>tt</a:t>
            </a:r>
            <a:r>
              <a:rPr sz="2000" spc="-18" dirty="0">
                <a:latin typeface="Arial"/>
                <a:cs typeface="Arial"/>
                <a:hlinkClick r:id="rId5"/>
              </a:rPr>
              <a:t>p</a:t>
            </a:r>
            <a:r>
              <a:rPr sz="2000" dirty="0">
                <a:latin typeface="Arial"/>
                <a:cs typeface="Arial"/>
                <a:hlinkClick r:id="rId5"/>
              </a:rPr>
              <a:t>://</a:t>
            </a:r>
            <a:r>
              <a:rPr sz="2000" spc="-41" dirty="0">
                <a:latin typeface="Arial"/>
                <a:cs typeface="Arial"/>
                <a:hlinkClick r:id="rId5"/>
              </a:rPr>
              <a:t>ww</a:t>
            </a:r>
            <a:r>
              <a:rPr sz="2000" spc="-118" dirty="0">
                <a:latin typeface="Arial"/>
                <a:cs typeface="Arial"/>
                <a:hlinkClick r:id="rId5"/>
              </a:rPr>
              <a:t>w</a:t>
            </a:r>
            <a:r>
              <a:rPr sz="2000" spc="5" dirty="0">
                <a:latin typeface="Arial"/>
                <a:cs typeface="Arial"/>
                <a:hlinkClick r:id="rId5"/>
              </a:rPr>
              <a:t>.</a:t>
            </a:r>
            <a:r>
              <a:rPr sz="2000" spc="-32" dirty="0">
                <a:latin typeface="Arial"/>
                <a:cs typeface="Arial"/>
                <a:hlinkClick r:id="rId5"/>
              </a:rPr>
              <a:t>w</a:t>
            </a:r>
            <a:r>
              <a:rPr sz="2000" spc="-9" dirty="0">
                <a:latin typeface="Arial"/>
                <a:cs typeface="Arial"/>
                <a:hlinkClick r:id="rId5"/>
              </a:rPr>
              <a:t>i</a:t>
            </a:r>
            <a:r>
              <a:rPr sz="2000" dirty="0">
                <a:latin typeface="Arial"/>
                <a:cs typeface="Arial"/>
                <a:hlinkClick r:id="rId5"/>
              </a:rPr>
              <a:t>k</a:t>
            </a:r>
            <a:r>
              <a:rPr sz="2000" spc="-9" dirty="0">
                <a:latin typeface="Arial"/>
                <a:cs typeface="Arial"/>
                <a:hlinkClick r:id="rId5"/>
              </a:rPr>
              <a:t>i</a:t>
            </a:r>
            <a:r>
              <a:rPr sz="2000" spc="-18" dirty="0">
                <a:latin typeface="Arial"/>
                <a:cs typeface="Arial"/>
                <a:hlinkClick r:id="rId5"/>
              </a:rPr>
              <a:t>p</a:t>
            </a:r>
            <a:r>
              <a:rPr sz="2000" spc="-5" dirty="0">
                <a:latin typeface="Arial"/>
                <a:cs typeface="Arial"/>
                <a:hlinkClick r:id="rId5"/>
              </a:rPr>
              <a:t>e</a:t>
            </a:r>
            <a:r>
              <a:rPr sz="2000" spc="-18" dirty="0">
                <a:latin typeface="Arial"/>
                <a:cs typeface="Arial"/>
                <a:hlinkClick r:id="rId5"/>
              </a:rPr>
              <a:t>d</a:t>
            </a:r>
            <a:r>
              <a:rPr sz="2000" spc="-9" dirty="0">
                <a:latin typeface="Arial"/>
                <a:cs typeface="Arial"/>
                <a:hlinkClick r:id="rId5"/>
              </a:rPr>
              <a:t>i</a:t>
            </a:r>
            <a:r>
              <a:rPr sz="2000" spc="-18" dirty="0">
                <a:latin typeface="Arial"/>
                <a:cs typeface="Arial"/>
                <a:hlinkClick r:id="rId5"/>
              </a:rPr>
              <a:t>a</a:t>
            </a:r>
            <a:r>
              <a:rPr sz="2000" dirty="0">
                <a:latin typeface="Arial"/>
                <a:cs typeface="Arial"/>
                <a:hlinkClick r:id="rId5"/>
              </a:rPr>
              <a:t>.</a:t>
            </a:r>
            <a:r>
              <a:rPr sz="2000" spc="-18" dirty="0">
                <a:latin typeface="Arial"/>
                <a:cs typeface="Arial"/>
                <a:hlinkClick r:id="rId5"/>
              </a:rPr>
              <a:t>o</a:t>
            </a:r>
            <a:r>
              <a:rPr sz="2000" dirty="0">
                <a:latin typeface="Arial"/>
                <a:cs typeface="Arial"/>
                <a:hlinkClick r:id="rId5"/>
              </a:rPr>
              <a:t>r</a:t>
            </a:r>
            <a:r>
              <a:rPr sz="2000" spc="-9" dirty="0">
                <a:latin typeface="Arial"/>
                <a:cs typeface="Arial"/>
                <a:hlinkClick r:id="rId5"/>
              </a:rPr>
              <a:t>g</a:t>
            </a:r>
            <a:endParaRPr sz="2000" dirty="0">
              <a:latin typeface="Arial"/>
              <a:cs typeface="Arial"/>
            </a:endParaRPr>
          </a:p>
          <a:p>
            <a:pPr>
              <a:spcBef>
                <a:spcPts val="2"/>
              </a:spcBef>
              <a:buClr>
                <a:srgbClr val="3399FF"/>
              </a:buClr>
              <a:buFont typeface="Arial"/>
              <a:buChar char="•"/>
            </a:pPr>
            <a:endParaRPr sz="1600" dirty="0">
              <a:latin typeface="Times New Roman"/>
              <a:cs typeface="Times New Roman"/>
            </a:endParaRPr>
          </a:p>
          <a:p>
            <a:pPr marL="11527"/>
            <a:r>
              <a:rPr sz="2400" b="1" spc="-14" dirty="0">
                <a:latin typeface="Arial"/>
                <a:cs typeface="Arial"/>
              </a:rPr>
              <a:t>I</a:t>
            </a:r>
            <a:r>
              <a:rPr sz="2400" b="1" spc="-9" dirty="0">
                <a:latin typeface="Arial"/>
                <a:cs typeface="Arial"/>
              </a:rPr>
              <a:t>m</a:t>
            </a:r>
            <a:r>
              <a:rPr sz="2400" b="1" dirty="0">
                <a:latin typeface="Arial"/>
                <a:cs typeface="Arial"/>
              </a:rPr>
              <a:t>a</a:t>
            </a:r>
            <a:r>
              <a:rPr sz="2400" b="1" spc="-14" dirty="0">
                <a:latin typeface="Arial"/>
                <a:cs typeface="Arial"/>
              </a:rPr>
              <a:t>g</a:t>
            </a:r>
            <a:r>
              <a:rPr sz="2400" b="1" dirty="0">
                <a:latin typeface="Arial"/>
                <a:cs typeface="Arial"/>
              </a:rPr>
              <a:t>e</a:t>
            </a:r>
            <a:r>
              <a:rPr sz="2400" b="1" spc="-18" dirty="0">
                <a:latin typeface="Arial"/>
                <a:cs typeface="Arial"/>
              </a:rPr>
              <a:t> </a:t>
            </a:r>
            <a:r>
              <a:rPr sz="2400" b="1" dirty="0">
                <a:latin typeface="Arial"/>
                <a:cs typeface="Arial"/>
              </a:rPr>
              <a:t>s</a:t>
            </a:r>
            <a:r>
              <a:rPr sz="2400" b="1" spc="-14" dirty="0">
                <a:latin typeface="Arial"/>
                <a:cs typeface="Arial"/>
              </a:rPr>
              <a:t>ou</a:t>
            </a:r>
            <a:r>
              <a:rPr sz="2400" b="1" dirty="0">
                <a:latin typeface="Arial"/>
                <a:cs typeface="Arial"/>
              </a:rPr>
              <a:t>rces</a:t>
            </a:r>
            <a:endParaRPr sz="2400" dirty="0">
              <a:latin typeface="Arial"/>
              <a:cs typeface="Arial"/>
            </a:endParaRPr>
          </a:p>
          <a:p>
            <a:pPr marL="167135" indent="-155608">
              <a:lnSpc>
                <a:spcPts val="1960"/>
              </a:lnSpc>
              <a:spcBef>
                <a:spcPts val="5"/>
              </a:spcBef>
              <a:buClr>
                <a:srgbClr val="3399FF"/>
              </a:buClr>
              <a:buFont typeface="Arial"/>
              <a:buChar char="•"/>
              <a:tabLst>
                <a:tab pos="167711" algn="l"/>
              </a:tabLst>
            </a:pPr>
            <a:r>
              <a:rPr sz="2000" spc="-14" dirty="0">
                <a:latin typeface="Arial"/>
                <a:cs typeface="Arial"/>
              </a:rPr>
              <a:t>B</a:t>
            </a:r>
            <a:r>
              <a:rPr sz="2000" spc="-9" dirty="0">
                <a:latin typeface="Arial"/>
                <a:cs typeface="Arial"/>
              </a:rPr>
              <a:t>l</a:t>
            </a:r>
            <a:r>
              <a:rPr sz="2000" spc="-18" dirty="0">
                <a:latin typeface="Arial"/>
                <a:cs typeface="Arial"/>
              </a:rPr>
              <a:t>ue</a:t>
            </a:r>
            <a:r>
              <a:rPr sz="2000" dirty="0">
                <a:latin typeface="Arial"/>
                <a:cs typeface="Arial"/>
              </a:rPr>
              <a:t>t</a:t>
            </a:r>
            <a:r>
              <a:rPr sz="2000" spc="-18" dirty="0">
                <a:latin typeface="Arial"/>
                <a:cs typeface="Arial"/>
              </a:rPr>
              <a:t>oo</a:t>
            </a:r>
            <a:r>
              <a:rPr sz="2000" dirty="0">
                <a:latin typeface="Arial"/>
                <a:cs typeface="Arial"/>
              </a:rPr>
              <a:t>t</a:t>
            </a:r>
            <a:r>
              <a:rPr sz="2000" spc="-9" dirty="0">
                <a:latin typeface="Arial"/>
                <a:cs typeface="Arial"/>
              </a:rPr>
              <a:t>h</a:t>
            </a:r>
            <a:r>
              <a:rPr sz="2000" spc="9" dirty="0">
                <a:latin typeface="Arial"/>
                <a:cs typeface="Arial"/>
              </a:rPr>
              <a:t> </a:t>
            </a:r>
            <a:r>
              <a:rPr sz="2000" spc="-18" dirty="0">
                <a:latin typeface="Arial"/>
                <a:cs typeface="Arial"/>
              </a:rPr>
              <a:t>Logo</a:t>
            </a:r>
            <a:r>
              <a:rPr sz="2000" spc="-5" dirty="0">
                <a:latin typeface="Arial"/>
                <a:cs typeface="Arial"/>
              </a:rPr>
              <a:t>,</a:t>
            </a:r>
            <a:r>
              <a:rPr sz="2000" spc="18" dirty="0">
                <a:latin typeface="Arial"/>
                <a:cs typeface="Arial"/>
              </a:rPr>
              <a:t> </a:t>
            </a:r>
            <a:r>
              <a:rPr sz="2000" spc="-14" dirty="0">
                <a:latin typeface="Arial"/>
                <a:cs typeface="Arial"/>
              </a:rPr>
              <a:t>By</a:t>
            </a:r>
            <a:r>
              <a:rPr sz="2000" spc="-9" dirty="0">
                <a:latin typeface="Arial"/>
                <a:cs typeface="Arial"/>
              </a:rPr>
              <a:t> </a:t>
            </a:r>
            <a:r>
              <a:rPr sz="2000" spc="-14" dirty="0">
                <a:latin typeface="Arial"/>
                <a:cs typeface="Arial"/>
              </a:rPr>
              <a:t>B</a:t>
            </a:r>
            <a:r>
              <a:rPr sz="2000" spc="-9" dirty="0">
                <a:latin typeface="Arial"/>
                <a:cs typeface="Arial"/>
              </a:rPr>
              <a:t>l</a:t>
            </a:r>
            <a:r>
              <a:rPr sz="2000" spc="-18" dirty="0">
                <a:latin typeface="Arial"/>
                <a:cs typeface="Arial"/>
              </a:rPr>
              <a:t>ue</a:t>
            </a:r>
            <a:r>
              <a:rPr sz="2000" dirty="0">
                <a:latin typeface="Arial"/>
                <a:cs typeface="Arial"/>
              </a:rPr>
              <a:t>t</a:t>
            </a:r>
            <a:r>
              <a:rPr sz="2000" spc="-18" dirty="0">
                <a:latin typeface="Arial"/>
                <a:cs typeface="Arial"/>
              </a:rPr>
              <a:t>oo</a:t>
            </a:r>
            <a:r>
              <a:rPr sz="2000" dirty="0">
                <a:latin typeface="Arial"/>
                <a:cs typeface="Arial"/>
              </a:rPr>
              <a:t>t</a:t>
            </a:r>
            <a:r>
              <a:rPr sz="2000" spc="-9" dirty="0">
                <a:latin typeface="Arial"/>
                <a:cs typeface="Arial"/>
              </a:rPr>
              <a:t>h</a:t>
            </a:r>
            <a:r>
              <a:rPr sz="2000" spc="9" dirty="0">
                <a:latin typeface="Arial"/>
                <a:cs typeface="Arial"/>
              </a:rPr>
              <a:t> </a:t>
            </a:r>
            <a:r>
              <a:rPr sz="2000" spc="-14" dirty="0">
                <a:latin typeface="Arial"/>
                <a:cs typeface="Arial"/>
              </a:rPr>
              <a:t>S</a:t>
            </a:r>
            <a:r>
              <a:rPr sz="2000" spc="-18" dirty="0">
                <a:latin typeface="Arial"/>
                <a:cs typeface="Arial"/>
              </a:rPr>
              <a:t>pe</a:t>
            </a:r>
            <a:r>
              <a:rPr sz="2000" spc="-9" dirty="0">
                <a:latin typeface="Arial"/>
                <a:cs typeface="Arial"/>
              </a:rPr>
              <a:t>ci</a:t>
            </a:r>
            <a:r>
              <a:rPr sz="2000" spc="-18" dirty="0">
                <a:latin typeface="Arial"/>
                <a:cs typeface="Arial"/>
              </a:rPr>
              <a:t>a</a:t>
            </a:r>
            <a:r>
              <a:rPr sz="2000" spc="-5" dirty="0">
                <a:latin typeface="Arial"/>
                <a:cs typeface="Arial"/>
              </a:rPr>
              <a:t>l</a:t>
            </a:r>
            <a:r>
              <a:rPr sz="2000" spc="18" dirty="0">
                <a:latin typeface="Arial"/>
                <a:cs typeface="Arial"/>
              </a:rPr>
              <a:t> </a:t>
            </a:r>
            <a:r>
              <a:rPr sz="2000" dirty="0">
                <a:latin typeface="Arial"/>
                <a:cs typeface="Arial"/>
              </a:rPr>
              <a:t>I</a:t>
            </a:r>
            <a:r>
              <a:rPr sz="2000" spc="-18" dirty="0">
                <a:latin typeface="Arial"/>
                <a:cs typeface="Arial"/>
              </a:rPr>
              <a:t>n</a:t>
            </a:r>
            <a:r>
              <a:rPr sz="2000" dirty="0">
                <a:latin typeface="Arial"/>
                <a:cs typeface="Arial"/>
              </a:rPr>
              <a:t>t</a:t>
            </a:r>
            <a:r>
              <a:rPr sz="2000" spc="-18" dirty="0">
                <a:latin typeface="Arial"/>
                <a:cs typeface="Arial"/>
              </a:rPr>
              <a:t>e</a:t>
            </a:r>
            <a:r>
              <a:rPr sz="2000" spc="-9" dirty="0">
                <a:latin typeface="Arial"/>
                <a:cs typeface="Arial"/>
              </a:rPr>
              <a:t>r</a:t>
            </a:r>
            <a:r>
              <a:rPr sz="2000" spc="-18" dirty="0">
                <a:latin typeface="Arial"/>
                <a:cs typeface="Arial"/>
              </a:rPr>
              <a:t>e</a:t>
            </a:r>
            <a:r>
              <a:rPr sz="2000" spc="-9" dirty="0">
                <a:latin typeface="Arial"/>
                <a:cs typeface="Arial"/>
              </a:rPr>
              <a:t>st</a:t>
            </a:r>
            <a:r>
              <a:rPr sz="2000" spc="-5" dirty="0">
                <a:latin typeface="Arial"/>
                <a:cs typeface="Arial"/>
              </a:rPr>
              <a:t> </a:t>
            </a:r>
            <a:r>
              <a:rPr sz="2000" spc="-9" dirty="0">
                <a:latin typeface="Arial"/>
                <a:cs typeface="Arial"/>
              </a:rPr>
              <a:t>Gr</a:t>
            </a:r>
            <a:r>
              <a:rPr sz="2000" spc="-18" dirty="0">
                <a:latin typeface="Arial"/>
                <a:cs typeface="Arial"/>
              </a:rPr>
              <a:t>oup</a:t>
            </a:r>
            <a:r>
              <a:rPr sz="2000" spc="-5" dirty="0">
                <a:latin typeface="Arial"/>
                <a:cs typeface="Arial"/>
              </a:rPr>
              <a:t>.</a:t>
            </a:r>
            <a:r>
              <a:rPr sz="2000" spc="5" dirty="0">
                <a:latin typeface="Arial"/>
                <a:cs typeface="Arial"/>
              </a:rPr>
              <a:t> </a:t>
            </a:r>
            <a:endParaRPr lang="en-US" sz="2000" spc="5" dirty="0" smtClean="0">
              <a:latin typeface="Arial"/>
              <a:cs typeface="Arial"/>
            </a:endParaRPr>
          </a:p>
          <a:p>
            <a:pPr marL="167135" indent="-155608">
              <a:lnSpc>
                <a:spcPts val="1960"/>
              </a:lnSpc>
              <a:spcBef>
                <a:spcPts val="5"/>
              </a:spcBef>
              <a:buClr>
                <a:srgbClr val="3399FF"/>
              </a:buClr>
              <a:buFont typeface="Arial"/>
              <a:buChar char="•"/>
              <a:tabLst>
                <a:tab pos="167711" algn="l"/>
              </a:tabLst>
            </a:pPr>
            <a:r>
              <a:rPr lang="en-US" sz="2000" spc="5" dirty="0" smtClean="0">
                <a:latin typeface="Arial"/>
                <a:cs typeface="Arial"/>
              </a:rPr>
              <a:t>Bluetooth </a:t>
            </a:r>
            <a:r>
              <a:rPr lang="en-US" sz="2000" spc="5" dirty="0">
                <a:latin typeface="Arial"/>
                <a:cs typeface="Arial"/>
              </a:rPr>
              <a:t>Protocol Stack, </a:t>
            </a:r>
            <a:r>
              <a:rPr lang="en-US" sz="2000" spc="5" dirty="0">
                <a:latin typeface="Arial"/>
                <a:cs typeface="Arial"/>
                <a:hlinkClick r:id="rId6"/>
              </a:rPr>
              <a:t>http://flylib.com/books/en/4.215.1.116/1</a:t>
            </a:r>
            <a:r>
              <a:rPr lang="en-US" sz="2000" spc="5" dirty="0" smtClean="0">
                <a:latin typeface="Arial"/>
                <a:cs typeface="Arial"/>
                <a:hlinkClick r:id="rId6"/>
              </a:rPr>
              <a:t>/</a:t>
            </a:r>
            <a:r>
              <a:rPr lang="en-US" sz="2000" spc="5" dirty="0" smtClean="0">
                <a:latin typeface="Arial"/>
                <a:cs typeface="Arial"/>
              </a:rPr>
              <a:t> </a:t>
            </a:r>
            <a:endParaRPr lang="en-US" sz="2000" spc="-14" dirty="0" smtClean="0">
              <a:latin typeface="Arial"/>
              <a:cs typeface="Arial"/>
            </a:endParaRPr>
          </a:p>
        </p:txBody>
      </p:sp>
      <p:sp>
        <p:nvSpPr>
          <p:cNvPr id="6" name="object 6"/>
          <p:cNvSpPr txBox="1">
            <a:spLocks noGrp="1"/>
          </p:cNvSpPr>
          <p:nvPr>
            <p:ph type="title"/>
          </p:nvPr>
        </p:nvSpPr>
        <p:spPr>
          <a:xfrm>
            <a:off x="917815" y="594335"/>
            <a:ext cx="9543570"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Re</a:t>
            </a:r>
            <a:r>
              <a:rPr spc="-14" dirty="0">
                <a:latin typeface="Arial"/>
                <a:cs typeface="Arial"/>
              </a:rPr>
              <a:t>f</a:t>
            </a:r>
            <a:r>
              <a:rPr spc="-18" dirty="0">
                <a:latin typeface="Arial"/>
                <a:cs typeface="Arial"/>
              </a:rPr>
              <a:t>ere</a:t>
            </a:r>
            <a:r>
              <a:rPr spc="-14" dirty="0">
                <a:latin typeface="Arial"/>
                <a:cs typeface="Arial"/>
              </a:rPr>
              <a:t>n</a:t>
            </a:r>
            <a:r>
              <a:rPr spc="-18" dirty="0">
                <a:latin typeface="Arial"/>
                <a:cs typeface="Arial"/>
              </a:rPr>
              <a:t>ces</a:t>
            </a:r>
          </a:p>
        </p:txBody>
      </p:sp>
    </p:spTree>
    <p:extLst>
      <p:ext uri="{BB962C8B-B14F-4D97-AF65-F5344CB8AC3E}">
        <p14:creationId xmlns:p14="http://schemas.microsoft.com/office/powerpoint/2010/main" val="2669192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Bluetooth</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9107919" y="1351970"/>
            <a:ext cx="974043" cy="290295"/>
          </a:xfrm>
          <a:prstGeom prst="rect">
            <a:avLst/>
          </a:prstGeom>
          <a:blipFill>
            <a:blip r:embed="rId3" cstate="print"/>
            <a:stretch>
              <a:fillRect/>
            </a:stretch>
          </a:blipFill>
        </p:spPr>
        <p:txBody>
          <a:bodyPr wrap="square" lIns="0" tIns="0" rIns="0" bIns="0" rtlCol="0"/>
          <a:lstStyle/>
          <a:p>
            <a:endParaRPr sz="1634"/>
          </a:p>
        </p:txBody>
      </p:sp>
      <p:sp>
        <p:nvSpPr>
          <p:cNvPr id="5" name="object 5"/>
          <p:cNvSpPr txBox="1">
            <a:spLocks noGrp="1"/>
          </p:cNvSpPr>
          <p:nvPr>
            <p:ph type="title"/>
          </p:nvPr>
        </p:nvSpPr>
        <p:spPr>
          <a:xfrm>
            <a:off x="914400" y="594335"/>
            <a:ext cx="10639185"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B</a:t>
            </a:r>
            <a:r>
              <a:rPr spc="-14" dirty="0">
                <a:latin typeface="Arial"/>
                <a:cs typeface="Arial"/>
              </a:rPr>
              <a:t>lu</a:t>
            </a:r>
            <a:r>
              <a:rPr spc="-18" dirty="0">
                <a:latin typeface="Arial"/>
                <a:cs typeface="Arial"/>
              </a:rPr>
              <a:t>e</a:t>
            </a:r>
            <a:r>
              <a:rPr spc="-14" dirty="0">
                <a:latin typeface="Arial"/>
                <a:cs typeface="Arial"/>
              </a:rPr>
              <a:t>toot</a:t>
            </a:r>
            <a:r>
              <a:rPr spc="-18" dirty="0">
                <a:latin typeface="Arial"/>
                <a:cs typeface="Arial"/>
              </a:rPr>
              <a:t>h</a:t>
            </a:r>
          </a:p>
        </p:txBody>
      </p:sp>
      <p:sp>
        <p:nvSpPr>
          <p:cNvPr id="8" name="object 8"/>
          <p:cNvSpPr txBox="1"/>
          <p:nvPr/>
        </p:nvSpPr>
        <p:spPr>
          <a:xfrm>
            <a:off x="1016000" y="1651000"/>
            <a:ext cx="9906000" cy="3080330"/>
          </a:xfrm>
          <a:prstGeom prst="rect">
            <a:avLst/>
          </a:prstGeom>
        </p:spPr>
        <p:txBody>
          <a:bodyPr vert="horz" wrap="square" lIns="0" tIns="0" rIns="0" bIns="0" rtlCol="0">
            <a:spAutoFit/>
          </a:bodyPr>
          <a:lstStyle/>
          <a:p>
            <a:pPr marL="11527"/>
            <a:r>
              <a:rPr sz="2800" b="1" dirty="0">
                <a:latin typeface="Arial"/>
                <a:cs typeface="Arial"/>
              </a:rPr>
              <a:t>B</a:t>
            </a:r>
            <a:r>
              <a:rPr sz="2800" b="1" spc="-14" dirty="0">
                <a:latin typeface="Arial"/>
                <a:cs typeface="Arial"/>
              </a:rPr>
              <a:t>lu</a:t>
            </a:r>
            <a:r>
              <a:rPr sz="2800" b="1" spc="5" dirty="0">
                <a:latin typeface="Arial"/>
                <a:cs typeface="Arial"/>
              </a:rPr>
              <a:t>e</a:t>
            </a:r>
            <a:r>
              <a:rPr sz="2800" b="1" spc="-5" dirty="0">
                <a:latin typeface="Arial"/>
                <a:cs typeface="Arial"/>
              </a:rPr>
              <a:t>t</a:t>
            </a:r>
            <a:r>
              <a:rPr sz="2800" b="1" spc="-14" dirty="0">
                <a:latin typeface="Arial"/>
                <a:cs typeface="Arial"/>
              </a:rPr>
              <a:t>oo</a:t>
            </a:r>
            <a:r>
              <a:rPr sz="2800" b="1" spc="-5" dirty="0">
                <a:latin typeface="Arial"/>
                <a:cs typeface="Arial"/>
              </a:rPr>
              <a:t>t</a:t>
            </a:r>
            <a:r>
              <a:rPr sz="2800" b="1" spc="-18" dirty="0">
                <a:latin typeface="Arial"/>
                <a:cs typeface="Arial"/>
              </a:rPr>
              <a:t>h</a:t>
            </a:r>
            <a:endParaRPr sz="2800" dirty="0">
              <a:latin typeface="Arial"/>
              <a:cs typeface="Arial"/>
            </a:endParaRPr>
          </a:p>
          <a:p>
            <a:pPr marL="334269" marR="4611" indent="-310640">
              <a:spcBef>
                <a:spcPts val="545"/>
              </a:spcBef>
              <a:buClr>
                <a:srgbClr val="3399FF"/>
              </a:buClr>
              <a:buFont typeface="Arial"/>
              <a:buChar char="•"/>
              <a:tabLst>
                <a:tab pos="334845" algn="l"/>
              </a:tabLst>
            </a:pPr>
            <a:r>
              <a:rPr sz="2400" b="1" spc="5" dirty="0">
                <a:latin typeface="Arial"/>
                <a:cs typeface="Arial"/>
              </a:rPr>
              <a:t>B</a:t>
            </a:r>
            <a:r>
              <a:rPr sz="2400" b="1" spc="-14" dirty="0">
                <a:latin typeface="Arial"/>
                <a:cs typeface="Arial"/>
              </a:rPr>
              <a:t>lu</a:t>
            </a:r>
            <a:r>
              <a:rPr sz="2400" b="1" dirty="0">
                <a:latin typeface="Arial"/>
                <a:cs typeface="Arial"/>
              </a:rPr>
              <a:t>et</a:t>
            </a:r>
            <a:r>
              <a:rPr sz="2400" b="1" spc="-14" dirty="0">
                <a:latin typeface="Arial"/>
                <a:cs typeface="Arial"/>
              </a:rPr>
              <a:t>oo</a:t>
            </a:r>
            <a:r>
              <a:rPr sz="2400" b="1" dirty="0">
                <a:latin typeface="Arial"/>
                <a:cs typeface="Arial"/>
              </a:rPr>
              <a:t>t</a:t>
            </a:r>
            <a:r>
              <a:rPr sz="2400" b="1" spc="-14" dirty="0">
                <a:latin typeface="Arial"/>
                <a:cs typeface="Arial"/>
              </a:rPr>
              <a:t>h</a:t>
            </a:r>
            <a:r>
              <a:rPr sz="2400" b="1" spc="-27" dirty="0">
                <a:latin typeface="Arial"/>
                <a:cs typeface="Arial"/>
              </a:rPr>
              <a:t> </a:t>
            </a:r>
            <a:r>
              <a:rPr sz="2400" b="1" spc="-14" dirty="0">
                <a:latin typeface="Arial"/>
                <a:cs typeface="Arial"/>
              </a:rPr>
              <a:t>i</a:t>
            </a:r>
            <a:r>
              <a:rPr sz="2400" b="1" dirty="0">
                <a:latin typeface="Arial"/>
                <a:cs typeface="Arial"/>
              </a:rPr>
              <a:t>s</a:t>
            </a:r>
            <a:r>
              <a:rPr sz="2400" b="1" spc="-18" dirty="0">
                <a:latin typeface="Arial"/>
                <a:cs typeface="Arial"/>
              </a:rPr>
              <a:t> </a:t>
            </a:r>
            <a:r>
              <a:rPr sz="2400" b="1" dirty="0">
                <a:latin typeface="Arial"/>
                <a:cs typeface="Arial"/>
              </a:rPr>
              <a:t>a</a:t>
            </a:r>
            <a:r>
              <a:rPr sz="2400" b="1" spc="-5" dirty="0">
                <a:latin typeface="Arial"/>
                <a:cs typeface="Arial"/>
              </a:rPr>
              <a:t> </a:t>
            </a:r>
            <a:r>
              <a:rPr sz="2400" b="1" spc="5" dirty="0">
                <a:solidFill>
                  <a:srgbClr val="FF6600"/>
                </a:solidFill>
                <a:latin typeface="Arial"/>
                <a:cs typeface="Arial"/>
              </a:rPr>
              <a:t>W</a:t>
            </a:r>
            <a:r>
              <a:rPr sz="2400" b="1" spc="-150" dirty="0">
                <a:solidFill>
                  <a:srgbClr val="FF6600"/>
                </a:solidFill>
                <a:latin typeface="Arial"/>
                <a:cs typeface="Arial"/>
              </a:rPr>
              <a:t>P</a:t>
            </a:r>
            <a:r>
              <a:rPr sz="2400" b="1" spc="5" dirty="0">
                <a:solidFill>
                  <a:srgbClr val="FF6600"/>
                </a:solidFill>
                <a:latin typeface="Arial"/>
                <a:cs typeface="Arial"/>
              </a:rPr>
              <a:t>A</a:t>
            </a:r>
            <a:r>
              <a:rPr sz="2400" b="1" dirty="0">
                <a:solidFill>
                  <a:srgbClr val="FF6600"/>
                </a:solidFill>
                <a:latin typeface="Arial"/>
                <a:cs typeface="Arial"/>
              </a:rPr>
              <a:t>N</a:t>
            </a:r>
            <a:r>
              <a:rPr sz="2400" b="1" spc="-14" dirty="0">
                <a:solidFill>
                  <a:srgbClr val="FF6600"/>
                </a:solidFill>
                <a:latin typeface="Arial"/>
                <a:cs typeface="Arial"/>
              </a:rPr>
              <a:t> </a:t>
            </a:r>
            <a:r>
              <a:rPr sz="2400" b="1" dirty="0">
                <a:latin typeface="Arial"/>
                <a:cs typeface="Arial"/>
              </a:rPr>
              <a:t>(</a:t>
            </a:r>
            <a:r>
              <a:rPr sz="2400" b="1" spc="-9" dirty="0">
                <a:latin typeface="Arial"/>
                <a:cs typeface="Arial"/>
              </a:rPr>
              <a:t>W</a:t>
            </a:r>
            <a:r>
              <a:rPr sz="2400" b="1" spc="-14" dirty="0">
                <a:latin typeface="Arial"/>
                <a:cs typeface="Arial"/>
              </a:rPr>
              <a:t>i</a:t>
            </a:r>
            <a:r>
              <a:rPr sz="2400" b="1" dirty="0">
                <a:latin typeface="Arial"/>
                <a:cs typeface="Arial"/>
              </a:rPr>
              <a:t>re</a:t>
            </a:r>
            <a:r>
              <a:rPr sz="2400" b="1" spc="-14" dirty="0">
                <a:latin typeface="Arial"/>
                <a:cs typeface="Arial"/>
              </a:rPr>
              <a:t>l</a:t>
            </a:r>
            <a:r>
              <a:rPr sz="2400" b="1" spc="-9" dirty="0">
                <a:latin typeface="Arial"/>
                <a:cs typeface="Arial"/>
              </a:rPr>
              <a:t>e</a:t>
            </a:r>
            <a:r>
              <a:rPr sz="2400" b="1" dirty="0">
                <a:latin typeface="Arial"/>
                <a:cs typeface="Arial"/>
              </a:rPr>
              <a:t>ss</a:t>
            </a:r>
            <a:r>
              <a:rPr sz="2400" b="1" spc="-36" dirty="0">
                <a:latin typeface="Arial"/>
                <a:cs typeface="Arial"/>
              </a:rPr>
              <a:t> </a:t>
            </a:r>
            <a:r>
              <a:rPr sz="2400" b="1" spc="-18" dirty="0">
                <a:latin typeface="Arial"/>
                <a:cs typeface="Arial"/>
              </a:rPr>
              <a:t>P</a:t>
            </a:r>
            <a:r>
              <a:rPr sz="2400" b="1" dirty="0">
                <a:latin typeface="Arial"/>
                <a:cs typeface="Arial"/>
              </a:rPr>
              <a:t>ers</a:t>
            </a:r>
            <a:r>
              <a:rPr sz="2400" b="1" spc="-14" dirty="0">
                <a:latin typeface="Arial"/>
                <a:cs typeface="Arial"/>
              </a:rPr>
              <a:t>on</a:t>
            </a:r>
            <a:r>
              <a:rPr sz="2400" b="1" dirty="0">
                <a:latin typeface="Arial"/>
                <a:cs typeface="Arial"/>
              </a:rPr>
              <a:t>a</a:t>
            </a:r>
            <a:r>
              <a:rPr sz="2400" b="1" spc="-9" dirty="0">
                <a:latin typeface="Arial"/>
                <a:cs typeface="Arial"/>
              </a:rPr>
              <a:t>l</a:t>
            </a:r>
            <a:r>
              <a:rPr sz="2400" b="1" spc="-86" dirty="0">
                <a:latin typeface="Arial"/>
                <a:cs typeface="Arial"/>
              </a:rPr>
              <a:t> </a:t>
            </a:r>
            <a:r>
              <a:rPr sz="2400" b="1" spc="5" dirty="0">
                <a:latin typeface="Arial"/>
                <a:cs typeface="Arial"/>
              </a:rPr>
              <a:t>A</a:t>
            </a:r>
            <a:r>
              <a:rPr sz="2400" b="1" dirty="0">
                <a:latin typeface="Arial"/>
                <a:cs typeface="Arial"/>
              </a:rPr>
              <a:t>rea</a:t>
            </a:r>
            <a:r>
              <a:rPr sz="2400" b="1" spc="-27" dirty="0">
                <a:latin typeface="Arial"/>
                <a:cs typeface="Arial"/>
              </a:rPr>
              <a:t> </a:t>
            </a:r>
            <a:r>
              <a:rPr sz="2400" b="1" spc="5" dirty="0">
                <a:latin typeface="Arial"/>
                <a:cs typeface="Arial"/>
              </a:rPr>
              <a:t>N</a:t>
            </a:r>
            <a:r>
              <a:rPr sz="2400" b="1" dirty="0">
                <a:latin typeface="Arial"/>
                <a:cs typeface="Arial"/>
              </a:rPr>
              <a:t>e</a:t>
            </a:r>
            <a:r>
              <a:rPr sz="2400" b="1" spc="-18" dirty="0">
                <a:latin typeface="Arial"/>
                <a:cs typeface="Arial"/>
              </a:rPr>
              <a:t>t</a:t>
            </a:r>
            <a:r>
              <a:rPr sz="2400" b="1" spc="14" dirty="0">
                <a:latin typeface="Arial"/>
                <a:cs typeface="Arial"/>
              </a:rPr>
              <a:t>w</a:t>
            </a:r>
            <a:r>
              <a:rPr sz="2400" b="1" spc="-14" dirty="0">
                <a:latin typeface="Arial"/>
                <a:cs typeface="Arial"/>
              </a:rPr>
              <a:t>o</a:t>
            </a:r>
            <a:r>
              <a:rPr sz="2400" b="1" dirty="0">
                <a:latin typeface="Arial"/>
                <a:cs typeface="Arial"/>
              </a:rPr>
              <a:t>rk) c</a:t>
            </a:r>
            <a:r>
              <a:rPr sz="2400" b="1" spc="-14" dirty="0">
                <a:latin typeface="Arial"/>
                <a:cs typeface="Arial"/>
              </a:rPr>
              <a:t>o</a:t>
            </a:r>
            <a:r>
              <a:rPr sz="2400" b="1" spc="-9" dirty="0">
                <a:latin typeface="Arial"/>
                <a:cs typeface="Arial"/>
              </a:rPr>
              <a:t>mm</a:t>
            </a:r>
            <a:r>
              <a:rPr sz="2400" b="1" spc="-14" dirty="0">
                <a:latin typeface="Arial"/>
                <a:cs typeface="Arial"/>
              </a:rPr>
              <a:t>uni</a:t>
            </a:r>
            <a:r>
              <a:rPr sz="2400" b="1" dirty="0">
                <a:latin typeface="Arial"/>
                <a:cs typeface="Arial"/>
              </a:rPr>
              <a:t>cat</a:t>
            </a:r>
            <a:r>
              <a:rPr sz="2400" b="1" spc="-14" dirty="0">
                <a:latin typeface="Arial"/>
                <a:cs typeface="Arial"/>
              </a:rPr>
              <a:t>ion</a:t>
            </a:r>
            <a:r>
              <a:rPr sz="2400" b="1" dirty="0">
                <a:latin typeface="Arial"/>
                <a:cs typeface="Arial"/>
              </a:rPr>
              <a:t>s</a:t>
            </a:r>
            <a:r>
              <a:rPr sz="2400" b="1" spc="-27" dirty="0">
                <a:latin typeface="Arial"/>
                <a:cs typeface="Arial"/>
              </a:rPr>
              <a:t> </a:t>
            </a:r>
            <a:r>
              <a:rPr sz="2400" b="1" spc="-14" dirty="0">
                <a:latin typeface="Arial"/>
                <a:cs typeface="Arial"/>
              </a:rPr>
              <a:t>p</a:t>
            </a:r>
            <a:r>
              <a:rPr sz="2400" b="1" dirty="0">
                <a:latin typeface="Arial"/>
                <a:cs typeface="Arial"/>
              </a:rPr>
              <a:t>rot</a:t>
            </a:r>
            <a:r>
              <a:rPr sz="2400" b="1" spc="-14" dirty="0">
                <a:latin typeface="Arial"/>
                <a:cs typeface="Arial"/>
              </a:rPr>
              <a:t>o</a:t>
            </a:r>
            <a:r>
              <a:rPr sz="2400" b="1" dirty="0">
                <a:latin typeface="Arial"/>
                <a:cs typeface="Arial"/>
              </a:rPr>
              <a:t>c</a:t>
            </a:r>
            <a:r>
              <a:rPr sz="2400" b="1" spc="-9" dirty="0">
                <a:latin typeface="Arial"/>
                <a:cs typeface="Arial"/>
              </a:rPr>
              <a:t>ol</a:t>
            </a:r>
            <a:r>
              <a:rPr sz="2400" b="1" spc="-32" dirty="0">
                <a:latin typeface="Arial"/>
                <a:cs typeface="Arial"/>
              </a:rPr>
              <a:t> </a:t>
            </a:r>
            <a:r>
              <a:rPr sz="2400" b="1" spc="-14" dirty="0">
                <a:latin typeface="Arial"/>
                <a:cs typeface="Arial"/>
              </a:rPr>
              <a:t>d</a:t>
            </a:r>
            <a:r>
              <a:rPr sz="2400" b="1" dirty="0">
                <a:latin typeface="Arial"/>
                <a:cs typeface="Arial"/>
              </a:rPr>
              <a:t>es</a:t>
            </a:r>
            <a:r>
              <a:rPr sz="2400" b="1" spc="-14" dirty="0">
                <a:latin typeface="Arial"/>
                <a:cs typeface="Arial"/>
              </a:rPr>
              <a:t>ign</a:t>
            </a:r>
            <a:r>
              <a:rPr sz="2400" b="1" dirty="0">
                <a:latin typeface="Arial"/>
                <a:cs typeface="Arial"/>
              </a:rPr>
              <a:t>e</a:t>
            </a:r>
            <a:r>
              <a:rPr sz="2400" b="1" spc="-14" dirty="0">
                <a:latin typeface="Arial"/>
                <a:cs typeface="Arial"/>
              </a:rPr>
              <a:t>d</a:t>
            </a:r>
            <a:r>
              <a:rPr sz="2400" b="1" spc="-18" dirty="0">
                <a:latin typeface="Arial"/>
                <a:cs typeface="Arial"/>
              </a:rPr>
              <a:t> </a:t>
            </a:r>
            <a:r>
              <a:rPr sz="2400" b="1" spc="-14" dirty="0">
                <a:latin typeface="Arial"/>
                <a:cs typeface="Arial"/>
              </a:rPr>
              <a:t>b</a:t>
            </a:r>
            <a:r>
              <a:rPr sz="2400" b="1" dirty="0">
                <a:latin typeface="Arial"/>
                <a:cs typeface="Arial"/>
              </a:rPr>
              <a:t>y</a:t>
            </a:r>
            <a:r>
              <a:rPr sz="2400" b="1" spc="-5" dirty="0">
                <a:latin typeface="Arial"/>
                <a:cs typeface="Arial"/>
              </a:rPr>
              <a:t> </a:t>
            </a:r>
            <a:r>
              <a:rPr sz="2400" b="1" dirty="0">
                <a:latin typeface="Arial"/>
                <a:cs typeface="Arial"/>
              </a:rPr>
              <a:t>t</a:t>
            </a:r>
            <a:r>
              <a:rPr sz="2400" b="1" spc="-14" dirty="0">
                <a:latin typeface="Arial"/>
                <a:cs typeface="Arial"/>
              </a:rPr>
              <a:t>h</a:t>
            </a:r>
            <a:r>
              <a:rPr sz="2400" b="1" dirty="0">
                <a:latin typeface="Arial"/>
                <a:cs typeface="Arial"/>
              </a:rPr>
              <a:t>e</a:t>
            </a:r>
            <a:r>
              <a:rPr sz="2400" b="1" spc="-23" dirty="0">
                <a:latin typeface="Arial"/>
                <a:cs typeface="Arial"/>
              </a:rPr>
              <a:t> </a:t>
            </a:r>
            <a:r>
              <a:rPr sz="2400" b="1" spc="5" dirty="0">
                <a:solidFill>
                  <a:srgbClr val="FF6600"/>
                </a:solidFill>
                <a:latin typeface="Arial"/>
                <a:cs typeface="Arial"/>
              </a:rPr>
              <a:t>B</a:t>
            </a:r>
            <a:r>
              <a:rPr sz="2400" b="1" spc="-14" dirty="0">
                <a:solidFill>
                  <a:srgbClr val="FF6600"/>
                </a:solidFill>
                <a:latin typeface="Arial"/>
                <a:cs typeface="Arial"/>
              </a:rPr>
              <a:t>lu</a:t>
            </a:r>
            <a:r>
              <a:rPr sz="2400" b="1" dirty="0">
                <a:solidFill>
                  <a:srgbClr val="FF6600"/>
                </a:solidFill>
                <a:latin typeface="Arial"/>
                <a:cs typeface="Arial"/>
              </a:rPr>
              <a:t>et</a:t>
            </a:r>
            <a:r>
              <a:rPr sz="2400" b="1" spc="-14" dirty="0">
                <a:solidFill>
                  <a:srgbClr val="FF6600"/>
                </a:solidFill>
                <a:latin typeface="Arial"/>
                <a:cs typeface="Arial"/>
              </a:rPr>
              <a:t>oo</a:t>
            </a:r>
            <a:r>
              <a:rPr sz="2400" b="1" dirty="0">
                <a:solidFill>
                  <a:srgbClr val="FF6600"/>
                </a:solidFill>
                <a:latin typeface="Arial"/>
                <a:cs typeface="Arial"/>
              </a:rPr>
              <a:t>t</a:t>
            </a:r>
            <a:r>
              <a:rPr sz="2400" b="1" spc="-14" dirty="0">
                <a:solidFill>
                  <a:srgbClr val="FF6600"/>
                </a:solidFill>
                <a:latin typeface="Arial"/>
                <a:cs typeface="Arial"/>
              </a:rPr>
              <a:t>h</a:t>
            </a:r>
            <a:r>
              <a:rPr sz="2400" b="1" spc="-27" dirty="0">
                <a:solidFill>
                  <a:srgbClr val="FF6600"/>
                </a:solidFill>
                <a:latin typeface="Arial"/>
                <a:cs typeface="Arial"/>
              </a:rPr>
              <a:t> </a:t>
            </a:r>
            <a:r>
              <a:rPr sz="2400" b="1" spc="-18" dirty="0">
                <a:solidFill>
                  <a:srgbClr val="FF6600"/>
                </a:solidFill>
                <a:latin typeface="Arial"/>
                <a:cs typeface="Arial"/>
              </a:rPr>
              <a:t>S</a:t>
            </a:r>
            <a:r>
              <a:rPr sz="2400" b="1" spc="-14" dirty="0">
                <a:solidFill>
                  <a:srgbClr val="FF6600"/>
                </a:solidFill>
                <a:latin typeface="Arial"/>
                <a:cs typeface="Arial"/>
              </a:rPr>
              <a:t>I</a:t>
            </a:r>
            <a:r>
              <a:rPr sz="2400" b="1" spc="-18" dirty="0">
                <a:solidFill>
                  <a:srgbClr val="FF6600"/>
                </a:solidFill>
                <a:latin typeface="Arial"/>
                <a:cs typeface="Arial"/>
              </a:rPr>
              <a:t>G </a:t>
            </a:r>
            <a:r>
              <a:rPr sz="2400" b="1" dirty="0">
                <a:latin typeface="Arial"/>
                <a:cs typeface="Arial"/>
              </a:rPr>
              <a:t>(</a:t>
            </a:r>
            <a:r>
              <a:rPr sz="2400" b="1" spc="-18" dirty="0">
                <a:latin typeface="Arial"/>
                <a:cs typeface="Arial"/>
              </a:rPr>
              <a:t>S</a:t>
            </a:r>
            <a:r>
              <a:rPr sz="2400" b="1" spc="-14" dirty="0">
                <a:latin typeface="Arial"/>
                <a:cs typeface="Arial"/>
              </a:rPr>
              <a:t>p</a:t>
            </a:r>
            <a:r>
              <a:rPr sz="2400" b="1" dirty="0">
                <a:latin typeface="Arial"/>
                <a:cs typeface="Arial"/>
              </a:rPr>
              <a:t>ec</a:t>
            </a:r>
            <a:r>
              <a:rPr sz="2400" b="1" spc="-14" dirty="0">
                <a:latin typeface="Arial"/>
                <a:cs typeface="Arial"/>
              </a:rPr>
              <a:t>i</a:t>
            </a:r>
            <a:r>
              <a:rPr sz="2400" b="1" dirty="0">
                <a:latin typeface="Arial"/>
                <a:cs typeface="Arial"/>
              </a:rPr>
              <a:t>a</a:t>
            </a:r>
            <a:r>
              <a:rPr sz="2400" b="1" spc="-9" dirty="0">
                <a:latin typeface="Arial"/>
                <a:cs typeface="Arial"/>
              </a:rPr>
              <a:t>l </a:t>
            </a:r>
            <a:r>
              <a:rPr sz="2400" b="1" spc="-14" dirty="0">
                <a:latin typeface="Arial"/>
                <a:cs typeface="Arial"/>
              </a:rPr>
              <a:t>In</a:t>
            </a:r>
            <a:r>
              <a:rPr sz="2400" b="1" dirty="0">
                <a:latin typeface="Arial"/>
                <a:cs typeface="Arial"/>
              </a:rPr>
              <a:t>terest</a:t>
            </a:r>
            <a:r>
              <a:rPr sz="2400" b="1" spc="-36" dirty="0">
                <a:latin typeface="Arial"/>
                <a:cs typeface="Arial"/>
              </a:rPr>
              <a:t> </a:t>
            </a:r>
            <a:r>
              <a:rPr sz="2400" b="1" spc="-18" dirty="0">
                <a:latin typeface="Arial"/>
                <a:cs typeface="Arial"/>
              </a:rPr>
              <a:t>G</a:t>
            </a:r>
            <a:r>
              <a:rPr sz="2400" b="1" dirty="0">
                <a:latin typeface="Arial"/>
                <a:cs typeface="Arial"/>
              </a:rPr>
              <a:t>ro</a:t>
            </a:r>
            <a:r>
              <a:rPr sz="2400" b="1" spc="-14" dirty="0">
                <a:latin typeface="Arial"/>
                <a:cs typeface="Arial"/>
              </a:rPr>
              <a:t>up</a:t>
            </a:r>
            <a:r>
              <a:rPr sz="2400" b="1" dirty="0">
                <a:latin typeface="Arial"/>
                <a:cs typeface="Arial"/>
              </a:rPr>
              <a:t>)</a:t>
            </a:r>
            <a:endParaRPr sz="2400" dirty="0">
              <a:latin typeface="Arial"/>
              <a:cs typeface="Arial"/>
            </a:endParaRPr>
          </a:p>
          <a:p>
            <a:pPr>
              <a:spcBef>
                <a:spcPts val="36"/>
              </a:spcBef>
              <a:buClr>
                <a:srgbClr val="3399FF"/>
              </a:buClr>
              <a:buFont typeface="Arial"/>
              <a:buChar char="•"/>
            </a:pPr>
            <a:endParaRPr sz="2400" dirty="0">
              <a:latin typeface="Times New Roman"/>
              <a:cs typeface="Times New Roman"/>
            </a:endParaRPr>
          </a:p>
          <a:p>
            <a:pPr marL="334269" indent="-310640">
              <a:buClr>
                <a:srgbClr val="3399FF"/>
              </a:buClr>
              <a:buFont typeface="Arial"/>
              <a:buChar char="•"/>
              <a:tabLst>
                <a:tab pos="334845" algn="l"/>
              </a:tabLst>
            </a:pPr>
            <a:r>
              <a:rPr sz="2400" b="1" spc="5" dirty="0">
                <a:solidFill>
                  <a:srgbClr val="FF6600"/>
                </a:solidFill>
                <a:latin typeface="Arial"/>
                <a:cs typeface="Arial"/>
              </a:rPr>
              <a:t>R</a:t>
            </a:r>
            <a:r>
              <a:rPr sz="2400" b="1" dirty="0">
                <a:solidFill>
                  <a:srgbClr val="FF6600"/>
                </a:solidFill>
                <a:latin typeface="Arial"/>
                <a:cs typeface="Arial"/>
              </a:rPr>
              <a:t>e</a:t>
            </a:r>
            <a:r>
              <a:rPr sz="2400" b="1" spc="-14" dirty="0">
                <a:solidFill>
                  <a:srgbClr val="FF6600"/>
                </a:solidFill>
                <a:latin typeface="Arial"/>
                <a:cs typeface="Arial"/>
              </a:rPr>
              <a:t>pl</a:t>
            </a:r>
            <a:r>
              <a:rPr sz="2400" b="1" dirty="0">
                <a:solidFill>
                  <a:srgbClr val="FF6600"/>
                </a:solidFill>
                <a:latin typeface="Arial"/>
                <a:cs typeface="Arial"/>
              </a:rPr>
              <a:t>aces</a:t>
            </a:r>
            <a:r>
              <a:rPr sz="2400" b="1" spc="-27" dirty="0">
                <a:solidFill>
                  <a:srgbClr val="FF6600"/>
                </a:solidFill>
                <a:latin typeface="Arial"/>
                <a:cs typeface="Arial"/>
              </a:rPr>
              <a:t> </a:t>
            </a:r>
            <a:r>
              <a:rPr sz="2400" b="1" dirty="0">
                <a:solidFill>
                  <a:srgbClr val="FF6600"/>
                </a:solidFill>
                <a:latin typeface="Arial"/>
                <a:cs typeface="Arial"/>
              </a:rPr>
              <a:t>ca</a:t>
            </a:r>
            <a:r>
              <a:rPr sz="2400" b="1" spc="-14" dirty="0">
                <a:solidFill>
                  <a:srgbClr val="FF6600"/>
                </a:solidFill>
                <a:latin typeface="Arial"/>
                <a:cs typeface="Arial"/>
              </a:rPr>
              <a:t>bl</a:t>
            </a:r>
            <a:r>
              <a:rPr sz="2400" b="1" dirty="0">
                <a:solidFill>
                  <a:srgbClr val="FF6600"/>
                </a:solidFill>
                <a:latin typeface="Arial"/>
                <a:cs typeface="Arial"/>
              </a:rPr>
              <a:t>es</a:t>
            </a:r>
            <a:r>
              <a:rPr sz="2400" b="1" spc="-18" dirty="0">
                <a:solidFill>
                  <a:srgbClr val="FF6600"/>
                </a:solidFill>
                <a:latin typeface="Arial"/>
                <a:cs typeface="Arial"/>
              </a:rPr>
              <a:t> </a:t>
            </a:r>
            <a:r>
              <a:rPr sz="2400" b="1" dirty="0">
                <a:latin typeface="Arial"/>
                <a:cs typeface="Arial"/>
              </a:rPr>
              <a:t>c</a:t>
            </a:r>
            <a:r>
              <a:rPr sz="2400" b="1" spc="-14" dirty="0">
                <a:latin typeface="Arial"/>
                <a:cs typeface="Arial"/>
              </a:rPr>
              <a:t>onn</a:t>
            </a:r>
            <a:r>
              <a:rPr sz="2400" b="1" dirty="0">
                <a:latin typeface="Arial"/>
                <a:cs typeface="Arial"/>
              </a:rPr>
              <a:t>ect</a:t>
            </a:r>
            <a:r>
              <a:rPr sz="2400" b="1" spc="-14" dirty="0">
                <a:latin typeface="Arial"/>
                <a:cs typeface="Arial"/>
              </a:rPr>
              <a:t>ing</a:t>
            </a:r>
            <a:r>
              <a:rPr sz="2400" b="1" spc="-27" dirty="0">
                <a:latin typeface="Arial"/>
                <a:cs typeface="Arial"/>
              </a:rPr>
              <a:t> </a:t>
            </a:r>
            <a:r>
              <a:rPr sz="2400" b="1" spc="-9" dirty="0">
                <a:latin typeface="Arial"/>
                <a:cs typeface="Arial"/>
              </a:rPr>
              <a:t>m</a:t>
            </a:r>
            <a:r>
              <a:rPr sz="2400" b="1" dirty="0">
                <a:latin typeface="Arial"/>
                <a:cs typeface="Arial"/>
              </a:rPr>
              <a:t>a</a:t>
            </a:r>
            <a:r>
              <a:rPr sz="2400" b="1" spc="-14" dirty="0">
                <a:latin typeface="Arial"/>
                <a:cs typeface="Arial"/>
              </a:rPr>
              <a:t>n</a:t>
            </a:r>
            <a:r>
              <a:rPr sz="2400" b="1" dirty="0">
                <a:latin typeface="Arial"/>
                <a:cs typeface="Arial"/>
              </a:rPr>
              <a:t>y</a:t>
            </a:r>
            <a:r>
              <a:rPr sz="2400" b="1" spc="-18" dirty="0">
                <a:latin typeface="Arial"/>
                <a:cs typeface="Arial"/>
              </a:rPr>
              <a:t> </a:t>
            </a:r>
            <a:r>
              <a:rPr sz="2400" b="1" spc="-14" dirty="0">
                <a:latin typeface="Arial"/>
                <a:cs typeface="Arial"/>
              </a:rPr>
              <a:t>di</a:t>
            </a:r>
            <a:r>
              <a:rPr sz="2400" b="1" dirty="0">
                <a:latin typeface="Arial"/>
                <a:cs typeface="Arial"/>
              </a:rPr>
              <a:t>ffere</a:t>
            </a:r>
            <a:r>
              <a:rPr sz="2400" b="1" spc="-14" dirty="0">
                <a:latin typeface="Arial"/>
                <a:cs typeface="Arial"/>
              </a:rPr>
              <a:t>n</a:t>
            </a:r>
            <a:r>
              <a:rPr sz="2400" b="1" dirty="0">
                <a:latin typeface="Arial"/>
                <a:cs typeface="Arial"/>
              </a:rPr>
              <a:t>t</a:t>
            </a:r>
            <a:r>
              <a:rPr sz="2400" b="1" spc="-36" dirty="0">
                <a:latin typeface="Arial"/>
                <a:cs typeface="Arial"/>
              </a:rPr>
              <a:t> </a:t>
            </a:r>
            <a:r>
              <a:rPr sz="2400" b="1" dirty="0">
                <a:latin typeface="Arial"/>
                <a:cs typeface="Arial"/>
              </a:rPr>
              <a:t>t</a:t>
            </a:r>
            <a:r>
              <a:rPr sz="2400" b="1" spc="-32" dirty="0">
                <a:latin typeface="Arial"/>
                <a:cs typeface="Arial"/>
              </a:rPr>
              <a:t>y</a:t>
            </a:r>
            <a:r>
              <a:rPr sz="2400" b="1" spc="-14" dirty="0">
                <a:latin typeface="Arial"/>
                <a:cs typeface="Arial"/>
              </a:rPr>
              <a:t>p</a:t>
            </a:r>
            <a:r>
              <a:rPr sz="2400" b="1" dirty="0">
                <a:latin typeface="Arial"/>
                <a:cs typeface="Arial"/>
              </a:rPr>
              <a:t>es</a:t>
            </a:r>
            <a:r>
              <a:rPr sz="2400" b="1" spc="5" dirty="0">
                <a:latin typeface="Arial"/>
                <a:cs typeface="Arial"/>
              </a:rPr>
              <a:t> </a:t>
            </a:r>
            <a:r>
              <a:rPr sz="2400" b="1" spc="-14" dirty="0">
                <a:latin typeface="Arial"/>
                <a:cs typeface="Arial"/>
              </a:rPr>
              <a:t>o</a:t>
            </a:r>
            <a:r>
              <a:rPr sz="2400" b="1" dirty="0">
                <a:latin typeface="Arial"/>
                <a:cs typeface="Arial"/>
              </a:rPr>
              <a:t>f</a:t>
            </a:r>
            <a:r>
              <a:rPr sz="2400" b="1" spc="-14" dirty="0">
                <a:latin typeface="Arial"/>
                <a:cs typeface="Arial"/>
              </a:rPr>
              <a:t> d</a:t>
            </a:r>
            <a:r>
              <a:rPr sz="2400" b="1" dirty="0">
                <a:latin typeface="Arial"/>
                <a:cs typeface="Arial"/>
              </a:rPr>
              <a:t>e</a:t>
            </a:r>
            <a:r>
              <a:rPr sz="2400" b="1" spc="-23" dirty="0">
                <a:latin typeface="Arial"/>
                <a:cs typeface="Arial"/>
              </a:rPr>
              <a:t>v</a:t>
            </a:r>
            <a:r>
              <a:rPr sz="2400" b="1" spc="-14" dirty="0">
                <a:latin typeface="Arial"/>
                <a:cs typeface="Arial"/>
              </a:rPr>
              <a:t>i</a:t>
            </a:r>
            <a:r>
              <a:rPr sz="2400" b="1" dirty="0">
                <a:latin typeface="Arial"/>
                <a:cs typeface="Arial"/>
              </a:rPr>
              <a:t>ces</a:t>
            </a:r>
            <a:endParaRPr sz="2400" dirty="0">
              <a:latin typeface="Arial"/>
              <a:cs typeface="Arial"/>
            </a:endParaRPr>
          </a:p>
          <a:p>
            <a:pPr marL="748647" lvl="1" indent="-310640">
              <a:buClr>
                <a:srgbClr val="3399FF"/>
              </a:buClr>
              <a:buFont typeface="Arial"/>
              <a:buChar char="•"/>
              <a:tabLst>
                <a:tab pos="749224" algn="l"/>
              </a:tabLst>
            </a:pPr>
            <a:r>
              <a:rPr sz="2400" b="1" spc="-5" dirty="0">
                <a:latin typeface="Arial"/>
                <a:cs typeface="Arial"/>
              </a:rPr>
              <a:t>M</a:t>
            </a:r>
            <a:r>
              <a:rPr sz="2400" b="1" spc="-14" dirty="0">
                <a:latin typeface="Arial"/>
                <a:cs typeface="Arial"/>
              </a:rPr>
              <a:t>obil</a:t>
            </a:r>
            <a:r>
              <a:rPr sz="2400" b="1" dirty="0">
                <a:latin typeface="Arial"/>
                <a:cs typeface="Arial"/>
              </a:rPr>
              <a:t>e</a:t>
            </a:r>
            <a:r>
              <a:rPr sz="2400" b="1" spc="-18" dirty="0">
                <a:latin typeface="Arial"/>
                <a:cs typeface="Arial"/>
              </a:rPr>
              <a:t> P</a:t>
            </a:r>
            <a:r>
              <a:rPr sz="2400" b="1" spc="-14" dirty="0">
                <a:latin typeface="Arial"/>
                <a:cs typeface="Arial"/>
              </a:rPr>
              <a:t>hon</a:t>
            </a:r>
            <a:r>
              <a:rPr sz="2400" b="1" dirty="0">
                <a:latin typeface="Arial"/>
                <a:cs typeface="Arial"/>
              </a:rPr>
              <a:t>es</a:t>
            </a:r>
            <a:r>
              <a:rPr sz="2400" b="1" spc="-5" dirty="0">
                <a:latin typeface="Arial"/>
                <a:cs typeface="Arial"/>
              </a:rPr>
              <a:t> </a:t>
            </a:r>
            <a:r>
              <a:rPr sz="2400" b="1" dirty="0">
                <a:latin typeface="Arial"/>
                <a:cs typeface="Arial"/>
              </a:rPr>
              <a:t>&amp; </a:t>
            </a:r>
            <a:r>
              <a:rPr sz="2400" b="1" spc="5" dirty="0">
                <a:latin typeface="Arial"/>
                <a:cs typeface="Arial"/>
              </a:rPr>
              <a:t>H</a:t>
            </a:r>
            <a:r>
              <a:rPr sz="2400" b="1" dirty="0">
                <a:latin typeface="Arial"/>
                <a:cs typeface="Arial"/>
              </a:rPr>
              <a:t>ea</a:t>
            </a:r>
            <a:r>
              <a:rPr sz="2400" b="1" spc="-14" dirty="0">
                <a:latin typeface="Arial"/>
                <a:cs typeface="Arial"/>
              </a:rPr>
              <a:t>d</a:t>
            </a:r>
            <a:r>
              <a:rPr sz="2400" b="1" dirty="0">
                <a:latin typeface="Arial"/>
                <a:cs typeface="Arial"/>
              </a:rPr>
              <a:t>sets</a:t>
            </a:r>
            <a:endParaRPr sz="2400" dirty="0">
              <a:latin typeface="Arial"/>
              <a:cs typeface="Arial"/>
            </a:endParaRPr>
          </a:p>
          <a:p>
            <a:pPr marL="748647" lvl="1" indent="-310640">
              <a:buClr>
                <a:srgbClr val="3399FF"/>
              </a:buClr>
              <a:buFont typeface="Arial"/>
              <a:buChar char="•"/>
              <a:tabLst>
                <a:tab pos="749224" algn="l"/>
              </a:tabLst>
            </a:pPr>
            <a:r>
              <a:rPr sz="2400" b="1" spc="5" dirty="0">
                <a:latin typeface="Arial"/>
                <a:cs typeface="Arial"/>
              </a:rPr>
              <a:t>H</a:t>
            </a:r>
            <a:r>
              <a:rPr sz="2400" b="1" dirty="0">
                <a:latin typeface="Arial"/>
                <a:cs typeface="Arial"/>
              </a:rPr>
              <a:t>eart</a:t>
            </a:r>
            <a:r>
              <a:rPr sz="2400" b="1" spc="-27" dirty="0">
                <a:latin typeface="Arial"/>
                <a:cs typeface="Arial"/>
              </a:rPr>
              <a:t> </a:t>
            </a:r>
            <a:r>
              <a:rPr sz="2400" b="1" spc="-5" dirty="0">
                <a:latin typeface="Arial"/>
                <a:cs typeface="Arial"/>
              </a:rPr>
              <a:t>M</a:t>
            </a:r>
            <a:r>
              <a:rPr sz="2400" b="1" spc="-14" dirty="0">
                <a:latin typeface="Arial"/>
                <a:cs typeface="Arial"/>
              </a:rPr>
              <a:t>oni</a:t>
            </a:r>
            <a:r>
              <a:rPr sz="2400" b="1" dirty="0">
                <a:latin typeface="Arial"/>
                <a:cs typeface="Arial"/>
              </a:rPr>
              <a:t>t</a:t>
            </a:r>
            <a:r>
              <a:rPr sz="2400" b="1" spc="-14" dirty="0">
                <a:latin typeface="Arial"/>
                <a:cs typeface="Arial"/>
              </a:rPr>
              <a:t>o</a:t>
            </a:r>
            <a:r>
              <a:rPr sz="2400" b="1" dirty="0">
                <a:latin typeface="Arial"/>
                <a:cs typeface="Arial"/>
              </a:rPr>
              <a:t>rs</a:t>
            </a:r>
            <a:r>
              <a:rPr sz="2400" b="1" spc="-27" dirty="0">
                <a:latin typeface="Arial"/>
                <a:cs typeface="Arial"/>
              </a:rPr>
              <a:t> </a:t>
            </a:r>
            <a:r>
              <a:rPr sz="2400" b="1" dirty="0">
                <a:latin typeface="Arial"/>
                <a:cs typeface="Arial"/>
              </a:rPr>
              <a:t>&amp; </a:t>
            </a:r>
            <a:r>
              <a:rPr sz="2400" b="1" spc="-5" dirty="0">
                <a:latin typeface="Arial"/>
                <a:cs typeface="Arial"/>
              </a:rPr>
              <a:t>M</a:t>
            </a:r>
            <a:r>
              <a:rPr sz="2400" b="1" dirty="0">
                <a:latin typeface="Arial"/>
                <a:cs typeface="Arial"/>
              </a:rPr>
              <a:t>e</a:t>
            </a:r>
            <a:r>
              <a:rPr sz="2400" b="1" spc="-14" dirty="0">
                <a:latin typeface="Arial"/>
                <a:cs typeface="Arial"/>
              </a:rPr>
              <a:t>di</a:t>
            </a:r>
            <a:r>
              <a:rPr sz="2400" b="1" dirty="0">
                <a:latin typeface="Arial"/>
                <a:cs typeface="Arial"/>
              </a:rPr>
              <a:t>ca</a:t>
            </a:r>
            <a:r>
              <a:rPr sz="2400" b="1" spc="-9" dirty="0">
                <a:latin typeface="Arial"/>
                <a:cs typeface="Arial"/>
              </a:rPr>
              <a:t>l</a:t>
            </a:r>
            <a:r>
              <a:rPr sz="2400" b="1" spc="-32" dirty="0">
                <a:latin typeface="Arial"/>
                <a:cs typeface="Arial"/>
              </a:rPr>
              <a:t> </a:t>
            </a:r>
            <a:r>
              <a:rPr sz="2400" b="1" spc="-18" dirty="0">
                <a:latin typeface="Arial"/>
                <a:cs typeface="Arial"/>
              </a:rPr>
              <a:t>E</a:t>
            </a:r>
            <a:r>
              <a:rPr sz="2400" b="1" spc="-14" dirty="0">
                <a:latin typeface="Arial"/>
                <a:cs typeface="Arial"/>
              </a:rPr>
              <a:t>quip</a:t>
            </a:r>
            <a:r>
              <a:rPr sz="2400" b="1" spc="-9" dirty="0">
                <a:latin typeface="Arial"/>
                <a:cs typeface="Arial"/>
              </a:rPr>
              <a:t>m</a:t>
            </a:r>
            <a:r>
              <a:rPr sz="2400" b="1" dirty="0">
                <a:latin typeface="Arial"/>
                <a:cs typeface="Arial"/>
              </a:rPr>
              <a:t>e</a:t>
            </a:r>
            <a:r>
              <a:rPr sz="2400" b="1" spc="-14" dirty="0">
                <a:latin typeface="Arial"/>
                <a:cs typeface="Arial"/>
              </a:rPr>
              <a:t>n</a:t>
            </a:r>
            <a:r>
              <a:rPr sz="2400" b="1" dirty="0">
                <a:latin typeface="Arial"/>
                <a:cs typeface="Arial"/>
              </a:rPr>
              <a:t>t</a:t>
            </a:r>
            <a:endParaRPr sz="2400" dirty="0">
              <a:latin typeface="Arial"/>
              <a:cs typeface="Arial"/>
            </a:endParaRPr>
          </a:p>
        </p:txBody>
      </p:sp>
      <p:sp>
        <p:nvSpPr>
          <p:cNvPr id="9" name="object 9"/>
          <p:cNvSpPr/>
          <p:nvPr/>
        </p:nvSpPr>
        <p:spPr>
          <a:xfrm>
            <a:off x="7532883" y="4736043"/>
            <a:ext cx="2415064" cy="619306"/>
          </a:xfrm>
          <a:prstGeom prst="rect">
            <a:avLst/>
          </a:prstGeom>
          <a:blipFill>
            <a:blip r:embed="rId4" cstate="print"/>
            <a:stretch>
              <a:fillRect/>
            </a:stretch>
          </a:blipFill>
        </p:spPr>
        <p:txBody>
          <a:bodyPr wrap="square" lIns="0" tIns="0" rIns="0" bIns="0" rtlCol="0"/>
          <a:lstStyle/>
          <a:p>
            <a:endParaRPr sz="1634"/>
          </a:p>
        </p:txBody>
      </p:sp>
    </p:spTree>
    <p:extLst>
      <p:ext uri="{BB962C8B-B14F-4D97-AF65-F5344CB8AC3E}">
        <p14:creationId xmlns:p14="http://schemas.microsoft.com/office/powerpoint/2010/main" val="1395050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1652" y="365126"/>
            <a:ext cx="10515600" cy="1011730"/>
          </a:xfrm>
        </p:spPr>
        <p:txBody>
          <a:bodyPr/>
          <a:lstStyle/>
          <a:p>
            <a:r>
              <a:rPr lang="en-US" dirty="0" smtClean="0"/>
              <a:t>Bluetooth </a:t>
            </a:r>
            <a:endParaRPr lang="en-US" sz="3200" b="0" dirty="0">
              <a:effectLst/>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21572" y="2098784"/>
            <a:ext cx="5775761" cy="4039258"/>
          </a:xfrm>
        </p:spPr>
      </p:pic>
      <p:sp>
        <p:nvSpPr>
          <p:cNvPr id="5" name="TextBox 4"/>
          <p:cNvSpPr txBox="1"/>
          <p:nvPr/>
        </p:nvSpPr>
        <p:spPr>
          <a:xfrm>
            <a:off x="4071197" y="1476210"/>
            <a:ext cx="3876510" cy="523220"/>
          </a:xfrm>
          <a:prstGeom prst="rect">
            <a:avLst/>
          </a:prstGeom>
          <a:noFill/>
        </p:spPr>
        <p:txBody>
          <a:bodyPr wrap="none" rtlCol="0">
            <a:spAutoFit/>
          </a:bodyPr>
          <a:lstStyle/>
          <a:p>
            <a:r>
              <a:rPr lang="en-US" sz="2800" b="1" dirty="0" smtClean="0"/>
              <a:t>Bluetooth Protocol Stack</a:t>
            </a:r>
            <a:endParaRPr lang="en-US" sz="2800" b="1" dirty="0"/>
          </a:p>
        </p:txBody>
      </p:sp>
    </p:spTree>
    <p:extLst>
      <p:ext uri="{BB962C8B-B14F-4D97-AF65-F5344CB8AC3E}">
        <p14:creationId xmlns:p14="http://schemas.microsoft.com/office/powerpoint/2010/main" val="1906802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Bluetooth</a:t>
            </a:r>
            <a:endParaRPr lang="en-US" dirty="0"/>
          </a:p>
        </p:txBody>
      </p:sp>
      <p:sp>
        <p:nvSpPr>
          <p:cNvPr id="3" name="Content Placeholder 2"/>
          <p:cNvSpPr>
            <a:spLocks noGrp="1"/>
          </p:cNvSpPr>
          <p:nvPr>
            <p:ph idx="1"/>
          </p:nvPr>
        </p:nvSpPr>
        <p:spPr/>
        <p:txBody>
          <a:bodyPr/>
          <a:lstStyle/>
          <a:p>
            <a:pPr marL="0" indent="0">
              <a:buNone/>
            </a:pPr>
            <a:r>
              <a:rPr lang="en-US" b="1" dirty="0" smtClean="0"/>
              <a:t>Bluetooth Protocol Stack</a:t>
            </a:r>
          </a:p>
          <a:p>
            <a:pPr lvl="1">
              <a:buClr>
                <a:schemeClr val="accent1"/>
              </a:buClr>
            </a:pPr>
            <a:r>
              <a:rPr lang="en-US" b="1" dirty="0" smtClean="0"/>
              <a:t>LMP: Link Management Protocol </a:t>
            </a:r>
          </a:p>
          <a:p>
            <a:pPr lvl="2">
              <a:buClr>
                <a:schemeClr val="accent1"/>
              </a:buClr>
            </a:pPr>
            <a:r>
              <a:rPr lang="en-US" b="1" dirty="0" smtClean="0"/>
              <a:t>Set-up and control of the link between two devices</a:t>
            </a:r>
          </a:p>
          <a:p>
            <a:pPr lvl="1">
              <a:buClr>
                <a:schemeClr val="accent1"/>
              </a:buClr>
            </a:pPr>
            <a:r>
              <a:rPr lang="en-US" b="1" dirty="0" smtClean="0"/>
              <a:t>L2CAP: Logical Link Control and Adaptation Protocol </a:t>
            </a:r>
          </a:p>
          <a:p>
            <a:pPr lvl="2">
              <a:buClr>
                <a:schemeClr val="accent1"/>
              </a:buClr>
            </a:pPr>
            <a:r>
              <a:rPr lang="en-US" b="1" dirty="0" smtClean="0"/>
              <a:t>Multiplex multiple logical connections between two devices</a:t>
            </a:r>
          </a:p>
          <a:p>
            <a:pPr lvl="2">
              <a:buClr>
                <a:schemeClr val="accent1"/>
              </a:buClr>
            </a:pPr>
            <a:r>
              <a:rPr lang="en-US" b="1" dirty="0" smtClean="0"/>
              <a:t>Segmentation and reassembly</a:t>
            </a:r>
          </a:p>
          <a:p>
            <a:pPr lvl="2">
              <a:buClr>
                <a:schemeClr val="accent1"/>
              </a:buClr>
            </a:pPr>
            <a:r>
              <a:rPr lang="en-US" b="1" dirty="0" smtClean="0"/>
              <a:t>Payload</a:t>
            </a:r>
          </a:p>
          <a:p>
            <a:pPr lvl="3">
              <a:buClr>
                <a:schemeClr val="accent1"/>
              </a:buClr>
            </a:pPr>
            <a:r>
              <a:rPr lang="en-US" b="1" dirty="0"/>
              <a:t>Default MTU: 672 bytes</a:t>
            </a:r>
          </a:p>
          <a:p>
            <a:pPr lvl="3">
              <a:buClr>
                <a:schemeClr val="accent1"/>
              </a:buClr>
            </a:pPr>
            <a:r>
              <a:rPr lang="en-US" b="1" dirty="0" smtClean="0"/>
              <a:t>Max: Up to 62KB</a:t>
            </a:r>
          </a:p>
          <a:p>
            <a:pPr lvl="3">
              <a:buClr>
                <a:schemeClr val="accent1"/>
              </a:buClr>
            </a:pPr>
            <a:r>
              <a:rPr lang="en-US" b="1" dirty="0" smtClean="0"/>
              <a:t>Min: 48 bytes</a:t>
            </a:r>
          </a:p>
          <a:p>
            <a:pPr lvl="2">
              <a:buClr>
                <a:schemeClr val="accent1"/>
              </a:buClr>
            </a:pPr>
            <a:r>
              <a:rPr lang="en-US" b="1" dirty="0" smtClean="0"/>
              <a:t>Retransmission and CRC check</a:t>
            </a:r>
          </a:p>
          <a:p>
            <a:pPr lvl="1">
              <a:buClr>
                <a:schemeClr val="accent1"/>
              </a:buClr>
            </a:pPr>
            <a:endParaRPr lang="en-US" dirty="0" smtClean="0"/>
          </a:p>
        </p:txBody>
      </p:sp>
    </p:spTree>
    <p:extLst>
      <p:ext uri="{BB962C8B-B14F-4D97-AF65-F5344CB8AC3E}">
        <p14:creationId xmlns:p14="http://schemas.microsoft.com/office/powerpoint/2010/main" val="3401418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Bluetooth</a:t>
            </a:r>
            <a:endParaRPr lang="en-US" dirty="0"/>
          </a:p>
        </p:txBody>
      </p:sp>
      <p:sp>
        <p:nvSpPr>
          <p:cNvPr id="3" name="Content Placeholder 2"/>
          <p:cNvSpPr>
            <a:spLocks noGrp="1"/>
          </p:cNvSpPr>
          <p:nvPr>
            <p:ph idx="1"/>
          </p:nvPr>
        </p:nvSpPr>
        <p:spPr/>
        <p:txBody>
          <a:bodyPr/>
          <a:lstStyle/>
          <a:p>
            <a:pPr marL="0" indent="0">
              <a:buNone/>
            </a:pPr>
            <a:r>
              <a:rPr lang="en-US" b="1" dirty="0" smtClean="0"/>
              <a:t>Bluetooth Protocol Stack</a:t>
            </a:r>
          </a:p>
          <a:p>
            <a:pPr lvl="1">
              <a:buClr>
                <a:schemeClr val="accent1"/>
              </a:buClr>
            </a:pPr>
            <a:r>
              <a:rPr lang="en-US" b="1" dirty="0" smtClean="0"/>
              <a:t>SDP: Service Discovery Protocol</a:t>
            </a:r>
          </a:p>
          <a:p>
            <a:pPr lvl="2">
              <a:buClr>
                <a:schemeClr val="accent1"/>
              </a:buClr>
            </a:pPr>
            <a:r>
              <a:rPr lang="en-US" b="1" dirty="0" smtClean="0"/>
              <a:t>To determine which Bluetooth profiles can be used (ex) A2DP, …</a:t>
            </a:r>
          </a:p>
          <a:p>
            <a:pPr lvl="1">
              <a:buClr>
                <a:schemeClr val="accent1"/>
              </a:buClr>
            </a:pPr>
            <a:endParaRPr lang="en-US" b="1" dirty="0" smtClean="0"/>
          </a:p>
          <a:p>
            <a:pPr lvl="1">
              <a:buClr>
                <a:schemeClr val="accent1"/>
              </a:buClr>
            </a:pPr>
            <a:endParaRPr lang="en-US" dirty="0" smtClean="0"/>
          </a:p>
        </p:txBody>
      </p:sp>
    </p:spTree>
    <p:extLst>
      <p:ext uri="{BB962C8B-B14F-4D97-AF65-F5344CB8AC3E}">
        <p14:creationId xmlns:p14="http://schemas.microsoft.com/office/powerpoint/2010/main" val="556736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9107919" y="1351970"/>
            <a:ext cx="974043" cy="290295"/>
          </a:xfrm>
          <a:prstGeom prst="rect">
            <a:avLst/>
          </a:prstGeom>
          <a:blipFill>
            <a:blip r:embed="rId3" cstate="print"/>
            <a:stretch>
              <a:fillRect/>
            </a:stretch>
          </a:blipFill>
        </p:spPr>
        <p:txBody>
          <a:bodyPr wrap="square" lIns="0" tIns="0" rIns="0" bIns="0" rtlCol="0"/>
          <a:lstStyle/>
          <a:p>
            <a:endParaRPr sz="1634"/>
          </a:p>
        </p:txBody>
      </p:sp>
      <p:sp>
        <p:nvSpPr>
          <p:cNvPr id="5" name="object 5"/>
          <p:cNvSpPr txBox="1">
            <a:spLocks noGrp="1"/>
          </p:cNvSpPr>
          <p:nvPr>
            <p:ph type="title"/>
          </p:nvPr>
        </p:nvSpPr>
        <p:spPr>
          <a:xfrm>
            <a:off x="838200" y="594335"/>
            <a:ext cx="10715385"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B</a:t>
            </a:r>
            <a:r>
              <a:rPr spc="-14" dirty="0">
                <a:latin typeface="Arial"/>
                <a:cs typeface="Arial"/>
              </a:rPr>
              <a:t>lu</a:t>
            </a:r>
            <a:r>
              <a:rPr spc="-18" dirty="0">
                <a:latin typeface="Arial"/>
                <a:cs typeface="Arial"/>
              </a:rPr>
              <a:t>e</a:t>
            </a:r>
            <a:r>
              <a:rPr spc="-14" dirty="0">
                <a:latin typeface="Arial"/>
                <a:cs typeface="Arial"/>
              </a:rPr>
              <a:t>toot</a:t>
            </a:r>
            <a:r>
              <a:rPr spc="-18" dirty="0">
                <a:latin typeface="Arial"/>
                <a:cs typeface="Arial"/>
              </a:rPr>
              <a:t>h</a:t>
            </a:r>
          </a:p>
        </p:txBody>
      </p:sp>
      <p:sp>
        <p:nvSpPr>
          <p:cNvPr id="8" name="object 8"/>
          <p:cNvSpPr txBox="1"/>
          <p:nvPr/>
        </p:nvSpPr>
        <p:spPr>
          <a:xfrm>
            <a:off x="901701" y="1955800"/>
            <a:ext cx="10299700" cy="1297791"/>
          </a:xfrm>
          <a:prstGeom prst="rect">
            <a:avLst/>
          </a:prstGeom>
        </p:spPr>
        <p:txBody>
          <a:bodyPr vert="horz" wrap="square" lIns="0" tIns="0" rIns="0" bIns="0" rtlCol="0">
            <a:spAutoFit/>
          </a:bodyPr>
          <a:lstStyle/>
          <a:p>
            <a:pPr marL="11527"/>
            <a:r>
              <a:rPr sz="2800" b="1" dirty="0">
                <a:latin typeface="Arial"/>
                <a:cs typeface="Arial"/>
              </a:rPr>
              <a:t>A</a:t>
            </a:r>
            <a:r>
              <a:rPr sz="2800" b="1" spc="5" dirty="0">
                <a:latin typeface="Arial"/>
                <a:cs typeface="Arial"/>
              </a:rPr>
              <a:t>2</a:t>
            </a:r>
            <a:r>
              <a:rPr sz="2800" b="1" dirty="0">
                <a:latin typeface="Arial"/>
                <a:cs typeface="Arial"/>
              </a:rPr>
              <a:t>D</a:t>
            </a:r>
            <a:r>
              <a:rPr sz="2800" b="1" spc="-18" dirty="0">
                <a:latin typeface="Arial"/>
                <a:cs typeface="Arial"/>
              </a:rPr>
              <a:t>P</a:t>
            </a:r>
            <a:r>
              <a:rPr sz="2800" b="1" spc="-54" dirty="0">
                <a:latin typeface="Arial"/>
                <a:cs typeface="Arial"/>
              </a:rPr>
              <a:t> </a:t>
            </a:r>
            <a:r>
              <a:rPr sz="2800" b="1" spc="-5" dirty="0">
                <a:latin typeface="Arial"/>
                <a:cs typeface="Arial"/>
              </a:rPr>
              <a:t>(</a:t>
            </a:r>
            <a:r>
              <a:rPr sz="2800" b="1" dirty="0">
                <a:latin typeface="Arial"/>
                <a:cs typeface="Arial"/>
              </a:rPr>
              <a:t>A</a:t>
            </a:r>
            <a:r>
              <a:rPr sz="2800" b="1" spc="-14" dirty="0">
                <a:latin typeface="Arial"/>
                <a:cs typeface="Arial"/>
              </a:rPr>
              <a:t>d</a:t>
            </a:r>
            <a:r>
              <a:rPr sz="2800" b="1" spc="5" dirty="0">
                <a:latin typeface="Arial"/>
                <a:cs typeface="Arial"/>
              </a:rPr>
              <a:t>va</a:t>
            </a:r>
            <a:r>
              <a:rPr sz="2800" b="1" spc="-14" dirty="0">
                <a:latin typeface="Arial"/>
                <a:cs typeface="Arial"/>
              </a:rPr>
              <a:t>n</a:t>
            </a:r>
            <a:r>
              <a:rPr sz="2800" b="1" spc="5" dirty="0">
                <a:latin typeface="Arial"/>
                <a:cs typeface="Arial"/>
              </a:rPr>
              <a:t>ce</a:t>
            </a:r>
            <a:r>
              <a:rPr sz="2800" b="1" spc="-18" dirty="0">
                <a:latin typeface="Arial"/>
                <a:cs typeface="Arial"/>
              </a:rPr>
              <a:t>d</a:t>
            </a:r>
            <a:r>
              <a:rPr sz="2800" b="1" spc="-127" dirty="0">
                <a:latin typeface="Arial"/>
                <a:cs typeface="Arial"/>
              </a:rPr>
              <a:t> </a:t>
            </a:r>
            <a:r>
              <a:rPr sz="2800" b="1" dirty="0">
                <a:latin typeface="Arial"/>
                <a:cs typeface="Arial"/>
              </a:rPr>
              <a:t>A</a:t>
            </a:r>
            <a:r>
              <a:rPr sz="2800" b="1" spc="-14" dirty="0">
                <a:latin typeface="Arial"/>
                <a:cs typeface="Arial"/>
              </a:rPr>
              <a:t>udi</a:t>
            </a:r>
            <a:r>
              <a:rPr sz="2800" b="1" spc="-18" dirty="0">
                <a:latin typeface="Arial"/>
                <a:cs typeface="Arial"/>
              </a:rPr>
              <a:t>o</a:t>
            </a:r>
            <a:r>
              <a:rPr sz="2800" b="1" spc="-23" dirty="0">
                <a:latin typeface="Arial"/>
                <a:cs typeface="Arial"/>
              </a:rPr>
              <a:t> </a:t>
            </a:r>
            <a:r>
              <a:rPr sz="2800" b="1" dirty="0">
                <a:latin typeface="Arial"/>
                <a:cs typeface="Arial"/>
              </a:rPr>
              <a:t>D</a:t>
            </a:r>
            <a:r>
              <a:rPr sz="2800" b="1" spc="-14" dirty="0">
                <a:latin typeface="Arial"/>
                <a:cs typeface="Arial"/>
              </a:rPr>
              <a:t>i</a:t>
            </a:r>
            <a:r>
              <a:rPr sz="2800" b="1" spc="5" dirty="0">
                <a:latin typeface="Arial"/>
                <a:cs typeface="Arial"/>
              </a:rPr>
              <a:t>s</a:t>
            </a:r>
            <a:r>
              <a:rPr sz="2800" b="1" spc="-5" dirty="0">
                <a:latin typeface="Arial"/>
                <a:cs typeface="Arial"/>
              </a:rPr>
              <a:t>t</a:t>
            </a:r>
            <a:r>
              <a:rPr sz="2800" b="1" spc="-9" dirty="0">
                <a:latin typeface="Arial"/>
                <a:cs typeface="Arial"/>
              </a:rPr>
              <a:t>r</a:t>
            </a:r>
            <a:r>
              <a:rPr sz="2800" b="1" spc="-14" dirty="0">
                <a:latin typeface="Arial"/>
                <a:cs typeface="Arial"/>
              </a:rPr>
              <a:t>ibu</a:t>
            </a:r>
            <a:r>
              <a:rPr sz="2800" b="1" spc="-5" dirty="0">
                <a:latin typeface="Arial"/>
                <a:cs typeface="Arial"/>
              </a:rPr>
              <a:t>t</a:t>
            </a:r>
            <a:r>
              <a:rPr sz="2800" b="1" spc="-14" dirty="0">
                <a:latin typeface="Arial"/>
                <a:cs typeface="Arial"/>
              </a:rPr>
              <a:t>io</a:t>
            </a:r>
            <a:r>
              <a:rPr sz="2800" b="1" spc="-18" dirty="0">
                <a:latin typeface="Arial"/>
                <a:cs typeface="Arial"/>
              </a:rPr>
              <a:t>n</a:t>
            </a:r>
            <a:r>
              <a:rPr sz="2800" b="1" spc="-23" dirty="0">
                <a:latin typeface="Arial"/>
                <a:cs typeface="Arial"/>
              </a:rPr>
              <a:t> </a:t>
            </a:r>
            <a:r>
              <a:rPr sz="2800" b="1" spc="-14" dirty="0">
                <a:latin typeface="Arial"/>
                <a:cs typeface="Arial"/>
              </a:rPr>
              <a:t>P</a:t>
            </a:r>
            <a:r>
              <a:rPr sz="2800" b="1" spc="-9" dirty="0">
                <a:latin typeface="Arial"/>
                <a:cs typeface="Arial"/>
              </a:rPr>
              <a:t>r</a:t>
            </a:r>
            <a:r>
              <a:rPr sz="2800" b="1" spc="-14" dirty="0">
                <a:latin typeface="Arial"/>
                <a:cs typeface="Arial"/>
              </a:rPr>
              <a:t>o</a:t>
            </a:r>
            <a:r>
              <a:rPr sz="2800" b="1" spc="-5" dirty="0">
                <a:latin typeface="Arial"/>
                <a:cs typeface="Arial"/>
              </a:rPr>
              <a:t>f</a:t>
            </a:r>
            <a:r>
              <a:rPr sz="2800" b="1" spc="-14" dirty="0">
                <a:latin typeface="Arial"/>
                <a:cs typeface="Arial"/>
              </a:rPr>
              <a:t>il</a:t>
            </a:r>
            <a:r>
              <a:rPr sz="2800" b="1" spc="5" dirty="0">
                <a:latin typeface="Arial"/>
                <a:cs typeface="Arial"/>
              </a:rPr>
              <a:t>e</a:t>
            </a:r>
            <a:r>
              <a:rPr sz="2800" b="1" dirty="0">
                <a:latin typeface="Arial"/>
                <a:cs typeface="Arial"/>
              </a:rPr>
              <a:t>)</a:t>
            </a:r>
            <a:endParaRPr sz="2800" dirty="0">
              <a:latin typeface="Arial"/>
              <a:cs typeface="Arial"/>
            </a:endParaRPr>
          </a:p>
          <a:p>
            <a:pPr marL="334269" marR="4611" indent="-310640" algn="just">
              <a:spcBef>
                <a:spcPts val="1048"/>
              </a:spcBef>
              <a:buClr>
                <a:srgbClr val="3399FF"/>
              </a:buClr>
              <a:buFont typeface="Arial"/>
              <a:buChar char="•"/>
              <a:tabLst>
                <a:tab pos="334845" algn="l"/>
              </a:tabLst>
            </a:pPr>
            <a:r>
              <a:rPr sz="2400" b="1" spc="-23" dirty="0">
                <a:latin typeface="Arial"/>
                <a:cs typeface="Arial"/>
              </a:rPr>
              <a:t>A</a:t>
            </a:r>
            <a:r>
              <a:rPr sz="2400" b="1" spc="-14" dirty="0">
                <a:latin typeface="Arial"/>
                <a:cs typeface="Arial"/>
              </a:rPr>
              <a:t>2</a:t>
            </a:r>
            <a:r>
              <a:rPr sz="2400" b="1" spc="-23" dirty="0">
                <a:latin typeface="Arial"/>
                <a:cs typeface="Arial"/>
              </a:rPr>
              <a:t>D</a:t>
            </a:r>
            <a:r>
              <a:rPr sz="2400" b="1" spc="-14" dirty="0">
                <a:latin typeface="Arial"/>
                <a:cs typeface="Arial"/>
              </a:rPr>
              <a:t>P</a:t>
            </a:r>
            <a:r>
              <a:rPr sz="2400" b="1" spc="-32" dirty="0">
                <a:latin typeface="Arial"/>
                <a:cs typeface="Arial"/>
              </a:rPr>
              <a:t> </a:t>
            </a:r>
            <a:r>
              <a:rPr sz="2400" b="1" spc="-14" dirty="0">
                <a:latin typeface="Arial"/>
                <a:cs typeface="Arial"/>
              </a:rPr>
              <a:t>enables</a:t>
            </a:r>
            <a:r>
              <a:rPr sz="2400" b="1" spc="23" dirty="0">
                <a:latin typeface="Arial"/>
                <a:cs typeface="Arial"/>
              </a:rPr>
              <a:t> </a:t>
            </a:r>
            <a:r>
              <a:rPr sz="2400" b="1" dirty="0">
                <a:solidFill>
                  <a:srgbClr val="FF6600"/>
                </a:solidFill>
                <a:latin typeface="Arial"/>
                <a:cs typeface="Arial"/>
              </a:rPr>
              <a:t>w</a:t>
            </a:r>
            <a:r>
              <a:rPr sz="2400" b="1" spc="-9" dirty="0">
                <a:solidFill>
                  <a:srgbClr val="FF6600"/>
                </a:solidFill>
                <a:latin typeface="Arial"/>
                <a:cs typeface="Arial"/>
              </a:rPr>
              <a:t>i</a:t>
            </a:r>
            <a:r>
              <a:rPr sz="2400" b="1" spc="-14" dirty="0">
                <a:solidFill>
                  <a:srgbClr val="FF6600"/>
                </a:solidFill>
                <a:latin typeface="Arial"/>
                <a:cs typeface="Arial"/>
              </a:rPr>
              <a:t>reless </a:t>
            </a:r>
            <a:r>
              <a:rPr sz="2400" b="1" spc="-9" dirty="0">
                <a:solidFill>
                  <a:srgbClr val="FF6600"/>
                </a:solidFill>
                <a:latin typeface="Arial"/>
                <a:cs typeface="Arial"/>
              </a:rPr>
              <a:t>t</a:t>
            </a:r>
            <a:r>
              <a:rPr sz="2400" b="1" spc="-14" dirty="0">
                <a:solidFill>
                  <a:srgbClr val="FF6600"/>
                </a:solidFill>
                <a:latin typeface="Arial"/>
                <a:cs typeface="Arial"/>
              </a:rPr>
              <a:t>ransmission</a:t>
            </a:r>
            <a:r>
              <a:rPr sz="2400" b="1" spc="14" dirty="0">
                <a:solidFill>
                  <a:srgbClr val="FF6600"/>
                </a:solidFill>
                <a:latin typeface="Arial"/>
                <a:cs typeface="Arial"/>
              </a:rPr>
              <a:t> </a:t>
            </a:r>
            <a:r>
              <a:rPr sz="2400" b="1" spc="-14" dirty="0">
                <a:solidFill>
                  <a:srgbClr val="FF6600"/>
                </a:solidFill>
                <a:latin typeface="Arial"/>
                <a:cs typeface="Arial"/>
              </a:rPr>
              <a:t>of</a:t>
            </a:r>
            <a:r>
              <a:rPr sz="2400" b="1" spc="9" dirty="0">
                <a:solidFill>
                  <a:srgbClr val="FF6600"/>
                </a:solidFill>
                <a:latin typeface="Arial"/>
                <a:cs typeface="Arial"/>
              </a:rPr>
              <a:t> </a:t>
            </a:r>
            <a:r>
              <a:rPr sz="2400" b="1" spc="-14" dirty="0">
                <a:solidFill>
                  <a:srgbClr val="FF6600"/>
                </a:solidFill>
                <a:latin typeface="Arial"/>
                <a:cs typeface="Arial"/>
              </a:rPr>
              <a:t>stereo</a:t>
            </a:r>
            <a:r>
              <a:rPr sz="2400" b="1" spc="23" dirty="0">
                <a:solidFill>
                  <a:srgbClr val="FF6600"/>
                </a:solidFill>
                <a:latin typeface="Arial"/>
                <a:cs typeface="Arial"/>
              </a:rPr>
              <a:t> </a:t>
            </a:r>
            <a:r>
              <a:rPr sz="2400" b="1" spc="-14" dirty="0">
                <a:solidFill>
                  <a:srgbClr val="FF6600"/>
                </a:solidFill>
                <a:latin typeface="Arial"/>
                <a:cs typeface="Arial"/>
              </a:rPr>
              <a:t>audio</a:t>
            </a:r>
            <a:r>
              <a:rPr sz="2400" b="1" spc="9" dirty="0">
                <a:solidFill>
                  <a:srgbClr val="FF6600"/>
                </a:solidFill>
                <a:latin typeface="Arial"/>
                <a:cs typeface="Arial"/>
              </a:rPr>
              <a:t> </a:t>
            </a:r>
            <a:r>
              <a:rPr sz="2400" b="1" spc="-9" dirty="0">
                <a:latin typeface="Arial"/>
                <a:cs typeface="Arial"/>
              </a:rPr>
              <a:t>f</a:t>
            </a:r>
            <a:r>
              <a:rPr sz="2400" b="1" spc="-14" dirty="0">
                <a:latin typeface="Arial"/>
                <a:cs typeface="Arial"/>
              </a:rPr>
              <a:t>r</a:t>
            </a:r>
            <a:r>
              <a:rPr sz="2400" b="1" spc="-18" dirty="0">
                <a:latin typeface="Arial"/>
                <a:cs typeface="Arial"/>
              </a:rPr>
              <a:t>om</a:t>
            </a:r>
            <a:r>
              <a:rPr sz="2400" b="1" spc="-14" dirty="0">
                <a:latin typeface="Arial"/>
                <a:cs typeface="Arial"/>
              </a:rPr>
              <a:t> an</a:t>
            </a:r>
            <a:r>
              <a:rPr sz="2400" b="1" spc="-64" dirty="0">
                <a:latin typeface="Arial"/>
                <a:cs typeface="Arial"/>
              </a:rPr>
              <a:t> </a:t>
            </a:r>
            <a:r>
              <a:rPr sz="2400" b="1" spc="-23" dirty="0">
                <a:latin typeface="Arial"/>
                <a:cs typeface="Arial"/>
              </a:rPr>
              <a:t>A</a:t>
            </a:r>
            <a:r>
              <a:rPr sz="2400" b="1" spc="-14" dirty="0">
                <a:latin typeface="Arial"/>
                <a:cs typeface="Arial"/>
              </a:rPr>
              <a:t>2</a:t>
            </a:r>
            <a:r>
              <a:rPr sz="2400" b="1" spc="-23" dirty="0">
                <a:latin typeface="Arial"/>
                <a:cs typeface="Arial"/>
              </a:rPr>
              <a:t>D</a:t>
            </a:r>
            <a:r>
              <a:rPr sz="2400" b="1" spc="-14" dirty="0">
                <a:latin typeface="Arial"/>
                <a:cs typeface="Arial"/>
              </a:rPr>
              <a:t>P</a:t>
            </a:r>
            <a:r>
              <a:rPr sz="2400" b="1" spc="-32" dirty="0">
                <a:latin typeface="Arial"/>
                <a:cs typeface="Arial"/>
              </a:rPr>
              <a:t> </a:t>
            </a:r>
            <a:r>
              <a:rPr sz="2400" b="1" spc="-14" dirty="0">
                <a:latin typeface="Arial"/>
                <a:cs typeface="Arial"/>
              </a:rPr>
              <a:t>smartphone</a:t>
            </a:r>
            <a:r>
              <a:rPr sz="2400" b="1" spc="23" dirty="0">
                <a:latin typeface="Arial"/>
                <a:cs typeface="Arial"/>
              </a:rPr>
              <a:t> </a:t>
            </a:r>
            <a:r>
              <a:rPr sz="2400" b="1" spc="-9" dirty="0">
                <a:latin typeface="Arial"/>
                <a:cs typeface="Arial"/>
              </a:rPr>
              <a:t>(or</a:t>
            </a:r>
            <a:r>
              <a:rPr sz="2400" b="1" spc="5" dirty="0">
                <a:latin typeface="Arial"/>
                <a:cs typeface="Arial"/>
              </a:rPr>
              <a:t> </a:t>
            </a:r>
            <a:r>
              <a:rPr sz="2400" b="1" spc="-14" dirty="0">
                <a:latin typeface="Arial"/>
                <a:cs typeface="Arial"/>
              </a:rPr>
              <a:t>computer</a:t>
            </a:r>
            <a:r>
              <a:rPr sz="2400" b="1" spc="-9" dirty="0">
                <a:latin typeface="Arial"/>
                <a:cs typeface="Arial"/>
              </a:rPr>
              <a:t>)</a:t>
            </a:r>
            <a:r>
              <a:rPr sz="2400" b="1" spc="18" dirty="0">
                <a:latin typeface="Arial"/>
                <a:cs typeface="Arial"/>
              </a:rPr>
              <a:t> </a:t>
            </a:r>
            <a:r>
              <a:rPr sz="2400" b="1" spc="-14" dirty="0">
                <a:latin typeface="Arial"/>
                <a:cs typeface="Arial"/>
              </a:rPr>
              <a:t>to</a:t>
            </a:r>
            <a:r>
              <a:rPr sz="2400" b="1" spc="-64" dirty="0">
                <a:latin typeface="Arial"/>
                <a:cs typeface="Arial"/>
              </a:rPr>
              <a:t> </a:t>
            </a:r>
            <a:r>
              <a:rPr sz="2400" b="1" spc="-23" dirty="0">
                <a:latin typeface="Arial"/>
                <a:cs typeface="Arial"/>
              </a:rPr>
              <a:t>A</a:t>
            </a:r>
            <a:r>
              <a:rPr sz="2400" b="1" spc="-14" dirty="0">
                <a:latin typeface="Arial"/>
                <a:cs typeface="Arial"/>
              </a:rPr>
              <a:t>2</a:t>
            </a:r>
            <a:r>
              <a:rPr sz="2400" b="1" spc="-23" dirty="0">
                <a:latin typeface="Arial"/>
                <a:cs typeface="Arial"/>
              </a:rPr>
              <a:t>D</a:t>
            </a:r>
            <a:r>
              <a:rPr sz="2400" b="1" spc="-14" dirty="0">
                <a:latin typeface="Arial"/>
                <a:cs typeface="Arial"/>
              </a:rPr>
              <a:t>P</a:t>
            </a:r>
            <a:r>
              <a:rPr sz="2400" b="1" spc="-23" dirty="0">
                <a:latin typeface="Arial"/>
                <a:cs typeface="Arial"/>
              </a:rPr>
              <a:t> </a:t>
            </a:r>
            <a:r>
              <a:rPr sz="2400" b="1" spc="-14" dirty="0">
                <a:latin typeface="Arial"/>
                <a:cs typeface="Arial"/>
              </a:rPr>
              <a:t>headphones</a:t>
            </a:r>
            <a:r>
              <a:rPr sz="2400" b="1" spc="-9" dirty="0">
                <a:latin typeface="Arial"/>
                <a:cs typeface="Arial"/>
              </a:rPr>
              <a:t> (or</a:t>
            </a:r>
            <a:r>
              <a:rPr sz="2400" b="1" spc="5" dirty="0">
                <a:latin typeface="Arial"/>
                <a:cs typeface="Arial"/>
              </a:rPr>
              <a:t> </a:t>
            </a:r>
            <a:r>
              <a:rPr sz="2400" b="1" spc="-14" dirty="0">
                <a:latin typeface="Arial"/>
                <a:cs typeface="Arial"/>
              </a:rPr>
              <a:t>stereo</a:t>
            </a:r>
            <a:r>
              <a:rPr sz="2400" b="1" spc="14" dirty="0">
                <a:latin typeface="Arial"/>
                <a:cs typeface="Arial"/>
              </a:rPr>
              <a:t> </a:t>
            </a:r>
            <a:r>
              <a:rPr sz="2400" b="1" spc="-14" dirty="0">
                <a:latin typeface="Arial"/>
                <a:cs typeface="Arial"/>
              </a:rPr>
              <a:t>s</a:t>
            </a:r>
            <a:r>
              <a:rPr sz="2400" b="1" spc="-36" dirty="0">
                <a:latin typeface="Arial"/>
                <a:cs typeface="Arial"/>
              </a:rPr>
              <a:t>y</a:t>
            </a:r>
            <a:r>
              <a:rPr sz="2400" b="1" spc="-14" dirty="0">
                <a:latin typeface="Arial"/>
                <a:cs typeface="Arial"/>
              </a:rPr>
              <a:t>stem)</a:t>
            </a:r>
            <a:endParaRPr sz="2400" dirty="0">
              <a:latin typeface="Arial"/>
              <a:cs typeface="Arial"/>
            </a:endParaRPr>
          </a:p>
        </p:txBody>
      </p:sp>
    </p:spTree>
    <p:extLst>
      <p:ext uri="{BB962C8B-B14F-4D97-AF65-F5344CB8AC3E}">
        <p14:creationId xmlns:p14="http://schemas.microsoft.com/office/powerpoint/2010/main" val="2421383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949780" y="1928423"/>
            <a:ext cx="8290112" cy="3833564"/>
          </a:xfrm>
          <a:custGeom>
            <a:avLst/>
            <a:gdLst/>
            <a:ahLst/>
            <a:cxnLst/>
            <a:rect l="l" t="t" r="r" b="b"/>
            <a:pathLst>
              <a:path w="9134475" h="4224020">
                <a:moveTo>
                  <a:pt x="0" y="4223778"/>
                </a:moveTo>
                <a:lnTo>
                  <a:pt x="9134005" y="4223778"/>
                </a:lnTo>
                <a:lnTo>
                  <a:pt x="9134005" y="0"/>
                </a:lnTo>
                <a:lnTo>
                  <a:pt x="0" y="0"/>
                </a:lnTo>
                <a:lnTo>
                  <a:pt x="0" y="4223778"/>
                </a:lnTo>
                <a:close/>
              </a:path>
            </a:pathLst>
          </a:custGeom>
          <a:solidFill>
            <a:srgbClr val="FFFFFF"/>
          </a:solidFill>
        </p:spPr>
        <p:txBody>
          <a:bodyPr wrap="square" lIns="0" tIns="0" rIns="0" bIns="0" rtlCol="0"/>
          <a:lstStyle/>
          <a:p>
            <a:endParaRPr/>
          </a:p>
        </p:txBody>
      </p:sp>
      <p:sp>
        <p:nvSpPr>
          <p:cNvPr id="4" name="object 4"/>
          <p:cNvSpPr/>
          <p:nvPr/>
        </p:nvSpPr>
        <p:spPr>
          <a:xfrm>
            <a:off x="9107919" y="1351970"/>
            <a:ext cx="974043" cy="290295"/>
          </a:xfrm>
          <a:prstGeom prst="rect">
            <a:avLst/>
          </a:prstGeom>
          <a:blipFill>
            <a:blip r:embed="rId3" cstate="print"/>
            <a:stretch>
              <a:fillRect/>
            </a:stretch>
          </a:blipFill>
        </p:spPr>
        <p:txBody>
          <a:bodyPr wrap="square" lIns="0" tIns="0" rIns="0" bIns="0" rtlCol="0"/>
          <a:lstStyle/>
          <a:p>
            <a:endParaRPr sz="1634"/>
          </a:p>
        </p:txBody>
      </p:sp>
      <p:sp>
        <p:nvSpPr>
          <p:cNvPr id="5" name="object 5"/>
          <p:cNvSpPr txBox="1">
            <a:spLocks noGrp="1"/>
          </p:cNvSpPr>
          <p:nvPr>
            <p:ph type="title"/>
          </p:nvPr>
        </p:nvSpPr>
        <p:spPr>
          <a:xfrm>
            <a:off x="800100" y="594335"/>
            <a:ext cx="10753485" cy="677108"/>
          </a:xfrm>
          <a:prstGeom prst="rect">
            <a:avLst/>
          </a:prstGeom>
        </p:spPr>
        <p:txBody>
          <a:bodyPr vert="horz" wrap="square" lIns="0" tIns="0" rIns="0" bIns="0" rtlCol="0" anchor="ctr">
            <a:spAutoFit/>
          </a:bodyPr>
          <a:lstStyle/>
          <a:p>
            <a:pPr marL="11527">
              <a:lnSpc>
                <a:spcPct val="100000"/>
              </a:lnSpc>
            </a:pPr>
            <a:r>
              <a:rPr spc="-18" dirty="0">
                <a:latin typeface="Arial"/>
                <a:cs typeface="Arial"/>
              </a:rPr>
              <a:t>B</a:t>
            </a:r>
            <a:r>
              <a:rPr spc="-14" dirty="0">
                <a:latin typeface="Arial"/>
                <a:cs typeface="Arial"/>
              </a:rPr>
              <a:t>lu</a:t>
            </a:r>
            <a:r>
              <a:rPr spc="-18" dirty="0">
                <a:latin typeface="Arial"/>
                <a:cs typeface="Arial"/>
              </a:rPr>
              <a:t>e</a:t>
            </a:r>
            <a:r>
              <a:rPr spc="-14" dirty="0">
                <a:latin typeface="Arial"/>
                <a:cs typeface="Arial"/>
              </a:rPr>
              <a:t>toot</a:t>
            </a:r>
            <a:r>
              <a:rPr spc="-18" dirty="0">
                <a:latin typeface="Arial"/>
                <a:cs typeface="Arial"/>
              </a:rPr>
              <a:t>h</a:t>
            </a:r>
          </a:p>
        </p:txBody>
      </p:sp>
      <p:sp>
        <p:nvSpPr>
          <p:cNvPr id="8" name="object 8"/>
          <p:cNvSpPr txBox="1"/>
          <p:nvPr/>
        </p:nvSpPr>
        <p:spPr>
          <a:xfrm>
            <a:off x="1003300" y="1701801"/>
            <a:ext cx="10198100" cy="3331681"/>
          </a:xfrm>
          <a:prstGeom prst="rect">
            <a:avLst/>
          </a:prstGeom>
        </p:spPr>
        <p:txBody>
          <a:bodyPr vert="horz" wrap="square" lIns="0" tIns="0" rIns="0" bIns="0" rtlCol="0">
            <a:spAutoFit/>
          </a:bodyPr>
          <a:lstStyle/>
          <a:p>
            <a:pPr marL="11527"/>
            <a:r>
              <a:rPr sz="2800" b="1" spc="5" dirty="0">
                <a:latin typeface="Arial"/>
                <a:cs typeface="Arial"/>
              </a:rPr>
              <a:t>a</a:t>
            </a:r>
            <a:r>
              <a:rPr sz="2800" b="1" spc="-14" dirty="0">
                <a:latin typeface="Arial"/>
                <a:cs typeface="Arial"/>
              </a:rPr>
              <a:t>p</a:t>
            </a:r>
            <a:r>
              <a:rPr sz="2800" b="1" spc="-5" dirty="0">
                <a:latin typeface="Arial"/>
                <a:cs typeface="Arial"/>
              </a:rPr>
              <a:t>t</a:t>
            </a:r>
            <a:r>
              <a:rPr sz="2800" b="1" spc="-18" dirty="0">
                <a:latin typeface="Arial"/>
                <a:cs typeface="Arial"/>
              </a:rPr>
              <a:t>X</a:t>
            </a:r>
            <a:endParaRPr sz="2800">
              <a:latin typeface="Arial"/>
              <a:cs typeface="Arial"/>
            </a:endParaRPr>
          </a:p>
          <a:p>
            <a:pPr marL="334269" marR="4611" indent="-310640">
              <a:spcBef>
                <a:spcPts val="1516"/>
              </a:spcBef>
              <a:buClr>
                <a:srgbClr val="3399FF"/>
              </a:buClr>
              <a:buFont typeface="Arial"/>
              <a:buChar char="•"/>
              <a:tabLst>
                <a:tab pos="334845" algn="l"/>
              </a:tabLst>
            </a:pPr>
            <a:r>
              <a:rPr sz="2400" b="1" spc="-14" dirty="0">
                <a:latin typeface="Arial"/>
                <a:cs typeface="Arial"/>
              </a:rPr>
              <a:t>Suppor</a:t>
            </a:r>
            <a:r>
              <a:rPr sz="2400" b="1" spc="-9" dirty="0">
                <a:latin typeface="Arial"/>
                <a:cs typeface="Arial"/>
              </a:rPr>
              <a:t>ts</a:t>
            </a:r>
            <a:r>
              <a:rPr sz="2400" b="1" spc="18" dirty="0">
                <a:latin typeface="Arial"/>
                <a:cs typeface="Arial"/>
              </a:rPr>
              <a:t> </a:t>
            </a:r>
            <a:r>
              <a:rPr sz="2400" b="1" dirty="0">
                <a:solidFill>
                  <a:srgbClr val="FF6600"/>
                </a:solidFill>
                <a:latin typeface="Arial"/>
                <a:cs typeface="Arial"/>
              </a:rPr>
              <a:t>w</a:t>
            </a:r>
            <a:r>
              <a:rPr sz="2400" b="1" spc="-9" dirty="0">
                <a:solidFill>
                  <a:srgbClr val="FF6600"/>
                </a:solidFill>
                <a:latin typeface="Arial"/>
                <a:cs typeface="Arial"/>
              </a:rPr>
              <a:t>i</a:t>
            </a:r>
            <a:r>
              <a:rPr sz="2400" b="1" spc="-14" dirty="0">
                <a:solidFill>
                  <a:srgbClr val="FF6600"/>
                </a:solidFill>
                <a:latin typeface="Arial"/>
                <a:cs typeface="Arial"/>
              </a:rPr>
              <a:t>reless </a:t>
            </a:r>
            <a:r>
              <a:rPr sz="2400" b="1" spc="-14" dirty="0">
                <a:latin typeface="Arial"/>
                <a:cs typeface="Arial"/>
              </a:rPr>
              <a:t>real-time</a:t>
            </a:r>
            <a:r>
              <a:rPr sz="2400" b="1" spc="9" dirty="0">
                <a:latin typeface="Arial"/>
                <a:cs typeface="Arial"/>
              </a:rPr>
              <a:t> </a:t>
            </a:r>
            <a:r>
              <a:rPr sz="2400" b="1" spc="-9" dirty="0">
                <a:latin typeface="Arial"/>
                <a:cs typeface="Arial"/>
              </a:rPr>
              <a:t>st</a:t>
            </a:r>
            <a:r>
              <a:rPr sz="2400" b="1" spc="-14" dirty="0">
                <a:latin typeface="Arial"/>
                <a:cs typeface="Arial"/>
              </a:rPr>
              <a:t>reaming</a:t>
            </a:r>
            <a:r>
              <a:rPr sz="2400" b="1" spc="14" dirty="0">
                <a:latin typeface="Arial"/>
                <a:cs typeface="Arial"/>
              </a:rPr>
              <a:t> </a:t>
            </a:r>
            <a:r>
              <a:rPr sz="2400" b="1" spc="-14" dirty="0">
                <a:latin typeface="Arial"/>
                <a:cs typeface="Arial"/>
              </a:rPr>
              <a:t>of</a:t>
            </a:r>
            <a:r>
              <a:rPr sz="2400" b="1" spc="9" dirty="0">
                <a:latin typeface="Arial"/>
                <a:cs typeface="Arial"/>
              </a:rPr>
              <a:t> </a:t>
            </a:r>
            <a:r>
              <a:rPr sz="2400" b="1" spc="-14" dirty="0">
                <a:solidFill>
                  <a:srgbClr val="FF6600"/>
                </a:solidFill>
                <a:latin typeface="Arial"/>
                <a:cs typeface="Arial"/>
              </a:rPr>
              <a:t>high</a:t>
            </a:r>
            <a:r>
              <a:rPr sz="2400" b="1" spc="23" dirty="0">
                <a:solidFill>
                  <a:srgbClr val="FF6600"/>
                </a:solidFill>
                <a:latin typeface="Arial"/>
                <a:cs typeface="Arial"/>
              </a:rPr>
              <a:t> </a:t>
            </a:r>
            <a:r>
              <a:rPr sz="2400" b="1" spc="-14" dirty="0">
                <a:solidFill>
                  <a:srgbClr val="FF6600"/>
                </a:solidFill>
                <a:latin typeface="Arial"/>
                <a:cs typeface="Arial"/>
              </a:rPr>
              <a:t>quality</a:t>
            </a:r>
            <a:r>
              <a:rPr sz="2400" b="1" spc="9" dirty="0">
                <a:solidFill>
                  <a:srgbClr val="FF6600"/>
                </a:solidFill>
                <a:latin typeface="Arial"/>
                <a:cs typeface="Arial"/>
              </a:rPr>
              <a:t> </a:t>
            </a:r>
            <a:r>
              <a:rPr sz="2400" b="1" spc="-14" dirty="0">
                <a:solidFill>
                  <a:srgbClr val="FF6600"/>
                </a:solidFill>
                <a:latin typeface="Arial"/>
                <a:cs typeface="Arial"/>
              </a:rPr>
              <a:t>stereo audio</a:t>
            </a:r>
            <a:r>
              <a:rPr sz="2400" b="1" spc="23" dirty="0">
                <a:solidFill>
                  <a:srgbClr val="FF6600"/>
                </a:solidFill>
                <a:latin typeface="Arial"/>
                <a:cs typeface="Arial"/>
              </a:rPr>
              <a:t> </a:t>
            </a:r>
            <a:r>
              <a:rPr sz="2400" b="1" spc="-14" dirty="0">
                <a:latin typeface="Arial"/>
                <a:cs typeface="Arial"/>
              </a:rPr>
              <a:t>over</a:t>
            </a:r>
            <a:r>
              <a:rPr sz="2400" b="1" spc="-5" dirty="0">
                <a:latin typeface="Arial"/>
                <a:cs typeface="Arial"/>
              </a:rPr>
              <a:t> </a:t>
            </a:r>
            <a:r>
              <a:rPr sz="2400" b="1" spc="-14" dirty="0">
                <a:latin typeface="Arial"/>
                <a:cs typeface="Arial"/>
              </a:rPr>
              <a:t>the</a:t>
            </a:r>
            <a:r>
              <a:rPr sz="2400" b="1" spc="9" dirty="0">
                <a:latin typeface="Arial"/>
                <a:cs typeface="Arial"/>
              </a:rPr>
              <a:t> </a:t>
            </a:r>
            <a:r>
              <a:rPr sz="2400" b="1" spc="-23" dirty="0">
                <a:latin typeface="Arial"/>
                <a:cs typeface="Arial"/>
              </a:rPr>
              <a:t>B</a:t>
            </a:r>
            <a:r>
              <a:rPr sz="2400" b="1" spc="-14" dirty="0">
                <a:latin typeface="Arial"/>
                <a:cs typeface="Arial"/>
              </a:rPr>
              <a:t>luetooth</a:t>
            </a:r>
            <a:r>
              <a:rPr sz="2400" b="1" spc="-32" dirty="0">
                <a:latin typeface="Arial"/>
                <a:cs typeface="Arial"/>
              </a:rPr>
              <a:t> </a:t>
            </a:r>
            <a:r>
              <a:rPr sz="2400" b="1" spc="-23" dirty="0">
                <a:latin typeface="Arial"/>
                <a:cs typeface="Arial"/>
              </a:rPr>
              <a:t>A</a:t>
            </a:r>
            <a:r>
              <a:rPr sz="2400" b="1" spc="-14" dirty="0">
                <a:latin typeface="Arial"/>
                <a:cs typeface="Arial"/>
              </a:rPr>
              <a:t>2</a:t>
            </a:r>
            <a:r>
              <a:rPr sz="2400" b="1" spc="-23" dirty="0">
                <a:latin typeface="Arial"/>
                <a:cs typeface="Arial"/>
              </a:rPr>
              <a:t>D</a:t>
            </a:r>
            <a:r>
              <a:rPr sz="2400" b="1" spc="-14" dirty="0">
                <a:latin typeface="Arial"/>
                <a:cs typeface="Arial"/>
              </a:rPr>
              <a:t>P</a:t>
            </a:r>
            <a:endParaRPr sz="2400">
              <a:latin typeface="Arial"/>
              <a:cs typeface="Arial"/>
            </a:endParaRPr>
          </a:p>
          <a:p>
            <a:pPr>
              <a:spcBef>
                <a:spcPts val="44"/>
              </a:spcBef>
              <a:buClr>
                <a:srgbClr val="3399FF"/>
              </a:buClr>
              <a:buFont typeface="Arial"/>
              <a:buChar char="•"/>
            </a:pPr>
            <a:endParaRPr sz="2800">
              <a:latin typeface="Times New Roman"/>
              <a:cs typeface="Times New Roman"/>
            </a:endParaRPr>
          </a:p>
          <a:p>
            <a:pPr marL="334269" indent="-310640">
              <a:buClr>
                <a:srgbClr val="3399FF"/>
              </a:buClr>
              <a:buFont typeface="Arial"/>
              <a:buChar char="•"/>
              <a:tabLst>
                <a:tab pos="334845" algn="l"/>
              </a:tabLst>
            </a:pPr>
            <a:r>
              <a:rPr sz="2400" b="1" spc="-14" dirty="0">
                <a:latin typeface="Arial"/>
                <a:cs typeface="Arial"/>
              </a:rPr>
              <a:t>Includes</a:t>
            </a:r>
            <a:r>
              <a:rPr sz="2400" b="1" spc="23" dirty="0">
                <a:latin typeface="Arial"/>
                <a:cs typeface="Arial"/>
              </a:rPr>
              <a:t> </a:t>
            </a:r>
            <a:r>
              <a:rPr sz="2400" b="1" spc="-14" dirty="0">
                <a:latin typeface="Arial"/>
                <a:cs typeface="Arial"/>
              </a:rPr>
              <a:t>propr</a:t>
            </a:r>
            <a:r>
              <a:rPr sz="2400" b="1" spc="-9" dirty="0">
                <a:latin typeface="Arial"/>
                <a:cs typeface="Arial"/>
              </a:rPr>
              <a:t>ieta</a:t>
            </a:r>
            <a:r>
              <a:rPr sz="2400" b="1" spc="-14" dirty="0">
                <a:latin typeface="Arial"/>
                <a:cs typeface="Arial"/>
              </a:rPr>
              <a:t>ry</a:t>
            </a:r>
            <a:r>
              <a:rPr sz="2400" b="1" spc="23" dirty="0">
                <a:latin typeface="Arial"/>
                <a:cs typeface="Arial"/>
              </a:rPr>
              <a:t> </a:t>
            </a:r>
            <a:r>
              <a:rPr sz="2400" b="1" spc="-14" dirty="0">
                <a:latin typeface="Arial"/>
                <a:cs typeface="Arial"/>
              </a:rPr>
              <a:t>audio</a:t>
            </a:r>
            <a:r>
              <a:rPr sz="2400" b="1" spc="14" dirty="0">
                <a:latin typeface="Arial"/>
                <a:cs typeface="Arial"/>
              </a:rPr>
              <a:t> </a:t>
            </a:r>
            <a:r>
              <a:rPr sz="2400" b="1" spc="-14" dirty="0">
                <a:latin typeface="Arial"/>
                <a:cs typeface="Arial"/>
              </a:rPr>
              <a:t>codec</a:t>
            </a:r>
            <a:r>
              <a:rPr sz="2400" b="1" spc="18" dirty="0">
                <a:latin typeface="Arial"/>
                <a:cs typeface="Arial"/>
              </a:rPr>
              <a:t> </a:t>
            </a:r>
            <a:r>
              <a:rPr sz="2400" b="1" spc="-14" dirty="0">
                <a:solidFill>
                  <a:srgbClr val="FF6600"/>
                </a:solidFill>
                <a:latin typeface="Arial"/>
                <a:cs typeface="Arial"/>
              </a:rPr>
              <a:t>compression</a:t>
            </a:r>
            <a:r>
              <a:rPr sz="2400" b="1" spc="14" dirty="0">
                <a:solidFill>
                  <a:srgbClr val="FF6600"/>
                </a:solidFill>
                <a:latin typeface="Arial"/>
                <a:cs typeface="Arial"/>
              </a:rPr>
              <a:t> </a:t>
            </a:r>
            <a:r>
              <a:rPr sz="2400" b="1" spc="-14" dirty="0">
                <a:solidFill>
                  <a:srgbClr val="FF6600"/>
                </a:solidFill>
                <a:latin typeface="Arial"/>
                <a:cs typeface="Arial"/>
              </a:rPr>
              <a:t>algorithms</a:t>
            </a:r>
            <a:endParaRPr sz="2400">
              <a:latin typeface="Arial"/>
              <a:cs typeface="Arial"/>
            </a:endParaRPr>
          </a:p>
          <a:p>
            <a:pPr>
              <a:spcBef>
                <a:spcPts val="44"/>
              </a:spcBef>
              <a:buClr>
                <a:srgbClr val="3399FF"/>
              </a:buClr>
              <a:buFont typeface="Arial"/>
              <a:buChar char="•"/>
            </a:pPr>
            <a:endParaRPr sz="2800">
              <a:latin typeface="Times New Roman"/>
              <a:cs typeface="Times New Roman"/>
            </a:endParaRPr>
          </a:p>
          <a:p>
            <a:pPr marL="334269" marR="299690" indent="-310640">
              <a:buClr>
                <a:srgbClr val="3399FF"/>
              </a:buClr>
              <a:buFont typeface="Arial"/>
              <a:buChar char="•"/>
              <a:tabLst>
                <a:tab pos="334845" algn="l"/>
              </a:tabLst>
            </a:pPr>
            <a:r>
              <a:rPr sz="2400" b="1" spc="-23" dirty="0">
                <a:latin typeface="Arial"/>
                <a:cs typeface="Arial"/>
              </a:rPr>
              <a:t>U</a:t>
            </a:r>
            <a:r>
              <a:rPr sz="2400" b="1" spc="-14" dirty="0">
                <a:latin typeface="Arial"/>
                <a:cs typeface="Arial"/>
              </a:rPr>
              <a:t>sed</a:t>
            </a:r>
            <a:r>
              <a:rPr sz="2400" b="1" spc="14" dirty="0">
                <a:latin typeface="Arial"/>
                <a:cs typeface="Arial"/>
              </a:rPr>
              <a:t> </a:t>
            </a:r>
            <a:r>
              <a:rPr sz="2400" b="1" spc="-9" dirty="0">
                <a:latin typeface="Arial"/>
                <a:cs typeface="Arial"/>
              </a:rPr>
              <a:t>in</a:t>
            </a:r>
            <a:r>
              <a:rPr sz="2400" b="1" spc="14" dirty="0">
                <a:latin typeface="Arial"/>
                <a:cs typeface="Arial"/>
              </a:rPr>
              <a:t> </a:t>
            </a:r>
            <a:r>
              <a:rPr sz="2400" b="1" spc="-14" dirty="0">
                <a:latin typeface="Arial"/>
                <a:cs typeface="Arial"/>
              </a:rPr>
              <a:t>various</a:t>
            </a:r>
            <a:r>
              <a:rPr sz="2400" b="1" spc="9" dirty="0">
                <a:latin typeface="Arial"/>
                <a:cs typeface="Arial"/>
              </a:rPr>
              <a:t> </a:t>
            </a:r>
            <a:r>
              <a:rPr sz="2400" b="1" spc="-14" dirty="0">
                <a:latin typeface="Arial"/>
                <a:cs typeface="Arial"/>
              </a:rPr>
              <a:t>consumer</a:t>
            </a:r>
            <a:r>
              <a:rPr sz="2400" b="1" spc="5" dirty="0">
                <a:latin typeface="Arial"/>
                <a:cs typeface="Arial"/>
              </a:rPr>
              <a:t> </a:t>
            </a:r>
            <a:r>
              <a:rPr sz="2400" b="1" spc="-14" dirty="0">
                <a:latin typeface="Arial"/>
                <a:cs typeface="Arial"/>
              </a:rPr>
              <a:t>and</a:t>
            </a:r>
            <a:r>
              <a:rPr sz="2400" b="1" spc="14" dirty="0">
                <a:latin typeface="Arial"/>
                <a:cs typeface="Arial"/>
              </a:rPr>
              <a:t> </a:t>
            </a:r>
            <a:r>
              <a:rPr sz="2400" b="1" spc="-14" dirty="0">
                <a:latin typeface="Arial"/>
                <a:cs typeface="Arial"/>
              </a:rPr>
              <a:t>automotive</a:t>
            </a:r>
            <a:r>
              <a:rPr sz="2400" b="1" spc="23" dirty="0">
                <a:latin typeface="Arial"/>
                <a:cs typeface="Arial"/>
              </a:rPr>
              <a:t> </a:t>
            </a:r>
            <a:r>
              <a:rPr sz="2400" b="1" dirty="0">
                <a:latin typeface="Arial"/>
                <a:cs typeface="Arial"/>
              </a:rPr>
              <a:t>w</a:t>
            </a:r>
            <a:r>
              <a:rPr sz="2400" b="1" spc="-9" dirty="0">
                <a:latin typeface="Arial"/>
                <a:cs typeface="Arial"/>
              </a:rPr>
              <a:t>i</a:t>
            </a:r>
            <a:r>
              <a:rPr sz="2400" b="1" spc="-14" dirty="0">
                <a:latin typeface="Arial"/>
                <a:cs typeface="Arial"/>
              </a:rPr>
              <a:t>reless audio applications</a:t>
            </a:r>
            <a:endParaRPr sz="2400">
              <a:latin typeface="Arial"/>
              <a:cs typeface="Arial"/>
            </a:endParaRPr>
          </a:p>
        </p:txBody>
      </p:sp>
    </p:spTree>
    <p:extLst>
      <p:ext uri="{BB962C8B-B14F-4D97-AF65-F5344CB8AC3E}">
        <p14:creationId xmlns:p14="http://schemas.microsoft.com/office/powerpoint/2010/main" val="393605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653</TotalTime>
  <Words>1107</Words>
  <Application>Microsoft Office PowerPoint</Application>
  <PresentationFormat>Widescreen</PresentationFormat>
  <Paragraphs>434</Paragraphs>
  <Slides>25</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Malgun Gothic</vt:lpstr>
      <vt:lpstr>Arial</vt:lpstr>
      <vt:lpstr>Calibri</vt:lpstr>
      <vt:lpstr>Times New Roman</vt:lpstr>
      <vt:lpstr>Office Theme</vt:lpstr>
      <vt:lpstr>Wireless Communication</vt:lpstr>
      <vt:lpstr>Wireless Communications</vt:lpstr>
      <vt:lpstr>Bluetooth</vt:lpstr>
      <vt:lpstr>Bluetooth</vt:lpstr>
      <vt:lpstr>Bluetooth </vt:lpstr>
      <vt:lpstr>Bluetooth</vt:lpstr>
      <vt:lpstr>Bluetooth</vt:lpstr>
      <vt:lpstr>Bluetooth</vt:lpstr>
      <vt:lpstr>Bluetooth</vt:lpstr>
      <vt:lpstr>Bluetooth</vt:lpstr>
      <vt:lpstr>Bluetooth</vt:lpstr>
      <vt:lpstr>Bluetooth</vt:lpstr>
      <vt:lpstr>Bluetooth</vt:lpstr>
      <vt:lpstr>Bluetooth</vt:lpstr>
      <vt:lpstr>Bluetooth</vt:lpstr>
      <vt:lpstr>Bluetooth</vt:lpstr>
      <vt:lpstr>Bluetooth</vt:lpstr>
      <vt:lpstr>PowerPoint Presentation</vt:lpstr>
      <vt:lpstr>Bluetooth</vt:lpstr>
      <vt:lpstr>PowerPoint Presentation</vt:lpstr>
      <vt:lpstr>Bluetooth</vt:lpstr>
      <vt:lpstr>Bluetooth</vt:lpstr>
      <vt:lpstr>Bluetooth</vt:lpstr>
      <vt:lpstr>Bluetooth</vt:lpstr>
      <vt:lpstr>References</vt:lpstr>
    </vt:vector>
  </TitlesOfParts>
  <Company>Radford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Hwajung</dc:creator>
  <cp:lastModifiedBy>Lee, Hwajung</cp:lastModifiedBy>
  <cp:revision>49</cp:revision>
  <dcterms:created xsi:type="dcterms:W3CDTF">2016-08-29T17:01:34Z</dcterms:created>
  <dcterms:modified xsi:type="dcterms:W3CDTF">2016-10-26T15:36:58Z</dcterms:modified>
</cp:coreProperties>
</file>