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89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93" r:id="rId11"/>
    <p:sldId id="390" r:id="rId12"/>
    <p:sldId id="392" r:id="rId13"/>
    <p:sldId id="391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50" r:id="rId4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78596" autoAdjust="0"/>
  </p:normalViewPr>
  <p:slideViewPr>
    <p:cSldViewPr snapToGrid="0">
      <p:cViewPr varScale="1">
        <p:scale>
          <a:sx n="91" d="100"/>
          <a:sy n="91" d="100"/>
        </p:scale>
        <p:origin x="10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382FA-BB56-416C-9008-48CB5D6FDBBB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DD735-EDB6-41DC-8A1F-2B98F462F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requency_division_multiple_access" TargetMode="External"/><Relationship Id="rId3" Type="http://schemas.openxmlformats.org/officeDocument/2006/relationships/hyperlink" Target="https://en.wikipedia.org/wiki/GSM" TargetMode="External"/><Relationship Id="rId7" Type="http://schemas.openxmlformats.org/officeDocument/2006/relationships/hyperlink" Target="https://en.wikipedia.org/wiki/Public_switched_telephone_networ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Mobile_switching_center" TargetMode="External"/><Relationship Id="rId11" Type="http://schemas.openxmlformats.org/officeDocument/2006/relationships/hyperlink" Target="https://en.wikipedia.org/wiki/Space_division_multiple_access" TargetMode="External"/><Relationship Id="rId5" Type="http://schemas.openxmlformats.org/officeDocument/2006/relationships/hyperlink" Target="https://en.wikipedia.org/wiki/Radio_Base_Station" TargetMode="External"/><Relationship Id="rId10" Type="http://schemas.openxmlformats.org/officeDocument/2006/relationships/hyperlink" Target="https://en.wikipedia.org/wiki/Code_division_multiple_access" TargetMode="External"/><Relationship Id="rId4" Type="http://schemas.openxmlformats.org/officeDocument/2006/relationships/hyperlink" Target="https://en.wikipedia.org/wiki/Handoff" TargetMode="External"/><Relationship Id="rId9" Type="http://schemas.openxmlformats.org/officeDocument/2006/relationships/hyperlink" Target="https://en.wikipedia.org/wiki/Time_division_multiple_access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901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Wikipedia, </a:t>
            </a:r>
          </a:p>
          <a:p>
            <a:r>
              <a:rPr lang="en-US" dirty="0" smtClean="0"/>
              <a:t>https://en.wikipedia.org/wiki/List_of_mobile_phone_generations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D735-EDB6-41DC-8A1F-2B98F462F4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14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D735-EDB6-41DC-8A1F-2B98F462F4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0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7229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1819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0821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739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904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128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5605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997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814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10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806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578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6663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3GPP2: 3</a:t>
            </a:r>
            <a:r>
              <a:rPr lang="en-US" baseline="30000" dirty="0" smtClean="0"/>
              <a:t>rd</a:t>
            </a:r>
            <a:r>
              <a:rPr lang="en-US" dirty="0" smtClean="0"/>
              <a:t> Generation</a:t>
            </a:r>
            <a:r>
              <a:rPr lang="en-US" baseline="0" dirty="0" smtClean="0"/>
              <a:t> Partnership Project 2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686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378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193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041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671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91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5600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423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677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184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589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64 QAM</a:t>
            </a:r>
          </a:p>
          <a:p>
            <a:r>
              <a:rPr lang="en-US" dirty="0" smtClean="0"/>
              <a:t>https://en.wikipedia.org/wiki/Quadrature_amplitude_modulation</a:t>
            </a:r>
          </a:p>
          <a:p>
            <a:endParaRPr lang="en-US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modulation: In case of 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modulation, a group of 6 bits is mapped into a single constellation symbol with real and imaginary parts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(k)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(k). The signal constellation is shown in the following figure. A=1/√42.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21890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572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5670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1717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88396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17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5597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38203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8871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20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63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446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73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https://en.wikipedia.org/wiki/Cellular_network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network is the foundation of the </a:t>
            </a:r>
            <a:r>
              <a:rPr lang="en-US" dirty="0" smtClean="0">
                <a:hlinkClick r:id="rId3" tooltip="GSM"/>
              </a:rPr>
              <a:t>GSM</a:t>
            </a:r>
            <a:r>
              <a:rPr lang="en-US" dirty="0" smtClean="0"/>
              <a:t> system network. There are many functions that are performed by this network in order to make sure customers get the desired service including mobility management, registration, call set-up, and </a:t>
            </a:r>
            <a:r>
              <a:rPr lang="en-US" dirty="0" smtClean="0">
                <a:hlinkClick r:id="rId4" tooltip="Handoff"/>
              </a:rPr>
              <a:t>handover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phone connects to the network via an RBS (</a:t>
            </a:r>
            <a:r>
              <a:rPr lang="en-US" dirty="0" smtClean="0">
                <a:hlinkClick r:id="rId5" tooltip="Radio Base Station"/>
              </a:rPr>
              <a:t>Radio Base Station</a:t>
            </a:r>
            <a:r>
              <a:rPr lang="en-US" dirty="0" smtClean="0"/>
              <a:t>) at a corner of the corresponding cell which in turn connects to the </a:t>
            </a:r>
            <a:r>
              <a:rPr lang="en-US" dirty="0" smtClean="0">
                <a:hlinkClick r:id="rId6" tooltip="Mobile switching center"/>
              </a:rPr>
              <a:t>Mobile switching center</a:t>
            </a:r>
            <a:r>
              <a:rPr lang="en-US" dirty="0" smtClean="0"/>
              <a:t> (MSC). The MSC provides a connection to the </a:t>
            </a:r>
            <a:r>
              <a:rPr lang="en-US" u="sng" dirty="0" smtClean="0">
                <a:hlinkClick r:id="rId7" tooltip="Public switched telephone network"/>
              </a:rPr>
              <a:t>public switched telephone network</a:t>
            </a:r>
            <a:r>
              <a:rPr lang="en-US" dirty="0" smtClean="0"/>
              <a:t> (PSTN). The link from a phone to the RBS is called an </a:t>
            </a:r>
            <a:r>
              <a:rPr lang="en-US" i="1" dirty="0" smtClean="0"/>
              <a:t>uplink</a:t>
            </a:r>
            <a:r>
              <a:rPr lang="en-US" dirty="0" smtClean="0"/>
              <a:t> while the other way is termed </a:t>
            </a:r>
            <a:r>
              <a:rPr lang="en-US" i="1" dirty="0" smtClean="0"/>
              <a:t>downlink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Radio channels effectively use the transmission medium through the use of the following multiplexing and access schemes: </a:t>
            </a:r>
            <a:r>
              <a:rPr lang="en-US" dirty="0" smtClean="0">
                <a:hlinkClick r:id="rId8" tooltip="Frequency division multiple access"/>
              </a:rPr>
              <a:t>frequency division multiple access</a:t>
            </a:r>
            <a:r>
              <a:rPr lang="en-US" dirty="0" smtClean="0"/>
              <a:t> (FDMA), </a:t>
            </a:r>
            <a:r>
              <a:rPr lang="en-US" dirty="0" smtClean="0">
                <a:hlinkClick r:id="rId9" tooltip="Time division multiple access"/>
              </a:rPr>
              <a:t>time division multiple access</a:t>
            </a:r>
            <a:r>
              <a:rPr lang="en-US" dirty="0" smtClean="0"/>
              <a:t> (TDMA), </a:t>
            </a:r>
            <a:r>
              <a:rPr lang="en-US" dirty="0" smtClean="0">
                <a:hlinkClick r:id="rId10" tooltip="Code division multiple access"/>
              </a:rPr>
              <a:t>code division multiple access</a:t>
            </a:r>
            <a:r>
              <a:rPr lang="en-US" dirty="0" smtClean="0"/>
              <a:t> (CDMA), and </a:t>
            </a:r>
            <a:r>
              <a:rPr lang="en-US" dirty="0" smtClean="0">
                <a:hlinkClick r:id="rId11" tooltip="Space division multiple access"/>
              </a:rPr>
              <a:t>space division multiple access</a:t>
            </a:r>
            <a:r>
              <a:rPr lang="en-US" dirty="0" smtClean="0"/>
              <a:t> (SDMA).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D735-EDB6-41DC-8A1F-2B98F462F4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59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http://www.pcmag.com/article2/0,2817,2407896,00.asp </a:t>
            </a:r>
          </a:p>
          <a:p>
            <a:endParaRPr lang="en-US" dirty="0" smtClean="0"/>
          </a:p>
          <a:p>
            <a:r>
              <a:rPr lang="en-US" dirty="0" smtClean="0"/>
              <a:t>CDMA family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Sprint, Verizon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No sim</a:t>
            </a:r>
            <a:r>
              <a:rPr lang="en-US" baseline="0" dirty="0" smtClean="0"/>
              <a:t> card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Voice and Data: Not at the same time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GSM family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AT&amp;T, T Mobile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Sim card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Voice and Data: can use at the same time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4G LTE standard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Use SIM card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84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5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00" y="328608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-42870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8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1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8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3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7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6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1D0C-A58D-4FE6-B654-B11D31949D88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8562-3721-4F38-A923-AF7DE2877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7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askingbox.com/info/mobile-communication-what-are-gsm-gprs-edge-umts-hspa-and-lt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Wireless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Hwajung Lee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Key Reference: </a:t>
            </a:r>
          </a:p>
          <a:p>
            <a:r>
              <a:rPr lang="en-US" dirty="0" smtClean="0"/>
              <a:t>Prof. Jong-Moon Chung’s Lecture Notes at </a:t>
            </a:r>
            <a:r>
              <a:rPr lang="en-US" dirty="0" err="1" smtClean="0"/>
              <a:t>Yonsei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37" y="365125"/>
            <a:ext cx="11319641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Basic Mobile Communications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b="1" dirty="0"/>
              <a:t>Structure of the mobile phone cellular </a:t>
            </a:r>
            <a:r>
              <a:rPr lang="en-US" b="1" dirty="0" smtClean="0"/>
              <a:t>network</a:t>
            </a:r>
            <a:endParaRPr lang="en-US" dirty="0"/>
          </a:p>
          <a:p>
            <a:pPr lvl="1">
              <a:buClr>
                <a:schemeClr val="accent1"/>
              </a:buClr>
            </a:pPr>
            <a:r>
              <a:rPr lang="en-US" dirty="0" smtClean="0"/>
              <a:t>A </a:t>
            </a:r>
            <a:r>
              <a:rPr lang="en-US" dirty="0"/>
              <a:t>network of radio </a:t>
            </a:r>
            <a:r>
              <a:rPr lang="en-US" dirty="0">
                <a:solidFill>
                  <a:srgbClr val="FF6600"/>
                </a:solidFill>
              </a:rPr>
              <a:t>base </a:t>
            </a:r>
            <a:r>
              <a:rPr lang="en-US" dirty="0" smtClean="0">
                <a:solidFill>
                  <a:srgbClr val="FF6600"/>
                </a:solidFill>
              </a:rPr>
              <a:t>stations</a:t>
            </a:r>
            <a:r>
              <a:rPr lang="en-US" dirty="0"/>
              <a:t> forming the </a:t>
            </a:r>
            <a:r>
              <a:rPr lang="en-US" dirty="0">
                <a:solidFill>
                  <a:srgbClr val="FF6600"/>
                </a:solidFill>
              </a:rPr>
              <a:t>base station subsystem</a:t>
            </a:r>
            <a:r>
              <a:rPr lang="en-US" dirty="0"/>
              <a:t>.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The </a:t>
            </a:r>
            <a:r>
              <a:rPr lang="en-US" dirty="0">
                <a:solidFill>
                  <a:srgbClr val="FF6600"/>
                </a:solidFill>
              </a:rPr>
              <a:t>core circuit switched network</a:t>
            </a:r>
            <a:r>
              <a:rPr lang="en-US" dirty="0"/>
              <a:t> for handling voice calls and text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A </a:t>
            </a:r>
            <a:r>
              <a:rPr lang="en-US" dirty="0">
                <a:solidFill>
                  <a:srgbClr val="FF6600"/>
                </a:solidFill>
              </a:rPr>
              <a:t>packet switched network</a:t>
            </a:r>
            <a:r>
              <a:rPr lang="en-US" dirty="0"/>
              <a:t> for handling mobile data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The </a:t>
            </a:r>
            <a:r>
              <a:rPr lang="en-US" dirty="0">
                <a:solidFill>
                  <a:srgbClr val="FF6600"/>
                </a:solidFill>
              </a:rPr>
              <a:t>public switched telephone </a:t>
            </a:r>
            <a:r>
              <a:rPr lang="en-US" dirty="0" smtClean="0">
                <a:solidFill>
                  <a:srgbClr val="FF6600"/>
                </a:solidFill>
              </a:rPr>
              <a:t>network (PSTN)</a:t>
            </a:r>
            <a:r>
              <a:rPr lang="en-US" dirty="0"/>
              <a:t> to connect subscribers to the wider telephony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8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9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obil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Co</a:t>
            </a:r>
            <a:r>
              <a:rPr spc="-32" dirty="0">
                <a:latin typeface="Arial"/>
                <a:cs typeface="Arial"/>
              </a:rPr>
              <a:t>mm</a:t>
            </a:r>
            <a:r>
              <a:rPr spc="-14" dirty="0">
                <a:latin typeface="Arial"/>
                <a:cs typeface="Arial"/>
              </a:rPr>
              <a:t>uni</a:t>
            </a:r>
            <a:r>
              <a:rPr spc="-18" dirty="0">
                <a:latin typeface="Arial"/>
                <a:cs typeface="Arial"/>
              </a:rPr>
              <a:t>ca</a:t>
            </a:r>
            <a:r>
              <a:rPr spc="-14" dirty="0">
                <a:latin typeface="Arial"/>
                <a:cs typeface="Arial"/>
              </a:rPr>
              <a:t>tion</a:t>
            </a:r>
            <a:r>
              <a:rPr spc="-18" dirty="0">
                <a:latin typeface="Arial"/>
                <a:cs typeface="Arial"/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1114323" y="2219452"/>
            <a:ext cx="161941" cy="155602"/>
          </a:xfrm>
          <a:custGeom>
            <a:avLst/>
            <a:gdLst/>
            <a:ahLst/>
            <a:cxnLst/>
            <a:rect l="l" t="t" r="r" b="b"/>
            <a:pathLst>
              <a:path w="178434" h="171450">
                <a:moveTo>
                  <a:pt x="77248" y="0"/>
                </a:moveTo>
                <a:lnTo>
                  <a:pt x="37616" y="14944"/>
                </a:lnTo>
                <a:lnTo>
                  <a:pt x="10225" y="45174"/>
                </a:lnTo>
                <a:lnTo>
                  <a:pt x="0" y="86020"/>
                </a:lnTo>
                <a:lnTo>
                  <a:pt x="815" y="97665"/>
                </a:lnTo>
                <a:lnTo>
                  <a:pt x="16347" y="135283"/>
                </a:lnTo>
                <a:lnTo>
                  <a:pt x="47994" y="161479"/>
                </a:lnTo>
                <a:lnTo>
                  <a:pt x="91013" y="171305"/>
                </a:lnTo>
                <a:lnTo>
                  <a:pt x="105156" y="170023"/>
                </a:lnTo>
                <a:lnTo>
                  <a:pt x="142462" y="154029"/>
                </a:lnTo>
                <a:lnTo>
                  <a:pt x="168306" y="122493"/>
                </a:lnTo>
                <a:lnTo>
                  <a:pt x="177827" y="78853"/>
                </a:lnTo>
                <a:lnTo>
                  <a:pt x="175688" y="65627"/>
                </a:lnTo>
                <a:lnTo>
                  <a:pt x="157605" y="31324"/>
                </a:lnTo>
                <a:lnTo>
                  <a:pt x="123962" y="8139"/>
                </a:lnTo>
                <a:lnTo>
                  <a:pt x="77248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1176495" y="2242220"/>
            <a:ext cx="54172" cy="109497"/>
          </a:xfrm>
          <a:custGeom>
            <a:avLst/>
            <a:gdLst/>
            <a:ahLst/>
            <a:cxnLst/>
            <a:rect l="l" t="t" r="r" b="b"/>
            <a:pathLst>
              <a:path w="59690" h="120650">
                <a:moveTo>
                  <a:pt x="0" y="0"/>
                </a:moveTo>
                <a:lnTo>
                  <a:pt x="0" y="39611"/>
                </a:lnTo>
                <a:lnTo>
                  <a:pt x="19786" y="59410"/>
                </a:lnTo>
                <a:lnTo>
                  <a:pt x="0" y="80733"/>
                </a:lnTo>
                <a:lnTo>
                  <a:pt x="0" y="120332"/>
                </a:lnTo>
                <a:lnTo>
                  <a:pt x="59372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1431520" y="2165560"/>
            <a:ext cx="8511266" cy="3754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obil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Phon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olu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io</a:t>
            </a:r>
            <a:r>
              <a:rPr sz="2800" b="1" spc="-18" dirty="0"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  <a:p>
            <a:pPr marL="402852" indent="-311216">
              <a:lnSpc>
                <a:spcPts val="2396"/>
              </a:lnSpc>
              <a:spcBef>
                <a:spcPts val="1470"/>
              </a:spcBef>
              <a:buClr>
                <a:srgbClr val="3399FF"/>
              </a:buClr>
              <a:buFont typeface="Arial"/>
              <a:buChar char="•"/>
              <a:tabLst>
                <a:tab pos="403428" algn="l"/>
              </a:tabLst>
            </a:pPr>
            <a:r>
              <a:rPr sz="2400" b="1" spc="-14" dirty="0">
                <a:latin typeface="Arial"/>
                <a:cs typeface="Arial"/>
              </a:rPr>
              <a:t>1</a:t>
            </a:r>
            <a:r>
              <a:rPr sz="2400" b="1" spc="-20" baseline="24904" dirty="0">
                <a:latin typeface="Arial"/>
                <a:cs typeface="Arial"/>
              </a:rPr>
              <a:t>st</a:t>
            </a:r>
            <a:r>
              <a:rPr sz="2400" b="1" spc="272" baseline="2490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14" dirty="0">
                <a:latin typeface="Arial"/>
                <a:cs typeface="Arial"/>
              </a:rPr>
              <a:t>eneration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(1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817230" lvl="1" indent="-311216">
              <a:buClr>
                <a:srgbClr val="3399FF"/>
              </a:buClr>
              <a:buFont typeface="Arial"/>
              <a:buChar char="•"/>
              <a:tabLst>
                <a:tab pos="817807" algn="l"/>
              </a:tabLst>
            </a:pPr>
            <a:r>
              <a:rPr sz="2400" b="1" spc="-23" dirty="0">
                <a:latin typeface="Arial"/>
                <a:cs typeface="Arial"/>
              </a:rPr>
              <a:t>AM</a:t>
            </a:r>
            <a:r>
              <a:rPr sz="2400" b="1" spc="-14" dirty="0">
                <a:latin typeface="Arial"/>
                <a:cs typeface="Arial"/>
              </a:rPr>
              <a:t>PS</a:t>
            </a:r>
            <a:endParaRPr sz="2400" dirty="0">
              <a:latin typeface="Arial"/>
              <a:cs typeface="Arial"/>
            </a:endParaRPr>
          </a:p>
          <a:p>
            <a:pPr marL="473163" indent="-381528">
              <a:lnSpc>
                <a:spcPts val="2396"/>
              </a:lnSpc>
              <a:spcBef>
                <a:spcPts val="1085"/>
              </a:spcBef>
              <a:buClr>
                <a:srgbClr val="3399FF"/>
              </a:buClr>
              <a:buFont typeface="Arial"/>
              <a:buChar char="•"/>
              <a:tabLst>
                <a:tab pos="473740" algn="l"/>
              </a:tabLst>
            </a:pPr>
            <a:r>
              <a:rPr sz="2400" b="1" spc="-14" dirty="0">
                <a:latin typeface="Arial"/>
                <a:cs typeface="Arial"/>
              </a:rPr>
              <a:t>2</a:t>
            </a:r>
            <a:r>
              <a:rPr sz="2400" b="1" spc="6" baseline="24904" dirty="0">
                <a:latin typeface="Arial"/>
                <a:cs typeface="Arial"/>
              </a:rPr>
              <a:t>n</a:t>
            </a:r>
            <a:r>
              <a:rPr sz="2400" b="1" baseline="24904" dirty="0">
                <a:latin typeface="Arial"/>
                <a:cs typeface="Arial"/>
              </a:rPr>
              <a:t>d </a:t>
            </a:r>
            <a:r>
              <a:rPr sz="2400" b="1" spc="-258" baseline="2490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14" dirty="0">
                <a:latin typeface="Arial"/>
                <a:cs typeface="Arial"/>
              </a:rPr>
              <a:t>eneration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(2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817230" lvl="1" indent="-311216">
              <a:buClr>
                <a:srgbClr val="3399FF"/>
              </a:buClr>
              <a:buFont typeface="Arial"/>
              <a:buChar char="•"/>
              <a:tabLst>
                <a:tab pos="817807" algn="l"/>
              </a:tabLst>
            </a:pP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</a:t>
            </a:r>
            <a:r>
              <a:rPr sz="2400" b="1" spc="-18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-95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(cdma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4" dirty="0">
                <a:latin typeface="Arial"/>
                <a:cs typeface="Arial"/>
              </a:rPr>
              <a:t>ne)</a:t>
            </a:r>
            <a:endParaRPr sz="2400" dirty="0">
              <a:latin typeface="Arial"/>
              <a:cs typeface="Arial"/>
            </a:endParaRPr>
          </a:p>
          <a:p>
            <a:pPr marL="402852" indent="-311216">
              <a:lnSpc>
                <a:spcPts val="2396"/>
              </a:lnSpc>
              <a:spcBef>
                <a:spcPts val="1085"/>
              </a:spcBef>
              <a:buClr>
                <a:srgbClr val="3399FF"/>
              </a:buClr>
              <a:buFont typeface="Arial"/>
              <a:buChar char="•"/>
              <a:tabLst>
                <a:tab pos="403428" algn="l"/>
              </a:tabLst>
            </a:pPr>
            <a:r>
              <a:rPr sz="2400" b="1" spc="-14" dirty="0">
                <a:latin typeface="Arial"/>
                <a:cs typeface="Arial"/>
              </a:rPr>
              <a:t>3</a:t>
            </a:r>
            <a:r>
              <a:rPr sz="2400" b="1" spc="-14" baseline="24904" dirty="0">
                <a:latin typeface="Arial"/>
                <a:cs typeface="Arial"/>
              </a:rPr>
              <a:t>r</a:t>
            </a:r>
            <a:r>
              <a:rPr sz="2400" b="1" baseline="24904" dirty="0">
                <a:latin typeface="Arial"/>
                <a:cs typeface="Arial"/>
              </a:rPr>
              <a:t>d </a:t>
            </a:r>
            <a:r>
              <a:rPr sz="2400" b="1" spc="-245" baseline="2490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14" dirty="0">
                <a:latin typeface="Arial"/>
                <a:cs typeface="Arial"/>
              </a:rPr>
              <a:t>eneration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(3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817230" lvl="1" indent="-311216">
              <a:buClr>
                <a:srgbClr val="3399FF"/>
              </a:buClr>
              <a:buFont typeface="Arial"/>
              <a:buChar char="•"/>
              <a:tabLst>
                <a:tab pos="817807" algn="l"/>
              </a:tabLst>
            </a:pPr>
            <a:r>
              <a:rPr sz="2400" b="1" spc="-23" dirty="0">
                <a:latin typeface="Arial"/>
                <a:cs typeface="Arial"/>
              </a:rPr>
              <a:t>UM</a:t>
            </a:r>
            <a:r>
              <a:rPr sz="2400" b="1" spc="-14" dirty="0">
                <a:latin typeface="Arial"/>
                <a:cs typeface="Arial"/>
              </a:rPr>
              <a:t>TS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(W</a:t>
            </a:r>
            <a:r>
              <a:rPr sz="2400" b="1" spc="-23" dirty="0">
                <a:latin typeface="Arial"/>
                <a:cs typeface="Arial"/>
              </a:rPr>
              <a:t>CDMA</a:t>
            </a:r>
            <a:r>
              <a:rPr sz="2400" b="1" spc="-9" dirty="0">
                <a:latin typeface="Arial"/>
                <a:cs typeface="Arial"/>
              </a:rPr>
              <a:t>),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CDMA</a:t>
            </a:r>
            <a:r>
              <a:rPr sz="2400" b="1" spc="-14" dirty="0">
                <a:latin typeface="Arial"/>
                <a:cs typeface="Arial"/>
              </a:rPr>
              <a:t>2000</a:t>
            </a:r>
            <a:endParaRPr sz="2400" dirty="0">
              <a:latin typeface="Arial"/>
              <a:cs typeface="Arial"/>
            </a:endParaRPr>
          </a:p>
          <a:p>
            <a:pPr marL="402852" indent="-311216">
              <a:lnSpc>
                <a:spcPts val="2396"/>
              </a:lnSpc>
              <a:spcBef>
                <a:spcPts val="1085"/>
              </a:spcBef>
              <a:buClr>
                <a:srgbClr val="3399FF"/>
              </a:buClr>
              <a:buFont typeface="Arial"/>
              <a:buChar char="•"/>
              <a:tabLst>
                <a:tab pos="403428" algn="l"/>
              </a:tabLst>
            </a:pPr>
            <a:r>
              <a:rPr sz="2400" b="1" spc="-14" dirty="0">
                <a:latin typeface="Arial"/>
                <a:cs typeface="Arial"/>
              </a:rPr>
              <a:t>4</a:t>
            </a:r>
            <a:r>
              <a:rPr sz="2400" b="1" spc="-20" baseline="24904" dirty="0">
                <a:latin typeface="Arial"/>
                <a:cs typeface="Arial"/>
              </a:rPr>
              <a:t>th </a:t>
            </a:r>
            <a:r>
              <a:rPr sz="2400" b="1" spc="-258" baseline="2490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14" dirty="0">
                <a:latin typeface="Arial"/>
                <a:cs typeface="Arial"/>
              </a:rPr>
              <a:t>eneration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(4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817230" lvl="1" indent="-311216">
              <a:buClr>
                <a:srgbClr val="3399FF"/>
              </a:buClr>
              <a:buFont typeface="Arial"/>
              <a:buChar char="•"/>
              <a:tabLst>
                <a:tab pos="817807" algn="l"/>
              </a:tabLst>
            </a:pPr>
            <a:r>
              <a:rPr sz="2400" b="1" spc="-163" dirty="0">
                <a:latin typeface="Arial"/>
                <a:cs typeface="Arial"/>
              </a:rPr>
              <a:t>L</a:t>
            </a:r>
            <a:r>
              <a:rPr sz="2400" b="1" spc="-14" dirty="0">
                <a:latin typeface="Arial"/>
                <a:cs typeface="Arial"/>
              </a:rPr>
              <a:t>TE-A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120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593" y="459719"/>
            <a:ext cx="10376338" cy="948668"/>
          </a:xfrm>
        </p:spPr>
        <p:txBody>
          <a:bodyPr/>
          <a:lstStyle/>
          <a:p>
            <a:r>
              <a:rPr lang="en-US" dirty="0" smtClean="0"/>
              <a:t>List of Mobile Phone Generations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" y="1219200"/>
            <a:ext cx="11989106" cy="5534922"/>
          </a:xfrm>
        </p:spPr>
      </p:pic>
    </p:spTree>
    <p:extLst>
      <p:ext uri="{BB962C8B-B14F-4D97-AF65-F5344CB8AC3E}">
        <p14:creationId xmlns:p14="http://schemas.microsoft.com/office/powerpoint/2010/main" val="273001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3584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30" y="1355670"/>
            <a:ext cx="4506097" cy="5409956"/>
          </a:xfrm>
        </p:spPr>
      </p:pic>
      <p:sp>
        <p:nvSpPr>
          <p:cNvPr id="5" name="TextBox 4"/>
          <p:cNvSpPr txBox="1"/>
          <p:nvPr/>
        </p:nvSpPr>
        <p:spPr>
          <a:xfrm>
            <a:off x="6089436" y="5623954"/>
            <a:ext cx="595868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Information Source:</a:t>
            </a:r>
          </a:p>
          <a:p>
            <a:r>
              <a:rPr lang="en-US" sz="1100" dirty="0" smtClean="0"/>
              <a:t>Mobile </a:t>
            </a:r>
            <a:r>
              <a:rPr lang="en-US" sz="1100" dirty="0"/>
              <a:t>Communication: What are GSM, GPRS, EDGE, UMTS, HSPA and LTE? </a:t>
            </a:r>
            <a:endParaRPr lang="en-US" sz="1100" dirty="0" smtClean="0"/>
          </a:p>
          <a:p>
            <a:r>
              <a:rPr lang="en-US" sz="1100" u="sng" dirty="0" smtClean="0">
                <a:hlinkClick r:id="rId4"/>
              </a:rPr>
              <a:t>http</a:t>
            </a:r>
            <a:r>
              <a:rPr lang="en-US" sz="1100" u="sng" dirty="0">
                <a:hlinkClick r:id="rId4"/>
              </a:rPr>
              <a:t>://</a:t>
            </a:r>
            <a:r>
              <a:rPr lang="en-US" sz="1100" u="sng" dirty="0" smtClean="0">
                <a:hlinkClick r:id="rId4"/>
              </a:rPr>
              <a:t>www.askingbox.com/info/mobile-communication-what-are-gsm-gprs-edge-umts-hspa-and-lte</a:t>
            </a:r>
            <a:endParaRPr lang="en-US" sz="1100" u="sng" dirty="0" smtClean="0"/>
          </a:p>
          <a:p>
            <a:endParaRPr lang="en-US" sz="1100" dirty="0" smtClean="0"/>
          </a:p>
          <a:p>
            <a:r>
              <a:rPr lang="en-US" sz="1100" dirty="0" smtClean="0"/>
              <a:t>Image </a:t>
            </a:r>
            <a:r>
              <a:rPr lang="en-US" sz="1100" dirty="0"/>
              <a:t>Source: </a:t>
            </a:r>
            <a:r>
              <a:rPr lang="en-US" sz="1100" dirty="0" smtClean="0"/>
              <a:t>www.deadzones.com 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61" y="2173967"/>
            <a:ext cx="4504038" cy="2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A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P</a:t>
            </a:r>
            <a:r>
              <a:rPr spc="-18" dirty="0">
                <a:latin typeface="Arial"/>
                <a:cs typeface="Arial"/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683399" y="2189046"/>
            <a:ext cx="161941" cy="157331"/>
          </a:xfrm>
          <a:custGeom>
            <a:avLst/>
            <a:gdLst/>
            <a:ahLst/>
            <a:cxnLst/>
            <a:rect l="l" t="t" r="r" b="b"/>
            <a:pathLst>
              <a:path w="178434" h="173355">
                <a:moveTo>
                  <a:pt x="77257" y="0"/>
                </a:moveTo>
                <a:lnTo>
                  <a:pt x="37621" y="14938"/>
                </a:lnTo>
                <a:lnTo>
                  <a:pt x="10226" y="45163"/>
                </a:lnTo>
                <a:lnTo>
                  <a:pt x="0" y="86009"/>
                </a:lnTo>
                <a:lnTo>
                  <a:pt x="1113" y="99628"/>
                </a:lnTo>
                <a:lnTo>
                  <a:pt x="17189" y="136818"/>
                </a:lnTo>
                <a:lnTo>
                  <a:pt x="49007" y="162952"/>
                </a:lnTo>
                <a:lnTo>
                  <a:pt x="92243" y="172806"/>
                </a:lnTo>
                <a:lnTo>
                  <a:pt x="106213" y="171305"/>
                </a:lnTo>
                <a:lnTo>
                  <a:pt x="143013" y="154575"/>
                </a:lnTo>
                <a:lnTo>
                  <a:pt x="168463" y="122484"/>
                </a:lnTo>
                <a:lnTo>
                  <a:pt x="177829" y="78859"/>
                </a:lnTo>
                <a:lnTo>
                  <a:pt x="175691" y="65631"/>
                </a:lnTo>
                <a:lnTo>
                  <a:pt x="157612" y="31325"/>
                </a:lnTo>
                <a:lnTo>
                  <a:pt x="123970" y="8140"/>
                </a:lnTo>
                <a:lnTo>
                  <a:pt x="7725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745571" y="2211814"/>
            <a:ext cx="54172" cy="109497"/>
          </a:xfrm>
          <a:custGeom>
            <a:avLst/>
            <a:gdLst/>
            <a:ahLst/>
            <a:cxnLst/>
            <a:rect l="l" t="t" r="r" b="b"/>
            <a:pathLst>
              <a:path w="59690" h="12065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80721"/>
                </a:lnTo>
                <a:lnTo>
                  <a:pt x="0" y="120332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1000608" y="2135327"/>
            <a:ext cx="10224440" cy="3303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4" dirty="0">
                <a:latin typeface="Arial"/>
                <a:cs typeface="Arial"/>
              </a:rPr>
              <a:t>d</a:t>
            </a:r>
            <a:r>
              <a:rPr sz="2800" b="1" spc="5" dirty="0">
                <a:latin typeface="Arial"/>
                <a:cs typeface="Arial"/>
              </a:rPr>
              <a:t>va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spc="5" dirty="0">
                <a:latin typeface="Arial"/>
                <a:cs typeface="Arial"/>
              </a:rPr>
              <a:t>ce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27" dirty="0">
                <a:latin typeface="Arial"/>
                <a:cs typeface="Arial"/>
              </a:rPr>
              <a:t>o</a:t>
            </a:r>
            <a:r>
              <a:rPr sz="2800" b="1" spc="-14" dirty="0">
                <a:latin typeface="Arial"/>
                <a:cs typeface="Arial"/>
              </a:rPr>
              <a:t>bil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Phon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23" dirty="0">
                <a:latin typeface="Arial"/>
                <a:cs typeface="Arial"/>
              </a:rPr>
              <a:t>y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AM</a:t>
            </a:r>
            <a:r>
              <a:rPr sz="2800" b="1" spc="-14" dirty="0">
                <a:latin typeface="Arial"/>
                <a:cs typeface="Arial"/>
              </a:rPr>
              <a:t>PS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97089" indent="-311216">
              <a:spcBef>
                <a:spcPts val="776"/>
              </a:spcBef>
              <a:buClr>
                <a:srgbClr val="3399FF"/>
              </a:buClr>
              <a:buFont typeface="Arial"/>
              <a:buChar char="•"/>
              <a:tabLst>
                <a:tab pos="397089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</a:t>
            </a:r>
            <a:r>
              <a:rPr sz="2400" b="1" spc="-20" baseline="24904" dirty="0">
                <a:solidFill>
                  <a:srgbClr val="FF6600"/>
                </a:solidFill>
                <a:latin typeface="Arial"/>
                <a:cs typeface="Arial"/>
              </a:rPr>
              <a:t>st</a:t>
            </a:r>
            <a:r>
              <a:rPr sz="2400" b="1" spc="272" baseline="2490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eneration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cellular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phone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97089" marR="4611" indent="-311216">
              <a:buClr>
                <a:srgbClr val="3399FF"/>
              </a:buClr>
              <a:buFont typeface="Arial"/>
              <a:buChar char="•"/>
              <a:tabLst>
                <a:tab pos="397089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nalog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standard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using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F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5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(Frequency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9" dirty="0">
                <a:latin typeface="Arial"/>
                <a:cs typeface="Arial"/>
              </a:rPr>
              <a:t>ivision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ultiple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ccess)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97089" indent="-311216">
              <a:buClr>
                <a:srgbClr val="3399FF"/>
              </a:buClr>
              <a:buFont typeface="Arial"/>
              <a:buChar char="•"/>
              <a:tabLst>
                <a:tab pos="397089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eveloped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B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ell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Labs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97089" indent="-311216">
              <a:buClr>
                <a:srgbClr val="3399FF"/>
              </a:buClr>
              <a:buFont typeface="Arial"/>
              <a:buChar char="•"/>
              <a:tabLst>
                <a:tab pos="397089" algn="l"/>
              </a:tabLst>
            </a:pPr>
            <a:r>
              <a:rPr sz="2400" b="1" spc="-9" dirty="0">
                <a:latin typeface="Arial"/>
                <a:cs typeface="Arial"/>
              </a:rPr>
              <a:t>Int</a:t>
            </a:r>
            <a:r>
              <a:rPr sz="2400" b="1" spc="-14" dirty="0">
                <a:latin typeface="Arial"/>
                <a:cs typeface="Arial"/>
              </a:rPr>
              <a:t>roduced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N</a:t>
            </a:r>
            <a:r>
              <a:rPr sz="2400" b="1" spc="-14" dirty="0">
                <a:latin typeface="Arial"/>
                <a:cs typeface="Arial"/>
              </a:rPr>
              <a:t>orth</a:t>
            </a:r>
            <a:r>
              <a:rPr sz="2400" b="1" spc="-6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8" dirty="0">
                <a:latin typeface="Arial"/>
                <a:cs typeface="Arial"/>
              </a:rPr>
              <a:t>me</a:t>
            </a:r>
            <a:r>
              <a:rPr sz="2400" b="1" spc="-14" dirty="0">
                <a:latin typeface="Arial"/>
                <a:cs typeface="Arial"/>
              </a:rPr>
              <a:t>rica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9" dirty="0">
                <a:latin typeface="Arial"/>
                <a:cs typeface="Arial"/>
              </a:rPr>
              <a:t>ct.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1983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449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0894" y="1341976"/>
            <a:ext cx="810281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27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23" b="1" i="1" spc="-23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184" y="2082043"/>
            <a:ext cx="876135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2809"/>
              </a:lnSpc>
            </a:pPr>
            <a:r>
              <a:rPr sz="2800" b="1" spc="-18" dirty="0">
                <a:latin typeface="Arial"/>
                <a:cs typeface="Arial"/>
              </a:rPr>
              <a:t>G</a:t>
            </a:r>
            <a:r>
              <a:rPr sz="2800" b="1" spc="-14" dirty="0">
                <a:latin typeface="Arial"/>
                <a:cs typeface="Arial"/>
              </a:rPr>
              <a:t>lob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9" dirty="0">
                <a:latin typeface="Arial"/>
                <a:cs typeface="Arial"/>
              </a:rPr>
              <a:t>l</a:t>
            </a:r>
            <a:r>
              <a:rPr sz="2800" b="1" spc="-18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23" dirty="0">
                <a:latin typeface="Arial"/>
                <a:cs typeface="Arial"/>
              </a:rPr>
              <a:t>y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18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obil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C</a:t>
            </a:r>
            <a:r>
              <a:rPr sz="2800" b="1" spc="-14" dirty="0" smtClean="0">
                <a:latin typeface="Arial"/>
                <a:cs typeface="Arial"/>
              </a:rPr>
              <a:t>o</a:t>
            </a:r>
            <a:r>
              <a:rPr sz="2800" b="1" dirty="0" smtClean="0">
                <a:latin typeface="Arial"/>
                <a:cs typeface="Arial"/>
              </a:rPr>
              <a:t>mm</a:t>
            </a:r>
            <a:r>
              <a:rPr sz="2800" b="1" spc="5" dirty="0" smtClean="0">
                <a:latin typeface="Arial"/>
                <a:cs typeface="Arial"/>
              </a:rPr>
              <a:t>u</a:t>
            </a:r>
            <a:r>
              <a:rPr sz="2800" b="1" spc="-27" dirty="0" smtClean="0">
                <a:latin typeface="Arial"/>
                <a:cs typeface="Arial"/>
              </a:rPr>
              <a:t>n</a:t>
            </a:r>
            <a:r>
              <a:rPr sz="2800" b="1" spc="-14" dirty="0" smtClean="0">
                <a:latin typeface="Arial"/>
                <a:cs typeface="Arial"/>
              </a:rPr>
              <a:t>i</a:t>
            </a:r>
            <a:r>
              <a:rPr sz="2800" b="1" spc="5" dirty="0" smtClean="0">
                <a:latin typeface="Arial"/>
                <a:cs typeface="Arial"/>
              </a:rPr>
              <a:t>ca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14" dirty="0" smtClean="0">
                <a:latin typeface="Arial"/>
                <a:cs typeface="Arial"/>
              </a:rPr>
              <a:t>io</a:t>
            </a:r>
            <a:r>
              <a:rPr sz="2800" b="1" spc="-27" dirty="0" smtClean="0">
                <a:latin typeface="Arial"/>
                <a:cs typeface="Arial"/>
              </a:rPr>
              <a:t>n</a:t>
            </a:r>
            <a:r>
              <a:rPr sz="2800" b="1" dirty="0" smtClean="0">
                <a:latin typeface="Arial"/>
                <a:cs typeface="Arial"/>
              </a:rPr>
              <a:t>s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spc="-5" dirty="0">
                <a:latin typeface="Arial"/>
                <a:cs typeface="Arial"/>
              </a:rPr>
              <a:t>(</a:t>
            </a:r>
            <a:r>
              <a:rPr lang="en-US" sz="2800" b="1" spc="-14" dirty="0">
                <a:latin typeface="Arial"/>
                <a:cs typeface="Arial"/>
              </a:rPr>
              <a:t>GS</a:t>
            </a:r>
            <a:r>
              <a:rPr lang="en-US" sz="2800" b="1" dirty="0">
                <a:latin typeface="Arial"/>
                <a:cs typeface="Arial"/>
              </a:rPr>
              <a:t>M</a:t>
            </a:r>
            <a:r>
              <a:rPr lang="en-US" sz="2800" b="1" dirty="0" smtClean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461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679250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9875773" y="2123842"/>
            <a:ext cx="1333253" cy="3350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929185" y="2441471"/>
            <a:ext cx="9152778" cy="3044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269" marR="548086" indent="-310640">
              <a:spcBef>
                <a:spcPts val="72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endParaRPr lang="en-US" sz="2400" b="1" spc="-14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marL="334269" marR="548086" indent="-310640">
              <a:spcBef>
                <a:spcPts val="72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 smtClean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r>
              <a:rPr sz="2400" b="1" spc="6" baseline="24904" dirty="0" smtClean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baseline="24904" dirty="0" smtClean="0">
                <a:solidFill>
                  <a:srgbClr val="FF6600"/>
                </a:solidFill>
                <a:latin typeface="Arial"/>
                <a:cs typeface="Arial"/>
              </a:rPr>
              <a:t>d </a:t>
            </a:r>
            <a:r>
              <a:rPr sz="2400" b="1" spc="-258" baseline="24904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eneration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cellular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phone: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23" dirty="0" smtClean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9" dirty="0" smtClean="0">
                <a:solidFill>
                  <a:srgbClr val="FF6600"/>
                </a:solidFill>
                <a:latin typeface="Arial"/>
                <a:cs typeface="Arial"/>
              </a:rPr>
              <a:t>igital</a:t>
            </a:r>
            <a:r>
              <a:rPr lang="en-US"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 smtClean="0">
                <a:latin typeface="Arial"/>
                <a:cs typeface="Arial"/>
              </a:rPr>
              <a:t>s</a:t>
            </a:r>
            <a:r>
              <a:rPr sz="2400" b="1" spc="-36" dirty="0" smtClean="0">
                <a:latin typeface="Arial"/>
                <a:cs typeface="Arial"/>
              </a:rPr>
              <a:t>y</a:t>
            </a:r>
            <a:r>
              <a:rPr sz="2400" b="1" spc="-14" dirty="0" smtClean="0">
                <a:latin typeface="Arial"/>
                <a:cs typeface="Arial"/>
              </a:rPr>
              <a:t>stem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269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9" dirty="0">
                <a:latin typeface="Arial"/>
                <a:cs typeface="Arial"/>
              </a:rPr>
              <a:t>Int</a:t>
            </a:r>
            <a:r>
              <a:rPr sz="2400" b="1" spc="-14" dirty="0">
                <a:latin typeface="Arial"/>
                <a:cs typeface="Arial"/>
              </a:rPr>
              <a:t>roduced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Finland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1991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269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ominant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global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standard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4" dirty="0">
                <a:latin typeface="Arial"/>
                <a:cs typeface="Arial"/>
              </a:rPr>
              <a:t>ver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90%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ma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rket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share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4" dirty="0">
                <a:latin typeface="Arial"/>
                <a:cs typeface="Arial"/>
              </a:rPr>
              <a:t>perated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over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219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countries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te</a:t>
            </a:r>
            <a:r>
              <a:rPr sz="2400" b="1" spc="-14" dirty="0">
                <a:latin typeface="Arial"/>
                <a:cs typeface="Arial"/>
              </a:rPr>
              <a:t>rr</a:t>
            </a:r>
            <a:r>
              <a:rPr sz="2400" b="1" spc="-9" dirty="0">
                <a:latin typeface="Arial"/>
                <a:cs typeface="Arial"/>
              </a:rPr>
              <a:t>ito</a:t>
            </a:r>
            <a:r>
              <a:rPr sz="2400" b="1" spc="-14" dirty="0">
                <a:latin typeface="Arial"/>
                <a:cs typeface="Arial"/>
              </a:rPr>
              <a:t>ries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1862870" y="626781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lang="en-US" spc="-18" dirty="0" smtClean="0">
                <a:latin typeface="Arial"/>
                <a:cs typeface="Arial"/>
              </a:rPr>
              <a:t>GSM</a:t>
            </a:r>
            <a:endParaRPr spc="-1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77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0894" y="1341976"/>
            <a:ext cx="810281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27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23" b="1" i="1" spc="-23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8348" y="2082043"/>
            <a:ext cx="8687804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2809"/>
              </a:lnSpc>
            </a:pPr>
            <a:r>
              <a:rPr sz="2800" b="1" spc="-18" dirty="0">
                <a:latin typeface="Arial"/>
                <a:cs typeface="Arial"/>
              </a:rPr>
              <a:t>G</a:t>
            </a:r>
            <a:r>
              <a:rPr sz="2800" b="1" spc="-14" dirty="0">
                <a:latin typeface="Arial"/>
                <a:cs typeface="Arial"/>
              </a:rPr>
              <a:t>lob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9" dirty="0">
                <a:latin typeface="Arial"/>
                <a:cs typeface="Arial"/>
              </a:rPr>
              <a:t>l</a:t>
            </a:r>
            <a:r>
              <a:rPr sz="2800" b="1" spc="-18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23" dirty="0">
                <a:latin typeface="Arial"/>
                <a:cs typeface="Arial"/>
              </a:rPr>
              <a:t>y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18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obil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C</a:t>
            </a:r>
            <a:r>
              <a:rPr sz="2800" b="1" spc="-14" dirty="0" smtClean="0">
                <a:latin typeface="Arial"/>
                <a:cs typeface="Arial"/>
              </a:rPr>
              <a:t>o</a:t>
            </a:r>
            <a:r>
              <a:rPr sz="2800" b="1" dirty="0" smtClean="0">
                <a:latin typeface="Arial"/>
                <a:cs typeface="Arial"/>
              </a:rPr>
              <a:t>mm</a:t>
            </a:r>
            <a:r>
              <a:rPr sz="2800" b="1" spc="5" dirty="0" smtClean="0">
                <a:latin typeface="Arial"/>
                <a:cs typeface="Arial"/>
              </a:rPr>
              <a:t>u</a:t>
            </a:r>
            <a:r>
              <a:rPr sz="2800" b="1" spc="-27" dirty="0" smtClean="0">
                <a:latin typeface="Arial"/>
                <a:cs typeface="Arial"/>
              </a:rPr>
              <a:t>n</a:t>
            </a:r>
            <a:r>
              <a:rPr sz="2800" b="1" spc="-14" dirty="0" smtClean="0">
                <a:latin typeface="Arial"/>
                <a:cs typeface="Arial"/>
              </a:rPr>
              <a:t>i</a:t>
            </a:r>
            <a:r>
              <a:rPr sz="2800" b="1" spc="5" dirty="0" smtClean="0">
                <a:latin typeface="Arial"/>
                <a:cs typeface="Arial"/>
              </a:rPr>
              <a:t>ca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14" dirty="0" smtClean="0">
                <a:latin typeface="Arial"/>
                <a:cs typeface="Arial"/>
              </a:rPr>
              <a:t>io</a:t>
            </a:r>
            <a:r>
              <a:rPr sz="2800" b="1" spc="-27" dirty="0" smtClean="0">
                <a:latin typeface="Arial"/>
                <a:cs typeface="Arial"/>
              </a:rPr>
              <a:t>n</a:t>
            </a:r>
            <a:r>
              <a:rPr sz="2800" b="1" dirty="0" smtClean="0">
                <a:latin typeface="Arial"/>
                <a:cs typeface="Arial"/>
              </a:rPr>
              <a:t>s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spc="-5" dirty="0">
                <a:latin typeface="Arial"/>
                <a:cs typeface="Arial"/>
              </a:rPr>
              <a:t>(</a:t>
            </a:r>
            <a:r>
              <a:rPr lang="en-US" sz="2800" b="1" spc="-14" dirty="0">
                <a:latin typeface="Arial"/>
                <a:cs typeface="Arial"/>
              </a:rPr>
              <a:t>GS</a:t>
            </a:r>
            <a:r>
              <a:rPr lang="en-US" sz="2800" b="1" dirty="0">
                <a:latin typeface="Arial"/>
                <a:cs typeface="Arial"/>
              </a:rPr>
              <a:t>M</a:t>
            </a:r>
            <a:r>
              <a:rPr lang="en-US" sz="2800" b="1" dirty="0" smtClean="0">
                <a:latin typeface="Arial"/>
                <a:cs typeface="Arial"/>
              </a:rPr>
              <a:t>)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7647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868436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1118348" y="2441471"/>
            <a:ext cx="8099224" cy="2380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269" indent="-310640">
              <a:spcBef>
                <a:spcPts val="794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endParaRPr lang="en-US" sz="2400" b="1" spc="-23" dirty="0" smtClean="0">
              <a:latin typeface="Arial"/>
              <a:cs typeface="Arial"/>
            </a:endParaRPr>
          </a:p>
          <a:p>
            <a:pPr marL="334269" indent="-310640">
              <a:spcBef>
                <a:spcPts val="794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 smtClean="0">
                <a:latin typeface="Arial"/>
                <a:cs typeface="Arial"/>
              </a:rPr>
              <a:t>G</a:t>
            </a:r>
            <a:r>
              <a:rPr sz="2400" b="1" spc="-18" dirty="0" smtClean="0">
                <a:latin typeface="Arial"/>
                <a:cs typeface="Arial"/>
              </a:rPr>
              <a:t>SM</a:t>
            </a:r>
            <a:r>
              <a:rPr sz="2400" b="1" spc="18" dirty="0" smtClean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</a:t>
            </a:r>
            <a:r>
              <a:rPr sz="2400" b="1" spc="-23" dirty="0">
                <a:latin typeface="Arial"/>
                <a:cs typeface="Arial"/>
              </a:rPr>
              <a:t>DM</a:t>
            </a: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59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F</a:t>
            </a:r>
            <a:r>
              <a:rPr sz="2400" b="1" spc="-23" dirty="0">
                <a:latin typeface="Arial"/>
                <a:cs typeface="Arial"/>
              </a:rPr>
              <a:t>DM</a:t>
            </a: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combined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5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45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ime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9" dirty="0">
                <a:latin typeface="Arial"/>
                <a:cs typeface="Arial"/>
              </a:rPr>
              <a:t>ivision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ultiple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ccess)</a:t>
            </a:r>
            <a:endParaRPr sz="2400" dirty="0">
              <a:latin typeface="Arial"/>
              <a:cs typeface="Arial"/>
            </a:endParaRPr>
          </a:p>
          <a:p>
            <a:pPr lvl="1"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748647" lvl="1" indent="-310640">
              <a:lnSpc>
                <a:spcPts val="2373"/>
              </a:lnSpc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F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5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(Frequency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9" dirty="0">
                <a:latin typeface="Arial"/>
                <a:cs typeface="Arial"/>
              </a:rPr>
              <a:t>ivision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ultiple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ccess)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6867" y="1863665"/>
            <a:ext cx="1399573" cy="3584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1862870" y="626781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lang="en-US" spc="-18" dirty="0" smtClean="0">
                <a:latin typeface="Arial"/>
                <a:cs typeface="Arial"/>
              </a:rPr>
              <a:t>GSM</a:t>
            </a:r>
            <a:endParaRPr spc="-1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63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70075" y="2141951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1109059" y="2083242"/>
            <a:ext cx="821362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2809"/>
              </a:lnSpc>
            </a:pPr>
            <a:r>
              <a:rPr sz="2800" b="1" spc="-18" dirty="0">
                <a:latin typeface="Arial"/>
                <a:cs typeface="Arial"/>
              </a:rPr>
              <a:t>G</a:t>
            </a:r>
            <a:r>
              <a:rPr sz="2800" b="1" spc="-14" dirty="0">
                <a:latin typeface="Arial"/>
                <a:cs typeface="Arial"/>
              </a:rPr>
              <a:t>lob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9" dirty="0">
                <a:latin typeface="Arial"/>
                <a:cs typeface="Arial"/>
              </a:rPr>
              <a:t>l</a:t>
            </a:r>
            <a:r>
              <a:rPr sz="2800" b="1" spc="-18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23" dirty="0">
                <a:latin typeface="Arial"/>
                <a:cs typeface="Arial"/>
              </a:rPr>
              <a:t>y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18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obil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C</a:t>
            </a:r>
            <a:r>
              <a:rPr sz="2800" b="1" spc="-14" dirty="0" smtClean="0">
                <a:latin typeface="Arial"/>
                <a:cs typeface="Arial"/>
              </a:rPr>
              <a:t>o</a:t>
            </a:r>
            <a:r>
              <a:rPr sz="2800" b="1" dirty="0" smtClean="0">
                <a:latin typeface="Arial"/>
                <a:cs typeface="Arial"/>
              </a:rPr>
              <a:t>mm</a:t>
            </a:r>
            <a:r>
              <a:rPr sz="2800" b="1" spc="5" dirty="0" smtClean="0">
                <a:latin typeface="Arial"/>
                <a:cs typeface="Arial"/>
              </a:rPr>
              <a:t>u</a:t>
            </a:r>
            <a:r>
              <a:rPr sz="2800" b="1" spc="-27" dirty="0" smtClean="0">
                <a:latin typeface="Arial"/>
                <a:cs typeface="Arial"/>
              </a:rPr>
              <a:t>n</a:t>
            </a:r>
            <a:r>
              <a:rPr sz="2800" b="1" spc="-14" dirty="0" smtClean="0">
                <a:latin typeface="Arial"/>
                <a:cs typeface="Arial"/>
              </a:rPr>
              <a:t>i</a:t>
            </a:r>
            <a:r>
              <a:rPr sz="2800" b="1" spc="5" dirty="0" smtClean="0">
                <a:latin typeface="Arial"/>
                <a:cs typeface="Arial"/>
              </a:rPr>
              <a:t>c</a:t>
            </a:r>
            <a:r>
              <a:rPr sz="2800" b="1" dirty="0" smtClean="0">
                <a:latin typeface="Arial"/>
                <a:cs typeface="Arial"/>
              </a:rPr>
              <a:t>a</a:t>
            </a:r>
            <a:r>
              <a:rPr lang="en-US" sz="2800" b="1" dirty="0" smtClean="0">
                <a:latin typeface="Arial"/>
                <a:cs typeface="Arial"/>
              </a:rPr>
              <a:t>tion </a:t>
            </a:r>
            <a:r>
              <a:rPr lang="en-US" sz="2800" b="1" spc="-5" dirty="0">
                <a:latin typeface="Arial"/>
                <a:cs typeface="Arial"/>
              </a:rPr>
              <a:t>(</a:t>
            </a:r>
            <a:r>
              <a:rPr lang="en-US" sz="2800" b="1" spc="-14" dirty="0">
                <a:latin typeface="Arial"/>
                <a:cs typeface="Arial"/>
              </a:rPr>
              <a:t>GS</a:t>
            </a:r>
            <a:r>
              <a:rPr lang="en-US" sz="2800" b="1" dirty="0">
                <a:latin typeface="Arial"/>
                <a:cs typeface="Arial"/>
              </a:rPr>
              <a:t>M</a:t>
            </a:r>
            <a:r>
              <a:rPr lang="en-US" sz="2800" b="1" dirty="0" smtClean="0">
                <a:latin typeface="Arial"/>
                <a:cs typeface="Arial"/>
              </a:rPr>
              <a:t>)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7137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857926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1109059" y="2442658"/>
            <a:ext cx="779320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14" marR="4611" indent="-310640">
              <a:spcBef>
                <a:spcPts val="1543"/>
              </a:spcBef>
              <a:buClr>
                <a:srgbClr val="3399FF"/>
              </a:buClr>
              <a:buFont typeface="Arial"/>
              <a:buChar char="•"/>
              <a:tabLst>
                <a:tab pos="343490" algn="l"/>
              </a:tabLst>
            </a:pPr>
            <a:r>
              <a:rPr sz="2400" b="1" spc="-23" dirty="0" smtClean="0">
                <a:latin typeface="Arial"/>
                <a:cs typeface="Arial"/>
              </a:rPr>
              <a:t>G</a:t>
            </a:r>
            <a:r>
              <a:rPr sz="2400" b="1" spc="-18" dirty="0" smtClean="0">
                <a:latin typeface="Arial"/>
                <a:cs typeface="Arial"/>
              </a:rPr>
              <a:t>SM</a:t>
            </a:r>
            <a:r>
              <a:rPr sz="2400" b="1" spc="18" dirty="0" smtClean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suppor</a:t>
            </a:r>
            <a:r>
              <a:rPr sz="2400" b="1" spc="-9" dirty="0">
                <a:latin typeface="Arial"/>
                <a:cs typeface="Arial"/>
              </a:rPr>
              <a:t>ts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voice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calls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data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 smtClean="0">
                <a:latin typeface="Arial"/>
                <a:cs typeface="Arial"/>
              </a:rPr>
              <a:t>t</a:t>
            </a:r>
            <a:r>
              <a:rPr sz="2400" b="1" spc="-14" dirty="0" smtClean="0">
                <a:latin typeface="Arial"/>
                <a:cs typeface="Arial"/>
              </a:rPr>
              <a:t>ransf</a:t>
            </a:r>
            <a:r>
              <a:rPr lang="en-US" sz="2400" b="1" spc="-14" dirty="0" smtClean="0">
                <a:latin typeface="Arial"/>
                <a:cs typeface="Arial"/>
              </a:rPr>
              <a:t>er</a:t>
            </a:r>
            <a:r>
              <a:rPr sz="2400" b="1" spc="-14" dirty="0" smtClean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speeds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up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9.6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kbps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(Shor</a:t>
            </a:r>
            <a:r>
              <a:rPr sz="2400" b="1" spc="-9" dirty="0">
                <a:latin typeface="Arial"/>
                <a:cs typeface="Arial"/>
              </a:rPr>
              <a:t>t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essage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</a:t>
            </a:r>
            <a:r>
              <a:rPr sz="2400" b="1" spc="-9" dirty="0">
                <a:latin typeface="Arial"/>
                <a:cs typeface="Arial"/>
              </a:rPr>
              <a:t>vice)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17577" y="2975294"/>
            <a:ext cx="2464800" cy="3443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Rectangle 9"/>
          <p:cNvSpPr/>
          <p:nvPr/>
        </p:nvSpPr>
        <p:spPr>
          <a:xfrm>
            <a:off x="9038901" y="2552169"/>
            <a:ext cx="1040524" cy="1979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/>
          <p:cNvSpPr txBox="1">
            <a:spLocks noGrp="1"/>
          </p:cNvSpPr>
          <p:nvPr>
            <p:ph type="title"/>
          </p:nvPr>
        </p:nvSpPr>
        <p:spPr>
          <a:xfrm>
            <a:off x="1862870" y="626781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lang="en-US" spc="-18" dirty="0" smtClean="0">
                <a:latin typeface="Arial"/>
                <a:cs typeface="Arial"/>
              </a:rPr>
              <a:t>GSM</a:t>
            </a:r>
            <a:endParaRPr spc="-1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91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0894" y="1341976"/>
            <a:ext cx="810281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27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23" b="1" i="1" spc="-23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9284" y="2070516"/>
            <a:ext cx="742481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SI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5" dirty="0">
                <a:latin typeface="Arial"/>
                <a:cs typeface="Arial"/>
              </a:rPr>
              <a:t> (</a:t>
            </a:r>
            <a:r>
              <a:rPr sz="2800" b="1" spc="-14" dirty="0">
                <a:latin typeface="Arial"/>
                <a:cs typeface="Arial"/>
              </a:rPr>
              <a:t>Sub</a:t>
            </a:r>
            <a:r>
              <a:rPr sz="2800" b="1" spc="5" dirty="0">
                <a:latin typeface="Arial"/>
                <a:cs typeface="Arial"/>
              </a:rPr>
              <a:t>sc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-14" dirty="0">
                <a:latin typeface="Arial"/>
                <a:cs typeface="Arial"/>
              </a:rPr>
              <a:t>ib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32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Id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dirty="0">
                <a:latin typeface="Arial"/>
                <a:cs typeface="Arial"/>
              </a:rPr>
              <a:t>y M</a:t>
            </a:r>
            <a:r>
              <a:rPr sz="2800" b="1" spc="-14" dirty="0">
                <a:latin typeface="Arial"/>
                <a:cs typeface="Arial"/>
              </a:rPr>
              <a:t>odul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8714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3"/>
                </a:lnTo>
                <a:lnTo>
                  <a:pt x="12040" y="129054"/>
                </a:lnTo>
                <a:lnTo>
                  <a:pt x="40387" y="157156"/>
                </a:lnTo>
                <a:lnTo>
                  <a:pt x="82372" y="171375"/>
                </a:lnTo>
                <a:lnTo>
                  <a:pt x="98904" y="172213"/>
                </a:lnTo>
                <a:lnTo>
                  <a:pt x="112432" y="169064"/>
                </a:lnTo>
                <a:lnTo>
                  <a:pt x="147160" y="147663"/>
                </a:lnTo>
                <a:lnTo>
                  <a:pt x="168890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2" y="33814"/>
                </a:lnTo>
                <a:lnTo>
                  <a:pt x="122067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1059503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1321536" y="2614492"/>
            <a:ext cx="951463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166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SIM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detachable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smar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card</a:t>
            </a:r>
            <a:endParaRPr sz="2400" dirty="0">
              <a:latin typeface="Arial"/>
              <a:cs typeface="Arial"/>
            </a:endParaRPr>
          </a:p>
          <a:p>
            <a:pPr marL="322166" marR="4611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SIM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contains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subscr</a:t>
            </a:r>
            <a:r>
              <a:rPr sz="2400" b="1" spc="-9" dirty="0">
                <a:latin typeface="Arial"/>
                <a:cs typeface="Arial"/>
              </a:rPr>
              <a:t>iption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info</a:t>
            </a:r>
            <a:r>
              <a:rPr sz="2400" b="1" spc="-14" dirty="0">
                <a:latin typeface="Arial"/>
                <a:cs typeface="Arial"/>
              </a:rPr>
              <a:t>rmation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phone book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30013" y="3566540"/>
            <a:ext cx="3291010" cy="2156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6811675" y="3815376"/>
            <a:ext cx="2221634" cy="7962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6836548" y="4868753"/>
            <a:ext cx="588566" cy="472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3"/>
          <p:cNvSpPr txBox="1">
            <a:spLocks noGrp="1"/>
          </p:cNvSpPr>
          <p:nvPr>
            <p:ph type="title"/>
          </p:nvPr>
        </p:nvSpPr>
        <p:spPr>
          <a:xfrm>
            <a:off x="1862870" y="626781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lang="en-US" spc="-18" dirty="0" smtClean="0">
                <a:latin typeface="Arial"/>
                <a:cs typeface="Arial"/>
              </a:rPr>
              <a:t>GSM</a:t>
            </a:r>
            <a:endParaRPr spc="-1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55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0894" y="1341976"/>
            <a:ext cx="810281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27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23" b="1" i="1" spc="-23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405" y="2070516"/>
            <a:ext cx="425240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SI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91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4" dirty="0">
                <a:latin typeface="Arial"/>
                <a:cs typeface="Arial"/>
              </a:rPr>
              <a:t>d</a:t>
            </a:r>
            <a:r>
              <a:rPr sz="2800" b="1" spc="5" dirty="0">
                <a:latin typeface="Arial"/>
                <a:cs typeface="Arial"/>
              </a:rPr>
              <a:t>va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27" dirty="0">
                <a:latin typeface="Arial"/>
                <a:cs typeface="Arial"/>
              </a:rPr>
              <a:t>g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8667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889456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1151667" y="2614492"/>
            <a:ext cx="9726539" cy="190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166" marR="4611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SIM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enables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maintain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info</a:t>
            </a:r>
            <a:r>
              <a:rPr sz="2400" b="1" spc="-14" dirty="0">
                <a:latin typeface="Arial"/>
                <a:cs typeface="Arial"/>
              </a:rPr>
              <a:t>rmation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even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after s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itching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cellular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phones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22166" marR="256465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23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changing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SIM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can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change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cellular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 phone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operators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hile</a:t>
            </a:r>
            <a:r>
              <a:rPr sz="2400" b="1" spc="-14" dirty="0">
                <a:latin typeface="Arial"/>
                <a:cs typeface="Arial"/>
              </a:rPr>
              <a:t> using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same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phone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1862870" y="626781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lang="en-US" spc="-18" dirty="0" smtClean="0">
                <a:latin typeface="Arial"/>
                <a:cs typeface="Arial"/>
              </a:rPr>
              <a:t>GSM</a:t>
            </a:r>
            <a:endParaRPr spc="-1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06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Wireless Communications</a:t>
            </a:r>
            <a:endParaRPr lang="en-US" sz="4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b="1" dirty="0" smtClean="0"/>
              <a:t>Bluetooth</a:t>
            </a:r>
          </a:p>
          <a:p>
            <a:pPr>
              <a:buClr>
                <a:schemeClr val="accent1"/>
              </a:buClr>
            </a:pPr>
            <a:r>
              <a:rPr lang="en-US" b="1" dirty="0" smtClean="0"/>
              <a:t>Wi-Fi</a:t>
            </a:r>
          </a:p>
          <a:p>
            <a:pPr>
              <a:buClr>
                <a:schemeClr val="accent1"/>
              </a:buClr>
            </a:pPr>
            <a:r>
              <a:rPr lang="en-US" b="1" dirty="0" smtClean="0"/>
              <a:t>Mobile </a:t>
            </a:r>
            <a:r>
              <a:rPr lang="en-US" b="1" dirty="0"/>
              <a:t>Communications </a:t>
            </a:r>
            <a:endParaRPr lang="en-US" b="1" dirty="0" smtClean="0"/>
          </a:p>
          <a:p>
            <a:pPr>
              <a:buClr>
                <a:schemeClr val="accent1"/>
              </a:buClr>
            </a:pPr>
            <a:r>
              <a:rPr lang="en-US" b="1" dirty="0" smtClean="0"/>
              <a:t>LTE</a:t>
            </a:r>
          </a:p>
          <a:p>
            <a:pPr>
              <a:buClr>
                <a:schemeClr val="accent1"/>
              </a:buClr>
            </a:pPr>
            <a:r>
              <a:rPr lang="en-US" b="1" dirty="0" smtClean="0"/>
              <a:t>LTE-Advanced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4132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IS-95:</a:t>
            </a:r>
            <a:r>
              <a:rPr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d</a:t>
            </a:r>
            <a:r>
              <a:rPr spc="-32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27" dirty="0">
                <a:latin typeface="Arial"/>
                <a:cs typeface="Arial"/>
              </a:rPr>
              <a:t>O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-18" dirty="0">
                <a:latin typeface="Arial"/>
                <a:cs typeface="Arial"/>
              </a:rPr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888475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200" y="92060"/>
                </a:lnTo>
                <a:lnTo>
                  <a:pt x="12148" y="129209"/>
                </a:lnTo>
                <a:lnTo>
                  <a:pt x="40564" y="157213"/>
                </a:lnTo>
                <a:lnTo>
                  <a:pt x="82662" y="171377"/>
                </a:lnTo>
                <a:lnTo>
                  <a:pt x="99254" y="172210"/>
                </a:lnTo>
                <a:lnTo>
                  <a:pt x="113018" y="169060"/>
                </a:lnTo>
                <a:lnTo>
                  <a:pt x="147757" y="147656"/>
                </a:lnTo>
                <a:lnTo>
                  <a:pt x="169055" y="112087"/>
                </a:lnTo>
                <a:lnTo>
                  <a:pt x="173493" y="82894"/>
                </a:lnTo>
                <a:lnTo>
                  <a:pt x="171904" y="69449"/>
                </a:lnTo>
                <a:lnTo>
                  <a:pt x="155220" y="33810"/>
                </a:lnTo>
                <a:lnTo>
                  <a:pt x="122742" y="9026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949275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1523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9594940" y="1972291"/>
            <a:ext cx="1869329" cy="2862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1200531" y="2071715"/>
            <a:ext cx="8090614" cy="3503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IS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5" dirty="0">
                <a:latin typeface="Arial"/>
                <a:cs typeface="Arial"/>
              </a:rPr>
              <a:t>9</a:t>
            </a:r>
            <a:r>
              <a:rPr sz="2800" b="1" dirty="0">
                <a:latin typeface="Arial"/>
                <a:cs typeface="Arial"/>
              </a:rPr>
              <a:t>5</a:t>
            </a:r>
            <a:endParaRPr sz="2800" dirty="0">
              <a:latin typeface="Arial"/>
              <a:cs typeface="Arial"/>
            </a:endParaRPr>
          </a:p>
          <a:p>
            <a:pPr marL="334269" marR="131402" indent="-310640">
              <a:spcBef>
                <a:spcPts val="254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IS-95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(Inte</a:t>
            </a:r>
            <a:r>
              <a:rPr sz="2400" b="1" spc="-14" dirty="0">
                <a:latin typeface="Arial"/>
                <a:cs typeface="Arial"/>
              </a:rPr>
              <a:t>rim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Standard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95)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fi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st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CDM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based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2G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digital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cellular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standard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lnSpc>
                <a:spcPts val="2178"/>
              </a:lnSpc>
              <a:spcBef>
                <a:spcPts val="1311"/>
              </a:spcBef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CD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  <a:p>
            <a:pPr marL="895207" marR="333693" lvl="2">
              <a:buClr>
                <a:srgbClr val="3399FF"/>
              </a:buClr>
              <a:tabLst>
                <a:tab pos="749224" algn="l"/>
              </a:tabLst>
            </a:pPr>
            <a:r>
              <a:rPr sz="2400" b="1" spc="5" dirty="0">
                <a:latin typeface="Arial"/>
                <a:cs typeface="Arial"/>
              </a:rPr>
              <a:t>CD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77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erf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spc="14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l</a:t>
            </a:r>
            <a:r>
              <a:rPr sz="2400" b="1" spc="-9" dirty="0">
                <a:latin typeface="Arial"/>
                <a:cs typeface="Arial"/>
              </a:rPr>
              <a:t>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in</a:t>
            </a:r>
            <a:r>
              <a:rPr sz="2400" b="1" dirty="0">
                <a:latin typeface="Arial"/>
                <a:cs typeface="Arial"/>
              </a:rPr>
              <a:t>st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14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arr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8" dirty="0">
                <a:latin typeface="Arial"/>
                <a:cs typeface="Arial"/>
              </a:rPr>
              <a:t>w </a:t>
            </a:r>
            <a:r>
              <a:rPr sz="2400" b="1" spc="-14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nd</a:t>
            </a:r>
            <a:r>
              <a:rPr sz="2400" b="1" dirty="0">
                <a:latin typeface="Arial"/>
                <a:cs typeface="Arial"/>
              </a:rPr>
              <a:t>)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in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terfere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e</a:t>
            </a:r>
            <a:r>
              <a:rPr sz="2400" b="1" spc="-4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nd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ul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ip</a:t>
            </a:r>
            <a:r>
              <a:rPr sz="2400" b="1" dirty="0">
                <a:latin typeface="Arial"/>
                <a:cs typeface="Arial"/>
              </a:rPr>
              <a:t>at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)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ign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9" dirty="0">
                <a:latin typeface="Arial"/>
                <a:cs typeface="Arial"/>
              </a:rPr>
              <a:t>l</a:t>
            </a:r>
            <a:r>
              <a:rPr sz="2400" b="1" spc="-23" dirty="0">
                <a:latin typeface="Arial"/>
                <a:cs typeface="Arial"/>
              </a:rPr>
              <a:t> </a:t>
            </a:r>
            <a:r>
              <a:rPr sz="2400" b="1" dirty="0" smtClean="0">
                <a:solidFill>
                  <a:srgbClr val="FF6600"/>
                </a:solidFill>
                <a:latin typeface="Arial"/>
                <a:cs typeface="Arial"/>
              </a:rPr>
              <a:t>fa</a:t>
            </a:r>
            <a:r>
              <a:rPr sz="2400" b="1" spc="-14" dirty="0" smtClean="0">
                <a:solidFill>
                  <a:srgbClr val="FF6600"/>
                </a:solidFill>
                <a:latin typeface="Arial"/>
                <a:cs typeface="Arial"/>
              </a:rPr>
              <a:t>ding</a:t>
            </a:r>
            <a:endParaRPr lang="en-US" sz="2400" b="1" spc="-14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marL="748647" marR="333693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endParaRPr lang="en-US" sz="2400" b="1" spc="-14" dirty="0">
              <a:solidFill>
                <a:srgbClr val="FF6600"/>
              </a:solidFill>
              <a:latin typeface="Arial"/>
              <a:cs typeface="Arial"/>
            </a:endParaRPr>
          </a:p>
          <a:p>
            <a:pPr marL="291447" marR="333693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14" dirty="0" err="1" smtClean="0">
                <a:solidFill>
                  <a:srgbClr val="FF6600"/>
                </a:solidFill>
                <a:latin typeface="Arial"/>
                <a:cs typeface="Arial"/>
              </a:rPr>
              <a:t>cdma</a:t>
            </a:r>
            <a:r>
              <a:rPr sz="2400" b="1" spc="-23" dirty="0" err="1" smtClean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spc="-14" dirty="0" err="1" smtClean="0">
                <a:solidFill>
                  <a:srgbClr val="FF6600"/>
                </a:solidFill>
                <a:latin typeface="Arial"/>
                <a:cs typeface="Arial"/>
              </a:rPr>
              <a:t>ne</a:t>
            </a:r>
            <a:r>
              <a:rPr sz="2400" b="1" spc="9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brand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name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</a:t>
            </a:r>
            <a:r>
              <a:rPr sz="2400" b="1" spc="-18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-95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that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as developed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Q</a:t>
            </a:r>
            <a:r>
              <a:rPr sz="2400" b="1" spc="-14" dirty="0">
                <a:latin typeface="Arial"/>
                <a:cs typeface="Arial"/>
              </a:rPr>
              <a:t>ualcomm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43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IS-95:</a:t>
            </a:r>
            <a:r>
              <a:rPr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d</a:t>
            </a:r>
            <a:r>
              <a:rPr spc="-32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27" dirty="0">
                <a:latin typeface="Arial"/>
                <a:cs typeface="Arial"/>
              </a:rPr>
              <a:t>O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-18" dirty="0">
                <a:latin typeface="Arial"/>
                <a:cs typeface="Arial"/>
              </a:rPr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841055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3"/>
                </a:lnTo>
                <a:lnTo>
                  <a:pt x="12040" y="129054"/>
                </a:lnTo>
                <a:lnTo>
                  <a:pt x="40387" y="157156"/>
                </a:lnTo>
                <a:lnTo>
                  <a:pt x="82372" y="171375"/>
                </a:lnTo>
                <a:lnTo>
                  <a:pt x="98904" y="172213"/>
                </a:lnTo>
                <a:lnTo>
                  <a:pt x="112432" y="169064"/>
                </a:lnTo>
                <a:lnTo>
                  <a:pt x="147160" y="147663"/>
                </a:lnTo>
                <a:lnTo>
                  <a:pt x="168890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2" y="33814"/>
                </a:lnTo>
                <a:lnTo>
                  <a:pt x="122067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901844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151625" y="2070517"/>
            <a:ext cx="9737092" cy="2531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IS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5" dirty="0">
                <a:latin typeface="Arial"/>
                <a:cs typeface="Arial"/>
              </a:rPr>
              <a:t>9</a:t>
            </a:r>
            <a:r>
              <a:rPr sz="2800" b="1" dirty="0">
                <a:latin typeface="Arial"/>
                <a:cs typeface="Arial"/>
              </a:rPr>
              <a:t>5</a:t>
            </a:r>
            <a:endParaRPr sz="2800" dirty="0">
              <a:latin typeface="Arial"/>
              <a:cs typeface="Arial"/>
            </a:endParaRPr>
          </a:p>
          <a:p>
            <a:pPr marL="334269" marR="741731" indent="-310640"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utchison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launched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fi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st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comme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cial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cdma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4" dirty="0">
                <a:latin typeface="Arial"/>
                <a:cs typeface="Arial"/>
              </a:rPr>
              <a:t>ne</a:t>
            </a:r>
            <a:r>
              <a:rPr sz="2400" b="1" spc="-9" dirty="0">
                <a:latin typeface="Arial"/>
                <a:cs typeface="Arial"/>
              </a:rPr>
              <a:t> 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H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ong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K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ong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September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1995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269" marR="4611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latin typeface="Arial"/>
                <a:cs typeface="Arial"/>
              </a:rPr>
              <a:t>IS-95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affic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channels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suppor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voice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data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at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bit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rates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 up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14.4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kbps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039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U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618461" y="2162546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679250" y="2186929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209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930403" y="2110593"/>
            <a:ext cx="9632493" cy="2859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2800" b="1" dirty="0">
                <a:latin typeface="Arial"/>
                <a:cs typeface="Arial"/>
              </a:rPr>
              <a:t>U</a:t>
            </a:r>
            <a:r>
              <a:rPr sz="2800" b="1" spc="-14" dirty="0">
                <a:latin typeface="Arial"/>
                <a:cs typeface="Arial"/>
              </a:rPr>
              <a:t>ni</a:t>
            </a:r>
            <a:r>
              <a:rPr sz="2800" b="1" spc="5" dirty="0">
                <a:latin typeface="Arial"/>
                <a:cs typeface="Arial"/>
              </a:rPr>
              <a:t>ve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sa</a:t>
            </a:r>
            <a:r>
              <a:rPr sz="2800" b="1" spc="-9" dirty="0">
                <a:latin typeface="Arial"/>
                <a:cs typeface="Arial"/>
              </a:rPr>
              <a:t>l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obil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l</a:t>
            </a:r>
            <a:r>
              <a:rPr sz="2800" b="1" spc="5" dirty="0">
                <a:latin typeface="Arial"/>
                <a:cs typeface="Arial"/>
              </a:rPr>
              <a:t>ec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mm</a:t>
            </a:r>
            <a:r>
              <a:rPr sz="2800" b="1" spc="5" dirty="0">
                <a:latin typeface="Arial"/>
                <a:cs typeface="Arial"/>
              </a:rPr>
              <a:t>u</a:t>
            </a:r>
            <a:r>
              <a:rPr sz="2800" b="1" spc="-14" dirty="0">
                <a:latin typeface="Arial"/>
                <a:cs typeface="Arial"/>
              </a:rPr>
              <a:t>ni</a:t>
            </a:r>
            <a:r>
              <a:rPr sz="2800" b="1" spc="5" dirty="0">
                <a:latin typeface="Arial"/>
                <a:cs typeface="Arial"/>
              </a:rPr>
              <a:t>ca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27" dirty="0">
                <a:latin typeface="Arial"/>
                <a:cs typeface="Arial"/>
              </a:rPr>
              <a:t>o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32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23" dirty="0">
                <a:latin typeface="Arial"/>
                <a:cs typeface="Arial"/>
              </a:rPr>
              <a:t>y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m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UM</a:t>
            </a:r>
            <a:r>
              <a:rPr sz="2800" b="1" spc="-14" dirty="0">
                <a:latin typeface="Arial"/>
                <a:cs typeface="Arial"/>
              </a:rPr>
              <a:t>TS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467977" indent="-310640">
              <a:spcBef>
                <a:spcPts val="726"/>
              </a:spcBef>
              <a:buClr>
                <a:srgbClr val="3399FF"/>
              </a:buClr>
              <a:buFont typeface="Arial"/>
              <a:buChar char="•"/>
              <a:tabLst>
                <a:tab pos="468553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</a:t>
            </a:r>
            <a:r>
              <a:rPr sz="2400" b="1" spc="-14" baseline="24904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baseline="24904" dirty="0">
                <a:solidFill>
                  <a:srgbClr val="FF6600"/>
                </a:solidFill>
                <a:latin typeface="Arial"/>
                <a:cs typeface="Arial"/>
              </a:rPr>
              <a:t>d </a:t>
            </a:r>
            <a:r>
              <a:rPr sz="2400" b="1" spc="-245" baseline="2490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eneration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(3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cellular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stem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7977" indent="-310640">
              <a:buClr>
                <a:srgbClr val="3399FF"/>
              </a:buClr>
              <a:buFont typeface="Arial"/>
              <a:buChar char="•"/>
              <a:tabLst>
                <a:tab pos="468553" algn="l"/>
              </a:tabLst>
            </a:pPr>
            <a:r>
              <a:rPr sz="2400" b="1" spc="-14" dirty="0">
                <a:latin typeface="Arial"/>
                <a:cs typeface="Arial"/>
              </a:rPr>
              <a:t>Evolution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SM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467977" marR="1384911" indent="-310640" algn="just">
              <a:buClr>
                <a:srgbClr val="3399FF"/>
              </a:buClr>
              <a:buFont typeface="Arial"/>
              <a:buChar char="•"/>
              <a:tabLst>
                <a:tab pos="468553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5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UM</a:t>
            </a:r>
            <a:r>
              <a:rPr sz="2400" b="1" spc="-14" dirty="0">
                <a:latin typeface="Arial"/>
                <a:cs typeface="Arial"/>
              </a:rPr>
              <a:t>TS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63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errestr</a:t>
            </a:r>
            <a:r>
              <a:rPr sz="2400" b="1" spc="-9" dirty="0">
                <a:latin typeface="Arial"/>
                <a:cs typeface="Arial"/>
              </a:rPr>
              <a:t>ial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adio</a:t>
            </a:r>
            <a:r>
              <a:rPr sz="2400" b="1" spc="-5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ccess) suppor</a:t>
            </a:r>
            <a:r>
              <a:rPr sz="2400" b="1" spc="-9" dirty="0">
                <a:latin typeface="Arial"/>
                <a:cs typeface="Arial"/>
              </a:rPr>
              <a:t>ts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sever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al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diffe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rent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te</a:t>
            </a:r>
            <a:r>
              <a:rPr sz="2400" b="1" spc="-14" dirty="0">
                <a:latin typeface="Arial"/>
                <a:cs typeface="Arial"/>
              </a:rPr>
              <a:t>rrestr</a:t>
            </a:r>
            <a:r>
              <a:rPr sz="2400" b="1" spc="-9" dirty="0">
                <a:latin typeface="Arial"/>
                <a:cs typeface="Arial"/>
              </a:rPr>
              <a:t>ial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air inte</a:t>
            </a:r>
            <a:r>
              <a:rPr sz="2400" b="1" spc="-14" dirty="0">
                <a:latin typeface="Arial"/>
                <a:cs typeface="Arial"/>
              </a:rPr>
              <a:t>rfaces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94940" y="2809056"/>
            <a:ext cx="1881754" cy="2450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520192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U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9594940" y="2756779"/>
            <a:ext cx="1881754" cy="2448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1077550" y="2110593"/>
            <a:ext cx="9254119" cy="244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2800" b="1" dirty="0">
                <a:latin typeface="Arial"/>
                <a:cs typeface="Arial"/>
              </a:rPr>
              <a:t>U</a:t>
            </a:r>
            <a:r>
              <a:rPr sz="2800" b="1" spc="-14" dirty="0">
                <a:latin typeface="Arial"/>
                <a:cs typeface="Arial"/>
              </a:rPr>
              <a:t>ni</a:t>
            </a:r>
            <a:r>
              <a:rPr sz="2800" b="1" spc="5" dirty="0">
                <a:latin typeface="Arial"/>
                <a:cs typeface="Arial"/>
              </a:rPr>
              <a:t>ve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sa</a:t>
            </a:r>
            <a:r>
              <a:rPr sz="2800" b="1" spc="-9" dirty="0">
                <a:latin typeface="Arial"/>
                <a:cs typeface="Arial"/>
              </a:rPr>
              <a:t>l 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14" dirty="0">
                <a:latin typeface="Arial"/>
                <a:cs typeface="Arial"/>
              </a:rPr>
              <a:t>obil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l</a:t>
            </a:r>
            <a:r>
              <a:rPr sz="2800" b="1" spc="5" dirty="0">
                <a:latin typeface="Arial"/>
                <a:cs typeface="Arial"/>
              </a:rPr>
              <a:t>ec</a:t>
            </a:r>
            <a:r>
              <a:rPr sz="2800" b="1" spc="-14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mm</a:t>
            </a:r>
            <a:r>
              <a:rPr sz="2800" b="1" spc="5" dirty="0">
                <a:latin typeface="Arial"/>
                <a:cs typeface="Arial"/>
              </a:rPr>
              <a:t>u</a:t>
            </a:r>
            <a:r>
              <a:rPr sz="2800" b="1" spc="-14" dirty="0">
                <a:latin typeface="Arial"/>
                <a:cs typeface="Arial"/>
              </a:rPr>
              <a:t>ni</a:t>
            </a:r>
            <a:r>
              <a:rPr sz="2800" b="1" spc="5" dirty="0">
                <a:latin typeface="Arial"/>
                <a:cs typeface="Arial"/>
              </a:rPr>
              <a:t>ca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-27" dirty="0">
                <a:latin typeface="Arial"/>
                <a:cs typeface="Arial"/>
              </a:rPr>
              <a:t>o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32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23" dirty="0">
                <a:latin typeface="Arial"/>
                <a:cs typeface="Arial"/>
              </a:rPr>
              <a:t>y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m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UM</a:t>
            </a:r>
            <a:r>
              <a:rPr sz="2800" b="1" spc="-14" dirty="0">
                <a:latin typeface="Arial"/>
                <a:cs typeface="Arial"/>
              </a:rPr>
              <a:t>TS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42914" marR="1557233" indent="-310640">
              <a:spcBef>
                <a:spcPts val="1579"/>
              </a:spcBef>
              <a:buClr>
                <a:srgbClr val="3399FF"/>
              </a:buClr>
              <a:buFont typeface="Arial"/>
              <a:buChar char="•"/>
              <a:tabLst>
                <a:tab pos="343490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ultiuser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ccess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T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5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be supported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RA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-F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27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RA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-T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endParaRPr sz="2400" dirty="0">
              <a:latin typeface="Arial"/>
              <a:cs typeface="Arial"/>
            </a:endParaRPr>
          </a:p>
          <a:p>
            <a:pPr marL="757292" lvl="1" indent="-310640">
              <a:spcBef>
                <a:spcPts val="1302"/>
              </a:spcBef>
              <a:buClr>
                <a:srgbClr val="3399FF"/>
              </a:buClr>
              <a:buFont typeface="Arial"/>
              <a:buChar char="•"/>
              <a:tabLst>
                <a:tab pos="757869" algn="l"/>
              </a:tabLst>
            </a:pPr>
            <a:r>
              <a:rPr sz="2400" b="1" spc="-14" dirty="0">
                <a:latin typeface="Arial"/>
                <a:cs typeface="Arial"/>
              </a:rPr>
              <a:t>F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8" dirty="0">
                <a:latin typeface="Arial"/>
                <a:cs typeface="Arial"/>
              </a:rPr>
              <a:t>D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(Frequency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9" dirty="0">
                <a:latin typeface="Arial"/>
                <a:cs typeface="Arial"/>
              </a:rPr>
              <a:t>ivision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uplex)</a:t>
            </a:r>
            <a:endParaRPr sz="2400" dirty="0">
              <a:latin typeface="Arial"/>
              <a:cs typeface="Arial"/>
            </a:endParaRPr>
          </a:p>
          <a:p>
            <a:pPr marL="757292" lvl="1" indent="-310640">
              <a:spcBef>
                <a:spcPts val="1302"/>
              </a:spcBef>
              <a:buClr>
                <a:srgbClr val="3399FF"/>
              </a:buClr>
              <a:buFont typeface="Arial"/>
              <a:buChar char="•"/>
              <a:tabLst>
                <a:tab pos="757869" algn="l"/>
              </a:tabLst>
            </a:pPr>
            <a:r>
              <a:rPr sz="2400" b="1" spc="-14" dirty="0">
                <a:latin typeface="Arial"/>
                <a:cs typeface="Arial"/>
              </a:rPr>
              <a:t>T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8" dirty="0">
                <a:latin typeface="Arial"/>
                <a:cs typeface="Arial"/>
              </a:rPr>
              <a:t>D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45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ime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9" dirty="0">
                <a:latin typeface="Arial"/>
                <a:cs typeface="Arial"/>
              </a:rPr>
              <a:t>ivision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uplex)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5607" y="2162546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826396" y="2186929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209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</p:spTree>
    <p:extLst>
      <p:ext uri="{BB962C8B-B14F-4D97-AF65-F5344CB8AC3E}">
        <p14:creationId xmlns:p14="http://schemas.microsoft.com/office/powerpoint/2010/main" val="13567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U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TS</a:t>
            </a:r>
            <a:r>
              <a:rPr spc="-9" dirty="0">
                <a:latin typeface="Arial"/>
                <a:cs typeface="Arial"/>
              </a:rPr>
              <a:t>:</a:t>
            </a:r>
            <a:r>
              <a:rPr spc="23" dirty="0">
                <a:latin typeface="Arial"/>
                <a:cs typeface="Arial"/>
              </a:rPr>
              <a:t> </a:t>
            </a:r>
            <a:r>
              <a:rPr spc="-27" dirty="0">
                <a:latin typeface="Arial"/>
                <a:cs typeface="Arial"/>
              </a:rPr>
              <a:t>W</a:t>
            </a:r>
            <a:r>
              <a:rPr spc="-18" dirty="0">
                <a:latin typeface="Arial"/>
                <a:cs typeface="Arial"/>
              </a:rPr>
              <a:t>CD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749228" y="2219201"/>
            <a:ext cx="157907" cy="155602"/>
          </a:xfrm>
          <a:custGeom>
            <a:avLst/>
            <a:gdLst/>
            <a:ahLst/>
            <a:cxnLst/>
            <a:rect l="l" t="t" r="r" b="b"/>
            <a:pathLst>
              <a:path w="173990" h="171450">
                <a:moveTo>
                  <a:pt x="77137" y="0"/>
                </a:moveTo>
                <a:lnTo>
                  <a:pt x="38105" y="14403"/>
                </a:lnTo>
                <a:lnTo>
                  <a:pt x="10481" y="44810"/>
                </a:lnTo>
                <a:lnTo>
                  <a:pt x="0" y="86297"/>
                </a:lnTo>
                <a:lnTo>
                  <a:pt x="75" y="89855"/>
                </a:lnTo>
                <a:lnTo>
                  <a:pt x="11312" y="127579"/>
                </a:lnTo>
                <a:lnTo>
                  <a:pt x="39455" y="155779"/>
                </a:lnTo>
                <a:lnTo>
                  <a:pt x="81376" y="170009"/>
                </a:lnTo>
                <a:lnTo>
                  <a:pt x="97871" y="170880"/>
                </a:lnTo>
                <a:lnTo>
                  <a:pt x="111563" y="167966"/>
                </a:lnTo>
                <a:lnTo>
                  <a:pt x="146760" y="147287"/>
                </a:lnTo>
                <a:lnTo>
                  <a:pt x="168816" y="112130"/>
                </a:lnTo>
                <a:lnTo>
                  <a:pt x="173478" y="82828"/>
                </a:lnTo>
                <a:lnTo>
                  <a:pt x="171833" y="69057"/>
                </a:lnTo>
                <a:lnTo>
                  <a:pt x="154750" y="33189"/>
                </a:lnTo>
                <a:lnTo>
                  <a:pt x="122062" y="8765"/>
                </a:lnTo>
                <a:lnTo>
                  <a:pt x="7713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810017" y="2243603"/>
            <a:ext cx="54172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9611"/>
                </a:lnTo>
                <a:lnTo>
                  <a:pt x="19786" y="59410"/>
                </a:lnTo>
                <a:lnTo>
                  <a:pt x="0" y="79209"/>
                </a:lnTo>
                <a:lnTo>
                  <a:pt x="0" y="117284"/>
                </a:lnTo>
                <a:lnTo>
                  <a:pt x="59372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1061135" y="2166759"/>
            <a:ext cx="8892162" cy="2472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8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800" b="1" dirty="0">
                <a:solidFill>
                  <a:srgbClr val="FF6600"/>
                </a:solidFill>
                <a:latin typeface="Arial"/>
                <a:cs typeface="Arial"/>
              </a:rPr>
              <a:t>CDMA</a:t>
            </a:r>
            <a:r>
              <a:rPr sz="2800" b="1" spc="-1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45" dirty="0">
                <a:latin typeface="Arial"/>
                <a:cs typeface="Arial"/>
              </a:rPr>
              <a:t>W</a:t>
            </a:r>
            <a:r>
              <a:rPr sz="2800" b="1" spc="-14" dirty="0">
                <a:latin typeface="Arial"/>
                <a:cs typeface="Arial"/>
              </a:rPr>
              <a:t>id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4" dirty="0">
                <a:latin typeface="Arial"/>
                <a:cs typeface="Arial"/>
              </a:rPr>
              <a:t>b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14" dirty="0">
                <a:latin typeface="Arial"/>
                <a:cs typeface="Arial"/>
              </a:rPr>
              <a:t>n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32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</a:t>
            </a:r>
            <a:r>
              <a:rPr sz="2800" b="1" spc="-14" dirty="0">
                <a:latin typeface="Arial"/>
                <a:cs typeface="Arial"/>
              </a:rPr>
              <a:t>od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14" dirty="0">
                <a:latin typeface="Arial"/>
                <a:cs typeface="Arial"/>
              </a:rPr>
              <a:t>io</a:t>
            </a:r>
            <a:r>
              <a:rPr sz="2800" b="1" spc="-18" dirty="0">
                <a:latin typeface="Arial"/>
                <a:cs typeface="Arial"/>
              </a:rPr>
              <a:t>n</a:t>
            </a:r>
            <a:r>
              <a:rPr sz="2800" b="1" dirty="0">
                <a:latin typeface="Arial"/>
                <a:cs typeface="Arial"/>
              </a:rPr>
              <a:t> M</a:t>
            </a:r>
            <a:r>
              <a:rPr sz="2800" b="1" spc="-14" dirty="0">
                <a:latin typeface="Arial"/>
                <a:cs typeface="Arial"/>
              </a:rPr>
              <a:t>ul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ipl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ccess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34269" marR="1894960" indent="-310640">
              <a:spcBef>
                <a:spcPts val="540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</a:t>
            </a:r>
            <a:r>
              <a:rPr sz="2400" b="1" spc="-14" baseline="24904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baseline="24904" dirty="0">
                <a:solidFill>
                  <a:srgbClr val="FF6600"/>
                </a:solidFill>
                <a:latin typeface="Arial"/>
                <a:cs typeface="Arial"/>
              </a:rPr>
              <a:t>d </a:t>
            </a:r>
            <a:r>
              <a:rPr sz="2400" b="1" spc="-245" baseline="2490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eneration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(3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9" dirty="0">
                <a:latin typeface="Arial"/>
                <a:cs typeface="Arial"/>
              </a:rPr>
              <a:t>)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cellular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stem</a:t>
            </a:r>
            <a:r>
              <a:rPr sz="2400" b="1" spc="-9" dirty="0">
                <a:latin typeface="Arial"/>
                <a:cs typeface="Arial"/>
              </a:rPr>
              <a:t> that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RA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-F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27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mode</a:t>
            </a:r>
            <a:endParaRPr sz="2400" dirty="0">
              <a:latin typeface="Arial"/>
              <a:cs typeface="Arial"/>
            </a:endParaRPr>
          </a:p>
          <a:p>
            <a:pPr marL="334269" marR="1858651" indent="-310640">
              <a:spcBef>
                <a:spcPts val="1520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PP</a:t>
            </a:r>
            <a:r>
              <a:rPr sz="2400" b="1" spc="-36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(3</a:t>
            </a:r>
            <a:r>
              <a:rPr sz="2400" b="1" spc="-14" dirty="0">
                <a:latin typeface="Arial"/>
                <a:cs typeface="Arial"/>
              </a:rPr>
              <a:t>rd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G</a:t>
            </a:r>
            <a:r>
              <a:rPr sz="2400" b="1" spc="-14" dirty="0">
                <a:latin typeface="Arial"/>
                <a:cs typeface="Arial"/>
              </a:rPr>
              <a:t>eneration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Partnership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Pr</a:t>
            </a:r>
            <a:r>
              <a:rPr sz="2400" b="1" spc="-9" dirty="0">
                <a:latin typeface="Arial"/>
                <a:cs typeface="Arial"/>
              </a:rPr>
              <a:t>oject)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elease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99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rate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83234" y="2789934"/>
            <a:ext cx="2032353" cy="2406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152379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U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TS</a:t>
            </a:r>
            <a:r>
              <a:rPr spc="-9" dirty="0">
                <a:latin typeface="Arial"/>
                <a:cs typeface="Arial"/>
              </a:rPr>
              <a:t>:</a:t>
            </a:r>
            <a:r>
              <a:rPr spc="23" dirty="0">
                <a:latin typeface="Arial"/>
                <a:cs typeface="Arial"/>
              </a:rPr>
              <a:t> </a:t>
            </a:r>
            <a:r>
              <a:rPr spc="-27" dirty="0">
                <a:latin typeface="Arial"/>
                <a:cs typeface="Arial"/>
              </a:rPr>
              <a:t>W</a:t>
            </a:r>
            <a:r>
              <a:rPr spc="-18" dirty="0">
                <a:latin typeface="Arial"/>
                <a:cs typeface="Arial"/>
              </a:rPr>
              <a:t>CD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599316" y="2123842"/>
            <a:ext cx="203241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3"/>
                </a:lnTo>
                <a:lnTo>
                  <a:pt x="12040" y="129054"/>
                </a:lnTo>
                <a:lnTo>
                  <a:pt x="40387" y="157156"/>
                </a:lnTo>
                <a:lnTo>
                  <a:pt x="82372" y="171375"/>
                </a:lnTo>
                <a:lnTo>
                  <a:pt x="98904" y="172213"/>
                </a:lnTo>
                <a:lnTo>
                  <a:pt x="112432" y="169064"/>
                </a:lnTo>
                <a:lnTo>
                  <a:pt x="147160" y="147663"/>
                </a:lnTo>
                <a:lnTo>
                  <a:pt x="168890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2" y="33814"/>
                </a:lnTo>
                <a:lnTo>
                  <a:pt x="122067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660105" y="2148225"/>
            <a:ext cx="69724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909886" y="2070516"/>
            <a:ext cx="9358721" cy="332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8" dirty="0">
                <a:latin typeface="Arial"/>
                <a:cs typeface="Arial"/>
              </a:rPr>
              <a:t>W</a:t>
            </a:r>
            <a:r>
              <a:rPr sz="2800" b="1" dirty="0">
                <a:latin typeface="Arial"/>
                <a:cs typeface="Arial"/>
              </a:rPr>
              <a:t>CDMA</a:t>
            </a:r>
            <a:endParaRPr sz="2800" dirty="0">
              <a:latin typeface="Arial"/>
              <a:cs typeface="Arial"/>
            </a:endParaRPr>
          </a:p>
          <a:p>
            <a:pPr marL="334269" indent="-310640">
              <a:spcBef>
                <a:spcPts val="540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9" dirty="0">
                <a:latin typeface="Arial"/>
                <a:cs typeface="Arial"/>
              </a:rPr>
              <a:t>Fi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st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comme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cial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opened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Japan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2001</a:t>
            </a:r>
            <a:endParaRPr sz="2400" dirty="0">
              <a:latin typeface="Arial"/>
              <a:cs typeface="Arial"/>
            </a:endParaRPr>
          </a:p>
          <a:p>
            <a:pPr marL="334269" indent="-310640"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Seamless </a:t>
            </a:r>
            <a:r>
              <a:rPr sz="2400" b="1" spc="-14" dirty="0">
                <a:latin typeface="Arial"/>
                <a:cs typeface="Arial"/>
              </a:rPr>
              <a:t>mobility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voice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packet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applications</a:t>
            </a:r>
            <a:endParaRPr sz="2400" dirty="0">
              <a:latin typeface="Arial"/>
              <a:cs typeface="Arial"/>
            </a:endParaRPr>
          </a:p>
          <a:p>
            <a:pPr marL="334269" marR="4611" indent="-310640"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Q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Q</a:t>
            </a:r>
            <a:r>
              <a:rPr sz="2400" b="1" spc="-9" dirty="0">
                <a:latin typeface="Arial"/>
                <a:cs typeface="Arial"/>
              </a:rPr>
              <a:t>uality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</a:t>
            </a:r>
            <a:r>
              <a:rPr sz="2400" b="1" spc="-9" dirty="0">
                <a:latin typeface="Arial"/>
                <a:cs typeface="Arial"/>
              </a:rPr>
              <a:t>vice)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diffe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rentiation</a:t>
            </a:r>
            <a:r>
              <a:rPr sz="2400" b="1" spc="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high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efficiency</a:t>
            </a:r>
            <a:r>
              <a:rPr sz="2400" b="1" spc="-9" dirty="0">
                <a:latin typeface="Arial"/>
                <a:cs typeface="Arial"/>
              </a:rPr>
              <a:t> 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delivery</a:t>
            </a:r>
            <a:endParaRPr sz="2400" dirty="0">
              <a:latin typeface="Arial"/>
              <a:cs typeface="Arial"/>
            </a:endParaRPr>
          </a:p>
          <a:p>
            <a:pPr marL="334269" indent="-310640"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latin typeface="Arial"/>
                <a:cs typeface="Arial"/>
              </a:rPr>
              <a:t>Simultaneous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voice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data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suppor</a:t>
            </a:r>
            <a:r>
              <a:rPr sz="2400" b="1" spc="-9" dirty="0">
                <a:latin typeface="Arial"/>
                <a:cs typeface="Arial"/>
              </a:rPr>
              <a:t>t</a:t>
            </a:r>
            <a:endParaRPr sz="2400" dirty="0">
              <a:latin typeface="Arial"/>
              <a:cs typeface="Arial"/>
            </a:endParaRPr>
          </a:p>
          <a:p>
            <a:pPr marL="334269" indent="-310640"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Inte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orks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ith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existing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SM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457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CD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A2000</a:t>
            </a:r>
          </a:p>
        </p:txBody>
      </p:sp>
      <p:sp>
        <p:nvSpPr>
          <p:cNvPr id="4" name="object 4"/>
          <p:cNvSpPr/>
          <p:nvPr/>
        </p:nvSpPr>
        <p:spPr>
          <a:xfrm>
            <a:off x="820036" y="2114142"/>
            <a:ext cx="157907" cy="155602"/>
          </a:xfrm>
          <a:custGeom>
            <a:avLst/>
            <a:gdLst/>
            <a:ahLst/>
            <a:cxnLst/>
            <a:rect l="l" t="t" r="r" b="b"/>
            <a:pathLst>
              <a:path w="173990" h="171450">
                <a:moveTo>
                  <a:pt x="77140" y="0"/>
                </a:moveTo>
                <a:lnTo>
                  <a:pt x="38108" y="14406"/>
                </a:lnTo>
                <a:lnTo>
                  <a:pt x="10483" y="44811"/>
                </a:lnTo>
                <a:lnTo>
                  <a:pt x="0" y="86296"/>
                </a:lnTo>
                <a:lnTo>
                  <a:pt x="75" y="89853"/>
                </a:lnTo>
                <a:lnTo>
                  <a:pt x="11314" y="127577"/>
                </a:lnTo>
                <a:lnTo>
                  <a:pt x="39460" y="155778"/>
                </a:lnTo>
                <a:lnTo>
                  <a:pt x="81378" y="170009"/>
                </a:lnTo>
                <a:lnTo>
                  <a:pt x="97870" y="170880"/>
                </a:lnTo>
                <a:lnTo>
                  <a:pt x="111562" y="167968"/>
                </a:lnTo>
                <a:lnTo>
                  <a:pt x="146758" y="147290"/>
                </a:lnTo>
                <a:lnTo>
                  <a:pt x="168816" y="112132"/>
                </a:lnTo>
                <a:lnTo>
                  <a:pt x="173478" y="82829"/>
                </a:lnTo>
                <a:lnTo>
                  <a:pt x="171833" y="69058"/>
                </a:lnTo>
                <a:lnTo>
                  <a:pt x="154750" y="33189"/>
                </a:lnTo>
                <a:lnTo>
                  <a:pt x="122063" y="8765"/>
                </a:lnTo>
                <a:lnTo>
                  <a:pt x="7714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880825" y="2138543"/>
            <a:ext cx="54172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9611"/>
                </a:lnTo>
                <a:lnTo>
                  <a:pt x="19799" y="59410"/>
                </a:lnTo>
                <a:lnTo>
                  <a:pt x="0" y="79209"/>
                </a:lnTo>
                <a:lnTo>
                  <a:pt x="0" y="117284"/>
                </a:lnTo>
                <a:lnTo>
                  <a:pt x="59372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130606" y="2060442"/>
            <a:ext cx="8097477" cy="2995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CDMA</a:t>
            </a:r>
            <a:r>
              <a:rPr sz="2800" b="1" spc="5" dirty="0">
                <a:latin typeface="Arial"/>
                <a:cs typeface="Arial"/>
              </a:rPr>
              <a:t>20</a:t>
            </a:r>
            <a:r>
              <a:rPr sz="2800" b="1" spc="-9" dirty="0">
                <a:latin typeface="Arial"/>
                <a:cs typeface="Arial"/>
              </a:rPr>
              <a:t>0</a:t>
            </a:r>
            <a:r>
              <a:rPr sz="2800" b="1" dirty="0">
                <a:latin typeface="Arial"/>
                <a:cs typeface="Arial"/>
              </a:rPr>
              <a:t>0</a:t>
            </a:r>
            <a:endParaRPr sz="2800" dirty="0">
              <a:latin typeface="Arial"/>
              <a:cs typeface="Arial"/>
            </a:endParaRPr>
          </a:p>
          <a:p>
            <a:pPr marL="334269" indent="-310640">
              <a:lnSpc>
                <a:spcPts val="2396"/>
              </a:lnSpc>
              <a:spcBef>
                <a:spcPts val="1048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3G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cellular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stem</a:t>
            </a:r>
            <a:endParaRPr sz="2400" dirty="0">
              <a:latin typeface="Arial"/>
              <a:cs typeface="Arial"/>
            </a:endParaRPr>
          </a:p>
          <a:p>
            <a:pPr marL="334269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latin typeface="Arial"/>
                <a:cs typeface="Arial"/>
              </a:rPr>
              <a:t>Standar</a:t>
            </a:r>
            <a:r>
              <a:rPr sz="2400" b="1" spc="-9" dirty="0">
                <a:latin typeface="Arial"/>
                <a:cs typeface="Arial"/>
              </a:rPr>
              <a:t>diz</a:t>
            </a:r>
            <a:r>
              <a:rPr sz="2400" b="1" spc="-14" dirty="0">
                <a:latin typeface="Arial"/>
                <a:cs typeface="Arial"/>
              </a:rPr>
              <a:t>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PP2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269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latin typeface="Arial"/>
                <a:cs typeface="Arial"/>
              </a:rPr>
              <a:t>Evolution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IS-95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cdma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ne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standards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ses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CDM</a:t>
            </a: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59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</a:t>
            </a:r>
            <a:r>
              <a:rPr sz="2400" b="1" spc="-23" dirty="0">
                <a:latin typeface="Arial"/>
                <a:cs typeface="Arial"/>
              </a:rPr>
              <a:t>DM</a:t>
            </a:r>
            <a:r>
              <a:rPr sz="2400" b="1" spc="-18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1163602" lvl="2" indent="-311216">
              <a:lnSpc>
                <a:spcPts val="2178"/>
              </a:lnSpc>
              <a:spcBef>
                <a:spcPts val="5"/>
              </a:spcBef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5" dirty="0">
                <a:latin typeface="Arial"/>
                <a:cs typeface="Arial"/>
              </a:rPr>
              <a:t>CD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7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5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od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spc="-23" dirty="0">
                <a:latin typeface="Arial"/>
                <a:cs typeface="Arial"/>
              </a:rPr>
              <a:t>v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ul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ipl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91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ccess)</a:t>
            </a:r>
            <a:endParaRPr sz="2400" dirty="0">
              <a:latin typeface="Arial"/>
              <a:cs typeface="Arial"/>
            </a:endParaRPr>
          </a:p>
          <a:p>
            <a:pPr marL="1163602" lvl="2" indent="-311216"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-14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7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45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spc="-23" dirty="0">
                <a:latin typeface="Arial"/>
                <a:cs typeface="Arial"/>
              </a:rPr>
              <a:t>v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spc="-5" dirty="0">
                <a:latin typeface="Arial"/>
                <a:cs typeface="Arial"/>
              </a:rPr>
              <a:t> M</a:t>
            </a:r>
            <a:r>
              <a:rPr sz="2400" b="1" spc="-14" dirty="0">
                <a:latin typeface="Arial"/>
                <a:cs typeface="Arial"/>
              </a:rPr>
              <a:t>ul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ipl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91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ccess)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26804" y="2556175"/>
            <a:ext cx="1872084" cy="2380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169778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CD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A2000</a:t>
            </a:r>
          </a:p>
        </p:txBody>
      </p:sp>
      <p:sp>
        <p:nvSpPr>
          <p:cNvPr id="4" name="object 4"/>
          <p:cNvSpPr/>
          <p:nvPr/>
        </p:nvSpPr>
        <p:spPr>
          <a:xfrm>
            <a:off x="807647" y="2123842"/>
            <a:ext cx="257872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868436" y="2148225"/>
            <a:ext cx="88466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118385" y="2070516"/>
            <a:ext cx="7363463" cy="1297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CDMA</a:t>
            </a:r>
            <a:r>
              <a:rPr sz="2800" b="1" spc="5" dirty="0">
                <a:latin typeface="Arial"/>
                <a:cs typeface="Arial"/>
              </a:rPr>
              <a:t>20</a:t>
            </a:r>
            <a:r>
              <a:rPr sz="2800" b="1" spc="-9" dirty="0">
                <a:latin typeface="Arial"/>
                <a:cs typeface="Arial"/>
              </a:rPr>
              <a:t>0</a:t>
            </a:r>
            <a:r>
              <a:rPr sz="2800" b="1" dirty="0"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  <a:p>
            <a:pPr marL="334269" marR="4611" indent="-310640">
              <a:spcBef>
                <a:spcPts val="1048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9" dirty="0">
                <a:latin typeface="Arial"/>
                <a:cs typeface="Arial"/>
              </a:rPr>
              <a:t>Initially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orth</a:t>
            </a:r>
            <a:r>
              <a:rPr sz="2400" b="1" spc="-5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me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rica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South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K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orea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epublic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K</a:t>
            </a:r>
            <a:r>
              <a:rPr sz="2400" b="1" spc="-14" dirty="0">
                <a:latin typeface="Arial"/>
                <a:cs typeface="Arial"/>
              </a:rPr>
              <a:t>orea)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27108" y="2280596"/>
            <a:ext cx="1872084" cy="2380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447851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CD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A2000</a:t>
            </a:r>
          </a:p>
        </p:txBody>
      </p:sp>
      <p:sp>
        <p:nvSpPr>
          <p:cNvPr id="4" name="object 4"/>
          <p:cNvSpPr/>
          <p:nvPr/>
        </p:nvSpPr>
        <p:spPr>
          <a:xfrm>
            <a:off x="692128" y="2143067"/>
            <a:ext cx="157907" cy="155602"/>
          </a:xfrm>
          <a:custGeom>
            <a:avLst/>
            <a:gdLst/>
            <a:ahLst/>
            <a:cxnLst/>
            <a:rect l="l" t="t" r="r" b="b"/>
            <a:pathLst>
              <a:path w="173990" h="171450">
                <a:moveTo>
                  <a:pt x="78182" y="0"/>
                </a:moveTo>
                <a:lnTo>
                  <a:pt x="38617" y="14032"/>
                </a:lnTo>
                <a:lnTo>
                  <a:pt x="10558" y="44101"/>
                </a:lnTo>
                <a:lnTo>
                  <a:pt x="6" y="83620"/>
                </a:lnTo>
                <a:lnTo>
                  <a:pt x="0" y="89174"/>
                </a:lnTo>
                <a:lnTo>
                  <a:pt x="1756" y="102824"/>
                </a:lnTo>
                <a:lnTo>
                  <a:pt x="19059" y="138340"/>
                </a:lnTo>
                <a:lnTo>
                  <a:pt x="51943" y="162473"/>
                </a:lnTo>
                <a:lnTo>
                  <a:pt x="97238" y="171067"/>
                </a:lnTo>
                <a:lnTo>
                  <a:pt x="111016" y="168224"/>
                </a:lnTo>
                <a:lnTo>
                  <a:pt x="146459" y="147683"/>
                </a:lnTo>
                <a:lnTo>
                  <a:pt x="168705" y="112698"/>
                </a:lnTo>
                <a:lnTo>
                  <a:pt x="173432" y="83620"/>
                </a:lnTo>
                <a:lnTo>
                  <a:pt x="172086" y="69935"/>
                </a:lnTo>
                <a:lnTo>
                  <a:pt x="155498" y="33921"/>
                </a:lnTo>
                <a:lnTo>
                  <a:pt x="122963" y="9067"/>
                </a:lnTo>
                <a:lnTo>
                  <a:pt x="78182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752823" y="2167578"/>
            <a:ext cx="54172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209"/>
                </a:lnTo>
                <a:lnTo>
                  <a:pt x="0" y="117284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1003972" y="2071715"/>
            <a:ext cx="8507890" cy="2544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CDMA</a:t>
            </a:r>
            <a:r>
              <a:rPr sz="2800" b="1" spc="5" dirty="0">
                <a:latin typeface="Arial"/>
                <a:cs typeface="Arial"/>
              </a:rPr>
              <a:t>20</a:t>
            </a:r>
            <a:r>
              <a:rPr sz="2800" b="1" spc="-9" dirty="0">
                <a:latin typeface="Arial"/>
                <a:cs typeface="Arial"/>
              </a:rPr>
              <a:t>0</a:t>
            </a:r>
            <a:r>
              <a:rPr sz="2800" b="1" dirty="0">
                <a:latin typeface="Arial"/>
                <a:cs typeface="Arial"/>
              </a:rPr>
              <a:t>0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1x</a:t>
            </a:r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-150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O</a:t>
            </a:r>
            <a:endParaRPr sz="2800" dirty="0">
              <a:latin typeface="Arial"/>
              <a:cs typeface="Arial"/>
            </a:endParaRPr>
          </a:p>
          <a:p>
            <a:pPr marL="334269" marR="4611" indent="-310640">
              <a:spcBef>
                <a:spcPts val="16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CDMA</a:t>
            </a:r>
            <a:r>
              <a:rPr sz="2400" b="1" spc="-14" dirty="0">
                <a:latin typeface="Arial"/>
                <a:cs typeface="Arial"/>
              </a:rPr>
              <a:t>2000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1xE</a:t>
            </a:r>
            <a:r>
              <a:rPr sz="2400" b="1" spc="-123" dirty="0">
                <a:latin typeface="Arial"/>
                <a:cs typeface="Arial"/>
              </a:rPr>
              <a:t>V</a:t>
            </a:r>
            <a:r>
              <a:rPr sz="2400" b="1" spc="-9" dirty="0">
                <a:latin typeface="Arial"/>
                <a:cs typeface="Arial"/>
              </a:rPr>
              <a:t>-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8" dirty="0">
                <a:latin typeface="Arial"/>
                <a:cs typeface="Arial"/>
              </a:rPr>
              <a:t>O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Evolution-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ata</a:t>
            </a:r>
            <a:r>
              <a:rPr sz="2400" b="1" spc="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ptimi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z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ed</a:t>
            </a:r>
            <a:r>
              <a:rPr sz="2400" b="1" spc="-9" dirty="0">
                <a:latin typeface="Arial"/>
                <a:cs typeface="Arial"/>
              </a:rPr>
              <a:t>)</a:t>
            </a:r>
            <a:r>
              <a:rPr sz="2400" b="1" spc="-14" dirty="0">
                <a:latin typeface="Arial"/>
                <a:cs typeface="Arial"/>
              </a:rPr>
              <a:t> enables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2.4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rate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269" marR="17290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CDMA</a:t>
            </a:r>
            <a:r>
              <a:rPr sz="2400" b="1" spc="-14" dirty="0">
                <a:latin typeface="Arial"/>
                <a:cs typeface="Arial"/>
              </a:rPr>
              <a:t>2000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1xE</a:t>
            </a:r>
            <a:r>
              <a:rPr sz="2400" b="1" spc="-123" dirty="0">
                <a:latin typeface="Arial"/>
                <a:cs typeface="Arial"/>
              </a:rPr>
              <a:t>V</a:t>
            </a:r>
            <a:r>
              <a:rPr sz="2400" b="1" spc="-9" dirty="0">
                <a:latin typeface="Arial"/>
                <a:cs typeface="Arial"/>
              </a:rPr>
              <a:t>-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8" dirty="0">
                <a:latin typeface="Arial"/>
                <a:cs typeface="Arial"/>
              </a:rPr>
              <a:t>O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launched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South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K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orea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January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2002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53224" y="2549425"/>
            <a:ext cx="1511491" cy="2526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241618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CD</a:t>
            </a:r>
            <a:r>
              <a:rPr spc="-59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A2000</a:t>
            </a:r>
          </a:p>
        </p:txBody>
      </p:sp>
      <p:sp>
        <p:nvSpPr>
          <p:cNvPr id="4" name="object 4"/>
          <p:cNvSpPr/>
          <p:nvPr/>
        </p:nvSpPr>
        <p:spPr>
          <a:xfrm>
            <a:off x="736047" y="2143067"/>
            <a:ext cx="157907" cy="155602"/>
          </a:xfrm>
          <a:custGeom>
            <a:avLst/>
            <a:gdLst/>
            <a:ahLst/>
            <a:cxnLst/>
            <a:rect l="l" t="t" r="r" b="b"/>
            <a:pathLst>
              <a:path w="173990" h="171450">
                <a:moveTo>
                  <a:pt x="78182" y="0"/>
                </a:moveTo>
                <a:lnTo>
                  <a:pt x="38617" y="14032"/>
                </a:lnTo>
                <a:lnTo>
                  <a:pt x="10558" y="44101"/>
                </a:lnTo>
                <a:lnTo>
                  <a:pt x="6" y="83620"/>
                </a:lnTo>
                <a:lnTo>
                  <a:pt x="0" y="89172"/>
                </a:lnTo>
                <a:lnTo>
                  <a:pt x="1756" y="102822"/>
                </a:lnTo>
                <a:lnTo>
                  <a:pt x="19058" y="138339"/>
                </a:lnTo>
                <a:lnTo>
                  <a:pt x="51942" y="162473"/>
                </a:lnTo>
                <a:lnTo>
                  <a:pt x="97236" y="171067"/>
                </a:lnTo>
                <a:lnTo>
                  <a:pt x="111011" y="168224"/>
                </a:lnTo>
                <a:lnTo>
                  <a:pt x="146454" y="147683"/>
                </a:lnTo>
                <a:lnTo>
                  <a:pt x="168703" y="112698"/>
                </a:lnTo>
                <a:lnTo>
                  <a:pt x="173432" y="83620"/>
                </a:lnTo>
                <a:lnTo>
                  <a:pt x="172086" y="69935"/>
                </a:lnTo>
                <a:lnTo>
                  <a:pt x="155495" y="33921"/>
                </a:lnTo>
                <a:lnTo>
                  <a:pt x="122958" y="9067"/>
                </a:lnTo>
                <a:lnTo>
                  <a:pt x="78182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96743" y="2167578"/>
            <a:ext cx="54172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209"/>
                </a:lnTo>
                <a:lnTo>
                  <a:pt x="0" y="117284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047722" y="2071716"/>
            <a:ext cx="8537712" cy="2482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CDMA</a:t>
            </a:r>
            <a:r>
              <a:rPr sz="2800" b="1" spc="5" dirty="0">
                <a:latin typeface="Arial"/>
                <a:cs typeface="Arial"/>
              </a:rPr>
              <a:t>20</a:t>
            </a:r>
            <a:r>
              <a:rPr sz="2800" b="1" spc="-9" dirty="0">
                <a:latin typeface="Arial"/>
                <a:cs typeface="Arial"/>
              </a:rPr>
              <a:t>0</a:t>
            </a:r>
            <a:r>
              <a:rPr sz="2800" b="1" dirty="0">
                <a:latin typeface="Arial"/>
                <a:cs typeface="Arial"/>
              </a:rPr>
              <a:t>0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1x</a:t>
            </a:r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-150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O</a:t>
            </a:r>
            <a:endParaRPr sz="2800" dirty="0">
              <a:latin typeface="Arial"/>
              <a:cs typeface="Arial"/>
            </a:endParaRPr>
          </a:p>
          <a:p>
            <a:pPr marL="334269" marR="24782" indent="-310640">
              <a:spcBef>
                <a:spcPts val="1629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egarded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fi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st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3G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-36" dirty="0">
                <a:solidFill>
                  <a:srgbClr val="FF6600"/>
                </a:solidFill>
                <a:latin typeface="Arial"/>
                <a:cs typeface="Arial"/>
              </a:rPr>
              <a:t>y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stem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based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ITU standards</a:t>
            </a:r>
            <a:endParaRPr sz="2400" dirty="0">
              <a:latin typeface="Arial"/>
              <a:cs typeface="Arial"/>
            </a:endParaRPr>
          </a:p>
          <a:p>
            <a:pPr marL="748647" marR="4611" lvl="1" indent="-310640">
              <a:spcBef>
                <a:spcPts val="5"/>
              </a:spcBef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14" dirty="0">
                <a:latin typeface="Arial"/>
                <a:cs typeface="Arial"/>
              </a:rPr>
              <a:t>IT</a:t>
            </a:r>
            <a:r>
              <a:rPr sz="2400" b="1" dirty="0">
                <a:latin typeface="Arial"/>
                <a:cs typeface="Arial"/>
              </a:rPr>
              <a:t>U (</a:t>
            </a:r>
            <a:r>
              <a:rPr sz="2400" b="1" spc="-14" dirty="0">
                <a:latin typeface="Arial"/>
                <a:cs typeface="Arial"/>
              </a:rPr>
              <a:t>In</a:t>
            </a:r>
            <a:r>
              <a:rPr sz="2400" b="1" dirty="0">
                <a:latin typeface="Arial"/>
                <a:cs typeface="Arial"/>
              </a:rPr>
              <a:t>terna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9" dirty="0">
                <a:latin typeface="Arial"/>
                <a:cs typeface="Arial"/>
              </a:rPr>
              <a:t>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ec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spc="-9" dirty="0">
                <a:latin typeface="Arial"/>
                <a:cs typeface="Arial"/>
              </a:rPr>
              <a:t>mm</a:t>
            </a:r>
            <a:r>
              <a:rPr sz="2400" b="1" spc="-14" dirty="0">
                <a:latin typeface="Arial"/>
                <a:cs typeface="Arial"/>
              </a:rPr>
              <a:t>uni</a:t>
            </a:r>
            <a:r>
              <a:rPr sz="2400" b="1" dirty="0">
                <a:latin typeface="Arial"/>
                <a:cs typeface="Arial"/>
              </a:rPr>
              <a:t>cat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nion</a:t>
            </a:r>
            <a:r>
              <a:rPr sz="2400" b="1" dirty="0">
                <a:latin typeface="Arial"/>
                <a:cs typeface="Arial"/>
              </a:rPr>
              <a:t>)</a:t>
            </a:r>
            <a:r>
              <a:rPr sz="2400" b="1" spc="-14" dirty="0">
                <a:latin typeface="Arial"/>
                <a:cs typeface="Arial"/>
              </a:rPr>
              <a:t> i</a:t>
            </a:r>
            <a:r>
              <a:rPr sz="2400" b="1" dirty="0">
                <a:latin typeface="Arial"/>
                <a:cs typeface="Arial"/>
              </a:rPr>
              <a:t>s t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ec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li</a:t>
            </a:r>
            <a:r>
              <a:rPr sz="2400" b="1" spc="5" dirty="0">
                <a:latin typeface="Arial"/>
                <a:cs typeface="Arial"/>
              </a:rPr>
              <a:t>z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d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cy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in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at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nd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spc="-9" dirty="0">
                <a:latin typeface="Arial"/>
                <a:cs typeface="Arial"/>
              </a:rPr>
              <a:t>mm</a:t>
            </a:r>
            <a:r>
              <a:rPr sz="2400" b="1" spc="-14" dirty="0">
                <a:latin typeface="Arial"/>
                <a:cs typeface="Arial"/>
              </a:rPr>
              <a:t>uni</a:t>
            </a:r>
            <a:r>
              <a:rPr sz="2400" b="1" dirty="0">
                <a:latin typeface="Arial"/>
                <a:cs typeface="Arial"/>
              </a:rPr>
              <a:t>cat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tec</a:t>
            </a:r>
            <a:r>
              <a:rPr sz="2400" b="1" spc="-14" dirty="0">
                <a:latin typeface="Arial"/>
                <a:cs typeface="Arial"/>
              </a:rPr>
              <a:t>hnolog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N (</a:t>
            </a:r>
            <a:r>
              <a:rPr sz="2400" b="1" spc="5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ni</a:t>
            </a:r>
            <a:r>
              <a:rPr sz="2400" b="1" dirty="0">
                <a:latin typeface="Arial"/>
                <a:cs typeface="Arial"/>
              </a:rPr>
              <a:t>te</a:t>
            </a:r>
            <a:r>
              <a:rPr sz="2400" b="1" spc="-14" dirty="0">
                <a:latin typeface="Arial"/>
                <a:cs typeface="Arial"/>
              </a:rPr>
              <a:t>d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at</a:t>
            </a:r>
            <a:r>
              <a:rPr sz="2400" b="1" spc="-14" dirty="0">
                <a:latin typeface="Arial"/>
                <a:cs typeface="Arial"/>
              </a:rPr>
              <a:t>ion</a:t>
            </a:r>
            <a:r>
              <a:rPr sz="2400" b="1" dirty="0">
                <a:latin typeface="Arial"/>
                <a:cs typeface="Arial"/>
              </a:rPr>
              <a:t>s)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24733" y="2220868"/>
            <a:ext cx="1696623" cy="28145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71755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2094" y="1343163"/>
            <a:ext cx="401740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obil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23" b="1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723" b="1" i="1" spc="-32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23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1200" y="2136514"/>
            <a:ext cx="2654449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D</a:t>
            </a:r>
            <a:r>
              <a:rPr sz="2360" b="1" spc="-14" dirty="0">
                <a:latin typeface="Arial"/>
                <a:cs typeface="Arial"/>
              </a:rPr>
              <a:t>o</a:t>
            </a:r>
            <a:r>
              <a:rPr sz="2360" b="1" spc="-9" dirty="0">
                <a:latin typeface="Arial"/>
                <a:cs typeface="Arial"/>
              </a:rPr>
              <a:t>w</a:t>
            </a:r>
            <a:r>
              <a:rPr sz="2360" b="1" spc="-14" dirty="0">
                <a:latin typeface="Arial"/>
                <a:cs typeface="Arial"/>
              </a:rPr>
              <a:t>nlin</a:t>
            </a:r>
            <a:r>
              <a:rPr sz="2360" b="1" dirty="0">
                <a:latin typeface="Arial"/>
                <a:cs typeface="Arial"/>
              </a:rPr>
              <a:t>k</a:t>
            </a:r>
            <a:r>
              <a:rPr sz="2360" b="1" spc="-32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&amp;</a:t>
            </a:r>
            <a:r>
              <a:rPr sz="2360" b="1" spc="-5" dirty="0">
                <a:latin typeface="Arial"/>
                <a:cs typeface="Arial"/>
              </a:rPr>
              <a:t> </a:t>
            </a:r>
            <a:r>
              <a:rPr sz="2360" b="1" dirty="0">
                <a:latin typeface="Arial"/>
                <a:cs typeface="Arial"/>
              </a:rPr>
              <a:t>U</a:t>
            </a:r>
            <a:r>
              <a:rPr sz="2360" b="1" spc="-14" dirty="0">
                <a:latin typeface="Arial"/>
                <a:cs typeface="Arial"/>
              </a:rPr>
              <a:t>plin</a:t>
            </a:r>
            <a:r>
              <a:rPr sz="2360" b="1" dirty="0">
                <a:latin typeface="Arial"/>
                <a:cs typeface="Arial"/>
              </a:rPr>
              <a:t>k</a:t>
            </a:r>
            <a:endParaRPr sz="236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12804" y="2189046"/>
            <a:ext cx="161941" cy="157331"/>
          </a:xfrm>
          <a:custGeom>
            <a:avLst/>
            <a:gdLst/>
            <a:ahLst/>
            <a:cxnLst/>
            <a:rect l="l" t="t" r="r" b="b"/>
            <a:pathLst>
              <a:path w="178434" h="173355">
                <a:moveTo>
                  <a:pt x="77257" y="0"/>
                </a:moveTo>
                <a:lnTo>
                  <a:pt x="37621" y="14938"/>
                </a:lnTo>
                <a:lnTo>
                  <a:pt x="10226" y="45163"/>
                </a:lnTo>
                <a:lnTo>
                  <a:pt x="0" y="86009"/>
                </a:lnTo>
                <a:lnTo>
                  <a:pt x="1113" y="99628"/>
                </a:lnTo>
                <a:lnTo>
                  <a:pt x="17189" y="136818"/>
                </a:lnTo>
                <a:lnTo>
                  <a:pt x="49007" y="162952"/>
                </a:lnTo>
                <a:lnTo>
                  <a:pt x="92243" y="172806"/>
                </a:lnTo>
                <a:lnTo>
                  <a:pt x="106213" y="171305"/>
                </a:lnTo>
                <a:lnTo>
                  <a:pt x="143013" y="154575"/>
                </a:lnTo>
                <a:lnTo>
                  <a:pt x="168463" y="122484"/>
                </a:lnTo>
                <a:lnTo>
                  <a:pt x="177829" y="78859"/>
                </a:lnTo>
                <a:lnTo>
                  <a:pt x="175691" y="65631"/>
                </a:lnTo>
                <a:lnTo>
                  <a:pt x="157612" y="31325"/>
                </a:lnTo>
                <a:lnTo>
                  <a:pt x="123970" y="8140"/>
                </a:lnTo>
                <a:lnTo>
                  <a:pt x="7725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2174976" y="2211814"/>
            <a:ext cx="54172" cy="109497"/>
          </a:xfrm>
          <a:custGeom>
            <a:avLst/>
            <a:gdLst/>
            <a:ahLst/>
            <a:cxnLst/>
            <a:rect l="l" t="t" r="r" b="b"/>
            <a:pathLst>
              <a:path w="59690" h="12065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80721"/>
                </a:lnTo>
                <a:lnTo>
                  <a:pt x="0" y="120332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3414291" y="2768902"/>
            <a:ext cx="5239085" cy="2886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90815" y="6197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obil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e</a:t>
            </a:r>
            <a:r>
              <a:rPr kumimoji="0" lang="en-US" sz="4400" b="1" i="0" u="none" strike="noStrike" kern="120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 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Co</a:t>
            </a:r>
            <a:r>
              <a:rPr kumimoji="0" lang="en-US" sz="4400" b="1" i="0" u="none" strike="noStrike" kern="1200" cap="none" spc="-32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uni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ca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tion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s Handover</a:t>
            </a:r>
            <a:endParaRPr kumimoji="0" lang="en-US" sz="4400" b="1" i="0" u="none" strike="noStrike" kern="1200" cap="none" spc="-18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4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HSD</a:t>
            </a:r>
            <a:r>
              <a:rPr spc="-222" dirty="0">
                <a:latin typeface="Arial"/>
                <a:cs typeface="Arial"/>
              </a:rPr>
              <a:t>P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744587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805376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9769466" y="2793019"/>
            <a:ext cx="1727017" cy="1828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1055300" y="2070517"/>
            <a:ext cx="8908507" cy="3182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igh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Sp</a:t>
            </a:r>
            <a:r>
              <a:rPr sz="2800" b="1" spc="5" dirty="0">
                <a:latin typeface="Arial"/>
                <a:cs typeface="Arial"/>
              </a:rPr>
              <a:t>ee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7" dirty="0">
                <a:latin typeface="Arial"/>
                <a:cs typeface="Arial"/>
              </a:rPr>
              <a:t>o</a:t>
            </a:r>
            <a:r>
              <a:rPr sz="2800" b="1" spc="-18" dirty="0">
                <a:latin typeface="Arial"/>
                <a:cs typeface="Arial"/>
              </a:rPr>
              <a:t>w</a:t>
            </a:r>
            <a:r>
              <a:rPr sz="2800" b="1" spc="-27" dirty="0">
                <a:latin typeface="Arial"/>
                <a:cs typeface="Arial"/>
              </a:rPr>
              <a:t>n</a:t>
            </a:r>
            <a:r>
              <a:rPr sz="2800" b="1" spc="-14" dirty="0">
                <a:latin typeface="Arial"/>
                <a:cs typeface="Arial"/>
              </a:rPr>
              <a:t>lin</a:t>
            </a:r>
            <a:r>
              <a:rPr sz="2800" b="1" dirty="0">
                <a:latin typeface="Arial"/>
                <a:cs typeface="Arial"/>
              </a:rPr>
              <a:t>k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P</a:t>
            </a:r>
            <a:r>
              <a:rPr sz="2800" b="1" spc="5" dirty="0">
                <a:latin typeface="Arial"/>
                <a:cs typeface="Arial"/>
              </a:rPr>
              <a:t>acke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103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cces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191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A)</a:t>
            </a:r>
            <a:endParaRPr sz="2800" dirty="0">
              <a:latin typeface="Arial"/>
              <a:cs typeface="Arial"/>
            </a:endParaRPr>
          </a:p>
          <a:p>
            <a:pPr marL="334269" marR="1652903" indent="-310640">
              <a:spcBef>
                <a:spcPts val="1289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Enhanced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3G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communications</a:t>
            </a:r>
            <a:r>
              <a:rPr sz="2400" b="1" spc="-9" dirty="0">
                <a:latin typeface="Arial"/>
                <a:cs typeface="Arial"/>
              </a:rPr>
              <a:t> p</a:t>
            </a:r>
            <a:r>
              <a:rPr sz="2400" b="1" spc="-14" dirty="0">
                <a:latin typeface="Arial"/>
                <a:cs typeface="Arial"/>
              </a:rPr>
              <a:t>rotocol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269" marR="1198758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Evolution</a:t>
            </a:r>
            <a:r>
              <a:rPr sz="2400" b="1" spc="36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of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TS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higher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speeds 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capacity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36"/>
              </a:spcBef>
              <a:buClr>
                <a:srgbClr val="3399FF"/>
              </a:buClr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34269" marR="1285783" indent="-310640"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B</a:t>
            </a:r>
            <a:r>
              <a:rPr sz="2400" b="1" spc="-14" dirty="0">
                <a:latin typeface="Arial"/>
                <a:cs typeface="Arial"/>
              </a:rPr>
              <a:t>elongs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H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-168" dirty="0">
                <a:solidFill>
                  <a:srgbClr val="FF6600"/>
                </a:solidFill>
                <a:latin typeface="Arial"/>
                <a:cs typeface="Arial"/>
              </a:rPr>
              <a:t>P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6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igh-Speed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Packet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ccess)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family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protocols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364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HSD</a:t>
            </a:r>
            <a:r>
              <a:rPr spc="-222" dirty="0">
                <a:latin typeface="Arial"/>
                <a:cs typeface="Arial"/>
              </a:rPr>
              <a:t>P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786627" y="2164170"/>
            <a:ext cx="195943" cy="156754"/>
          </a:xfrm>
          <a:custGeom>
            <a:avLst/>
            <a:gdLst/>
            <a:ahLst/>
            <a:cxnLst/>
            <a:rect l="l" t="t" r="r" b="b"/>
            <a:pathLst>
              <a:path w="215900" h="172719">
                <a:moveTo>
                  <a:pt x="93384" y="0"/>
                </a:moveTo>
                <a:lnTo>
                  <a:pt x="50059" y="12995"/>
                </a:lnTo>
                <a:lnTo>
                  <a:pt x="17750" y="38735"/>
                </a:lnTo>
                <a:lnTo>
                  <a:pt x="1197" y="73238"/>
                </a:lnTo>
                <a:lnTo>
                  <a:pt x="0" y="85998"/>
                </a:lnTo>
                <a:lnTo>
                  <a:pt x="175" y="90899"/>
                </a:lnTo>
                <a:lnTo>
                  <a:pt x="19999" y="135400"/>
                </a:lnTo>
                <a:lnTo>
                  <a:pt x="53220" y="159514"/>
                </a:lnTo>
                <a:lnTo>
                  <a:pt x="98462" y="171772"/>
                </a:lnTo>
                <a:lnTo>
                  <a:pt x="115637" y="172613"/>
                </a:lnTo>
                <a:lnTo>
                  <a:pt x="130576" y="170875"/>
                </a:lnTo>
                <a:lnTo>
                  <a:pt x="170500" y="155971"/>
                </a:lnTo>
                <a:lnTo>
                  <a:pt x="199856" y="128329"/>
                </a:lnTo>
                <a:lnTo>
                  <a:pt x="214496" y="90264"/>
                </a:lnTo>
                <a:lnTo>
                  <a:pt x="215389" y="75658"/>
                </a:lnTo>
                <a:lnTo>
                  <a:pt x="212616" y="64296"/>
                </a:lnTo>
                <a:lnTo>
                  <a:pt x="183215" y="25468"/>
                </a:lnTo>
                <a:lnTo>
                  <a:pt x="144281" y="6585"/>
                </a:lnTo>
                <a:lnTo>
                  <a:pt x="9338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857098" y="2182780"/>
            <a:ext cx="65122" cy="120447"/>
          </a:xfrm>
          <a:custGeom>
            <a:avLst/>
            <a:gdLst/>
            <a:ahLst/>
            <a:cxnLst/>
            <a:rect l="l" t="t" r="r" b="b"/>
            <a:pathLst>
              <a:path w="71755" h="132714">
                <a:moveTo>
                  <a:pt x="12166" y="0"/>
                </a:moveTo>
                <a:lnTo>
                  <a:pt x="9131" y="35039"/>
                </a:lnTo>
                <a:lnTo>
                  <a:pt x="31965" y="59410"/>
                </a:lnTo>
                <a:lnTo>
                  <a:pt x="4559" y="88341"/>
                </a:lnTo>
                <a:lnTo>
                  <a:pt x="0" y="132524"/>
                </a:lnTo>
                <a:lnTo>
                  <a:pt x="71539" y="59410"/>
                </a:lnTo>
                <a:lnTo>
                  <a:pt x="12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109628" y="2110846"/>
            <a:ext cx="9978786" cy="2036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14"/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igh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Sp</a:t>
            </a:r>
            <a:r>
              <a:rPr sz="2800" b="1" spc="5" dirty="0">
                <a:latin typeface="Arial"/>
                <a:cs typeface="Arial"/>
              </a:rPr>
              <a:t>ee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7" dirty="0">
                <a:latin typeface="Arial"/>
                <a:cs typeface="Arial"/>
              </a:rPr>
              <a:t>o</a:t>
            </a:r>
            <a:r>
              <a:rPr sz="2800" b="1" spc="-18" dirty="0">
                <a:latin typeface="Arial"/>
                <a:cs typeface="Arial"/>
              </a:rPr>
              <a:t>w</a:t>
            </a:r>
            <a:r>
              <a:rPr sz="2800" b="1" spc="-27" dirty="0">
                <a:latin typeface="Arial"/>
                <a:cs typeface="Arial"/>
              </a:rPr>
              <a:t>n</a:t>
            </a:r>
            <a:r>
              <a:rPr sz="2800" b="1" spc="-14" dirty="0">
                <a:latin typeface="Arial"/>
                <a:cs typeface="Arial"/>
              </a:rPr>
              <a:t>lin</a:t>
            </a:r>
            <a:r>
              <a:rPr sz="2800" b="1" dirty="0">
                <a:latin typeface="Arial"/>
                <a:cs typeface="Arial"/>
              </a:rPr>
              <a:t>k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P</a:t>
            </a:r>
            <a:r>
              <a:rPr sz="2800" b="1" spc="5" dirty="0">
                <a:latin typeface="Arial"/>
                <a:cs typeface="Arial"/>
              </a:rPr>
              <a:t>acke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103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cces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191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A)</a:t>
            </a:r>
            <a:endParaRPr sz="2800" dirty="0">
              <a:latin typeface="Arial"/>
              <a:cs typeface="Arial"/>
            </a:endParaRPr>
          </a:p>
          <a:p>
            <a:pPr marL="322166" marR="1775084" indent="-310640">
              <a:spcBef>
                <a:spcPts val="971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68" dirty="0">
                <a:latin typeface="Arial"/>
                <a:cs typeface="Arial"/>
              </a:rPr>
              <a:t>P</a:t>
            </a: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68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comme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cial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became</a:t>
            </a:r>
            <a:r>
              <a:rPr sz="2400" b="1" spc="-9" dirty="0">
                <a:latin typeface="Arial"/>
                <a:cs typeface="Arial"/>
              </a:rPr>
              <a:t> available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2005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22166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Peak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</a:t>
            </a:r>
            <a:endParaRPr sz="2400" dirty="0">
              <a:latin typeface="Arial"/>
              <a:cs typeface="Arial"/>
            </a:endParaRPr>
          </a:p>
          <a:p>
            <a:pPr marL="736545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nlink: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14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elease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5)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26568" y="2729956"/>
            <a:ext cx="1727017" cy="1828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598507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E</a:t>
            </a:r>
            <a:r>
              <a:rPr spc="-113" dirty="0">
                <a:latin typeface="Arial"/>
                <a:cs typeface="Arial"/>
              </a:rPr>
              <a:t>V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23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Re</a:t>
            </a:r>
            <a:r>
              <a:rPr spc="-172" dirty="0">
                <a:latin typeface="Arial"/>
                <a:cs typeface="Arial"/>
              </a:rPr>
              <a:t>v</a:t>
            </a:r>
            <a:r>
              <a:rPr spc="-9" dirty="0">
                <a:latin typeface="Arial"/>
                <a:cs typeface="Arial"/>
              </a:rPr>
              <a:t>.</a:t>
            </a:r>
            <a:r>
              <a:rPr spc="-109" dirty="0">
                <a:latin typeface="Arial"/>
                <a:cs typeface="Arial"/>
              </a:rPr>
              <a:t> 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649992" y="2123842"/>
            <a:ext cx="236166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10781" y="2148225"/>
            <a:ext cx="81020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960040" y="2070516"/>
            <a:ext cx="8289063" cy="3449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-145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O</a:t>
            </a:r>
            <a:r>
              <a:rPr sz="2800" b="1" spc="-14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D0D0D"/>
                </a:solidFill>
                <a:latin typeface="Arial"/>
                <a:cs typeface="Arial"/>
              </a:rPr>
              <a:t>R</a:t>
            </a:r>
            <a:r>
              <a:rPr sz="2800" b="1" spc="5" dirty="0">
                <a:solidFill>
                  <a:srgbClr val="0D0D0D"/>
                </a:solidFill>
                <a:latin typeface="Arial"/>
                <a:cs typeface="Arial"/>
              </a:rPr>
              <a:t>e</a:t>
            </a:r>
            <a:r>
              <a:rPr sz="2800" b="1" spc="-172" dirty="0">
                <a:solidFill>
                  <a:srgbClr val="0D0D0D"/>
                </a:solidFill>
                <a:latin typeface="Arial"/>
                <a:cs typeface="Arial"/>
              </a:rPr>
              <a:t>v</a:t>
            </a:r>
            <a:r>
              <a:rPr sz="2800" b="1" spc="-9" dirty="0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sz="2800" b="1" spc="-9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sz="2800" b="1" spc="-1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0D0D0D"/>
                </a:solidFill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ev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14" dirty="0">
                <a:latin typeface="Arial"/>
                <a:cs typeface="Arial"/>
              </a:rPr>
              <a:t>io</a:t>
            </a:r>
            <a:r>
              <a:rPr sz="2800" b="1" spc="-18" dirty="0">
                <a:latin typeface="Arial"/>
                <a:cs typeface="Arial"/>
              </a:rPr>
              <a:t>n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A)</a:t>
            </a:r>
            <a:endParaRPr sz="2800">
              <a:latin typeface="Arial"/>
              <a:cs typeface="Arial"/>
            </a:endParaRPr>
          </a:p>
          <a:p>
            <a:pPr marL="334845" indent="-310640">
              <a:lnSpc>
                <a:spcPts val="2396"/>
              </a:lnSpc>
              <a:spcBef>
                <a:spcPts val="540"/>
              </a:spcBef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4" dirty="0">
                <a:latin typeface="Arial"/>
                <a:cs typeface="Arial"/>
              </a:rPr>
              <a:t>Peak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</a:t>
            </a:r>
            <a:endParaRPr sz="2400">
              <a:latin typeface="Arial"/>
              <a:cs typeface="Arial"/>
            </a:endParaRPr>
          </a:p>
          <a:p>
            <a:pPr marL="749800" lvl="1" indent="-311216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50376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nlink: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3.1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>
              <a:latin typeface="Arial"/>
              <a:cs typeface="Arial"/>
            </a:endParaRPr>
          </a:p>
          <a:p>
            <a:pPr marL="749800" lvl="1" indent="-311216">
              <a:buClr>
                <a:srgbClr val="3399FF"/>
              </a:buClr>
              <a:buFont typeface="Arial"/>
              <a:buChar char="•"/>
              <a:tabLst>
                <a:tab pos="750376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9" dirty="0">
                <a:latin typeface="Arial"/>
                <a:cs typeface="Arial"/>
              </a:rPr>
              <a:t>plink: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1.8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>
              <a:latin typeface="Arial"/>
              <a:cs typeface="Arial"/>
            </a:endParaRPr>
          </a:p>
          <a:p>
            <a:pPr lvl="1"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34845" indent="-310640"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4" dirty="0">
                <a:latin typeface="Arial"/>
                <a:cs typeface="Arial"/>
              </a:rPr>
              <a:t>Launched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SA</a:t>
            </a:r>
            <a:r>
              <a:rPr sz="2400" b="1" spc="-6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4" dirty="0">
                <a:latin typeface="Arial"/>
                <a:cs typeface="Arial"/>
              </a:rPr>
              <a:t>ctober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2006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34845" marR="4611" indent="-310640"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68" dirty="0">
                <a:solidFill>
                  <a:srgbClr val="FF6600"/>
                </a:solidFill>
                <a:latin typeface="Arial"/>
                <a:cs typeface="Arial"/>
              </a:rPr>
              <a:t>V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oIP</a:t>
            </a:r>
            <a:r>
              <a:rPr sz="2400" b="1" spc="-36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suppor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based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low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latency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low</a:t>
            </a:r>
            <a:r>
              <a:rPr sz="2400" b="1" spc="-9" dirty="0">
                <a:latin typeface="Arial"/>
                <a:cs typeface="Arial"/>
              </a:rPr>
              <a:t> bit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communications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39331" y="2802055"/>
            <a:ext cx="1964661" cy="1880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930428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E</a:t>
            </a:r>
            <a:r>
              <a:rPr spc="-113" dirty="0">
                <a:latin typeface="Arial"/>
                <a:cs typeface="Arial"/>
              </a:rPr>
              <a:t>V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23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Re</a:t>
            </a:r>
            <a:r>
              <a:rPr spc="-172" dirty="0">
                <a:latin typeface="Arial"/>
                <a:cs typeface="Arial"/>
              </a:rPr>
              <a:t>v</a:t>
            </a:r>
            <a:r>
              <a:rPr spc="-9" dirty="0">
                <a:latin typeface="Arial"/>
                <a:cs typeface="Arial"/>
              </a:rPr>
              <a:t>.</a:t>
            </a:r>
            <a:r>
              <a:rPr spc="-109" dirty="0">
                <a:latin typeface="Arial"/>
                <a:cs typeface="Arial"/>
              </a:rPr>
              <a:t> 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654639" y="2188794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47" y="0"/>
                </a:moveTo>
                <a:lnTo>
                  <a:pt x="38110" y="14397"/>
                </a:lnTo>
                <a:lnTo>
                  <a:pt x="10483" y="44799"/>
                </a:lnTo>
                <a:lnTo>
                  <a:pt x="0" y="86285"/>
                </a:lnTo>
                <a:lnTo>
                  <a:pt x="185" y="91870"/>
                </a:lnTo>
                <a:lnTo>
                  <a:pt x="12060" y="129108"/>
                </a:lnTo>
                <a:lnTo>
                  <a:pt x="40417" y="157187"/>
                </a:lnTo>
                <a:lnTo>
                  <a:pt x="82423" y="171389"/>
                </a:lnTo>
                <a:lnTo>
                  <a:pt x="98968" y="172223"/>
                </a:lnTo>
                <a:lnTo>
                  <a:pt x="112487" y="169065"/>
                </a:lnTo>
                <a:lnTo>
                  <a:pt x="147187" y="147645"/>
                </a:lnTo>
                <a:lnTo>
                  <a:pt x="168895" y="112054"/>
                </a:lnTo>
                <a:lnTo>
                  <a:pt x="173478" y="82834"/>
                </a:lnTo>
                <a:lnTo>
                  <a:pt x="171836" y="69061"/>
                </a:lnTo>
                <a:lnTo>
                  <a:pt x="154757" y="33190"/>
                </a:lnTo>
                <a:lnTo>
                  <a:pt x="122070" y="8766"/>
                </a:lnTo>
                <a:lnTo>
                  <a:pt x="7714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15428" y="2213197"/>
            <a:ext cx="54172" cy="106616"/>
          </a:xfrm>
          <a:custGeom>
            <a:avLst/>
            <a:gdLst/>
            <a:ahLst/>
            <a:cxnLst/>
            <a:rect l="l" t="t" r="r" b="b"/>
            <a:pathLst>
              <a:path w="59690" h="117475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0" y="117284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10515987" y="2884976"/>
            <a:ext cx="1037598" cy="1939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965819" y="2136514"/>
            <a:ext cx="9859839" cy="3005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-145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O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72" dirty="0">
                <a:latin typeface="Arial"/>
                <a:cs typeface="Arial"/>
              </a:rPr>
              <a:t>v</a:t>
            </a:r>
            <a:r>
              <a:rPr sz="2800" b="1" spc="-9" dirty="0">
                <a:latin typeface="Arial"/>
                <a:cs typeface="Arial"/>
              </a:rPr>
              <a:t>.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endParaRPr sz="2800" dirty="0">
              <a:latin typeface="Arial"/>
              <a:cs typeface="Arial"/>
            </a:endParaRPr>
          </a:p>
          <a:p>
            <a:pPr marL="334845" indent="-310640">
              <a:lnSpc>
                <a:spcPts val="2396"/>
              </a:lnSpc>
              <a:spcBef>
                <a:spcPts val="1616"/>
              </a:spcBef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Enhanced</a:t>
            </a:r>
            <a:r>
              <a:rPr sz="2400" b="1" spc="-5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ccess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hannel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MA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endParaRPr sz="2400" dirty="0">
              <a:latin typeface="Arial"/>
              <a:cs typeface="Arial"/>
            </a:endParaRPr>
          </a:p>
          <a:p>
            <a:pPr marL="749800" lvl="1" indent="-311216">
              <a:buClr>
                <a:srgbClr val="3399FF"/>
              </a:buClr>
              <a:buFont typeface="Arial"/>
              <a:buChar char="•"/>
              <a:tabLst>
                <a:tab pos="750376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ecreased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connection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establishment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time</a:t>
            </a:r>
            <a:endParaRPr sz="2400" dirty="0">
              <a:latin typeface="Arial"/>
              <a:cs typeface="Arial"/>
            </a:endParaRPr>
          </a:p>
          <a:p>
            <a:pPr lvl="1"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845" marR="4611" indent="-310640">
              <a:buClr>
                <a:srgbClr val="3399FF"/>
              </a:buClr>
              <a:buFont typeface="Arial"/>
              <a:buChar char="•"/>
              <a:tabLst>
                <a:tab pos="335422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ulti-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ser</a:t>
            </a:r>
            <a:r>
              <a:rPr sz="2400" b="1" spc="27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Packet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technology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enables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ability 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mo</a:t>
            </a:r>
            <a:r>
              <a:rPr sz="2400" b="1" spc="-14" dirty="0">
                <a:latin typeface="Arial"/>
                <a:cs typeface="Arial"/>
              </a:rPr>
              <a:t>re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than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share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same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timeslot</a:t>
            </a:r>
            <a:endParaRPr sz="2400" dirty="0">
              <a:latin typeface="Arial"/>
              <a:cs typeface="Arial"/>
            </a:endParaRPr>
          </a:p>
          <a:p>
            <a:pPr marL="340609" marR="1353213" indent="-310640">
              <a:spcBef>
                <a:spcPts val="1243"/>
              </a:spcBef>
              <a:buClr>
                <a:srgbClr val="3399FF"/>
              </a:buClr>
              <a:buFont typeface="Arial"/>
              <a:buChar char="•"/>
              <a:tabLst>
                <a:tab pos="341185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Q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oS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Q</a:t>
            </a:r>
            <a:r>
              <a:rPr sz="2400" b="1" spc="-9" dirty="0">
                <a:latin typeface="Arial"/>
                <a:cs typeface="Arial"/>
              </a:rPr>
              <a:t>uality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</a:t>
            </a:r>
            <a:r>
              <a:rPr sz="2400" b="1" spc="-9" dirty="0">
                <a:latin typeface="Arial"/>
                <a:cs typeface="Arial"/>
              </a:rPr>
              <a:t>vice)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flags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included</a:t>
            </a:r>
            <a:r>
              <a:rPr sz="2400" b="1" spc="-9" dirty="0">
                <a:latin typeface="Arial"/>
                <a:cs typeface="Arial"/>
              </a:rPr>
              <a:t> for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Q</a:t>
            </a:r>
            <a:r>
              <a:rPr sz="2400" b="1" spc="-14" dirty="0">
                <a:latin typeface="Arial"/>
                <a:cs typeface="Arial"/>
              </a:rPr>
              <a:t>oS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contr</a:t>
            </a:r>
            <a:r>
              <a:rPr sz="2400" b="1" spc="-9" dirty="0">
                <a:latin typeface="Arial"/>
                <a:cs typeface="Arial"/>
              </a:rPr>
              <a:t>ol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375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HS</a:t>
            </a:r>
            <a:r>
              <a:rPr spc="-222" dirty="0">
                <a:latin typeface="Arial"/>
                <a:cs typeface="Arial"/>
              </a:rPr>
              <a:t>P</a:t>
            </a:r>
            <a:r>
              <a:rPr spc="-18" dirty="0">
                <a:latin typeface="Arial"/>
                <a:cs typeface="Arial"/>
              </a:rPr>
              <a:t>A+</a:t>
            </a:r>
          </a:p>
        </p:txBody>
      </p:sp>
      <p:sp>
        <p:nvSpPr>
          <p:cNvPr id="4" name="object 4"/>
          <p:cNvSpPr/>
          <p:nvPr/>
        </p:nvSpPr>
        <p:spPr>
          <a:xfrm>
            <a:off x="671014" y="2125225"/>
            <a:ext cx="225735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31802" y="2149608"/>
            <a:ext cx="77441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9218661" y="2580869"/>
            <a:ext cx="2334924" cy="2181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981734" y="2071957"/>
            <a:ext cx="9100228" cy="2357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ol</a:t>
            </a:r>
            <a:r>
              <a:rPr sz="2800" b="1" spc="5" dirty="0">
                <a:latin typeface="Arial"/>
                <a:cs typeface="Arial"/>
              </a:rPr>
              <a:t>ve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ig</a:t>
            </a:r>
            <a:r>
              <a:rPr sz="2800" b="1" spc="-18" dirty="0">
                <a:latin typeface="Arial"/>
                <a:cs typeface="Arial"/>
              </a:rPr>
              <a:t>h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Sp</a:t>
            </a:r>
            <a:r>
              <a:rPr sz="2800" b="1" spc="5" dirty="0">
                <a:latin typeface="Arial"/>
                <a:cs typeface="Arial"/>
              </a:rPr>
              <a:t>ee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41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P</a:t>
            </a:r>
            <a:r>
              <a:rPr sz="2800" b="1" spc="5" dirty="0">
                <a:latin typeface="Arial"/>
                <a:cs typeface="Arial"/>
              </a:rPr>
              <a:t>acke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cces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191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27" dirty="0">
                <a:latin typeface="Arial"/>
                <a:cs typeface="Arial"/>
              </a:rPr>
              <a:t>+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34269" marR="1459834" indent="-310640">
              <a:spcBef>
                <a:spcPts val="767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168" dirty="0">
                <a:latin typeface="Arial"/>
                <a:cs typeface="Arial"/>
              </a:rPr>
              <a:t>P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+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all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IP</a:t>
            </a:r>
            <a:r>
              <a:rPr sz="2400" b="1" spc="-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net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ork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fi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st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launched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H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ong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K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ong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2009</a:t>
            </a:r>
            <a:endParaRPr sz="2400">
              <a:latin typeface="Arial"/>
              <a:cs typeface="Arial"/>
            </a:endParaRPr>
          </a:p>
          <a:p>
            <a:pPr marL="334269" marR="2863764" indent="-310640">
              <a:spcBef>
                <a:spcPts val="1302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WCDM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5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(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UM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TS)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based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3G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enhancement</a:t>
            </a:r>
            <a:endParaRPr sz="2400">
              <a:latin typeface="Arial"/>
              <a:cs typeface="Arial"/>
            </a:endParaRPr>
          </a:p>
          <a:p>
            <a:pPr marL="340032" indent="-310640">
              <a:spcBef>
                <a:spcPts val="1448"/>
              </a:spcBef>
              <a:buClr>
                <a:srgbClr val="3399FF"/>
              </a:buClr>
              <a:buFont typeface="Arial"/>
              <a:buChar char="•"/>
              <a:tabLst>
                <a:tab pos="340609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168" dirty="0">
                <a:latin typeface="Arial"/>
                <a:cs typeface="Arial"/>
              </a:rPr>
              <a:t>P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+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168" dirty="0">
                <a:latin typeface="Arial"/>
                <a:cs typeface="Arial"/>
              </a:rPr>
              <a:t>P</a:t>
            </a:r>
            <a:r>
              <a:rPr sz="2400" b="1" spc="-18" dirty="0">
                <a:latin typeface="Arial"/>
                <a:cs typeface="Arial"/>
              </a:rPr>
              <a:t>A</a:t>
            </a:r>
            <a:r>
              <a:rPr sz="2400" b="1" spc="-6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evolution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783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HS</a:t>
            </a:r>
            <a:r>
              <a:rPr spc="-222" dirty="0">
                <a:latin typeface="Arial"/>
                <a:cs typeface="Arial"/>
              </a:rPr>
              <a:t>P</a:t>
            </a:r>
            <a:r>
              <a:rPr spc="-18" dirty="0">
                <a:latin typeface="Arial"/>
                <a:cs typeface="Arial"/>
              </a:rPr>
              <a:t>A+</a:t>
            </a:r>
          </a:p>
        </p:txBody>
      </p:sp>
      <p:sp>
        <p:nvSpPr>
          <p:cNvPr id="4" name="object 4"/>
          <p:cNvSpPr/>
          <p:nvPr/>
        </p:nvSpPr>
        <p:spPr>
          <a:xfrm>
            <a:off x="633369" y="2142706"/>
            <a:ext cx="204587" cy="156178"/>
          </a:xfrm>
          <a:custGeom>
            <a:avLst/>
            <a:gdLst/>
            <a:ahLst/>
            <a:cxnLst/>
            <a:rect l="l" t="t" r="r" b="b"/>
            <a:pathLst>
              <a:path w="225425" h="172085">
                <a:moveTo>
                  <a:pt x="110537" y="0"/>
                </a:moveTo>
                <a:lnTo>
                  <a:pt x="63769" y="8359"/>
                </a:lnTo>
                <a:lnTo>
                  <a:pt x="26981" y="29783"/>
                </a:lnTo>
                <a:lnTo>
                  <a:pt x="4648" y="60868"/>
                </a:lnTo>
                <a:lnTo>
                  <a:pt x="0" y="85278"/>
                </a:lnTo>
                <a:lnTo>
                  <a:pt x="371" y="92492"/>
                </a:lnTo>
                <a:lnTo>
                  <a:pt x="21572" y="136395"/>
                </a:lnTo>
                <a:lnTo>
                  <a:pt x="55548" y="159568"/>
                </a:lnTo>
                <a:lnTo>
                  <a:pt x="101293" y="171185"/>
                </a:lnTo>
                <a:lnTo>
                  <a:pt x="118577" y="171993"/>
                </a:lnTo>
                <a:lnTo>
                  <a:pt x="134505" y="170508"/>
                </a:lnTo>
                <a:lnTo>
                  <a:pt x="176993" y="156636"/>
                </a:lnTo>
                <a:lnTo>
                  <a:pt x="208260" y="130715"/>
                </a:lnTo>
                <a:lnTo>
                  <a:pt x="224096" y="95418"/>
                </a:lnTo>
                <a:lnTo>
                  <a:pt x="225218" y="82030"/>
                </a:lnTo>
                <a:lnTo>
                  <a:pt x="223463" y="69817"/>
                </a:lnTo>
                <a:lnTo>
                  <a:pt x="196081" y="28045"/>
                </a:lnTo>
                <a:lnTo>
                  <a:pt x="158394" y="7553"/>
                </a:lnTo>
                <a:lnTo>
                  <a:pt x="11053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05211" y="2159278"/>
            <a:ext cx="69156" cy="123329"/>
          </a:xfrm>
          <a:custGeom>
            <a:avLst/>
            <a:gdLst/>
            <a:ahLst/>
            <a:cxnLst/>
            <a:rect l="l" t="t" r="r" b="b"/>
            <a:pathLst>
              <a:path w="76200" h="135889">
                <a:moveTo>
                  <a:pt x="16751" y="0"/>
                </a:moveTo>
                <a:lnTo>
                  <a:pt x="12179" y="35039"/>
                </a:lnTo>
                <a:lnTo>
                  <a:pt x="36537" y="59410"/>
                </a:lnTo>
                <a:lnTo>
                  <a:pt x="6083" y="89865"/>
                </a:lnTo>
                <a:lnTo>
                  <a:pt x="0" y="135572"/>
                </a:lnTo>
                <a:lnTo>
                  <a:pt x="76111" y="59410"/>
                </a:lnTo>
                <a:lnTo>
                  <a:pt x="16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956421" y="2089246"/>
            <a:ext cx="10110972" cy="3570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041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ol</a:t>
            </a:r>
            <a:r>
              <a:rPr sz="2800" b="1" spc="5" dirty="0">
                <a:latin typeface="Arial"/>
                <a:cs typeface="Arial"/>
              </a:rPr>
              <a:t>ve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ig</a:t>
            </a:r>
            <a:r>
              <a:rPr sz="2800" b="1" spc="-18" dirty="0">
                <a:latin typeface="Arial"/>
                <a:cs typeface="Arial"/>
              </a:rPr>
              <a:t>h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Sp</a:t>
            </a:r>
            <a:r>
              <a:rPr sz="2800" b="1" spc="5" dirty="0">
                <a:latin typeface="Arial"/>
                <a:cs typeface="Arial"/>
              </a:rPr>
              <a:t>ee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41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P</a:t>
            </a:r>
            <a:r>
              <a:rPr sz="2800" b="1" spc="5" dirty="0">
                <a:latin typeface="Arial"/>
                <a:cs typeface="Arial"/>
              </a:rPr>
              <a:t>acke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cces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191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27" dirty="0">
                <a:latin typeface="Arial"/>
                <a:cs typeface="Arial"/>
              </a:rPr>
              <a:t>+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22166" indent="-310640">
              <a:lnSpc>
                <a:spcPts val="2396"/>
              </a:lnSpc>
              <a:spcBef>
                <a:spcPts val="1162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Peak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</a:t>
            </a:r>
            <a:endParaRPr sz="2400" dirty="0">
              <a:latin typeface="Arial"/>
              <a:cs typeface="Arial"/>
            </a:endParaRPr>
          </a:p>
          <a:p>
            <a:pPr marL="736545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nlink: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168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 dirty="0">
              <a:latin typeface="Arial"/>
              <a:cs typeface="Arial"/>
            </a:endParaRPr>
          </a:p>
          <a:p>
            <a:pPr marL="736545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9" dirty="0">
                <a:latin typeface="Arial"/>
                <a:cs typeface="Arial"/>
              </a:rPr>
              <a:t>plink: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22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 dirty="0">
              <a:latin typeface="Arial"/>
              <a:cs typeface="Arial"/>
            </a:endParaRPr>
          </a:p>
          <a:p>
            <a:pPr marL="322166" marR="246091" indent="-310640"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ultipl</a:t>
            </a:r>
            <a:r>
              <a:rPr sz="2400" b="1" spc="-18" dirty="0">
                <a:latin typeface="Arial"/>
                <a:cs typeface="Arial"/>
              </a:rPr>
              <a:t>e</a:t>
            </a:r>
            <a:r>
              <a:rPr sz="2400" b="1" spc="-9" dirty="0">
                <a:latin typeface="Arial"/>
                <a:cs typeface="Arial"/>
              </a:rPr>
              <a:t>-Inp</a:t>
            </a:r>
            <a:r>
              <a:rPr sz="2400" b="1" dirty="0">
                <a:latin typeface="Arial"/>
                <a:cs typeface="Arial"/>
              </a:rPr>
              <a:t>u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9" dirty="0">
                <a:latin typeface="Arial"/>
                <a:cs typeface="Arial"/>
              </a:rPr>
              <a:t>ultipl</a:t>
            </a:r>
            <a:r>
              <a:rPr sz="2400" b="1" spc="-18" dirty="0">
                <a:latin typeface="Arial"/>
                <a:cs typeface="Arial"/>
              </a:rPr>
              <a:t>e</a:t>
            </a:r>
            <a:r>
              <a:rPr sz="2400" b="1" spc="-9" dirty="0">
                <a:latin typeface="Arial"/>
                <a:cs typeface="Arial"/>
              </a:rPr>
              <a:t>-</a:t>
            </a:r>
            <a:r>
              <a:rPr sz="2400" b="1" spc="-23" dirty="0">
                <a:latin typeface="Arial"/>
                <a:cs typeface="Arial"/>
              </a:rPr>
              <a:t>O</a:t>
            </a:r>
            <a:r>
              <a:rPr sz="2400" b="1" spc="-14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u</a:t>
            </a:r>
            <a:r>
              <a:rPr sz="2400" b="1" spc="-9" dirty="0">
                <a:latin typeface="Arial"/>
                <a:cs typeface="Arial"/>
              </a:rPr>
              <a:t>t)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multipl</a:t>
            </a:r>
            <a:r>
              <a:rPr sz="2400" b="1" spc="-18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-antenna technique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applied</a:t>
            </a:r>
            <a:endParaRPr sz="2400" dirty="0">
              <a:latin typeface="Arial"/>
              <a:cs typeface="Arial"/>
            </a:endParaRPr>
          </a:p>
          <a:p>
            <a:pPr marL="736545" marR="4611" lvl="1" indent="-310640" algn="just">
              <a:spcBef>
                <a:spcPts val="5"/>
              </a:spcBef>
              <a:buClr>
                <a:srgbClr val="3399FF"/>
              </a:buClr>
              <a:buSzPct val="110000"/>
              <a:buFont typeface="Arial"/>
              <a:buChar char="•"/>
              <a:tabLst>
                <a:tab pos="737121" algn="l"/>
              </a:tabLst>
            </a:pPr>
            <a:r>
              <a:rPr sz="2400" b="1" spc="5" dirty="0">
                <a:solidFill>
                  <a:srgbClr val="3399FF"/>
                </a:solidFill>
                <a:latin typeface="Arial"/>
                <a:cs typeface="Arial"/>
              </a:rPr>
              <a:t>W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y</a:t>
            </a:r>
            <a:r>
              <a:rPr sz="2400" b="1" spc="-18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99FF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3399FF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O?</a:t>
            </a:r>
            <a:r>
              <a:rPr sz="2400" b="1" spc="-27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spc="-18" dirty="0">
                <a:latin typeface="Arial"/>
                <a:cs typeface="Arial"/>
              </a:rPr>
              <a:t>O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ses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un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rre</a:t>
            </a:r>
            <a:r>
              <a:rPr sz="2400" b="1" spc="-1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ate</a:t>
            </a:r>
            <a:r>
              <a:rPr sz="2400" b="1" spc="-14" dirty="0">
                <a:latin typeface="Arial"/>
                <a:cs typeface="Arial"/>
              </a:rPr>
              <a:t>d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ul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ipl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te</a:t>
            </a:r>
            <a:r>
              <a:rPr sz="2400" b="1" spc="-14" dirty="0">
                <a:latin typeface="Arial"/>
                <a:cs typeface="Arial"/>
              </a:rPr>
              <a:t>nn</a:t>
            </a:r>
            <a:r>
              <a:rPr sz="2400" b="1" dirty="0">
                <a:latin typeface="Arial"/>
                <a:cs typeface="Arial"/>
              </a:rPr>
              <a:t>as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bo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at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</a:t>
            </a:r>
            <a:r>
              <a:rPr sz="2400" b="1" spc="-14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er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nd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rece</a:t>
            </a:r>
            <a:r>
              <a:rPr sz="2400" b="1" spc="-14" dirty="0">
                <a:latin typeface="Arial"/>
                <a:cs typeface="Arial"/>
              </a:rPr>
              <a:t>i</a:t>
            </a:r>
            <a:r>
              <a:rPr sz="2400" b="1" spc="-23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er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o 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in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crease</a:t>
            </a:r>
            <a:r>
              <a:rPr sz="2400" b="1" spc="-27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t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e</a:t>
            </a:r>
            <a:r>
              <a:rPr sz="2400" b="1" spc="-18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ata</a:t>
            </a:r>
            <a:r>
              <a:rPr sz="2400" b="1" spc="-18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rate</a:t>
            </a:r>
            <a:r>
              <a:rPr sz="2400" b="1" spc="-27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hil</a:t>
            </a:r>
            <a:r>
              <a:rPr sz="2400" b="1" dirty="0">
                <a:latin typeface="Arial"/>
                <a:cs typeface="Arial"/>
              </a:rPr>
              <a:t>e </a:t>
            </a:r>
            <a:r>
              <a:rPr sz="2400" b="1" spc="-14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ing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sa</a:t>
            </a:r>
            <a:r>
              <a:rPr sz="2400" b="1" spc="-9" dirty="0">
                <a:solidFill>
                  <a:srgbClr val="3399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e</a:t>
            </a:r>
            <a:r>
              <a:rPr sz="2400" b="1" spc="-18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s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ign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a</a:t>
            </a:r>
            <a:r>
              <a:rPr sz="2400" b="1" spc="-9" dirty="0">
                <a:solidFill>
                  <a:srgbClr val="3399FF"/>
                </a:solidFill>
                <a:latin typeface="Arial"/>
                <a:cs typeface="Arial"/>
              </a:rPr>
              <a:t>l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n</a:t>
            </a:r>
            <a:r>
              <a:rPr sz="2400" b="1" spc="-23" dirty="0">
                <a:solidFill>
                  <a:srgbClr val="3399FF"/>
                </a:solidFill>
                <a:latin typeface="Arial"/>
                <a:cs typeface="Arial"/>
              </a:rPr>
              <a:t>d</a:t>
            </a:r>
            <a:r>
              <a:rPr sz="2400" b="1" spc="27" dirty="0">
                <a:solidFill>
                  <a:srgbClr val="3399FF"/>
                </a:solidFill>
                <a:latin typeface="Arial"/>
                <a:cs typeface="Arial"/>
              </a:rPr>
              <a:t>w</a:t>
            </a:r>
            <a:r>
              <a:rPr sz="2400" b="1" spc="-27" dirty="0">
                <a:solidFill>
                  <a:srgbClr val="3399FF"/>
                </a:solidFill>
                <a:latin typeface="Arial"/>
                <a:cs typeface="Arial"/>
              </a:rPr>
              <a:t>i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3399FF"/>
                </a:solidFill>
                <a:latin typeface="Arial"/>
                <a:cs typeface="Arial"/>
              </a:rPr>
              <a:t>t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h</a:t>
            </a:r>
            <a:r>
              <a:rPr sz="2400" b="1" spc="-41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as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ingl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te</a:t>
            </a:r>
            <a:r>
              <a:rPr sz="2400" b="1" spc="-14" dirty="0">
                <a:latin typeface="Arial"/>
                <a:cs typeface="Arial"/>
              </a:rPr>
              <a:t>nn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8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32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ste</a:t>
            </a:r>
            <a:r>
              <a:rPr sz="2400" b="1" spc="-9" dirty="0">
                <a:latin typeface="Arial"/>
                <a:cs typeface="Arial"/>
              </a:rPr>
              <a:t>m.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302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HS</a:t>
            </a:r>
            <a:r>
              <a:rPr spc="-222" dirty="0">
                <a:latin typeface="Arial"/>
                <a:cs typeface="Arial"/>
              </a:rPr>
              <a:t>P</a:t>
            </a:r>
            <a:r>
              <a:rPr spc="-18" dirty="0">
                <a:latin typeface="Arial"/>
                <a:cs typeface="Arial"/>
              </a:rPr>
              <a:t>A+</a:t>
            </a:r>
          </a:p>
        </p:txBody>
      </p:sp>
      <p:sp>
        <p:nvSpPr>
          <p:cNvPr id="4" name="object 4"/>
          <p:cNvSpPr/>
          <p:nvPr/>
        </p:nvSpPr>
        <p:spPr>
          <a:xfrm>
            <a:off x="713054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73843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023778" y="2070516"/>
            <a:ext cx="9801877" cy="3180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ol</a:t>
            </a:r>
            <a:r>
              <a:rPr sz="2800" b="1" spc="5" dirty="0">
                <a:latin typeface="Arial"/>
                <a:cs typeface="Arial"/>
              </a:rPr>
              <a:t>ve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ig</a:t>
            </a:r>
            <a:r>
              <a:rPr sz="2800" b="1" spc="-18" dirty="0">
                <a:latin typeface="Arial"/>
                <a:cs typeface="Arial"/>
              </a:rPr>
              <a:t>h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4" dirty="0">
                <a:latin typeface="Arial"/>
                <a:cs typeface="Arial"/>
              </a:rPr>
              <a:t>Sp</a:t>
            </a:r>
            <a:r>
              <a:rPr sz="2800" b="1" spc="5" dirty="0">
                <a:latin typeface="Arial"/>
                <a:cs typeface="Arial"/>
              </a:rPr>
              <a:t>ee</a:t>
            </a:r>
            <a:r>
              <a:rPr sz="2800" b="1" spc="-18" dirty="0">
                <a:latin typeface="Arial"/>
                <a:cs typeface="Arial"/>
              </a:rPr>
              <a:t>d</a:t>
            </a:r>
            <a:r>
              <a:rPr sz="2800" b="1" spc="-41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P</a:t>
            </a:r>
            <a:r>
              <a:rPr sz="2800" b="1" spc="5" dirty="0">
                <a:latin typeface="Arial"/>
                <a:cs typeface="Arial"/>
              </a:rPr>
              <a:t>acke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cces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800" b="1" spc="-14" dirty="0">
                <a:latin typeface="Arial"/>
                <a:cs typeface="Arial"/>
              </a:rPr>
              <a:t>S</a:t>
            </a:r>
            <a:r>
              <a:rPr sz="2800" b="1" spc="-191" dirty="0">
                <a:latin typeface="Arial"/>
                <a:cs typeface="Arial"/>
              </a:rPr>
              <a:t>P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27" dirty="0">
                <a:latin typeface="Arial"/>
                <a:cs typeface="Arial"/>
              </a:rPr>
              <a:t>+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34269" indent="-310640">
              <a:lnSpc>
                <a:spcPts val="2396"/>
              </a:lnSpc>
              <a:spcBef>
                <a:spcPts val="835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igher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</a:t>
            </a:r>
            <a:r>
              <a:rPr sz="2400" b="1" spc="-6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ccomplished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by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multipl</a:t>
            </a:r>
            <a:r>
              <a:rPr sz="2400" b="1" spc="-18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-antenna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technique</a:t>
            </a:r>
            <a:endParaRPr sz="2400" dirty="0">
              <a:latin typeface="Arial"/>
              <a:cs typeface="Arial"/>
            </a:endParaRPr>
          </a:p>
          <a:p>
            <a:pPr lvl="1"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igher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order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modulation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(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64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QAM</a:t>
            </a:r>
            <a:r>
              <a:rPr sz="2400" b="1" spc="-9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lvl="1"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748647" marR="4611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ual-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ell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H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D</a:t>
            </a:r>
            <a:r>
              <a:rPr sz="2400" b="1" spc="-168" dirty="0">
                <a:solidFill>
                  <a:srgbClr val="FF6600"/>
                </a:solidFill>
                <a:latin typeface="Arial"/>
                <a:cs typeface="Arial"/>
              </a:rPr>
              <a:t>P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7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used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to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combine</a:t>
            </a:r>
            <a:r>
              <a:rPr sz="2400" b="1" spc="9" dirty="0">
                <a:latin typeface="Arial"/>
                <a:cs typeface="Arial"/>
              </a:rPr>
              <a:t> </a:t>
            </a:r>
            <a:endParaRPr lang="en-US" sz="2400" b="1" spc="9" dirty="0" smtClean="0">
              <a:latin typeface="Arial"/>
              <a:cs typeface="Arial"/>
            </a:endParaRPr>
          </a:p>
          <a:p>
            <a:pPr marL="748647" marR="4611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14" dirty="0" smtClean="0">
                <a:solidFill>
                  <a:srgbClr val="FF6600"/>
                </a:solidFill>
                <a:latin typeface="Arial"/>
                <a:cs typeface="Arial"/>
              </a:rPr>
              <a:t>multiple</a:t>
            </a:r>
            <a:r>
              <a:rPr sz="2400" b="1" spc="9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cells</a:t>
            </a:r>
            <a:r>
              <a:rPr sz="2400" b="1" spc="-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into</a:t>
            </a:r>
            <a:r>
              <a:rPr sz="2400" b="1" spc="-14" dirty="0">
                <a:latin typeface="Arial"/>
                <a:cs typeface="Arial"/>
              </a:rPr>
              <a:t> one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49" y="2764221"/>
            <a:ext cx="4683908" cy="32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94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E</a:t>
            </a:r>
            <a:r>
              <a:rPr spc="-113" dirty="0">
                <a:latin typeface="Arial"/>
                <a:cs typeface="Arial"/>
              </a:rPr>
              <a:t>V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23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Rev </a:t>
            </a:r>
            <a:r>
              <a:rPr spc="-23" dirty="0">
                <a:latin typeface="Arial"/>
                <a:cs typeface="Arial"/>
              </a:rPr>
              <a:t>B</a:t>
            </a:r>
          </a:p>
        </p:txBody>
      </p:sp>
      <p:sp>
        <p:nvSpPr>
          <p:cNvPr id="4" name="object 4"/>
          <p:cNvSpPr/>
          <p:nvPr/>
        </p:nvSpPr>
        <p:spPr>
          <a:xfrm>
            <a:off x="693915" y="2123842"/>
            <a:ext cx="225221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3"/>
                </a:lnTo>
                <a:lnTo>
                  <a:pt x="12040" y="129054"/>
                </a:lnTo>
                <a:lnTo>
                  <a:pt x="40387" y="157156"/>
                </a:lnTo>
                <a:lnTo>
                  <a:pt x="82372" y="171375"/>
                </a:lnTo>
                <a:lnTo>
                  <a:pt x="98904" y="172213"/>
                </a:lnTo>
                <a:lnTo>
                  <a:pt x="112432" y="169064"/>
                </a:lnTo>
                <a:lnTo>
                  <a:pt x="147160" y="147663"/>
                </a:lnTo>
                <a:lnTo>
                  <a:pt x="168890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2" y="33814"/>
                </a:lnTo>
                <a:lnTo>
                  <a:pt x="122067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54703" y="2148225"/>
            <a:ext cx="77265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958934" y="2071715"/>
            <a:ext cx="8815687" cy="3511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209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-145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O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72" dirty="0">
                <a:latin typeface="Arial"/>
                <a:cs typeface="Arial"/>
              </a:rPr>
              <a:t>v</a:t>
            </a:r>
            <a:r>
              <a:rPr sz="2800" b="1" spc="-9" dirty="0">
                <a:latin typeface="Arial"/>
                <a:cs typeface="Arial"/>
              </a:rPr>
              <a:t>. </a:t>
            </a:r>
            <a:r>
              <a:rPr sz="2800" b="1" dirty="0">
                <a:latin typeface="Arial"/>
                <a:cs typeface="Arial"/>
              </a:rPr>
              <a:t>B</a:t>
            </a:r>
            <a:r>
              <a:rPr sz="2800" b="1" spc="-14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ev</a:t>
            </a:r>
            <a:r>
              <a:rPr sz="2800" b="1" spc="-14" dirty="0">
                <a:latin typeface="Arial"/>
                <a:cs typeface="Arial"/>
              </a:rPr>
              <a:t>i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b="1" spc="-14" dirty="0">
                <a:latin typeface="Arial"/>
                <a:cs typeface="Arial"/>
              </a:rPr>
              <a:t>io</a:t>
            </a:r>
            <a:r>
              <a:rPr sz="2800" b="1" spc="-18" dirty="0">
                <a:latin typeface="Arial"/>
                <a:cs typeface="Arial"/>
              </a:rPr>
              <a:t>n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B)</a:t>
            </a:r>
            <a:endParaRPr sz="2800">
              <a:latin typeface="Arial"/>
              <a:cs typeface="Arial"/>
            </a:endParaRPr>
          </a:p>
          <a:p>
            <a:pPr marL="322166" marR="4611" indent="-310640">
              <a:spcBef>
                <a:spcPts val="540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E</a:t>
            </a:r>
            <a:r>
              <a:rPr sz="2400" b="1" spc="-123" dirty="0">
                <a:latin typeface="Arial"/>
                <a:cs typeface="Arial"/>
              </a:rPr>
              <a:t>V</a:t>
            </a:r>
            <a:r>
              <a:rPr sz="2400" b="1" spc="-9" dirty="0">
                <a:latin typeface="Arial"/>
                <a:cs typeface="Arial"/>
              </a:rPr>
              <a:t>-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8" dirty="0">
                <a:latin typeface="Arial"/>
                <a:cs typeface="Arial"/>
              </a:rPr>
              <a:t>O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</a:t>
            </a:r>
            <a:r>
              <a:rPr sz="2400" b="1" spc="-163" dirty="0">
                <a:latin typeface="Arial"/>
                <a:cs typeface="Arial"/>
              </a:rPr>
              <a:t>v</a:t>
            </a:r>
            <a:r>
              <a:rPr sz="2400" b="1" spc="-9" dirty="0">
                <a:latin typeface="Arial"/>
                <a:cs typeface="Arial"/>
              </a:rPr>
              <a:t>.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as </a:t>
            </a:r>
            <a:r>
              <a:rPr sz="2400" b="1" spc="-9" dirty="0">
                <a:latin typeface="Arial"/>
                <a:cs typeface="Arial"/>
              </a:rPr>
              <a:t>fi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st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deplo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ed</a:t>
            </a:r>
            <a:r>
              <a:rPr sz="2400" b="1" spc="5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Indonesia</a:t>
            </a:r>
            <a:r>
              <a:rPr sz="2400" b="1" spc="32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 January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2010</a:t>
            </a:r>
            <a:endParaRPr sz="2400">
              <a:latin typeface="Arial"/>
              <a:cs typeface="Arial"/>
            </a:endParaRPr>
          </a:p>
          <a:p>
            <a:pPr marL="322166" indent="-310640"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ulti-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arr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ier</a:t>
            </a:r>
            <a:r>
              <a:rPr sz="2400" b="1" spc="27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evolution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of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</a:t>
            </a:r>
            <a:r>
              <a:rPr sz="2400" b="1" spc="-163" dirty="0">
                <a:latin typeface="Arial"/>
                <a:cs typeface="Arial"/>
              </a:rPr>
              <a:t>v</a:t>
            </a:r>
            <a:r>
              <a:rPr sz="2400" b="1" spc="-9" dirty="0">
                <a:latin typeface="Arial"/>
                <a:cs typeface="Arial"/>
              </a:rPr>
              <a:t>.</a:t>
            </a:r>
            <a:r>
              <a:rPr sz="2400" b="1" spc="-54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322166" indent="-310640">
              <a:lnSpc>
                <a:spcPts val="2396"/>
              </a:lnSpc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14" dirty="0">
                <a:latin typeface="Arial"/>
                <a:cs typeface="Arial"/>
              </a:rPr>
              <a:t>igher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rates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carr</a:t>
            </a:r>
            <a:r>
              <a:rPr sz="2400" b="1" spc="-9" dirty="0">
                <a:latin typeface="Arial"/>
                <a:cs typeface="Arial"/>
              </a:rPr>
              <a:t>ier</a:t>
            </a:r>
            <a:endParaRPr sz="2400">
              <a:latin typeface="Arial"/>
              <a:cs typeface="Arial"/>
            </a:endParaRPr>
          </a:p>
          <a:p>
            <a:pPr marL="736545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nlink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Peak</a:t>
            </a:r>
            <a:endParaRPr sz="2400">
              <a:latin typeface="Arial"/>
              <a:cs typeface="Arial"/>
            </a:endParaRPr>
          </a:p>
          <a:p>
            <a:pPr marL="1150923" lvl="2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1151499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4.9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carr</a:t>
            </a:r>
            <a:r>
              <a:rPr sz="2400" b="1" spc="-9" dirty="0">
                <a:latin typeface="Arial"/>
                <a:cs typeface="Arial"/>
              </a:rPr>
              <a:t>ier</a:t>
            </a:r>
            <a:endParaRPr sz="2400">
              <a:latin typeface="Arial"/>
              <a:cs typeface="Arial"/>
            </a:endParaRPr>
          </a:p>
          <a:p>
            <a:pPr marL="736545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plink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Peak</a:t>
            </a:r>
            <a:endParaRPr sz="2400">
              <a:latin typeface="Arial"/>
              <a:cs typeface="Arial"/>
            </a:endParaRPr>
          </a:p>
          <a:p>
            <a:pPr marL="1150923" lvl="2" indent="-310640">
              <a:buClr>
                <a:srgbClr val="3399FF"/>
              </a:buClr>
              <a:buFont typeface="Arial"/>
              <a:buChar char="•"/>
              <a:tabLst>
                <a:tab pos="1151499" algn="l"/>
              </a:tabLst>
            </a:pP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1.8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r>
              <a:rPr sz="2400" b="1" spc="18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carr</a:t>
            </a:r>
            <a:r>
              <a:rPr sz="2400" b="1" spc="-9" dirty="0">
                <a:latin typeface="Arial"/>
                <a:cs typeface="Arial"/>
              </a:rPr>
              <a:t>ier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15150" y="2498515"/>
            <a:ext cx="1548790" cy="2856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343986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E</a:t>
            </a:r>
            <a:r>
              <a:rPr spc="-113" dirty="0">
                <a:latin typeface="Arial"/>
                <a:cs typeface="Arial"/>
              </a:rPr>
              <a:t>V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23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Rev </a:t>
            </a:r>
            <a:r>
              <a:rPr spc="-23" dirty="0">
                <a:latin typeface="Arial"/>
                <a:cs typeface="Arial"/>
              </a:rPr>
              <a:t>B</a:t>
            </a:r>
          </a:p>
        </p:txBody>
      </p:sp>
      <p:sp>
        <p:nvSpPr>
          <p:cNvPr id="4" name="object 4"/>
          <p:cNvSpPr/>
          <p:nvPr/>
        </p:nvSpPr>
        <p:spPr>
          <a:xfrm>
            <a:off x="688776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200" y="92060"/>
                </a:lnTo>
                <a:lnTo>
                  <a:pt x="12148" y="129209"/>
                </a:lnTo>
                <a:lnTo>
                  <a:pt x="40564" y="157213"/>
                </a:lnTo>
                <a:lnTo>
                  <a:pt x="82662" y="171377"/>
                </a:lnTo>
                <a:lnTo>
                  <a:pt x="99254" y="172210"/>
                </a:lnTo>
                <a:lnTo>
                  <a:pt x="113018" y="169060"/>
                </a:lnTo>
                <a:lnTo>
                  <a:pt x="147757" y="147656"/>
                </a:lnTo>
                <a:lnTo>
                  <a:pt x="169055" y="112087"/>
                </a:lnTo>
                <a:lnTo>
                  <a:pt x="173493" y="82894"/>
                </a:lnTo>
                <a:lnTo>
                  <a:pt x="171904" y="69449"/>
                </a:lnTo>
                <a:lnTo>
                  <a:pt x="155220" y="33810"/>
                </a:lnTo>
                <a:lnTo>
                  <a:pt x="122742" y="9026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749576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1523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955768" y="2070517"/>
            <a:ext cx="10290301" cy="3116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327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-145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O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72" dirty="0">
                <a:latin typeface="Arial"/>
                <a:cs typeface="Arial"/>
              </a:rPr>
              <a:t>v</a:t>
            </a:r>
            <a:r>
              <a:rPr sz="2800" b="1" spc="-9" dirty="0">
                <a:latin typeface="Arial"/>
                <a:cs typeface="Arial"/>
              </a:rPr>
              <a:t>. </a:t>
            </a:r>
            <a:r>
              <a:rPr sz="2800" b="1" dirty="0">
                <a:latin typeface="Arial"/>
                <a:cs typeface="Arial"/>
              </a:rPr>
              <a:t>B</a:t>
            </a:r>
            <a:endParaRPr sz="2800" dirty="0">
              <a:latin typeface="Arial"/>
              <a:cs typeface="Arial"/>
            </a:endParaRPr>
          </a:p>
          <a:p>
            <a:pPr marL="322166" indent="-310640">
              <a:lnSpc>
                <a:spcPts val="2396"/>
              </a:lnSpc>
              <a:spcBef>
                <a:spcPts val="254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educed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latency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18" dirty="0">
                <a:latin typeface="Arial"/>
                <a:cs typeface="Arial"/>
              </a:rPr>
              <a:t>om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3399FF"/>
                </a:solidFill>
                <a:latin typeface="Arial"/>
                <a:cs typeface="Arial"/>
              </a:rPr>
              <a:t>statistical</a:t>
            </a:r>
            <a:r>
              <a:rPr sz="2400" b="1" spc="23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3399FF"/>
                </a:solidFill>
                <a:latin typeface="Arial"/>
                <a:cs typeface="Arial"/>
              </a:rPr>
              <a:t>multiplexing</a:t>
            </a:r>
            <a:r>
              <a:rPr sz="2400" b="1" spc="18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across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channels</a:t>
            </a:r>
            <a:endParaRPr sz="2400" dirty="0">
              <a:latin typeface="Arial"/>
              <a:cs typeface="Arial"/>
            </a:endParaRPr>
          </a:p>
          <a:p>
            <a:pPr marL="322166"/>
            <a:r>
              <a:rPr lang="en-US" sz="2400" spc="1007" dirty="0" smtClean="0">
                <a:latin typeface="Arial"/>
                <a:cs typeface="Arial"/>
                <a:sym typeface="Wingdings" panose="05000000000000000000" pitchFamily="2" charset="2"/>
              </a:rPr>
              <a:t></a:t>
            </a:r>
            <a:r>
              <a:rPr sz="2400" b="1" spc="-23" dirty="0" smtClean="0">
                <a:latin typeface="Arial"/>
                <a:cs typeface="Arial"/>
              </a:rPr>
              <a:t>R</a:t>
            </a:r>
            <a:r>
              <a:rPr sz="2400" b="1" spc="-14" dirty="0" smtClean="0">
                <a:latin typeface="Arial"/>
                <a:cs typeface="Arial"/>
              </a:rPr>
              <a:t>educed</a:t>
            </a:r>
            <a:r>
              <a:rPr sz="2400" b="1" spc="23" dirty="0" smtClean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delay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lang="en-US" sz="2400" spc="1007" dirty="0" smtClean="0">
                <a:latin typeface="Arial"/>
                <a:cs typeface="Arial"/>
                <a:sym typeface="Wingdings" panose="05000000000000000000" pitchFamily="2" charset="2"/>
              </a:rPr>
              <a:t></a:t>
            </a:r>
            <a:r>
              <a:rPr sz="2400" b="1" spc="-14" dirty="0" smtClean="0">
                <a:latin typeface="Arial"/>
                <a:cs typeface="Arial"/>
              </a:rPr>
              <a:t>Improved</a:t>
            </a:r>
            <a:r>
              <a:rPr sz="2400" b="1" spc="14" dirty="0" smtClean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Q</a:t>
            </a:r>
            <a:r>
              <a:rPr sz="2400" b="1" spc="-14" dirty="0">
                <a:latin typeface="Arial"/>
                <a:cs typeface="Arial"/>
              </a:rPr>
              <a:t>oS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22166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Longer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talk-time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standby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time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22166" marR="20748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H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br</a:t>
            </a:r>
            <a:r>
              <a:rPr sz="2400" b="1" spc="-9" dirty="0">
                <a:latin typeface="Arial"/>
                <a:cs typeface="Arial"/>
              </a:rPr>
              <a:t>id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f</a:t>
            </a:r>
            <a:r>
              <a:rPr sz="2400" b="1" spc="-14" dirty="0">
                <a:latin typeface="Arial"/>
                <a:cs typeface="Arial"/>
              </a:rPr>
              <a:t>requency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re-use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8" dirty="0">
                <a:latin typeface="Arial"/>
                <a:cs typeface="Arial"/>
              </a:rPr>
              <a:t>&amp;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educed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inte</a:t>
            </a:r>
            <a:r>
              <a:rPr sz="2400" b="1" spc="-14" dirty="0">
                <a:latin typeface="Arial"/>
                <a:cs typeface="Arial"/>
              </a:rPr>
              <a:t>r</a:t>
            </a:r>
            <a:r>
              <a:rPr sz="2400" b="1" spc="-9" dirty="0">
                <a:latin typeface="Arial"/>
                <a:cs typeface="Arial"/>
              </a:rPr>
              <a:t>fe</a:t>
            </a:r>
            <a:r>
              <a:rPr sz="2400" b="1" spc="-14" dirty="0">
                <a:latin typeface="Arial"/>
                <a:cs typeface="Arial"/>
              </a:rPr>
              <a:t>rence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9" dirty="0">
                <a:latin typeface="Arial"/>
                <a:cs typeface="Arial"/>
              </a:rPr>
              <a:t>ell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Edges and</a:t>
            </a:r>
            <a:r>
              <a:rPr sz="2400" b="1" spc="-6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djacent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Sectors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lang="en-US" sz="2400" spc="1007" dirty="0" smtClean="0">
                <a:latin typeface="Arial"/>
                <a:cs typeface="Arial"/>
                <a:sym typeface="Wingdings" panose="05000000000000000000" pitchFamily="2" charset="2"/>
              </a:rPr>
              <a:t>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Improved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Q</a:t>
            </a:r>
            <a:r>
              <a:rPr sz="2400" b="1" spc="-14" dirty="0">
                <a:latin typeface="Arial"/>
                <a:cs typeface="Arial"/>
              </a:rPr>
              <a:t>oS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at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9" dirty="0">
                <a:latin typeface="Arial"/>
                <a:cs typeface="Arial"/>
              </a:rPr>
              <a:t>ell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Edge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602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E</a:t>
            </a:r>
            <a:r>
              <a:rPr spc="-113" dirty="0">
                <a:latin typeface="Arial"/>
                <a:cs typeface="Arial"/>
              </a:rPr>
              <a:t>V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23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Rev </a:t>
            </a:r>
            <a:r>
              <a:rPr spc="-23" dirty="0">
                <a:latin typeface="Arial"/>
                <a:cs typeface="Arial"/>
              </a:rPr>
              <a:t>B</a:t>
            </a:r>
          </a:p>
        </p:txBody>
      </p:sp>
      <p:sp>
        <p:nvSpPr>
          <p:cNvPr id="4" name="object 4"/>
          <p:cNvSpPr/>
          <p:nvPr/>
        </p:nvSpPr>
        <p:spPr>
          <a:xfrm>
            <a:off x="713054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73843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023792" y="2070517"/>
            <a:ext cx="9058170" cy="3270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-145" dirty="0">
                <a:latin typeface="Arial"/>
                <a:cs typeface="Arial"/>
              </a:rPr>
              <a:t>V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D</a:t>
            </a:r>
            <a:r>
              <a:rPr sz="2800" b="1" spc="-23" dirty="0">
                <a:latin typeface="Arial"/>
                <a:cs typeface="Arial"/>
              </a:rPr>
              <a:t>O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172" dirty="0">
                <a:latin typeface="Arial"/>
                <a:cs typeface="Arial"/>
              </a:rPr>
              <a:t>v</a:t>
            </a:r>
            <a:r>
              <a:rPr sz="2800" b="1" spc="-9" dirty="0">
                <a:latin typeface="Arial"/>
                <a:cs typeface="Arial"/>
              </a:rPr>
              <a:t>. </a:t>
            </a:r>
            <a:r>
              <a:rPr sz="2800" b="1" dirty="0">
                <a:latin typeface="Arial"/>
                <a:cs typeface="Arial"/>
              </a:rPr>
              <a:t>B</a:t>
            </a:r>
            <a:endParaRPr sz="2800" dirty="0">
              <a:latin typeface="Arial"/>
              <a:cs typeface="Arial"/>
            </a:endParaRPr>
          </a:p>
          <a:p>
            <a:pPr marL="334269" indent="-310640">
              <a:lnSpc>
                <a:spcPts val="2392"/>
              </a:lnSpc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ore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Efficient</a:t>
            </a:r>
            <a:r>
              <a:rPr sz="2400" b="1" spc="-5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sz="2400" b="1" spc="-36" dirty="0">
                <a:solidFill>
                  <a:srgbClr val="FF6600"/>
                </a:solidFill>
                <a:latin typeface="Arial"/>
                <a:cs typeface="Arial"/>
              </a:rPr>
              <a:t>y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mmetr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ic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Suppor</a:t>
            </a:r>
            <a:r>
              <a:rPr sz="2400" b="1" spc="-9" dirty="0">
                <a:latin typeface="Arial"/>
                <a:cs typeface="Arial"/>
              </a:rPr>
              <a:t>t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lnSpc>
                <a:spcPts val="2392"/>
              </a:lnSpc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nlink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Times New Roman"/>
                <a:cs typeface="Times New Roman"/>
              </a:rPr>
              <a:t>≠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plink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ates</a:t>
            </a:r>
            <a:endParaRPr sz="2400" dirty="0">
              <a:latin typeface="Arial"/>
              <a:cs typeface="Arial"/>
            </a:endParaRPr>
          </a:p>
          <a:p>
            <a:pPr lvl="1">
              <a:spcBef>
                <a:spcPts val="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748647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mmetr</a:t>
            </a:r>
            <a:r>
              <a:rPr sz="2400" b="1" spc="-9" dirty="0">
                <a:latin typeface="Arial"/>
                <a:cs typeface="Arial"/>
              </a:rPr>
              <a:t>ic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Service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Examples</a:t>
            </a:r>
            <a:endParaRPr sz="2400" dirty="0">
              <a:latin typeface="Arial"/>
              <a:cs typeface="Arial"/>
            </a:endParaRPr>
          </a:p>
          <a:p>
            <a:pPr marL="1163602" lvl="2" indent="-311216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-9" dirty="0">
                <a:latin typeface="Arial"/>
                <a:cs typeface="Arial"/>
              </a:rPr>
              <a:t>File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t</a:t>
            </a:r>
            <a:r>
              <a:rPr sz="2400" b="1" spc="-14" dirty="0">
                <a:latin typeface="Arial"/>
                <a:cs typeface="Arial"/>
              </a:rPr>
              <a:t>ransfer</a:t>
            </a:r>
            <a:endParaRPr sz="2400" dirty="0">
              <a:latin typeface="Arial"/>
              <a:cs typeface="Arial"/>
            </a:endParaRPr>
          </a:p>
          <a:p>
            <a:pPr marL="1163602" lvl="2" indent="-311216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-54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eb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bro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sing</a:t>
            </a:r>
            <a:endParaRPr sz="2400" dirty="0">
              <a:latin typeface="Arial"/>
              <a:cs typeface="Arial"/>
            </a:endParaRPr>
          </a:p>
          <a:p>
            <a:pPr marL="1163602" lvl="2" indent="-311216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ultimedia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content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delivery</a:t>
            </a:r>
            <a:endParaRPr sz="2400" dirty="0">
              <a:latin typeface="Arial"/>
              <a:cs typeface="Arial"/>
            </a:endParaRPr>
          </a:p>
          <a:p>
            <a:pPr marL="1163602" lvl="2" indent="-311216">
              <a:buClr>
                <a:srgbClr val="3399FF"/>
              </a:buClr>
              <a:buFont typeface="Arial"/>
              <a:buChar char="•"/>
              <a:tabLst>
                <a:tab pos="1164179" algn="l"/>
              </a:tabLst>
            </a:pPr>
            <a:r>
              <a:rPr sz="2400" b="1" spc="-9" dirty="0">
                <a:latin typeface="Arial"/>
                <a:cs typeface="Arial"/>
              </a:rPr>
              <a:t>etc.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24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2094" y="1343163"/>
            <a:ext cx="401740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obil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23" b="1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723" b="1" i="1" spc="-32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23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5965" y="2136514"/>
            <a:ext cx="141021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H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ndo</a:t>
            </a:r>
            <a:r>
              <a:rPr sz="2360" b="1" spc="5" dirty="0">
                <a:latin typeface="Arial"/>
                <a:cs typeface="Arial"/>
              </a:rPr>
              <a:t>ve</a:t>
            </a:r>
            <a:r>
              <a:rPr sz="2360" b="1" dirty="0">
                <a:latin typeface="Arial"/>
                <a:cs typeface="Arial"/>
              </a:rPr>
              <a:t>r</a:t>
            </a:r>
            <a:endParaRPr sz="236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7742" y="2188914"/>
            <a:ext cx="161941" cy="157331"/>
          </a:xfrm>
          <a:custGeom>
            <a:avLst/>
            <a:gdLst/>
            <a:ahLst/>
            <a:cxnLst/>
            <a:rect l="l" t="t" r="r" b="b"/>
            <a:pathLst>
              <a:path w="178434" h="173355">
                <a:moveTo>
                  <a:pt x="77225" y="0"/>
                </a:moveTo>
                <a:lnTo>
                  <a:pt x="37867" y="14674"/>
                </a:lnTo>
                <a:lnTo>
                  <a:pt x="10353" y="44988"/>
                </a:lnTo>
                <a:lnTo>
                  <a:pt x="0" y="86153"/>
                </a:lnTo>
                <a:lnTo>
                  <a:pt x="1078" y="99566"/>
                </a:lnTo>
                <a:lnTo>
                  <a:pt x="17082" y="136851"/>
                </a:lnTo>
                <a:lnTo>
                  <a:pt x="48826" y="163053"/>
                </a:lnTo>
                <a:lnTo>
                  <a:pt x="91916" y="172914"/>
                </a:lnTo>
                <a:lnTo>
                  <a:pt x="106117" y="171266"/>
                </a:lnTo>
                <a:lnTo>
                  <a:pt x="143194" y="154340"/>
                </a:lnTo>
                <a:lnTo>
                  <a:pt x="168565" y="122359"/>
                </a:lnTo>
                <a:lnTo>
                  <a:pt x="177835" y="79075"/>
                </a:lnTo>
                <a:lnTo>
                  <a:pt x="175706" y="65836"/>
                </a:lnTo>
                <a:lnTo>
                  <a:pt x="157637" y="31490"/>
                </a:lnTo>
                <a:lnTo>
                  <a:pt x="123980" y="8240"/>
                </a:lnTo>
                <a:lnTo>
                  <a:pt x="77225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2238530" y="2211814"/>
            <a:ext cx="55325" cy="109497"/>
          </a:xfrm>
          <a:custGeom>
            <a:avLst/>
            <a:gdLst/>
            <a:ahLst/>
            <a:cxnLst/>
            <a:rect l="l" t="t" r="r" b="b"/>
            <a:pathLst>
              <a:path w="60959" h="120650">
                <a:moveTo>
                  <a:pt x="1524" y="0"/>
                </a:moveTo>
                <a:lnTo>
                  <a:pt x="1524" y="39598"/>
                </a:lnTo>
                <a:lnTo>
                  <a:pt x="21310" y="59397"/>
                </a:lnTo>
                <a:lnTo>
                  <a:pt x="1524" y="80721"/>
                </a:lnTo>
                <a:lnTo>
                  <a:pt x="0" y="120332"/>
                </a:lnTo>
                <a:lnTo>
                  <a:pt x="60896" y="59397"/>
                </a:lnTo>
                <a:lnTo>
                  <a:pt x="1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3189084" y="2641736"/>
            <a:ext cx="5976868" cy="1837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90815" y="6197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obil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e</a:t>
            </a:r>
            <a:r>
              <a:rPr kumimoji="0" lang="en-US" sz="4400" b="1" i="0" u="none" strike="noStrike" kern="120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 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Co</a:t>
            </a:r>
            <a:r>
              <a:rPr kumimoji="0" lang="en-US" sz="4400" b="1" i="0" u="none" strike="noStrike" kern="1200" cap="none" spc="-32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uni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ca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tion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s Handover</a:t>
            </a:r>
            <a:endParaRPr kumimoji="0" lang="en-US" sz="4400" b="1" i="0" u="none" strike="noStrike" kern="1200" cap="none" spc="-18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2017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0894" y="1341976"/>
            <a:ext cx="650069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222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1448" y="2070516"/>
            <a:ext cx="641753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4" dirty="0">
                <a:latin typeface="Arial"/>
                <a:cs typeface="Arial"/>
              </a:rPr>
              <a:t>Long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200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27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olu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io</a:t>
            </a:r>
            <a:r>
              <a:rPr sz="2800" b="1" spc="-18" dirty="0">
                <a:latin typeface="Arial"/>
                <a:cs typeface="Arial"/>
              </a:rPr>
              <a:t>n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185" dirty="0">
                <a:latin typeface="Arial"/>
                <a:cs typeface="Arial"/>
              </a:rPr>
              <a:t>L</a:t>
            </a:r>
            <a:r>
              <a:rPr sz="2800" b="1" spc="-14" dirty="0">
                <a:latin typeface="Arial"/>
                <a:cs typeface="Arial"/>
              </a:rPr>
              <a:t>TE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0710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931499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1193711" y="2520889"/>
            <a:ext cx="9306123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166" marR="4611" indent="-310640"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63" dirty="0">
                <a:latin typeface="Arial"/>
                <a:cs typeface="Arial"/>
              </a:rPr>
              <a:t>L</a:t>
            </a:r>
            <a:r>
              <a:rPr sz="2400" b="1" spc="-14" dirty="0">
                <a:latin typeface="Arial"/>
                <a:cs typeface="Arial"/>
              </a:rPr>
              <a:t>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launched</a:t>
            </a:r>
            <a:r>
              <a:rPr sz="2400" b="1" spc="36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orth</a:t>
            </a:r>
            <a:r>
              <a:rPr sz="2400" b="1" spc="-5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me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rican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September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2010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ith 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Samsung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</a:t>
            </a:r>
            <a:r>
              <a:rPr sz="2400" b="1" spc="-23" dirty="0">
                <a:latin typeface="Arial"/>
                <a:cs typeface="Arial"/>
              </a:rPr>
              <a:t>CH</a:t>
            </a:r>
            <a:r>
              <a:rPr sz="2400" b="1" spc="-9" dirty="0">
                <a:latin typeface="Arial"/>
                <a:cs typeface="Arial"/>
              </a:rPr>
              <a:t>-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900</a:t>
            </a:r>
            <a:endParaRPr sz="2400" dirty="0">
              <a:latin typeface="Arial"/>
              <a:cs typeface="Arial"/>
            </a:endParaRPr>
          </a:p>
          <a:p>
            <a:pPr marL="322166" indent="-310640">
              <a:spcBef>
                <a:spcPts val="1193"/>
              </a:spcBef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eplo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ed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both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SM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CDM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sz="2400" b="1" spc="-5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mobile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operators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68995" y="3905221"/>
            <a:ext cx="2808818" cy="1810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E</a:t>
            </a:r>
            <a:r>
              <a:rPr spc="-113" dirty="0">
                <a:latin typeface="Arial"/>
                <a:cs typeface="Arial"/>
              </a:rPr>
              <a:t>V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23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Rev </a:t>
            </a:r>
            <a:r>
              <a:rPr spc="-23" dirty="0">
                <a:latin typeface="Arial"/>
                <a:cs typeface="Arial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61611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1322660" y="2082043"/>
            <a:ext cx="630785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2809"/>
              </a:lnSpc>
            </a:pPr>
            <a:r>
              <a:rPr sz="2800" b="1" spc="-14" dirty="0">
                <a:latin typeface="Arial"/>
                <a:cs typeface="Arial"/>
              </a:rPr>
              <a:t>Long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200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m</a:t>
            </a:r>
            <a:r>
              <a:rPr sz="2800" b="1" spc="-27" dirty="0">
                <a:latin typeface="Arial"/>
                <a:cs typeface="Arial"/>
              </a:rPr>
              <a:t> </a:t>
            </a:r>
            <a:r>
              <a:rPr sz="2800" b="1" spc="-14" dirty="0">
                <a:latin typeface="Arial"/>
                <a:cs typeface="Arial"/>
              </a:rPr>
              <a:t>E</a:t>
            </a:r>
            <a:r>
              <a:rPr sz="2800" b="1" spc="5" dirty="0">
                <a:latin typeface="Arial"/>
                <a:cs typeface="Arial"/>
              </a:rPr>
              <a:t>v</a:t>
            </a:r>
            <a:r>
              <a:rPr sz="2800" b="1" spc="-14" dirty="0">
                <a:latin typeface="Arial"/>
                <a:cs typeface="Arial"/>
              </a:rPr>
              <a:t>olu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4" dirty="0">
                <a:latin typeface="Arial"/>
                <a:cs typeface="Arial"/>
              </a:rPr>
              <a:t>io</a:t>
            </a:r>
            <a:r>
              <a:rPr sz="2800" b="1" spc="-18" dirty="0">
                <a:latin typeface="Arial"/>
                <a:cs typeface="Arial"/>
              </a:rPr>
              <a:t>n</a:t>
            </a:r>
            <a:r>
              <a:rPr sz="2800" b="1" spc="-23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185" dirty="0">
                <a:latin typeface="Arial"/>
                <a:cs typeface="Arial"/>
              </a:rPr>
              <a:t>L</a:t>
            </a:r>
            <a:r>
              <a:rPr sz="2800" b="1" spc="-14" dirty="0">
                <a:latin typeface="Arial"/>
                <a:cs typeface="Arial"/>
              </a:rPr>
              <a:t>TE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1987" y="2123841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47" y="0"/>
                </a:moveTo>
                <a:lnTo>
                  <a:pt x="38110" y="14785"/>
                </a:lnTo>
                <a:lnTo>
                  <a:pt x="10483" y="45453"/>
                </a:lnTo>
                <a:lnTo>
                  <a:pt x="0" y="86265"/>
                </a:lnTo>
                <a:lnTo>
                  <a:pt x="182" y="91796"/>
                </a:lnTo>
                <a:lnTo>
                  <a:pt x="12038" y="129056"/>
                </a:lnTo>
                <a:lnTo>
                  <a:pt x="40382" y="157157"/>
                </a:lnTo>
                <a:lnTo>
                  <a:pt x="82369" y="171375"/>
                </a:lnTo>
                <a:lnTo>
                  <a:pt x="98905" y="172212"/>
                </a:lnTo>
                <a:lnTo>
                  <a:pt x="112434" y="169063"/>
                </a:lnTo>
                <a:lnTo>
                  <a:pt x="147163" y="147660"/>
                </a:lnTo>
                <a:lnTo>
                  <a:pt x="168891" y="112093"/>
                </a:lnTo>
                <a:lnTo>
                  <a:pt x="173478" y="82903"/>
                </a:lnTo>
                <a:lnTo>
                  <a:pt x="171834" y="69457"/>
                </a:lnTo>
                <a:lnTo>
                  <a:pt x="154751" y="33815"/>
                </a:lnTo>
                <a:lnTo>
                  <a:pt x="122066" y="9028"/>
                </a:lnTo>
                <a:lnTo>
                  <a:pt x="7714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1072776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86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1334923" y="2532415"/>
            <a:ext cx="636915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166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22743" algn="l"/>
              </a:tabLst>
            </a:pPr>
            <a:r>
              <a:rPr sz="2400" b="1" spc="-14" dirty="0">
                <a:latin typeface="Arial"/>
                <a:cs typeface="Arial"/>
              </a:rPr>
              <a:t>Peak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elease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8)</a:t>
            </a:r>
            <a:endParaRPr sz="2400" dirty="0">
              <a:latin typeface="Arial"/>
              <a:cs typeface="Arial"/>
            </a:endParaRPr>
          </a:p>
          <a:p>
            <a:pPr marL="736545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nlink: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300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 dirty="0">
              <a:latin typeface="Arial"/>
              <a:cs typeface="Arial"/>
            </a:endParaRPr>
          </a:p>
          <a:p>
            <a:pPr marL="736545" lvl="1" indent="-310640">
              <a:buClr>
                <a:srgbClr val="3399FF"/>
              </a:buClr>
              <a:buFont typeface="Arial"/>
              <a:buChar char="•"/>
              <a:tabLst>
                <a:tab pos="737121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9" dirty="0">
                <a:latin typeface="Arial"/>
                <a:cs typeface="Arial"/>
              </a:rPr>
              <a:t>plink: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75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62931" y="3625980"/>
            <a:ext cx="3505152" cy="1873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4" dirty="0">
                <a:latin typeface="Arial"/>
                <a:cs typeface="Arial"/>
              </a:rPr>
              <a:t>E</a:t>
            </a:r>
            <a:r>
              <a:rPr spc="-113" dirty="0">
                <a:latin typeface="Arial"/>
                <a:cs typeface="Arial"/>
              </a:rPr>
              <a:t>V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23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Rev </a:t>
            </a:r>
            <a:r>
              <a:rPr spc="-23" dirty="0">
                <a:latin typeface="Arial"/>
                <a:cs typeface="Arial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62824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222" dirty="0">
                <a:latin typeface="Arial"/>
                <a:cs typeface="Arial"/>
              </a:rPr>
              <a:t>L</a:t>
            </a:r>
            <a:r>
              <a:rPr spc="-14"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912753" y="2123842"/>
            <a:ext cx="157907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973542" y="2148225"/>
            <a:ext cx="54172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224691" y="2071715"/>
            <a:ext cx="6605516" cy="2777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85" dirty="0">
                <a:latin typeface="Arial"/>
                <a:cs typeface="Arial"/>
              </a:rPr>
              <a:t>L</a:t>
            </a:r>
            <a:r>
              <a:rPr sz="2800" b="1" spc="-14" dirty="0">
                <a:latin typeface="Arial"/>
                <a:cs typeface="Arial"/>
              </a:rPr>
              <a:t>T</a:t>
            </a:r>
            <a:r>
              <a:rPr sz="2800" b="1" spc="-18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0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185" dirty="0">
                <a:latin typeface="Arial"/>
                <a:cs typeface="Arial"/>
              </a:rPr>
              <a:t>L</a:t>
            </a:r>
            <a:r>
              <a:rPr sz="2800" b="1" spc="-14" dirty="0">
                <a:latin typeface="Arial"/>
                <a:cs typeface="Arial"/>
              </a:rPr>
              <a:t>T</a:t>
            </a:r>
            <a:r>
              <a:rPr sz="2800" b="1" spc="-18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27" dirty="0">
                <a:latin typeface="Arial"/>
                <a:cs typeface="Arial"/>
              </a:rPr>
              <a:t>d</a:t>
            </a:r>
            <a:r>
              <a:rPr sz="2800" b="1" spc="5" dirty="0">
                <a:latin typeface="Arial"/>
                <a:cs typeface="Arial"/>
              </a:rPr>
              <a:t>va</a:t>
            </a:r>
            <a:r>
              <a:rPr sz="2800" b="1" spc="-27" dirty="0">
                <a:latin typeface="Arial"/>
                <a:cs typeface="Arial"/>
              </a:rPr>
              <a:t>n</a:t>
            </a:r>
            <a:r>
              <a:rPr sz="2800" b="1" spc="5" dirty="0">
                <a:latin typeface="Arial"/>
                <a:cs typeface="Arial"/>
              </a:rPr>
              <a:t>ce</a:t>
            </a:r>
            <a:r>
              <a:rPr sz="2800" b="1" spc="-27" dirty="0">
                <a:latin typeface="Arial"/>
                <a:cs typeface="Arial"/>
              </a:rPr>
              <a:t>d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34269" marR="4611" indent="-310640"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23" dirty="0">
                <a:latin typeface="Arial"/>
                <a:cs typeface="Arial"/>
              </a:rPr>
              <a:t>C</a:t>
            </a:r>
            <a:r>
              <a:rPr sz="2400" b="1" spc="-14" dirty="0">
                <a:latin typeface="Arial"/>
                <a:cs typeface="Arial"/>
              </a:rPr>
              <a:t>onsidered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4G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technology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based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on</a:t>
            </a:r>
            <a:r>
              <a:rPr sz="2400" b="1" spc="-9" dirty="0">
                <a:latin typeface="Arial"/>
                <a:cs typeface="Arial"/>
              </a:rPr>
              <a:t> the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IT</a:t>
            </a: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14" dirty="0">
                <a:latin typeface="Arial"/>
                <a:cs typeface="Arial"/>
              </a:rPr>
              <a:t>-R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</a:t>
            </a:r>
            <a:r>
              <a:rPr sz="2400" b="1" spc="-23" dirty="0">
                <a:latin typeface="Arial"/>
                <a:cs typeface="Arial"/>
              </a:rPr>
              <a:t>M</a:t>
            </a:r>
            <a:r>
              <a:rPr sz="2400" b="1" spc="-123" dirty="0">
                <a:latin typeface="Arial"/>
                <a:cs typeface="Arial"/>
              </a:rPr>
              <a:t>T</a:t>
            </a:r>
            <a:r>
              <a:rPr sz="2400" b="1" spc="-9" dirty="0">
                <a:latin typeface="Arial"/>
                <a:cs typeface="Arial"/>
              </a:rPr>
              <a:t>-</a:t>
            </a:r>
            <a:r>
              <a:rPr sz="2400" b="1" spc="-23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dvanced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process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44"/>
              </a:spcBef>
              <a:buClr>
                <a:srgbClr val="3399FF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34269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4" dirty="0">
                <a:latin typeface="Arial"/>
                <a:cs typeface="Arial"/>
              </a:rPr>
              <a:t>Peak </a:t>
            </a: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ata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ate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</a:t>
            </a:r>
            <a:r>
              <a:rPr sz="2400" b="1" spc="-23" dirty="0">
                <a:latin typeface="Arial"/>
                <a:cs typeface="Arial"/>
              </a:rPr>
              <a:t>R</a:t>
            </a:r>
            <a:r>
              <a:rPr sz="2400" b="1" spc="-14" dirty="0">
                <a:latin typeface="Arial"/>
                <a:cs typeface="Arial"/>
              </a:rPr>
              <a:t>elease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10)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lnSpc>
                <a:spcPts val="2396"/>
              </a:lnSpc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D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9" dirty="0">
                <a:latin typeface="Arial"/>
                <a:cs typeface="Arial"/>
              </a:rPr>
              <a:t>nlink: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3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 dirty="0">
              <a:latin typeface="Arial"/>
              <a:cs typeface="Arial"/>
            </a:endParaRPr>
          </a:p>
          <a:p>
            <a:pPr marL="748647" lvl="1" indent="-310640">
              <a:buClr>
                <a:srgbClr val="3399FF"/>
              </a:buClr>
              <a:buFont typeface="Arial"/>
              <a:buChar char="•"/>
              <a:tabLst>
                <a:tab pos="749224" algn="l"/>
              </a:tabLst>
            </a:pPr>
            <a:r>
              <a:rPr sz="2400" b="1" spc="-23" dirty="0">
                <a:latin typeface="Arial"/>
                <a:cs typeface="Arial"/>
              </a:rPr>
              <a:t>U</a:t>
            </a:r>
            <a:r>
              <a:rPr sz="2400" b="1" spc="-9" dirty="0">
                <a:latin typeface="Arial"/>
                <a:cs typeface="Arial"/>
              </a:rPr>
              <a:t>plink:</a:t>
            </a:r>
            <a:r>
              <a:rPr sz="2400" b="1" spc="18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1.5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bps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07919" y="2417301"/>
            <a:ext cx="2100057" cy="1969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4076714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79">
              <a:lnSpc>
                <a:spcPct val="100000"/>
              </a:lnSpc>
            </a:pPr>
            <a:r>
              <a:rPr spc="-222" dirty="0">
                <a:latin typeface="Arial"/>
                <a:cs typeface="Arial"/>
              </a:rPr>
              <a:t>L</a:t>
            </a:r>
            <a:r>
              <a:rPr spc="-14"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-</a:t>
            </a:r>
            <a:r>
              <a:rPr spc="-23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702544" y="2123842"/>
            <a:ext cx="247491" cy="156754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77150" y="0"/>
                </a:moveTo>
                <a:lnTo>
                  <a:pt x="38113" y="14788"/>
                </a:lnTo>
                <a:lnTo>
                  <a:pt x="10484" y="45455"/>
                </a:lnTo>
                <a:lnTo>
                  <a:pt x="0" y="86264"/>
                </a:lnTo>
                <a:lnTo>
                  <a:pt x="182" y="91795"/>
                </a:lnTo>
                <a:lnTo>
                  <a:pt x="12041" y="129055"/>
                </a:lnTo>
                <a:lnTo>
                  <a:pt x="40389" y="157156"/>
                </a:lnTo>
                <a:lnTo>
                  <a:pt x="82374" y="171375"/>
                </a:lnTo>
                <a:lnTo>
                  <a:pt x="98907" y="172213"/>
                </a:lnTo>
                <a:lnTo>
                  <a:pt x="112437" y="169064"/>
                </a:lnTo>
                <a:lnTo>
                  <a:pt x="147165" y="147663"/>
                </a:lnTo>
                <a:lnTo>
                  <a:pt x="168891" y="112095"/>
                </a:lnTo>
                <a:lnTo>
                  <a:pt x="173478" y="82904"/>
                </a:lnTo>
                <a:lnTo>
                  <a:pt x="171834" y="69458"/>
                </a:lnTo>
                <a:lnTo>
                  <a:pt x="154756" y="33814"/>
                </a:lnTo>
                <a:lnTo>
                  <a:pt x="122073" y="9028"/>
                </a:lnTo>
                <a:lnTo>
                  <a:pt x="7715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63332" y="2148225"/>
            <a:ext cx="84905" cy="108345"/>
          </a:xfrm>
          <a:custGeom>
            <a:avLst/>
            <a:gdLst/>
            <a:ahLst/>
            <a:cxnLst/>
            <a:rect l="l" t="t" r="r" b="b"/>
            <a:pathLst>
              <a:path w="59690" h="11938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79197"/>
                </a:lnTo>
                <a:lnTo>
                  <a:pt x="0" y="118808"/>
                </a:lnTo>
                <a:lnTo>
                  <a:pt x="59372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014481" y="2071715"/>
            <a:ext cx="10000360" cy="1361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800" b="1" spc="-185" dirty="0">
                <a:latin typeface="Arial"/>
                <a:cs typeface="Arial"/>
              </a:rPr>
              <a:t>L</a:t>
            </a:r>
            <a:r>
              <a:rPr sz="2800" b="1" spc="-14" dirty="0">
                <a:latin typeface="Arial"/>
                <a:cs typeface="Arial"/>
              </a:rPr>
              <a:t>T</a:t>
            </a:r>
            <a:r>
              <a:rPr sz="2800" b="1" spc="-18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09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185" dirty="0">
                <a:latin typeface="Arial"/>
                <a:cs typeface="Arial"/>
              </a:rPr>
              <a:t>L</a:t>
            </a:r>
            <a:r>
              <a:rPr sz="2800" b="1" spc="-14" dirty="0">
                <a:latin typeface="Arial"/>
                <a:cs typeface="Arial"/>
              </a:rPr>
              <a:t>T</a:t>
            </a:r>
            <a:r>
              <a:rPr sz="2800" b="1" spc="-18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27" dirty="0">
                <a:latin typeface="Arial"/>
                <a:cs typeface="Arial"/>
              </a:rPr>
              <a:t>d</a:t>
            </a:r>
            <a:r>
              <a:rPr sz="2800" b="1" spc="5" dirty="0">
                <a:latin typeface="Arial"/>
                <a:cs typeface="Arial"/>
              </a:rPr>
              <a:t>va</a:t>
            </a:r>
            <a:r>
              <a:rPr sz="2800" b="1" spc="-27" dirty="0">
                <a:latin typeface="Arial"/>
                <a:cs typeface="Arial"/>
              </a:rPr>
              <a:t>n</a:t>
            </a:r>
            <a:r>
              <a:rPr sz="2800" b="1" spc="5" dirty="0">
                <a:latin typeface="Arial"/>
                <a:cs typeface="Arial"/>
              </a:rPr>
              <a:t>ce</a:t>
            </a:r>
            <a:r>
              <a:rPr sz="2800" b="1" spc="-27" dirty="0">
                <a:latin typeface="Arial"/>
                <a:cs typeface="Arial"/>
              </a:rPr>
              <a:t>d</a:t>
            </a:r>
            <a:r>
              <a:rPr sz="2800" b="1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334269" marR="4611" indent="-310640">
              <a:lnSpc>
                <a:spcPct val="99900"/>
              </a:lnSpc>
              <a:spcBef>
                <a:spcPts val="1516"/>
              </a:spcBef>
              <a:buClr>
                <a:srgbClr val="3399FF"/>
              </a:buClr>
              <a:buFont typeface="Arial"/>
              <a:buChar char="•"/>
              <a:tabLst>
                <a:tab pos="334845" algn="l"/>
              </a:tabLst>
            </a:pPr>
            <a:r>
              <a:rPr sz="2400" b="1" spc="-163" dirty="0">
                <a:latin typeface="Arial"/>
                <a:cs typeface="Arial"/>
              </a:rPr>
              <a:t>L</a:t>
            </a:r>
            <a:r>
              <a:rPr sz="2400" b="1" spc="-14" dirty="0">
                <a:latin typeface="Arial"/>
                <a:cs typeface="Arial"/>
              </a:rPr>
              <a:t>TE-A</a:t>
            </a:r>
            <a:r>
              <a:rPr sz="2400" b="1" spc="-5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incorporates</a:t>
            </a:r>
            <a:r>
              <a:rPr sz="2400" b="1" spc="32" dirty="0"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higher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order</a:t>
            </a:r>
            <a:r>
              <a:rPr sz="24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sz="2400" b="1" spc="-23" dirty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sz="2400" b="1" spc="-18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(4</a:t>
            </a:r>
            <a:r>
              <a:rPr sz="2400" b="1" spc="-18" dirty="0">
                <a:latin typeface="Malgun Gothic"/>
                <a:cs typeface="Malgun Gothic"/>
              </a:rPr>
              <a:t>×</a:t>
            </a:r>
            <a:r>
              <a:rPr sz="2400" b="1" spc="-14" dirty="0">
                <a:latin typeface="Arial"/>
                <a:cs typeface="Arial"/>
              </a:rPr>
              <a:t>4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be</a:t>
            </a:r>
            <a:r>
              <a:rPr sz="2400" b="1" spc="-36" dirty="0">
                <a:latin typeface="Arial"/>
                <a:cs typeface="Arial"/>
              </a:rPr>
              <a:t>y</a:t>
            </a:r>
            <a:r>
              <a:rPr sz="2400" b="1" spc="-14" dirty="0">
                <a:latin typeface="Arial"/>
                <a:cs typeface="Arial"/>
              </a:rPr>
              <a:t>ond)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and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allo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s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multiple carr</a:t>
            </a:r>
            <a:r>
              <a:rPr sz="2400" b="1" spc="-9" dirty="0">
                <a:solidFill>
                  <a:srgbClr val="FF6600"/>
                </a:solidFill>
                <a:latin typeface="Arial"/>
                <a:cs typeface="Arial"/>
              </a:rPr>
              <a:t>ie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rs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to</a:t>
            </a:r>
            <a:r>
              <a:rPr sz="2400" b="1" spc="14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be</a:t>
            </a:r>
            <a:r>
              <a:rPr sz="2400" b="1" spc="9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F6600"/>
                </a:solidFill>
                <a:latin typeface="Arial"/>
                <a:cs typeface="Arial"/>
              </a:rPr>
              <a:t>bonded</a:t>
            </a:r>
            <a:r>
              <a:rPr sz="2400" b="1" spc="23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into</a:t>
            </a:r>
            <a:r>
              <a:rPr sz="2400" b="1" spc="23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single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st</a:t>
            </a:r>
            <a:r>
              <a:rPr sz="2400" b="1" spc="-14" dirty="0">
                <a:latin typeface="Arial"/>
                <a:cs typeface="Arial"/>
              </a:rPr>
              <a:t>ream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07919" y="3457825"/>
            <a:ext cx="2100057" cy="1969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88401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7919" y="1351970"/>
            <a:ext cx="974043" cy="29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945930" y="1990901"/>
            <a:ext cx="10520855" cy="291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35" marR="4611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pc="-18"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Ho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-14" dirty="0">
                <a:latin typeface="Arial"/>
                <a:cs typeface="Arial"/>
              </a:rPr>
              <a:t>ma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an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-91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A.</a:t>
            </a:r>
            <a:r>
              <a:rPr spc="-27" dirty="0">
                <a:latin typeface="Arial"/>
                <a:cs typeface="Arial"/>
              </a:rPr>
              <a:t> </a:t>
            </a:r>
            <a:r>
              <a:rPr spc="-185"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sk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-9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H</a:t>
            </a:r>
            <a:r>
              <a:rPr i="1" spc="-14" dirty="0">
                <a:latin typeface="Arial"/>
                <a:cs typeface="Arial"/>
              </a:rPr>
              <a:t>S</a:t>
            </a:r>
            <a:r>
              <a:rPr i="1" spc="-18" dirty="0">
                <a:latin typeface="Arial"/>
                <a:cs typeface="Arial"/>
              </a:rPr>
              <a:t>D</a:t>
            </a:r>
            <a:r>
              <a:rPr i="1" spc="-136" dirty="0">
                <a:latin typeface="Arial"/>
                <a:cs typeface="Arial"/>
              </a:rPr>
              <a:t>P</a:t>
            </a:r>
            <a:r>
              <a:rPr i="1" spc="-14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/</a:t>
            </a:r>
            <a:r>
              <a:rPr i="1" spc="-18" dirty="0">
                <a:latin typeface="Arial"/>
                <a:cs typeface="Arial"/>
              </a:rPr>
              <a:t>H</a:t>
            </a:r>
            <a:r>
              <a:rPr i="1" spc="-14" dirty="0">
                <a:latin typeface="Arial"/>
                <a:cs typeface="Arial"/>
              </a:rPr>
              <a:t>S</a:t>
            </a:r>
            <a:r>
              <a:rPr i="1" spc="-18" dirty="0">
                <a:latin typeface="Arial"/>
                <a:cs typeface="Arial"/>
              </a:rPr>
              <a:t>U</a:t>
            </a:r>
            <a:r>
              <a:rPr i="1" spc="-136" dirty="0">
                <a:latin typeface="Arial"/>
                <a:cs typeface="Arial"/>
              </a:rPr>
              <a:t>P</a:t>
            </a:r>
            <a:r>
              <a:rPr i="1" spc="-14" dirty="0">
                <a:latin typeface="Arial"/>
                <a:cs typeface="Arial"/>
              </a:rPr>
              <a:t>A</a:t>
            </a:r>
            <a:r>
              <a:rPr i="1" spc="-5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f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r</a:t>
            </a:r>
            <a:r>
              <a:rPr i="1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U</a:t>
            </a:r>
            <a:r>
              <a:rPr i="1" spc="-14" dirty="0">
                <a:latin typeface="Arial"/>
                <a:cs typeface="Arial"/>
              </a:rPr>
              <a:t>M</a:t>
            </a:r>
            <a:r>
              <a:rPr i="1" spc="-9" dirty="0">
                <a:latin typeface="Arial"/>
                <a:cs typeface="Arial"/>
              </a:rPr>
              <a:t>TS: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H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g</a:t>
            </a:r>
            <a:r>
              <a:rPr i="1" spc="-9" dirty="0">
                <a:latin typeface="Arial"/>
                <a:cs typeface="Arial"/>
              </a:rPr>
              <a:t>h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14" dirty="0">
                <a:latin typeface="Arial"/>
                <a:cs typeface="Arial"/>
              </a:rPr>
              <a:t>S</a:t>
            </a:r>
            <a:r>
              <a:rPr i="1" spc="-18" dirty="0">
                <a:latin typeface="Arial"/>
                <a:cs typeface="Arial"/>
              </a:rPr>
              <a:t>pee</a:t>
            </a:r>
            <a:r>
              <a:rPr i="1" spc="-9" dirty="0">
                <a:latin typeface="Arial"/>
                <a:cs typeface="Arial"/>
              </a:rPr>
              <a:t>d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Rad</a:t>
            </a:r>
            <a:r>
              <a:rPr i="1" spc="-9" dirty="0">
                <a:latin typeface="Arial"/>
                <a:cs typeface="Arial"/>
              </a:rPr>
              <a:t>io</a:t>
            </a:r>
            <a:r>
              <a:rPr i="1" spc="-50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Acc</a:t>
            </a:r>
            <a:r>
              <a:rPr i="1" spc="-18" dirty="0">
                <a:latin typeface="Arial"/>
                <a:cs typeface="Arial"/>
              </a:rPr>
              <a:t>e</a:t>
            </a:r>
            <a:r>
              <a:rPr i="1" spc="-9" dirty="0">
                <a:latin typeface="Arial"/>
                <a:cs typeface="Arial"/>
              </a:rPr>
              <a:t>ss</a:t>
            </a:r>
            <a:r>
              <a:rPr i="1" dirty="0">
                <a:latin typeface="Arial"/>
                <a:cs typeface="Arial"/>
              </a:rPr>
              <a:t> f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r M</a:t>
            </a:r>
            <a:r>
              <a:rPr i="1" spc="-18" dirty="0">
                <a:latin typeface="Arial"/>
                <a:cs typeface="Arial"/>
              </a:rPr>
              <a:t>ob</a:t>
            </a:r>
            <a:r>
              <a:rPr i="1" spc="-9" dirty="0">
                <a:latin typeface="Arial"/>
                <a:cs typeface="Arial"/>
              </a:rPr>
              <a:t>ile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Co</a:t>
            </a:r>
            <a:r>
              <a:rPr i="1" spc="-27" dirty="0">
                <a:latin typeface="Arial"/>
                <a:cs typeface="Arial"/>
              </a:rPr>
              <a:t>mm</a:t>
            </a:r>
            <a:r>
              <a:rPr i="1" spc="-18" dirty="0">
                <a:latin typeface="Arial"/>
                <a:cs typeface="Arial"/>
              </a:rPr>
              <a:t>un</a:t>
            </a:r>
            <a:r>
              <a:rPr i="1" spc="-9" dirty="0">
                <a:latin typeface="Arial"/>
                <a:cs typeface="Arial"/>
              </a:rPr>
              <a:t>ic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on</a:t>
            </a:r>
            <a:r>
              <a:rPr i="1" spc="-9" dirty="0">
                <a:latin typeface="Arial"/>
                <a:cs typeface="Arial"/>
              </a:rPr>
              <a:t>s.</a:t>
            </a:r>
            <a:r>
              <a:rPr i="1" spc="50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J</a:t>
            </a:r>
            <a:r>
              <a:rPr spc="-18" dirty="0">
                <a:latin typeface="Arial"/>
                <a:cs typeface="Arial"/>
              </a:rPr>
              <a:t>oh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W</a:t>
            </a:r>
            <a:r>
              <a:rPr spc="-9" dirty="0">
                <a:latin typeface="Arial"/>
                <a:cs typeface="Arial"/>
              </a:rPr>
              <a:t>il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&amp;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on</a:t>
            </a:r>
            <a:r>
              <a:rPr spc="-9" dirty="0">
                <a:latin typeface="Arial"/>
                <a:cs typeface="Arial"/>
              </a:rPr>
              <a:t>s,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2007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67135" marR="1305955" indent="-155608">
              <a:lnSpc>
                <a:spcPts val="1960"/>
              </a:lnSpc>
              <a:spcBef>
                <a:spcPts val="64"/>
              </a:spcBef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pc="-9" dirty="0">
                <a:latin typeface="Arial"/>
                <a:cs typeface="Arial"/>
              </a:rPr>
              <a:t>A.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M</a:t>
            </a:r>
            <a:r>
              <a:rPr spc="-9" dirty="0">
                <a:latin typeface="Arial"/>
                <a:cs typeface="Arial"/>
              </a:rPr>
              <a:t>is</a:t>
            </a:r>
            <a:r>
              <a:rPr spc="-18" dirty="0">
                <a:latin typeface="Arial"/>
                <a:cs typeface="Arial"/>
              </a:rPr>
              <a:t>h</a:t>
            </a:r>
            <a:r>
              <a:rPr spc="-9" dirty="0">
                <a:latin typeface="Arial"/>
                <a:cs typeface="Arial"/>
              </a:rPr>
              <a:t>r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5" dirty="0">
                <a:latin typeface="Arial"/>
                <a:cs typeface="Arial"/>
              </a:rPr>
              <a:t> </a:t>
            </a:r>
            <a:r>
              <a:rPr i="1" spc="-14" dirty="0">
                <a:latin typeface="Arial"/>
                <a:cs typeface="Arial"/>
              </a:rPr>
              <a:t>A</a:t>
            </a:r>
            <a:r>
              <a:rPr i="1" spc="-18" dirty="0">
                <a:latin typeface="Arial"/>
                <a:cs typeface="Arial"/>
              </a:rPr>
              <a:t>d</a:t>
            </a:r>
            <a:r>
              <a:rPr i="1" spc="-9" dirty="0">
                <a:latin typeface="Arial"/>
                <a:cs typeface="Arial"/>
              </a:rPr>
              <a:t>v</a:t>
            </a:r>
            <a:r>
              <a:rPr i="1" spc="-18" dirty="0">
                <a:latin typeface="Arial"/>
                <a:cs typeface="Arial"/>
              </a:rPr>
              <a:t>an</a:t>
            </a:r>
            <a:r>
              <a:rPr i="1" spc="-9" dirty="0">
                <a:latin typeface="Arial"/>
                <a:cs typeface="Arial"/>
              </a:rPr>
              <a:t>c</a:t>
            </a:r>
            <a:r>
              <a:rPr i="1" spc="-18" dirty="0">
                <a:latin typeface="Arial"/>
                <a:cs typeface="Arial"/>
              </a:rPr>
              <a:t>e</a:t>
            </a:r>
            <a:r>
              <a:rPr i="1" spc="-9" dirty="0">
                <a:latin typeface="Arial"/>
                <a:cs typeface="Arial"/>
              </a:rPr>
              <a:t>d</a:t>
            </a:r>
            <a:r>
              <a:rPr i="1" spc="18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Ce</a:t>
            </a:r>
            <a:r>
              <a:rPr i="1" spc="-9" dirty="0">
                <a:latin typeface="Arial"/>
                <a:cs typeface="Arial"/>
              </a:rPr>
              <a:t>ll</a:t>
            </a:r>
            <a:r>
              <a:rPr i="1" spc="-18" dirty="0">
                <a:latin typeface="Arial"/>
                <a:cs typeface="Arial"/>
              </a:rPr>
              <a:t>u</a:t>
            </a:r>
            <a:r>
              <a:rPr i="1" spc="-9" dirty="0">
                <a:latin typeface="Arial"/>
                <a:cs typeface="Arial"/>
              </a:rPr>
              <a:t>l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spc="-9" dirty="0">
                <a:latin typeface="Arial"/>
                <a:cs typeface="Arial"/>
              </a:rPr>
              <a:t>r</a:t>
            </a:r>
            <a:r>
              <a:rPr i="1" spc="23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Ne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w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rk </a:t>
            </a:r>
            <a:r>
              <a:rPr i="1" spc="-14" dirty="0">
                <a:latin typeface="Arial"/>
                <a:cs typeface="Arial"/>
              </a:rPr>
              <a:t>P</a:t>
            </a:r>
            <a:r>
              <a:rPr i="1" spc="-9" dirty="0">
                <a:latin typeface="Arial"/>
                <a:cs typeface="Arial"/>
              </a:rPr>
              <a:t>l</a:t>
            </a:r>
            <a:r>
              <a:rPr i="1" spc="-18" dirty="0">
                <a:latin typeface="Arial"/>
                <a:cs typeface="Arial"/>
              </a:rPr>
              <a:t>ann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n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spc="18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an</a:t>
            </a:r>
            <a:r>
              <a:rPr i="1" spc="-9" dirty="0">
                <a:latin typeface="Arial"/>
                <a:cs typeface="Arial"/>
              </a:rPr>
              <a:t>d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O</a:t>
            </a:r>
            <a:r>
              <a:rPr i="1" spc="-18" dirty="0">
                <a:latin typeface="Arial"/>
                <a:cs typeface="Arial"/>
              </a:rPr>
              <a:t>p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27" dirty="0">
                <a:latin typeface="Arial"/>
                <a:cs typeface="Arial"/>
              </a:rPr>
              <a:t>m</a:t>
            </a:r>
            <a:r>
              <a:rPr i="1" spc="-9" dirty="0">
                <a:latin typeface="Arial"/>
                <a:cs typeface="Arial"/>
              </a:rPr>
              <a:t>is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on</a:t>
            </a:r>
            <a:r>
              <a:rPr i="1" spc="-5" dirty="0">
                <a:latin typeface="Arial"/>
                <a:cs typeface="Arial"/>
              </a:rPr>
              <a:t>: </a:t>
            </a:r>
            <a:r>
              <a:rPr i="1" spc="-18" dirty="0">
                <a:latin typeface="Arial"/>
                <a:cs typeface="Arial"/>
              </a:rPr>
              <a:t>2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dirty="0">
                <a:latin typeface="Arial"/>
                <a:cs typeface="Arial"/>
              </a:rPr>
              <a:t>/</a:t>
            </a:r>
            <a:r>
              <a:rPr i="1" spc="-18" dirty="0">
                <a:latin typeface="Arial"/>
                <a:cs typeface="Arial"/>
              </a:rPr>
              <a:t>2</a:t>
            </a:r>
            <a:r>
              <a:rPr i="1" dirty="0">
                <a:latin typeface="Arial"/>
                <a:cs typeface="Arial"/>
              </a:rPr>
              <a:t>.</a:t>
            </a:r>
            <a:r>
              <a:rPr i="1" spc="-18" dirty="0">
                <a:latin typeface="Arial"/>
                <a:cs typeface="Arial"/>
              </a:rPr>
              <a:t>5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dirty="0">
                <a:latin typeface="Arial"/>
                <a:cs typeface="Arial"/>
              </a:rPr>
              <a:t>/</a:t>
            </a:r>
            <a:r>
              <a:rPr i="1" spc="-18" dirty="0">
                <a:latin typeface="Arial"/>
                <a:cs typeface="Arial"/>
              </a:rPr>
              <a:t>3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dirty="0">
                <a:latin typeface="Arial"/>
                <a:cs typeface="Arial"/>
              </a:rPr>
              <a:t>...</a:t>
            </a:r>
            <a:r>
              <a:rPr i="1" spc="-14" dirty="0">
                <a:latin typeface="Arial"/>
                <a:cs typeface="Arial"/>
              </a:rPr>
              <a:t>Ev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l</a:t>
            </a:r>
            <a:r>
              <a:rPr i="1" spc="-18" dirty="0">
                <a:latin typeface="Arial"/>
                <a:cs typeface="Arial"/>
              </a:rPr>
              <a:t>u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n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o</a:t>
            </a:r>
            <a:r>
              <a:rPr i="1" spc="-14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4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spc="-5" dirty="0">
                <a:latin typeface="Arial"/>
                <a:cs typeface="Arial"/>
              </a:rPr>
              <a:t>.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J</a:t>
            </a:r>
            <a:r>
              <a:rPr spc="-18" dirty="0">
                <a:latin typeface="Arial"/>
                <a:cs typeface="Arial"/>
              </a:rPr>
              <a:t>oh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W</a:t>
            </a:r>
            <a:r>
              <a:rPr spc="-9" dirty="0">
                <a:latin typeface="Arial"/>
                <a:cs typeface="Arial"/>
              </a:rPr>
              <a:t>il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y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&amp;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on</a:t>
            </a:r>
            <a:r>
              <a:rPr spc="-9" dirty="0">
                <a:latin typeface="Arial"/>
                <a:cs typeface="Arial"/>
              </a:rPr>
              <a:t>s,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2006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67135" marR="684099" indent="-155608">
              <a:lnSpc>
                <a:spcPts val="1960"/>
              </a:lnSpc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pc="-9" dirty="0">
                <a:latin typeface="Arial"/>
                <a:cs typeface="Arial"/>
              </a:rPr>
              <a:t>A.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M</a:t>
            </a:r>
            <a:r>
              <a:rPr spc="-9" dirty="0">
                <a:latin typeface="Arial"/>
                <a:cs typeface="Arial"/>
              </a:rPr>
              <a:t>is</a:t>
            </a:r>
            <a:r>
              <a:rPr spc="-18" dirty="0">
                <a:latin typeface="Arial"/>
                <a:cs typeface="Arial"/>
              </a:rPr>
              <a:t>h</a:t>
            </a:r>
            <a:r>
              <a:rPr spc="-9" dirty="0">
                <a:latin typeface="Arial"/>
                <a:cs typeface="Arial"/>
              </a:rPr>
              <a:t>r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5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F</a:t>
            </a:r>
            <a:r>
              <a:rPr i="1" spc="-18" dirty="0">
                <a:latin typeface="Arial"/>
                <a:cs typeface="Arial"/>
              </a:rPr>
              <a:t>unda</a:t>
            </a:r>
            <a:r>
              <a:rPr i="1" spc="-27" dirty="0">
                <a:latin typeface="Arial"/>
                <a:cs typeface="Arial"/>
              </a:rPr>
              <a:t>m</a:t>
            </a:r>
            <a:r>
              <a:rPr i="1" spc="-18" dirty="0">
                <a:latin typeface="Arial"/>
                <a:cs typeface="Arial"/>
              </a:rPr>
              <a:t>en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spc="-9" dirty="0">
                <a:latin typeface="Arial"/>
                <a:cs typeface="Arial"/>
              </a:rPr>
              <a:t>ls</a:t>
            </a:r>
            <a:r>
              <a:rPr i="1" spc="32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5" dirty="0">
                <a:latin typeface="Arial"/>
                <a:cs typeface="Arial"/>
              </a:rPr>
              <a:t>f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Ce</a:t>
            </a:r>
            <a:r>
              <a:rPr i="1" spc="-9" dirty="0">
                <a:latin typeface="Arial"/>
                <a:cs typeface="Arial"/>
              </a:rPr>
              <a:t>ll</a:t>
            </a:r>
            <a:r>
              <a:rPr i="1" spc="-18" dirty="0">
                <a:latin typeface="Arial"/>
                <a:cs typeface="Arial"/>
              </a:rPr>
              <a:t>u</a:t>
            </a:r>
            <a:r>
              <a:rPr i="1" spc="-9" dirty="0">
                <a:latin typeface="Arial"/>
                <a:cs typeface="Arial"/>
              </a:rPr>
              <a:t>l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spc="-9" dirty="0">
                <a:latin typeface="Arial"/>
                <a:cs typeface="Arial"/>
              </a:rPr>
              <a:t>r</a:t>
            </a:r>
            <a:r>
              <a:rPr i="1" spc="23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Ne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w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rk </a:t>
            </a:r>
            <a:r>
              <a:rPr i="1" spc="-14" dirty="0">
                <a:latin typeface="Arial"/>
                <a:cs typeface="Arial"/>
              </a:rPr>
              <a:t>P</a:t>
            </a:r>
            <a:r>
              <a:rPr i="1" spc="-9" dirty="0">
                <a:latin typeface="Arial"/>
                <a:cs typeface="Arial"/>
              </a:rPr>
              <a:t>l</a:t>
            </a:r>
            <a:r>
              <a:rPr i="1" spc="-18" dirty="0">
                <a:latin typeface="Arial"/>
                <a:cs typeface="Arial"/>
              </a:rPr>
              <a:t>ann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n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spc="18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an</a:t>
            </a:r>
            <a:r>
              <a:rPr i="1" spc="-9" dirty="0">
                <a:latin typeface="Arial"/>
                <a:cs typeface="Arial"/>
              </a:rPr>
              <a:t>d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O</a:t>
            </a:r>
            <a:r>
              <a:rPr i="1" spc="-18" dirty="0">
                <a:latin typeface="Arial"/>
                <a:cs typeface="Arial"/>
              </a:rPr>
              <a:t>p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27" dirty="0">
                <a:latin typeface="Arial"/>
                <a:cs typeface="Arial"/>
              </a:rPr>
              <a:t>m</a:t>
            </a:r>
            <a:r>
              <a:rPr i="1" spc="-9" dirty="0">
                <a:latin typeface="Arial"/>
                <a:cs typeface="Arial"/>
              </a:rPr>
              <a:t>is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on</a:t>
            </a:r>
            <a:r>
              <a:rPr i="1" spc="-5" dirty="0">
                <a:latin typeface="Arial"/>
                <a:cs typeface="Arial"/>
              </a:rPr>
              <a:t>: </a:t>
            </a:r>
            <a:r>
              <a:rPr i="1" spc="-18" dirty="0">
                <a:latin typeface="Arial"/>
                <a:cs typeface="Arial"/>
              </a:rPr>
              <a:t>2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dirty="0">
                <a:latin typeface="Arial"/>
                <a:cs typeface="Arial"/>
              </a:rPr>
              <a:t>/</a:t>
            </a:r>
            <a:r>
              <a:rPr i="1" spc="-18" dirty="0">
                <a:latin typeface="Arial"/>
                <a:cs typeface="Arial"/>
              </a:rPr>
              <a:t>2</a:t>
            </a:r>
            <a:r>
              <a:rPr i="1" dirty="0">
                <a:latin typeface="Arial"/>
                <a:cs typeface="Arial"/>
              </a:rPr>
              <a:t>.</a:t>
            </a:r>
            <a:r>
              <a:rPr i="1" spc="-18" dirty="0">
                <a:latin typeface="Arial"/>
                <a:cs typeface="Arial"/>
              </a:rPr>
              <a:t>5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dirty="0">
                <a:latin typeface="Arial"/>
                <a:cs typeface="Arial"/>
              </a:rPr>
              <a:t>/</a:t>
            </a:r>
            <a:r>
              <a:rPr i="1" spc="-18" dirty="0">
                <a:latin typeface="Arial"/>
                <a:cs typeface="Arial"/>
              </a:rPr>
              <a:t>3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dirty="0">
                <a:latin typeface="Arial"/>
                <a:cs typeface="Arial"/>
              </a:rPr>
              <a:t>...</a:t>
            </a:r>
            <a:r>
              <a:rPr i="1" spc="-14" dirty="0">
                <a:latin typeface="Arial"/>
                <a:cs typeface="Arial"/>
              </a:rPr>
              <a:t>Ev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l</a:t>
            </a:r>
            <a:r>
              <a:rPr i="1" spc="-18" dirty="0">
                <a:latin typeface="Arial"/>
                <a:cs typeface="Arial"/>
              </a:rPr>
              <a:t>u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n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o</a:t>
            </a:r>
            <a:r>
              <a:rPr i="1" spc="-14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4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spc="-5" dirty="0">
                <a:latin typeface="Arial"/>
                <a:cs typeface="Arial"/>
              </a:rPr>
              <a:t>.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J</a:t>
            </a:r>
            <a:r>
              <a:rPr spc="-18" dirty="0">
                <a:latin typeface="Arial"/>
                <a:cs typeface="Arial"/>
              </a:rPr>
              <a:t>oh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W</a:t>
            </a:r>
            <a:r>
              <a:rPr spc="-9" dirty="0">
                <a:latin typeface="Arial"/>
                <a:cs typeface="Arial"/>
              </a:rPr>
              <a:t>il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y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&amp;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on</a:t>
            </a:r>
            <a:r>
              <a:rPr spc="-9" dirty="0">
                <a:latin typeface="Arial"/>
                <a:cs typeface="Arial"/>
              </a:rPr>
              <a:t>s,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2004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67135" marR="201138" indent="-155608">
              <a:lnSpc>
                <a:spcPts val="1960"/>
              </a:lnSpc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pc="-18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ee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22"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. </a:t>
            </a:r>
            <a:r>
              <a:rPr spc="-9" dirty="0">
                <a:latin typeface="Arial"/>
                <a:cs typeface="Arial"/>
              </a:rPr>
              <a:t>G</a:t>
            </a:r>
            <a:r>
              <a:rPr spc="-18" dirty="0">
                <a:latin typeface="Arial"/>
                <a:cs typeface="Arial"/>
              </a:rPr>
              <a:t>ou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-18"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an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Lee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5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spc="-14" dirty="0">
                <a:latin typeface="Arial"/>
                <a:cs typeface="Arial"/>
              </a:rPr>
              <a:t>SM,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c</a:t>
            </a:r>
            <a:r>
              <a:rPr i="1" spc="-18" dirty="0">
                <a:latin typeface="Arial"/>
                <a:cs typeface="Arial"/>
              </a:rPr>
              <a:t>d</a:t>
            </a:r>
            <a:r>
              <a:rPr i="1" spc="-27" dirty="0">
                <a:latin typeface="Arial"/>
                <a:cs typeface="Arial"/>
              </a:rPr>
              <a:t>m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spc="-9" dirty="0">
                <a:latin typeface="Arial"/>
                <a:cs typeface="Arial"/>
              </a:rPr>
              <a:t>O</a:t>
            </a:r>
            <a:r>
              <a:rPr i="1" spc="-18" dirty="0">
                <a:latin typeface="Arial"/>
                <a:cs typeface="Arial"/>
              </a:rPr>
              <a:t>n</a:t>
            </a:r>
            <a:r>
              <a:rPr i="1" spc="-9" dirty="0">
                <a:latin typeface="Arial"/>
                <a:cs typeface="Arial"/>
              </a:rPr>
              <a:t>e</a:t>
            </a:r>
            <a:r>
              <a:rPr i="1" spc="18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an</a:t>
            </a:r>
            <a:r>
              <a:rPr i="1" spc="-9" dirty="0">
                <a:latin typeface="Arial"/>
                <a:cs typeface="Arial"/>
              </a:rPr>
              <a:t>d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3</a:t>
            </a:r>
            <a:r>
              <a:rPr i="1" spc="-14" dirty="0">
                <a:latin typeface="Arial"/>
                <a:cs typeface="Arial"/>
              </a:rPr>
              <a:t>G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Sys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18" dirty="0">
                <a:latin typeface="Arial"/>
                <a:cs typeface="Arial"/>
              </a:rPr>
              <a:t>e</a:t>
            </a:r>
            <a:r>
              <a:rPr i="1" spc="-27" dirty="0">
                <a:latin typeface="Arial"/>
                <a:cs typeface="Arial"/>
              </a:rPr>
              <a:t>m</a:t>
            </a:r>
            <a:r>
              <a:rPr i="1" spc="-9" dirty="0">
                <a:latin typeface="Arial"/>
                <a:cs typeface="Arial"/>
              </a:rPr>
              <a:t>s.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J</a:t>
            </a:r>
            <a:r>
              <a:rPr spc="-18" dirty="0">
                <a:latin typeface="Arial"/>
                <a:cs typeface="Arial"/>
              </a:rPr>
              <a:t>oh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W</a:t>
            </a:r>
            <a:r>
              <a:rPr spc="-9" dirty="0">
                <a:latin typeface="Arial"/>
                <a:cs typeface="Arial"/>
              </a:rPr>
              <a:t>il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&amp;</a:t>
            </a:r>
            <a:r>
              <a:rPr spc="-9" dirty="0">
                <a:latin typeface="Arial"/>
                <a:cs typeface="Arial"/>
              </a:rPr>
              <a:t> S</a:t>
            </a:r>
            <a:r>
              <a:rPr spc="-18" dirty="0">
                <a:latin typeface="Arial"/>
                <a:cs typeface="Arial"/>
              </a:rPr>
              <a:t>on</a:t>
            </a:r>
            <a:r>
              <a:rPr spc="-9" dirty="0">
                <a:latin typeface="Arial"/>
                <a:cs typeface="Arial"/>
              </a:rPr>
              <a:t>s,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2000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67135" indent="-155608">
              <a:lnSpc>
                <a:spcPts val="1892"/>
              </a:lnSpc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pc="-9" dirty="0">
                <a:latin typeface="Arial"/>
                <a:cs typeface="Arial"/>
              </a:rPr>
              <a:t>J.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K</a:t>
            </a:r>
            <a:r>
              <a:rPr spc="-18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r</a:t>
            </a:r>
            <a:r>
              <a:rPr spc="-18" dirty="0">
                <a:latin typeface="Arial"/>
                <a:cs typeface="Arial"/>
              </a:rPr>
              <a:t>honen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27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n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r</a:t>
            </a:r>
            <a:r>
              <a:rPr i="1" spc="-18" dirty="0">
                <a:latin typeface="Arial"/>
                <a:cs typeface="Arial"/>
              </a:rPr>
              <a:t>odu</a:t>
            </a:r>
            <a:r>
              <a:rPr i="1" spc="-9" dirty="0">
                <a:latin typeface="Arial"/>
                <a:cs typeface="Arial"/>
              </a:rPr>
              <a:t>c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n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o</a:t>
            </a:r>
            <a:r>
              <a:rPr i="1" spc="-14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3</a:t>
            </a:r>
            <a:r>
              <a:rPr i="1" spc="-14" dirty="0">
                <a:latin typeface="Arial"/>
                <a:cs typeface="Arial"/>
              </a:rPr>
              <a:t>G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spc="-14" dirty="0">
                <a:latin typeface="Arial"/>
                <a:cs typeface="Arial"/>
              </a:rPr>
              <a:t>M</a:t>
            </a:r>
            <a:r>
              <a:rPr i="1" spc="-18" dirty="0">
                <a:latin typeface="Arial"/>
                <a:cs typeface="Arial"/>
              </a:rPr>
              <a:t>ob</a:t>
            </a:r>
            <a:r>
              <a:rPr i="1" spc="-9" dirty="0">
                <a:latin typeface="Arial"/>
                <a:cs typeface="Arial"/>
              </a:rPr>
              <a:t>ile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Co</a:t>
            </a:r>
            <a:r>
              <a:rPr i="1" spc="-27" dirty="0">
                <a:latin typeface="Arial"/>
                <a:cs typeface="Arial"/>
              </a:rPr>
              <a:t>mm</a:t>
            </a:r>
            <a:r>
              <a:rPr i="1" spc="-18" dirty="0">
                <a:latin typeface="Arial"/>
                <a:cs typeface="Arial"/>
              </a:rPr>
              <a:t>un</a:t>
            </a:r>
            <a:r>
              <a:rPr i="1" spc="-9" dirty="0">
                <a:latin typeface="Arial"/>
                <a:cs typeface="Arial"/>
              </a:rPr>
              <a:t>ic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on</a:t>
            </a:r>
            <a:r>
              <a:rPr i="1" spc="-9"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-36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Ar</a:t>
            </a:r>
            <a:r>
              <a:rPr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ch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Hou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18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2003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67135" marR="182695" indent="-155608"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pc="-18"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.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Ho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-14" dirty="0">
                <a:latin typeface="Arial"/>
                <a:cs typeface="Arial"/>
              </a:rPr>
              <a:t>ma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an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-91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A.</a:t>
            </a:r>
            <a:r>
              <a:rPr spc="-27" dirty="0">
                <a:latin typeface="Arial"/>
                <a:cs typeface="Arial"/>
              </a:rPr>
              <a:t> </a:t>
            </a:r>
            <a:r>
              <a:rPr spc="-185" dirty="0">
                <a:latin typeface="Arial"/>
                <a:cs typeface="Arial"/>
              </a:rPr>
              <a:t>T</a:t>
            </a:r>
            <a:r>
              <a:rPr spc="-18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sk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-9" dirty="0">
                <a:latin typeface="Arial"/>
                <a:cs typeface="Arial"/>
              </a:rPr>
              <a:t> </a:t>
            </a:r>
            <a:r>
              <a:rPr i="1" spc="-14" dirty="0">
                <a:latin typeface="Arial"/>
                <a:cs typeface="Arial"/>
              </a:rPr>
              <a:t>W</a:t>
            </a:r>
            <a:r>
              <a:rPr i="1" spc="-18" dirty="0">
                <a:latin typeface="Arial"/>
                <a:cs typeface="Arial"/>
              </a:rPr>
              <a:t>CD</a:t>
            </a:r>
            <a:r>
              <a:rPr i="1" spc="-14" dirty="0">
                <a:latin typeface="Arial"/>
                <a:cs typeface="Arial"/>
              </a:rPr>
              <a:t>MA</a:t>
            </a:r>
            <a:r>
              <a:rPr i="1" spc="-5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f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r </a:t>
            </a:r>
            <a:r>
              <a:rPr i="1" spc="-18" dirty="0">
                <a:latin typeface="Arial"/>
                <a:cs typeface="Arial"/>
              </a:rPr>
              <a:t>U</a:t>
            </a:r>
            <a:r>
              <a:rPr i="1" spc="-14" dirty="0">
                <a:latin typeface="Arial"/>
                <a:cs typeface="Arial"/>
              </a:rPr>
              <a:t>M</a:t>
            </a:r>
            <a:r>
              <a:rPr i="1" spc="-9" dirty="0">
                <a:latin typeface="Arial"/>
                <a:cs typeface="Arial"/>
              </a:rPr>
              <a:t>TS: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Rad</a:t>
            </a:r>
            <a:r>
              <a:rPr i="1" spc="-9" dirty="0">
                <a:latin typeface="Arial"/>
                <a:cs typeface="Arial"/>
              </a:rPr>
              <a:t>io</a:t>
            </a:r>
            <a:r>
              <a:rPr i="1" spc="-50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Acc</a:t>
            </a:r>
            <a:r>
              <a:rPr i="1" spc="-18" dirty="0">
                <a:latin typeface="Arial"/>
                <a:cs typeface="Arial"/>
              </a:rPr>
              <a:t>e</a:t>
            </a:r>
            <a:r>
              <a:rPr i="1" spc="-9" dirty="0">
                <a:latin typeface="Arial"/>
                <a:cs typeface="Arial"/>
              </a:rPr>
              <a:t>ss</a:t>
            </a:r>
            <a:r>
              <a:rPr i="1" dirty="0">
                <a:latin typeface="Arial"/>
                <a:cs typeface="Arial"/>
              </a:rPr>
              <a:t> f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r T</a:t>
            </a:r>
            <a:r>
              <a:rPr i="1" spc="-18" dirty="0">
                <a:latin typeface="Arial"/>
                <a:cs typeface="Arial"/>
              </a:rPr>
              <a:t>h</a:t>
            </a:r>
            <a:r>
              <a:rPr i="1" spc="-9" dirty="0">
                <a:latin typeface="Arial"/>
                <a:cs typeface="Arial"/>
              </a:rPr>
              <a:t>ird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G</a:t>
            </a:r>
            <a:r>
              <a:rPr i="1" spc="-18" dirty="0">
                <a:latin typeface="Arial"/>
                <a:cs typeface="Arial"/>
              </a:rPr>
              <a:t>ene</a:t>
            </a:r>
            <a:r>
              <a:rPr i="1" spc="-9" dirty="0">
                <a:latin typeface="Arial"/>
                <a:cs typeface="Arial"/>
              </a:rPr>
              <a:t>r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</a:t>
            </a:r>
            <a:r>
              <a:rPr i="1" spc="-9" dirty="0">
                <a:latin typeface="Arial"/>
                <a:cs typeface="Arial"/>
              </a:rPr>
              <a:t>n M</a:t>
            </a:r>
            <a:r>
              <a:rPr i="1" spc="-18" dirty="0">
                <a:latin typeface="Arial"/>
                <a:cs typeface="Arial"/>
              </a:rPr>
              <a:t>ob</a:t>
            </a:r>
            <a:r>
              <a:rPr i="1" spc="-9" dirty="0">
                <a:latin typeface="Arial"/>
                <a:cs typeface="Arial"/>
              </a:rPr>
              <a:t>ile</a:t>
            </a:r>
            <a:r>
              <a:rPr i="1" spc="9" dirty="0">
                <a:latin typeface="Arial"/>
                <a:cs typeface="Arial"/>
              </a:rPr>
              <a:t> </a:t>
            </a:r>
            <a:r>
              <a:rPr i="1" spc="-18" dirty="0">
                <a:latin typeface="Arial"/>
                <a:cs typeface="Arial"/>
              </a:rPr>
              <a:t>Co</a:t>
            </a:r>
            <a:r>
              <a:rPr i="1" spc="-27" dirty="0">
                <a:latin typeface="Arial"/>
                <a:cs typeface="Arial"/>
              </a:rPr>
              <a:t>mm</a:t>
            </a:r>
            <a:r>
              <a:rPr i="1" spc="-18" dirty="0">
                <a:latin typeface="Arial"/>
                <a:cs typeface="Arial"/>
              </a:rPr>
              <a:t>un</a:t>
            </a:r>
            <a:r>
              <a:rPr i="1" spc="-9" dirty="0">
                <a:latin typeface="Arial"/>
                <a:cs typeface="Arial"/>
              </a:rPr>
              <a:t>ic</a:t>
            </a:r>
            <a:r>
              <a:rPr i="1" spc="-18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9" dirty="0">
                <a:latin typeface="Arial"/>
                <a:cs typeface="Arial"/>
              </a:rPr>
              <a:t>i</a:t>
            </a:r>
            <a:r>
              <a:rPr i="1" spc="-18" dirty="0">
                <a:latin typeface="Arial"/>
                <a:cs typeface="Arial"/>
              </a:rPr>
              <a:t>on</a:t>
            </a:r>
            <a:r>
              <a:rPr i="1" spc="-9" dirty="0">
                <a:latin typeface="Arial"/>
                <a:cs typeface="Arial"/>
              </a:rPr>
              <a:t>s.</a:t>
            </a:r>
            <a:r>
              <a:rPr i="1" spc="50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J</a:t>
            </a:r>
            <a:r>
              <a:rPr spc="-18" dirty="0">
                <a:latin typeface="Arial"/>
                <a:cs typeface="Arial"/>
              </a:rPr>
              <a:t>oh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W</a:t>
            </a:r>
            <a:r>
              <a:rPr spc="-9" dirty="0">
                <a:latin typeface="Arial"/>
                <a:cs typeface="Arial"/>
              </a:rPr>
              <a:t>il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&amp;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on</a:t>
            </a:r>
            <a:r>
              <a:rPr spc="-9" dirty="0">
                <a:latin typeface="Arial"/>
                <a:cs typeface="Arial"/>
              </a:rPr>
              <a:t>s,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2000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67135" marR="352712" indent="-155608">
              <a:lnSpc>
                <a:spcPts val="1960"/>
              </a:lnSpc>
              <a:spcBef>
                <a:spcPts val="64"/>
              </a:spcBef>
              <a:buClr>
                <a:srgbClr val="3399FF"/>
              </a:buClr>
              <a:buFont typeface="Arial"/>
              <a:buChar char="•"/>
              <a:tabLst>
                <a:tab pos="167711" algn="l"/>
              </a:tabLst>
            </a:pPr>
            <a:r>
              <a:rPr spc="-9" dirty="0">
                <a:latin typeface="Arial"/>
                <a:cs typeface="Arial"/>
              </a:rPr>
              <a:t>“</a:t>
            </a:r>
            <a:r>
              <a:rPr spc="-18" dirty="0">
                <a:latin typeface="Arial"/>
                <a:cs typeface="Arial"/>
              </a:rPr>
              <a:t>H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-136" dirty="0">
                <a:latin typeface="Arial"/>
                <a:cs typeface="Arial"/>
              </a:rPr>
              <a:t>P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-86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Ev</a:t>
            </a:r>
            <a:r>
              <a:rPr spc="-18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-18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t</a:t>
            </a:r>
            <a:r>
              <a:rPr spc="-9" dirty="0">
                <a:latin typeface="Arial"/>
                <a:cs typeface="Arial"/>
              </a:rPr>
              <a:t>i</a:t>
            </a:r>
            <a:r>
              <a:rPr spc="-18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b</a:t>
            </a:r>
            <a:r>
              <a:rPr spc="-9" dirty="0">
                <a:latin typeface="Arial"/>
                <a:cs typeface="Arial"/>
              </a:rPr>
              <a:t>ri</a:t>
            </a:r>
            <a:r>
              <a:rPr spc="-18" dirty="0">
                <a:latin typeface="Arial"/>
                <a:cs typeface="Arial"/>
              </a:rPr>
              <a:t>ng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ob</a:t>
            </a:r>
            <a:r>
              <a:rPr spc="-9" dirty="0">
                <a:latin typeface="Arial"/>
                <a:cs typeface="Arial"/>
              </a:rPr>
              <a:t>ile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Br</a:t>
            </a:r>
            <a:r>
              <a:rPr spc="-18" dirty="0">
                <a:latin typeface="Arial"/>
                <a:cs typeface="Arial"/>
              </a:rPr>
              <a:t>oadban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1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Con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-18" dirty="0">
                <a:latin typeface="Arial"/>
                <a:cs typeface="Arial"/>
              </a:rPr>
              <a:t>u</a:t>
            </a:r>
            <a:r>
              <a:rPr spc="-14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r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ss</a:t>
            </a:r>
            <a:r>
              <a:rPr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M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rk</a:t>
            </a:r>
            <a:r>
              <a:rPr spc="-18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t</a:t>
            </a:r>
            <a:r>
              <a:rPr spc="-9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,</a:t>
            </a:r>
            <a:r>
              <a:rPr spc="-9" dirty="0">
                <a:latin typeface="Arial"/>
                <a:cs typeface="Arial"/>
              </a:rPr>
              <a:t>”</a:t>
            </a:r>
            <a:r>
              <a:rPr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No</a:t>
            </a:r>
            <a:r>
              <a:rPr spc="-9" dirty="0">
                <a:latin typeface="Arial"/>
                <a:cs typeface="Arial"/>
              </a:rPr>
              <a:t>ki</a:t>
            </a:r>
            <a:r>
              <a:rPr spc="-18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, </a:t>
            </a:r>
            <a:r>
              <a:rPr spc="-14" dirty="0">
                <a:latin typeface="Arial"/>
                <a:cs typeface="Arial"/>
              </a:rPr>
              <a:t>W</a:t>
            </a:r>
            <a:r>
              <a:rPr spc="-18" dirty="0">
                <a:latin typeface="Arial"/>
                <a:cs typeface="Arial"/>
              </a:rPr>
              <a:t>h</a:t>
            </a:r>
            <a:r>
              <a:rPr spc="-9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t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P</a:t>
            </a:r>
            <a:r>
              <a:rPr spc="-18" dirty="0">
                <a:latin typeface="Arial"/>
                <a:cs typeface="Arial"/>
              </a:rPr>
              <a:t>ape</a:t>
            </a:r>
            <a:r>
              <a:rPr spc="-100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2008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0015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18" dirty="0">
                <a:latin typeface="Arial"/>
                <a:cs typeface="Arial"/>
              </a:rPr>
              <a:t>Re</a:t>
            </a:r>
            <a:r>
              <a:rPr spc="-14" dirty="0">
                <a:latin typeface="Arial"/>
                <a:cs typeface="Arial"/>
              </a:rPr>
              <a:t>f</a:t>
            </a:r>
            <a:r>
              <a:rPr spc="-18" dirty="0">
                <a:latin typeface="Arial"/>
                <a:cs typeface="Arial"/>
              </a:rPr>
              <a:t>ere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-18" dirty="0">
                <a:latin typeface="Arial"/>
                <a:cs typeface="Arial"/>
              </a:rPr>
              <a:t>ces</a:t>
            </a:r>
          </a:p>
        </p:txBody>
      </p:sp>
    </p:spTree>
    <p:extLst>
      <p:ext uri="{BB962C8B-B14F-4D97-AF65-F5344CB8AC3E}">
        <p14:creationId xmlns:p14="http://schemas.microsoft.com/office/powerpoint/2010/main" val="266429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146" y="2705325"/>
            <a:ext cx="5978251" cy="1837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2094" y="1343163"/>
            <a:ext cx="401740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obil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23" b="1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723" b="1" i="1" spc="-32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5965" y="2166759"/>
            <a:ext cx="141021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H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ndo</a:t>
            </a:r>
            <a:r>
              <a:rPr sz="2360" b="1" spc="5" dirty="0">
                <a:latin typeface="Arial"/>
                <a:cs typeface="Arial"/>
              </a:rPr>
              <a:t>ve</a:t>
            </a:r>
            <a:r>
              <a:rPr sz="2360" b="1" dirty="0">
                <a:latin typeface="Arial"/>
                <a:cs typeface="Arial"/>
              </a:rPr>
              <a:t>r</a:t>
            </a:r>
            <a:endParaRPr sz="236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77742" y="2219321"/>
            <a:ext cx="161941" cy="155602"/>
          </a:xfrm>
          <a:custGeom>
            <a:avLst/>
            <a:gdLst/>
            <a:ahLst/>
            <a:cxnLst/>
            <a:rect l="l" t="t" r="r" b="b"/>
            <a:pathLst>
              <a:path w="178434" h="171450">
                <a:moveTo>
                  <a:pt x="77215" y="0"/>
                </a:moveTo>
                <a:lnTo>
                  <a:pt x="37863" y="14680"/>
                </a:lnTo>
                <a:lnTo>
                  <a:pt x="10352" y="44999"/>
                </a:lnTo>
                <a:lnTo>
                  <a:pt x="0" y="86165"/>
                </a:lnTo>
                <a:lnTo>
                  <a:pt x="783" y="97583"/>
                </a:lnTo>
                <a:lnTo>
                  <a:pt x="16236" y="135307"/>
                </a:lnTo>
                <a:lnTo>
                  <a:pt x="47809" y="161582"/>
                </a:lnTo>
                <a:lnTo>
                  <a:pt x="90683" y="171429"/>
                </a:lnTo>
                <a:lnTo>
                  <a:pt x="105062" y="169997"/>
                </a:lnTo>
                <a:lnTo>
                  <a:pt x="142651" y="153798"/>
                </a:lnTo>
                <a:lnTo>
                  <a:pt x="168412" y="122365"/>
                </a:lnTo>
                <a:lnTo>
                  <a:pt x="177833" y="79070"/>
                </a:lnTo>
                <a:lnTo>
                  <a:pt x="175702" y="65833"/>
                </a:lnTo>
                <a:lnTo>
                  <a:pt x="157630" y="31489"/>
                </a:lnTo>
                <a:lnTo>
                  <a:pt x="123972" y="8240"/>
                </a:lnTo>
                <a:lnTo>
                  <a:pt x="77215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238530" y="2242220"/>
            <a:ext cx="55325" cy="109497"/>
          </a:xfrm>
          <a:custGeom>
            <a:avLst/>
            <a:gdLst/>
            <a:ahLst/>
            <a:cxnLst/>
            <a:rect l="l" t="t" r="r" b="b"/>
            <a:pathLst>
              <a:path w="60959" h="120650">
                <a:moveTo>
                  <a:pt x="1524" y="0"/>
                </a:moveTo>
                <a:lnTo>
                  <a:pt x="1524" y="39611"/>
                </a:lnTo>
                <a:lnTo>
                  <a:pt x="21310" y="59410"/>
                </a:lnTo>
                <a:lnTo>
                  <a:pt x="1524" y="80733"/>
                </a:lnTo>
                <a:lnTo>
                  <a:pt x="0" y="120332"/>
                </a:lnTo>
                <a:lnTo>
                  <a:pt x="60896" y="59410"/>
                </a:lnTo>
                <a:lnTo>
                  <a:pt x="1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90815" y="6197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obil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e</a:t>
            </a:r>
            <a:r>
              <a:rPr kumimoji="0" lang="en-US" sz="4400" b="1" i="0" u="none" strike="noStrike" kern="120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 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Co</a:t>
            </a:r>
            <a:r>
              <a:rPr kumimoji="0" lang="en-US" sz="4400" b="1" i="0" u="none" strike="noStrike" kern="1200" cap="none" spc="-32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uni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ca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tion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s Handover</a:t>
            </a:r>
            <a:endParaRPr kumimoji="0" lang="en-US" sz="4400" b="1" i="0" u="none" strike="noStrike" kern="1200" cap="none" spc="-18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13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9218" y="2573998"/>
            <a:ext cx="5976868" cy="1837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2094" y="1343163"/>
            <a:ext cx="401740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obil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23" b="1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723" b="1" i="1" spc="-32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6440" y="2136514"/>
            <a:ext cx="141021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H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ndo</a:t>
            </a:r>
            <a:r>
              <a:rPr sz="2360" b="1" spc="5" dirty="0">
                <a:latin typeface="Arial"/>
                <a:cs typeface="Arial"/>
              </a:rPr>
              <a:t>ve</a:t>
            </a:r>
            <a:r>
              <a:rPr sz="2360" b="1" dirty="0">
                <a:latin typeface="Arial"/>
                <a:cs typeface="Arial"/>
              </a:rPr>
              <a:t>r</a:t>
            </a:r>
            <a:endParaRPr sz="236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7866" y="2189046"/>
            <a:ext cx="161941" cy="157331"/>
          </a:xfrm>
          <a:custGeom>
            <a:avLst/>
            <a:gdLst/>
            <a:ahLst/>
            <a:cxnLst/>
            <a:rect l="l" t="t" r="r" b="b"/>
            <a:pathLst>
              <a:path w="178434" h="173355">
                <a:moveTo>
                  <a:pt x="77257" y="0"/>
                </a:moveTo>
                <a:lnTo>
                  <a:pt x="37621" y="14938"/>
                </a:lnTo>
                <a:lnTo>
                  <a:pt x="10226" y="45163"/>
                </a:lnTo>
                <a:lnTo>
                  <a:pt x="0" y="86009"/>
                </a:lnTo>
                <a:lnTo>
                  <a:pt x="1113" y="99628"/>
                </a:lnTo>
                <a:lnTo>
                  <a:pt x="17189" y="136818"/>
                </a:lnTo>
                <a:lnTo>
                  <a:pt x="49007" y="162952"/>
                </a:lnTo>
                <a:lnTo>
                  <a:pt x="92243" y="172806"/>
                </a:lnTo>
                <a:lnTo>
                  <a:pt x="106213" y="171305"/>
                </a:lnTo>
                <a:lnTo>
                  <a:pt x="143013" y="154575"/>
                </a:lnTo>
                <a:lnTo>
                  <a:pt x="168463" y="122484"/>
                </a:lnTo>
                <a:lnTo>
                  <a:pt x="177829" y="78859"/>
                </a:lnTo>
                <a:lnTo>
                  <a:pt x="175691" y="65631"/>
                </a:lnTo>
                <a:lnTo>
                  <a:pt x="157612" y="31325"/>
                </a:lnTo>
                <a:lnTo>
                  <a:pt x="123970" y="8140"/>
                </a:lnTo>
                <a:lnTo>
                  <a:pt x="77257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110038" y="2211814"/>
            <a:ext cx="55325" cy="109497"/>
          </a:xfrm>
          <a:custGeom>
            <a:avLst/>
            <a:gdLst/>
            <a:ahLst/>
            <a:cxnLst/>
            <a:rect l="l" t="t" r="r" b="b"/>
            <a:pathLst>
              <a:path w="60959" h="120650">
                <a:moveTo>
                  <a:pt x="0" y="0"/>
                </a:moveTo>
                <a:lnTo>
                  <a:pt x="0" y="39598"/>
                </a:lnTo>
                <a:lnTo>
                  <a:pt x="19799" y="59397"/>
                </a:lnTo>
                <a:lnTo>
                  <a:pt x="0" y="80721"/>
                </a:lnTo>
                <a:lnTo>
                  <a:pt x="0" y="120332"/>
                </a:lnTo>
                <a:lnTo>
                  <a:pt x="60896" y="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90815" y="6197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obil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e</a:t>
            </a:r>
            <a:r>
              <a:rPr kumimoji="0" lang="en-US" sz="4400" b="1" i="0" u="none" strike="noStrike" kern="120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 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Co</a:t>
            </a:r>
            <a:r>
              <a:rPr kumimoji="0" lang="en-US" sz="4400" b="1" i="0" u="none" strike="noStrike" kern="1200" cap="none" spc="-32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uni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ca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tion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s Handover</a:t>
            </a:r>
            <a:endParaRPr kumimoji="0" lang="en-US" sz="4400" b="1" i="0" u="none" strike="noStrike" kern="1200" cap="none" spc="-18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64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7901" y="2768914"/>
            <a:ext cx="5989304" cy="183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2094" y="1343163"/>
            <a:ext cx="401740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obil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23" b="1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723" b="1" i="1" spc="-32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1200" y="2166759"/>
            <a:ext cx="141021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H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ndo</a:t>
            </a:r>
            <a:r>
              <a:rPr sz="2360" b="1" spc="5" dirty="0">
                <a:latin typeface="Arial"/>
                <a:cs typeface="Arial"/>
              </a:rPr>
              <a:t>ve</a:t>
            </a:r>
            <a:r>
              <a:rPr sz="2360" b="1" dirty="0">
                <a:latin typeface="Arial"/>
                <a:cs typeface="Arial"/>
              </a:rPr>
              <a:t>r</a:t>
            </a:r>
            <a:endParaRPr sz="236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2804" y="2219452"/>
            <a:ext cx="161941" cy="155602"/>
          </a:xfrm>
          <a:custGeom>
            <a:avLst/>
            <a:gdLst/>
            <a:ahLst/>
            <a:cxnLst/>
            <a:rect l="l" t="t" r="r" b="b"/>
            <a:pathLst>
              <a:path w="178434" h="171450">
                <a:moveTo>
                  <a:pt x="77248" y="0"/>
                </a:moveTo>
                <a:lnTo>
                  <a:pt x="37616" y="14944"/>
                </a:lnTo>
                <a:lnTo>
                  <a:pt x="10225" y="45174"/>
                </a:lnTo>
                <a:lnTo>
                  <a:pt x="0" y="86020"/>
                </a:lnTo>
                <a:lnTo>
                  <a:pt x="815" y="97665"/>
                </a:lnTo>
                <a:lnTo>
                  <a:pt x="16347" y="135283"/>
                </a:lnTo>
                <a:lnTo>
                  <a:pt x="47994" y="161479"/>
                </a:lnTo>
                <a:lnTo>
                  <a:pt x="91013" y="171305"/>
                </a:lnTo>
                <a:lnTo>
                  <a:pt x="105156" y="170023"/>
                </a:lnTo>
                <a:lnTo>
                  <a:pt x="142462" y="154029"/>
                </a:lnTo>
                <a:lnTo>
                  <a:pt x="168306" y="122493"/>
                </a:lnTo>
                <a:lnTo>
                  <a:pt x="177827" y="78853"/>
                </a:lnTo>
                <a:lnTo>
                  <a:pt x="175688" y="65627"/>
                </a:lnTo>
                <a:lnTo>
                  <a:pt x="157605" y="31324"/>
                </a:lnTo>
                <a:lnTo>
                  <a:pt x="123962" y="8139"/>
                </a:lnTo>
                <a:lnTo>
                  <a:pt x="77248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174976" y="2242220"/>
            <a:ext cx="54172" cy="109497"/>
          </a:xfrm>
          <a:custGeom>
            <a:avLst/>
            <a:gdLst/>
            <a:ahLst/>
            <a:cxnLst/>
            <a:rect l="l" t="t" r="r" b="b"/>
            <a:pathLst>
              <a:path w="59690" h="120650">
                <a:moveTo>
                  <a:pt x="0" y="0"/>
                </a:moveTo>
                <a:lnTo>
                  <a:pt x="0" y="39611"/>
                </a:lnTo>
                <a:lnTo>
                  <a:pt x="19786" y="59410"/>
                </a:lnTo>
                <a:lnTo>
                  <a:pt x="0" y="80733"/>
                </a:lnTo>
                <a:lnTo>
                  <a:pt x="0" y="120332"/>
                </a:lnTo>
                <a:lnTo>
                  <a:pt x="59372" y="59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90815" y="6197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obil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e</a:t>
            </a:r>
            <a:r>
              <a:rPr kumimoji="0" lang="en-US" sz="4400" b="1" i="0" u="none" strike="noStrike" kern="120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 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Co</a:t>
            </a:r>
            <a:r>
              <a:rPr kumimoji="0" lang="en-US" sz="4400" b="1" i="0" u="none" strike="noStrike" kern="1200" cap="none" spc="-32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uni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ca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tion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s Handover</a:t>
            </a:r>
            <a:endParaRPr kumimoji="0" lang="en-US" sz="4400" b="1" i="0" u="none" strike="noStrike" kern="1200" cap="none" spc="-18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0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2038" y="2768914"/>
            <a:ext cx="5985155" cy="183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2094" y="1343163"/>
            <a:ext cx="401740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obil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23" b="1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723" b="1" i="1" spc="-32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2420" y="2166759"/>
            <a:ext cx="141021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H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ndo</a:t>
            </a:r>
            <a:r>
              <a:rPr sz="2360" b="1" spc="5" dirty="0">
                <a:latin typeface="Arial"/>
                <a:cs typeface="Arial"/>
              </a:rPr>
              <a:t>ve</a:t>
            </a:r>
            <a:r>
              <a:rPr sz="2360" b="1" dirty="0">
                <a:latin typeface="Arial"/>
                <a:cs typeface="Arial"/>
              </a:rPr>
              <a:t>r</a:t>
            </a:r>
            <a:endParaRPr sz="236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83793" y="2219452"/>
            <a:ext cx="161941" cy="155602"/>
          </a:xfrm>
          <a:custGeom>
            <a:avLst/>
            <a:gdLst/>
            <a:ahLst/>
            <a:cxnLst/>
            <a:rect l="l" t="t" r="r" b="b"/>
            <a:pathLst>
              <a:path w="178434" h="171450">
                <a:moveTo>
                  <a:pt x="77245" y="0"/>
                </a:moveTo>
                <a:lnTo>
                  <a:pt x="37611" y="14944"/>
                </a:lnTo>
                <a:lnTo>
                  <a:pt x="10222" y="45174"/>
                </a:lnTo>
                <a:lnTo>
                  <a:pt x="0" y="86020"/>
                </a:lnTo>
                <a:lnTo>
                  <a:pt x="813" y="97653"/>
                </a:lnTo>
                <a:lnTo>
                  <a:pt x="16337" y="135276"/>
                </a:lnTo>
                <a:lnTo>
                  <a:pt x="47979" y="161477"/>
                </a:lnTo>
                <a:lnTo>
                  <a:pt x="90997" y="171306"/>
                </a:lnTo>
                <a:lnTo>
                  <a:pt x="105142" y="170025"/>
                </a:lnTo>
                <a:lnTo>
                  <a:pt x="142450" y="154035"/>
                </a:lnTo>
                <a:lnTo>
                  <a:pt x="168294" y="122500"/>
                </a:lnTo>
                <a:lnTo>
                  <a:pt x="177815" y="78861"/>
                </a:lnTo>
                <a:lnTo>
                  <a:pt x="175677" y="65634"/>
                </a:lnTo>
                <a:lnTo>
                  <a:pt x="157600" y="31328"/>
                </a:lnTo>
                <a:lnTo>
                  <a:pt x="123961" y="8140"/>
                </a:lnTo>
                <a:lnTo>
                  <a:pt x="77245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145964" y="2242220"/>
            <a:ext cx="55325" cy="109497"/>
          </a:xfrm>
          <a:custGeom>
            <a:avLst/>
            <a:gdLst/>
            <a:ahLst/>
            <a:cxnLst/>
            <a:rect l="l" t="t" r="r" b="b"/>
            <a:pathLst>
              <a:path w="60959" h="120650">
                <a:moveTo>
                  <a:pt x="1524" y="0"/>
                </a:moveTo>
                <a:lnTo>
                  <a:pt x="0" y="39611"/>
                </a:lnTo>
                <a:lnTo>
                  <a:pt x="21310" y="59410"/>
                </a:lnTo>
                <a:lnTo>
                  <a:pt x="0" y="80733"/>
                </a:lnTo>
                <a:lnTo>
                  <a:pt x="0" y="120332"/>
                </a:lnTo>
                <a:lnTo>
                  <a:pt x="60896" y="59410"/>
                </a:lnTo>
                <a:lnTo>
                  <a:pt x="1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90815" y="6197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obil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e</a:t>
            </a:r>
            <a:r>
              <a:rPr kumimoji="0" lang="en-US" sz="4400" b="1" i="0" u="none" strike="noStrike" kern="120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 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Co</a:t>
            </a:r>
            <a:r>
              <a:rPr kumimoji="0" lang="en-US" sz="4400" b="1" i="0" u="none" strike="noStrike" kern="1200" cap="none" spc="-32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uni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ca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tion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s Handover</a:t>
            </a:r>
            <a:endParaRPr kumimoji="0" lang="en-US" sz="4400" b="1" i="0" u="none" strike="noStrike" kern="1200" cap="none" spc="-18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26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2038" y="2445436"/>
            <a:ext cx="5985155" cy="1837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182094" y="1343163"/>
            <a:ext cx="4017405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723" b="1" i="1" spc="-5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obil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23" b="1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723" b="1" i="1" spc="-32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723" b="1" i="1" spc="-14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723" b="1" i="1" spc="-18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72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2420" y="2083229"/>
            <a:ext cx="1410212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360" b="1" dirty="0">
                <a:latin typeface="Arial"/>
                <a:cs typeface="Arial"/>
              </a:rPr>
              <a:t>H</a:t>
            </a:r>
            <a:r>
              <a:rPr sz="2360" b="1" spc="5" dirty="0">
                <a:latin typeface="Arial"/>
                <a:cs typeface="Arial"/>
              </a:rPr>
              <a:t>a</a:t>
            </a:r>
            <a:r>
              <a:rPr sz="2360" b="1" spc="-14" dirty="0">
                <a:latin typeface="Arial"/>
                <a:cs typeface="Arial"/>
              </a:rPr>
              <a:t>ndo</a:t>
            </a:r>
            <a:r>
              <a:rPr sz="2360" b="1" spc="5" dirty="0">
                <a:latin typeface="Arial"/>
                <a:cs typeface="Arial"/>
              </a:rPr>
              <a:t>ve</a:t>
            </a:r>
            <a:r>
              <a:rPr sz="2360" b="1" dirty="0">
                <a:latin typeface="Arial"/>
                <a:cs typeface="Arial"/>
              </a:rPr>
              <a:t>r</a:t>
            </a:r>
            <a:endParaRPr sz="236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83793" y="2136383"/>
            <a:ext cx="161941" cy="155602"/>
          </a:xfrm>
          <a:custGeom>
            <a:avLst/>
            <a:gdLst/>
            <a:ahLst/>
            <a:cxnLst/>
            <a:rect l="l" t="t" r="r" b="b"/>
            <a:pathLst>
              <a:path w="178434" h="171450">
                <a:moveTo>
                  <a:pt x="78374" y="0"/>
                </a:moveTo>
                <a:lnTo>
                  <a:pt x="38197" y="14603"/>
                </a:lnTo>
                <a:lnTo>
                  <a:pt x="10390" y="44500"/>
                </a:lnTo>
                <a:lnTo>
                  <a:pt x="0" y="84637"/>
                </a:lnTo>
                <a:lnTo>
                  <a:pt x="897" y="97219"/>
                </a:lnTo>
                <a:lnTo>
                  <a:pt x="16527" y="135379"/>
                </a:lnTo>
                <a:lnTo>
                  <a:pt x="47942" y="161664"/>
                </a:lnTo>
                <a:lnTo>
                  <a:pt x="90360" y="171452"/>
                </a:lnTo>
                <a:lnTo>
                  <a:pt x="104594" y="170258"/>
                </a:lnTo>
                <a:lnTo>
                  <a:pt x="142174" y="154431"/>
                </a:lnTo>
                <a:lnTo>
                  <a:pt x="168260" y="123030"/>
                </a:lnTo>
                <a:lnTo>
                  <a:pt x="177956" y="79645"/>
                </a:lnTo>
                <a:lnTo>
                  <a:pt x="176081" y="66492"/>
                </a:lnTo>
                <a:lnTo>
                  <a:pt x="158453" y="32035"/>
                </a:lnTo>
                <a:lnTo>
                  <a:pt x="124964" y="8436"/>
                </a:lnTo>
                <a:lnTo>
                  <a:pt x="7837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145964" y="2159279"/>
            <a:ext cx="55325" cy="109497"/>
          </a:xfrm>
          <a:custGeom>
            <a:avLst/>
            <a:gdLst/>
            <a:ahLst/>
            <a:cxnLst/>
            <a:rect l="l" t="t" r="r" b="b"/>
            <a:pathLst>
              <a:path w="60959" h="120650">
                <a:moveTo>
                  <a:pt x="1524" y="0"/>
                </a:moveTo>
                <a:lnTo>
                  <a:pt x="0" y="39611"/>
                </a:lnTo>
                <a:lnTo>
                  <a:pt x="21310" y="59410"/>
                </a:lnTo>
                <a:lnTo>
                  <a:pt x="0" y="79209"/>
                </a:lnTo>
                <a:lnTo>
                  <a:pt x="0" y="120332"/>
                </a:lnTo>
                <a:lnTo>
                  <a:pt x="60896" y="59410"/>
                </a:lnTo>
                <a:lnTo>
                  <a:pt x="1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790815" y="6197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9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obil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e</a:t>
            </a:r>
            <a:r>
              <a:rPr kumimoji="0" lang="en-US" sz="4400" b="1" i="0" u="none" strike="noStrike" kern="120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 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Co</a:t>
            </a:r>
            <a:r>
              <a:rPr kumimoji="0" lang="en-US" sz="4400" b="1" i="0" u="none" strike="noStrike" kern="1200" cap="none" spc="-32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mm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uni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ca</a:t>
            </a:r>
            <a:r>
              <a:rPr kumimoji="0" lang="en-US" sz="4400" b="1" i="0" u="none" strike="noStrike" kern="1200" cap="none" spc="-14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tion</a:t>
            </a:r>
            <a:r>
              <a:rPr kumimoji="0" lang="en-US" sz="4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Malgun Gothic" panose="020B0503020000020004" pitchFamily="34" charset="-127"/>
                <a:cs typeface="Arial"/>
              </a:rPr>
              <a:t>s Handover</a:t>
            </a:r>
            <a:endParaRPr kumimoji="0" lang="en-US" sz="4400" b="1" i="0" u="none" strike="noStrike" kern="1200" cap="none" spc="-18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algun Gothic" panose="020B0503020000020004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21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1437</Words>
  <Application>Microsoft Office PowerPoint</Application>
  <PresentationFormat>Widescreen</PresentationFormat>
  <Paragraphs>294</Paragraphs>
  <Slides>44</Slides>
  <Notes>42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Malgun Gothic</vt:lpstr>
      <vt:lpstr>Arial</vt:lpstr>
      <vt:lpstr>Calibri</vt:lpstr>
      <vt:lpstr>Times New Roman</vt:lpstr>
      <vt:lpstr>Wingdings</vt:lpstr>
      <vt:lpstr>Office Theme</vt:lpstr>
      <vt:lpstr>Wireless Communication</vt:lpstr>
      <vt:lpstr>Wireless Communications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Mobile Communications Structure</vt:lpstr>
      <vt:lpstr>Mobile Communications</vt:lpstr>
      <vt:lpstr>List of Mobile Phone Generations</vt:lpstr>
      <vt:lpstr>Mobile Communication (2)</vt:lpstr>
      <vt:lpstr>AMPS</vt:lpstr>
      <vt:lpstr>GSM</vt:lpstr>
      <vt:lpstr>GSM</vt:lpstr>
      <vt:lpstr>GSM</vt:lpstr>
      <vt:lpstr>GSM</vt:lpstr>
      <vt:lpstr>GSM</vt:lpstr>
      <vt:lpstr>IS-95: cdmaOne</vt:lpstr>
      <vt:lpstr>IS-95: cdmaOne</vt:lpstr>
      <vt:lpstr>UMTS</vt:lpstr>
      <vt:lpstr>UMTS</vt:lpstr>
      <vt:lpstr>UMTS: WCDMA</vt:lpstr>
      <vt:lpstr>UMTS: WCDMA</vt:lpstr>
      <vt:lpstr>CDMA2000</vt:lpstr>
      <vt:lpstr>CDMA2000</vt:lpstr>
      <vt:lpstr>CDMA2000</vt:lpstr>
      <vt:lpstr>CDMA2000</vt:lpstr>
      <vt:lpstr>HSDPA</vt:lpstr>
      <vt:lpstr>HSDPA</vt:lpstr>
      <vt:lpstr>EV-DO Rev. A</vt:lpstr>
      <vt:lpstr>EV-DO Rev. A</vt:lpstr>
      <vt:lpstr>HSPA+</vt:lpstr>
      <vt:lpstr>HSPA+</vt:lpstr>
      <vt:lpstr>HSPA+</vt:lpstr>
      <vt:lpstr>EV-DO Rev B</vt:lpstr>
      <vt:lpstr>EV-DO Rev B</vt:lpstr>
      <vt:lpstr>EV-DO Rev B</vt:lpstr>
      <vt:lpstr>EV-DO Rev B</vt:lpstr>
      <vt:lpstr>EV-DO Rev B</vt:lpstr>
      <vt:lpstr>LTE-A</vt:lpstr>
      <vt:lpstr>LTE-A</vt:lpstr>
      <vt:lpstr>References</vt:lpstr>
    </vt:vector>
  </TitlesOfParts>
  <Company>Radford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39</cp:revision>
  <cp:lastPrinted>2016-10-10T17:15:33Z</cp:lastPrinted>
  <dcterms:created xsi:type="dcterms:W3CDTF">2016-08-29T17:01:34Z</dcterms:created>
  <dcterms:modified xsi:type="dcterms:W3CDTF">2016-10-10T17:50:01Z</dcterms:modified>
</cp:coreProperties>
</file>