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945" r:id="rId2"/>
  </p:sldMasterIdLst>
  <p:notesMasterIdLst>
    <p:notesMasterId r:id="rId78"/>
  </p:notesMasterIdLst>
  <p:handoutMasterIdLst>
    <p:handoutMasterId r:id="rId79"/>
  </p:handoutMasterIdLst>
  <p:sldIdLst>
    <p:sldId id="500" r:id="rId3"/>
    <p:sldId id="541" r:id="rId4"/>
    <p:sldId id="782" r:id="rId5"/>
    <p:sldId id="949" r:id="rId6"/>
    <p:sldId id="835" r:id="rId7"/>
    <p:sldId id="873" r:id="rId8"/>
    <p:sldId id="874" r:id="rId9"/>
    <p:sldId id="875" r:id="rId10"/>
    <p:sldId id="876" r:id="rId11"/>
    <p:sldId id="879" r:id="rId12"/>
    <p:sldId id="880" r:id="rId13"/>
    <p:sldId id="881" r:id="rId14"/>
    <p:sldId id="882" r:id="rId15"/>
    <p:sldId id="883" r:id="rId16"/>
    <p:sldId id="884" r:id="rId17"/>
    <p:sldId id="885" r:id="rId18"/>
    <p:sldId id="886" r:id="rId19"/>
    <p:sldId id="887" r:id="rId20"/>
    <p:sldId id="888" r:id="rId21"/>
    <p:sldId id="889" r:id="rId22"/>
    <p:sldId id="890" r:id="rId23"/>
    <p:sldId id="947" r:id="rId24"/>
    <p:sldId id="891" r:id="rId25"/>
    <p:sldId id="892" r:id="rId26"/>
    <p:sldId id="948" r:id="rId27"/>
    <p:sldId id="893" r:id="rId28"/>
    <p:sldId id="894" r:id="rId29"/>
    <p:sldId id="896" r:id="rId30"/>
    <p:sldId id="950" r:id="rId31"/>
    <p:sldId id="897" r:id="rId32"/>
    <p:sldId id="898" r:id="rId33"/>
    <p:sldId id="900" r:id="rId34"/>
    <p:sldId id="941" r:id="rId35"/>
    <p:sldId id="904" r:id="rId36"/>
    <p:sldId id="937" r:id="rId37"/>
    <p:sldId id="903" r:id="rId38"/>
    <p:sldId id="905" r:id="rId39"/>
    <p:sldId id="906" r:id="rId40"/>
    <p:sldId id="907" r:id="rId41"/>
    <p:sldId id="908" r:id="rId42"/>
    <p:sldId id="909" r:id="rId43"/>
    <p:sldId id="940" r:id="rId44"/>
    <p:sldId id="910" r:id="rId45"/>
    <p:sldId id="913" r:id="rId46"/>
    <p:sldId id="914" r:id="rId47"/>
    <p:sldId id="912" r:id="rId48"/>
    <p:sldId id="911" r:id="rId49"/>
    <p:sldId id="951" r:id="rId50"/>
    <p:sldId id="915" r:id="rId51"/>
    <p:sldId id="917" r:id="rId52"/>
    <p:sldId id="918" r:id="rId53"/>
    <p:sldId id="919" r:id="rId54"/>
    <p:sldId id="920" r:id="rId55"/>
    <p:sldId id="921" r:id="rId56"/>
    <p:sldId id="922" r:id="rId57"/>
    <p:sldId id="923" r:id="rId58"/>
    <p:sldId id="924" r:id="rId59"/>
    <p:sldId id="925" r:id="rId60"/>
    <p:sldId id="952" r:id="rId61"/>
    <p:sldId id="926" r:id="rId62"/>
    <p:sldId id="928" r:id="rId63"/>
    <p:sldId id="943" r:id="rId64"/>
    <p:sldId id="942" r:id="rId65"/>
    <p:sldId id="944" r:id="rId66"/>
    <p:sldId id="945" r:id="rId67"/>
    <p:sldId id="946" r:id="rId68"/>
    <p:sldId id="929" r:id="rId69"/>
    <p:sldId id="930" r:id="rId70"/>
    <p:sldId id="931" r:id="rId71"/>
    <p:sldId id="932" r:id="rId72"/>
    <p:sldId id="933" r:id="rId73"/>
    <p:sldId id="783" r:id="rId74"/>
    <p:sldId id="934" r:id="rId75"/>
    <p:sldId id="935" r:id="rId76"/>
    <p:sldId id="681" r:id="rId77"/>
  </p:sldIdLst>
  <p:sldSz cx="9144000" cy="6858000" type="screen4x3"/>
  <p:notesSz cx="7010400" cy="9296400"/>
  <p:defaultTextStyle>
    <a:defPPr>
      <a:defRPr lang="en-US"/>
    </a:defPPr>
    <a:lvl1pPr algn="ctr" rtl="0" eaLnBrk="0" fontAlgn="base" hangingPunct="0">
      <a:lnSpc>
        <a:spcPct val="90000"/>
      </a:lnSpc>
      <a:spcBef>
        <a:spcPct val="0"/>
      </a:spcBef>
      <a:spcAft>
        <a:spcPct val="0"/>
      </a:spcAft>
      <a:defRPr sz="2400"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ttoria deloulay" initials="vd" lastIdx="3" clrIdx="0"/>
  <p:cmAuthor id="1" name="carykell" initials="c"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0C0C4"/>
    <a:srgbClr val="678DC5"/>
    <a:srgbClr val="3E67A4"/>
    <a:srgbClr val="3E8DC5"/>
    <a:srgbClr val="5F5F65"/>
    <a:srgbClr val="7E7E8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59" autoAdjust="0"/>
    <p:restoredTop sz="85448" autoAdjust="0"/>
  </p:normalViewPr>
  <p:slideViewPr>
    <p:cSldViewPr snapToGrid="0">
      <p:cViewPr>
        <p:scale>
          <a:sx n="66" d="100"/>
          <a:sy n="66" d="100"/>
        </p:scale>
        <p:origin x="-2388" y="-390"/>
      </p:cViewPr>
      <p:guideLst>
        <p:guide orient="horz" pos="2160"/>
        <p:guide pos="2880"/>
      </p:guideLst>
    </p:cSldViewPr>
  </p:slideViewPr>
  <p:outlineViewPr>
    <p:cViewPr>
      <p:scale>
        <a:sx n="33" d="100"/>
        <a:sy n="33" d="100"/>
      </p:scale>
      <p:origin x="0" y="5022"/>
    </p:cViewPr>
  </p:outlineViewPr>
  <p:notesTextViewPr>
    <p:cViewPr>
      <p:scale>
        <a:sx n="125" d="100"/>
        <a:sy n="125" d="100"/>
      </p:scale>
      <p:origin x="0" y="0"/>
    </p:cViewPr>
  </p:notesTextViewPr>
  <p:sorterViewPr>
    <p:cViewPr>
      <p:scale>
        <a:sx n="100" d="100"/>
        <a:sy n="100" d="100"/>
      </p:scale>
      <p:origin x="0" y="7596"/>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11"/>
          <p:cNvSpPr>
            <a:spLocks noChangeArrowheads="1"/>
          </p:cNvSpPr>
          <p:nvPr/>
        </p:nvSpPr>
        <p:spPr bwMode="auto">
          <a:xfrm>
            <a:off x="6249988" y="8609013"/>
            <a:ext cx="449262" cy="212725"/>
          </a:xfrm>
          <a:prstGeom prst="rect">
            <a:avLst/>
          </a:prstGeom>
          <a:noFill/>
          <a:ln w="9525">
            <a:noFill/>
            <a:miter lim="800000"/>
            <a:headEnd/>
            <a:tailEnd/>
          </a:ln>
        </p:spPr>
        <p:txBody>
          <a:bodyPr wrap="none" anchor="ctr"/>
          <a:lstStyle/>
          <a:p>
            <a:pPr>
              <a:defRPr/>
            </a:pPr>
            <a:endParaRPr lang="en-US" dirty="0"/>
          </a:p>
        </p:txBody>
      </p:sp>
      <p:sp>
        <p:nvSpPr>
          <p:cNvPr id="97283" name="Rectangle 12"/>
          <p:cNvSpPr>
            <a:spLocks noChangeArrowheads="1"/>
          </p:cNvSpPr>
          <p:nvPr/>
        </p:nvSpPr>
        <p:spPr bwMode="auto">
          <a:xfrm>
            <a:off x="57150" y="8785225"/>
            <a:ext cx="2619375" cy="347663"/>
          </a:xfrm>
          <a:prstGeom prst="rect">
            <a:avLst/>
          </a:prstGeom>
          <a:noFill/>
          <a:ln w="9525">
            <a:noFill/>
            <a:miter lim="800000"/>
            <a:headEnd/>
            <a:tailEnd/>
          </a:ln>
        </p:spPr>
        <p:txBody>
          <a:bodyPr lIns="95667" tIns="50185" rIns="95667" bIns="50185">
            <a:spAutoFit/>
          </a:bodyPr>
          <a:lstStyle/>
          <a:p>
            <a:pPr algn="l" defTabSz="611188">
              <a:lnSpc>
                <a:spcPct val="100000"/>
              </a:lnSpc>
              <a:tabLst>
                <a:tab pos="2387600" algn="l"/>
                <a:tab pos="4830763" algn="l"/>
              </a:tabLst>
              <a:defRPr/>
            </a:pPr>
            <a:r>
              <a:rPr lang="en-US" sz="800" dirty="0"/>
              <a:t>© 2006, Cisco Systems, Inc. All rights reserved.</a:t>
            </a:r>
          </a:p>
          <a:p>
            <a:pPr algn="l" defTabSz="611188">
              <a:lnSpc>
                <a:spcPct val="100000"/>
              </a:lnSpc>
              <a:tabLst>
                <a:tab pos="2387600" algn="l"/>
                <a:tab pos="4830763" algn="l"/>
              </a:tabLst>
              <a:defRPr/>
            </a:pPr>
            <a:r>
              <a:rPr lang="en-US" sz="800" dirty="0"/>
              <a:t>Presentation_ID.scr</a:t>
            </a:r>
          </a:p>
        </p:txBody>
      </p:sp>
      <p:sp>
        <p:nvSpPr>
          <p:cNvPr id="97284"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p:spPr>
        <p:txBody>
          <a:bodyPr wrap="none" anchor="ctr"/>
          <a:lstStyle/>
          <a:p>
            <a:pPr>
              <a:defRPr/>
            </a:pPr>
            <a:endParaRPr lang="en-US" dirty="0"/>
          </a:p>
        </p:txBody>
      </p:sp>
      <p:sp>
        <p:nvSpPr>
          <p:cNvPr id="97285" name="Rectangle 14"/>
          <p:cNvSpPr>
            <a:spLocks noChangeArrowheads="1"/>
          </p:cNvSpPr>
          <p:nvPr/>
        </p:nvSpPr>
        <p:spPr bwMode="auto">
          <a:xfrm>
            <a:off x="5929313" y="8680450"/>
            <a:ext cx="812800" cy="287338"/>
          </a:xfrm>
          <a:prstGeom prst="rect">
            <a:avLst/>
          </a:prstGeom>
          <a:noFill/>
          <a:ln w="9525">
            <a:noFill/>
            <a:miter lim="800000"/>
            <a:headEnd/>
            <a:tailEnd/>
          </a:ln>
        </p:spPr>
        <p:txBody>
          <a:bodyPr lIns="18819" tIns="0" rIns="18819" bIns="0" anchor="b"/>
          <a:lstStyle/>
          <a:p>
            <a:pPr algn="r" defTabSz="903288">
              <a:lnSpc>
                <a:spcPct val="100000"/>
              </a:lnSpc>
              <a:defRPr/>
            </a:pPr>
            <a:fld id="{BCC1ECAD-6CE1-4897-9CEF-F2ECC9BEA19E}" type="slidenum">
              <a:rPr lang="en-US" sz="800"/>
              <a:pPr algn="r" defTabSz="903288">
                <a:lnSpc>
                  <a:spcPct val="100000"/>
                </a:lnSpc>
                <a:defRPr/>
              </a:pPr>
              <a:t>‹#›</a:t>
            </a:fld>
            <a:endParaRPr lang="en-US" sz="800" dirty="0"/>
          </a:p>
        </p:txBody>
      </p:sp>
    </p:spTree>
    <p:extLst>
      <p:ext uri="{BB962C8B-B14F-4D97-AF65-F5344CB8AC3E}">
        <p14:creationId xmlns:p14="http://schemas.microsoft.com/office/powerpoint/2010/main" val="2805898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8"/>
          <p:cNvSpPr>
            <a:spLocks noChangeArrowheads="1"/>
          </p:cNvSpPr>
          <p:nvPr/>
        </p:nvSpPr>
        <p:spPr bwMode="auto">
          <a:xfrm>
            <a:off x="6249988" y="8609013"/>
            <a:ext cx="449262" cy="212725"/>
          </a:xfrm>
          <a:prstGeom prst="rect">
            <a:avLst/>
          </a:prstGeom>
          <a:noFill/>
          <a:ln w="9525">
            <a:noFill/>
            <a:miter lim="800000"/>
            <a:headEnd/>
            <a:tailEnd/>
          </a:ln>
        </p:spPr>
        <p:txBody>
          <a:bodyPr wrap="none" anchor="ctr"/>
          <a:lstStyle/>
          <a:p>
            <a:pPr>
              <a:defRPr/>
            </a:pPr>
            <a:endParaRPr lang="en-US" dirty="0"/>
          </a:p>
        </p:txBody>
      </p:sp>
      <p:sp>
        <p:nvSpPr>
          <p:cNvPr id="51203" name="Rectangle 9"/>
          <p:cNvSpPr>
            <a:spLocks noChangeArrowheads="1"/>
          </p:cNvSpPr>
          <p:nvPr/>
        </p:nvSpPr>
        <p:spPr bwMode="auto">
          <a:xfrm>
            <a:off x="57150" y="8785225"/>
            <a:ext cx="2619375" cy="347663"/>
          </a:xfrm>
          <a:prstGeom prst="rect">
            <a:avLst/>
          </a:prstGeom>
          <a:noFill/>
          <a:ln w="9525">
            <a:noFill/>
            <a:miter lim="800000"/>
            <a:headEnd/>
            <a:tailEnd/>
          </a:ln>
        </p:spPr>
        <p:txBody>
          <a:bodyPr lIns="95667" tIns="50185" rIns="95667" bIns="50185">
            <a:spAutoFit/>
          </a:bodyPr>
          <a:lstStyle/>
          <a:p>
            <a:pPr algn="l" defTabSz="611188">
              <a:lnSpc>
                <a:spcPct val="100000"/>
              </a:lnSpc>
              <a:tabLst>
                <a:tab pos="2387600" algn="l"/>
                <a:tab pos="4830763" algn="l"/>
              </a:tabLst>
              <a:defRPr/>
            </a:pPr>
            <a:r>
              <a:rPr lang="en-US" sz="800" dirty="0"/>
              <a:t>© 2006, Cisco Systems, Inc. All rights reserved.</a:t>
            </a:r>
          </a:p>
          <a:p>
            <a:pPr algn="l" defTabSz="611188">
              <a:lnSpc>
                <a:spcPct val="100000"/>
              </a:lnSpc>
              <a:tabLst>
                <a:tab pos="2387600" algn="l"/>
                <a:tab pos="4830763" algn="l"/>
              </a:tabLst>
              <a:defRPr/>
            </a:pPr>
            <a:r>
              <a:rPr lang="en-US" sz="800" dirty="0"/>
              <a:t>Presentation_ID.scr</a:t>
            </a:r>
          </a:p>
        </p:txBody>
      </p:sp>
      <p:sp>
        <p:nvSpPr>
          <p:cNvPr id="51204"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p:spPr>
        <p:txBody>
          <a:bodyPr wrap="none" anchor="ctr"/>
          <a:lstStyle/>
          <a:p>
            <a:pPr>
              <a:defRPr/>
            </a:pPr>
            <a:endParaRPr lang="en-US" dirty="0"/>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a:lnSpc>
                <a:spcPct val="100000"/>
              </a:lnSpc>
              <a:defRPr sz="800"/>
            </a:lvl1pPr>
          </a:lstStyle>
          <a:p>
            <a:pPr>
              <a:defRPr/>
            </a:pPr>
            <a:fld id="{FB004549-1125-4930-988B-40FFE37DB1EA}" type="slidenum">
              <a:rPr lang="en-US"/>
              <a:pPr>
                <a:defRPr/>
              </a:pPr>
              <a:t>‹#›</a:t>
            </a:fld>
            <a:endParaRPr lang="en-US" dirty="0"/>
          </a:p>
        </p:txBody>
      </p:sp>
      <p:sp>
        <p:nvSpPr>
          <p:cNvPr id="31750" name="Rectangle 12"/>
          <p:cNvSpPr>
            <a:spLocks noGrp="1" noRot="1"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117663086"/>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mn-ea"/>
        <a:cs typeface="+mn-cs"/>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1"/>
          <p:cNvSpPr>
            <a:spLocks noGrp="1" noChangeArrowheads="1"/>
          </p:cNvSpPr>
          <p:nvPr>
            <p:ph type="sldNum" sz="quarter" idx="5"/>
          </p:nvPr>
        </p:nvSpPr>
        <p:spPr>
          <a:noFill/>
        </p:spPr>
        <p:txBody>
          <a:bodyPr/>
          <a:lstStyle/>
          <a:p>
            <a:fld id="{F9034988-36DD-4D34-B1CE-37AB851117A5}" type="slidenum">
              <a:rPr lang="en-US" smtClean="0"/>
              <a:pPr/>
              <a:t>1</a:t>
            </a:fld>
            <a:endParaRPr lang="en-US" dirty="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404813" y="4378325"/>
            <a:ext cx="6121400" cy="4252913"/>
          </a:xfrm>
          <a:noFill/>
          <a:ln/>
        </p:spPr>
        <p:txBody>
          <a:bodyPr/>
          <a:lstStyle/>
          <a:p>
            <a:pPr>
              <a:buFontTx/>
              <a:buNone/>
            </a:pPr>
            <a:r>
              <a:rPr lang="en-US" b="0" dirty="0" smtClean="0"/>
              <a:t>Cisco Networking Academy program</a:t>
            </a:r>
          </a:p>
          <a:p>
            <a:pPr eaLnBrk="1" hangingPunct="1">
              <a:buFontTx/>
              <a:buNone/>
            </a:pPr>
            <a:r>
              <a:rPr lang="en-US" b="0" dirty="0" smtClean="0"/>
              <a:t>Scaling</a:t>
            </a:r>
            <a:r>
              <a:rPr lang="en-US" b="0" baseline="0" dirty="0" smtClean="0"/>
              <a:t> Networks</a:t>
            </a:r>
            <a:endParaRPr lang="en-US" b="0" dirty="0" smtClean="0"/>
          </a:p>
          <a:p>
            <a:pPr>
              <a:buFontTx/>
              <a:buNone/>
            </a:pPr>
            <a:r>
              <a:rPr lang="en-US" sz="1300" b="0" dirty="0" smtClean="0"/>
              <a:t>Chapter 4: </a:t>
            </a:r>
            <a:r>
              <a:rPr lang="en-US" sz="1400" b="0" i="0" u="none" strike="noStrike" baseline="0" dirty="0" smtClean="0">
                <a:solidFill>
                  <a:srgbClr val="FFFFFF"/>
                </a:solidFill>
                <a:latin typeface="Arial"/>
              </a:rPr>
              <a:t>Wireless LANs</a:t>
            </a:r>
            <a:endParaRPr lang="en-GB" b="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4.1.1.5 802.11 Standards</a:t>
            </a:r>
            <a:endParaRPr lang="en-US" sz="1200" b="0" i="0" kern="1200" dirty="0" smtClean="0">
              <a:solidFill>
                <a:schemeClr val="tx1"/>
              </a:solidFill>
              <a:effectLst/>
              <a:latin typeface="Arial" charset="0"/>
              <a:ea typeface="+mn-ea"/>
              <a:cs typeface="+mn-cs"/>
            </a:endParaRPr>
          </a:p>
          <a:p>
            <a:endParaRPr lang="en-US" b="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10</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4.1.1.6 Wi-Fi</a:t>
            </a:r>
            <a:r>
              <a:rPr lang="en-US" b="0" baseline="0" dirty="0" smtClean="0"/>
              <a:t> Certification</a:t>
            </a:r>
            <a:endParaRPr lang="en-US" sz="1200" b="0" i="0" kern="1200" dirty="0" smtClean="0">
              <a:solidFill>
                <a:schemeClr val="tx1"/>
              </a:solidFill>
              <a:effectLst/>
              <a:latin typeface="Arial" charset="0"/>
              <a:ea typeface="+mn-ea"/>
              <a:cs typeface="+mn-cs"/>
            </a:endParaRPr>
          </a:p>
          <a:p>
            <a:endParaRPr lang="en-US" b="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11</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4.1.1.7 Comparing WLANs to LANs</a:t>
            </a:r>
            <a:endParaRPr lang="en-US" sz="1200" b="0" i="0" kern="1200" dirty="0" smtClean="0">
              <a:solidFill>
                <a:schemeClr val="tx1"/>
              </a:solidFill>
              <a:effectLst/>
              <a:latin typeface="Arial" charset="0"/>
              <a:ea typeface="+mn-ea"/>
              <a:cs typeface="+mn-cs"/>
            </a:endParaRPr>
          </a:p>
          <a:p>
            <a:endParaRPr lang="en-US" b="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12</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4.1.2.1</a:t>
            </a:r>
            <a:r>
              <a:rPr lang="en-US" b="0" baseline="0" dirty="0" smtClean="0"/>
              <a:t> Wireless NICs</a:t>
            </a:r>
            <a:endParaRPr lang="en-US" b="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13</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4.1.2.2</a:t>
            </a:r>
            <a:r>
              <a:rPr lang="en-US" b="0" baseline="0" dirty="0" smtClean="0"/>
              <a:t> Wireless Home Router</a:t>
            </a:r>
            <a:endParaRPr lang="en-US" b="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14</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4.1.2.3</a:t>
            </a:r>
            <a:r>
              <a:rPr lang="en-US" b="0" baseline="0" dirty="0" smtClean="0"/>
              <a:t> Business Wireless Solutions</a:t>
            </a:r>
            <a:endParaRPr lang="en-US" b="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15</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4.1.2.4</a:t>
            </a:r>
            <a:r>
              <a:rPr lang="en-US" b="0" baseline="0" dirty="0" smtClean="0"/>
              <a:t> Wireless Access Points</a:t>
            </a:r>
            <a:endParaRPr lang="en-US" b="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16</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4.1.2.5</a:t>
            </a:r>
            <a:r>
              <a:rPr lang="en-US" b="0" baseline="0" dirty="0" smtClean="0"/>
              <a:t> Small Wireless Deployment Solutions</a:t>
            </a:r>
            <a:endParaRPr lang="en-US" b="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17</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4.1.2.5</a:t>
            </a:r>
            <a:r>
              <a:rPr lang="en-US" b="0" baseline="0" dirty="0" smtClean="0"/>
              <a:t> Small Wireless Deployment Solutions</a:t>
            </a:r>
            <a:endParaRPr lang="en-US" b="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18</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4.1.2.5</a:t>
            </a:r>
            <a:r>
              <a:rPr lang="en-US" b="0" baseline="0" dirty="0" smtClean="0"/>
              <a:t> Small Wireless Deployment Solutions</a:t>
            </a:r>
            <a:endParaRPr lang="en-US" b="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19</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1"/>
          <p:cNvSpPr>
            <a:spLocks noGrp="1" noChangeArrowheads="1"/>
          </p:cNvSpPr>
          <p:nvPr>
            <p:ph type="sldNum" sz="quarter" idx="5"/>
          </p:nvPr>
        </p:nvSpPr>
        <p:spPr>
          <a:noFill/>
        </p:spPr>
        <p:txBody>
          <a:bodyPr/>
          <a:lstStyle/>
          <a:p>
            <a:fld id="{470EE284-7961-42D5-9E4B-29540E276A78}" type="slidenum">
              <a:rPr lang="en-US" smtClean="0"/>
              <a:pPr/>
              <a:t>2</a:t>
            </a:fld>
            <a:endParaRPr lang="en-US" dirty="0"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a:buFontTx/>
              <a:buNone/>
            </a:pPr>
            <a:r>
              <a:rPr lang="en-US" b="0" dirty="0" smtClean="0"/>
              <a:t>Chapter 4</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4.1.2.6</a:t>
            </a:r>
            <a:r>
              <a:rPr lang="en-US" b="0" baseline="0" dirty="0" smtClean="0"/>
              <a:t> Large Wireless Deployment Solutions</a:t>
            </a:r>
            <a:endParaRPr lang="en-US" b="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20</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4.1.2.7</a:t>
            </a:r>
            <a:r>
              <a:rPr lang="en-US" b="0" baseline="0" dirty="0" smtClean="0"/>
              <a:t> Large Wireless Deployment Solutions, Cont.</a:t>
            </a:r>
            <a:endParaRPr lang="en-US" b="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21</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4.1.2.7</a:t>
            </a:r>
            <a:r>
              <a:rPr lang="en-US" b="0" baseline="0" dirty="0" smtClean="0"/>
              <a:t> Large Wireless Deployment Solutions, Cont.</a:t>
            </a:r>
            <a:endParaRPr lang="en-US" b="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22</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4.1.2.8</a:t>
            </a:r>
            <a:r>
              <a:rPr lang="en-US" b="0" baseline="0" dirty="0" smtClean="0"/>
              <a:t> Wireless Antennas</a:t>
            </a:r>
            <a:endParaRPr lang="en-US" b="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23</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4.1.3.1</a:t>
            </a:r>
            <a:r>
              <a:rPr lang="en-US" b="0" baseline="0" dirty="0" smtClean="0"/>
              <a:t>  802.11 Wireless Topology Modes</a:t>
            </a:r>
            <a:endParaRPr lang="en-US" b="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24</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4.1.3.1</a:t>
            </a:r>
            <a:r>
              <a:rPr lang="en-US" b="0" baseline="0" dirty="0" smtClean="0"/>
              <a:t>  802.11 Wireless Topology Modes</a:t>
            </a:r>
            <a:endParaRPr lang="en-US" b="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25</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4.1.3.2</a:t>
            </a:r>
            <a:r>
              <a:rPr lang="en-US" b="0" baseline="0" dirty="0" smtClean="0"/>
              <a:t>  Ad Hoc Mode</a:t>
            </a:r>
            <a:endParaRPr lang="en-US" b="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26</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4.1.3.3</a:t>
            </a:r>
            <a:r>
              <a:rPr lang="en-US" b="0" baseline="0" dirty="0" smtClean="0"/>
              <a:t>  Infrastructure Mode</a:t>
            </a:r>
            <a:endParaRPr lang="en-US" b="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27</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4.1.3.3</a:t>
            </a:r>
            <a:r>
              <a:rPr lang="en-US" b="0" baseline="0" dirty="0" smtClean="0"/>
              <a:t>  Infrastructure Mode</a:t>
            </a:r>
            <a:endParaRPr lang="en-US" b="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28</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29</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smtClean="0"/>
              <a:t>4.2</a:t>
            </a:r>
            <a:r>
              <a:rPr lang="en-US" b="0" baseline="0" dirty="0" smtClean="0"/>
              <a:t> Wireless LAN Operations</a:t>
            </a:r>
            <a:endParaRPr lang="en-GB" b="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3</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0" dirty="0" smtClean="0"/>
              <a:t>Chapter 4 Objectives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4.2.1.1</a:t>
            </a:r>
            <a:r>
              <a:rPr lang="en-US" b="0" baseline="0" dirty="0" smtClean="0"/>
              <a:t>  Wireless 802.11 Frame</a:t>
            </a:r>
            <a:endParaRPr lang="en-US" b="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30</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4.2.1.1</a:t>
            </a:r>
            <a:r>
              <a:rPr lang="en-US" b="0" baseline="0" dirty="0" smtClean="0"/>
              <a:t>  Wireless 802.11 Frame</a:t>
            </a:r>
            <a:endParaRPr lang="en-US" b="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31</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4.2.1.2</a:t>
            </a:r>
            <a:r>
              <a:rPr lang="en-US" b="0" baseline="0" dirty="0" smtClean="0"/>
              <a:t>  Frame Control Field</a:t>
            </a:r>
            <a:endParaRPr lang="en-US" b="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32</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4.2.1.3</a:t>
            </a:r>
            <a:r>
              <a:rPr lang="en-US" b="0" baseline="0" dirty="0" smtClean="0"/>
              <a:t>  Wireless Frame Type</a:t>
            </a:r>
            <a:endParaRPr lang="en-US" b="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33</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4.2.1.4</a:t>
            </a:r>
            <a:r>
              <a:rPr lang="en-US" b="0" baseline="0" dirty="0" smtClean="0"/>
              <a:t>  Management Frames</a:t>
            </a:r>
            <a:endParaRPr lang="en-US" b="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34</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4.2.1.5</a:t>
            </a:r>
            <a:r>
              <a:rPr lang="en-US" b="0" baseline="0" dirty="0" smtClean="0"/>
              <a:t>  Control Frames</a:t>
            </a:r>
            <a:endParaRPr lang="en-US" b="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35</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4.2.2.1</a:t>
            </a:r>
            <a:r>
              <a:rPr lang="en-US" b="0" baseline="0" dirty="0" smtClean="0"/>
              <a:t>  CSMA/CA</a:t>
            </a:r>
            <a:endParaRPr lang="en-US" b="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36</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4.2.2.2</a:t>
            </a:r>
            <a:r>
              <a:rPr lang="en-US" b="0" baseline="0" dirty="0" smtClean="0"/>
              <a:t>  Wireless Clients and Access Point Association</a:t>
            </a:r>
            <a:endParaRPr lang="en-US" b="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37</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4.2.2.3</a:t>
            </a:r>
            <a:r>
              <a:rPr lang="en-US" b="0" baseline="0" dirty="0" smtClean="0"/>
              <a:t>  Association Parameters</a:t>
            </a:r>
            <a:endParaRPr lang="en-US" b="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38</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4.2.2.4</a:t>
            </a:r>
            <a:r>
              <a:rPr lang="en-US" b="0" baseline="0" dirty="0" smtClean="0"/>
              <a:t>  Discovering APs</a:t>
            </a:r>
            <a:endParaRPr lang="en-US" b="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39</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4</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smtClean="0"/>
              <a:t>4.1 Wireless</a:t>
            </a:r>
            <a:r>
              <a:rPr lang="en-US" b="0" baseline="0" dirty="0" smtClean="0"/>
              <a:t> Concepts</a:t>
            </a:r>
            <a:endParaRPr lang="en-GB" b="0"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4.2.2.5</a:t>
            </a:r>
            <a:r>
              <a:rPr lang="en-US" b="0" baseline="0" dirty="0" smtClean="0"/>
              <a:t> Authentication</a:t>
            </a:r>
            <a:endParaRPr lang="en-US" b="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40</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4.2.3.1</a:t>
            </a:r>
            <a:r>
              <a:rPr lang="en-US" b="0" baseline="0" dirty="0" smtClean="0"/>
              <a:t> Frequency Channel Saturation</a:t>
            </a:r>
            <a:endParaRPr lang="en-US" b="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41</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4.2.3.1</a:t>
            </a:r>
            <a:r>
              <a:rPr lang="en-US" b="0" baseline="0" dirty="0" smtClean="0"/>
              <a:t> Frequency Channel Saturation (continued)</a:t>
            </a:r>
            <a:endParaRPr lang="en-US" b="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42</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4.2.3.2</a:t>
            </a:r>
            <a:r>
              <a:rPr lang="en-US" b="0" baseline="0" dirty="0" smtClean="0"/>
              <a:t> Selecting Channels</a:t>
            </a:r>
            <a:endParaRPr lang="en-US" b="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43</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4.2.3.2</a:t>
            </a:r>
            <a:r>
              <a:rPr lang="en-US" b="0" baseline="0" dirty="0" smtClean="0"/>
              <a:t> Selecting Channels</a:t>
            </a:r>
            <a:endParaRPr lang="en-US" b="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44</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4.2.3.2</a:t>
            </a:r>
            <a:r>
              <a:rPr lang="en-US" b="0" baseline="0" dirty="0" smtClean="0"/>
              <a:t> Selecting Channels</a:t>
            </a:r>
            <a:endParaRPr lang="en-US" b="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45</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4.2.3.2</a:t>
            </a:r>
            <a:r>
              <a:rPr lang="en-US" b="0" baseline="0" dirty="0" smtClean="0"/>
              <a:t> Selecting Channels</a:t>
            </a:r>
            <a:endParaRPr lang="en-US" b="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46</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4.2.3.3</a:t>
            </a:r>
            <a:r>
              <a:rPr lang="en-US" b="0" baseline="0" dirty="0" smtClean="0"/>
              <a:t> Planning a WLAN Deployment</a:t>
            </a:r>
            <a:endParaRPr lang="en-US" b="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47</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48</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smtClean="0"/>
              <a:t>4.3 Wireless LAN Security</a:t>
            </a:r>
            <a:endParaRPr lang="en-GB" b="0"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4.3.1.1</a:t>
            </a:r>
            <a:r>
              <a:rPr lang="en-US" b="0" baseline="0" dirty="0" smtClean="0"/>
              <a:t> Securing Wireless</a:t>
            </a:r>
            <a:endParaRPr lang="en-US" b="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49</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4.1.1.1 Supporting Mobility</a:t>
            </a:r>
            <a:endParaRPr lang="en-US" sz="1200" b="0" i="0" kern="1200" dirty="0" smtClean="0">
              <a:solidFill>
                <a:schemeClr val="tx1"/>
              </a:solidFill>
              <a:effectLst/>
              <a:latin typeface="Arial" charset="0"/>
              <a:ea typeface="+mn-ea"/>
              <a:cs typeface="+mn-cs"/>
            </a:endParaRP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5</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4.3.1.2</a:t>
            </a:r>
            <a:r>
              <a:rPr lang="en-US" b="0" baseline="0" dirty="0" smtClean="0"/>
              <a:t> DoS Attack</a:t>
            </a:r>
            <a:endParaRPr lang="en-US" b="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50</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4.3.1.3</a:t>
            </a:r>
            <a:r>
              <a:rPr lang="en-US" b="0" baseline="0" dirty="0" smtClean="0"/>
              <a:t> Management Frame Dos Attacks</a:t>
            </a:r>
            <a:endParaRPr lang="en-US" b="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51</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4.3.1.4</a:t>
            </a:r>
            <a:r>
              <a:rPr lang="en-US" b="0" baseline="0" dirty="0" smtClean="0"/>
              <a:t> Rogue Access Points</a:t>
            </a:r>
            <a:endParaRPr lang="en-US" b="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52</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4.3.1.4</a:t>
            </a:r>
            <a:r>
              <a:rPr lang="en-US" b="0" baseline="0" dirty="0" smtClean="0"/>
              <a:t> Man-in-the-Middle Attack</a:t>
            </a:r>
            <a:endParaRPr lang="en-US" b="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53</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4.3.2.1</a:t>
            </a:r>
            <a:r>
              <a:rPr lang="en-US" b="0" baseline="0" dirty="0" smtClean="0"/>
              <a:t> Wireless Security Overview</a:t>
            </a:r>
            <a:endParaRPr lang="en-US" b="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54</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4.3.2.2</a:t>
            </a:r>
            <a:r>
              <a:rPr lang="en-US" b="0" baseline="0" dirty="0" smtClean="0"/>
              <a:t> Shared Key Authentication Methods</a:t>
            </a:r>
            <a:endParaRPr lang="en-US" b="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55</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4.3.2.3</a:t>
            </a:r>
            <a:r>
              <a:rPr lang="en-US" b="0" baseline="0" dirty="0" smtClean="0"/>
              <a:t> Encryption Methods</a:t>
            </a:r>
            <a:endParaRPr lang="en-US" b="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56</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4.3.2.4</a:t>
            </a:r>
            <a:r>
              <a:rPr lang="en-US" b="0" baseline="0" dirty="0" smtClean="0"/>
              <a:t> Authenticating a Home User</a:t>
            </a:r>
            <a:endParaRPr lang="en-US" b="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57</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4.3.2.5</a:t>
            </a:r>
            <a:r>
              <a:rPr lang="en-US" b="0" baseline="0" dirty="0" smtClean="0"/>
              <a:t> Authentication in the Enterprise</a:t>
            </a:r>
            <a:endParaRPr lang="en-US" b="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58</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59</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smtClean="0"/>
              <a:t>4.4. Wireless </a:t>
            </a:r>
            <a:r>
              <a:rPr lang="en-US" b="0" smtClean="0"/>
              <a:t>LAN Configuration</a:t>
            </a:r>
            <a:endParaRPr lang="en-GB" b="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4.1.1.2 Benefits</a:t>
            </a:r>
            <a:r>
              <a:rPr lang="en-US" b="0" baseline="0" dirty="0" smtClean="0"/>
              <a:t> of Wireless</a:t>
            </a:r>
            <a:endParaRPr lang="en-US" sz="1200" b="0" i="0" kern="1200" dirty="0" smtClean="0">
              <a:solidFill>
                <a:schemeClr val="tx1"/>
              </a:solidFill>
              <a:effectLst/>
              <a:latin typeface="Arial" charset="0"/>
              <a:ea typeface="+mn-ea"/>
              <a:cs typeface="+mn-cs"/>
            </a:endParaRPr>
          </a:p>
          <a:p>
            <a:endParaRPr lang="en-US" b="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6</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4.4.1.1</a:t>
            </a:r>
            <a:r>
              <a:rPr lang="en-US" b="0" baseline="0" dirty="0" smtClean="0"/>
              <a:t> Configuring a Wireless Router</a:t>
            </a:r>
            <a:endParaRPr lang="en-US" b="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60</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4.4.1.1</a:t>
            </a:r>
            <a:r>
              <a:rPr lang="en-US" b="0" baseline="0" dirty="0" smtClean="0"/>
              <a:t> Configuring a Wireless Router</a:t>
            </a:r>
            <a:endParaRPr lang="en-US" b="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61</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4.4.1.2</a:t>
            </a:r>
            <a:r>
              <a:rPr lang="en-US" b="0" baseline="0" dirty="0" smtClean="0"/>
              <a:t> Set Up and Install Linksys </a:t>
            </a:r>
            <a:r>
              <a:rPr lang="en-US" sz="1200" b="0" i="0" kern="1200" dirty="0" smtClean="0">
                <a:solidFill>
                  <a:schemeClr val="tx1"/>
                </a:solidFill>
                <a:latin typeface="Arial" charset="0"/>
                <a:ea typeface="+mn-ea"/>
                <a:cs typeface="+mn-cs"/>
              </a:rPr>
              <a:t>EAS6500</a:t>
            </a:r>
          </a:p>
          <a:p>
            <a:pPr marL="0" marR="0" indent="0" algn="l" defTabSz="1020763" rtl="0" eaLnBrk="0" fontAlgn="base" latinLnBrk="0" hangingPunct="0">
              <a:lnSpc>
                <a:spcPct val="90000"/>
              </a:lnSpc>
              <a:spcBef>
                <a:spcPct val="50000"/>
              </a:spcBef>
              <a:spcAft>
                <a:spcPct val="0"/>
              </a:spcAft>
              <a:buClrTx/>
              <a:buSzPct val="100000"/>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62</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4.4.1.3</a:t>
            </a:r>
            <a:r>
              <a:rPr lang="en-US" b="0" baseline="0" dirty="0" smtClean="0"/>
              <a:t> Configuring the Linksys Smart Wi-Fi Homepage</a:t>
            </a:r>
            <a:endParaRPr lang="en-US" b="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63</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4.4.1.4</a:t>
            </a:r>
            <a:r>
              <a:rPr lang="en-US" b="0" baseline="0" dirty="0" smtClean="0"/>
              <a:t> Smart Wi-Fi Settings</a:t>
            </a:r>
            <a:endParaRPr lang="en-US" b="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64</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4.4.1.5</a:t>
            </a:r>
            <a:r>
              <a:rPr lang="en-US" b="0" baseline="0" dirty="0" smtClean="0"/>
              <a:t> Smart Wi-Fi Tools</a:t>
            </a:r>
            <a:endParaRPr lang="en-US" b="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65</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4.4.1.6</a:t>
            </a:r>
            <a:r>
              <a:rPr lang="en-US" b="0" baseline="0" dirty="0" smtClean="0"/>
              <a:t> Backing Up a Configuration</a:t>
            </a:r>
            <a:endParaRPr lang="en-US" b="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66</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4.4.2.1</a:t>
            </a:r>
            <a:r>
              <a:rPr lang="en-US" b="0" baseline="0" dirty="0" smtClean="0"/>
              <a:t> Connecting Wireless Clients</a:t>
            </a:r>
            <a:endParaRPr lang="en-US" b="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67</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4.4.3.1</a:t>
            </a:r>
            <a:r>
              <a:rPr lang="en-US" b="0" baseline="0" dirty="0" smtClean="0"/>
              <a:t> Troubleshooting Approaches</a:t>
            </a:r>
            <a:endParaRPr lang="en-US" b="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68</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4.4.3.2</a:t>
            </a:r>
            <a:r>
              <a:rPr lang="en-US" b="0" baseline="0" dirty="0" smtClean="0"/>
              <a:t> Wireless Client Not Connecting</a:t>
            </a:r>
            <a:endParaRPr lang="en-US" b="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69</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4.1.1.3 Wireless Technologies</a:t>
            </a:r>
            <a:endParaRPr lang="en-US" sz="1200" b="0" i="0" kern="1200" dirty="0" smtClean="0">
              <a:solidFill>
                <a:schemeClr val="tx1"/>
              </a:solidFill>
              <a:effectLst/>
              <a:latin typeface="Arial" charset="0"/>
              <a:ea typeface="+mn-ea"/>
              <a:cs typeface="+mn-cs"/>
            </a:endParaRPr>
          </a:p>
          <a:p>
            <a:endParaRPr lang="en-US" b="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7</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4.4.3.3</a:t>
            </a:r>
            <a:r>
              <a:rPr lang="en-US" b="0" baseline="0" dirty="0" smtClean="0"/>
              <a:t> Troubleshooting When the Network is Slow</a:t>
            </a:r>
            <a:endParaRPr lang="en-US" b="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70</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4.4.3.4</a:t>
            </a:r>
            <a:r>
              <a:rPr lang="en-US" b="0" baseline="0" dirty="0" smtClean="0"/>
              <a:t> Updating Firmware</a:t>
            </a:r>
            <a:endParaRPr lang="en-US" b="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71</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1"/>
          <p:cNvSpPr>
            <a:spLocks noGrp="1" noChangeArrowheads="1"/>
          </p:cNvSpPr>
          <p:nvPr>
            <p:ph type="sldNum" sz="quarter" idx="5"/>
          </p:nvPr>
        </p:nvSpPr>
        <p:spPr>
          <a:noFill/>
        </p:spPr>
        <p:txBody>
          <a:bodyPr/>
          <a:lstStyle/>
          <a:p>
            <a:fld id="{3D5F77EF-9F5D-4805-BD17-79024BE7C85C}" type="slidenum">
              <a:rPr lang="en-US" smtClean="0"/>
              <a:pPr/>
              <a:t>72</a:t>
            </a:fld>
            <a:endParaRPr lang="en-US" dirty="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a:buFontTx/>
              <a:buNone/>
            </a:pPr>
            <a:r>
              <a:rPr lang="en-US" b="0" dirty="0" smtClean="0"/>
              <a:t>Chapter 4 Summary</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1"/>
          <p:cNvSpPr>
            <a:spLocks noGrp="1" noChangeArrowheads="1"/>
          </p:cNvSpPr>
          <p:nvPr>
            <p:ph type="sldNum" sz="quarter" idx="5"/>
          </p:nvPr>
        </p:nvSpPr>
        <p:spPr>
          <a:noFill/>
        </p:spPr>
        <p:txBody>
          <a:bodyPr/>
          <a:lstStyle/>
          <a:p>
            <a:fld id="{3D5F77EF-9F5D-4805-BD17-79024BE7C85C}" type="slidenum">
              <a:rPr lang="en-US" smtClean="0"/>
              <a:pPr/>
              <a:t>73</a:t>
            </a:fld>
            <a:endParaRPr lang="en-US" dirty="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a:buFontTx/>
              <a:buNone/>
            </a:pPr>
            <a:r>
              <a:rPr lang="en-US" b="0" dirty="0" smtClean="0"/>
              <a:t>Chapter 4 Summary</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1"/>
          <p:cNvSpPr>
            <a:spLocks noGrp="1" noChangeArrowheads="1"/>
          </p:cNvSpPr>
          <p:nvPr>
            <p:ph type="sldNum" sz="quarter" idx="5"/>
          </p:nvPr>
        </p:nvSpPr>
        <p:spPr>
          <a:noFill/>
        </p:spPr>
        <p:txBody>
          <a:bodyPr/>
          <a:lstStyle/>
          <a:p>
            <a:fld id="{3D5F77EF-9F5D-4805-BD17-79024BE7C85C}" type="slidenum">
              <a:rPr lang="en-US" smtClean="0"/>
              <a:pPr/>
              <a:t>74</a:t>
            </a:fld>
            <a:endParaRPr lang="en-US" dirty="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a:buFontTx/>
              <a:buNone/>
            </a:pPr>
            <a:r>
              <a:rPr lang="en-US" b="0" dirty="0" smtClean="0"/>
              <a:t>Chapter 4 Summary</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75</a:t>
            </a:fld>
            <a:endParaRPr lang="en-US" dirty="0"/>
          </a:p>
        </p:txBody>
      </p:sp>
    </p:spTree>
    <p:extLst>
      <p:ext uri="{BB962C8B-B14F-4D97-AF65-F5344CB8AC3E}">
        <p14:creationId xmlns:p14="http://schemas.microsoft.com/office/powerpoint/2010/main" val="1564662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4.1.1.3 Wireless Technologies</a:t>
            </a:r>
            <a:endParaRPr lang="en-US" sz="1200" b="0" i="0" kern="1200" dirty="0" smtClean="0">
              <a:solidFill>
                <a:schemeClr val="tx1"/>
              </a:solidFill>
              <a:effectLst/>
              <a:latin typeface="Arial" charset="0"/>
              <a:ea typeface="+mn-ea"/>
              <a:cs typeface="+mn-cs"/>
            </a:endParaRPr>
          </a:p>
          <a:p>
            <a:endParaRPr lang="en-US" b="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8</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4.1.1.4 Radio Frequencies</a:t>
            </a:r>
            <a:endParaRPr lang="en-US" sz="1200" b="0" i="0" kern="1200" dirty="0" smtClean="0">
              <a:solidFill>
                <a:schemeClr val="tx1"/>
              </a:solidFill>
              <a:effectLst/>
              <a:latin typeface="Arial" charset="0"/>
              <a:ea typeface="+mn-ea"/>
              <a:cs typeface="+mn-cs"/>
            </a:endParaRPr>
          </a:p>
          <a:p>
            <a:endParaRPr lang="en-US" b="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9</a:t>
            </a:fld>
            <a:endParaRPr lang="en-US" dirty="0"/>
          </a:p>
        </p:txBody>
      </p:sp>
    </p:spTree>
    <p:extLst>
      <p:ext uri="{BB962C8B-B14F-4D97-AF65-F5344CB8AC3E}">
        <p14:creationId xmlns:p14="http://schemas.microsoft.com/office/powerpoint/2010/main" val="24803832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Pt_CoverArt1"/>
          <p:cNvPicPr>
            <a:picLocks noChangeAspect="1" noChangeArrowheads="1"/>
          </p:cNvPicPr>
          <p:nvPr/>
        </p:nvPicPr>
        <p:blipFill>
          <a:blip r:embed="rId2" cstate="print"/>
          <a:srcRect/>
          <a:stretch>
            <a:fillRect/>
          </a:stretch>
        </p:blipFill>
        <p:spPr bwMode="auto">
          <a:xfrm>
            <a:off x="0" y="1893888"/>
            <a:ext cx="9140825" cy="2449512"/>
          </a:xfrm>
          <a:prstGeom prst="rect">
            <a:avLst/>
          </a:prstGeom>
          <a:noFill/>
          <a:ln w="9525">
            <a:noFill/>
            <a:miter lim="800000"/>
            <a:headEnd/>
            <a:tailEnd/>
          </a:ln>
        </p:spPr>
      </p:pic>
      <p:sp>
        <p:nvSpPr>
          <p:cNvPr id="5" name="Rectangle 3"/>
          <p:cNvSpPr>
            <a:spLocks noChangeArrowheads="1"/>
          </p:cNvSpPr>
          <p:nvPr/>
        </p:nvSpPr>
        <p:spPr bwMode="auto">
          <a:xfrm>
            <a:off x="4498975" y="6670675"/>
            <a:ext cx="2347913" cy="190500"/>
          </a:xfrm>
          <a:prstGeom prst="rect">
            <a:avLst/>
          </a:prstGeom>
          <a:noFill/>
          <a:ln w="9525">
            <a:noFill/>
            <a:miter lim="800000"/>
            <a:headEnd/>
            <a:tailEnd/>
          </a:ln>
        </p:spPr>
        <p:txBody>
          <a:bodyPr wrap="none" lIns="82124" tIns="41061" rIns="82124" bIns="41061" anchor="b" anchorCtr="1">
            <a:spAutoFit/>
          </a:bodyPr>
          <a:lstStyle/>
          <a:p>
            <a:pPr algn="l" defTabSz="814388">
              <a:lnSpc>
                <a:spcPct val="100000"/>
              </a:lnSpc>
              <a:defRPr/>
            </a:pPr>
            <a:r>
              <a:rPr lang="en-US" sz="700" dirty="0">
                <a:solidFill>
                  <a:srgbClr val="D3D3D3"/>
                </a:solidFill>
              </a:rPr>
              <a:t>© 2007 – 2010, Cisco Systems, Inc. All rights reserved.</a:t>
            </a:r>
          </a:p>
        </p:txBody>
      </p:sp>
      <p:sp>
        <p:nvSpPr>
          <p:cNvPr id="6" name="Rectangle 4"/>
          <p:cNvSpPr>
            <a:spLocks noChangeArrowheads="1"/>
          </p:cNvSpPr>
          <p:nvPr/>
        </p:nvSpPr>
        <p:spPr bwMode="auto">
          <a:xfrm>
            <a:off x="7123113" y="6672263"/>
            <a:ext cx="650875" cy="188912"/>
          </a:xfrm>
          <a:prstGeom prst="rect">
            <a:avLst/>
          </a:prstGeom>
          <a:noFill/>
          <a:ln w="9525">
            <a:noFill/>
            <a:miter lim="800000"/>
            <a:headEnd/>
            <a:tailEnd/>
          </a:ln>
        </p:spPr>
        <p:txBody>
          <a:bodyPr wrap="none" lIns="82124" tIns="41061" rIns="82124" bIns="41061" anchor="b">
            <a:spAutoFit/>
          </a:bodyPr>
          <a:lstStyle/>
          <a:p>
            <a:pPr algn="r" defTabSz="814388">
              <a:lnSpc>
                <a:spcPct val="100000"/>
              </a:lnSpc>
              <a:defRPr/>
            </a:pPr>
            <a:r>
              <a:rPr lang="en-US" sz="700" dirty="0">
                <a:solidFill>
                  <a:srgbClr val="D3D3D3"/>
                </a:solidFill>
              </a:rPr>
              <a:t>Cisco Public</a:t>
            </a:r>
          </a:p>
        </p:txBody>
      </p:sp>
      <p:sp>
        <p:nvSpPr>
          <p:cNvPr id="7" name="Rectangle 5"/>
          <p:cNvSpPr>
            <a:spLocks noChangeArrowheads="1"/>
          </p:cNvSpPr>
          <p:nvPr/>
        </p:nvSpPr>
        <p:spPr bwMode="auto">
          <a:xfrm>
            <a:off x="193675" y="6562725"/>
            <a:ext cx="962025" cy="298450"/>
          </a:xfrm>
          <a:prstGeom prst="rect">
            <a:avLst/>
          </a:prstGeom>
          <a:noFill/>
          <a:ln w="9525">
            <a:noFill/>
            <a:miter lim="800000"/>
            <a:headEnd/>
            <a:tailEnd/>
          </a:ln>
        </p:spPr>
        <p:txBody>
          <a:bodyPr lIns="82124" tIns="41061" rIns="82124" bIns="41061" anchor="b">
            <a:spAutoFit/>
          </a:bodyPr>
          <a:lstStyle/>
          <a:p>
            <a:pPr algn="l" defTabSz="814388">
              <a:lnSpc>
                <a:spcPct val="100000"/>
              </a:lnSpc>
              <a:defRPr/>
            </a:pPr>
            <a:r>
              <a:rPr lang="en-US" sz="700" dirty="0">
                <a:solidFill>
                  <a:srgbClr val="D3D3D3"/>
                </a:solidFill>
              </a:rPr>
              <a:t>ITE PC v4.1</a:t>
            </a:r>
          </a:p>
          <a:p>
            <a:pPr algn="l" defTabSz="814388">
              <a:lnSpc>
                <a:spcPct val="100000"/>
              </a:lnSpc>
              <a:defRPr/>
            </a:pPr>
            <a:r>
              <a:rPr lang="en-US" sz="700" dirty="0" smtClean="0">
                <a:solidFill>
                  <a:srgbClr val="D3D3D3"/>
                </a:solidFill>
              </a:rPr>
              <a:t>Chapter 4</a:t>
            </a:r>
            <a:endParaRPr lang="en-US" sz="700" dirty="0">
              <a:solidFill>
                <a:srgbClr val="D3D3D3"/>
              </a:solidFill>
            </a:endParaRPr>
          </a:p>
        </p:txBody>
      </p:sp>
      <p:sp>
        <p:nvSpPr>
          <p:cNvPr id="8" name="Rectangle 6"/>
          <p:cNvSpPr>
            <a:spLocks noChangeArrowheads="1"/>
          </p:cNvSpPr>
          <p:nvPr/>
        </p:nvSpPr>
        <p:spPr bwMode="auto">
          <a:xfrm>
            <a:off x="8596313" y="6626225"/>
            <a:ext cx="320675" cy="234950"/>
          </a:xfrm>
          <a:prstGeom prst="rect">
            <a:avLst/>
          </a:prstGeom>
          <a:noFill/>
          <a:ln w="9525" algn="ctr">
            <a:noFill/>
            <a:miter lim="800000"/>
            <a:headEnd/>
            <a:tailEnd/>
          </a:ln>
        </p:spPr>
        <p:txBody>
          <a:bodyPr wrap="none" lIns="82124" tIns="41061" rIns="82124" bIns="41061" anchor="b">
            <a:spAutoFit/>
          </a:bodyPr>
          <a:lstStyle/>
          <a:p>
            <a:pPr algn="r" defTabSz="814388">
              <a:lnSpc>
                <a:spcPct val="100000"/>
              </a:lnSpc>
              <a:defRPr/>
            </a:pPr>
            <a:fld id="{C31C4615-7F19-455B-A5C4-EA1B3B194C81}" type="slidenum">
              <a:rPr lang="en-US" sz="1000">
                <a:solidFill>
                  <a:srgbClr val="D3D3D3"/>
                </a:solidFill>
              </a:rPr>
              <a:pPr algn="r" defTabSz="814388">
                <a:lnSpc>
                  <a:spcPct val="100000"/>
                </a:lnSpc>
                <a:defRPr/>
              </a:pPr>
              <a:t>‹#›</a:t>
            </a:fld>
            <a:endParaRPr lang="en-US" sz="1000" dirty="0">
              <a:solidFill>
                <a:srgbClr val="D3D3D3"/>
              </a:solidFill>
            </a:endParaRPr>
          </a:p>
        </p:txBody>
      </p:sp>
      <p:pic>
        <p:nvPicPr>
          <p:cNvPr id="9" name="Picture 9" descr="Cisco_NewLogo"/>
          <p:cNvPicPr>
            <a:picLocks noChangeAspect="1" noChangeArrowheads="1"/>
          </p:cNvPicPr>
          <p:nvPr/>
        </p:nvPicPr>
        <p:blipFill>
          <a:blip r:embed="rId3" cstate="print"/>
          <a:srcRect/>
          <a:stretch>
            <a:fillRect/>
          </a:stretch>
        </p:blipFill>
        <p:spPr bwMode="auto">
          <a:xfrm>
            <a:off x="5483225" y="5940425"/>
            <a:ext cx="3354388" cy="474663"/>
          </a:xfrm>
          <a:prstGeom prst="rect">
            <a:avLst/>
          </a:prstGeom>
          <a:noFill/>
          <a:ln w="9525">
            <a:noFill/>
            <a:miter lim="800000"/>
            <a:headEnd/>
            <a:tailEnd/>
          </a:ln>
        </p:spPr>
      </p:pic>
      <p:pic>
        <p:nvPicPr>
          <p:cNvPr id="10" name="Picture 10" descr="Cisco"/>
          <p:cNvPicPr>
            <a:picLocks noChangeAspect="1" noChangeArrowheads="1"/>
          </p:cNvPicPr>
          <p:nvPr/>
        </p:nvPicPr>
        <p:blipFill>
          <a:blip r:embed="rId4" cstate="print"/>
          <a:srcRect/>
          <a:stretch>
            <a:fillRect/>
          </a:stretch>
        </p:blipFill>
        <p:spPr bwMode="auto">
          <a:xfrm>
            <a:off x="246063" y="119063"/>
            <a:ext cx="1171575" cy="904875"/>
          </a:xfrm>
          <a:prstGeom prst="rect">
            <a:avLst/>
          </a:prstGeom>
          <a:noFill/>
          <a:ln w="9525">
            <a:noFill/>
            <a:miter lim="800000"/>
            <a:headEnd/>
            <a:tailEnd/>
          </a:ln>
        </p:spPr>
      </p:pic>
      <p:sp>
        <p:nvSpPr>
          <p:cNvPr id="1290247" name="Rectangle 7"/>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a:t>Click To Edit Master Title Style</a:t>
            </a:r>
          </a:p>
        </p:txBody>
      </p:sp>
      <p:sp>
        <p:nvSpPr>
          <p:cNvPr id="1290248" name="Rectangle 8"/>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55638" y="798513"/>
            <a:ext cx="8145462"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55638" y="2014538"/>
            <a:ext cx="7940675" cy="3571875"/>
          </a:xfrm>
        </p:spPr>
        <p:txBody>
          <a:bodyPr/>
          <a:lstStyle/>
          <a:p>
            <a:pPr lvl="0"/>
            <a:endParaRPr lang="en-US" noProof="0" dirty="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4face_021208.jpg"/>
          <p:cNvPicPr>
            <a:picLocks noChangeAspect="1"/>
          </p:cNvPicPr>
          <p:nvPr/>
        </p:nvPicPr>
        <p:blipFill>
          <a:blip r:embed="rId2" cstate="print"/>
          <a:srcRect/>
          <a:stretch>
            <a:fillRect/>
          </a:stretch>
        </p:blipFill>
        <p:spPr bwMode="auto">
          <a:xfrm>
            <a:off x="0" y="1911350"/>
            <a:ext cx="9144000" cy="2432050"/>
          </a:xfrm>
          <a:prstGeom prst="rect">
            <a:avLst/>
          </a:prstGeom>
          <a:noFill/>
          <a:ln w="9525">
            <a:noFill/>
            <a:miter lim="800000"/>
            <a:headEnd/>
            <a:tailEnd/>
          </a:ln>
        </p:spPr>
      </p:pic>
      <p:sp>
        <p:nvSpPr>
          <p:cNvPr id="5" name="Rectangle 278"/>
          <p:cNvSpPr>
            <a:spLocks noChangeArrowheads="1"/>
          </p:cNvSpPr>
          <p:nvPr/>
        </p:nvSpPr>
        <p:spPr bwMode="auto">
          <a:xfrm>
            <a:off x="4498975" y="6672263"/>
            <a:ext cx="2022475" cy="188912"/>
          </a:xfrm>
          <a:prstGeom prst="rect">
            <a:avLst/>
          </a:prstGeom>
          <a:noFill/>
          <a:ln w="9525">
            <a:noFill/>
            <a:miter lim="800000"/>
            <a:headEnd/>
            <a:tailEnd/>
          </a:ln>
        </p:spPr>
        <p:txBody>
          <a:bodyPr wrap="none" lIns="82124" tIns="41061" rIns="82124" bIns="41061" anchor="b" anchorCtr="1">
            <a:spAutoFit/>
          </a:bodyPr>
          <a:lstStyle/>
          <a:p>
            <a:pPr algn="l" defTabSz="814388">
              <a:lnSpc>
                <a:spcPct val="100000"/>
              </a:lnSpc>
              <a:defRPr/>
            </a:pPr>
            <a:r>
              <a:rPr lang="en-US" sz="700" dirty="0">
                <a:solidFill>
                  <a:srgbClr val="D3D3D3"/>
                </a:solidFill>
              </a:rPr>
              <a:t>© 2008 Cisco Systems, Inc. All rights reserved.</a:t>
            </a:r>
          </a:p>
        </p:txBody>
      </p:sp>
      <p:sp>
        <p:nvSpPr>
          <p:cNvPr id="6" name="Rectangle 279"/>
          <p:cNvSpPr>
            <a:spLocks noChangeArrowheads="1"/>
          </p:cNvSpPr>
          <p:nvPr/>
        </p:nvSpPr>
        <p:spPr bwMode="auto">
          <a:xfrm>
            <a:off x="6896100" y="6672263"/>
            <a:ext cx="877888" cy="188912"/>
          </a:xfrm>
          <a:prstGeom prst="rect">
            <a:avLst/>
          </a:prstGeom>
          <a:noFill/>
          <a:ln w="9525">
            <a:noFill/>
            <a:miter lim="800000"/>
            <a:headEnd/>
            <a:tailEnd/>
          </a:ln>
        </p:spPr>
        <p:txBody>
          <a:bodyPr wrap="none" lIns="82124" tIns="41061" rIns="82124" bIns="41061" anchor="b">
            <a:spAutoFit/>
          </a:bodyPr>
          <a:lstStyle/>
          <a:p>
            <a:pPr algn="r" defTabSz="814388">
              <a:lnSpc>
                <a:spcPct val="100000"/>
              </a:lnSpc>
              <a:defRPr/>
            </a:pPr>
            <a:r>
              <a:rPr lang="en-US" sz="700" dirty="0">
                <a:solidFill>
                  <a:srgbClr val="D3D3D3"/>
                </a:solidFill>
              </a:rPr>
              <a:t>Cisco Confidential</a:t>
            </a:r>
          </a:p>
        </p:txBody>
      </p:sp>
      <p:sp>
        <p:nvSpPr>
          <p:cNvPr id="7" name="Rectangle 280"/>
          <p:cNvSpPr>
            <a:spLocks noChangeArrowheads="1"/>
          </p:cNvSpPr>
          <p:nvPr/>
        </p:nvSpPr>
        <p:spPr bwMode="auto">
          <a:xfrm>
            <a:off x="193675" y="6672263"/>
            <a:ext cx="962025" cy="188912"/>
          </a:xfrm>
          <a:prstGeom prst="rect">
            <a:avLst/>
          </a:prstGeom>
          <a:noFill/>
          <a:ln w="9525">
            <a:noFill/>
            <a:miter lim="800000"/>
            <a:headEnd/>
            <a:tailEnd/>
          </a:ln>
        </p:spPr>
        <p:txBody>
          <a:bodyPr lIns="82124" tIns="41061" rIns="82124" bIns="41061" anchor="b">
            <a:spAutoFit/>
          </a:bodyPr>
          <a:lstStyle/>
          <a:p>
            <a:pPr algn="l" defTabSz="814388">
              <a:lnSpc>
                <a:spcPct val="100000"/>
              </a:lnSpc>
              <a:defRPr/>
            </a:pPr>
            <a:r>
              <a:rPr lang="en-US" sz="700" dirty="0">
                <a:solidFill>
                  <a:srgbClr val="D3D3D3"/>
                </a:solidFill>
              </a:rPr>
              <a:t>Presentation_ID</a:t>
            </a:r>
          </a:p>
        </p:txBody>
      </p:sp>
      <p:sp>
        <p:nvSpPr>
          <p:cNvPr id="8" name="Rectangle 281"/>
          <p:cNvSpPr>
            <a:spLocks noChangeArrowheads="1"/>
          </p:cNvSpPr>
          <p:nvPr/>
        </p:nvSpPr>
        <p:spPr bwMode="auto">
          <a:xfrm>
            <a:off x="8596313" y="6626225"/>
            <a:ext cx="320675" cy="234950"/>
          </a:xfrm>
          <a:prstGeom prst="rect">
            <a:avLst/>
          </a:prstGeom>
          <a:noFill/>
          <a:ln w="9525" algn="ctr">
            <a:noFill/>
            <a:miter lim="800000"/>
            <a:headEnd/>
            <a:tailEnd/>
          </a:ln>
        </p:spPr>
        <p:txBody>
          <a:bodyPr wrap="none" lIns="82124" tIns="41061" rIns="82124" bIns="41061" anchor="b">
            <a:spAutoFit/>
          </a:bodyPr>
          <a:lstStyle/>
          <a:p>
            <a:pPr algn="r" defTabSz="814388">
              <a:lnSpc>
                <a:spcPct val="100000"/>
              </a:lnSpc>
              <a:defRPr/>
            </a:pPr>
            <a:fld id="{ACFA795C-7F0A-48D8-9FC3-F2BA5F8EB736}" type="slidenum">
              <a:rPr lang="en-US" sz="1000">
                <a:solidFill>
                  <a:srgbClr val="D3D3D3"/>
                </a:solidFill>
              </a:rPr>
              <a:pPr algn="r" defTabSz="814388">
                <a:lnSpc>
                  <a:spcPct val="100000"/>
                </a:lnSpc>
                <a:defRPr/>
              </a:pPr>
              <a:t>‹#›</a:t>
            </a:fld>
            <a:endParaRPr lang="en-US" sz="1000" dirty="0">
              <a:solidFill>
                <a:srgbClr val="D3D3D3"/>
              </a:solidFill>
            </a:endParaRPr>
          </a:p>
        </p:txBody>
      </p:sp>
      <p:pic>
        <p:nvPicPr>
          <p:cNvPr id="9" name="Picture 331" descr="Cisco_NewLogo"/>
          <p:cNvPicPr>
            <a:picLocks noChangeAspect="1" noChangeArrowheads="1"/>
          </p:cNvPicPr>
          <p:nvPr/>
        </p:nvPicPr>
        <p:blipFill>
          <a:blip r:embed="rId3" cstate="print"/>
          <a:srcRect/>
          <a:stretch>
            <a:fillRect/>
          </a:stretch>
        </p:blipFill>
        <p:spPr bwMode="auto">
          <a:xfrm>
            <a:off x="5483225" y="5940425"/>
            <a:ext cx="3354388" cy="474663"/>
          </a:xfrm>
          <a:prstGeom prst="rect">
            <a:avLst/>
          </a:prstGeom>
          <a:noFill/>
          <a:ln w="9525">
            <a:noFill/>
            <a:miter lim="800000"/>
            <a:headEnd/>
            <a:tailEnd/>
          </a:ln>
        </p:spPr>
      </p:pic>
      <p:pic>
        <p:nvPicPr>
          <p:cNvPr id="10" name="Picture 333" descr="Cisco"/>
          <p:cNvPicPr>
            <a:picLocks noChangeAspect="1" noChangeArrowheads="1"/>
          </p:cNvPicPr>
          <p:nvPr/>
        </p:nvPicPr>
        <p:blipFill>
          <a:blip r:embed="rId4" cstate="print"/>
          <a:srcRect/>
          <a:stretch>
            <a:fillRect/>
          </a:stretch>
        </p:blipFill>
        <p:spPr bwMode="auto">
          <a:xfrm>
            <a:off x="246063" y="119063"/>
            <a:ext cx="1171575" cy="904875"/>
          </a:xfrm>
          <a:prstGeom prst="rect">
            <a:avLst/>
          </a:prstGeom>
          <a:noFill/>
          <a:ln w="9525">
            <a:noFill/>
            <a:miter lim="800000"/>
            <a:headEnd/>
            <a:tailEnd/>
          </a:ln>
        </p:spPr>
      </p:pic>
      <p:sp>
        <p:nvSpPr>
          <p:cNvPr id="369873" name="Rectangle 209"/>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smtClean="0"/>
              <a:t>Click to edit Master title style</a:t>
            </a:r>
            <a:endParaRPr lang="en-US"/>
          </a:p>
        </p:txBody>
      </p:sp>
      <p:sp>
        <p:nvSpPr>
          <p:cNvPr id="369874" name="Rectangle 210"/>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smtClean="0"/>
              <a:t>Click to edit Master subtitle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55638" y="798513"/>
            <a:ext cx="8145462" cy="838200"/>
          </a:xfrm>
          <a:prstGeom prst="rect">
            <a:avLst/>
          </a:prstGeom>
          <a:noFill/>
          <a:ln w="9525" algn="ctr">
            <a:noFill/>
            <a:miter lim="800000"/>
            <a:headEnd/>
            <a:tailEnd/>
          </a:ln>
        </p:spPr>
        <p:txBody>
          <a:bodyPr vert="horz" wrap="square" lIns="82124" tIns="41061" rIns="82124" bIns="41061" numCol="1" anchor="b" anchorCtr="0" compatLnSpc="1">
            <a:prstTxWarp prst="textNoShape">
              <a:avLst/>
            </a:prstTxWarp>
          </a:bodyPr>
          <a:lstStyle/>
          <a:p>
            <a:pPr lvl="0"/>
            <a:r>
              <a:rPr lang="en-US" smtClean="0"/>
              <a:t>Slide Title</a:t>
            </a:r>
          </a:p>
        </p:txBody>
      </p:sp>
      <p:sp>
        <p:nvSpPr>
          <p:cNvPr id="1027" name="Rectangle 4"/>
          <p:cNvSpPr>
            <a:spLocks noChangeArrowheads="1"/>
          </p:cNvSpPr>
          <p:nvPr/>
        </p:nvSpPr>
        <p:spPr bwMode="auto">
          <a:xfrm>
            <a:off x="193675" y="6562725"/>
            <a:ext cx="962025" cy="298450"/>
          </a:xfrm>
          <a:prstGeom prst="rect">
            <a:avLst/>
          </a:prstGeom>
          <a:noFill/>
          <a:ln w="9525">
            <a:noFill/>
            <a:miter lim="800000"/>
            <a:headEnd/>
            <a:tailEnd/>
          </a:ln>
        </p:spPr>
        <p:txBody>
          <a:bodyPr lIns="82124" tIns="41061" rIns="82124" bIns="41061" anchor="b">
            <a:spAutoFit/>
          </a:bodyPr>
          <a:lstStyle/>
          <a:p>
            <a:pPr algn="l" defTabSz="814388">
              <a:lnSpc>
                <a:spcPct val="100000"/>
              </a:lnSpc>
              <a:defRPr/>
            </a:pPr>
            <a:r>
              <a:rPr lang="en-US" sz="700" dirty="0">
                <a:solidFill>
                  <a:srgbClr val="D3D3D3"/>
                </a:solidFill>
              </a:rPr>
              <a:t>ITE PC v4.1</a:t>
            </a:r>
          </a:p>
          <a:p>
            <a:pPr algn="l" defTabSz="814388">
              <a:lnSpc>
                <a:spcPct val="100000"/>
              </a:lnSpc>
              <a:defRPr/>
            </a:pPr>
            <a:r>
              <a:rPr lang="en-US" sz="700" dirty="0" smtClean="0">
                <a:solidFill>
                  <a:srgbClr val="D3D3D3"/>
                </a:solidFill>
              </a:rPr>
              <a:t>Chapter 4</a:t>
            </a:r>
            <a:endParaRPr lang="en-US" sz="700" dirty="0">
              <a:solidFill>
                <a:srgbClr val="D3D3D3"/>
              </a:solidFill>
            </a:endParaRPr>
          </a:p>
        </p:txBody>
      </p:sp>
      <p:sp>
        <p:nvSpPr>
          <p:cNvPr id="1028" name="Rectangle 5"/>
          <p:cNvSpPr>
            <a:spLocks noChangeArrowheads="1"/>
          </p:cNvSpPr>
          <p:nvPr/>
        </p:nvSpPr>
        <p:spPr bwMode="auto">
          <a:xfrm>
            <a:off x="8596313" y="6626225"/>
            <a:ext cx="320675" cy="234950"/>
          </a:xfrm>
          <a:prstGeom prst="rect">
            <a:avLst/>
          </a:prstGeom>
          <a:noFill/>
          <a:ln w="9525" algn="ctr">
            <a:noFill/>
            <a:miter lim="800000"/>
            <a:headEnd/>
            <a:tailEnd/>
          </a:ln>
        </p:spPr>
        <p:txBody>
          <a:bodyPr wrap="none" lIns="82124" tIns="41061" rIns="82124" bIns="41061" anchor="b">
            <a:spAutoFit/>
          </a:bodyPr>
          <a:lstStyle/>
          <a:p>
            <a:pPr algn="r" defTabSz="814388">
              <a:lnSpc>
                <a:spcPct val="100000"/>
              </a:lnSpc>
              <a:defRPr/>
            </a:pPr>
            <a:fld id="{58EC189E-ADD4-420E-B89E-1E32C54438D7}" type="slidenum">
              <a:rPr lang="en-US" sz="1000">
                <a:solidFill>
                  <a:srgbClr val="D3D3D3"/>
                </a:solidFill>
              </a:rPr>
              <a:pPr algn="r" defTabSz="814388">
                <a:lnSpc>
                  <a:spcPct val="100000"/>
                </a:lnSpc>
                <a:defRPr/>
              </a:pPr>
              <a:t>‹#›</a:t>
            </a:fld>
            <a:endParaRPr lang="en-US" sz="1000" dirty="0">
              <a:solidFill>
                <a:srgbClr val="D3D3D3"/>
              </a:solidFill>
            </a:endParaRPr>
          </a:p>
        </p:txBody>
      </p:sp>
      <p:sp>
        <p:nvSpPr>
          <p:cNvPr id="1029" name="Rectangle 6"/>
          <p:cNvSpPr>
            <a:spLocks noGrp="1" noChangeArrowheads="1"/>
          </p:cNvSpPr>
          <p:nvPr>
            <p:ph type="body" idx="1"/>
          </p:nvPr>
        </p:nvSpPr>
        <p:spPr bwMode="auto">
          <a:xfrm>
            <a:off x="655638" y="2014538"/>
            <a:ext cx="7940675" cy="3571875"/>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0" name="Picture 7" descr="PPt_TopBand_Artwork"/>
          <p:cNvPicPr>
            <a:picLocks noChangeAspect="1" noChangeArrowheads="1"/>
          </p:cNvPicPr>
          <p:nvPr/>
        </p:nvPicPr>
        <p:blipFill>
          <a:blip r:embed="rId14" cstate="print"/>
          <a:srcRect/>
          <a:stretch>
            <a:fillRect/>
          </a:stretch>
        </p:blipFill>
        <p:spPr bwMode="auto">
          <a:xfrm>
            <a:off x="0" y="0"/>
            <a:ext cx="9140825" cy="685800"/>
          </a:xfrm>
          <a:prstGeom prst="rect">
            <a:avLst/>
          </a:prstGeom>
          <a:noFill/>
          <a:ln w="9525">
            <a:noFill/>
            <a:miter lim="800000"/>
            <a:headEnd/>
            <a:tailEnd/>
          </a:ln>
        </p:spPr>
      </p:pic>
      <p:sp>
        <p:nvSpPr>
          <p:cNvPr id="1031" name="Rectangle 8"/>
          <p:cNvSpPr>
            <a:spLocks noChangeArrowheads="1"/>
          </p:cNvSpPr>
          <p:nvPr/>
        </p:nvSpPr>
        <p:spPr bwMode="auto">
          <a:xfrm>
            <a:off x="4498975" y="6670675"/>
            <a:ext cx="2347913" cy="190500"/>
          </a:xfrm>
          <a:prstGeom prst="rect">
            <a:avLst/>
          </a:prstGeom>
          <a:noFill/>
          <a:ln w="9525">
            <a:noFill/>
            <a:miter lim="800000"/>
            <a:headEnd/>
            <a:tailEnd/>
          </a:ln>
        </p:spPr>
        <p:txBody>
          <a:bodyPr wrap="none" lIns="82124" tIns="41061" rIns="82124" bIns="41061" anchor="b" anchorCtr="1">
            <a:spAutoFit/>
          </a:bodyPr>
          <a:lstStyle/>
          <a:p>
            <a:pPr algn="l" defTabSz="814388">
              <a:lnSpc>
                <a:spcPct val="100000"/>
              </a:lnSpc>
              <a:defRPr/>
            </a:pPr>
            <a:r>
              <a:rPr lang="en-US" sz="700" dirty="0">
                <a:solidFill>
                  <a:srgbClr val="D3D3D3"/>
                </a:solidFill>
              </a:rPr>
              <a:t>© 2007 – 2010, Cisco Systems, Inc. All rights reserved.</a:t>
            </a:r>
          </a:p>
        </p:txBody>
      </p:sp>
      <p:sp>
        <p:nvSpPr>
          <p:cNvPr id="1032" name="Rectangle 9"/>
          <p:cNvSpPr>
            <a:spLocks noChangeArrowheads="1"/>
          </p:cNvSpPr>
          <p:nvPr/>
        </p:nvSpPr>
        <p:spPr bwMode="auto">
          <a:xfrm>
            <a:off x="7123113" y="6672263"/>
            <a:ext cx="650875" cy="188912"/>
          </a:xfrm>
          <a:prstGeom prst="rect">
            <a:avLst/>
          </a:prstGeom>
          <a:noFill/>
          <a:ln w="9525">
            <a:noFill/>
            <a:miter lim="800000"/>
            <a:headEnd/>
            <a:tailEnd/>
          </a:ln>
        </p:spPr>
        <p:txBody>
          <a:bodyPr wrap="none" lIns="82124" tIns="41061" rIns="82124" bIns="41061" anchor="b">
            <a:spAutoFit/>
          </a:bodyPr>
          <a:lstStyle/>
          <a:p>
            <a:pPr algn="r" defTabSz="814388">
              <a:lnSpc>
                <a:spcPct val="100000"/>
              </a:lnSpc>
              <a:defRPr/>
            </a:pPr>
            <a:r>
              <a:rPr lang="en-US" sz="700" dirty="0">
                <a:solidFill>
                  <a:srgbClr val="D3D3D3"/>
                </a:solidFill>
              </a:rPr>
              <a:t>Cisco Public</a:t>
            </a:r>
          </a:p>
        </p:txBody>
      </p:sp>
    </p:spTree>
  </p:cSld>
  <p:clrMap bg1="lt1" tx1="dk1" bg2="lt2" tx2="dk2" accent1="accent1" accent2="accent2" accent3="accent3" accent4="accent4" accent5="accent5" accent6="accent6" hlink="hlink" folHlink="folHlink"/>
  <p:sldLayoutIdLst>
    <p:sldLayoutId id="2147484455"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 id="2147484444" r:id="rId12"/>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mj-ea"/>
          <a:cs typeface="+mj-cs"/>
        </a:defRPr>
      </a:lvl1pPr>
      <a:lvl2pPr algn="l" defTabSz="814388" rtl="0" eaLnBrk="0" fontAlgn="base" hangingPunct="0">
        <a:lnSpc>
          <a:spcPct val="90000"/>
        </a:lnSpc>
        <a:spcBef>
          <a:spcPct val="0"/>
        </a:spcBef>
        <a:spcAft>
          <a:spcPct val="0"/>
        </a:spcAft>
        <a:defRPr sz="3200" b="1">
          <a:solidFill>
            <a:srgbClr val="708CA1"/>
          </a:solidFill>
          <a:latin typeface="Arial" charset="0"/>
        </a:defRPr>
      </a:lvl2pPr>
      <a:lvl3pPr algn="l" defTabSz="814388" rtl="0" eaLnBrk="0" fontAlgn="base" hangingPunct="0">
        <a:lnSpc>
          <a:spcPct val="90000"/>
        </a:lnSpc>
        <a:spcBef>
          <a:spcPct val="0"/>
        </a:spcBef>
        <a:spcAft>
          <a:spcPct val="0"/>
        </a:spcAft>
        <a:defRPr sz="3200" b="1">
          <a:solidFill>
            <a:srgbClr val="708CA1"/>
          </a:solidFill>
          <a:latin typeface="Arial" charset="0"/>
        </a:defRPr>
      </a:lvl3pPr>
      <a:lvl4pPr algn="l" defTabSz="814388" rtl="0" eaLnBrk="0" fontAlgn="base" hangingPunct="0">
        <a:lnSpc>
          <a:spcPct val="90000"/>
        </a:lnSpc>
        <a:spcBef>
          <a:spcPct val="0"/>
        </a:spcBef>
        <a:spcAft>
          <a:spcPct val="0"/>
        </a:spcAft>
        <a:defRPr sz="3200" b="1">
          <a:solidFill>
            <a:srgbClr val="708CA1"/>
          </a:solidFill>
          <a:latin typeface="Arial" charset="0"/>
        </a:defRPr>
      </a:lvl4pPr>
      <a:lvl5pPr algn="l" defTabSz="814388" rtl="0" eaLnBrk="0" fontAlgn="base" hangingPunct="0">
        <a:lnSpc>
          <a:spcPct val="90000"/>
        </a:lnSpc>
        <a:spcBef>
          <a:spcPct val="0"/>
        </a:spcBef>
        <a:spcAft>
          <a:spcPct val="0"/>
        </a:spcAft>
        <a:defRPr sz="3200" b="1">
          <a:solidFill>
            <a:srgbClr val="708CA1"/>
          </a:solidFill>
          <a:latin typeface="Arial" charset="0"/>
        </a:defRPr>
      </a:lvl5pPr>
      <a:lvl6pPr marL="457200" algn="l" defTabSz="814388" rtl="0" fontAlgn="base">
        <a:lnSpc>
          <a:spcPct val="90000"/>
        </a:lnSpc>
        <a:spcBef>
          <a:spcPct val="0"/>
        </a:spcBef>
        <a:spcAft>
          <a:spcPct val="0"/>
        </a:spcAft>
        <a:defRPr sz="3200" b="1">
          <a:solidFill>
            <a:srgbClr val="708CA1"/>
          </a:solidFill>
          <a:latin typeface="Arial" charset="0"/>
        </a:defRPr>
      </a:lvl6pPr>
      <a:lvl7pPr marL="914400" algn="l" defTabSz="814388" rtl="0" fontAlgn="base">
        <a:lnSpc>
          <a:spcPct val="90000"/>
        </a:lnSpc>
        <a:spcBef>
          <a:spcPct val="0"/>
        </a:spcBef>
        <a:spcAft>
          <a:spcPct val="0"/>
        </a:spcAft>
        <a:defRPr sz="3200" b="1">
          <a:solidFill>
            <a:srgbClr val="708CA1"/>
          </a:solidFill>
          <a:latin typeface="Arial" charset="0"/>
        </a:defRPr>
      </a:lvl7pPr>
      <a:lvl8pPr marL="1371600" algn="l" defTabSz="814388" rtl="0" fontAlgn="base">
        <a:lnSpc>
          <a:spcPct val="90000"/>
        </a:lnSpc>
        <a:spcBef>
          <a:spcPct val="0"/>
        </a:spcBef>
        <a:spcAft>
          <a:spcPct val="0"/>
        </a:spcAft>
        <a:defRPr sz="3200" b="1">
          <a:solidFill>
            <a:srgbClr val="708CA1"/>
          </a:solidFill>
          <a:latin typeface="Arial" charset="0"/>
        </a:defRPr>
      </a:lvl8pPr>
      <a:lvl9pPr marL="1828800" algn="l" defTabSz="814388" rtl="0" fontAlgn="base">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pitchFamily="2" charset="2"/>
        <a:buChar char="§"/>
        <a:defRPr sz="2400">
          <a:solidFill>
            <a:schemeClr val="tx1"/>
          </a:solidFill>
          <a:latin typeface="+mn-lt"/>
          <a:ea typeface="+mn-ea"/>
          <a:cs typeface="+mn-cs"/>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defRPr>
      </a:lvl5pPr>
      <a:lvl6pPr marL="2062163" algn="l" defTabSz="814388" rtl="0" eaLnBrk="0" fontAlgn="base" hangingPunct="0">
        <a:lnSpc>
          <a:spcPct val="95000"/>
        </a:lnSpc>
        <a:spcBef>
          <a:spcPct val="35000"/>
        </a:spcBef>
        <a:spcAft>
          <a:spcPct val="0"/>
        </a:spcAft>
        <a:buClr>
          <a:srgbClr val="708CA1"/>
        </a:buClr>
        <a:defRPr sz="2000">
          <a:solidFill>
            <a:schemeClr val="tx1"/>
          </a:solidFill>
          <a:latin typeface="+mn-lt"/>
        </a:defRPr>
      </a:lvl6pPr>
      <a:lvl7pPr marL="2519363" algn="l" defTabSz="814388" rtl="0" eaLnBrk="0" fontAlgn="base" hangingPunct="0">
        <a:lnSpc>
          <a:spcPct val="95000"/>
        </a:lnSpc>
        <a:spcBef>
          <a:spcPct val="35000"/>
        </a:spcBef>
        <a:spcAft>
          <a:spcPct val="0"/>
        </a:spcAft>
        <a:buClr>
          <a:srgbClr val="708CA1"/>
        </a:buClr>
        <a:defRPr sz="2000">
          <a:solidFill>
            <a:schemeClr val="tx1"/>
          </a:solidFill>
          <a:latin typeface="+mn-lt"/>
        </a:defRPr>
      </a:lvl7pPr>
      <a:lvl8pPr marL="2976563" algn="l" defTabSz="814388" rtl="0" eaLnBrk="0" fontAlgn="base" hangingPunct="0">
        <a:lnSpc>
          <a:spcPct val="95000"/>
        </a:lnSpc>
        <a:spcBef>
          <a:spcPct val="35000"/>
        </a:spcBef>
        <a:spcAft>
          <a:spcPct val="0"/>
        </a:spcAft>
        <a:buClr>
          <a:srgbClr val="708CA1"/>
        </a:buClr>
        <a:defRPr sz="2000">
          <a:solidFill>
            <a:schemeClr val="tx1"/>
          </a:solidFill>
          <a:latin typeface="+mn-lt"/>
        </a:defRPr>
      </a:lvl8pPr>
      <a:lvl9pPr marL="3433763" algn="l" defTabSz="814388" rtl="0" eaLnBrk="0" fontAlgn="base" hangingPunct="0">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6146"/>
          <p:cNvSpPr>
            <a:spLocks noGrp="1" noChangeArrowheads="1"/>
          </p:cNvSpPr>
          <p:nvPr>
            <p:ph type="title"/>
          </p:nvPr>
        </p:nvSpPr>
        <p:spPr bwMode="auto">
          <a:xfrm>
            <a:off x="655638" y="798513"/>
            <a:ext cx="8145462" cy="838200"/>
          </a:xfrm>
          <a:prstGeom prst="rect">
            <a:avLst/>
          </a:prstGeom>
          <a:noFill/>
          <a:ln w="9525" algn="ctr">
            <a:noFill/>
            <a:miter lim="800000"/>
            <a:headEnd/>
            <a:tailEnd/>
          </a:ln>
        </p:spPr>
        <p:txBody>
          <a:bodyPr vert="horz" wrap="square" lIns="82124" tIns="41061" rIns="82124" bIns="41061" numCol="1" anchor="b" anchorCtr="0" compatLnSpc="1">
            <a:prstTxWarp prst="textNoShape">
              <a:avLst/>
            </a:prstTxWarp>
          </a:bodyPr>
          <a:lstStyle/>
          <a:p>
            <a:pPr lvl="0"/>
            <a:r>
              <a:rPr lang="en-US" smtClean="0"/>
              <a:t>Slide Title</a:t>
            </a:r>
          </a:p>
        </p:txBody>
      </p:sp>
      <p:sp>
        <p:nvSpPr>
          <p:cNvPr id="2051" name="Rectangle 6281"/>
          <p:cNvSpPr>
            <a:spLocks noChangeArrowheads="1"/>
          </p:cNvSpPr>
          <p:nvPr/>
        </p:nvSpPr>
        <p:spPr bwMode="auto">
          <a:xfrm>
            <a:off x="193675" y="6672263"/>
            <a:ext cx="962025" cy="188912"/>
          </a:xfrm>
          <a:prstGeom prst="rect">
            <a:avLst/>
          </a:prstGeom>
          <a:noFill/>
          <a:ln w="9525">
            <a:noFill/>
            <a:miter lim="800000"/>
            <a:headEnd/>
            <a:tailEnd/>
          </a:ln>
        </p:spPr>
        <p:txBody>
          <a:bodyPr lIns="82124" tIns="41061" rIns="82124" bIns="41061" anchor="b">
            <a:spAutoFit/>
          </a:bodyPr>
          <a:lstStyle/>
          <a:p>
            <a:pPr algn="l" defTabSz="814388">
              <a:lnSpc>
                <a:spcPct val="100000"/>
              </a:lnSpc>
              <a:defRPr/>
            </a:pPr>
            <a:r>
              <a:rPr lang="en-US" sz="700" dirty="0">
                <a:solidFill>
                  <a:srgbClr val="D3D3D3"/>
                </a:solidFill>
              </a:rPr>
              <a:t>Presentation_ID</a:t>
            </a:r>
          </a:p>
        </p:txBody>
      </p:sp>
      <p:sp>
        <p:nvSpPr>
          <p:cNvPr id="2052" name="Rectangle 6282"/>
          <p:cNvSpPr>
            <a:spLocks noChangeArrowheads="1"/>
          </p:cNvSpPr>
          <p:nvPr/>
        </p:nvSpPr>
        <p:spPr bwMode="auto">
          <a:xfrm>
            <a:off x="8596313" y="6626225"/>
            <a:ext cx="320675" cy="234950"/>
          </a:xfrm>
          <a:prstGeom prst="rect">
            <a:avLst/>
          </a:prstGeom>
          <a:noFill/>
          <a:ln w="9525" algn="ctr">
            <a:noFill/>
            <a:miter lim="800000"/>
            <a:headEnd/>
            <a:tailEnd/>
          </a:ln>
        </p:spPr>
        <p:txBody>
          <a:bodyPr wrap="none" lIns="82124" tIns="41061" rIns="82124" bIns="41061" anchor="b">
            <a:spAutoFit/>
          </a:bodyPr>
          <a:lstStyle/>
          <a:p>
            <a:pPr algn="r" defTabSz="814388">
              <a:lnSpc>
                <a:spcPct val="100000"/>
              </a:lnSpc>
              <a:defRPr/>
            </a:pPr>
            <a:fld id="{85C5E045-6C48-46C0-92AE-30A8710B0BBD}" type="slidenum">
              <a:rPr lang="en-US" sz="1000">
                <a:solidFill>
                  <a:srgbClr val="D3D3D3"/>
                </a:solidFill>
              </a:rPr>
              <a:pPr algn="r" defTabSz="814388">
                <a:lnSpc>
                  <a:spcPct val="100000"/>
                </a:lnSpc>
                <a:defRPr/>
              </a:pPr>
              <a:t>‹#›</a:t>
            </a:fld>
            <a:endParaRPr lang="en-US" sz="1000" dirty="0">
              <a:solidFill>
                <a:srgbClr val="D3D3D3"/>
              </a:solidFill>
            </a:endParaRPr>
          </a:p>
        </p:txBody>
      </p:sp>
      <p:sp>
        <p:nvSpPr>
          <p:cNvPr id="2053" name="Rectangle 6284"/>
          <p:cNvSpPr>
            <a:spLocks noGrp="1" noChangeArrowheads="1"/>
          </p:cNvSpPr>
          <p:nvPr>
            <p:ph type="body" idx="1"/>
          </p:nvPr>
        </p:nvSpPr>
        <p:spPr bwMode="auto">
          <a:xfrm>
            <a:off x="655638" y="2014538"/>
            <a:ext cx="7940675" cy="3571875"/>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Rectangle 6312"/>
          <p:cNvSpPr>
            <a:spLocks noChangeArrowheads="1"/>
          </p:cNvSpPr>
          <p:nvPr/>
        </p:nvSpPr>
        <p:spPr bwMode="auto">
          <a:xfrm>
            <a:off x="4498975" y="6672263"/>
            <a:ext cx="2022475" cy="188912"/>
          </a:xfrm>
          <a:prstGeom prst="rect">
            <a:avLst/>
          </a:prstGeom>
          <a:noFill/>
          <a:ln w="9525">
            <a:noFill/>
            <a:miter lim="800000"/>
            <a:headEnd/>
            <a:tailEnd/>
          </a:ln>
        </p:spPr>
        <p:txBody>
          <a:bodyPr wrap="none" lIns="82124" tIns="41061" rIns="82124" bIns="41061" anchor="b" anchorCtr="1">
            <a:spAutoFit/>
          </a:bodyPr>
          <a:lstStyle/>
          <a:p>
            <a:pPr algn="l" defTabSz="814388">
              <a:lnSpc>
                <a:spcPct val="100000"/>
              </a:lnSpc>
              <a:defRPr/>
            </a:pPr>
            <a:r>
              <a:rPr lang="en-US" sz="700" dirty="0">
                <a:solidFill>
                  <a:srgbClr val="D3D3D3"/>
                </a:solidFill>
              </a:rPr>
              <a:t>© 2008 Cisco Systems, Inc. All rights reserved.</a:t>
            </a:r>
          </a:p>
        </p:txBody>
      </p:sp>
      <p:sp>
        <p:nvSpPr>
          <p:cNvPr id="2055" name="Rectangle 6313"/>
          <p:cNvSpPr>
            <a:spLocks noChangeArrowheads="1"/>
          </p:cNvSpPr>
          <p:nvPr/>
        </p:nvSpPr>
        <p:spPr bwMode="auto">
          <a:xfrm>
            <a:off x="6896100" y="6672263"/>
            <a:ext cx="877888" cy="188912"/>
          </a:xfrm>
          <a:prstGeom prst="rect">
            <a:avLst/>
          </a:prstGeom>
          <a:noFill/>
          <a:ln w="9525">
            <a:noFill/>
            <a:miter lim="800000"/>
            <a:headEnd/>
            <a:tailEnd/>
          </a:ln>
        </p:spPr>
        <p:txBody>
          <a:bodyPr wrap="none" lIns="82124" tIns="41061" rIns="82124" bIns="41061" anchor="b">
            <a:spAutoFit/>
          </a:bodyPr>
          <a:lstStyle/>
          <a:p>
            <a:pPr algn="r" defTabSz="814388">
              <a:lnSpc>
                <a:spcPct val="100000"/>
              </a:lnSpc>
              <a:defRPr/>
            </a:pPr>
            <a:r>
              <a:rPr lang="en-US" sz="700" dirty="0">
                <a:solidFill>
                  <a:srgbClr val="D3D3D3"/>
                </a:solidFill>
              </a:rPr>
              <a:t>Cisco Confidential</a:t>
            </a:r>
          </a:p>
        </p:txBody>
      </p:sp>
      <p:pic>
        <p:nvPicPr>
          <p:cNvPr id="2056" name="Picture 8" descr="Rev08_Cisco_BrandBar10_060408.png"/>
          <p:cNvPicPr>
            <a:picLocks noChangeAspect="1"/>
          </p:cNvPicPr>
          <p:nvPr/>
        </p:nvPicPr>
        <p:blipFill>
          <a:blip r:embed="rId13" cstate="print"/>
          <a:srcRect/>
          <a:stretch>
            <a:fillRect/>
          </a:stretch>
        </p:blipFill>
        <p:spPr bwMode="auto">
          <a:xfrm>
            <a:off x="0" y="0"/>
            <a:ext cx="9144000" cy="3413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56" r:id="rId1"/>
    <p:sldLayoutId id="2147484445" r:id="rId2"/>
    <p:sldLayoutId id="2147484446" r:id="rId3"/>
    <p:sldLayoutId id="2147484447" r:id="rId4"/>
    <p:sldLayoutId id="2147484448" r:id="rId5"/>
    <p:sldLayoutId id="2147484449" r:id="rId6"/>
    <p:sldLayoutId id="2147484450" r:id="rId7"/>
    <p:sldLayoutId id="2147484451" r:id="rId8"/>
    <p:sldLayoutId id="2147484452" r:id="rId9"/>
    <p:sldLayoutId id="2147484453" r:id="rId10"/>
    <p:sldLayoutId id="2147484454" r:id="rId11"/>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mj-ea"/>
          <a:cs typeface="+mj-cs"/>
        </a:defRPr>
      </a:lvl1pPr>
      <a:lvl2pPr algn="l" defTabSz="814388" rtl="0" eaLnBrk="0" fontAlgn="base" hangingPunct="0">
        <a:lnSpc>
          <a:spcPct val="90000"/>
        </a:lnSpc>
        <a:spcBef>
          <a:spcPct val="0"/>
        </a:spcBef>
        <a:spcAft>
          <a:spcPct val="0"/>
        </a:spcAft>
        <a:defRPr sz="3200" b="1">
          <a:solidFill>
            <a:srgbClr val="708CA1"/>
          </a:solidFill>
          <a:latin typeface="Arial" charset="0"/>
        </a:defRPr>
      </a:lvl2pPr>
      <a:lvl3pPr algn="l" defTabSz="814388" rtl="0" eaLnBrk="0" fontAlgn="base" hangingPunct="0">
        <a:lnSpc>
          <a:spcPct val="90000"/>
        </a:lnSpc>
        <a:spcBef>
          <a:spcPct val="0"/>
        </a:spcBef>
        <a:spcAft>
          <a:spcPct val="0"/>
        </a:spcAft>
        <a:defRPr sz="3200" b="1">
          <a:solidFill>
            <a:srgbClr val="708CA1"/>
          </a:solidFill>
          <a:latin typeface="Arial" charset="0"/>
        </a:defRPr>
      </a:lvl3pPr>
      <a:lvl4pPr algn="l" defTabSz="814388" rtl="0" eaLnBrk="0" fontAlgn="base" hangingPunct="0">
        <a:lnSpc>
          <a:spcPct val="90000"/>
        </a:lnSpc>
        <a:spcBef>
          <a:spcPct val="0"/>
        </a:spcBef>
        <a:spcAft>
          <a:spcPct val="0"/>
        </a:spcAft>
        <a:defRPr sz="3200" b="1">
          <a:solidFill>
            <a:srgbClr val="708CA1"/>
          </a:solidFill>
          <a:latin typeface="Arial" charset="0"/>
        </a:defRPr>
      </a:lvl4pPr>
      <a:lvl5pPr algn="l" defTabSz="814388" rtl="0" eaLnBrk="0" fontAlgn="base" hangingPunct="0">
        <a:lnSpc>
          <a:spcPct val="90000"/>
        </a:lnSpc>
        <a:spcBef>
          <a:spcPct val="0"/>
        </a:spcBef>
        <a:spcAft>
          <a:spcPct val="0"/>
        </a:spcAft>
        <a:defRPr sz="3200" b="1">
          <a:solidFill>
            <a:srgbClr val="708CA1"/>
          </a:solidFill>
          <a:latin typeface="Arial"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pitchFamily="2" charset="2"/>
        <a:buChar char="§"/>
        <a:defRPr sz="2400">
          <a:solidFill>
            <a:schemeClr val="tx1"/>
          </a:solidFill>
          <a:latin typeface="+mn-lt"/>
          <a:ea typeface="+mn-ea"/>
          <a:cs typeface="+mn-cs"/>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14.xml"/><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9.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0.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1.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5.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800" dirty="0" smtClean="0"/>
              <a:t>Chapter 4: </a:t>
            </a:r>
            <a:br>
              <a:rPr lang="en-US" sz="2800" dirty="0" smtClean="0"/>
            </a:br>
            <a:r>
              <a:rPr lang="en-US" sz="2800" dirty="0" smtClean="0"/>
              <a:t>Wireless LANs</a:t>
            </a:r>
            <a:endParaRPr lang="en-US" sz="2800" dirty="0" smtClean="0">
              <a:solidFill>
                <a:schemeClr val="folHlink"/>
              </a:solidFill>
            </a:endParaRPr>
          </a:p>
        </p:txBody>
      </p:sp>
      <p:sp>
        <p:nvSpPr>
          <p:cNvPr id="5123" name="Rectangle 3"/>
          <p:cNvSpPr>
            <a:spLocks noGrp="1" noChangeArrowheads="1"/>
          </p:cNvSpPr>
          <p:nvPr>
            <p:ph type="subTitle" idx="1"/>
          </p:nvPr>
        </p:nvSpPr>
        <p:spPr>
          <a:xfrm>
            <a:off x="311150" y="4672013"/>
            <a:ext cx="6788150" cy="658812"/>
          </a:xfrm>
        </p:spPr>
        <p:txBody>
          <a:bodyPr/>
          <a:lstStyle/>
          <a:p>
            <a:pPr eaLnBrk="1" hangingPunct="1"/>
            <a:r>
              <a:rPr lang="en-US" sz="2400" dirty="0" smtClean="0"/>
              <a:t>Scaling  Networks</a:t>
            </a: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172" y="464686"/>
            <a:ext cx="8145462" cy="838200"/>
          </a:xfrm>
        </p:spPr>
        <p:txBody>
          <a:bodyPr/>
          <a:lstStyle/>
          <a:p>
            <a:r>
              <a:rPr lang="en-US" sz="1800" dirty="0" smtClean="0">
                <a:ea typeface="ＭＳ Ｐゴシック" pitchFamily="34" charset="-128"/>
              </a:rPr>
              <a:t>WLAN Components</a:t>
            </a:r>
            <a:r>
              <a:rPr lang="en-US" dirty="0">
                <a:ea typeface="ＭＳ Ｐゴシック" pitchFamily="34" charset="-128"/>
              </a:rPr>
              <a:t/>
            </a:r>
            <a:br>
              <a:rPr lang="en-US" dirty="0">
                <a:ea typeface="ＭＳ Ｐゴシック" pitchFamily="34" charset="-128"/>
              </a:rPr>
            </a:br>
            <a:r>
              <a:rPr lang="en-US" dirty="0" smtClean="0">
                <a:ea typeface="ＭＳ Ｐゴシック" pitchFamily="34" charset="-128"/>
              </a:rPr>
              <a:t>802.11 Standards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649" y="1778454"/>
            <a:ext cx="8576508" cy="3707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39663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952" y="464685"/>
            <a:ext cx="8145462" cy="838200"/>
          </a:xfrm>
        </p:spPr>
        <p:txBody>
          <a:bodyPr/>
          <a:lstStyle/>
          <a:p>
            <a:r>
              <a:rPr lang="en-US" sz="1800" dirty="0" smtClean="0">
                <a:ea typeface="ＭＳ Ｐゴシック" pitchFamily="34" charset="-128"/>
              </a:rPr>
              <a:t>WLAN Components</a:t>
            </a:r>
            <a:r>
              <a:rPr lang="en-US" dirty="0">
                <a:ea typeface="ＭＳ Ｐゴシック" pitchFamily="34" charset="-128"/>
              </a:rPr>
              <a:t/>
            </a:r>
            <a:br>
              <a:rPr lang="en-US" dirty="0">
                <a:ea typeface="ＭＳ Ｐゴシック" pitchFamily="34" charset="-128"/>
              </a:rPr>
            </a:br>
            <a:r>
              <a:rPr lang="en-US" dirty="0" smtClean="0">
                <a:ea typeface="ＭＳ Ｐゴシック" pitchFamily="34" charset="-128"/>
              </a:rPr>
              <a:t>Wi-Fi Certification</a:t>
            </a:r>
            <a:endParaRPr lang="en-US" dirty="0"/>
          </a:p>
        </p:txBody>
      </p:sp>
      <p:sp>
        <p:nvSpPr>
          <p:cNvPr id="4" name="Content Placeholder 2"/>
          <p:cNvSpPr>
            <a:spLocks noGrp="1"/>
          </p:cNvSpPr>
          <p:nvPr>
            <p:ph idx="1"/>
          </p:nvPr>
        </p:nvSpPr>
        <p:spPr>
          <a:xfrm>
            <a:off x="512525" y="1350006"/>
            <a:ext cx="8106769" cy="4830568"/>
          </a:xfrm>
        </p:spPr>
        <p:txBody>
          <a:bodyPr/>
          <a:lstStyle/>
          <a:p>
            <a:pPr marL="23813" indent="-23813">
              <a:spcBef>
                <a:spcPts val="600"/>
              </a:spcBef>
              <a:buNone/>
            </a:pPr>
            <a:r>
              <a:rPr lang="en-US" sz="2000" dirty="0" smtClean="0"/>
              <a:t>The Wi-Fi Alliance certifies Wi-Fi and the following product compatibility:</a:t>
            </a:r>
          </a:p>
          <a:p>
            <a:pPr marL="342900" indent="-342900">
              <a:spcBef>
                <a:spcPts val="600"/>
              </a:spcBef>
            </a:pPr>
            <a:r>
              <a:rPr lang="en-US" sz="2000" dirty="0" smtClean="0"/>
              <a:t>IEEE 802.11a/b/g/n/ac/ad-compatible.</a:t>
            </a:r>
          </a:p>
          <a:p>
            <a:pPr marL="342900" indent="-342900">
              <a:spcBef>
                <a:spcPts val="600"/>
              </a:spcBef>
            </a:pPr>
            <a:r>
              <a:rPr lang="en-US" sz="2000" dirty="0" smtClean="0"/>
              <a:t>IEEE 802.11i secure using WPA2™ and Extensible Authentication Protocol (EAP)</a:t>
            </a:r>
          </a:p>
          <a:p>
            <a:pPr marL="342900" indent="-342900">
              <a:spcBef>
                <a:spcPts val="600"/>
              </a:spcBef>
            </a:pPr>
            <a:r>
              <a:rPr lang="en-US" sz="2000" dirty="0" smtClean="0"/>
              <a:t>Wi-Fi Protected Setup (WPS) to simplify device connections.</a:t>
            </a:r>
          </a:p>
          <a:p>
            <a:pPr marL="342900" indent="-342900">
              <a:spcBef>
                <a:spcPts val="600"/>
              </a:spcBef>
            </a:pPr>
            <a:r>
              <a:rPr lang="en-US" sz="2000" dirty="0" smtClean="0"/>
              <a:t>Wi-Fi Direct to share media between devices</a:t>
            </a:r>
          </a:p>
          <a:p>
            <a:pPr marL="342900" indent="-342900">
              <a:spcBef>
                <a:spcPts val="600"/>
              </a:spcBef>
            </a:pPr>
            <a:r>
              <a:rPr lang="en-US" sz="2000" dirty="0" smtClean="0"/>
              <a:t>Wi-Fi Passpoint to simplify securely connecting to Wi-Fi hotspot networks</a:t>
            </a:r>
          </a:p>
          <a:p>
            <a:pPr marL="342900" indent="-342900">
              <a:spcBef>
                <a:spcPts val="600"/>
              </a:spcBef>
            </a:pPr>
            <a:r>
              <a:rPr lang="en-US" sz="2000" dirty="0" smtClean="0"/>
              <a:t>Wi-Fi Miracast to seamlessly display video between devices</a:t>
            </a:r>
          </a:p>
          <a:p>
            <a:endParaRPr lang="en-US" dirty="0"/>
          </a:p>
        </p:txBody>
      </p:sp>
    </p:spTree>
    <p:extLst>
      <p:ext uri="{BB962C8B-B14F-4D97-AF65-F5344CB8AC3E}">
        <p14:creationId xmlns:p14="http://schemas.microsoft.com/office/powerpoint/2010/main" val="41681415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67" y="464685"/>
            <a:ext cx="8145462" cy="838200"/>
          </a:xfrm>
        </p:spPr>
        <p:txBody>
          <a:bodyPr/>
          <a:lstStyle/>
          <a:p>
            <a:r>
              <a:rPr lang="en-US" sz="1800" dirty="0" smtClean="0">
                <a:ea typeface="ＭＳ Ｐゴシック" pitchFamily="34" charset="-128"/>
              </a:rPr>
              <a:t>WLAN Components</a:t>
            </a:r>
            <a:r>
              <a:rPr lang="en-US" dirty="0">
                <a:ea typeface="ＭＳ Ｐゴシック" pitchFamily="34" charset="-128"/>
              </a:rPr>
              <a:t/>
            </a:r>
            <a:br>
              <a:rPr lang="en-US" dirty="0">
                <a:ea typeface="ＭＳ Ｐゴシック" pitchFamily="34" charset="-128"/>
              </a:rPr>
            </a:br>
            <a:r>
              <a:rPr lang="en-US" dirty="0" smtClean="0">
                <a:ea typeface="ＭＳ Ｐゴシック" pitchFamily="34" charset="-128"/>
              </a:rPr>
              <a:t>Comparing WLANs to LANs</a:t>
            </a:r>
            <a:endParaRPr lang="en-US"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6034"/>
          <a:stretch/>
        </p:blipFill>
        <p:spPr bwMode="auto">
          <a:xfrm>
            <a:off x="509888" y="1969477"/>
            <a:ext cx="8155141" cy="2977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40384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356" y="464685"/>
            <a:ext cx="8145462" cy="838200"/>
          </a:xfrm>
        </p:spPr>
        <p:txBody>
          <a:bodyPr/>
          <a:lstStyle/>
          <a:p>
            <a:r>
              <a:rPr lang="en-US" sz="1800" dirty="0" smtClean="0">
                <a:ea typeface="ＭＳ Ｐゴシック" pitchFamily="34" charset="-128"/>
              </a:rPr>
              <a:t>Components of WLANs</a:t>
            </a:r>
            <a:br>
              <a:rPr lang="en-US" sz="1800" dirty="0" smtClean="0">
                <a:ea typeface="ＭＳ Ｐゴシック" pitchFamily="34" charset="-128"/>
              </a:rPr>
            </a:br>
            <a:r>
              <a:rPr lang="en-US" dirty="0" smtClean="0">
                <a:ea typeface="ＭＳ Ｐゴシック" pitchFamily="34" charset="-128"/>
              </a:rPr>
              <a:t>Wireless NICs</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2106" y="1797061"/>
            <a:ext cx="5089585" cy="3936711"/>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
        <p:nvSpPr>
          <p:cNvPr id="6" name="Content Placeholder 2"/>
          <p:cNvSpPr>
            <a:spLocks noGrp="1"/>
          </p:cNvSpPr>
          <p:nvPr>
            <p:ph idx="1"/>
          </p:nvPr>
        </p:nvSpPr>
        <p:spPr>
          <a:xfrm>
            <a:off x="537029" y="1797061"/>
            <a:ext cx="3155077" cy="3719001"/>
          </a:xfrm>
        </p:spPr>
        <p:txBody>
          <a:bodyPr/>
          <a:lstStyle/>
          <a:p>
            <a:pPr marL="0" indent="0">
              <a:buNone/>
            </a:pPr>
            <a:r>
              <a:rPr lang="en-US" sz="2000" dirty="0" smtClean="0"/>
              <a:t>Wireless deployment requires:</a:t>
            </a:r>
          </a:p>
          <a:p>
            <a:pPr marL="342900" indent="-342900"/>
            <a:r>
              <a:rPr lang="en-US" sz="2000" dirty="0" smtClean="0"/>
              <a:t>End devices with wireless NICs</a:t>
            </a:r>
          </a:p>
          <a:p>
            <a:pPr marL="342900" indent="-342900"/>
            <a:r>
              <a:rPr lang="en-US" sz="2000" dirty="0" smtClean="0"/>
              <a:t>Infrastructure device, such as a wireless router or wireless AP</a:t>
            </a:r>
            <a:endParaRPr lang="en-US" sz="2000" dirty="0"/>
          </a:p>
        </p:txBody>
      </p:sp>
    </p:spTree>
    <p:extLst>
      <p:ext uri="{BB962C8B-B14F-4D97-AF65-F5344CB8AC3E}">
        <p14:creationId xmlns:p14="http://schemas.microsoft.com/office/powerpoint/2010/main" val="9152832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227" y="493713"/>
            <a:ext cx="8145462" cy="838200"/>
          </a:xfrm>
        </p:spPr>
        <p:txBody>
          <a:bodyPr/>
          <a:lstStyle/>
          <a:p>
            <a:r>
              <a:rPr lang="en-US" sz="1800" dirty="0" smtClean="0">
                <a:ea typeface="ＭＳ Ｐゴシック" pitchFamily="34" charset="-128"/>
              </a:rPr>
              <a:t>Components of WLANs</a:t>
            </a:r>
            <a:br>
              <a:rPr lang="en-US" sz="1800" dirty="0" smtClean="0">
                <a:ea typeface="ＭＳ Ｐゴシック" pitchFamily="34" charset="-128"/>
              </a:rPr>
            </a:br>
            <a:r>
              <a:rPr lang="en-US" dirty="0" smtClean="0">
                <a:ea typeface="ＭＳ Ｐゴシック" pitchFamily="34" charset="-128"/>
              </a:rPr>
              <a:t>Wireless Home Router</a:t>
            </a:r>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1932"/>
          <a:stretch>
            <a:fillRect/>
          </a:stretch>
        </p:blipFill>
        <p:spPr bwMode="auto">
          <a:xfrm>
            <a:off x="3330353" y="1770743"/>
            <a:ext cx="5410318" cy="4657032"/>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517313" y="1771026"/>
            <a:ext cx="2784012" cy="3370153"/>
          </a:xfrm>
          <a:prstGeom prst="rect">
            <a:avLst/>
          </a:prstGeom>
        </p:spPr>
        <p:txBody>
          <a:bodyPr wrap="square">
            <a:spAutoFit/>
          </a:bodyPr>
          <a:lstStyle/>
          <a:p>
            <a:pPr algn="l"/>
            <a:r>
              <a:rPr lang="en-US" sz="2000" dirty="0"/>
              <a:t>A home user typically interconnects wireless devices using a small, integrated wireless router. </a:t>
            </a:r>
          </a:p>
          <a:p>
            <a:pPr algn="l"/>
            <a:endParaRPr lang="en-US" sz="2000" dirty="0"/>
          </a:p>
          <a:p>
            <a:pPr algn="l"/>
            <a:r>
              <a:rPr lang="en-US" sz="2000" dirty="0"/>
              <a:t>These serve as: </a:t>
            </a:r>
          </a:p>
          <a:p>
            <a:pPr marL="236538" indent="-236538" algn="l" defTabSz="814388">
              <a:lnSpc>
                <a:spcPct val="95000"/>
              </a:lnSpc>
              <a:spcBef>
                <a:spcPct val="50000"/>
              </a:spcBef>
              <a:buClr>
                <a:srgbClr val="708CA1"/>
              </a:buClr>
              <a:buFont typeface="Wingdings" pitchFamily="2" charset="2"/>
              <a:buChar char="§"/>
            </a:pPr>
            <a:r>
              <a:rPr lang="en-US" sz="2000" dirty="0"/>
              <a:t>access point</a:t>
            </a:r>
          </a:p>
          <a:p>
            <a:pPr marL="236538" indent="-236538" algn="l" defTabSz="814388">
              <a:lnSpc>
                <a:spcPct val="95000"/>
              </a:lnSpc>
              <a:spcBef>
                <a:spcPct val="50000"/>
              </a:spcBef>
              <a:buClr>
                <a:srgbClr val="708CA1"/>
              </a:buClr>
              <a:buFont typeface="Wingdings" pitchFamily="2" charset="2"/>
              <a:buChar char="§"/>
            </a:pPr>
            <a:r>
              <a:rPr lang="en-US" sz="2000" dirty="0"/>
              <a:t>Ethernet switch</a:t>
            </a:r>
          </a:p>
          <a:p>
            <a:pPr marL="236538" indent="-236538" algn="l" defTabSz="814388">
              <a:lnSpc>
                <a:spcPct val="95000"/>
              </a:lnSpc>
              <a:spcBef>
                <a:spcPct val="50000"/>
              </a:spcBef>
              <a:buClr>
                <a:srgbClr val="708CA1"/>
              </a:buClr>
              <a:buFont typeface="Wingdings" pitchFamily="2" charset="2"/>
              <a:buChar char="§"/>
            </a:pPr>
            <a:r>
              <a:rPr lang="en-US" sz="2000" dirty="0"/>
              <a:t>router</a:t>
            </a:r>
          </a:p>
        </p:txBody>
      </p:sp>
    </p:spTree>
    <p:extLst>
      <p:ext uri="{BB962C8B-B14F-4D97-AF65-F5344CB8AC3E}">
        <p14:creationId xmlns:p14="http://schemas.microsoft.com/office/powerpoint/2010/main" val="24923122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482" y="479199"/>
            <a:ext cx="8145462" cy="838200"/>
          </a:xfrm>
        </p:spPr>
        <p:txBody>
          <a:bodyPr/>
          <a:lstStyle/>
          <a:p>
            <a:r>
              <a:rPr lang="en-US" sz="1800" dirty="0" smtClean="0">
                <a:ea typeface="ＭＳ Ｐゴシック" pitchFamily="34" charset="-128"/>
              </a:rPr>
              <a:t>Components of WLANs</a:t>
            </a:r>
            <a:br>
              <a:rPr lang="en-US" sz="1800" dirty="0" smtClean="0">
                <a:ea typeface="ＭＳ Ｐゴシック" pitchFamily="34" charset="-128"/>
              </a:rPr>
            </a:br>
            <a:r>
              <a:rPr lang="en-US" dirty="0" smtClean="0">
                <a:ea typeface="ＭＳ Ｐゴシック" pitchFamily="34" charset="-128"/>
              </a:rPr>
              <a:t>Business Wireless Solutions</a:t>
            </a:r>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0344" y="1718582"/>
            <a:ext cx="3490459" cy="4070563"/>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3421" y="1718583"/>
            <a:ext cx="4381500" cy="4076700"/>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568076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842" y="450171"/>
            <a:ext cx="8145462" cy="838200"/>
          </a:xfrm>
        </p:spPr>
        <p:txBody>
          <a:bodyPr/>
          <a:lstStyle/>
          <a:p>
            <a:r>
              <a:rPr lang="en-US" sz="1800" dirty="0" smtClean="0">
                <a:ea typeface="ＭＳ Ｐゴシック" pitchFamily="34" charset="-128"/>
              </a:rPr>
              <a:t>Components of WLANs</a:t>
            </a:r>
            <a:br>
              <a:rPr lang="en-US" sz="1800" dirty="0" smtClean="0">
                <a:ea typeface="ＭＳ Ｐゴシック" pitchFamily="34" charset="-128"/>
              </a:rPr>
            </a:br>
            <a:r>
              <a:rPr lang="en-US" dirty="0" smtClean="0">
                <a:ea typeface="ＭＳ Ｐゴシック" pitchFamily="34" charset="-128"/>
              </a:rPr>
              <a:t>Wireless Access Points</a:t>
            </a:r>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842" y="1884361"/>
            <a:ext cx="3956958" cy="4395487"/>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68801" y="1890255"/>
            <a:ext cx="4277860" cy="4376202"/>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585378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439" y="521098"/>
            <a:ext cx="8145462" cy="838200"/>
          </a:xfrm>
        </p:spPr>
        <p:txBody>
          <a:bodyPr/>
          <a:lstStyle/>
          <a:p>
            <a:r>
              <a:rPr lang="en-US" sz="1800" dirty="0" smtClean="0">
                <a:ea typeface="ＭＳ Ｐゴシック" pitchFamily="34" charset="-128"/>
              </a:rPr>
              <a:t>Components of WLANs</a:t>
            </a:r>
            <a:br>
              <a:rPr lang="en-US" sz="1800" dirty="0" smtClean="0">
                <a:ea typeface="ＭＳ Ｐゴシック" pitchFamily="34" charset="-128"/>
              </a:rPr>
            </a:br>
            <a:r>
              <a:rPr lang="en-US" dirty="0" smtClean="0">
                <a:ea typeface="ＭＳ Ｐゴシック" pitchFamily="34" charset="-128"/>
              </a:rPr>
              <a:t>Small Wireless Deployment Solutions</a:t>
            </a:r>
            <a:endParaRPr lang="en-US"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0926" y="1359298"/>
            <a:ext cx="5708042" cy="5338987"/>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415381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537" y="435652"/>
            <a:ext cx="8653463" cy="838200"/>
          </a:xfrm>
        </p:spPr>
        <p:txBody>
          <a:bodyPr/>
          <a:lstStyle/>
          <a:p>
            <a:r>
              <a:rPr lang="en-US" sz="1800" dirty="0" smtClean="0">
                <a:ea typeface="ＭＳ Ｐゴシック" pitchFamily="34" charset="-128"/>
              </a:rPr>
              <a:t>Components of WLANs</a:t>
            </a:r>
            <a:br>
              <a:rPr lang="en-US" sz="1800" dirty="0" smtClean="0">
                <a:ea typeface="ＭＳ Ｐゴシック" pitchFamily="34" charset="-128"/>
              </a:rPr>
            </a:br>
            <a:r>
              <a:rPr lang="en-US" sz="3000" dirty="0" smtClean="0">
                <a:ea typeface="ＭＳ Ｐゴシック" pitchFamily="34" charset="-128"/>
              </a:rPr>
              <a:t>Small Wireless Deployment Solutions (cont.)</a:t>
            </a:r>
            <a:endParaRPr lang="en-US" sz="3000"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569" y="1375452"/>
            <a:ext cx="4999344" cy="4735062"/>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
        <p:nvSpPr>
          <p:cNvPr id="5" name="Content Placeholder 2"/>
          <p:cNvSpPr>
            <a:spLocks noGrp="1"/>
          </p:cNvSpPr>
          <p:nvPr>
            <p:ph idx="1"/>
          </p:nvPr>
        </p:nvSpPr>
        <p:spPr>
          <a:xfrm>
            <a:off x="5639629" y="1810880"/>
            <a:ext cx="3062823" cy="3453707"/>
          </a:xfrm>
        </p:spPr>
        <p:txBody>
          <a:bodyPr/>
          <a:lstStyle/>
          <a:p>
            <a:pPr marL="290513" indent="-290513"/>
            <a:r>
              <a:rPr lang="en-US" sz="2000" dirty="0" smtClean="0"/>
              <a:t>Each AP is configured and managed individually.</a:t>
            </a:r>
          </a:p>
          <a:p>
            <a:pPr marL="290513" indent="-290513"/>
            <a:r>
              <a:rPr lang="en-US" sz="2000" dirty="0" smtClean="0"/>
              <a:t>This can become a problem when several APs are required.</a:t>
            </a:r>
            <a:endParaRPr lang="en-US" sz="2000" dirty="0"/>
          </a:p>
        </p:txBody>
      </p:sp>
    </p:spTree>
    <p:extLst>
      <p:ext uri="{BB962C8B-B14F-4D97-AF65-F5344CB8AC3E}">
        <p14:creationId xmlns:p14="http://schemas.microsoft.com/office/powerpoint/2010/main" val="31302769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6" y="493714"/>
            <a:ext cx="8145462" cy="838200"/>
          </a:xfrm>
        </p:spPr>
        <p:txBody>
          <a:bodyPr/>
          <a:lstStyle/>
          <a:p>
            <a:r>
              <a:rPr lang="en-US" sz="1800" dirty="0" smtClean="0">
                <a:ea typeface="ＭＳ Ｐゴシック" pitchFamily="34" charset="-128"/>
              </a:rPr>
              <a:t>Components of WLANs</a:t>
            </a:r>
            <a:br>
              <a:rPr lang="en-US" sz="1800" dirty="0" smtClean="0">
                <a:ea typeface="ＭＳ Ｐゴシック" pitchFamily="34" charset="-128"/>
              </a:rPr>
            </a:br>
            <a:r>
              <a:rPr lang="en-US" dirty="0" smtClean="0">
                <a:ea typeface="ＭＳ Ｐゴシック" pitchFamily="34" charset="-128"/>
              </a:rPr>
              <a:t>Small Wireless Deployment Solutions</a:t>
            </a:r>
            <a:endParaRPr lang="en-US"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886" y="1457004"/>
            <a:ext cx="5166525" cy="4706030"/>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
        <p:nvSpPr>
          <p:cNvPr id="5" name="Content Placeholder 2"/>
          <p:cNvSpPr>
            <a:spLocks noGrp="1"/>
          </p:cNvSpPr>
          <p:nvPr>
            <p:ph idx="1"/>
          </p:nvPr>
        </p:nvSpPr>
        <p:spPr>
          <a:xfrm>
            <a:off x="5558411" y="1471518"/>
            <a:ext cx="3367875" cy="4421282"/>
          </a:xfrm>
        </p:spPr>
        <p:txBody>
          <a:bodyPr/>
          <a:lstStyle/>
          <a:p>
            <a:pPr marL="231775" indent="-231775"/>
            <a:r>
              <a:rPr lang="en-US" sz="2000" dirty="0" smtClean="0"/>
              <a:t>Support the clustering of APs without the use of a controller.</a:t>
            </a:r>
          </a:p>
          <a:p>
            <a:r>
              <a:rPr lang="en-US" sz="2000" dirty="0"/>
              <a:t>Multiple APs can be deployed and pushed to a single configuration to all devices within the cluster, managing the wireless network as a single system without worrying about interference between APs, and without configuring each AP as a separate device.</a:t>
            </a:r>
          </a:p>
        </p:txBody>
      </p:sp>
    </p:spTree>
    <p:extLst>
      <p:ext uri="{BB962C8B-B14F-4D97-AF65-F5344CB8AC3E}">
        <p14:creationId xmlns:p14="http://schemas.microsoft.com/office/powerpoint/2010/main" val="3646565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48809" y="450171"/>
            <a:ext cx="8145462" cy="838200"/>
          </a:xfrm>
        </p:spPr>
        <p:txBody>
          <a:bodyPr/>
          <a:lstStyle/>
          <a:p>
            <a:pPr eaLnBrk="1" hangingPunct="1"/>
            <a:r>
              <a:rPr lang="en-US" dirty="0" smtClean="0">
                <a:ea typeface="ＭＳ Ｐゴシック" pitchFamily="34" charset="-128"/>
              </a:rPr>
              <a:t>Chapter 4</a:t>
            </a:r>
          </a:p>
        </p:txBody>
      </p:sp>
      <p:sp>
        <p:nvSpPr>
          <p:cNvPr id="6147" name="Rectangle 3"/>
          <p:cNvSpPr>
            <a:spLocks noGrp="1" noChangeArrowheads="1"/>
          </p:cNvSpPr>
          <p:nvPr>
            <p:ph idx="1"/>
          </p:nvPr>
        </p:nvSpPr>
        <p:spPr>
          <a:xfrm>
            <a:off x="500970" y="1587274"/>
            <a:ext cx="8131175" cy="4437062"/>
          </a:xfrm>
        </p:spPr>
        <p:txBody>
          <a:bodyPr/>
          <a:lstStyle/>
          <a:p>
            <a:pPr marL="0" indent="0" eaLnBrk="1" hangingPunct="1">
              <a:buFont typeface="Wingdings" pitchFamily="2" charset="2"/>
              <a:buNone/>
            </a:pPr>
            <a:r>
              <a:rPr lang="en-US" sz="2000" dirty="0">
                <a:cs typeface="Arial" charset="0"/>
              </a:rPr>
              <a:t>4</a:t>
            </a:r>
            <a:r>
              <a:rPr lang="en-US" sz="2000" dirty="0" smtClean="0">
                <a:cs typeface="Arial" charset="0"/>
              </a:rPr>
              <a:t>.0 Introduction</a:t>
            </a:r>
          </a:p>
          <a:p>
            <a:pPr marL="0" indent="0" eaLnBrk="1" hangingPunct="1">
              <a:buFont typeface="Wingdings" pitchFamily="2" charset="2"/>
              <a:buNone/>
            </a:pPr>
            <a:r>
              <a:rPr lang="en-US" sz="2000" dirty="0">
                <a:cs typeface="Arial" charset="0"/>
              </a:rPr>
              <a:t>4</a:t>
            </a:r>
            <a:r>
              <a:rPr lang="en-US" sz="2000" dirty="0" smtClean="0">
                <a:cs typeface="Arial" charset="0"/>
              </a:rPr>
              <a:t>.1 Wireless LAN Concepts</a:t>
            </a:r>
          </a:p>
          <a:p>
            <a:pPr marL="0" indent="0" eaLnBrk="1" hangingPunct="1">
              <a:buFont typeface="Wingdings" pitchFamily="2" charset="2"/>
              <a:buNone/>
            </a:pPr>
            <a:r>
              <a:rPr lang="en-US" sz="2000" dirty="0" smtClean="0">
                <a:cs typeface="Arial" charset="0"/>
              </a:rPr>
              <a:t>4.2 Wireless LAN Operations</a:t>
            </a:r>
          </a:p>
          <a:p>
            <a:pPr marL="0" indent="0" eaLnBrk="1" hangingPunct="1">
              <a:buFont typeface="Wingdings" pitchFamily="2" charset="2"/>
              <a:buNone/>
            </a:pPr>
            <a:r>
              <a:rPr lang="en-US" sz="2000" dirty="0">
                <a:cs typeface="Arial" charset="0"/>
              </a:rPr>
              <a:t>4</a:t>
            </a:r>
            <a:r>
              <a:rPr lang="en-US" sz="2000" dirty="0" smtClean="0">
                <a:cs typeface="Arial" charset="0"/>
              </a:rPr>
              <a:t>.3 Wireless LAN Security</a:t>
            </a:r>
          </a:p>
          <a:p>
            <a:pPr marL="0" indent="0" eaLnBrk="1" hangingPunct="1">
              <a:buFont typeface="Wingdings" pitchFamily="2" charset="2"/>
              <a:buNone/>
            </a:pPr>
            <a:r>
              <a:rPr lang="en-US" sz="2000" dirty="0">
                <a:cs typeface="Arial" charset="0"/>
              </a:rPr>
              <a:t>4</a:t>
            </a:r>
            <a:r>
              <a:rPr lang="en-US" sz="2000" dirty="0" smtClean="0">
                <a:cs typeface="Arial" charset="0"/>
              </a:rPr>
              <a:t>.4 Wireless LAN Configuration</a:t>
            </a:r>
          </a:p>
          <a:p>
            <a:pPr marL="0" indent="0" eaLnBrk="1" hangingPunct="1">
              <a:buFont typeface="Wingdings" pitchFamily="2" charset="2"/>
              <a:buNone/>
            </a:pPr>
            <a:r>
              <a:rPr lang="en-US" sz="2000" dirty="0">
                <a:cs typeface="Arial" charset="0"/>
              </a:rPr>
              <a:t>4</a:t>
            </a:r>
            <a:r>
              <a:rPr lang="en-US" sz="2000" dirty="0" smtClean="0">
                <a:cs typeface="Arial" charset="0"/>
              </a:rPr>
              <a:t>.5 Summary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486" y="493714"/>
            <a:ext cx="8145462" cy="838200"/>
          </a:xfrm>
        </p:spPr>
        <p:txBody>
          <a:bodyPr/>
          <a:lstStyle/>
          <a:p>
            <a:r>
              <a:rPr lang="en-US" sz="1800" dirty="0" smtClean="0">
                <a:ea typeface="ＭＳ Ｐゴシック" pitchFamily="34" charset="-128"/>
              </a:rPr>
              <a:t>Components of WLANs</a:t>
            </a:r>
            <a:br>
              <a:rPr lang="en-US" sz="1800" dirty="0" smtClean="0">
                <a:ea typeface="ＭＳ Ｐゴシック" pitchFamily="34" charset="-128"/>
              </a:rPr>
            </a:br>
            <a:r>
              <a:rPr lang="en-US" dirty="0" smtClean="0">
                <a:ea typeface="ＭＳ Ｐゴシック" pitchFamily="34" charset="-128"/>
              </a:rPr>
              <a:t>Large Wireless Deployment Solutions</a:t>
            </a:r>
            <a:endParaRPr lang="en-US" dirty="0"/>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0613" y="1833788"/>
            <a:ext cx="3318352" cy="4567012"/>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
        <p:nvSpPr>
          <p:cNvPr id="5" name="Content Placeholder 2"/>
          <p:cNvSpPr>
            <a:spLocks noGrp="1"/>
          </p:cNvSpPr>
          <p:nvPr>
            <p:ph idx="1"/>
          </p:nvPr>
        </p:nvSpPr>
        <p:spPr>
          <a:xfrm>
            <a:off x="507788" y="1804690"/>
            <a:ext cx="4746384" cy="4509024"/>
          </a:xfrm>
        </p:spPr>
        <p:txBody>
          <a:bodyPr/>
          <a:lstStyle/>
          <a:p>
            <a:pPr marL="342900" indent="-342900"/>
            <a:r>
              <a:rPr lang="en-US" sz="2000" dirty="0" smtClean="0"/>
              <a:t>For larger organizations with many APs, Cisco provides controller-based managed solutions, including the Cisco Meraki Cloud Managed Architecture and the Cisco Unified Wireless Network Architecture.</a:t>
            </a:r>
          </a:p>
          <a:p>
            <a:pPr marL="342900" indent="-342900"/>
            <a:r>
              <a:rPr lang="en-US" sz="2000" dirty="0" smtClean="0"/>
              <a:t>Cisco Meraki cloud architecture is a management solution used to simplify the wireless deployment. Using this architecture, APs are </a:t>
            </a:r>
            <a:r>
              <a:rPr lang="en-US" sz="2000" dirty="0"/>
              <a:t>centrally managed from </a:t>
            </a:r>
            <a:r>
              <a:rPr lang="en-US" sz="2000" dirty="0" smtClean="0"/>
              <a:t>a controller in the cloud.</a:t>
            </a:r>
          </a:p>
        </p:txBody>
      </p:sp>
    </p:spTree>
    <p:extLst>
      <p:ext uri="{BB962C8B-B14F-4D97-AF65-F5344CB8AC3E}">
        <p14:creationId xmlns:p14="http://schemas.microsoft.com/office/powerpoint/2010/main" val="21764032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314" y="478971"/>
            <a:ext cx="8824686" cy="870857"/>
          </a:xfrm>
        </p:spPr>
        <p:txBody>
          <a:bodyPr/>
          <a:lstStyle/>
          <a:p>
            <a:r>
              <a:rPr lang="en-US" sz="1800" dirty="0" smtClean="0">
                <a:ea typeface="ＭＳ Ｐゴシック" pitchFamily="34" charset="-128"/>
              </a:rPr>
              <a:t>Components of WLANs</a:t>
            </a:r>
            <a:br>
              <a:rPr lang="en-US" sz="1800" dirty="0" smtClean="0">
                <a:ea typeface="ＭＳ Ｐゴシック" pitchFamily="34" charset="-128"/>
              </a:rPr>
            </a:br>
            <a:r>
              <a:rPr lang="en-US" sz="3100" dirty="0" smtClean="0">
                <a:ea typeface="ＭＳ Ｐゴシック" pitchFamily="34" charset="-128"/>
              </a:rPr>
              <a:t>Large Wireless Deployment Solutions (cont.)</a:t>
            </a:r>
            <a:endParaRPr lang="en-US" sz="3100" dirty="0"/>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5829" y="1633225"/>
            <a:ext cx="5141192" cy="4792446"/>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681284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314" y="478971"/>
            <a:ext cx="8824686" cy="870857"/>
          </a:xfrm>
        </p:spPr>
        <p:txBody>
          <a:bodyPr/>
          <a:lstStyle/>
          <a:p>
            <a:r>
              <a:rPr lang="en-US" sz="1800" dirty="0" smtClean="0">
                <a:ea typeface="ＭＳ Ｐゴシック" pitchFamily="34" charset="-128"/>
              </a:rPr>
              <a:t>Components of WLANs</a:t>
            </a:r>
            <a:br>
              <a:rPr lang="en-US" sz="1800" dirty="0" smtClean="0">
                <a:ea typeface="ＭＳ Ｐゴシック" pitchFamily="34" charset="-128"/>
              </a:rPr>
            </a:br>
            <a:r>
              <a:rPr lang="en-US" sz="3100" dirty="0" smtClean="0">
                <a:ea typeface="ＭＳ Ｐゴシック" pitchFamily="34" charset="-128"/>
              </a:rPr>
              <a:t>Large Wireless Deployment Solutions (cont.)</a:t>
            </a:r>
            <a:endParaRPr lang="en-US" sz="3100" dirty="0"/>
          </a:p>
        </p:txBody>
      </p:sp>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1474" y="1646917"/>
            <a:ext cx="5514067" cy="4946094"/>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377687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914" y="435428"/>
            <a:ext cx="8824686" cy="870857"/>
          </a:xfrm>
        </p:spPr>
        <p:txBody>
          <a:bodyPr/>
          <a:lstStyle/>
          <a:p>
            <a:r>
              <a:rPr lang="en-US" sz="1800" dirty="0" smtClean="0">
                <a:ea typeface="ＭＳ Ｐゴシック" pitchFamily="34" charset="-128"/>
              </a:rPr>
              <a:t>Components of WLANs</a:t>
            </a:r>
            <a:br>
              <a:rPr lang="en-US" sz="1800" dirty="0" smtClean="0">
                <a:ea typeface="ＭＳ Ｐゴシック" pitchFamily="34" charset="-128"/>
              </a:rPr>
            </a:br>
            <a:r>
              <a:rPr lang="en-US" dirty="0" smtClean="0">
                <a:ea typeface="ＭＳ Ｐゴシック" pitchFamily="34" charset="-128"/>
              </a:rPr>
              <a:t>Wireless Antennas</a:t>
            </a:r>
            <a:endParaRPr lang="en-US" dirty="0"/>
          </a:p>
        </p:txBody>
      </p:sp>
      <p:sp>
        <p:nvSpPr>
          <p:cNvPr id="4" name="Content Placeholder 2"/>
          <p:cNvSpPr>
            <a:spLocks noGrp="1"/>
          </p:cNvSpPr>
          <p:nvPr>
            <p:ph idx="1"/>
          </p:nvPr>
        </p:nvSpPr>
        <p:spPr>
          <a:xfrm>
            <a:off x="483079" y="1386897"/>
            <a:ext cx="8057071" cy="4962146"/>
          </a:xfrm>
        </p:spPr>
        <p:txBody>
          <a:bodyPr/>
          <a:lstStyle/>
          <a:p>
            <a:pPr marL="342900" indent="-342900">
              <a:spcBef>
                <a:spcPts val="1200"/>
              </a:spcBef>
              <a:buNone/>
            </a:pPr>
            <a:r>
              <a:rPr lang="en-US" sz="2000" dirty="0" smtClean="0"/>
              <a:t>Cisco Aironet APs can use:</a:t>
            </a:r>
          </a:p>
          <a:p>
            <a:pPr marL="342900" indent="-342900">
              <a:spcBef>
                <a:spcPts val="1200"/>
              </a:spcBef>
            </a:pPr>
            <a:r>
              <a:rPr lang="en-US" sz="2000" b="1" dirty="0" smtClean="0"/>
              <a:t>Omnidirectional Wi-Fi Antennas </a:t>
            </a:r>
            <a:r>
              <a:rPr lang="en-US" sz="2000" dirty="0" smtClean="0"/>
              <a:t>– Factory Wi-Fi gear often uses basic dipole antennas, also referred to as “rubber duck” design, similar to those used on walkie-talkie radios. Omnidirectional antennas provide 360-degree coverage.</a:t>
            </a:r>
            <a:endParaRPr lang="en-US" sz="2000" b="1" dirty="0" smtClean="0"/>
          </a:p>
          <a:p>
            <a:pPr marL="342900" indent="-342900">
              <a:spcBef>
                <a:spcPts val="1200"/>
              </a:spcBef>
            </a:pPr>
            <a:r>
              <a:rPr lang="en-US" sz="2000" b="1" dirty="0" smtClean="0"/>
              <a:t>Directional Wi-Fi Antennas </a:t>
            </a:r>
            <a:r>
              <a:rPr lang="en-US" sz="2000" dirty="0" smtClean="0"/>
              <a:t>– Directional antennas focus the radio signal in a given direction, which enhances the signal to and from the AP in the direction the antenna is pointing.</a:t>
            </a:r>
          </a:p>
          <a:p>
            <a:pPr marL="342900" indent="-342900">
              <a:spcBef>
                <a:spcPts val="1200"/>
              </a:spcBef>
            </a:pPr>
            <a:r>
              <a:rPr lang="en-US" sz="2000" b="1" dirty="0" smtClean="0"/>
              <a:t>Yagi antennas </a:t>
            </a:r>
            <a:r>
              <a:rPr lang="en-US" sz="2000" dirty="0" smtClean="0"/>
              <a:t>– Type of directional radio antenna that can be used for long-distance Wi-Fi networking.</a:t>
            </a:r>
          </a:p>
        </p:txBody>
      </p:sp>
    </p:spTree>
    <p:extLst>
      <p:ext uri="{BB962C8B-B14F-4D97-AF65-F5344CB8AC3E}">
        <p14:creationId xmlns:p14="http://schemas.microsoft.com/office/powerpoint/2010/main" val="24724514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914" y="493485"/>
            <a:ext cx="8824686" cy="870857"/>
          </a:xfrm>
        </p:spPr>
        <p:txBody>
          <a:bodyPr/>
          <a:lstStyle/>
          <a:p>
            <a:r>
              <a:rPr lang="en-US" sz="1800" dirty="0" smtClean="0">
                <a:ea typeface="ＭＳ Ｐゴシック" pitchFamily="34" charset="-128"/>
              </a:rPr>
              <a:t>802.11 WLAN Topologies</a:t>
            </a:r>
            <a:br>
              <a:rPr lang="en-US" sz="1800" dirty="0" smtClean="0">
                <a:ea typeface="ＭＳ Ｐゴシック" pitchFamily="34" charset="-128"/>
              </a:rPr>
            </a:br>
            <a:r>
              <a:rPr lang="en-US" dirty="0" smtClean="0">
                <a:ea typeface="ＭＳ Ｐゴシック" pitchFamily="34" charset="-128"/>
              </a:rPr>
              <a:t>802.11 Wireless Topology Modes</a:t>
            </a:r>
            <a:endParaRPr lang="en-US" dirty="0"/>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7828" y="1595454"/>
            <a:ext cx="5950858" cy="5100736"/>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292797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28" y="449942"/>
            <a:ext cx="8824686" cy="870857"/>
          </a:xfrm>
        </p:spPr>
        <p:txBody>
          <a:bodyPr/>
          <a:lstStyle/>
          <a:p>
            <a:r>
              <a:rPr lang="en-US" sz="1800" dirty="0" smtClean="0">
                <a:ea typeface="ＭＳ Ｐゴシック" pitchFamily="34" charset="-128"/>
              </a:rPr>
              <a:t>802.11 WLAN Topologies</a:t>
            </a:r>
            <a:br>
              <a:rPr lang="en-US" sz="1800" dirty="0" smtClean="0">
                <a:ea typeface="ＭＳ Ｐゴシック" pitchFamily="34" charset="-128"/>
              </a:rPr>
            </a:br>
            <a:r>
              <a:rPr lang="en-US" dirty="0" smtClean="0">
                <a:ea typeface="ＭＳ Ｐゴシック" pitchFamily="34" charset="-128"/>
              </a:rPr>
              <a:t>802.11 Wireless Topology Modes (cont.)</a:t>
            </a:r>
            <a:endParaRPr lang="en-US" dirty="0"/>
          </a:p>
        </p:txBody>
      </p:sp>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4543" y="1435797"/>
            <a:ext cx="5563229" cy="5075458"/>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644665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28" y="449943"/>
            <a:ext cx="8534401" cy="783772"/>
          </a:xfrm>
        </p:spPr>
        <p:txBody>
          <a:bodyPr/>
          <a:lstStyle/>
          <a:p>
            <a:r>
              <a:rPr lang="en-US" sz="1800" dirty="0" smtClean="0">
                <a:ea typeface="ＭＳ Ｐゴシック" pitchFamily="34" charset="-128"/>
              </a:rPr>
              <a:t>802.11 WLAN Topologies</a:t>
            </a:r>
            <a:br>
              <a:rPr lang="en-US" sz="1800" dirty="0" smtClean="0">
                <a:ea typeface="ＭＳ Ｐゴシック" pitchFamily="34" charset="-128"/>
              </a:rPr>
            </a:br>
            <a:r>
              <a:rPr lang="en-US" dirty="0" smtClean="0">
                <a:ea typeface="ＭＳ Ｐゴシック" pitchFamily="34" charset="-128"/>
              </a:rPr>
              <a:t>Ad Hoc Mode</a:t>
            </a:r>
            <a:endParaRPr lang="en-US" dirty="0"/>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9083"/>
          <a:stretch>
            <a:fillRect/>
          </a:stretch>
        </p:blipFill>
        <p:spPr bwMode="auto">
          <a:xfrm>
            <a:off x="1851085" y="2653795"/>
            <a:ext cx="5283968" cy="3641462"/>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
        <p:nvSpPr>
          <p:cNvPr id="5" name="Content Placeholder 2"/>
          <p:cNvSpPr>
            <a:spLocks noGrp="1"/>
          </p:cNvSpPr>
          <p:nvPr>
            <p:ph idx="1"/>
          </p:nvPr>
        </p:nvSpPr>
        <p:spPr>
          <a:xfrm>
            <a:off x="493486" y="1571616"/>
            <a:ext cx="7920231" cy="995095"/>
          </a:xfrm>
        </p:spPr>
        <p:txBody>
          <a:bodyPr/>
          <a:lstStyle/>
          <a:p>
            <a:pPr marL="0" indent="0">
              <a:buNone/>
            </a:pPr>
            <a:r>
              <a:rPr lang="en-US" sz="2000" b="1" dirty="0" smtClean="0"/>
              <a:t>Tethering</a:t>
            </a:r>
            <a:r>
              <a:rPr lang="en-US" sz="2000" dirty="0" smtClean="0"/>
              <a:t> (personal hotspot) – Variation of the Ad Hoc topology when a smart phone or tablet with cellular data access is enabled to create a personal hotspot.</a:t>
            </a:r>
          </a:p>
        </p:txBody>
      </p:sp>
    </p:spTree>
    <p:extLst>
      <p:ext uri="{BB962C8B-B14F-4D97-AF65-F5344CB8AC3E}">
        <p14:creationId xmlns:p14="http://schemas.microsoft.com/office/powerpoint/2010/main" val="38057413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314" y="478971"/>
            <a:ext cx="8824686" cy="870857"/>
          </a:xfrm>
        </p:spPr>
        <p:txBody>
          <a:bodyPr/>
          <a:lstStyle/>
          <a:p>
            <a:r>
              <a:rPr lang="en-US" sz="1800" dirty="0" smtClean="0">
                <a:ea typeface="ＭＳ Ｐゴシック" pitchFamily="34" charset="-128"/>
              </a:rPr>
              <a:t>802.11 WLAN Topologies</a:t>
            </a:r>
            <a:br>
              <a:rPr lang="en-US" sz="1800" dirty="0" smtClean="0">
                <a:ea typeface="ＭＳ Ｐゴシック" pitchFamily="34" charset="-128"/>
              </a:rPr>
            </a:br>
            <a:r>
              <a:rPr lang="en-US" dirty="0" smtClean="0">
                <a:ea typeface="ＭＳ Ｐゴシック" pitchFamily="34" charset="-128"/>
              </a:rPr>
              <a:t>Infrastructure Mode</a:t>
            </a:r>
            <a:endParaRPr lang="en-US" dirty="0"/>
          </a:p>
        </p:txBody>
      </p:sp>
      <p:pic>
        <p:nvPicPr>
          <p:cNvPr id="1331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043"/>
          <a:stretch/>
        </p:blipFill>
        <p:spPr bwMode="auto">
          <a:xfrm>
            <a:off x="1801586" y="1604147"/>
            <a:ext cx="5310414" cy="4927281"/>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992521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914" y="449942"/>
            <a:ext cx="8824686" cy="870857"/>
          </a:xfrm>
        </p:spPr>
        <p:txBody>
          <a:bodyPr/>
          <a:lstStyle/>
          <a:p>
            <a:r>
              <a:rPr lang="en-US" sz="1800" dirty="0" smtClean="0">
                <a:ea typeface="ＭＳ Ｐゴシック" pitchFamily="34" charset="-128"/>
              </a:rPr>
              <a:t>802.11 WLAN Topologies</a:t>
            </a:r>
            <a:br>
              <a:rPr lang="en-US" sz="1800" dirty="0" smtClean="0">
                <a:ea typeface="ＭＳ Ｐゴシック" pitchFamily="34" charset="-128"/>
              </a:rPr>
            </a:br>
            <a:r>
              <a:rPr lang="en-US" dirty="0" smtClean="0">
                <a:ea typeface="ＭＳ Ｐゴシック" pitchFamily="34" charset="-128"/>
              </a:rPr>
              <a:t>Infrastructure Mode (cont.)</a:t>
            </a:r>
            <a:endParaRPr lang="en-US" dirty="0"/>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4915" y="1471387"/>
            <a:ext cx="5419044" cy="5044948"/>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258132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49" y="2263775"/>
            <a:ext cx="4152624" cy="1481138"/>
          </a:xfrm>
        </p:spPr>
        <p:txBody>
          <a:bodyPr/>
          <a:lstStyle/>
          <a:p>
            <a:pPr eaLnBrk="1" hangingPunct="1"/>
            <a:r>
              <a:rPr lang="en-US" sz="2400" dirty="0"/>
              <a:t>4</a:t>
            </a:r>
            <a:r>
              <a:rPr lang="en-US" sz="2400" dirty="0" smtClean="0"/>
              <a:t>.2 </a:t>
            </a:r>
            <a:r>
              <a:rPr lang="en-US" sz="2400" dirty="0"/>
              <a:t>Wireless LAN Operations</a:t>
            </a:r>
            <a:endParaRPr lang="en-US" sz="2400" dirty="0" smtClean="0">
              <a:solidFill>
                <a:schemeClr val="folHlink"/>
              </a:solidFill>
            </a:endParaRPr>
          </a:p>
        </p:txBody>
      </p:sp>
    </p:spTree>
    <p:extLst>
      <p:ext uri="{BB962C8B-B14F-4D97-AF65-F5344CB8AC3E}">
        <p14:creationId xmlns:p14="http://schemas.microsoft.com/office/powerpoint/2010/main" val="3607468332"/>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34295" y="450170"/>
            <a:ext cx="8145462" cy="838200"/>
          </a:xfrm>
        </p:spPr>
        <p:txBody>
          <a:bodyPr/>
          <a:lstStyle/>
          <a:p>
            <a:pPr eaLnBrk="1" hangingPunct="1"/>
            <a:r>
              <a:rPr lang="en-US" dirty="0" smtClean="0">
                <a:ea typeface="ＭＳ Ｐゴシック" pitchFamily="34" charset="-128"/>
              </a:rPr>
              <a:t>Chapter 4: Objectives</a:t>
            </a:r>
          </a:p>
        </p:txBody>
      </p:sp>
      <p:sp>
        <p:nvSpPr>
          <p:cNvPr id="6147" name="Rectangle 3"/>
          <p:cNvSpPr>
            <a:spLocks noGrp="1" noChangeArrowheads="1"/>
          </p:cNvSpPr>
          <p:nvPr>
            <p:ph idx="1"/>
          </p:nvPr>
        </p:nvSpPr>
        <p:spPr>
          <a:xfrm>
            <a:off x="544966" y="1442585"/>
            <a:ext cx="8131175" cy="4437062"/>
          </a:xfrm>
        </p:spPr>
        <p:txBody>
          <a:bodyPr/>
          <a:lstStyle/>
          <a:p>
            <a:r>
              <a:rPr lang="en-US" sz="2000" dirty="0" smtClean="0"/>
              <a:t>Describe wireless LAN technology and standards.</a:t>
            </a:r>
          </a:p>
          <a:p>
            <a:r>
              <a:rPr lang="en-US" sz="2000" dirty="0" smtClean="0"/>
              <a:t>Describe the components of a wireless LAN infrastructure.</a:t>
            </a:r>
          </a:p>
          <a:p>
            <a:r>
              <a:rPr lang="en-US" sz="2000" dirty="0" smtClean="0"/>
              <a:t>Describe wireless topologies.</a:t>
            </a:r>
          </a:p>
          <a:p>
            <a:r>
              <a:rPr lang="en-US" sz="2000" dirty="0" smtClean="0"/>
              <a:t>Describe the 802.11 frame structure.</a:t>
            </a:r>
          </a:p>
          <a:p>
            <a:r>
              <a:rPr lang="en-US" sz="2000" dirty="0" smtClean="0"/>
              <a:t>Describe the media contention method used by wireless technology. </a:t>
            </a:r>
          </a:p>
          <a:p>
            <a:r>
              <a:rPr lang="en-US" sz="2000" dirty="0" smtClean="0"/>
              <a:t>Describe channel management in a WLAN.</a:t>
            </a:r>
          </a:p>
          <a:p>
            <a:r>
              <a:rPr lang="en-US" sz="2000" dirty="0" smtClean="0"/>
              <a:t>Describe threats to wireless LANs.</a:t>
            </a:r>
          </a:p>
          <a:p>
            <a:r>
              <a:rPr lang="en-US" sz="2000" dirty="0"/>
              <a:t>Describe wireless LAN security mechanisms.</a:t>
            </a:r>
          </a:p>
          <a:p>
            <a:r>
              <a:rPr lang="en-US" sz="2000" dirty="0"/>
              <a:t>Configure a wireless router to support a remote site.</a:t>
            </a:r>
          </a:p>
          <a:p>
            <a:r>
              <a:rPr lang="en-US" sz="2000" dirty="0"/>
              <a:t>Configure wireless clients to connect to a wireless router.</a:t>
            </a:r>
          </a:p>
          <a:p>
            <a:r>
              <a:rPr lang="en-US" sz="2000" dirty="0"/>
              <a:t>Troubleshoot common wireless configuration issues</a:t>
            </a:r>
            <a:r>
              <a:rPr lang="en-US" sz="2000" dirty="0" smtClean="0"/>
              <a:t>.</a:t>
            </a:r>
          </a:p>
          <a:p>
            <a:pPr>
              <a:buNone/>
            </a:pPr>
            <a:endParaRPr lang="en-US" sz="2000" dirty="0" smtClean="0"/>
          </a:p>
          <a:p>
            <a:endParaRPr lang="en-US" dirty="0" smtClean="0"/>
          </a:p>
          <a:p>
            <a:endParaRPr lang="en-US" sz="20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896" y="435428"/>
            <a:ext cx="8824686" cy="870857"/>
          </a:xfrm>
        </p:spPr>
        <p:txBody>
          <a:bodyPr/>
          <a:lstStyle/>
          <a:p>
            <a:r>
              <a:rPr lang="en-US" sz="1800" dirty="0" smtClean="0">
                <a:ea typeface="ＭＳ Ｐゴシック" pitchFamily="34" charset="-128"/>
              </a:rPr>
              <a:t>802.11 Frame Structure</a:t>
            </a:r>
            <a:br>
              <a:rPr lang="en-US" sz="1800" dirty="0" smtClean="0">
                <a:ea typeface="ＭＳ Ｐゴシック" pitchFamily="34" charset="-128"/>
              </a:rPr>
            </a:br>
            <a:r>
              <a:rPr lang="en-US" dirty="0" smtClean="0">
                <a:ea typeface="ＭＳ Ｐゴシック" pitchFamily="34" charset="-128"/>
              </a:rPr>
              <a:t>Wireless 802.11 Frame</a:t>
            </a:r>
            <a:endParaRPr lang="en-US" dirty="0"/>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4040" y="1885950"/>
            <a:ext cx="5982399" cy="4021364"/>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298712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914" y="551543"/>
            <a:ext cx="8824686" cy="870857"/>
          </a:xfrm>
        </p:spPr>
        <p:txBody>
          <a:bodyPr/>
          <a:lstStyle/>
          <a:p>
            <a:r>
              <a:rPr lang="en-US" sz="1800" dirty="0" smtClean="0">
                <a:ea typeface="ＭＳ Ｐゴシック" pitchFamily="34" charset="-128"/>
              </a:rPr>
              <a:t>802.11 Frame Structure</a:t>
            </a:r>
            <a:br>
              <a:rPr lang="en-US" sz="1800" dirty="0" smtClean="0">
                <a:ea typeface="ＭＳ Ｐゴシック" pitchFamily="34" charset="-128"/>
              </a:rPr>
            </a:br>
            <a:r>
              <a:rPr lang="en-US" dirty="0" smtClean="0">
                <a:ea typeface="ＭＳ Ｐゴシック" pitchFamily="34" charset="-128"/>
              </a:rPr>
              <a:t>Wireless 802.11 Frame</a:t>
            </a:r>
            <a:endParaRPr lang="en-US" dirty="0"/>
          </a:p>
        </p:txBody>
      </p:sp>
      <p:pic>
        <p:nvPicPr>
          <p:cNvPr id="1638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545"/>
          <a:stretch/>
        </p:blipFill>
        <p:spPr bwMode="auto">
          <a:xfrm>
            <a:off x="708396" y="1422400"/>
            <a:ext cx="7736590" cy="5136586"/>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723034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914" y="435428"/>
            <a:ext cx="8824686" cy="870857"/>
          </a:xfrm>
        </p:spPr>
        <p:txBody>
          <a:bodyPr/>
          <a:lstStyle/>
          <a:p>
            <a:r>
              <a:rPr lang="en-US" sz="1800" dirty="0" smtClean="0">
                <a:ea typeface="ＭＳ Ｐゴシック" pitchFamily="34" charset="-128"/>
              </a:rPr>
              <a:t>802.11 Frame Structure</a:t>
            </a:r>
            <a:br>
              <a:rPr lang="en-US" sz="1800" dirty="0" smtClean="0">
                <a:ea typeface="ＭＳ Ｐゴシック" pitchFamily="34" charset="-128"/>
              </a:rPr>
            </a:br>
            <a:r>
              <a:rPr lang="en-US" dirty="0" smtClean="0">
                <a:ea typeface="ＭＳ Ｐゴシック" pitchFamily="34" charset="-128"/>
              </a:rPr>
              <a:t>Frame Control Field</a:t>
            </a:r>
            <a:endParaRPr lang="en-US" dirty="0"/>
          </a:p>
        </p:txBody>
      </p:sp>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325" y="1543050"/>
            <a:ext cx="7753350" cy="4381500"/>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61836367"/>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036" y="449942"/>
            <a:ext cx="8774964" cy="841829"/>
          </a:xfrm>
        </p:spPr>
        <p:txBody>
          <a:bodyPr/>
          <a:lstStyle/>
          <a:p>
            <a:r>
              <a:rPr lang="en-US" sz="1800" dirty="0" smtClean="0">
                <a:ea typeface="ＭＳ Ｐゴシック" pitchFamily="34" charset="-128"/>
              </a:rPr>
              <a:t>802.11 Frame Structure</a:t>
            </a:r>
            <a:br>
              <a:rPr lang="en-US" sz="1800" dirty="0" smtClean="0">
                <a:ea typeface="ＭＳ Ｐゴシック" pitchFamily="34" charset="-128"/>
              </a:rPr>
            </a:br>
            <a:r>
              <a:rPr lang="en-US" dirty="0" smtClean="0">
                <a:ea typeface="ＭＳ Ｐゴシック" pitchFamily="34" charset="-128"/>
              </a:rPr>
              <a:t>Wireless Frame Type</a:t>
            </a:r>
            <a:endParaRPr lang="en-US" dirty="0"/>
          </a:p>
        </p:txBody>
      </p:sp>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8865"/>
          <a:stretch>
            <a:fillRect/>
          </a:stretch>
        </p:blipFill>
        <p:spPr bwMode="auto">
          <a:xfrm>
            <a:off x="1414065" y="1459522"/>
            <a:ext cx="6340750" cy="4901122"/>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05851481"/>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7886" y="1586592"/>
            <a:ext cx="5673951" cy="4952595"/>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
        <p:nvSpPr>
          <p:cNvPr id="4" name="Title 1"/>
          <p:cNvSpPr txBox="1">
            <a:spLocks/>
          </p:cNvSpPr>
          <p:nvPr/>
        </p:nvSpPr>
        <p:spPr bwMode="auto">
          <a:xfrm>
            <a:off x="369036" y="449942"/>
            <a:ext cx="8774964" cy="841829"/>
          </a:xfrm>
          <a:prstGeom prst="rect">
            <a:avLst/>
          </a:prstGeom>
          <a:noFill/>
          <a:ln w="9525" algn="ctr">
            <a:noFill/>
            <a:miter lim="800000"/>
            <a:headEnd/>
            <a:tailEnd/>
          </a:ln>
        </p:spPr>
        <p:txBody>
          <a:bodyPr vert="horz" wrap="square" lIns="82124" tIns="41061" rIns="82124" bIns="41061" numCol="1" anchor="b" anchorCtr="0" compatLnSpc="1">
            <a:prstTxWarp prst="textNoShape">
              <a:avLst/>
            </a:prstTxWarp>
          </a:bodyPr>
          <a:lstStyle>
            <a:lvl1pPr algn="l" defTabSz="814388" rtl="0" eaLnBrk="0" fontAlgn="base" hangingPunct="0">
              <a:lnSpc>
                <a:spcPct val="90000"/>
              </a:lnSpc>
              <a:spcBef>
                <a:spcPct val="0"/>
              </a:spcBef>
              <a:spcAft>
                <a:spcPct val="0"/>
              </a:spcAft>
              <a:defRPr sz="3200" b="1">
                <a:solidFill>
                  <a:srgbClr val="708CA1"/>
                </a:solidFill>
                <a:latin typeface="+mj-lt"/>
                <a:ea typeface="+mj-ea"/>
                <a:cs typeface="+mj-cs"/>
              </a:defRPr>
            </a:lvl1pPr>
            <a:lvl2pPr algn="l" defTabSz="814388" rtl="0" eaLnBrk="0" fontAlgn="base" hangingPunct="0">
              <a:lnSpc>
                <a:spcPct val="90000"/>
              </a:lnSpc>
              <a:spcBef>
                <a:spcPct val="0"/>
              </a:spcBef>
              <a:spcAft>
                <a:spcPct val="0"/>
              </a:spcAft>
              <a:defRPr sz="3200" b="1">
                <a:solidFill>
                  <a:srgbClr val="708CA1"/>
                </a:solidFill>
                <a:latin typeface="Arial" charset="0"/>
              </a:defRPr>
            </a:lvl2pPr>
            <a:lvl3pPr algn="l" defTabSz="814388" rtl="0" eaLnBrk="0" fontAlgn="base" hangingPunct="0">
              <a:lnSpc>
                <a:spcPct val="90000"/>
              </a:lnSpc>
              <a:spcBef>
                <a:spcPct val="0"/>
              </a:spcBef>
              <a:spcAft>
                <a:spcPct val="0"/>
              </a:spcAft>
              <a:defRPr sz="3200" b="1">
                <a:solidFill>
                  <a:srgbClr val="708CA1"/>
                </a:solidFill>
                <a:latin typeface="Arial" charset="0"/>
              </a:defRPr>
            </a:lvl3pPr>
            <a:lvl4pPr algn="l" defTabSz="814388" rtl="0" eaLnBrk="0" fontAlgn="base" hangingPunct="0">
              <a:lnSpc>
                <a:spcPct val="90000"/>
              </a:lnSpc>
              <a:spcBef>
                <a:spcPct val="0"/>
              </a:spcBef>
              <a:spcAft>
                <a:spcPct val="0"/>
              </a:spcAft>
              <a:defRPr sz="3200" b="1">
                <a:solidFill>
                  <a:srgbClr val="708CA1"/>
                </a:solidFill>
                <a:latin typeface="Arial" charset="0"/>
              </a:defRPr>
            </a:lvl4pPr>
            <a:lvl5pPr algn="l" defTabSz="814388" rtl="0" eaLnBrk="0" fontAlgn="base" hangingPunct="0">
              <a:lnSpc>
                <a:spcPct val="90000"/>
              </a:lnSpc>
              <a:spcBef>
                <a:spcPct val="0"/>
              </a:spcBef>
              <a:spcAft>
                <a:spcPct val="0"/>
              </a:spcAft>
              <a:defRPr sz="3200" b="1">
                <a:solidFill>
                  <a:srgbClr val="708CA1"/>
                </a:solidFill>
                <a:latin typeface="Arial"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a:lstStyle>
          <a:p>
            <a:r>
              <a:rPr lang="en-US" sz="1800" kern="0" dirty="0" smtClean="0">
                <a:ea typeface="ＭＳ Ｐゴシック" pitchFamily="34" charset="-128"/>
              </a:rPr>
              <a:t>802.11 Frame Structure</a:t>
            </a:r>
            <a:br>
              <a:rPr lang="en-US" sz="1800" kern="0" dirty="0" smtClean="0">
                <a:ea typeface="ＭＳ Ｐゴシック" pitchFamily="34" charset="-128"/>
              </a:rPr>
            </a:br>
            <a:r>
              <a:rPr lang="en-US" kern="0" dirty="0" smtClean="0">
                <a:ea typeface="ＭＳ Ｐゴシック" pitchFamily="34" charset="-128"/>
              </a:rPr>
              <a:t>Management Frames</a:t>
            </a:r>
            <a:endParaRPr lang="en-US" kern="0" dirty="0"/>
          </a:p>
        </p:txBody>
      </p:sp>
    </p:spTree>
    <p:extLst>
      <p:ext uri="{BB962C8B-B14F-4D97-AF65-F5344CB8AC3E}">
        <p14:creationId xmlns:p14="http://schemas.microsoft.com/office/powerpoint/2010/main" val="590580219"/>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942" y="449942"/>
            <a:ext cx="8548915" cy="841829"/>
          </a:xfrm>
        </p:spPr>
        <p:txBody>
          <a:bodyPr/>
          <a:lstStyle/>
          <a:p>
            <a:r>
              <a:rPr lang="en-US" sz="1800" dirty="0" smtClean="0">
                <a:ea typeface="ＭＳ Ｐゴシック" pitchFamily="34" charset="-128"/>
              </a:rPr>
              <a:t>802.11 Frame Structure</a:t>
            </a:r>
            <a:br>
              <a:rPr lang="en-US" sz="1800" dirty="0" smtClean="0">
                <a:ea typeface="ＭＳ Ｐゴシック" pitchFamily="34" charset="-128"/>
              </a:rPr>
            </a:br>
            <a:r>
              <a:rPr lang="en-US" dirty="0" smtClean="0">
                <a:ea typeface="ＭＳ Ｐゴシック" pitchFamily="34" charset="-128"/>
              </a:rPr>
              <a:t>Control Frames</a:t>
            </a:r>
            <a:endParaRPr lang="en-US" dirty="0"/>
          </a:p>
        </p:txBody>
      </p:sp>
      <p:pic>
        <p:nvPicPr>
          <p:cNvPr id="358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2846" y="1480461"/>
            <a:ext cx="6419005" cy="5203370"/>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07178085"/>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677"/>
          <a:stretch/>
        </p:blipFill>
        <p:spPr bwMode="auto">
          <a:xfrm>
            <a:off x="3765549" y="1041138"/>
            <a:ext cx="4057650" cy="4067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80063" y="5122491"/>
            <a:ext cx="2230993" cy="1358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530146" y="1012110"/>
            <a:ext cx="4249511" cy="5410712"/>
          </a:xfrm>
          <a:prstGeom prst="rect">
            <a:avLst/>
          </a:prstGeom>
          <a:noFill/>
          <a:ln>
            <a:solidFill>
              <a:schemeClr val="tx1"/>
            </a:solidFill>
          </a:ln>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2" name="Title 1"/>
          <p:cNvSpPr>
            <a:spLocks noGrp="1"/>
          </p:cNvSpPr>
          <p:nvPr>
            <p:ph type="title"/>
          </p:nvPr>
        </p:nvSpPr>
        <p:spPr>
          <a:xfrm>
            <a:off x="395060" y="576681"/>
            <a:ext cx="8545740" cy="831205"/>
          </a:xfrm>
        </p:spPr>
        <p:txBody>
          <a:bodyPr/>
          <a:lstStyle/>
          <a:p>
            <a:r>
              <a:rPr lang="en-US" sz="1800" dirty="0" smtClean="0">
                <a:ea typeface="ＭＳ Ｐゴシック" pitchFamily="34" charset="-128"/>
              </a:rPr>
              <a:t>Wireless Operation</a:t>
            </a:r>
            <a:br>
              <a:rPr lang="en-US" sz="1800" dirty="0" smtClean="0">
                <a:ea typeface="ＭＳ Ｐゴシック" pitchFamily="34" charset="-128"/>
              </a:rPr>
            </a:br>
            <a:r>
              <a:rPr lang="en-US" dirty="0" smtClean="0">
                <a:ea typeface="ＭＳ Ｐゴシック" pitchFamily="34" charset="-128"/>
              </a:rPr>
              <a:t>CSMA/CA</a:t>
            </a:r>
            <a:endParaRPr lang="en-US" dirty="0"/>
          </a:p>
        </p:txBody>
      </p:sp>
      <p:sp>
        <p:nvSpPr>
          <p:cNvPr id="6" name="TextBox 5"/>
          <p:cNvSpPr txBox="1"/>
          <p:nvPr/>
        </p:nvSpPr>
        <p:spPr>
          <a:xfrm>
            <a:off x="395060" y="2325363"/>
            <a:ext cx="3033486" cy="430887"/>
          </a:xfrm>
          <a:prstGeom prst="rect">
            <a:avLst/>
          </a:prstGeom>
          <a:noFill/>
        </p:spPr>
        <p:txBody>
          <a:bodyPr wrap="square" rtlCol="0">
            <a:spAutoFit/>
          </a:bodyPr>
          <a:lstStyle/>
          <a:p>
            <a:r>
              <a:rPr lang="en-US" dirty="0" smtClean="0">
                <a:solidFill>
                  <a:srgbClr val="000000"/>
                </a:solidFill>
              </a:rPr>
              <a:t>CSMA/CA Flowchart</a:t>
            </a:r>
            <a:endParaRPr lang="en-US" dirty="0">
              <a:solidFill>
                <a:srgbClr val="000000"/>
              </a:solidFill>
            </a:endParaRPr>
          </a:p>
        </p:txBody>
      </p:sp>
    </p:spTree>
    <p:extLst>
      <p:ext uri="{BB962C8B-B14F-4D97-AF65-F5344CB8AC3E}">
        <p14:creationId xmlns:p14="http://schemas.microsoft.com/office/powerpoint/2010/main" val="3650451014"/>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048" y="435430"/>
            <a:ext cx="8523295" cy="827314"/>
          </a:xfrm>
        </p:spPr>
        <p:txBody>
          <a:bodyPr/>
          <a:lstStyle/>
          <a:p>
            <a:r>
              <a:rPr lang="en-US" sz="1800" dirty="0" smtClean="0">
                <a:ea typeface="ＭＳ Ｐゴシック" pitchFamily="34" charset="-128"/>
              </a:rPr>
              <a:t>Wireless Operation</a:t>
            </a:r>
            <a:br>
              <a:rPr lang="en-US" sz="1800" dirty="0" smtClean="0">
                <a:ea typeface="ＭＳ Ｐゴシック" pitchFamily="34" charset="-128"/>
              </a:rPr>
            </a:br>
            <a:r>
              <a:rPr lang="en-US" sz="2800" dirty="0" smtClean="0">
                <a:ea typeface="ＭＳ Ｐゴシック" pitchFamily="34" charset="-128"/>
              </a:rPr>
              <a:t>Wireless Clients and Access Point Association</a:t>
            </a:r>
            <a:endParaRPr lang="en-US" sz="2400" dirty="0"/>
          </a:p>
        </p:txBody>
      </p:sp>
      <p:pic>
        <p:nvPicPr>
          <p:cNvPr id="215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20852"/>
          <a:stretch>
            <a:fillRect/>
          </a:stretch>
        </p:blipFill>
        <p:spPr bwMode="auto">
          <a:xfrm>
            <a:off x="2255935" y="2276668"/>
            <a:ext cx="5292969" cy="4245429"/>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1517" b="91325"/>
          <a:stretch>
            <a:fillRect/>
          </a:stretch>
        </p:blipFill>
        <p:spPr bwMode="auto">
          <a:xfrm>
            <a:off x="1984070" y="1838797"/>
            <a:ext cx="5292969" cy="383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0430196"/>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914" y="449943"/>
            <a:ext cx="8824686" cy="870857"/>
          </a:xfrm>
        </p:spPr>
        <p:txBody>
          <a:bodyPr/>
          <a:lstStyle/>
          <a:p>
            <a:r>
              <a:rPr lang="en-US" sz="1800" dirty="0" smtClean="0">
                <a:ea typeface="ＭＳ Ｐゴシック" pitchFamily="34" charset="-128"/>
              </a:rPr>
              <a:t>Wireless Operation</a:t>
            </a:r>
            <a:br>
              <a:rPr lang="en-US" sz="1800" dirty="0" smtClean="0">
                <a:ea typeface="ＭＳ Ｐゴシック" pitchFamily="34" charset="-128"/>
              </a:rPr>
            </a:br>
            <a:r>
              <a:rPr lang="en-US" dirty="0" smtClean="0">
                <a:ea typeface="ＭＳ Ｐゴシック" pitchFamily="34" charset="-128"/>
              </a:rPr>
              <a:t>Association Parameters</a:t>
            </a:r>
            <a:endParaRPr lang="en-US" dirty="0"/>
          </a:p>
        </p:txBody>
      </p:sp>
      <p:sp>
        <p:nvSpPr>
          <p:cNvPr id="4" name="Content Placeholder 2"/>
          <p:cNvSpPr>
            <a:spLocks noGrp="1"/>
          </p:cNvSpPr>
          <p:nvPr>
            <p:ph idx="1"/>
          </p:nvPr>
        </p:nvSpPr>
        <p:spPr>
          <a:xfrm>
            <a:off x="448187" y="1401442"/>
            <a:ext cx="8197124" cy="4756290"/>
          </a:xfrm>
        </p:spPr>
        <p:txBody>
          <a:bodyPr/>
          <a:lstStyle/>
          <a:p>
            <a:r>
              <a:rPr lang="en-US" sz="2000" b="1" dirty="0" smtClean="0"/>
              <a:t>SSID </a:t>
            </a:r>
            <a:r>
              <a:rPr lang="en-US" sz="2000" dirty="0" smtClean="0"/>
              <a:t>–</a:t>
            </a:r>
            <a:r>
              <a:rPr lang="en-US" sz="2000" b="1" dirty="0" smtClean="0"/>
              <a:t> </a:t>
            </a:r>
            <a:r>
              <a:rPr lang="en-US" sz="2000" dirty="0" smtClean="0"/>
              <a:t>Unique identifier that wireless clients use to distinguish between multiple wireless networks in the same vicinity.</a:t>
            </a:r>
          </a:p>
          <a:p>
            <a:r>
              <a:rPr lang="en-US" sz="2000" b="1" dirty="0" smtClean="0"/>
              <a:t>Password </a:t>
            </a:r>
            <a:r>
              <a:rPr lang="en-US" sz="2000" dirty="0" smtClean="0"/>
              <a:t>–</a:t>
            </a:r>
            <a:r>
              <a:rPr lang="en-US" sz="2000" b="1" dirty="0" smtClean="0"/>
              <a:t> </a:t>
            </a:r>
            <a:r>
              <a:rPr lang="en-US" sz="2000" dirty="0" smtClean="0"/>
              <a:t>Required from the wireless client to authenticate to the AP. Sometimes called the security key.</a:t>
            </a:r>
          </a:p>
          <a:p>
            <a:r>
              <a:rPr lang="en-US" sz="2000" b="1" dirty="0" smtClean="0"/>
              <a:t>Network mode</a:t>
            </a:r>
            <a:r>
              <a:rPr lang="en-US" sz="2000" dirty="0" smtClean="0"/>
              <a:t> </a:t>
            </a:r>
            <a:r>
              <a:rPr lang="en-US" sz="2000" dirty="0"/>
              <a:t>–</a:t>
            </a:r>
            <a:r>
              <a:rPr lang="en-US" sz="2000" b="1" dirty="0"/>
              <a:t> </a:t>
            </a:r>
            <a:r>
              <a:rPr lang="en-US" sz="2000" dirty="0" smtClean="0"/>
              <a:t>Refers to the 802.11a/b/g/n/ac/ad WLAN standards. APs and wireless routers can operate in a mixed mode; i.e., it can simultaneously use multiple standards.</a:t>
            </a:r>
          </a:p>
          <a:p>
            <a:r>
              <a:rPr lang="en-US" sz="2000" b="1" dirty="0"/>
              <a:t>Security mode </a:t>
            </a:r>
            <a:r>
              <a:rPr lang="en-US" sz="2000" dirty="0"/>
              <a:t>–</a:t>
            </a:r>
            <a:r>
              <a:rPr lang="en-US" sz="2000" b="1" dirty="0"/>
              <a:t> </a:t>
            </a:r>
            <a:r>
              <a:rPr lang="en-US" sz="2000" dirty="0"/>
              <a:t>Refers to the security parameter settings, such as WEP, WPA, or WPA2.</a:t>
            </a:r>
            <a:endParaRPr lang="en-US" sz="2000" b="1" dirty="0"/>
          </a:p>
          <a:p>
            <a:r>
              <a:rPr lang="en-US" sz="2000" b="1" dirty="0"/>
              <a:t>Channel settings</a:t>
            </a:r>
            <a:r>
              <a:rPr lang="en-US" sz="2000" dirty="0"/>
              <a:t> –</a:t>
            </a:r>
            <a:r>
              <a:rPr lang="en-US" sz="2000" b="1" dirty="0"/>
              <a:t> </a:t>
            </a:r>
            <a:r>
              <a:rPr lang="en-US" sz="2000" dirty="0"/>
              <a:t>Refers to the frequency bands used to transmit wireless data. Wireless routers and AP can choose the channel setting or it can be manually set.</a:t>
            </a:r>
          </a:p>
          <a:p>
            <a:pPr marL="0" indent="0">
              <a:buNone/>
            </a:pPr>
            <a:endParaRPr lang="en-US" sz="2000" dirty="0" smtClean="0"/>
          </a:p>
        </p:txBody>
      </p:sp>
    </p:spTree>
    <p:extLst>
      <p:ext uri="{BB962C8B-B14F-4D97-AF65-F5344CB8AC3E}">
        <p14:creationId xmlns:p14="http://schemas.microsoft.com/office/powerpoint/2010/main" val="942729902"/>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914" y="449942"/>
            <a:ext cx="8824686" cy="870857"/>
          </a:xfrm>
        </p:spPr>
        <p:txBody>
          <a:bodyPr/>
          <a:lstStyle/>
          <a:p>
            <a:r>
              <a:rPr lang="en-US" sz="1800" dirty="0" smtClean="0">
                <a:ea typeface="ＭＳ Ｐゴシック" pitchFamily="34" charset="-128"/>
              </a:rPr>
              <a:t>Wireless Operation</a:t>
            </a:r>
            <a:br>
              <a:rPr lang="en-US" sz="1800" dirty="0" smtClean="0">
                <a:ea typeface="ＭＳ Ｐゴシック" pitchFamily="34" charset="-128"/>
              </a:rPr>
            </a:br>
            <a:r>
              <a:rPr lang="en-US" dirty="0" smtClean="0">
                <a:ea typeface="ＭＳ Ｐゴシック" pitchFamily="34" charset="-128"/>
              </a:rPr>
              <a:t>Discovering APs</a:t>
            </a:r>
            <a:endParaRPr lang="en-US" dirty="0"/>
          </a:p>
        </p:txBody>
      </p:sp>
      <p:sp>
        <p:nvSpPr>
          <p:cNvPr id="5" name="Content Placeholder 2"/>
          <p:cNvSpPr>
            <a:spLocks noGrp="1"/>
          </p:cNvSpPr>
          <p:nvPr>
            <p:ph idx="1"/>
          </p:nvPr>
        </p:nvSpPr>
        <p:spPr>
          <a:xfrm>
            <a:off x="528331" y="1394919"/>
            <a:ext cx="8197124" cy="5232440"/>
          </a:xfrm>
        </p:spPr>
        <p:txBody>
          <a:bodyPr/>
          <a:lstStyle/>
          <a:p>
            <a:pPr>
              <a:spcBef>
                <a:spcPts val="600"/>
              </a:spcBef>
              <a:buNone/>
            </a:pPr>
            <a:r>
              <a:rPr lang="en-US" sz="2000" b="1" dirty="0" smtClean="0"/>
              <a:t>Passive mode</a:t>
            </a:r>
            <a:endParaRPr lang="en-US" sz="2000" dirty="0" smtClean="0"/>
          </a:p>
          <a:p>
            <a:pPr marL="342900" indent="-342900">
              <a:spcBef>
                <a:spcPts val="600"/>
              </a:spcBef>
            </a:pPr>
            <a:r>
              <a:rPr lang="en-US" sz="2000" dirty="0" smtClean="0"/>
              <a:t>AP advertises its service by sending broadcast beacon frames containing the SSID, supported standards, and security settings.</a:t>
            </a:r>
          </a:p>
          <a:p>
            <a:pPr marL="342900" indent="-342900">
              <a:spcBef>
                <a:spcPts val="600"/>
              </a:spcBef>
            </a:pPr>
            <a:r>
              <a:rPr lang="en-US" sz="2000" dirty="0" smtClean="0"/>
              <a:t>The beacon’s primary purpose is to allow wireless clients to learn which networks and APs are available in a given area.</a:t>
            </a:r>
            <a:endParaRPr lang="en-US" sz="2000" b="1" dirty="0" smtClean="0"/>
          </a:p>
          <a:p>
            <a:pPr>
              <a:spcBef>
                <a:spcPts val="600"/>
              </a:spcBef>
              <a:buNone/>
            </a:pPr>
            <a:r>
              <a:rPr lang="en-US" sz="2000" b="1" dirty="0" smtClean="0"/>
              <a:t>Active mode </a:t>
            </a:r>
            <a:endParaRPr lang="en-US" sz="2000" dirty="0" smtClean="0"/>
          </a:p>
          <a:p>
            <a:pPr marL="342900" indent="-342900">
              <a:spcBef>
                <a:spcPts val="600"/>
              </a:spcBef>
            </a:pPr>
            <a:r>
              <a:rPr lang="en-US" sz="2000" dirty="0" smtClean="0"/>
              <a:t>Wireless clients must know the name of the SSID.</a:t>
            </a:r>
          </a:p>
          <a:p>
            <a:pPr marL="342900" indent="-342900">
              <a:spcBef>
                <a:spcPts val="600"/>
              </a:spcBef>
            </a:pPr>
            <a:r>
              <a:rPr lang="en-US" sz="2000" dirty="0" smtClean="0"/>
              <a:t>Wireless client initiates the process by broadcasting a probe request frame on multiple channels.</a:t>
            </a:r>
          </a:p>
          <a:p>
            <a:pPr marL="342900" indent="-342900">
              <a:spcBef>
                <a:spcPts val="600"/>
              </a:spcBef>
            </a:pPr>
            <a:r>
              <a:rPr lang="en-US" sz="2000" dirty="0" smtClean="0"/>
              <a:t>Probe request includes the SSID name and standards supported.</a:t>
            </a:r>
          </a:p>
          <a:p>
            <a:pPr marL="342900" indent="-342900">
              <a:spcBef>
                <a:spcPts val="600"/>
              </a:spcBef>
            </a:pPr>
            <a:r>
              <a:rPr lang="en-US" sz="2000" dirty="0" smtClean="0"/>
              <a:t>May be required if an AP or wireless router is configured to not broadcast beacon frames.</a:t>
            </a:r>
            <a:endParaRPr lang="en-US" sz="2000" dirty="0"/>
          </a:p>
        </p:txBody>
      </p:sp>
    </p:spTree>
    <p:extLst>
      <p:ext uri="{BB962C8B-B14F-4D97-AF65-F5344CB8AC3E}">
        <p14:creationId xmlns:p14="http://schemas.microsoft.com/office/powerpoint/2010/main" val="1647005733"/>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400" dirty="0"/>
              <a:t>4</a:t>
            </a:r>
            <a:r>
              <a:rPr lang="en-US" sz="2400" dirty="0" smtClean="0"/>
              <a:t>.1 Wireless Concepts</a:t>
            </a:r>
            <a:endParaRPr lang="en-US" sz="2400" dirty="0" smtClean="0">
              <a:solidFill>
                <a:schemeClr val="folHlink"/>
              </a:solidFill>
            </a:endParaRPr>
          </a:p>
        </p:txBody>
      </p:sp>
    </p:spTree>
    <p:extLst>
      <p:ext uri="{BB962C8B-B14F-4D97-AF65-F5344CB8AC3E}">
        <p14:creationId xmlns:p14="http://schemas.microsoft.com/office/powerpoint/2010/main" val="1042044212"/>
      </p:ext>
    </p:extLst>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373" y="483668"/>
            <a:ext cx="8824686" cy="870857"/>
          </a:xfrm>
        </p:spPr>
        <p:txBody>
          <a:bodyPr/>
          <a:lstStyle/>
          <a:p>
            <a:r>
              <a:rPr lang="en-US" sz="1800" dirty="0" smtClean="0">
                <a:ea typeface="ＭＳ Ｐゴシック" pitchFamily="34" charset="-128"/>
              </a:rPr>
              <a:t>Wireless Operation</a:t>
            </a:r>
            <a:br>
              <a:rPr lang="en-US" sz="1800" dirty="0" smtClean="0">
                <a:ea typeface="ＭＳ Ｐゴシック" pitchFamily="34" charset="-128"/>
              </a:rPr>
            </a:br>
            <a:r>
              <a:rPr lang="en-US" dirty="0" smtClean="0">
                <a:ea typeface="ＭＳ Ｐゴシック" pitchFamily="34" charset="-128"/>
              </a:rPr>
              <a:t>Authentication</a:t>
            </a:r>
            <a:endParaRPr lang="en-US" dirty="0"/>
          </a:p>
        </p:txBody>
      </p:sp>
      <p:pic>
        <p:nvPicPr>
          <p:cNvPr id="225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373" y="1531839"/>
            <a:ext cx="4194628" cy="5183367"/>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
        <p:nvSpPr>
          <p:cNvPr id="5" name="Content Placeholder 2"/>
          <p:cNvSpPr>
            <a:spLocks noGrp="1"/>
          </p:cNvSpPr>
          <p:nvPr>
            <p:ph idx="1"/>
          </p:nvPr>
        </p:nvSpPr>
        <p:spPr>
          <a:xfrm>
            <a:off x="4909594" y="1531839"/>
            <a:ext cx="3788904" cy="3677524"/>
          </a:xfrm>
        </p:spPr>
        <p:txBody>
          <a:bodyPr/>
          <a:lstStyle/>
          <a:p>
            <a:r>
              <a:rPr lang="en-US" sz="2000" b="1" dirty="0" smtClean="0"/>
              <a:t>Open authentication </a:t>
            </a:r>
            <a:r>
              <a:rPr lang="en-US" sz="2000" dirty="0" smtClean="0"/>
              <a:t>– A NULL authentication where the wireless client says “authenticate me” and the AP responds with “yes.” Used where security is of no concern.</a:t>
            </a:r>
          </a:p>
          <a:p>
            <a:r>
              <a:rPr lang="en-US" sz="2000" b="1" dirty="0" smtClean="0"/>
              <a:t>Shared key authentication </a:t>
            </a:r>
            <a:r>
              <a:rPr lang="en-US" sz="2000" dirty="0" smtClean="0"/>
              <a:t>– Technique is based on a key that is pre-shared between the client and the AP.</a:t>
            </a:r>
          </a:p>
          <a:p>
            <a:pPr>
              <a:spcBef>
                <a:spcPts val="600"/>
              </a:spcBef>
              <a:buNone/>
            </a:pPr>
            <a:endParaRPr lang="en-US" dirty="0" smtClean="0"/>
          </a:p>
        </p:txBody>
      </p:sp>
    </p:spTree>
    <p:extLst>
      <p:ext uri="{BB962C8B-B14F-4D97-AF65-F5344CB8AC3E}">
        <p14:creationId xmlns:p14="http://schemas.microsoft.com/office/powerpoint/2010/main" val="2517272219"/>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856" y="435428"/>
            <a:ext cx="8781144" cy="856343"/>
          </a:xfrm>
        </p:spPr>
        <p:txBody>
          <a:bodyPr/>
          <a:lstStyle/>
          <a:p>
            <a:r>
              <a:rPr lang="en-US" sz="1800" dirty="0" smtClean="0">
                <a:ea typeface="ＭＳ Ｐゴシック" pitchFamily="34" charset="-128"/>
              </a:rPr>
              <a:t>Channel Management</a:t>
            </a:r>
            <a:br>
              <a:rPr lang="en-US" sz="1800" dirty="0" smtClean="0">
                <a:ea typeface="ＭＳ Ｐゴシック" pitchFamily="34" charset="-128"/>
              </a:rPr>
            </a:br>
            <a:r>
              <a:rPr lang="en-US" dirty="0" smtClean="0">
                <a:ea typeface="ＭＳ Ｐゴシック" pitchFamily="34" charset="-128"/>
              </a:rPr>
              <a:t>Frequency Channel Saturation</a:t>
            </a:r>
            <a:endParaRPr lang="en-US" dirty="0"/>
          </a:p>
        </p:txBody>
      </p:sp>
      <p:sp>
        <p:nvSpPr>
          <p:cNvPr id="5" name="Content Placeholder 2"/>
          <p:cNvSpPr>
            <a:spLocks noGrp="1"/>
          </p:cNvSpPr>
          <p:nvPr>
            <p:ph idx="1"/>
          </p:nvPr>
        </p:nvSpPr>
        <p:spPr>
          <a:xfrm>
            <a:off x="387918" y="1507640"/>
            <a:ext cx="8197124" cy="5232440"/>
          </a:xfrm>
        </p:spPr>
        <p:txBody>
          <a:bodyPr/>
          <a:lstStyle/>
          <a:p>
            <a:pPr>
              <a:spcBef>
                <a:spcPts val="600"/>
              </a:spcBef>
              <a:buNone/>
            </a:pPr>
            <a:r>
              <a:rPr lang="en-US" sz="2000" b="1" dirty="0" smtClean="0"/>
              <a:t>Direct-sequence spread spectrum (DSSS)</a:t>
            </a:r>
            <a:r>
              <a:rPr lang="en-US" sz="2000" dirty="0" smtClean="0"/>
              <a:t> </a:t>
            </a:r>
          </a:p>
          <a:p>
            <a:pPr marL="465138" indent="-233363">
              <a:spcBef>
                <a:spcPts val="600"/>
              </a:spcBef>
            </a:pPr>
            <a:r>
              <a:rPr lang="en-US" sz="2000" dirty="0" smtClean="0"/>
              <a:t>Uses spread-spectrum modulation technique; designed to spread a signal over a larger frequency band making it more resistant to interference.</a:t>
            </a:r>
          </a:p>
          <a:p>
            <a:pPr marL="465138" indent="-233363">
              <a:spcBef>
                <a:spcPts val="600"/>
              </a:spcBef>
            </a:pPr>
            <a:r>
              <a:rPr lang="en-US" sz="2000" dirty="0" smtClean="0"/>
              <a:t>Used by 802.11b.</a:t>
            </a:r>
          </a:p>
          <a:p>
            <a:pPr>
              <a:spcBef>
                <a:spcPts val="600"/>
              </a:spcBef>
              <a:buNone/>
            </a:pPr>
            <a:r>
              <a:rPr lang="en-US" sz="2000" b="1" dirty="0" smtClean="0"/>
              <a:t>Frequency-hopping spread spectrum (FHSS)</a:t>
            </a:r>
            <a:r>
              <a:rPr lang="en-US" sz="2000" dirty="0" smtClean="0"/>
              <a:t> </a:t>
            </a:r>
          </a:p>
          <a:p>
            <a:pPr marL="465138" indent="-233363">
              <a:spcBef>
                <a:spcPts val="600"/>
              </a:spcBef>
            </a:pPr>
            <a:r>
              <a:rPr lang="en-US" sz="2000" dirty="0" smtClean="0"/>
              <a:t>Relies on spread-spectrum methods to communicate.</a:t>
            </a:r>
          </a:p>
          <a:p>
            <a:pPr marL="465138" indent="-233363">
              <a:spcBef>
                <a:spcPts val="600"/>
              </a:spcBef>
            </a:pPr>
            <a:r>
              <a:rPr lang="en-US" sz="2000" dirty="0" smtClean="0"/>
              <a:t>Transmits radio signals by rapidly switching a carrier signal among many frequency channels. </a:t>
            </a:r>
          </a:p>
          <a:p>
            <a:pPr marL="465138" indent="-233363">
              <a:spcBef>
                <a:spcPts val="600"/>
              </a:spcBef>
            </a:pPr>
            <a:r>
              <a:rPr lang="en-US" sz="2000" dirty="0" smtClean="0"/>
              <a:t>This channel-hopping process allows for a more efficient usage of the channels, decreasing channel congestion.</a:t>
            </a:r>
          </a:p>
          <a:p>
            <a:pPr marL="465138" indent="-233363">
              <a:spcBef>
                <a:spcPts val="600"/>
              </a:spcBef>
            </a:pPr>
            <a:r>
              <a:rPr lang="en-US" sz="2000" dirty="0" smtClean="0"/>
              <a:t>Used by the original 802.11 standard.</a:t>
            </a:r>
          </a:p>
        </p:txBody>
      </p:sp>
    </p:spTree>
    <p:extLst>
      <p:ext uri="{BB962C8B-B14F-4D97-AF65-F5344CB8AC3E}">
        <p14:creationId xmlns:p14="http://schemas.microsoft.com/office/powerpoint/2010/main" val="214379456"/>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29" y="478971"/>
            <a:ext cx="8824686" cy="870857"/>
          </a:xfrm>
        </p:spPr>
        <p:txBody>
          <a:bodyPr/>
          <a:lstStyle/>
          <a:p>
            <a:r>
              <a:rPr lang="en-US" sz="1800" dirty="0" smtClean="0">
                <a:ea typeface="ＭＳ Ｐゴシック" pitchFamily="34" charset="-128"/>
              </a:rPr>
              <a:t>Channel Management</a:t>
            </a:r>
            <a:br>
              <a:rPr lang="en-US" sz="1800" dirty="0" smtClean="0">
                <a:ea typeface="ＭＳ Ｐゴシック" pitchFamily="34" charset="-128"/>
              </a:rPr>
            </a:br>
            <a:r>
              <a:rPr lang="en-US" dirty="0" smtClean="0">
                <a:ea typeface="ＭＳ Ｐゴシック" pitchFamily="34" charset="-128"/>
              </a:rPr>
              <a:t>Frequency Channel Saturation (cont.)</a:t>
            </a:r>
            <a:endParaRPr lang="en-US" dirty="0"/>
          </a:p>
        </p:txBody>
      </p:sp>
      <p:sp>
        <p:nvSpPr>
          <p:cNvPr id="5" name="Content Placeholder 2"/>
          <p:cNvSpPr>
            <a:spLocks noGrp="1"/>
          </p:cNvSpPr>
          <p:nvPr>
            <p:ph idx="1"/>
          </p:nvPr>
        </p:nvSpPr>
        <p:spPr>
          <a:xfrm>
            <a:off x="435429" y="1567543"/>
            <a:ext cx="8302936" cy="4716878"/>
          </a:xfrm>
        </p:spPr>
        <p:txBody>
          <a:bodyPr/>
          <a:lstStyle/>
          <a:p>
            <a:pPr>
              <a:spcBef>
                <a:spcPts val="600"/>
              </a:spcBef>
              <a:buNone/>
            </a:pPr>
            <a:r>
              <a:rPr lang="en-US" sz="2000" b="1" dirty="0" smtClean="0"/>
              <a:t>Orthogonal Frequency-Division Multiplexing (OFDM)</a:t>
            </a:r>
            <a:endParaRPr lang="en-US" sz="2000" dirty="0" smtClean="0"/>
          </a:p>
          <a:p>
            <a:pPr marL="406400" indent="-231775">
              <a:spcBef>
                <a:spcPts val="600"/>
              </a:spcBef>
            </a:pPr>
            <a:r>
              <a:rPr lang="en-US" sz="2000" dirty="0" smtClean="0"/>
              <a:t>Subset of frequency division multiplexing in which a single channel utilizes multiple subchannels on adjacent frequencies.</a:t>
            </a:r>
          </a:p>
          <a:p>
            <a:pPr marL="406400" indent="-231775">
              <a:spcBef>
                <a:spcPts val="600"/>
              </a:spcBef>
            </a:pPr>
            <a:r>
              <a:rPr lang="en-US" sz="2000" dirty="0" smtClean="0"/>
              <a:t>Because OFDM uses subchannels, channel usage is very efficient.</a:t>
            </a:r>
          </a:p>
          <a:p>
            <a:pPr marL="406400" indent="-231775">
              <a:spcBef>
                <a:spcPts val="600"/>
              </a:spcBef>
            </a:pPr>
            <a:r>
              <a:rPr lang="en-US" sz="2000" dirty="0" smtClean="0"/>
              <a:t>Used by a number of communication systems, including 802.11a/g/n/ac.</a:t>
            </a:r>
            <a:endParaRPr lang="en-US" sz="2000" dirty="0"/>
          </a:p>
        </p:txBody>
      </p:sp>
    </p:spTree>
    <p:extLst>
      <p:ext uri="{BB962C8B-B14F-4D97-AF65-F5344CB8AC3E}">
        <p14:creationId xmlns:p14="http://schemas.microsoft.com/office/powerpoint/2010/main" val="214379456"/>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370" y="454967"/>
            <a:ext cx="8824686" cy="870857"/>
          </a:xfrm>
        </p:spPr>
        <p:txBody>
          <a:bodyPr/>
          <a:lstStyle/>
          <a:p>
            <a:r>
              <a:rPr lang="en-US" sz="1800" dirty="0" smtClean="0">
                <a:ea typeface="ＭＳ Ｐゴシック" pitchFamily="34" charset="-128"/>
              </a:rPr>
              <a:t>Channel Management</a:t>
            </a:r>
            <a:br>
              <a:rPr lang="en-US" sz="1800" dirty="0" smtClean="0">
                <a:ea typeface="ＭＳ Ｐゴシック" pitchFamily="34" charset="-128"/>
              </a:rPr>
            </a:br>
            <a:r>
              <a:rPr lang="en-US" dirty="0" smtClean="0">
                <a:ea typeface="ＭＳ Ｐゴシック" pitchFamily="34" charset="-128"/>
              </a:rPr>
              <a:t>Selecting Channels</a:t>
            </a:r>
            <a:endParaRPr lang="en-US" dirty="0"/>
          </a:p>
        </p:txBody>
      </p:sp>
      <p:pic>
        <p:nvPicPr>
          <p:cNvPr id="235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966"/>
          <a:stretch>
            <a:fillRect/>
          </a:stretch>
        </p:blipFill>
        <p:spPr bwMode="auto">
          <a:xfrm>
            <a:off x="1510271" y="1441938"/>
            <a:ext cx="5521569" cy="5029899"/>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00994302"/>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b="88778"/>
          <a:stretch>
            <a:fillRect/>
          </a:stretch>
        </p:blipFill>
        <p:spPr bwMode="auto">
          <a:xfrm>
            <a:off x="1542677" y="1592943"/>
            <a:ext cx="5971540" cy="410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35428" y="478971"/>
            <a:ext cx="8534401" cy="856343"/>
          </a:xfrm>
        </p:spPr>
        <p:txBody>
          <a:bodyPr/>
          <a:lstStyle/>
          <a:p>
            <a:r>
              <a:rPr lang="en-US" sz="1800" dirty="0" smtClean="0">
                <a:ea typeface="ＭＳ Ｐゴシック" pitchFamily="34" charset="-128"/>
              </a:rPr>
              <a:t>Channel Management</a:t>
            </a:r>
            <a:br>
              <a:rPr lang="en-US" sz="1800" dirty="0" smtClean="0">
                <a:ea typeface="ＭＳ Ｐゴシック" pitchFamily="34" charset="-128"/>
              </a:rPr>
            </a:br>
            <a:r>
              <a:rPr lang="en-US" dirty="0" smtClean="0">
                <a:ea typeface="ＭＳ Ｐゴシック" pitchFamily="34" charset="-128"/>
              </a:rPr>
              <a:t>Selecting Channels (cont.)</a:t>
            </a:r>
            <a:endParaRPr lang="en-US" dirty="0"/>
          </a:p>
        </p:txBody>
      </p:sp>
      <p:pic>
        <p:nvPicPr>
          <p:cNvPr id="256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23947"/>
          <a:stretch>
            <a:fillRect/>
          </a:stretch>
        </p:blipFill>
        <p:spPr bwMode="auto">
          <a:xfrm>
            <a:off x="1338636" y="1922105"/>
            <a:ext cx="6368450" cy="2963571"/>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
        <p:nvSpPr>
          <p:cNvPr id="5" name="Content Placeholder 2"/>
          <p:cNvSpPr>
            <a:spLocks noGrp="1"/>
          </p:cNvSpPr>
          <p:nvPr>
            <p:ph idx="1"/>
          </p:nvPr>
        </p:nvSpPr>
        <p:spPr>
          <a:xfrm>
            <a:off x="1219200" y="5268686"/>
            <a:ext cx="6487886" cy="705370"/>
          </a:xfrm>
        </p:spPr>
        <p:txBody>
          <a:bodyPr/>
          <a:lstStyle/>
          <a:p>
            <a:pPr marL="0" indent="0">
              <a:spcBef>
                <a:spcPts val="600"/>
              </a:spcBef>
              <a:buNone/>
            </a:pPr>
            <a:r>
              <a:rPr lang="en-US" sz="2000" dirty="0" smtClean="0"/>
              <a:t>The solution to 802.11b interference is to use nonoverlapping channels 1, 6, and 11.</a:t>
            </a:r>
          </a:p>
          <a:p>
            <a:pPr>
              <a:spcBef>
                <a:spcPts val="600"/>
              </a:spcBef>
              <a:buNone/>
            </a:pPr>
            <a:endParaRPr lang="en-US" dirty="0"/>
          </a:p>
        </p:txBody>
      </p:sp>
    </p:spTree>
    <p:extLst>
      <p:ext uri="{BB962C8B-B14F-4D97-AF65-F5344CB8AC3E}">
        <p14:creationId xmlns:p14="http://schemas.microsoft.com/office/powerpoint/2010/main" val="3773849331"/>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b="87120"/>
          <a:stretch>
            <a:fillRect/>
          </a:stretch>
        </p:blipFill>
        <p:spPr bwMode="auto">
          <a:xfrm>
            <a:off x="1536005" y="1866081"/>
            <a:ext cx="5557838" cy="429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89376" y="478971"/>
            <a:ext cx="8638510" cy="870857"/>
          </a:xfrm>
        </p:spPr>
        <p:txBody>
          <a:bodyPr/>
          <a:lstStyle/>
          <a:p>
            <a:r>
              <a:rPr lang="en-US" sz="1800" dirty="0" smtClean="0">
                <a:ea typeface="ＭＳ Ｐゴシック" pitchFamily="34" charset="-128"/>
              </a:rPr>
              <a:t>Channel Management</a:t>
            </a:r>
            <a:br>
              <a:rPr lang="en-US" sz="1800" dirty="0" smtClean="0">
                <a:ea typeface="ＭＳ Ｐゴシック" pitchFamily="34" charset="-128"/>
              </a:rPr>
            </a:br>
            <a:r>
              <a:rPr lang="en-US" dirty="0" smtClean="0">
                <a:ea typeface="ＭＳ Ｐゴシック" pitchFamily="34" charset="-128"/>
              </a:rPr>
              <a:t>Selecting Channels (cont.)</a:t>
            </a:r>
            <a:endParaRPr lang="en-US" dirty="0"/>
          </a:p>
        </p:txBody>
      </p:sp>
      <p:pic>
        <p:nvPicPr>
          <p:cNvPr id="2457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t="33143"/>
          <a:stretch>
            <a:fillRect/>
          </a:stretch>
        </p:blipFill>
        <p:spPr bwMode="auto">
          <a:xfrm>
            <a:off x="1043573" y="2295330"/>
            <a:ext cx="6841613" cy="2742722"/>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
        <p:nvSpPr>
          <p:cNvPr id="5" name="Content Placeholder 2"/>
          <p:cNvSpPr>
            <a:spLocks noGrp="1"/>
          </p:cNvSpPr>
          <p:nvPr>
            <p:ph idx="1"/>
          </p:nvPr>
        </p:nvSpPr>
        <p:spPr>
          <a:xfrm>
            <a:off x="1043574" y="5167086"/>
            <a:ext cx="6924769" cy="1266965"/>
          </a:xfrm>
        </p:spPr>
        <p:txBody>
          <a:bodyPr/>
          <a:lstStyle/>
          <a:p>
            <a:pPr marL="0" indent="0">
              <a:buNone/>
            </a:pPr>
            <a:r>
              <a:rPr lang="en-US" sz="2000" dirty="0" smtClean="0"/>
              <a:t>Use channels in the larger, less-crowded 5 GHz band, reducing “accidental denial of service (DoS),” this band can support four non-overlapping channels.</a:t>
            </a:r>
          </a:p>
        </p:txBody>
      </p:sp>
    </p:spTree>
    <p:extLst>
      <p:ext uri="{BB962C8B-B14F-4D97-AF65-F5344CB8AC3E}">
        <p14:creationId xmlns:p14="http://schemas.microsoft.com/office/powerpoint/2010/main" val="3218637552"/>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b="90269"/>
          <a:stretch>
            <a:fillRect/>
          </a:stretch>
        </p:blipFill>
        <p:spPr bwMode="auto">
          <a:xfrm>
            <a:off x="1216218" y="1686634"/>
            <a:ext cx="6737822" cy="39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64456" y="478972"/>
            <a:ext cx="8548915" cy="812800"/>
          </a:xfrm>
        </p:spPr>
        <p:txBody>
          <a:bodyPr/>
          <a:lstStyle/>
          <a:p>
            <a:r>
              <a:rPr lang="en-US" sz="1800" dirty="0" smtClean="0">
                <a:ea typeface="ＭＳ Ｐゴシック" pitchFamily="34" charset="-128"/>
              </a:rPr>
              <a:t>Channel Management</a:t>
            </a:r>
            <a:br>
              <a:rPr lang="en-US" sz="1800" dirty="0" smtClean="0">
                <a:ea typeface="ＭＳ Ｐゴシック" pitchFamily="34" charset="-128"/>
              </a:rPr>
            </a:br>
            <a:r>
              <a:rPr lang="en-US" dirty="0" smtClean="0">
                <a:ea typeface="ＭＳ Ｐゴシック" pitchFamily="34" charset="-128"/>
              </a:rPr>
              <a:t>Selecting Channels (cont.)</a:t>
            </a:r>
            <a:endParaRPr lang="en-US" dirty="0"/>
          </a:p>
        </p:txBody>
      </p:sp>
      <p:pic>
        <p:nvPicPr>
          <p:cNvPr id="2458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t="32208"/>
          <a:stretch>
            <a:fillRect/>
          </a:stretch>
        </p:blipFill>
        <p:spPr bwMode="auto">
          <a:xfrm>
            <a:off x="1082639" y="2074718"/>
            <a:ext cx="6737822" cy="2775766"/>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
        <p:nvSpPr>
          <p:cNvPr id="6" name="Content Placeholder 2"/>
          <p:cNvSpPr>
            <a:spLocks noGrp="1"/>
          </p:cNvSpPr>
          <p:nvPr>
            <p:ph idx="1"/>
          </p:nvPr>
        </p:nvSpPr>
        <p:spPr>
          <a:xfrm>
            <a:off x="972457" y="5007429"/>
            <a:ext cx="6848004" cy="1276994"/>
          </a:xfrm>
        </p:spPr>
        <p:txBody>
          <a:bodyPr/>
          <a:lstStyle/>
          <a:p>
            <a:pPr marL="0" indent="0">
              <a:buNone/>
            </a:pPr>
            <a:r>
              <a:rPr lang="en-US" sz="2000" dirty="0" smtClean="0"/>
              <a:t>Channel bonding combines two 20-MHz channels into one 40-MHz channel.</a:t>
            </a:r>
            <a:endParaRPr lang="en-US" sz="2000" dirty="0"/>
          </a:p>
        </p:txBody>
      </p:sp>
    </p:spTree>
    <p:extLst>
      <p:ext uri="{BB962C8B-B14F-4D97-AF65-F5344CB8AC3E}">
        <p14:creationId xmlns:p14="http://schemas.microsoft.com/office/powerpoint/2010/main" val="3103794972"/>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914" y="449943"/>
            <a:ext cx="8592457" cy="856344"/>
          </a:xfrm>
        </p:spPr>
        <p:txBody>
          <a:bodyPr/>
          <a:lstStyle/>
          <a:p>
            <a:r>
              <a:rPr lang="en-US" sz="1800" dirty="0" smtClean="0">
                <a:ea typeface="ＭＳ Ｐゴシック" pitchFamily="34" charset="-128"/>
              </a:rPr>
              <a:t>Channel Management</a:t>
            </a:r>
            <a:br>
              <a:rPr lang="en-US" sz="1800" dirty="0" smtClean="0">
                <a:ea typeface="ＭＳ Ｐゴシック" pitchFamily="34" charset="-128"/>
              </a:rPr>
            </a:br>
            <a:r>
              <a:rPr lang="en-US" sz="2800" dirty="0" smtClean="0">
                <a:ea typeface="ＭＳ Ｐゴシック" pitchFamily="34" charset="-128"/>
              </a:rPr>
              <a:t>Planning a WLAN Deployment</a:t>
            </a:r>
            <a:endParaRPr lang="en-US" sz="2400" dirty="0"/>
          </a:p>
        </p:txBody>
      </p:sp>
      <p:pic>
        <p:nvPicPr>
          <p:cNvPr id="266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914" y="1607733"/>
            <a:ext cx="4872158" cy="419277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Content Placeholder 2"/>
          <p:cNvSpPr>
            <a:spLocks noGrp="1"/>
          </p:cNvSpPr>
          <p:nvPr>
            <p:ph idx="1"/>
          </p:nvPr>
        </p:nvSpPr>
        <p:spPr>
          <a:xfrm>
            <a:off x="5409187" y="1616663"/>
            <a:ext cx="3514164" cy="5142114"/>
          </a:xfrm>
        </p:spPr>
        <p:txBody>
          <a:bodyPr/>
          <a:lstStyle/>
          <a:p>
            <a:pPr marL="342900" indent="-342900"/>
            <a:r>
              <a:rPr lang="en-US" sz="2000" dirty="0" smtClean="0"/>
              <a:t>If APs are to use existing wiring, or if there are locations where APs cannot be placed, note these locations on the map.</a:t>
            </a:r>
          </a:p>
          <a:p>
            <a:pPr marL="342900" indent="-342900"/>
            <a:r>
              <a:rPr lang="en-US" sz="2000" dirty="0" smtClean="0"/>
              <a:t>Position APs above obstructions.</a:t>
            </a:r>
          </a:p>
          <a:p>
            <a:pPr marL="342900" indent="-342900"/>
            <a:r>
              <a:rPr lang="en-US" sz="2000" dirty="0" smtClean="0"/>
              <a:t>Position APs vertically near the ceiling in the center of each coverage area, if possible.</a:t>
            </a:r>
          </a:p>
          <a:p>
            <a:pPr marL="342900" indent="-342900"/>
            <a:r>
              <a:rPr lang="en-US" sz="2000" dirty="0" smtClean="0"/>
              <a:t>Position APs in locations where users are expected to be.</a:t>
            </a:r>
          </a:p>
          <a:p>
            <a:pPr marL="342900" indent="-342900"/>
            <a:endParaRPr lang="en-US" dirty="0"/>
          </a:p>
        </p:txBody>
      </p:sp>
    </p:spTree>
    <p:extLst>
      <p:ext uri="{BB962C8B-B14F-4D97-AF65-F5344CB8AC3E}">
        <p14:creationId xmlns:p14="http://schemas.microsoft.com/office/powerpoint/2010/main" val="900553032"/>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49" y="2263775"/>
            <a:ext cx="4152624" cy="1481138"/>
          </a:xfrm>
        </p:spPr>
        <p:txBody>
          <a:bodyPr/>
          <a:lstStyle/>
          <a:p>
            <a:pPr eaLnBrk="1" hangingPunct="1"/>
            <a:r>
              <a:rPr lang="en-US" sz="2400" dirty="0"/>
              <a:t>4</a:t>
            </a:r>
            <a:r>
              <a:rPr lang="en-US" sz="2400" dirty="0" smtClean="0"/>
              <a:t>.3 </a:t>
            </a:r>
            <a:r>
              <a:rPr lang="en-US" sz="2400" dirty="0"/>
              <a:t>Wireless LAN Security</a:t>
            </a:r>
            <a:endParaRPr lang="en-US" sz="2400" dirty="0" smtClean="0">
              <a:solidFill>
                <a:schemeClr val="folHlink"/>
              </a:solidFill>
            </a:endParaRPr>
          </a:p>
        </p:txBody>
      </p:sp>
    </p:spTree>
    <p:extLst>
      <p:ext uri="{BB962C8B-B14F-4D97-AF65-F5344CB8AC3E}">
        <p14:creationId xmlns:p14="http://schemas.microsoft.com/office/powerpoint/2010/main" val="96276955"/>
      </p:ext>
    </p:extLst>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914" y="464457"/>
            <a:ext cx="8606972" cy="841830"/>
          </a:xfrm>
        </p:spPr>
        <p:txBody>
          <a:bodyPr/>
          <a:lstStyle/>
          <a:p>
            <a:r>
              <a:rPr lang="en-US" sz="1800" dirty="0" smtClean="0">
                <a:ea typeface="ＭＳ Ｐゴシック" pitchFamily="34" charset="-128"/>
              </a:rPr>
              <a:t>WLAN Threats</a:t>
            </a:r>
            <a:br>
              <a:rPr lang="en-US" sz="1800" dirty="0" smtClean="0">
                <a:ea typeface="ＭＳ Ｐゴシック" pitchFamily="34" charset="-128"/>
              </a:rPr>
            </a:br>
            <a:r>
              <a:rPr lang="en-US" dirty="0" smtClean="0">
                <a:ea typeface="ＭＳ Ｐゴシック" pitchFamily="34" charset="-128"/>
              </a:rPr>
              <a:t>Securing Wireless</a:t>
            </a:r>
            <a:endParaRPr lang="en-US" dirty="0"/>
          </a:p>
        </p:txBody>
      </p:sp>
      <p:pic>
        <p:nvPicPr>
          <p:cNvPr id="276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828" y="1519463"/>
            <a:ext cx="5927725" cy="4936255"/>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58152839"/>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465" y="450170"/>
            <a:ext cx="8145462" cy="838200"/>
          </a:xfrm>
        </p:spPr>
        <p:txBody>
          <a:bodyPr/>
          <a:lstStyle/>
          <a:p>
            <a:r>
              <a:rPr lang="en-US" sz="1800" dirty="0" smtClean="0">
                <a:ea typeface="ＭＳ Ｐゴシック" pitchFamily="34" charset="-128"/>
              </a:rPr>
              <a:t>WLAN Components</a:t>
            </a:r>
            <a:r>
              <a:rPr lang="en-US" dirty="0">
                <a:ea typeface="ＭＳ Ｐゴシック" pitchFamily="34" charset="-128"/>
              </a:rPr>
              <a:t/>
            </a:r>
            <a:br>
              <a:rPr lang="en-US" dirty="0">
                <a:ea typeface="ＭＳ Ｐゴシック" pitchFamily="34" charset="-128"/>
              </a:rPr>
            </a:br>
            <a:r>
              <a:rPr lang="en-US" dirty="0" smtClean="0">
                <a:ea typeface="ＭＳ Ｐゴシック" pitchFamily="34" charset="-128"/>
              </a:rPr>
              <a:t>Supporting Mobility</a:t>
            </a:r>
            <a:endParaRPr lang="en-US" dirty="0"/>
          </a:p>
        </p:txBody>
      </p:sp>
      <p:sp>
        <p:nvSpPr>
          <p:cNvPr id="3" name="Content Placeholder 2"/>
          <p:cNvSpPr>
            <a:spLocks noGrp="1"/>
          </p:cNvSpPr>
          <p:nvPr>
            <p:ph idx="1"/>
          </p:nvPr>
        </p:nvSpPr>
        <p:spPr>
          <a:xfrm>
            <a:off x="525009" y="1593624"/>
            <a:ext cx="7940675" cy="3571875"/>
          </a:xfrm>
        </p:spPr>
        <p:txBody>
          <a:bodyPr/>
          <a:lstStyle/>
          <a:p>
            <a:r>
              <a:rPr lang="en-US" sz="2000" dirty="0"/>
              <a:t>Productivity is no longer restricted to a fixed work location or a defined time </a:t>
            </a:r>
            <a:r>
              <a:rPr lang="en-US" sz="2000" dirty="0" smtClean="0"/>
              <a:t>period. </a:t>
            </a:r>
          </a:p>
          <a:p>
            <a:r>
              <a:rPr lang="en-US" sz="2000" dirty="0" smtClean="0"/>
              <a:t>People </a:t>
            </a:r>
            <a:r>
              <a:rPr lang="en-US" sz="2000" dirty="0"/>
              <a:t>now expect to be connected at any time and place, from the office to the airport or the </a:t>
            </a:r>
            <a:r>
              <a:rPr lang="en-US" sz="2000" dirty="0" smtClean="0"/>
              <a:t>home. </a:t>
            </a:r>
          </a:p>
          <a:p>
            <a:r>
              <a:rPr lang="en-US" sz="2000" dirty="0" smtClean="0"/>
              <a:t>Users </a:t>
            </a:r>
            <a:r>
              <a:rPr lang="en-US" sz="2000" dirty="0"/>
              <a:t>now expect to be able to roam </a:t>
            </a:r>
            <a:r>
              <a:rPr lang="en-US" sz="2000" dirty="0" smtClean="0"/>
              <a:t>wirelessly. </a:t>
            </a:r>
          </a:p>
          <a:p>
            <a:r>
              <a:rPr lang="en-US" sz="2000" dirty="0" smtClean="0"/>
              <a:t>Roaming </a:t>
            </a:r>
            <a:r>
              <a:rPr lang="en-US" sz="2000" dirty="0"/>
              <a:t>enables a wireless device to maintain Internet access without losing </a:t>
            </a:r>
            <a:r>
              <a:rPr lang="en-US" sz="2000" dirty="0" smtClean="0"/>
              <a:t>a connection.</a:t>
            </a:r>
            <a:endParaRPr lang="en-US" sz="2000" dirty="0"/>
          </a:p>
          <a:p>
            <a:endParaRPr lang="en-US" dirty="0"/>
          </a:p>
        </p:txBody>
      </p:sp>
    </p:spTree>
    <p:extLst>
      <p:ext uri="{BB962C8B-B14F-4D97-AF65-F5344CB8AC3E}">
        <p14:creationId xmlns:p14="http://schemas.microsoft.com/office/powerpoint/2010/main" val="14217216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914" y="449942"/>
            <a:ext cx="8577943" cy="885372"/>
          </a:xfrm>
        </p:spPr>
        <p:txBody>
          <a:bodyPr/>
          <a:lstStyle/>
          <a:p>
            <a:r>
              <a:rPr lang="en-US" sz="1800" dirty="0" smtClean="0">
                <a:ea typeface="ＭＳ Ｐゴシック" pitchFamily="34" charset="-128"/>
              </a:rPr>
              <a:t>WLAN Threats</a:t>
            </a:r>
            <a:br>
              <a:rPr lang="en-US" sz="1800" dirty="0" smtClean="0">
                <a:ea typeface="ＭＳ Ｐゴシック" pitchFamily="34" charset="-128"/>
              </a:rPr>
            </a:br>
            <a:r>
              <a:rPr lang="en-US" dirty="0" smtClean="0">
                <a:ea typeface="ＭＳ Ｐゴシック" pitchFamily="34" charset="-128"/>
              </a:rPr>
              <a:t>DoS Attack</a:t>
            </a:r>
            <a:endParaRPr lang="en-US" dirty="0"/>
          </a:p>
        </p:txBody>
      </p:sp>
      <p:sp>
        <p:nvSpPr>
          <p:cNvPr id="4" name="Content Placeholder 2"/>
          <p:cNvSpPr>
            <a:spLocks noGrp="1"/>
          </p:cNvSpPr>
          <p:nvPr>
            <p:ph idx="1"/>
          </p:nvPr>
        </p:nvSpPr>
        <p:spPr>
          <a:xfrm>
            <a:off x="479407" y="1507876"/>
            <a:ext cx="8197124" cy="4962146"/>
          </a:xfrm>
        </p:spPr>
        <p:txBody>
          <a:bodyPr/>
          <a:lstStyle/>
          <a:p>
            <a:pPr marL="0" indent="0">
              <a:buNone/>
            </a:pPr>
            <a:r>
              <a:rPr lang="en-US" sz="2000" dirty="0"/>
              <a:t>Wireless </a:t>
            </a:r>
            <a:r>
              <a:rPr lang="en-US" sz="2000" dirty="0" err="1"/>
              <a:t>DoS</a:t>
            </a:r>
            <a:r>
              <a:rPr lang="en-US" sz="2000" dirty="0"/>
              <a:t> attacks can be the result of:</a:t>
            </a:r>
          </a:p>
          <a:p>
            <a:r>
              <a:rPr lang="en-US" sz="2000" dirty="0"/>
              <a:t>Improperly configured devices.</a:t>
            </a:r>
          </a:p>
          <a:p>
            <a:pPr marL="236538" lvl="1" indent="-236538">
              <a:spcBef>
                <a:spcPct val="50000"/>
              </a:spcBef>
              <a:buFont typeface="Wingdings" pitchFamily="2" charset="2"/>
              <a:buChar char="§"/>
            </a:pPr>
            <a:r>
              <a:rPr lang="en-US" dirty="0"/>
              <a:t>Configuration errors can disable the WLAN. </a:t>
            </a:r>
          </a:p>
          <a:p>
            <a:pPr marL="236538" lvl="1" indent="-236538">
              <a:spcBef>
                <a:spcPct val="50000"/>
              </a:spcBef>
              <a:buFont typeface="Wingdings" pitchFamily="2" charset="2"/>
              <a:buChar char="§"/>
            </a:pPr>
            <a:r>
              <a:rPr lang="en-US" dirty="0"/>
              <a:t>A malicious user intentionally interfering with the wireless communication. Disable the wireless network where no legitimate device can access the medium.</a:t>
            </a:r>
          </a:p>
          <a:p>
            <a:pPr marL="0" indent="0">
              <a:buNone/>
            </a:pPr>
            <a:r>
              <a:rPr lang="en-US" sz="2000" dirty="0"/>
              <a:t>Accidental interference </a:t>
            </a:r>
          </a:p>
          <a:p>
            <a:pPr marL="236538" lvl="1" indent="-236538">
              <a:spcBef>
                <a:spcPct val="50000"/>
              </a:spcBef>
              <a:buFont typeface="Wingdings" pitchFamily="2" charset="2"/>
              <a:buChar char="§"/>
            </a:pPr>
            <a:r>
              <a:rPr lang="en-US" dirty="0"/>
              <a:t>WLANs operate in the unlicensed frequency bands and are prone to interference from other wireless devices.</a:t>
            </a:r>
          </a:p>
          <a:p>
            <a:pPr marL="236538" lvl="1" indent="-236538">
              <a:spcBef>
                <a:spcPct val="50000"/>
              </a:spcBef>
              <a:buFont typeface="Wingdings" pitchFamily="2" charset="2"/>
              <a:buChar char="§"/>
            </a:pPr>
            <a:r>
              <a:rPr lang="en-US" dirty="0"/>
              <a:t>May occur from such devices as microwave ovens, cordless phones, baby monitors, and more.</a:t>
            </a:r>
          </a:p>
          <a:p>
            <a:pPr marL="236538" lvl="1" indent="-236538">
              <a:spcBef>
                <a:spcPct val="50000"/>
              </a:spcBef>
              <a:buFont typeface="Wingdings" pitchFamily="2" charset="2"/>
              <a:buChar char="§"/>
            </a:pPr>
            <a:r>
              <a:rPr lang="en-US" dirty="0"/>
              <a:t>2.4 GHz band is more prone to interference than the 5 GHz band.</a:t>
            </a:r>
          </a:p>
        </p:txBody>
      </p:sp>
    </p:spTree>
    <p:extLst>
      <p:ext uri="{BB962C8B-B14F-4D97-AF65-F5344CB8AC3E}">
        <p14:creationId xmlns:p14="http://schemas.microsoft.com/office/powerpoint/2010/main" val="2763032528"/>
      </p:ext>
    </p:extLst>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28" y="435428"/>
            <a:ext cx="8505372" cy="870858"/>
          </a:xfrm>
        </p:spPr>
        <p:txBody>
          <a:bodyPr/>
          <a:lstStyle/>
          <a:p>
            <a:r>
              <a:rPr lang="en-US" sz="1800" dirty="0" smtClean="0">
                <a:ea typeface="ＭＳ Ｐゴシック" pitchFamily="34" charset="-128"/>
              </a:rPr>
              <a:t>WLAN Threats</a:t>
            </a:r>
            <a:br>
              <a:rPr lang="en-US" sz="1800" dirty="0" smtClean="0">
                <a:ea typeface="ＭＳ Ｐゴシック" pitchFamily="34" charset="-128"/>
              </a:rPr>
            </a:br>
            <a:r>
              <a:rPr lang="en-US" sz="2800" dirty="0" smtClean="0">
                <a:ea typeface="ＭＳ Ｐゴシック" pitchFamily="34" charset="-128"/>
              </a:rPr>
              <a:t>Management Frame DoS Attacks</a:t>
            </a:r>
            <a:endParaRPr lang="en-US" sz="2400" dirty="0"/>
          </a:p>
        </p:txBody>
      </p:sp>
      <p:sp>
        <p:nvSpPr>
          <p:cNvPr id="4" name="Content Placeholder 2"/>
          <p:cNvSpPr>
            <a:spLocks noGrp="1"/>
          </p:cNvSpPr>
          <p:nvPr>
            <p:ph idx="1"/>
          </p:nvPr>
        </p:nvSpPr>
        <p:spPr>
          <a:xfrm>
            <a:off x="499415" y="1334125"/>
            <a:ext cx="8197124" cy="4962146"/>
          </a:xfrm>
        </p:spPr>
        <p:txBody>
          <a:bodyPr/>
          <a:lstStyle/>
          <a:p>
            <a:pPr marL="0" indent="0">
              <a:spcBef>
                <a:spcPts val="600"/>
              </a:spcBef>
              <a:buNone/>
            </a:pPr>
            <a:r>
              <a:rPr lang="en-US" sz="2000" b="1" dirty="0" smtClean="0"/>
              <a:t>A spoofed disconnect attack </a:t>
            </a:r>
          </a:p>
          <a:p>
            <a:pPr marL="566738" lvl="1" indent="-334963" defTabSz="623888">
              <a:spcBef>
                <a:spcPts val="600"/>
              </a:spcBef>
              <a:buFont typeface="Wingdings" pitchFamily="2" charset="2"/>
              <a:buChar char="§"/>
              <a:tabLst>
                <a:tab pos="508000" algn="l"/>
                <a:tab pos="566738" algn="l"/>
              </a:tabLst>
            </a:pPr>
            <a:r>
              <a:rPr lang="en-US" dirty="0" smtClean="0"/>
              <a:t>Occurs when an attacker sends a series of “disassociate” commands to all wireless clients. </a:t>
            </a:r>
          </a:p>
          <a:p>
            <a:pPr marL="566738" lvl="1" indent="-334963" defTabSz="623888">
              <a:spcBef>
                <a:spcPts val="600"/>
              </a:spcBef>
              <a:buFont typeface="Wingdings" pitchFamily="2" charset="2"/>
              <a:buChar char="§"/>
              <a:tabLst>
                <a:tab pos="508000" algn="l"/>
                <a:tab pos="566738" algn="l"/>
              </a:tabLst>
            </a:pPr>
            <a:r>
              <a:rPr lang="en-US" dirty="0" smtClean="0"/>
              <a:t>Cause all clients to disconnect.</a:t>
            </a:r>
          </a:p>
          <a:p>
            <a:pPr marL="566738" lvl="1" indent="-334963" defTabSz="623888">
              <a:spcBef>
                <a:spcPts val="600"/>
              </a:spcBef>
              <a:buFont typeface="Wingdings" pitchFamily="2" charset="2"/>
              <a:buChar char="§"/>
              <a:tabLst>
                <a:tab pos="508000" algn="l"/>
                <a:tab pos="566738" algn="l"/>
              </a:tabLst>
            </a:pPr>
            <a:r>
              <a:rPr lang="en-US" dirty="0" smtClean="0"/>
              <a:t>The wireless clients immediately try to re-associate, which creates a burst of traffic.</a:t>
            </a:r>
          </a:p>
          <a:p>
            <a:pPr marL="0" indent="0">
              <a:spcBef>
                <a:spcPts val="600"/>
              </a:spcBef>
              <a:buNone/>
            </a:pPr>
            <a:r>
              <a:rPr lang="en-US" sz="2000" b="1" dirty="0" smtClean="0"/>
              <a:t>A CTS flood </a:t>
            </a:r>
            <a:endParaRPr lang="en-US" sz="2000" dirty="0" smtClean="0"/>
          </a:p>
          <a:p>
            <a:pPr marL="566738" lvl="1" indent="-334963">
              <a:spcBef>
                <a:spcPts val="600"/>
              </a:spcBef>
              <a:buFont typeface="Wingdings" pitchFamily="2" charset="2"/>
              <a:buChar char="§"/>
            </a:pPr>
            <a:r>
              <a:rPr lang="en-US" dirty="0" smtClean="0"/>
              <a:t>An attacker takes advantage of the CSMA/CA contention method to monopolize the bandwidth.</a:t>
            </a:r>
          </a:p>
          <a:p>
            <a:pPr marL="566738" lvl="1" indent="-334963">
              <a:spcBef>
                <a:spcPts val="600"/>
              </a:spcBef>
              <a:buFont typeface="Wingdings" pitchFamily="2" charset="2"/>
              <a:buChar char="§"/>
            </a:pPr>
            <a:r>
              <a:rPr lang="en-US" dirty="0" smtClean="0"/>
              <a:t>The attacker repeatedly floods Clear to Send (CTS) frames to a bogus STA. </a:t>
            </a:r>
          </a:p>
          <a:p>
            <a:pPr marL="566738" lvl="1" indent="-334963">
              <a:spcBef>
                <a:spcPts val="600"/>
              </a:spcBef>
              <a:buFont typeface="Wingdings" pitchFamily="2" charset="2"/>
              <a:buChar char="§"/>
            </a:pPr>
            <a:r>
              <a:rPr lang="en-US" dirty="0" smtClean="0"/>
              <a:t>All wireless clients sharing the RF medium receive the CTS and withhold transmissions until the attacker stops transmitting the CTS frames.</a:t>
            </a:r>
            <a:endParaRPr lang="en-US" dirty="0"/>
          </a:p>
        </p:txBody>
      </p:sp>
    </p:spTree>
    <p:extLst>
      <p:ext uri="{BB962C8B-B14F-4D97-AF65-F5344CB8AC3E}">
        <p14:creationId xmlns:p14="http://schemas.microsoft.com/office/powerpoint/2010/main" val="2167809687"/>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29" y="449944"/>
            <a:ext cx="8505371" cy="798286"/>
          </a:xfrm>
        </p:spPr>
        <p:txBody>
          <a:bodyPr/>
          <a:lstStyle/>
          <a:p>
            <a:r>
              <a:rPr lang="en-US" sz="1800" dirty="0" smtClean="0">
                <a:ea typeface="ＭＳ Ｐゴシック" pitchFamily="34" charset="-128"/>
              </a:rPr>
              <a:t>WLAN Threats</a:t>
            </a:r>
            <a:br>
              <a:rPr lang="en-US" sz="1800" dirty="0" smtClean="0">
                <a:ea typeface="ＭＳ Ｐゴシック" pitchFamily="34" charset="-128"/>
              </a:rPr>
            </a:br>
            <a:r>
              <a:rPr lang="en-US" sz="2800" dirty="0" smtClean="0">
                <a:ea typeface="ＭＳ Ｐゴシック" pitchFamily="34" charset="-128"/>
              </a:rPr>
              <a:t>Rogue Access Points</a:t>
            </a:r>
            <a:endParaRPr lang="en-US" sz="2400" dirty="0"/>
          </a:p>
        </p:txBody>
      </p:sp>
      <p:sp>
        <p:nvSpPr>
          <p:cNvPr id="4" name="Content Placeholder 2"/>
          <p:cNvSpPr>
            <a:spLocks noGrp="1"/>
          </p:cNvSpPr>
          <p:nvPr>
            <p:ph idx="1"/>
          </p:nvPr>
        </p:nvSpPr>
        <p:spPr>
          <a:xfrm>
            <a:off x="490376" y="1368630"/>
            <a:ext cx="7876424" cy="4980412"/>
          </a:xfrm>
        </p:spPr>
        <p:txBody>
          <a:bodyPr/>
          <a:lstStyle/>
          <a:p>
            <a:pPr>
              <a:spcBef>
                <a:spcPts val="600"/>
              </a:spcBef>
              <a:buNone/>
            </a:pPr>
            <a:r>
              <a:rPr lang="en-US" sz="2000" dirty="0" smtClean="0"/>
              <a:t>A rogue AP is an AP or wireless router that has been:</a:t>
            </a:r>
          </a:p>
          <a:p>
            <a:pPr marL="231775" indent="-231775">
              <a:spcBef>
                <a:spcPts val="600"/>
              </a:spcBef>
            </a:pPr>
            <a:r>
              <a:rPr lang="en-US" sz="2000" dirty="0" smtClean="0"/>
              <a:t>Connected to a corporate network without explicit authorization and against corporate policy.</a:t>
            </a:r>
          </a:p>
          <a:p>
            <a:pPr marL="231775" indent="-231775">
              <a:spcBef>
                <a:spcPts val="600"/>
              </a:spcBef>
            </a:pPr>
            <a:r>
              <a:rPr lang="en-US" sz="2000" dirty="0" smtClean="0"/>
              <a:t>Connected or enabled by an attacker to capture client data, such as the MAC addresses of clients (both wireless and wired), or to capture and disguise data packets, to gain access to network resources, or to launch man-in-the-middle (MITM) attacks.</a:t>
            </a:r>
          </a:p>
          <a:p>
            <a:pPr marL="231775" indent="-231775">
              <a:spcBef>
                <a:spcPts val="600"/>
              </a:spcBef>
            </a:pPr>
            <a:r>
              <a:rPr lang="en-US" sz="2000" dirty="0" smtClean="0"/>
              <a:t>To prevent the installation of rogue APs, organizations must use monitoring software to actively monitor the radio spectrum for unauthorized APs.</a:t>
            </a:r>
          </a:p>
          <a:p>
            <a:pPr marL="342900" indent="-342900"/>
            <a:endParaRPr lang="en-US" dirty="0"/>
          </a:p>
        </p:txBody>
      </p:sp>
    </p:spTree>
    <p:extLst>
      <p:ext uri="{BB962C8B-B14F-4D97-AF65-F5344CB8AC3E}">
        <p14:creationId xmlns:p14="http://schemas.microsoft.com/office/powerpoint/2010/main" val="597462638"/>
      </p:ext>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314" y="464457"/>
            <a:ext cx="8665029" cy="870857"/>
          </a:xfrm>
        </p:spPr>
        <p:txBody>
          <a:bodyPr/>
          <a:lstStyle/>
          <a:p>
            <a:r>
              <a:rPr lang="en-US" sz="1800" dirty="0" smtClean="0">
                <a:ea typeface="ＭＳ Ｐゴシック" pitchFamily="34" charset="-128"/>
              </a:rPr>
              <a:t>WLAN Threats</a:t>
            </a:r>
            <a:br>
              <a:rPr lang="en-US" sz="1800" dirty="0" smtClean="0">
                <a:ea typeface="ＭＳ Ｐゴシック" pitchFamily="34" charset="-128"/>
              </a:rPr>
            </a:br>
            <a:r>
              <a:rPr lang="en-US" dirty="0" smtClean="0">
                <a:ea typeface="ＭＳ Ｐゴシック" pitchFamily="34" charset="-128"/>
              </a:rPr>
              <a:t>Man-in-the-Middle Attack</a:t>
            </a:r>
            <a:endParaRPr lang="en-US" dirty="0"/>
          </a:p>
        </p:txBody>
      </p:sp>
      <p:sp>
        <p:nvSpPr>
          <p:cNvPr id="4" name="Content Placeholder 2"/>
          <p:cNvSpPr>
            <a:spLocks noGrp="1"/>
          </p:cNvSpPr>
          <p:nvPr>
            <p:ph idx="1"/>
          </p:nvPr>
        </p:nvSpPr>
        <p:spPr>
          <a:xfrm>
            <a:off x="449943" y="1436914"/>
            <a:ext cx="8090208" cy="4912128"/>
          </a:xfrm>
        </p:spPr>
        <p:txBody>
          <a:bodyPr/>
          <a:lstStyle/>
          <a:p>
            <a:pPr>
              <a:buNone/>
            </a:pPr>
            <a:r>
              <a:rPr lang="en-US" sz="2000" dirty="0" smtClean="0"/>
              <a:t>“Evil twin AP” attack:</a:t>
            </a:r>
          </a:p>
          <a:p>
            <a:pPr marL="342900" indent="-342900"/>
            <a:r>
              <a:rPr lang="en-US" sz="2000" dirty="0" smtClean="0"/>
              <a:t>A popular wireless MITM attack where an attacker introduces a rogue AP and configures it with the same SSID as a legitimate AP.</a:t>
            </a:r>
          </a:p>
          <a:p>
            <a:pPr marL="342900" indent="-342900"/>
            <a:r>
              <a:rPr lang="en-US" sz="2000" dirty="0" smtClean="0"/>
              <a:t>Locations offering free Wi-Fi, such as airports, cafes, and restaurants, are hotbeds for this type of attack due to the open authentication.</a:t>
            </a:r>
          </a:p>
          <a:p>
            <a:pPr marL="290513" indent="-290513"/>
            <a:r>
              <a:rPr lang="en-US" sz="2000" dirty="0"/>
              <a:t>Connecting wireless clients would see two APs offering wireless access. Those near the rogue AP find the stronger signal and most likely associate with the evil twin AP. User traffic is now sent to the rogue AP, which in turn captures the data and forwards it to the legitimate AP. </a:t>
            </a:r>
          </a:p>
          <a:p>
            <a:pPr marL="290513" indent="-290513"/>
            <a:r>
              <a:rPr lang="en-US" sz="2000" dirty="0"/>
              <a:t>Return traffic from the legitimate AP is sent to the rogue AP, captured, and then forwarded to the unsuspecting STA. </a:t>
            </a:r>
          </a:p>
          <a:p>
            <a:pPr marL="342900" indent="-342900"/>
            <a:endParaRPr lang="en-US" sz="2000" dirty="0"/>
          </a:p>
        </p:txBody>
      </p:sp>
    </p:spTree>
    <p:extLst>
      <p:ext uri="{BB962C8B-B14F-4D97-AF65-F5344CB8AC3E}">
        <p14:creationId xmlns:p14="http://schemas.microsoft.com/office/powerpoint/2010/main" val="3236920382"/>
      </p:ext>
    </p:ext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437" y="435428"/>
            <a:ext cx="8824686" cy="870857"/>
          </a:xfrm>
        </p:spPr>
        <p:txBody>
          <a:bodyPr/>
          <a:lstStyle/>
          <a:p>
            <a:r>
              <a:rPr lang="en-US" sz="1800" dirty="0" smtClean="0">
                <a:ea typeface="ＭＳ Ｐゴシック" pitchFamily="34" charset="-128"/>
              </a:rPr>
              <a:t>Securing WLANs</a:t>
            </a:r>
            <a:br>
              <a:rPr lang="en-US" sz="1800" dirty="0" smtClean="0">
                <a:ea typeface="ＭＳ Ｐゴシック" pitchFamily="34" charset="-128"/>
              </a:rPr>
            </a:br>
            <a:r>
              <a:rPr lang="en-US" dirty="0" smtClean="0">
                <a:ea typeface="ＭＳ Ｐゴシック" pitchFamily="34" charset="-128"/>
              </a:rPr>
              <a:t>Wireless Security Overview</a:t>
            </a:r>
            <a:endParaRPr lang="en-US" dirty="0"/>
          </a:p>
        </p:txBody>
      </p:sp>
      <p:pic>
        <p:nvPicPr>
          <p:cNvPr id="286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2837" y="1973618"/>
            <a:ext cx="6255084" cy="4497357"/>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460995" y="1429226"/>
            <a:ext cx="8421747" cy="369332"/>
          </a:xfrm>
          <a:prstGeom prst="rect">
            <a:avLst/>
          </a:prstGeom>
        </p:spPr>
        <p:txBody>
          <a:bodyPr wrap="square">
            <a:spAutoFit/>
          </a:bodyPr>
          <a:lstStyle/>
          <a:p>
            <a:pPr algn="l"/>
            <a:r>
              <a:rPr lang="en-US" sz="2000" dirty="0" smtClean="0">
                <a:latin typeface="+mn-lt"/>
              </a:rPr>
              <a:t>Use </a:t>
            </a:r>
            <a:r>
              <a:rPr lang="en-US" sz="2000" dirty="0">
                <a:latin typeface="+mn-lt"/>
              </a:rPr>
              <a:t>authentication and encryption </a:t>
            </a:r>
            <a:r>
              <a:rPr lang="en-US" sz="2000" dirty="0" smtClean="0">
                <a:latin typeface="+mn-lt"/>
              </a:rPr>
              <a:t>to secure a wireless network.</a:t>
            </a:r>
            <a:endParaRPr lang="en-US" sz="2000" dirty="0">
              <a:latin typeface="+mn-lt"/>
            </a:endParaRPr>
          </a:p>
        </p:txBody>
      </p:sp>
    </p:spTree>
    <p:extLst>
      <p:ext uri="{BB962C8B-B14F-4D97-AF65-F5344CB8AC3E}">
        <p14:creationId xmlns:p14="http://schemas.microsoft.com/office/powerpoint/2010/main" val="62400046"/>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29" y="548898"/>
            <a:ext cx="8534400" cy="870857"/>
          </a:xfrm>
        </p:spPr>
        <p:txBody>
          <a:bodyPr/>
          <a:lstStyle/>
          <a:p>
            <a:r>
              <a:rPr lang="en-US" sz="1800" dirty="0" smtClean="0">
                <a:ea typeface="ＭＳ Ｐゴシック" pitchFamily="34" charset="-128"/>
              </a:rPr>
              <a:t>Securing WLANs</a:t>
            </a:r>
            <a:br>
              <a:rPr lang="en-US" sz="1800" dirty="0" smtClean="0">
                <a:ea typeface="ＭＳ Ｐゴシック" pitchFamily="34" charset="-128"/>
              </a:rPr>
            </a:br>
            <a:r>
              <a:rPr lang="en-US" dirty="0" smtClean="0">
                <a:ea typeface="ＭＳ Ｐゴシック" pitchFamily="34" charset="-128"/>
              </a:rPr>
              <a:t>Shared Key Authentication Methods</a:t>
            </a:r>
            <a:endParaRPr lang="en-US" dirty="0"/>
          </a:p>
        </p:txBody>
      </p:sp>
      <p:pic>
        <p:nvPicPr>
          <p:cNvPr id="296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10239"/>
          <a:stretch>
            <a:fillRect/>
          </a:stretch>
        </p:blipFill>
        <p:spPr bwMode="auto">
          <a:xfrm>
            <a:off x="1447290" y="1419755"/>
            <a:ext cx="6569220" cy="4464432"/>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17926986"/>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370" y="478971"/>
            <a:ext cx="8650516" cy="870857"/>
          </a:xfrm>
        </p:spPr>
        <p:txBody>
          <a:bodyPr/>
          <a:lstStyle/>
          <a:p>
            <a:r>
              <a:rPr lang="en-US" sz="1800" dirty="0" smtClean="0">
                <a:ea typeface="ＭＳ Ｐゴシック" pitchFamily="34" charset="-128"/>
              </a:rPr>
              <a:t>Securing WLANs</a:t>
            </a:r>
            <a:br>
              <a:rPr lang="en-US" sz="1800" dirty="0" smtClean="0">
                <a:ea typeface="ＭＳ Ｐゴシック" pitchFamily="34" charset="-128"/>
              </a:rPr>
            </a:br>
            <a:r>
              <a:rPr lang="en-US" dirty="0" smtClean="0">
                <a:ea typeface="ＭＳ Ｐゴシック" pitchFamily="34" charset="-128"/>
              </a:rPr>
              <a:t>Encryption Methods</a:t>
            </a:r>
            <a:endParaRPr lang="en-US" dirty="0"/>
          </a:p>
        </p:txBody>
      </p:sp>
      <p:sp>
        <p:nvSpPr>
          <p:cNvPr id="4" name="Content Placeholder 2"/>
          <p:cNvSpPr>
            <a:spLocks noGrp="1"/>
          </p:cNvSpPr>
          <p:nvPr>
            <p:ph idx="1"/>
          </p:nvPr>
        </p:nvSpPr>
        <p:spPr>
          <a:xfrm>
            <a:off x="390482" y="1358376"/>
            <a:ext cx="8059781" cy="4980412"/>
          </a:xfrm>
        </p:spPr>
        <p:txBody>
          <a:bodyPr/>
          <a:lstStyle/>
          <a:p>
            <a:pPr marL="0" indent="0">
              <a:spcBef>
                <a:spcPts val="600"/>
              </a:spcBef>
              <a:buNone/>
            </a:pPr>
            <a:r>
              <a:rPr lang="en-US" sz="2000" dirty="0" smtClean="0"/>
              <a:t>IEEE 802.11i and the Wi-Fi Alliance WPA and WPA2 standards use the following encryption protocols:</a:t>
            </a:r>
          </a:p>
          <a:p>
            <a:pPr marL="342900" indent="-342900">
              <a:spcBef>
                <a:spcPts val="600"/>
              </a:spcBef>
            </a:pPr>
            <a:r>
              <a:rPr lang="en-US" sz="2000" b="1" dirty="0" smtClean="0"/>
              <a:t>Temporal Key Integrity Protocol (TKIP) </a:t>
            </a:r>
          </a:p>
          <a:p>
            <a:pPr marL="800100" lvl="1" indent="-342900">
              <a:spcBef>
                <a:spcPts val="600"/>
              </a:spcBef>
              <a:buFont typeface="Wingdings" pitchFamily="2" charset="2"/>
              <a:buChar char="§"/>
            </a:pPr>
            <a:r>
              <a:rPr lang="en-US" dirty="0" smtClean="0"/>
              <a:t>Used by WPA.</a:t>
            </a:r>
          </a:p>
          <a:p>
            <a:pPr marL="800100" lvl="1" indent="-342900">
              <a:spcBef>
                <a:spcPts val="600"/>
              </a:spcBef>
              <a:buFont typeface="Wingdings" pitchFamily="2" charset="2"/>
              <a:buChar char="§"/>
            </a:pPr>
            <a:r>
              <a:rPr lang="en-US" dirty="0" smtClean="0"/>
              <a:t>Makes use of WEP, but encrypts the Layer 2 payload using TKIP, and carries out a Cisco Message Integrity Check (MIC).</a:t>
            </a:r>
          </a:p>
          <a:p>
            <a:pPr marL="342900" indent="-342900">
              <a:spcBef>
                <a:spcPts val="600"/>
              </a:spcBef>
            </a:pPr>
            <a:r>
              <a:rPr lang="en-US" sz="2000" b="1" dirty="0" smtClean="0"/>
              <a:t>Advanced Encryption Standard (AES) </a:t>
            </a:r>
            <a:endParaRPr lang="en-US" sz="2000" dirty="0" smtClean="0"/>
          </a:p>
          <a:p>
            <a:pPr marL="800100" lvl="1" indent="-342900">
              <a:spcBef>
                <a:spcPts val="600"/>
              </a:spcBef>
              <a:buFont typeface="Wingdings" pitchFamily="2" charset="2"/>
              <a:buChar char="§"/>
            </a:pPr>
            <a:r>
              <a:rPr lang="en-US" dirty="0" smtClean="0"/>
              <a:t>Encryption method used by WPA2.</a:t>
            </a:r>
          </a:p>
          <a:p>
            <a:pPr marL="800100" lvl="1" indent="-342900">
              <a:spcBef>
                <a:spcPts val="600"/>
              </a:spcBef>
              <a:buFont typeface="Wingdings" pitchFamily="2" charset="2"/>
              <a:buChar char="§"/>
            </a:pPr>
            <a:r>
              <a:rPr lang="en-US" dirty="0" smtClean="0"/>
              <a:t>Preferred method because it aligns with the industry standard IEEE 802.11iA.</a:t>
            </a:r>
          </a:p>
          <a:p>
            <a:pPr marL="800100" lvl="1" indent="-342900">
              <a:spcBef>
                <a:spcPts val="600"/>
              </a:spcBef>
              <a:buFont typeface="Wingdings" pitchFamily="2" charset="2"/>
              <a:buChar char="§"/>
            </a:pPr>
            <a:r>
              <a:rPr lang="en-US" dirty="0" smtClean="0"/>
              <a:t>Stronger method of encryption.</a:t>
            </a:r>
          </a:p>
          <a:p>
            <a:pPr marL="800100" lvl="1" indent="-342900">
              <a:spcBef>
                <a:spcPts val="600"/>
              </a:spcBef>
              <a:buFont typeface="Wingdings" pitchFamily="2" charset="2"/>
              <a:buChar char="§"/>
            </a:pPr>
            <a:r>
              <a:rPr lang="en-US" dirty="0" smtClean="0"/>
              <a:t>Uses the Counter Cipher Mode with Block Chaining Message Authentication Code Protocol (CCMP).</a:t>
            </a:r>
          </a:p>
          <a:p>
            <a:pPr marL="800100" lvl="1" indent="-342900">
              <a:spcBef>
                <a:spcPts val="600"/>
              </a:spcBef>
              <a:buFont typeface="Wingdings" pitchFamily="2" charset="2"/>
              <a:buChar char="§"/>
            </a:pPr>
            <a:r>
              <a:rPr lang="en-US" dirty="0" smtClean="0"/>
              <a:t>Always choose WPA2 with AES when possible.</a:t>
            </a:r>
            <a:endParaRPr lang="en-US" dirty="0"/>
          </a:p>
        </p:txBody>
      </p:sp>
    </p:spTree>
    <p:extLst>
      <p:ext uri="{BB962C8B-B14F-4D97-AF65-F5344CB8AC3E}">
        <p14:creationId xmlns:p14="http://schemas.microsoft.com/office/powerpoint/2010/main" val="4269515337"/>
      </p:ext>
    </p:extLst>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914" y="406401"/>
            <a:ext cx="8606972" cy="812800"/>
          </a:xfrm>
        </p:spPr>
        <p:txBody>
          <a:bodyPr/>
          <a:lstStyle/>
          <a:p>
            <a:r>
              <a:rPr lang="en-US" sz="1800" dirty="0" smtClean="0">
                <a:ea typeface="ＭＳ Ｐゴシック" pitchFamily="34" charset="-128"/>
              </a:rPr>
              <a:t>Securing WLANs</a:t>
            </a:r>
            <a:br>
              <a:rPr lang="en-US" sz="1800" dirty="0" smtClean="0">
                <a:ea typeface="ＭＳ Ｐゴシック" pitchFamily="34" charset="-128"/>
              </a:rPr>
            </a:br>
            <a:r>
              <a:rPr lang="en-US" dirty="0" smtClean="0">
                <a:ea typeface="ＭＳ Ｐゴシック" pitchFamily="34" charset="-128"/>
              </a:rPr>
              <a:t>Authenticating a Home User</a:t>
            </a:r>
            <a:endParaRPr lang="en-US" dirty="0"/>
          </a:p>
        </p:txBody>
      </p:sp>
      <p:sp>
        <p:nvSpPr>
          <p:cNvPr id="4" name="Content Placeholder 2"/>
          <p:cNvSpPr>
            <a:spLocks noGrp="1"/>
          </p:cNvSpPr>
          <p:nvPr>
            <p:ph idx="1"/>
          </p:nvPr>
        </p:nvSpPr>
        <p:spPr>
          <a:xfrm>
            <a:off x="466761" y="1284798"/>
            <a:ext cx="7876424" cy="4980412"/>
          </a:xfrm>
        </p:spPr>
        <p:txBody>
          <a:bodyPr/>
          <a:lstStyle/>
          <a:p>
            <a:pPr>
              <a:buNone/>
            </a:pPr>
            <a:r>
              <a:rPr lang="en-US" sz="2000" dirty="0" smtClean="0"/>
              <a:t>WPA and WPA2 support two types of authentication:</a:t>
            </a:r>
            <a:endParaRPr lang="en-US" sz="2000" b="1" dirty="0" smtClean="0"/>
          </a:p>
          <a:p>
            <a:r>
              <a:rPr lang="en-US" sz="2000" b="1" dirty="0" smtClean="0"/>
              <a:t>Personal </a:t>
            </a:r>
            <a:endParaRPr lang="en-US" sz="2000" dirty="0" smtClean="0"/>
          </a:p>
          <a:p>
            <a:pPr marL="681037" lvl="1" indent="-342900">
              <a:buFont typeface="Wingdings" pitchFamily="2" charset="2"/>
              <a:buChar char="§"/>
            </a:pPr>
            <a:r>
              <a:rPr lang="en-US" dirty="0" smtClean="0"/>
              <a:t>Intended for home or small office networks, or authenticated users who use a pre-shared key (PSK).</a:t>
            </a:r>
          </a:p>
          <a:p>
            <a:pPr marL="681037" lvl="1" indent="-342900">
              <a:buFont typeface="Wingdings" pitchFamily="2" charset="2"/>
              <a:buChar char="§"/>
            </a:pPr>
            <a:r>
              <a:rPr lang="en-US" dirty="0" smtClean="0"/>
              <a:t>No special authentication server is required.</a:t>
            </a:r>
            <a:endParaRPr lang="en-US" b="1" dirty="0" smtClean="0"/>
          </a:p>
          <a:p>
            <a:r>
              <a:rPr lang="en-US" sz="2000" b="1" dirty="0" smtClean="0"/>
              <a:t>Enterprise </a:t>
            </a:r>
            <a:endParaRPr lang="en-US" sz="2000" dirty="0" smtClean="0"/>
          </a:p>
          <a:p>
            <a:pPr marL="681037" lvl="1" indent="-342900">
              <a:buFont typeface="Wingdings" pitchFamily="2" charset="2"/>
              <a:buChar char="§"/>
            </a:pPr>
            <a:r>
              <a:rPr lang="en-US" dirty="0" smtClean="0"/>
              <a:t>Requires a Remote Authentication Dial-In User Service (RADIUS) authentication server.</a:t>
            </a:r>
          </a:p>
          <a:p>
            <a:pPr marL="681037" lvl="1" indent="-342900">
              <a:buFont typeface="Wingdings" pitchFamily="2" charset="2"/>
              <a:buChar char="§"/>
            </a:pPr>
            <a:r>
              <a:rPr lang="en-US" dirty="0" smtClean="0"/>
              <a:t>Provides additional security.</a:t>
            </a:r>
          </a:p>
          <a:p>
            <a:pPr marL="681037" lvl="1" indent="-342900">
              <a:buFont typeface="Wingdings" pitchFamily="2" charset="2"/>
              <a:buChar char="§"/>
            </a:pPr>
            <a:r>
              <a:rPr lang="en-US" dirty="0" smtClean="0"/>
              <a:t>Users must authenticate using 802.1X standard, which uses the Extensible Authentication Protocol (EAP) for authentication.</a:t>
            </a:r>
          </a:p>
          <a:p>
            <a:pPr marL="342900" indent="-342900"/>
            <a:endParaRPr lang="en-US" dirty="0"/>
          </a:p>
        </p:txBody>
      </p:sp>
    </p:spTree>
    <p:extLst>
      <p:ext uri="{BB962C8B-B14F-4D97-AF65-F5344CB8AC3E}">
        <p14:creationId xmlns:p14="http://schemas.microsoft.com/office/powerpoint/2010/main" val="1861035497"/>
      </p:ext>
    </p:ext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314" y="449943"/>
            <a:ext cx="8824686" cy="870857"/>
          </a:xfrm>
        </p:spPr>
        <p:txBody>
          <a:bodyPr/>
          <a:lstStyle/>
          <a:p>
            <a:r>
              <a:rPr lang="en-US" sz="1800" dirty="0" smtClean="0">
                <a:ea typeface="ＭＳ Ｐゴシック" pitchFamily="34" charset="-128"/>
              </a:rPr>
              <a:t>Securing WLANs</a:t>
            </a:r>
            <a:br>
              <a:rPr lang="en-US" sz="1800" dirty="0" smtClean="0">
                <a:ea typeface="ＭＳ Ｐゴシック" pitchFamily="34" charset="-128"/>
              </a:rPr>
            </a:br>
            <a:r>
              <a:rPr lang="en-US" dirty="0" smtClean="0">
                <a:ea typeface="ＭＳ Ｐゴシック" pitchFamily="34" charset="-128"/>
              </a:rPr>
              <a:t>Authentication in the Enterprise</a:t>
            </a:r>
            <a:endParaRPr lang="en-US" dirty="0"/>
          </a:p>
        </p:txBody>
      </p:sp>
      <p:sp>
        <p:nvSpPr>
          <p:cNvPr id="3" name="Rectangle 2"/>
          <p:cNvSpPr/>
          <p:nvPr/>
        </p:nvSpPr>
        <p:spPr>
          <a:xfrm>
            <a:off x="537866" y="1604155"/>
            <a:ext cx="8258628" cy="424732"/>
          </a:xfrm>
          <a:prstGeom prst="rect">
            <a:avLst/>
          </a:prstGeom>
        </p:spPr>
        <p:txBody>
          <a:bodyPr wrap="square">
            <a:spAutoFit/>
          </a:bodyPr>
          <a:lstStyle/>
          <a:p>
            <a:pPr algn="l"/>
            <a:r>
              <a:rPr lang="en-US" dirty="0" smtClean="0"/>
              <a:t>.</a:t>
            </a:r>
            <a:endParaRPr lang="en-US" dirty="0"/>
          </a:p>
        </p:txBody>
      </p:sp>
      <p:pic>
        <p:nvPicPr>
          <p:cNvPr id="2050" name="Picture 2"/>
          <p:cNvPicPr>
            <a:picLocks noChangeAspect="1" noChangeArrowheads="1"/>
          </p:cNvPicPr>
          <p:nvPr/>
        </p:nvPicPr>
        <p:blipFill>
          <a:blip r:embed="rId3" cstate="print"/>
          <a:srcRect l="54601" t="31490" r="13515" b="23798"/>
          <a:stretch>
            <a:fillRect/>
          </a:stretch>
        </p:blipFill>
        <p:spPr bwMode="auto">
          <a:xfrm>
            <a:off x="1824971" y="2028887"/>
            <a:ext cx="5684417" cy="4481641"/>
          </a:xfrm>
          <a:prstGeom prst="rect">
            <a:avLst/>
          </a:prstGeom>
          <a:noFill/>
          <a:ln w="9525">
            <a:solidFill>
              <a:schemeClr val="tx1"/>
            </a:solidFill>
            <a:bevel/>
            <a:headEnd/>
            <a:tailEnd/>
          </a:ln>
        </p:spPr>
      </p:pic>
      <p:sp>
        <p:nvSpPr>
          <p:cNvPr id="5" name="Content Placeholder 2"/>
          <p:cNvSpPr>
            <a:spLocks noGrp="1"/>
          </p:cNvSpPr>
          <p:nvPr>
            <p:ph idx="1"/>
          </p:nvPr>
        </p:nvSpPr>
        <p:spPr>
          <a:xfrm>
            <a:off x="432087" y="1323066"/>
            <a:ext cx="8188691" cy="705821"/>
          </a:xfrm>
        </p:spPr>
        <p:txBody>
          <a:bodyPr/>
          <a:lstStyle/>
          <a:p>
            <a:pPr marL="0" indent="0">
              <a:buNone/>
            </a:pPr>
            <a:r>
              <a:rPr lang="en-US" sz="2000" dirty="0" smtClean="0"/>
              <a:t>Enterprise security mode choices require an Authentication, Authorization, and Accounting (AAA) RADIUS server.</a:t>
            </a:r>
          </a:p>
        </p:txBody>
      </p:sp>
    </p:spTree>
    <p:extLst>
      <p:ext uri="{BB962C8B-B14F-4D97-AF65-F5344CB8AC3E}">
        <p14:creationId xmlns:p14="http://schemas.microsoft.com/office/powerpoint/2010/main" val="2637017504"/>
      </p:ext>
    </p:ext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53922" y="2263775"/>
            <a:ext cx="4463774" cy="1481138"/>
          </a:xfrm>
        </p:spPr>
        <p:txBody>
          <a:bodyPr/>
          <a:lstStyle/>
          <a:p>
            <a:pPr eaLnBrk="1" hangingPunct="1"/>
            <a:r>
              <a:rPr lang="en-US" sz="2400" dirty="0" smtClean="0"/>
              <a:t>8.4 </a:t>
            </a:r>
            <a:r>
              <a:rPr lang="en-US" sz="2400" dirty="0"/>
              <a:t>Wireless LAN Configuration</a:t>
            </a:r>
            <a:endParaRPr lang="en-US" sz="2400" dirty="0" smtClean="0">
              <a:solidFill>
                <a:schemeClr val="folHlink"/>
              </a:solidFill>
            </a:endParaRPr>
          </a:p>
        </p:txBody>
      </p:sp>
    </p:spTree>
    <p:extLst>
      <p:ext uri="{BB962C8B-B14F-4D97-AF65-F5344CB8AC3E}">
        <p14:creationId xmlns:p14="http://schemas.microsoft.com/office/powerpoint/2010/main" val="2387185949"/>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662" y="479198"/>
            <a:ext cx="8145462" cy="838200"/>
          </a:xfrm>
        </p:spPr>
        <p:txBody>
          <a:bodyPr/>
          <a:lstStyle/>
          <a:p>
            <a:r>
              <a:rPr lang="en-US" sz="1800" dirty="0" smtClean="0">
                <a:ea typeface="ＭＳ Ｐゴシック" pitchFamily="34" charset="-128"/>
              </a:rPr>
              <a:t>WLAN Components</a:t>
            </a:r>
            <a:r>
              <a:rPr lang="en-US" dirty="0">
                <a:ea typeface="ＭＳ Ｐゴシック" pitchFamily="34" charset="-128"/>
              </a:rPr>
              <a:t/>
            </a:r>
            <a:br>
              <a:rPr lang="en-US" dirty="0">
                <a:ea typeface="ＭＳ Ｐゴシック" pitchFamily="34" charset="-128"/>
              </a:rPr>
            </a:br>
            <a:r>
              <a:rPr lang="en-US" dirty="0" smtClean="0">
                <a:ea typeface="ＭＳ Ｐゴシック" pitchFamily="34" charset="-128"/>
              </a:rPr>
              <a:t>Benefits of Wireless</a:t>
            </a:r>
            <a:endParaRPr lang="en-US" dirty="0"/>
          </a:p>
        </p:txBody>
      </p:sp>
      <p:sp>
        <p:nvSpPr>
          <p:cNvPr id="3" name="Content Placeholder 2"/>
          <p:cNvSpPr>
            <a:spLocks noGrp="1"/>
          </p:cNvSpPr>
          <p:nvPr>
            <p:ph idx="1"/>
          </p:nvPr>
        </p:nvSpPr>
        <p:spPr>
          <a:xfrm>
            <a:off x="525011" y="1601873"/>
            <a:ext cx="3936178" cy="3455394"/>
          </a:xfrm>
        </p:spPr>
        <p:txBody>
          <a:bodyPr/>
          <a:lstStyle/>
          <a:p>
            <a:r>
              <a:rPr lang="en-US" sz="2000" dirty="0"/>
              <a:t>I</a:t>
            </a:r>
            <a:r>
              <a:rPr lang="en-US" sz="2000" dirty="0" smtClean="0"/>
              <a:t>ncreased flexibility</a:t>
            </a:r>
          </a:p>
          <a:p>
            <a:r>
              <a:rPr lang="en-US" sz="2000" dirty="0"/>
              <a:t>I</a:t>
            </a:r>
            <a:r>
              <a:rPr lang="en-US" sz="2000" dirty="0" smtClean="0"/>
              <a:t>ncreased productivity</a:t>
            </a:r>
          </a:p>
          <a:p>
            <a:r>
              <a:rPr lang="en-US" sz="2000" dirty="0"/>
              <a:t>R</a:t>
            </a:r>
            <a:r>
              <a:rPr lang="en-US" sz="2000" dirty="0" smtClean="0"/>
              <a:t>educed costs</a:t>
            </a:r>
          </a:p>
          <a:p>
            <a:r>
              <a:rPr lang="en-US" sz="2000" dirty="0" smtClean="0"/>
              <a:t>Ability to </a:t>
            </a:r>
            <a:r>
              <a:rPr lang="en-US" sz="2000" dirty="0"/>
              <a:t>grow and adapt to changing </a:t>
            </a:r>
            <a:r>
              <a:rPr lang="en-US" sz="2000" dirty="0" smtClean="0"/>
              <a:t>requirements</a:t>
            </a:r>
          </a:p>
        </p:txBody>
      </p:sp>
      <p:pic>
        <p:nvPicPr>
          <p:cNvPr id="1026" name="Picture 2"/>
          <p:cNvPicPr>
            <a:picLocks noChangeAspect="1" noChangeArrowheads="1"/>
          </p:cNvPicPr>
          <p:nvPr/>
        </p:nvPicPr>
        <p:blipFill>
          <a:blip r:embed="rId3" cstate="print"/>
          <a:srcRect l="47438" t="35096" r="22551" b="24038"/>
          <a:stretch>
            <a:fillRect/>
          </a:stretch>
        </p:blipFill>
        <p:spPr bwMode="auto">
          <a:xfrm>
            <a:off x="4186641" y="1601873"/>
            <a:ext cx="4448483" cy="3405556"/>
          </a:xfrm>
          <a:prstGeom prst="rect">
            <a:avLst/>
          </a:prstGeom>
          <a:noFill/>
          <a:ln w="9525">
            <a:noFill/>
            <a:miter lim="800000"/>
            <a:headEnd/>
            <a:tailEnd/>
          </a:ln>
        </p:spPr>
      </p:pic>
    </p:spTree>
    <p:extLst>
      <p:ext uri="{BB962C8B-B14F-4D97-AF65-F5344CB8AC3E}">
        <p14:creationId xmlns:p14="http://schemas.microsoft.com/office/powerpoint/2010/main" val="337116472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057" y="449944"/>
            <a:ext cx="8824686" cy="870857"/>
          </a:xfrm>
        </p:spPr>
        <p:txBody>
          <a:bodyPr/>
          <a:lstStyle/>
          <a:p>
            <a:r>
              <a:rPr lang="en-US" sz="1800" dirty="0" smtClean="0">
                <a:ea typeface="ＭＳ Ｐゴシック" pitchFamily="34" charset="-128"/>
              </a:rPr>
              <a:t>Configure a Wireless Router</a:t>
            </a:r>
            <a:br>
              <a:rPr lang="en-US" sz="1800" dirty="0" smtClean="0">
                <a:ea typeface="ＭＳ Ｐゴシック" pitchFamily="34" charset="-128"/>
              </a:rPr>
            </a:br>
            <a:r>
              <a:rPr lang="en-US" sz="2800" dirty="0" smtClean="0">
                <a:ea typeface="ＭＳ Ｐゴシック" pitchFamily="34" charset="-128"/>
              </a:rPr>
              <a:t>Configuring a Wireless Router</a:t>
            </a:r>
            <a:endParaRPr lang="en-US" sz="2400" dirty="0"/>
          </a:p>
        </p:txBody>
      </p:sp>
      <p:pic>
        <p:nvPicPr>
          <p:cNvPr id="317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057" y="2053680"/>
            <a:ext cx="8131287" cy="2931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a:spLocks noGrp="1"/>
          </p:cNvSpPr>
          <p:nvPr>
            <p:ph idx="1"/>
          </p:nvPr>
        </p:nvSpPr>
        <p:spPr>
          <a:xfrm>
            <a:off x="599920" y="1609985"/>
            <a:ext cx="7876424" cy="443695"/>
          </a:xfrm>
        </p:spPr>
        <p:txBody>
          <a:bodyPr/>
          <a:lstStyle/>
          <a:p>
            <a:pPr marL="0" indent="0">
              <a:buNone/>
            </a:pPr>
            <a:r>
              <a:rPr lang="en-US" sz="2000" dirty="0" smtClean="0"/>
              <a:t>Before installing a wireless router, consider the following settings:</a:t>
            </a:r>
          </a:p>
          <a:p>
            <a:pPr marL="342900" indent="-342900"/>
            <a:endParaRPr lang="en-US" dirty="0"/>
          </a:p>
        </p:txBody>
      </p:sp>
    </p:spTree>
    <p:extLst>
      <p:ext uri="{BB962C8B-B14F-4D97-AF65-F5344CB8AC3E}">
        <p14:creationId xmlns:p14="http://schemas.microsoft.com/office/powerpoint/2010/main" val="1556388496"/>
      </p:ext>
    </p:extLst>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878" y="406400"/>
            <a:ext cx="8824686" cy="870857"/>
          </a:xfrm>
        </p:spPr>
        <p:txBody>
          <a:bodyPr/>
          <a:lstStyle/>
          <a:p>
            <a:r>
              <a:rPr lang="en-US" sz="1800" dirty="0" smtClean="0">
                <a:ea typeface="ＭＳ Ｐゴシック" pitchFamily="34" charset="-128"/>
              </a:rPr>
              <a:t>Configure a Wireless Router</a:t>
            </a:r>
            <a:br>
              <a:rPr lang="en-US" sz="1800" dirty="0" smtClean="0">
                <a:ea typeface="ＭＳ Ｐゴシック" pitchFamily="34" charset="-128"/>
              </a:rPr>
            </a:br>
            <a:r>
              <a:rPr lang="en-US" sz="2800" dirty="0" smtClean="0">
                <a:ea typeface="ＭＳ Ｐゴシック" pitchFamily="34" charset="-128"/>
              </a:rPr>
              <a:t>Configuring a Wireless Router</a:t>
            </a:r>
            <a:endParaRPr lang="en-US" sz="2400" dirty="0"/>
          </a:p>
        </p:txBody>
      </p:sp>
      <p:sp>
        <p:nvSpPr>
          <p:cNvPr id="5" name="Rectangle 4"/>
          <p:cNvSpPr/>
          <p:nvPr/>
        </p:nvSpPr>
        <p:spPr>
          <a:xfrm>
            <a:off x="411878" y="1389289"/>
            <a:ext cx="8098972" cy="3770263"/>
          </a:xfrm>
          <a:prstGeom prst="rect">
            <a:avLst/>
          </a:prstGeom>
        </p:spPr>
        <p:txBody>
          <a:bodyPr wrap="square">
            <a:spAutoFit/>
          </a:bodyPr>
          <a:lstStyle/>
          <a:p>
            <a:pPr algn="l">
              <a:spcBef>
                <a:spcPts val="600"/>
              </a:spcBef>
            </a:pPr>
            <a:r>
              <a:rPr lang="en-US" sz="2000" dirty="0" smtClean="0"/>
              <a:t>An Implementation Plan </a:t>
            </a:r>
            <a:r>
              <a:rPr lang="en-US" sz="2000" dirty="0"/>
              <a:t>consists of the </a:t>
            </a:r>
            <a:r>
              <a:rPr lang="en-US" sz="2000" dirty="0" smtClean="0"/>
              <a:t>following steps:</a:t>
            </a:r>
          </a:p>
          <a:p>
            <a:pPr algn="l">
              <a:spcBef>
                <a:spcPts val="600"/>
              </a:spcBef>
            </a:pPr>
            <a:endParaRPr lang="en-US" sz="2000" dirty="0"/>
          </a:p>
          <a:p>
            <a:pPr marL="914400" indent="-914400" algn="l">
              <a:spcBef>
                <a:spcPts val="0"/>
              </a:spcBef>
            </a:pPr>
            <a:r>
              <a:rPr lang="en-US" sz="2000" b="1" dirty="0"/>
              <a:t>Step 1.</a:t>
            </a:r>
            <a:r>
              <a:rPr lang="en-US" sz="2000" dirty="0"/>
              <a:t> Start the WLAN implementation process with a single AP and a single wireless client, without enabling wireless security</a:t>
            </a:r>
            <a:r>
              <a:rPr lang="en-US" sz="2000" dirty="0" smtClean="0"/>
              <a:t>.</a:t>
            </a:r>
          </a:p>
          <a:p>
            <a:pPr marL="914400" indent="-914400" algn="l">
              <a:spcBef>
                <a:spcPts val="0"/>
              </a:spcBef>
            </a:pPr>
            <a:endParaRPr lang="en-US" sz="2000" dirty="0"/>
          </a:p>
          <a:p>
            <a:pPr marL="914400" indent="-914400" algn="l">
              <a:spcBef>
                <a:spcPts val="0"/>
              </a:spcBef>
            </a:pPr>
            <a:r>
              <a:rPr lang="en-US" sz="2000" b="1" dirty="0"/>
              <a:t>Step 2.</a:t>
            </a:r>
            <a:r>
              <a:rPr lang="en-US" sz="2000" dirty="0"/>
              <a:t> Verify that the client has received a DHCP IP address and can ping the </a:t>
            </a:r>
            <a:r>
              <a:rPr lang="en-US" sz="2000" dirty="0" smtClean="0"/>
              <a:t>local, </a:t>
            </a:r>
            <a:r>
              <a:rPr lang="en-US" sz="2000" dirty="0"/>
              <a:t>wired default </a:t>
            </a:r>
            <a:r>
              <a:rPr lang="en-US" sz="2000" dirty="0" smtClean="0"/>
              <a:t>router, </a:t>
            </a:r>
            <a:r>
              <a:rPr lang="en-US" sz="2000" dirty="0"/>
              <a:t>and then browse to the external Internet</a:t>
            </a:r>
            <a:r>
              <a:rPr lang="en-US" sz="2000" dirty="0" smtClean="0"/>
              <a:t>.</a:t>
            </a:r>
          </a:p>
          <a:p>
            <a:pPr marL="914400" indent="-914400" algn="l">
              <a:spcBef>
                <a:spcPts val="0"/>
              </a:spcBef>
            </a:pPr>
            <a:endParaRPr lang="en-US" sz="2000" dirty="0"/>
          </a:p>
          <a:p>
            <a:pPr marL="914400" indent="-914400" algn="l">
              <a:spcBef>
                <a:spcPts val="0"/>
              </a:spcBef>
            </a:pPr>
            <a:r>
              <a:rPr lang="en-US" sz="2000" b="1" dirty="0"/>
              <a:t>Step 3.</a:t>
            </a:r>
            <a:r>
              <a:rPr lang="en-US" sz="2000" dirty="0"/>
              <a:t> Configure wireless security using WPA2/WPA Mixed Personal. Never use WEP unless no other options exist</a:t>
            </a:r>
            <a:r>
              <a:rPr lang="en-US" sz="2000" dirty="0" smtClean="0"/>
              <a:t>.</a:t>
            </a:r>
          </a:p>
          <a:p>
            <a:pPr algn="l">
              <a:spcBef>
                <a:spcPts val="0"/>
              </a:spcBef>
            </a:pPr>
            <a:endParaRPr lang="en-US" sz="2000" dirty="0"/>
          </a:p>
          <a:p>
            <a:pPr algn="l">
              <a:spcBef>
                <a:spcPts val="0"/>
              </a:spcBef>
            </a:pPr>
            <a:r>
              <a:rPr lang="en-US" sz="2000" b="1" dirty="0"/>
              <a:t>Step 4.</a:t>
            </a:r>
            <a:r>
              <a:rPr lang="en-US" sz="2000" dirty="0"/>
              <a:t> Back up the configuration.</a:t>
            </a:r>
          </a:p>
        </p:txBody>
      </p:sp>
    </p:spTree>
    <p:extLst>
      <p:ext uri="{BB962C8B-B14F-4D97-AF65-F5344CB8AC3E}">
        <p14:creationId xmlns:p14="http://schemas.microsoft.com/office/powerpoint/2010/main" val="102396740"/>
      </p:ext>
    </p:extLst>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878" y="518328"/>
            <a:ext cx="8824686" cy="870857"/>
          </a:xfrm>
        </p:spPr>
        <p:txBody>
          <a:bodyPr/>
          <a:lstStyle/>
          <a:p>
            <a:r>
              <a:rPr lang="en-US" sz="1800" dirty="0" smtClean="0">
                <a:ea typeface="ＭＳ Ｐゴシック" pitchFamily="34" charset="-128"/>
              </a:rPr>
              <a:t>Configure a Wireless Router</a:t>
            </a:r>
            <a:br>
              <a:rPr lang="en-US" sz="1800" dirty="0" smtClean="0">
                <a:ea typeface="ＭＳ Ｐゴシック" pitchFamily="34" charset="-128"/>
              </a:rPr>
            </a:br>
            <a:r>
              <a:rPr lang="en-US" dirty="0" smtClean="0">
                <a:ea typeface="ＭＳ Ｐゴシック" pitchFamily="34" charset="-128"/>
              </a:rPr>
              <a:t>Set Up and Install the Linksys EAS6500</a:t>
            </a:r>
            <a:endParaRPr lang="en-US" dirty="0"/>
          </a:p>
        </p:txBody>
      </p:sp>
      <p:sp>
        <p:nvSpPr>
          <p:cNvPr id="5" name="Rectangle 4"/>
          <p:cNvSpPr/>
          <p:nvPr/>
        </p:nvSpPr>
        <p:spPr>
          <a:xfrm>
            <a:off x="411878" y="1389289"/>
            <a:ext cx="8098972" cy="424732"/>
          </a:xfrm>
          <a:prstGeom prst="rect">
            <a:avLst/>
          </a:prstGeom>
        </p:spPr>
        <p:txBody>
          <a:bodyPr wrap="square">
            <a:spAutoFit/>
          </a:bodyPr>
          <a:lstStyle/>
          <a:p>
            <a:pPr algn="l">
              <a:spcBef>
                <a:spcPts val="600"/>
              </a:spcBef>
            </a:pPr>
            <a:r>
              <a:rPr lang="en-US" dirty="0" smtClean="0"/>
              <a:t>.</a:t>
            </a:r>
            <a:endParaRPr lang="en-US" dirty="0"/>
          </a:p>
        </p:txBody>
      </p:sp>
      <p:pic>
        <p:nvPicPr>
          <p:cNvPr id="4098" name="Picture 2"/>
          <p:cNvPicPr>
            <a:picLocks noChangeAspect="1" noChangeArrowheads="1"/>
          </p:cNvPicPr>
          <p:nvPr/>
        </p:nvPicPr>
        <p:blipFill>
          <a:blip r:embed="rId3" cstate="print"/>
          <a:srcRect l="55141" t="38462" r="15953" b="24519"/>
          <a:stretch>
            <a:fillRect/>
          </a:stretch>
        </p:blipFill>
        <p:spPr bwMode="auto">
          <a:xfrm>
            <a:off x="1405812" y="1389185"/>
            <a:ext cx="6618302" cy="4765430"/>
          </a:xfrm>
          <a:prstGeom prst="rect">
            <a:avLst/>
          </a:prstGeom>
          <a:noFill/>
          <a:ln w="9525">
            <a:noFill/>
            <a:miter lim="800000"/>
            <a:headEnd/>
            <a:tailEnd/>
          </a:ln>
        </p:spPr>
      </p:pic>
    </p:spTree>
    <p:extLst>
      <p:ext uri="{BB962C8B-B14F-4D97-AF65-F5344CB8AC3E}">
        <p14:creationId xmlns:p14="http://schemas.microsoft.com/office/powerpoint/2010/main" val="102396740"/>
      </p:ext>
    </p:extLst>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314" y="319314"/>
            <a:ext cx="8824686" cy="870857"/>
          </a:xfrm>
        </p:spPr>
        <p:txBody>
          <a:bodyPr/>
          <a:lstStyle/>
          <a:p>
            <a:r>
              <a:rPr lang="en-US" sz="1800" dirty="0" smtClean="0">
                <a:ea typeface="ＭＳ Ｐゴシック" pitchFamily="34" charset="-128"/>
              </a:rPr>
              <a:t>Configure a Wireless Router</a:t>
            </a:r>
            <a:br>
              <a:rPr lang="en-US" sz="1800" dirty="0" smtClean="0">
                <a:ea typeface="ＭＳ Ｐゴシック" pitchFamily="34" charset="-128"/>
              </a:rPr>
            </a:br>
            <a:r>
              <a:rPr lang="en-US" sz="2800" dirty="0" smtClean="0">
                <a:ea typeface="ＭＳ Ｐゴシック" pitchFamily="34" charset="-128"/>
              </a:rPr>
              <a:t>Configuring a Linksys Smart Wi-Fi Homepage</a:t>
            </a:r>
            <a:endParaRPr lang="en-US" sz="2800" dirty="0"/>
          </a:p>
        </p:txBody>
      </p:sp>
      <p:pic>
        <p:nvPicPr>
          <p:cNvPr id="3074" name="Picture 2"/>
          <p:cNvPicPr>
            <a:picLocks noChangeAspect="1" noChangeArrowheads="1"/>
          </p:cNvPicPr>
          <p:nvPr/>
        </p:nvPicPr>
        <p:blipFill>
          <a:blip r:embed="rId3" cstate="print"/>
          <a:srcRect l="55277" t="37496" r="15666" b="25000"/>
          <a:stretch>
            <a:fillRect/>
          </a:stretch>
        </p:blipFill>
        <p:spPr bwMode="auto">
          <a:xfrm>
            <a:off x="1688122" y="2220686"/>
            <a:ext cx="5785340" cy="4198273"/>
          </a:xfrm>
          <a:prstGeom prst="rect">
            <a:avLst/>
          </a:prstGeom>
          <a:noFill/>
          <a:ln w="9525">
            <a:solidFill>
              <a:schemeClr val="tx1"/>
            </a:solidFill>
            <a:bevel/>
            <a:headEnd/>
            <a:tailEnd/>
          </a:ln>
        </p:spPr>
      </p:pic>
      <p:pic>
        <p:nvPicPr>
          <p:cNvPr id="6" name="Picture 2"/>
          <p:cNvPicPr>
            <a:picLocks noChangeAspect="1" noChangeArrowheads="1"/>
          </p:cNvPicPr>
          <p:nvPr/>
        </p:nvPicPr>
        <p:blipFill>
          <a:blip r:embed="rId3" cstate="print"/>
          <a:srcRect l="55277" t="31825" r="15666" b="65321"/>
          <a:stretch>
            <a:fillRect/>
          </a:stretch>
        </p:blipFill>
        <p:spPr bwMode="auto">
          <a:xfrm>
            <a:off x="350938" y="1589435"/>
            <a:ext cx="8476539" cy="467965"/>
          </a:xfrm>
          <a:prstGeom prst="rect">
            <a:avLst/>
          </a:prstGeom>
          <a:noFill/>
          <a:ln w="9525">
            <a:noFill/>
            <a:miter lim="800000"/>
            <a:headEnd/>
            <a:tailEnd/>
          </a:ln>
        </p:spPr>
      </p:pic>
    </p:spTree>
    <p:extLst>
      <p:ext uri="{BB962C8B-B14F-4D97-AF65-F5344CB8AC3E}">
        <p14:creationId xmlns:p14="http://schemas.microsoft.com/office/powerpoint/2010/main" val="102396740"/>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314" y="449943"/>
            <a:ext cx="8824686" cy="870857"/>
          </a:xfrm>
        </p:spPr>
        <p:txBody>
          <a:bodyPr/>
          <a:lstStyle/>
          <a:p>
            <a:r>
              <a:rPr lang="en-US" sz="1800" dirty="0" smtClean="0">
                <a:ea typeface="ＭＳ Ｐゴシック" pitchFamily="34" charset="-128"/>
              </a:rPr>
              <a:t>Configure a Wireless Router</a:t>
            </a:r>
            <a:br>
              <a:rPr lang="en-US" sz="1800" dirty="0" smtClean="0">
                <a:ea typeface="ＭＳ Ｐゴシック" pitchFamily="34" charset="-128"/>
              </a:rPr>
            </a:br>
            <a:r>
              <a:rPr lang="en-US" dirty="0" smtClean="0">
                <a:ea typeface="ＭＳ Ｐゴシック" pitchFamily="34" charset="-128"/>
              </a:rPr>
              <a:t>Smart Wi-Fi Settings</a:t>
            </a:r>
            <a:endParaRPr lang="en-US" dirty="0"/>
          </a:p>
        </p:txBody>
      </p:sp>
      <p:sp>
        <p:nvSpPr>
          <p:cNvPr id="5" name="Content Placeholder 2"/>
          <p:cNvSpPr>
            <a:spLocks noGrp="1"/>
          </p:cNvSpPr>
          <p:nvPr>
            <p:ph idx="1"/>
          </p:nvPr>
        </p:nvSpPr>
        <p:spPr>
          <a:xfrm>
            <a:off x="412183" y="1410686"/>
            <a:ext cx="8059781" cy="4980412"/>
          </a:xfrm>
        </p:spPr>
        <p:txBody>
          <a:bodyPr/>
          <a:lstStyle/>
          <a:p>
            <a:pPr>
              <a:spcBef>
                <a:spcPts val="600"/>
              </a:spcBef>
              <a:buNone/>
            </a:pPr>
            <a:r>
              <a:rPr lang="en-US" sz="2000" dirty="0" smtClean="0"/>
              <a:t>Smart Wi-Fi settings enable you to:</a:t>
            </a:r>
          </a:p>
          <a:p>
            <a:pPr>
              <a:spcBef>
                <a:spcPts val="600"/>
              </a:spcBef>
            </a:pPr>
            <a:r>
              <a:rPr lang="en-US" sz="2000" dirty="0" smtClean="0"/>
              <a:t>Configure the router’s basic settings for the local network.</a:t>
            </a:r>
          </a:p>
          <a:p>
            <a:pPr>
              <a:spcBef>
                <a:spcPts val="600"/>
              </a:spcBef>
            </a:pPr>
            <a:r>
              <a:rPr lang="en-US" sz="2000" dirty="0" smtClean="0"/>
              <a:t>Diagnose and troubleshoot connectivity issues on the network.</a:t>
            </a:r>
          </a:p>
          <a:p>
            <a:pPr>
              <a:spcBef>
                <a:spcPts val="600"/>
              </a:spcBef>
            </a:pPr>
            <a:r>
              <a:rPr lang="en-US" sz="2000" dirty="0" smtClean="0"/>
              <a:t>Secure and personalize the wireless network.</a:t>
            </a:r>
          </a:p>
          <a:p>
            <a:pPr>
              <a:spcBef>
                <a:spcPts val="600"/>
              </a:spcBef>
            </a:pPr>
            <a:r>
              <a:rPr lang="en-US" sz="2000" dirty="0" smtClean="0"/>
              <a:t>Configure the DMZ feature, view connected computers and devices on the network, and set up port forwarding.</a:t>
            </a:r>
          </a:p>
          <a:p>
            <a:pPr>
              <a:spcBef>
                <a:spcPts val="600"/>
              </a:spcBef>
            </a:pPr>
            <a:endParaRPr lang="en-US" dirty="0" smtClean="0"/>
          </a:p>
          <a:p>
            <a:pPr>
              <a:spcBef>
                <a:spcPts val="600"/>
              </a:spcBef>
              <a:buNone/>
            </a:pPr>
            <a:endParaRPr lang="en-US" dirty="0"/>
          </a:p>
        </p:txBody>
      </p:sp>
    </p:spTree>
    <p:extLst>
      <p:ext uri="{BB962C8B-B14F-4D97-AF65-F5344CB8AC3E}">
        <p14:creationId xmlns:p14="http://schemas.microsoft.com/office/powerpoint/2010/main" val="102396740"/>
      </p:ext>
    </p:extLst>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314" y="449943"/>
            <a:ext cx="8824686" cy="870857"/>
          </a:xfrm>
        </p:spPr>
        <p:txBody>
          <a:bodyPr/>
          <a:lstStyle/>
          <a:p>
            <a:r>
              <a:rPr lang="en-US" sz="1800" dirty="0" smtClean="0">
                <a:ea typeface="ＭＳ Ｐゴシック" pitchFamily="34" charset="-128"/>
              </a:rPr>
              <a:t>Configure a Wireless Router</a:t>
            </a:r>
            <a:br>
              <a:rPr lang="en-US" sz="1800" dirty="0" smtClean="0">
                <a:ea typeface="ＭＳ Ｐゴシック" pitchFamily="34" charset="-128"/>
              </a:rPr>
            </a:br>
            <a:r>
              <a:rPr lang="en-US" dirty="0" smtClean="0">
                <a:ea typeface="ＭＳ Ｐゴシック" pitchFamily="34" charset="-128"/>
              </a:rPr>
              <a:t>Smart Wi-Fi Tools</a:t>
            </a:r>
            <a:endParaRPr lang="en-US" dirty="0"/>
          </a:p>
        </p:txBody>
      </p:sp>
      <p:sp>
        <p:nvSpPr>
          <p:cNvPr id="5" name="Content Placeholder 2"/>
          <p:cNvSpPr>
            <a:spLocks noGrp="1"/>
          </p:cNvSpPr>
          <p:nvPr>
            <p:ph idx="1"/>
          </p:nvPr>
        </p:nvSpPr>
        <p:spPr>
          <a:xfrm>
            <a:off x="397668" y="1483258"/>
            <a:ext cx="8059781" cy="4980412"/>
          </a:xfrm>
        </p:spPr>
        <p:txBody>
          <a:bodyPr/>
          <a:lstStyle/>
          <a:p>
            <a:pPr>
              <a:spcBef>
                <a:spcPts val="1200"/>
              </a:spcBef>
            </a:pPr>
            <a:r>
              <a:rPr lang="en-US" sz="2000" b="1" dirty="0" smtClean="0"/>
              <a:t>Device List </a:t>
            </a:r>
            <a:r>
              <a:rPr lang="en-US" sz="2000" dirty="0" smtClean="0"/>
              <a:t>– Lists who is connected to the WLAN. Personalize device names and icons. Connect devices.</a:t>
            </a:r>
          </a:p>
          <a:p>
            <a:pPr>
              <a:spcBef>
                <a:spcPts val="1200"/>
              </a:spcBef>
            </a:pPr>
            <a:r>
              <a:rPr lang="en-US" sz="2000" b="1" dirty="0" smtClean="0"/>
              <a:t>Guest Access </a:t>
            </a:r>
            <a:r>
              <a:rPr lang="en-US" sz="2000" dirty="0" smtClean="0"/>
              <a:t>– Creates a separate network for up to 50 guests at home while keeping network files safe with the Guest Access Tool.</a:t>
            </a:r>
          </a:p>
          <a:p>
            <a:pPr>
              <a:spcBef>
                <a:spcPts val="1200"/>
              </a:spcBef>
            </a:pPr>
            <a:r>
              <a:rPr lang="en-US" sz="2000" b="1" dirty="0" smtClean="0"/>
              <a:t>Parental Controls </a:t>
            </a:r>
            <a:r>
              <a:rPr lang="en-US" sz="2000" dirty="0" smtClean="0"/>
              <a:t>– Protects kids and family members by restricting access to potentially harmful websites</a:t>
            </a:r>
          </a:p>
          <a:p>
            <a:pPr>
              <a:spcBef>
                <a:spcPts val="1200"/>
              </a:spcBef>
            </a:pPr>
            <a:r>
              <a:rPr lang="en-US" sz="2000" b="1" dirty="0" smtClean="0"/>
              <a:t>Media Prioritization </a:t>
            </a:r>
            <a:r>
              <a:rPr lang="en-US" sz="2000" dirty="0" smtClean="0"/>
              <a:t>– Prioritizes bandwidth to specific devices and applications. </a:t>
            </a:r>
          </a:p>
          <a:p>
            <a:pPr>
              <a:spcBef>
                <a:spcPts val="1200"/>
              </a:spcBef>
            </a:pPr>
            <a:r>
              <a:rPr lang="en-US" sz="2000" b="1" dirty="0" smtClean="0"/>
              <a:t>Speed Test </a:t>
            </a:r>
            <a:r>
              <a:rPr lang="en-US" sz="2000" dirty="0" smtClean="0"/>
              <a:t>– Tests the upload and download speed of the Internet link. Useful for baselining.</a:t>
            </a:r>
          </a:p>
          <a:p>
            <a:pPr>
              <a:spcBef>
                <a:spcPts val="1200"/>
              </a:spcBef>
            </a:pPr>
            <a:r>
              <a:rPr lang="en-US" sz="2000" b="1" dirty="0" smtClean="0"/>
              <a:t>USB Storage</a:t>
            </a:r>
            <a:r>
              <a:rPr lang="en-US" sz="2000" dirty="0" smtClean="0"/>
              <a:t> – Controls access to shared files. </a:t>
            </a:r>
          </a:p>
          <a:p>
            <a:pPr>
              <a:spcBef>
                <a:spcPts val="600"/>
              </a:spcBef>
              <a:buNone/>
            </a:pPr>
            <a:endParaRPr lang="en-US" dirty="0"/>
          </a:p>
        </p:txBody>
      </p:sp>
    </p:spTree>
    <p:extLst>
      <p:ext uri="{BB962C8B-B14F-4D97-AF65-F5344CB8AC3E}">
        <p14:creationId xmlns:p14="http://schemas.microsoft.com/office/powerpoint/2010/main" val="102396740"/>
      </p:ext>
    </p:extLst>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314" y="435428"/>
            <a:ext cx="8824686" cy="870857"/>
          </a:xfrm>
        </p:spPr>
        <p:txBody>
          <a:bodyPr/>
          <a:lstStyle/>
          <a:p>
            <a:r>
              <a:rPr lang="en-US" sz="1800" dirty="0" smtClean="0">
                <a:ea typeface="ＭＳ Ｐゴシック" pitchFamily="34" charset="-128"/>
              </a:rPr>
              <a:t>Configure a Wireless Router</a:t>
            </a:r>
            <a:br>
              <a:rPr lang="en-US" sz="1800" dirty="0" smtClean="0">
                <a:ea typeface="ＭＳ Ｐゴシック" pitchFamily="34" charset="-128"/>
              </a:rPr>
            </a:br>
            <a:r>
              <a:rPr lang="en-US" dirty="0" smtClean="0">
                <a:ea typeface="ＭＳ Ｐゴシック" pitchFamily="34" charset="-128"/>
              </a:rPr>
              <a:t>Backing Up a Configuration</a:t>
            </a:r>
            <a:endParaRPr lang="en-US" dirty="0"/>
          </a:p>
        </p:txBody>
      </p:sp>
      <p:sp>
        <p:nvSpPr>
          <p:cNvPr id="5" name="Content Placeholder 2"/>
          <p:cNvSpPr>
            <a:spLocks noGrp="1"/>
          </p:cNvSpPr>
          <p:nvPr>
            <p:ph idx="1"/>
          </p:nvPr>
        </p:nvSpPr>
        <p:spPr>
          <a:xfrm>
            <a:off x="397668" y="1396172"/>
            <a:ext cx="8059781" cy="4980412"/>
          </a:xfrm>
        </p:spPr>
        <p:txBody>
          <a:bodyPr/>
          <a:lstStyle/>
          <a:p>
            <a:pPr marL="0" indent="0">
              <a:buNone/>
            </a:pPr>
            <a:r>
              <a:rPr lang="en-US" sz="2000" dirty="0" smtClean="0"/>
              <a:t>To back up the configuration with the Linksys EA6500 wireless router, perform the following steps:</a:t>
            </a:r>
          </a:p>
          <a:p>
            <a:pPr marL="914400" indent="-914400">
              <a:buNone/>
            </a:pPr>
            <a:r>
              <a:rPr lang="en-US" sz="2000" b="1" dirty="0" smtClean="0"/>
              <a:t>Step 1.</a:t>
            </a:r>
            <a:r>
              <a:rPr lang="en-US" sz="2000" dirty="0" smtClean="0"/>
              <a:t> Log in to the </a:t>
            </a:r>
            <a:r>
              <a:rPr lang="en-US" sz="2000" b="1" dirty="0" smtClean="0"/>
              <a:t>Smart Wi-Fi Home </a:t>
            </a:r>
            <a:r>
              <a:rPr lang="en-US" sz="2000" dirty="0" smtClean="0"/>
              <a:t>page. Click the </a:t>
            </a:r>
            <a:r>
              <a:rPr lang="en-US" sz="2000" b="1" dirty="0" smtClean="0"/>
              <a:t>Troubleshooting</a:t>
            </a:r>
            <a:r>
              <a:rPr lang="en-US" sz="2000" dirty="0" smtClean="0"/>
              <a:t> icon to display the Troubleshooting Status window.</a:t>
            </a:r>
          </a:p>
          <a:p>
            <a:pPr marL="914400" indent="-914400">
              <a:buNone/>
            </a:pPr>
            <a:r>
              <a:rPr lang="en-US" sz="2000" b="1" dirty="0" smtClean="0"/>
              <a:t>Step 2.</a:t>
            </a:r>
            <a:r>
              <a:rPr lang="en-US" sz="2000" dirty="0" smtClean="0"/>
              <a:t> Click the </a:t>
            </a:r>
            <a:r>
              <a:rPr lang="en-US" sz="2000" b="1" dirty="0" smtClean="0"/>
              <a:t>Diagnostic</a:t>
            </a:r>
            <a:r>
              <a:rPr lang="en-US" sz="2000" dirty="0" smtClean="0"/>
              <a:t> tab to open the Diagnostic Troubleshooting window.</a:t>
            </a:r>
          </a:p>
          <a:p>
            <a:pPr marL="914400" indent="-914400">
              <a:buNone/>
            </a:pPr>
            <a:r>
              <a:rPr lang="en-US" sz="2000" b="1" dirty="0" smtClean="0"/>
              <a:t>Step 3.</a:t>
            </a:r>
            <a:r>
              <a:rPr lang="en-US" sz="2000" dirty="0" smtClean="0"/>
              <a:t> Under the Router configuration title, click </a:t>
            </a:r>
            <a:r>
              <a:rPr lang="en-US" sz="2000" b="1" dirty="0" smtClean="0"/>
              <a:t>Backup</a:t>
            </a:r>
            <a:r>
              <a:rPr lang="en-US" sz="2000" dirty="0" smtClean="0"/>
              <a:t> and save the file to an appropriate folder.</a:t>
            </a:r>
          </a:p>
          <a:p>
            <a:pPr>
              <a:spcBef>
                <a:spcPts val="600"/>
              </a:spcBef>
              <a:buNone/>
            </a:pPr>
            <a:endParaRPr lang="en-US" dirty="0"/>
          </a:p>
        </p:txBody>
      </p:sp>
    </p:spTree>
    <p:extLst>
      <p:ext uri="{BB962C8B-B14F-4D97-AF65-F5344CB8AC3E}">
        <p14:creationId xmlns:p14="http://schemas.microsoft.com/office/powerpoint/2010/main" val="102396740"/>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314" y="464457"/>
            <a:ext cx="8824686" cy="870857"/>
          </a:xfrm>
        </p:spPr>
        <p:txBody>
          <a:bodyPr/>
          <a:lstStyle/>
          <a:p>
            <a:r>
              <a:rPr lang="en-US" sz="1800" dirty="0" smtClean="0">
                <a:ea typeface="ＭＳ Ｐゴシック" pitchFamily="34" charset="-128"/>
              </a:rPr>
              <a:t>Configuring Wireless Clients</a:t>
            </a:r>
            <a:br>
              <a:rPr lang="en-US" sz="1800" dirty="0" smtClean="0">
                <a:ea typeface="ＭＳ Ｐゴシック" pitchFamily="34" charset="-128"/>
              </a:rPr>
            </a:br>
            <a:r>
              <a:rPr lang="en-US" dirty="0" smtClean="0">
                <a:ea typeface="ＭＳ Ｐゴシック" pitchFamily="34" charset="-128"/>
              </a:rPr>
              <a:t>Connecting Wireless Clients</a:t>
            </a:r>
            <a:endParaRPr lang="en-US" dirty="0"/>
          </a:p>
        </p:txBody>
      </p:sp>
      <p:sp>
        <p:nvSpPr>
          <p:cNvPr id="5" name="Content Placeholder 2"/>
          <p:cNvSpPr>
            <a:spLocks noGrp="1"/>
          </p:cNvSpPr>
          <p:nvPr>
            <p:ph idx="1"/>
          </p:nvPr>
        </p:nvSpPr>
        <p:spPr>
          <a:xfrm>
            <a:off x="381882" y="1486532"/>
            <a:ext cx="7876424" cy="4980412"/>
          </a:xfrm>
        </p:spPr>
        <p:txBody>
          <a:bodyPr/>
          <a:lstStyle/>
          <a:p>
            <a:pPr marL="342900" indent="-342900"/>
            <a:r>
              <a:rPr lang="en-US" sz="2000" dirty="0" smtClean="0"/>
              <a:t>After the AP or wireless router has been configured, the wireless NIC on the client must be altered to allow it to connect to the WLAN.</a:t>
            </a:r>
          </a:p>
          <a:p>
            <a:pPr marL="342900" indent="-342900"/>
            <a:r>
              <a:rPr lang="en-US" sz="2000" dirty="0" smtClean="0"/>
              <a:t>The user should verify that the client has successfully connected to the correct wireless network, because there may be many WLANs available with which to connect.</a:t>
            </a:r>
          </a:p>
          <a:p>
            <a:pPr marL="342900" indent="-342900"/>
            <a:endParaRPr lang="en-US" dirty="0"/>
          </a:p>
        </p:txBody>
      </p:sp>
    </p:spTree>
    <p:extLst>
      <p:ext uri="{BB962C8B-B14F-4D97-AF65-F5344CB8AC3E}">
        <p14:creationId xmlns:p14="http://schemas.microsoft.com/office/powerpoint/2010/main" val="4183835093"/>
      </p:ext>
    </p:extLst>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314" y="435428"/>
            <a:ext cx="8824686" cy="870857"/>
          </a:xfrm>
        </p:spPr>
        <p:txBody>
          <a:bodyPr/>
          <a:lstStyle/>
          <a:p>
            <a:r>
              <a:rPr lang="en-US" sz="1800" dirty="0" smtClean="0">
                <a:ea typeface="ＭＳ Ｐゴシック" pitchFamily="34" charset="-128"/>
              </a:rPr>
              <a:t>Troubleshoot WLAN Issues</a:t>
            </a:r>
            <a:br>
              <a:rPr lang="en-US" sz="1800" dirty="0" smtClean="0">
                <a:ea typeface="ＭＳ Ｐゴシック" pitchFamily="34" charset="-128"/>
              </a:rPr>
            </a:br>
            <a:r>
              <a:rPr lang="en-US" dirty="0" smtClean="0">
                <a:ea typeface="ＭＳ Ｐゴシック" pitchFamily="34" charset="-128"/>
              </a:rPr>
              <a:t>Troubleshooting Approaches</a:t>
            </a:r>
            <a:endParaRPr lang="en-US" dirty="0"/>
          </a:p>
        </p:txBody>
      </p:sp>
      <p:sp>
        <p:nvSpPr>
          <p:cNvPr id="4" name="Content Placeholder 2"/>
          <p:cNvSpPr>
            <a:spLocks noGrp="1"/>
          </p:cNvSpPr>
          <p:nvPr>
            <p:ph idx="1"/>
          </p:nvPr>
        </p:nvSpPr>
        <p:spPr>
          <a:xfrm>
            <a:off x="453632" y="1402186"/>
            <a:ext cx="7876424" cy="4980412"/>
          </a:xfrm>
        </p:spPr>
        <p:txBody>
          <a:bodyPr/>
          <a:lstStyle/>
          <a:p>
            <a:pPr marL="0" indent="0">
              <a:buNone/>
            </a:pPr>
            <a:r>
              <a:rPr lang="en-US" sz="2000" dirty="0" smtClean="0"/>
              <a:t>Three main troubleshooting approaches used to resolve network problems:</a:t>
            </a:r>
          </a:p>
          <a:p>
            <a:pPr marL="342900" indent="-342900"/>
            <a:r>
              <a:rPr lang="en-US" sz="2000" b="1" dirty="0" smtClean="0"/>
              <a:t>Bottom-up </a:t>
            </a:r>
            <a:r>
              <a:rPr lang="en-US" sz="2000" dirty="0" smtClean="0"/>
              <a:t>– Start at Layer 1 and work up.</a:t>
            </a:r>
          </a:p>
          <a:p>
            <a:pPr marL="342900" indent="-342900"/>
            <a:r>
              <a:rPr lang="en-US" sz="2000" b="1" dirty="0" smtClean="0"/>
              <a:t>Top-down </a:t>
            </a:r>
            <a:r>
              <a:rPr lang="en-US" sz="2000" dirty="0" smtClean="0"/>
              <a:t>– Start at the top layer and work down.</a:t>
            </a:r>
          </a:p>
          <a:p>
            <a:pPr marL="342900" indent="-342900"/>
            <a:r>
              <a:rPr lang="en-US" sz="2000" b="1" dirty="0" smtClean="0"/>
              <a:t>Divide-and-conquer </a:t>
            </a:r>
            <a:r>
              <a:rPr lang="en-US" sz="2000" dirty="0" smtClean="0"/>
              <a:t>– Ping the destination. If the pings fail, verify the lower layers. If the pings are successful, verify the upper layers. </a:t>
            </a:r>
          </a:p>
          <a:p>
            <a:pPr marL="342900" indent="-342900"/>
            <a:endParaRPr lang="en-US" dirty="0"/>
          </a:p>
        </p:txBody>
      </p:sp>
    </p:spTree>
    <p:extLst>
      <p:ext uri="{BB962C8B-B14F-4D97-AF65-F5344CB8AC3E}">
        <p14:creationId xmlns:p14="http://schemas.microsoft.com/office/powerpoint/2010/main" val="1428903904"/>
      </p:ext>
    </p:extLst>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314" y="449943"/>
            <a:ext cx="8824686" cy="870857"/>
          </a:xfrm>
        </p:spPr>
        <p:txBody>
          <a:bodyPr/>
          <a:lstStyle/>
          <a:p>
            <a:r>
              <a:rPr lang="en-US" sz="1800" dirty="0" smtClean="0">
                <a:ea typeface="ＭＳ Ｐゴシック" pitchFamily="34" charset="-128"/>
              </a:rPr>
              <a:t>Troubleshoot WLAN Issues</a:t>
            </a:r>
            <a:br>
              <a:rPr lang="en-US" sz="1800" dirty="0" smtClean="0">
                <a:ea typeface="ＭＳ Ｐゴシック" pitchFamily="34" charset="-128"/>
              </a:rPr>
            </a:br>
            <a:r>
              <a:rPr lang="en-US" dirty="0" smtClean="0">
                <a:ea typeface="ＭＳ Ｐゴシック" pitchFamily="34" charset="-128"/>
              </a:rPr>
              <a:t>Wireless Client Not Connecting</a:t>
            </a:r>
            <a:endParaRPr lang="en-US" dirty="0"/>
          </a:p>
        </p:txBody>
      </p:sp>
      <p:pic>
        <p:nvPicPr>
          <p:cNvPr id="327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11415"/>
          <a:stretch>
            <a:fillRect/>
          </a:stretch>
        </p:blipFill>
        <p:spPr bwMode="auto">
          <a:xfrm>
            <a:off x="1242114" y="1466490"/>
            <a:ext cx="6728694" cy="4945837"/>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24433919"/>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409" y="435656"/>
            <a:ext cx="8145462" cy="838200"/>
          </a:xfrm>
        </p:spPr>
        <p:txBody>
          <a:bodyPr/>
          <a:lstStyle/>
          <a:p>
            <a:r>
              <a:rPr lang="en-US" sz="1800" dirty="0" smtClean="0">
                <a:ea typeface="ＭＳ Ｐゴシック" pitchFamily="34" charset="-128"/>
              </a:rPr>
              <a:t>WLAN Components</a:t>
            </a:r>
            <a:r>
              <a:rPr lang="en-US" dirty="0">
                <a:ea typeface="ＭＳ Ｐゴシック" pitchFamily="34" charset="-128"/>
              </a:rPr>
              <a:t/>
            </a:r>
            <a:br>
              <a:rPr lang="en-US" dirty="0">
                <a:ea typeface="ＭＳ Ｐゴシック" pitchFamily="34" charset="-128"/>
              </a:rPr>
            </a:br>
            <a:r>
              <a:rPr lang="en-US" dirty="0" smtClean="0">
                <a:ea typeface="ＭＳ Ｐゴシック" pitchFamily="34" charset="-128"/>
              </a:rPr>
              <a:t>Wireless Technologies</a:t>
            </a:r>
            <a:endParaRPr lang="en-US" dirty="0"/>
          </a:p>
        </p:txBody>
      </p:sp>
      <p:sp>
        <p:nvSpPr>
          <p:cNvPr id="3" name="Content Placeholder 2"/>
          <p:cNvSpPr>
            <a:spLocks noGrp="1"/>
          </p:cNvSpPr>
          <p:nvPr>
            <p:ph idx="1"/>
          </p:nvPr>
        </p:nvSpPr>
        <p:spPr>
          <a:xfrm>
            <a:off x="508001" y="1480458"/>
            <a:ext cx="8001227" cy="3757613"/>
          </a:xfrm>
        </p:spPr>
        <p:txBody>
          <a:bodyPr/>
          <a:lstStyle/>
          <a:p>
            <a:pPr marL="0" indent="0">
              <a:buNone/>
            </a:pPr>
            <a:r>
              <a:rPr lang="en-US" sz="2000" dirty="0"/>
              <a:t>Wireless networks can be classified broadly as:</a:t>
            </a:r>
          </a:p>
          <a:p>
            <a:r>
              <a:rPr lang="en-US" sz="2000" b="1" dirty="0"/>
              <a:t>Wireless </a:t>
            </a:r>
            <a:r>
              <a:rPr lang="en-US" sz="2000" b="1" dirty="0" smtClean="0"/>
              <a:t>personal-area network </a:t>
            </a:r>
            <a:r>
              <a:rPr lang="en-US" sz="2000" b="1" dirty="0"/>
              <a:t>(WPAN) </a:t>
            </a:r>
            <a:r>
              <a:rPr lang="en-US" sz="2000" dirty="0" smtClean="0"/>
              <a:t>– </a:t>
            </a:r>
            <a:r>
              <a:rPr lang="en-US" sz="2000" dirty="0"/>
              <a:t>Operates in the range of a few </a:t>
            </a:r>
            <a:r>
              <a:rPr lang="en-US" sz="2000" dirty="0" smtClean="0"/>
              <a:t>feet (Bluetooth).</a:t>
            </a:r>
            <a:endParaRPr lang="en-US" sz="2000" dirty="0"/>
          </a:p>
          <a:p>
            <a:r>
              <a:rPr lang="en-US" sz="2000" b="1" dirty="0"/>
              <a:t>Wireless </a:t>
            </a:r>
            <a:r>
              <a:rPr lang="en-US" sz="2000" b="1" dirty="0" smtClean="0"/>
              <a:t>LAN </a:t>
            </a:r>
            <a:r>
              <a:rPr lang="en-US" sz="2000" b="1" dirty="0"/>
              <a:t>(</a:t>
            </a:r>
            <a:r>
              <a:rPr lang="en-US" sz="2000" b="1" dirty="0" smtClean="0"/>
              <a:t>WLAN)</a:t>
            </a:r>
            <a:r>
              <a:rPr lang="en-US" sz="2000" b="1" dirty="0"/>
              <a:t> </a:t>
            </a:r>
            <a:r>
              <a:rPr lang="en-US" sz="2000" dirty="0" smtClean="0"/>
              <a:t>– </a:t>
            </a:r>
            <a:r>
              <a:rPr lang="en-US" sz="2000" dirty="0"/>
              <a:t>Operates in the range of a few hundred </a:t>
            </a:r>
            <a:r>
              <a:rPr lang="en-US" sz="2000" dirty="0" smtClean="0"/>
              <a:t>feet.</a:t>
            </a:r>
            <a:endParaRPr lang="en-US" sz="2000" dirty="0"/>
          </a:p>
          <a:p>
            <a:r>
              <a:rPr lang="en-US" sz="2000" b="1" dirty="0"/>
              <a:t>Wireless </a:t>
            </a:r>
            <a:r>
              <a:rPr lang="en-US" sz="2000" b="1" dirty="0" smtClean="0"/>
              <a:t>wide-area network </a:t>
            </a:r>
            <a:r>
              <a:rPr lang="en-US" sz="2000" b="1" dirty="0"/>
              <a:t>(</a:t>
            </a:r>
            <a:r>
              <a:rPr lang="en-US" sz="2000" b="1" dirty="0" smtClean="0"/>
              <a:t>WWAN)</a:t>
            </a:r>
            <a:r>
              <a:rPr lang="en-US" sz="2000" b="1" dirty="0"/>
              <a:t> </a:t>
            </a:r>
            <a:r>
              <a:rPr lang="en-US" sz="2000" dirty="0" smtClean="0"/>
              <a:t>– </a:t>
            </a:r>
            <a:r>
              <a:rPr lang="en-US" sz="2000" dirty="0"/>
              <a:t>Operates in the range of </a:t>
            </a:r>
            <a:r>
              <a:rPr lang="en-US" sz="2000" dirty="0" smtClean="0"/>
              <a:t>miles.</a:t>
            </a:r>
          </a:p>
          <a:p>
            <a:pPr>
              <a:spcBef>
                <a:spcPts val="600"/>
              </a:spcBef>
            </a:pPr>
            <a:r>
              <a:rPr lang="en-US" sz="2000" b="1" dirty="0"/>
              <a:t>Bluetooth </a:t>
            </a:r>
            <a:r>
              <a:rPr lang="en-US" sz="2000" dirty="0"/>
              <a:t>– An IEEE 802.15 WPAN </a:t>
            </a:r>
            <a:r>
              <a:rPr lang="en-US" sz="2000" dirty="0" smtClean="0"/>
              <a:t>standard; uses </a:t>
            </a:r>
            <a:r>
              <a:rPr lang="en-US" sz="2000" dirty="0"/>
              <a:t>a device-pairing process to communicate over distances up to </a:t>
            </a:r>
            <a:r>
              <a:rPr lang="en-US" sz="2000" dirty="0" smtClean="0"/>
              <a:t>.</a:t>
            </a:r>
            <a:r>
              <a:rPr lang="en-US" sz="2000" dirty="0"/>
              <a:t>05 </a:t>
            </a:r>
            <a:r>
              <a:rPr lang="en-US" sz="2000" dirty="0" smtClean="0"/>
              <a:t>mile (</a:t>
            </a:r>
            <a:r>
              <a:rPr lang="en-US" sz="2000" dirty="0"/>
              <a:t>100m</a:t>
            </a:r>
            <a:r>
              <a:rPr lang="en-US" sz="2000" dirty="0" smtClean="0"/>
              <a:t>).</a:t>
            </a:r>
            <a:endParaRPr lang="en-US" sz="2000" dirty="0"/>
          </a:p>
          <a:p>
            <a:pPr>
              <a:spcBef>
                <a:spcPts val="600"/>
              </a:spcBef>
            </a:pPr>
            <a:r>
              <a:rPr lang="en-US" sz="2000" b="1" dirty="0"/>
              <a:t>Wi-Fi (wireless fidelity</a:t>
            </a:r>
            <a:r>
              <a:rPr lang="en-US" sz="2000" b="1" dirty="0" smtClean="0"/>
              <a:t>) </a:t>
            </a:r>
            <a:r>
              <a:rPr lang="en-US" sz="2000" dirty="0" smtClean="0"/>
              <a:t>– </a:t>
            </a:r>
            <a:r>
              <a:rPr lang="en-US" sz="2000" dirty="0"/>
              <a:t>An IEEE 802.11 WLAN </a:t>
            </a:r>
            <a:r>
              <a:rPr lang="en-US" sz="2000" dirty="0" smtClean="0"/>
              <a:t>standard; </a:t>
            </a:r>
            <a:r>
              <a:rPr lang="en-US" sz="2000" dirty="0"/>
              <a:t>provides network access to home and corporate users, to include data, voice and video traffic, to distances up to 0.18 mile </a:t>
            </a:r>
            <a:r>
              <a:rPr lang="en-US" sz="2000" dirty="0" smtClean="0"/>
              <a:t>(</a:t>
            </a:r>
            <a:r>
              <a:rPr lang="en-US" sz="2000" dirty="0"/>
              <a:t>300m</a:t>
            </a:r>
            <a:r>
              <a:rPr lang="en-US" sz="2000" dirty="0" smtClean="0"/>
              <a:t>).</a:t>
            </a:r>
            <a:endParaRPr lang="en-US" sz="2000" dirty="0"/>
          </a:p>
          <a:p>
            <a:pPr marL="0" indent="0">
              <a:buNone/>
            </a:pPr>
            <a:endParaRPr lang="en-US" sz="2000" dirty="0"/>
          </a:p>
        </p:txBody>
      </p:sp>
    </p:spTree>
    <p:extLst>
      <p:ext uri="{BB962C8B-B14F-4D97-AF65-F5344CB8AC3E}">
        <p14:creationId xmlns:p14="http://schemas.microsoft.com/office/powerpoint/2010/main" val="140105386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314" y="526622"/>
            <a:ext cx="8824686" cy="870857"/>
          </a:xfrm>
        </p:spPr>
        <p:txBody>
          <a:bodyPr/>
          <a:lstStyle/>
          <a:p>
            <a:r>
              <a:rPr lang="en-US" sz="1800" dirty="0" smtClean="0">
                <a:ea typeface="ＭＳ Ｐゴシック" pitchFamily="34" charset="-128"/>
              </a:rPr>
              <a:t>Troubleshoot WLAN Issues</a:t>
            </a:r>
            <a:br>
              <a:rPr lang="en-US" sz="1800" dirty="0" smtClean="0">
                <a:ea typeface="ＭＳ Ｐゴシック" pitchFamily="34" charset="-128"/>
              </a:rPr>
            </a:br>
            <a:r>
              <a:rPr lang="en-US" dirty="0" smtClean="0">
                <a:ea typeface="ＭＳ Ｐゴシック" pitchFamily="34" charset="-128"/>
              </a:rPr>
              <a:t>Troubleshooting When the Network Is Slow</a:t>
            </a:r>
            <a:endParaRPr lang="en-US" dirty="0"/>
          </a:p>
        </p:txBody>
      </p:sp>
      <p:pic>
        <p:nvPicPr>
          <p:cNvPr id="337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2936" y="1397479"/>
            <a:ext cx="5048966" cy="5016807"/>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43474357"/>
      </p:ext>
    </p:extLst>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914" y="519087"/>
            <a:ext cx="8824686" cy="870857"/>
          </a:xfrm>
        </p:spPr>
        <p:txBody>
          <a:bodyPr/>
          <a:lstStyle/>
          <a:p>
            <a:r>
              <a:rPr lang="en-US" sz="1800" dirty="0" smtClean="0">
                <a:ea typeface="ＭＳ Ｐゴシック" pitchFamily="34" charset="-128"/>
              </a:rPr>
              <a:t>Troubleshoot WLAN Issues</a:t>
            </a:r>
            <a:br>
              <a:rPr lang="en-US" sz="1800" dirty="0" smtClean="0">
                <a:ea typeface="ＭＳ Ｐゴシック" pitchFamily="34" charset="-128"/>
              </a:rPr>
            </a:br>
            <a:r>
              <a:rPr lang="en-US" dirty="0" smtClean="0">
                <a:ea typeface="ＭＳ Ｐゴシック" pitchFamily="34" charset="-128"/>
              </a:rPr>
              <a:t>Updating Firmware</a:t>
            </a:r>
            <a:endParaRPr lang="en-US" dirty="0"/>
          </a:p>
        </p:txBody>
      </p:sp>
      <p:pic>
        <p:nvPicPr>
          <p:cNvPr id="348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10491"/>
          <a:stretch>
            <a:fillRect/>
          </a:stretch>
        </p:blipFill>
        <p:spPr bwMode="auto">
          <a:xfrm>
            <a:off x="1052423" y="1389944"/>
            <a:ext cx="6291805" cy="4696760"/>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98700262"/>
      </p:ext>
    </p:extLst>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61725" y="319541"/>
            <a:ext cx="8145462" cy="838200"/>
          </a:xfrm>
        </p:spPr>
        <p:txBody>
          <a:bodyPr/>
          <a:lstStyle/>
          <a:p>
            <a:pPr eaLnBrk="1" hangingPunct="1"/>
            <a:r>
              <a:rPr lang="en-US" dirty="0" smtClean="0">
                <a:ea typeface="ＭＳ Ｐゴシック" pitchFamily="34" charset="-128"/>
              </a:rPr>
              <a:t>Chapter 4: Summary</a:t>
            </a:r>
          </a:p>
        </p:txBody>
      </p:sp>
      <p:sp>
        <p:nvSpPr>
          <p:cNvPr id="6147" name="Rectangle 3"/>
          <p:cNvSpPr>
            <a:spLocks noGrp="1" noChangeArrowheads="1"/>
          </p:cNvSpPr>
          <p:nvPr>
            <p:ph idx="1"/>
          </p:nvPr>
        </p:nvSpPr>
        <p:spPr>
          <a:xfrm>
            <a:off x="435430" y="1306284"/>
            <a:ext cx="8258628" cy="5109029"/>
          </a:xfrm>
        </p:spPr>
        <p:txBody>
          <a:bodyPr/>
          <a:lstStyle/>
          <a:p>
            <a:r>
              <a:rPr lang="en-US" sz="2000" dirty="0"/>
              <a:t>WLANs are often implemented in homes, offices, and campus environments. </a:t>
            </a:r>
            <a:endParaRPr lang="en-US" sz="2000" dirty="0" smtClean="0"/>
          </a:p>
          <a:p>
            <a:r>
              <a:rPr lang="en-US" sz="2000" dirty="0" smtClean="0"/>
              <a:t>Only </a:t>
            </a:r>
            <a:r>
              <a:rPr lang="en-US" sz="2000" dirty="0"/>
              <a:t>the 2.4, </a:t>
            </a:r>
            <a:r>
              <a:rPr lang="en-US" sz="2000" dirty="0" smtClean="0"/>
              <a:t>GHz</a:t>
            </a:r>
            <a:r>
              <a:rPr lang="en-US" sz="2000" dirty="0"/>
              <a:t>, 5.0 </a:t>
            </a:r>
            <a:r>
              <a:rPr lang="en-US" sz="2000" dirty="0" smtClean="0"/>
              <a:t>GHz</a:t>
            </a:r>
            <a:r>
              <a:rPr lang="en-US" sz="2000" dirty="0"/>
              <a:t>, and 60 </a:t>
            </a:r>
            <a:r>
              <a:rPr lang="en-US" sz="2000" dirty="0" smtClean="0"/>
              <a:t>GHz </a:t>
            </a:r>
            <a:r>
              <a:rPr lang="en-US" sz="2000" dirty="0"/>
              <a:t>frequencies are used for 802.11 WLANs. </a:t>
            </a:r>
            <a:endParaRPr lang="en-US" sz="2000" dirty="0" smtClean="0"/>
          </a:p>
          <a:p>
            <a:r>
              <a:rPr lang="en-US" sz="2000" dirty="0" smtClean="0"/>
              <a:t>The </a:t>
            </a:r>
            <a:r>
              <a:rPr lang="en-US" sz="2000" dirty="0"/>
              <a:t>ITU-R regulates the allocation of the RF spectrum, while IEEE provides the 802.11 standards to define how these frequencies are used for the physical and MAC sub-layer of wireless networks. </a:t>
            </a:r>
            <a:endParaRPr lang="en-US" sz="2000" dirty="0" smtClean="0"/>
          </a:p>
          <a:p>
            <a:r>
              <a:rPr lang="en-US" sz="2000" dirty="0" smtClean="0"/>
              <a:t>The </a:t>
            </a:r>
            <a:r>
              <a:rPr lang="en-US" sz="2000" dirty="0"/>
              <a:t>Wi-Fi Alliance certifies that vendor products conform to industry standards and norms</a:t>
            </a:r>
            <a:r>
              <a:rPr lang="en-US" sz="2000" dirty="0" smtClean="0"/>
              <a:t>.</a:t>
            </a:r>
          </a:p>
          <a:p>
            <a:r>
              <a:rPr lang="en-US" sz="2000" dirty="0"/>
              <a:t>A STA uses a wireless NIC to connect to an infrastructure device such as a wireless router or wireless AP. </a:t>
            </a:r>
          </a:p>
          <a:p>
            <a:r>
              <a:rPr lang="en-US" sz="2000" dirty="0"/>
              <a:t>STAs connect using an SSID. </a:t>
            </a:r>
            <a:endParaRPr lang="en-US" sz="2000" dirty="0" smtClean="0"/>
          </a:p>
          <a:p>
            <a:r>
              <a:rPr lang="en-US" sz="2000" dirty="0"/>
              <a:t>APs can be implemented as standalone devices, in small clusters, or in a larger controller-based network</a:t>
            </a:r>
            <a:r>
              <a:rPr lang="en-US" sz="2000" dirty="0" smtClean="0"/>
              <a:t>.</a:t>
            </a:r>
            <a:endParaRPr lang="en-US" sz="2000" dirty="0"/>
          </a:p>
          <a:p>
            <a:pPr marL="0" indent="0">
              <a:buNone/>
            </a:pPr>
            <a:endParaRPr lang="en-US" sz="2000"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90753" y="319541"/>
            <a:ext cx="8145462" cy="838200"/>
          </a:xfrm>
        </p:spPr>
        <p:txBody>
          <a:bodyPr/>
          <a:lstStyle/>
          <a:p>
            <a:pPr eaLnBrk="1" hangingPunct="1"/>
            <a:r>
              <a:rPr lang="en-US" dirty="0" smtClean="0">
                <a:ea typeface="ＭＳ Ｐゴシック" pitchFamily="34" charset="-128"/>
              </a:rPr>
              <a:t>Chapter 4: Summary (cont.)</a:t>
            </a:r>
          </a:p>
        </p:txBody>
      </p:sp>
      <p:sp>
        <p:nvSpPr>
          <p:cNvPr id="6147" name="Rectangle 3"/>
          <p:cNvSpPr>
            <a:spLocks noGrp="1" noChangeArrowheads="1"/>
          </p:cNvSpPr>
          <p:nvPr>
            <p:ph idx="1"/>
          </p:nvPr>
        </p:nvSpPr>
        <p:spPr>
          <a:xfrm>
            <a:off x="464455" y="1306286"/>
            <a:ext cx="8215087" cy="4471760"/>
          </a:xfrm>
        </p:spPr>
        <p:txBody>
          <a:bodyPr/>
          <a:lstStyle/>
          <a:p>
            <a:r>
              <a:rPr lang="en-US" sz="2000" dirty="0" smtClean="0"/>
              <a:t>A </a:t>
            </a:r>
            <a:r>
              <a:rPr lang="en-US" sz="2000" dirty="0"/>
              <a:t>Cisco Aironet AP can use an </a:t>
            </a:r>
            <a:r>
              <a:rPr lang="en-US" sz="2000" dirty="0" smtClean="0"/>
              <a:t>onmidirectional </a:t>
            </a:r>
            <a:r>
              <a:rPr lang="en-US" sz="2000" dirty="0"/>
              <a:t>antenna, a directional antenna, or a yagi antenna to direct signals. </a:t>
            </a:r>
            <a:endParaRPr lang="en-US" sz="2000" dirty="0" smtClean="0"/>
          </a:p>
          <a:p>
            <a:r>
              <a:rPr lang="en-US" sz="2000" dirty="0" smtClean="0"/>
              <a:t>IEEE </a:t>
            </a:r>
            <a:r>
              <a:rPr lang="en-US" sz="2000" dirty="0"/>
              <a:t>802.11n/ac/ad use MIMO technology to improve throughput and support up to four </a:t>
            </a:r>
            <a:r>
              <a:rPr lang="en-US" sz="2000" dirty="0" smtClean="0"/>
              <a:t>antennas, </a:t>
            </a:r>
            <a:r>
              <a:rPr lang="en-US" sz="2000" dirty="0"/>
              <a:t>simultaneously</a:t>
            </a:r>
            <a:r>
              <a:rPr lang="en-US" sz="2000" dirty="0" smtClean="0"/>
              <a:t>.</a:t>
            </a:r>
          </a:p>
          <a:p>
            <a:r>
              <a:rPr lang="en-US" sz="2000" dirty="0"/>
              <a:t>In ad-hoc mode or IBSS, two wireless devices connect to each other in a P2P manner.</a:t>
            </a:r>
          </a:p>
          <a:p>
            <a:r>
              <a:rPr lang="en-US" sz="2000" dirty="0"/>
              <a:t>In infrastructure mode, APs connect to network infrastructure using the wired DS. </a:t>
            </a:r>
          </a:p>
          <a:p>
            <a:r>
              <a:rPr lang="en-US" sz="2000" dirty="0"/>
              <a:t>Each AP defines a BSS and is uniquely identified by its BSSID. </a:t>
            </a:r>
          </a:p>
          <a:p>
            <a:r>
              <a:rPr lang="en-US" sz="2000" dirty="0"/>
              <a:t>Multiple BSSs can be joined into an ESS. </a:t>
            </a:r>
            <a:endParaRPr lang="en-US" sz="2000" dirty="0" smtClean="0"/>
          </a:p>
          <a:p>
            <a:r>
              <a:rPr lang="en-US" sz="2000" dirty="0"/>
              <a:t>Using a particular SSID in an ESS provides seamless roaming capabilities among the BSSs in the ESS.</a:t>
            </a:r>
          </a:p>
          <a:p>
            <a:endParaRPr lang="en-US" sz="2000" dirty="0"/>
          </a:p>
          <a:p>
            <a:pPr marL="0" indent="0">
              <a:buNone/>
            </a:pPr>
            <a:endParaRPr lang="en-US" sz="2000" dirty="0"/>
          </a:p>
        </p:txBody>
      </p:sp>
    </p:spTree>
    <p:extLst>
      <p:ext uri="{BB962C8B-B14F-4D97-AF65-F5344CB8AC3E}">
        <p14:creationId xmlns:p14="http://schemas.microsoft.com/office/powerpoint/2010/main" val="214089576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05267" y="421142"/>
            <a:ext cx="8145462" cy="838200"/>
          </a:xfrm>
        </p:spPr>
        <p:txBody>
          <a:bodyPr/>
          <a:lstStyle/>
          <a:p>
            <a:pPr eaLnBrk="1" hangingPunct="1"/>
            <a:r>
              <a:rPr lang="en-US" dirty="0" smtClean="0">
                <a:ea typeface="ＭＳ Ｐゴシック" pitchFamily="34" charset="-128"/>
              </a:rPr>
              <a:t>Chapter 4: Summary (cont.)</a:t>
            </a:r>
          </a:p>
        </p:txBody>
      </p:sp>
      <p:sp>
        <p:nvSpPr>
          <p:cNvPr id="6147" name="Rectangle 3"/>
          <p:cNvSpPr>
            <a:spLocks noGrp="1" noChangeArrowheads="1"/>
          </p:cNvSpPr>
          <p:nvPr>
            <p:ph idx="1"/>
          </p:nvPr>
        </p:nvSpPr>
        <p:spPr>
          <a:xfrm>
            <a:off x="464458" y="1306284"/>
            <a:ext cx="8200571" cy="5181602"/>
          </a:xfrm>
        </p:spPr>
        <p:txBody>
          <a:bodyPr/>
          <a:lstStyle/>
          <a:p>
            <a:r>
              <a:rPr lang="en-US" sz="2000" dirty="0" smtClean="0"/>
              <a:t>Additional </a:t>
            </a:r>
            <a:r>
              <a:rPr lang="en-US" sz="2000" dirty="0"/>
              <a:t>SSIDs can be used to segregate the level of network access defined by which SSID is in use</a:t>
            </a:r>
            <a:r>
              <a:rPr lang="en-US" sz="2000" dirty="0" smtClean="0"/>
              <a:t>.</a:t>
            </a:r>
          </a:p>
          <a:p>
            <a:r>
              <a:rPr lang="en-US" sz="2000" dirty="0" smtClean="0"/>
              <a:t>An </a:t>
            </a:r>
            <a:r>
              <a:rPr lang="en-US" sz="2000" dirty="0"/>
              <a:t>STA first authenticates with an AP, and then associates with that AP. </a:t>
            </a:r>
          </a:p>
          <a:p>
            <a:r>
              <a:rPr lang="en-US" sz="2000" dirty="0"/>
              <a:t>The 802.11i/WPA2 authentication standard should be used. </a:t>
            </a:r>
            <a:r>
              <a:rPr lang="en-US" sz="2000" dirty="0" smtClean="0"/>
              <a:t>Use the AES encryption </a:t>
            </a:r>
            <a:r>
              <a:rPr lang="en-US" sz="2000" dirty="0"/>
              <a:t>method </a:t>
            </a:r>
            <a:r>
              <a:rPr lang="en-US" sz="2000" dirty="0" smtClean="0"/>
              <a:t>with </a:t>
            </a:r>
            <a:r>
              <a:rPr lang="en-US" sz="2000" dirty="0"/>
              <a:t>WPA2.</a:t>
            </a:r>
          </a:p>
          <a:p>
            <a:r>
              <a:rPr lang="en-US" sz="2000" dirty="0"/>
              <a:t>When planning a wireless network, </a:t>
            </a:r>
            <a:r>
              <a:rPr lang="en-US" sz="2000" dirty="0" smtClean="0"/>
              <a:t>nonoverlapping channels should </a:t>
            </a:r>
            <a:r>
              <a:rPr lang="en-US" sz="2000" dirty="0"/>
              <a:t>be used when deploying multiple APs to cover a particular area. There should be a 10–15 percent overlap between BSAs in an ESS. </a:t>
            </a:r>
            <a:endParaRPr lang="en-US" sz="2000" dirty="0" smtClean="0"/>
          </a:p>
          <a:p>
            <a:r>
              <a:rPr lang="en-US" sz="2000" dirty="0"/>
              <a:t>Cisco APs support PoE to simplify installation.</a:t>
            </a:r>
          </a:p>
          <a:p>
            <a:r>
              <a:rPr lang="en-US" sz="2000" dirty="0"/>
              <a:t>Wireless networks are specifically susceptible to threats such as wireless intruders, rogue APs, data interception, and DoS attacks. Cisco has developed a range of solutions to mitigate against these types of threats.</a:t>
            </a:r>
          </a:p>
          <a:p>
            <a:pPr marL="0" indent="0" eaLnBrk="1" hangingPunct="1">
              <a:buNone/>
              <a:defRPr/>
            </a:pPr>
            <a:endParaRPr lang="en-US" sz="2000" dirty="0">
              <a:cs typeface="Arial" charset="0"/>
            </a:endParaRPr>
          </a:p>
          <a:p>
            <a:endParaRPr lang="en-US" sz="2000" dirty="0"/>
          </a:p>
          <a:p>
            <a:endParaRPr lang="en-US" sz="2000" dirty="0"/>
          </a:p>
        </p:txBody>
      </p:sp>
    </p:spTree>
    <p:extLst>
      <p:ext uri="{BB962C8B-B14F-4D97-AF65-F5344CB8AC3E}">
        <p14:creationId xmlns:p14="http://schemas.microsoft.com/office/powerpoint/2010/main" val="171842021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0" y="0"/>
            <a:ext cx="9144000" cy="685800"/>
          </a:xfrm>
          <a:prstGeom prst="rect">
            <a:avLst/>
          </a:prstGeom>
          <a:solidFill>
            <a:srgbClr val="FFFFFF"/>
          </a:solidFill>
          <a:ln w="9525" algn="ctr">
            <a:noFill/>
            <a:miter lim="800000"/>
            <a:headEnd/>
            <a:tailEnd/>
          </a:ln>
        </p:spPr>
        <p:txBody>
          <a:bodyPr wrap="none" lIns="82124" tIns="41061" rIns="82124" bIns="41061" anchor="ctr"/>
          <a:lstStyle/>
          <a:p>
            <a:endParaRPr lang="en-US" dirty="0"/>
          </a:p>
        </p:txBody>
      </p:sp>
      <p:pic>
        <p:nvPicPr>
          <p:cNvPr id="30723" name="Picture 3" descr="CNA_largo-onwhite"/>
          <p:cNvPicPr>
            <a:picLocks noChangeAspect="1" noChangeArrowheads="1"/>
          </p:cNvPicPr>
          <p:nvPr/>
        </p:nvPicPr>
        <p:blipFill>
          <a:blip r:embed="rId3" cstate="print"/>
          <a:srcRect/>
          <a:stretch>
            <a:fillRect/>
          </a:stretch>
        </p:blipFill>
        <p:spPr bwMode="auto">
          <a:xfrm>
            <a:off x="1508125" y="2741613"/>
            <a:ext cx="6097588" cy="89217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924" y="450171"/>
            <a:ext cx="8145462" cy="838200"/>
          </a:xfrm>
        </p:spPr>
        <p:txBody>
          <a:bodyPr/>
          <a:lstStyle/>
          <a:p>
            <a:r>
              <a:rPr lang="en-US" sz="1800" dirty="0" smtClean="0">
                <a:ea typeface="ＭＳ Ｐゴシック" pitchFamily="34" charset="-128"/>
              </a:rPr>
              <a:t>WLAN Components</a:t>
            </a:r>
            <a:r>
              <a:rPr lang="en-US" dirty="0">
                <a:ea typeface="ＭＳ Ｐゴシック" pitchFamily="34" charset="-128"/>
              </a:rPr>
              <a:t/>
            </a:r>
            <a:br>
              <a:rPr lang="en-US" dirty="0">
                <a:ea typeface="ＭＳ Ｐゴシック" pitchFamily="34" charset="-128"/>
              </a:rPr>
            </a:br>
            <a:r>
              <a:rPr lang="en-US" dirty="0" smtClean="0">
                <a:ea typeface="ＭＳ Ｐゴシック" pitchFamily="34" charset="-128"/>
              </a:rPr>
              <a:t>Wireless Technologies (cont.)</a:t>
            </a:r>
            <a:endParaRPr lang="en-US" dirty="0"/>
          </a:p>
        </p:txBody>
      </p:sp>
      <p:sp>
        <p:nvSpPr>
          <p:cNvPr id="3" name="Content Placeholder 2"/>
          <p:cNvSpPr>
            <a:spLocks noGrp="1"/>
          </p:cNvSpPr>
          <p:nvPr>
            <p:ph idx="1"/>
          </p:nvPr>
        </p:nvSpPr>
        <p:spPr>
          <a:xfrm>
            <a:off x="478972" y="1366808"/>
            <a:ext cx="8186057" cy="4978399"/>
          </a:xfrm>
        </p:spPr>
        <p:txBody>
          <a:bodyPr/>
          <a:lstStyle/>
          <a:p>
            <a:pPr>
              <a:spcBef>
                <a:spcPts val="600"/>
              </a:spcBef>
            </a:pPr>
            <a:r>
              <a:rPr lang="en-US" sz="2000" b="1" dirty="0"/>
              <a:t>Worldwide Interoperability for Microwave Access </a:t>
            </a:r>
            <a:r>
              <a:rPr lang="en-US" sz="2000" b="1" dirty="0" smtClean="0"/>
              <a:t>(WiMAX) </a:t>
            </a:r>
            <a:r>
              <a:rPr lang="en-US" sz="2000" dirty="0" smtClean="0"/>
              <a:t>– An IEEE 802.16 WWAN standard that provides wireless broadband access of up </a:t>
            </a:r>
            <a:r>
              <a:rPr lang="en-US" sz="2000" dirty="0"/>
              <a:t>to 30 mi </a:t>
            </a:r>
            <a:r>
              <a:rPr lang="en-US" sz="2000" dirty="0" smtClean="0"/>
              <a:t>(50 </a:t>
            </a:r>
            <a:r>
              <a:rPr lang="en-US" sz="2000" dirty="0"/>
              <a:t>km</a:t>
            </a:r>
            <a:r>
              <a:rPr lang="en-US" sz="2000" dirty="0" smtClean="0"/>
              <a:t>).</a:t>
            </a:r>
          </a:p>
          <a:p>
            <a:pPr>
              <a:spcBef>
                <a:spcPts val="600"/>
              </a:spcBef>
            </a:pPr>
            <a:r>
              <a:rPr lang="en-US" sz="2000" b="1" dirty="0" smtClean="0"/>
              <a:t>Cellular broadband </a:t>
            </a:r>
            <a:r>
              <a:rPr lang="en-US" sz="2000" dirty="0" smtClean="0"/>
              <a:t>– Consists of various corporate, national, and international organizations using service provider cellular access to provide mobile broadband network connectivity.</a:t>
            </a:r>
          </a:p>
          <a:p>
            <a:pPr>
              <a:spcBef>
                <a:spcPts val="600"/>
              </a:spcBef>
            </a:pPr>
            <a:r>
              <a:rPr lang="en-US" sz="2000" b="1" dirty="0" smtClean="0"/>
              <a:t>Satellite Broadband </a:t>
            </a:r>
            <a:r>
              <a:rPr lang="en-US" sz="2000" dirty="0" smtClean="0"/>
              <a:t>– Provides network access to remote sites through the use of a directional satellite dish.</a:t>
            </a:r>
            <a:endParaRPr lang="en-US" sz="2000" dirty="0"/>
          </a:p>
        </p:txBody>
      </p:sp>
    </p:spTree>
    <p:extLst>
      <p:ext uri="{BB962C8B-B14F-4D97-AF65-F5344CB8AC3E}">
        <p14:creationId xmlns:p14="http://schemas.microsoft.com/office/powerpoint/2010/main" val="17554040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201" y="464685"/>
            <a:ext cx="8145462" cy="838200"/>
          </a:xfrm>
        </p:spPr>
        <p:txBody>
          <a:bodyPr/>
          <a:lstStyle/>
          <a:p>
            <a:r>
              <a:rPr lang="en-US" sz="1800" dirty="0" smtClean="0">
                <a:ea typeface="ＭＳ Ｐゴシック" pitchFamily="34" charset="-128"/>
              </a:rPr>
              <a:t>WLAN Components</a:t>
            </a:r>
            <a:r>
              <a:rPr lang="en-US" dirty="0">
                <a:ea typeface="ＭＳ Ｐゴシック" pitchFamily="34" charset="-128"/>
              </a:rPr>
              <a:t/>
            </a:r>
            <a:br>
              <a:rPr lang="en-US" dirty="0">
                <a:ea typeface="ＭＳ Ｐゴシック" pitchFamily="34" charset="-128"/>
              </a:rPr>
            </a:br>
            <a:r>
              <a:rPr lang="en-US" dirty="0" smtClean="0">
                <a:ea typeface="ＭＳ Ｐゴシック" pitchFamily="34" charset="-128"/>
              </a:rPr>
              <a:t>Radio Frequencies</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2150" y="1465942"/>
            <a:ext cx="6515565" cy="503114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27259146"/>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TMPLT-WHT_C">
  <a:themeElements>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PPT-TMPLT-WHT_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etAcad-4F_PPT-WHT_060408">
  <a:themeElements>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Oct_2006_Cisco Whit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27862</TotalTime>
  <Pages>28</Pages>
  <Words>2196</Words>
  <Application>Microsoft Office PowerPoint</Application>
  <PresentationFormat>On-screen Show (4:3)</PresentationFormat>
  <Paragraphs>436</Paragraphs>
  <Slides>75</Slides>
  <Notes>75</Notes>
  <HiddenSlides>0</HiddenSlides>
  <MMClips>0</MMClips>
  <ScaleCrop>false</ScaleCrop>
  <HeadingPairs>
    <vt:vector size="4" baseType="variant">
      <vt:variant>
        <vt:lpstr>Theme</vt:lpstr>
      </vt:variant>
      <vt:variant>
        <vt:i4>2</vt:i4>
      </vt:variant>
      <vt:variant>
        <vt:lpstr>Slide Titles</vt:lpstr>
      </vt:variant>
      <vt:variant>
        <vt:i4>75</vt:i4>
      </vt:variant>
    </vt:vector>
  </HeadingPairs>
  <TitlesOfParts>
    <vt:vector size="77" baseType="lpstr">
      <vt:lpstr>PPT-TMPLT-WHT_C</vt:lpstr>
      <vt:lpstr>NetAcad-4F_PPT-WHT_060408</vt:lpstr>
      <vt:lpstr>Chapter 4:  Wireless LANs</vt:lpstr>
      <vt:lpstr>Chapter 4</vt:lpstr>
      <vt:lpstr>Chapter 4: Objectives</vt:lpstr>
      <vt:lpstr>4.1 Wireless Concepts</vt:lpstr>
      <vt:lpstr>WLAN Components Supporting Mobility</vt:lpstr>
      <vt:lpstr>WLAN Components Benefits of Wireless</vt:lpstr>
      <vt:lpstr>WLAN Components Wireless Technologies</vt:lpstr>
      <vt:lpstr>WLAN Components Wireless Technologies (cont.)</vt:lpstr>
      <vt:lpstr>WLAN Components Radio Frequencies</vt:lpstr>
      <vt:lpstr>WLAN Components 802.11 Standards</vt:lpstr>
      <vt:lpstr>WLAN Components Wi-Fi Certification</vt:lpstr>
      <vt:lpstr>WLAN Components Comparing WLANs to LANs</vt:lpstr>
      <vt:lpstr>Components of WLANs Wireless NICs</vt:lpstr>
      <vt:lpstr>Components of WLANs Wireless Home Router</vt:lpstr>
      <vt:lpstr>Components of WLANs Business Wireless Solutions</vt:lpstr>
      <vt:lpstr>Components of WLANs Wireless Access Points</vt:lpstr>
      <vt:lpstr>Components of WLANs Small Wireless Deployment Solutions</vt:lpstr>
      <vt:lpstr>Components of WLANs Small Wireless Deployment Solutions (cont.)</vt:lpstr>
      <vt:lpstr>Components of WLANs Small Wireless Deployment Solutions</vt:lpstr>
      <vt:lpstr>Components of WLANs Large Wireless Deployment Solutions</vt:lpstr>
      <vt:lpstr>Components of WLANs Large Wireless Deployment Solutions (cont.)</vt:lpstr>
      <vt:lpstr>Components of WLANs Large Wireless Deployment Solutions (cont.)</vt:lpstr>
      <vt:lpstr>Components of WLANs Wireless Antennas</vt:lpstr>
      <vt:lpstr>802.11 WLAN Topologies 802.11 Wireless Topology Modes</vt:lpstr>
      <vt:lpstr>802.11 WLAN Topologies 802.11 Wireless Topology Modes (cont.)</vt:lpstr>
      <vt:lpstr>802.11 WLAN Topologies Ad Hoc Mode</vt:lpstr>
      <vt:lpstr>802.11 WLAN Topologies Infrastructure Mode</vt:lpstr>
      <vt:lpstr>802.11 WLAN Topologies Infrastructure Mode (cont.)</vt:lpstr>
      <vt:lpstr>4.2 Wireless LAN Operations</vt:lpstr>
      <vt:lpstr>802.11 Frame Structure Wireless 802.11 Frame</vt:lpstr>
      <vt:lpstr>802.11 Frame Structure Wireless 802.11 Frame</vt:lpstr>
      <vt:lpstr>802.11 Frame Structure Frame Control Field</vt:lpstr>
      <vt:lpstr>802.11 Frame Structure Wireless Frame Type</vt:lpstr>
      <vt:lpstr>PowerPoint Presentation</vt:lpstr>
      <vt:lpstr>802.11 Frame Structure Control Frames</vt:lpstr>
      <vt:lpstr>Wireless Operation CSMA/CA</vt:lpstr>
      <vt:lpstr>Wireless Operation Wireless Clients and Access Point Association</vt:lpstr>
      <vt:lpstr>Wireless Operation Association Parameters</vt:lpstr>
      <vt:lpstr>Wireless Operation Discovering APs</vt:lpstr>
      <vt:lpstr>Wireless Operation Authentication</vt:lpstr>
      <vt:lpstr>Channel Management Frequency Channel Saturation</vt:lpstr>
      <vt:lpstr>Channel Management Frequency Channel Saturation (cont.)</vt:lpstr>
      <vt:lpstr>Channel Management Selecting Channels</vt:lpstr>
      <vt:lpstr>Channel Management Selecting Channels (cont.)</vt:lpstr>
      <vt:lpstr>Channel Management Selecting Channels (cont.)</vt:lpstr>
      <vt:lpstr>Channel Management Selecting Channels (cont.)</vt:lpstr>
      <vt:lpstr>Channel Management Planning a WLAN Deployment</vt:lpstr>
      <vt:lpstr>4.3 Wireless LAN Security</vt:lpstr>
      <vt:lpstr>WLAN Threats Securing Wireless</vt:lpstr>
      <vt:lpstr>WLAN Threats DoS Attack</vt:lpstr>
      <vt:lpstr>WLAN Threats Management Frame DoS Attacks</vt:lpstr>
      <vt:lpstr>WLAN Threats Rogue Access Points</vt:lpstr>
      <vt:lpstr>WLAN Threats Man-in-the-Middle Attack</vt:lpstr>
      <vt:lpstr>Securing WLANs Wireless Security Overview</vt:lpstr>
      <vt:lpstr>Securing WLANs Shared Key Authentication Methods</vt:lpstr>
      <vt:lpstr>Securing WLANs Encryption Methods</vt:lpstr>
      <vt:lpstr>Securing WLANs Authenticating a Home User</vt:lpstr>
      <vt:lpstr>Securing WLANs Authentication in the Enterprise</vt:lpstr>
      <vt:lpstr>8.4 Wireless LAN Configuration</vt:lpstr>
      <vt:lpstr>Configure a Wireless Router Configuring a Wireless Router</vt:lpstr>
      <vt:lpstr>Configure a Wireless Router Configuring a Wireless Router</vt:lpstr>
      <vt:lpstr>Configure a Wireless Router Set Up and Install the Linksys EAS6500</vt:lpstr>
      <vt:lpstr>Configure a Wireless Router Configuring a Linksys Smart Wi-Fi Homepage</vt:lpstr>
      <vt:lpstr>Configure a Wireless Router Smart Wi-Fi Settings</vt:lpstr>
      <vt:lpstr>Configure a Wireless Router Smart Wi-Fi Tools</vt:lpstr>
      <vt:lpstr>Configure a Wireless Router Backing Up a Configuration</vt:lpstr>
      <vt:lpstr>Configuring Wireless Clients Connecting Wireless Clients</vt:lpstr>
      <vt:lpstr>Troubleshoot WLAN Issues Troubleshooting Approaches</vt:lpstr>
      <vt:lpstr>Troubleshoot WLAN Issues Wireless Client Not Connecting</vt:lpstr>
      <vt:lpstr>Troubleshoot WLAN Issues Troubleshooting When the Network Is Slow</vt:lpstr>
      <vt:lpstr>Troubleshoot WLAN Issues Updating Firmware</vt:lpstr>
      <vt:lpstr>Chapter 4: Summary</vt:lpstr>
      <vt:lpstr>Chapter 4: Summary (cont.)</vt:lpstr>
      <vt:lpstr>Chapter 4: Summary (cont.)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ITE PC v4.0 Chapter 1</dc:title>
  <dc:creator>Karen Alderson</dc:creator>
  <cp:lastModifiedBy>Rodrigo Floriano</cp:lastModifiedBy>
  <cp:revision>1466</cp:revision>
  <cp:lastPrinted>1999-01-27T00:54:54Z</cp:lastPrinted>
  <dcterms:created xsi:type="dcterms:W3CDTF">2006-10-23T15:07:30Z</dcterms:created>
  <dcterms:modified xsi:type="dcterms:W3CDTF">2013-10-07T02:37:54Z</dcterms:modified>
</cp:coreProperties>
</file>