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0" r:id="rId1"/>
    <p:sldMasterId id="2147483945" r:id="rId2"/>
  </p:sldMasterIdLst>
  <p:notesMasterIdLst>
    <p:notesMasterId r:id="rId45"/>
  </p:notesMasterIdLst>
  <p:handoutMasterIdLst>
    <p:handoutMasterId r:id="rId46"/>
  </p:handoutMasterIdLst>
  <p:sldIdLst>
    <p:sldId id="500" r:id="rId3"/>
    <p:sldId id="541" r:id="rId4"/>
    <p:sldId id="821" r:id="rId5"/>
    <p:sldId id="825" r:id="rId6"/>
    <p:sldId id="826" r:id="rId7"/>
    <p:sldId id="827" r:id="rId8"/>
    <p:sldId id="828" r:id="rId9"/>
    <p:sldId id="829" r:id="rId10"/>
    <p:sldId id="830" r:id="rId11"/>
    <p:sldId id="831" r:id="rId12"/>
    <p:sldId id="832" r:id="rId13"/>
    <p:sldId id="833" r:id="rId14"/>
    <p:sldId id="834" r:id="rId15"/>
    <p:sldId id="835" r:id="rId16"/>
    <p:sldId id="836" r:id="rId17"/>
    <p:sldId id="837" r:id="rId18"/>
    <p:sldId id="838" r:id="rId19"/>
    <p:sldId id="839" r:id="rId20"/>
    <p:sldId id="856" r:id="rId21"/>
    <p:sldId id="840" r:id="rId22"/>
    <p:sldId id="841" r:id="rId23"/>
    <p:sldId id="842" r:id="rId24"/>
    <p:sldId id="843" r:id="rId25"/>
    <p:sldId id="844" r:id="rId26"/>
    <p:sldId id="845" r:id="rId27"/>
    <p:sldId id="846" r:id="rId28"/>
    <p:sldId id="857" r:id="rId29"/>
    <p:sldId id="847" r:id="rId30"/>
    <p:sldId id="869" r:id="rId31"/>
    <p:sldId id="848" r:id="rId32"/>
    <p:sldId id="849" r:id="rId33"/>
    <p:sldId id="850" r:id="rId34"/>
    <p:sldId id="851" r:id="rId35"/>
    <p:sldId id="852" r:id="rId36"/>
    <p:sldId id="853" r:id="rId37"/>
    <p:sldId id="870" r:id="rId38"/>
    <p:sldId id="854" r:id="rId39"/>
    <p:sldId id="867" r:id="rId40"/>
    <p:sldId id="868" r:id="rId41"/>
    <p:sldId id="855" r:id="rId42"/>
    <p:sldId id="860" r:id="rId43"/>
    <p:sldId id="681" r:id="rId44"/>
  </p:sldIdLst>
  <p:sldSz cx="9144000" cy="6858000" type="screen4x3"/>
  <p:notesSz cx="7010400" cy="9296400"/>
  <p:defaultTextStyle>
    <a:defPPr>
      <a:defRPr lang="en-US"/>
    </a:defPPr>
    <a:lvl1pPr algn="ctr" rtl="0" eaLnBrk="0" fontAlgn="base" hangingPunct="0">
      <a:lnSpc>
        <a:spcPct val="90000"/>
      </a:lnSpc>
      <a:spcBef>
        <a:spcPct val="0"/>
      </a:spcBef>
      <a:spcAft>
        <a:spcPct val="0"/>
      </a:spcAft>
      <a:defRPr sz="2400" kern="1200">
        <a:solidFill>
          <a:schemeClr val="tx1"/>
        </a:solidFill>
        <a:latin typeface="Arial" charset="0"/>
        <a:ea typeface="+mn-ea"/>
        <a:cs typeface="+mn-cs"/>
      </a:defRPr>
    </a:lvl1pPr>
    <a:lvl2pPr marL="457200" algn="ctr" rtl="0" eaLnBrk="0" fontAlgn="base" hangingPunct="0">
      <a:lnSpc>
        <a:spcPct val="90000"/>
      </a:lnSpc>
      <a:spcBef>
        <a:spcPct val="0"/>
      </a:spcBef>
      <a:spcAft>
        <a:spcPct val="0"/>
      </a:spcAft>
      <a:defRPr sz="2400" kern="1200">
        <a:solidFill>
          <a:schemeClr val="tx1"/>
        </a:solidFill>
        <a:latin typeface="Arial" charset="0"/>
        <a:ea typeface="+mn-ea"/>
        <a:cs typeface="+mn-cs"/>
      </a:defRPr>
    </a:lvl2pPr>
    <a:lvl3pPr marL="914400" algn="ctr" rtl="0" eaLnBrk="0" fontAlgn="base" hangingPunct="0">
      <a:lnSpc>
        <a:spcPct val="90000"/>
      </a:lnSpc>
      <a:spcBef>
        <a:spcPct val="0"/>
      </a:spcBef>
      <a:spcAft>
        <a:spcPct val="0"/>
      </a:spcAft>
      <a:defRPr sz="2400" kern="1200">
        <a:solidFill>
          <a:schemeClr val="tx1"/>
        </a:solidFill>
        <a:latin typeface="Arial" charset="0"/>
        <a:ea typeface="+mn-ea"/>
        <a:cs typeface="+mn-cs"/>
      </a:defRPr>
    </a:lvl3pPr>
    <a:lvl4pPr marL="1371600" algn="ctr" rtl="0" eaLnBrk="0" fontAlgn="base" hangingPunct="0">
      <a:lnSpc>
        <a:spcPct val="90000"/>
      </a:lnSpc>
      <a:spcBef>
        <a:spcPct val="0"/>
      </a:spcBef>
      <a:spcAft>
        <a:spcPct val="0"/>
      </a:spcAft>
      <a:defRPr sz="2400" kern="1200">
        <a:solidFill>
          <a:schemeClr val="tx1"/>
        </a:solidFill>
        <a:latin typeface="Arial" charset="0"/>
        <a:ea typeface="+mn-ea"/>
        <a:cs typeface="+mn-cs"/>
      </a:defRPr>
    </a:lvl4pPr>
    <a:lvl5pPr marL="1828800" algn="ctr" rtl="0" eaLnBrk="0" fontAlgn="base" hangingPunct="0">
      <a:lnSpc>
        <a:spcPct val="90000"/>
      </a:lnSpc>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vittoria deloulay" initials="vd" lastIdx="15" clrIdx="0"/>
  <p:cmAuthor id="1" name="carykell" initials="c" lastIdx="4"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C0C4"/>
    <a:srgbClr val="678DC5"/>
    <a:srgbClr val="3E67A4"/>
    <a:srgbClr val="3E8DC5"/>
    <a:srgbClr val="5F5F65"/>
    <a:srgbClr val="7E7E86"/>
    <a:srgbClr val="FFFFFF"/>
    <a:srgbClr val="8E8E9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876" autoAdjust="0"/>
    <p:restoredTop sz="84254" autoAdjust="0"/>
  </p:normalViewPr>
  <p:slideViewPr>
    <p:cSldViewPr snapToGrid="0">
      <p:cViewPr>
        <p:scale>
          <a:sx n="70" d="100"/>
          <a:sy n="70" d="100"/>
        </p:scale>
        <p:origin x="-2298" y="-276"/>
      </p:cViewPr>
      <p:guideLst>
        <p:guide orient="horz" pos="2160"/>
        <p:guide pos="2880"/>
      </p:guideLst>
    </p:cSldViewPr>
  </p:slideViewPr>
  <p:outlineViewPr>
    <p:cViewPr>
      <p:scale>
        <a:sx n="33" d="100"/>
        <a:sy n="33" d="100"/>
      </p:scale>
      <p:origin x="0" y="5022"/>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 r:id="rId27" collapse="1"/>
      <p:sld r:id="rId28" collapse="1"/>
      <p:sld r:id="rId29" collapse="1"/>
      <p:sld r:id="rId30" collapse="1"/>
      <p:sld r:id="rId31" collapse="1"/>
      <p:sld r:id="rId32" collapse="1"/>
      <p:sld r:id="rId33" collapse="1"/>
      <p:sld r:id="rId34" collapse="1"/>
      <p:sld r:id="rId35" collapse="1"/>
      <p:sld r:id="rId36" collapse="1"/>
    </p:sldLst>
  </p:outlineViewPr>
  <p:notesTextViewPr>
    <p:cViewPr>
      <p:scale>
        <a:sx n="100" d="100"/>
        <a:sy n="100" d="100"/>
      </p:scale>
      <p:origin x="0" y="0"/>
    </p:cViewPr>
  </p:notesTextViewPr>
  <p:sorterViewPr>
    <p:cViewPr>
      <p:scale>
        <a:sx n="100" d="100"/>
        <a:sy n="100" d="100"/>
      </p:scale>
      <p:origin x="0" y="7596"/>
    </p:cViewPr>
  </p:sorter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s>
</file>

<file path=ppt/_rels/viewProps.xml.rels><?xml version="1.0" encoding="UTF-8" standalone="yes"?>
<Relationships xmlns="http://schemas.openxmlformats.org/package/2006/relationships"><Relationship Id="rId8" Type="http://schemas.openxmlformats.org/officeDocument/2006/relationships/slide" Target="slides/slide11.xml"/><Relationship Id="rId13" Type="http://schemas.openxmlformats.org/officeDocument/2006/relationships/slide" Target="slides/slide16.xml"/><Relationship Id="rId18" Type="http://schemas.openxmlformats.org/officeDocument/2006/relationships/slide" Target="slides/slide21.xml"/><Relationship Id="rId26" Type="http://schemas.openxmlformats.org/officeDocument/2006/relationships/slide" Target="slides/slide30.xml"/><Relationship Id="rId3" Type="http://schemas.openxmlformats.org/officeDocument/2006/relationships/slide" Target="slides/slide6.xml"/><Relationship Id="rId21" Type="http://schemas.openxmlformats.org/officeDocument/2006/relationships/slide" Target="slides/slide24.xml"/><Relationship Id="rId34" Type="http://schemas.openxmlformats.org/officeDocument/2006/relationships/slide" Target="slides/slide38.xml"/><Relationship Id="rId7" Type="http://schemas.openxmlformats.org/officeDocument/2006/relationships/slide" Target="slides/slide10.xml"/><Relationship Id="rId12" Type="http://schemas.openxmlformats.org/officeDocument/2006/relationships/slide" Target="slides/slide15.xml"/><Relationship Id="rId17" Type="http://schemas.openxmlformats.org/officeDocument/2006/relationships/slide" Target="slides/slide20.xml"/><Relationship Id="rId25" Type="http://schemas.openxmlformats.org/officeDocument/2006/relationships/slide" Target="slides/slide28.xml"/><Relationship Id="rId33" Type="http://schemas.openxmlformats.org/officeDocument/2006/relationships/slide" Target="slides/slide37.xml"/><Relationship Id="rId2" Type="http://schemas.openxmlformats.org/officeDocument/2006/relationships/slide" Target="slides/slide5.xml"/><Relationship Id="rId16" Type="http://schemas.openxmlformats.org/officeDocument/2006/relationships/slide" Target="slides/slide19.xml"/><Relationship Id="rId20" Type="http://schemas.openxmlformats.org/officeDocument/2006/relationships/slide" Target="slides/slide23.xml"/><Relationship Id="rId29" Type="http://schemas.openxmlformats.org/officeDocument/2006/relationships/slide" Target="slides/slide33.xml"/><Relationship Id="rId1" Type="http://schemas.openxmlformats.org/officeDocument/2006/relationships/slide" Target="slides/slide4.xml"/><Relationship Id="rId6" Type="http://schemas.openxmlformats.org/officeDocument/2006/relationships/slide" Target="slides/slide9.xml"/><Relationship Id="rId11" Type="http://schemas.openxmlformats.org/officeDocument/2006/relationships/slide" Target="slides/slide14.xml"/><Relationship Id="rId24" Type="http://schemas.openxmlformats.org/officeDocument/2006/relationships/slide" Target="slides/slide27.xml"/><Relationship Id="rId32" Type="http://schemas.openxmlformats.org/officeDocument/2006/relationships/slide" Target="slides/slide36.xml"/><Relationship Id="rId5" Type="http://schemas.openxmlformats.org/officeDocument/2006/relationships/slide" Target="slides/slide8.xml"/><Relationship Id="rId15" Type="http://schemas.openxmlformats.org/officeDocument/2006/relationships/slide" Target="slides/slide18.xml"/><Relationship Id="rId23" Type="http://schemas.openxmlformats.org/officeDocument/2006/relationships/slide" Target="slides/slide26.xml"/><Relationship Id="rId28" Type="http://schemas.openxmlformats.org/officeDocument/2006/relationships/slide" Target="slides/slide32.xml"/><Relationship Id="rId36" Type="http://schemas.openxmlformats.org/officeDocument/2006/relationships/slide" Target="slides/slide40.xml"/><Relationship Id="rId10" Type="http://schemas.openxmlformats.org/officeDocument/2006/relationships/slide" Target="slides/slide13.xml"/><Relationship Id="rId19" Type="http://schemas.openxmlformats.org/officeDocument/2006/relationships/slide" Target="slides/slide22.xml"/><Relationship Id="rId31" Type="http://schemas.openxmlformats.org/officeDocument/2006/relationships/slide" Target="slides/slide35.xml"/><Relationship Id="rId4" Type="http://schemas.openxmlformats.org/officeDocument/2006/relationships/slide" Target="slides/slide7.xml"/><Relationship Id="rId9" Type="http://schemas.openxmlformats.org/officeDocument/2006/relationships/slide" Target="slides/slide12.xml"/><Relationship Id="rId14" Type="http://schemas.openxmlformats.org/officeDocument/2006/relationships/slide" Target="slides/slide17.xml"/><Relationship Id="rId22" Type="http://schemas.openxmlformats.org/officeDocument/2006/relationships/slide" Target="slides/slide25.xml"/><Relationship Id="rId27" Type="http://schemas.openxmlformats.org/officeDocument/2006/relationships/slide" Target="slides/slide31.xml"/><Relationship Id="rId30" Type="http://schemas.openxmlformats.org/officeDocument/2006/relationships/slide" Target="slides/slide34.xml"/><Relationship Id="rId35" Type="http://schemas.openxmlformats.org/officeDocument/2006/relationships/slide" Target="slides/slide3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7282" name="Rectangle 11"/>
          <p:cNvSpPr>
            <a:spLocks noChangeArrowheads="1"/>
          </p:cNvSpPr>
          <p:nvPr/>
        </p:nvSpPr>
        <p:spPr bwMode="auto">
          <a:xfrm>
            <a:off x="6249988" y="8609013"/>
            <a:ext cx="449262" cy="212725"/>
          </a:xfrm>
          <a:prstGeom prst="rect">
            <a:avLst/>
          </a:prstGeom>
          <a:noFill/>
          <a:ln w="9525">
            <a:noFill/>
            <a:miter lim="800000"/>
            <a:headEnd/>
            <a:tailEnd/>
          </a:ln>
        </p:spPr>
        <p:txBody>
          <a:bodyPr wrap="none" anchor="ctr"/>
          <a:lstStyle/>
          <a:p>
            <a:pPr>
              <a:defRPr/>
            </a:pPr>
            <a:endParaRPr lang="en-US" dirty="0"/>
          </a:p>
        </p:txBody>
      </p:sp>
      <p:sp>
        <p:nvSpPr>
          <p:cNvPr id="97283" name="Rectangle 12"/>
          <p:cNvSpPr>
            <a:spLocks noChangeArrowheads="1"/>
          </p:cNvSpPr>
          <p:nvPr/>
        </p:nvSpPr>
        <p:spPr bwMode="auto">
          <a:xfrm>
            <a:off x="57150" y="8785225"/>
            <a:ext cx="2619375" cy="347663"/>
          </a:xfrm>
          <a:prstGeom prst="rect">
            <a:avLst/>
          </a:prstGeom>
          <a:noFill/>
          <a:ln w="9525">
            <a:noFill/>
            <a:miter lim="800000"/>
            <a:headEnd/>
            <a:tailEnd/>
          </a:ln>
        </p:spPr>
        <p:txBody>
          <a:bodyPr lIns="95667" tIns="50185" rIns="95667" bIns="50185">
            <a:spAutoFit/>
          </a:bodyPr>
          <a:lstStyle/>
          <a:p>
            <a:pPr algn="l" defTabSz="611188">
              <a:lnSpc>
                <a:spcPct val="100000"/>
              </a:lnSpc>
              <a:tabLst>
                <a:tab pos="2387600" algn="l"/>
                <a:tab pos="4830763" algn="l"/>
              </a:tabLst>
              <a:defRPr/>
            </a:pPr>
            <a:r>
              <a:rPr lang="en-US" sz="800" dirty="0"/>
              <a:t>© 2006, Cisco Systems, Inc. All rights reserved.</a:t>
            </a:r>
          </a:p>
          <a:p>
            <a:pPr algn="l" defTabSz="611188">
              <a:lnSpc>
                <a:spcPct val="100000"/>
              </a:lnSpc>
              <a:tabLst>
                <a:tab pos="2387600" algn="l"/>
                <a:tab pos="4830763" algn="l"/>
              </a:tabLst>
              <a:defRPr/>
            </a:pPr>
            <a:r>
              <a:rPr lang="en-US" sz="800" dirty="0"/>
              <a:t>Presentation_ID.scr</a:t>
            </a:r>
          </a:p>
        </p:txBody>
      </p:sp>
      <p:sp>
        <p:nvSpPr>
          <p:cNvPr id="97284" name="Line 13"/>
          <p:cNvSpPr>
            <a:spLocks noChangeShapeType="1"/>
          </p:cNvSpPr>
          <p:nvPr/>
        </p:nvSpPr>
        <p:spPr bwMode="auto">
          <a:xfrm>
            <a:off x="152400" y="8799513"/>
            <a:ext cx="6653213" cy="0"/>
          </a:xfrm>
          <a:prstGeom prst="line">
            <a:avLst/>
          </a:prstGeom>
          <a:noFill/>
          <a:ln w="12700">
            <a:solidFill>
              <a:schemeClr val="tx1"/>
            </a:solidFill>
            <a:round/>
            <a:headEnd type="none" w="sm" len="sm"/>
            <a:tailEnd type="none" w="sm" len="sm"/>
          </a:ln>
        </p:spPr>
        <p:txBody>
          <a:bodyPr wrap="none" anchor="ctr"/>
          <a:lstStyle/>
          <a:p>
            <a:pPr>
              <a:defRPr/>
            </a:pPr>
            <a:endParaRPr lang="en-US" dirty="0"/>
          </a:p>
        </p:txBody>
      </p:sp>
      <p:sp>
        <p:nvSpPr>
          <p:cNvPr id="97285" name="Rectangle 14"/>
          <p:cNvSpPr>
            <a:spLocks noChangeArrowheads="1"/>
          </p:cNvSpPr>
          <p:nvPr/>
        </p:nvSpPr>
        <p:spPr bwMode="auto">
          <a:xfrm>
            <a:off x="5929313" y="8680450"/>
            <a:ext cx="812800" cy="287338"/>
          </a:xfrm>
          <a:prstGeom prst="rect">
            <a:avLst/>
          </a:prstGeom>
          <a:noFill/>
          <a:ln w="9525">
            <a:noFill/>
            <a:miter lim="800000"/>
            <a:headEnd/>
            <a:tailEnd/>
          </a:ln>
        </p:spPr>
        <p:txBody>
          <a:bodyPr lIns="18819" tIns="0" rIns="18819" bIns="0" anchor="b"/>
          <a:lstStyle/>
          <a:p>
            <a:pPr algn="r" defTabSz="903288">
              <a:lnSpc>
                <a:spcPct val="100000"/>
              </a:lnSpc>
              <a:defRPr/>
            </a:pPr>
            <a:fld id="{DA18195A-CB64-47E2-B402-53696444ACC8}" type="slidenum">
              <a:rPr lang="en-US" sz="800"/>
              <a:pPr algn="r" defTabSz="903288">
                <a:lnSpc>
                  <a:spcPct val="100000"/>
                </a:lnSpc>
                <a:defRPr/>
              </a:pPr>
              <a:t>‹#›</a:t>
            </a:fld>
            <a:endParaRPr lang="en-US" sz="800" dirty="0"/>
          </a:p>
        </p:txBody>
      </p:sp>
    </p:spTree>
    <p:extLst>
      <p:ext uri="{BB962C8B-B14F-4D97-AF65-F5344CB8AC3E}">
        <p14:creationId xmlns:p14="http://schemas.microsoft.com/office/powerpoint/2010/main" val="5365603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2" name="Rectangle 8"/>
          <p:cNvSpPr>
            <a:spLocks noChangeArrowheads="1"/>
          </p:cNvSpPr>
          <p:nvPr/>
        </p:nvSpPr>
        <p:spPr bwMode="auto">
          <a:xfrm>
            <a:off x="6249988" y="8609013"/>
            <a:ext cx="449262" cy="212725"/>
          </a:xfrm>
          <a:prstGeom prst="rect">
            <a:avLst/>
          </a:prstGeom>
          <a:noFill/>
          <a:ln w="9525">
            <a:noFill/>
            <a:miter lim="800000"/>
            <a:headEnd/>
            <a:tailEnd/>
          </a:ln>
        </p:spPr>
        <p:txBody>
          <a:bodyPr wrap="none" anchor="ctr"/>
          <a:lstStyle/>
          <a:p>
            <a:pPr>
              <a:defRPr/>
            </a:pPr>
            <a:endParaRPr lang="en-US" dirty="0"/>
          </a:p>
        </p:txBody>
      </p:sp>
      <p:sp>
        <p:nvSpPr>
          <p:cNvPr id="51203" name="Rectangle 9"/>
          <p:cNvSpPr>
            <a:spLocks noChangeArrowheads="1"/>
          </p:cNvSpPr>
          <p:nvPr/>
        </p:nvSpPr>
        <p:spPr bwMode="auto">
          <a:xfrm>
            <a:off x="57150" y="8785225"/>
            <a:ext cx="2619375" cy="347663"/>
          </a:xfrm>
          <a:prstGeom prst="rect">
            <a:avLst/>
          </a:prstGeom>
          <a:noFill/>
          <a:ln w="9525">
            <a:noFill/>
            <a:miter lim="800000"/>
            <a:headEnd/>
            <a:tailEnd/>
          </a:ln>
        </p:spPr>
        <p:txBody>
          <a:bodyPr lIns="95667" tIns="50185" rIns="95667" bIns="50185">
            <a:spAutoFit/>
          </a:bodyPr>
          <a:lstStyle/>
          <a:p>
            <a:pPr algn="l" defTabSz="611188">
              <a:lnSpc>
                <a:spcPct val="100000"/>
              </a:lnSpc>
              <a:tabLst>
                <a:tab pos="2387600" algn="l"/>
                <a:tab pos="4830763" algn="l"/>
              </a:tabLst>
              <a:defRPr/>
            </a:pPr>
            <a:r>
              <a:rPr lang="en-US" sz="800" dirty="0"/>
              <a:t>© 2006, Cisco Systems, Inc. All rights reserved.</a:t>
            </a:r>
          </a:p>
          <a:p>
            <a:pPr algn="l" defTabSz="611188">
              <a:lnSpc>
                <a:spcPct val="100000"/>
              </a:lnSpc>
              <a:tabLst>
                <a:tab pos="2387600" algn="l"/>
                <a:tab pos="4830763" algn="l"/>
              </a:tabLst>
              <a:defRPr/>
            </a:pPr>
            <a:r>
              <a:rPr lang="en-US" sz="800" dirty="0"/>
              <a:t>Presentation_ID.scr</a:t>
            </a:r>
          </a:p>
        </p:txBody>
      </p:sp>
      <p:sp>
        <p:nvSpPr>
          <p:cNvPr id="51204" name="Line 10"/>
          <p:cNvSpPr>
            <a:spLocks noChangeShapeType="1"/>
          </p:cNvSpPr>
          <p:nvPr/>
        </p:nvSpPr>
        <p:spPr bwMode="auto">
          <a:xfrm>
            <a:off x="152400" y="8799513"/>
            <a:ext cx="6653213" cy="0"/>
          </a:xfrm>
          <a:prstGeom prst="line">
            <a:avLst/>
          </a:prstGeom>
          <a:noFill/>
          <a:ln w="12700">
            <a:solidFill>
              <a:schemeClr val="tx1"/>
            </a:solidFill>
            <a:round/>
            <a:headEnd type="none" w="sm" len="sm"/>
            <a:tailEnd type="none" w="sm" len="sm"/>
          </a:ln>
        </p:spPr>
        <p:txBody>
          <a:bodyPr wrap="none" anchor="ctr"/>
          <a:lstStyle/>
          <a:p>
            <a:pPr>
              <a:defRPr/>
            </a:pPr>
            <a:endParaRPr lang="en-US" dirty="0"/>
          </a:p>
        </p:txBody>
      </p:sp>
      <p:sp>
        <p:nvSpPr>
          <p:cNvPr id="183307" name="Rectangle 11"/>
          <p:cNvSpPr>
            <a:spLocks noGrp="1" noChangeArrowheads="1"/>
          </p:cNvSpPr>
          <p:nvPr>
            <p:ph type="sldNum" sz="quarter" idx="5"/>
          </p:nvPr>
        </p:nvSpPr>
        <p:spPr bwMode="auto">
          <a:xfrm>
            <a:off x="5929313" y="8680450"/>
            <a:ext cx="812800" cy="287338"/>
          </a:xfrm>
          <a:prstGeom prst="rect">
            <a:avLst/>
          </a:prstGeom>
          <a:noFill/>
          <a:ln w="9525">
            <a:noFill/>
            <a:miter lim="800000"/>
            <a:headEnd/>
            <a:tailEnd/>
          </a:ln>
          <a:effectLst/>
        </p:spPr>
        <p:txBody>
          <a:bodyPr vert="horz" wrap="square" lIns="18819" tIns="0" rIns="18819" bIns="0" numCol="1" anchor="b" anchorCtr="0" compatLnSpc="1">
            <a:prstTxWarp prst="textNoShape">
              <a:avLst/>
            </a:prstTxWarp>
          </a:bodyPr>
          <a:lstStyle>
            <a:lvl1pPr algn="r" defTabSz="903288">
              <a:lnSpc>
                <a:spcPct val="100000"/>
              </a:lnSpc>
              <a:defRPr sz="800"/>
            </a:lvl1pPr>
          </a:lstStyle>
          <a:p>
            <a:pPr>
              <a:defRPr/>
            </a:pPr>
            <a:fld id="{1C615CF7-9F59-4C8A-B650-E68E69E0FCFD}" type="slidenum">
              <a:rPr lang="en-US"/>
              <a:pPr>
                <a:defRPr/>
              </a:pPr>
              <a:t>‹#›</a:t>
            </a:fld>
            <a:endParaRPr lang="en-US" dirty="0"/>
          </a:p>
        </p:txBody>
      </p:sp>
      <p:sp>
        <p:nvSpPr>
          <p:cNvPr id="54278" name="Rectangle 12"/>
          <p:cNvSpPr>
            <a:spLocks noGrp="1" noRot="1" noChangeAspect="1" noChangeArrowheads="1" noTextEdit="1"/>
          </p:cNvSpPr>
          <p:nvPr>
            <p:ph type="sldImg" idx="2"/>
          </p:nvPr>
        </p:nvSpPr>
        <p:spPr bwMode="auto">
          <a:xfrm>
            <a:off x="873125" y="244475"/>
            <a:ext cx="5321300" cy="3990975"/>
          </a:xfrm>
          <a:prstGeom prst="rect">
            <a:avLst/>
          </a:prstGeom>
          <a:noFill/>
          <a:ln w="12700">
            <a:solidFill>
              <a:schemeClr val="tx1"/>
            </a:solidFill>
            <a:miter lim="800000"/>
            <a:headEnd/>
            <a:tailEnd/>
          </a:ln>
        </p:spPr>
      </p:sp>
      <p:sp>
        <p:nvSpPr>
          <p:cNvPr id="183309" name="Rectangle 13"/>
          <p:cNvSpPr>
            <a:spLocks noGrp="1" noChangeArrowheads="1"/>
          </p:cNvSpPr>
          <p:nvPr>
            <p:ph type="body" sz="quarter" idx="3"/>
          </p:nvPr>
        </p:nvSpPr>
        <p:spPr bwMode="auto">
          <a:xfrm>
            <a:off x="768350" y="4378325"/>
            <a:ext cx="5468938" cy="4252913"/>
          </a:xfrm>
          <a:prstGeom prst="rect">
            <a:avLst/>
          </a:prstGeom>
          <a:noFill/>
          <a:ln w="9525">
            <a:noFill/>
            <a:miter lim="800000"/>
            <a:headEnd/>
            <a:tailEnd/>
          </a:ln>
          <a:effectLst/>
        </p:spPr>
        <p:txBody>
          <a:bodyPr vert="horz" wrap="square" lIns="95667" tIns="50185" rIns="95667" bIns="50185" numCol="1" anchor="t" anchorCtr="0" compatLnSpc="1">
            <a:prstTxWarp prst="textNoShape">
              <a:avLst/>
            </a:prstTxWarp>
          </a:bodyPr>
          <a:lstStyle/>
          <a:p>
            <a:pPr lvl="0"/>
            <a:r>
              <a:rPr lang="en-US" noProof="0" smtClean="0"/>
              <a:t>Body Text</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Tree>
    <p:extLst>
      <p:ext uri="{BB962C8B-B14F-4D97-AF65-F5344CB8AC3E}">
        <p14:creationId xmlns:p14="http://schemas.microsoft.com/office/powerpoint/2010/main" val="3146782537"/>
      </p:ext>
    </p:extLst>
  </p:cSld>
  <p:clrMap bg1="lt1" tx1="dk1" bg2="lt2" tx2="dk2" accent1="accent1" accent2="accent2" accent3="accent3" accent4="accent4" accent5="accent5" accent6="accent6" hlink="hlink" folHlink="folHlink"/>
  <p:notesStyle>
    <a:lvl1pPr marL="112713" indent="-112713" algn="l" defTabSz="1020763" rtl="0" eaLnBrk="0" fontAlgn="base" hangingPunct="0">
      <a:lnSpc>
        <a:spcPct val="90000"/>
      </a:lnSpc>
      <a:spcBef>
        <a:spcPct val="50000"/>
      </a:spcBef>
      <a:spcAft>
        <a:spcPct val="0"/>
      </a:spcAft>
      <a:buSzPct val="100000"/>
      <a:buChar char="•"/>
      <a:defRPr sz="1200" kern="1200">
        <a:solidFill>
          <a:schemeClr val="tx1"/>
        </a:solidFill>
        <a:latin typeface="Arial" charset="0"/>
        <a:ea typeface="+mn-ea"/>
        <a:cs typeface="+mn-cs"/>
      </a:defRPr>
    </a:lvl1pPr>
    <a:lvl2pPr marL="482600" indent="-120650" algn="l" defTabSz="1020763" rtl="0" eaLnBrk="0" fontAlgn="base" hangingPunct="0">
      <a:lnSpc>
        <a:spcPct val="90000"/>
      </a:lnSpc>
      <a:spcBef>
        <a:spcPct val="35000"/>
      </a:spcBef>
      <a:spcAft>
        <a:spcPct val="0"/>
      </a:spcAft>
      <a:buSzPct val="100000"/>
      <a:buChar char="•"/>
      <a:defRPr sz="1200" kern="1200">
        <a:solidFill>
          <a:schemeClr val="tx1"/>
        </a:solidFill>
        <a:latin typeface="Arial" charset="0"/>
        <a:ea typeface="+mn-ea"/>
        <a:cs typeface="+mn-cs"/>
      </a:defRPr>
    </a:lvl2pPr>
    <a:lvl3pPr marL="966788" algn="l" defTabSz="1020763" rtl="0" eaLnBrk="0" fontAlgn="base" hangingPunct="0">
      <a:lnSpc>
        <a:spcPct val="90000"/>
      </a:lnSpc>
      <a:spcBef>
        <a:spcPct val="35000"/>
      </a:spcBef>
      <a:spcAft>
        <a:spcPct val="0"/>
      </a:spcAft>
      <a:buSzPct val="100000"/>
      <a:buChar char="•"/>
      <a:defRPr sz="1200" kern="1200">
        <a:solidFill>
          <a:schemeClr val="tx1"/>
        </a:solidFill>
        <a:latin typeface="Arial" charset="0"/>
        <a:ea typeface="+mn-ea"/>
        <a:cs typeface="+mn-cs"/>
      </a:defRPr>
    </a:lvl3pPr>
    <a:lvl4pPr marL="1449388" algn="l" defTabSz="1020763" rtl="0" eaLnBrk="0" fontAlgn="base" hangingPunct="0">
      <a:lnSpc>
        <a:spcPct val="90000"/>
      </a:lnSpc>
      <a:spcBef>
        <a:spcPct val="35000"/>
      </a:spcBef>
      <a:spcAft>
        <a:spcPct val="0"/>
      </a:spcAft>
      <a:buSzPct val="100000"/>
      <a:buChar char="•"/>
      <a:defRPr sz="1200" kern="1200">
        <a:solidFill>
          <a:schemeClr val="tx1"/>
        </a:solidFill>
        <a:latin typeface="Arial" charset="0"/>
        <a:ea typeface="+mn-ea"/>
        <a:cs typeface="+mn-cs"/>
      </a:defRPr>
    </a:lvl4pPr>
    <a:lvl5pPr marL="1931988" algn="l" defTabSz="1020763" rtl="0" eaLnBrk="0" fontAlgn="base" hangingPunct="0">
      <a:lnSpc>
        <a:spcPct val="90000"/>
      </a:lnSpc>
      <a:spcBef>
        <a:spcPct val="35000"/>
      </a:spcBef>
      <a:spcAft>
        <a:spcPct val="0"/>
      </a:spcAft>
      <a:buSzPct val="100000"/>
      <a:buChar char="•"/>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11"/>
          <p:cNvSpPr>
            <a:spLocks noGrp="1" noChangeArrowheads="1"/>
          </p:cNvSpPr>
          <p:nvPr>
            <p:ph type="sldNum" sz="quarter" idx="5"/>
          </p:nvPr>
        </p:nvSpPr>
        <p:spPr>
          <a:noFill/>
        </p:spPr>
        <p:txBody>
          <a:bodyPr/>
          <a:lstStyle/>
          <a:p>
            <a:fld id="{FF1347AE-0112-4774-B739-631BBB092071}" type="slidenum">
              <a:rPr lang="en-US" smtClean="0"/>
              <a:pPr/>
              <a:t>1</a:t>
            </a:fld>
            <a:endParaRPr lang="en-US" dirty="0" smtClean="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xfrm>
            <a:off x="404813" y="4378325"/>
            <a:ext cx="6121400" cy="4252913"/>
          </a:xfrm>
          <a:noFill/>
          <a:ln/>
        </p:spPr>
        <p:txBody>
          <a:bodyPr/>
          <a:lstStyle/>
          <a:p>
            <a:pPr>
              <a:buFontTx/>
              <a:buNone/>
            </a:pPr>
            <a:r>
              <a:rPr lang="en-US" b="1" dirty="0" smtClean="0"/>
              <a:t>Cisco Networking Academy program</a:t>
            </a:r>
          </a:p>
          <a:p>
            <a:pPr>
              <a:buFontTx/>
              <a:buNone/>
            </a:pPr>
            <a:r>
              <a:rPr lang="en-US" b="1" dirty="0" smtClean="0"/>
              <a:t>Scaling Networks</a:t>
            </a:r>
          </a:p>
          <a:p>
            <a:pPr>
              <a:buFontTx/>
              <a:buNone/>
            </a:pPr>
            <a:r>
              <a:rPr lang="en-US" sz="1300" b="1" dirty="0" smtClean="0"/>
              <a:t>Chapter 8: EIGRP Advanced Configurations and Troubleshooting</a:t>
            </a:r>
            <a:endParaRPr lang="en-GB" b="1"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11</a:t>
            </a:fld>
            <a:endParaRPr lang="en-US" dirty="0"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a:lnSpc>
                <a:spcPct val="80000"/>
              </a:lnSpc>
              <a:buFontTx/>
              <a:buNone/>
            </a:pPr>
            <a:r>
              <a:rPr lang="en-US" baseline="0" dirty="0" smtClean="0"/>
              <a:t>8.1.1.8 </a:t>
            </a:r>
            <a:r>
              <a:rPr lang="en-US" baseline="0" dirty="0" smtClean="0"/>
              <a:t>Summary Route (Cont.)</a:t>
            </a:r>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12</a:t>
            </a:fld>
            <a:endParaRPr lang="en-US" dirty="0"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a:lnSpc>
                <a:spcPct val="80000"/>
              </a:lnSpc>
              <a:buFontTx/>
              <a:buNone/>
            </a:pPr>
            <a:r>
              <a:rPr lang="en-US" baseline="0" dirty="0" smtClean="0"/>
              <a:t>8.1.2.1 </a:t>
            </a:r>
            <a:r>
              <a:rPr lang="en-US" baseline="0" dirty="0" smtClean="0"/>
              <a:t>Manual Summary Routes</a:t>
            </a:r>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13</a:t>
            </a:fld>
            <a:endParaRPr lang="en-US" dirty="0"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a:lnSpc>
                <a:spcPct val="80000"/>
              </a:lnSpc>
              <a:buFontTx/>
              <a:buNone/>
            </a:pPr>
            <a:r>
              <a:rPr lang="en-US" baseline="0" dirty="0" smtClean="0"/>
              <a:t>8.1.2.2 </a:t>
            </a:r>
            <a:r>
              <a:rPr lang="en-US" baseline="0" dirty="0" smtClean="0"/>
              <a:t>Configuring EIGRP Manual Summary Routes</a:t>
            </a:r>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14</a:t>
            </a:fld>
            <a:endParaRPr lang="en-US" dirty="0"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a:lnSpc>
                <a:spcPct val="80000"/>
              </a:lnSpc>
              <a:buFontTx/>
              <a:buNone/>
            </a:pPr>
            <a:r>
              <a:rPr lang="en-US" baseline="0" dirty="0" smtClean="0"/>
              <a:t>8.1.2.3 </a:t>
            </a:r>
            <a:r>
              <a:rPr lang="en-US" baseline="0" dirty="0" smtClean="0"/>
              <a:t>Verifying Manual Summary Routes</a:t>
            </a:r>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15</a:t>
            </a:fld>
            <a:endParaRPr lang="en-US" dirty="0"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a:lnSpc>
                <a:spcPct val="80000"/>
              </a:lnSpc>
              <a:buFontTx/>
              <a:buNone/>
            </a:pPr>
            <a:r>
              <a:rPr lang="en-US" baseline="0" dirty="0" smtClean="0"/>
              <a:t>8.1.2.4 </a:t>
            </a:r>
            <a:r>
              <a:rPr lang="en-US" baseline="0" dirty="0" smtClean="0"/>
              <a:t>EIGRP for IPv6: Manual Summary Routes</a:t>
            </a:r>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16</a:t>
            </a:fld>
            <a:endParaRPr lang="en-US" dirty="0"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a:lnSpc>
                <a:spcPct val="80000"/>
              </a:lnSpc>
              <a:buFontTx/>
              <a:buNone/>
            </a:pPr>
            <a:r>
              <a:rPr lang="en-US" baseline="0" dirty="0" smtClean="0"/>
              <a:t>8.1.3.1 </a:t>
            </a:r>
            <a:r>
              <a:rPr lang="en-US" baseline="0" dirty="0" smtClean="0"/>
              <a:t>Propagating a Default Static Route</a:t>
            </a:r>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17</a:t>
            </a:fld>
            <a:endParaRPr lang="en-US" dirty="0"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a:lnSpc>
                <a:spcPct val="80000"/>
              </a:lnSpc>
              <a:buFontTx/>
              <a:buNone/>
            </a:pPr>
            <a:r>
              <a:rPr lang="en-US" baseline="0" dirty="0" smtClean="0"/>
              <a:t>8.1.3.2 </a:t>
            </a:r>
            <a:r>
              <a:rPr lang="en-US" baseline="0" dirty="0" smtClean="0"/>
              <a:t>Verifying the Propagated Default Route</a:t>
            </a:r>
            <a:endParaRPr 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18</a:t>
            </a:fld>
            <a:endParaRPr lang="en-US" dirty="0"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a:lnSpc>
                <a:spcPct val="80000"/>
              </a:lnSpc>
              <a:buFontTx/>
              <a:buNone/>
            </a:pPr>
            <a:r>
              <a:rPr lang="en-US" baseline="0" dirty="0" smtClean="0"/>
              <a:t>8.1.3.3 </a:t>
            </a:r>
            <a:r>
              <a:rPr lang="en-US" baseline="0" dirty="0" smtClean="0"/>
              <a:t>EIGRP for IPv6: Default Route</a:t>
            </a:r>
            <a:endParaRPr 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19</a:t>
            </a:fld>
            <a:endParaRPr lang="en-US" dirty="0"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a:lnSpc>
                <a:spcPct val="80000"/>
              </a:lnSpc>
              <a:buFontTx/>
              <a:buNone/>
            </a:pPr>
            <a:r>
              <a:rPr lang="en-US" baseline="0" dirty="0" smtClean="0"/>
              <a:t>8.1.4.1 </a:t>
            </a:r>
            <a:r>
              <a:rPr lang="en-US" baseline="0" dirty="0" smtClean="0"/>
              <a:t>EIGRP Bandwidth Utilization</a:t>
            </a:r>
            <a:endParaRPr 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20</a:t>
            </a:fld>
            <a:endParaRPr lang="en-US" dirty="0"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a:lnSpc>
                <a:spcPct val="80000"/>
              </a:lnSpc>
              <a:buFontTx/>
              <a:buNone/>
            </a:pPr>
            <a:r>
              <a:rPr lang="en-US" baseline="0" dirty="0" smtClean="0"/>
              <a:t>8.1.4.1 </a:t>
            </a:r>
            <a:r>
              <a:rPr lang="en-US" baseline="0" dirty="0" smtClean="0"/>
              <a:t>EIGRP Bandwidth Utilization</a:t>
            </a:r>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11"/>
          <p:cNvSpPr>
            <a:spLocks noGrp="1" noChangeArrowheads="1"/>
          </p:cNvSpPr>
          <p:nvPr>
            <p:ph type="sldNum" sz="quarter" idx="5"/>
          </p:nvPr>
        </p:nvSpPr>
        <p:spPr>
          <a:noFill/>
        </p:spPr>
        <p:txBody>
          <a:bodyPr/>
          <a:lstStyle/>
          <a:p>
            <a:fld id="{413E50C7-A33A-4B96-B5B8-3BD9C10BC48C}" type="slidenum">
              <a:rPr lang="en-US" smtClean="0"/>
              <a:pPr/>
              <a:t>2</a:t>
            </a:fld>
            <a:endParaRPr lang="en-US" dirty="0"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a:buFontTx/>
              <a:buNone/>
            </a:pPr>
            <a:r>
              <a:rPr lang="en-US" b="1" dirty="0" smtClean="0"/>
              <a:t>Chapter 8</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21</a:t>
            </a:fld>
            <a:endParaRPr lang="en-US" dirty="0"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a:lnSpc>
                <a:spcPct val="80000"/>
              </a:lnSpc>
              <a:buFontTx/>
              <a:buNone/>
            </a:pPr>
            <a:r>
              <a:rPr lang="en-US" baseline="0" dirty="0" smtClean="0"/>
              <a:t>8.1.4.2 </a:t>
            </a:r>
            <a:r>
              <a:rPr lang="en-US" baseline="0" dirty="0" smtClean="0"/>
              <a:t>Hello and Hold Timers</a:t>
            </a:r>
            <a:endParaRPr lang="en-US"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22</a:t>
            </a:fld>
            <a:endParaRPr lang="en-US" dirty="0"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a:lnSpc>
                <a:spcPct val="80000"/>
              </a:lnSpc>
              <a:buFontTx/>
              <a:buNone/>
            </a:pPr>
            <a:r>
              <a:rPr lang="en-US" baseline="0" dirty="0" smtClean="0"/>
              <a:t>8.1.4.3 </a:t>
            </a:r>
            <a:r>
              <a:rPr lang="en-US" baseline="0" dirty="0" smtClean="0"/>
              <a:t>Load Balancing IPv4</a:t>
            </a:r>
            <a:endParaRPr 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23</a:t>
            </a:fld>
            <a:endParaRPr lang="en-US" dirty="0"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a:lnSpc>
                <a:spcPct val="80000"/>
              </a:lnSpc>
              <a:buFontTx/>
              <a:buNone/>
            </a:pPr>
            <a:r>
              <a:rPr lang="en-US" baseline="0" dirty="0" smtClean="0"/>
              <a:t>8.1.4.4 </a:t>
            </a:r>
            <a:r>
              <a:rPr lang="en-US" baseline="0" dirty="0" smtClean="0"/>
              <a:t>Load Balancing IPv6</a:t>
            </a:r>
            <a:endParaRPr lang="en-US"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24</a:t>
            </a:fld>
            <a:endParaRPr lang="en-US" dirty="0"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a:lnSpc>
                <a:spcPct val="80000"/>
              </a:lnSpc>
              <a:buFontTx/>
              <a:buNone/>
            </a:pPr>
            <a:r>
              <a:rPr lang="en-US" baseline="0" dirty="0" smtClean="0"/>
              <a:t>8.1.5.1 </a:t>
            </a:r>
            <a:r>
              <a:rPr lang="en-US" baseline="0" dirty="0" smtClean="0"/>
              <a:t>Routing Protocol Authentication Overview</a:t>
            </a:r>
            <a:endParaRPr lang="en-US"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25</a:t>
            </a:fld>
            <a:endParaRPr lang="en-US" dirty="0"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a:lnSpc>
                <a:spcPct val="80000"/>
              </a:lnSpc>
              <a:buFontTx/>
              <a:buNone/>
            </a:pPr>
            <a:r>
              <a:rPr lang="en-US" baseline="0" dirty="0" smtClean="0"/>
              <a:t>8.1.5.2 </a:t>
            </a:r>
            <a:r>
              <a:rPr lang="en-US" baseline="0" dirty="0" smtClean="0"/>
              <a:t>Configuring EIGRP with MD5 Authentication</a:t>
            </a:r>
            <a:endParaRPr lang="en-US"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26</a:t>
            </a:fld>
            <a:endParaRPr lang="en-US" dirty="0"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a:lnSpc>
                <a:spcPct val="80000"/>
              </a:lnSpc>
              <a:buFontTx/>
              <a:buNone/>
            </a:pPr>
            <a:r>
              <a:rPr lang="en-US" baseline="0" dirty="0" smtClean="0"/>
              <a:t>8.1.5.3 </a:t>
            </a:r>
            <a:r>
              <a:rPr lang="en-US" baseline="0" dirty="0" smtClean="0"/>
              <a:t>EIGRP Authentication Example</a:t>
            </a:r>
            <a:endParaRPr lang="en-US"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27</a:t>
            </a:fld>
            <a:endParaRPr lang="en-US" dirty="0"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a:lnSpc>
                <a:spcPct val="80000"/>
              </a:lnSpc>
              <a:buFontTx/>
              <a:buNone/>
            </a:pPr>
            <a:r>
              <a:rPr lang="en-US" baseline="0" dirty="0" smtClean="0"/>
              <a:t>8.1.5.3 </a:t>
            </a:r>
            <a:r>
              <a:rPr lang="en-US" baseline="0" dirty="0" smtClean="0"/>
              <a:t>EIGRP Authentication Example</a:t>
            </a:r>
            <a:endParaRPr lang="en-US"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28</a:t>
            </a:fld>
            <a:endParaRPr lang="en-US" dirty="0"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a:lnSpc>
                <a:spcPct val="80000"/>
              </a:lnSpc>
              <a:buFontTx/>
              <a:buNone/>
            </a:pPr>
            <a:r>
              <a:rPr lang="en-US" baseline="0" dirty="0" smtClean="0"/>
              <a:t>8.1.5.4 </a:t>
            </a:r>
            <a:r>
              <a:rPr lang="en-US" baseline="0" dirty="0" smtClean="0"/>
              <a:t>Verifying Authentication</a:t>
            </a:r>
            <a:endParaRPr lang="en-US"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1"/>
          <p:cNvSpPr>
            <a:spLocks noGrp="1" noChangeArrowheads="1"/>
          </p:cNvSpPr>
          <p:nvPr>
            <p:ph type="sldNum" sz="quarter" idx="5"/>
          </p:nvPr>
        </p:nvSpPr>
        <p:spPr>
          <a:noFill/>
        </p:spPr>
        <p:txBody>
          <a:bodyPr/>
          <a:lstStyle/>
          <a:p>
            <a:fld id="{F9034988-36DD-4D34-B1CE-37AB851117A5}" type="slidenum">
              <a:rPr lang="en-US" smtClean="0"/>
              <a:pPr/>
              <a:t>29</a:t>
            </a:fld>
            <a:endParaRPr lang="en-US" dirty="0"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xfrm>
            <a:off x="404813" y="4378325"/>
            <a:ext cx="6121400" cy="4252913"/>
          </a:xfrm>
          <a:noFill/>
          <a:ln/>
        </p:spPr>
        <p:txBody>
          <a:bodyPr/>
          <a:lstStyle/>
          <a:p>
            <a:pPr marL="112713" marR="0" indent="-112713" algn="l" defTabSz="1020763" rtl="0" eaLnBrk="0" fontAlgn="base" latinLnBrk="0" hangingPunct="0">
              <a:lnSpc>
                <a:spcPct val="90000"/>
              </a:lnSpc>
              <a:spcBef>
                <a:spcPct val="50000"/>
              </a:spcBef>
              <a:spcAft>
                <a:spcPct val="0"/>
              </a:spcAft>
              <a:buClrTx/>
              <a:buSzPct val="100000"/>
              <a:buFontTx/>
              <a:buNone/>
              <a:tabLst/>
              <a:defRPr/>
            </a:pPr>
            <a:r>
              <a:rPr lang="en-US" sz="1200" b="1" dirty="0" smtClean="0">
                <a:cs typeface="Arial" charset="0"/>
              </a:rPr>
              <a:t>8.2 </a:t>
            </a:r>
            <a:r>
              <a:rPr lang="en-US" sz="1200" b="1" dirty="0" smtClean="0"/>
              <a:t>Troubleshooting </a:t>
            </a:r>
            <a:r>
              <a:rPr lang="en-US" sz="1200" b="1" dirty="0" err="1" smtClean="0"/>
              <a:t>EIGRP</a:t>
            </a:r>
            <a:endParaRPr lang="en-US" sz="1200" b="1" dirty="0" smtClean="0">
              <a:cs typeface="Arial" charset="0"/>
            </a:endParaRPr>
          </a:p>
          <a:p>
            <a:pPr>
              <a:buFontTx/>
              <a:buNone/>
            </a:pPr>
            <a:endParaRPr lang="en-GB" b="1" dirty="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30</a:t>
            </a:fld>
            <a:endParaRPr lang="en-US" dirty="0"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a:lnSpc>
                <a:spcPct val="80000"/>
              </a:lnSpc>
              <a:buFontTx/>
              <a:buNone/>
            </a:pPr>
            <a:r>
              <a:rPr lang="en-US" baseline="0" dirty="0" smtClean="0"/>
              <a:t>8.2.1.1 </a:t>
            </a:r>
            <a:r>
              <a:rPr lang="en-US" baseline="0" dirty="0" smtClean="0"/>
              <a:t>Basic EIGRP Troubleshooting Commands</a:t>
            </a:r>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4</a:t>
            </a:fld>
            <a:endParaRPr lang="en-US" dirty="0"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a:lnSpc>
                <a:spcPct val="80000"/>
              </a:lnSpc>
              <a:buFontTx/>
              <a:buNone/>
            </a:pPr>
            <a:r>
              <a:rPr lang="en-US" baseline="0" dirty="0" smtClean="0"/>
              <a:t>8.1.1.1 </a:t>
            </a:r>
            <a:r>
              <a:rPr lang="en-US" baseline="0" dirty="0" smtClean="0"/>
              <a:t>Network Topology</a:t>
            </a:r>
            <a:endParaRPr lang="en-US"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31</a:t>
            </a:fld>
            <a:endParaRPr lang="en-US" dirty="0"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a:lnSpc>
                <a:spcPct val="80000"/>
              </a:lnSpc>
              <a:buFontTx/>
              <a:buNone/>
            </a:pPr>
            <a:r>
              <a:rPr lang="en-US" baseline="0" dirty="0" smtClean="0"/>
              <a:t>8.2.1.2 </a:t>
            </a:r>
            <a:r>
              <a:rPr lang="en-US" baseline="0" dirty="0" smtClean="0"/>
              <a:t>Components</a:t>
            </a:r>
            <a:endParaRPr lang="en-US"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32</a:t>
            </a:fld>
            <a:endParaRPr lang="en-US" dirty="0"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a:lnSpc>
                <a:spcPct val="80000"/>
              </a:lnSpc>
              <a:buFontTx/>
              <a:buNone/>
            </a:pPr>
            <a:r>
              <a:rPr lang="en-US" baseline="0" dirty="0" smtClean="0"/>
              <a:t>8.2.2.1 </a:t>
            </a:r>
            <a:r>
              <a:rPr lang="en-US" baseline="0" dirty="0" smtClean="0"/>
              <a:t>Layer 3 Connectivity</a:t>
            </a:r>
            <a:endParaRPr lang="en-US" dirty="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33</a:t>
            </a:fld>
            <a:endParaRPr lang="en-US" dirty="0"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a:lnSpc>
                <a:spcPct val="80000"/>
              </a:lnSpc>
              <a:buFontTx/>
              <a:buNone/>
            </a:pPr>
            <a:r>
              <a:rPr lang="en-US" baseline="0" dirty="0" smtClean="0"/>
              <a:t>8.2.2.2 </a:t>
            </a:r>
            <a:r>
              <a:rPr lang="en-US" baseline="0" dirty="0" smtClean="0"/>
              <a:t>EIGRP Parameters</a:t>
            </a:r>
            <a:endParaRPr lang="en-US" dirty="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34</a:t>
            </a:fld>
            <a:endParaRPr lang="en-US" dirty="0"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a:lnSpc>
                <a:spcPct val="80000"/>
              </a:lnSpc>
              <a:buFontTx/>
              <a:buNone/>
            </a:pPr>
            <a:r>
              <a:rPr lang="en-US" baseline="0" dirty="0" smtClean="0"/>
              <a:t>8.2.2.3 </a:t>
            </a:r>
            <a:r>
              <a:rPr lang="en-US" baseline="0" dirty="0" smtClean="0"/>
              <a:t>EIGRP Interfaces</a:t>
            </a:r>
            <a:endParaRPr lang="en-US" dirty="0"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35</a:t>
            </a:fld>
            <a:endParaRPr lang="en-US" dirty="0"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a:lnSpc>
                <a:spcPct val="80000"/>
              </a:lnSpc>
              <a:buFontTx/>
              <a:buNone/>
            </a:pPr>
            <a:r>
              <a:rPr lang="en-US" baseline="0" dirty="0" smtClean="0"/>
              <a:t>8.2.3.1 </a:t>
            </a:r>
            <a:r>
              <a:rPr lang="en-US" baseline="0" dirty="0" smtClean="0"/>
              <a:t>Passive Interface</a:t>
            </a:r>
            <a:endParaRPr lang="en-US" dirty="0"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36</a:t>
            </a:fld>
            <a:endParaRPr lang="en-US" dirty="0"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a:lnSpc>
                <a:spcPct val="80000"/>
              </a:lnSpc>
              <a:buFontTx/>
              <a:buNone/>
            </a:pPr>
            <a:r>
              <a:rPr lang="en-US" baseline="0" dirty="0" smtClean="0"/>
              <a:t>8.2.3.1 </a:t>
            </a:r>
            <a:r>
              <a:rPr lang="en-US" baseline="0" dirty="0" smtClean="0"/>
              <a:t>Passive Interface</a:t>
            </a:r>
            <a:endParaRPr lang="en-US" dirty="0"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37</a:t>
            </a:fld>
            <a:endParaRPr lang="en-US" dirty="0"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a:lnSpc>
                <a:spcPct val="80000"/>
              </a:lnSpc>
              <a:buFontTx/>
              <a:buNone/>
            </a:pPr>
            <a:r>
              <a:rPr lang="en-US" baseline="0" dirty="0" smtClean="0"/>
              <a:t>8.2.3.1 </a:t>
            </a:r>
            <a:r>
              <a:rPr lang="en-US" baseline="0" dirty="0" smtClean="0"/>
              <a:t>Missing Network Statement</a:t>
            </a:r>
            <a:endParaRPr lang="en-US" dirty="0"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38</a:t>
            </a:fld>
            <a:endParaRPr lang="en-US" dirty="0"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a:lnSpc>
                <a:spcPct val="80000"/>
              </a:lnSpc>
              <a:buFontTx/>
              <a:buNone/>
            </a:pPr>
            <a:r>
              <a:rPr lang="en-US" baseline="0" dirty="0" smtClean="0"/>
              <a:t>8.2.3.1 </a:t>
            </a:r>
            <a:r>
              <a:rPr lang="en-US" baseline="0" dirty="0" smtClean="0"/>
              <a:t>Missing Network Statement</a:t>
            </a:r>
            <a:endParaRPr lang="en-US" dirty="0"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39</a:t>
            </a:fld>
            <a:endParaRPr lang="en-US" dirty="0"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a:lnSpc>
                <a:spcPct val="80000"/>
              </a:lnSpc>
              <a:buFontTx/>
              <a:buNone/>
            </a:pPr>
            <a:r>
              <a:rPr lang="en-US" baseline="0" dirty="0" smtClean="0"/>
              <a:t>8.2.3.1 </a:t>
            </a:r>
            <a:r>
              <a:rPr lang="en-US" baseline="0" dirty="0" smtClean="0"/>
              <a:t>Missing Network Statement</a:t>
            </a:r>
            <a:endParaRPr lang="en-US" dirty="0"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40</a:t>
            </a:fld>
            <a:endParaRPr lang="en-US" dirty="0"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a:lnSpc>
                <a:spcPct val="80000"/>
              </a:lnSpc>
              <a:buFontTx/>
              <a:buNone/>
            </a:pPr>
            <a:r>
              <a:rPr lang="en-US" baseline="0" dirty="0" smtClean="0"/>
              <a:t>8.2.3.3 </a:t>
            </a:r>
            <a:r>
              <a:rPr lang="en-US" baseline="0" dirty="0" smtClean="0"/>
              <a:t>Autosummarization</a:t>
            </a:r>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5</a:t>
            </a:fld>
            <a:endParaRPr lang="en-US" dirty="0"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a:lnSpc>
                <a:spcPct val="80000"/>
              </a:lnSpc>
              <a:buFontTx/>
              <a:buNone/>
            </a:pPr>
            <a:r>
              <a:rPr lang="en-US" baseline="0" dirty="0" smtClean="0"/>
              <a:t>8.1.1.2 </a:t>
            </a:r>
            <a:r>
              <a:rPr lang="en-US" baseline="0" dirty="0" smtClean="0"/>
              <a:t>EIGRP Autosummarization</a:t>
            </a:r>
            <a:endParaRPr lang="en-US" dirty="0"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noFill/>
          <a:ln/>
        </p:spPr>
        <p:txBody>
          <a:bodyPr/>
          <a:lstStyle/>
          <a:p>
            <a:r>
              <a:rPr lang="en-US" dirty="0" smtClean="0"/>
              <a:t>Chapter 8 Summary</a:t>
            </a:r>
          </a:p>
        </p:txBody>
      </p:sp>
      <p:sp>
        <p:nvSpPr>
          <p:cNvPr id="100356" name="Slide Number Placeholder 3"/>
          <p:cNvSpPr>
            <a:spLocks noGrp="1"/>
          </p:cNvSpPr>
          <p:nvPr>
            <p:ph type="sldNum" sz="quarter" idx="5"/>
          </p:nvPr>
        </p:nvSpPr>
        <p:spPr>
          <a:noFill/>
        </p:spPr>
        <p:txBody>
          <a:bodyPr/>
          <a:lstStyle/>
          <a:p>
            <a:fld id="{B07FA372-31D3-4433-A73B-79DE0EBFB8F4}" type="slidenum">
              <a:rPr lang="en-US" smtClean="0"/>
              <a:pPr/>
              <a:t>41</a:t>
            </a:fld>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6</a:t>
            </a:fld>
            <a:endParaRPr lang="en-US" dirty="0"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a:lnSpc>
                <a:spcPct val="80000"/>
              </a:lnSpc>
              <a:buFontTx/>
              <a:buNone/>
            </a:pPr>
            <a:r>
              <a:rPr lang="en-US" baseline="0" dirty="0" smtClean="0"/>
              <a:t>8.1.1.3 </a:t>
            </a:r>
            <a:r>
              <a:rPr lang="en-US" baseline="0" dirty="0" smtClean="0"/>
              <a:t>Configuring EIGRP Summarization</a:t>
            </a:r>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7</a:t>
            </a:fld>
            <a:endParaRPr lang="en-US" dirty="0"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a:lnSpc>
                <a:spcPct val="80000"/>
              </a:lnSpc>
              <a:buFontTx/>
              <a:buNone/>
            </a:pPr>
            <a:r>
              <a:rPr lang="en-US" baseline="0" dirty="0" smtClean="0"/>
              <a:t>8.1.1.4 </a:t>
            </a:r>
            <a:r>
              <a:rPr lang="en-US" baseline="0" dirty="0" smtClean="0"/>
              <a:t>Verifying Autosummarization: show ip protocols</a:t>
            </a:r>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8</a:t>
            </a:fld>
            <a:endParaRPr lang="en-US" dirty="0"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a:lnSpc>
                <a:spcPct val="80000"/>
              </a:lnSpc>
              <a:buFontTx/>
              <a:buNone/>
            </a:pPr>
            <a:r>
              <a:rPr lang="en-US" baseline="0" dirty="0" smtClean="0"/>
              <a:t>8.1.1.5 </a:t>
            </a:r>
            <a:r>
              <a:rPr lang="en-US" baseline="0" dirty="0" smtClean="0"/>
              <a:t>Verifying Autosummarization: Topology Table</a:t>
            </a:r>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9</a:t>
            </a:fld>
            <a:endParaRPr lang="en-US" dirty="0"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a:lnSpc>
                <a:spcPct val="80000"/>
              </a:lnSpc>
              <a:buFontTx/>
              <a:buNone/>
            </a:pPr>
            <a:r>
              <a:rPr lang="en-US" baseline="0" dirty="0" smtClean="0"/>
              <a:t>8.1.1.6 </a:t>
            </a:r>
            <a:r>
              <a:rPr lang="en-US" baseline="0" dirty="0" smtClean="0"/>
              <a:t>Verifying Auto-Summary: Routing Table</a:t>
            </a:r>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10</a:t>
            </a:fld>
            <a:endParaRPr lang="en-US" dirty="0"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a:lnSpc>
                <a:spcPct val="80000"/>
              </a:lnSpc>
              <a:buFontTx/>
              <a:buNone/>
            </a:pPr>
            <a:r>
              <a:rPr lang="en-US" baseline="0" dirty="0" smtClean="0"/>
              <a:t>8.1.1.7 </a:t>
            </a:r>
            <a:r>
              <a:rPr lang="en-US" baseline="0" dirty="0" smtClean="0"/>
              <a:t>Summary Route</a:t>
            </a:r>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PPt_CoverArt1"/>
          <p:cNvPicPr>
            <a:picLocks noChangeAspect="1" noChangeArrowheads="1"/>
          </p:cNvPicPr>
          <p:nvPr/>
        </p:nvPicPr>
        <p:blipFill>
          <a:blip r:embed="rId2" cstate="print"/>
          <a:srcRect/>
          <a:stretch>
            <a:fillRect/>
          </a:stretch>
        </p:blipFill>
        <p:spPr bwMode="auto">
          <a:xfrm>
            <a:off x="0" y="1893888"/>
            <a:ext cx="9140825" cy="2449512"/>
          </a:xfrm>
          <a:prstGeom prst="rect">
            <a:avLst/>
          </a:prstGeom>
          <a:noFill/>
          <a:ln w="9525">
            <a:noFill/>
            <a:miter lim="800000"/>
            <a:headEnd/>
            <a:tailEnd/>
          </a:ln>
        </p:spPr>
      </p:pic>
      <p:sp>
        <p:nvSpPr>
          <p:cNvPr id="5" name="Rectangle 3"/>
          <p:cNvSpPr>
            <a:spLocks noChangeArrowheads="1"/>
          </p:cNvSpPr>
          <p:nvPr/>
        </p:nvSpPr>
        <p:spPr bwMode="auto">
          <a:xfrm>
            <a:off x="4498975" y="6670675"/>
            <a:ext cx="2347913" cy="190500"/>
          </a:xfrm>
          <a:prstGeom prst="rect">
            <a:avLst/>
          </a:prstGeom>
          <a:noFill/>
          <a:ln w="9525">
            <a:noFill/>
            <a:miter lim="800000"/>
            <a:headEnd/>
            <a:tailEnd/>
          </a:ln>
        </p:spPr>
        <p:txBody>
          <a:bodyPr wrap="none" lIns="82124" tIns="41061" rIns="82124" bIns="41061" anchor="b" anchorCtr="1">
            <a:spAutoFit/>
          </a:bodyPr>
          <a:lstStyle/>
          <a:p>
            <a:pPr algn="l" defTabSz="814388">
              <a:lnSpc>
                <a:spcPct val="100000"/>
              </a:lnSpc>
              <a:defRPr/>
            </a:pPr>
            <a:r>
              <a:rPr lang="en-US" sz="700" dirty="0">
                <a:solidFill>
                  <a:srgbClr val="D3D3D3"/>
                </a:solidFill>
              </a:rPr>
              <a:t>© 2007 – 2010, Cisco Systems, Inc. All rights reserved.</a:t>
            </a:r>
          </a:p>
        </p:txBody>
      </p:sp>
      <p:sp>
        <p:nvSpPr>
          <p:cNvPr id="6" name="Rectangle 4"/>
          <p:cNvSpPr>
            <a:spLocks noChangeArrowheads="1"/>
          </p:cNvSpPr>
          <p:nvPr/>
        </p:nvSpPr>
        <p:spPr bwMode="auto">
          <a:xfrm>
            <a:off x="7123113" y="6672263"/>
            <a:ext cx="650875" cy="188912"/>
          </a:xfrm>
          <a:prstGeom prst="rect">
            <a:avLst/>
          </a:prstGeom>
          <a:noFill/>
          <a:ln w="9525">
            <a:noFill/>
            <a:miter lim="800000"/>
            <a:headEnd/>
            <a:tailEnd/>
          </a:ln>
        </p:spPr>
        <p:txBody>
          <a:bodyPr wrap="none" lIns="82124" tIns="41061" rIns="82124" bIns="41061" anchor="b">
            <a:spAutoFit/>
          </a:bodyPr>
          <a:lstStyle/>
          <a:p>
            <a:pPr algn="r" defTabSz="814388">
              <a:lnSpc>
                <a:spcPct val="100000"/>
              </a:lnSpc>
              <a:defRPr/>
            </a:pPr>
            <a:r>
              <a:rPr lang="en-US" sz="700" dirty="0">
                <a:solidFill>
                  <a:srgbClr val="D3D3D3"/>
                </a:solidFill>
              </a:rPr>
              <a:t>Cisco Public</a:t>
            </a:r>
          </a:p>
        </p:txBody>
      </p:sp>
      <p:sp>
        <p:nvSpPr>
          <p:cNvPr id="7" name="Rectangle 5"/>
          <p:cNvSpPr>
            <a:spLocks noChangeArrowheads="1"/>
          </p:cNvSpPr>
          <p:nvPr/>
        </p:nvSpPr>
        <p:spPr bwMode="auto">
          <a:xfrm>
            <a:off x="193675" y="6562725"/>
            <a:ext cx="962025" cy="298450"/>
          </a:xfrm>
          <a:prstGeom prst="rect">
            <a:avLst/>
          </a:prstGeom>
          <a:noFill/>
          <a:ln w="9525">
            <a:noFill/>
            <a:miter lim="800000"/>
            <a:headEnd/>
            <a:tailEnd/>
          </a:ln>
        </p:spPr>
        <p:txBody>
          <a:bodyPr lIns="82124" tIns="41061" rIns="82124" bIns="41061" anchor="b">
            <a:spAutoFit/>
          </a:bodyPr>
          <a:lstStyle/>
          <a:p>
            <a:pPr algn="l" defTabSz="814388">
              <a:lnSpc>
                <a:spcPct val="100000"/>
              </a:lnSpc>
              <a:defRPr/>
            </a:pPr>
            <a:r>
              <a:rPr lang="en-US" sz="700" dirty="0">
                <a:solidFill>
                  <a:srgbClr val="D3D3D3"/>
                </a:solidFill>
              </a:rPr>
              <a:t>ITE PC v4.1</a:t>
            </a:r>
          </a:p>
          <a:p>
            <a:pPr algn="l" defTabSz="814388">
              <a:lnSpc>
                <a:spcPct val="100000"/>
              </a:lnSpc>
              <a:defRPr/>
            </a:pPr>
            <a:r>
              <a:rPr lang="en-US" sz="700" dirty="0">
                <a:solidFill>
                  <a:srgbClr val="D3D3D3"/>
                </a:solidFill>
              </a:rPr>
              <a:t>Chapter 1</a:t>
            </a:r>
          </a:p>
        </p:txBody>
      </p:sp>
      <p:sp>
        <p:nvSpPr>
          <p:cNvPr id="8" name="Rectangle 6"/>
          <p:cNvSpPr>
            <a:spLocks noChangeArrowheads="1"/>
          </p:cNvSpPr>
          <p:nvPr/>
        </p:nvSpPr>
        <p:spPr bwMode="auto">
          <a:xfrm>
            <a:off x="8596313" y="6626225"/>
            <a:ext cx="320675" cy="234950"/>
          </a:xfrm>
          <a:prstGeom prst="rect">
            <a:avLst/>
          </a:prstGeom>
          <a:noFill/>
          <a:ln w="9525" algn="ctr">
            <a:noFill/>
            <a:miter lim="800000"/>
            <a:headEnd/>
            <a:tailEnd/>
          </a:ln>
        </p:spPr>
        <p:txBody>
          <a:bodyPr wrap="none" lIns="82124" tIns="41061" rIns="82124" bIns="41061" anchor="b">
            <a:spAutoFit/>
          </a:bodyPr>
          <a:lstStyle/>
          <a:p>
            <a:pPr algn="r" defTabSz="814388">
              <a:lnSpc>
                <a:spcPct val="100000"/>
              </a:lnSpc>
              <a:defRPr/>
            </a:pPr>
            <a:fld id="{8549DCE3-6259-4D7A-B1A4-505BEFE2CF19}" type="slidenum">
              <a:rPr lang="en-US" sz="1000">
                <a:solidFill>
                  <a:srgbClr val="D3D3D3"/>
                </a:solidFill>
              </a:rPr>
              <a:pPr algn="r" defTabSz="814388">
                <a:lnSpc>
                  <a:spcPct val="100000"/>
                </a:lnSpc>
                <a:defRPr/>
              </a:pPr>
              <a:t>‹#›</a:t>
            </a:fld>
            <a:endParaRPr lang="en-US" sz="1000" dirty="0">
              <a:solidFill>
                <a:srgbClr val="D3D3D3"/>
              </a:solidFill>
            </a:endParaRPr>
          </a:p>
        </p:txBody>
      </p:sp>
      <p:pic>
        <p:nvPicPr>
          <p:cNvPr id="9" name="Picture 9" descr="Cisco_NewLogo"/>
          <p:cNvPicPr>
            <a:picLocks noChangeAspect="1" noChangeArrowheads="1"/>
          </p:cNvPicPr>
          <p:nvPr/>
        </p:nvPicPr>
        <p:blipFill>
          <a:blip r:embed="rId3" cstate="print"/>
          <a:srcRect/>
          <a:stretch>
            <a:fillRect/>
          </a:stretch>
        </p:blipFill>
        <p:spPr bwMode="auto">
          <a:xfrm>
            <a:off x="5483225" y="5940425"/>
            <a:ext cx="3354388" cy="474663"/>
          </a:xfrm>
          <a:prstGeom prst="rect">
            <a:avLst/>
          </a:prstGeom>
          <a:noFill/>
          <a:ln w="9525">
            <a:noFill/>
            <a:miter lim="800000"/>
            <a:headEnd/>
            <a:tailEnd/>
          </a:ln>
        </p:spPr>
      </p:pic>
      <p:pic>
        <p:nvPicPr>
          <p:cNvPr id="10" name="Picture 10" descr="Cisco"/>
          <p:cNvPicPr>
            <a:picLocks noChangeAspect="1" noChangeArrowheads="1"/>
          </p:cNvPicPr>
          <p:nvPr/>
        </p:nvPicPr>
        <p:blipFill>
          <a:blip r:embed="rId4" cstate="print"/>
          <a:srcRect/>
          <a:stretch>
            <a:fillRect/>
          </a:stretch>
        </p:blipFill>
        <p:spPr bwMode="auto">
          <a:xfrm>
            <a:off x="246063" y="119063"/>
            <a:ext cx="1171575" cy="904875"/>
          </a:xfrm>
          <a:prstGeom prst="rect">
            <a:avLst/>
          </a:prstGeom>
          <a:noFill/>
          <a:ln w="9525">
            <a:noFill/>
            <a:miter lim="800000"/>
            <a:headEnd/>
            <a:tailEnd/>
          </a:ln>
        </p:spPr>
      </p:pic>
      <p:sp>
        <p:nvSpPr>
          <p:cNvPr id="1290247" name="Rectangle 7"/>
          <p:cNvSpPr>
            <a:spLocks noGrp="1" noChangeArrowheads="1"/>
          </p:cNvSpPr>
          <p:nvPr>
            <p:ph type="ctrTitle"/>
          </p:nvPr>
        </p:nvSpPr>
        <p:spPr bwMode="white">
          <a:xfrm>
            <a:off x="311150" y="2671763"/>
            <a:ext cx="3768725" cy="830262"/>
          </a:xfrm>
          <a:ln/>
        </p:spPr>
        <p:txBody>
          <a:bodyPr anchor="ctr"/>
          <a:lstStyle>
            <a:lvl1pPr>
              <a:defRPr sz="3000" b="0">
                <a:solidFill>
                  <a:srgbClr val="FFFFFF"/>
                </a:solidFill>
              </a:defRPr>
            </a:lvl1pPr>
          </a:lstStyle>
          <a:p>
            <a:r>
              <a:rPr lang="en-US"/>
              <a:t>Click To Edit Master Title Style</a:t>
            </a:r>
          </a:p>
        </p:txBody>
      </p:sp>
      <p:sp>
        <p:nvSpPr>
          <p:cNvPr id="1290248" name="Rectangle 8"/>
          <p:cNvSpPr>
            <a:spLocks noGrp="1" noChangeArrowheads="1"/>
          </p:cNvSpPr>
          <p:nvPr>
            <p:ph type="subTitle" idx="1"/>
          </p:nvPr>
        </p:nvSpPr>
        <p:spPr>
          <a:xfrm>
            <a:off x="311150" y="4672013"/>
            <a:ext cx="4103688" cy="658812"/>
          </a:xfrm>
          <a:ln/>
        </p:spPr>
        <p:txBody>
          <a:bodyPr/>
          <a:lstStyle>
            <a:lvl1pPr marL="0" indent="0">
              <a:lnSpc>
                <a:spcPct val="90000"/>
              </a:lnSpc>
              <a:buFont typeface="Wingdings" pitchFamily="2" charset="2"/>
              <a:buNone/>
              <a:defRPr sz="2000" b="1">
                <a:solidFill>
                  <a:schemeClr val="bg2"/>
                </a:solidFill>
              </a:defRPr>
            </a:lvl1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5925" y="798513"/>
            <a:ext cx="2035175" cy="47879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5638" y="798513"/>
            <a:ext cx="5957887" cy="4787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55638" y="798513"/>
            <a:ext cx="8145462" cy="8382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55638" y="2014538"/>
            <a:ext cx="7940675" cy="3571875"/>
          </a:xfrm>
        </p:spPr>
        <p:txBody>
          <a:bodyPr/>
          <a:lstStyle/>
          <a:p>
            <a:pPr lvl="0"/>
            <a:endParaRPr lang="en-US" noProof="0" dirty="0" smtClean="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descr="PPt_4face_021208.jpg"/>
          <p:cNvPicPr>
            <a:picLocks noChangeAspect="1"/>
          </p:cNvPicPr>
          <p:nvPr/>
        </p:nvPicPr>
        <p:blipFill>
          <a:blip r:embed="rId2" cstate="print"/>
          <a:srcRect/>
          <a:stretch>
            <a:fillRect/>
          </a:stretch>
        </p:blipFill>
        <p:spPr bwMode="auto">
          <a:xfrm>
            <a:off x="0" y="1911350"/>
            <a:ext cx="9144000" cy="2432050"/>
          </a:xfrm>
          <a:prstGeom prst="rect">
            <a:avLst/>
          </a:prstGeom>
          <a:noFill/>
          <a:ln w="9525">
            <a:noFill/>
            <a:miter lim="800000"/>
            <a:headEnd/>
            <a:tailEnd/>
          </a:ln>
        </p:spPr>
      </p:pic>
      <p:sp>
        <p:nvSpPr>
          <p:cNvPr id="5" name="Rectangle 278"/>
          <p:cNvSpPr>
            <a:spLocks noChangeArrowheads="1"/>
          </p:cNvSpPr>
          <p:nvPr/>
        </p:nvSpPr>
        <p:spPr bwMode="auto">
          <a:xfrm>
            <a:off x="4498975" y="6672263"/>
            <a:ext cx="2022475" cy="188912"/>
          </a:xfrm>
          <a:prstGeom prst="rect">
            <a:avLst/>
          </a:prstGeom>
          <a:noFill/>
          <a:ln w="9525">
            <a:noFill/>
            <a:miter lim="800000"/>
            <a:headEnd/>
            <a:tailEnd/>
          </a:ln>
        </p:spPr>
        <p:txBody>
          <a:bodyPr wrap="none" lIns="82124" tIns="41061" rIns="82124" bIns="41061" anchor="b" anchorCtr="1">
            <a:spAutoFit/>
          </a:bodyPr>
          <a:lstStyle/>
          <a:p>
            <a:pPr algn="l" defTabSz="814388">
              <a:lnSpc>
                <a:spcPct val="100000"/>
              </a:lnSpc>
              <a:defRPr/>
            </a:pPr>
            <a:r>
              <a:rPr lang="en-US" sz="700" dirty="0">
                <a:solidFill>
                  <a:srgbClr val="D3D3D3"/>
                </a:solidFill>
              </a:rPr>
              <a:t>© 2008 Cisco Systems, Inc. All rights reserved.</a:t>
            </a:r>
          </a:p>
        </p:txBody>
      </p:sp>
      <p:sp>
        <p:nvSpPr>
          <p:cNvPr id="6" name="Rectangle 279"/>
          <p:cNvSpPr>
            <a:spLocks noChangeArrowheads="1"/>
          </p:cNvSpPr>
          <p:nvPr/>
        </p:nvSpPr>
        <p:spPr bwMode="auto">
          <a:xfrm>
            <a:off x="6896100" y="6672263"/>
            <a:ext cx="877888" cy="188912"/>
          </a:xfrm>
          <a:prstGeom prst="rect">
            <a:avLst/>
          </a:prstGeom>
          <a:noFill/>
          <a:ln w="9525">
            <a:noFill/>
            <a:miter lim="800000"/>
            <a:headEnd/>
            <a:tailEnd/>
          </a:ln>
        </p:spPr>
        <p:txBody>
          <a:bodyPr wrap="none" lIns="82124" tIns="41061" rIns="82124" bIns="41061" anchor="b">
            <a:spAutoFit/>
          </a:bodyPr>
          <a:lstStyle/>
          <a:p>
            <a:pPr algn="r" defTabSz="814388">
              <a:lnSpc>
                <a:spcPct val="100000"/>
              </a:lnSpc>
              <a:defRPr/>
            </a:pPr>
            <a:r>
              <a:rPr lang="en-US" sz="700" dirty="0">
                <a:solidFill>
                  <a:srgbClr val="D3D3D3"/>
                </a:solidFill>
              </a:rPr>
              <a:t>Cisco Confidential</a:t>
            </a:r>
          </a:p>
        </p:txBody>
      </p:sp>
      <p:sp>
        <p:nvSpPr>
          <p:cNvPr id="7" name="Rectangle 280"/>
          <p:cNvSpPr>
            <a:spLocks noChangeArrowheads="1"/>
          </p:cNvSpPr>
          <p:nvPr/>
        </p:nvSpPr>
        <p:spPr bwMode="auto">
          <a:xfrm>
            <a:off x="193675" y="6672263"/>
            <a:ext cx="962025" cy="188912"/>
          </a:xfrm>
          <a:prstGeom prst="rect">
            <a:avLst/>
          </a:prstGeom>
          <a:noFill/>
          <a:ln w="9525">
            <a:noFill/>
            <a:miter lim="800000"/>
            <a:headEnd/>
            <a:tailEnd/>
          </a:ln>
        </p:spPr>
        <p:txBody>
          <a:bodyPr lIns="82124" tIns="41061" rIns="82124" bIns="41061" anchor="b">
            <a:spAutoFit/>
          </a:bodyPr>
          <a:lstStyle/>
          <a:p>
            <a:pPr algn="l" defTabSz="814388">
              <a:lnSpc>
                <a:spcPct val="100000"/>
              </a:lnSpc>
              <a:defRPr/>
            </a:pPr>
            <a:r>
              <a:rPr lang="en-US" sz="700" dirty="0">
                <a:solidFill>
                  <a:srgbClr val="D3D3D3"/>
                </a:solidFill>
              </a:rPr>
              <a:t>Presentation_ID</a:t>
            </a:r>
          </a:p>
        </p:txBody>
      </p:sp>
      <p:sp>
        <p:nvSpPr>
          <p:cNvPr id="8" name="Rectangle 281"/>
          <p:cNvSpPr>
            <a:spLocks noChangeArrowheads="1"/>
          </p:cNvSpPr>
          <p:nvPr/>
        </p:nvSpPr>
        <p:spPr bwMode="auto">
          <a:xfrm>
            <a:off x="8596313" y="6626225"/>
            <a:ext cx="320675" cy="234950"/>
          </a:xfrm>
          <a:prstGeom prst="rect">
            <a:avLst/>
          </a:prstGeom>
          <a:noFill/>
          <a:ln w="9525" algn="ctr">
            <a:noFill/>
            <a:miter lim="800000"/>
            <a:headEnd/>
            <a:tailEnd/>
          </a:ln>
        </p:spPr>
        <p:txBody>
          <a:bodyPr wrap="none" lIns="82124" tIns="41061" rIns="82124" bIns="41061" anchor="b">
            <a:spAutoFit/>
          </a:bodyPr>
          <a:lstStyle/>
          <a:p>
            <a:pPr algn="r" defTabSz="814388">
              <a:lnSpc>
                <a:spcPct val="100000"/>
              </a:lnSpc>
              <a:defRPr/>
            </a:pPr>
            <a:fld id="{68B39EAB-15C0-47DB-80CA-636A5D3D8FC3}" type="slidenum">
              <a:rPr lang="en-US" sz="1000">
                <a:solidFill>
                  <a:srgbClr val="D3D3D3"/>
                </a:solidFill>
              </a:rPr>
              <a:pPr algn="r" defTabSz="814388">
                <a:lnSpc>
                  <a:spcPct val="100000"/>
                </a:lnSpc>
                <a:defRPr/>
              </a:pPr>
              <a:t>‹#›</a:t>
            </a:fld>
            <a:endParaRPr lang="en-US" sz="1000" dirty="0">
              <a:solidFill>
                <a:srgbClr val="D3D3D3"/>
              </a:solidFill>
            </a:endParaRPr>
          </a:p>
        </p:txBody>
      </p:sp>
      <p:pic>
        <p:nvPicPr>
          <p:cNvPr id="9" name="Picture 331" descr="Cisco_NewLogo"/>
          <p:cNvPicPr>
            <a:picLocks noChangeAspect="1" noChangeArrowheads="1"/>
          </p:cNvPicPr>
          <p:nvPr/>
        </p:nvPicPr>
        <p:blipFill>
          <a:blip r:embed="rId3" cstate="print"/>
          <a:srcRect/>
          <a:stretch>
            <a:fillRect/>
          </a:stretch>
        </p:blipFill>
        <p:spPr bwMode="auto">
          <a:xfrm>
            <a:off x="5483225" y="5940425"/>
            <a:ext cx="3354388" cy="474663"/>
          </a:xfrm>
          <a:prstGeom prst="rect">
            <a:avLst/>
          </a:prstGeom>
          <a:noFill/>
          <a:ln w="9525">
            <a:noFill/>
            <a:miter lim="800000"/>
            <a:headEnd/>
            <a:tailEnd/>
          </a:ln>
        </p:spPr>
      </p:pic>
      <p:pic>
        <p:nvPicPr>
          <p:cNvPr id="10" name="Picture 333" descr="Cisco"/>
          <p:cNvPicPr>
            <a:picLocks noChangeAspect="1" noChangeArrowheads="1"/>
          </p:cNvPicPr>
          <p:nvPr/>
        </p:nvPicPr>
        <p:blipFill>
          <a:blip r:embed="rId4" cstate="print"/>
          <a:srcRect/>
          <a:stretch>
            <a:fillRect/>
          </a:stretch>
        </p:blipFill>
        <p:spPr bwMode="auto">
          <a:xfrm>
            <a:off x="246063" y="119063"/>
            <a:ext cx="1171575" cy="904875"/>
          </a:xfrm>
          <a:prstGeom prst="rect">
            <a:avLst/>
          </a:prstGeom>
          <a:noFill/>
          <a:ln w="9525">
            <a:noFill/>
            <a:miter lim="800000"/>
            <a:headEnd/>
            <a:tailEnd/>
          </a:ln>
        </p:spPr>
      </p:pic>
      <p:sp>
        <p:nvSpPr>
          <p:cNvPr id="369873" name="Rectangle 209"/>
          <p:cNvSpPr>
            <a:spLocks noGrp="1" noChangeArrowheads="1"/>
          </p:cNvSpPr>
          <p:nvPr>
            <p:ph type="ctrTitle"/>
          </p:nvPr>
        </p:nvSpPr>
        <p:spPr bwMode="white">
          <a:xfrm>
            <a:off x="311150" y="2671763"/>
            <a:ext cx="3768725" cy="830262"/>
          </a:xfrm>
          <a:ln/>
        </p:spPr>
        <p:txBody>
          <a:bodyPr anchor="ctr"/>
          <a:lstStyle>
            <a:lvl1pPr>
              <a:defRPr sz="3000" b="0">
                <a:solidFill>
                  <a:srgbClr val="FFFFFF"/>
                </a:solidFill>
              </a:defRPr>
            </a:lvl1pPr>
          </a:lstStyle>
          <a:p>
            <a:r>
              <a:rPr lang="en-US" smtClean="0"/>
              <a:t>Click to edit Master title style</a:t>
            </a:r>
            <a:endParaRPr lang="en-US"/>
          </a:p>
        </p:txBody>
      </p:sp>
      <p:sp>
        <p:nvSpPr>
          <p:cNvPr id="369874" name="Rectangle 210"/>
          <p:cNvSpPr>
            <a:spLocks noGrp="1" noChangeArrowheads="1"/>
          </p:cNvSpPr>
          <p:nvPr>
            <p:ph type="subTitle" idx="1"/>
          </p:nvPr>
        </p:nvSpPr>
        <p:spPr>
          <a:xfrm>
            <a:off x="311150" y="4672013"/>
            <a:ext cx="4103688" cy="658812"/>
          </a:xfrm>
          <a:ln/>
        </p:spPr>
        <p:txBody>
          <a:bodyPr/>
          <a:lstStyle>
            <a:lvl1pPr marL="0" indent="0">
              <a:lnSpc>
                <a:spcPct val="90000"/>
              </a:lnSpc>
              <a:buFont typeface="Wingdings" pitchFamily="2" charset="2"/>
              <a:buNone/>
              <a:defRPr sz="2000" b="1">
                <a:solidFill>
                  <a:schemeClr val="bg2"/>
                </a:solidFill>
              </a:defRPr>
            </a:lvl1pPr>
          </a:lstStyle>
          <a:p>
            <a:r>
              <a:rPr lang="en-US" smtClean="0"/>
              <a:t>Click to edit Master subtitle style</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5638" y="2014538"/>
            <a:ext cx="3894137" cy="3571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02175" y="2014538"/>
            <a:ext cx="3894138" cy="3571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5925" y="798513"/>
            <a:ext cx="2035175" cy="47879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5638" y="798513"/>
            <a:ext cx="5957887" cy="4787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5638" y="2014538"/>
            <a:ext cx="3894137" cy="3571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02175" y="2014538"/>
            <a:ext cx="3894138" cy="3571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5.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55638" y="798513"/>
            <a:ext cx="8145462" cy="838200"/>
          </a:xfrm>
          <a:prstGeom prst="rect">
            <a:avLst/>
          </a:prstGeom>
          <a:noFill/>
          <a:ln w="9525" algn="ctr">
            <a:noFill/>
            <a:miter lim="800000"/>
            <a:headEnd/>
            <a:tailEnd/>
          </a:ln>
        </p:spPr>
        <p:txBody>
          <a:bodyPr vert="horz" wrap="square" lIns="82124" tIns="41061" rIns="82124" bIns="41061" numCol="1" anchor="b" anchorCtr="0" compatLnSpc="1">
            <a:prstTxWarp prst="textNoShape">
              <a:avLst/>
            </a:prstTxWarp>
          </a:bodyPr>
          <a:lstStyle/>
          <a:p>
            <a:pPr lvl="0"/>
            <a:r>
              <a:rPr lang="en-US" smtClean="0"/>
              <a:t>Slide Title</a:t>
            </a:r>
          </a:p>
        </p:txBody>
      </p:sp>
      <p:sp>
        <p:nvSpPr>
          <p:cNvPr id="1027" name="Rectangle 4"/>
          <p:cNvSpPr>
            <a:spLocks noChangeArrowheads="1"/>
          </p:cNvSpPr>
          <p:nvPr/>
        </p:nvSpPr>
        <p:spPr bwMode="auto">
          <a:xfrm>
            <a:off x="193675" y="6562725"/>
            <a:ext cx="962025" cy="298450"/>
          </a:xfrm>
          <a:prstGeom prst="rect">
            <a:avLst/>
          </a:prstGeom>
          <a:noFill/>
          <a:ln w="9525">
            <a:noFill/>
            <a:miter lim="800000"/>
            <a:headEnd/>
            <a:tailEnd/>
          </a:ln>
        </p:spPr>
        <p:txBody>
          <a:bodyPr lIns="82124" tIns="41061" rIns="82124" bIns="41061" anchor="b">
            <a:spAutoFit/>
          </a:bodyPr>
          <a:lstStyle/>
          <a:p>
            <a:pPr algn="l" defTabSz="814388">
              <a:lnSpc>
                <a:spcPct val="100000"/>
              </a:lnSpc>
              <a:defRPr/>
            </a:pPr>
            <a:r>
              <a:rPr lang="en-US" sz="700" dirty="0">
                <a:solidFill>
                  <a:srgbClr val="D3D3D3"/>
                </a:solidFill>
              </a:rPr>
              <a:t>ITE PC v4.1</a:t>
            </a:r>
          </a:p>
          <a:p>
            <a:pPr algn="l" defTabSz="814388">
              <a:lnSpc>
                <a:spcPct val="100000"/>
              </a:lnSpc>
              <a:defRPr/>
            </a:pPr>
            <a:r>
              <a:rPr lang="en-US" sz="700" dirty="0">
                <a:solidFill>
                  <a:srgbClr val="D3D3D3"/>
                </a:solidFill>
              </a:rPr>
              <a:t>Chapter 1</a:t>
            </a:r>
          </a:p>
        </p:txBody>
      </p:sp>
      <p:sp>
        <p:nvSpPr>
          <p:cNvPr id="1028" name="Rectangle 5"/>
          <p:cNvSpPr>
            <a:spLocks noChangeArrowheads="1"/>
          </p:cNvSpPr>
          <p:nvPr/>
        </p:nvSpPr>
        <p:spPr bwMode="auto">
          <a:xfrm>
            <a:off x="8596313" y="6626225"/>
            <a:ext cx="320675" cy="234950"/>
          </a:xfrm>
          <a:prstGeom prst="rect">
            <a:avLst/>
          </a:prstGeom>
          <a:noFill/>
          <a:ln w="9525" algn="ctr">
            <a:noFill/>
            <a:miter lim="800000"/>
            <a:headEnd/>
            <a:tailEnd/>
          </a:ln>
        </p:spPr>
        <p:txBody>
          <a:bodyPr wrap="none" lIns="82124" tIns="41061" rIns="82124" bIns="41061" anchor="b">
            <a:spAutoFit/>
          </a:bodyPr>
          <a:lstStyle/>
          <a:p>
            <a:pPr algn="r" defTabSz="814388">
              <a:lnSpc>
                <a:spcPct val="100000"/>
              </a:lnSpc>
              <a:defRPr/>
            </a:pPr>
            <a:fld id="{934F42D9-89E1-4620-9E58-D735D372F12F}" type="slidenum">
              <a:rPr lang="en-US" sz="1000">
                <a:solidFill>
                  <a:srgbClr val="D3D3D3"/>
                </a:solidFill>
              </a:rPr>
              <a:pPr algn="r" defTabSz="814388">
                <a:lnSpc>
                  <a:spcPct val="100000"/>
                </a:lnSpc>
                <a:defRPr/>
              </a:pPr>
              <a:t>‹#›</a:t>
            </a:fld>
            <a:endParaRPr lang="en-US" sz="1000" dirty="0">
              <a:solidFill>
                <a:srgbClr val="D3D3D3"/>
              </a:solidFill>
            </a:endParaRPr>
          </a:p>
        </p:txBody>
      </p:sp>
      <p:sp>
        <p:nvSpPr>
          <p:cNvPr id="1029" name="Rectangle 6"/>
          <p:cNvSpPr>
            <a:spLocks noGrp="1" noChangeArrowheads="1"/>
          </p:cNvSpPr>
          <p:nvPr>
            <p:ph type="body" idx="1"/>
          </p:nvPr>
        </p:nvSpPr>
        <p:spPr bwMode="auto">
          <a:xfrm>
            <a:off x="655638" y="2014538"/>
            <a:ext cx="7940675" cy="3571875"/>
          </a:xfrm>
          <a:prstGeom prst="rect">
            <a:avLst/>
          </a:prstGeom>
          <a:noFill/>
          <a:ln w="9525" algn="ctr">
            <a:noFill/>
            <a:miter lim="800000"/>
            <a:headEnd/>
            <a:tailEnd/>
          </a:ln>
        </p:spPr>
        <p:txBody>
          <a:bodyPr vert="horz" wrap="square" lIns="82124" tIns="41061" rIns="82124" bIns="41061" numCol="1" anchor="t" anchorCtr="0" compatLnSpc="1">
            <a:prstTxWarp prst="textNoShape">
              <a:avLst/>
            </a:prstTxWarp>
          </a:bodyPr>
          <a:lstStyle/>
          <a:p>
            <a:pPr lvl="0"/>
            <a:r>
              <a:rPr lang="en-US" smtClean="0"/>
              <a:t>Body Text</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30" name="Picture 7" descr="PPt_TopBand_Artwork"/>
          <p:cNvPicPr>
            <a:picLocks noChangeAspect="1" noChangeArrowheads="1"/>
          </p:cNvPicPr>
          <p:nvPr/>
        </p:nvPicPr>
        <p:blipFill>
          <a:blip r:embed="rId14" cstate="print"/>
          <a:srcRect/>
          <a:stretch>
            <a:fillRect/>
          </a:stretch>
        </p:blipFill>
        <p:spPr bwMode="auto">
          <a:xfrm>
            <a:off x="0" y="0"/>
            <a:ext cx="9140825" cy="685800"/>
          </a:xfrm>
          <a:prstGeom prst="rect">
            <a:avLst/>
          </a:prstGeom>
          <a:noFill/>
          <a:ln w="9525">
            <a:noFill/>
            <a:miter lim="800000"/>
            <a:headEnd/>
            <a:tailEnd/>
          </a:ln>
        </p:spPr>
      </p:pic>
      <p:sp>
        <p:nvSpPr>
          <p:cNvPr id="1031" name="Rectangle 8"/>
          <p:cNvSpPr>
            <a:spLocks noChangeArrowheads="1"/>
          </p:cNvSpPr>
          <p:nvPr/>
        </p:nvSpPr>
        <p:spPr bwMode="auto">
          <a:xfrm>
            <a:off x="4498975" y="6670675"/>
            <a:ext cx="2347913" cy="190500"/>
          </a:xfrm>
          <a:prstGeom prst="rect">
            <a:avLst/>
          </a:prstGeom>
          <a:noFill/>
          <a:ln w="9525">
            <a:noFill/>
            <a:miter lim="800000"/>
            <a:headEnd/>
            <a:tailEnd/>
          </a:ln>
        </p:spPr>
        <p:txBody>
          <a:bodyPr wrap="none" lIns="82124" tIns="41061" rIns="82124" bIns="41061" anchor="b" anchorCtr="1">
            <a:spAutoFit/>
          </a:bodyPr>
          <a:lstStyle/>
          <a:p>
            <a:pPr algn="l" defTabSz="814388">
              <a:lnSpc>
                <a:spcPct val="100000"/>
              </a:lnSpc>
              <a:defRPr/>
            </a:pPr>
            <a:r>
              <a:rPr lang="en-US" sz="700" dirty="0">
                <a:solidFill>
                  <a:srgbClr val="D3D3D3"/>
                </a:solidFill>
              </a:rPr>
              <a:t>© 2007 – 2010, Cisco Systems, Inc. All rights reserved.</a:t>
            </a:r>
          </a:p>
        </p:txBody>
      </p:sp>
      <p:sp>
        <p:nvSpPr>
          <p:cNvPr id="1032" name="Rectangle 9"/>
          <p:cNvSpPr>
            <a:spLocks noChangeArrowheads="1"/>
          </p:cNvSpPr>
          <p:nvPr/>
        </p:nvSpPr>
        <p:spPr bwMode="auto">
          <a:xfrm>
            <a:off x="7123113" y="6672263"/>
            <a:ext cx="650875" cy="188912"/>
          </a:xfrm>
          <a:prstGeom prst="rect">
            <a:avLst/>
          </a:prstGeom>
          <a:noFill/>
          <a:ln w="9525">
            <a:noFill/>
            <a:miter lim="800000"/>
            <a:headEnd/>
            <a:tailEnd/>
          </a:ln>
        </p:spPr>
        <p:txBody>
          <a:bodyPr wrap="none" lIns="82124" tIns="41061" rIns="82124" bIns="41061" anchor="b">
            <a:spAutoFit/>
          </a:bodyPr>
          <a:lstStyle/>
          <a:p>
            <a:pPr algn="r" defTabSz="814388">
              <a:lnSpc>
                <a:spcPct val="100000"/>
              </a:lnSpc>
              <a:defRPr/>
            </a:pPr>
            <a:r>
              <a:rPr lang="en-US" sz="700" dirty="0">
                <a:solidFill>
                  <a:srgbClr val="D3D3D3"/>
                </a:solidFill>
              </a:rPr>
              <a:t>Cisco Public</a:t>
            </a:r>
          </a:p>
        </p:txBody>
      </p:sp>
    </p:spTree>
  </p:cSld>
  <p:clrMap bg1="lt1" tx1="dk1" bg2="lt2" tx2="dk2" accent1="accent1" accent2="accent2" accent3="accent3" accent4="accent4" accent5="accent5" accent6="accent6" hlink="hlink" folHlink="folHlink"/>
  <p:sldLayoutIdLst>
    <p:sldLayoutId id="2147484530" r:id="rId1"/>
    <p:sldLayoutId id="2147484509" r:id="rId2"/>
    <p:sldLayoutId id="2147484510" r:id="rId3"/>
    <p:sldLayoutId id="2147484511" r:id="rId4"/>
    <p:sldLayoutId id="2147484512" r:id="rId5"/>
    <p:sldLayoutId id="2147484513" r:id="rId6"/>
    <p:sldLayoutId id="2147484514" r:id="rId7"/>
    <p:sldLayoutId id="2147484515" r:id="rId8"/>
    <p:sldLayoutId id="2147484516" r:id="rId9"/>
    <p:sldLayoutId id="2147484517" r:id="rId10"/>
    <p:sldLayoutId id="2147484518" r:id="rId11"/>
    <p:sldLayoutId id="2147484519" r:id="rId12"/>
  </p:sldLayoutIdLst>
  <p:timing>
    <p:tnLst>
      <p:par>
        <p:cTn id="1" dur="indefinite" restart="never" nodeType="tmRoot"/>
      </p:par>
    </p:tnLst>
  </p:timing>
  <p:txStyles>
    <p:titleStyle>
      <a:lvl1pPr algn="l" defTabSz="814388" rtl="0" eaLnBrk="0" fontAlgn="base" hangingPunct="0">
        <a:lnSpc>
          <a:spcPct val="90000"/>
        </a:lnSpc>
        <a:spcBef>
          <a:spcPct val="0"/>
        </a:spcBef>
        <a:spcAft>
          <a:spcPct val="0"/>
        </a:spcAft>
        <a:defRPr sz="3200" b="1">
          <a:solidFill>
            <a:srgbClr val="708CA1"/>
          </a:solidFill>
          <a:latin typeface="+mj-lt"/>
          <a:ea typeface="+mj-ea"/>
          <a:cs typeface="+mj-cs"/>
        </a:defRPr>
      </a:lvl1pPr>
      <a:lvl2pPr algn="l" defTabSz="814388" rtl="0" eaLnBrk="0" fontAlgn="base" hangingPunct="0">
        <a:lnSpc>
          <a:spcPct val="90000"/>
        </a:lnSpc>
        <a:spcBef>
          <a:spcPct val="0"/>
        </a:spcBef>
        <a:spcAft>
          <a:spcPct val="0"/>
        </a:spcAft>
        <a:defRPr sz="3200" b="1">
          <a:solidFill>
            <a:srgbClr val="708CA1"/>
          </a:solidFill>
          <a:latin typeface="Arial" charset="0"/>
        </a:defRPr>
      </a:lvl2pPr>
      <a:lvl3pPr algn="l" defTabSz="814388" rtl="0" eaLnBrk="0" fontAlgn="base" hangingPunct="0">
        <a:lnSpc>
          <a:spcPct val="90000"/>
        </a:lnSpc>
        <a:spcBef>
          <a:spcPct val="0"/>
        </a:spcBef>
        <a:spcAft>
          <a:spcPct val="0"/>
        </a:spcAft>
        <a:defRPr sz="3200" b="1">
          <a:solidFill>
            <a:srgbClr val="708CA1"/>
          </a:solidFill>
          <a:latin typeface="Arial" charset="0"/>
        </a:defRPr>
      </a:lvl3pPr>
      <a:lvl4pPr algn="l" defTabSz="814388" rtl="0" eaLnBrk="0" fontAlgn="base" hangingPunct="0">
        <a:lnSpc>
          <a:spcPct val="90000"/>
        </a:lnSpc>
        <a:spcBef>
          <a:spcPct val="0"/>
        </a:spcBef>
        <a:spcAft>
          <a:spcPct val="0"/>
        </a:spcAft>
        <a:defRPr sz="3200" b="1">
          <a:solidFill>
            <a:srgbClr val="708CA1"/>
          </a:solidFill>
          <a:latin typeface="Arial" charset="0"/>
        </a:defRPr>
      </a:lvl4pPr>
      <a:lvl5pPr algn="l" defTabSz="814388" rtl="0" eaLnBrk="0" fontAlgn="base" hangingPunct="0">
        <a:lnSpc>
          <a:spcPct val="90000"/>
        </a:lnSpc>
        <a:spcBef>
          <a:spcPct val="0"/>
        </a:spcBef>
        <a:spcAft>
          <a:spcPct val="0"/>
        </a:spcAft>
        <a:defRPr sz="3200" b="1">
          <a:solidFill>
            <a:srgbClr val="708CA1"/>
          </a:solidFill>
          <a:latin typeface="Arial" charset="0"/>
        </a:defRPr>
      </a:lvl5pPr>
      <a:lvl6pPr marL="457200" algn="l" defTabSz="814388" rtl="0" fontAlgn="base">
        <a:lnSpc>
          <a:spcPct val="90000"/>
        </a:lnSpc>
        <a:spcBef>
          <a:spcPct val="0"/>
        </a:spcBef>
        <a:spcAft>
          <a:spcPct val="0"/>
        </a:spcAft>
        <a:defRPr sz="3200" b="1">
          <a:solidFill>
            <a:srgbClr val="708CA1"/>
          </a:solidFill>
          <a:latin typeface="Arial" charset="0"/>
        </a:defRPr>
      </a:lvl6pPr>
      <a:lvl7pPr marL="914400" algn="l" defTabSz="814388" rtl="0" fontAlgn="base">
        <a:lnSpc>
          <a:spcPct val="90000"/>
        </a:lnSpc>
        <a:spcBef>
          <a:spcPct val="0"/>
        </a:spcBef>
        <a:spcAft>
          <a:spcPct val="0"/>
        </a:spcAft>
        <a:defRPr sz="3200" b="1">
          <a:solidFill>
            <a:srgbClr val="708CA1"/>
          </a:solidFill>
          <a:latin typeface="Arial" charset="0"/>
        </a:defRPr>
      </a:lvl7pPr>
      <a:lvl8pPr marL="1371600" algn="l" defTabSz="814388" rtl="0" fontAlgn="base">
        <a:lnSpc>
          <a:spcPct val="90000"/>
        </a:lnSpc>
        <a:spcBef>
          <a:spcPct val="0"/>
        </a:spcBef>
        <a:spcAft>
          <a:spcPct val="0"/>
        </a:spcAft>
        <a:defRPr sz="3200" b="1">
          <a:solidFill>
            <a:srgbClr val="708CA1"/>
          </a:solidFill>
          <a:latin typeface="Arial" charset="0"/>
        </a:defRPr>
      </a:lvl8pPr>
      <a:lvl9pPr marL="1828800" algn="l" defTabSz="814388" rtl="0" fontAlgn="base">
        <a:lnSpc>
          <a:spcPct val="90000"/>
        </a:lnSpc>
        <a:spcBef>
          <a:spcPct val="0"/>
        </a:spcBef>
        <a:spcAft>
          <a:spcPct val="0"/>
        </a:spcAft>
        <a:defRPr sz="3200" b="1">
          <a:solidFill>
            <a:srgbClr val="708CA1"/>
          </a:solidFill>
          <a:latin typeface="Arial" charset="0"/>
        </a:defRPr>
      </a:lvl9pPr>
    </p:titleStyle>
    <p:bodyStyle>
      <a:lvl1pPr marL="236538" indent="-236538" algn="l" defTabSz="814388" rtl="0" eaLnBrk="0" fontAlgn="base" hangingPunct="0">
        <a:lnSpc>
          <a:spcPct val="95000"/>
        </a:lnSpc>
        <a:spcBef>
          <a:spcPct val="50000"/>
        </a:spcBef>
        <a:spcAft>
          <a:spcPct val="0"/>
        </a:spcAft>
        <a:buClr>
          <a:srgbClr val="708CA1"/>
        </a:buClr>
        <a:buFont typeface="Wingdings" pitchFamily="2" charset="2"/>
        <a:buChar char="§"/>
        <a:defRPr sz="2400">
          <a:solidFill>
            <a:schemeClr val="tx1"/>
          </a:solidFill>
          <a:latin typeface="+mn-lt"/>
          <a:ea typeface="+mn-ea"/>
          <a:cs typeface="+mn-cs"/>
        </a:defRPr>
      </a:lvl1pPr>
      <a:lvl2pPr marL="574675" indent="-117475" algn="l" defTabSz="814388" rtl="0" eaLnBrk="0" fontAlgn="base" hangingPunct="0">
        <a:lnSpc>
          <a:spcPct val="95000"/>
        </a:lnSpc>
        <a:spcBef>
          <a:spcPct val="35000"/>
        </a:spcBef>
        <a:spcAft>
          <a:spcPct val="0"/>
        </a:spcAft>
        <a:buClr>
          <a:srgbClr val="708CA1"/>
        </a:buClr>
        <a:defRPr sz="2000">
          <a:solidFill>
            <a:schemeClr val="tx1"/>
          </a:solidFill>
          <a:latin typeface="+mn-lt"/>
        </a:defRPr>
      </a:lvl2pPr>
      <a:lvl3pPr marL="914400" algn="l" defTabSz="814388" rtl="0" eaLnBrk="0" fontAlgn="base" hangingPunct="0">
        <a:lnSpc>
          <a:spcPct val="95000"/>
        </a:lnSpc>
        <a:spcBef>
          <a:spcPct val="35000"/>
        </a:spcBef>
        <a:spcAft>
          <a:spcPct val="0"/>
        </a:spcAft>
        <a:buClr>
          <a:srgbClr val="708CA1"/>
        </a:buClr>
        <a:defRPr sz="2000">
          <a:solidFill>
            <a:schemeClr val="tx1"/>
          </a:solidFill>
          <a:latin typeface="+mn-lt"/>
        </a:defRPr>
      </a:lvl3pPr>
      <a:lvl4pPr marL="1254125" indent="117475" algn="l" defTabSz="814388" rtl="0" eaLnBrk="0" fontAlgn="base" hangingPunct="0">
        <a:lnSpc>
          <a:spcPct val="95000"/>
        </a:lnSpc>
        <a:spcBef>
          <a:spcPct val="35000"/>
        </a:spcBef>
        <a:spcAft>
          <a:spcPct val="0"/>
        </a:spcAft>
        <a:buClr>
          <a:srgbClr val="708CA1"/>
        </a:buClr>
        <a:defRPr sz="2000">
          <a:solidFill>
            <a:schemeClr val="tx1"/>
          </a:solidFill>
          <a:latin typeface="+mn-lt"/>
        </a:defRPr>
      </a:lvl4pPr>
      <a:lvl5pPr marL="1604963" indent="223838" algn="l" defTabSz="814388" rtl="0" eaLnBrk="0" fontAlgn="base" hangingPunct="0">
        <a:lnSpc>
          <a:spcPct val="95000"/>
        </a:lnSpc>
        <a:spcBef>
          <a:spcPct val="35000"/>
        </a:spcBef>
        <a:spcAft>
          <a:spcPct val="0"/>
        </a:spcAft>
        <a:buClr>
          <a:srgbClr val="708CA1"/>
        </a:buClr>
        <a:defRPr sz="2000">
          <a:solidFill>
            <a:schemeClr val="tx1"/>
          </a:solidFill>
          <a:latin typeface="+mn-lt"/>
        </a:defRPr>
      </a:lvl5pPr>
      <a:lvl6pPr marL="2062163" algn="l" defTabSz="814388" rtl="0" eaLnBrk="0" fontAlgn="base" hangingPunct="0">
        <a:lnSpc>
          <a:spcPct val="95000"/>
        </a:lnSpc>
        <a:spcBef>
          <a:spcPct val="35000"/>
        </a:spcBef>
        <a:spcAft>
          <a:spcPct val="0"/>
        </a:spcAft>
        <a:buClr>
          <a:srgbClr val="708CA1"/>
        </a:buClr>
        <a:defRPr sz="2000">
          <a:solidFill>
            <a:schemeClr val="tx1"/>
          </a:solidFill>
          <a:latin typeface="+mn-lt"/>
        </a:defRPr>
      </a:lvl6pPr>
      <a:lvl7pPr marL="2519363" algn="l" defTabSz="814388" rtl="0" eaLnBrk="0" fontAlgn="base" hangingPunct="0">
        <a:lnSpc>
          <a:spcPct val="95000"/>
        </a:lnSpc>
        <a:spcBef>
          <a:spcPct val="35000"/>
        </a:spcBef>
        <a:spcAft>
          <a:spcPct val="0"/>
        </a:spcAft>
        <a:buClr>
          <a:srgbClr val="708CA1"/>
        </a:buClr>
        <a:defRPr sz="2000">
          <a:solidFill>
            <a:schemeClr val="tx1"/>
          </a:solidFill>
          <a:latin typeface="+mn-lt"/>
        </a:defRPr>
      </a:lvl7pPr>
      <a:lvl8pPr marL="2976563" algn="l" defTabSz="814388" rtl="0" eaLnBrk="0" fontAlgn="base" hangingPunct="0">
        <a:lnSpc>
          <a:spcPct val="95000"/>
        </a:lnSpc>
        <a:spcBef>
          <a:spcPct val="35000"/>
        </a:spcBef>
        <a:spcAft>
          <a:spcPct val="0"/>
        </a:spcAft>
        <a:buClr>
          <a:srgbClr val="708CA1"/>
        </a:buClr>
        <a:defRPr sz="2000">
          <a:solidFill>
            <a:schemeClr val="tx1"/>
          </a:solidFill>
          <a:latin typeface="+mn-lt"/>
        </a:defRPr>
      </a:lvl8pPr>
      <a:lvl9pPr marL="3433763" algn="l" defTabSz="814388" rtl="0" eaLnBrk="0" fontAlgn="base" hangingPunct="0">
        <a:lnSpc>
          <a:spcPct val="95000"/>
        </a:lnSpc>
        <a:spcBef>
          <a:spcPct val="35000"/>
        </a:spcBef>
        <a:spcAft>
          <a:spcPct val="0"/>
        </a:spcAft>
        <a:buClr>
          <a:srgbClr val="708CA1"/>
        </a:buCl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6146"/>
          <p:cNvSpPr>
            <a:spLocks noGrp="1" noChangeArrowheads="1"/>
          </p:cNvSpPr>
          <p:nvPr>
            <p:ph type="title"/>
          </p:nvPr>
        </p:nvSpPr>
        <p:spPr bwMode="auto">
          <a:xfrm>
            <a:off x="655638" y="798513"/>
            <a:ext cx="8145462" cy="838200"/>
          </a:xfrm>
          <a:prstGeom prst="rect">
            <a:avLst/>
          </a:prstGeom>
          <a:noFill/>
          <a:ln w="9525" algn="ctr">
            <a:noFill/>
            <a:miter lim="800000"/>
            <a:headEnd/>
            <a:tailEnd/>
          </a:ln>
        </p:spPr>
        <p:txBody>
          <a:bodyPr vert="horz" wrap="square" lIns="82124" tIns="41061" rIns="82124" bIns="41061" numCol="1" anchor="b" anchorCtr="0" compatLnSpc="1">
            <a:prstTxWarp prst="textNoShape">
              <a:avLst/>
            </a:prstTxWarp>
          </a:bodyPr>
          <a:lstStyle/>
          <a:p>
            <a:pPr lvl="0"/>
            <a:r>
              <a:rPr lang="en-US" smtClean="0"/>
              <a:t>Slide Title</a:t>
            </a:r>
          </a:p>
        </p:txBody>
      </p:sp>
      <p:sp>
        <p:nvSpPr>
          <p:cNvPr id="2051" name="Rectangle 6281"/>
          <p:cNvSpPr>
            <a:spLocks noChangeArrowheads="1"/>
          </p:cNvSpPr>
          <p:nvPr/>
        </p:nvSpPr>
        <p:spPr bwMode="auto">
          <a:xfrm>
            <a:off x="193675" y="6672263"/>
            <a:ext cx="962025" cy="188912"/>
          </a:xfrm>
          <a:prstGeom prst="rect">
            <a:avLst/>
          </a:prstGeom>
          <a:noFill/>
          <a:ln w="9525">
            <a:noFill/>
            <a:miter lim="800000"/>
            <a:headEnd/>
            <a:tailEnd/>
          </a:ln>
        </p:spPr>
        <p:txBody>
          <a:bodyPr lIns="82124" tIns="41061" rIns="82124" bIns="41061" anchor="b">
            <a:spAutoFit/>
          </a:bodyPr>
          <a:lstStyle/>
          <a:p>
            <a:pPr algn="l" defTabSz="814388">
              <a:lnSpc>
                <a:spcPct val="100000"/>
              </a:lnSpc>
              <a:defRPr/>
            </a:pPr>
            <a:r>
              <a:rPr lang="en-US" sz="700" dirty="0">
                <a:solidFill>
                  <a:srgbClr val="D3D3D3"/>
                </a:solidFill>
              </a:rPr>
              <a:t>Presentation_ID</a:t>
            </a:r>
          </a:p>
        </p:txBody>
      </p:sp>
      <p:sp>
        <p:nvSpPr>
          <p:cNvPr id="2052" name="Rectangle 6282"/>
          <p:cNvSpPr>
            <a:spLocks noChangeArrowheads="1"/>
          </p:cNvSpPr>
          <p:nvPr/>
        </p:nvSpPr>
        <p:spPr bwMode="auto">
          <a:xfrm>
            <a:off x="8596313" y="6626225"/>
            <a:ext cx="320675" cy="234950"/>
          </a:xfrm>
          <a:prstGeom prst="rect">
            <a:avLst/>
          </a:prstGeom>
          <a:noFill/>
          <a:ln w="9525" algn="ctr">
            <a:noFill/>
            <a:miter lim="800000"/>
            <a:headEnd/>
            <a:tailEnd/>
          </a:ln>
        </p:spPr>
        <p:txBody>
          <a:bodyPr wrap="none" lIns="82124" tIns="41061" rIns="82124" bIns="41061" anchor="b">
            <a:spAutoFit/>
          </a:bodyPr>
          <a:lstStyle/>
          <a:p>
            <a:pPr algn="r" defTabSz="814388">
              <a:lnSpc>
                <a:spcPct val="100000"/>
              </a:lnSpc>
              <a:defRPr/>
            </a:pPr>
            <a:fld id="{9C83DDDE-9DCD-477B-857E-9601FF96A69C}" type="slidenum">
              <a:rPr lang="en-US" sz="1000">
                <a:solidFill>
                  <a:srgbClr val="D3D3D3"/>
                </a:solidFill>
              </a:rPr>
              <a:pPr algn="r" defTabSz="814388">
                <a:lnSpc>
                  <a:spcPct val="100000"/>
                </a:lnSpc>
                <a:defRPr/>
              </a:pPr>
              <a:t>‹#›</a:t>
            </a:fld>
            <a:endParaRPr lang="en-US" sz="1000" dirty="0">
              <a:solidFill>
                <a:srgbClr val="D3D3D3"/>
              </a:solidFill>
            </a:endParaRPr>
          </a:p>
        </p:txBody>
      </p:sp>
      <p:sp>
        <p:nvSpPr>
          <p:cNvPr id="2053" name="Rectangle 6284"/>
          <p:cNvSpPr>
            <a:spLocks noGrp="1" noChangeArrowheads="1"/>
          </p:cNvSpPr>
          <p:nvPr>
            <p:ph type="body" idx="1"/>
          </p:nvPr>
        </p:nvSpPr>
        <p:spPr bwMode="auto">
          <a:xfrm>
            <a:off x="655638" y="2014538"/>
            <a:ext cx="7940675" cy="3571875"/>
          </a:xfrm>
          <a:prstGeom prst="rect">
            <a:avLst/>
          </a:prstGeom>
          <a:noFill/>
          <a:ln w="9525" algn="ctr">
            <a:noFill/>
            <a:miter lim="800000"/>
            <a:headEnd/>
            <a:tailEnd/>
          </a:ln>
        </p:spPr>
        <p:txBody>
          <a:bodyPr vert="horz" wrap="square" lIns="82124" tIns="41061" rIns="82124" bIns="41061" numCol="1" anchor="t" anchorCtr="0" compatLnSpc="1">
            <a:prstTxWarp prst="textNoShape">
              <a:avLst/>
            </a:prstTxWarp>
          </a:bodyPr>
          <a:lstStyle/>
          <a:p>
            <a:pPr lvl="0"/>
            <a:r>
              <a:rPr lang="en-US" smtClean="0"/>
              <a:t>Body Text</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54" name="Rectangle 6312"/>
          <p:cNvSpPr>
            <a:spLocks noChangeArrowheads="1"/>
          </p:cNvSpPr>
          <p:nvPr/>
        </p:nvSpPr>
        <p:spPr bwMode="auto">
          <a:xfrm>
            <a:off x="4498975" y="6672263"/>
            <a:ext cx="2022475" cy="188912"/>
          </a:xfrm>
          <a:prstGeom prst="rect">
            <a:avLst/>
          </a:prstGeom>
          <a:noFill/>
          <a:ln w="9525">
            <a:noFill/>
            <a:miter lim="800000"/>
            <a:headEnd/>
            <a:tailEnd/>
          </a:ln>
        </p:spPr>
        <p:txBody>
          <a:bodyPr wrap="none" lIns="82124" tIns="41061" rIns="82124" bIns="41061" anchor="b" anchorCtr="1">
            <a:spAutoFit/>
          </a:bodyPr>
          <a:lstStyle/>
          <a:p>
            <a:pPr algn="l" defTabSz="814388">
              <a:lnSpc>
                <a:spcPct val="100000"/>
              </a:lnSpc>
              <a:defRPr/>
            </a:pPr>
            <a:r>
              <a:rPr lang="en-US" sz="700" dirty="0">
                <a:solidFill>
                  <a:srgbClr val="D3D3D3"/>
                </a:solidFill>
              </a:rPr>
              <a:t>© 2008 Cisco Systems, Inc. All rights reserved.</a:t>
            </a:r>
          </a:p>
        </p:txBody>
      </p:sp>
      <p:sp>
        <p:nvSpPr>
          <p:cNvPr id="2055" name="Rectangle 6313"/>
          <p:cNvSpPr>
            <a:spLocks noChangeArrowheads="1"/>
          </p:cNvSpPr>
          <p:nvPr/>
        </p:nvSpPr>
        <p:spPr bwMode="auto">
          <a:xfrm>
            <a:off x="6896100" y="6672263"/>
            <a:ext cx="877888" cy="188912"/>
          </a:xfrm>
          <a:prstGeom prst="rect">
            <a:avLst/>
          </a:prstGeom>
          <a:noFill/>
          <a:ln w="9525">
            <a:noFill/>
            <a:miter lim="800000"/>
            <a:headEnd/>
            <a:tailEnd/>
          </a:ln>
        </p:spPr>
        <p:txBody>
          <a:bodyPr wrap="none" lIns="82124" tIns="41061" rIns="82124" bIns="41061" anchor="b">
            <a:spAutoFit/>
          </a:bodyPr>
          <a:lstStyle/>
          <a:p>
            <a:pPr algn="r" defTabSz="814388">
              <a:lnSpc>
                <a:spcPct val="100000"/>
              </a:lnSpc>
              <a:defRPr/>
            </a:pPr>
            <a:r>
              <a:rPr lang="en-US" sz="700" dirty="0">
                <a:solidFill>
                  <a:srgbClr val="D3D3D3"/>
                </a:solidFill>
              </a:rPr>
              <a:t>Cisco Confidential</a:t>
            </a:r>
          </a:p>
        </p:txBody>
      </p:sp>
      <p:pic>
        <p:nvPicPr>
          <p:cNvPr id="2056" name="Picture 8" descr="Rev08_Cisco_BrandBar10_060408.png"/>
          <p:cNvPicPr>
            <a:picLocks noChangeAspect="1"/>
          </p:cNvPicPr>
          <p:nvPr/>
        </p:nvPicPr>
        <p:blipFill>
          <a:blip r:embed="rId13" cstate="print"/>
          <a:srcRect/>
          <a:stretch>
            <a:fillRect/>
          </a:stretch>
        </p:blipFill>
        <p:spPr bwMode="auto">
          <a:xfrm>
            <a:off x="0" y="0"/>
            <a:ext cx="9144000" cy="34131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531" r:id="rId1"/>
    <p:sldLayoutId id="2147484520" r:id="rId2"/>
    <p:sldLayoutId id="2147484521" r:id="rId3"/>
    <p:sldLayoutId id="2147484522" r:id="rId4"/>
    <p:sldLayoutId id="2147484523" r:id="rId5"/>
    <p:sldLayoutId id="2147484524" r:id="rId6"/>
    <p:sldLayoutId id="2147484525" r:id="rId7"/>
    <p:sldLayoutId id="2147484526" r:id="rId8"/>
    <p:sldLayoutId id="2147484527" r:id="rId9"/>
    <p:sldLayoutId id="2147484528" r:id="rId10"/>
    <p:sldLayoutId id="2147484529" r:id="rId11"/>
  </p:sldLayoutIdLst>
  <p:timing>
    <p:tnLst>
      <p:par>
        <p:cTn id="1" dur="indefinite" restart="never" nodeType="tmRoot"/>
      </p:par>
    </p:tnLst>
  </p:timing>
  <p:txStyles>
    <p:titleStyle>
      <a:lvl1pPr algn="l" defTabSz="814388" rtl="0" eaLnBrk="0" fontAlgn="base" hangingPunct="0">
        <a:lnSpc>
          <a:spcPct val="90000"/>
        </a:lnSpc>
        <a:spcBef>
          <a:spcPct val="0"/>
        </a:spcBef>
        <a:spcAft>
          <a:spcPct val="0"/>
        </a:spcAft>
        <a:defRPr sz="3200" b="1">
          <a:solidFill>
            <a:srgbClr val="708CA1"/>
          </a:solidFill>
          <a:latin typeface="+mj-lt"/>
          <a:ea typeface="+mj-ea"/>
          <a:cs typeface="+mj-cs"/>
        </a:defRPr>
      </a:lvl1pPr>
      <a:lvl2pPr algn="l" defTabSz="814388" rtl="0" eaLnBrk="0" fontAlgn="base" hangingPunct="0">
        <a:lnSpc>
          <a:spcPct val="90000"/>
        </a:lnSpc>
        <a:spcBef>
          <a:spcPct val="0"/>
        </a:spcBef>
        <a:spcAft>
          <a:spcPct val="0"/>
        </a:spcAft>
        <a:defRPr sz="3200" b="1">
          <a:solidFill>
            <a:srgbClr val="708CA1"/>
          </a:solidFill>
          <a:latin typeface="Arial" charset="0"/>
        </a:defRPr>
      </a:lvl2pPr>
      <a:lvl3pPr algn="l" defTabSz="814388" rtl="0" eaLnBrk="0" fontAlgn="base" hangingPunct="0">
        <a:lnSpc>
          <a:spcPct val="90000"/>
        </a:lnSpc>
        <a:spcBef>
          <a:spcPct val="0"/>
        </a:spcBef>
        <a:spcAft>
          <a:spcPct val="0"/>
        </a:spcAft>
        <a:defRPr sz="3200" b="1">
          <a:solidFill>
            <a:srgbClr val="708CA1"/>
          </a:solidFill>
          <a:latin typeface="Arial" charset="0"/>
        </a:defRPr>
      </a:lvl3pPr>
      <a:lvl4pPr algn="l" defTabSz="814388" rtl="0" eaLnBrk="0" fontAlgn="base" hangingPunct="0">
        <a:lnSpc>
          <a:spcPct val="90000"/>
        </a:lnSpc>
        <a:spcBef>
          <a:spcPct val="0"/>
        </a:spcBef>
        <a:spcAft>
          <a:spcPct val="0"/>
        </a:spcAft>
        <a:defRPr sz="3200" b="1">
          <a:solidFill>
            <a:srgbClr val="708CA1"/>
          </a:solidFill>
          <a:latin typeface="Arial" charset="0"/>
        </a:defRPr>
      </a:lvl4pPr>
      <a:lvl5pPr algn="l" defTabSz="814388" rtl="0" eaLnBrk="0" fontAlgn="base" hangingPunct="0">
        <a:lnSpc>
          <a:spcPct val="90000"/>
        </a:lnSpc>
        <a:spcBef>
          <a:spcPct val="0"/>
        </a:spcBef>
        <a:spcAft>
          <a:spcPct val="0"/>
        </a:spcAft>
        <a:defRPr sz="3200" b="1">
          <a:solidFill>
            <a:srgbClr val="708CA1"/>
          </a:solidFill>
          <a:latin typeface="Arial" charset="0"/>
        </a:defRPr>
      </a:lvl5pPr>
      <a:lvl6pPr marL="457200" algn="l" defTabSz="814388" rtl="0" eaLnBrk="1" fontAlgn="base" hangingPunct="1">
        <a:lnSpc>
          <a:spcPct val="90000"/>
        </a:lnSpc>
        <a:spcBef>
          <a:spcPct val="0"/>
        </a:spcBef>
        <a:spcAft>
          <a:spcPct val="0"/>
        </a:spcAft>
        <a:defRPr sz="3200" b="1">
          <a:solidFill>
            <a:srgbClr val="708CA1"/>
          </a:solidFill>
          <a:latin typeface="Arial" charset="0"/>
        </a:defRPr>
      </a:lvl6pPr>
      <a:lvl7pPr marL="914400" algn="l" defTabSz="814388" rtl="0" eaLnBrk="1" fontAlgn="base" hangingPunct="1">
        <a:lnSpc>
          <a:spcPct val="90000"/>
        </a:lnSpc>
        <a:spcBef>
          <a:spcPct val="0"/>
        </a:spcBef>
        <a:spcAft>
          <a:spcPct val="0"/>
        </a:spcAft>
        <a:defRPr sz="3200" b="1">
          <a:solidFill>
            <a:srgbClr val="708CA1"/>
          </a:solidFill>
          <a:latin typeface="Arial" charset="0"/>
        </a:defRPr>
      </a:lvl7pPr>
      <a:lvl8pPr marL="1371600" algn="l" defTabSz="814388" rtl="0" eaLnBrk="1" fontAlgn="base" hangingPunct="1">
        <a:lnSpc>
          <a:spcPct val="90000"/>
        </a:lnSpc>
        <a:spcBef>
          <a:spcPct val="0"/>
        </a:spcBef>
        <a:spcAft>
          <a:spcPct val="0"/>
        </a:spcAft>
        <a:defRPr sz="3200" b="1">
          <a:solidFill>
            <a:srgbClr val="708CA1"/>
          </a:solidFill>
          <a:latin typeface="Arial" charset="0"/>
        </a:defRPr>
      </a:lvl8pPr>
      <a:lvl9pPr marL="1828800" algn="l" defTabSz="814388" rtl="0" eaLnBrk="1" fontAlgn="base" hangingPunct="1">
        <a:lnSpc>
          <a:spcPct val="90000"/>
        </a:lnSpc>
        <a:spcBef>
          <a:spcPct val="0"/>
        </a:spcBef>
        <a:spcAft>
          <a:spcPct val="0"/>
        </a:spcAft>
        <a:defRPr sz="3200" b="1">
          <a:solidFill>
            <a:srgbClr val="708CA1"/>
          </a:solidFill>
          <a:latin typeface="Arial" charset="0"/>
        </a:defRPr>
      </a:lvl9pPr>
    </p:titleStyle>
    <p:bodyStyle>
      <a:lvl1pPr marL="236538" indent="-236538" algn="l" defTabSz="814388" rtl="0" eaLnBrk="0" fontAlgn="base" hangingPunct="0">
        <a:lnSpc>
          <a:spcPct val="95000"/>
        </a:lnSpc>
        <a:spcBef>
          <a:spcPct val="50000"/>
        </a:spcBef>
        <a:spcAft>
          <a:spcPct val="0"/>
        </a:spcAft>
        <a:buClr>
          <a:srgbClr val="708CA1"/>
        </a:buClr>
        <a:buFont typeface="Wingdings" pitchFamily="2" charset="2"/>
        <a:buChar char="§"/>
        <a:defRPr sz="2400">
          <a:solidFill>
            <a:schemeClr val="tx1"/>
          </a:solidFill>
          <a:latin typeface="+mn-lt"/>
          <a:ea typeface="+mn-ea"/>
          <a:cs typeface="+mn-cs"/>
        </a:defRPr>
      </a:lvl1pPr>
      <a:lvl2pPr marL="574675" indent="-117475" algn="l" defTabSz="814388" rtl="0" eaLnBrk="0" fontAlgn="base" hangingPunct="0">
        <a:lnSpc>
          <a:spcPct val="95000"/>
        </a:lnSpc>
        <a:spcBef>
          <a:spcPct val="35000"/>
        </a:spcBef>
        <a:spcAft>
          <a:spcPct val="0"/>
        </a:spcAft>
        <a:buClr>
          <a:srgbClr val="708CA1"/>
        </a:buClr>
        <a:defRPr sz="2000">
          <a:solidFill>
            <a:schemeClr val="tx1"/>
          </a:solidFill>
          <a:latin typeface="+mn-lt"/>
        </a:defRPr>
      </a:lvl2pPr>
      <a:lvl3pPr marL="914400" algn="l" defTabSz="814388" rtl="0" eaLnBrk="0" fontAlgn="base" hangingPunct="0">
        <a:lnSpc>
          <a:spcPct val="95000"/>
        </a:lnSpc>
        <a:spcBef>
          <a:spcPct val="35000"/>
        </a:spcBef>
        <a:spcAft>
          <a:spcPct val="0"/>
        </a:spcAft>
        <a:buClr>
          <a:srgbClr val="708CA1"/>
        </a:buClr>
        <a:defRPr sz="2000">
          <a:solidFill>
            <a:schemeClr val="tx1"/>
          </a:solidFill>
          <a:latin typeface="+mn-lt"/>
        </a:defRPr>
      </a:lvl3pPr>
      <a:lvl4pPr marL="1254125" indent="117475" algn="l" defTabSz="814388" rtl="0" eaLnBrk="0" fontAlgn="base" hangingPunct="0">
        <a:lnSpc>
          <a:spcPct val="95000"/>
        </a:lnSpc>
        <a:spcBef>
          <a:spcPct val="35000"/>
        </a:spcBef>
        <a:spcAft>
          <a:spcPct val="0"/>
        </a:spcAft>
        <a:buClr>
          <a:srgbClr val="708CA1"/>
        </a:buClr>
        <a:defRPr sz="2000">
          <a:solidFill>
            <a:schemeClr val="tx1"/>
          </a:solidFill>
          <a:latin typeface="+mn-lt"/>
        </a:defRPr>
      </a:lvl4pPr>
      <a:lvl5pPr marL="1604963" indent="223838" algn="l" defTabSz="814388" rtl="0" eaLnBrk="0" fontAlgn="base" hangingPunct="0">
        <a:lnSpc>
          <a:spcPct val="95000"/>
        </a:lnSpc>
        <a:spcBef>
          <a:spcPct val="35000"/>
        </a:spcBef>
        <a:spcAft>
          <a:spcPct val="0"/>
        </a:spcAft>
        <a:buClr>
          <a:srgbClr val="708CA1"/>
        </a:buClr>
        <a:defRPr sz="2000">
          <a:solidFill>
            <a:schemeClr val="tx1"/>
          </a:solidFill>
          <a:latin typeface="+mn-lt"/>
        </a:defRPr>
      </a:lvl5pPr>
      <a:lvl6pPr marL="2062163" algn="l" defTabSz="814388" rtl="0" eaLnBrk="1" fontAlgn="base" hangingPunct="1">
        <a:lnSpc>
          <a:spcPct val="95000"/>
        </a:lnSpc>
        <a:spcBef>
          <a:spcPct val="35000"/>
        </a:spcBef>
        <a:spcAft>
          <a:spcPct val="0"/>
        </a:spcAft>
        <a:buClr>
          <a:srgbClr val="708CA1"/>
        </a:buClr>
        <a:defRPr sz="2000">
          <a:solidFill>
            <a:schemeClr val="tx1"/>
          </a:solidFill>
          <a:latin typeface="+mn-lt"/>
        </a:defRPr>
      </a:lvl6pPr>
      <a:lvl7pPr marL="2519363" algn="l" defTabSz="814388" rtl="0" eaLnBrk="1" fontAlgn="base" hangingPunct="1">
        <a:lnSpc>
          <a:spcPct val="95000"/>
        </a:lnSpc>
        <a:spcBef>
          <a:spcPct val="35000"/>
        </a:spcBef>
        <a:spcAft>
          <a:spcPct val="0"/>
        </a:spcAft>
        <a:buClr>
          <a:srgbClr val="708CA1"/>
        </a:buClr>
        <a:defRPr sz="2000">
          <a:solidFill>
            <a:schemeClr val="tx1"/>
          </a:solidFill>
          <a:latin typeface="+mn-lt"/>
        </a:defRPr>
      </a:lvl7pPr>
      <a:lvl8pPr marL="2976563" algn="l" defTabSz="814388" rtl="0" eaLnBrk="1" fontAlgn="base" hangingPunct="1">
        <a:lnSpc>
          <a:spcPct val="95000"/>
        </a:lnSpc>
        <a:spcBef>
          <a:spcPct val="35000"/>
        </a:spcBef>
        <a:spcAft>
          <a:spcPct val="0"/>
        </a:spcAft>
        <a:buClr>
          <a:srgbClr val="708CA1"/>
        </a:buClr>
        <a:defRPr sz="2000">
          <a:solidFill>
            <a:schemeClr val="tx1"/>
          </a:solidFill>
          <a:latin typeface="+mn-lt"/>
        </a:defRPr>
      </a:lvl8pPr>
      <a:lvl9pPr marL="3433763" algn="l" defTabSz="814388" rtl="0" eaLnBrk="1" fontAlgn="base" hangingPunct="1">
        <a:lnSpc>
          <a:spcPct val="95000"/>
        </a:lnSpc>
        <a:spcBef>
          <a:spcPct val="35000"/>
        </a:spcBef>
        <a:spcAft>
          <a:spcPct val="0"/>
        </a:spcAft>
        <a:buClr>
          <a:srgbClr val="708CA1"/>
        </a:buCl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7.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8.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311150" y="2263775"/>
            <a:ext cx="3854450" cy="1481138"/>
          </a:xfrm>
        </p:spPr>
        <p:txBody>
          <a:bodyPr/>
          <a:lstStyle/>
          <a:p>
            <a:pPr eaLnBrk="1" hangingPunct="1"/>
            <a:r>
              <a:rPr lang="en-US" sz="2800" dirty="0" smtClean="0"/>
              <a:t>Chapter 8: EIGRP Advanced Configurations and Troubleshooting</a:t>
            </a:r>
            <a:br>
              <a:rPr lang="en-US" sz="2800" dirty="0" smtClean="0"/>
            </a:br>
            <a:endParaRPr lang="en-US" sz="2800" dirty="0" smtClean="0">
              <a:solidFill>
                <a:schemeClr val="folHlink"/>
              </a:solidFill>
            </a:endParaRPr>
          </a:p>
        </p:txBody>
      </p:sp>
      <p:sp>
        <p:nvSpPr>
          <p:cNvPr id="5123" name="Rectangle 3"/>
          <p:cNvSpPr>
            <a:spLocks noGrp="1" noChangeArrowheads="1"/>
          </p:cNvSpPr>
          <p:nvPr>
            <p:ph type="subTitle" idx="1"/>
          </p:nvPr>
        </p:nvSpPr>
        <p:spPr>
          <a:xfrm>
            <a:off x="311150" y="4672013"/>
            <a:ext cx="6788150" cy="658812"/>
          </a:xfrm>
        </p:spPr>
        <p:txBody>
          <a:bodyPr/>
          <a:lstStyle/>
          <a:p>
            <a:pPr eaLnBrk="1" hangingPunct="1"/>
            <a:r>
              <a:rPr lang="en-US" sz="2400" dirty="0" smtClean="0"/>
              <a:t>Scaling Networks</a:t>
            </a:r>
          </a:p>
        </p:txBody>
      </p:sp>
    </p:spTree>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39725" y="492125"/>
            <a:ext cx="8456613" cy="871538"/>
          </a:xfrm>
        </p:spPr>
        <p:txBody>
          <a:bodyPr/>
          <a:lstStyle/>
          <a:p>
            <a:pPr eaLnBrk="1" hangingPunct="1">
              <a:defRPr/>
            </a:pPr>
            <a:r>
              <a:rPr lang="en-US" sz="1800" dirty="0" smtClean="0"/>
              <a:t>Autosummarization</a:t>
            </a:r>
            <a:r>
              <a:rPr lang="en-US" dirty="0" smtClean="0"/>
              <a:t/>
            </a:r>
            <a:br>
              <a:rPr lang="en-US" dirty="0" smtClean="0"/>
            </a:br>
            <a:r>
              <a:rPr lang="en-US" dirty="0"/>
              <a:t>Summary Route</a:t>
            </a:r>
            <a:endParaRPr lang="en-US" dirty="0" smtClean="0">
              <a:solidFill>
                <a:schemeClr val="accent5">
                  <a:lumMod val="75000"/>
                </a:schemeClr>
              </a:solidFill>
              <a:cs typeface="Arial" pitchFamily="34" charset="0"/>
            </a:endParaRPr>
          </a:p>
        </p:txBody>
      </p:sp>
      <p:pic>
        <p:nvPicPr>
          <p:cNvPr id="2" name="Content Placeholder 1"/>
          <p:cNvPicPr>
            <a:picLocks noGrp="1" noChangeAspect="1"/>
          </p:cNvPicPr>
          <p:nvPr>
            <p:ph idx="1"/>
          </p:nvPr>
        </p:nvPicPr>
        <p:blipFill>
          <a:blip r:embed="rId3"/>
          <a:srcRect l="-22893" r="-22893"/>
          <a:stretch>
            <a:fillRect/>
          </a:stretch>
        </p:blipFill>
        <p:spPr>
          <a:xfrm>
            <a:off x="171450" y="1546225"/>
            <a:ext cx="8788484" cy="4854575"/>
          </a:xfrm>
          <a:ln>
            <a:solidFill>
              <a:schemeClr val="tx1"/>
            </a:solidFill>
          </a:ln>
        </p:spPr>
      </p:pic>
    </p:spTree>
    <p:extLst>
      <p:ext uri="{BB962C8B-B14F-4D97-AF65-F5344CB8AC3E}">
        <p14:creationId xmlns:p14="http://schemas.microsoft.com/office/powerpoint/2010/main" val="118979160"/>
      </p:ext>
    </p:extLst>
  </p:cSld>
  <p:clrMapOvr>
    <a:masterClrMapping/>
  </p:clrMapOvr>
  <p:transition spd="med">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39725" y="492125"/>
            <a:ext cx="8456613" cy="871538"/>
          </a:xfrm>
        </p:spPr>
        <p:txBody>
          <a:bodyPr/>
          <a:lstStyle/>
          <a:p>
            <a:pPr eaLnBrk="1" hangingPunct="1">
              <a:defRPr/>
            </a:pPr>
            <a:r>
              <a:rPr lang="en-US" sz="1800" dirty="0" smtClean="0"/>
              <a:t>Autosummarization</a:t>
            </a:r>
            <a:r>
              <a:rPr lang="en-US" dirty="0" smtClean="0"/>
              <a:t/>
            </a:r>
            <a:br>
              <a:rPr lang="en-US" dirty="0" smtClean="0"/>
            </a:br>
            <a:r>
              <a:rPr lang="en-US" dirty="0"/>
              <a:t>Summary Route </a:t>
            </a:r>
            <a:r>
              <a:rPr lang="en-US" dirty="0" smtClean="0"/>
              <a:t>(cont</a:t>
            </a:r>
            <a:r>
              <a:rPr lang="en-US" dirty="0"/>
              <a:t>.)</a:t>
            </a:r>
            <a:endParaRPr lang="en-US" dirty="0" smtClean="0">
              <a:solidFill>
                <a:schemeClr val="accent5">
                  <a:lumMod val="75000"/>
                </a:schemeClr>
              </a:solidFill>
              <a:cs typeface="Arial" pitchFamily="34" charset="0"/>
            </a:endParaRPr>
          </a:p>
        </p:txBody>
      </p:sp>
      <p:pic>
        <p:nvPicPr>
          <p:cNvPr id="2" name="Content Placeholder 1"/>
          <p:cNvPicPr>
            <a:picLocks noGrp="1" noChangeAspect="1"/>
          </p:cNvPicPr>
          <p:nvPr>
            <p:ph idx="1"/>
          </p:nvPr>
        </p:nvPicPr>
        <p:blipFill>
          <a:blip r:embed="rId3"/>
          <a:srcRect l="-18529" r="-18529"/>
          <a:stretch>
            <a:fillRect/>
          </a:stretch>
        </p:blipFill>
        <p:spPr>
          <a:xfrm>
            <a:off x="271490" y="1565275"/>
            <a:ext cx="8547074" cy="4721225"/>
          </a:xfrm>
          <a:ln>
            <a:solidFill>
              <a:schemeClr val="tx1"/>
            </a:solidFill>
          </a:ln>
        </p:spPr>
      </p:pic>
    </p:spTree>
    <p:extLst>
      <p:ext uri="{BB962C8B-B14F-4D97-AF65-F5344CB8AC3E}">
        <p14:creationId xmlns:p14="http://schemas.microsoft.com/office/powerpoint/2010/main" val="714846967"/>
      </p:ext>
    </p:extLst>
  </p:cSld>
  <p:clrMapOvr>
    <a:masterClrMapping/>
  </p:clrMapOvr>
  <p:transition spd="med">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39725" y="492125"/>
            <a:ext cx="8456613" cy="871538"/>
          </a:xfrm>
        </p:spPr>
        <p:txBody>
          <a:bodyPr/>
          <a:lstStyle/>
          <a:p>
            <a:pPr eaLnBrk="1" hangingPunct="1">
              <a:defRPr/>
            </a:pPr>
            <a:r>
              <a:rPr lang="en-US" sz="1800" dirty="0"/>
              <a:t>Manual Summarization</a:t>
            </a:r>
            <a:r>
              <a:rPr lang="en-US" dirty="0" smtClean="0"/>
              <a:t/>
            </a:r>
            <a:br>
              <a:rPr lang="en-US" dirty="0" smtClean="0"/>
            </a:br>
            <a:r>
              <a:rPr lang="en-US" dirty="0"/>
              <a:t>Manual Summary Routes</a:t>
            </a:r>
            <a:endParaRPr lang="en-US" dirty="0" smtClean="0">
              <a:solidFill>
                <a:schemeClr val="accent5">
                  <a:lumMod val="75000"/>
                </a:schemeClr>
              </a:solidFill>
              <a:cs typeface="Arial" pitchFamily="34" charset="0"/>
            </a:endParaRPr>
          </a:p>
        </p:txBody>
      </p:sp>
      <p:sp>
        <p:nvSpPr>
          <p:cNvPr id="38915" name="Content Placeholder 5"/>
          <p:cNvSpPr>
            <a:spLocks noGrp="1"/>
          </p:cNvSpPr>
          <p:nvPr>
            <p:ph idx="1"/>
          </p:nvPr>
        </p:nvSpPr>
        <p:spPr>
          <a:xfrm>
            <a:off x="554038" y="1565275"/>
            <a:ext cx="7940675" cy="4386263"/>
          </a:xfrm>
        </p:spPr>
        <p:txBody>
          <a:bodyPr/>
          <a:lstStyle/>
          <a:p>
            <a:r>
              <a:rPr lang="en-US" sz="2000" dirty="0"/>
              <a:t>EIGRP can be configured to summarize routes, whether or not </a:t>
            </a:r>
            <a:r>
              <a:rPr lang="en-US" sz="2000" dirty="0" smtClean="0"/>
              <a:t>autosummarization </a:t>
            </a:r>
            <a:r>
              <a:rPr lang="en-US" sz="2000" dirty="0"/>
              <a:t>is enabled. </a:t>
            </a:r>
            <a:endParaRPr lang="en-US" sz="2000" dirty="0" smtClean="0"/>
          </a:p>
          <a:p>
            <a:r>
              <a:rPr lang="en-US" sz="2000" dirty="0" smtClean="0"/>
              <a:t>Because </a:t>
            </a:r>
            <a:r>
              <a:rPr lang="en-US" sz="2000" dirty="0"/>
              <a:t>EIGRP is a classless routing protocol and includes the subnet mask in the routing updates, manual summarization can include supernet routes. </a:t>
            </a:r>
            <a:endParaRPr lang="en-US" sz="2000" dirty="0" smtClean="0"/>
          </a:p>
          <a:p>
            <a:r>
              <a:rPr lang="en-US" sz="2000" dirty="0" smtClean="0"/>
              <a:t>A </a:t>
            </a:r>
            <a:r>
              <a:rPr lang="en-US" sz="2000" dirty="0"/>
              <a:t>supernet is an aggregation of multiple major classful network addresses.</a:t>
            </a:r>
            <a:endParaRPr lang="en-US" sz="2000" dirty="0" smtClean="0"/>
          </a:p>
        </p:txBody>
      </p:sp>
    </p:spTree>
    <p:extLst>
      <p:ext uri="{BB962C8B-B14F-4D97-AF65-F5344CB8AC3E}">
        <p14:creationId xmlns:p14="http://schemas.microsoft.com/office/powerpoint/2010/main" val="2918417039"/>
      </p:ext>
    </p:extLst>
  </p:cSld>
  <p:clrMapOvr>
    <a:masterClrMapping/>
  </p:clrMapOvr>
  <p:transition spd="med">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39725" y="492125"/>
            <a:ext cx="8456613" cy="871538"/>
          </a:xfrm>
        </p:spPr>
        <p:txBody>
          <a:bodyPr/>
          <a:lstStyle/>
          <a:p>
            <a:pPr eaLnBrk="1" hangingPunct="1">
              <a:defRPr/>
            </a:pPr>
            <a:r>
              <a:rPr lang="en-US" sz="1800" dirty="0"/>
              <a:t>Manual Summarization</a:t>
            </a:r>
            <a:r>
              <a:rPr lang="en-US" dirty="0" smtClean="0"/>
              <a:t/>
            </a:r>
            <a:br>
              <a:rPr lang="en-US" dirty="0" smtClean="0"/>
            </a:br>
            <a:r>
              <a:rPr lang="en-US" sz="3000" dirty="0"/>
              <a:t>Configuring EIGRP Manual Summary Routes</a:t>
            </a:r>
            <a:endParaRPr lang="en-US" sz="3000" dirty="0" smtClean="0">
              <a:solidFill>
                <a:schemeClr val="accent5">
                  <a:lumMod val="75000"/>
                </a:schemeClr>
              </a:solidFill>
              <a:cs typeface="Arial" pitchFamily="34" charset="0"/>
            </a:endParaRPr>
          </a:p>
        </p:txBody>
      </p:sp>
      <p:pic>
        <p:nvPicPr>
          <p:cNvPr id="2" name="Content Placeholder 1"/>
          <p:cNvPicPr>
            <a:picLocks noGrp="1" noChangeAspect="1"/>
          </p:cNvPicPr>
          <p:nvPr>
            <p:ph idx="1"/>
          </p:nvPr>
        </p:nvPicPr>
        <p:blipFill>
          <a:blip r:embed="rId3"/>
          <a:srcRect l="-19515" r="-19515"/>
          <a:stretch>
            <a:fillRect/>
          </a:stretch>
        </p:blipFill>
        <p:spPr>
          <a:xfrm>
            <a:off x="413052" y="1584325"/>
            <a:ext cx="8443612" cy="4664075"/>
          </a:xfrm>
          <a:ln>
            <a:solidFill>
              <a:schemeClr val="tx1"/>
            </a:solidFill>
          </a:ln>
        </p:spPr>
      </p:pic>
    </p:spTree>
    <p:extLst>
      <p:ext uri="{BB962C8B-B14F-4D97-AF65-F5344CB8AC3E}">
        <p14:creationId xmlns:p14="http://schemas.microsoft.com/office/powerpoint/2010/main" val="2918918764"/>
      </p:ext>
    </p:extLst>
  </p:cSld>
  <p:clrMapOvr>
    <a:masterClrMapping/>
  </p:clrMapOvr>
  <p:transition spd="med">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39725" y="492125"/>
            <a:ext cx="8456613" cy="871538"/>
          </a:xfrm>
        </p:spPr>
        <p:txBody>
          <a:bodyPr/>
          <a:lstStyle/>
          <a:p>
            <a:pPr eaLnBrk="1" hangingPunct="1">
              <a:defRPr/>
            </a:pPr>
            <a:r>
              <a:rPr lang="en-US" sz="1800" dirty="0"/>
              <a:t>Manual Summarization</a:t>
            </a:r>
            <a:r>
              <a:rPr lang="en-US" dirty="0" smtClean="0"/>
              <a:t/>
            </a:r>
            <a:br>
              <a:rPr lang="en-US" dirty="0" smtClean="0"/>
            </a:br>
            <a:r>
              <a:rPr lang="en-US" dirty="0"/>
              <a:t>Verifying Manual Summary Routes</a:t>
            </a:r>
            <a:endParaRPr lang="en-US" dirty="0" smtClean="0">
              <a:solidFill>
                <a:schemeClr val="accent5">
                  <a:lumMod val="75000"/>
                </a:schemeClr>
              </a:solidFill>
              <a:cs typeface="Arial" pitchFamily="34" charset="0"/>
            </a:endParaRPr>
          </a:p>
        </p:txBody>
      </p:sp>
      <p:pic>
        <p:nvPicPr>
          <p:cNvPr id="2" name="Content Placeholder 1"/>
          <p:cNvPicPr>
            <a:picLocks noGrp="1" noChangeAspect="1"/>
          </p:cNvPicPr>
          <p:nvPr>
            <p:ph idx="1"/>
          </p:nvPr>
        </p:nvPicPr>
        <p:blipFill>
          <a:blip r:embed="rId3"/>
          <a:srcRect l="-6522" r="-6522"/>
          <a:stretch>
            <a:fillRect/>
          </a:stretch>
        </p:blipFill>
        <p:spPr>
          <a:xfrm>
            <a:off x="554038" y="1565275"/>
            <a:ext cx="7940675" cy="4386263"/>
          </a:xfrm>
          <a:ln>
            <a:solidFill>
              <a:schemeClr val="tx1"/>
            </a:solidFill>
          </a:ln>
        </p:spPr>
      </p:pic>
    </p:spTree>
    <p:extLst>
      <p:ext uri="{BB962C8B-B14F-4D97-AF65-F5344CB8AC3E}">
        <p14:creationId xmlns:p14="http://schemas.microsoft.com/office/powerpoint/2010/main" val="204330496"/>
      </p:ext>
    </p:extLst>
  </p:cSld>
  <p:clrMapOvr>
    <a:masterClrMapping/>
  </p:clrMapOvr>
  <p:transition spd="med">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39725" y="492125"/>
            <a:ext cx="8456613" cy="871538"/>
          </a:xfrm>
        </p:spPr>
        <p:txBody>
          <a:bodyPr/>
          <a:lstStyle/>
          <a:p>
            <a:pPr eaLnBrk="1" hangingPunct="1">
              <a:defRPr/>
            </a:pPr>
            <a:r>
              <a:rPr lang="en-US" sz="1800" dirty="0"/>
              <a:t>Manual Summarization</a:t>
            </a:r>
            <a:r>
              <a:rPr lang="en-US" dirty="0" smtClean="0"/>
              <a:t/>
            </a:r>
            <a:br>
              <a:rPr lang="en-US" dirty="0" smtClean="0"/>
            </a:br>
            <a:r>
              <a:rPr lang="en-US" dirty="0"/>
              <a:t>EIGRP for IPv6: Manual Summary Routes</a:t>
            </a:r>
            <a:endParaRPr lang="en-US" dirty="0" smtClean="0">
              <a:solidFill>
                <a:schemeClr val="accent5">
                  <a:lumMod val="75000"/>
                </a:schemeClr>
              </a:solidFill>
              <a:cs typeface="Arial" pitchFamily="34" charset="0"/>
            </a:endParaRPr>
          </a:p>
        </p:txBody>
      </p:sp>
      <p:pic>
        <p:nvPicPr>
          <p:cNvPr id="2" name="Content Placeholder 1"/>
          <p:cNvPicPr>
            <a:picLocks noGrp="1" noChangeAspect="1"/>
          </p:cNvPicPr>
          <p:nvPr>
            <p:ph idx="1"/>
          </p:nvPr>
        </p:nvPicPr>
        <p:blipFill>
          <a:blip r:embed="rId3"/>
          <a:srcRect l="-7254" r="-7254"/>
          <a:stretch>
            <a:fillRect/>
          </a:stretch>
        </p:blipFill>
        <p:spPr>
          <a:xfrm>
            <a:off x="554038" y="1565275"/>
            <a:ext cx="7940675" cy="4386263"/>
          </a:xfrm>
          <a:ln>
            <a:solidFill>
              <a:schemeClr val="tx1"/>
            </a:solidFill>
          </a:ln>
        </p:spPr>
      </p:pic>
    </p:spTree>
    <p:extLst>
      <p:ext uri="{BB962C8B-B14F-4D97-AF65-F5344CB8AC3E}">
        <p14:creationId xmlns:p14="http://schemas.microsoft.com/office/powerpoint/2010/main" val="31268522"/>
      </p:ext>
    </p:extLst>
  </p:cSld>
  <p:clrMapOvr>
    <a:masterClrMapping/>
  </p:clrMapOvr>
  <p:transition spd="med">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39725" y="492125"/>
            <a:ext cx="8456613" cy="871538"/>
          </a:xfrm>
        </p:spPr>
        <p:txBody>
          <a:bodyPr/>
          <a:lstStyle/>
          <a:p>
            <a:pPr eaLnBrk="1" hangingPunct="1">
              <a:defRPr/>
            </a:pPr>
            <a:r>
              <a:rPr lang="en-US" sz="1800" dirty="0"/>
              <a:t>Default Route Propagation</a:t>
            </a:r>
            <a:r>
              <a:rPr lang="en-US" dirty="0" smtClean="0"/>
              <a:t/>
            </a:r>
            <a:br>
              <a:rPr lang="en-US" dirty="0" smtClean="0"/>
            </a:br>
            <a:r>
              <a:rPr lang="en-US" dirty="0"/>
              <a:t>Propagating a Default Static Route</a:t>
            </a:r>
            <a:endParaRPr lang="en-US" dirty="0" smtClean="0">
              <a:solidFill>
                <a:schemeClr val="accent5">
                  <a:lumMod val="75000"/>
                </a:schemeClr>
              </a:solidFill>
              <a:cs typeface="Arial" pitchFamily="34" charset="0"/>
            </a:endParaRPr>
          </a:p>
        </p:txBody>
      </p:sp>
      <p:sp>
        <p:nvSpPr>
          <p:cNvPr id="38915" name="Content Placeholder 5"/>
          <p:cNvSpPr>
            <a:spLocks noGrp="1"/>
          </p:cNvSpPr>
          <p:nvPr>
            <p:ph idx="1"/>
          </p:nvPr>
        </p:nvSpPr>
        <p:spPr>
          <a:xfrm>
            <a:off x="554038" y="1565275"/>
            <a:ext cx="7940675" cy="4386263"/>
          </a:xfrm>
        </p:spPr>
        <p:txBody>
          <a:bodyPr/>
          <a:lstStyle/>
          <a:p>
            <a:r>
              <a:rPr lang="en-US" sz="2000" dirty="0"/>
              <a:t>Using a static route to 0.0.0.0/0 as a default route is not routing protocol-dependent. </a:t>
            </a:r>
            <a:endParaRPr lang="en-US" sz="2000" dirty="0" smtClean="0"/>
          </a:p>
          <a:p>
            <a:r>
              <a:rPr lang="en-US" sz="2000" dirty="0" smtClean="0"/>
              <a:t>The quad zero </a:t>
            </a:r>
            <a:r>
              <a:rPr lang="en-US" sz="2000" dirty="0"/>
              <a:t>static default route can be used with any currently supported routing protocols. </a:t>
            </a:r>
            <a:endParaRPr lang="en-US" sz="2000" dirty="0" smtClean="0"/>
          </a:p>
          <a:p>
            <a:r>
              <a:rPr lang="en-US" sz="2000" dirty="0" smtClean="0"/>
              <a:t>The </a:t>
            </a:r>
            <a:r>
              <a:rPr lang="en-US" sz="2000" dirty="0"/>
              <a:t>static default route is usually configured on the router that has a connection to a network outside the EIGRP routing domain, for example, to an ISP.</a:t>
            </a:r>
            <a:endParaRPr lang="en-US" sz="2000" dirty="0" smtClean="0"/>
          </a:p>
        </p:txBody>
      </p:sp>
      <p:pic>
        <p:nvPicPr>
          <p:cNvPr id="2" name="Picture 1"/>
          <p:cNvPicPr>
            <a:picLocks noChangeAspect="1"/>
          </p:cNvPicPr>
          <p:nvPr/>
        </p:nvPicPr>
        <p:blipFill>
          <a:blip r:embed="rId3"/>
          <a:stretch>
            <a:fillRect/>
          </a:stretch>
        </p:blipFill>
        <p:spPr>
          <a:xfrm>
            <a:off x="589598" y="3977078"/>
            <a:ext cx="7759700" cy="1549400"/>
          </a:xfrm>
          <a:prstGeom prst="rect">
            <a:avLst/>
          </a:prstGeom>
        </p:spPr>
      </p:pic>
    </p:spTree>
    <p:extLst>
      <p:ext uri="{BB962C8B-B14F-4D97-AF65-F5344CB8AC3E}">
        <p14:creationId xmlns:p14="http://schemas.microsoft.com/office/powerpoint/2010/main" val="3192083546"/>
      </p:ext>
    </p:extLst>
  </p:cSld>
  <p:clrMapOvr>
    <a:masterClrMapping/>
  </p:clrMapOvr>
  <p:transition spd="med">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39725" y="492125"/>
            <a:ext cx="8456613" cy="871538"/>
          </a:xfrm>
        </p:spPr>
        <p:txBody>
          <a:bodyPr/>
          <a:lstStyle/>
          <a:p>
            <a:pPr eaLnBrk="1" hangingPunct="1">
              <a:defRPr/>
            </a:pPr>
            <a:r>
              <a:rPr lang="en-US" sz="1800" dirty="0"/>
              <a:t>Default Route Propagation</a:t>
            </a:r>
            <a:r>
              <a:rPr lang="en-US" dirty="0" smtClean="0"/>
              <a:t/>
            </a:r>
            <a:br>
              <a:rPr lang="en-US" dirty="0" smtClean="0"/>
            </a:br>
            <a:r>
              <a:rPr lang="en-US" dirty="0"/>
              <a:t>Verifying the Propagated Default Route</a:t>
            </a:r>
            <a:endParaRPr lang="en-US" dirty="0" smtClean="0">
              <a:solidFill>
                <a:schemeClr val="accent5">
                  <a:lumMod val="75000"/>
                </a:schemeClr>
              </a:solidFill>
              <a:cs typeface="Arial" pitchFamily="34" charset="0"/>
            </a:endParaRPr>
          </a:p>
        </p:txBody>
      </p:sp>
      <p:sp>
        <p:nvSpPr>
          <p:cNvPr id="38915" name="Content Placeholder 5"/>
          <p:cNvSpPr>
            <a:spLocks noGrp="1"/>
          </p:cNvSpPr>
          <p:nvPr>
            <p:ph idx="1"/>
          </p:nvPr>
        </p:nvSpPr>
        <p:spPr>
          <a:xfrm>
            <a:off x="554038" y="1565275"/>
            <a:ext cx="7940675" cy="4386263"/>
          </a:xfrm>
        </p:spPr>
        <p:txBody>
          <a:bodyPr/>
          <a:lstStyle/>
          <a:p>
            <a:pPr marL="0" indent="0">
              <a:buNone/>
            </a:pPr>
            <a:r>
              <a:rPr lang="en-US" sz="2000" dirty="0"/>
              <a:t>The entry for the </a:t>
            </a:r>
            <a:r>
              <a:rPr lang="en-US" sz="2000" dirty="0" smtClean="0"/>
              <a:t>EIGRP-learned </a:t>
            </a:r>
            <a:r>
              <a:rPr lang="en-US" sz="2000" dirty="0"/>
              <a:t>default route is identified by the following</a:t>
            </a:r>
            <a:r>
              <a:rPr lang="en-US" sz="2000" dirty="0" smtClean="0"/>
              <a:t>:</a:t>
            </a:r>
            <a:endParaRPr lang="en-US" sz="2000" dirty="0"/>
          </a:p>
          <a:p>
            <a:r>
              <a:rPr lang="en-US" sz="2000" b="1" dirty="0"/>
              <a:t>D</a:t>
            </a:r>
            <a:r>
              <a:rPr lang="en-US" sz="2000" dirty="0"/>
              <a:t> </a:t>
            </a:r>
            <a:r>
              <a:rPr lang="en-US" sz="2000" dirty="0" smtClean="0"/>
              <a:t>– </a:t>
            </a:r>
            <a:r>
              <a:rPr lang="en-US" sz="2000" dirty="0"/>
              <a:t>This route was learned from an EIGRP routing update.</a:t>
            </a:r>
          </a:p>
          <a:p>
            <a:r>
              <a:rPr lang="en-US" sz="2000" b="1" dirty="0" smtClean="0"/>
              <a:t>*</a:t>
            </a:r>
            <a:r>
              <a:rPr lang="en-US" sz="2000" dirty="0" smtClean="0"/>
              <a:t> </a:t>
            </a:r>
            <a:r>
              <a:rPr lang="en-US" sz="2000" dirty="0"/>
              <a:t>– The route is a candidate for a default route.</a:t>
            </a:r>
          </a:p>
          <a:p>
            <a:r>
              <a:rPr lang="en-US" sz="2000" b="1" dirty="0" smtClean="0"/>
              <a:t>EX</a:t>
            </a:r>
            <a:r>
              <a:rPr lang="en-US" sz="2000" dirty="0" smtClean="0"/>
              <a:t> </a:t>
            </a:r>
            <a:r>
              <a:rPr lang="en-US" sz="2000" dirty="0"/>
              <a:t>– The route is an external EIGRP </a:t>
            </a:r>
            <a:r>
              <a:rPr lang="en-US" sz="2000" dirty="0" smtClean="0"/>
              <a:t>route; </a:t>
            </a:r>
            <a:r>
              <a:rPr lang="en-US" sz="2000" dirty="0"/>
              <a:t>in this </a:t>
            </a:r>
            <a:r>
              <a:rPr lang="en-US" sz="2000" dirty="0" smtClean="0"/>
              <a:t>case, </a:t>
            </a:r>
            <a:r>
              <a:rPr lang="en-US" sz="2000" dirty="0"/>
              <a:t>a static route outside of the EIGRP routing domain.</a:t>
            </a:r>
          </a:p>
          <a:p>
            <a:r>
              <a:rPr lang="en-US" sz="2000" b="1" dirty="0" smtClean="0"/>
              <a:t>170</a:t>
            </a:r>
            <a:r>
              <a:rPr lang="en-US" sz="2000" dirty="0" smtClean="0"/>
              <a:t> </a:t>
            </a:r>
            <a:r>
              <a:rPr lang="en-US" sz="2000" dirty="0"/>
              <a:t>– This is the administrative distance of an external EIGRP route.</a:t>
            </a:r>
          </a:p>
          <a:p>
            <a:endParaRPr lang="en-US" dirty="0"/>
          </a:p>
          <a:p>
            <a:endParaRPr lang="en-US" dirty="0"/>
          </a:p>
          <a:p>
            <a:endParaRPr lang="en-US" dirty="0" smtClean="0"/>
          </a:p>
        </p:txBody>
      </p:sp>
      <p:pic>
        <p:nvPicPr>
          <p:cNvPr id="2" name="Picture 1"/>
          <p:cNvPicPr>
            <a:picLocks noChangeAspect="1"/>
          </p:cNvPicPr>
          <p:nvPr/>
        </p:nvPicPr>
        <p:blipFill>
          <a:blip r:embed="rId3"/>
          <a:stretch>
            <a:fillRect/>
          </a:stretch>
        </p:blipFill>
        <p:spPr>
          <a:xfrm>
            <a:off x="1917694" y="4496847"/>
            <a:ext cx="5806900" cy="1333898"/>
          </a:xfrm>
          <a:prstGeom prst="rect">
            <a:avLst/>
          </a:prstGeom>
        </p:spPr>
      </p:pic>
    </p:spTree>
    <p:extLst>
      <p:ext uri="{BB962C8B-B14F-4D97-AF65-F5344CB8AC3E}">
        <p14:creationId xmlns:p14="http://schemas.microsoft.com/office/powerpoint/2010/main" val="2558328450"/>
      </p:ext>
    </p:extLst>
  </p:cSld>
  <p:clrMapOvr>
    <a:masterClrMapping/>
  </p:clrMapOvr>
  <p:transition spd="med">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39725" y="492125"/>
            <a:ext cx="8456613" cy="871538"/>
          </a:xfrm>
        </p:spPr>
        <p:txBody>
          <a:bodyPr/>
          <a:lstStyle/>
          <a:p>
            <a:pPr eaLnBrk="1" hangingPunct="1">
              <a:defRPr/>
            </a:pPr>
            <a:r>
              <a:rPr lang="en-US" sz="1800" dirty="0"/>
              <a:t>Default Route Propagation</a:t>
            </a:r>
            <a:r>
              <a:rPr lang="en-US" dirty="0" smtClean="0"/>
              <a:t/>
            </a:r>
            <a:br>
              <a:rPr lang="en-US" dirty="0" smtClean="0"/>
            </a:br>
            <a:r>
              <a:rPr lang="en-US" dirty="0"/>
              <a:t>EIGRP for </a:t>
            </a:r>
            <a:r>
              <a:rPr lang="en-US" dirty="0" smtClean="0"/>
              <a:t>IPv6- </a:t>
            </a:r>
            <a:r>
              <a:rPr lang="en-US" dirty="0"/>
              <a:t>Default Route</a:t>
            </a:r>
            <a:endParaRPr lang="en-US" dirty="0" smtClean="0">
              <a:solidFill>
                <a:schemeClr val="accent5">
                  <a:lumMod val="75000"/>
                </a:schemeClr>
              </a:solidFill>
              <a:cs typeface="Arial" pitchFamily="34" charset="0"/>
            </a:endParaRPr>
          </a:p>
        </p:txBody>
      </p:sp>
      <p:sp>
        <p:nvSpPr>
          <p:cNvPr id="38915" name="Content Placeholder 5"/>
          <p:cNvSpPr>
            <a:spLocks noGrp="1"/>
          </p:cNvSpPr>
          <p:nvPr>
            <p:ph idx="1"/>
          </p:nvPr>
        </p:nvSpPr>
        <p:spPr>
          <a:xfrm>
            <a:off x="554038" y="1565275"/>
            <a:ext cx="7940675" cy="4386263"/>
          </a:xfrm>
        </p:spPr>
        <p:txBody>
          <a:bodyPr/>
          <a:lstStyle/>
          <a:p>
            <a:pPr marL="0" indent="0">
              <a:buNone/>
            </a:pP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sz="2000" b="1" dirty="0" smtClean="0"/>
              <a:t>Note</a:t>
            </a:r>
            <a:r>
              <a:rPr lang="en-US" sz="2000" dirty="0"/>
              <a:t>: Some IOSs may require that the </a:t>
            </a:r>
            <a:r>
              <a:rPr lang="en-US" sz="2000" b="1" dirty="0">
                <a:cs typeface="Courier New" pitchFamily="49" charset="0"/>
              </a:rPr>
              <a:t>redistribute static </a:t>
            </a:r>
            <a:r>
              <a:rPr lang="en-US" sz="2000" dirty="0"/>
              <a:t>command include the EIGRP metric parameters and maximum transmission unit (MTU) before the static route can be redistributed. These parameters may vary, but an example for this scenario would be:</a:t>
            </a:r>
          </a:p>
          <a:p>
            <a:pPr marL="0" indent="0">
              <a:buNone/>
            </a:pPr>
            <a:r>
              <a:rPr lang="en-US" sz="1800" dirty="0" smtClean="0">
                <a:latin typeface="Courier New" pitchFamily="49" charset="0"/>
                <a:cs typeface="Courier New" pitchFamily="49" charset="0"/>
              </a:rPr>
              <a:t>R2</a:t>
            </a:r>
            <a:r>
              <a:rPr lang="en-US" sz="1800" dirty="0">
                <a:latin typeface="Courier New" pitchFamily="49" charset="0"/>
                <a:cs typeface="Courier New" pitchFamily="49" charset="0"/>
              </a:rPr>
              <a:t>(config)# </a:t>
            </a:r>
            <a:r>
              <a:rPr lang="en-US" sz="1800" b="1" dirty="0">
                <a:latin typeface="Courier New" pitchFamily="49" charset="0"/>
                <a:cs typeface="Courier New" pitchFamily="49" charset="0"/>
              </a:rPr>
              <a:t>ipv6 router eigrp 2</a:t>
            </a:r>
            <a:endParaRPr lang="en-US" sz="1800" dirty="0">
              <a:latin typeface="Courier New" pitchFamily="49" charset="0"/>
              <a:cs typeface="Courier New" pitchFamily="49" charset="0"/>
            </a:endParaRPr>
          </a:p>
          <a:p>
            <a:pPr marL="0" indent="0">
              <a:buNone/>
            </a:pPr>
            <a:r>
              <a:rPr lang="en-US" sz="1800" dirty="0">
                <a:latin typeface="Courier New" pitchFamily="49" charset="0"/>
                <a:cs typeface="Courier New" pitchFamily="49" charset="0"/>
              </a:rPr>
              <a:t>R2(config-router)# </a:t>
            </a:r>
            <a:r>
              <a:rPr lang="en-US" sz="1800" b="1" dirty="0">
                <a:latin typeface="Courier New" pitchFamily="49" charset="0"/>
                <a:cs typeface="Courier New" pitchFamily="49" charset="0"/>
              </a:rPr>
              <a:t>redistribute static metric 64 2000 255 1 1500</a:t>
            </a:r>
            <a:r>
              <a:rPr lang="en-US" sz="1800" dirty="0" smtClean="0">
                <a:latin typeface="Courier New" pitchFamily="49" charset="0"/>
                <a:cs typeface="Courier New" pitchFamily="49" charset="0"/>
              </a:rPr>
              <a:t/>
            </a:r>
            <a:br>
              <a:rPr lang="en-US" sz="1800" dirty="0" smtClean="0">
                <a:latin typeface="Courier New" pitchFamily="49" charset="0"/>
                <a:cs typeface="Courier New" pitchFamily="49" charset="0"/>
              </a:rPr>
            </a:br>
            <a:r>
              <a:rPr lang="en-US" sz="1800" dirty="0" smtClean="0">
                <a:latin typeface="Courier New" pitchFamily="49" charset="0"/>
                <a:cs typeface="Courier New" pitchFamily="49" charset="0"/>
              </a:rPr>
              <a:t/>
            </a:r>
            <a:br>
              <a:rPr lang="en-US" sz="1800" dirty="0" smtClean="0">
                <a:latin typeface="Courier New" pitchFamily="49" charset="0"/>
                <a:cs typeface="Courier New" pitchFamily="49" charset="0"/>
              </a:rPr>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endParaRPr lang="en-US" dirty="0" smtClean="0"/>
          </a:p>
        </p:txBody>
      </p:sp>
      <p:pic>
        <p:nvPicPr>
          <p:cNvPr id="4" name="Picture 3"/>
          <p:cNvPicPr>
            <a:picLocks noChangeAspect="1"/>
          </p:cNvPicPr>
          <p:nvPr/>
        </p:nvPicPr>
        <p:blipFill>
          <a:blip r:embed="rId3"/>
          <a:stretch>
            <a:fillRect/>
          </a:stretch>
        </p:blipFill>
        <p:spPr>
          <a:xfrm>
            <a:off x="563818" y="1505054"/>
            <a:ext cx="7747000" cy="1333500"/>
          </a:xfrm>
          <a:prstGeom prst="rect">
            <a:avLst/>
          </a:prstGeom>
        </p:spPr>
      </p:pic>
    </p:spTree>
    <p:extLst>
      <p:ext uri="{BB962C8B-B14F-4D97-AF65-F5344CB8AC3E}">
        <p14:creationId xmlns:p14="http://schemas.microsoft.com/office/powerpoint/2010/main" val="3131591312"/>
      </p:ext>
    </p:extLst>
  </p:cSld>
  <p:clrMapOvr>
    <a:masterClrMapping/>
  </p:clrMapOvr>
  <p:transition spd="med">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39725" y="492125"/>
            <a:ext cx="8456613" cy="871538"/>
          </a:xfrm>
        </p:spPr>
        <p:txBody>
          <a:bodyPr/>
          <a:lstStyle/>
          <a:p>
            <a:pPr eaLnBrk="1" hangingPunct="1">
              <a:defRPr/>
            </a:pPr>
            <a:r>
              <a:rPr lang="en-US" sz="1800" dirty="0"/>
              <a:t>Fine-tuning EIGRP Interfaces</a:t>
            </a:r>
            <a:r>
              <a:rPr lang="en-US" dirty="0" smtClean="0"/>
              <a:t/>
            </a:r>
            <a:br>
              <a:rPr lang="en-US" dirty="0" smtClean="0"/>
            </a:br>
            <a:r>
              <a:rPr lang="en-US" dirty="0"/>
              <a:t>EIGRP Bandwidth Utilization</a:t>
            </a:r>
            <a:endParaRPr lang="en-US" dirty="0" smtClean="0">
              <a:solidFill>
                <a:schemeClr val="accent5">
                  <a:lumMod val="75000"/>
                </a:schemeClr>
              </a:solidFill>
              <a:cs typeface="Arial" pitchFamily="34" charset="0"/>
            </a:endParaRPr>
          </a:p>
        </p:txBody>
      </p:sp>
      <p:sp>
        <p:nvSpPr>
          <p:cNvPr id="38915" name="Content Placeholder 5"/>
          <p:cNvSpPr>
            <a:spLocks noGrp="1"/>
          </p:cNvSpPr>
          <p:nvPr>
            <p:ph idx="1"/>
          </p:nvPr>
        </p:nvSpPr>
        <p:spPr>
          <a:xfrm>
            <a:off x="554038" y="1565275"/>
            <a:ext cx="7940675" cy="4386263"/>
          </a:xfrm>
        </p:spPr>
        <p:txBody>
          <a:bodyPr/>
          <a:lstStyle/>
          <a:p>
            <a:pPr marL="0" indent="0">
              <a:buNone/>
            </a:pPr>
            <a:r>
              <a:rPr lang="en-US" b="1" dirty="0"/>
              <a:t>EIGRP Bandwidth for IPv4</a:t>
            </a:r>
          </a:p>
          <a:p>
            <a:r>
              <a:rPr lang="en-US" sz="2000" dirty="0" smtClean="0"/>
              <a:t>By </a:t>
            </a:r>
            <a:r>
              <a:rPr lang="en-US" sz="2000" dirty="0"/>
              <a:t>default, EIGRP </a:t>
            </a:r>
            <a:r>
              <a:rPr lang="en-US" sz="2000" dirty="0" smtClean="0"/>
              <a:t>uses </a:t>
            </a:r>
            <a:r>
              <a:rPr lang="en-US" sz="2000" dirty="0"/>
              <a:t>only up to </a:t>
            </a:r>
            <a:r>
              <a:rPr lang="en-US" sz="2000" dirty="0" smtClean="0"/>
              <a:t>50% of </a:t>
            </a:r>
            <a:r>
              <a:rPr lang="en-US" sz="2000" dirty="0"/>
              <a:t>an interface’s bandwidth for EIGRP </a:t>
            </a:r>
            <a:r>
              <a:rPr lang="en-US" sz="2000" dirty="0" smtClean="0"/>
              <a:t>information, which prevents </a:t>
            </a:r>
            <a:r>
              <a:rPr lang="en-US" sz="2000" dirty="0"/>
              <a:t>the EIGRP process from </a:t>
            </a:r>
            <a:r>
              <a:rPr lang="en-US" sz="2000" dirty="0" smtClean="0"/>
              <a:t>overutilizing </a:t>
            </a:r>
            <a:r>
              <a:rPr lang="en-US" sz="2000" dirty="0"/>
              <a:t>a link and not allowing enough bandwidth for the routing of normal traffic</a:t>
            </a:r>
            <a:r>
              <a:rPr lang="en-US" sz="2000" dirty="0" smtClean="0"/>
              <a:t>.</a:t>
            </a:r>
            <a:endParaRPr lang="en-US" sz="2000" dirty="0"/>
          </a:p>
          <a:p>
            <a:r>
              <a:rPr lang="en-US" sz="2000" dirty="0" smtClean="0"/>
              <a:t>The</a:t>
            </a:r>
            <a:r>
              <a:rPr lang="en-US" sz="2000" b="1" dirty="0" smtClean="0"/>
              <a:t> </a:t>
            </a:r>
            <a:r>
              <a:rPr lang="en-US" sz="2000" b="1" dirty="0">
                <a:cs typeface="Courier"/>
              </a:rPr>
              <a:t>ip bandwidth-percent eigrp </a:t>
            </a:r>
            <a:r>
              <a:rPr lang="en-US" sz="2000" dirty="0"/>
              <a:t>command can be used to configure the percentage of bandwidth that may be used by EIGRP on an interface</a:t>
            </a:r>
            <a:r>
              <a:rPr lang="en-US" sz="2000" dirty="0" smtClean="0"/>
              <a:t>.</a:t>
            </a:r>
            <a:endParaRPr lang="en-US" sz="2000" dirty="0"/>
          </a:p>
          <a:p>
            <a:pPr marL="0" indent="0">
              <a:buNone/>
            </a:pPr>
            <a:r>
              <a:rPr lang="en-US" sz="1800" dirty="0">
                <a:latin typeface="Courier New" pitchFamily="49" charset="0"/>
                <a:cs typeface="Courier New" pitchFamily="49" charset="0"/>
              </a:rPr>
              <a:t>Router(config-if)# </a:t>
            </a:r>
            <a:r>
              <a:rPr lang="en-US" sz="1800" b="1" dirty="0">
                <a:latin typeface="Courier New" pitchFamily="49" charset="0"/>
                <a:cs typeface="Courier New" pitchFamily="49" charset="0"/>
              </a:rPr>
              <a:t>ip bandwidth-percent eigrp</a:t>
            </a:r>
            <a:r>
              <a:rPr lang="en-US" sz="1800" dirty="0">
                <a:latin typeface="Courier New" pitchFamily="49" charset="0"/>
                <a:cs typeface="Courier New" pitchFamily="49" charset="0"/>
              </a:rPr>
              <a:t> </a:t>
            </a:r>
            <a:r>
              <a:rPr lang="en-US" sz="1800" i="1" dirty="0">
                <a:latin typeface="Courier New" pitchFamily="49" charset="0"/>
                <a:cs typeface="Courier New" pitchFamily="49" charset="0"/>
              </a:rPr>
              <a:t>as-number percent</a:t>
            </a:r>
            <a:endParaRPr lang="en-US" sz="1800" dirty="0" smtClean="0">
              <a:latin typeface="Courier New" pitchFamily="49" charset="0"/>
              <a:cs typeface="Courier New" pitchFamily="49" charset="0"/>
            </a:endParaRPr>
          </a:p>
        </p:txBody>
      </p:sp>
    </p:spTree>
    <p:extLst>
      <p:ext uri="{BB962C8B-B14F-4D97-AF65-F5344CB8AC3E}">
        <p14:creationId xmlns:p14="http://schemas.microsoft.com/office/powerpoint/2010/main" val="1794655409"/>
      </p:ext>
    </p:extLst>
  </p:cSld>
  <p:clrMapOvr>
    <a:masterClrMapping/>
  </p:clrMapOvr>
  <p:transition spd="med">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274638" y="493713"/>
            <a:ext cx="8145462" cy="838200"/>
          </a:xfrm>
        </p:spPr>
        <p:txBody>
          <a:bodyPr/>
          <a:lstStyle/>
          <a:p>
            <a:pPr eaLnBrk="1" hangingPunct="1"/>
            <a:r>
              <a:rPr lang="en-US" dirty="0" smtClean="0">
                <a:ea typeface="ＭＳ Ｐゴシック" pitchFamily="34" charset="-128"/>
              </a:rPr>
              <a:t>Chapter </a:t>
            </a:r>
            <a:r>
              <a:rPr lang="en-US" dirty="0">
                <a:ea typeface="ＭＳ Ｐゴシック" pitchFamily="34" charset="-128"/>
              </a:rPr>
              <a:t>8</a:t>
            </a:r>
            <a:endParaRPr lang="en-US" dirty="0" smtClean="0">
              <a:ea typeface="ＭＳ Ｐゴシック" pitchFamily="34" charset="-128"/>
            </a:endParaRPr>
          </a:p>
        </p:txBody>
      </p:sp>
      <p:sp>
        <p:nvSpPr>
          <p:cNvPr id="6147" name="Rectangle 3"/>
          <p:cNvSpPr>
            <a:spLocks noGrp="1" noChangeArrowheads="1"/>
          </p:cNvSpPr>
          <p:nvPr>
            <p:ph idx="1"/>
          </p:nvPr>
        </p:nvSpPr>
        <p:spPr>
          <a:xfrm>
            <a:off x="747713" y="1601788"/>
            <a:ext cx="8131175" cy="4437062"/>
          </a:xfrm>
        </p:spPr>
        <p:txBody>
          <a:bodyPr/>
          <a:lstStyle/>
          <a:p>
            <a:pPr marL="0" indent="0" eaLnBrk="1" hangingPunct="1">
              <a:buFont typeface="Wingdings" pitchFamily="2" charset="2"/>
              <a:buNone/>
            </a:pPr>
            <a:r>
              <a:rPr lang="en-US" sz="2000" dirty="0">
                <a:cs typeface="Arial" charset="0"/>
              </a:rPr>
              <a:t>8</a:t>
            </a:r>
            <a:r>
              <a:rPr lang="en-US" sz="2000" dirty="0" smtClean="0">
                <a:cs typeface="Arial" charset="0"/>
              </a:rPr>
              <a:t>.1 Advanced EIGRP Configurations</a:t>
            </a:r>
          </a:p>
          <a:p>
            <a:pPr marL="0" indent="0" eaLnBrk="1" hangingPunct="1">
              <a:buFont typeface="Wingdings" pitchFamily="2" charset="2"/>
              <a:buNone/>
            </a:pPr>
            <a:r>
              <a:rPr lang="en-US" sz="2000" dirty="0">
                <a:cs typeface="Arial" charset="0"/>
              </a:rPr>
              <a:t>8</a:t>
            </a:r>
            <a:r>
              <a:rPr lang="en-US" sz="2000" dirty="0" smtClean="0">
                <a:cs typeface="Arial" charset="0"/>
              </a:rPr>
              <a:t>.2 Troubleshooting EIGRP</a:t>
            </a:r>
          </a:p>
          <a:p>
            <a:pPr marL="0" indent="0" eaLnBrk="1" hangingPunct="1">
              <a:buFont typeface="Wingdings" pitchFamily="2" charset="2"/>
              <a:buNone/>
            </a:pPr>
            <a:r>
              <a:rPr lang="en-US" sz="2000" dirty="0">
                <a:cs typeface="Arial" charset="0"/>
              </a:rPr>
              <a:t>8</a:t>
            </a:r>
            <a:r>
              <a:rPr lang="en-US" sz="2000" dirty="0" smtClean="0">
                <a:cs typeface="Arial" charset="0"/>
              </a:rPr>
              <a:t>.3 Summary</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39725" y="492125"/>
            <a:ext cx="8456613" cy="871538"/>
          </a:xfrm>
        </p:spPr>
        <p:txBody>
          <a:bodyPr/>
          <a:lstStyle/>
          <a:p>
            <a:pPr eaLnBrk="1" hangingPunct="1">
              <a:defRPr/>
            </a:pPr>
            <a:r>
              <a:rPr lang="en-US" sz="1800" dirty="0"/>
              <a:t>Fine-tuning EIGRP Interfaces</a:t>
            </a:r>
            <a:r>
              <a:rPr lang="en-US" dirty="0" smtClean="0"/>
              <a:t/>
            </a:r>
            <a:br>
              <a:rPr lang="en-US" dirty="0" smtClean="0"/>
            </a:br>
            <a:r>
              <a:rPr lang="en-US" dirty="0"/>
              <a:t>EIGRP Bandwidth </a:t>
            </a:r>
            <a:r>
              <a:rPr lang="en-US" dirty="0" smtClean="0"/>
              <a:t>Utilization </a:t>
            </a:r>
            <a:r>
              <a:rPr lang="en-US" dirty="0"/>
              <a:t>(</a:t>
            </a:r>
            <a:r>
              <a:rPr lang="en-US" dirty="0" smtClean="0"/>
              <a:t>cont.)</a:t>
            </a:r>
            <a:endParaRPr lang="en-US" dirty="0" smtClean="0">
              <a:solidFill>
                <a:schemeClr val="accent5">
                  <a:lumMod val="75000"/>
                </a:schemeClr>
              </a:solidFill>
              <a:cs typeface="Arial" pitchFamily="34" charset="0"/>
            </a:endParaRPr>
          </a:p>
        </p:txBody>
      </p:sp>
      <p:sp>
        <p:nvSpPr>
          <p:cNvPr id="38915" name="Content Placeholder 5"/>
          <p:cNvSpPr>
            <a:spLocks noGrp="1"/>
          </p:cNvSpPr>
          <p:nvPr>
            <p:ph idx="1"/>
          </p:nvPr>
        </p:nvSpPr>
        <p:spPr>
          <a:xfrm>
            <a:off x="554038" y="1565275"/>
            <a:ext cx="7940675" cy="4386263"/>
          </a:xfrm>
        </p:spPr>
        <p:txBody>
          <a:bodyPr/>
          <a:lstStyle/>
          <a:p>
            <a:pPr marL="0" indent="0">
              <a:buNone/>
            </a:pPr>
            <a:r>
              <a:rPr lang="en-US" b="1" dirty="0"/>
              <a:t>EIGRP Bandwidth for IPv6</a:t>
            </a:r>
          </a:p>
          <a:p>
            <a:pPr marL="0" indent="0">
              <a:buNone/>
            </a:pPr>
            <a:r>
              <a:rPr lang="en-US" sz="2000" dirty="0" smtClean="0"/>
              <a:t>To </a:t>
            </a:r>
            <a:r>
              <a:rPr lang="en-US" sz="2000" dirty="0"/>
              <a:t>configure the percentage of bandwidth that may be used by EIGRP for IPv6 on an interface, use the</a:t>
            </a:r>
            <a:r>
              <a:rPr lang="en-US" sz="2000" b="1" dirty="0"/>
              <a:t> </a:t>
            </a:r>
            <a:r>
              <a:rPr lang="en-US" sz="2000" b="1" dirty="0">
                <a:cs typeface="Courier"/>
              </a:rPr>
              <a:t>ipv6 bandwidth-percent eigrp</a:t>
            </a:r>
            <a:r>
              <a:rPr lang="en-US" sz="2000" b="1" dirty="0"/>
              <a:t> </a:t>
            </a:r>
            <a:r>
              <a:rPr lang="en-US" sz="2000" dirty="0"/>
              <a:t>command in interface configuration mode. To restore the default value, use the</a:t>
            </a:r>
            <a:r>
              <a:rPr lang="en-US" sz="2000" b="1" dirty="0"/>
              <a:t> </a:t>
            </a:r>
            <a:r>
              <a:rPr lang="en-US" sz="2000" b="1" dirty="0">
                <a:cs typeface="Courier"/>
              </a:rPr>
              <a:t>no </a:t>
            </a:r>
            <a:r>
              <a:rPr lang="en-US" sz="2000" dirty="0"/>
              <a:t>form of this command.</a:t>
            </a:r>
          </a:p>
          <a:p>
            <a:pPr marL="0" indent="0">
              <a:buNone/>
            </a:pPr>
            <a:r>
              <a:rPr lang="en-US" sz="2000" dirty="0" smtClean="0">
                <a:latin typeface="Courier New" pitchFamily="49" charset="0"/>
                <a:cs typeface="Courier New" pitchFamily="49" charset="0"/>
              </a:rPr>
              <a:t>Router</a:t>
            </a:r>
            <a:r>
              <a:rPr lang="en-US" sz="2000" dirty="0">
                <a:latin typeface="Courier New" pitchFamily="49" charset="0"/>
                <a:cs typeface="Courier New" pitchFamily="49" charset="0"/>
              </a:rPr>
              <a:t>(config-if)# </a:t>
            </a:r>
            <a:r>
              <a:rPr lang="en-US" sz="2000" b="1" dirty="0">
                <a:latin typeface="Courier New" pitchFamily="49" charset="0"/>
                <a:cs typeface="Courier New" pitchFamily="49" charset="0"/>
              </a:rPr>
              <a:t>ipv6 bandwidth-percent eigrp</a:t>
            </a:r>
            <a:r>
              <a:rPr lang="en-US" sz="2000" dirty="0">
                <a:latin typeface="Courier New" pitchFamily="49" charset="0"/>
                <a:cs typeface="Courier New" pitchFamily="49" charset="0"/>
              </a:rPr>
              <a:t> </a:t>
            </a:r>
            <a:r>
              <a:rPr lang="en-US" sz="2000" i="1" dirty="0">
                <a:latin typeface="Courier New" pitchFamily="49" charset="0"/>
                <a:cs typeface="Courier New" pitchFamily="49" charset="0"/>
              </a:rPr>
              <a:t>as-number percent</a:t>
            </a:r>
            <a:endParaRPr lang="en-US" sz="2000" dirty="0" smtClean="0">
              <a:latin typeface="Courier New" pitchFamily="49" charset="0"/>
              <a:cs typeface="Courier New" pitchFamily="49" charset="0"/>
            </a:endParaRPr>
          </a:p>
        </p:txBody>
      </p:sp>
    </p:spTree>
    <p:extLst>
      <p:ext uri="{BB962C8B-B14F-4D97-AF65-F5344CB8AC3E}">
        <p14:creationId xmlns:p14="http://schemas.microsoft.com/office/powerpoint/2010/main" val="3948243919"/>
      </p:ext>
    </p:extLst>
  </p:cSld>
  <p:clrMapOvr>
    <a:masterClrMapping/>
  </p:clrMapOvr>
  <p:transition spd="med">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39725" y="492125"/>
            <a:ext cx="8456613" cy="871538"/>
          </a:xfrm>
        </p:spPr>
        <p:txBody>
          <a:bodyPr/>
          <a:lstStyle/>
          <a:p>
            <a:pPr eaLnBrk="1" hangingPunct="1">
              <a:defRPr/>
            </a:pPr>
            <a:r>
              <a:rPr lang="en-US" sz="1800" dirty="0"/>
              <a:t>Fine-tuning EIGRP Interfaces</a:t>
            </a:r>
            <a:r>
              <a:rPr lang="en-US" dirty="0" smtClean="0"/>
              <a:t/>
            </a:r>
            <a:br>
              <a:rPr lang="en-US" dirty="0" smtClean="0"/>
            </a:br>
            <a:r>
              <a:rPr lang="en-US" dirty="0"/>
              <a:t>Hello and Hold Timers</a:t>
            </a:r>
            <a:endParaRPr lang="en-US" dirty="0" smtClean="0">
              <a:solidFill>
                <a:schemeClr val="accent5">
                  <a:lumMod val="75000"/>
                </a:schemeClr>
              </a:solidFill>
              <a:cs typeface="Arial" pitchFamily="34" charset="0"/>
            </a:endParaRPr>
          </a:p>
        </p:txBody>
      </p:sp>
      <p:pic>
        <p:nvPicPr>
          <p:cNvPr id="2" name="Content Placeholder 1"/>
          <p:cNvPicPr>
            <a:picLocks noGrp="1" noChangeAspect="1"/>
          </p:cNvPicPr>
          <p:nvPr>
            <p:ph idx="1"/>
          </p:nvPr>
        </p:nvPicPr>
        <p:blipFill>
          <a:blip r:embed="rId3"/>
          <a:srcRect l="-3017" r="-3017"/>
          <a:stretch>
            <a:fillRect/>
          </a:stretch>
        </p:blipFill>
        <p:spPr>
          <a:xfrm>
            <a:off x="497462" y="1698625"/>
            <a:ext cx="8340151" cy="4606925"/>
          </a:xfrm>
          <a:ln>
            <a:solidFill>
              <a:schemeClr val="tx1"/>
            </a:solidFill>
          </a:ln>
        </p:spPr>
      </p:pic>
    </p:spTree>
    <p:extLst>
      <p:ext uri="{BB962C8B-B14F-4D97-AF65-F5344CB8AC3E}">
        <p14:creationId xmlns:p14="http://schemas.microsoft.com/office/powerpoint/2010/main" val="1822862915"/>
      </p:ext>
    </p:extLst>
  </p:cSld>
  <p:clrMapOvr>
    <a:masterClrMapping/>
  </p:clrMapOvr>
  <p:transition spd="med">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39725" y="492125"/>
            <a:ext cx="8456613" cy="871538"/>
          </a:xfrm>
        </p:spPr>
        <p:txBody>
          <a:bodyPr/>
          <a:lstStyle/>
          <a:p>
            <a:pPr eaLnBrk="1" hangingPunct="1">
              <a:defRPr/>
            </a:pPr>
            <a:r>
              <a:rPr lang="en-US" sz="1800" dirty="0"/>
              <a:t>Fine-tuning EIGRP Interfaces</a:t>
            </a:r>
            <a:r>
              <a:rPr lang="en-US" dirty="0" smtClean="0"/>
              <a:t/>
            </a:r>
            <a:br>
              <a:rPr lang="en-US" dirty="0" smtClean="0"/>
            </a:br>
            <a:r>
              <a:rPr lang="en-US" dirty="0"/>
              <a:t>Load Balancing IPv4</a:t>
            </a:r>
            <a:endParaRPr lang="en-US" dirty="0" smtClean="0">
              <a:solidFill>
                <a:schemeClr val="accent5">
                  <a:lumMod val="75000"/>
                </a:schemeClr>
              </a:solidFill>
              <a:cs typeface="Arial" pitchFamily="34" charset="0"/>
            </a:endParaRPr>
          </a:p>
        </p:txBody>
      </p:sp>
      <p:sp>
        <p:nvSpPr>
          <p:cNvPr id="38915" name="Content Placeholder 5"/>
          <p:cNvSpPr>
            <a:spLocks noGrp="1"/>
          </p:cNvSpPr>
          <p:nvPr>
            <p:ph idx="1"/>
          </p:nvPr>
        </p:nvSpPr>
        <p:spPr>
          <a:xfrm>
            <a:off x="554038" y="1565275"/>
            <a:ext cx="7940675" cy="4386263"/>
          </a:xfrm>
        </p:spPr>
        <p:txBody>
          <a:bodyPr/>
          <a:lstStyle/>
          <a:p>
            <a:r>
              <a:rPr lang="en-US" sz="2000" dirty="0"/>
              <a:t>Equal-cost load balancing is the ability of a router to distribute outbound traffic using all interfaces that have the same metric from the destination address. </a:t>
            </a:r>
            <a:endParaRPr lang="en-US" sz="2000" dirty="0" smtClean="0"/>
          </a:p>
          <a:p>
            <a:r>
              <a:rPr lang="en-US" sz="2000" dirty="0" smtClean="0"/>
              <a:t>The Cisco </a:t>
            </a:r>
            <a:r>
              <a:rPr lang="en-US" sz="2000" dirty="0"/>
              <a:t>IOS will, by default, allow load balancing using up to four equal-cost paths; however, this can be modified. Using the</a:t>
            </a:r>
            <a:r>
              <a:rPr lang="en-US" sz="2000" b="1" dirty="0"/>
              <a:t> </a:t>
            </a:r>
            <a:r>
              <a:rPr lang="en-US" sz="2000" b="1" dirty="0">
                <a:cs typeface="Courier"/>
              </a:rPr>
              <a:t>maximum-paths </a:t>
            </a:r>
            <a:r>
              <a:rPr lang="en-US" sz="2000" dirty="0"/>
              <a:t>router </a:t>
            </a:r>
            <a:r>
              <a:rPr lang="en-US" sz="2000" dirty="0" smtClean="0"/>
              <a:t>configuration mode </a:t>
            </a:r>
            <a:r>
              <a:rPr lang="en-US" sz="2000" dirty="0"/>
              <a:t>command, up to 32 equal-cost routes can be kept in the routing table.</a:t>
            </a:r>
          </a:p>
          <a:p>
            <a:pPr marL="231775" indent="0">
              <a:buNone/>
            </a:pPr>
            <a:r>
              <a:rPr lang="en-US" sz="2000" dirty="0" smtClean="0">
                <a:latin typeface="Courier"/>
                <a:cs typeface="Courier"/>
              </a:rPr>
              <a:t>Router</a:t>
            </a:r>
            <a:r>
              <a:rPr lang="en-US" sz="2000" dirty="0">
                <a:latin typeface="Courier"/>
                <a:cs typeface="Courier"/>
              </a:rPr>
              <a:t>(config-router)# </a:t>
            </a:r>
            <a:r>
              <a:rPr lang="en-US" sz="2000" b="1" dirty="0">
                <a:latin typeface="Courier"/>
                <a:cs typeface="Courier"/>
              </a:rPr>
              <a:t>maximum-paths</a:t>
            </a:r>
            <a:r>
              <a:rPr lang="en-US" sz="2000" dirty="0">
                <a:latin typeface="Courier"/>
                <a:cs typeface="Courier"/>
              </a:rPr>
              <a:t> </a:t>
            </a:r>
            <a:r>
              <a:rPr lang="en-US" sz="2000" i="1" dirty="0" smtClean="0">
                <a:latin typeface="Courier"/>
                <a:cs typeface="Courier"/>
              </a:rPr>
              <a:t>value</a:t>
            </a:r>
          </a:p>
          <a:p>
            <a:r>
              <a:rPr lang="en-US" sz="2000" dirty="0"/>
              <a:t>If the value is set to 1, load balancing is disabled.</a:t>
            </a:r>
            <a:endParaRPr lang="en-US" sz="2000" dirty="0">
              <a:latin typeface="Courier"/>
              <a:cs typeface="Courier"/>
            </a:endParaRPr>
          </a:p>
        </p:txBody>
      </p:sp>
    </p:spTree>
    <p:extLst>
      <p:ext uri="{BB962C8B-B14F-4D97-AF65-F5344CB8AC3E}">
        <p14:creationId xmlns:p14="http://schemas.microsoft.com/office/powerpoint/2010/main" val="3107292201"/>
      </p:ext>
    </p:extLst>
  </p:cSld>
  <p:clrMapOvr>
    <a:masterClrMapping/>
  </p:clrMapOvr>
  <p:transition spd="med">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39725" y="492125"/>
            <a:ext cx="8456613" cy="871538"/>
          </a:xfrm>
        </p:spPr>
        <p:txBody>
          <a:bodyPr/>
          <a:lstStyle/>
          <a:p>
            <a:pPr eaLnBrk="1" hangingPunct="1">
              <a:defRPr/>
            </a:pPr>
            <a:r>
              <a:rPr lang="en-US" sz="1800" dirty="0" smtClean="0"/>
              <a:t>Fine-tuning EIGRP Interfaces</a:t>
            </a:r>
            <a:r>
              <a:rPr lang="en-US" dirty="0" smtClean="0"/>
              <a:t/>
            </a:r>
            <a:br>
              <a:rPr lang="en-US" dirty="0" smtClean="0"/>
            </a:br>
            <a:r>
              <a:rPr lang="en-US" dirty="0"/>
              <a:t>Load Balancing IPv6</a:t>
            </a:r>
            <a:endParaRPr lang="en-US" dirty="0" smtClean="0">
              <a:solidFill>
                <a:schemeClr val="accent5">
                  <a:lumMod val="75000"/>
                </a:schemeClr>
              </a:solidFill>
              <a:cs typeface="Arial" pitchFamily="34" charset="0"/>
            </a:endParaRPr>
          </a:p>
        </p:txBody>
      </p:sp>
      <p:pic>
        <p:nvPicPr>
          <p:cNvPr id="2" name="Content Placeholder 1"/>
          <p:cNvPicPr>
            <a:picLocks noGrp="1" noChangeAspect="1"/>
          </p:cNvPicPr>
          <p:nvPr>
            <p:ph idx="1"/>
          </p:nvPr>
        </p:nvPicPr>
        <p:blipFill>
          <a:blip r:embed="rId3"/>
          <a:srcRect l="-8509" r="-8509"/>
          <a:stretch>
            <a:fillRect/>
          </a:stretch>
        </p:blipFill>
        <p:spPr>
          <a:xfrm>
            <a:off x="554038" y="1565275"/>
            <a:ext cx="7940675" cy="4386263"/>
          </a:xfrm>
          <a:ln>
            <a:solidFill>
              <a:schemeClr val="tx1"/>
            </a:solidFill>
          </a:ln>
        </p:spPr>
      </p:pic>
    </p:spTree>
    <p:extLst>
      <p:ext uri="{BB962C8B-B14F-4D97-AF65-F5344CB8AC3E}">
        <p14:creationId xmlns:p14="http://schemas.microsoft.com/office/powerpoint/2010/main" val="103463933"/>
      </p:ext>
    </p:extLst>
  </p:cSld>
  <p:clrMapOvr>
    <a:masterClrMapping/>
  </p:clrMapOvr>
  <p:transition spd="med">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39725" y="492125"/>
            <a:ext cx="8456613" cy="871538"/>
          </a:xfrm>
        </p:spPr>
        <p:txBody>
          <a:bodyPr/>
          <a:lstStyle/>
          <a:p>
            <a:pPr eaLnBrk="1" hangingPunct="1">
              <a:defRPr/>
            </a:pPr>
            <a:r>
              <a:rPr lang="en-US" sz="1800" dirty="0"/>
              <a:t>Secure EIGRP</a:t>
            </a:r>
            <a:r>
              <a:rPr lang="en-US" dirty="0" smtClean="0"/>
              <a:t/>
            </a:r>
            <a:br>
              <a:rPr lang="en-US" dirty="0" smtClean="0"/>
            </a:br>
            <a:r>
              <a:rPr lang="en-US" dirty="0"/>
              <a:t>Routing Protocol Authentication Overview</a:t>
            </a:r>
            <a:endParaRPr lang="en-US" dirty="0" smtClean="0">
              <a:solidFill>
                <a:schemeClr val="accent5">
                  <a:lumMod val="75000"/>
                </a:schemeClr>
              </a:solidFill>
              <a:cs typeface="Arial" pitchFamily="34" charset="0"/>
            </a:endParaRPr>
          </a:p>
        </p:txBody>
      </p:sp>
      <p:sp>
        <p:nvSpPr>
          <p:cNvPr id="38915" name="Content Placeholder 5"/>
          <p:cNvSpPr>
            <a:spLocks noGrp="1"/>
          </p:cNvSpPr>
          <p:nvPr>
            <p:ph idx="1"/>
          </p:nvPr>
        </p:nvSpPr>
        <p:spPr>
          <a:xfrm>
            <a:off x="554038" y="1565275"/>
            <a:ext cx="7940675" cy="4386263"/>
          </a:xfrm>
        </p:spPr>
        <p:txBody>
          <a:bodyPr/>
          <a:lstStyle/>
          <a:p>
            <a:r>
              <a:rPr lang="en-US" sz="2000" dirty="0"/>
              <a:t>Network administrators must be aware that routers are at risk from attack just as much as end-user devices. Anyone with a packet sniffer, such as Wireshark, can read information propagating between routers</a:t>
            </a:r>
            <a:r>
              <a:rPr lang="en-US" sz="2000" dirty="0" smtClean="0"/>
              <a:t>.</a:t>
            </a:r>
          </a:p>
          <a:p>
            <a:r>
              <a:rPr lang="en-US" sz="2000" dirty="0"/>
              <a:t>A method to protect routing information on the network is to authenticate routing protocol packets using the Message Digest 5 (MD5) algorithm</a:t>
            </a:r>
            <a:r>
              <a:rPr lang="en-US" sz="2000" dirty="0" smtClean="0"/>
              <a:t>.</a:t>
            </a:r>
          </a:p>
          <a:p>
            <a:r>
              <a:rPr lang="en-US" sz="2000" dirty="0"/>
              <a:t>Routing </a:t>
            </a:r>
            <a:r>
              <a:rPr lang="en-US" sz="2000" dirty="0" smtClean="0"/>
              <a:t>protocols, </a:t>
            </a:r>
            <a:r>
              <a:rPr lang="en-US" sz="2000" dirty="0"/>
              <a:t>such as RIPv2, EIGRP, OSPF, IS-IS, and BGP all support various forms of MD5 authentication.</a:t>
            </a:r>
            <a:endParaRPr lang="en-US" sz="2000" dirty="0" smtClean="0"/>
          </a:p>
        </p:txBody>
      </p:sp>
    </p:spTree>
    <p:extLst>
      <p:ext uri="{BB962C8B-B14F-4D97-AF65-F5344CB8AC3E}">
        <p14:creationId xmlns:p14="http://schemas.microsoft.com/office/powerpoint/2010/main" val="2112889633"/>
      </p:ext>
    </p:extLst>
  </p:cSld>
  <p:clrMapOvr>
    <a:masterClrMapping/>
  </p:clrMapOvr>
  <p:transition spd="med">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39725" y="492125"/>
            <a:ext cx="8456613" cy="871538"/>
          </a:xfrm>
        </p:spPr>
        <p:txBody>
          <a:bodyPr/>
          <a:lstStyle/>
          <a:p>
            <a:pPr eaLnBrk="1" hangingPunct="1">
              <a:defRPr/>
            </a:pPr>
            <a:r>
              <a:rPr lang="en-US" sz="1800" dirty="0"/>
              <a:t>Secure EIGRP</a:t>
            </a:r>
            <a:r>
              <a:rPr lang="en-US" dirty="0" smtClean="0"/>
              <a:t/>
            </a:r>
            <a:br>
              <a:rPr lang="en-US" dirty="0" smtClean="0"/>
            </a:br>
            <a:r>
              <a:rPr lang="en-US" sz="3100" dirty="0"/>
              <a:t>Configuring EIGRP with MD5 Authentication</a:t>
            </a:r>
            <a:endParaRPr lang="en-US" sz="3100" dirty="0" smtClean="0">
              <a:solidFill>
                <a:schemeClr val="accent5">
                  <a:lumMod val="75000"/>
                </a:schemeClr>
              </a:solidFill>
              <a:cs typeface="Arial" pitchFamily="34" charset="0"/>
            </a:endParaRPr>
          </a:p>
        </p:txBody>
      </p:sp>
      <p:pic>
        <p:nvPicPr>
          <p:cNvPr id="2" name="Content Placeholder 1"/>
          <p:cNvPicPr>
            <a:picLocks noGrp="1" noChangeAspect="1"/>
          </p:cNvPicPr>
          <p:nvPr>
            <p:ph idx="1"/>
          </p:nvPr>
        </p:nvPicPr>
        <p:blipFill>
          <a:blip r:embed="rId3"/>
          <a:srcRect l="-14297" r="-14297"/>
          <a:stretch>
            <a:fillRect/>
          </a:stretch>
        </p:blipFill>
        <p:spPr>
          <a:xfrm>
            <a:off x="286542" y="1508125"/>
            <a:ext cx="8857458" cy="4892675"/>
          </a:xfrm>
          <a:ln>
            <a:solidFill>
              <a:schemeClr val="tx1"/>
            </a:solidFill>
          </a:ln>
        </p:spPr>
      </p:pic>
    </p:spTree>
    <p:extLst>
      <p:ext uri="{BB962C8B-B14F-4D97-AF65-F5344CB8AC3E}">
        <p14:creationId xmlns:p14="http://schemas.microsoft.com/office/powerpoint/2010/main" val="2530523497"/>
      </p:ext>
    </p:extLst>
  </p:cSld>
  <p:clrMapOvr>
    <a:masterClrMapping/>
  </p:clrMapOvr>
  <p:transition spd="med">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39725" y="492125"/>
            <a:ext cx="8456613" cy="871538"/>
          </a:xfrm>
        </p:spPr>
        <p:txBody>
          <a:bodyPr/>
          <a:lstStyle/>
          <a:p>
            <a:pPr eaLnBrk="1" hangingPunct="1">
              <a:defRPr/>
            </a:pPr>
            <a:r>
              <a:rPr lang="en-US" sz="1800" dirty="0"/>
              <a:t>Secure EIGRP</a:t>
            </a:r>
            <a:r>
              <a:rPr lang="en-US" dirty="0" smtClean="0"/>
              <a:t/>
            </a:r>
            <a:br>
              <a:rPr lang="en-US" dirty="0" smtClean="0"/>
            </a:br>
            <a:r>
              <a:rPr lang="en-US" dirty="0"/>
              <a:t>EIGRP Authentication Example</a:t>
            </a:r>
            <a:endParaRPr lang="en-US" dirty="0" smtClean="0">
              <a:solidFill>
                <a:schemeClr val="accent5">
                  <a:lumMod val="75000"/>
                </a:schemeClr>
              </a:solidFill>
              <a:cs typeface="Arial" pitchFamily="34" charset="0"/>
            </a:endParaRPr>
          </a:p>
        </p:txBody>
      </p:sp>
      <p:pic>
        <p:nvPicPr>
          <p:cNvPr id="2" name="Content Placeholder 1"/>
          <p:cNvPicPr>
            <a:picLocks noGrp="1" noChangeAspect="1"/>
          </p:cNvPicPr>
          <p:nvPr>
            <p:ph idx="1"/>
          </p:nvPr>
        </p:nvPicPr>
        <p:blipFill>
          <a:blip r:embed="rId3"/>
          <a:srcRect l="-21398" r="-21398"/>
          <a:stretch>
            <a:fillRect/>
          </a:stretch>
        </p:blipFill>
        <p:spPr>
          <a:xfrm>
            <a:off x="375606" y="1489075"/>
            <a:ext cx="8995407" cy="4968875"/>
          </a:xfrm>
        </p:spPr>
      </p:pic>
    </p:spTree>
    <p:extLst>
      <p:ext uri="{BB962C8B-B14F-4D97-AF65-F5344CB8AC3E}">
        <p14:creationId xmlns:p14="http://schemas.microsoft.com/office/powerpoint/2010/main" val="3269179771"/>
      </p:ext>
    </p:extLst>
  </p:cSld>
  <p:clrMapOvr>
    <a:masterClrMapping/>
  </p:clrMapOvr>
  <p:transition spd="med">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39725" y="492125"/>
            <a:ext cx="8456613" cy="871538"/>
          </a:xfrm>
        </p:spPr>
        <p:txBody>
          <a:bodyPr/>
          <a:lstStyle/>
          <a:p>
            <a:pPr eaLnBrk="1" hangingPunct="1">
              <a:defRPr/>
            </a:pPr>
            <a:r>
              <a:rPr lang="en-US" sz="1800" dirty="0"/>
              <a:t>Secure EIGRP</a:t>
            </a:r>
            <a:r>
              <a:rPr lang="en-US" dirty="0" smtClean="0"/>
              <a:t/>
            </a:r>
            <a:br>
              <a:rPr lang="en-US" dirty="0" smtClean="0"/>
            </a:br>
            <a:r>
              <a:rPr lang="en-US" sz="3100" dirty="0"/>
              <a:t>EIGRP Authentication </a:t>
            </a:r>
            <a:r>
              <a:rPr lang="en-US" sz="3100" dirty="0" smtClean="0"/>
              <a:t>Example </a:t>
            </a:r>
            <a:r>
              <a:rPr lang="en-US" sz="3100" dirty="0"/>
              <a:t>(</a:t>
            </a:r>
            <a:r>
              <a:rPr lang="en-US" sz="3100" dirty="0" smtClean="0"/>
              <a:t>cont.)</a:t>
            </a:r>
            <a:endParaRPr lang="en-US" sz="3100" dirty="0" smtClean="0">
              <a:solidFill>
                <a:schemeClr val="accent5">
                  <a:lumMod val="75000"/>
                </a:schemeClr>
              </a:solidFill>
              <a:cs typeface="Arial" pitchFamily="34" charset="0"/>
            </a:endParaRPr>
          </a:p>
        </p:txBody>
      </p:sp>
      <p:pic>
        <p:nvPicPr>
          <p:cNvPr id="4" name="Content Placeholder 3"/>
          <p:cNvPicPr>
            <a:picLocks noGrp="1" noChangeAspect="1"/>
          </p:cNvPicPr>
          <p:nvPr>
            <p:ph idx="1"/>
          </p:nvPr>
        </p:nvPicPr>
        <p:blipFill>
          <a:blip r:embed="rId3"/>
          <a:srcRect l="-36920" r="-36920"/>
          <a:stretch>
            <a:fillRect/>
          </a:stretch>
        </p:blipFill>
        <p:spPr>
          <a:xfrm>
            <a:off x="-978761" y="1570782"/>
            <a:ext cx="11161169" cy="5020518"/>
          </a:xfrm>
        </p:spPr>
      </p:pic>
    </p:spTree>
    <p:extLst>
      <p:ext uri="{BB962C8B-B14F-4D97-AF65-F5344CB8AC3E}">
        <p14:creationId xmlns:p14="http://schemas.microsoft.com/office/powerpoint/2010/main" val="2600095434"/>
      </p:ext>
    </p:extLst>
  </p:cSld>
  <p:clrMapOvr>
    <a:masterClrMapping/>
  </p:clrMapOvr>
  <p:transition spd="med">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39725" y="492125"/>
            <a:ext cx="8456613" cy="871538"/>
          </a:xfrm>
        </p:spPr>
        <p:txBody>
          <a:bodyPr/>
          <a:lstStyle/>
          <a:p>
            <a:pPr eaLnBrk="1" hangingPunct="1">
              <a:defRPr/>
            </a:pPr>
            <a:r>
              <a:rPr lang="en-US" sz="1800" dirty="0"/>
              <a:t>Secure EIGRP</a:t>
            </a:r>
            <a:r>
              <a:rPr lang="en-US" dirty="0" smtClean="0"/>
              <a:t/>
            </a:r>
            <a:br>
              <a:rPr lang="en-US" dirty="0" smtClean="0"/>
            </a:br>
            <a:r>
              <a:rPr lang="en-US" dirty="0" smtClean="0"/>
              <a:t>Verifying </a:t>
            </a:r>
            <a:r>
              <a:rPr lang="en-US" dirty="0"/>
              <a:t>Authentication</a:t>
            </a:r>
            <a:endParaRPr lang="en-US" dirty="0" smtClean="0">
              <a:solidFill>
                <a:schemeClr val="accent5">
                  <a:lumMod val="75000"/>
                </a:schemeClr>
              </a:solidFill>
              <a:cs typeface="Arial" pitchFamily="34" charset="0"/>
            </a:endParaRPr>
          </a:p>
        </p:txBody>
      </p:sp>
      <p:sp>
        <p:nvSpPr>
          <p:cNvPr id="38915" name="Content Placeholder 5"/>
          <p:cNvSpPr>
            <a:spLocks noGrp="1"/>
          </p:cNvSpPr>
          <p:nvPr>
            <p:ph idx="1"/>
          </p:nvPr>
        </p:nvSpPr>
        <p:spPr>
          <a:xfrm>
            <a:off x="554038" y="1565275"/>
            <a:ext cx="7940675" cy="4386263"/>
          </a:xfrm>
        </p:spPr>
        <p:txBody>
          <a:bodyPr/>
          <a:lstStyle/>
          <a:p>
            <a:r>
              <a:rPr lang="en-US" sz="2000" dirty="0"/>
              <a:t>Adjacencies </a:t>
            </a:r>
            <a:r>
              <a:rPr lang="en-US" sz="2000" dirty="0" smtClean="0"/>
              <a:t>are only formed </a:t>
            </a:r>
            <a:r>
              <a:rPr lang="en-US" sz="2000" dirty="0"/>
              <a:t>when both connecting devices have authentication </a:t>
            </a:r>
            <a:r>
              <a:rPr lang="en-US" sz="2000" dirty="0" smtClean="0"/>
              <a:t>configured. </a:t>
            </a:r>
          </a:p>
          <a:p>
            <a:r>
              <a:rPr lang="en-US" sz="2000" dirty="0" smtClean="0"/>
              <a:t>To </a:t>
            </a:r>
            <a:r>
              <a:rPr lang="en-US" sz="2000" dirty="0"/>
              <a:t>verify that the correct EIGRP adjacencies were formed after being configured for authentication, use the</a:t>
            </a:r>
            <a:r>
              <a:rPr lang="en-US" sz="2000" b="1" dirty="0"/>
              <a:t> </a:t>
            </a:r>
            <a:r>
              <a:rPr lang="en-US" sz="2000" b="1" dirty="0">
                <a:cs typeface="Courier"/>
              </a:rPr>
              <a:t>show ip eigrp neighbors </a:t>
            </a:r>
            <a:r>
              <a:rPr lang="en-US" sz="2000" dirty="0"/>
              <a:t>command on each router. </a:t>
            </a:r>
            <a:endParaRPr lang="en-US" sz="2000" dirty="0" smtClean="0"/>
          </a:p>
          <a:p>
            <a:r>
              <a:rPr lang="en-US" sz="2000" dirty="0"/>
              <a:t>To verify the neighbor adjacencies EIGRP for IPv6, use the</a:t>
            </a:r>
            <a:r>
              <a:rPr lang="en-US" sz="2000" b="1" dirty="0"/>
              <a:t> </a:t>
            </a:r>
            <a:r>
              <a:rPr lang="en-US" sz="2000" b="1" dirty="0">
                <a:cs typeface="Courier"/>
              </a:rPr>
              <a:t>show ipv6 eigrp neighbors </a:t>
            </a:r>
            <a:r>
              <a:rPr lang="en-US" sz="2000" dirty="0"/>
              <a:t>command.</a:t>
            </a:r>
            <a:endParaRPr lang="en-US" sz="2000" dirty="0" smtClean="0"/>
          </a:p>
        </p:txBody>
      </p:sp>
    </p:spTree>
    <p:extLst>
      <p:ext uri="{BB962C8B-B14F-4D97-AF65-F5344CB8AC3E}">
        <p14:creationId xmlns:p14="http://schemas.microsoft.com/office/powerpoint/2010/main" val="3526494816"/>
      </p:ext>
    </p:extLst>
  </p:cSld>
  <p:clrMapOvr>
    <a:masterClrMapping/>
  </p:clrMapOvr>
  <p:transition spd="med">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311149" y="2370653"/>
            <a:ext cx="3974247" cy="1481138"/>
          </a:xfrm>
        </p:spPr>
        <p:txBody>
          <a:bodyPr/>
          <a:lstStyle/>
          <a:p>
            <a:pPr eaLnBrk="1" hangingPunct="1"/>
            <a:r>
              <a:rPr lang="en-US" sz="2400" dirty="0" smtClean="0">
                <a:cs typeface="Arial" charset="0"/>
              </a:rPr>
              <a:t>8.2 Troubleshooting </a:t>
            </a:r>
            <a:r>
              <a:rPr lang="en-US" sz="2400" dirty="0" err="1" smtClean="0">
                <a:cs typeface="Arial" charset="0"/>
              </a:rPr>
              <a:t>EIGRP</a:t>
            </a:r>
            <a:r>
              <a:rPr lang="en-US" sz="2800" dirty="0" smtClean="0">
                <a:cs typeface="Arial" charset="0"/>
              </a:rPr>
              <a:t/>
            </a:r>
            <a:br>
              <a:rPr lang="en-US" sz="2800" dirty="0" smtClean="0">
                <a:cs typeface="Arial" charset="0"/>
              </a:rPr>
            </a:br>
            <a:r>
              <a:rPr lang="en-US" sz="2800" dirty="0" smtClean="0"/>
              <a:t> </a:t>
            </a:r>
            <a:br>
              <a:rPr lang="en-US" sz="2800" dirty="0" smtClean="0"/>
            </a:br>
            <a:endParaRPr lang="en-US" sz="2800" dirty="0" smtClean="0">
              <a:solidFill>
                <a:schemeClr val="folHlink"/>
              </a:solidFill>
            </a:endParaRPr>
          </a:p>
        </p:txBody>
      </p:sp>
      <p:sp>
        <p:nvSpPr>
          <p:cNvPr id="5123" name="Rectangle 3"/>
          <p:cNvSpPr>
            <a:spLocks noGrp="1" noChangeArrowheads="1"/>
          </p:cNvSpPr>
          <p:nvPr>
            <p:ph type="subTitle" idx="1"/>
          </p:nvPr>
        </p:nvSpPr>
        <p:spPr>
          <a:xfrm>
            <a:off x="311150" y="4672013"/>
            <a:ext cx="6788150" cy="658812"/>
          </a:xfrm>
        </p:spPr>
        <p:txBody>
          <a:bodyPr/>
          <a:lstStyle/>
          <a:p>
            <a:pPr eaLnBrk="1" hangingPunct="1"/>
            <a:r>
              <a:rPr lang="en-US" sz="2400" dirty="0" smtClean="0"/>
              <a:t>Scaling Networks</a:t>
            </a:r>
          </a:p>
        </p:txBody>
      </p:sp>
    </p:spTree>
    <p:extLst>
      <p:ext uri="{BB962C8B-B14F-4D97-AF65-F5344CB8AC3E}">
        <p14:creationId xmlns:p14="http://schemas.microsoft.com/office/powerpoint/2010/main" val="251857700"/>
      </p:ext>
    </p:extLst>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627063" y="434975"/>
            <a:ext cx="8145462" cy="838200"/>
          </a:xfrm>
        </p:spPr>
        <p:txBody>
          <a:bodyPr/>
          <a:lstStyle/>
          <a:p>
            <a:r>
              <a:rPr lang="en-US" dirty="0" smtClean="0"/>
              <a:t>Chapter </a:t>
            </a:r>
            <a:r>
              <a:rPr lang="en-US" dirty="0"/>
              <a:t>8</a:t>
            </a:r>
            <a:r>
              <a:rPr lang="en-US" dirty="0" smtClean="0"/>
              <a:t>: Objectives</a:t>
            </a:r>
          </a:p>
        </p:txBody>
      </p:sp>
      <p:sp>
        <p:nvSpPr>
          <p:cNvPr id="6" name="Content Placeholder 5"/>
          <p:cNvSpPr>
            <a:spLocks noGrp="1"/>
          </p:cNvSpPr>
          <p:nvPr>
            <p:ph idx="1"/>
          </p:nvPr>
        </p:nvSpPr>
        <p:spPr>
          <a:xfrm>
            <a:off x="704166" y="1489095"/>
            <a:ext cx="7940675" cy="4386263"/>
          </a:xfrm>
        </p:spPr>
        <p:txBody>
          <a:bodyPr/>
          <a:lstStyle/>
          <a:p>
            <a:pPr marL="0" indent="0">
              <a:buNone/>
            </a:pPr>
            <a:r>
              <a:rPr lang="pt-BR" sz="2000" dirty="0"/>
              <a:t>After completing this chapter, you will be able to:</a:t>
            </a:r>
          </a:p>
          <a:p>
            <a:r>
              <a:rPr lang="pt-BR" sz="2000" dirty="0"/>
              <a:t>Configure EIGRP automatic summarization.</a:t>
            </a:r>
            <a:endParaRPr lang="en-US" sz="2000" dirty="0"/>
          </a:p>
          <a:p>
            <a:r>
              <a:rPr lang="pt-BR" sz="2000" dirty="0"/>
              <a:t>Configure EIGRP manual summarization.</a:t>
            </a:r>
          </a:p>
          <a:p>
            <a:r>
              <a:rPr lang="pt-BR" sz="2000" dirty="0"/>
              <a:t>Configure a router to propagate a default route in an EIGRP network.</a:t>
            </a:r>
          </a:p>
          <a:p>
            <a:r>
              <a:rPr lang="pt-BR" sz="2000" dirty="0"/>
              <a:t>Modify EIGRP interface settings to improve network performance.</a:t>
            </a:r>
          </a:p>
          <a:p>
            <a:r>
              <a:rPr lang="pt-BR" sz="2000" dirty="0"/>
              <a:t>Configure EIGRP authentication to ensure secure routing updates.</a:t>
            </a:r>
          </a:p>
          <a:p>
            <a:r>
              <a:rPr lang="pt-BR" sz="2000" dirty="0"/>
              <a:t>Explain the process and tools used to troubleshoot an EIGRP network.</a:t>
            </a:r>
          </a:p>
          <a:p>
            <a:r>
              <a:rPr lang="pt-BR" sz="2000" dirty="0"/>
              <a:t>Troubleshoot neighbor adjacency issues in an EIGRP network.</a:t>
            </a:r>
          </a:p>
          <a:p>
            <a:r>
              <a:rPr lang="pt-BR" sz="2000" dirty="0"/>
              <a:t>Troubleshoot missing route entries in an EIGRP routing table.</a:t>
            </a:r>
          </a:p>
          <a:p>
            <a:endParaRPr lang="pt-BR" sz="20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39725" y="492125"/>
            <a:ext cx="8456613" cy="871538"/>
          </a:xfrm>
        </p:spPr>
        <p:txBody>
          <a:bodyPr/>
          <a:lstStyle/>
          <a:p>
            <a:pPr eaLnBrk="1" hangingPunct="1">
              <a:defRPr/>
            </a:pPr>
            <a:r>
              <a:rPr lang="en-US" sz="1800" dirty="0"/>
              <a:t>Components of Troubleshooting EIGRP</a:t>
            </a:r>
            <a:r>
              <a:rPr lang="en-US" dirty="0" smtClean="0"/>
              <a:t/>
            </a:r>
            <a:br>
              <a:rPr lang="en-US" dirty="0" smtClean="0"/>
            </a:br>
            <a:r>
              <a:rPr lang="en-US" dirty="0"/>
              <a:t>Basic EIGRP Troubleshooting Commands</a:t>
            </a:r>
            <a:endParaRPr lang="en-US" dirty="0" smtClean="0">
              <a:solidFill>
                <a:schemeClr val="accent5">
                  <a:lumMod val="75000"/>
                </a:schemeClr>
              </a:solidFill>
              <a:cs typeface="Arial" pitchFamily="34" charset="0"/>
            </a:endParaRPr>
          </a:p>
        </p:txBody>
      </p:sp>
      <p:sp>
        <p:nvSpPr>
          <p:cNvPr id="38915" name="Content Placeholder 5"/>
          <p:cNvSpPr>
            <a:spLocks noGrp="1"/>
          </p:cNvSpPr>
          <p:nvPr>
            <p:ph idx="1"/>
          </p:nvPr>
        </p:nvSpPr>
        <p:spPr>
          <a:xfrm>
            <a:off x="554038" y="1565275"/>
            <a:ext cx="7940675" cy="4386263"/>
          </a:xfrm>
        </p:spPr>
        <p:txBody>
          <a:bodyPr/>
          <a:lstStyle/>
          <a:p>
            <a:pPr marL="0" indent="0">
              <a:buNone/>
            </a:pPr>
            <a:r>
              <a:rPr lang="en-US" sz="2000" dirty="0"/>
              <a:t>EIGRP for </a:t>
            </a:r>
            <a:r>
              <a:rPr lang="en-US" sz="2000" dirty="0" smtClean="0"/>
              <a:t>IPv4</a:t>
            </a:r>
            <a:endParaRPr lang="en-US" sz="2000" dirty="0"/>
          </a:p>
          <a:p>
            <a:r>
              <a:rPr lang="en-US" sz="2000" dirty="0">
                <a:latin typeface="Courier"/>
                <a:cs typeface="Courier"/>
              </a:rPr>
              <a:t>Router# </a:t>
            </a:r>
            <a:r>
              <a:rPr lang="en-US" sz="2000" b="1" dirty="0">
                <a:latin typeface="Courier"/>
                <a:cs typeface="Courier"/>
              </a:rPr>
              <a:t>show </a:t>
            </a:r>
            <a:r>
              <a:rPr lang="en-US" sz="2000" b="1" dirty="0" smtClean="0">
                <a:latin typeface="Courier"/>
                <a:cs typeface="Courier"/>
              </a:rPr>
              <a:t>ip </a:t>
            </a:r>
            <a:r>
              <a:rPr lang="en-US" sz="2000" b="1" dirty="0">
                <a:latin typeface="Courier"/>
                <a:cs typeface="Courier"/>
              </a:rPr>
              <a:t>eigrp neighbors</a:t>
            </a:r>
            <a:endParaRPr lang="en-US" sz="2000" dirty="0">
              <a:latin typeface="Courier"/>
              <a:cs typeface="Courier"/>
            </a:endParaRPr>
          </a:p>
          <a:p>
            <a:r>
              <a:rPr lang="en-US" sz="2000" dirty="0">
                <a:latin typeface="Courier"/>
                <a:cs typeface="Courier"/>
              </a:rPr>
              <a:t>Router# </a:t>
            </a:r>
            <a:r>
              <a:rPr lang="en-US" sz="2000" b="1" dirty="0">
                <a:latin typeface="Courier"/>
                <a:cs typeface="Courier"/>
              </a:rPr>
              <a:t>show </a:t>
            </a:r>
            <a:r>
              <a:rPr lang="en-US" sz="2000" b="1" dirty="0" smtClean="0">
                <a:latin typeface="Courier"/>
                <a:cs typeface="Courier"/>
              </a:rPr>
              <a:t>ip </a:t>
            </a:r>
            <a:r>
              <a:rPr lang="en-US" sz="2000" b="1" dirty="0">
                <a:latin typeface="Courier"/>
                <a:cs typeface="Courier"/>
              </a:rPr>
              <a:t>route</a:t>
            </a:r>
            <a:endParaRPr lang="en-US" sz="2000" dirty="0">
              <a:latin typeface="Courier"/>
              <a:cs typeface="Courier"/>
            </a:endParaRPr>
          </a:p>
          <a:p>
            <a:r>
              <a:rPr lang="en-US" sz="2000" dirty="0">
                <a:latin typeface="Courier"/>
                <a:cs typeface="Courier"/>
              </a:rPr>
              <a:t>Router# </a:t>
            </a:r>
            <a:r>
              <a:rPr lang="en-US" sz="2000" b="1" dirty="0">
                <a:latin typeface="Courier"/>
                <a:cs typeface="Courier"/>
              </a:rPr>
              <a:t>show </a:t>
            </a:r>
            <a:r>
              <a:rPr lang="en-US" sz="2000" b="1" dirty="0" smtClean="0">
                <a:latin typeface="Courier"/>
                <a:cs typeface="Courier"/>
              </a:rPr>
              <a:t>ip protocols</a:t>
            </a:r>
            <a:r>
              <a:rPr lang="en-US" sz="2000" dirty="0" smtClean="0">
                <a:latin typeface="Courier"/>
                <a:cs typeface="Courier"/>
              </a:rPr>
              <a:t/>
            </a:r>
            <a:br>
              <a:rPr lang="en-US" sz="2000" dirty="0" smtClean="0">
                <a:latin typeface="Courier"/>
                <a:cs typeface="Courier"/>
              </a:rPr>
            </a:br>
            <a:endParaRPr lang="en-US" sz="2000" dirty="0" smtClean="0"/>
          </a:p>
          <a:p>
            <a:pPr marL="0" indent="0">
              <a:buNone/>
            </a:pPr>
            <a:r>
              <a:rPr lang="en-US" sz="2000" dirty="0" smtClean="0"/>
              <a:t>EIGRP </a:t>
            </a:r>
            <a:r>
              <a:rPr lang="en-US" sz="2000" dirty="0"/>
              <a:t>for IPv6</a:t>
            </a:r>
          </a:p>
          <a:p>
            <a:r>
              <a:rPr lang="en-US" sz="2000" dirty="0" smtClean="0">
                <a:latin typeface="Courier"/>
                <a:cs typeface="Courier"/>
              </a:rPr>
              <a:t>Router</a:t>
            </a:r>
            <a:r>
              <a:rPr lang="en-US" sz="2000" dirty="0">
                <a:latin typeface="Courier"/>
                <a:cs typeface="Courier"/>
              </a:rPr>
              <a:t># </a:t>
            </a:r>
            <a:r>
              <a:rPr lang="en-US" sz="2000" b="1" dirty="0">
                <a:latin typeface="Courier"/>
                <a:cs typeface="Courier"/>
              </a:rPr>
              <a:t>show ipv6 eigrp neighbors</a:t>
            </a:r>
            <a:endParaRPr lang="en-US" sz="2000" dirty="0">
              <a:latin typeface="Courier"/>
              <a:cs typeface="Courier"/>
            </a:endParaRPr>
          </a:p>
          <a:p>
            <a:r>
              <a:rPr lang="en-US" sz="2000" dirty="0" smtClean="0">
                <a:latin typeface="Courier"/>
                <a:cs typeface="Courier"/>
              </a:rPr>
              <a:t>Router</a:t>
            </a:r>
            <a:r>
              <a:rPr lang="en-US" sz="2000" dirty="0">
                <a:latin typeface="Courier"/>
                <a:cs typeface="Courier"/>
              </a:rPr>
              <a:t># </a:t>
            </a:r>
            <a:r>
              <a:rPr lang="en-US" sz="2000" b="1" dirty="0">
                <a:latin typeface="Courier"/>
                <a:cs typeface="Courier"/>
              </a:rPr>
              <a:t>show ipv6 route</a:t>
            </a:r>
            <a:endParaRPr lang="en-US" sz="2000" dirty="0">
              <a:latin typeface="Courier"/>
              <a:cs typeface="Courier"/>
            </a:endParaRPr>
          </a:p>
          <a:p>
            <a:r>
              <a:rPr lang="en-US" sz="2000" dirty="0" smtClean="0">
                <a:latin typeface="Courier"/>
                <a:cs typeface="Courier"/>
              </a:rPr>
              <a:t>Router</a:t>
            </a:r>
            <a:r>
              <a:rPr lang="en-US" sz="2000" dirty="0">
                <a:latin typeface="Courier"/>
                <a:cs typeface="Courier"/>
              </a:rPr>
              <a:t># </a:t>
            </a:r>
            <a:r>
              <a:rPr lang="en-US" sz="2000" b="1" dirty="0">
                <a:latin typeface="Courier"/>
                <a:cs typeface="Courier"/>
              </a:rPr>
              <a:t>show ipv6 protocols</a:t>
            </a:r>
            <a:endParaRPr lang="en-US" sz="2000" dirty="0" smtClean="0">
              <a:latin typeface="Courier"/>
              <a:cs typeface="Courier"/>
            </a:endParaRPr>
          </a:p>
        </p:txBody>
      </p:sp>
    </p:spTree>
    <p:extLst>
      <p:ext uri="{BB962C8B-B14F-4D97-AF65-F5344CB8AC3E}">
        <p14:creationId xmlns:p14="http://schemas.microsoft.com/office/powerpoint/2010/main" val="2595405375"/>
      </p:ext>
    </p:extLst>
  </p:cSld>
  <p:clrMapOvr>
    <a:masterClrMapping/>
  </p:clrMapOvr>
  <p:transition spd="med">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39725" y="492125"/>
            <a:ext cx="8456613" cy="871538"/>
          </a:xfrm>
        </p:spPr>
        <p:txBody>
          <a:bodyPr/>
          <a:lstStyle/>
          <a:p>
            <a:pPr eaLnBrk="1" hangingPunct="1">
              <a:defRPr/>
            </a:pPr>
            <a:r>
              <a:rPr lang="en-US" sz="1800" dirty="0"/>
              <a:t>Components of Troubleshooting EIGRP</a:t>
            </a:r>
            <a:r>
              <a:rPr lang="en-US" dirty="0" smtClean="0"/>
              <a:t/>
            </a:r>
            <a:br>
              <a:rPr lang="en-US" dirty="0" smtClean="0"/>
            </a:br>
            <a:r>
              <a:rPr lang="en-US" dirty="0"/>
              <a:t>Components</a:t>
            </a:r>
            <a:endParaRPr lang="en-US" dirty="0" smtClean="0">
              <a:solidFill>
                <a:schemeClr val="accent5">
                  <a:lumMod val="75000"/>
                </a:schemeClr>
              </a:solidFill>
              <a:cs typeface="Arial" pitchFamily="34"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3128" y="1376009"/>
            <a:ext cx="6622576" cy="53992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41050401"/>
      </p:ext>
    </p:extLst>
  </p:cSld>
  <p:clrMapOvr>
    <a:masterClrMapping/>
  </p:clrMapOvr>
  <p:transition spd="med">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39725" y="492125"/>
            <a:ext cx="8456613" cy="871538"/>
          </a:xfrm>
        </p:spPr>
        <p:txBody>
          <a:bodyPr/>
          <a:lstStyle/>
          <a:p>
            <a:pPr eaLnBrk="1" hangingPunct="1">
              <a:defRPr/>
            </a:pPr>
            <a:r>
              <a:rPr lang="en-US" sz="1800" dirty="0"/>
              <a:t>Troubleshoot EIGRP Neighbor Issues</a:t>
            </a:r>
            <a:r>
              <a:rPr lang="en-US" dirty="0" smtClean="0"/>
              <a:t/>
            </a:r>
            <a:br>
              <a:rPr lang="en-US" dirty="0" smtClean="0"/>
            </a:br>
            <a:r>
              <a:rPr lang="en-US" dirty="0"/>
              <a:t>Layer 3 Connectivity</a:t>
            </a:r>
            <a:endParaRPr lang="en-US" dirty="0" smtClean="0">
              <a:solidFill>
                <a:schemeClr val="accent5">
                  <a:lumMod val="75000"/>
                </a:schemeClr>
              </a:solidFill>
              <a:cs typeface="Arial" pitchFamily="34" charset="0"/>
            </a:endParaRPr>
          </a:p>
        </p:txBody>
      </p:sp>
      <p:sp>
        <p:nvSpPr>
          <p:cNvPr id="38915" name="Content Placeholder 5"/>
          <p:cNvSpPr>
            <a:spLocks noGrp="1"/>
          </p:cNvSpPr>
          <p:nvPr>
            <p:ph idx="1"/>
          </p:nvPr>
        </p:nvSpPr>
        <p:spPr>
          <a:xfrm>
            <a:off x="477838" y="1374775"/>
            <a:ext cx="7940675" cy="4386263"/>
          </a:xfrm>
        </p:spPr>
        <p:txBody>
          <a:bodyPr/>
          <a:lstStyle/>
          <a:p>
            <a:pPr marL="0" indent="0">
              <a:buNone/>
            </a:pPr>
            <a:r>
              <a:rPr lang="en-US" dirty="0"/>
              <a:t>A prerequisite for a neighbor adjacency to form between two directly connected routers is Layer 3 connectivity.</a:t>
            </a:r>
            <a:endParaRPr lang="en-US" dirty="0" smtClean="0"/>
          </a:p>
        </p:txBody>
      </p:sp>
      <p:pic>
        <p:nvPicPr>
          <p:cNvPr id="2" name="Picture 1"/>
          <p:cNvPicPr>
            <a:picLocks noChangeAspect="1"/>
          </p:cNvPicPr>
          <p:nvPr/>
        </p:nvPicPr>
        <p:blipFill>
          <a:blip r:embed="rId3"/>
          <a:stretch>
            <a:fillRect/>
          </a:stretch>
        </p:blipFill>
        <p:spPr>
          <a:xfrm>
            <a:off x="1811330" y="2248684"/>
            <a:ext cx="5808670" cy="4297186"/>
          </a:xfrm>
          <a:prstGeom prst="rect">
            <a:avLst/>
          </a:prstGeom>
          <a:ln>
            <a:solidFill>
              <a:schemeClr val="tx1"/>
            </a:solidFill>
          </a:ln>
        </p:spPr>
      </p:pic>
    </p:spTree>
    <p:extLst>
      <p:ext uri="{BB962C8B-B14F-4D97-AF65-F5344CB8AC3E}">
        <p14:creationId xmlns:p14="http://schemas.microsoft.com/office/powerpoint/2010/main" val="4292226201"/>
      </p:ext>
    </p:extLst>
  </p:cSld>
  <p:clrMapOvr>
    <a:masterClrMapping/>
  </p:clrMapOvr>
  <p:transition spd="med">
    <p:wipe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39725" y="492125"/>
            <a:ext cx="8456613" cy="871538"/>
          </a:xfrm>
        </p:spPr>
        <p:txBody>
          <a:bodyPr/>
          <a:lstStyle/>
          <a:p>
            <a:pPr eaLnBrk="1" hangingPunct="1">
              <a:defRPr/>
            </a:pPr>
            <a:r>
              <a:rPr lang="en-US" sz="1800" dirty="0"/>
              <a:t>Troubleshoot EIGRP Neighbor Issues</a:t>
            </a:r>
            <a:r>
              <a:rPr lang="en-US" dirty="0" smtClean="0"/>
              <a:t/>
            </a:r>
            <a:br>
              <a:rPr lang="en-US" dirty="0" smtClean="0"/>
            </a:br>
            <a:r>
              <a:rPr lang="en-US" dirty="0"/>
              <a:t>EIGRP Parameters</a:t>
            </a:r>
            <a:endParaRPr lang="en-US" dirty="0" smtClean="0">
              <a:solidFill>
                <a:schemeClr val="accent5">
                  <a:lumMod val="75000"/>
                </a:schemeClr>
              </a:solidFill>
              <a:cs typeface="Arial" pitchFamily="34" charset="0"/>
            </a:endParaRPr>
          </a:p>
        </p:txBody>
      </p:sp>
      <p:sp>
        <p:nvSpPr>
          <p:cNvPr id="38915" name="Content Placeholder 5"/>
          <p:cNvSpPr>
            <a:spLocks noGrp="1"/>
          </p:cNvSpPr>
          <p:nvPr>
            <p:ph idx="1"/>
          </p:nvPr>
        </p:nvSpPr>
        <p:spPr>
          <a:xfrm>
            <a:off x="554038" y="1565275"/>
            <a:ext cx="7940675" cy="4386263"/>
          </a:xfrm>
        </p:spPr>
        <p:txBody>
          <a:bodyPr/>
          <a:lstStyle/>
          <a:p>
            <a:pPr marL="0" indent="0">
              <a:buNone/>
            </a:pPr>
            <a:r>
              <a:rPr lang="en-US" sz="2000" dirty="0"/>
              <a:t>When troubleshooting an EIGRP network, one of the first things to verify is that all routers that are participating in the EIGRP network are configured with the same autonomous system number. </a:t>
            </a:r>
            <a:r>
              <a:rPr lang="en-US" sz="2000" dirty="0" smtClean="0"/>
              <a:t/>
            </a:r>
            <a:br>
              <a:rPr lang="en-US" sz="2000" dirty="0" smtClean="0"/>
            </a:br>
            <a:r>
              <a:rPr lang="en-US" sz="2000" dirty="0" smtClean="0"/>
              <a:t/>
            </a:r>
            <a:br>
              <a:rPr lang="en-US" sz="2000" dirty="0" smtClean="0"/>
            </a:br>
            <a:r>
              <a:rPr lang="en-US" sz="2000" b="1" dirty="0"/>
              <a:t>EIGRP for </a:t>
            </a:r>
            <a:r>
              <a:rPr lang="en-US" sz="2000" b="1" dirty="0" smtClean="0"/>
              <a:t>IPv4</a:t>
            </a:r>
            <a:endParaRPr lang="en-US" sz="2000" b="1" dirty="0"/>
          </a:p>
          <a:p>
            <a:r>
              <a:rPr lang="en-US" sz="2000" dirty="0" smtClean="0">
                <a:latin typeface="Courier"/>
                <a:cs typeface="Courier"/>
              </a:rPr>
              <a:t>Router</a:t>
            </a:r>
            <a:r>
              <a:rPr lang="en-US" sz="2000" dirty="0">
                <a:latin typeface="Courier"/>
                <a:cs typeface="Courier"/>
              </a:rPr>
              <a:t># </a:t>
            </a:r>
            <a:r>
              <a:rPr lang="en-US" sz="2000" b="1" dirty="0">
                <a:latin typeface="Courier"/>
                <a:cs typeface="Courier"/>
              </a:rPr>
              <a:t>show </a:t>
            </a:r>
            <a:r>
              <a:rPr lang="en-US" sz="2000" b="1" dirty="0" smtClean="0">
                <a:latin typeface="Courier"/>
                <a:cs typeface="Courier"/>
              </a:rPr>
              <a:t>ip protocols</a:t>
            </a:r>
            <a:br>
              <a:rPr lang="en-US" sz="2000" b="1" dirty="0" smtClean="0">
                <a:latin typeface="Courier"/>
                <a:cs typeface="Courier"/>
              </a:rPr>
            </a:br>
            <a:endParaRPr lang="en-US" sz="2000" b="1" dirty="0" smtClean="0">
              <a:latin typeface="Courier"/>
              <a:cs typeface="Courier"/>
            </a:endParaRPr>
          </a:p>
          <a:p>
            <a:pPr marL="0" indent="0">
              <a:buNone/>
            </a:pPr>
            <a:r>
              <a:rPr lang="en-US" sz="2000" b="1" dirty="0"/>
              <a:t>EIGRP for IPv6</a:t>
            </a:r>
          </a:p>
          <a:p>
            <a:r>
              <a:rPr lang="en-US" sz="2000" dirty="0">
                <a:latin typeface="Courier"/>
                <a:cs typeface="Courier"/>
              </a:rPr>
              <a:t>Router# </a:t>
            </a:r>
            <a:r>
              <a:rPr lang="en-US" sz="2000" b="1" dirty="0">
                <a:latin typeface="Courier"/>
                <a:cs typeface="Courier"/>
              </a:rPr>
              <a:t>show ipv6 protocols</a:t>
            </a:r>
            <a:endParaRPr lang="en-US" sz="2000" dirty="0">
              <a:latin typeface="Courier"/>
              <a:cs typeface="Courier"/>
            </a:endParaRPr>
          </a:p>
          <a:p>
            <a:pPr marL="0" indent="0">
              <a:buNone/>
            </a:pPr>
            <a:endParaRPr lang="en-US" dirty="0" smtClean="0">
              <a:latin typeface="Courier"/>
              <a:cs typeface="Courier"/>
            </a:endParaRPr>
          </a:p>
        </p:txBody>
      </p:sp>
    </p:spTree>
    <p:extLst>
      <p:ext uri="{BB962C8B-B14F-4D97-AF65-F5344CB8AC3E}">
        <p14:creationId xmlns:p14="http://schemas.microsoft.com/office/powerpoint/2010/main" val="3453820856"/>
      </p:ext>
    </p:extLst>
  </p:cSld>
  <p:clrMapOvr>
    <a:masterClrMapping/>
  </p:clrMapOvr>
  <p:transition spd="med">
    <p:wipe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39725" y="492125"/>
            <a:ext cx="8456613" cy="871538"/>
          </a:xfrm>
        </p:spPr>
        <p:txBody>
          <a:bodyPr/>
          <a:lstStyle/>
          <a:p>
            <a:pPr eaLnBrk="1" hangingPunct="1">
              <a:defRPr/>
            </a:pPr>
            <a:r>
              <a:rPr lang="en-US" sz="1800" dirty="0"/>
              <a:t>Troubleshoot EIGRP Neighbor Issues</a:t>
            </a:r>
            <a:r>
              <a:rPr lang="en-US" dirty="0" smtClean="0"/>
              <a:t/>
            </a:r>
            <a:br>
              <a:rPr lang="en-US" dirty="0" smtClean="0"/>
            </a:br>
            <a:r>
              <a:rPr lang="en-US" dirty="0"/>
              <a:t>EIGRP Interfaces</a:t>
            </a:r>
            <a:endParaRPr lang="en-US" dirty="0" smtClean="0">
              <a:solidFill>
                <a:schemeClr val="accent5">
                  <a:lumMod val="75000"/>
                </a:schemeClr>
              </a:solidFill>
              <a:cs typeface="Arial" pitchFamily="34" charset="0"/>
            </a:endParaRPr>
          </a:p>
        </p:txBody>
      </p:sp>
      <p:sp>
        <p:nvSpPr>
          <p:cNvPr id="38915" name="Content Placeholder 5"/>
          <p:cNvSpPr>
            <a:spLocks noGrp="1"/>
          </p:cNvSpPr>
          <p:nvPr>
            <p:ph idx="1"/>
          </p:nvPr>
        </p:nvSpPr>
        <p:spPr>
          <a:xfrm>
            <a:off x="554038" y="1565275"/>
            <a:ext cx="7940675" cy="4386263"/>
          </a:xfrm>
        </p:spPr>
        <p:txBody>
          <a:bodyPr/>
          <a:lstStyle/>
          <a:p>
            <a:r>
              <a:rPr lang="en-US" sz="2000" dirty="0"/>
              <a:t>In addition to verifying the autonomous system number, it is necessary to verify that all interfaces are participating in the EIGRP network. </a:t>
            </a:r>
            <a:endParaRPr lang="en-US" sz="2000" dirty="0" smtClean="0"/>
          </a:p>
          <a:p>
            <a:r>
              <a:rPr lang="en-US" sz="2000" dirty="0" smtClean="0"/>
              <a:t>The</a:t>
            </a:r>
            <a:r>
              <a:rPr lang="en-US" sz="2000" b="1" dirty="0" smtClean="0"/>
              <a:t> </a:t>
            </a:r>
            <a:r>
              <a:rPr lang="en-US" sz="2000" b="1" dirty="0">
                <a:cs typeface="Courier"/>
              </a:rPr>
              <a:t>network</a:t>
            </a:r>
            <a:r>
              <a:rPr lang="en-US" sz="2000" b="1" dirty="0"/>
              <a:t> </a:t>
            </a:r>
            <a:r>
              <a:rPr lang="en-US" sz="2000" dirty="0"/>
              <a:t>command that is configured under the EIGRP routing process indicates which router interfaces </a:t>
            </a:r>
            <a:r>
              <a:rPr lang="en-US" sz="2000" dirty="0" smtClean="0"/>
              <a:t>participate </a:t>
            </a:r>
            <a:r>
              <a:rPr lang="en-US" sz="2000" dirty="0"/>
              <a:t>in EIGRP.</a:t>
            </a:r>
            <a:endParaRPr lang="en-US" sz="2000" dirty="0" smtClean="0"/>
          </a:p>
        </p:txBody>
      </p:sp>
      <p:pic>
        <p:nvPicPr>
          <p:cNvPr id="2" name="Picture 1"/>
          <p:cNvPicPr>
            <a:picLocks noChangeAspect="1"/>
          </p:cNvPicPr>
          <p:nvPr/>
        </p:nvPicPr>
        <p:blipFill>
          <a:blip r:embed="rId3"/>
          <a:stretch>
            <a:fillRect/>
          </a:stretch>
        </p:blipFill>
        <p:spPr>
          <a:xfrm>
            <a:off x="986245" y="3372220"/>
            <a:ext cx="7267302" cy="2857129"/>
          </a:xfrm>
          <a:prstGeom prst="rect">
            <a:avLst/>
          </a:prstGeom>
        </p:spPr>
      </p:pic>
    </p:spTree>
    <p:extLst>
      <p:ext uri="{BB962C8B-B14F-4D97-AF65-F5344CB8AC3E}">
        <p14:creationId xmlns:p14="http://schemas.microsoft.com/office/powerpoint/2010/main" val="1382949932"/>
      </p:ext>
    </p:extLst>
  </p:cSld>
  <p:clrMapOvr>
    <a:masterClrMapping/>
  </p:clrMapOvr>
  <p:transition spd="med">
    <p:wipe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39725" y="492125"/>
            <a:ext cx="8456613" cy="871538"/>
          </a:xfrm>
        </p:spPr>
        <p:txBody>
          <a:bodyPr/>
          <a:lstStyle/>
          <a:p>
            <a:pPr eaLnBrk="1" hangingPunct="1">
              <a:defRPr/>
            </a:pPr>
            <a:r>
              <a:rPr lang="en-US" sz="1800" dirty="0"/>
              <a:t>Troubleshoot EIGRP Routing Table Issues</a:t>
            </a:r>
            <a:r>
              <a:rPr lang="en-US" dirty="0" smtClean="0"/>
              <a:t/>
            </a:r>
            <a:br>
              <a:rPr lang="en-US" dirty="0" smtClean="0"/>
            </a:br>
            <a:r>
              <a:rPr lang="en-US" dirty="0"/>
              <a:t>Passive Interface</a:t>
            </a:r>
            <a:endParaRPr lang="en-US" dirty="0" smtClean="0">
              <a:solidFill>
                <a:schemeClr val="accent5">
                  <a:lumMod val="75000"/>
                </a:schemeClr>
              </a:solidFill>
              <a:cs typeface="Arial" pitchFamily="34" charset="0"/>
            </a:endParaRPr>
          </a:p>
        </p:txBody>
      </p:sp>
      <p:sp>
        <p:nvSpPr>
          <p:cNvPr id="38915" name="Content Placeholder 5"/>
          <p:cNvSpPr>
            <a:spLocks noGrp="1"/>
          </p:cNvSpPr>
          <p:nvPr>
            <p:ph idx="1"/>
          </p:nvPr>
        </p:nvSpPr>
        <p:spPr>
          <a:xfrm>
            <a:off x="554038" y="1565275"/>
            <a:ext cx="7940675" cy="4386263"/>
          </a:xfrm>
        </p:spPr>
        <p:txBody>
          <a:bodyPr/>
          <a:lstStyle/>
          <a:p>
            <a:r>
              <a:rPr lang="en-US" sz="2000" dirty="0"/>
              <a:t>One reason that route tables may not reflect the correct routes is due to the</a:t>
            </a:r>
            <a:r>
              <a:rPr lang="en-US" sz="2000" b="1" dirty="0"/>
              <a:t> </a:t>
            </a:r>
            <a:r>
              <a:rPr lang="en-US" sz="2000" b="1" dirty="0">
                <a:latin typeface="Courier New" pitchFamily="49" charset="0"/>
                <a:cs typeface="Courier New" pitchFamily="49" charset="0"/>
              </a:rPr>
              <a:t>passive-interface</a:t>
            </a:r>
            <a:r>
              <a:rPr lang="en-US" sz="2000" b="1" dirty="0">
                <a:cs typeface="Courier"/>
              </a:rPr>
              <a:t> </a:t>
            </a:r>
            <a:r>
              <a:rPr lang="en-US" sz="2000" dirty="0"/>
              <a:t>command. </a:t>
            </a:r>
          </a:p>
          <a:p>
            <a:r>
              <a:rPr lang="pt-BR" sz="2000" dirty="0" smtClean="0"/>
              <a:t>The show ip protocols can be used to check if an interface is configured as passive.</a:t>
            </a:r>
            <a:endParaRPr lang="en-US" sz="2000" dirty="0" smtClean="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6535" y="3041398"/>
            <a:ext cx="6414448" cy="35376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86095173"/>
      </p:ext>
    </p:extLst>
  </p:cSld>
  <p:clrMapOvr>
    <a:masterClrMapping/>
  </p:clrMapOvr>
  <p:transition spd="med">
    <p:wipe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39725" y="492125"/>
            <a:ext cx="8456613" cy="871538"/>
          </a:xfrm>
        </p:spPr>
        <p:txBody>
          <a:bodyPr/>
          <a:lstStyle/>
          <a:p>
            <a:pPr eaLnBrk="1" hangingPunct="1">
              <a:defRPr/>
            </a:pPr>
            <a:r>
              <a:rPr lang="en-US" sz="1800" dirty="0"/>
              <a:t>Troubleshoot EIGRP Routing Table Issues</a:t>
            </a:r>
            <a:r>
              <a:rPr lang="en-US" dirty="0" smtClean="0"/>
              <a:t/>
            </a:r>
            <a:br>
              <a:rPr lang="en-US" dirty="0" smtClean="0"/>
            </a:br>
            <a:r>
              <a:rPr lang="en-US" dirty="0"/>
              <a:t>Passive Interface</a:t>
            </a:r>
            <a:endParaRPr lang="en-US" dirty="0" smtClean="0">
              <a:solidFill>
                <a:schemeClr val="accent5">
                  <a:lumMod val="75000"/>
                </a:schemeClr>
              </a:solidFill>
              <a:cs typeface="Arial" pitchFamily="34" charset="0"/>
            </a:endParaRPr>
          </a:p>
        </p:txBody>
      </p:sp>
      <p:sp>
        <p:nvSpPr>
          <p:cNvPr id="38915" name="Content Placeholder 5"/>
          <p:cNvSpPr>
            <a:spLocks noGrp="1"/>
          </p:cNvSpPr>
          <p:nvPr>
            <p:ph idx="1"/>
          </p:nvPr>
        </p:nvSpPr>
        <p:spPr>
          <a:xfrm>
            <a:off x="554038" y="1565275"/>
            <a:ext cx="7940675" cy="4386263"/>
          </a:xfrm>
        </p:spPr>
        <p:txBody>
          <a:bodyPr/>
          <a:lstStyle/>
          <a:p>
            <a:r>
              <a:rPr lang="en-US" sz="2000" dirty="0" smtClean="0"/>
              <a:t>With </a:t>
            </a:r>
            <a:r>
              <a:rPr lang="en-US" sz="2000" dirty="0"/>
              <a:t>EIGRP running on a network, the</a:t>
            </a:r>
            <a:r>
              <a:rPr lang="en-US" sz="2000" b="1" dirty="0"/>
              <a:t> </a:t>
            </a:r>
            <a:r>
              <a:rPr lang="en-US" sz="2000" b="1" dirty="0">
                <a:latin typeface="Courier New" pitchFamily="49" charset="0"/>
                <a:cs typeface="Courier New" pitchFamily="49" charset="0"/>
              </a:rPr>
              <a:t>passive-interface</a:t>
            </a:r>
            <a:r>
              <a:rPr lang="en-US" sz="2000" b="1" dirty="0"/>
              <a:t> </a:t>
            </a:r>
            <a:r>
              <a:rPr lang="en-US" sz="2000" dirty="0"/>
              <a:t>command stops both outgoing and incoming routing updates. For this reason, routers do not become neighbors.</a:t>
            </a:r>
            <a:endParaRPr lang="en-US" sz="2000" dirty="0" smtClean="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0881" y="2656551"/>
            <a:ext cx="7252408" cy="38368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48719630"/>
      </p:ext>
    </p:extLst>
  </p:cSld>
  <p:clrMapOvr>
    <a:masterClrMapping/>
  </p:clrMapOvr>
  <p:transition spd="med">
    <p:wipe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39725" y="492125"/>
            <a:ext cx="8456613" cy="871538"/>
          </a:xfrm>
        </p:spPr>
        <p:txBody>
          <a:bodyPr/>
          <a:lstStyle/>
          <a:p>
            <a:pPr eaLnBrk="1" hangingPunct="1">
              <a:defRPr/>
            </a:pPr>
            <a:r>
              <a:rPr lang="en-US" sz="1800" dirty="0"/>
              <a:t>Troubleshoot EIGRP Routing Table Issues</a:t>
            </a:r>
            <a:r>
              <a:rPr lang="en-US" dirty="0" smtClean="0"/>
              <a:t/>
            </a:r>
            <a:br>
              <a:rPr lang="en-US" dirty="0" smtClean="0"/>
            </a:br>
            <a:r>
              <a:rPr lang="en-US" dirty="0"/>
              <a:t>Missing Network Statement</a:t>
            </a:r>
            <a:endParaRPr lang="en-US" dirty="0" smtClean="0">
              <a:solidFill>
                <a:schemeClr val="accent5">
                  <a:lumMod val="75000"/>
                </a:schemeClr>
              </a:solidFill>
              <a:cs typeface="Arial" pitchFamily="34" charset="0"/>
            </a:endParaRPr>
          </a:p>
        </p:txBody>
      </p:sp>
      <p:pic>
        <p:nvPicPr>
          <p:cNvPr id="4" name="Picture 3"/>
          <p:cNvPicPr>
            <a:picLocks noChangeAspect="1"/>
          </p:cNvPicPr>
          <p:nvPr/>
        </p:nvPicPr>
        <p:blipFill>
          <a:blip r:embed="rId3"/>
          <a:stretch>
            <a:fillRect/>
          </a:stretch>
        </p:blipFill>
        <p:spPr>
          <a:xfrm>
            <a:off x="546100" y="2094786"/>
            <a:ext cx="7696790" cy="3033218"/>
          </a:xfrm>
          <a:prstGeom prst="rect">
            <a:avLst/>
          </a:prstGeom>
        </p:spPr>
      </p:pic>
    </p:spTree>
    <p:extLst>
      <p:ext uri="{BB962C8B-B14F-4D97-AF65-F5344CB8AC3E}">
        <p14:creationId xmlns:p14="http://schemas.microsoft.com/office/powerpoint/2010/main" val="2472724343"/>
      </p:ext>
    </p:extLst>
  </p:cSld>
  <p:clrMapOvr>
    <a:masterClrMapping/>
  </p:clrMapOvr>
  <p:transition spd="med">
    <p:wipe dir="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39725" y="492125"/>
            <a:ext cx="8456613" cy="871538"/>
          </a:xfrm>
        </p:spPr>
        <p:txBody>
          <a:bodyPr/>
          <a:lstStyle/>
          <a:p>
            <a:pPr eaLnBrk="1" hangingPunct="1">
              <a:defRPr/>
            </a:pPr>
            <a:r>
              <a:rPr lang="en-US" sz="1800" dirty="0"/>
              <a:t>Troubleshoot EIGRP Routing Table Issues</a:t>
            </a:r>
            <a:r>
              <a:rPr lang="en-US" dirty="0" smtClean="0"/>
              <a:t/>
            </a:r>
            <a:br>
              <a:rPr lang="en-US" dirty="0" smtClean="0"/>
            </a:br>
            <a:r>
              <a:rPr lang="en-US" dirty="0"/>
              <a:t>Missing Network </a:t>
            </a:r>
            <a:r>
              <a:rPr lang="en-US" dirty="0" smtClean="0"/>
              <a:t>Statement (cont.)</a:t>
            </a:r>
            <a:endParaRPr lang="en-US" dirty="0" smtClean="0">
              <a:solidFill>
                <a:schemeClr val="accent5">
                  <a:lumMod val="75000"/>
                </a:schemeClr>
              </a:solidFill>
              <a:cs typeface="Arial" pitchFamily="34" charset="0"/>
            </a:endParaRPr>
          </a:p>
        </p:txBody>
      </p:sp>
      <p:pic>
        <p:nvPicPr>
          <p:cNvPr id="5" name="Picture 4"/>
          <p:cNvPicPr>
            <a:picLocks noChangeAspect="1"/>
          </p:cNvPicPr>
          <p:nvPr/>
        </p:nvPicPr>
        <p:blipFill>
          <a:blip r:embed="rId3"/>
          <a:stretch>
            <a:fillRect/>
          </a:stretch>
        </p:blipFill>
        <p:spPr>
          <a:xfrm>
            <a:off x="737760" y="1866900"/>
            <a:ext cx="7485889" cy="4267200"/>
          </a:xfrm>
          <a:prstGeom prst="rect">
            <a:avLst/>
          </a:prstGeom>
        </p:spPr>
      </p:pic>
      <p:sp>
        <p:nvSpPr>
          <p:cNvPr id="11" name="TextBox 10"/>
          <p:cNvSpPr txBox="1"/>
          <p:nvPr/>
        </p:nvSpPr>
        <p:spPr>
          <a:xfrm>
            <a:off x="2212195" y="1887498"/>
            <a:ext cx="4161087" cy="369332"/>
          </a:xfrm>
          <a:prstGeom prst="rect">
            <a:avLst/>
          </a:prstGeom>
          <a:solidFill>
            <a:schemeClr val="bg1"/>
          </a:solidFill>
        </p:spPr>
        <p:txBody>
          <a:bodyPr wrap="square" rtlCol="0">
            <a:spAutoFit/>
          </a:bodyPr>
          <a:lstStyle/>
          <a:p>
            <a:r>
              <a:rPr lang="en-US" sz="2000" b="1" dirty="0" smtClean="0"/>
              <a:t>10.10.10.0/24 R1 Updates</a:t>
            </a:r>
            <a:endParaRPr lang="en-US" sz="2000" b="1" dirty="0"/>
          </a:p>
        </p:txBody>
      </p:sp>
    </p:spTree>
    <p:extLst>
      <p:ext uri="{BB962C8B-B14F-4D97-AF65-F5344CB8AC3E}">
        <p14:creationId xmlns:p14="http://schemas.microsoft.com/office/powerpoint/2010/main" val="3813993017"/>
      </p:ext>
    </p:extLst>
  </p:cSld>
  <p:clrMapOvr>
    <a:masterClrMapping/>
  </p:clrMapOvr>
  <p:transition spd="med">
    <p:wipe dir="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39725" y="492125"/>
            <a:ext cx="8456613" cy="871538"/>
          </a:xfrm>
        </p:spPr>
        <p:txBody>
          <a:bodyPr/>
          <a:lstStyle/>
          <a:p>
            <a:pPr eaLnBrk="1" hangingPunct="1">
              <a:defRPr/>
            </a:pPr>
            <a:r>
              <a:rPr lang="en-US" sz="1800" dirty="0"/>
              <a:t>Troubleshoot EIGRP Routing Table Issues</a:t>
            </a:r>
            <a:r>
              <a:rPr lang="en-US" dirty="0" smtClean="0"/>
              <a:t/>
            </a:r>
            <a:br>
              <a:rPr lang="en-US" dirty="0" smtClean="0"/>
            </a:br>
            <a:r>
              <a:rPr lang="en-US" dirty="0"/>
              <a:t>Missing Network </a:t>
            </a:r>
            <a:r>
              <a:rPr lang="en-US" dirty="0" smtClean="0"/>
              <a:t>Statement (cont.)</a:t>
            </a:r>
            <a:endParaRPr lang="en-US" dirty="0" smtClean="0">
              <a:solidFill>
                <a:schemeClr val="accent5">
                  <a:lumMod val="75000"/>
                </a:schemeClr>
              </a:solidFill>
              <a:cs typeface="Arial" pitchFamily="34" charset="0"/>
            </a:endParaRPr>
          </a:p>
        </p:txBody>
      </p:sp>
      <p:pic>
        <p:nvPicPr>
          <p:cNvPr id="6" name="Picture 5"/>
          <p:cNvPicPr>
            <a:picLocks noChangeAspect="1"/>
          </p:cNvPicPr>
          <p:nvPr/>
        </p:nvPicPr>
        <p:blipFill>
          <a:blip r:embed="rId3"/>
          <a:stretch>
            <a:fillRect/>
          </a:stretch>
        </p:blipFill>
        <p:spPr>
          <a:xfrm>
            <a:off x="978449" y="2034114"/>
            <a:ext cx="7587152" cy="1958774"/>
          </a:xfrm>
          <a:prstGeom prst="rect">
            <a:avLst/>
          </a:prstGeom>
        </p:spPr>
      </p:pic>
      <p:sp>
        <p:nvSpPr>
          <p:cNvPr id="7" name="TextBox 6"/>
          <p:cNvSpPr txBox="1"/>
          <p:nvPr/>
        </p:nvSpPr>
        <p:spPr>
          <a:xfrm>
            <a:off x="1504950" y="2034114"/>
            <a:ext cx="6534150" cy="369332"/>
          </a:xfrm>
          <a:prstGeom prst="rect">
            <a:avLst/>
          </a:prstGeom>
          <a:solidFill>
            <a:schemeClr val="bg1"/>
          </a:solidFill>
        </p:spPr>
        <p:txBody>
          <a:bodyPr wrap="square" rtlCol="0">
            <a:spAutoFit/>
          </a:bodyPr>
          <a:lstStyle/>
          <a:p>
            <a:r>
              <a:rPr lang="en-US" sz="2000" b="1" dirty="0" smtClean="0"/>
              <a:t>Add Missing Network Statement</a:t>
            </a:r>
            <a:endParaRPr lang="en-US" sz="2000" b="1" dirty="0"/>
          </a:p>
        </p:txBody>
      </p:sp>
    </p:spTree>
    <p:extLst>
      <p:ext uri="{BB962C8B-B14F-4D97-AF65-F5344CB8AC3E}">
        <p14:creationId xmlns:p14="http://schemas.microsoft.com/office/powerpoint/2010/main" val="3813993017"/>
      </p:ext>
    </p:extLst>
  </p:cSld>
  <p:clrMapOvr>
    <a:masterClrMapping/>
  </p:clrMapOvr>
  <p:transition spd="med">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39725" y="492125"/>
            <a:ext cx="8456613" cy="871538"/>
          </a:xfrm>
        </p:spPr>
        <p:txBody>
          <a:bodyPr/>
          <a:lstStyle/>
          <a:p>
            <a:pPr eaLnBrk="1" hangingPunct="1">
              <a:defRPr/>
            </a:pPr>
            <a:r>
              <a:rPr lang="en-US" sz="1800" dirty="0" smtClean="0"/>
              <a:t>Automatic Summarization</a:t>
            </a:r>
            <a:r>
              <a:rPr lang="en-US" dirty="0" smtClean="0"/>
              <a:t/>
            </a:r>
            <a:br>
              <a:rPr lang="en-US" dirty="0" smtClean="0"/>
            </a:br>
            <a:r>
              <a:rPr lang="en-US" dirty="0" smtClean="0"/>
              <a:t>Network Technology</a:t>
            </a:r>
            <a:endParaRPr lang="en-US" dirty="0" smtClean="0">
              <a:solidFill>
                <a:schemeClr val="accent5">
                  <a:lumMod val="75000"/>
                </a:schemeClr>
              </a:solidFill>
              <a:cs typeface="Arial" pitchFamily="34" charset="0"/>
            </a:endParaRPr>
          </a:p>
        </p:txBody>
      </p:sp>
      <p:pic>
        <p:nvPicPr>
          <p:cNvPr id="2" name="Content Placeholder 1"/>
          <p:cNvPicPr>
            <a:picLocks noGrp="1" noChangeAspect="1"/>
          </p:cNvPicPr>
          <p:nvPr>
            <p:ph idx="1"/>
          </p:nvPr>
        </p:nvPicPr>
        <p:blipFill>
          <a:blip r:embed="rId3"/>
          <a:srcRect l="-28330" r="-28330"/>
          <a:stretch>
            <a:fillRect/>
          </a:stretch>
        </p:blipFill>
        <p:spPr>
          <a:xfrm>
            <a:off x="554038" y="1565275"/>
            <a:ext cx="7940675" cy="4386263"/>
          </a:xfrm>
          <a:ln>
            <a:solidFill>
              <a:schemeClr val="tx1"/>
            </a:solidFill>
          </a:ln>
        </p:spPr>
      </p:pic>
    </p:spTree>
    <p:extLst>
      <p:ext uri="{BB962C8B-B14F-4D97-AF65-F5344CB8AC3E}">
        <p14:creationId xmlns:p14="http://schemas.microsoft.com/office/powerpoint/2010/main" val="1724556193"/>
      </p:ext>
    </p:extLst>
  </p:cSld>
  <p:clrMapOvr>
    <a:masterClrMapping/>
  </p:clrMapOvr>
  <p:transition spd="med">
    <p:wipe dir="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39725" y="492125"/>
            <a:ext cx="8456613" cy="871538"/>
          </a:xfrm>
        </p:spPr>
        <p:txBody>
          <a:bodyPr/>
          <a:lstStyle/>
          <a:p>
            <a:pPr eaLnBrk="1" hangingPunct="1">
              <a:defRPr/>
            </a:pPr>
            <a:r>
              <a:rPr lang="en-US" sz="1800" dirty="0" smtClean="0"/>
              <a:t>Troubleshooting </a:t>
            </a:r>
            <a:r>
              <a:rPr lang="en-US" sz="1800" dirty="0"/>
              <a:t>EIGRP Routing Table Issues</a:t>
            </a:r>
            <a:r>
              <a:rPr lang="en-US" dirty="0" smtClean="0"/>
              <a:t/>
            </a:r>
            <a:br>
              <a:rPr lang="en-US" dirty="0" smtClean="0"/>
            </a:br>
            <a:r>
              <a:rPr lang="en-US" dirty="0" smtClean="0"/>
              <a:t>Autosummarization</a:t>
            </a:r>
            <a:endParaRPr lang="en-US" dirty="0" smtClean="0">
              <a:solidFill>
                <a:schemeClr val="accent5">
                  <a:lumMod val="75000"/>
                </a:schemeClr>
              </a:solidFill>
              <a:cs typeface="Arial" pitchFamily="34" charset="0"/>
            </a:endParaRPr>
          </a:p>
        </p:txBody>
      </p:sp>
      <p:sp>
        <p:nvSpPr>
          <p:cNvPr id="38915" name="Content Placeholder 5"/>
          <p:cNvSpPr>
            <a:spLocks noGrp="1"/>
          </p:cNvSpPr>
          <p:nvPr>
            <p:ph idx="1"/>
          </p:nvPr>
        </p:nvSpPr>
        <p:spPr>
          <a:xfrm>
            <a:off x="554038" y="1565275"/>
            <a:ext cx="7940675" cy="4386263"/>
          </a:xfrm>
        </p:spPr>
        <p:txBody>
          <a:bodyPr/>
          <a:lstStyle/>
          <a:p>
            <a:r>
              <a:rPr lang="en-US" sz="2000" dirty="0"/>
              <a:t>Another issue that may create problems for the network administrator is EIGRP </a:t>
            </a:r>
            <a:r>
              <a:rPr lang="en-US" sz="2000" dirty="0" smtClean="0"/>
              <a:t>autosummarization.</a:t>
            </a:r>
          </a:p>
          <a:p>
            <a:r>
              <a:rPr lang="en-US" sz="2000" dirty="0"/>
              <a:t>EIGRP for IPv4 can be configured to automatically summarize routes at classful boundaries. If there are discontiguous networks, </a:t>
            </a:r>
            <a:r>
              <a:rPr lang="en-US" sz="2000" dirty="0" smtClean="0"/>
              <a:t>autosummarization </a:t>
            </a:r>
            <a:r>
              <a:rPr lang="en-US" sz="2000" dirty="0"/>
              <a:t>causes inconsistent routing</a:t>
            </a:r>
            <a:r>
              <a:rPr lang="en-US" sz="2000" dirty="0" smtClean="0"/>
              <a:t>.</a:t>
            </a:r>
          </a:p>
          <a:p>
            <a:r>
              <a:rPr lang="en-US" sz="2000" dirty="0"/>
              <a:t>Classful networks do not exist in IPv6; </a:t>
            </a:r>
            <a:r>
              <a:rPr lang="en-US" sz="2000" dirty="0" smtClean="0"/>
              <a:t>therefore, </a:t>
            </a:r>
            <a:r>
              <a:rPr lang="en-US" sz="2000" dirty="0"/>
              <a:t>EIGRP for IPv6 does not support </a:t>
            </a:r>
            <a:r>
              <a:rPr lang="en-US" sz="2000" dirty="0" smtClean="0"/>
              <a:t>autosummarization</a:t>
            </a:r>
            <a:r>
              <a:rPr lang="en-US" sz="2000" dirty="0"/>
              <a:t>. All summarization must be accomplished using EIGRP manual summary routes.</a:t>
            </a:r>
            <a:endParaRPr lang="en-US" sz="2000" dirty="0" smtClean="0"/>
          </a:p>
        </p:txBody>
      </p:sp>
    </p:spTree>
    <p:extLst>
      <p:ext uri="{BB962C8B-B14F-4D97-AF65-F5344CB8AC3E}">
        <p14:creationId xmlns:p14="http://schemas.microsoft.com/office/powerpoint/2010/main" val="947446755"/>
      </p:ext>
    </p:extLst>
  </p:cSld>
  <p:clrMapOvr>
    <a:masterClrMapping/>
  </p:clrMapOvr>
  <p:transition spd="med">
    <p:wipe dir="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641350" y="347663"/>
            <a:ext cx="8145463" cy="838200"/>
          </a:xfrm>
        </p:spPr>
        <p:txBody>
          <a:bodyPr/>
          <a:lstStyle/>
          <a:p>
            <a:r>
              <a:rPr lang="en-US" dirty="0" smtClean="0"/>
              <a:t>Chapter </a:t>
            </a:r>
            <a:r>
              <a:rPr lang="en-US" dirty="0"/>
              <a:t>8</a:t>
            </a:r>
            <a:r>
              <a:rPr lang="en-US" dirty="0" smtClean="0"/>
              <a:t>: Summary</a:t>
            </a:r>
          </a:p>
        </p:txBody>
      </p:sp>
      <p:sp>
        <p:nvSpPr>
          <p:cNvPr id="52227" name="Content Placeholder 2"/>
          <p:cNvSpPr>
            <a:spLocks noGrp="1"/>
          </p:cNvSpPr>
          <p:nvPr>
            <p:ph idx="1"/>
          </p:nvPr>
        </p:nvSpPr>
        <p:spPr>
          <a:xfrm>
            <a:off x="698500" y="1317625"/>
            <a:ext cx="8197850" cy="4575175"/>
          </a:xfrm>
        </p:spPr>
        <p:txBody>
          <a:bodyPr/>
          <a:lstStyle/>
          <a:p>
            <a:r>
              <a:rPr lang="en-US" sz="2000" dirty="0"/>
              <a:t>EIGRP is one of the routing protocols commonly used in large enterprise networks. </a:t>
            </a:r>
          </a:p>
          <a:p>
            <a:r>
              <a:rPr lang="en-US" sz="2000" dirty="0"/>
              <a:t>Modifying EIGRP features and troubleshooting problems is one of the most essential skills for a network engineer involved in the implementation and maintenance of </a:t>
            </a:r>
            <a:r>
              <a:rPr lang="en-US" sz="2000" dirty="0" smtClean="0"/>
              <a:t>large, </a:t>
            </a:r>
            <a:r>
              <a:rPr lang="en-US" sz="2000" dirty="0"/>
              <a:t>routed enterprise networks that use EIGRP.</a:t>
            </a:r>
          </a:p>
          <a:p>
            <a:r>
              <a:rPr lang="en-US" sz="2000" dirty="0"/>
              <a:t>Summarization decreases the number of entries in routing updates and lowers the number of entries in local routing tables. It also reduces bandwidth utilization for routing updates and results in faster routing table lookups</a:t>
            </a:r>
            <a:r>
              <a:rPr lang="en-US" sz="2000" dirty="0" smtClean="0"/>
              <a:t>.</a:t>
            </a:r>
          </a:p>
          <a:p>
            <a:r>
              <a:rPr lang="en-US" sz="2000" dirty="0"/>
              <a:t>EIGRP for IPv4 autosummarization is disabled, by default, beginning with Cisco IOS Release 15.0(1)M and 12.2(33). Prior to this, autosummarization was enabled, by default. </a:t>
            </a:r>
          </a:p>
          <a:p>
            <a:pPr marL="0" indent="0">
              <a:buNone/>
            </a:pPr>
            <a:r>
              <a:rPr lang="en-US" sz="2000" dirty="0" smtClean="0"/>
              <a:t> </a:t>
            </a:r>
            <a:endParaRPr lang="en-US" sz="2000" dirty="0"/>
          </a:p>
        </p:txBody>
      </p:sp>
    </p:spTree>
    <p:extLst>
      <p:ext uri="{BB962C8B-B14F-4D97-AF65-F5344CB8AC3E}">
        <p14:creationId xmlns:p14="http://schemas.microsoft.com/office/powerpoint/2010/main" val="22346587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ChangeArrowheads="1"/>
          </p:cNvSpPr>
          <p:nvPr/>
        </p:nvSpPr>
        <p:spPr bwMode="auto">
          <a:xfrm>
            <a:off x="0" y="0"/>
            <a:ext cx="9144000" cy="685800"/>
          </a:xfrm>
          <a:prstGeom prst="rect">
            <a:avLst/>
          </a:prstGeom>
          <a:solidFill>
            <a:srgbClr val="FFFFFF"/>
          </a:solidFill>
          <a:ln w="9525" algn="ctr">
            <a:noFill/>
            <a:miter lim="800000"/>
            <a:headEnd/>
            <a:tailEnd/>
          </a:ln>
        </p:spPr>
        <p:txBody>
          <a:bodyPr wrap="none" lIns="82124" tIns="41061" rIns="82124" bIns="41061" anchor="ctr"/>
          <a:lstStyle/>
          <a:p>
            <a:endParaRPr lang="en-US"/>
          </a:p>
        </p:txBody>
      </p:sp>
      <p:pic>
        <p:nvPicPr>
          <p:cNvPr id="53251" name="Picture 3" descr="CNA_largo-onwhite"/>
          <p:cNvPicPr>
            <a:picLocks noChangeAspect="1" noChangeArrowheads="1"/>
          </p:cNvPicPr>
          <p:nvPr/>
        </p:nvPicPr>
        <p:blipFill>
          <a:blip r:embed="rId2" cstate="print"/>
          <a:srcRect/>
          <a:stretch>
            <a:fillRect/>
          </a:stretch>
        </p:blipFill>
        <p:spPr bwMode="auto">
          <a:xfrm>
            <a:off x="1508125" y="2741613"/>
            <a:ext cx="6097588" cy="892175"/>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39725" y="492125"/>
            <a:ext cx="8456613" cy="871538"/>
          </a:xfrm>
        </p:spPr>
        <p:txBody>
          <a:bodyPr/>
          <a:lstStyle/>
          <a:p>
            <a:pPr eaLnBrk="1" hangingPunct="1">
              <a:defRPr/>
            </a:pPr>
            <a:r>
              <a:rPr lang="en-US" sz="1800" dirty="0" smtClean="0"/>
              <a:t>Automatic Summarization</a:t>
            </a:r>
            <a:r>
              <a:rPr lang="en-US" dirty="0" smtClean="0"/>
              <a:t/>
            </a:r>
            <a:br>
              <a:rPr lang="en-US" dirty="0" smtClean="0"/>
            </a:br>
            <a:r>
              <a:rPr lang="en-US" dirty="0"/>
              <a:t>EIGRP Automatic Summarization</a:t>
            </a:r>
            <a:endParaRPr lang="en-US" dirty="0" smtClean="0">
              <a:solidFill>
                <a:schemeClr val="accent5">
                  <a:lumMod val="75000"/>
                </a:schemeClr>
              </a:solidFill>
              <a:cs typeface="Arial" pitchFamily="34" charset="0"/>
            </a:endParaRPr>
          </a:p>
        </p:txBody>
      </p:sp>
      <p:pic>
        <p:nvPicPr>
          <p:cNvPr id="2" name="Content Placeholder 1"/>
          <p:cNvPicPr>
            <a:picLocks noGrp="1" noChangeAspect="1"/>
          </p:cNvPicPr>
          <p:nvPr>
            <p:ph idx="1"/>
          </p:nvPr>
        </p:nvPicPr>
        <p:blipFill>
          <a:blip r:embed="rId3"/>
          <a:srcRect l="-26233" r="-26233"/>
          <a:stretch>
            <a:fillRect/>
          </a:stretch>
        </p:blipFill>
        <p:spPr>
          <a:xfrm>
            <a:off x="554038" y="1565275"/>
            <a:ext cx="7940675" cy="4386263"/>
          </a:xfrm>
          <a:ln>
            <a:solidFill>
              <a:schemeClr val="tx1"/>
            </a:solidFill>
          </a:ln>
        </p:spPr>
      </p:pic>
    </p:spTree>
    <p:extLst>
      <p:ext uri="{BB962C8B-B14F-4D97-AF65-F5344CB8AC3E}">
        <p14:creationId xmlns:p14="http://schemas.microsoft.com/office/powerpoint/2010/main" val="1288284564"/>
      </p:ext>
    </p:extLst>
  </p:cSld>
  <p:clrMapOvr>
    <a:masterClrMapping/>
  </p:clrMapOvr>
  <p:transition spd="med">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39725" y="492125"/>
            <a:ext cx="8456613" cy="871538"/>
          </a:xfrm>
        </p:spPr>
        <p:txBody>
          <a:bodyPr/>
          <a:lstStyle/>
          <a:p>
            <a:pPr eaLnBrk="1" hangingPunct="1">
              <a:defRPr/>
            </a:pPr>
            <a:r>
              <a:rPr lang="en-US" sz="1800" dirty="0" smtClean="0"/>
              <a:t>Automatic Summarization</a:t>
            </a:r>
            <a:r>
              <a:rPr lang="en-US" dirty="0" smtClean="0"/>
              <a:t/>
            </a:r>
            <a:br>
              <a:rPr lang="en-US" dirty="0" smtClean="0"/>
            </a:br>
            <a:r>
              <a:rPr lang="en-US" sz="3000" dirty="0"/>
              <a:t>Configuring EIGRP Automatic Summarization</a:t>
            </a:r>
            <a:endParaRPr lang="en-US" sz="3000" dirty="0" smtClean="0">
              <a:solidFill>
                <a:schemeClr val="accent5">
                  <a:lumMod val="75000"/>
                </a:schemeClr>
              </a:solidFill>
              <a:cs typeface="Arial" pitchFamily="34" charset="0"/>
            </a:endParaRPr>
          </a:p>
        </p:txBody>
      </p:sp>
      <p:sp>
        <p:nvSpPr>
          <p:cNvPr id="38915" name="Content Placeholder 5"/>
          <p:cNvSpPr>
            <a:spLocks noGrp="1"/>
          </p:cNvSpPr>
          <p:nvPr>
            <p:ph idx="1"/>
          </p:nvPr>
        </p:nvSpPr>
        <p:spPr>
          <a:xfrm>
            <a:off x="554038" y="1565275"/>
            <a:ext cx="7940675" cy="4386263"/>
          </a:xfrm>
        </p:spPr>
        <p:txBody>
          <a:bodyPr/>
          <a:lstStyle/>
          <a:p>
            <a:r>
              <a:rPr lang="en-US" sz="2000" dirty="0"/>
              <a:t>EIGRP for IPv4 automatic summarization is </a:t>
            </a:r>
            <a:r>
              <a:rPr lang="en-US" sz="2000" dirty="0" smtClean="0"/>
              <a:t>disabled, </a:t>
            </a:r>
            <a:r>
              <a:rPr lang="en-US" sz="2000" dirty="0"/>
              <a:t>by </a:t>
            </a:r>
            <a:r>
              <a:rPr lang="en-US" sz="2000" dirty="0" smtClean="0"/>
              <a:t>default, </a:t>
            </a:r>
            <a:r>
              <a:rPr lang="en-US" sz="2000" dirty="0"/>
              <a:t>beginning with Cisco IOS Release 15.0(1)M and 12.2(33). Prior to this, automatic summarization was </a:t>
            </a:r>
            <a:r>
              <a:rPr lang="en-US" sz="2000" dirty="0" smtClean="0"/>
              <a:t>enabled, </a:t>
            </a:r>
            <a:r>
              <a:rPr lang="en-US" sz="2000" dirty="0"/>
              <a:t>by default</a:t>
            </a:r>
            <a:r>
              <a:rPr lang="en-US" sz="2000" dirty="0" smtClean="0"/>
              <a:t>.</a:t>
            </a:r>
          </a:p>
          <a:p>
            <a:r>
              <a:rPr lang="en-US" sz="2000" dirty="0"/>
              <a:t>To enable automatic summarization for </a:t>
            </a:r>
            <a:r>
              <a:rPr lang="en-US" sz="2000" dirty="0" smtClean="0"/>
              <a:t>EIGRP, </a:t>
            </a:r>
            <a:r>
              <a:rPr lang="en-US" sz="2000" dirty="0"/>
              <a:t>use the</a:t>
            </a:r>
            <a:r>
              <a:rPr lang="en-US" sz="2000" b="1" dirty="0"/>
              <a:t> </a:t>
            </a:r>
            <a:r>
              <a:rPr lang="en-US" sz="2000" b="1" dirty="0">
                <a:cs typeface="Courier"/>
              </a:rPr>
              <a:t>auto-summary </a:t>
            </a:r>
            <a:r>
              <a:rPr lang="en-US" sz="2000" dirty="0"/>
              <a:t>command in router configuration </a:t>
            </a:r>
            <a:r>
              <a:rPr lang="en-US" sz="2000" dirty="0" smtClean="0"/>
              <a:t>mode.</a:t>
            </a:r>
          </a:p>
          <a:p>
            <a:pPr marL="231775" lvl="1" indent="0">
              <a:tabLst>
                <a:tab pos="231775" algn="l"/>
              </a:tabLst>
            </a:pPr>
            <a:r>
              <a:rPr lang="en-US" dirty="0" smtClean="0">
                <a:latin typeface="Courier New" pitchFamily="49" charset="0"/>
                <a:cs typeface="Courier New" pitchFamily="49" charset="0"/>
              </a:rPr>
              <a:t>R1(config)# </a:t>
            </a:r>
            <a:r>
              <a:rPr lang="en-US" b="1" dirty="0" smtClean="0">
                <a:latin typeface="Courier New" pitchFamily="49" charset="0"/>
                <a:cs typeface="Courier New" pitchFamily="49" charset="0"/>
              </a:rPr>
              <a:t>router </a:t>
            </a:r>
            <a:r>
              <a:rPr lang="en-US" b="1" dirty="0" err="1" smtClean="0">
                <a:latin typeface="Courier New" pitchFamily="49" charset="0"/>
                <a:cs typeface="Courier New" pitchFamily="49" charset="0"/>
              </a:rPr>
              <a:t>eigrp</a:t>
            </a:r>
            <a:r>
              <a:rPr lang="en-US" dirty="0" smtClean="0">
                <a:latin typeface="Courier New" pitchFamily="49" charset="0"/>
                <a:cs typeface="Courier New" pitchFamily="49" charset="0"/>
              </a:rPr>
              <a:t> </a:t>
            </a:r>
            <a:r>
              <a:rPr lang="en-US" i="1" dirty="0" smtClean="0">
                <a:latin typeface="Courier New" pitchFamily="49" charset="0"/>
                <a:cs typeface="Courier New" pitchFamily="49" charset="0"/>
              </a:rPr>
              <a:t>autonomous-system</a:t>
            </a:r>
            <a:endParaRPr lang="en-US" dirty="0" smtClean="0">
              <a:latin typeface="Courier New" pitchFamily="49" charset="0"/>
              <a:cs typeface="Courier New" pitchFamily="49" charset="0"/>
            </a:endParaRPr>
          </a:p>
          <a:p>
            <a:pPr marL="457200" lvl="1" indent="-225425">
              <a:tabLst>
                <a:tab pos="231775" algn="l"/>
              </a:tabLst>
            </a:pPr>
            <a:r>
              <a:rPr lang="en-US" dirty="0" smtClean="0">
                <a:latin typeface="Courier New" pitchFamily="49" charset="0"/>
                <a:cs typeface="Courier New" pitchFamily="49" charset="0"/>
              </a:rPr>
              <a:t>R1(config-router</a:t>
            </a:r>
            <a:r>
              <a:rPr lang="en-US" dirty="0">
                <a:latin typeface="Courier New" pitchFamily="49" charset="0"/>
                <a:cs typeface="Courier New" pitchFamily="49" charset="0"/>
              </a:rPr>
              <a:t>)# </a:t>
            </a:r>
            <a:r>
              <a:rPr lang="en-US" b="1" dirty="0">
                <a:latin typeface="Courier New" pitchFamily="49" charset="0"/>
                <a:cs typeface="Courier New" pitchFamily="49" charset="0"/>
              </a:rPr>
              <a:t>auto-</a:t>
            </a:r>
            <a:r>
              <a:rPr lang="en-US" b="1" dirty="0" smtClean="0">
                <a:latin typeface="Courier New" pitchFamily="49" charset="0"/>
                <a:cs typeface="Courier New" pitchFamily="49" charset="0"/>
              </a:rPr>
              <a:t>summary</a:t>
            </a:r>
            <a:endParaRPr lang="en-US" dirty="0">
              <a:latin typeface="Courier New" pitchFamily="49" charset="0"/>
              <a:cs typeface="Courier New" pitchFamily="49" charset="0"/>
            </a:endParaRPr>
          </a:p>
          <a:p>
            <a:r>
              <a:rPr lang="en-US" sz="2000" dirty="0" smtClean="0"/>
              <a:t>Use the</a:t>
            </a:r>
            <a:r>
              <a:rPr lang="en-US" sz="2000" b="1" dirty="0" smtClean="0"/>
              <a:t> </a:t>
            </a:r>
            <a:r>
              <a:rPr lang="en-US" sz="2000" b="1" dirty="0"/>
              <a:t>no </a:t>
            </a:r>
            <a:r>
              <a:rPr lang="en-US" sz="2000" dirty="0"/>
              <a:t>form of this command </a:t>
            </a:r>
            <a:r>
              <a:rPr lang="en-US" sz="2000" dirty="0" smtClean="0"/>
              <a:t>to </a:t>
            </a:r>
            <a:r>
              <a:rPr lang="en-US" sz="2000" dirty="0"/>
              <a:t>disable </a:t>
            </a:r>
            <a:r>
              <a:rPr lang="en-US" sz="2000" dirty="0" smtClean="0"/>
              <a:t>autosummarization.</a:t>
            </a:r>
            <a:endParaRPr lang="en-US" sz="2000" dirty="0"/>
          </a:p>
          <a:p>
            <a:pPr marL="231775" lvl="1" indent="0">
              <a:tabLst>
                <a:tab pos="231775" algn="l"/>
              </a:tabLst>
            </a:pPr>
            <a:r>
              <a:rPr lang="en-US" dirty="0">
                <a:latin typeface="Courier New" pitchFamily="49" charset="0"/>
                <a:cs typeface="Courier New" pitchFamily="49" charset="0"/>
              </a:rPr>
              <a:t>R1(config)# </a:t>
            </a:r>
            <a:r>
              <a:rPr lang="en-US" b="1" dirty="0">
                <a:latin typeface="Courier New" pitchFamily="49" charset="0"/>
                <a:cs typeface="Courier New" pitchFamily="49" charset="0"/>
              </a:rPr>
              <a:t>router </a:t>
            </a:r>
            <a:r>
              <a:rPr lang="en-US" b="1" dirty="0" err="1">
                <a:latin typeface="Courier New" pitchFamily="49" charset="0"/>
                <a:cs typeface="Courier New" pitchFamily="49" charset="0"/>
              </a:rPr>
              <a:t>eigrp</a:t>
            </a:r>
            <a:r>
              <a:rPr lang="en-US" b="1" dirty="0">
                <a:latin typeface="Courier New" pitchFamily="49" charset="0"/>
                <a:cs typeface="Courier New" pitchFamily="49" charset="0"/>
              </a:rPr>
              <a:t> </a:t>
            </a:r>
            <a:r>
              <a:rPr lang="en-US" i="1" dirty="0" smtClean="0">
                <a:latin typeface="Courier New" pitchFamily="49" charset="0"/>
                <a:cs typeface="Courier New" pitchFamily="49" charset="0"/>
              </a:rPr>
              <a:t>autonomous-system</a:t>
            </a:r>
            <a:endParaRPr lang="en-US" i="1" dirty="0">
              <a:latin typeface="Courier New" pitchFamily="49" charset="0"/>
              <a:cs typeface="Courier New" pitchFamily="49" charset="0"/>
            </a:endParaRPr>
          </a:p>
          <a:p>
            <a:pPr marL="231775" lvl="1" indent="0">
              <a:tabLst>
                <a:tab pos="231775" algn="l"/>
              </a:tabLst>
            </a:pPr>
            <a:r>
              <a:rPr lang="en-US" dirty="0">
                <a:latin typeface="Courier New" pitchFamily="49" charset="0"/>
                <a:cs typeface="Courier New" pitchFamily="49" charset="0"/>
              </a:rPr>
              <a:t>R1(config-router)# </a:t>
            </a:r>
            <a:r>
              <a:rPr lang="en-US" b="1" dirty="0">
                <a:latin typeface="Courier New" pitchFamily="49" charset="0"/>
                <a:cs typeface="Courier New" pitchFamily="49" charset="0"/>
              </a:rPr>
              <a:t>no auto-summary</a:t>
            </a:r>
          </a:p>
        </p:txBody>
      </p:sp>
    </p:spTree>
    <p:extLst>
      <p:ext uri="{BB962C8B-B14F-4D97-AF65-F5344CB8AC3E}">
        <p14:creationId xmlns:p14="http://schemas.microsoft.com/office/powerpoint/2010/main" val="3483302842"/>
      </p:ext>
    </p:extLst>
  </p:cSld>
  <p:clrMapOvr>
    <a:masterClrMapping/>
  </p:clrMapOvr>
  <p:transition spd="med">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28150" y="619446"/>
            <a:ext cx="8456613" cy="871538"/>
          </a:xfrm>
        </p:spPr>
        <p:txBody>
          <a:bodyPr/>
          <a:lstStyle/>
          <a:p>
            <a:pPr eaLnBrk="1" hangingPunct="1">
              <a:defRPr/>
            </a:pPr>
            <a:r>
              <a:rPr lang="en-US" sz="1800" dirty="0" smtClean="0"/>
              <a:t>Autosummarization</a:t>
            </a:r>
            <a:r>
              <a:rPr lang="en-US" dirty="0" smtClean="0"/>
              <a:t/>
            </a:r>
            <a:br>
              <a:rPr lang="en-US" dirty="0" smtClean="0"/>
            </a:br>
            <a:r>
              <a:rPr lang="en-US" sz="3100" dirty="0"/>
              <a:t>Verifying </a:t>
            </a:r>
            <a:r>
              <a:rPr lang="en-US" sz="3100" dirty="0" smtClean="0"/>
              <a:t>Autosummarization: </a:t>
            </a:r>
            <a:r>
              <a:rPr lang="en-US" sz="3100" dirty="0"/>
              <a:t>show ip protocols</a:t>
            </a:r>
            <a:endParaRPr lang="en-US" sz="3100" dirty="0" smtClean="0">
              <a:solidFill>
                <a:schemeClr val="accent5">
                  <a:lumMod val="75000"/>
                </a:schemeClr>
              </a:solidFill>
              <a:cs typeface="Arial" pitchFamily="34" charset="0"/>
            </a:endParaRPr>
          </a:p>
        </p:txBody>
      </p:sp>
      <p:pic>
        <p:nvPicPr>
          <p:cNvPr id="2" name="Content Placeholder 1"/>
          <p:cNvPicPr>
            <a:picLocks noGrp="1" noChangeAspect="1"/>
          </p:cNvPicPr>
          <p:nvPr>
            <p:ph idx="1"/>
          </p:nvPr>
        </p:nvPicPr>
        <p:blipFill>
          <a:blip r:embed="rId3"/>
          <a:srcRect l="-20583" r="-20583"/>
          <a:stretch>
            <a:fillRect/>
          </a:stretch>
        </p:blipFill>
        <p:spPr>
          <a:xfrm>
            <a:off x="716677" y="1579789"/>
            <a:ext cx="8648893" cy="4777468"/>
          </a:xfrm>
        </p:spPr>
      </p:pic>
    </p:spTree>
    <p:extLst>
      <p:ext uri="{BB962C8B-B14F-4D97-AF65-F5344CB8AC3E}">
        <p14:creationId xmlns:p14="http://schemas.microsoft.com/office/powerpoint/2010/main" val="2602101422"/>
      </p:ext>
    </p:extLst>
  </p:cSld>
  <p:clrMapOvr>
    <a:masterClrMapping/>
  </p:clrMapOvr>
  <p:transition spd="med">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39725" y="665746"/>
            <a:ext cx="8456613" cy="871538"/>
          </a:xfrm>
        </p:spPr>
        <p:txBody>
          <a:bodyPr/>
          <a:lstStyle/>
          <a:p>
            <a:pPr eaLnBrk="1" hangingPunct="1">
              <a:defRPr/>
            </a:pPr>
            <a:r>
              <a:rPr lang="en-US" sz="1800" dirty="0" smtClean="0"/>
              <a:t>Autosummarization</a:t>
            </a:r>
            <a:r>
              <a:rPr lang="en-US" dirty="0" smtClean="0"/>
              <a:t/>
            </a:r>
            <a:br>
              <a:rPr lang="en-US" dirty="0" smtClean="0"/>
            </a:br>
            <a:r>
              <a:rPr lang="en-US" dirty="0" smtClean="0"/>
              <a:t>Verifying Autosummarization: </a:t>
            </a:r>
            <a:r>
              <a:rPr lang="en-US" dirty="0"/>
              <a:t>Topology Table</a:t>
            </a:r>
            <a:endParaRPr lang="en-US" dirty="0" smtClean="0">
              <a:solidFill>
                <a:schemeClr val="accent5">
                  <a:lumMod val="75000"/>
                </a:schemeClr>
              </a:solidFill>
              <a:cs typeface="Arial" pitchFamily="34" charset="0"/>
            </a:endParaRPr>
          </a:p>
        </p:txBody>
      </p:sp>
      <p:pic>
        <p:nvPicPr>
          <p:cNvPr id="2" name="Content Placeholder 1"/>
          <p:cNvPicPr>
            <a:picLocks noGrp="1" noChangeAspect="1"/>
          </p:cNvPicPr>
          <p:nvPr>
            <p:ph idx="1"/>
          </p:nvPr>
        </p:nvPicPr>
        <p:blipFill rotWithShape="1">
          <a:blip r:embed="rId3"/>
          <a:srcRect l="-5680" t="43069" r="-5680"/>
          <a:stretch/>
        </p:blipFill>
        <p:spPr>
          <a:xfrm>
            <a:off x="597581" y="1901372"/>
            <a:ext cx="7940675" cy="2497138"/>
          </a:xfrm>
        </p:spPr>
      </p:pic>
    </p:spTree>
    <p:extLst>
      <p:ext uri="{BB962C8B-B14F-4D97-AF65-F5344CB8AC3E}">
        <p14:creationId xmlns:p14="http://schemas.microsoft.com/office/powerpoint/2010/main" val="808442329"/>
      </p:ext>
    </p:extLst>
  </p:cSld>
  <p:clrMapOvr>
    <a:masterClrMapping/>
  </p:clrMapOvr>
  <p:transition spd="med">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86024" y="781492"/>
            <a:ext cx="8456613" cy="871538"/>
          </a:xfrm>
        </p:spPr>
        <p:txBody>
          <a:bodyPr/>
          <a:lstStyle/>
          <a:p>
            <a:pPr eaLnBrk="1" hangingPunct="1">
              <a:defRPr/>
            </a:pPr>
            <a:r>
              <a:rPr lang="en-US" sz="1800" dirty="0"/>
              <a:t>Autosummarization</a:t>
            </a:r>
            <a:r>
              <a:rPr lang="en-US" dirty="0" smtClean="0"/>
              <a:t/>
            </a:r>
            <a:br>
              <a:rPr lang="en-US" dirty="0" smtClean="0"/>
            </a:br>
            <a:r>
              <a:rPr lang="en-US" dirty="0"/>
              <a:t>Verifying </a:t>
            </a:r>
            <a:r>
              <a:rPr lang="en-US" dirty="0" smtClean="0"/>
              <a:t>Autosummarization: </a:t>
            </a:r>
            <a:r>
              <a:rPr lang="en-US" dirty="0"/>
              <a:t>Routing Table</a:t>
            </a:r>
            <a:endParaRPr lang="en-US" dirty="0" smtClean="0">
              <a:solidFill>
                <a:schemeClr val="accent5">
                  <a:lumMod val="75000"/>
                </a:schemeClr>
              </a:solidFill>
              <a:cs typeface="Arial" pitchFamily="34" charset="0"/>
            </a:endParaRPr>
          </a:p>
        </p:txBody>
      </p:sp>
      <p:pic>
        <p:nvPicPr>
          <p:cNvPr id="2" name="Content Placeholder 1"/>
          <p:cNvPicPr>
            <a:picLocks noGrp="1" noChangeAspect="1"/>
          </p:cNvPicPr>
          <p:nvPr>
            <p:ph idx="1"/>
          </p:nvPr>
        </p:nvPicPr>
        <p:blipFill>
          <a:blip r:embed="rId3"/>
          <a:srcRect l="-33258" r="-33258"/>
          <a:stretch>
            <a:fillRect/>
          </a:stretch>
        </p:blipFill>
        <p:spPr>
          <a:xfrm>
            <a:off x="183080" y="1527175"/>
            <a:ext cx="8960920" cy="4949825"/>
          </a:xfrm>
        </p:spPr>
      </p:pic>
    </p:spTree>
    <p:extLst>
      <p:ext uri="{BB962C8B-B14F-4D97-AF65-F5344CB8AC3E}">
        <p14:creationId xmlns:p14="http://schemas.microsoft.com/office/powerpoint/2010/main" val="2415984515"/>
      </p:ext>
    </p:extLst>
  </p:cSld>
  <p:clrMapOvr>
    <a:masterClrMapping/>
  </p:clrMapOvr>
  <p:transition spd="med">
    <p:wipe dir="r"/>
  </p:transition>
  <p:timing>
    <p:tnLst>
      <p:par>
        <p:cTn id="1" dur="indefinite" restart="never" nodeType="tmRoot"/>
      </p:par>
    </p:tnLst>
  </p:timing>
</p:sld>
</file>

<file path=ppt/theme/theme1.xml><?xml version="1.0" encoding="utf-8"?>
<a:theme xmlns:a="http://schemas.openxmlformats.org/drawingml/2006/main" name="PPT-TMPLT-WHT_C">
  <a:themeElements>
    <a:clrScheme name="PPT-TMPLT-WHT_C 1">
      <a:dk1>
        <a:srgbClr val="000000"/>
      </a:dk1>
      <a:lt1>
        <a:srgbClr val="FFFFFF"/>
      </a:lt1>
      <a:dk2>
        <a:srgbClr val="0183B7"/>
      </a:dk2>
      <a:lt2>
        <a:srgbClr val="000000"/>
      </a:lt2>
      <a:accent1>
        <a:srgbClr val="0183B7"/>
      </a:accent1>
      <a:accent2>
        <a:srgbClr val="B21A1A"/>
      </a:accent2>
      <a:accent3>
        <a:srgbClr val="FFFFFF"/>
      </a:accent3>
      <a:accent4>
        <a:srgbClr val="000000"/>
      </a:accent4>
      <a:accent5>
        <a:srgbClr val="AAC1D8"/>
      </a:accent5>
      <a:accent6>
        <a:srgbClr val="A11616"/>
      </a:accent6>
      <a:hlink>
        <a:srgbClr val="83A2CF"/>
      </a:hlink>
      <a:folHlink>
        <a:srgbClr val="EFB525"/>
      </a:folHlink>
    </a:clrScheme>
    <a:fontScheme name="PPT-TMPLT-WHT_C">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82124" tIns="41061" rIns="82124" bIns="41061" numCol="1" anchor="ctr" anchorCtr="0" compatLnSpc="1">
        <a:prstTxWarp prst="textNoShape">
          <a:avLst/>
        </a:prstTxWarp>
        <a:spAutoFit/>
      </a:bodyPr>
      <a:lstStyle>
        <a:defPPr marL="0" marR="0" indent="0" algn="ctr" defTabSz="814388" rtl="0" eaLnBrk="0" fontAlgn="base" latinLnBrk="0" hangingPunct="0">
          <a:lnSpc>
            <a:spcPct val="9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82124" tIns="41061" rIns="82124" bIns="41061" numCol="1" anchor="ctr" anchorCtr="0" compatLnSpc="1">
        <a:prstTxWarp prst="textNoShape">
          <a:avLst/>
        </a:prstTxWarp>
        <a:spAutoFit/>
      </a:bodyPr>
      <a:lstStyle>
        <a:defPPr marL="0" marR="0" indent="0" algn="ctr" defTabSz="814388" rtl="0" eaLnBrk="0" fontAlgn="base" latinLnBrk="0" hangingPunct="0">
          <a:lnSpc>
            <a:spcPct val="9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PPT-TMPLT-WHT_C 1">
        <a:dk1>
          <a:srgbClr val="000000"/>
        </a:dk1>
        <a:lt1>
          <a:srgbClr val="FFFFFF"/>
        </a:lt1>
        <a:dk2>
          <a:srgbClr val="0183B7"/>
        </a:dk2>
        <a:lt2>
          <a:srgbClr val="000000"/>
        </a:lt2>
        <a:accent1>
          <a:srgbClr val="0183B7"/>
        </a:accent1>
        <a:accent2>
          <a:srgbClr val="B21A1A"/>
        </a:accent2>
        <a:accent3>
          <a:srgbClr val="FFFFFF"/>
        </a:accent3>
        <a:accent4>
          <a:srgbClr val="000000"/>
        </a:accent4>
        <a:accent5>
          <a:srgbClr val="AAC1D8"/>
        </a:accent5>
        <a:accent6>
          <a:srgbClr val="A11616"/>
        </a:accent6>
        <a:hlink>
          <a:srgbClr val="83A2CF"/>
        </a:hlink>
        <a:folHlink>
          <a:srgbClr val="EFB52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NetAcad-4F_PPT-WHT_060408">
  <a:themeElements>
    <a:clrScheme name="Oct_2006_Cisco White Template 1">
      <a:dk1>
        <a:srgbClr val="000000"/>
      </a:dk1>
      <a:lt1>
        <a:srgbClr val="FFFFFF"/>
      </a:lt1>
      <a:dk2>
        <a:srgbClr val="0183B7"/>
      </a:dk2>
      <a:lt2>
        <a:srgbClr val="000000"/>
      </a:lt2>
      <a:accent1>
        <a:srgbClr val="0183B7"/>
      </a:accent1>
      <a:accent2>
        <a:srgbClr val="B21A1A"/>
      </a:accent2>
      <a:accent3>
        <a:srgbClr val="FFFFFF"/>
      </a:accent3>
      <a:accent4>
        <a:srgbClr val="000000"/>
      </a:accent4>
      <a:accent5>
        <a:srgbClr val="AAC1D8"/>
      </a:accent5>
      <a:accent6>
        <a:srgbClr val="A11616"/>
      </a:accent6>
      <a:hlink>
        <a:srgbClr val="83A2CF"/>
      </a:hlink>
      <a:folHlink>
        <a:srgbClr val="EFB525"/>
      </a:folHlink>
    </a:clrScheme>
    <a:fontScheme name="Oct_2006_Cisco White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82124" tIns="41061" rIns="82124" bIns="41061" numCol="1" anchor="ctr" anchorCtr="0" compatLnSpc="1">
        <a:prstTxWarp prst="textNoShape">
          <a:avLst/>
        </a:prstTxWarp>
        <a:spAutoFit/>
      </a:bodyPr>
      <a:lstStyle>
        <a:defPPr marL="0" marR="0" indent="0" algn="ctr" defTabSz="814388" rtl="0" eaLnBrk="0" fontAlgn="base" latinLnBrk="0" hangingPunct="0">
          <a:lnSpc>
            <a:spcPct val="9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82124" tIns="41061" rIns="82124" bIns="41061" numCol="1" anchor="ctr" anchorCtr="0" compatLnSpc="1">
        <a:prstTxWarp prst="textNoShape">
          <a:avLst/>
        </a:prstTxWarp>
        <a:spAutoFit/>
      </a:bodyPr>
      <a:lstStyle>
        <a:defPPr marL="0" marR="0" indent="0" algn="ctr" defTabSz="814388" rtl="0" eaLnBrk="0" fontAlgn="base" latinLnBrk="0" hangingPunct="0">
          <a:lnSpc>
            <a:spcPct val="9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Oct_2006_Cisco White Template 1">
        <a:dk1>
          <a:srgbClr val="000000"/>
        </a:dk1>
        <a:lt1>
          <a:srgbClr val="FFFFFF"/>
        </a:lt1>
        <a:dk2>
          <a:srgbClr val="0183B7"/>
        </a:dk2>
        <a:lt2>
          <a:srgbClr val="000000"/>
        </a:lt2>
        <a:accent1>
          <a:srgbClr val="0183B7"/>
        </a:accent1>
        <a:accent2>
          <a:srgbClr val="B21A1A"/>
        </a:accent2>
        <a:accent3>
          <a:srgbClr val="FFFFFF"/>
        </a:accent3>
        <a:accent4>
          <a:srgbClr val="000000"/>
        </a:accent4>
        <a:accent5>
          <a:srgbClr val="AAC1D8"/>
        </a:accent5>
        <a:accent6>
          <a:srgbClr val="A11616"/>
        </a:accent6>
        <a:hlink>
          <a:srgbClr val="83A2CF"/>
        </a:hlink>
        <a:folHlink>
          <a:srgbClr val="EFB525"/>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13958</TotalTime>
  <Pages>28</Pages>
  <Words>1425</Words>
  <Application>Microsoft Office PowerPoint</Application>
  <PresentationFormat>On-screen Show (4:3)</PresentationFormat>
  <Paragraphs>204</Paragraphs>
  <Slides>42</Slides>
  <Notes>40</Notes>
  <HiddenSlides>0</HiddenSlides>
  <MMClips>0</MMClips>
  <ScaleCrop>false</ScaleCrop>
  <HeadingPairs>
    <vt:vector size="4" baseType="variant">
      <vt:variant>
        <vt:lpstr>Theme</vt:lpstr>
      </vt:variant>
      <vt:variant>
        <vt:i4>2</vt:i4>
      </vt:variant>
      <vt:variant>
        <vt:lpstr>Slide Titles</vt:lpstr>
      </vt:variant>
      <vt:variant>
        <vt:i4>42</vt:i4>
      </vt:variant>
    </vt:vector>
  </HeadingPairs>
  <TitlesOfParts>
    <vt:vector size="44" baseType="lpstr">
      <vt:lpstr>PPT-TMPLT-WHT_C</vt:lpstr>
      <vt:lpstr>NetAcad-4F_PPT-WHT_060408</vt:lpstr>
      <vt:lpstr>Chapter 8: EIGRP Advanced Configurations and Troubleshooting </vt:lpstr>
      <vt:lpstr>Chapter 8</vt:lpstr>
      <vt:lpstr>Chapter 8: Objectives</vt:lpstr>
      <vt:lpstr>Automatic Summarization Network Technology</vt:lpstr>
      <vt:lpstr>Automatic Summarization EIGRP Automatic Summarization</vt:lpstr>
      <vt:lpstr>Automatic Summarization Configuring EIGRP Automatic Summarization</vt:lpstr>
      <vt:lpstr>Autosummarization Verifying Autosummarization: show ip protocols</vt:lpstr>
      <vt:lpstr>Autosummarization Verifying Autosummarization: Topology Table</vt:lpstr>
      <vt:lpstr>Autosummarization Verifying Autosummarization: Routing Table</vt:lpstr>
      <vt:lpstr>Autosummarization Summary Route</vt:lpstr>
      <vt:lpstr>Autosummarization Summary Route (cont.)</vt:lpstr>
      <vt:lpstr>Manual Summarization Manual Summary Routes</vt:lpstr>
      <vt:lpstr>Manual Summarization Configuring EIGRP Manual Summary Routes</vt:lpstr>
      <vt:lpstr>Manual Summarization Verifying Manual Summary Routes</vt:lpstr>
      <vt:lpstr>Manual Summarization EIGRP for IPv6: Manual Summary Routes</vt:lpstr>
      <vt:lpstr>Default Route Propagation Propagating a Default Static Route</vt:lpstr>
      <vt:lpstr>Default Route Propagation Verifying the Propagated Default Route</vt:lpstr>
      <vt:lpstr>Default Route Propagation EIGRP for IPv6- Default Route</vt:lpstr>
      <vt:lpstr>Fine-tuning EIGRP Interfaces EIGRP Bandwidth Utilization</vt:lpstr>
      <vt:lpstr>Fine-tuning EIGRP Interfaces EIGRP Bandwidth Utilization (cont.)</vt:lpstr>
      <vt:lpstr>Fine-tuning EIGRP Interfaces Hello and Hold Timers</vt:lpstr>
      <vt:lpstr>Fine-tuning EIGRP Interfaces Load Balancing IPv4</vt:lpstr>
      <vt:lpstr>Fine-tuning EIGRP Interfaces Load Balancing IPv6</vt:lpstr>
      <vt:lpstr>Secure EIGRP Routing Protocol Authentication Overview</vt:lpstr>
      <vt:lpstr>Secure EIGRP Configuring EIGRP with MD5 Authentication</vt:lpstr>
      <vt:lpstr>Secure EIGRP EIGRP Authentication Example</vt:lpstr>
      <vt:lpstr>Secure EIGRP EIGRP Authentication Example (cont.)</vt:lpstr>
      <vt:lpstr>Secure EIGRP Verifying Authentication</vt:lpstr>
      <vt:lpstr>8.2 Troubleshooting EIGRP   </vt:lpstr>
      <vt:lpstr>Components of Troubleshooting EIGRP Basic EIGRP Troubleshooting Commands</vt:lpstr>
      <vt:lpstr>Components of Troubleshooting EIGRP Components</vt:lpstr>
      <vt:lpstr>Troubleshoot EIGRP Neighbor Issues Layer 3 Connectivity</vt:lpstr>
      <vt:lpstr>Troubleshoot EIGRP Neighbor Issues EIGRP Parameters</vt:lpstr>
      <vt:lpstr>Troubleshoot EIGRP Neighbor Issues EIGRP Interfaces</vt:lpstr>
      <vt:lpstr>Troubleshoot EIGRP Routing Table Issues Passive Interface</vt:lpstr>
      <vt:lpstr>Troubleshoot EIGRP Routing Table Issues Passive Interface</vt:lpstr>
      <vt:lpstr>Troubleshoot EIGRP Routing Table Issues Missing Network Statement</vt:lpstr>
      <vt:lpstr>Troubleshoot EIGRP Routing Table Issues Missing Network Statement (cont.)</vt:lpstr>
      <vt:lpstr>Troubleshoot EIGRP Routing Table Issues Missing Network Statement (cont.)</vt:lpstr>
      <vt:lpstr>Troubleshooting EIGRP Routing Table Issues Autosummarization</vt:lpstr>
      <vt:lpstr>Chapter 8: Summary</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CCNA5.0 Instructor PPT</dc:title>
  <dc:creator>Karen Alderson</dc:creator>
  <cp:lastModifiedBy>Rodrigo Floriano</cp:lastModifiedBy>
  <cp:revision>1042</cp:revision>
  <cp:lastPrinted>1999-01-27T00:54:54Z</cp:lastPrinted>
  <dcterms:created xsi:type="dcterms:W3CDTF">2006-10-23T15:07:30Z</dcterms:created>
  <dcterms:modified xsi:type="dcterms:W3CDTF">2013-10-07T01:54:58Z</dcterms:modified>
</cp:coreProperties>
</file>