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27"/>
  </p:notesMasterIdLst>
  <p:sldIdLst>
    <p:sldId id="381" r:id="rId2"/>
    <p:sldId id="383" r:id="rId3"/>
    <p:sldId id="461" r:id="rId4"/>
    <p:sldId id="386" r:id="rId5"/>
    <p:sldId id="410" r:id="rId6"/>
    <p:sldId id="398" r:id="rId7"/>
    <p:sldId id="411" r:id="rId8"/>
    <p:sldId id="412" r:id="rId9"/>
    <p:sldId id="413" r:id="rId10"/>
    <p:sldId id="415" r:id="rId11"/>
    <p:sldId id="416" r:id="rId12"/>
    <p:sldId id="414" r:id="rId13"/>
    <p:sldId id="417" r:id="rId14"/>
    <p:sldId id="418" r:id="rId15"/>
    <p:sldId id="419" r:id="rId16"/>
    <p:sldId id="477" r:id="rId17"/>
    <p:sldId id="478" r:id="rId18"/>
    <p:sldId id="390" r:id="rId19"/>
    <p:sldId id="424" r:id="rId20"/>
    <p:sldId id="422" r:id="rId21"/>
    <p:sldId id="423" r:id="rId22"/>
    <p:sldId id="425" r:id="rId23"/>
    <p:sldId id="426" r:id="rId24"/>
    <p:sldId id="479" r:id="rId25"/>
    <p:sldId id="48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CC"/>
    <a:srgbClr val="66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6" autoAdjust="0"/>
    <p:restoredTop sz="95052" autoAdjust="0"/>
  </p:normalViewPr>
  <p:slideViewPr>
    <p:cSldViewPr snapToGrid="0">
      <p:cViewPr>
        <p:scale>
          <a:sx n="70" d="100"/>
          <a:sy n="70" d="100"/>
        </p:scale>
        <p:origin x="-444" y="-924"/>
      </p:cViewPr>
      <p:guideLst>
        <p:guide orient="horz" pos="20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E2C71A7-5A09-4F76-93B8-8E963A181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B638E0-F568-4AB9-9D2C-8AE908B03446}" type="slidenum">
              <a:rPr lang="en-US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637777-B4B4-486B-BC6C-4331BD7C8687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6E588-C783-4B86-ADE9-A25CA6A1464A}" type="slidenum">
              <a:rPr lang="en-US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A4E60-9E4D-405C-83AE-3B221AAF83B3}" type="slidenum">
              <a:rPr lang="en-US"/>
              <a:pPr/>
              <a:t>8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F76FC-CA0E-415A-828B-CB2983F760A8}" type="slidenum">
              <a:rPr lang="en-US"/>
              <a:pPr/>
              <a:t>9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6DF62-E6F3-47AA-A4FD-D18681DCAAFD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FFABF-4A90-423C-8757-055A437E6D21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54D7FC-FE61-4564-8063-4116F3552762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A1729-7B1A-47DB-B76B-E20207BEEAC0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038C29-161F-453C-BA8B-B7B5A65DD60B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pic>
        <p:nvPicPr>
          <p:cNvPr id="6" name="Picture 41" descr="Garcia_Widjaja2e04dh_adv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1875" y="714375"/>
            <a:ext cx="1614488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B5EED-84B8-4731-9A1A-F52AB0D29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A6B48-6AE9-4AF2-B17D-DA79294952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62DC5-57E2-4A66-9E4A-D3C8054C6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18A3B-CE62-4715-9295-45B78A2CC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72E7-0020-494B-998E-68089C71C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FA6A8-89E6-4844-97BE-03DCF60F6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C0678-37DE-413A-8FE8-6DFAFB359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DDEC3-3DDB-4A7D-8B7F-8E66D3173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17774-8992-4C6D-9E01-EDB62CEC6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7BF9-2DAA-4F20-8582-9D3397803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4964-C192-491C-B9A3-C3F4C7A03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smtClean="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5995F675-6EB7-4879-9A71-D7869122DD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8"/>
          <p:cNvGrpSpPr>
            <a:grpSpLocks/>
          </p:cNvGrpSpPr>
          <p:nvPr userDrawn="1"/>
        </p:nvGrpSpPr>
        <p:grpSpPr bwMode="auto">
          <a:xfrm>
            <a:off x="8153400" y="152400"/>
            <a:ext cx="792163" cy="1066800"/>
            <a:chOff x="5136" y="960"/>
            <a:chExt cx="528" cy="864"/>
          </a:xfrm>
        </p:grpSpPr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5136" y="1407"/>
              <a:ext cx="80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5248" y="1407"/>
              <a:ext cx="79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5360" y="1407"/>
              <a:ext cx="79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5472" y="1407"/>
              <a:ext cx="79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5584" y="1407"/>
              <a:ext cx="80" cy="81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5136" y="1521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5248" y="1521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5360" y="1521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5472" y="1521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9" r:id="rId2"/>
    <p:sldLayoutId id="2147483925" r:id="rId3"/>
    <p:sldLayoutId id="2147483920" r:id="rId4"/>
    <p:sldLayoutId id="2147483921" r:id="rId5"/>
    <p:sldLayoutId id="2147483922" r:id="rId6"/>
    <p:sldLayoutId id="2147483926" r:id="rId7"/>
    <p:sldLayoutId id="2147483927" r:id="rId8"/>
    <p:sldLayoutId id="2147483928" r:id="rId9"/>
    <p:sldLayoutId id="2147483923" r:id="rId10"/>
    <p:sldLayoutId id="21474839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hlink"/>
                </a:solidFill>
              </a:rPr>
              <a:t>Berkeley API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Socket Programming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ChangeArrowheads="1"/>
          </p:cNvSpPr>
          <p:nvPr/>
        </p:nvSpPr>
        <p:spPr bwMode="auto">
          <a:xfrm>
            <a:off x="4500563" y="3921125"/>
            <a:ext cx="1125537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598988" y="4029075"/>
            <a:ext cx="11255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98988" y="4025900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socket()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26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7565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6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67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8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9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7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756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6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8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7534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7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8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9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0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1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2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3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4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5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6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7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8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9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0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1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2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3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4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5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6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7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8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9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7429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7509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6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9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1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4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6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8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0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2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7430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7432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7434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36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7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0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Rectangle 95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7442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7506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07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3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7501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05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4" name="Group 106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7494" name="Rectangle 107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Rectangle 108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96" name="Rectangle 109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110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Freeform 111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Rectangle 112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Freeform 113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5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7465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7446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7460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62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7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7455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57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8" name="Group 157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7450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7452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3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7454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51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9" name="Text Box 164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does Active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to connect to server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specifies type: TCP (stream)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non-negative integer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9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8442" name="Group 9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8592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3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94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49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8587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8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89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0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1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0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8582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3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84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5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6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1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8556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7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8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9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0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1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2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3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4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5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6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7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8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9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0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1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2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3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4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5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6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7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8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9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0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1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8452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8531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3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4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6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7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8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9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0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1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2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3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4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5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6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7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8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9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0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1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2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3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4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5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8453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8455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8457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8459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4" name="Rectangle 95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8465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8528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29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6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8523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5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6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27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67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8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connect()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469" name="Line 110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0" name="Freeform 111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1" name="Rectangle 112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2" name="Freeform 113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73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8494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8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9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0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1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2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8474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8489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491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75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8484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486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76" name="Group 156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8479" name="Group 157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8481" name="Rectangle 158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2" name="Rectangle 159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8483" name="Rectangle 160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80" name="Line 161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77" name="Text Box 162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does Active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2000">
                <a:solidFill>
                  <a:schemeClr val="tx1"/>
                </a:solidFill>
              </a:rPr>
              <a:t> establishes a connection on the local socket with the specified descriptor to the specified remote address and port #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2000">
                <a:solidFill>
                  <a:schemeClr val="tx1"/>
                </a:solidFill>
              </a:rPr>
              <a:t> returns 0 if successful;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8478" name="Text Box 163"/>
          <p:cNvSpPr txBox="1">
            <a:spLocks noChangeArrowheads="1"/>
          </p:cNvSpPr>
          <p:nvPr/>
        </p:nvSpPr>
        <p:spPr bwMode="auto">
          <a:xfrm>
            <a:off x="6172200" y="4114800"/>
            <a:ext cx="2667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1800"/>
              <a:t> initiates TCP three-way handshake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9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2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9466" name="Group 9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9615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6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17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473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9610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1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12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3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4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4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9605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6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07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8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9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5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9579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0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1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2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3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4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5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6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7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8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9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0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1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2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3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4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5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6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7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8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9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0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1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2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3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4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9476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9554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5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6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7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8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9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0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1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2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3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4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5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6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7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8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9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0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1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2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3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4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5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6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7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8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9477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9479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Rectangle 87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9481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9483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Rectangle 95"/>
          <p:cNvSpPr>
            <a:spLocks noChangeArrowheads="1"/>
          </p:cNvSpPr>
          <p:nvPr/>
        </p:nvSpPr>
        <p:spPr bwMode="auto">
          <a:xfrm>
            <a:off x="947738" y="3887788"/>
            <a:ext cx="7421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accept()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19489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9551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52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3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0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9546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7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8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9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50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1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connect()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9493" name="Line 110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Freeform 111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Rectangle 112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Freeform 113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497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9517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9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2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3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4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6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7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8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9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0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1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2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4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5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6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7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8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9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0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1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2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3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4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5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9498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9512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14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5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9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9507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09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00" name="Text Box 156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wakes with incoming connection request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fills client address &amp; port # into address structure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call returns: </a:t>
            </a:r>
            <a:r>
              <a:rPr lang="en-US" sz="2000" i="1">
                <a:solidFill>
                  <a:srgbClr val="FF3300"/>
                </a:solidFill>
              </a:rPr>
              <a:t>descriptor of </a:t>
            </a:r>
            <a:r>
              <a:rPr lang="en-US" sz="2000" b="1" i="1">
                <a:solidFill>
                  <a:srgbClr val="FF3300"/>
                </a:solidFill>
              </a:rPr>
              <a:t>new</a:t>
            </a:r>
            <a:r>
              <a:rPr lang="en-US" sz="2000" i="1">
                <a:solidFill>
                  <a:srgbClr val="FF3300"/>
                </a:solidFill>
              </a:rPr>
              <a:t> connection socket</a:t>
            </a:r>
            <a:r>
              <a:rPr lang="en-US" sz="2000">
                <a:solidFill>
                  <a:schemeClr val="tx1"/>
                </a:solidFill>
              </a:rPr>
              <a:t>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&amp; server use new socket for 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Original socket continues to listen for new requests</a:t>
            </a:r>
          </a:p>
        </p:txBody>
      </p:sp>
      <p:grpSp>
        <p:nvGrpSpPr>
          <p:cNvPr id="19501" name="Group 157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9502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9504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5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9506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03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6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3" name="Rectangle 146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0490" name="Rectangle 8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Rectangle 9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0492" name="Group 10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0633" name="Rectangle 11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4" name="Rectangle 12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635" name="Rectangle 13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Rectangle 21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Rectangle 22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01" name="Rectangle 23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4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5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Rectangle 27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Rectangle 28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close()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06" name="Rectangle 29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30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31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09" name="Group 32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0607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8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9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0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1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2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3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4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5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6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7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8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9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0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1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2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3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4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5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6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7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8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9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0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1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2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0510" name="Group 59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0582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3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4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5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6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7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8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9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0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1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2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3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4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5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6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7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8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9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0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1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2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3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4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5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6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0511" name="Rectangle 85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86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0513" name="Rectangle 87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Rectangle 88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0515" name="Rectangle 89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Rectangle 90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17" name="Line 91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92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Line 93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94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Rectangle 95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Rectangle 96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0523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0579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580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1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24" name="Line 102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103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104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Rectangle 105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write()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528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9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30" name="Line 109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Freeform 110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Rectangle 111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Freeform 112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34" name="Group 113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0550" name="Rectangle 114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1" name="Rectangle 115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2" name="Rectangle 116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Rectangle 117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4" name="Rectangle 118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5" name="Rectangle 119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6" name="Rectangle 120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Rectangle 121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Rectangle 122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9" name="Rectangle 123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Rectangle 124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Rectangle 125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Rectangle 126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Rectangle 127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Rectangle 128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Rectangle 129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Rectangle 130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7" name="Rectangle 131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8" name="Rectangle 132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9" name="Rectangle 133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Rectangle 134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1" name="Rectangle 135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2" name="Rectangle 136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3" name="Rectangle 137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4" name="Rectangle 138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5" name="Rectangle 139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6" name="Freeform 140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7" name="Rectangle 141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8" name="Rectangle 142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0535" name="Rectangle 144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6" name="Rectangle 145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write()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537" name="Line 147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Freeform 148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Rectangle 150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Rectangle 151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41" name="Rectangle 152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2" name="Line 153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Freeform 154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4" name="Text Box 155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write</a:t>
            </a:r>
            <a:r>
              <a:rPr lang="en-US" sz="2000">
                <a:solidFill>
                  <a:schemeClr val="tx1"/>
                </a:solidFill>
              </a:rPr>
              <a:t> to transmit data into a connected socket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data; flags to control transmission behavior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2000">
                <a:solidFill>
                  <a:schemeClr val="tx1"/>
                </a:solidFill>
              </a:rPr>
              <a:t> call returns: # bytes transferred (success); or -1 (failure); blocks until all data transferred</a:t>
            </a:r>
          </a:p>
        </p:txBody>
      </p:sp>
      <p:grpSp>
        <p:nvGrpSpPr>
          <p:cNvPr id="20545" name="Group 157"/>
          <p:cNvGrpSpPr>
            <a:grpSpLocks/>
          </p:cNvGrpSpPr>
          <p:nvPr/>
        </p:nvGrpSpPr>
        <p:grpSpPr bwMode="auto">
          <a:xfrm>
            <a:off x="849313" y="6245225"/>
            <a:ext cx="1160462" cy="357188"/>
            <a:chOff x="535" y="3742"/>
            <a:chExt cx="731" cy="225"/>
          </a:xfrm>
        </p:grpSpPr>
        <p:sp>
          <p:nvSpPr>
            <p:cNvPr id="20547" name="Rectangle 158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Rectangle 159"/>
            <p:cNvSpPr>
              <a:spLocks noChangeArrowheads="1"/>
            </p:cNvSpPr>
            <p:nvPr/>
          </p:nvSpPr>
          <p:spPr bwMode="auto">
            <a:xfrm>
              <a:off x="635" y="3807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549" name="Rectangle 160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6" name="Line 161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4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7" name="Rectangle 147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1518" name="Group 12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1658" name="Rectangle 13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Rectangle 14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660" name="Rectangle 15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Freeform 19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read()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527" name="Line 25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8" name="Freeform 26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Rectangle 27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Rectangle 28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close()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31" name="Rectangle 29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Line 30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Freeform 31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534" name="Group 32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1632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1535" name="Group 59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1607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1536" name="Rectangle 85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7" name="Rectangle 86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38" name="Rectangle 87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Rectangle 88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40" name="Rectangle 89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Rectangle 90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42" name="Line 91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Freeform 92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93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Freeform 94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6" name="Rectangle 95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7" name="Rectangle 96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1548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1604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605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9" name="Line 101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Freeform 102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Rectangle 103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Rectangle 104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53" name="Rectangle 105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Rectangle 106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55" name="Line 107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6" name="Freeform 108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7" name="Rectangle 109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8" name="Freeform 110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559" name="Group 111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1575" name="Rectangle 112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Rectangle 113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Rectangle 114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Rectangle 115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Rectangle 116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Rectangle 117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Rectangle 118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Rectangle 119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Rectangle 120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Rectangle 121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Rectangle 122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Rectangle 123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Rectangle 124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Rectangle 125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Rectangle 126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Rectangle 127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Rectangle 128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Rectangle 129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Rectangle 130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Rectangle 131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Rectangle 132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Rectangle 133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Rectangle 134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Rectangle 135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Rectangle 136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Rectangle 137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Freeform 138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Rectangle 139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Rectangle 140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1560" name="Rectangle 141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1" name="Rectangle 142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62" name="Line 143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3" name="Freeform 144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4" name="Rectangle 145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5" name="Rectangle 146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read()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566" name="Line 148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7" name="Freeform 149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8" name="Text Box 150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read</a:t>
            </a:r>
            <a:r>
              <a:rPr lang="en-US" sz="2000">
                <a:solidFill>
                  <a:schemeClr val="tx1"/>
                </a:solidFill>
              </a:rPr>
              <a:t> to receive data from a connected socket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2000">
                <a:solidFill>
                  <a:schemeClr val="tx1"/>
                </a:solidFill>
              </a:rPr>
              <a:t> call returns: # bytes read (success); or -1 (failure);  blocks if no data arrives</a:t>
            </a:r>
          </a:p>
        </p:txBody>
      </p:sp>
      <p:grpSp>
        <p:nvGrpSpPr>
          <p:cNvPr id="21569" name="Group 151"/>
          <p:cNvGrpSpPr>
            <a:grpSpLocks/>
          </p:cNvGrpSpPr>
          <p:nvPr/>
        </p:nvGrpSpPr>
        <p:grpSpPr bwMode="auto">
          <a:xfrm>
            <a:off x="849313" y="6245225"/>
            <a:ext cx="1160462" cy="357188"/>
            <a:chOff x="535" y="3742"/>
            <a:chExt cx="731" cy="225"/>
          </a:xfrm>
        </p:grpSpPr>
        <p:sp>
          <p:nvSpPr>
            <p:cNvPr id="21572" name="Rectangle 152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Rectangle 153"/>
            <p:cNvSpPr>
              <a:spLocks noChangeArrowheads="1"/>
            </p:cNvSpPr>
            <p:nvPr/>
          </p:nvSpPr>
          <p:spPr bwMode="auto">
            <a:xfrm>
              <a:off x="635" y="3807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574" name="Rectangle 154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70" name="Line 155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71" name="Text Box 156"/>
          <p:cNvSpPr txBox="1">
            <a:spLocks noChangeArrowheads="1"/>
          </p:cNvSpPr>
          <p:nvPr/>
        </p:nvSpPr>
        <p:spPr bwMode="auto">
          <a:xfrm>
            <a:off x="6172200" y="4114800"/>
            <a:ext cx="26670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1800"/>
              <a:t> and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1800"/>
              <a:t> can be called multiple times to transfer byte streams in both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0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7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2543" name="Group 14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2681" name="Rectangle 15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2" name="Rectangle 16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2683" name="Rectangle 17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21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7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Rectangle 29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close()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556" name="Line 31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32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58" name="Group 33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2655" name="Freeform 34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6" name="Freeform 35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7" name="Freeform 36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8" name="Freeform 37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9" name="Freeform 38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0" name="Freeform 39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1" name="Freeform 40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2" name="Freeform 41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3" name="Freeform 42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4" name="Freeform 43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5" name="Freeform 44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6" name="Freeform 45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7" name="Freeform 46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8" name="Freeform 47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9" name="Freeform 48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0" name="Freeform 49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1" name="Freeform 50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2" name="Freeform 51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3" name="Freeform 52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4" name="Freeform 53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5" name="Freeform 54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6" name="Rectangle 55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7" name="Freeform 56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8" name="Freeform 57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9" name="Rectangle 58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0" name="Rectangle 59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2559" name="Group 60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2630" name="Rectangle 61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1" name="Freeform 62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2" name="Freeform 63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3" name="Freeform 64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4" name="Freeform 65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5" name="Freeform 66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6" name="Freeform 67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7" name="Freeform 68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8" name="Freeform 69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9" name="Freeform 70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0" name="Freeform 71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1" name="Freeform 72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2" name="Freeform 73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3" name="Freeform 74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4" name="Freeform 75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5" name="Freeform 76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6" name="Freeform 77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7" name="Freeform 78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8" name="Freeform 79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9" name="Freeform 80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0" name="Freeform 81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1" name="Rectangle 82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2" name="Freeform 83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3" name="Rectangle 84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4" name="Rectangle 85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2560" name="Rectangle 86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Rectangle 87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2562" name="Rectangle 88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Rectangle 89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2564" name="Rectangle 90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Rectangle 91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66" name="Line 92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Freeform 93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94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Freeform 95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0" name="Rectangle 96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1" name="Rectangle 97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2572" name="Group 98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2627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2628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9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73" name="Line 102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Freeform 103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5" name="Rectangle 104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6" name="Rectangle 105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77" name="Rectangle 106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8" name="Rectangle 107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79" name="Line 108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0" name="Freeform 109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1" name="Rectangle 110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2" name="Freeform 111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83" name="Group 112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2598" name="Rectangle 113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Rectangle 114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0" name="Rectangle 115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1" name="Rectangle 116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2" name="Rectangle 117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3" name="Rectangle 118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4" name="Rectangle 119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5" name="Rectangle 120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6" name="Rectangle 121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7" name="Rectangle 122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8" name="Rectangle 123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9" name="Rectangle 124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0" name="Rectangle 125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1" name="Rectangle 126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2" name="Rectangle 127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3" name="Rectangle 128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4" name="Rectangle 129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5" name="Rectangle 130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6" name="Rectangle 131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7" name="Rectangle 132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8" name="Rectangle 133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9" name="Rectangle 134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0" name="Rectangle 135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1" name="Rectangle 136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2" name="Rectangle 137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3" name="Rectangle 138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4" name="Freeform 139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5" name="Rectangle 140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6" name="Rectangle 141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2584" name="Rectangle 142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5" name="Rectangle 143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86" name="Line 144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7" name="Freeform 145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8" name="Rectangle 146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9" name="Rectangle 147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90" name="Line 148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1" name="Freeform 149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2" name="Text Box 150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Connection Termination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close</a:t>
            </a:r>
            <a:r>
              <a:rPr lang="en-US" sz="2000">
                <a:solidFill>
                  <a:schemeClr val="tx1"/>
                </a:solidFill>
              </a:rPr>
              <a:t> when socket is no longer needed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specifies the socket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</p:txBody>
      </p:sp>
      <p:sp>
        <p:nvSpPr>
          <p:cNvPr id="22593" name="Rectangle 152"/>
          <p:cNvSpPr>
            <a:spLocks noChangeArrowheads="1"/>
          </p:cNvSpPr>
          <p:nvPr/>
        </p:nvSpPr>
        <p:spPr bwMode="auto">
          <a:xfrm>
            <a:off x="1008063" y="6353175"/>
            <a:ext cx="1001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4" name="Rectangle 154"/>
          <p:cNvSpPr>
            <a:spLocks noChangeArrowheads="1"/>
          </p:cNvSpPr>
          <p:nvPr/>
        </p:nvSpPr>
        <p:spPr bwMode="auto">
          <a:xfrm>
            <a:off x="849313" y="6245225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5" name="Line 155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96" name="Text Box 157"/>
          <p:cNvSpPr txBox="1">
            <a:spLocks noChangeArrowheads="1"/>
          </p:cNvSpPr>
          <p:nvPr/>
        </p:nvSpPr>
        <p:spPr bwMode="auto">
          <a:xfrm>
            <a:off x="6172200" y="4114800"/>
            <a:ext cx="2667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1800"/>
              <a:t> initiates TCP graceful close sequence</a:t>
            </a:r>
          </a:p>
        </p:txBody>
      </p:sp>
      <p:sp>
        <p:nvSpPr>
          <p:cNvPr id="22597" name="Rectangle 153"/>
          <p:cNvSpPr>
            <a:spLocks noChangeArrowheads="1"/>
          </p:cNvSpPr>
          <p:nvPr/>
        </p:nvSpPr>
        <p:spPr bwMode="auto">
          <a:xfrm>
            <a:off x="1066800" y="63246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close()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TCP Echo Server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52400" y="1514475"/>
            <a:ext cx="42672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A simple echo server using TCP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SERVER_TCP_PORT		3000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BUFLEN			256	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n, bytes_to_read;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new_sd, client_len, 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server, client;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*bp, buf[BUFLEN];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1: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SERVER_TCP_PORT;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atoi(argv[1]);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stream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SOCK_STREAM,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</a:t>
            </a:r>
            <a:endParaRPr lang="en-US" sz="800">
              <a:latin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267200" y="1498600"/>
            <a:ext cx="4572000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Bind an address to the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sizeof(struct sockaddr_in));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server.sin_addr.s_addr = htonl(INADDR_ANY);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(bind(sd,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bind name to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queue up to 5 connect requests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listen(sd, 5);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client_len = sizeof(client);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((new_sd = accept(sd, (struct sockaddr *)&amp;client,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&amp;client_len))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accept client\n");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bp = buf;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bytes_to_read = BUFLEN;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while ((n = read(new_sd, bp, bytes_to_read))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bp +=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bytes_to_read -=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printf("Rec'd: %s\n", buf);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write(new_sd, buf, BUFLEN);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printf("Sent: %s\n", buf);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close(new_sd);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TCP Echo Client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52400" y="1489075"/>
            <a:ext cx="42672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A simple TCP client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&lt;netdb.h&gt;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SERVER_TCP_PORT		3000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BUFLEN			256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n, bytes_to_read;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hostent 	*hp;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*host, *bp, rbuf[BUFLEN], sbuf[BUFLEN];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host = argv[1];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SERVER_TCP_PORT;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3: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host = argv[1];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atoi(argv[2]);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host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stream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SOCK_STREAM,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00600" y="1501775"/>
            <a:ext cx="41910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sizeof(struct sockaddr_in));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((hp = gethostbyname(host)) == NULL)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get server's address\n");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bcopy(hp-&gt;h_addr, (char *)&amp;server.sin_addr, hp-&gt;h_length);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Connecting to the server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(connect(sd,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connect\n");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printf("Connected: server's address is %s\n", hp-&gt;h_name);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printf("Transmit:\n");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gets(sbuf);			write(sd, sbuf, BUFLEN);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printf("Receive:\n");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bp = rbuf;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bytes_to_read = BUFLEN;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((n = read(sd, bp, bytes_to_read))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bp +=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bytes_to_read -=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printf("%s\n", rbuf);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/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10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socket()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5607" name="Group 105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5641" name="Rectangle 1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Rectangle 13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609" name="Group 134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5639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5640" name="Rectangle 17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0" name="Rectangle 78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5611" name="Rectangle 79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5612" name="Rectangle 80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5613" name="Rectangle 6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bind()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Rectangle 22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5616" name="Line 81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Rectangle 82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5618" name="Rectangle 8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84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5620" name="Group 136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5631" name="Line 76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32" name="Group 135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5633" name="Rectangle 1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634" name="Group 104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5635" name="Rectangle 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636" name="Rectangle 1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7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8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5621" name="Line 2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Rectangle 77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5623" name="Group 110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5629" name="Rectangle 1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5630" name="Rectangle 19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4" name="Line 8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Line 114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5626" name="Line 115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5627" name="Text Box 138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of type UDP (datagram)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assigns local address &amp; port # to socket with specified descriptor; Can wildcard IP address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5628" name="Line 139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" name="Rectangle 22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6633" name="Group 7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6664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recvfrom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6638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6639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6640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839788" y="3949700"/>
            <a:ext cx="9377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recvfrom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644" name="Line 23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6645" name="Group 24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6656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57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6658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659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6660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1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2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3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646" name="Line 3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Rectangle 34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6648" name="Group 35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6654" name="Rectangle 36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655" name="Rectangle 37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9" name="Line 38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39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6651" name="Line 40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6652" name="Text Box 41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copies bytes received in specified socket into a specified location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blocks until data arrives</a:t>
            </a:r>
            <a:endParaRPr lang="en-US" sz="2000"/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2000"/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6653" name="Line 42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Socket API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838"/>
            <a:ext cx="8534400" cy="4683125"/>
          </a:xfrm>
        </p:spPr>
        <p:txBody>
          <a:bodyPr rtlCol="0">
            <a:normAutofit fontScale="925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API (Application Programming Interface)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Provides a standard set of functions that can be called by applications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Berkeley UNIX Sockets API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Abstraction for applications to send &amp; receive data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Applications create sockets that “plug into” network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Applications write/read to/from sockets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Implemented in the kernel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Facilitates development of network applications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Hides details of underlying protocols &amp; mechanisms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Also in Windows, Linux, and other </a:t>
            </a:r>
            <a:r>
              <a:rPr lang="en-US" dirty="0" smtClean="0"/>
              <a:t>OS’s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7"/>
          <p:cNvSpPr>
            <a:spLocks noChangeArrowheads="1"/>
          </p:cNvSpPr>
          <p:nvPr/>
        </p:nvSpPr>
        <p:spPr bwMode="auto">
          <a:xfrm>
            <a:off x="4198938" y="4489450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1" name="Rectangle 36"/>
          <p:cNvSpPr>
            <a:spLocks noChangeArrowheads="1"/>
          </p:cNvSpPr>
          <p:nvPr/>
        </p:nvSpPr>
        <p:spPr bwMode="auto">
          <a:xfrm>
            <a:off x="4338638" y="4605338"/>
            <a:ext cx="7461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7657" name="Group 7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7688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</a:rPr>
                <a:t>socket()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7686" name="Rectangle 12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7687" name="Rectangle 13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7663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Rectangle 21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68" name="Rectangle 22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7670" name="Group 24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7678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7680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681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7682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3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4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5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671" name="Line 3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34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73" name="Line 38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39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7675" name="Line 40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7676" name="Text Box 41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of type UDP (datagram)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677" name="Line 42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4198938" y="44894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338638" y="4605338"/>
            <a:ext cx="746125" cy="2444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sendto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33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sendto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28682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8712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8683" name="Group 13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8710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8711" name="Rectangle 15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4" name="Rectangle 16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85" name="Rectangle 17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8686" name="Rectangle 18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8687" name="Rectangle 19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8688" name="Line 20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Rectangle 21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90" name="Line 22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Line 25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8694" name="Group 26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8702" name="Line 27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28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8704" name="Rectangle 29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705" name="Group 30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8706" name="Rectangle 31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707" name="Rectangle 3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8" name="Rectangle 33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9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8695" name="Line 35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Rectangle 36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97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8699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8700" name="Text Box 4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transfer bytes in buffer to specified socket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data; flags to control transmission behavior; destination address &amp; port #; length of destination address structure</a:t>
            </a:r>
            <a:r>
              <a:rPr lang="en-US" sz="2000"/>
              <a:t>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returns:  # bytes sent;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8701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54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9705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9737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Rectangle 13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recvfrom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9708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9709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9710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9711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Rectangle 21"/>
          <p:cNvSpPr>
            <a:spLocks noChangeArrowheads="1"/>
          </p:cNvSpPr>
          <p:nvPr/>
        </p:nvSpPr>
        <p:spPr bwMode="auto">
          <a:xfrm>
            <a:off x="839788" y="3949700"/>
            <a:ext cx="9377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recvfrom</a:t>
            </a:r>
            <a:r>
              <a:rPr lang="en-US" dirty="0">
                <a:solidFill>
                  <a:schemeClr val="bg1"/>
                </a:solidFill>
              </a:rPr>
              <a:t>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9717" name="Group 23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9729" name="Line 24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0" name="Group 25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9731" name="Rectangle 2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732" name="Group 27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9733" name="Rectangle 2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4" name="Rectangle 29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5" name="Rectangle 3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6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9718" name="Line 32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Rectangle 33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9720" name="Group 34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9727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9728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1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2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9723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9724" name="Text Box 4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wakes when data arrives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 to put data; max # bytes to put in buffer; control flags; copies:  sender address &amp; port #; length of sender address structure</a:t>
            </a:r>
            <a:r>
              <a:rPr lang="en-US" sz="2000"/>
              <a:t>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/>
              <a:t> returns # bytes received or -1 (failure)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9725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6" name="Text Box 42"/>
          <p:cNvSpPr txBox="1">
            <a:spLocks noChangeArrowheads="1"/>
          </p:cNvSpPr>
          <p:nvPr/>
        </p:nvSpPr>
        <p:spPr bwMode="auto">
          <a:xfrm>
            <a:off x="5861050" y="4125913"/>
            <a:ext cx="274955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Note: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receivefrom</a:t>
            </a:r>
            <a:r>
              <a:rPr lang="en-US" sz="2000"/>
              <a:t>  returns data from at most one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</a:t>
            </a:r>
            <a:r>
              <a:rPr lang="en-US" sz="2000">
                <a:solidFill>
                  <a:schemeClr val="tx1"/>
                </a:solidFill>
              </a:rPr>
              <a:t>, i.e</a:t>
            </a:r>
            <a:r>
              <a:rPr lang="en-US" sz="2000" b="1">
                <a:solidFill>
                  <a:schemeClr val="tx1"/>
                </a:solidFill>
              </a:rPr>
              <a:t>.</a:t>
            </a:r>
            <a:r>
              <a:rPr lang="en-US" sz="2000" b="1">
                <a:solidFill>
                  <a:srgbClr val="FF33CC"/>
                </a:solidFill>
              </a:rPr>
              <a:t>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</a:t>
            </a:r>
            <a:r>
              <a:rPr lang="en-US" sz="2000"/>
              <a:t>from one datagram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"/>
          <p:cNvSpPr>
            <a:spLocks noChangeArrowheads="1"/>
          </p:cNvSpPr>
          <p:nvPr/>
        </p:nvSpPr>
        <p:spPr bwMode="auto">
          <a:xfrm>
            <a:off x="4198938" y="62420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3" name="Rectangle 29"/>
          <p:cNvSpPr>
            <a:spLocks noChangeArrowheads="1"/>
          </p:cNvSpPr>
          <p:nvPr/>
        </p:nvSpPr>
        <p:spPr bwMode="auto">
          <a:xfrm>
            <a:off x="806450" y="60340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64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30731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30757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Line 24"/>
          <p:cNvSpPr>
            <a:spLocks noChangeShapeType="1"/>
          </p:cNvSpPr>
          <p:nvPr/>
        </p:nvSpPr>
        <p:spPr bwMode="auto">
          <a:xfrm flipH="1">
            <a:off x="1374775" y="5638800"/>
            <a:ext cx="7938" cy="377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Rectangle 26"/>
          <p:cNvSpPr>
            <a:spLocks noChangeArrowheads="1"/>
          </p:cNvSpPr>
          <p:nvPr/>
        </p:nvSpPr>
        <p:spPr bwMode="auto">
          <a:xfrm>
            <a:off x="4392613" y="635793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close()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745" name="Rectangle 28"/>
          <p:cNvSpPr>
            <a:spLocks noChangeArrowheads="1"/>
          </p:cNvSpPr>
          <p:nvPr/>
        </p:nvSpPr>
        <p:spPr bwMode="auto">
          <a:xfrm>
            <a:off x="1000125" y="614997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close()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746" name="Line 31"/>
          <p:cNvSpPr>
            <a:spLocks noChangeShapeType="1"/>
          </p:cNvSpPr>
          <p:nvPr/>
        </p:nvSpPr>
        <p:spPr bwMode="auto">
          <a:xfrm flipH="1">
            <a:off x="4699000" y="5943600"/>
            <a:ext cx="7938" cy="339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Line 32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Rectangle 33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30749" name="Group 34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0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1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0752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0753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4" name="Text Box 43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Socket Close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close</a:t>
            </a:r>
            <a:r>
              <a:rPr lang="en-US" sz="2000">
                <a:solidFill>
                  <a:schemeClr val="tx1"/>
                </a:solidFill>
              </a:rPr>
              <a:t> when socket is no longer needed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specifies the socket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UDP Echo Server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52400" y="1589088"/>
            <a:ext cx="4267200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Echo server using UDP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SERVER_UDP_PORT		5000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MAXLEN			4096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client_len, port,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buf[MAXLEN];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server, client;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1: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SERVER_UDP_PORT;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atoi(argv[1]);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datagram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SOCK_DGRAM,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724400" y="1604963"/>
            <a:ext cx="42672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Bind an address to the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sizeof(server));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server.sin_addr.s_addr = htonl(INADDR_ANY);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(bind(sd,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bind name to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client_len = sizeof(client);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((n = recvfrom(sd, buf, MAXLEN, 0,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(struct sockaddr *)&amp;client, &amp;client_len)) &lt;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receive datagram\n");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(sendto(sd, buf, n, 0,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(struct sockaddr *)&amp;client, client_len) != n)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send datagram\n");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43800" cy="10207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Example: UDP Echo Client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927100"/>
            <a:ext cx="4724400" cy="5854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&lt;string.h&gt;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&lt;sys/time.h&gt;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&lt;netdb.h&gt;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SERVER_UDP_PORT         5000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MAXLEN                  4096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DEFLEN                  64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long delay(struct timeval t1, struct timeval t2)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long 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d = (t2.tv_sec - t1.tv_sec) * 1000;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d += ((t2.tv_usec - t1.tv_usec + 500) / 1000);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return(d);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int     data_size = DEFLEN, port = SERVER_UDP_PORT;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    i, j, sd, server_len;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char    *pname, *host, rbuf[MAXLEN], sbuf[MAXLEN];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hostent         *hp;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sockaddr_in     server;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timeval         start, end;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unsigned long address;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pname = argv[0];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argc--;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argv++;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if (argc &gt; 0 &amp;&amp; (strcmp(*argv, "-s") == 0))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	if (--argc &gt; 0 &amp;&amp; (data_size = atoi(*++argv)))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	      argc--;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argv++;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else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	      fprintf(stderr,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"Usage: %s [-s data_size] host [port]\n", pname);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(argc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host = *argv;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if (--argc &gt; 0)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   port = atoi(*++argv);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48200" y="922338"/>
            <a:ext cx="4495800" cy="55927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else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"Usage: %s [-s data_size] host [port]\n", pname);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SOCK_DGRAM,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bzero((char *)&amp;server, sizeof(server));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((hp = gethostbyname(host)) == NULL)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"Can't get server's IP address\n");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bcopy(hp-&gt;h_addr, (char *) &amp;server.sin_addr, hp-&gt;h_length);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(data_size &gt; MAXLEN)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"Data is too big\n");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for (i = 0; i &lt; data_size; i++)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j = (i &lt; 26) ? i : i % 26;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sbuf[i] = 'a' + j;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gettimeofday(&amp;start, NULL); /* start delay measurement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server_len = sizeof(server);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(sendto(sd, sbuf, data_size, 0, (struct sockaddr *)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&amp;server, server_len)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"sendto error\n");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(recvfrom(sd, rbuf, MAXLEN, 0, (struct sockaddr *)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&amp;server, &amp;server_len) &lt;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"recvfrom error\n");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gettimeofday(&amp;end, NULL); /* end delay measurement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(strncmp(sbuf, rbuf, data_size) != 0)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printf("Data is corrupted\n");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15"/>
          <p:cNvSpPr>
            <a:spLocks/>
          </p:cNvSpPr>
          <p:nvPr/>
        </p:nvSpPr>
        <p:spPr bwMode="auto">
          <a:xfrm>
            <a:off x="5430838" y="5894388"/>
            <a:ext cx="803275" cy="492125"/>
          </a:xfrm>
          <a:custGeom>
            <a:avLst/>
            <a:gdLst>
              <a:gd name="T0" fmla="*/ 19984 w 20000"/>
              <a:gd name="T1" fmla="*/ 0 h 20000"/>
              <a:gd name="T2" fmla="*/ 19984 w 20000"/>
              <a:gd name="T3" fmla="*/ 19958 h 20000"/>
              <a:gd name="T4" fmla="*/ 0 w 20000"/>
              <a:gd name="T5" fmla="*/ 19958 h 20000"/>
              <a:gd name="T6" fmla="*/ 642 w 20000"/>
              <a:gd name="T7" fmla="*/ 19958 h 20000"/>
              <a:gd name="T8" fmla="*/ 955 w 20000"/>
              <a:gd name="T9" fmla="*/ 19958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984" y="0"/>
                </a:moveTo>
                <a:lnTo>
                  <a:pt x="19984" y="19958"/>
                </a:lnTo>
                <a:lnTo>
                  <a:pt x="0" y="19958"/>
                </a:lnTo>
                <a:lnTo>
                  <a:pt x="642" y="19958"/>
                </a:lnTo>
                <a:lnTo>
                  <a:pt x="955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Freeform 14"/>
          <p:cNvSpPr>
            <a:spLocks/>
          </p:cNvSpPr>
          <p:nvPr/>
        </p:nvSpPr>
        <p:spPr bwMode="auto">
          <a:xfrm>
            <a:off x="2820988" y="5905500"/>
            <a:ext cx="990600" cy="508000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19958 h 20000"/>
              <a:gd name="T4" fmla="*/ 19984 w 20000"/>
              <a:gd name="T5" fmla="*/ 19958 h 20000"/>
              <a:gd name="T6" fmla="*/ 19358 w 20000"/>
              <a:gd name="T7" fmla="*/ 19958 h 20000"/>
              <a:gd name="T8" fmla="*/ 19029 w 20000"/>
              <a:gd name="T9" fmla="*/ 19958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0" y="19958"/>
                </a:lnTo>
                <a:lnTo>
                  <a:pt x="19984" y="19958"/>
                </a:lnTo>
                <a:lnTo>
                  <a:pt x="19358" y="19958"/>
                </a:lnTo>
                <a:lnTo>
                  <a:pt x="19029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Oval 51"/>
          <p:cNvSpPr>
            <a:spLocks noChangeArrowheads="1"/>
          </p:cNvSpPr>
          <p:nvPr/>
        </p:nvSpPr>
        <p:spPr bwMode="auto">
          <a:xfrm>
            <a:off x="3416300" y="5989638"/>
            <a:ext cx="2489200" cy="7620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Communications through Socket Interface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981200" y="1493838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6096000" y="1493838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079500" y="2730500"/>
            <a:ext cx="8921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descriptor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1358900" y="4068763"/>
            <a:ext cx="109696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port number</a:t>
            </a:r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6972300" y="2751138"/>
            <a:ext cx="8921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descriptor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6611938" y="4084638"/>
            <a:ext cx="1096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port number</a:t>
            </a: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3390900" y="3729038"/>
            <a:ext cx="2667000" cy="638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Char char="•"/>
            </a:pPr>
            <a:r>
              <a:rPr lang="en-US" sz="1400"/>
              <a:t>  Application references a </a:t>
            </a:r>
          </a:p>
          <a:p>
            <a:pPr algn="l"/>
            <a:r>
              <a:rPr lang="en-US" sz="1400"/>
              <a:t>socket through a </a:t>
            </a:r>
            <a:r>
              <a:rPr lang="en-US" sz="1400" i="1"/>
              <a:t>descriptor</a:t>
            </a:r>
          </a:p>
          <a:p>
            <a:pPr algn="l">
              <a:buFontTx/>
              <a:buChar char="•"/>
            </a:pPr>
            <a:r>
              <a:rPr lang="en-US" sz="1400"/>
              <a:t>  Socket bound to a </a:t>
            </a:r>
            <a:r>
              <a:rPr lang="en-US" sz="1400" i="1"/>
              <a:t>port number</a:t>
            </a:r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2201863" y="1862138"/>
            <a:ext cx="1573212" cy="592137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5483225" y="1862138"/>
            <a:ext cx="1430338" cy="592137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>
            <a:off x="2417763" y="2024063"/>
            <a:ext cx="1450975" cy="317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Application 1</a:t>
            </a:r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2309813" y="3251200"/>
            <a:ext cx="1020762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1916113" y="4391025"/>
            <a:ext cx="1706562" cy="1454150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10258" name="Rectangle 19"/>
          <p:cNvSpPr>
            <a:spLocks noChangeArrowheads="1"/>
          </p:cNvSpPr>
          <p:nvPr/>
        </p:nvSpPr>
        <p:spPr bwMode="auto">
          <a:xfrm>
            <a:off x="2441575" y="3443288"/>
            <a:ext cx="855663" cy="2952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Socket</a:t>
            </a:r>
          </a:p>
        </p:txBody>
      </p:sp>
      <p:sp>
        <p:nvSpPr>
          <p:cNvPr id="10259" name="Line 20"/>
          <p:cNvSpPr>
            <a:spLocks noChangeShapeType="1"/>
          </p:cNvSpPr>
          <p:nvPr/>
        </p:nvSpPr>
        <p:spPr bwMode="auto">
          <a:xfrm>
            <a:off x="2820988" y="2592388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Freeform 21"/>
          <p:cNvSpPr>
            <a:spLocks/>
          </p:cNvSpPr>
          <p:nvPr/>
        </p:nvSpPr>
        <p:spPr bwMode="auto">
          <a:xfrm>
            <a:off x="2776538" y="2487613"/>
            <a:ext cx="88900" cy="147637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Freeform 22"/>
          <p:cNvSpPr>
            <a:spLocks/>
          </p:cNvSpPr>
          <p:nvPr/>
        </p:nvSpPr>
        <p:spPr bwMode="auto">
          <a:xfrm>
            <a:off x="2776538" y="3111500"/>
            <a:ext cx="88900" cy="150813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54 h 20000"/>
              <a:gd name="T4" fmla="*/ 19828 w 20000"/>
              <a:gd name="T5" fmla="*/ 0 h 20000"/>
              <a:gd name="T6" fmla="*/ 10000 w 20000"/>
              <a:gd name="T7" fmla="*/ 19855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3"/>
          <p:cNvSpPr>
            <a:spLocks noChangeShapeType="1"/>
          </p:cNvSpPr>
          <p:nvPr/>
        </p:nvSpPr>
        <p:spPr bwMode="auto">
          <a:xfrm>
            <a:off x="2820988" y="4052888"/>
            <a:ext cx="0" cy="252412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Freeform 24"/>
          <p:cNvSpPr>
            <a:spLocks/>
          </p:cNvSpPr>
          <p:nvPr/>
        </p:nvSpPr>
        <p:spPr bwMode="auto">
          <a:xfrm>
            <a:off x="2776538" y="3948113"/>
            <a:ext cx="88900" cy="147637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Freeform 25"/>
          <p:cNvSpPr>
            <a:spLocks/>
          </p:cNvSpPr>
          <p:nvPr/>
        </p:nvSpPr>
        <p:spPr bwMode="auto">
          <a:xfrm>
            <a:off x="2776538" y="4264025"/>
            <a:ext cx="88900" cy="149225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74 h 20000"/>
              <a:gd name="T4" fmla="*/ 19828 w 20000"/>
              <a:gd name="T5" fmla="*/ 0 h 20000"/>
              <a:gd name="T6" fmla="*/ 10000 w 20000"/>
              <a:gd name="T7" fmla="*/ 19854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Rectangle 26"/>
          <p:cNvSpPr>
            <a:spLocks noChangeArrowheads="1"/>
          </p:cNvSpPr>
          <p:nvPr/>
        </p:nvSpPr>
        <p:spPr bwMode="auto">
          <a:xfrm>
            <a:off x="1193800" y="1968500"/>
            <a:ext cx="930275" cy="4333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S</a:t>
            </a:r>
            <a:r>
              <a:rPr lang="en-US" noProof="1"/>
              <a:t>ocket interface</a:t>
            </a:r>
          </a:p>
        </p:txBody>
      </p:sp>
      <p:sp>
        <p:nvSpPr>
          <p:cNvPr id="10266" name="Line 27"/>
          <p:cNvSpPr>
            <a:spLocks noChangeShapeType="1"/>
          </p:cNvSpPr>
          <p:nvPr/>
        </p:nvSpPr>
        <p:spPr bwMode="auto">
          <a:xfrm>
            <a:off x="1858963" y="2973388"/>
            <a:ext cx="2081212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Rectangle 28"/>
          <p:cNvSpPr>
            <a:spLocks noChangeArrowheads="1"/>
          </p:cNvSpPr>
          <p:nvPr/>
        </p:nvSpPr>
        <p:spPr bwMode="auto">
          <a:xfrm>
            <a:off x="3541713" y="2624138"/>
            <a:ext cx="576262" cy="2444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U</a:t>
            </a:r>
            <a:r>
              <a:rPr lang="en-US" noProof="1"/>
              <a:t>ser</a:t>
            </a:r>
          </a:p>
        </p:txBody>
      </p:sp>
      <p:sp>
        <p:nvSpPr>
          <p:cNvPr id="10268" name="Rectangle 29"/>
          <p:cNvSpPr>
            <a:spLocks noChangeArrowheads="1"/>
          </p:cNvSpPr>
          <p:nvPr/>
        </p:nvSpPr>
        <p:spPr bwMode="auto">
          <a:xfrm>
            <a:off x="3479800" y="3067050"/>
            <a:ext cx="695325" cy="2571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K</a:t>
            </a:r>
            <a:r>
              <a:rPr lang="en-US" noProof="1"/>
              <a:t>ernel</a:t>
            </a:r>
          </a:p>
        </p:txBody>
      </p:sp>
      <p:sp>
        <p:nvSpPr>
          <p:cNvPr id="10269" name="Line 30"/>
          <p:cNvSpPr>
            <a:spLocks noChangeShapeType="1"/>
          </p:cNvSpPr>
          <p:nvPr/>
        </p:nvSpPr>
        <p:spPr bwMode="auto">
          <a:xfrm>
            <a:off x="2085975" y="2435225"/>
            <a:ext cx="660400" cy="463550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Freeform 31"/>
          <p:cNvSpPr>
            <a:spLocks/>
          </p:cNvSpPr>
          <p:nvPr/>
        </p:nvSpPr>
        <p:spPr bwMode="auto">
          <a:xfrm>
            <a:off x="2714625" y="2844800"/>
            <a:ext cx="85725" cy="93663"/>
          </a:xfrm>
          <a:custGeom>
            <a:avLst/>
            <a:gdLst>
              <a:gd name="T0" fmla="*/ 0 w 20000"/>
              <a:gd name="T1" fmla="*/ 18161 h 20000"/>
              <a:gd name="T2" fmla="*/ 6126 w 20000"/>
              <a:gd name="T3" fmla="*/ 10575 h 20000"/>
              <a:gd name="T4" fmla="*/ 7027 w 20000"/>
              <a:gd name="T5" fmla="*/ 0 h 20000"/>
              <a:gd name="T6" fmla="*/ 19820 w 20000"/>
              <a:gd name="T7" fmla="*/ 19770 h 20000"/>
              <a:gd name="T8" fmla="*/ 0 w 20000"/>
              <a:gd name="T9" fmla="*/ 18161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18161"/>
                </a:moveTo>
                <a:lnTo>
                  <a:pt x="6126" y="10575"/>
                </a:lnTo>
                <a:lnTo>
                  <a:pt x="7027" y="0"/>
                </a:lnTo>
                <a:lnTo>
                  <a:pt x="19820" y="19770"/>
                </a:lnTo>
                <a:lnTo>
                  <a:pt x="0" y="18161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Rectangle 32"/>
          <p:cNvSpPr>
            <a:spLocks noChangeArrowheads="1"/>
          </p:cNvSpPr>
          <p:nvPr/>
        </p:nvSpPr>
        <p:spPr bwMode="auto">
          <a:xfrm>
            <a:off x="5568950" y="2024063"/>
            <a:ext cx="1322388" cy="3365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Application 2</a:t>
            </a:r>
          </a:p>
        </p:txBody>
      </p:sp>
      <p:sp>
        <p:nvSpPr>
          <p:cNvPr id="10272" name="Rectangle 33"/>
          <p:cNvSpPr>
            <a:spLocks noChangeArrowheads="1"/>
          </p:cNvSpPr>
          <p:nvPr/>
        </p:nvSpPr>
        <p:spPr bwMode="auto">
          <a:xfrm>
            <a:off x="5708650" y="3251200"/>
            <a:ext cx="1017588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Line 34"/>
          <p:cNvSpPr>
            <a:spLocks noChangeShapeType="1"/>
          </p:cNvSpPr>
          <p:nvPr/>
        </p:nvSpPr>
        <p:spPr bwMode="auto">
          <a:xfrm>
            <a:off x="6218238" y="2592388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4" name="Freeform 35"/>
          <p:cNvSpPr>
            <a:spLocks/>
          </p:cNvSpPr>
          <p:nvPr/>
        </p:nvSpPr>
        <p:spPr bwMode="auto">
          <a:xfrm>
            <a:off x="6173788" y="2487613"/>
            <a:ext cx="88900" cy="147637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5" name="Freeform 36"/>
          <p:cNvSpPr>
            <a:spLocks/>
          </p:cNvSpPr>
          <p:nvPr/>
        </p:nvSpPr>
        <p:spPr bwMode="auto">
          <a:xfrm>
            <a:off x="6173788" y="3111500"/>
            <a:ext cx="88900" cy="150813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54 h 20000"/>
              <a:gd name="T4" fmla="*/ 19828 w 20000"/>
              <a:gd name="T5" fmla="*/ 0 h 20000"/>
              <a:gd name="T6" fmla="*/ 10000 w 20000"/>
              <a:gd name="T7" fmla="*/ 19855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6" name="Line 37"/>
          <p:cNvSpPr>
            <a:spLocks noChangeShapeType="1"/>
          </p:cNvSpPr>
          <p:nvPr/>
        </p:nvSpPr>
        <p:spPr bwMode="auto">
          <a:xfrm>
            <a:off x="6218238" y="4052888"/>
            <a:ext cx="0" cy="252412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7" name="Freeform 38"/>
          <p:cNvSpPr>
            <a:spLocks/>
          </p:cNvSpPr>
          <p:nvPr/>
        </p:nvSpPr>
        <p:spPr bwMode="auto">
          <a:xfrm>
            <a:off x="6173788" y="3948113"/>
            <a:ext cx="88900" cy="147637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Freeform 39"/>
          <p:cNvSpPr>
            <a:spLocks/>
          </p:cNvSpPr>
          <p:nvPr/>
        </p:nvSpPr>
        <p:spPr bwMode="auto">
          <a:xfrm>
            <a:off x="6173788" y="4264025"/>
            <a:ext cx="88900" cy="149225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74 h 20000"/>
              <a:gd name="T4" fmla="*/ 19828 w 20000"/>
              <a:gd name="T5" fmla="*/ 0 h 20000"/>
              <a:gd name="T6" fmla="*/ 10000 w 20000"/>
              <a:gd name="T7" fmla="*/ 19854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9" name="Line 40"/>
          <p:cNvSpPr>
            <a:spLocks noChangeShapeType="1"/>
          </p:cNvSpPr>
          <p:nvPr/>
        </p:nvSpPr>
        <p:spPr bwMode="auto">
          <a:xfrm>
            <a:off x="5256213" y="2973388"/>
            <a:ext cx="2082800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0" name="Rectangle 41"/>
          <p:cNvSpPr>
            <a:spLocks noChangeArrowheads="1"/>
          </p:cNvSpPr>
          <p:nvPr/>
        </p:nvSpPr>
        <p:spPr bwMode="auto">
          <a:xfrm>
            <a:off x="5256213" y="2624138"/>
            <a:ext cx="612775" cy="2444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U</a:t>
            </a:r>
            <a:r>
              <a:rPr lang="en-US" noProof="1"/>
              <a:t>ser</a:t>
            </a:r>
          </a:p>
        </p:txBody>
      </p:sp>
      <p:sp>
        <p:nvSpPr>
          <p:cNvPr id="10281" name="Rectangle 42"/>
          <p:cNvSpPr>
            <a:spLocks noChangeArrowheads="1"/>
          </p:cNvSpPr>
          <p:nvPr/>
        </p:nvSpPr>
        <p:spPr bwMode="auto">
          <a:xfrm>
            <a:off x="4965700" y="3067050"/>
            <a:ext cx="719138" cy="2698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K</a:t>
            </a:r>
            <a:r>
              <a:rPr lang="en-US" noProof="1"/>
              <a:t>ernel</a:t>
            </a:r>
          </a:p>
        </p:txBody>
      </p:sp>
      <p:sp>
        <p:nvSpPr>
          <p:cNvPr id="10282" name="Line 43"/>
          <p:cNvSpPr>
            <a:spLocks noChangeShapeType="1"/>
          </p:cNvSpPr>
          <p:nvPr/>
        </p:nvSpPr>
        <p:spPr bwMode="auto">
          <a:xfrm flipH="1">
            <a:off x="6280150" y="2393950"/>
            <a:ext cx="650875" cy="498475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3" name="Freeform 44"/>
          <p:cNvSpPr>
            <a:spLocks/>
          </p:cNvSpPr>
          <p:nvPr/>
        </p:nvSpPr>
        <p:spPr bwMode="auto">
          <a:xfrm>
            <a:off x="6230938" y="2835275"/>
            <a:ext cx="85725" cy="96838"/>
          </a:xfrm>
          <a:custGeom>
            <a:avLst/>
            <a:gdLst>
              <a:gd name="T0" fmla="*/ 12182 w 20000"/>
              <a:gd name="T1" fmla="*/ 0 h 20000"/>
              <a:gd name="T2" fmla="*/ 13818 w 20000"/>
              <a:gd name="T3" fmla="*/ 10455 h 20000"/>
              <a:gd name="T4" fmla="*/ 19818 w 20000"/>
              <a:gd name="T5" fmla="*/ 17273 h 20000"/>
              <a:gd name="T6" fmla="*/ 0 w 20000"/>
              <a:gd name="T7" fmla="*/ 19773 h 20000"/>
              <a:gd name="T8" fmla="*/ 12182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2182" y="0"/>
                </a:moveTo>
                <a:lnTo>
                  <a:pt x="13818" y="10455"/>
                </a:lnTo>
                <a:lnTo>
                  <a:pt x="19818" y="17273"/>
                </a:lnTo>
                <a:lnTo>
                  <a:pt x="0" y="19773"/>
                </a:lnTo>
                <a:lnTo>
                  <a:pt x="12182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4" name="Text Box 45"/>
          <p:cNvSpPr txBox="1">
            <a:spLocks noChangeArrowheads="1"/>
          </p:cNvSpPr>
          <p:nvPr/>
        </p:nvSpPr>
        <p:spPr bwMode="auto">
          <a:xfrm>
            <a:off x="1917700" y="4673600"/>
            <a:ext cx="1735138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Underlying communication protocols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285" name="Rectangle 46"/>
          <p:cNvSpPr>
            <a:spLocks noChangeArrowheads="1"/>
          </p:cNvSpPr>
          <p:nvPr/>
        </p:nvSpPr>
        <p:spPr bwMode="auto">
          <a:xfrm>
            <a:off x="5368925" y="4437063"/>
            <a:ext cx="1706563" cy="1452562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Text Box 47"/>
          <p:cNvSpPr txBox="1">
            <a:spLocks noChangeArrowheads="1"/>
          </p:cNvSpPr>
          <p:nvPr/>
        </p:nvSpPr>
        <p:spPr bwMode="auto">
          <a:xfrm>
            <a:off x="5332413" y="4721225"/>
            <a:ext cx="1773237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Underlying communication protocols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287" name="Text Box 48"/>
          <p:cNvSpPr txBox="1">
            <a:spLocks noChangeArrowheads="1"/>
          </p:cNvSpPr>
          <p:nvPr/>
        </p:nvSpPr>
        <p:spPr bwMode="auto">
          <a:xfrm>
            <a:off x="3683000" y="6154738"/>
            <a:ext cx="1987550" cy="581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Communications network 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10288" name="Rectangle 49"/>
          <p:cNvSpPr>
            <a:spLocks noChangeArrowheads="1"/>
          </p:cNvSpPr>
          <p:nvPr/>
        </p:nvSpPr>
        <p:spPr bwMode="auto">
          <a:xfrm>
            <a:off x="5807075" y="3454400"/>
            <a:ext cx="855663" cy="2952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Socket</a:t>
            </a:r>
          </a:p>
        </p:txBody>
      </p:sp>
      <p:sp>
        <p:nvSpPr>
          <p:cNvPr id="10289" name="Rectangle 50"/>
          <p:cNvSpPr>
            <a:spLocks noChangeArrowheads="1"/>
          </p:cNvSpPr>
          <p:nvPr/>
        </p:nvSpPr>
        <p:spPr bwMode="auto">
          <a:xfrm>
            <a:off x="6997700" y="1905000"/>
            <a:ext cx="904875" cy="4333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S</a:t>
            </a:r>
            <a:r>
              <a:rPr lang="en-US" noProof="1"/>
              <a:t>ocket interface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Stream mode of service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smtClean="0"/>
              <a:t>Connection-oriented</a:t>
            </a:r>
          </a:p>
          <a:p>
            <a:r>
              <a:rPr lang="en-US" sz="2200" smtClean="0"/>
              <a:t>First, setup connection between two peer application processes</a:t>
            </a:r>
          </a:p>
          <a:p>
            <a:r>
              <a:rPr lang="en-US" sz="2200" smtClean="0"/>
              <a:t>Then, reliable bidirectional  in-sequence transfer of </a:t>
            </a:r>
            <a:r>
              <a:rPr lang="en-US" sz="2200" i="1" smtClean="0"/>
              <a:t>byte stream </a:t>
            </a:r>
            <a:r>
              <a:rPr lang="en-US" sz="2200" smtClean="0"/>
              <a:t>(boundaries not preserved in transfer)</a:t>
            </a:r>
          </a:p>
          <a:p>
            <a:r>
              <a:rPr lang="en-US" sz="2200" smtClean="0"/>
              <a:t>Multiple write/read between peer processes</a:t>
            </a:r>
          </a:p>
          <a:p>
            <a:r>
              <a:rPr lang="en-US" sz="2200" smtClean="0"/>
              <a:t>Finally, connection release</a:t>
            </a:r>
          </a:p>
          <a:p>
            <a:r>
              <a:rPr lang="en-US" sz="2200" smtClean="0"/>
              <a:t>Uses TCP</a:t>
            </a:r>
          </a:p>
        </p:txBody>
      </p:sp>
      <p:sp>
        <p:nvSpPr>
          <p:cNvPr id="11268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smtClean="0"/>
              <a:t>Connectionless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Immediate transfer of one block of information (boundaries preserved)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No setup overhead &amp; delay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Destination address with each block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Send/receive to/from multiple peer processes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Best-effort service only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Possible out-of-order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Possible loss 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Uses UDP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Client &amp; Server Differences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Server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Specifies well-known port # when creating socket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May have multiple IP addresses (net interfaces)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Waits passively for client requests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Client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Assigned ephemeral port #		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Initiates communications with server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Needs to know server’s IP address &amp; port #</a:t>
            </a:r>
          </a:p>
          <a:p>
            <a:pPr marL="996696" lvl="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DNS for URL &amp; server well-known port #</a:t>
            </a:r>
          </a:p>
          <a:p>
            <a:pPr marL="731520" lvl="1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Server learns client’s address &amp; port 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socket()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13318" name="Group 7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3475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6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77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11"/>
          <p:cNvGrpSpPr>
            <a:grpSpLocks/>
          </p:cNvGrpSpPr>
          <p:nvPr/>
        </p:nvGrpSpPr>
        <p:grpSpPr bwMode="auto">
          <a:xfrm>
            <a:off x="849313" y="2497138"/>
            <a:ext cx="1127125" cy="544512"/>
            <a:chOff x="1255" y="1381"/>
            <a:chExt cx="710" cy="343"/>
          </a:xfrm>
        </p:grpSpPr>
        <p:sp>
          <p:nvSpPr>
            <p:cNvPr id="13470" name="Rectangle 12"/>
            <p:cNvSpPr>
              <a:spLocks noChangeArrowheads="1"/>
            </p:cNvSpPr>
            <p:nvPr/>
          </p:nvSpPr>
          <p:spPr bwMode="auto">
            <a:xfrm>
              <a:off x="1394" y="1567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1" name="Rectangle 13"/>
            <p:cNvSpPr>
              <a:spLocks noChangeArrowheads="1"/>
            </p:cNvSpPr>
            <p:nvPr/>
          </p:nvSpPr>
          <p:spPr bwMode="auto">
            <a:xfrm>
              <a:off x="1390" y="1564"/>
              <a:ext cx="32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bind()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72" name="Rectangle 14"/>
            <p:cNvSpPr>
              <a:spLocks noChangeArrowheads="1"/>
            </p:cNvSpPr>
            <p:nvPr/>
          </p:nvSpPr>
          <p:spPr bwMode="auto">
            <a:xfrm>
              <a:off x="1255" y="1499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3" name="Line 15"/>
            <p:cNvSpPr>
              <a:spLocks noChangeShapeType="1"/>
            </p:cNvSpPr>
            <p:nvPr/>
          </p:nvSpPr>
          <p:spPr bwMode="auto">
            <a:xfrm>
              <a:off x="1608" y="1381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4" name="Freeform 16"/>
            <p:cNvSpPr>
              <a:spLocks/>
            </p:cNvSpPr>
            <p:nvPr/>
          </p:nvSpPr>
          <p:spPr bwMode="auto">
            <a:xfrm>
              <a:off x="1581" y="1446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0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22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3465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6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67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8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9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3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346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6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4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3434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5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6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7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8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9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0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1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2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3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4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6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7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8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9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0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1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2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3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4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5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6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7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8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9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3325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3409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0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1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3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4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5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6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7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1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2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3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4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7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8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1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2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3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3326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3328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grpSp>
        <p:nvGrpSpPr>
          <p:cNvPr id="13330" name="Group 88"/>
          <p:cNvGrpSpPr>
            <a:grpSpLocks/>
          </p:cNvGrpSpPr>
          <p:nvPr/>
        </p:nvGrpSpPr>
        <p:grpSpPr bwMode="auto">
          <a:xfrm>
            <a:off x="849313" y="3041650"/>
            <a:ext cx="1225550" cy="534988"/>
            <a:chOff x="1255" y="1724"/>
            <a:chExt cx="772" cy="337"/>
          </a:xfrm>
        </p:grpSpPr>
        <p:sp>
          <p:nvSpPr>
            <p:cNvPr id="13404" name="Rectangle 89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Rectangle 90"/>
            <p:cNvSpPr>
              <a:spLocks noChangeArrowheads="1"/>
            </p:cNvSpPr>
            <p:nvPr/>
          </p:nvSpPr>
          <p:spPr bwMode="auto">
            <a:xfrm>
              <a:off x="1317" y="1899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listen()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06" name="Rectangle 91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7" name="Line 92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Freeform 93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17 w 34"/>
                <a:gd name="T3" fmla="*/ 6 h 38"/>
                <a:gd name="T4" fmla="*/ 34 w 34"/>
                <a:gd name="T5" fmla="*/ 0 h 38"/>
                <a:gd name="T6" fmla="*/ 17 w 34"/>
                <a:gd name="T7" fmla="*/ 38 h 38"/>
                <a:gd name="T8" fmla="*/ 0 w 34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8"/>
                <a:gd name="T17" fmla="*/ 34 w 3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1" name="Group 94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3399" name="Line 95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0" name="Freeform 96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1" name="Rectangle 97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2" name="Rectangle 98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03" name="Rectangle 99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2" name="Group 100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3396" name="Rectangle 101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97" name="Line 102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Freeform 103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3" name="Group 104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3391" name="Line 105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Freeform 106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Rectangle 108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95" name="Rectangle 109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4" name="Group 110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3384" name="Rectangle 111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Rectangle 112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86" name="Rectangle 113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Line 114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Freeform 115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Rectangle 116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Freeform 117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5" name="Group 118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3355" name="Rectangle 119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Rectangle 120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Rectangle 121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Rectangle 122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Rectangle 123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Rectangle 124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Rectangle 125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Rectangle 126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3" name="Rectangle 127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4" name="Rectangle 128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5" name="Rectangle 129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6" name="Rectangle 130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Rectangle 131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Rectangle 132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Rectangle 133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Rectangle 134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Rectangle 135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Rectangle 136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Rectangle 137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Rectangle 138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5" name="Rectangle 139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Rectangle 140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Rectangle 141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Rectangle 142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Rectangle 143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Rectangle 144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Freeform 145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Rectangle 146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3" name="Rectangle 147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3336" name="Group 148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3350" name="Rectangle 149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Rectangle 150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52" name="Rectangle 151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Line 152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153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7" name="Group 154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3345" name="Rectangle 155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Rectangle 156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47" name="Rectangle 157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158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159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8" name="Text Box 16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to </a:t>
            </a:r>
            <a:r>
              <a:rPr lang="en-US" sz="2000" i="1">
                <a:solidFill>
                  <a:schemeClr val="tx1"/>
                </a:solidFill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for connection requests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Server specifies type: TCP (stream)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non-negative integer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3339" name="Group 164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3340" name="Group 165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3342" name="Rectangle 166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Rectangle 167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3344" name="Rectangle 168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1" name="Line 169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4498" name="Rectangle 7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9" name="Rectangle 8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500" name="Rectangle 9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ectangle 12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bind()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346" name="Line 14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5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Rectangle 16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Rectangle 17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50" name="Group 18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4493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4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95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6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7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1" name="Group 24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4488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9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90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1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2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2" name="Group 30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4462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3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4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5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6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7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8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9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0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1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2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3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4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5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6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9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0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1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2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3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4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5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6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7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4353" name="Group 57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4437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9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1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2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3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4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9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3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4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5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6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7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8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9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0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1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4354" name="Rectangle 83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Rectangle 84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4356" name="Rectangle 85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86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grpSp>
        <p:nvGrpSpPr>
          <p:cNvPr id="14358" name="Group 87"/>
          <p:cNvGrpSpPr>
            <a:grpSpLocks/>
          </p:cNvGrpSpPr>
          <p:nvPr/>
        </p:nvGrpSpPr>
        <p:grpSpPr bwMode="auto">
          <a:xfrm>
            <a:off x="849313" y="3041650"/>
            <a:ext cx="1225550" cy="534988"/>
            <a:chOff x="1255" y="1724"/>
            <a:chExt cx="772" cy="337"/>
          </a:xfrm>
        </p:grpSpPr>
        <p:sp>
          <p:nvSpPr>
            <p:cNvPr id="14432" name="Rectangle 88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3" name="Rectangle 89"/>
            <p:cNvSpPr>
              <a:spLocks noChangeArrowheads="1"/>
            </p:cNvSpPr>
            <p:nvPr/>
          </p:nvSpPr>
          <p:spPr bwMode="auto">
            <a:xfrm>
              <a:off x="1317" y="1899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listen()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34" name="Rectangle 90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5" name="Line 91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6" name="Freeform 92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17 w 34"/>
                <a:gd name="T3" fmla="*/ 6 h 38"/>
                <a:gd name="T4" fmla="*/ 34 w 34"/>
                <a:gd name="T5" fmla="*/ 0 h 38"/>
                <a:gd name="T6" fmla="*/ 17 w 34"/>
                <a:gd name="T7" fmla="*/ 38 h 38"/>
                <a:gd name="T8" fmla="*/ 0 w 34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8"/>
                <a:gd name="T17" fmla="*/ 34 w 3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9" name="Group 93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4427" name="Line 94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8" name="Freeform 95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9" name="Rectangle 96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0" name="Rectangle 97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31" name="Rectangle 98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0" name="Group 99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4424" name="Rectangle 100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25" name="Line 101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6" name="Freeform 102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1" name="Group 103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4419" name="Line 104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Freeform 105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23" name="Rectangle 108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2" name="Group 109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4412" name="Rectangle 110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Rectangle 111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14" name="Rectangle 112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Line 113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Freeform 114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7" name="Rectangle 115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Freeform 116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3" name="Group 117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4383" name="Rectangle 118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Rectangle 119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Rectangle 120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Rectangle 121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Rectangle 122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Rectangle 123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Rectangle 124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Rectangle 125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Rectangle 126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Rectangle 127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Rectangle 128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Rectangle 129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Rectangle 130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Rectangle 131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Rectangle 132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Rectangle 133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Rectangle 134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Rectangle 135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Rectangle 136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Rectangle 137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Rectangle 138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Rectangle 139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Rectangle 140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Rectangle 141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Rectangle 142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Rectangle 143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144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Rectangle 145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Rectangle 146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4364" name="Group 147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4378" name="Rectangle 148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Rectangle 149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380" name="Rectangle 150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151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152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5" name="Group 153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4373" name="Rectangle 154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Rectangle 155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375" name="Rectangle 156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Line 157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158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6" name="Text Box 159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assigns local address &amp; port # to socket with specified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Can wildcard IP address for multiple net interfaces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Failure if port # already in use or if reuse option not set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4367" name="Group 160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4368" name="Group 161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4370" name="Rectangle 162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Rectangle 163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4372" name="Rectangle 164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9" name="Line 165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9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5368" name="Group 7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5521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22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23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4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75" name="Group 17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5516" name="Rectangle 18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7" name="Rectangle 19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18" name="Rectangle 20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9" name="Line 21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20" name="Freeform 22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6" name="Group 23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5511" name="Rectangle 24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2" name="Rectangle 25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13" name="Rectangle 26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4" name="Line 27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5" name="Freeform 28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7" name="Group 29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5485" name="Freeform 30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6" name="Freeform 31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7" name="Freeform 32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8" name="Freeform 33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9" name="Freeform 34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0" name="Freeform 35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1" name="Freeform 36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2" name="Freeform 37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3" name="Freeform 38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4" name="Freeform 39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5" name="Freeform 40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6" name="Freeform 41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7" name="Freeform 42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8" name="Freeform 43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9" name="Freeform 44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0" name="Freeform 45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1" name="Freeform 46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2" name="Freeform 47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3" name="Freeform 48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4" name="Freeform 49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5" name="Freeform 50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6" name="Rectangle 51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7" name="Freeform 52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8" name="Freeform 53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9" name="Rectangle 54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0" name="Rectangle 55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5378" name="Group 56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5460" name="Rectangle 57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1" name="Freeform 58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2" name="Freeform 59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3" name="Freeform 60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4" name="Freeform 61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5" name="Freeform 62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6" name="Freeform 63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7" name="Freeform 64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8" name="Freeform 65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9" name="Freeform 66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0" name="Freeform 67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1" name="Freeform 68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2" name="Freeform 69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3" name="Freeform 70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4" name="Freeform 71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5" name="Freeform 72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6" name="Freeform 73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7" name="Freeform 74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8" name="Freeform 75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9" name="Freeform 76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0" name="Freeform 77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1" name="Rectangle 78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2" name="Freeform 79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3" name="Rectangle 80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4" name="Rectangle 81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5379" name="Rectangle 82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Rectangle 83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5381" name="Rectangle 84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Rectangle 85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5383" name="Rectangle 87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Rectangle 88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listen()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385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87" name="Group 92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5455" name="Line 93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6" name="Freeform 94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7" name="Rectangle 95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8" name="Rectangle 96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9" name="Rectangle 97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8" name="Group 98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5452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3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4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9" name="Group 102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5447" name="Line 103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8" name="Freeform 104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9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0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1" name="Rectangle 107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0" name="Group 108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5440" name="Rectangle 109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Rectangle 110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42" name="Rectangle 111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112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Freeform 113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Rectangle 114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Freeform 115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1" name="Group 116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5411" name="Rectangle 117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Rectangle 118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Rectangle 119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Rectangle 120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Rectangle 121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Rectangle 122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Rectangle 123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Rectangle 124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Rectangle 125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Rectangle 126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Rectangle 127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Rectangle 128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Rectangle 129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Rectangle 130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Rectangle 131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Rectangle 132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Rectangle 133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Rectangle 134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Rectangle 135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Rectangle 136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Rectangle 137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Rectangle 138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Rectangle 139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Rectangle 140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Rectangle 141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Rectangle 142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Freeform 143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Rectangle 144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Rectangle 145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5392" name="Group 146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5406" name="Rectangle 147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Rectangle 148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08" name="Rectangle 149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150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Freeform 151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3" name="Group 152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5401" name="Rectangle 153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Rectangle 154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03" name="Rectangle 155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156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157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4" name="Text Box 158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indicates to TCP readiness to receive connection requests for socket with given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Parameter specifies max number of requests that may be queued while waiting for server to accept them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5395" name="Group 159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5396" name="Group 160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5398" name="Rectangle 161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Rectangle 162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5400" name="Rectangle 163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7" name="Line 164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6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6393" name="Group 8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6544" name="Rectangle 9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Rectangle 10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46" name="Rectangle 11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5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400" name="Group 18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6539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0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41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1" name="Group 24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6534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5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36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7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8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2" name="Group 30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6508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9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0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1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2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3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4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5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6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7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8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9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0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1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2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3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4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5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6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7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8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9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0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1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2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3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6403" name="Group 57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6483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4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9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0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1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2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3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4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5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6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7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8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9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0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1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2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3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4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5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6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6404" name="Rectangle 83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84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6406" name="Rectangle 85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86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6408" name="Rectangle 87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Rectangle 88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6410" name="Line 89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90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95"/>
          <p:cNvSpPr>
            <a:spLocks noChangeArrowheads="1"/>
          </p:cNvSpPr>
          <p:nvPr/>
        </p:nvSpPr>
        <p:spPr bwMode="auto">
          <a:xfrm>
            <a:off x="947738" y="3887788"/>
            <a:ext cx="7421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accept()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16416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6480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81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7" name="Group 101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6475" name="Line 102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Freeform 103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79" name="Rectangle 106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8" name="Group 107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6468" name="Rectangle 108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Rectangle 109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70" name="Rectangle 110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Line 111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Freeform 112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Rectangle 113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Freeform 114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9" name="Group 115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6439" name="Rectangle 116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Rectangle 117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Rectangle 118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Rectangle 119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Rectangle 120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Rectangle 121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Rectangle 122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Rectangle 123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Rectangle 124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Rectangle 125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Rectangle 126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Rectangle 127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Rectangle 128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Rectangle 129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Rectangle 130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Rectangle 131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Rectangle 132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Rectangle 133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Rectangle 134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Rectangle 135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Rectangle 136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Rectangle 137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Rectangle 138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Rectangle 139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Rectangle 140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Rectangle 141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Freeform 142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Rectangle 143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Rectangle 144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6420" name="Group 145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6434" name="Rectangle 146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Rectangle 147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36" name="Rectangle 148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Line 149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Freeform 150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21" name="Group 151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6429" name="Rectangle 152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Rectangle 153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31" name="Rectangle 154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155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156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2" name="Text Box 157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Server calls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to accept incoming requests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blocks if queue is empty</a:t>
            </a:r>
          </a:p>
        </p:txBody>
      </p:sp>
      <p:grpSp>
        <p:nvGrpSpPr>
          <p:cNvPr id="16423" name="Group 158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6424" name="Group 159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6426" name="Rectangle 160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Rectangle 161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428" name="Rectangle 162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5" name="Line 163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erkeley API&amp;#x0D;&amp;#x0A;Socket Programming&amp;quot;&quot;/&gt;&lt;property id=&quot;20307&quot; value=&quot;381&quot;/&gt;&lt;/object&gt;&lt;object type=&quot;3&quot; unique_id=&quot;10005&quot;&gt;&lt;property id=&quot;20148&quot; value=&quot;5&quot;/&gt;&lt;property id=&quot;20300&quot; value=&quot;Slide 2 - &amp;quot;Socket API&amp;quot;&quot;/&gt;&lt;property id=&quot;20307&quot; value=&quot;383&quot;/&gt;&lt;/object&gt;&lt;object type=&quot;3&quot; unique_id=&quot;10006&quot;&gt;&lt;property id=&quot;20148&quot; value=&quot;5&quot;/&gt;&lt;property id=&quot;20300&quot; value=&quot;Slide 3 - &amp;quot;Communications through Socket Interface&amp;quot;&quot;/&gt;&lt;property id=&quot;20307&quot; value=&quot;461&quot;/&gt;&lt;/object&gt;&lt;object type=&quot;3&quot; unique_id=&quot;10007&quot;&gt;&lt;property id=&quot;20148&quot; value=&quot;5&quot;/&gt;&lt;property id=&quot;20300&quot; value=&quot;Slide 4 - &amp;quot;Stream mode of service&amp;quot;&quot;/&gt;&lt;property id=&quot;20307&quot; value=&quot;386&quot;/&gt;&lt;/object&gt;&lt;object type=&quot;3&quot; unique_id=&quot;10008&quot;&gt;&lt;property id=&quot;20148&quot; value=&quot;5&quot;/&gt;&lt;property id=&quot;20300&quot; value=&quot;Slide 5 - &amp;quot;Client &amp;amp; Server Differences&amp;quot;&quot;/&gt;&lt;property id=&quot;20307&quot; value=&quot;410&quot;/&gt;&lt;/object&gt;&lt;object type=&quot;3&quot; unique_id=&quot;10009&quot;&gt;&lt;property id=&quot;20148&quot; value=&quot;5&quot;/&gt;&lt;property id=&quot;20300&quot; value=&quot;Slide 6 - &amp;quot;Socket Calls for Connection-Oriented Mode&amp;quot;&quot;/&gt;&lt;property id=&quot;20307&quot; value=&quot;398&quot;/&gt;&lt;/object&gt;&lt;object type=&quot;3&quot; unique_id=&quot;10010&quot;&gt;&lt;property id=&quot;20148&quot; value=&quot;5&quot;/&gt;&lt;property id=&quot;20300&quot; value=&quot;Slide 7 - &amp;quot;Socket Calls for Connection-Oriented Mode&amp;quot;&quot;/&gt;&lt;property id=&quot;20307&quot; value=&quot;411&quot;/&gt;&lt;/object&gt;&lt;object type=&quot;3&quot; unique_id=&quot;10011&quot;&gt;&lt;property id=&quot;20148&quot; value=&quot;5&quot;/&gt;&lt;property id=&quot;20300&quot; value=&quot;Slide 8 - &amp;quot;Socket Calls for Connection-Oriented Mode&amp;quot;&quot;/&gt;&lt;property id=&quot;20307&quot; value=&quot;412&quot;/&gt;&lt;/object&gt;&lt;object type=&quot;3&quot; unique_id=&quot;10012&quot;&gt;&lt;property id=&quot;20148&quot; value=&quot;5&quot;/&gt;&lt;property id=&quot;20300&quot; value=&quot;Slide 9 - &amp;quot;Socket Calls for Connection-Oriented Mode&amp;quot;&quot;/&gt;&lt;property id=&quot;20307&quot; value=&quot;413&quot;/&gt;&lt;/object&gt;&lt;object type=&quot;3&quot; unique_id=&quot;10013&quot;&gt;&lt;property id=&quot;20148&quot; value=&quot;5&quot;/&gt;&lt;property id=&quot;20300&quot; value=&quot;Slide 10 - &amp;quot;Socket Calls for Connection-Oriented Mode&amp;quot;&quot;/&gt;&lt;property id=&quot;20307&quot; value=&quot;415&quot;/&gt;&lt;/object&gt;&lt;object type=&quot;3&quot; unique_id=&quot;10014&quot;&gt;&lt;property id=&quot;20148&quot; value=&quot;5&quot;/&gt;&lt;property id=&quot;20300&quot; value=&quot;Slide 11 - &amp;quot;Socket Calls for Connection-Oriented Mode&amp;quot;&quot;/&gt;&lt;property id=&quot;20307&quot; value=&quot;416&quot;/&gt;&lt;/object&gt;&lt;object type=&quot;3&quot; unique_id=&quot;10015&quot;&gt;&lt;property id=&quot;20148&quot; value=&quot;5&quot;/&gt;&lt;property id=&quot;20300&quot; value=&quot;Slide 12 - &amp;quot;Socket Calls for Connection-Oriented Mode&amp;quot;&quot;/&gt;&lt;property id=&quot;20307&quot; value=&quot;414&quot;/&gt;&lt;/object&gt;&lt;object type=&quot;3&quot; unique_id=&quot;10016&quot;&gt;&lt;property id=&quot;20148&quot; value=&quot;5&quot;/&gt;&lt;property id=&quot;20300&quot; value=&quot;Slide 13 - &amp;quot;Socket Calls for Connection-Oriented Mode&amp;quot;&quot;/&gt;&lt;property id=&quot;20307&quot; value=&quot;417&quot;/&gt;&lt;/object&gt;&lt;object type=&quot;3&quot; unique_id=&quot;10017&quot;&gt;&lt;property id=&quot;20148&quot; value=&quot;5&quot;/&gt;&lt;property id=&quot;20300&quot; value=&quot;Slide 14 - &amp;quot;Socket Calls for Connection-Oriented Mode&amp;quot;&quot;/&gt;&lt;property id=&quot;20307&quot; value=&quot;418&quot;/&gt;&lt;/object&gt;&lt;object type=&quot;3&quot; unique_id=&quot;10018&quot;&gt;&lt;property id=&quot;20148&quot; value=&quot;5&quot;/&gt;&lt;property id=&quot;20300&quot; value=&quot;Slide 15 - &amp;quot;Socket Calls for Connection-Oriented Mode&amp;quot;&quot;/&gt;&lt;property id=&quot;20307&quot; value=&quot;419&quot;/&gt;&lt;/object&gt;&lt;object type=&quot;3&quot; unique_id=&quot;10019&quot;&gt;&lt;property id=&quot;20148&quot; value=&quot;5&quot;/&gt;&lt;property id=&quot;20300&quot; value=&quot;Slide 16 - &amp;quot;Example: TCP Echo Server&amp;quot;&quot;/&gt;&lt;property id=&quot;20307&quot; value=&quot;477&quot;/&gt;&lt;/object&gt;&lt;object type=&quot;3&quot; unique_id=&quot;10020&quot;&gt;&lt;property id=&quot;20148&quot; value=&quot;5&quot;/&gt;&lt;property id=&quot;20300&quot; value=&quot;Slide 17 - &amp;quot;Example: TCP Echo Client&amp;quot;&quot;/&gt;&lt;property id=&quot;20307&quot; value=&quot;478&quot;/&gt;&lt;/object&gt;&lt;object type=&quot;3&quot; unique_id=&quot;10021&quot;&gt;&lt;property id=&quot;20148&quot; value=&quot;5&quot;/&gt;&lt;property id=&quot;20300&quot; value=&quot;Slide 18 - &amp;quot;Socket Calls for Connection-Less Mode &amp;quot;&quot;/&gt;&lt;property id=&quot;20307&quot; value=&quot;390&quot;/&gt;&lt;/object&gt;&lt;object type=&quot;3&quot; unique_id=&quot;10022&quot;&gt;&lt;property id=&quot;20148&quot; value=&quot;5&quot;/&gt;&lt;property id=&quot;20300&quot; value=&quot;Slide 19 - &amp;quot;Socket Calls for Connection-Less Mode &amp;quot;&quot;/&gt;&lt;property id=&quot;20307&quot; value=&quot;424&quot;/&gt;&lt;/object&gt;&lt;object type=&quot;3&quot; unique_id=&quot;10023&quot;&gt;&lt;property id=&quot;20148&quot; value=&quot;5&quot;/&gt;&lt;property id=&quot;20300&quot; value=&quot;Slide 20 - &amp;quot;Socket Calls for Connection-Less Mode &amp;quot;&quot;/&gt;&lt;property id=&quot;20307&quot; value=&quot;422&quot;/&gt;&lt;/object&gt;&lt;object type=&quot;3&quot; unique_id=&quot;10024&quot;&gt;&lt;property id=&quot;20148&quot; value=&quot;5&quot;/&gt;&lt;property id=&quot;20300&quot; value=&quot;Slide 21 - &amp;quot;Socket Calls for Connection-Less Mode &amp;quot;&quot;/&gt;&lt;property id=&quot;20307&quot; value=&quot;423&quot;/&gt;&lt;/object&gt;&lt;object type=&quot;3&quot; unique_id=&quot;10025&quot;&gt;&lt;property id=&quot;20148&quot; value=&quot;5&quot;/&gt;&lt;property id=&quot;20300&quot; value=&quot;Slide 22 - &amp;quot;Socket Calls for Connection-Less Mode &amp;quot;&quot;/&gt;&lt;property id=&quot;20307&quot; value=&quot;425&quot;/&gt;&lt;/object&gt;&lt;object type=&quot;3&quot; unique_id=&quot;10026&quot;&gt;&lt;property id=&quot;20148&quot; value=&quot;5&quot;/&gt;&lt;property id=&quot;20300&quot; value=&quot;Slide 23 - &amp;quot;Socket Calls for Connection-Less Mode &amp;quot;&quot;/&gt;&lt;property id=&quot;20307&quot; value=&quot;426&quot;/&gt;&lt;/object&gt;&lt;object type=&quot;3&quot; unique_id=&quot;10027&quot;&gt;&lt;property id=&quot;20148&quot; value=&quot;5&quot;/&gt;&lt;property id=&quot;20300&quot; value=&quot;Slide 24 - &amp;quot;Example: UDP Echo Server&amp;quot;&quot;/&gt;&lt;property id=&quot;20307&quot; value=&quot;479&quot;/&gt;&lt;/object&gt;&lt;object type=&quot;3&quot; unique_id=&quot;10028&quot;&gt;&lt;property id=&quot;20148&quot; value=&quot;5&quot;/&gt;&lt;property id=&quot;20300&quot; value=&quot;Slide 25 - &amp;quot;Example: UDP Echo Client&amp;quot;&quot;/&gt;&lt;property id=&quot;20307&quot; value=&quot;48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3943</TotalTime>
  <Words>1682</Words>
  <Application>Microsoft Office PowerPoint</Application>
  <PresentationFormat>On-screen Show (4:3)</PresentationFormat>
  <Paragraphs>713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Corbel</vt:lpstr>
      <vt:lpstr>Wingdings 2</vt:lpstr>
      <vt:lpstr>Wingdings</vt:lpstr>
      <vt:lpstr>Wingdings 3</vt:lpstr>
      <vt:lpstr>Courier New</vt:lpstr>
      <vt:lpstr>Times New Roman</vt:lpstr>
      <vt:lpstr>Module</vt:lpstr>
      <vt:lpstr>Berkeley API Socket Programming</vt:lpstr>
      <vt:lpstr>Socket API</vt:lpstr>
      <vt:lpstr>Communications through Socket Interface</vt:lpstr>
      <vt:lpstr>Stream mode of service</vt:lpstr>
      <vt:lpstr>Client &amp; Server Differences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Example: TCP Echo Server</vt:lpstr>
      <vt:lpstr>Example: TCP Echo Client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Example: UDP Echo Server</vt:lpstr>
      <vt:lpstr>Example: UDP Echo Client</vt:lpstr>
    </vt:vector>
  </TitlesOfParts>
  <Company>McGraw-Hill Higher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Lecture Presentation</dc:title>
  <dc:subject>Applications and Layered Architectures</dc:subject>
  <dc:creator>Leon-Garcia/Widjaja</dc:creator>
  <cp:lastModifiedBy>Radford University</cp:lastModifiedBy>
  <cp:revision>155</cp:revision>
  <dcterms:created xsi:type="dcterms:W3CDTF">2003-04-11T22:55:48Z</dcterms:created>
  <dcterms:modified xsi:type="dcterms:W3CDTF">2011-09-05T04:03:44Z</dcterms:modified>
</cp:coreProperties>
</file>