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37"/>
  </p:notesMasterIdLst>
  <p:handoutMasterIdLst>
    <p:handoutMasterId r:id="rId38"/>
  </p:handoutMasterIdLst>
  <p:sldIdLst>
    <p:sldId id="304" r:id="rId2"/>
    <p:sldId id="305" r:id="rId3"/>
    <p:sldId id="306" r:id="rId4"/>
    <p:sldId id="307"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24" r:id="rId22"/>
    <p:sldId id="325" r:id="rId23"/>
    <p:sldId id="326" r:id="rId24"/>
    <p:sldId id="327" r:id="rId25"/>
    <p:sldId id="328" r:id="rId26"/>
    <p:sldId id="329" r:id="rId27"/>
    <p:sldId id="330" r:id="rId28"/>
    <p:sldId id="331" r:id="rId29"/>
    <p:sldId id="332" r:id="rId30"/>
    <p:sldId id="333" r:id="rId31"/>
    <p:sldId id="334" r:id="rId32"/>
    <p:sldId id="335" r:id="rId33"/>
    <p:sldId id="336" r:id="rId34"/>
    <p:sldId id="337" r:id="rId35"/>
    <p:sldId id="338" r:id="rId36"/>
  </p:sldIdLst>
  <p:sldSz cx="9144000" cy="6858000" type="screen4x3"/>
  <p:notesSz cx="7010400" cy="9296400"/>
  <p:custDataLst>
    <p:tags r:id="rId39"/>
  </p:custDataLst>
  <p:defaultTextStyle>
    <a:defPPr>
      <a:defRPr lang="en-US"/>
    </a:defPPr>
    <a:lvl1pPr algn="l" rtl="0" eaLnBrk="0" fontAlgn="base" hangingPunct="0">
      <a:spcBef>
        <a:spcPct val="0"/>
      </a:spcBef>
      <a:spcAft>
        <a:spcPct val="0"/>
      </a:spcAft>
      <a:defRPr sz="2400" b="1" kern="1200">
        <a:solidFill>
          <a:schemeClr val="tx1"/>
        </a:solidFill>
        <a:latin typeface="Tahoma" charset="0"/>
        <a:ea typeface="+mn-ea"/>
        <a:cs typeface="+mn-cs"/>
      </a:defRPr>
    </a:lvl1pPr>
    <a:lvl2pPr marL="457200" algn="l" rtl="0" eaLnBrk="0" fontAlgn="base" hangingPunct="0">
      <a:spcBef>
        <a:spcPct val="0"/>
      </a:spcBef>
      <a:spcAft>
        <a:spcPct val="0"/>
      </a:spcAft>
      <a:defRPr sz="2400" b="1" kern="1200">
        <a:solidFill>
          <a:schemeClr val="tx1"/>
        </a:solidFill>
        <a:latin typeface="Tahoma" charset="0"/>
        <a:ea typeface="+mn-ea"/>
        <a:cs typeface="+mn-cs"/>
      </a:defRPr>
    </a:lvl2pPr>
    <a:lvl3pPr marL="914400" algn="l" rtl="0" eaLnBrk="0" fontAlgn="base" hangingPunct="0">
      <a:spcBef>
        <a:spcPct val="0"/>
      </a:spcBef>
      <a:spcAft>
        <a:spcPct val="0"/>
      </a:spcAft>
      <a:defRPr sz="2400" b="1" kern="1200">
        <a:solidFill>
          <a:schemeClr val="tx1"/>
        </a:solidFill>
        <a:latin typeface="Tahoma" charset="0"/>
        <a:ea typeface="+mn-ea"/>
        <a:cs typeface="+mn-cs"/>
      </a:defRPr>
    </a:lvl3pPr>
    <a:lvl4pPr marL="1371600" algn="l" rtl="0" eaLnBrk="0" fontAlgn="base" hangingPunct="0">
      <a:spcBef>
        <a:spcPct val="0"/>
      </a:spcBef>
      <a:spcAft>
        <a:spcPct val="0"/>
      </a:spcAft>
      <a:defRPr sz="2400" b="1" kern="1200">
        <a:solidFill>
          <a:schemeClr val="tx1"/>
        </a:solidFill>
        <a:latin typeface="Tahoma" charset="0"/>
        <a:ea typeface="+mn-ea"/>
        <a:cs typeface="+mn-cs"/>
      </a:defRPr>
    </a:lvl4pPr>
    <a:lvl5pPr marL="1828800" algn="l" rtl="0" eaLnBrk="0" fontAlgn="base" hangingPunct="0">
      <a:spcBef>
        <a:spcPct val="0"/>
      </a:spcBef>
      <a:spcAft>
        <a:spcPct val="0"/>
      </a:spcAft>
      <a:defRPr sz="2400" b="1" kern="1200">
        <a:solidFill>
          <a:schemeClr val="tx1"/>
        </a:solidFill>
        <a:latin typeface="Tahoma" charset="0"/>
        <a:ea typeface="+mn-ea"/>
        <a:cs typeface="+mn-cs"/>
      </a:defRPr>
    </a:lvl5pPr>
    <a:lvl6pPr marL="2286000" algn="l" defTabSz="914400" rtl="0" eaLnBrk="1" latinLnBrk="0" hangingPunct="1">
      <a:defRPr sz="2400" b="1" kern="1200">
        <a:solidFill>
          <a:schemeClr val="tx1"/>
        </a:solidFill>
        <a:latin typeface="Tahoma" charset="0"/>
        <a:ea typeface="+mn-ea"/>
        <a:cs typeface="+mn-cs"/>
      </a:defRPr>
    </a:lvl6pPr>
    <a:lvl7pPr marL="2743200" algn="l" defTabSz="914400" rtl="0" eaLnBrk="1" latinLnBrk="0" hangingPunct="1">
      <a:defRPr sz="2400" b="1" kern="1200">
        <a:solidFill>
          <a:schemeClr val="tx1"/>
        </a:solidFill>
        <a:latin typeface="Tahoma" charset="0"/>
        <a:ea typeface="+mn-ea"/>
        <a:cs typeface="+mn-cs"/>
      </a:defRPr>
    </a:lvl7pPr>
    <a:lvl8pPr marL="3200400" algn="l" defTabSz="914400" rtl="0" eaLnBrk="1" latinLnBrk="0" hangingPunct="1">
      <a:defRPr sz="2400" b="1" kern="1200">
        <a:solidFill>
          <a:schemeClr val="tx1"/>
        </a:solidFill>
        <a:latin typeface="Tahoma" charset="0"/>
        <a:ea typeface="+mn-ea"/>
        <a:cs typeface="+mn-cs"/>
      </a:defRPr>
    </a:lvl8pPr>
    <a:lvl9pPr marL="3657600" algn="l" defTabSz="914400" rtl="0" eaLnBrk="1" latinLnBrk="0" hangingPunct="1">
      <a:defRPr sz="2400" b="1"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FF99"/>
    <a:srgbClr val="006666"/>
    <a:srgbClr val="FF0066"/>
    <a:srgbClr val="4D4D4D"/>
    <a:srgbClr val="003300"/>
    <a:srgbClr val="FF5050"/>
    <a:srgbClr val="FFFFCC"/>
    <a:srgbClr val="CC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8" autoAdjust="0"/>
    <p:restoredTop sz="94100" autoAdjust="0"/>
  </p:normalViewPr>
  <p:slideViewPr>
    <p:cSldViewPr>
      <p:cViewPr varScale="1">
        <p:scale>
          <a:sx n="105" d="100"/>
          <a:sy n="105" d="100"/>
        </p:scale>
        <p:origin x="-14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Times New Roman" pitchFamily="48" charset="0"/>
              </a:defRPr>
            </a:lvl1pPr>
          </a:lstStyle>
          <a:p>
            <a:endParaRPr lang="en-US"/>
          </a:p>
        </p:txBody>
      </p:sp>
      <p:sp>
        <p:nvSpPr>
          <p:cNvPr id="7680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Times New Roman" pitchFamily="48" charset="0"/>
              </a:defRPr>
            </a:lvl1pPr>
          </a:lstStyle>
          <a:p>
            <a:endParaRPr lang="en-US"/>
          </a:p>
        </p:txBody>
      </p:sp>
      <p:sp>
        <p:nvSpPr>
          <p:cNvPr id="7680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Times New Roman" pitchFamily="48" charset="0"/>
              </a:defRPr>
            </a:lvl1pPr>
          </a:lstStyle>
          <a:p>
            <a:endParaRPr lang="en-US"/>
          </a:p>
        </p:txBody>
      </p:sp>
      <p:sp>
        <p:nvSpPr>
          <p:cNvPr id="7680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Times New Roman" pitchFamily="48" charset="0"/>
              </a:defRPr>
            </a:lvl1pPr>
          </a:lstStyle>
          <a:p>
            <a:fld id="{70C6ACC2-B3B4-46DA-B182-55828D547D9F}"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19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Times New Roman" pitchFamily="48" charset="0"/>
              </a:defRPr>
            </a:lvl1pPr>
          </a:lstStyle>
          <a:p>
            <a:endParaRPr lang="en-US"/>
          </a:p>
        </p:txBody>
      </p:sp>
      <p:sp>
        <p:nvSpPr>
          <p:cNvPr id="21197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Times New Roman" pitchFamily="48" charset="0"/>
              </a:defRPr>
            </a:lvl1pPr>
          </a:lstStyle>
          <a:p>
            <a:endParaRPr lang="en-US"/>
          </a:p>
        </p:txBody>
      </p:sp>
      <p:sp>
        <p:nvSpPr>
          <p:cNvPr id="211972" name="Rectangle 4"/>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211973"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197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Times New Roman" pitchFamily="48" charset="0"/>
              </a:defRPr>
            </a:lvl1pPr>
          </a:lstStyle>
          <a:p>
            <a:endParaRPr lang="en-US"/>
          </a:p>
        </p:txBody>
      </p:sp>
      <p:sp>
        <p:nvSpPr>
          <p:cNvPr id="21197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Times New Roman" pitchFamily="48" charset="0"/>
              </a:defRPr>
            </a:lvl1pPr>
          </a:lstStyle>
          <a:p>
            <a:fld id="{359BDFC3-803E-4C13-9A51-C8E7FB9FF50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4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4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4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4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4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4.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Microsoft_Office_Word_97_-_2003_Document2.doc"/><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Microsoft_Office_Word_97_-_2003_Document3.doc"/><Relationship Id="rId2" Type="http://schemas.openxmlformats.org/officeDocument/2006/relationships/slideLayout" Target="../slideLayouts/slideLayout6.xml"/><Relationship Id="rId1" Type="http://schemas.openxmlformats.org/officeDocument/2006/relationships/vmlDrawing" Target="../drawings/vmlDrawing3.v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Microsoft_Office_Word_97_-_2003_Document4.doc"/><Relationship Id="rId2" Type="http://schemas.openxmlformats.org/officeDocument/2006/relationships/slideLayout" Target="../slideLayouts/slideLayout6.xml"/><Relationship Id="rId1" Type="http://schemas.openxmlformats.org/officeDocument/2006/relationships/vmlDrawing" Target="../drawings/vmlDrawing4.v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p:txBody>
          <a:bodyPr>
            <a:normAutofit fontScale="90000"/>
          </a:bodyPr>
          <a:lstStyle/>
          <a:p>
            <a:r>
              <a:rPr lang="en-US" altLang="ko-KR" sz="4000" dirty="0"/>
              <a:t>ITEC452</a:t>
            </a:r>
            <a:br>
              <a:rPr lang="en-US" altLang="ko-KR" sz="4000" dirty="0"/>
            </a:br>
            <a:r>
              <a:rPr lang="en-US" altLang="ko-KR" sz="4000" dirty="0"/>
              <a:t>Distributed Computing</a:t>
            </a:r>
            <a:br>
              <a:rPr lang="en-US" altLang="ko-KR" sz="4000" dirty="0"/>
            </a:br>
            <a:r>
              <a:rPr lang="en-US" altLang="ko-KR" sz="4000" dirty="0"/>
              <a:t/>
            </a:r>
            <a:br>
              <a:rPr lang="en-US" altLang="ko-KR" sz="4000" dirty="0"/>
            </a:br>
            <a:r>
              <a:rPr lang="en-US" altLang="ko-KR" sz="4000" dirty="0" smtClean="0"/>
              <a:t/>
            </a:r>
            <a:br>
              <a:rPr lang="en-US" altLang="ko-KR" sz="4000" dirty="0" smtClean="0"/>
            </a:br>
            <a:r>
              <a:rPr lang="en-US" altLang="ko-KR" sz="3200" dirty="0" smtClean="0"/>
              <a:t>Lecture </a:t>
            </a:r>
            <a:r>
              <a:rPr lang="en-US" altLang="ko-KR" sz="3200" dirty="0"/>
              <a:t>11</a:t>
            </a:r>
            <a:br>
              <a:rPr lang="en-US" altLang="ko-KR" sz="3200" dirty="0"/>
            </a:br>
            <a:r>
              <a:rPr lang="en-US" altLang="ko-KR" sz="3200" dirty="0"/>
              <a:t>Fault Tolerant Systems</a:t>
            </a:r>
            <a:endParaRPr lang="en-US" sz="3200" dirty="0"/>
          </a:p>
        </p:txBody>
      </p:sp>
      <p:sp>
        <p:nvSpPr>
          <p:cNvPr id="58371" name="Rectangle 3"/>
          <p:cNvSpPr>
            <a:spLocks noGrp="1" noChangeArrowheads="1"/>
          </p:cNvSpPr>
          <p:nvPr>
            <p:ph type="subTitle" idx="1"/>
          </p:nvPr>
        </p:nvSpPr>
        <p:spPr/>
        <p:txBody>
          <a:bodyPr/>
          <a:lstStyle/>
          <a:p>
            <a:endParaRPr lang="en-US" altLang="ko-KR">
              <a:ea typeface="굴림" charset="-127"/>
            </a:endParaRPr>
          </a:p>
          <a:p>
            <a:endParaRPr lang="en-US" altLang="ko-KR">
              <a:ea typeface="굴림" charset="-127"/>
            </a:endParaRPr>
          </a:p>
          <a:p>
            <a:r>
              <a:rPr lang="en-US" altLang="ko-KR">
                <a:ea typeface="굴림" charset="-127"/>
              </a:rPr>
              <a:t>Hwajung Lee</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a:xfrm>
            <a:off x="685800" y="152400"/>
            <a:ext cx="7772400" cy="1143000"/>
          </a:xfrm>
        </p:spPr>
        <p:txBody>
          <a:bodyPr>
            <a:normAutofit fontScale="90000"/>
          </a:bodyPr>
          <a:lstStyle/>
          <a:p>
            <a:r>
              <a:rPr lang="en-US" b="1"/>
              <a:t>Specification of faulty behavior</a:t>
            </a:r>
            <a:endParaRPr lang="en-US"/>
          </a:p>
        </p:txBody>
      </p:sp>
      <p:sp>
        <p:nvSpPr>
          <p:cNvPr id="227331" name="Rectangle 3"/>
          <p:cNvSpPr>
            <a:spLocks noGrp="1" noChangeArrowheads="1"/>
          </p:cNvSpPr>
          <p:nvPr>
            <p:ph idx="1"/>
          </p:nvPr>
        </p:nvSpPr>
        <p:spPr>
          <a:xfrm>
            <a:off x="762000" y="2514600"/>
            <a:ext cx="7772400" cy="2514600"/>
          </a:xfrm>
        </p:spPr>
        <p:txBody>
          <a:bodyPr/>
          <a:lstStyle/>
          <a:p>
            <a:pPr algn="just">
              <a:lnSpc>
                <a:spcPct val="90000"/>
              </a:lnSpc>
              <a:buFont typeface="Wingdings" pitchFamily="2" charset="2"/>
              <a:buNone/>
            </a:pPr>
            <a:r>
              <a:rPr lang="en-US" sz="2400" b="1">
                <a:latin typeface="Arial Narrow" pitchFamily="48" charset="0"/>
              </a:rPr>
              <a:t>	program</a:t>
            </a:r>
            <a:r>
              <a:rPr lang="en-US" sz="2400">
                <a:latin typeface="Arial Narrow" pitchFamily="48" charset="0"/>
              </a:rPr>
              <a:t> 	example1;</a:t>
            </a:r>
          </a:p>
          <a:p>
            <a:pPr algn="just">
              <a:lnSpc>
                <a:spcPct val="90000"/>
              </a:lnSpc>
              <a:buFont typeface="Wingdings" pitchFamily="2" charset="2"/>
              <a:buNone/>
            </a:pPr>
            <a:r>
              <a:rPr lang="en-US" sz="2400" b="1">
                <a:latin typeface="Arial Narrow" pitchFamily="48" charset="0"/>
              </a:rPr>
              <a:t>	define</a:t>
            </a:r>
            <a:r>
              <a:rPr lang="en-US" sz="2400">
                <a:latin typeface="Arial Narrow" pitchFamily="48" charset="0"/>
              </a:rPr>
              <a:t>     	x :  </a:t>
            </a:r>
            <a:r>
              <a:rPr lang="en-US" sz="2400" b="1">
                <a:latin typeface="Arial Narrow" pitchFamily="48" charset="0"/>
              </a:rPr>
              <a:t>boolean</a:t>
            </a:r>
            <a:r>
              <a:rPr lang="en-US" sz="2400">
                <a:latin typeface="Arial Narrow" pitchFamily="48" charset="0"/>
              </a:rPr>
              <a:t> (</a:t>
            </a:r>
            <a:r>
              <a:rPr lang="en-US" sz="2400" b="1">
                <a:latin typeface="Arial Narrow" pitchFamily="48" charset="0"/>
              </a:rPr>
              <a:t>initially</a:t>
            </a:r>
            <a:r>
              <a:rPr lang="en-US" sz="2400">
                <a:latin typeface="Arial Narrow" pitchFamily="48" charset="0"/>
              </a:rPr>
              <a:t>  x = true);</a:t>
            </a:r>
          </a:p>
          <a:p>
            <a:pPr algn="just">
              <a:lnSpc>
                <a:spcPct val="90000"/>
              </a:lnSpc>
              <a:buFont typeface="Wingdings" pitchFamily="2" charset="2"/>
              <a:buNone/>
            </a:pPr>
            <a:r>
              <a:rPr lang="en-US" sz="2400">
                <a:latin typeface="Arial Narrow" pitchFamily="48" charset="0"/>
              </a:rPr>
              <a:t>	{</a:t>
            </a:r>
            <a:r>
              <a:rPr lang="en-US" sz="2400" b="1">
                <a:latin typeface="Arial Narrow" pitchFamily="48" charset="0"/>
              </a:rPr>
              <a:t>a, b are messages);</a:t>
            </a:r>
            <a:endParaRPr lang="en-US" sz="2400">
              <a:latin typeface="Arial Narrow" pitchFamily="48" charset="0"/>
            </a:endParaRPr>
          </a:p>
          <a:p>
            <a:pPr algn="just">
              <a:lnSpc>
                <a:spcPct val="90000"/>
              </a:lnSpc>
              <a:buFont typeface="Wingdings" pitchFamily="2" charset="2"/>
              <a:buNone/>
            </a:pPr>
            <a:r>
              <a:rPr lang="en-US" sz="2400" b="1">
                <a:latin typeface="Arial Narrow" pitchFamily="48" charset="0"/>
              </a:rPr>
              <a:t>	do</a:t>
            </a:r>
            <a:r>
              <a:rPr lang="en-US" sz="2400">
                <a:latin typeface="Arial Narrow" pitchFamily="48" charset="0"/>
              </a:rPr>
              <a:t> 	{S}:    x    </a:t>
            </a:r>
            <a:r>
              <a:rPr lang="en-US" sz="2400">
                <a:latin typeface="Arial Narrow" pitchFamily="48" charset="0"/>
                <a:sym typeface="Symbol" pitchFamily="48" charset="2"/>
              </a:rPr>
              <a:t></a:t>
            </a:r>
            <a:r>
              <a:rPr lang="en-US" sz="2400">
                <a:latin typeface="Arial Narrow" pitchFamily="48" charset="0"/>
              </a:rPr>
              <a:t> send  </a:t>
            </a:r>
            <a:r>
              <a:rPr lang="en-US" sz="2400" b="1">
                <a:latin typeface="Arial Narrow" pitchFamily="48" charset="0"/>
              </a:rPr>
              <a:t>a</a:t>
            </a:r>
            <a:r>
              <a:rPr lang="en-US" sz="2400">
                <a:latin typeface="Arial Narrow" pitchFamily="48" charset="0"/>
              </a:rPr>
              <a:t>	 {specified action}</a:t>
            </a:r>
            <a:endParaRPr lang="en-US" sz="2400" b="1">
              <a:latin typeface="Arial Narrow" pitchFamily="48" charset="0"/>
            </a:endParaRPr>
          </a:p>
          <a:p>
            <a:pPr algn="just">
              <a:lnSpc>
                <a:spcPct val="90000"/>
              </a:lnSpc>
              <a:buFont typeface="Wingdings" pitchFamily="2" charset="2"/>
              <a:buNone/>
            </a:pPr>
            <a:r>
              <a:rPr lang="en-US" sz="2400">
                <a:latin typeface="Arial Narrow" pitchFamily="48" charset="0"/>
              </a:rPr>
              <a:t>	</a:t>
            </a:r>
            <a:r>
              <a:rPr lang="en-US" sz="2400">
                <a:latin typeface="Arial Narrow" pitchFamily="48" charset="0"/>
                <a:sym typeface="Symbol" pitchFamily="48" charset="2"/>
              </a:rPr>
              <a:t> 	</a:t>
            </a:r>
            <a:r>
              <a:rPr lang="en-US" sz="2400">
                <a:solidFill>
                  <a:srgbClr val="C70F05"/>
                </a:solidFill>
                <a:latin typeface="Arial Narrow" pitchFamily="48" charset="0"/>
                <a:sym typeface="Symbol" pitchFamily="48" charset="2"/>
              </a:rPr>
              <a:t>{F}:</a:t>
            </a:r>
            <a:r>
              <a:rPr lang="en-US" sz="2400">
                <a:latin typeface="Arial Narrow" pitchFamily="48" charset="0"/>
              </a:rPr>
              <a:t>   </a:t>
            </a:r>
            <a:r>
              <a:rPr lang="en-US" sz="2400">
                <a:solidFill>
                  <a:srgbClr val="C70F05"/>
                </a:solidFill>
                <a:latin typeface="Arial Narrow" pitchFamily="48" charset="0"/>
              </a:rPr>
              <a:t>true    </a:t>
            </a:r>
            <a:r>
              <a:rPr lang="en-US" sz="2400">
                <a:solidFill>
                  <a:srgbClr val="C70F05"/>
                </a:solidFill>
                <a:latin typeface="Arial Narrow" pitchFamily="48" charset="0"/>
                <a:sym typeface="Symbol" pitchFamily="48" charset="2"/>
              </a:rPr>
              <a:t></a:t>
            </a:r>
            <a:r>
              <a:rPr lang="en-US" sz="2400">
                <a:solidFill>
                  <a:srgbClr val="C70F05"/>
                </a:solidFill>
                <a:latin typeface="Arial Narrow" pitchFamily="48" charset="0"/>
              </a:rPr>
              <a:t> send  </a:t>
            </a:r>
            <a:r>
              <a:rPr lang="en-US" sz="2400" b="1">
                <a:solidFill>
                  <a:srgbClr val="C70F05"/>
                </a:solidFill>
                <a:latin typeface="Arial Narrow" pitchFamily="48" charset="0"/>
              </a:rPr>
              <a:t>b</a:t>
            </a:r>
            <a:r>
              <a:rPr lang="en-US" sz="2400">
                <a:solidFill>
                  <a:srgbClr val="C70F05"/>
                </a:solidFill>
                <a:latin typeface="Arial Narrow" pitchFamily="48" charset="0"/>
              </a:rPr>
              <a:t>	</a:t>
            </a:r>
            <a:r>
              <a:rPr lang="en-US" sz="2400">
                <a:latin typeface="Arial Narrow" pitchFamily="48" charset="0"/>
              </a:rPr>
              <a:t> </a:t>
            </a:r>
            <a:r>
              <a:rPr lang="en-US" sz="2400">
                <a:solidFill>
                  <a:srgbClr val="C70F05"/>
                </a:solidFill>
                <a:latin typeface="Arial Narrow" pitchFamily="48" charset="0"/>
              </a:rPr>
              <a:t>{faulty action}</a:t>
            </a:r>
          </a:p>
          <a:p>
            <a:pPr algn="just">
              <a:lnSpc>
                <a:spcPct val="90000"/>
              </a:lnSpc>
              <a:buFont typeface="Wingdings" pitchFamily="2" charset="2"/>
              <a:buNone/>
            </a:pPr>
            <a:r>
              <a:rPr lang="en-US" sz="2400" b="1">
                <a:latin typeface="Arial Narrow" pitchFamily="48" charset="0"/>
              </a:rPr>
              <a:t>	od</a:t>
            </a:r>
          </a:p>
          <a:p>
            <a:pPr algn="just">
              <a:lnSpc>
                <a:spcPct val="90000"/>
              </a:lnSpc>
            </a:pPr>
            <a:endParaRPr lang="en-US" sz="2400" b="1">
              <a:latin typeface="Arial" charset="0"/>
            </a:endParaRPr>
          </a:p>
          <a:p>
            <a:pPr>
              <a:lnSpc>
                <a:spcPct val="90000"/>
              </a:lnSpc>
            </a:pPr>
            <a:endParaRPr lang="en-US" sz="2400">
              <a:latin typeface="Arial" charset="0"/>
            </a:endParaRPr>
          </a:p>
        </p:txBody>
      </p:sp>
      <p:sp>
        <p:nvSpPr>
          <p:cNvPr id="227332" name="Oval 4"/>
          <p:cNvSpPr>
            <a:spLocks noChangeArrowheads="1"/>
          </p:cNvSpPr>
          <p:nvPr/>
        </p:nvSpPr>
        <p:spPr bwMode="auto">
          <a:xfrm>
            <a:off x="2743200" y="5181600"/>
            <a:ext cx="762000" cy="838200"/>
          </a:xfrm>
          <a:prstGeom prst="ellipse">
            <a:avLst/>
          </a:prstGeom>
          <a:solidFill>
            <a:srgbClr val="51FF91"/>
          </a:solidFill>
          <a:ln w="9525">
            <a:solidFill>
              <a:schemeClr val="tx1"/>
            </a:solidFill>
            <a:round/>
            <a:headEnd/>
            <a:tailEnd/>
          </a:ln>
          <a:effectLst/>
        </p:spPr>
        <p:txBody>
          <a:bodyPr wrap="none" anchor="ctr"/>
          <a:lstStyle/>
          <a:p>
            <a:endParaRPr lang="en-US"/>
          </a:p>
        </p:txBody>
      </p:sp>
      <p:sp>
        <p:nvSpPr>
          <p:cNvPr id="227333" name="Line 5"/>
          <p:cNvSpPr>
            <a:spLocks noChangeShapeType="1"/>
          </p:cNvSpPr>
          <p:nvPr/>
        </p:nvSpPr>
        <p:spPr bwMode="auto">
          <a:xfrm>
            <a:off x="3505200" y="5562600"/>
            <a:ext cx="2743200" cy="0"/>
          </a:xfrm>
          <a:prstGeom prst="line">
            <a:avLst/>
          </a:prstGeom>
          <a:noFill/>
          <a:ln w="57150">
            <a:solidFill>
              <a:schemeClr val="tx2"/>
            </a:solidFill>
            <a:round/>
            <a:headEnd/>
            <a:tailEnd type="triangle" w="med" len="med"/>
          </a:ln>
          <a:effectLst/>
        </p:spPr>
        <p:txBody>
          <a:bodyPr wrap="none" anchor="ctr"/>
          <a:lstStyle/>
          <a:p>
            <a:endParaRPr lang="en-US"/>
          </a:p>
        </p:txBody>
      </p:sp>
      <p:sp>
        <p:nvSpPr>
          <p:cNvPr id="227334" name="Text Box 6"/>
          <p:cNvSpPr txBox="1">
            <a:spLocks noChangeArrowheads="1"/>
          </p:cNvSpPr>
          <p:nvPr/>
        </p:nvSpPr>
        <p:spPr bwMode="auto">
          <a:xfrm>
            <a:off x="3581400" y="5867400"/>
            <a:ext cx="4130675" cy="457200"/>
          </a:xfrm>
          <a:prstGeom prst="rect">
            <a:avLst/>
          </a:prstGeom>
          <a:noFill/>
          <a:ln w="9525">
            <a:noFill/>
            <a:miter lim="800000"/>
            <a:headEnd/>
            <a:tailEnd/>
          </a:ln>
          <a:effectLst/>
        </p:spPr>
        <p:txBody>
          <a:bodyPr wrap="none">
            <a:spAutoFit/>
          </a:bodyPr>
          <a:lstStyle/>
          <a:p>
            <a:r>
              <a:rPr lang="en-US" b="0">
                <a:latin typeface="Times New Roman" pitchFamily="48" charset="0"/>
              </a:rPr>
              <a:t>a a a a </a:t>
            </a:r>
            <a:r>
              <a:rPr lang="en-US" b="0">
                <a:solidFill>
                  <a:srgbClr val="C70F05"/>
                </a:solidFill>
                <a:latin typeface="Times New Roman" pitchFamily="48" charset="0"/>
              </a:rPr>
              <a:t>b</a:t>
            </a:r>
            <a:r>
              <a:rPr lang="en-US" b="0">
                <a:latin typeface="Times New Roman" pitchFamily="48" charset="0"/>
              </a:rPr>
              <a:t> a a a </a:t>
            </a:r>
            <a:r>
              <a:rPr lang="en-US" b="0">
                <a:solidFill>
                  <a:srgbClr val="C70F05"/>
                </a:solidFill>
                <a:latin typeface="Times New Roman" pitchFamily="48" charset="0"/>
              </a:rPr>
              <a:t>b b</a:t>
            </a:r>
            <a:r>
              <a:rPr lang="en-US" b="0">
                <a:latin typeface="Times New Roman" pitchFamily="48" charset="0"/>
              </a:rPr>
              <a:t> a a a a a a a …</a:t>
            </a:r>
          </a:p>
        </p:txBody>
      </p:sp>
      <p:sp>
        <p:nvSpPr>
          <p:cNvPr id="227335" name="Text Box 7"/>
          <p:cNvSpPr txBox="1">
            <a:spLocks noChangeArrowheads="1"/>
          </p:cNvSpPr>
          <p:nvPr/>
        </p:nvSpPr>
        <p:spPr bwMode="auto">
          <a:xfrm>
            <a:off x="2727325" y="6400800"/>
            <a:ext cx="184150" cy="457200"/>
          </a:xfrm>
          <a:prstGeom prst="rect">
            <a:avLst/>
          </a:prstGeom>
          <a:noFill/>
          <a:ln w="9525">
            <a:noFill/>
            <a:miter lim="800000"/>
            <a:headEnd/>
            <a:tailEnd/>
          </a:ln>
          <a:effectLst/>
        </p:spPr>
        <p:txBody>
          <a:bodyPr wrap="none">
            <a:spAutoFit/>
          </a:bodyPr>
          <a:lstStyle/>
          <a:p>
            <a:endParaRPr lang="en-US" b="0">
              <a:latin typeface="Times New Roman" pitchFamily="48" charset="0"/>
            </a:endParaRPr>
          </a:p>
        </p:txBody>
      </p:sp>
      <p:sp>
        <p:nvSpPr>
          <p:cNvPr id="227336" name="Rectangle 8"/>
          <p:cNvSpPr>
            <a:spLocks noChangeArrowheads="1"/>
          </p:cNvSpPr>
          <p:nvPr/>
        </p:nvSpPr>
        <p:spPr bwMode="auto">
          <a:xfrm>
            <a:off x="1066800" y="1524000"/>
            <a:ext cx="7010400" cy="762000"/>
          </a:xfrm>
          <a:prstGeom prst="rect">
            <a:avLst/>
          </a:prstGeom>
          <a:noFill/>
          <a:ln w="9525">
            <a:noFill/>
            <a:miter lim="800000"/>
            <a:headEnd/>
            <a:tailEnd/>
          </a:ln>
          <a:effectLst/>
        </p:spPr>
        <p:txBody>
          <a:bodyPr>
            <a:spAutoFit/>
          </a:bodyPr>
          <a:lstStyle/>
          <a:p>
            <a:r>
              <a:rPr lang="en-US" sz="2000">
                <a:solidFill>
                  <a:schemeClr val="accent2"/>
                </a:solidFill>
                <a:latin typeface="Arial Narrow" pitchFamily="48" charset="0"/>
              </a:rPr>
              <a:t>(Most faulty behaviors can be </a:t>
            </a:r>
            <a:r>
              <a:rPr lang="en-US">
                <a:solidFill>
                  <a:srgbClr val="C70F05"/>
                </a:solidFill>
                <a:latin typeface="Arial Narrow" pitchFamily="48" charset="0"/>
              </a:rPr>
              <a:t>modeled as</a:t>
            </a:r>
            <a:r>
              <a:rPr lang="en-US" sz="2000">
                <a:solidFill>
                  <a:schemeClr val="accent2"/>
                </a:solidFill>
                <a:latin typeface="Arial Narrow" pitchFamily="48" charset="0"/>
              </a:rPr>
              <a:t> a fault action F over the normal action S. This is for specification purposes only)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a:xfrm>
            <a:off x="685800" y="0"/>
            <a:ext cx="7772400" cy="1143000"/>
          </a:xfrm>
        </p:spPr>
        <p:txBody>
          <a:bodyPr/>
          <a:lstStyle/>
          <a:p>
            <a:r>
              <a:rPr lang="en-US" b="1"/>
              <a:t>Fault</a:t>
            </a:r>
            <a:r>
              <a:rPr lang="en-US"/>
              <a:t>-</a:t>
            </a:r>
            <a:r>
              <a:rPr lang="en-US" b="1"/>
              <a:t>tolerance</a:t>
            </a:r>
            <a:endParaRPr lang="en-US"/>
          </a:p>
        </p:txBody>
      </p:sp>
      <p:sp>
        <p:nvSpPr>
          <p:cNvPr id="228355" name="Rectangle 3"/>
          <p:cNvSpPr>
            <a:spLocks noGrp="1" noChangeArrowheads="1"/>
          </p:cNvSpPr>
          <p:nvPr>
            <p:ph sz="half" idx="1"/>
          </p:nvPr>
        </p:nvSpPr>
        <p:spPr>
          <a:xfrm>
            <a:off x="762000" y="1295400"/>
            <a:ext cx="4419600" cy="4114800"/>
          </a:xfrm>
        </p:spPr>
        <p:txBody>
          <a:bodyPr/>
          <a:lstStyle/>
          <a:p>
            <a:pPr>
              <a:buFont typeface="Wingdings" pitchFamily="2" charset="2"/>
              <a:buNone/>
            </a:pPr>
            <a:r>
              <a:rPr lang="en-US" sz="2400" i="1">
                <a:solidFill>
                  <a:srgbClr val="C70F05"/>
                </a:solidFill>
                <a:latin typeface="Arial Narrow" pitchFamily="48" charset="0"/>
              </a:rPr>
              <a:t>F-intolerant  vs F-tolerant systems</a:t>
            </a:r>
            <a:endParaRPr lang="en-US" sz="2400" i="1">
              <a:latin typeface="Arial" charset="0"/>
            </a:endParaRPr>
          </a:p>
          <a:p>
            <a:pPr>
              <a:buFont typeface="Wingdings" pitchFamily="2" charset="2"/>
              <a:buNone/>
            </a:pPr>
            <a:endParaRPr lang="en-US" sz="1800">
              <a:latin typeface="Arial" charset="0"/>
            </a:endParaRPr>
          </a:p>
          <a:p>
            <a:pPr>
              <a:buFont typeface="Wingdings" pitchFamily="2" charset="2"/>
              <a:buNone/>
            </a:pPr>
            <a:r>
              <a:rPr lang="en-US" sz="2400">
                <a:latin typeface="Arial" charset="0"/>
              </a:rPr>
              <a:t>Four types of tolerance:</a:t>
            </a:r>
          </a:p>
          <a:p>
            <a:pPr>
              <a:buFont typeface="Wingdings" pitchFamily="2" charset="2"/>
              <a:buNone/>
            </a:pPr>
            <a:endParaRPr lang="en-US" sz="2400">
              <a:latin typeface="Arial" charset="0"/>
            </a:endParaRPr>
          </a:p>
          <a:p>
            <a:pPr>
              <a:buFont typeface="Wingdings" pitchFamily="2" charset="2"/>
              <a:buNone/>
            </a:pPr>
            <a:r>
              <a:rPr lang="en-US" sz="2400">
                <a:latin typeface="Arial" charset="0"/>
              </a:rPr>
              <a:t>	- Masking</a:t>
            </a:r>
          </a:p>
          <a:p>
            <a:pPr>
              <a:buFont typeface="Wingdings" pitchFamily="2" charset="2"/>
              <a:buNone/>
            </a:pPr>
            <a:r>
              <a:rPr lang="en-US" sz="2400">
                <a:latin typeface="Arial" charset="0"/>
              </a:rPr>
              <a:t>	- Non-masking</a:t>
            </a:r>
          </a:p>
          <a:p>
            <a:pPr>
              <a:buFont typeface="Wingdings" pitchFamily="2" charset="2"/>
              <a:buNone/>
            </a:pPr>
            <a:r>
              <a:rPr lang="en-US" sz="2400">
                <a:latin typeface="Arial" charset="0"/>
              </a:rPr>
              <a:t>	- Fail-safe </a:t>
            </a:r>
          </a:p>
          <a:p>
            <a:pPr>
              <a:buFont typeface="Wingdings" pitchFamily="2" charset="2"/>
              <a:buNone/>
            </a:pPr>
            <a:r>
              <a:rPr lang="en-US" sz="2400">
                <a:latin typeface="Arial" charset="0"/>
              </a:rPr>
              <a:t>	- Graceful degradation</a:t>
            </a:r>
            <a:endParaRPr lang="en-US" sz="2000"/>
          </a:p>
        </p:txBody>
      </p:sp>
      <p:sp>
        <p:nvSpPr>
          <p:cNvPr id="228359" name="Text Box 7"/>
          <p:cNvSpPr txBox="1">
            <a:spLocks noGrp="1" noChangeArrowheads="1"/>
          </p:cNvSpPr>
          <p:nvPr>
            <p:ph sz="half" idx="2"/>
          </p:nvPr>
        </p:nvSpPr>
        <p:spPr>
          <a:xfrm rot="16200000">
            <a:off x="4847432" y="1934368"/>
            <a:ext cx="4191000" cy="3979863"/>
          </a:xfrm>
          <a:noFill/>
          <a:ln/>
        </p:spPr>
        <p:txBody>
          <a:bodyPr/>
          <a:lstStyle/>
          <a:p>
            <a:pPr>
              <a:spcBef>
                <a:spcPct val="0"/>
              </a:spcBef>
              <a:buFontTx/>
              <a:buNone/>
            </a:pPr>
            <a:r>
              <a:rPr lang="en-US" sz="2400">
                <a:latin typeface="Times New Roman" pitchFamily="48" charset="0"/>
              </a:rPr>
              <a:t>               tolerances</a:t>
            </a:r>
          </a:p>
        </p:txBody>
      </p:sp>
      <p:sp>
        <p:nvSpPr>
          <p:cNvPr id="228356" name="Line 4"/>
          <p:cNvSpPr>
            <a:spLocks noChangeShapeType="1"/>
          </p:cNvSpPr>
          <p:nvPr/>
        </p:nvSpPr>
        <p:spPr bwMode="auto">
          <a:xfrm>
            <a:off x="5638800" y="2971800"/>
            <a:ext cx="2895600" cy="0"/>
          </a:xfrm>
          <a:prstGeom prst="line">
            <a:avLst/>
          </a:prstGeom>
          <a:noFill/>
          <a:ln w="57150">
            <a:solidFill>
              <a:schemeClr val="tx2"/>
            </a:solidFill>
            <a:round/>
            <a:headEnd/>
            <a:tailEnd type="triangle" w="med" len="med"/>
          </a:ln>
          <a:effectLst/>
        </p:spPr>
        <p:txBody>
          <a:bodyPr wrap="none" anchor="ctr"/>
          <a:lstStyle/>
          <a:p>
            <a:endParaRPr lang="en-US"/>
          </a:p>
        </p:txBody>
      </p:sp>
      <p:sp>
        <p:nvSpPr>
          <p:cNvPr id="228357" name="Line 5"/>
          <p:cNvSpPr>
            <a:spLocks noChangeShapeType="1"/>
          </p:cNvSpPr>
          <p:nvPr/>
        </p:nvSpPr>
        <p:spPr bwMode="auto">
          <a:xfrm>
            <a:off x="5638800" y="2971800"/>
            <a:ext cx="0" cy="2286000"/>
          </a:xfrm>
          <a:prstGeom prst="line">
            <a:avLst/>
          </a:prstGeom>
          <a:noFill/>
          <a:ln w="57150">
            <a:solidFill>
              <a:schemeClr val="tx2"/>
            </a:solidFill>
            <a:round/>
            <a:headEnd/>
            <a:tailEnd type="triangle" w="med" len="med"/>
          </a:ln>
          <a:effectLst/>
        </p:spPr>
        <p:txBody>
          <a:bodyPr wrap="none" anchor="ctr"/>
          <a:lstStyle/>
          <a:p>
            <a:endParaRPr lang="en-US"/>
          </a:p>
        </p:txBody>
      </p:sp>
      <p:sp>
        <p:nvSpPr>
          <p:cNvPr id="228358" name="Text Box 6"/>
          <p:cNvSpPr txBox="1">
            <a:spLocks noChangeArrowheads="1"/>
          </p:cNvSpPr>
          <p:nvPr/>
        </p:nvSpPr>
        <p:spPr bwMode="auto">
          <a:xfrm>
            <a:off x="6232525" y="2555875"/>
            <a:ext cx="860425" cy="457200"/>
          </a:xfrm>
          <a:prstGeom prst="rect">
            <a:avLst/>
          </a:prstGeom>
          <a:noFill/>
          <a:ln w="9525">
            <a:noFill/>
            <a:miter lim="800000"/>
            <a:headEnd/>
            <a:tailEnd/>
          </a:ln>
          <a:effectLst/>
        </p:spPr>
        <p:txBody>
          <a:bodyPr wrap="none">
            <a:spAutoFit/>
          </a:bodyPr>
          <a:lstStyle/>
          <a:p>
            <a:r>
              <a:rPr lang="en-US" b="0">
                <a:latin typeface="Times New Roman" pitchFamily="48" charset="0"/>
              </a:rPr>
              <a:t>faults</a:t>
            </a:r>
          </a:p>
        </p:txBody>
      </p:sp>
      <p:sp>
        <p:nvSpPr>
          <p:cNvPr id="228360" name="Rectangle 8"/>
          <p:cNvSpPr>
            <a:spLocks noChangeArrowheads="1"/>
          </p:cNvSpPr>
          <p:nvPr/>
        </p:nvSpPr>
        <p:spPr bwMode="auto">
          <a:xfrm>
            <a:off x="5715000" y="3048000"/>
            <a:ext cx="762000" cy="7620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28361" name="Rectangle 9"/>
          <p:cNvSpPr>
            <a:spLocks noChangeArrowheads="1"/>
          </p:cNvSpPr>
          <p:nvPr/>
        </p:nvSpPr>
        <p:spPr bwMode="auto">
          <a:xfrm>
            <a:off x="6553200" y="3048000"/>
            <a:ext cx="762000" cy="762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228362" name="Rectangle 10"/>
          <p:cNvSpPr>
            <a:spLocks noChangeArrowheads="1"/>
          </p:cNvSpPr>
          <p:nvPr/>
        </p:nvSpPr>
        <p:spPr bwMode="auto">
          <a:xfrm>
            <a:off x="7391400" y="3048000"/>
            <a:ext cx="762000" cy="762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228363" name="Rectangle 11"/>
          <p:cNvSpPr>
            <a:spLocks noChangeArrowheads="1"/>
          </p:cNvSpPr>
          <p:nvPr/>
        </p:nvSpPr>
        <p:spPr bwMode="auto">
          <a:xfrm>
            <a:off x="5715000" y="3886200"/>
            <a:ext cx="762000" cy="762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228364" name="Rectangle 12"/>
          <p:cNvSpPr>
            <a:spLocks noChangeArrowheads="1"/>
          </p:cNvSpPr>
          <p:nvPr/>
        </p:nvSpPr>
        <p:spPr bwMode="auto">
          <a:xfrm>
            <a:off x="6553200" y="3886200"/>
            <a:ext cx="762000" cy="762000"/>
          </a:xfrm>
          <a:prstGeom prst="rect">
            <a:avLst/>
          </a:prstGeom>
          <a:solidFill>
            <a:schemeClr val="hlink"/>
          </a:solidFill>
          <a:ln w="9525">
            <a:solidFill>
              <a:schemeClr val="tx1"/>
            </a:solidFill>
            <a:miter lim="800000"/>
            <a:headEnd/>
            <a:tailEnd/>
          </a:ln>
          <a:effectLst/>
        </p:spPr>
        <p:txBody>
          <a:bodyPr wrap="none" anchor="ctr"/>
          <a:lstStyle/>
          <a:p>
            <a:endParaRPr lang="en-US"/>
          </a:p>
        </p:txBody>
      </p:sp>
      <p:sp>
        <p:nvSpPr>
          <p:cNvPr id="228365" name="Rectangle 13"/>
          <p:cNvSpPr>
            <a:spLocks noChangeArrowheads="1"/>
          </p:cNvSpPr>
          <p:nvPr/>
        </p:nvSpPr>
        <p:spPr bwMode="auto">
          <a:xfrm>
            <a:off x="7391400" y="3886200"/>
            <a:ext cx="762000" cy="7620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228366" name="AutoShape 14"/>
          <p:cNvSpPr>
            <a:spLocks noChangeArrowheads="1"/>
          </p:cNvSpPr>
          <p:nvPr/>
        </p:nvSpPr>
        <p:spPr bwMode="auto">
          <a:xfrm>
            <a:off x="5943600" y="1219200"/>
            <a:ext cx="1524000" cy="990600"/>
          </a:xfrm>
          <a:prstGeom prst="wedgeRoundRectCallout">
            <a:avLst>
              <a:gd name="adj1" fmla="val -120625"/>
              <a:gd name="adj2" fmla="val -12981"/>
              <a:gd name="adj3" fmla="val 16667"/>
            </a:avLst>
          </a:prstGeom>
          <a:solidFill>
            <a:srgbClr val="FDFA00"/>
          </a:solidFill>
          <a:ln w="9525">
            <a:solidFill>
              <a:schemeClr val="tx1"/>
            </a:solidFill>
            <a:miter lim="800000"/>
            <a:headEnd/>
            <a:tailEnd/>
          </a:ln>
          <a:effectLst/>
        </p:spPr>
        <p:txBody>
          <a:bodyPr wrap="none" anchor="ctr"/>
          <a:lstStyle/>
          <a:p>
            <a:pPr algn="ctr"/>
            <a:r>
              <a:rPr lang="en-US" sz="1600" b="0">
                <a:latin typeface="Times New Roman" pitchFamily="48" charset="0"/>
              </a:rPr>
              <a:t>A system that</a:t>
            </a:r>
          </a:p>
          <a:p>
            <a:pPr algn="ctr"/>
            <a:r>
              <a:rPr lang="en-US" sz="1600" b="0">
                <a:latin typeface="Times New Roman" pitchFamily="48" charset="0"/>
              </a:rPr>
              <a:t>tolerates failure </a:t>
            </a:r>
          </a:p>
          <a:p>
            <a:pPr algn="ctr"/>
            <a:r>
              <a:rPr lang="en-US" sz="1600" b="0">
                <a:latin typeface="Times New Roman" pitchFamily="48" charset="0"/>
              </a:rPr>
              <a:t>of type F</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a:xfrm>
            <a:off x="685800" y="0"/>
            <a:ext cx="7772400" cy="1219200"/>
          </a:xfrm>
        </p:spPr>
        <p:txBody>
          <a:bodyPr/>
          <a:lstStyle/>
          <a:p>
            <a:r>
              <a:rPr lang="en-US" b="1"/>
              <a:t>Fault-tolerance</a:t>
            </a:r>
          </a:p>
        </p:txBody>
      </p:sp>
      <p:sp>
        <p:nvSpPr>
          <p:cNvPr id="229379" name="Rectangle 3"/>
          <p:cNvSpPr>
            <a:spLocks noGrp="1" noChangeArrowheads="1"/>
          </p:cNvSpPr>
          <p:nvPr>
            <p:ph sz="half" idx="1"/>
          </p:nvPr>
        </p:nvSpPr>
        <p:spPr>
          <a:xfrm>
            <a:off x="609600" y="1295400"/>
            <a:ext cx="4267200" cy="4114800"/>
          </a:xfrm>
        </p:spPr>
        <p:txBody>
          <a:bodyPr/>
          <a:lstStyle/>
          <a:p>
            <a:pPr>
              <a:lnSpc>
                <a:spcPct val="90000"/>
              </a:lnSpc>
              <a:buFont typeface="Wingdings" pitchFamily="2" charset="2"/>
              <a:buNone/>
            </a:pPr>
            <a:r>
              <a:rPr lang="en-US" sz="2400" i="1">
                <a:solidFill>
                  <a:srgbClr val="C70F05"/>
                </a:solidFill>
                <a:latin typeface="Arial Narrow" pitchFamily="48" charset="0"/>
              </a:rPr>
              <a:t>	</a:t>
            </a:r>
            <a:r>
              <a:rPr lang="en-US">
                <a:latin typeface="Arial Narrow" pitchFamily="48" charset="0"/>
              </a:rPr>
              <a:t>P is the </a:t>
            </a:r>
            <a:r>
              <a:rPr lang="en-US">
                <a:solidFill>
                  <a:srgbClr val="C70F05"/>
                </a:solidFill>
                <a:latin typeface="Arial Narrow" pitchFamily="48" charset="0"/>
              </a:rPr>
              <a:t>invariant </a:t>
            </a:r>
            <a:r>
              <a:rPr lang="en-US">
                <a:latin typeface="Arial Narrow" pitchFamily="48" charset="0"/>
              </a:rPr>
              <a:t>of the original fault-free system</a:t>
            </a:r>
          </a:p>
          <a:p>
            <a:pPr>
              <a:lnSpc>
                <a:spcPct val="90000"/>
              </a:lnSpc>
              <a:buFont typeface="Wingdings" pitchFamily="2" charset="2"/>
              <a:buNone/>
            </a:pPr>
            <a:endParaRPr lang="en-US">
              <a:latin typeface="Arial Narrow" pitchFamily="48" charset="0"/>
            </a:endParaRPr>
          </a:p>
          <a:p>
            <a:pPr>
              <a:lnSpc>
                <a:spcPct val="90000"/>
              </a:lnSpc>
              <a:buFont typeface="Wingdings" pitchFamily="2" charset="2"/>
              <a:buNone/>
            </a:pPr>
            <a:r>
              <a:rPr lang="en-US">
                <a:latin typeface="Arial Narrow" pitchFamily="48" charset="0"/>
              </a:rPr>
              <a:t>	Q represents the </a:t>
            </a:r>
            <a:r>
              <a:rPr lang="en-US">
                <a:solidFill>
                  <a:srgbClr val="C70F05"/>
                </a:solidFill>
                <a:latin typeface="Arial Narrow" pitchFamily="48" charset="0"/>
              </a:rPr>
              <a:t>worst possible behavior</a:t>
            </a:r>
            <a:r>
              <a:rPr lang="en-US">
                <a:latin typeface="Arial Narrow" pitchFamily="48" charset="0"/>
              </a:rPr>
              <a:t> of the</a:t>
            </a:r>
          </a:p>
          <a:p>
            <a:pPr>
              <a:lnSpc>
                <a:spcPct val="90000"/>
              </a:lnSpc>
              <a:buFont typeface="Wingdings" pitchFamily="2" charset="2"/>
              <a:buNone/>
            </a:pPr>
            <a:r>
              <a:rPr lang="en-US">
                <a:latin typeface="Arial Narrow" pitchFamily="48" charset="0"/>
              </a:rPr>
              <a:t>	system when failures occur.</a:t>
            </a:r>
          </a:p>
          <a:p>
            <a:pPr>
              <a:lnSpc>
                <a:spcPct val="90000"/>
              </a:lnSpc>
              <a:buFont typeface="Wingdings" pitchFamily="2" charset="2"/>
              <a:buNone/>
            </a:pPr>
            <a:r>
              <a:rPr lang="en-US">
                <a:latin typeface="Arial Narrow" pitchFamily="48" charset="0"/>
              </a:rPr>
              <a:t>	It is called the </a:t>
            </a:r>
            <a:r>
              <a:rPr lang="en-US">
                <a:solidFill>
                  <a:srgbClr val="C70F05"/>
                </a:solidFill>
                <a:latin typeface="Arial Narrow" pitchFamily="48" charset="0"/>
              </a:rPr>
              <a:t>fault span</a:t>
            </a:r>
            <a:r>
              <a:rPr lang="en-US">
                <a:latin typeface="Arial Narrow" pitchFamily="48" charset="0"/>
              </a:rPr>
              <a:t>.</a:t>
            </a:r>
          </a:p>
          <a:p>
            <a:pPr>
              <a:lnSpc>
                <a:spcPct val="90000"/>
              </a:lnSpc>
              <a:buFont typeface="Wingdings" pitchFamily="2" charset="2"/>
              <a:buNone/>
            </a:pPr>
            <a:endParaRPr lang="en-US">
              <a:latin typeface="Arial Narrow" pitchFamily="48" charset="0"/>
            </a:endParaRPr>
          </a:p>
          <a:p>
            <a:pPr>
              <a:lnSpc>
                <a:spcPct val="90000"/>
              </a:lnSpc>
              <a:buFont typeface="Wingdings" pitchFamily="2" charset="2"/>
              <a:buNone/>
            </a:pPr>
            <a:r>
              <a:rPr lang="en-US">
                <a:latin typeface="Arial Narrow" pitchFamily="48" charset="0"/>
              </a:rPr>
              <a:t>	Q is closed under S or F.</a:t>
            </a:r>
            <a:endParaRPr lang="en-US"/>
          </a:p>
        </p:txBody>
      </p:sp>
      <p:sp>
        <p:nvSpPr>
          <p:cNvPr id="229380" name="Oval 4"/>
          <p:cNvSpPr>
            <a:spLocks noChangeArrowheads="1"/>
          </p:cNvSpPr>
          <p:nvPr/>
        </p:nvSpPr>
        <p:spPr bwMode="auto">
          <a:xfrm>
            <a:off x="5486400" y="1676400"/>
            <a:ext cx="2971800" cy="3048000"/>
          </a:xfrm>
          <a:prstGeom prst="ellipse">
            <a:avLst/>
          </a:prstGeom>
          <a:solidFill>
            <a:srgbClr val="C70F05"/>
          </a:solidFill>
          <a:ln w="9525">
            <a:solidFill>
              <a:schemeClr val="tx1"/>
            </a:solidFill>
            <a:round/>
            <a:headEnd/>
            <a:tailEnd/>
          </a:ln>
          <a:effectLst/>
        </p:spPr>
        <p:txBody>
          <a:bodyPr wrap="none" anchor="ctr"/>
          <a:lstStyle/>
          <a:p>
            <a:pPr algn="ctr"/>
            <a:endParaRPr lang="en-US" b="0">
              <a:latin typeface="Times New Roman" pitchFamily="48" charset="0"/>
            </a:endParaRPr>
          </a:p>
        </p:txBody>
      </p:sp>
      <p:sp>
        <p:nvSpPr>
          <p:cNvPr id="229381" name="Oval 5"/>
          <p:cNvSpPr>
            <a:spLocks noChangeArrowheads="1"/>
          </p:cNvSpPr>
          <p:nvPr/>
        </p:nvSpPr>
        <p:spPr bwMode="auto">
          <a:xfrm>
            <a:off x="6172200" y="2667000"/>
            <a:ext cx="1676400" cy="1600200"/>
          </a:xfrm>
          <a:prstGeom prst="ellipse">
            <a:avLst/>
          </a:prstGeom>
          <a:solidFill>
            <a:srgbClr val="51FF91"/>
          </a:solidFill>
          <a:ln w="9525">
            <a:solidFill>
              <a:schemeClr val="tx1"/>
            </a:solidFill>
            <a:round/>
            <a:headEnd/>
            <a:tailEnd/>
          </a:ln>
          <a:effectLst/>
        </p:spPr>
        <p:txBody>
          <a:bodyPr wrap="none" anchor="ctr"/>
          <a:lstStyle/>
          <a:p>
            <a:pPr algn="ctr"/>
            <a:r>
              <a:rPr lang="en-US" b="0">
                <a:latin typeface="Times New Roman" pitchFamily="48" charset="0"/>
              </a:rPr>
              <a:t>P</a:t>
            </a:r>
          </a:p>
        </p:txBody>
      </p:sp>
      <p:sp>
        <p:nvSpPr>
          <p:cNvPr id="229382" name="Rectangle 6"/>
          <p:cNvSpPr>
            <a:spLocks noChangeArrowheads="1"/>
          </p:cNvSpPr>
          <p:nvPr/>
        </p:nvSpPr>
        <p:spPr bwMode="auto">
          <a:xfrm>
            <a:off x="6494463" y="1779588"/>
            <a:ext cx="184150" cy="457200"/>
          </a:xfrm>
          <a:prstGeom prst="rect">
            <a:avLst/>
          </a:prstGeom>
          <a:noFill/>
          <a:ln w="9525">
            <a:noFill/>
            <a:miter lim="800000"/>
            <a:headEnd/>
            <a:tailEnd/>
          </a:ln>
          <a:effectLst/>
        </p:spPr>
        <p:txBody>
          <a:bodyPr wrap="none">
            <a:spAutoFit/>
          </a:bodyPr>
          <a:lstStyle/>
          <a:p>
            <a:endParaRPr lang="en-US" b="0">
              <a:latin typeface="Times New Roman" pitchFamily="48" charset="0"/>
            </a:endParaRPr>
          </a:p>
        </p:txBody>
      </p:sp>
      <p:sp>
        <p:nvSpPr>
          <p:cNvPr id="229383" name="Text Box 7"/>
          <p:cNvSpPr txBox="1">
            <a:spLocks noChangeArrowheads="1"/>
          </p:cNvSpPr>
          <p:nvPr/>
        </p:nvSpPr>
        <p:spPr bwMode="auto">
          <a:xfrm>
            <a:off x="5943600" y="1981200"/>
            <a:ext cx="609600" cy="457200"/>
          </a:xfrm>
          <a:prstGeom prst="rect">
            <a:avLst/>
          </a:prstGeom>
          <a:noFill/>
          <a:ln w="9525">
            <a:noFill/>
            <a:miter lim="800000"/>
            <a:headEnd/>
            <a:tailEnd/>
          </a:ln>
          <a:effectLst/>
        </p:spPr>
        <p:txBody>
          <a:bodyPr>
            <a:spAutoFit/>
          </a:bodyPr>
          <a:lstStyle/>
          <a:p>
            <a:pPr>
              <a:spcBef>
                <a:spcPct val="50000"/>
              </a:spcBef>
            </a:pPr>
            <a:r>
              <a:rPr lang="en-US" b="0">
                <a:latin typeface="Times New Roman" pitchFamily="48" charset="0"/>
              </a:rPr>
              <a:t>Q</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a:xfrm>
            <a:off x="685800" y="0"/>
            <a:ext cx="7772400" cy="1143000"/>
          </a:xfrm>
        </p:spPr>
        <p:txBody>
          <a:bodyPr/>
          <a:lstStyle/>
          <a:p>
            <a:r>
              <a:rPr lang="en-US" b="1"/>
              <a:t>Fault-tolerance</a:t>
            </a:r>
            <a:endParaRPr lang="en-US"/>
          </a:p>
        </p:txBody>
      </p:sp>
      <p:sp>
        <p:nvSpPr>
          <p:cNvPr id="230403" name="Rectangle 3"/>
          <p:cNvSpPr>
            <a:spLocks noGrp="1" noChangeArrowheads="1"/>
          </p:cNvSpPr>
          <p:nvPr>
            <p:ph sz="half" idx="1"/>
          </p:nvPr>
        </p:nvSpPr>
        <p:spPr>
          <a:xfrm>
            <a:off x="304800" y="1295400"/>
            <a:ext cx="5410200" cy="4114800"/>
          </a:xfrm>
        </p:spPr>
        <p:txBody>
          <a:bodyPr/>
          <a:lstStyle/>
          <a:p>
            <a:pPr>
              <a:lnSpc>
                <a:spcPct val="125000"/>
              </a:lnSpc>
              <a:buFont typeface="Wingdings" pitchFamily="2" charset="2"/>
              <a:buNone/>
            </a:pPr>
            <a:r>
              <a:rPr lang="en-US" sz="2400" b="1" i="1">
                <a:solidFill>
                  <a:schemeClr val="accent2"/>
                </a:solidFill>
                <a:latin typeface="Arial" charset="0"/>
              </a:rPr>
              <a:t>Masking tolerance: P = Q</a:t>
            </a:r>
          </a:p>
          <a:p>
            <a:pPr>
              <a:lnSpc>
                <a:spcPct val="125000"/>
              </a:lnSpc>
              <a:buFont typeface="Wingdings" pitchFamily="2" charset="2"/>
              <a:buNone/>
            </a:pPr>
            <a:r>
              <a:rPr lang="en-US" sz="2400">
                <a:latin typeface="Arial" charset="0"/>
              </a:rPr>
              <a:t>(neither safety nor liveness is violated)</a:t>
            </a:r>
            <a:endParaRPr lang="en-US" sz="2400" i="1">
              <a:latin typeface="Arial" charset="0"/>
            </a:endParaRPr>
          </a:p>
          <a:p>
            <a:pPr>
              <a:lnSpc>
                <a:spcPct val="125000"/>
              </a:lnSpc>
              <a:buFont typeface="Wingdings" pitchFamily="2" charset="2"/>
              <a:buNone/>
            </a:pPr>
            <a:r>
              <a:rPr lang="en-US" sz="2400" i="1">
                <a:latin typeface="Arial" charset="0"/>
              </a:rPr>
              <a:t>	</a:t>
            </a:r>
          </a:p>
          <a:p>
            <a:pPr>
              <a:lnSpc>
                <a:spcPct val="125000"/>
              </a:lnSpc>
              <a:buFont typeface="Wingdings" pitchFamily="2" charset="2"/>
              <a:buNone/>
            </a:pPr>
            <a:r>
              <a:rPr lang="en-US" sz="2400" b="1" i="1">
                <a:solidFill>
                  <a:schemeClr val="accent2"/>
                </a:solidFill>
                <a:latin typeface="Arial" charset="0"/>
              </a:rPr>
              <a:t>Non-masking tolerance: </a:t>
            </a:r>
            <a:r>
              <a:rPr lang="en-US" sz="2400" b="1">
                <a:solidFill>
                  <a:schemeClr val="accent2"/>
                </a:solidFill>
                <a:latin typeface="Arial" charset="0"/>
              </a:rPr>
              <a:t>P </a:t>
            </a:r>
            <a:r>
              <a:rPr lang="en-US" sz="2400" b="1">
                <a:solidFill>
                  <a:schemeClr val="accent2"/>
                </a:solidFill>
                <a:latin typeface="Arial" charset="0"/>
                <a:sym typeface="Symbol" pitchFamily="48" charset="2"/>
              </a:rPr>
              <a:t></a:t>
            </a:r>
            <a:r>
              <a:rPr lang="en-US" sz="2400" b="1">
                <a:solidFill>
                  <a:schemeClr val="accent2"/>
                </a:solidFill>
                <a:latin typeface="Arial" charset="0"/>
              </a:rPr>
              <a:t> Q</a:t>
            </a:r>
          </a:p>
          <a:p>
            <a:pPr>
              <a:lnSpc>
                <a:spcPct val="125000"/>
              </a:lnSpc>
              <a:buFont typeface="Wingdings" pitchFamily="2" charset="2"/>
              <a:buNone/>
            </a:pPr>
            <a:r>
              <a:rPr lang="en-US" sz="2400">
                <a:latin typeface="Arial" charset="0"/>
              </a:rPr>
              <a:t>(safety property may be </a:t>
            </a:r>
            <a:r>
              <a:rPr lang="en-US" sz="2400" b="1" i="1">
                <a:solidFill>
                  <a:srgbClr val="C70F05"/>
                </a:solidFill>
                <a:latin typeface="Arial" charset="0"/>
              </a:rPr>
              <a:t>temporarily</a:t>
            </a:r>
          </a:p>
          <a:p>
            <a:pPr>
              <a:lnSpc>
                <a:spcPct val="125000"/>
              </a:lnSpc>
              <a:buFont typeface="Wingdings" pitchFamily="2" charset="2"/>
              <a:buNone/>
            </a:pPr>
            <a:r>
              <a:rPr lang="en-US" sz="2400">
                <a:latin typeface="Arial" charset="0"/>
              </a:rPr>
              <a:t>violated, but not liveness). Eventually</a:t>
            </a:r>
          </a:p>
          <a:p>
            <a:pPr>
              <a:lnSpc>
                <a:spcPct val="125000"/>
              </a:lnSpc>
              <a:buFont typeface="Wingdings" pitchFamily="2" charset="2"/>
              <a:buNone/>
            </a:pPr>
            <a:r>
              <a:rPr lang="en-US" sz="2400">
                <a:latin typeface="Arial" charset="0"/>
              </a:rPr>
              <a:t>safety property is restored</a:t>
            </a:r>
            <a:endParaRPr lang="en-US" sz="2000">
              <a:latin typeface="Arial" charset="0"/>
            </a:endParaRPr>
          </a:p>
        </p:txBody>
      </p:sp>
      <p:sp>
        <p:nvSpPr>
          <p:cNvPr id="230404" name="Oval 4"/>
          <p:cNvSpPr>
            <a:spLocks noChangeArrowheads="1"/>
          </p:cNvSpPr>
          <p:nvPr/>
        </p:nvSpPr>
        <p:spPr bwMode="auto">
          <a:xfrm>
            <a:off x="5791200" y="2057400"/>
            <a:ext cx="2971800" cy="3048000"/>
          </a:xfrm>
          <a:prstGeom prst="ellipse">
            <a:avLst/>
          </a:prstGeom>
          <a:solidFill>
            <a:srgbClr val="C70F05"/>
          </a:solidFill>
          <a:ln w="9525">
            <a:solidFill>
              <a:schemeClr val="tx1"/>
            </a:solidFill>
            <a:round/>
            <a:headEnd/>
            <a:tailEnd/>
          </a:ln>
          <a:effectLst/>
        </p:spPr>
        <p:txBody>
          <a:bodyPr wrap="none" anchor="ctr"/>
          <a:lstStyle/>
          <a:p>
            <a:pPr algn="ctr"/>
            <a:endParaRPr lang="en-US" b="0">
              <a:latin typeface="Times New Roman" pitchFamily="48" charset="0"/>
            </a:endParaRPr>
          </a:p>
        </p:txBody>
      </p:sp>
      <p:sp>
        <p:nvSpPr>
          <p:cNvPr id="230405" name="Oval 5"/>
          <p:cNvSpPr>
            <a:spLocks noChangeArrowheads="1"/>
          </p:cNvSpPr>
          <p:nvPr/>
        </p:nvSpPr>
        <p:spPr bwMode="auto">
          <a:xfrm>
            <a:off x="6477000" y="3048000"/>
            <a:ext cx="1676400" cy="1600200"/>
          </a:xfrm>
          <a:prstGeom prst="ellipse">
            <a:avLst/>
          </a:prstGeom>
          <a:solidFill>
            <a:srgbClr val="51FF91"/>
          </a:solidFill>
          <a:ln w="9525">
            <a:solidFill>
              <a:schemeClr val="tx1"/>
            </a:solidFill>
            <a:round/>
            <a:headEnd/>
            <a:tailEnd/>
          </a:ln>
          <a:effectLst/>
        </p:spPr>
        <p:txBody>
          <a:bodyPr wrap="none" anchor="ctr"/>
          <a:lstStyle/>
          <a:p>
            <a:pPr algn="ctr"/>
            <a:r>
              <a:rPr lang="en-US" b="0">
                <a:latin typeface="Times New Roman" pitchFamily="48" charset="0"/>
              </a:rPr>
              <a:t>P</a:t>
            </a:r>
          </a:p>
        </p:txBody>
      </p:sp>
      <p:sp>
        <p:nvSpPr>
          <p:cNvPr id="230406" name="Rectangle 6"/>
          <p:cNvSpPr>
            <a:spLocks noChangeArrowheads="1"/>
          </p:cNvSpPr>
          <p:nvPr/>
        </p:nvSpPr>
        <p:spPr bwMode="auto">
          <a:xfrm>
            <a:off x="6799263" y="2160588"/>
            <a:ext cx="184150" cy="457200"/>
          </a:xfrm>
          <a:prstGeom prst="rect">
            <a:avLst/>
          </a:prstGeom>
          <a:noFill/>
          <a:ln w="9525">
            <a:noFill/>
            <a:miter lim="800000"/>
            <a:headEnd/>
            <a:tailEnd/>
          </a:ln>
          <a:effectLst/>
        </p:spPr>
        <p:txBody>
          <a:bodyPr wrap="none">
            <a:spAutoFit/>
          </a:bodyPr>
          <a:lstStyle/>
          <a:p>
            <a:endParaRPr lang="en-US" b="0">
              <a:latin typeface="Times New Roman" pitchFamily="48" charset="0"/>
            </a:endParaRPr>
          </a:p>
        </p:txBody>
      </p:sp>
      <p:sp>
        <p:nvSpPr>
          <p:cNvPr id="230407" name="Text Box 7"/>
          <p:cNvSpPr txBox="1">
            <a:spLocks noChangeArrowheads="1"/>
          </p:cNvSpPr>
          <p:nvPr/>
        </p:nvSpPr>
        <p:spPr bwMode="auto">
          <a:xfrm>
            <a:off x="6248400" y="2362200"/>
            <a:ext cx="609600" cy="457200"/>
          </a:xfrm>
          <a:prstGeom prst="rect">
            <a:avLst/>
          </a:prstGeom>
          <a:noFill/>
          <a:ln w="9525">
            <a:noFill/>
            <a:miter lim="800000"/>
            <a:headEnd/>
            <a:tailEnd/>
          </a:ln>
          <a:effectLst/>
        </p:spPr>
        <p:txBody>
          <a:bodyPr>
            <a:spAutoFit/>
          </a:bodyPr>
          <a:lstStyle/>
          <a:p>
            <a:pPr>
              <a:spcBef>
                <a:spcPct val="50000"/>
              </a:spcBef>
            </a:pPr>
            <a:r>
              <a:rPr lang="en-US" b="0">
                <a:latin typeface="Times New Roman" pitchFamily="48" charset="0"/>
              </a:rPr>
              <a:t>Q</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685800" y="0"/>
            <a:ext cx="7772400" cy="1143000"/>
          </a:xfrm>
        </p:spPr>
        <p:txBody>
          <a:bodyPr/>
          <a:lstStyle/>
          <a:p>
            <a:r>
              <a:rPr lang="en-US" b="1"/>
              <a:t>Classifying fault-tolerance</a:t>
            </a:r>
            <a:endParaRPr lang="en-US"/>
          </a:p>
        </p:txBody>
      </p:sp>
      <p:sp>
        <p:nvSpPr>
          <p:cNvPr id="231427" name="Rectangle 3"/>
          <p:cNvSpPr>
            <a:spLocks noChangeArrowheads="1"/>
          </p:cNvSpPr>
          <p:nvPr/>
        </p:nvSpPr>
        <p:spPr bwMode="auto">
          <a:xfrm>
            <a:off x="609600" y="1447800"/>
            <a:ext cx="7848600" cy="1187450"/>
          </a:xfrm>
          <a:prstGeom prst="rect">
            <a:avLst/>
          </a:prstGeom>
          <a:noFill/>
          <a:ln w="9525">
            <a:noFill/>
            <a:miter lim="800000"/>
            <a:headEnd/>
            <a:tailEnd/>
          </a:ln>
          <a:effectLst/>
        </p:spPr>
        <p:txBody>
          <a:bodyPr>
            <a:spAutoFit/>
          </a:bodyPr>
          <a:lstStyle/>
          <a:p>
            <a:r>
              <a:rPr lang="en-US">
                <a:solidFill>
                  <a:srgbClr val="C70F05"/>
                </a:solidFill>
                <a:latin typeface="Arial Narrow" pitchFamily="48" charset="0"/>
              </a:rPr>
              <a:t>Masking tolerance</a:t>
            </a:r>
            <a:r>
              <a:rPr lang="en-US" b="0">
                <a:latin typeface="Arial Narrow" pitchFamily="48" charset="0"/>
              </a:rPr>
              <a:t>. </a:t>
            </a:r>
          </a:p>
          <a:p>
            <a:r>
              <a:rPr lang="en-US" b="0">
                <a:latin typeface="Arial Narrow" pitchFamily="48" charset="0"/>
              </a:rPr>
              <a:t>Application runs as it is. The failure does not have a visible impact. All properties (both liveness  &amp; safety) continue to hold.</a:t>
            </a:r>
            <a:endParaRPr lang="en-US" b="0">
              <a:latin typeface="Times New Roman" pitchFamily="48" charset="0"/>
            </a:endParaRPr>
          </a:p>
        </p:txBody>
      </p:sp>
      <p:sp>
        <p:nvSpPr>
          <p:cNvPr id="231428" name="Rectangle 4"/>
          <p:cNvSpPr>
            <a:spLocks noChangeArrowheads="1"/>
          </p:cNvSpPr>
          <p:nvPr/>
        </p:nvSpPr>
        <p:spPr bwMode="auto">
          <a:xfrm>
            <a:off x="609600" y="2971800"/>
            <a:ext cx="8077200" cy="3013075"/>
          </a:xfrm>
          <a:prstGeom prst="rect">
            <a:avLst/>
          </a:prstGeom>
          <a:noFill/>
          <a:ln w="9525">
            <a:noFill/>
            <a:miter lim="800000"/>
            <a:headEnd/>
            <a:tailEnd/>
          </a:ln>
          <a:effectLst/>
        </p:spPr>
        <p:txBody>
          <a:bodyPr>
            <a:spAutoFit/>
          </a:bodyPr>
          <a:lstStyle/>
          <a:p>
            <a:r>
              <a:rPr lang="en-US">
                <a:solidFill>
                  <a:srgbClr val="C70F05"/>
                </a:solidFill>
                <a:latin typeface="Arial Narrow" pitchFamily="48" charset="0"/>
              </a:rPr>
              <a:t>Non-masking tolerance</a:t>
            </a:r>
            <a:r>
              <a:rPr lang="en-US" b="0">
                <a:latin typeface="Times New Roman" pitchFamily="48" charset="0"/>
              </a:rPr>
              <a:t>. </a:t>
            </a:r>
          </a:p>
          <a:p>
            <a:r>
              <a:rPr lang="en-US" b="0">
                <a:latin typeface="Arial Narrow" pitchFamily="48" charset="0"/>
              </a:rPr>
              <a:t>Safety property is </a:t>
            </a:r>
            <a:r>
              <a:rPr lang="en-US" b="0" i="1">
                <a:solidFill>
                  <a:schemeClr val="accent2"/>
                </a:solidFill>
                <a:latin typeface="Arial Narrow" pitchFamily="48" charset="0"/>
              </a:rPr>
              <a:t>temporarily affected</a:t>
            </a:r>
            <a:r>
              <a:rPr lang="en-US" b="0">
                <a:latin typeface="Arial Narrow" pitchFamily="48" charset="0"/>
              </a:rPr>
              <a:t>, but not liveness. </a:t>
            </a:r>
          </a:p>
          <a:p>
            <a:endParaRPr lang="en-US" b="0">
              <a:latin typeface="Arial Narrow" pitchFamily="48" charset="0"/>
            </a:endParaRPr>
          </a:p>
          <a:p>
            <a:r>
              <a:rPr lang="en-US">
                <a:solidFill>
                  <a:schemeClr val="accent2"/>
                </a:solidFill>
                <a:latin typeface="Arial Narrow" pitchFamily="48" charset="0"/>
              </a:rPr>
              <a:t>Example</a:t>
            </a:r>
            <a:r>
              <a:rPr lang="en-US" b="0">
                <a:latin typeface="Arial Narrow" pitchFamily="48" charset="0"/>
              </a:rPr>
              <a:t> </a:t>
            </a:r>
            <a:r>
              <a:rPr lang="en-US">
                <a:solidFill>
                  <a:schemeClr val="accent2"/>
                </a:solidFill>
                <a:latin typeface="Arial Narrow" pitchFamily="48" charset="0"/>
              </a:rPr>
              <a:t>1</a:t>
            </a:r>
            <a:r>
              <a:rPr lang="en-US" b="0">
                <a:latin typeface="Arial Narrow" pitchFamily="48" charset="0"/>
              </a:rPr>
              <a:t>. Clocks lose synchronization, but recover soon thereafter.</a:t>
            </a:r>
          </a:p>
          <a:p>
            <a:r>
              <a:rPr lang="en-US">
                <a:solidFill>
                  <a:schemeClr val="accent2"/>
                </a:solidFill>
                <a:latin typeface="Arial Narrow" pitchFamily="48" charset="0"/>
              </a:rPr>
              <a:t>Example 2</a:t>
            </a:r>
            <a:r>
              <a:rPr lang="en-US" b="0">
                <a:latin typeface="Arial Narrow" pitchFamily="48" charset="0"/>
              </a:rPr>
              <a:t>. Multiple processes temporarily enter their critical sections, but thereafter, the normal behavior is restored.</a:t>
            </a:r>
          </a:p>
          <a:p>
            <a:endParaRPr lang="en-US" b="0">
              <a:latin typeface="Arial Narrow" pitchFamily="48" charset="0"/>
            </a:endParaRPr>
          </a:p>
          <a:p>
            <a:r>
              <a:rPr lang="en-US" b="0" i="1">
                <a:solidFill>
                  <a:srgbClr val="C70F05"/>
                </a:solidFill>
                <a:latin typeface="Arial Narrow" pitchFamily="48" charset="0"/>
              </a:rPr>
              <a:t>Backward error-recovery</a:t>
            </a:r>
            <a:r>
              <a:rPr lang="en-US" b="0">
                <a:latin typeface="Arial Narrow" pitchFamily="48" charset="0"/>
              </a:rPr>
              <a:t> vs. </a:t>
            </a:r>
            <a:r>
              <a:rPr lang="en-US" b="0" i="1">
                <a:solidFill>
                  <a:srgbClr val="C70F05"/>
                </a:solidFill>
                <a:latin typeface="Arial Narrow" pitchFamily="48" charset="0"/>
              </a:rPr>
              <a:t>forward error-recovery</a:t>
            </a:r>
            <a:endParaRPr lang="en-US" b="0">
              <a:latin typeface="Arial Narrow" pitchFamily="4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685800" y="76200"/>
            <a:ext cx="7772400" cy="1143000"/>
          </a:xfrm>
        </p:spPr>
        <p:txBody>
          <a:bodyPr/>
          <a:lstStyle/>
          <a:p>
            <a:r>
              <a:rPr lang="en-US" sz="4000" b="1"/>
              <a:t>Backward vs. forward error recovery</a:t>
            </a:r>
            <a:endParaRPr lang="en-US" sz="4000"/>
          </a:p>
        </p:txBody>
      </p:sp>
      <p:sp>
        <p:nvSpPr>
          <p:cNvPr id="232451" name="Rectangle 3"/>
          <p:cNvSpPr>
            <a:spLocks noChangeArrowheads="1"/>
          </p:cNvSpPr>
          <p:nvPr/>
        </p:nvSpPr>
        <p:spPr bwMode="auto">
          <a:xfrm>
            <a:off x="914400" y="1219200"/>
            <a:ext cx="6767513" cy="1552575"/>
          </a:xfrm>
          <a:prstGeom prst="rect">
            <a:avLst/>
          </a:prstGeom>
          <a:noFill/>
          <a:ln w="9525">
            <a:noFill/>
            <a:miter lim="800000"/>
            <a:headEnd/>
            <a:tailEnd/>
          </a:ln>
          <a:effectLst/>
        </p:spPr>
        <p:txBody>
          <a:bodyPr>
            <a:spAutoFit/>
          </a:bodyPr>
          <a:lstStyle/>
          <a:p>
            <a:r>
              <a:rPr lang="en-US" b="0" i="1">
                <a:solidFill>
                  <a:srgbClr val="C70F05"/>
                </a:solidFill>
                <a:latin typeface="Arial Narrow" pitchFamily="48" charset="0"/>
              </a:rPr>
              <a:t>Backward error recovery</a:t>
            </a:r>
            <a:endParaRPr lang="en-US" b="0">
              <a:latin typeface="Times New Roman" pitchFamily="48" charset="0"/>
            </a:endParaRPr>
          </a:p>
          <a:p>
            <a:r>
              <a:rPr lang="en-US" b="0">
                <a:latin typeface="Arial Narrow" pitchFamily="48" charset="0"/>
              </a:rPr>
              <a:t>When safety property is violated, the computation </a:t>
            </a:r>
            <a:r>
              <a:rPr lang="en-US">
                <a:solidFill>
                  <a:schemeClr val="accent2"/>
                </a:solidFill>
                <a:latin typeface="Arial Narrow" pitchFamily="48" charset="0"/>
              </a:rPr>
              <a:t>rolls back</a:t>
            </a:r>
            <a:r>
              <a:rPr lang="en-US" b="0">
                <a:latin typeface="Arial Narrow" pitchFamily="48" charset="0"/>
              </a:rPr>
              <a:t> and resumes from a previous correct state.</a:t>
            </a:r>
          </a:p>
          <a:p>
            <a:endParaRPr lang="en-US" b="0">
              <a:latin typeface="Times New Roman" pitchFamily="48" charset="0"/>
            </a:endParaRPr>
          </a:p>
        </p:txBody>
      </p:sp>
      <p:sp>
        <p:nvSpPr>
          <p:cNvPr id="232452" name="Line 4"/>
          <p:cNvSpPr>
            <a:spLocks noChangeShapeType="1"/>
          </p:cNvSpPr>
          <p:nvPr/>
        </p:nvSpPr>
        <p:spPr bwMode="auto">
          <a:xfrm>
            <a:off x="990600" y="3276600"/>
            <a:ext cx="5943600" cy="0"/>
          </a:xfrm>
          <a:prstGeom prst="line">
            <a:avLst/>
          </a:prstGeom>
          <a:noFill/>
          <a:ln w="38100">
            <a:solidFill>
              <a:srgbClr val="BD0797"/>
            </a:solidFill>
            <a:round/>
            <a:headEnd/>
            <a:tailEnd type="triangle" w="med" len="med"/>
          </a:ln>
          <a:effectLst/>
        </p:spPr>
        <p:txBody>
          <a:bodyPr wrap="none" anchor="ctr"/>
          <a:lstStyle/>
          <a:p>
            <a:endParaRPr lang="en-US"/>
          </a:p>
        </p:txBody>
      </p:sp>
      <p:sp>
        <p:nvSpPr>
          <p:cNvPr id="232453" name="Text Box 5"/>
          <p:cNvSpPr txBox="1">
            <a:spLocks noChangeArrowheads="1"/>
          </p:cNvSpPr>
          <p:nvPr/>
        </p:nvSpPr>
        <p:spPr bwMode="auto">
          <a:xfrm>
            <a:off x="7146925" y="3013075"/>
            <a:ext cx="735013" cy="466725"/>
          </a:xfrm>
          <a:prstGeom prst="rect">
            <a:avLst/>
          </a:prstGeom>
          <a:noFill/>
          <a:ln w="9525">
            <a:solidFill>
              <a:srgbClr val="BD0797"/>
            </a:solidFill>
            <a:miter lim="800000"/>
            <a:headEnd/>
            <a:tailEnd/>
          </a:ln>
          <a:effectLst/>
        </p:spPr>
        <p:txBody>
          <a:bodyPr wrap="none">
            <a:spAutoFit/>
          </a:bodyPr>
          <a:lstStyle/>
          <a:p>
            <a:r>
              <a:rPr lang="en-US" b="0">
                <a:latin typeface="Times New Roman" pitchFamily="48" charset="0"/>
              </a:rPr>
              <a:t>time</a:t>
            </a:r>
          </a:p>
        </p:txBody>
      </p:sp>
      <p:sp>
        <p:nvSpPr>
          <p:cNvPr id="232454" name="AutoShape 6"/>
          <p:cNvSpPr>
            <a:spLocks noChangeArrowheads="1"/>
          </p:cNvSpPr>
          <p:nvPr/>
        </p:nvSpPr>
        <p:spPr bwMode="auto">
          <a:xfrm rot="-16035916">
            <a:off x="3505200" y="2743200"/>
            <a:ext cx="685800" cy="1752600"/>
          </a:xfrm>
          <a:prstGeom prst="curvedLeftArrow">
            <a:avLst>
              <a:gd name="adj1" fmla="val 51111"/>
              <a:gd name="adj2" fmla="val 102222"/>
              <a:gd name="adj3" fmla="val 36005"/>
            </a:avLst>
          </a:prstGeom>
          <a:solidFill>
            <a:schemeClr val="accent1"/>
          </a:solidFill>
          <a:ln w="9525">
            <a:solidFill>
              <a:srgbClr val="BD0797"/>
            </a:solidFill>
            <a:miter lim="800000"/>
            <a:headEnd/>
            <a:tailEnd/>
          </a:ln>
          <a:effectLst/>
        </p:spPr>
        <p:txBody>
          <a:bodyPr wrap="none" anchor="ctr"/>
          <a:lstStyle/>
          <a:p>
            <a:endParaRPr lang="en-US"/>
          </a:p>
        </p:txBody>
      </p:sp>
      <p:sp>
        <p:nvSpPr>
          <p:cNvPr id="232455" name="AutoShape 7"/>
          <p:cNvSpPr>
            <a:spLocks noChangeArrowheads="1"/>
          </p:cNvSpPr>
          <p:nvPr/>
        </p:nvSpPr>
        <p:spPr bwMode="auto">
          <a:xfrm>
            <a:off x="4343400" y="3048000"/>
            <a:ext cx="609600" cy="533400"/>
          </a:xfrm>
          <a:prstGeom prst="irregularSeal2">
            <a:avLst/>
          </a:prstGeom>
          <a:solidFill>
            <a:srgbClr val="C70F05"/>
          </a:solidFill>
          <a:ln w="9525">
            <a:solidFill>
              <a:srgbClr val="BD0797"/>
            </a:solidFill>
            <a:miter lim="800000"/>
            <a:headEnd/>
            <a:tailEnd/>
          </a:ln>
          <a:effectLst/>
        </p:spPr>
        <p:txBody>
          <a:bodyPr wrap="none" anchor="ctr"/>
          <a:lstStyle/>
          <a:p>
            <a:endParaRPr lang="en-US"/>
          </a:p>
        </p:txBody>
      </p:sp>
      <p:sp>
        <p:nvSpPr>
          <p:cNvPr id="232456" name="Text Box 8"/>
          <p:cNvSpPr txBox="1">
            <a:spLocks noChangeArrowheads="1"/>
          </p:cNvSpPr>
          <p:nvPr/>
        </p:nvSpPr>
        <p:spPr bwMode="auto">
          <a:xfrm>
            <a:off x="3581400" y="4114800"/>
            <a:ext cx="1046163" cy="457200"/>
          </a:xfrm>
          <a:prstGeom prst="rect">
            <a:avLst/>
          </a:prstGeom>
          <a:noFill/>
          <a:ln w="9525">
            <a:noFill/>
            <a:miter lim="800000"/>
            <a:headEnd/>
            <a:tailEnd/>
          </a:ln>
          <a:effectLst/>
        </p:spPr>
        <p:txBody>
          <a:bodyPr wrap="none">
            <a:spAutoFit/>
          </a:bodyPr>
          <a:lstStyle/>
          <a:p>
            <a:r>
              <a:rPr lang="en-US" b="0">
                <a:latin typeface="Arial Narrow" pitchFamily="48" charset="0"/>
              </a:rPr>
              <a:t>rollback</a:t>
            </a:r>
            <a:endParaRPr lang="en-US" b="0">
              <a:latin typeface="Times New Roman" pitchFamily="48" charset="0"/>
            </a:endParaRPr>
          </a:p>
        </p:txBody>
      </p:sp>
      <p:sp>
        <p:nvSpPr>
          <p:cNvPr id="232457" name="Rectangle 9"/>
          <p:cNvSpPr>
            <a:spLocks noChangeArrowheads="1"/>
          </p:cNvSpPr>
          <p:nvPr/>
        </p:nvSpPr>
        <p:spPr bwMode="auto">
          <a:xfrm>
            <a:off x="1066800" y="4572000"/>
            <a:ext cx="7227888" cy="1552575"/>
          </a:xfrm>
          <a:prstGeom prst="rect">
            <a:avLst/>
          </a:prstGeom>
          <a:noFill/>
          <a:ln w="9525">
            <a:noFill/>
            <a:miter lim="800000"/>
            <a:headEnd/>
            <a:tailEnd/>
          </a:ln>
          <a:effectLst/>
        </p:spPr>
        <p:txBody>
          <a:bodyPr>
            <a:spAutoFit/>
          </a:bodyPr>
          <a:lstStyle/>
          <a:p>
            <a:r>
              <a:rPr lang="en-US" b="0" i="1">
                <a:solidFill>
                  <a:srgbClr val="C70F05"/>
                </a:solidFill>
                <a:latin typeface="Arial Narrow" pitchFamily="48" charset="0"/>
              </a:rPr>
              <a:t>Forward error recovery</a:t>
            </a:r>
            <a:endParaRPr lang="en-US" b="0">
              <a:latin typeface="Times New Roman" pitchFamily="48" charset="0"/>
            </a:endParaRPr>
          </a:p>
          <a:p>
            <a:r>
              <a:rPr lang="en-US" b="0">
                <a:latin typeface="Arial Narrow" pitchFamily="48" charset="0"/>
              </a:rPr>
              <a:t>Computation does not care about getting the history right, but moves on, as long as eventually the safety property is restored.</a:t>
            </a:r>
          </a:p>
          <a:p>
            <a:r>
              <a:rPr lang="en-US" b="0">
                <a:latin typeface="Arial Narrow" pitchFamily="48" charset="0"/>
              </a:rPr>
              <a:t>True for </a:t>
            </a:r>
            <a:r>
              <a:rPr lang="en-US" b="0">
                <a:solidFill>
                  <a:srgbClr val="C70F05"/>
                </a:solidFill>
                <a:latin typeface="Arial Narrow" pitchFamily="48" charset="0"/>
              </a:rPr>
              <a:t>self-stabilizing systems</a:t>
            </a:r>
            <a:r>
              <a:rPr lang="en-US" b="0">
                <a:latin typeface="Arial Narrow" pitchFamily="48"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685800" y="0"/>
            <a:ext cx="7772400" cy="1143000"/>
          </a:xfrm>
        </p:spPr>
        <p:txBody>
          <a:bodyPr/>
          <a:lstStyle/>
          <a:p>
            <a:r>
              <a:rPr lang="en-US" b="1"/>
              <a:t>Classifying fault-tolerance</a:t>
            </a:r>
            <a:endParaRPr lang="en-US"/>
          </a:p>
        </p:txBody>
      </p:sp>
      <p:sp>
        <p:nvSpPr>
          <p:cNvPr id="233475" name="Rectangle 3"/>
          <p:cNvSpPr>
            <a:spLocks noChangeArrowheads="1"/>
          </p:cNvSpPr>
          <p:nvPr/>
        </p:nvSpPr>
        <p:spPr bwMode="auto">
          <a:xfrm>
            <a:off x="609600" y="1219200"/>
            <a:ext cx="7848600" cy="2282825"/>
          </a:xfrm>
          <a:prstGeom prst="rect">
            <a:avLst/>
          </a:prstGeom>
          <a:noFill/>
          <a:ln w="9525">
            <a:noFill/>
            <a:miter lim="800000"/>
            <a:headEnd/>
            <a:tailEnd/>
          </a:ln>
          <a:effectLst/>
        </p:spPr>
        <p:txBody>
          <a:bodyPr>
            <a:spAutoFit/>
          </a:bodyPr>
          <a:lstStyle/>
          <a:p>
            <a:r>
              <a:rPr lang="en-US">
                <a:solidFill>
                  <a:srgbClr val="C70F05"/>
                </a:solidFill>
                <a:latin typeface="Arial Narrow" pitchFamily="48" charset="0"/>
              </a:rPr>
              <a:t>Fail-safe tolerance</a:t>
            </a:r>
            <a:r>
              <a:rPr lang="en-US" b="0">
                <a:latin typeface="Arial Narrow" pitchFamily="48" charset="0"/>
              </a:rPr>
              <a:t> </a:t>
            </a:r>
          </a:p>
          <a:p>
            <a:r>
              <a:rPr lang="en-US" b="0">
                <a:latin typeface="Arial Narrow" pitchFamily="48" charset="0"/>
              </a:rPr>
              <a:t>Given safety predicate is preserved, but liveness may be affected</a:t>
            </a:r>
          </a:p>
          <a:p>
            <a:endParaRPr lang="en-US" b="0">
              <a:latin typeface="Arial Narrow" pitchFamily="48" charset="0"/>
            </a:endParaRPr>
          </a:p>
          <a:p>
            <a:r>
              <a:rPr lang="en-US">
                <a:solidFill>
                  <a:schemeClr val="accent2"/>
                </a:solidFill>
                <a:latin typeface="Arial Narrow" pitchFamily="48" charset="0"/>
              </a:rPr>
              <a:t>Example</a:t>
            </a:r>
            <a:r>
              <a:rPr lang="en-US" b="0">
                <a:solidFill>
                  <a:schemeClr val="accent2"/>
                </a:solidFill>
                <a:latin typeface="Arial Narrow" pitchFamily="48" charset="0"/>
              </a:rPr>
              <a:t>. Due to failure, no process can enter its critical section for an indefinite period. In a traffic crossing, failure changes the traffic in both directions to red.</a:t>
            </a:r>
          </a:p>
        </p:txBody>
      </p:sp>
      <p:sp>
        <p:nvSpPr>
          <p:cNvPr id="233476" name="Rectangle 4"/>
          <p:cNvSpPr>
            <a:spLocks noChangeArrowheads="1"/>
          </p:cNvSpPr>
          <p:nvPr/>
        </p:nvSpPr>
        <p:spPr bwMode="auto">
          <a:xfrm>
            <a:off x="609600" y="3352800"/>
            <a:ext cx="8077200" cy="3013075"/>
          </a:xfrm>
          <a:prstGeom prst="rect">
            <a:avLst/>
          </a:prstGeom>
          <a:noFill/>
          <a:ln w="9525">
            <a:noFill/>
            <a:miter lim="800000"/>
            <a:headEnd/>
            <a:tailEnd/>
          </a:ln>
          <a:effectLst/>
        </p:spPr>
        <p:txBody>
          <a:bodyPr>
            <a:spAutoFit/>
          </a:bodyPr>
          <a:lstStyle/>
          <a:p>
            <a:endParaRPr lang="en-US">
              <a:solidFill>
                <a:srgbClr val="C70F05"/>
              </a:solidFill>
              <a:latin typeface="Arial Narrow" pitchFamily="48" charset="0"/>
            </a:endParaRPr>
          </a:p>
          <a:p>
            <a:r>
              <a:rPr lang="en-US">
                <a:solidFill>
                  <a:srgbClr val="C70F05"/>
                </a:solidFill>
                <a:latin typeface="Arial Narrow" pitchFamily="48" charset="0"/>
              </a:rPr>
              <a:t>Graceful degradation</a:t>
            </a:r>
            <a:r>
              <a:rPr lang="en-US" b="0">
                <a:latin typeface="Times New Roman" pitchFamily="48" charset="0"/>
              </a:rPr>
              <a:t> </a:t>
            </a:r>
          </a:p>
          <a:p>
            <a:r>
              <a:rPr lang="en-US" b="0">
                <a:latin typeface="Arial Narrow" pitchFamily="48" charset="0"/>
              </a:rPr>
              <a:t>Application continues, but in a “degraded” mode. Much depends on what kind of degradation is acceptable.</a:t>
            </a:r>
          </a:p>
          <a:p>
            <a:endParaRPr lang="en-US">
              <a:solidFill>
                <a:schemeClr val="accent2"/>
              </a:solidFill>
              <a:latin typeface="Arial Narrow" pitchFamily="48" charset="0"/>
            </a:endParaRPr>
          </a:p>
          <a:p>
            <a:r>
              <a:rPr lang="en-US">
                <a:solidFill>
                  <a:schemeClr val="accent2"/>
                </a:solidFill>
                <a:latin typeface="Arial Narrow" pitchFamily="48" charset="0"/>
              </a:rPr>
              <a:t>Example. </a:t>
            </a:r>
            <a:r>
              <a:rPr lang="en-US" b="0">
                <a:solidFill>
                  <a:schemeClr val="accent2"/>
                </a:solidFill>
                <a:latin typeface="Arial Narrow" pitchFamily="48" charset="0"/>
              </a:rPr>
              <a:t>Consider message-based mutual exclusion. Processes will enter their critical sections, but not in timestamp order.</a:t>
            </a:r>
            <a:endParaRPr lang="en-US">
              <a:solidFill>
                <a:schemeClr val="accent2"/>
              </a:solidFill>
              <a:latin typeface="Arial Narrow" pitchFamily="48" charset="0"/>
            </a:endParaRPr>
          </a:p>
          <a:p>
            <a:endParaRPr lang="en-US">
              <a:solidFill>
                <a:schemeClr val="accent2"/>
              </a:solidFill>
              <a:latin typeface="Arial Narrow" pitchFamily="4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a:xfrm>
            <a:off x="685800" y="0"/>
            <a:ext cx="7772400" cy="1143000"/>
          </a:xfrm>
        </p:spPr>
        <p:txBody>
          <a:bodyPr/>
          <a:lstStyle/>
          <a:p>
            <a:r>
              <a:rPr lang="en-US" b="1"/>
              <a:t>Failure detection</a:t>
            </a:r>
            <a:endParaRPr lang="en-US"/>
          </a:p>
        </p:txBody>
      </p:sp>
      <p:sp>
        <p:nvSpPr>
          <p:cNvPr id="234499" name="Rectangle 3"/>
          <p:cNvSpPr>
            <a:spLocks noGrp="1" noChangeArrowheads="1"/>
          </p:cNvSpPr>
          <p:nvPr>
            <p:ph idx="1"/>
          </p:nvPr>
        </p:nvSpPr>
        <p:spPr>
          <a:xfrm>
            <a:off x="685800" y="1447800"/>
            <a:ext cx="7772400" cy="4114800"/>
          </a:xfrm>
        </p:spPr>
        <p:txBody>
          <a:bodyPr/>
          <a:lstStyle/>
          <a:p>
            <a:pPr>
              <a:buFont typeface="Wingdings" pitchFamily="2" charset="2"/>
              <a:buNone/>
            </a:pPr>
            <a:r>
              <a:rPr lang="en-US" sz="2400">
                <a:latin typeface="Comic Sans MS" pitchFamily="66" charset="0"/>
              </a:rPr>
              <a:t>	</a:t>
            </a:r>
            <a:r>
              <a:rPr lang="en-US" sz="2800">
                <a:latin typeface="Arial Narrow" pitchFamily="48" charset="0"/>
              </a:rPr>
              <a:t>The design of fault-tolerant systems will be easier if failures can be detected. Depends on the</a:t>
            </a:r>
          </a:p>
          <a:p>
            <a:pPr>
              <a:buFont typeface="Wingdings" pitchFamily="2" charset="2"/>
              <a:buNone/>
            </a:pPr>
            <a:r>
              <a:rPr lang="en-US" sz="2800">
                <a:latin typeface="Arial Narrow" pitchFamily="48" charset="0"/>
              </a:rPr>
              <a:t> </a:t>
            </a:r>
          </a:p>
          <a:p>
            <a:pPr>
              <a:buFont typeface="Wingdings" pitchFamily="2" charset="2"/>
              <a:buNone/>
            </a:pPr>
            <a:r>
              <a:rPr lang="en-US" sz="2800">
                <a:latin typeface="Arial Narrow" pitchFamily="48" charset="0"/>
              </a:rPr>
              <a:t>	1. System model, and </a:t>
            </a:r>
          </a:p>
          <a:p>
            <a:pPr>
              <a:buFont typeface="Wingdings" pitchFamily="2" charset="2"/>
              <a:buNone/>
            </a:pPr>
            <a:r>
              <a:rPr lang="en-US" sz="2800">
                <a:latin typeface="Arial Narrow" pitchFamily="48" charset="0"/>
              </a:rPr>
              <a:t>	2. the type of failures.</a:t>
            </a:r>
          </a:p>
          <a:p>
            <a:pPr>
              <a:buFont typeface="Wingdings" pitchFamily="2" charset="2"/>
              <a:buNone/>
            </a:pPr>
            <a:endParaRPr lang="en-US" sz="2800">
              <a:latin typeface="Arial Narrow" pitchFamily="48" charset="0"/>
            </a:endParaRPr>
          </a:p>
          <a:p>
            <a:pPr>
              <a:buFont typeface="Wingdings" pitchFamily="2" charset="2"/>
              <a:buNone/>
            </a:pPr>
            <a:r>
              <a:rPr lang="en-US" sz="2800">
                <a:latin typeface="Arial Narrow" pitchFamily="48" charset="0"/>
              </a:rPr>
              <a:t>	Asynchronous systems are more tricky. We first focus on synchronous systems only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685800" y="0"/>
            <a:ext cx="7772400" cy="1143000"/>
          </a:xfrm>
        </p:spPr>
        <p:txBody>
          <a:bodyPr/>
          <a:lstStyle/>
          <a:p>
            <a:r>
              <a:rPr lang="en-US" b="1"/>
              <a:t>Detection of crash failures</a:t>
            </a:r>
            <a:endParaRPr lang="en-US"/>
          </a:p>
        </p:txBody>
      </p:sp>
      <p:sp>
        <p:nvSpPr>
          <p:cNvPr id="235523" name="Rectangle 3"/>
          <p:cNvSpPr>
            <a:spLocks noGrp="1" noChangeArrowheads="1"/>
          </p:cNvSpPr>
          <p:nvPr>
            <p:ph idx="1"/>
          </p:nvPr>
        </p:nvSpPr>
        <p:spPr>
          <a:xfrm>
            <a:off x="609600" y="1600200"/>
            <a:ext cx="7772400" cy="2819400"/>
          </a:xfrm>
        </p:spPr>
        <p:txBody>
          <a:bodyPr/>
          <a:lstStyle/>
          <a:p>
            <a:pPr lvl="1">
              <a:buFontTx/>
              <a:buNone/>
            </a:pPr>
            <a:r>
              <a:rPr lang="en-US" sz="2400">
                <a:latin typeface="Arial" charset="0"/>
              </a:rPr>
              <a:t>Failure can be detected using </a:t>
            </a:r>
            <a:r>
              <a:rPr lang="en-US" sz="2400">
                <a:solidFill>
                  <a:srgbClr val="C70F05"/>
                </a:solidFill>
                <a:latin typeface="Arial" charset="0"/>
              </a:rPr>
              <a:t>heartbeat messages</a:t>
            </a:r>
          </a:p>
          <a:p>
            <a:pPr lvl="1">
              <a:buFontTx/>
              <a:buNone/>
            </a:pPr>
            <a:r>
              <a:rPr lang="en-US" sz="2400">
                <a:latin typeface="Arial" charset="0"/>
              </a:rPr>
              <a:t>(periodic “</a:t>
            </a:r>
            <a:r>
              <a:rPr lang="en-US" sz="2400">
                <a:solidFill>
                  <a:schemeClr val="accent2"/>
                </a:solidFill>
                <a:latin typeface="Arial" charset="0"/>
              </a:rPr>
              <a:t>I am alive</a:t>
            </a:r>
            <a:r>
              <a:rPr lang="en-US" sz="2400">
                <a:latin typeface="Arial" charset="0"/>
              </a:rPr>
              <a:t>” broadcast) and </a:t>
            </a:r>
            <a:r>
              <a:rPr lang="en-US" sz="2400">
                <a:solidFill>
                  <a:srgbClr val="C70F05"/>
                </a:solidFill>
                <a:latin typeface="Arial" charset="0"/>
              </a:rPr>
              <a:t>timeout </a:t>
            </a:r>
          </a:p>
          <a:p>
            <a:pPr lvl="1">
              <a:buFontTx/>
              <a:buNone/>
            </a:pPr>
            <a:endParaRPr lang="en-US" sz="2400">
              <a:solidFill>
                <a:srgbClr val="C70F05"/>
              </a:solidFill>
              <a:latin typeface="Arial" charset="0"/>
            </a:endParaRPr>
          </a:p>
          <a:p>
            <a:pPr lvl="1">
              <a:buFontTx/>
              <a:buNone/>
            </a:pPr>
            <a:r>
              <a:rPr lang="en-US" sz="2400">
                <a:solidFill>
                  <a:srgbClr val="C70F05"/>
                </a:solidFill>
                <a:latin typeface="Arial" charset="0"/>
              </a:rPr>
              <a:t>	- </a:t>
            </a:r>
            <a:r>
              <a:rPr lang="en-US" sz="2400">
                <a:latin typeface="Arial" charset="0"/>
              </a:rPr>
              <a:t>if processors speed has a known lower bound</a:t>
            </a:r>
          </a:p>
          <a:p>
            <a:pPr lvl="1">
              <a:buFontTx/>
              <a:buNone/>
            </a:pPr>
            <a:r>
              <a:rPr lang="en-US" sz="2400">
                <a:latin typeface="Arial" charset="0"/>
              </a:rPr>
              <a:t>	- channel delays have a known upper bound.</a:t>
            </a:r>
            <a:endParaRPr lang="en-US" sz="2400">
              <a:solidFill>
                <a:srgbClr val="C70F05"/>
              </a:solidFill>
              <a:latin typeface="Arial"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a:xfrm>
            <a:off x="762000" y="152400"/>
            <a:ext cx="7772400" cy="1143000"/>
          </a:xfrm>
        </p:spPr>
        <p:txBody>
          <a:bodyPr/>
          <a:lstStyle/>
          <a:p>
            <a:r>
              <a:rPr lang="en-US" b="1"/>
              <a:t>Detection of omission failures</a:t>
            </a:r>
            <a:endParaRPr lang="en-US"/>
          </a:p>
        </p:txBody>
      </p:sp>
      <p:sp>
        <p:nvSpPr>
          <p:cNvPr id="236547" name="Rectangle 3"/>
          <p:cNvSpPr>
            <a:spLocks noGrp="1" noChangeArrowheads="1"/>
          </p:cNvSpPr>
          <p:nvPr>
            <p:ph idx="1"/>
          </p:nvPr>
        </p:nvSpPr>
        <p:spPr>
          <a:xfrm>
            <a:off x="381000" y="1447800"/>
            <a:ext cx="8153400" cy="4114800"/>
          </a:xfrm>
        </p:spPr>
        <p:txBody>
          <a:bodyPr/>
          <a:lstStyle/>
          <a:p>
            <a:pPr marL="990600" lvl="1" indent="-533400">
              <a:lnSpc>
                <a:spcPct val="90000"/>
              </a:lnSpc>
              <a:buFont typeface="Times" charset="0"/>
              <a:buNone/>
            </a:pPr>
            <a:r>
              <a:rPr lang="en-US" sz="2400">
                <a:latin typeface="Arial Narrow" pitchFamily="48" charset="0"/>
              </a:rPr>
              <a:t>For </a:t>
            </a:r>
            <a:r>
              <a:rPr lang="en-US" sz="2400">
                <a:solidFill>
                  <a:schemeClr val="accent2"/>
                </a:solidFill>
                <a:latin typeface="Arial Narrow" pitchFamily="48" charset="0"/>
              </a:rPr>
              <a:t>FIFO channels</a:t>
            </a:r>
            <a:r>
              <a:rPr lang="en-US" sz="2400">
                <a:latin typeface="Arial Narrow" pitchFamily="48" charset="0"/>
              </a:rPr>
              <a:t>: Use </a:t>
            </a:r>
            <a:r>
              <a:rPr lang="en-US" sz="2400">
                <a:solidFill>
                  <a:srgbClr val="C70F05"/>
                </a:solidFill>
                <a:latin typeface="Arial Narrow" pitchFamily="48" charset="0"/>
              </a:rPr>
              <a:t>sequence numbers</a:t>
            </a:r>
            <a:r>
              <a:rPr lang="en-US" sz="2400">
                <a:latin typeface="Arial Narrow" pitchFamily="48" charset="0"/>
              </a:rPr>
              <a:t> with messages. </a:t>
            </a:r>
          </a:p>
          <a:p>
            <a:pPr marL="990600" lvl="1" indent="-533400">
              <a:lnSpc>
                <a:spcPct val="90000"/>
              </a:lnSpc>
              <a:buFont typeface="Times" charset="0"/>
              <a:buNone/>
            </a:pPr>
            <a:endParaRPr lang="en-US" sz="2400">
              <a:latin typeface="Arial Narrow" pitchFamily="48" charset="0"/>
            </a:endParaRPr>
          </a:p>
          <a:p>
            <a:pPr marL="990600" lvl="1" indent="-533400">
              <a:lnSpc>
                <a:spcPct val="90000"/>
              </a:lnSpc>
              <a:buFont typeface="Times" charset="0"/>
              <a:buNone/>
            </a:pPr>
            <a:r>
              <a:rPr lang="en-US" sz="2400">
                <a:solidFill>
                  <a:schemeClr val="accent2"/>
                </a:solidFill>
                <a:latin typeface="Arial Narrow" pitchFamily="48" charset="0"/>
              </a:rPr>
              <a:t>Non-FIFO channels</a:t>
            </a:r>
            <a:r>
              <a:rPr lang="en-US" sz="2400">
                <a:latin typeface="Arial Narrow" pitchFamily="48" charset="0"/>
              </a:rPr>
              <a:t> and bounded propagation delay - use </a:t>
            </a:r>
            <a:r>
              <a:rPr lang="en-US" sz="2400">
                <a:solidFill>
                  <a:srgbClr val="C70F05"/>
                </a:solidFill>
                <a:latin typeface="Arial Narrow" pitchFamily="48" charset="0"/>
              </a:rPr>
              <a:t>timeout</a:t>
            </a:r>
          </a:p>
          <a:p>
            <a:pPr marL="990600" lvl="1" indent="-533400">
              <a:lnSpc>
                <a:spcPct val="90000"/>
              </a:lnSpc>
              <a:buFont typeface="Times" charset="0"/>
              <a:buNone/>
            </a:pPr>
            <a:endParaRPr lang="en-US" sz="2400">
              <a:latin typeface="Arial Narrow" pitchFamily="48" charset="0"/>
            </a:endParaRPr>
          </a:p>
          <a:p>
            <a:pPr marL="990600" lvl="1" indent="-533400">
              <a:lnSpc>
                <a:spcPct val="90000"/>
              </a:lnSpc>
              <a:buFont typeface="Times" charset="0"/>
              <a:buNone/>
            </a:pPr>
            <a:r>
              <a:rPr lang="en-US" sz="2400">
                <a:latin typeface="Arial Narrow" pitchFamily="48" charset="0"/>
              </a:rPr>
              <a:t>What about non-FIFO channels for which the </a:t>
            </a:r>
            <a:r>
              <a:rPr lang="en-US" sz="2400">
                <a:solidFill>
                  <a:srgbClr val="C70F05"/>
                </a:solidFill>
                <a:latin typeface="Arial Narrow" pitchFamily="48" charset="0"/>
              </a:rPr>
              <a:t>upper bound of the</a:t>
            </a:r>
          </a:p>
          <a:p>
            <a:pPr marL="990600" lvl="1" indent="-533400">
              <a:lnSpc>
                <a:spcPct val="90000"/>
              </a:lnSpc>
              <a:buFont typeface="Times" charset="0"/>
              <a:buNone/>
            </a:pPr>
            <a:r>
              <a:rPr lang="en-US" sz="2400">
                <a:solidFill>
                  <a:srgbClr val="C70F05"/>
                </a:solidFill>
                <a:latin typeface="Arial Narrow" pitchFamily="48" charset="0"/>
              </a:rPr>
              <a:t>delay is not known</a:t>
            </a:r>
            <a:r>
              <a:rPr lang="en-US" sz="2400">
                <a:latin typeface="Arial Narrow" pitchFamily="48" charset="0"/>
              </a:rPr>
              <a:t>? Use </a:t>
            </a:r>
            <a:r>
              <a:rPr lang="en-US" sz="2400" i="1">
                <a:solidFill>
                  <a:schemeClr val="accent2"/>
                </a:solidFill>
                <a:latin typeface="Arial Narrow" pitchFamily="48" charset="0"/>
              </a:rPr>
              <a:t>unbounded sequence numbers</a:t>
            </a:r>
            <a:r>
              <a:rPr lang="en-US" sz="2400">
                <a:latin typeface="Arial Narrow" pitchFamily="48" charset="0"/>
              </a:rPr>
              <a:t> and</a:t>
            </a:r>
          </a:p>
          <a:p>
            <a:pPr marL="990600" lvl="1" indent="-533400">
              <a:lnSpc>
                <a:spcPct val="90000"/>
              </a:lnSpc>
              <a:buFont typeface="Times" charset="0"/>
              <a:buNone/>
            </a:pPr>
            <a:r>
              <a:rPr lang="en-US" sz="2400">
                <a:solidFill>
                  <a:schemeClr val="accent2"/>
                </a:solidFill>
                <a:latin typeface="Arial Narrow" pitchFamily="48" charset="0"/>
              </a:rPr>
              <a:t>acknowledgments</a:t>
            </a:r>
            <a:r>
              <a:rPr lang="en-US" sz="2400">
                <a:latin typeface="Arial Narrow" pitchFamily="48" charset="0"/>
              </a:rPr>
              <a:t>. But acknowledgments may be lost too, causing</a:t>
            </a:r>
          </a:p>
          <a:p>
            <a:pPr marL="990600" lvl="1" indent="-533400">
              <a:lnSpc>
                <a:spcPct val="90000"/>
              </a:lnSpc>
              <a:buFont typeface="Times" charset="0"/>
              <a:buNone/>
            </a:pPr>
            <a:r>
              <a:rPr lang="en-US" sz="2400">
                <a:latin typeface="Arial Narrow" pitchFamily="48" charset="0"/>
              </a:rPr>
              <a:t>unnecessary re-transmission of messages </a:t>
            </a:r>
            <a:r>
              <a:rPr lang="en-US" sz="2400" b="1">
                <a:latin typeface="Arial Narrow" pitchFamily="48" charset="0"/>
              </a:rPr>
              <a:t>:- ( </a:t>
            </a:r>
          </a:p>
          <a:p>
            <a:pPr marL="990600" lvl="1" indent="-533400">
              <a:lnSpc>
                <a:spcPct val="90000"/>
              </a:lnSpc>
              <a:buFont typeface="Times" charset="0"/>
              <a:buNone/>
            </a:pPr>
            <a:endParaRPr lang="en-US" sz="2400">
              <a:solidFill>
                <a:schemeClr val="hlink"/>
              </a:solidFill>
              <a:latin typeface="Arial Narrow" pitchFamily="48" charset="0"/>
            </a:endParaRPr>
          </a:p>
          <a:p>
            <a:pPr marL="990600" lvl="1" indent="-533400">
              <a:lnSpc>
                <a:spcPct val="90000"/>
              </a:lnSpc>
              <a:buFont typeface="Times" charset="0"/>
              <a:buNone/>
            </a:pPr>
            <a:r>
              <a:rPr lang="en-US" sz="2400">
                <a:solidFill>
                  <a:schemeClr val="accent2"/>
                </a:solidFill>
                <a:latin typeface="Arial Narrow" pitchFamily="48" charset="0"/>
              </a:rPr>
              <a:t>Let us look how a real protocol deals with omission ….</a:t>
            </a:r>
            <a:endParaRPr lang="en-US" sz="2400">
              <a:solidFill>
                <a:schemeClr val="hlink"/>
              </a:solidFill>
              <a:latin typeface="Arial Narrow" pitchFamily="4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685800" y="0"/>
            <a:ext cx="7772400" cy="1143000"/>
          </a:xfrm>
        </p:spPr>
        <p:txBody>
          <a:bodyPr/>
          <a:lstStyle/>
          <a:p>
            <a:r>
              <a:rPr lang="en-US" b="1"/>
              <a:t>Faults and fault-tolerance</a:t>
            </a:r>
            <a:endParaRPr lang="en-US"/>
          </a:p>
        </p:txBody>
      </p:sp>
      <p:sp>
        <p:nvSpPr>
          <p:cNvPr id="219139" name="Rectangle 3"/>
          <p:cNvSpPr>
            <a:spLocks noGrp="1" noChangeArrowheads="1"/>
          </p:cNvSpPr>
          <p:nvPr>
            <p:ph sz="half" idx="1"/>
          </p:nvPr>
        </p:nvSpPr>
        <p:spPr>
          <a:xfrm>
            <a:off x="906463" y="4000500"/>
            <a:ext cx="7094537" cy="1720850"/>
          </a:xfrm>
        </p:spPr>
        <p:txBody>
          <a:bodyPr/>
          <a:lstStyle/>
          <a:p>
            <a:pPr>
              <a:lnSpc>
                <a:spcPct val="125000"/>
              </a:lnSpc>
              <a:buFont typeface="Wingdings" pitchFamily="2" charset="2"/>
              <a:buNone/>
            </a:pPr>
            <a:r>
              <a:rPr lang="en-US"/>
              <a:t>	</a:t>
            </a:r>
            <a:r>
              <a:rPr lang="en-US" sz="2400">
                <a:latin typeface="Arial Narrow" pitchFamily="48" charset="0"/>
              </a:rPr>
              <a:t>One of the selling points of a distributed system is that the system will continue to perform even if some components / processes fail.</a:t>
            </a:r>
            <a:endParaRPr lang="en-US" sz="2400"/>
          </a:p>
        </p:txBody>
      </p:sp>
      <p:sp>
        <p:nvSpPr>
          <p:cNvPr id="219140" name="AutoShape 4"/>
          <p:cNvSpPr>
            <a:spLocks noChangeArrowheads="1"/>
          </p:cNvSpPr>
          <p:nvPr/>
        </p:nvSpPr>
        <p:spPr bwMode="auto">
          <a:xfrm>
            <a:off x="3352800" y="1905000"/>
            <a:ext cx="1447800" cy="1295400"/>
          </a:xfrm>
          <a:prstGeom prst="hexagon">
            <a:avLst>
              <a:gd name="adj" fmla="val 27941"/>
              <a:gd name="vf" fmla="val 115470"/>
            </a:avLst>
          </a:prstGeom>
          <a:noFill/>
          <a:ln w="9525">
            <a:solidFill>
              <a:schemeClr val="tx1"/>
            </a:solidFill>
            <a:miter lim="800000"/>
            <a:headEnd/>
            <a:tailEnd/>
          </a:ln>
          <a:effectLst/>
        </p:spPr>
        <p:txBody>
          <a:bodyPr wrap="none" anchor="ctr"/>
          <a:lstStyle/>
          <a:p>
            <a:endParaRPr lang="en-US"/>
          </a:p>
        </p:txBody>
      </p:sp>
      <p:sp>
        <p:nvSpPr>
          <p:cNvPr id="219141" name="Oval 5"/>
          <p:cNvSpPr>
            <a:spLocks noChangeArrowheads="1"/>
          </p:cNvSpPr>
          <p:nvPr/>
        </p:nvSpPr>
        <p:spPr bwMode="auto">
          <a:xfrm>
            <a:off x="3962400" y="2438400"/>
            <a:ext cx="228600" cy="2286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9142" name="Oval 6"/>
          <p:cNvSpPr>
            <a:spLocks noChangeArrowheads="1"/>
          </p:cNvSpPr>
          <p:nvPr/>
        </p:nvSpPr>
        <p:spPr bwMode="auto">
          <a:xfrm>
            <a:off x="4648200" y="2427288"/>
            <a:ext cx="228600" cy="2286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9143" name="Oval 7"/>
          <p:cNvSpPr>
            <a:spLocks noChangeArrowheads="1"/>
          </p:cNvSpPr>
          <p:nvPr/>
        </p:nvSpPr>
        <p:spPr bwMode="auto">
          <a:xfrm>
            <a:off x="4343400" y="1817688"/>
            <a:ext cx="228600" cy="2286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9144" name="Oval 8"/>
          <p:cNvSpPr>
            <a:spLocks noChangeArrowheads="1"/>
          </p:cNvSpPr>
          <p:nvPr/>
        </p:nvSpPr>
        <p:spPr bwMode="auto">
          <a:xfrm>
            <a:off x="3276600" y="2438400"/>
            <a:ext cx="228600" cy="2286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9145" name="Oval 9"/>
          <p:cNvSpPr>
            <a:spLocks noChangeArrowheads="1"/>
          </p:cNvSpPr>
          <p:nvPr/>
        </p:nvSpPr>
        <p:spPr bwMode="auto">
          <a:xfrm>
            <a:off x="3581400" y="3048000"/>
            <a:ext cx="228600" cy="2286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9146" name="Oval 10"/>
          <p:cNvSpPr>
            <a:spLocks noChangeArrowheads="1"/>
          </p:cNvSpPr>
          <p:nvPr/>
        </p:nvSpPr>
        <p:spPr bwMode="auto">
          <a:xfrm>
            <a:off x="4343400" y="3036888"/>
            <a:ext cx="228600" cy="2286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9147" name="Oval 11"/>
          <p:cNvSpPr>
            <a:spLocks noChangeArrowheads="1"/>
          </p:cNvSpPr>
          <p:nvPr/>
        </p:nvSpPr>
        <p:spPr bwMode="auto">
          <a:xfrm>
            <a:off x="3657600" y="1741488"/>
            <a:ext cx="228600" cy="2286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9148" name="Line 12"/>
          <p:cNvSpPr>
            <a:spLocks noChangeShapeType="1"/>
          </p:cNvSpPr>
          <p:nvPr/>
        </p:nvSpPr>
        <p:spPr bwMode="auto">
          <a:xfrm flipH="1" flipV="1">
            <a:off x="3810000" y="1981200"/>
            <a:ext cx="228600" cy="457200"/>
          </a:xfrm>
          <a:prstGeom prst="line">
            <a:avLst/>
          </a:prstGeom>
          <a:noFill/>
          <a:ln w="9525">
            <a:solidFill>
              <a:schemeClr val="tx1"/>
            </a:solidFill>
            <a:round/>
            <a:headEnd/>
            <a:tailEnd/>
          </a:ln>
          <a:effectLst/>
        </p:spPr>
        <p:txBody>
          <a:bodyPr wrap="none" anchor="ctr"/>
          <a:lstStyle/>
          <a:p>
            <a:endParaRPr lang="en-US"/>
          </a:p>
        </p:txBody>
      </p:sp>
      <p:sp>
        <p:nvSpPr>
          <p:cNvPr id="219149" name="Line 13"/>
          <p:cNvSpPr>
            <a:spLocks noChangeShapeType="1"/>
          </p:cNvSpPr>
          <p:nvPr/>
        </p:nvSpPr>
        <p:spPr bwMode="auto">
          <a:xfrm flipV="1">
            <a:off x="4114800" y="2057400"/>
            <a:ext cx="304800" cy="381000"/>
          </a:xfrm>
          <a:prstGeom prst="line">
            <a:avLst/>
          </a:prstGeom>
          <a:noFill/>
          <a:ln w="9525">
            <a:solidFill>
              <a:schemeClr val="tx1"/>
            </a:solidFill>
            <a:round/>
            <a:headEnd/>
            <a:tailEnd/>
          </a:ln>
          <a:effectLst/>
        </p:spPr>
        <p:txBody>
          <a:bodyPr wrap="none" anchor="ctr"/>
          <a:lstStyle/>
          <a:p>
            <a:endParaRPr lang="en-US"/>
          </a:p>
        </p:txBody>
      </p:sp>
      <p:sp>
        <p:nvSpPr>
          <p:cNvPr id="219150" name="Line 14"/>
          <p:cNvSpPr>
            <a:spLocks noChangeShapeType="1"/>
          </p:cNvSpPr>
          <p:nvPr/>
        </p:nvSpPr>
        <p:spPr bwMode="auto">
          <a:xfrm>
            <a:off x="4191000" y="2514600"/>
            <a:ext cx="457200" cy="0"/>
          </a:xfrm>
          <a:prstGeom prst="line">
            <a:avLst/>
          </a:prstGeom>
          <a:noFill/>
          <a:ln w="9525">
            <a:solidFill>
              <a:schemeClr val="tx1"/>
            </a:solidFill>
            <a:round/>
            <a:headEnd/>
            <a:tailEnd/>
          </a:ln>
          <a:effectLst/>
        </p:spPr>
        <p:txBody>
          <a:bodyPr wrap="none" anchor="ctr"/>
          <a:lstStyle/>
          <a:p>
            <a:endParaRPr lang="en-US"/>
          </a:p>
        </p:txBody>
      </p:sp>
      <p:sp>
        <p:nvSpPr>
          <p:cNvPr id="219151" name="Line 15"/>
          <p:cNvSpPr>
            <a:spLocks noChangeShapeType="1"/>
          </p:cNvSpPr>
          <p:nvPr/>
        </p:nvSpPr>
        <p:spPr bwMode="auto">
          <a:xfrm>
            <a:off x="4114800" y="2667000"/>
            <a:ext cx="304800" cy="381000"/>
          </a:xfrm>
          <a:prstGeom prst="line">
            <a:avLst/>
          </a:prstGeom>
          <a:noFill/>
          <a:ln w="9525">
            <a:solidFill>
              <a:schemeClr val="tx1"/>
            </a:solidFill>
            <a:round/>
            <a:headEnd/>
            <a:tailEnd/>
          </a:ln>
          <a:effectLst/>
        </p:spPr>
        <p:txBody>
          <a:bodyPr wrap="none" anchor="ctr"/>
          <a:lstStyle/>
          <a:p>
            <a:endParaRPr lang="en-US"/>
          </a:p>
        </p:txBody>
      </p:sp>
      <p:sp>
        <p:nvSpPr>
          <p:cNvPr id="219152" name="Line 16"/>
          <p:cNvSpPr>
            <a:spLocks noChangeShapeType="1"/>
          </p:cNvSpPr>
          <p:nvPr/>
        </p:nvSpPr>
        <p:spPr bwMode="auto">
          <a:xfrm flipH="1">
            <a:off x="3810000" y="2667000"/>
            <a:ext cx="228600" cy="381000"/>
          </a:xfrm>
          <a:prstGeom prst="line">
            <a:avLst/>
          </a:prstGeom>
          <a:noFill/>
          <a:ln w="9525">
            <a:solidFill>
              <a:schemeClr val="tx1"/>
            </a:solidFill>
            <a:round/>
            <a:headEnd/>
            <a:tailEnd/>
          </a:ln>
          <a:effectLst/>
        </p:spPr>
        <p:txBody>
          <a:bodyPr wrap="none" anchor="ctr"/>
          <a:lstStyle/>
          <a:p>
            <a:endParaRPr lang="en-US"/>
          </a:p>
        </p:txBody>
      </p:sp>
      <p:sp>
        <p:nvSpPr>
          <p:cNvPr id="219153" name="Line 17"/>
          <p:cNvSpPr>
            <a:spLocks noChangeShapeType="1"/>
          </p:cNvSpPr>
          <p:nvPr/>
        </p:nvSpPr>
        <p:spPr bwMode="auto">
          <a:xfrm flipH="1">
            <a:off x="3505200" y="2514600"/>
            <a:ext cx="457200" cy="0"/>
          </a:xfrm>
          <a:prstGeom prst="line">
            <a:avLst/>
          </a:prstGeom>
          <a:noFill/>
          <a:ln w="9525">
            <a:solidFill>
              <a:schemeClr val="tx1"/>
            </a:solidFill>
            <a:round/>
            <a:headEnd/>
            <a:tailEnd/>
          </a:ln>
          <a:effectLst/>
        </p:spPr>
        <p:txBody>
          <a:bodyPr wrap="none" anchor="ctr"/>
          <a:lstStyle/>
          <a:p>
            <a:endParaRPr lang="en-US"/>
          </a:p>
        </p:txBody>
      </p:sp>
      <p:sp>
        <p:nvSpPr>
          <p:cNvPr id="219154" name="AutoShape 18"/>
          <p:cNvSpPr>
            <a:spLocks noChangeArrowheads="1"/>
          </p:cNvSpPr>
          <p:nvPr/>
        </p:nvSpPr>
        <p:spPr bwMode="auto">
          <a:xfrm>
            <a:off x="4800600" y="1905000"/>
            <a:ext cx="1447800" cy="1295400"/>
          </a:xfrm>
          <a:prstGeom prst="hexagon">
            <a:avLst>
              <a:gd name="adj" fmla="val 27941"/>
              <a:gd name="vf" fmla="val 115470"/>
            </a:avLst>
          </a:prstGeom>
          <a:noFill/>
          <a:ln w="9525">
            <a:solidFill>
              <a:schemeClr val="tx1"/>
            </a:solidFill>
            <a:miter lim="800000"/>
            <a:headEnd/>
            <a:tailEnd/>
          </a:ln>
          <a:effectLst/>
        </p:spPr>
        <p:txBody>
          <a:bodyPr wrap="none" anchor="ctr"/>
          <a:lstStyle/>
          <a:p>
            <a:endParaRPr lang="en-US"/>
          </a:p>
        </p:txBody>
      </p:sp>
      <p:sp>
        <p:nvSpPr>
          <p:cNvPr id="219155" name="Oval 19"/>
          <p:cNvSpPr>
            <a:spLocks noChangeArrowheads="1"/>
          </p:cNvSpPr>
          <p:nvPr/>
        </p:nvSpPr>
        <p:spPr bwMode="auto">
          <a:xfrm>
            <a:off x="5410200" y="2438400"/>
            <a:ext cx="228600" cy="2286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9156" name="Oval 20"/>
          <p:cNvSpPr>
            <a:spLocks noChangeArrowheads="1"/>
          </p:cNvSpPr>
          <p:nvPr/>
        </p:nvSpPr>
        <p:spPr bwMode="auto">
          <a:xfrm>
            <a:off x="6172200" y="2438400"/>
            <a:ext cx="228600" cy="2286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9157" name="Oval 21"/>
          <p:cNvSpPr>
            <a:spLocks noChangeArrowheads="1"/>
          </p:cNvSpPr>
          <p:nvPr/>
        </p:nvSpPr>
        <p:spPr bwMode="auto">
          <a:xfrm>
            <a:off x="5791200" y="1828800"/>
            <a:ext cx="228600" cy="2286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9158" name="Oval 22"/>
          <p:cNvSpPr>
            <a:spLocks noChangeArrowheads="1"/>
          </p:cNvSpPr>
          <p:nvPr/>
        </p:nvSpPr>
        <p:spPr bwMode="auto">
          <a:xfrm>
            <a:off x="5105400" y="3048000"/>
            <a:ext cx="228600" cy="2286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9159" name="Oval 23"/>
          <p:cNvSpPr>
            <a:spLocks noChangeArrowheads="1"/>
          </p:cNvSpPr>
          <p:nvPr/>
        </p:nvSpPr>
        <p:spPr bwMode="auto">
          <a:xfrm>
            <a:off x="5867400" y="3048000"/>
            <a:ext cx="228600" cy="2286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9160" name="Oval 24"/>
          <p:cNvSpPr>
            <a:spLocks noChangeArrowheads="1"/>
          </p:cNvSpPr>
          <p:nvPr/>
        </p:nvSpPr>
        <p:spPr bwMode="auto">
          <a:xfrm>
            <a:off x="5105400" y="1828800"/>
            <a:ext cx="228600" cy="2286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9161" name="Line 25"/>
          <p:cNvSpPr>
            <a:spLocks noChangeShapeType="1"/>
          </p:cNvSpPr>
          <p:nvPr/>
        </p:nvSpPr>
        <p:spPr bwMode="auto">
          <a:xfrm flipH="1" flipV="1">
            <a:off x="5257800" y="2057400"/>
            <a:ext cx="228600" cy="457200"/>
          </a:xfrm>
          <a:prstGeom prst="line">
            <a:avLst/>
          </a:prstGeom>
          <a:noFill/>
          <a:ln w="9525">
            <a:solidFill>
              <a:schemeClr val="tx1"/>
            </a:solidFill>
            <a:round/>
            <a:headEnd/>
            <a:tailEnd/>
          </a:ln>
          <a:effectLst/>
        </p:spPr>
        <p:txBody>
          <a:bodyPr wrap="none" anchor="ctr"/>
          <a:lstStyle/>
          <a:p>
            <a:endParaRPr lang="en-US"/>
          </a:p>
        </p:txBody>
      </p:sp>
      <p:sp>
        <p:nvSpPr>
          <p:cNvPr id="219162" name="Line 26"/>
          <p:cNvSpPr>
            <a:spLocks noChangeShapeType="1"/>
          </p:cNvSpPr>
          <p:nvPr/>
        </p:nvSpPr>
        <p:spPr bwMode="auto">
          <a:xfrm flipV="1">
            <a:off x="5562600" y="2057400"/>
            <a:ext cx="304800" cy="381000"/>
          </a:xfrm>
          <a:prstGeom prst="line">
            <a:avLst/>
          </a:prstGeom>
          <a:noFill/>
          <a:ln w="9525">
            <a:solidFill>
              <a:schemeClr val="tx1"/>
            </a:solidFill>
            <a:round/>
            <a:headEnd/>
            <a:tailEnd/>
          </a:ln>
          <a:effectLst/>
        </p:spPr>
        <p:txBody>
          <a:bodyPr wrap="none" anchor="ctr"/>
          <a:lstStyle/>
          <a:p>
            <a:endParaRPr lang="en-US"/>
          </a:p>
        </p:txBody>
      </p:sp>
      <p:sp>
        <p:nvSpPr>
          <p:cNvPr id="219163" name="Line 27"/>
          <p:cNvSpPr>
            <a:spLocks noChangeShapeType="1"/>
          </p:cNvSpPr>
          <p:nvPr/>
        </p:nvSpPr>
        <p:spPr bwMode="auto">
          <a:xfrm>
            <a:off x="5715000" y="2590800"/>
            <a:ext cx="457200" cy="0"/>
          </a:xfrm>
          <a:prstGeom prst="line">
            <a:avLst/>
          </a:prstGeom>
          <a:noFill/>
          <a:ln w="9525">
            <a:solidFill>
              <a:schemeClr val="tx1"/>
            </a:solidFill>
            <a:round/>
            <a:headEnd/>
            <a:tailEnd/>
          </a:ln>
          <a:effectLst/>
        </p:spPr>
        <p:txBody>
          <a:bodyPr wrap="none" anchor="ctr"/>
          <a:lstStyle/>
          <a:p>
            <a:endParaRPr lang="en-US"/>
          </a:p>
        </p:txBody>
      </p:sp>
      <p:sp>
        <p:nvSpPr>
          <p:cNvPr id="219164" name="Line 28"/>
          <p:cNvSpPr>
            <a:spLocks noChangeShapeType="1"/>
          </p:cNvSpPr>
          <p:nvPr/>
        </p:nvSpPr>
        <p:spPr bwMode="auto">
          <a:xfrm>
            <a:off x="5562600" y="2667000"/>
            <a:ext cx="304800" cy="381000"/>
          </a:xfrm>
          <a:prstGeom prst="line">
            <a:avLst/>
          </a:prstGeom>
          <a:noFill/>
          <a:ln w="9525">
            <a:solidFill>
              <a:schemeClr val="tx1"/>
            </a:solidFill>
            <a:round/>
            <a:headEnd/>
            <a:tailEnd/>
          </a:ln>
          <a:effectLst/>
        </p:spPr>
        <p:txBody>
          <a:bodyPr wrap="none" anchor="ctr"/>
          <a:lstStyle/>
          <a:p>
            <a:endParaRPr lang="en-US"/>
          </a:p>
        </p:txBody>
      </p:sp>
      <p:sp>
        <p:nvSpPr>
          <p:cNvPr id="219165" name="Line 29"/>
          <p:cNvSpPr>
            <a:spLocks noChangeShapeType="1"/>
          </p:cNvSpPr>
          <p:nvPr/>
        </p:nvSpPr>
        <p:spPr bwMode="auto">
          <a:xfrm flipH="1">
            <a:off x="5257800" y="2667000"/>
            <a:ext cx="228600" cy="381000"/>
          </a:xfrm>
          <a:prstGeom prst="line">
            <a:avLst/>
          </a:prstGeom>
          <a:noFill/>
          <a:ln w="9525">
            <a:solidFill>
              <a:schemeClr val="tx1"/>
            </a:solidFill>
            <a:round/>
            <a:headEnd/>
            <a:tailEnd/>
          </a:ln>
          <a:effectLst/>
        </p:spPr>
        <p:txBody>
          <a:bodyPr wrap="none" anchor="ctr"/>
          <a:lstStyle/>
          <a:p>
            <a:endParaRPr lang="en-US"/>
          </a:p>
        </p:txBody>
      </p:sp>
      <p:sp>
        <p:nvSpPr>
          <p:cNvPr id="219166" name="Line 30"/>
          <p:cNvSpPr>
            <a:spLocks noChangeShapeType="1"/>
          </p:cNvSpPr>
          <p:nvPr/>
        </p:nvSpPr>
        <p:spPr bwMode="auto">
          <a:xfrm flipH="1">
            <a:off x="4876800" y="2514600"/>
            <a:ext cx="457200" cy="0"/>
          </a:xfrm>
          <a:prstGeom prst="line">
            <a:avLst/>
          </a:prstGeom>
          <a:noFill/>
          <a:ln w="9525">
            <a:solidFill>
              <a:schemeClr val="tx1"/>
            </a:solidFill>
            <a:round/>
            <a:headEnd/>
            <a:tailEnd/>
          </a:ln>
          <a:effectLst/>
        </p:spPr>
        <p:txBody>
          <a:bodyPr wrap="none" anchor="ctr"/>
          <a:lstStyle/>
          <a:p>
            <a:endParaRPr lang="en-US"/>
          </a:p>
        </p:txBody>
      </p:sp>
      <p:sp>
        <p:nvSpPr>
          <p:cNvPr id="219167" name="Line 31"/>
          <p:cNvSpPr>
            <a:spLocks noChangeShapeType="1"/>
          </p:cNvSpPr>
          <p:nvPr/>
        </p:nvSpPr>
        <p:spPr bwMode="auto">
          <a:xfrm>
            <a:off x="4572000" y="3124200"/>
            <a:ext cx="533400" cy="0"/>
          </a:xfrm>
          <a:prstGeom prst="line">
            <a:avLst/>
          </a:prstGeom>
          <a:noFill/>
          <a:ln w="9525">
            <a:solidFill>
              <a:schemeClr val="tx1"/>
            </a:solidFill>
            <a:round/>
            <a:headEnd/>
            <a:tailEnd/>
          </a:ln>
          <a:effectLst/>
        </p:spPr>
        <p:txBody>
          <a:bodyPr wrap="none" anchor="ctr"/>
          <a:lstStyle/>
          <a:p>
            <a:endParaRPr lang="en-US"/>
          </a:p>
        </p:txBody>
      </p:sp>
      <p:sp>
        <p:nvSpPr>
          <p:cNvPr id="219168" name="Line 32"/>
          <p:cNvSpPr>
            <a:spLocks noChangeShapeType="1"/>
          </p:cNvSpPr>
          <p:nvPr/>
        </p:nvSpPr>
        <p:spPr bwMode="auto">
          <a:xfrm flipH="1">
            <a:off x="4572000" y="1905000"/>
            <a:ext cx="533400" cy="0"/>
          </a:xfrm>
          <a:prstGeom prst="line">
            <a:avLst/>
          </a:prstGeom>
          <a:noFill/>
          <a:ln w="9525">
            <a:solidFill>
              <a:schemeClr val="tx1"/>
            </a:solidFill>
            <a:round/>
            <a:headEnd/>
            <a:tailEnd/>
          </a:ln>
          <a:effectLst/>
        </p:spPr>
        <p:txBody>
          <a:bodyPr wrap="none" anchor="ctr"/>
          <a:lstStyle/>
          <a:p>
            <a:endParaRPr lang="en-US"/>
          </a:p>
        </p:txBody>
      </p:sp>
      <p:sp>
        <p:nvSpPr>
          <p:cNvPr id="219169" name="Freeform 33"/>
          <p:cNvSpPr>
            <a:spLocks/>
          </p:cNvSpPr>
          <p:nvPr/>
        </p:nvSpPr>
        <p:spPr bwMode="auto">
          <a:xfrm>
            <a:off x="3810000" y="1384300"/>
            <a:ext cx="2057400" cy="444500"/>
          </a:xfrm>
          <a:custGeom>
            <a:avLst/>
            <a:gdLst/>
            <a:ahLst/>
            <a:cxnLst>
              <a:cxn ang="0">
                <a:pos x="0" y="232"/>
              </a:cxn>
              <a:cxn ang="0">
                <a:pos x="288" y="40"/>
              </a:cxn>
              <a:cxn ang="0">
                <a:pos x="864" y="40"/>
              </a:cxn>
              <a:cxn ang="0">
                <a:pos x="1296" y="280"/>
              </a:cxn>
            </a:cxnLst>
            <a:rect l="0" t="0" r="r" b="b"/>
            <a:pathLst>
              <a:path w="1296" h="280">
                <a:moveTo>
                  <a:pt x="0" y="232"/>
                </a:moveTo>
                <a:cubicBezTo>
                  <a:pt x="72" y="152"/>
                  <a:pt x="144" y="72"/>
                  <a:pt x="288" y="40"/>
                </a:cubicBezTo>
                <a:cubicBezTo>
                  <a:pt x="432" y="8"/>
                  <a:pt x="696" y="0"/>
                  <a:pt x="864" y="40"/>
                </a:cubicBezTo>
                <a:cubicBezTo>
                  <a:pt x="1032" y="80"/>
                  <a:pt x="1164" y="180"/>
                  <a:pt x="1296" y="280"/>
                </a:cubicBezTo>
              </a:path>
            </a:pathLst>
          </a:custGeom>
          <a:noFill/>
          <a:ln w="9525">
            <a:solidFill>
              <a:schemeClr val="tx1"/>
            </a:solidFill>
            <a:round/>
            <a:headEnd/>
            <a:tailEnd/>
          </a:ln>
          <a:effectLst/>
        </p:spPr>
        <p:txBody>
          <a:bodyPr wrap="none" anchor="ctr"/>
          <a:lstStyle/>
          <a:p>
            <a:endParaRPr lang="en-US"/>
          </a:p>
        </p:txBody>
      </p:sp>
      <p:sp>
        <p:nvSpPr>
          <p:cNvPr id="219170" name="Freeform 34"/>
          <p:cNvSpPr>
            <a:spLocks/>
          </p:cNvSpPr>
          <p:nvPr/>
        </p:nvSpPr>
        <p:spPr bwMode="auto">
          <a:xfrm>
            <a:off x="2616200" y="1828800"/>
            <a:ext cx="1041400" cy="1371600"/>
          </a:xfrm>
          <a:custGeom>
            <a:avLst/>
            <a:gdLst/>
            <a:ahLst/>
            <a:cxnLst>
              <a:cxn ang="0">
                <a:pos x="656" y="0"/>
              </a:cxn>
              <a:cxn ang="0">
                <a:pos x="128" y="144"/>
              </a:cxn>
              <a:cxn ang="0">
                <a:pos x="80" y="720"/>
              </a:cxn>
              <a:cxn ang="0">
                <a:pos x="608" y="864"/>
              </a:cxn>
            </a:cxnLst>
            <a:rect l="0" t="0" r="r" b="b"/>
            <a:pathLst>
              <a:path w="656" h="864">
                <a:moveTo>
                  <a:pt x="656" y="0"/>
                </a:moveTo>
                <a:cubicBezTo>
                  <a:pt x="440" y="12"/>
                  <a:pt x="224" y="24"/>
                  <a:pt x="128" y="144"/>
                </a:cubicBezTo>
                <a:cubicBezTo>
                  <a:pt x="32" y="264"/>
                  <a:pt x="0" y="600"/>
                  <a:pt x="80" y="720"/>
                </a:cubicBezTo>
                <a:cubicBezTo>
                  <a:pt x="160" y="840"/>
                  <a:pt x="384" y="852"/>
                  <a:pt x="608" y="864"/>
                </a:cubicBezTo>
              </a:path>
            </a:pathLst>
          </a:custGeom>
          <a:noFill/>
          <a:ln w="9525">
            <a:solidFill>
              <a:schemeClr val="tx1"/>
            </a:solidFill>
            <a:round/>
            <a:headEnd/>
            <a:tailEnd/>
          </a:ln>
          <a:effectLst/>
        </p:spPr>
        <p:txBody>
          <a:bodyPr wrap="none" anchor="ctr"/>
          <a:lstStyle/>
          <a:p>
            <a:endParaRPr lang="en-US"/>
          </a:p>
        </p:txBody>
      </p:sp>
      <p:sp>
        <p:nvSpPr>
          <p:cNvPr id="219171" name="AutoShape 35"/>
          <p:cNvSpPr>
            <a:spLocks noChangeArrowheads="1"/>
          </p:cNvSpPr>
          <p:nvPr/>
        </p:nvSpPr>
        <p:spPr bwMode="auto">
          <a:xfrm>
            <a:off x="4953000" y="1752600"/>
            <a:ext cx="533400" cy="457200"/>
          </a:xfrm>
          <a:prstGeom prst="irregularSeal2">
            <a:avLst/>
          </a:prstGeom>
          <a:solidFill>
            <a:srgbClr val="C70F05"/>
          </a:solidFill>
          <a:ln w="9525">
            <a:solidFill>
              <a:schemeClr val="tx1"/>
            </a:solidFill>
            <a:miter lim="800000"/>
            <a:headEnd/>
            <a:tailEnd/>
          </a:ln>
          <a:effectLst/>
        </p:spPr>
        <p:txBody>
          <a:bodyPr wrap="none" anchor="ctr"/>
          <a:lstStyle/>
          <a:p>
            <a:pPr algn="ctr"/>
            <a:endParaRPr lang="en-US" b="0">
              <a:latin typeface="Times New Roman" pitchFamily="48" charset="0"/>
            </a:endParaRPr>
          </a:p>
        </p:txBody>
      </p:sp>
      <p:sp>
        <p:nvSpPr>
          <p:cNvPr id="219172" name="AutoShape 36"/>
          <p:cNvSpPr>
            <a:spLocks noChangeArrowheads="1"/>
          </p:cNvSpPr>
          <p:nvPr/>
        </p:nvSpPr>
        <p:spPr bwMode="auto">
          <a:xfrm>
            <a:off x="3124200" y="1676400"/>
            <a:ext cx="304800" cy="381000"/>
          </a:xfrm>
          <a:prstGeom prst="irregularSeal2">
            <a:avLst/>
          </a:prstGeom>
          <a:solidFill>
            <a:srgbClr val="C70F05"/>
          </a:solidFill>
          <a:ln w="9525">
            <a:solidFill>
              <a:schemeClr val="tx1"/>
            </a:solidFill>
            <a:miter lim="800000"/>
            <a:headEnd/>
            <a:tailEnd/>
          </a:ln>
          <a:effectLst/>
        </p:spPr>
        <p:txBody>
          <a:bodyPr wrap="none" anchor="ctr"/>
          <a:lstStyle/>
          <a:p>
            <a:pPr algn="ctr"/>
            <a:endParaRPr lang="en-US" b="0">
              <a:latin typeface="Times New Roman" pitchFamily="4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a:xfrm>
            <a:off x="609600" y="0"/>
            <a:ext cx="7772400" cy="1143000"/>
          </a:xfrm>
        </p:spPr>
        <p:txBody>
          <a:bodyPr/>
          <a:lstStyle/>
          <a:p>
            <a:r>
              <a:rPr lang="en-US" b="1"/>
              <a:t>Tolerating crash failures</a:t>
            </a:r>
            <a:endParaRPr lang="en-US"/>
          </a:p>
        </p:txBody>
      </p:sp>
      <p:sp>
        <p:nvSpPr>
          <p:cNvPr id="237571" name="Rectangle 3"/>
          <p:cNvSpPr>
            <a:spLocks noGrp="1" noChangeArrowheads="1"/>
          </p:cNvSpPr>
          <p:nvPr>
            <p:ph sz="half" idx="1"/>
          </p:nvPr>
        </p:nvSpPr>
        <p:spPr>
          <a:xfrm>
            <a:off x="457200" y="1752600"/>
            <a:ext cx="4953000" cy="4114800"/>
          </a:xfrm>
        </p:spPr>
        <p:txBody>
          <a:bodyPr/>
          <a:lstStyle/>
          <a:p>
            <a:pPr>
              <a:lnSpc>
                <a:spcPct val="130000"/>
              </a:lnSpc>
              <a:buFont typeface="Wingdings" pitchFamily="2" charset="2"/>
              <a:buNone/>
            </a:pPr>
            <a:r>
              <a:rPr lang="en-US">
                <a:latin typeface="Arial Narrow" pitchFamily="48" charset="0"/>
              </a:rPr>
              <a:t>Triple modular redundancy (TMR)</a:t>
            </a:r>
          </a:p>
          <a:p>
            <a:pPr>
              <a:lnSpc>
                <a:spcPct val="130000"/>
              </a:lnSpc>
              <a:buFont typeface="Wingdings" pitchFamily="2" charset="2"/>
              <a:buNone/>
            </a:pPr>
            <a:r>
              <a:rPr lang="en-US">
                <a:latin typeface="Arial Narrow" pitchFamily="48" charset="0"/>
              </a:rPr>
              <a:t>for </a:t>
            </a:r>
            <a:r>
              <a:rPr lang="en-US">
                <a:solidFill>
                  <a:schemeClr val="hlink"/>
                </a:solidFill>
                <a:latin typeface="Arial Narrow" pitchFamily="48" charset="0"/>
              </a:rPr>
              <a:t>masking</a:t>
            </a:r>
            <a:r>
              <a:rPr lang="en-US">
                <a:latin typeface="Arial Narrow" pitchFamily="48" charset="0"/>
              </a:rPr>
              <a:t> any </a:t>
            </a:r>
            <a:r>
              <a:rPr lang="en-US">
                <a:solidFill>
                  <a:srgbClr val="C70F05"/>
                </a:solidFill>
                <a:latin typeface="Arial Narrow" pitchFamily="48" charset="0"/>
              </a:rPr>
              <a:t>single failure.</a:t>
            </a:r>
          </a:p>
          <a:p>
            <a:pPr>
              <a:lnSpc>
                <a:spcPct val="130000"/>
              </a:lnSpc>
              <a:buFont typeface="Wingdings" pitchFamily="2" charset="2"/>
              <a:buNone/>
            </a:pPr>
            <a:r>
              <a:rPr lang="en-US" b="1" i="1">
                <a:solidFill>
                  <a:srgbClr val="C70F05"/>
                </a:solidFill>
                <a:latin typeface="Arial Narrow" pitchFamily="48" charset="0"/>
              </a:rPr>
              <a:t>N-modular redundancy masks</a:t>
            </a:r>
          </a:p>
          <a:p>
            <a:pPr>
              <a:lnSpc>
                <a:spcPct val="130000"/>
              </a:lnSpc>
              <a:buFont typeface="Wingdings" pitchFamily="2" charset="2"/>
              <a:buNone/>
            </a:pPr>
            <a:r>
              <a:rPr lang="en-US" b="1" i="1">
                <a:solidFill>
                  <a:srgbClr val="C70F05"/>
                </a:solidFill>
                <a:latin typeface="Arial Narrow" pitchFamily="48" charset="0"/>
              </a:rPr>
              <a:t>up to m failures, when N = 2m +1</a:t>
            </a:r>
            <a:endParaRPr lang="en-US">
              <a:solidFill>
                <a:srgbClr val="C70F05"/>
              </a:solidFill>
            </a:endParaRPr>
          </a:p>
        </p:txBody>
      </p:sp>
      <p:graphicFrame>
        <p:nvGraphicFramePr>
          <p:cNvPr id="237572" name="Object 4"/>
          <p:cNvGraphicFramePr>
            <a:graphicFrameLocks noChangeAspect="1"/>
          </p:cNvGraphicFramePr>
          <p:nvPr>
            <p:ph sz="half" idx="2"/>
          </p:nvPr>
        </p:nvGraphicFramePr>
        <p:xfrm>
          <a:off x="5334000" y="2262188"/>
          <a:ext cx="3140075" cy="1690687"/>
        </p:xfrm>
        <a:graphic>
          <a:graphicData uri="http://schemas.openxmlformats.org/presentationml/2006/ole">
            <p:oleObj spid="_x0000_s237572" name="Document" r:id="rId3" imgW="2554224" imgH="1374648" progId="Word.Document.8">
              <p:embed/>
            </p:oleObj>
          </a:graphicData>
        </a:graphic>
      </p:graphicFrame>
      <p:sp>
        <p:nvSpPr>
          <p:cNvPr id="237573" name="Rectangle 5"/>
          <p:cNvSpPr>
            <a:spLocks noChangeArrowheads="1"/>
          </p:cNvSpPr>
          <p:nvPr/>
        </p:nvSpPr>
        <p:spPr bwMode="auto">
          <a:xfrm>
            <a:off x="6172200" y="4572000"/>
            <a:ext cx="1606550" cy="457200"/>
          </a:xfrm>
          <a:prstGeom prst="rect">
            <a:avLst/>
          </a:prstGeom>
          <a:noFill/>
          <a:ln w="9525">
            <a:noFill/>
            <a:miter lim="800000"/>
            <a:headEnd/>
            <a:tailEnd/>
          </a:ln>
          <a:effectLst/>
        </p:spPr>
        <p:txBody>
          <a:bodyPr wrap="none">
            <a:spAutoFit/>
          </a:bodyPr>
          <a:lstStyle/>
          <a:p>
            <a:r>
              <a:rPr lang="en-US" b="0">
                <a:latin typeface="Times New Roman" pitchFamily="48" charset="0"/>
              </a:rPr>
              <a:t>Take a vote</a:t>
            </a:r>
          </a:p>
        </p:txBody>
      </p:sp>
      <p:sp>
        <p:nvSpPr>
          <p:cNvPr id="237574" name="Rectangle 6"/>
          <p:cNvSpPr>
            <a:spLocks noChangeArrowheads="1"/>
          </p:cNvSpPr>
          <p:nvPr/>
        </p:nvSpPr>
        <p:spPr bwMode="auto">
          <a:xfrm>
            <a:off x="4800600" y="5105400"/>
            <a:ext cx="4089400" cy="519113"/>
          </a:xfrm>
          <a:prstGeom prst="rect">
            <a:avLst/>
          </a:prstGeom>
          <a:noFill/>
          <a:ln w="9525">
            <a:noFill/>
            <a:miter lim="800000"/>
            <a:headEnd/>
            <a:tailEnd/>
          </a:ln>
          <a:effectLst/>
        </p:spPr>
        <p:txBody>
          <a:bodyPr wrap="none">
            <a:spAutoFit/>
          </a:bodyPr>
          <a:lstStyle/>
          <a:p>
            <a:r>
              <a:rPr lang="en-US" sz="2800" i="1">
                <a:solidFill>
                  <a:schemeClr val="accent2"/>
                </a:solidFill>
                <a:latin typeface="Arial Narrow" pitchFamily="48" charset="0"/>
              </a:rPr>
              <a:t>What if the voting unit fails?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a:xfrm>
            <a:off x="685800" y="152400"/>
            <a:ext cx="7772400" cy="1143000"/>
          </a:xfrm>
        </p:spPr>
        <p:txBody>
          <a:bodyPr/>
          <a:lstStyle/>
          <a:p>
            <a:r>
              <a:rPr lang="en-US" b="1"/>
              <a:t>Tolerating omission failures</a:t>
            </a:r>
            <a:endParaRPr lang="en-US"/>
          </a:p>
        </p:txBody>
      </p:sp>
      <p:sp>
        <p:nvSpPr>
          <p:cNvPr id="238595" name="Rectangle 3"/>
          <p:cNvSpPr>
            <a:spLocks noGrp="1" noChangeArrowheads="1"/>
          </p:cNvSpPr>
          <p:nvPr>
            <p:ph sz="half" idx="1"/>
          </p:nvPr>
        </p:nvSpPr>
        <p:spPr>
          <a:xfrm>
            <a:off x="304800" y="1524000"/>
            <a:ext cx="6629400" cy="762000"/>
          </a:xfrm>
        </p:spPr>
        <p:txBody>
          <a:bodyPr/>
          <a:lstStyle/>
          <a:p>
            <a:pPr>
              <a:buFont typeface="Wingdings" pitchFamily="2" charset="2"/>
              <a:buNone/>
            </a:pPr>
            <a:r>
              <a:rPr lang="en-US" b="1" i="1">
                <a:solidFill>
                  <a:srgbClr val="C70F05"/>
                </a:solidFill>
                <a:latin typeface="Arial Narrow" pitchFamily="48" charset="0"/>
              </a:rPr>
              <a:t>A central issue in networking</a:t>
            </a:r>
            <a:r>
              <a:rPr lang="en-US">
                <a:latin typeface="Comic Sans MS" pitchFamily="66" charset="0"/>
              </a:rPr>
              <a:t> </a:t>
            </a:r>
          </a:p>
        </p:txBody>
      </p:sp>
      <p:sp>
        <p:nvSpPr>
          <p:cNvPr id="238596" name="Oval 4"/>
          <p:cNvSpPr>
            <a:spLocks noChangeArrowheads="1"/>
          </p:cNvSpPr>
          <p:nvPr/>
        </p:nvSpPr>
        <p:spPr bwMode="auto">
          <a:xfrm>
            <a:off x="5105400" y="2057400"/>
            <a:ext cx="457200" cy="457200"/>
          </a:xfrm>
          <a:prstGeom prst="ellipse">
            <a:avLst/>
          </a:prstGeom>
          <a:solidFill>
            <a:srgbClr val="51FF91"/>
          </a:solidFill>
          <a:ln w="9525">
            <a:solidFill>
              <a:schemeClr val="tx1"/>
            </a:solidFill>
            <a:round/>
            <a:headEnd/>
            <a:tailEnd/>
          </a:ln>
          <a:effectLst/>
        </p:spPr>
        <p:txBody>
          <a:bodyPr wrap="none" anchor="ctr"/>
          <a:lstStyle/>
          <a:p>
            <a:pPr algn="ctr"/>
            <a:r>
              <a:rPr lang="en-US" b="0">
                <a:latin typeface="Times New Roman" pitchFamily="48" charset="0"/>
              </a:rPr>
              <a:t>A</a:t>
            </a:r>
          </a:p>
        </p:txBody>
      </p:sp>
      <p:sp>
        <p:nvSpPr>
          <p:cNvPr id="238597" name="Oval 5"/>
          <p:cNvSpPr>
            <a:spLocks noChangeArrowheads="1"/>
          </p:cNvSpPr>
          <p:nvPr/>
        </p:nvSpPr>
        <p:spPr bwMode="auto">
          <a:xfrm>
            <a:off x="7924800" y="3352800"/>
            <a:ext cx="457200" cy="457200"/>
          </a:xfrm>
          <a:prstGeom prst="ellipse">
            <a:avLst/>
          </a:prstGeom>
          <a:solidFill>
            <a:srgbClr val="51FF91"/>
          </a:solidFill>
          <a:ln w="9525">
            <a:solidFill>
              <a:schemeClr val="tx1"/>
            </a:solidFill>
            <a:round/>
            <a:headEnd/>
            <a:tailEnd/>
          </a:ln>
          <a:effectLst/>
        </p:spPr>
        <p:txBody>
          <a:bodyPr wrap="none" anchor="ctr"/>
          <a:lstStyle/>
          <a:p>
            <a:pPr algn="ctr"/>
            <a:r>
              <a:rPr lang="en-US" b="0">
                <a:latin typeface="Times New Roman" pitchFamily="48" charset="0"/>
              </a:rPr>
              <a:t>B</a:t>
            </a:r>
          </a:p>
        </p:txBody>
      </p:sp>
      <p:sp>
        <p:nvSpPr>
          <p:cNvPr id="238598" name="Oval 6"/>
          <p:cNvSpPr>
            <a:spLocks noChangeArrowheads="1"/>
          </p:cNvSpPr>
          <p:nvPr/>
        </p:nvSpPr>
        <p:spPr bwMode="auto">
          <a:xfrm>
            <a:off x="6172200" y="3429000"/>
            <a:ext cx="457200" cy="457200"/>
          </a:xfrm>
          <a:prstGeom prst="ellipse">
            <a:avLst/>
          </a:prstGeom>
          <a:solidFill>
            <a:srgbClr val="51FF91"/>
          </a:solidFill>
          <a:ln w="9525">
            <a:solidFill>
              <a:schemeClr val="tx1"/>
            </a:solidFill>
            <a:round/>
            <a:headEnd/>
            <a:tailEnd/>
          </a:ln>
          <a:effectLst/>
        </p:spPr>
        <p:txBody>
          <a:bodyPr wrap="none" anchor="ctr"/>
          <a:lstStyle/>
          <a:p>
            <a:endParaRPr lang="en-US"/>
          </a:p>
        </p:txBody>
      </p:sp>
      <p:sp>
        <p:nvSpPr>
          <p:cNvPr id="238599" name="Rectangle 7"/>
          <p:cNvSpPr>
            <a:spLocks noChangeArrowheads="1"/>
          </p:cNvSpPr>
          <p:nvPr/>
        </p:nvSpPr>
        <p:spPr bwMode="auto">
          <a:xfrm>
            <a:off x="6172200" y="1981200"/>
            <a:ext cx="381000" cy="5334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238600" name="Line 8"/>
          <p:cNvSpPr>
            <a:spLocks noChangeShapeType="1"/>
          </p:cNvSpPr>
          <p:nvPr/>
        </p:nvSpPr>
        <p:spPr bwMode="auto">
          <a:xfrm>
            <a:off x="5562600" y="2209800"/>
            <a:ext cx="533400" cy="0"/>
          </a:xfrm>
          <a:prstGeom prst="line">
            <a:avLst/>
          </a:prstGeom>
          <a:noFill/>
          <a:ln w="57150">
            <a:solidFill>
              <a:schemeClr val="tx2"/>
            </a:solidFill>
            <a:round/>
            <a:headEnd/>
            <a:tailEnd/>
          </a:ln>
          <a:effectLst/>
        </p:spPr>
        <p:txBody>
          <a:bodyPr wrap="none" anchor="ctr"/>
          <a:lstStyle/>
          <a:p>
            <a:endParaRPr lang="en-US"/>
          </a:p>
        </p:txBody>
      </p:sp>
      <p:sp>
        <p:nvSpPr>
          <p:cNvPr id="238601" name="Line 9"/>
          <p:cNvSpPr>
            <a:spLocks noChangeShapeType="1"/>
          </p:cNvSpPr>
          <p:nvPr/>
        </p:nvSpPr>
        <p:spPr bwMode="auto">
          <a:xfrm>
            <a:off x="6400800" y="2514600"/>
            <a:ext cx="0" cy="914400"/>
          </a:xfrm>
          <a:prstGeom prst="line">
            <a:avLst/>
          </a:prstGeom>
          <a:noFill/>
          <a:ln w="57150">
            <a:solidFill>
              <a:schemeClr val="tx2"/>
            </a:solidFill>
            <a:round/>
            <a:headEnd/>
            <a:tailEnd/>
          </a:ln>
          <a:effectLst/>
        </p:spPr>
        <p:txBody>
          <a:bodyPr wrap="none" anchor="ctr"/>
          <a:lstStyle/>
          <a:p>
            <a:endParaRPr lang="en-US"/>
          </a:p>
        </p:txBody>
      </p:sp>
      <p:sp>
        <p:nvSpPr>
          <p:cNvPr id="238602" name="Line 10"/>
          <p:cNvSpPr>
            <a:spLocks noChangeShapeType="1"/>
          </p:cNvSpPr>
          <p:nvPr/>
        </p:nvSpPr>
        <p:spPr bwMode="auto">
          <a:xfrm>
            <a:off x="6629400" y="3657600"/>
            <a:ext cx="1295400" cy="0"/>
          </a:xfrm>
          <a:prstGeom prst="line">
            <a:avLst/>
          </a:prstGeom>
          <a:noFill/>
          <a:ln w="57150">
            <a:solidFill>
              <a:schemeClr val="tx2"/>
            </a:solidFill>
            <a:round/>
            <a:headEnd/>
            <a:tailEnd/>
          </a:ln>
          <a:effectLst/>
        </p:spPr>
        <p:txBody>
          <a:bodyPr wrap="none" anchor="ctr"/>
          <a:lstStyle/>
          <a:p>
            <a:endParaRPr lang="en-US"/>
          </a:p>
        </p:txBody>
      </p:sp>
      <p:sp>
        <p:nvSpPr>
          <p:cNvPr id="238603" name="Rectangle 11"/>
          <p:cNvSpPr>
            <a:spLocks noChangeArrowheads="1"/>
          </p:cNvSpPr>
          <p:nvPr/>
        </p:nvSpPr>
        <p:spPr bwMode="auto">
          <a:xfrm>
            <a:off x="7010400" y="3505200"/>
            <a:ext cx="381000" cy="3810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238604" name="Line 12"/>
          <p:cNvSpPr>
            <a:spLocks noChangeShapeType="1"/>
          </p:cNvSpPr>
          <p:nvPr/>
        </p:nvSpPr>
        <p:spPr bwMode="auto">
          <a:xfrm>
            <a:off x="5562600" y="1981200"/>
            <a:ext cx="38100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38605" name="Line 13"/>
          <p:cNvSpPr>
            <a:spLocks noChangeShapeType="1"/>
          </p:cNvSpPr>
          <p:nvPr/>
        </p:nvSpPr>
        <p:spPr bwMode="auto">
          <a:xfrm>
            <a:off x="7467600" y="3505200"/>
            <a:ext cx="38100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238606" name="Line 14"/>
          <p:cNvSpPr>
            <a:spLocks noChangeShapeType="1"/>
          </p:cNvSpPr>
          <p:nvPr/>
        </p:nvSpPr>
        <p:spPr bwMode="auto">
          <a:xfrm>
            <a:off x="6172200" y="2743200"/>
            <a:ext cx="0" cy="381000"/>
          </a:xfrm>
          <a:prstGeom prst="line">
            <a:avLst/>
          </a:prstGeom>
          <a:noFill/>
          <a:ln w="9525">
            <a:solidFill>
              <a:schemeClr val="tx1"/>
            </a:solidFill>
            <a:round/>
            <a:headEnd/>
            <a:tailEnd type="triangle" w="med" len="med"/>
          </a:ln>
          <a:effectLst/>
        </p:spPr>
        <p:txBody>
          <a:bodyPr wrap="none" anchor="ctr"/>
          <a:lstStyle/>
          <a:p>
            <a:endParaRPr lang="en-US"/>
          </a:p>
        </p:txBody>
      </p:sp>
      <p:sp>
        <p:nvSpPr>
          <p:cNvPr id="238607" name="Text Box 15"/>
          <p:cNvSpPr txBox="1">
            <a:spLocks noChangeArrowheads="1"/>
          </p:cNvSpPr>
          <p:nvPr/>
        </p:nvSpPr>
        <p:spPr bwMode="auto">
          <a:xfrm>
            <a:off x="6765925" y="2022475"/>
            <a:ext cx="911225" cy="457200"/>
          </a:xfrm>
          <a:prstGeom prst="rect">
            <a:avLst/>
          </a:prstGeom>
          <a:noFill/>
          <a:ln w="9525">
            <a:noFill/>
            <a:miter lim="800000"/>
            <a:headEnd/>
            <a:tailEnd/>
          </a:ln>
          <a:effectLst/>
        </p:spPr>
        <p:txBody>
          <a:bodyPr wrap="none">
            <a:spAutoFit/>
          </a:bodyPr>
          <a:lstStyle/>
          <a:p>
            <a:r>
              <a:rPr lang="en-US" b="0">
                <a:latin typeface="Times New Roman" pitchFamily="48" charset="0"/>
              </a:rPr>
              <a:t>router</a:t>
            </a:r>
          </a:p>
        </p:txBody>
      </p:sp>
      <p:sp>
        <p:nvSpPr>
          <p:cNvPr id="238608" name="Text Box 16"/>
          <p:cNvSpPr txBox="1">
            <a:spLocks noChangeArrowheads="1"/>
          </p:cNvSpPr>
          <p:nvPr/>
        </p:nvSpPr>
        <p:spPr bwMode="auto">
          <a:xfrm>
            <a:off x="6842125" y="4003675"/>
            <a:ext cx="911225" cy="457200"/>
          </a:xfrm>
          <a:prstGeom prst="rect">
            <a:avLst/>
          </a:prstGeom>
          <a:noFill/>
          <a:ln w="9525">
            <a:noFill/>
            <a:miter lim="800000"/>
            <a:headEnd/>
            <a:tailEnd/>
          </a:ln>
          <a:effectLst/>
        </p:spPr>
        <p:txBody>
          <a:bodyPr wrap="none">
            <a:spAutoFit/>
          </a:bodyPr>
          <a:lstStyle/>
          <a:p>
            <a:r>
              <a:rPr lang="en-US" b="0">
                <a:latin typeface="Times New Roman" pitchFamily="48" charset="0"/>
              </a:rPr>
              <a:t>router</a:t>
            </a:r>
          </a:p>
        </p:txBody>
      </p:sp>
      <p:sp>
        <p:nvSpPr>
          <p:cNvPr id="238609" name="Rectangle 17"/>
          <p:cNvSpPr>
            <a:spLocks noChangeArrowheads="1"/>
          </p:cNvSpPr>
          <p:nvPr/>
        </p:nvSpPr>
        <p:spPr bwMode="auto">
          <a:xfrm>
            <a:off x="304800" y="2222500"/>
            <a:ext cx="3865563" cy="2720975"/>
          </a:xfrm>
          <a:prstGeom prst="rect">
            <a:avLst/>
          </a:prstGeom>
          <a:noFill/>
          <a:ln w="9525">
            <a:noFill/>
            <a:miter lim="800000"/>
            <a:headEnd/>
            <a:tailEnd/>
          </a:ln>
          <a:effectLst/>
        </p:spPr>
        <p:txBody>
          <a:bodyPr wrap="none">
            <a:spAutoFit/>
          </a:bodyPr>
          <a:lstStyle/>
          <a:p>
            <a:pPr>
              <a:lnSpc>
                <a:spcPct val="120000"/>
              </a:lnSpc>
            </a:pPr>
            <a:r>
              <a:rPr lang="en-US" b="0">
                <a:latin typeface="Arial Narrow" pitchFamily="48" charset="0"/>
              </a:rPr>
              <a:t>Routers may drop messages, but</a:t>
            </a:r>
          </a:p>
          <a:p>
            <a:pPr>
              <a:lnSpc>
                <a:spcPct val="120000"/>
              </a:lnSpc>
            </a:pPr>
            <a:r>
              <a:rPr lang="en-US" b="0">
                <a:solidFill>
                  <a:srgbClr val="C70F05"/>
                </a:solidFill>
                <a:latin typeface="Arial Narrow" pitchFamily="48" charset="0"/>
              </a:rPr>
              <a:t>reliable end-to-end transmission</a:t>
            </a:r>
            <a:endParaRPr lang="en-US" b="0">
              <a:latin typeface="Arial Narrow" pitchFamily="48" charset="0"/>
            </a:endParaRPr>
          </a:p>
          <a:p>
            <a:pPr>
              <a:lnSpc>
                <a:spcPct val="120000"/>
              </a:lnSpc>
            </a:pPr>
            <a:r>
              <a:rPr lang="en-US" b="0">
                <a:latin typeface="Arial Narrow" pitchFamily="48" charset="0"/>
              </a:rPr>
              <a:t>is an important requirement. This</a:t>
            </a:r>
          </a:p>
          <a:p>
            <a:pPr>
              <a:lnSpc>
                <a:spcPct val="120000"/>
              </a:lnSpc>
            </a:pPr>
            <a:r>
              <a:rPr lang="en-US" b="0">
                <a:latin typeface="Arial Narrow" pitchFamily="48" charset="0"/>
              </a:rPr>
              <a:t>implies, the communication must</a:t>
            </a:r>
          </a:p>
          <a:p>
            <a:pPr>
              <a:lnSpc>
                <a:spcPct val="120000"/>
              </a:lnSpc>
            </a:pPr>
            <a:r>
              <a:rPr lang="en-US" b="0">
                <a:latin typeface="Arial Narrow" pitchFamily="48" charset="0"/>
              </a:rPr>
              <a:t>tolerate </a:t>
            </a:r>
            <a:r>
              <a:rPr lang="en-US">
                <a:solidFill>
                  <a:srgbClr val="C70F05"/>
                </a:solidFill>
                <a:latin typeface="Arial Narrow" pitchFamily="48" charset="0"/>
              </a:rPr>
              <a:t>Loss, Duplication, and</a:t>
            </a:r>
          </a:p>
          <a:p>
            <a:pPr>
              <a:lnSpc>
                <a:spcPct val="120000"/>
              </a:lnSpc>
            </a:pPr>
            <a:r>
              <a:rPr lang="en-US">
                <a:solidFill>
                  <a:srgbClr val="C70F05"/>
                </a:solidFill>
                <a:latin typeface="Arial Narrow" pitchFamily="48" charset="0"/>
              </a:rPr>
              <a:t>Re-ordering </a:t>
            </a:r>
            <a:r>
              <a:rPr lang="en-US" b="0">
                <a:latin typeface="Arial Narrow" pitchFamily="48" charset="0"/>
              </a:rPr>
              <a:t>of messages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a:xfrm>
            <a:off x="685800" y="0"/>
            <a:ext cx="7772400" cy="1143000"/>
          </a:xfrm>
        </p:spPr>
        <p:txBody>
          <a:bodyPr/>
          <a:lstStyle/>
          <a:p>
            <a:r>
              <a:rPr lang="en-US" b="1"/>
              <a:t>Stenning’s protocol</a:t>
            </a:r>
            <a:endParaRPr lang="en-US"/>
          </a:p>
        </p:txBody>
      </p:sp>
      <p:sp>
        <p:nvSpPr>
          <p:cNvPr id="239619" name="Rectangle 3"/>
          <p:cNvSpPr>
            <a:spLocks noGrp="1" noChangeArrowheads="1"/>
          </p:cNvSpPr>
          <p:nvPr>
            <p:ph sz="half" idx="1"/>
          </p:nvPr>
        </p:nvSpPr>
        <p:spPr>
          <a:xfrm>
            <a:off x="152400" y="1219200"/>
            <a:ext cx="5410200" cy="4495800"/>
          </a:xfrm>
        </p:spPr>
        <p:txBody>
          <a:bodyPr/>
          <a:lstStyle/>
          <a:p>
            <a:pPr algn="just">
              <a:lnSpc>
                <a:spcPct val="90000"/>
              </a:lnSpc>
              <a:buFont typeface="Wingdings" pitchFamily="2" charset="2"/>
              <a:buNone/>
            </a:pPr>
            <a:r>
              <a:rPr lang="en-US" sz="1600" b="1">
                <a:solidFill>
                  <a:srgbClr val="C70F05"/>
                </a:solidFill>
                <a:latin typeface="Arial" charset="0"/>
              </a:rPr>
              <a:t>{program for process S}</a:t>
            </a:r>
          </a:p>
          <a:p>
            <a:pPr algn="just">
              <a:lnSpc>
                <a:spcPct val="90000"/>
              </a:lnSpc>
              <a:buFont typeface="Wingdings" pitchFamily="2" charset="2"/>
              <a:buNone/>
            </a:pPr>
            <a:r>
              <a:rPr lang="en-US" sz="1600" b="1">
                <a:latin typeface="Arial" charset="0"/>
              </a:rPr>
              <a:t>define</a:t>
            </a:r>
            <a:r>
              <a:rPr lang="en-US" sz="1600">
                <a:latin typeface="Arial" charset="0"/>
              </a:rPr>
              <a:t>  ok  :  </a:t>
            </a:r>
            <a:r>
              <a:rPr lang="en-US" sz="1600" b="1">
                <a:latin typeface="Arial" charset="0"/>
              </a:rPr>
              <a:t>boolean</a:t>
            </a:r>
            <a:r>
              <a:rPr lang="en-US" sz="1600">
                <a:latin typeface="Arial" charset="0"/>
              </a:rPr>
              <a:t>; next : </a:t>
            </a:r>
            <a:r>
              <a:rPr lang="en-US" sz="1600" b="1">
                <a:latin typeface="Arial" charset="0"/>
              </a:rPr>
              <a:t> integer</a:t>
            </a:r>
            <a:r>
              <a:rPr lang="en-US" sz="1600">
                <a:latin typeface="Arial" charset="0"/>
              </a:rPr>
              <a:t>;</a:t>
            </a:r>
          </a:p>
          <a:p>
            <a:pPr algn="just">
              <a:lnSpc>
                <a:spcPct val="90000"/>
              </a:lnSpc>
              <a:buFont typeface="Wingdings" pitchFamily="2" charset="2"/>
              <a:buNone/>
            </a:pPr>
            <a:r>
              <a:rPr lang="en-US" sz="1600" b="1">
                <a:latin typeface="Arial" charset="0"/>
              </a:rPr>
              <a:t>initially </a:t>
            </a:r>
            <a:r>
              <a:rPr lang="en-US" sz="1600">
                <a:latin typeface="Arial" charset="0"/>
              </a:rPr>
              <a:t> next = 0, ok = true, both channels are empty;</a:t>
            </a:r>
          </a:p>
          <a:p>
            <a:pPr algn="just">
              <a:lnSpc>
                <a:spcPct val="90000"/>
              </a:lnSpc>
              <a:buFont typeface="Wingdings" pitchFamily="2" charset="2"/>
              <a:buNone/>
            </a:pPr>
            <a:r>
              <a:rPr lang="en-US" sz="1600" b="1">
                <a:latin typeface="Arial" charset="0"/>
              </a:rPr>
              <a:t>do</a:t>
            </a:r>
            <a:r>
              <a:rPr lang="en-US" sz="1600">
                <a:latin typeface="Arial" charset="0"/>
              </a:rPr>
              <a:t>	ok </a:t>
            </a:r>
            <a:r>
              <a:rPr lang="en-US" sz="1600">
                <a:latin typeface="Arial" charset="0"/>
                <a:sym typeface="Symbol" pitchFamily="48" charset="2"/>
              </a:rPr>
              <a:t></a:t>
            </a:r>
            <a:r>
              <a:rPr lang="en-US" sz="1600">
                <a:latin typeface="Arial" charset="0"/>
              </a:rPr>
              <a:t>	send  (m[next], next);  ok:= false</a:t>
            </a:r>
          </a:p>
          <a:p>
            <a:pPr algn="just">
              <a:lnSpc>
                <a:spcPct val="90000"/>
              </a:lnSpc>
              <a:buFont typeface="Symbol" pitchFamily="48" charset="2"/>
              <a:buChar char="ÿ"/>
            </a:pPr>
            <a:r>
              <a:rPr lang="en-US" sz="1600">
                <a:latin typeface="Arial" charset="0"/>
              </a:rPr>
              <a:t>(ack, next) is received   </a:t>
            </a:r>
            <a:r>
              <a:rPr lang="en-US" sz="1600">
                <a:latin typeface="Arial" charset="0"/>
                <a:sym typeface="Symbol" pitchFamily="48" charset="2"/>
              </a:rPr>
              <a:t></a:t>
            </a:r>
            <a:r>
              <a:rPr lang="en-US" sz="1600">
                <a:latin typeface="Arial" charset="0"/>
              </a:rPr>
              <a:t>  ok:= true; next := next + 1</a:t>
            </a:r>
          </a:p>
          <a:p>
            <a:pPr algn="just">
              <a:lnSpc>
                <a:spcPct val="90000"/>
              </a:lnSpc>
              <a:buFont typeface="Wingdings" pitchFamily="2" charset="2"/>
              <a:buNone/>
            </a:pPr>
            <a:r>
              <a:rPr lang="en-US" sz="1600">
                <a:latin typeface="Arial" charset="0"/>
                <a:sym typeface="Symbol" pitchFamily="48" charset="2"/>
              </a:rPr>
              <a:t></a:t>
            </a:r>
            <a:r>
              <a:rPr lang="en-US" sz="1600">
                <a:latin typeface="Arial" charset="0"/>
              </a:rPr>
              <a:t>	timeout (R,S) </a:t>
            </a:r>
            <a:r>
              <a:rPr lang="en-US" sz="1600">
                <a:latin typeface="Arial" charset="0"/>
                <a:sym typeface="Symbol" pitchFamily="48" charset="2"/>
              </a:rPr>
              <a:t></a:t>
            </a:r>
            <a:r>
              <a:rPr lang="en-US" sz="1600">
                <a:latin typeface="Arial" charset="0"/>
              </a:rPr>
              <a:t>	send  (m[next], next)</a:t>
            </a:r>
          </a:p>
          <a:p>
            <a:pPr algn="just">
              <a:lnSpc>
                <a:spcPct val="90000"/>
              </a:lnSpc>
              <a:buFont typeface="Wingdings" pitchFamily="2" charset="2"/>
              <a:buNone/>
            </a:pPr>
            <a:r>
              <a:rPr lang="en-US" sz="1600" b="1">
                <a:latin typeface="Arial" charset="0"/>
              </a:rPr>
              <a:t>od</a:t>
            </a:r>
          </a:p>
          <a:p>
            <a:pPr algn="just">
              <a:lnSpc>
                <a:spcPct val="90000"/>
              </a:lnSpc>
            </a:pPr>
            <a:endParaRPr lang="en-US" sz="1600">
              <a:latin typeface="Arial Narrow" pitchFamily="48" charset="0"/>
            </a:endParaRPr>
          </a:p>
          <a:p>
            <a:pPr algn="just">
              <a:lnSpc>
                <a:spcPct val="90000"/>
              </a:lnSpc>
              <a:buFont typeface="Wingdings" pitchFamily="2" charset="2"/>
              <a:buNone/>
            </a:pPr>
            <a:r>
              <a:rPr lang="en-US" sz="1600" b="1">
                <a:solidFill>
                  <a:srgbClr val="C70F05"/>
                </a:solidFill>
                <a:latin typeface="Arial" charset="0"/>
              </a:rPr>
              <a:t>{program for process R}</a:t>
            </a:r>
          </a:p>
          <a:p>
            <a:pPr algn="just">
              <a:lnSpc>
                <a:spcPct val="90000"/>
              </a:lnSpc>
              <a:buFont typeface="Wingdings" pitchFamily="2" charset="2"/>
              <a:buNone/>
            </a:pPr>
            <a:r>
              <a:rPr lang="en-US" sz="1600" b="1">
                <a:latin typeface="Arial" charset="0"/>
              </a:rPr>
              <a:t>define</a:t>
            </a:r>
            <a:r>
              <a:rPr lang="en-US" sz="1600">
                <a:latin typeface="Arial" charset="0"/>
              </a:rPr>
              <a:t>  r  :    </a:t>
            </a:r>
            <a:r>
              <a:rPr lang="en-US" sz="1600" b="1">
                <a:latin typeface="Arial" charset="0"/>
              </a:rPr>
              <a:t>integer</a:t>
            </a:r>
            <a:r>
              <a:rPr lang="en-US" sz="1600">
                <a:latin typeface="Arial" charset="0"/>
              </a:rPr>
              <a:t>;</a:t>
            </a:r>
          </a:p>
          <a:p>
            <a:pPr algn="just">
              <a:lnSpc>
                <a:spcPct val="90000"/>
              </a:lnSpc>
              <a:buFont typeface="Wingdings" pitchFamily="2" charset="2"/>
              <a:buNone/>
            </a:pPr>
            <a:r>
              <a:rPr lang="en-US" sz="1600" b="1">
                <a:latin typeface="Arial" charset="0"/>
              </a:rPr>
              <a:t>initially </a:t>
            </a:r>
            <a:r>
              <a:rPr lang="en-US" sz="1600">
                <a:latin typeface="Arial" charset="0"/>
              </a:rPr>
              <a:t> 	r = 0;</a:t>
            </a:r>
          </a:p>
          <a:p>
            <a:pPr algn="just">
              <a:lnSpc>
                <a:spcPct val="90000"/>
              </a:lnSpc>
              <a:buFont typeface="Wingdings" pitchFamily="2" charset="2"/>
              <a:buNone/>
            </a:pPr>
            <a:r>
              <a:rPr lang="en-US" sz="1600" b="1">
                <a:latin typeface="Arial" charset="0"/>
              </a:rPr>
              <a:t>do</a:t>
            </a:r>
            <a:r>
              <a:rPr lang="en-US" sz="1600">
                <a:latin typeface="Arial" charset="0"/>
              </a:rPr>
              <a:t>	(m[ ], s) is received </a:t>
            </a:r>
            <a:r>
              <a:rPr lang="en-US" sz="1600">
                <a:latin typeface="Arial" charset="0"/>
                <a:sym typeface="Symbol" pitchFamily="48" charset="2"/>
              </a:rPr>
              <a:t></a:t>
            </a:r>
            <a:r>
              <a:rPr lang="en-US" sz="1600">
                <a:latin typeface="Arial" charset="0"/>
              </a:rPr>
              <a:t> s = r   </a:t>
            </a:r>
            <a:r>
              <a:rPr lang="en-US" sz="1600">
                <a:latin typeface="Arial" charset="0"/>
                <a:sym typeface="Symbol" pitchFamily="48" charset="2"/>
              </a:rPr>
              <a:t></a:t>
            </a:r>
            <a:r>
              <a:rPr lang="en-US" sz="1600">
                <a:latin typeface="Arial" charset="0"/>
              </a:rPr>
              <a:t>   accept  the message;</a:t>
            </a:r>
          </a:p>
          <a:p>
            <a:pPr algn="just">
              <a:lnSpc>
                <a:spcPct val="90000"/>
              </a:lnSpc>
              <a:buFont typeface="Wingdings" pitchFamily="2" charset="2"/>
              <a:buNone/>
            </a:pPr>
            <a:r>
              <a:rPr lang="en-US" sz="1600">
                <a:latin typeface="Arial" charset="0"/>
              </a:rPr>
              <a:t>					send (ack, r);</a:t>
            </a:r>
          </a:p>
          <a:p>
            <a:pPr algn="just">
              <a:lnSpc>
                <a:spcPct val="90000"/>
              </a:lnSpc>
              <a:buFont typeface="Wingdings" pitchFamily="2" charset="2"/>
              <a:buNone/>
            </a:pPr>
            <a:r>
              <a:rPr lang="en-US" sz="1600">
                <a:latin typeface="Arial" charset="0"/>
              </a:rPr>
              <a:t>					r:= r+1</a:t>
            </a:r>
          </a:p>
          <a:p>
            <a:pPr algn="just">
              <a:lnSpc>
                <a:spcPct val="90000"/>
              </a:lnSpc>
              <a:buFont typeface="Wingdings" pitchFamily="2" charset="2"/>
              <a:buNone/>
            </a:pPr>
            <a:r>
              <a:rPr lang="en-US" sz="1600">
                <a:latin typeface="Arial" charset="0"/>
                <a:sym typeface="Symbol" pitchFamily="48" charset="2"/>
              </a:rPr>
              <a:t></a:t>
            </a:r>
            <a:r>
              <a:rPr lang="en-US" sz="1600">
                <a:latin typeface="Arial" charset="0"/>
              </a:rPr>
              <a:t>	(m[ ], s) is received </a:t>
            </a:r>
            <a:r>
              <a:rPr lang="en-US" sz="1600">
                <a:latin typeface="Arial" charset="0"/>
                <a:sym typeface="Symbol" pitchFamily="48" charset="2"/>
              </a:rPr>
              <a:t></a:t>
            </a:r>
            <a:r>
              <a:rPr lang="en-US" sz="1600">
                <a:latin typeface="Arial" charset="0"/>
              </a:rPr>
              <a:t> s≠r  </a:t>
            </a:r>
            <a:r>
              <a:rPr lang="en-US" sz="1600">
                <a:latin typeface="Arial" charset="0"/>
                <a:sym typeface="Symbol" pitchFamily="48" charset="2"/>
              </a:rPr>
              <a:t>	</a:t>
            </a:r>
            <a:r>
              <a:rPr lang="en-US" sz="1600">
                <a:latin typeface="Arial" charset="0"/>
              </a:rPr>
              <a:t> (ack, r-1)</a:t>
            </a:r>
          </a:p>
          <a:p>
            <a:pPr algn="just">
              <a:lnSpc>
                <a:spcPct val="90000"/>
              </a:lnSpc>
              <a:buFont typeface="Wingdings" pitchFamily="2" charset="2"/>
              <a:buNone/>
            </a:pPr>
            <a:r>
              <a:rPr lang="en-US" sz="1600" b="1">
                <a:latin typeface="Arial Narrow" pitchFamily="48" charset="0"/>
              </a:rPr>
              <a:t>od</a:t>
            </a:r>
            <a:r>
              <a:rPr lang="en-US" sz="1600">
                <a:latin typeface="Arial Narrow" pitchFamily="48" charset="0"/>
              </a:rPr>
              <a:t>	</a:t>
            </a:r>
          </a:p>
          <a:p>
            <a:pPr>
              <a:lnSpc>
                <a:spcPct val="90000"/>
              </a:lnSpc>
              <a:buFont typeface="Wingdings" pitchFamily="2" charset="2"/>
              <a:buNone/>
            </a:pPr>
            <a:endParaRPr lang="en-US" sz="1600">
              <a:latin typeface="Arial Narrow" pitchFamily="48" charset="0"/>
            </a:endParaRPr>
          </a:p>
        </p:txBody>
      </p:sp>
      <p:sp>
        <p:nvSpPr>
          <p:cNvPr id="239620" name="Oval 4"/>
          <p:cNvSpPr>
            <a:spLocks noChangeArrowheads="1"/>
          </p:cNvSpPr>
          <p:nvPr/>
        </p:nvSpPr>
        <p:spPr bwMode="auto">
          <a:xfrm>
            <a:off x="7086600" y="1752600"/>
            <a:ext cx="457200" cy="457200"/>
          </a:xfrm>
          <a:prstGeom prst="ellipse">
            <a:avLst/>
          </a:prstGeom>
          <a:solidFill>
            <a:srgbClr val="51FF91"/>
          </a:solidFill>
          <a:ln w="9525">
            <a:solidFill>
              <a:schemeClr val="tx1"/>
            </a:solidFill>
            <a:round/>
            <a:headEnd/>
            <a:tailEnd/>
          </a:ln>
          <a:effectLst/>
        </p:spPr>
        <p:txBody>
          <a:bodyPr wrap="none" anchor="ctr"/>
          <a:lstStyle/>
          <a:p>
            <a:endParaRPr lang="en-US"/>
          </a:p>
        </p:txBody>
      </p:sp>
      <p:sp>
        <p:nvSpPr>
          <p:cNvPr id="239621" name="Oval 5"/>
          <p:cNvSpPr>
            <a:spLocks noChangeArrowheads="1"/>
          </p:cNvSpPr>
          <p:nvPr/>
        </p:nvSpPr>
        <p:spPr bwMode="auto">
          <a:xfrm>
            <a:off x="7086600" y="4343400"/>
            <a:ext cx="457200" cy="457200"/>
          </a:xfrm>
          <a:prstGeom prst="ellipse">
            <a:avLst/>
          </a:prstGeom>
          <a:solidFill>
            <a:srgbClr val="51FF91"/>
          </a:solidFill>
          <a:ln w="9525">
            <a:solidFill>
              <a:schemeClr val="tx1"/>
            </a:solidFill>
            <a:round/>
            <a:headEnd/>
            <a:tailEnd/>
          </a:ln>
          <a:effectLst/>
        </p:spPr>
        <p:txBody>
          <a:bodyPr wrap="none" anchor="ctr"/>
          <a:lstStyle/>
          <a:p>
            <a:endParaRPr lang="en-US"/>
          </a:p>
        </p:txBody>
      </p:sp>
      <p:sp>
        <p:nvSpPr>
          <p:cNvPr id="239622" name="Line 6"/>
          <p:cNvSpPr>
            <a:spLocks noChangeShapeType="1"/>
          </p:cNvSpPr>
          <p:nvPr/>
        </p:nvSpPr>
        <p:spPr bwMode="auto">
          <a:xfrm>
            <a:off x="7315200" y="2209800"/>
            <a:ext cx="0" cy="2133600"/>
          </a:xfrm>
          <a:prstGeom prst="line">
            <a:avLst/>
          </a:prstGeom>
          <a:noFill/>
          <a:ln w="57150">
            <a:solidFill>
              <a:schemeClr val="tx2"/>
            </a:solidFill>
            <a:round/>
            <a:headEnd/>
            <a:tailEnd/>
          </a:ln>
          <a:effectLst/>
        </p:spPr>
        <p:txBody>
          <a:bodyPr wrap="none" anchor="ctr"/>
          <a:lstStyle/>
          <a:p>
            <a:endParaRPr lang="en-US"/>
          </a:p>
        </p:txBody>
      </p:sp>
      <p:sp>
        <p:nvSpPr>
          <p:cNvPr id="239623" name="Line 7"/>
          <p:cNvSpPr>
            <a:spLocks noChangeShapeType="1"/>
          </p:cNvSpPr>
          <p:nvPr/>
        </p:nvSpPr>
        <p:spPr bwMode="auto">
          <a:xfrm>
            <a:off x="7467600" y="3352800"/>
            <a:ext cx="0" cy="381000"/>
          </a:xfrm>
          <a:prstGeom prst="line">
            <a:avLst/>
          </a:prstGeom>
          <a:noFill/>
          <a:ln w="28575">
            <a:solidFill>
              <a:schemeClr val="tx1"/>
            </a:solidFill>
            <a:round/>
            <a:headEnd/>
            <a:tailEnd type="triangle" w="med" len="med"/>
          </a:ln>
          <a:effectLst/>
        </p:spPr>
        <p:txBody>
          <a:bodyPr wrap="none" anchor="ctr"/>
          <a:lstStyle/>
          <a:p>
            <a:endParaRPr lang="en-US"/>
          </a:p>
        </p:txBody>
      </p:sp>
      <p:sp>
        <p:nvSpPr>
          <p:cNvPr id="239624" name="Text Box 8"/>
          <p:cNvSpPr txBox="1">
            <a:spLocks noChangeArrowheads="1"/>
          </p:cNvSpPr>
          <p:nvPr/>
        </p:nvSpPr>
        <p:spPr bwMode="auto">
          <a:xfrm>
            <a:off x="6781800" y="1219200"/>
            <a:ext cx="1276350" cy="457200"/>
          </a:xfrm>
          <a:prstGeom prst="rect">
            <a:avLst/>
          </a:prstGeom>
          <a:noFill/>
          <a:ln w="9525">
            <a:noFill/>
            <a:miter lim="800000"/>
            <a:headEnd/>
            <a:tailEnd/>
          </a:ln>
          <a:effectLst/>
        </p:spPr>
        <p:txBody>
          <a:bodyPr wrap="none">
            <a:spAutoFit/>
          </a:bodyPr>
          <a:lstStyle/>
          <a:p>
            <a:r>
              <a:rPr lang="en-US" b="0">
                <a:latin typeface="Times New Roman" pitchFamily="48" charset="0"/>
              </a:rPr>
              <a:t>Sender S</a:t>
            </a:r>
          </a:p>
        </p:txBody>
      </p:sp>
      <p:sp>
        <p:nvSpPr>
          <p:cNvPr id="239625" name="Text Box 9"/>
          <p:cNvSpPr txBox="1">
            <a:spLocks noChangeArrowheads="1"/>
          </p:cNvSpPr>
          <p:nvPr/>
        </p:nvSpPr>
        <p:spPr bwMode="auto">
          <a:xfrm>
            <a:off x="6781800" y="4876800"/>
            <a:ext cx="1546225" cy="457200"/>
          </a:xfrm>
          <a:prstGeom prst="rect">
            <a:avLst/>
          </a:prstGeom>
          <a:noFill/>
          <a:ln w="9525">
            <a:noFill/>
            <a:miter lim="800000"/>
            <a:headEnd/>
            <a:tailEnd/>
          </a:ln>
          <a:effectLst/>
        </p:spPr>
        <p:txBody>
          <a:bodyPr wrap="none">
            <a:spAutoFit/>
          </a:bodyPr>
          <a:lstStyle/>
          <a:p>
            <a:r>
              <a:rPr lang="en-US" b="0">
                <a:latin typeface="Times New Roman" pitchFamily="48" charset="0"/>
              </a:rPr>
              <a:t>Receiver R</a:t>
            </a:r>
          </a:p>
        </p:txBody>
      </p:sp>
      <p:sp>
        <p:nvSpPr>
          <p:cNvPr id="239626" name="Rectangle 10"/>
          <p:cNvSpPr>
            <a:spLocks noChangeArrowheads="1"/>
          </p:cNvSpPr>
          <p:nvPr/>
        </p:nvSpPr>
        <p:spPr bwMode="auto">
          <a:xfrm>
            <a:off x="7391400" y="2971800"/>
            <a:ext cx="152400" cy="1524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239627" name="Text Box 11"/>
          <p:cNvSpPr txBox="1">
            <a:spLocks noChangeArrowheads="1"/>
          </p:cNvSpPr>
          <p:nvPr/>
        </p:nvSpPr>
        <p:spPr bwMode="auto">
          <a:xfrm>
            <a:off x="7604125" y="2708275"/>
            <a:ext cx="1081088" cy="457200"/>
          </a:xfrm>
          <a:prstGeom prst="rect">
            <a:avLst/>
          </a:prstGeom>
          <a:noFill/>
          <a:ln w="9525">
            <a:noFill/>
            <a:miter lim="800000"/>
            <a:headEnd/>
            <a:tailEnd/>
          </a:ln>
          <a:effectLst/>
        </p:spPr>
        <p:txBody>
          <a:bodyPr wrap="none">
            <a:spAutoFit/>
          </a:bodyPr>
          <a:lstStyle/>
          <a:p>
            <a:r>
              <a:rPr lang="en-US" b="0">
                <a:latin typeface="Times New Roman" pitchFamily="48" charset="0"/>
              </a:rPr>
              <a:t>m[0], 0</a:t>
            </a:r>
          </a:p>
        </p:txBody>
      </p:sp>
      <p:sp>
        <p:nvSpPr>
          <p:cNvPr id="239628" name="Line 12"/>
          <p:cNvSpPr>
            <a:spLocks noChangeShapeType="1"/>
          </p:cNvSpPr>
          <p:nvPr/>
        </p:nvSpPr>
        <p:spPr bwMode="auto">
          <a:xfrm flipV="1">
            <a:off x="7162800" y="3810000"/>
            <a:ext cx="0" cy="381000"/>
          </a:xfrm>
          <a:prstGeom prst="line">
            <a:avLst/>
          </a:prstGeom>
          <a:noFill/>
          <a:ln w="28575">
            <a:solidFill>
              <a:schemeClr val="accent2"/>
            </a:solidFill>
            <a:round/>
            <a:headEnd/>
            <a:tailEnd type="triangle" w="med" len="med"/>
          </a:ln>
          <a:effectLst/>
        </p:spPr>
        <p:txBody>
          <a:bodyPr wrap="none" anchor="ctr"/>
          <a:lstStyle/>
          <a:p>
            <a:endParaRPr lang="en-US"/>
          </a:p>
        </p:txBody>
      </p:sp>
      <p:sp>
        <p:nvSpPr>
          <p:cNvPr id="239629" name="Text Box 13"/>
          <p:cNvSpPr txBox="1">
            <a:spLocks noChangeArrowheads="1"/>
          </p:cNvSpPr>
          <p:nvPr/>
        </p:nvSpPr>
        <p:spPr bwMode="auto">
          <a:xfrm>
            <a:off x="6477000" y="3657600"/>
            <a:ext cx="606425" cy="457200"/>
          </a:xfrm>
          <a:prstGeom prst="rect">
            <a:avLst/>
          </a:prstGeom>
          <a:noFill/>
          <a:ln w="9525">
            <a:noFill/>
            <a:miter lim="800000"/>
            <a:headEnd/>
            <a:tailEnd/>
          </a:ln>
          <a:effectLst/>
        </p:spPr>
        <p:txBody>
          <a:bodyPr wrap="none">
            <a:spAutoFit/>
          </a:bodyPr>
          <a:lstStyle/>
          <a:p>
            <a:r>
              <a:rPr lang="en-US" b="0">
                <a:solidFill>
                  <a:schemeClr val="accent2"/>
                </a:solidFill>
                <a:latin typeface="Times New Roman" pitchFamily="48" charset="0"/>
              </a:rPr>
              <a:t>ack</a:t>
            </a:r>
            <a:endParaRPr lang="en-US" b="0">
              <a:latin typeface="Times New Roman" pitchFamily="4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a:xfrm>
            <a:off x="457200" y="152400"/>
            <a:ext cx="7772400" cy="1143000"/>
          </a:xfrm>
        </p:spPr>
        <p:txBody>
          <a:bodyPr/>
          <a:lstStyle/>
          <a:p>
            <a:r>
              <a:rPr lang="en-US" sz="4000" b="1"/>
              <a:t>Observations on Stenning’s protocol</a:t>
            </a:r>
            <a:endParaRPr lang="en-US" sz="4000"/>
          </a:p>
        </p:txBody>
      </p:sp>
      <p:sp>
        <p:nvSpPr>
          <p:cNvPr id="240643" name="Rectangle 3"/>
          <p:cNvSpPr>
            <a:spLocks noGrp="1" noChangeArrowheads="1"/>
          </p:cNvSpPr>
          <p:nvPr>
            <p:ph sz="half" idx="1"/>
          </p:nvPr>
        </p:nvSpPr>
        <p:spPr>
          <a:xfrm>
            <a:off x="228600" y="1447800"/>
            <a:ext cx="5715000" cy="4114800"/>
          </a:xfrm>
        </p:spPr>
        <p:txBody>
          <a:bodyPr/>
          <a:lstStyle/>
          <a:p>
            <a:pPr algn="just">
              <a:lnSpc>
                <a:spcPct val="135000"/>
              </a:lnSpc>
              <a:buFont typeface="Wingdings" pitchFamily="2" charset="2"/>
              <a:buNone/>
            </a:pPr>
            <a:r>
              <a:rPr lang="en-US" sz="2400" i="1">
                <a:solidFill>
                  <a:schemeClr val="accent2"/>
                </a:solidFill>
                <a:latin typeface="Arial Narrow" pitchFamily="48" charset="0"/>
              </a:rPr>
              <a:t>Both messages and acks may be lost</a:t>
            </a:r>
            <a:endParaRPr lang="en-US" sz="2400">
              <a:latin typeface="Arial Narrow" pitchFamily="48" charset="0"/>
            </a:endParaRPr>
          </a:p>
          <a:p>
            <a:pPr algn="just">
              <a:lnSpc>
                <a:spcPct val="135000"/>
              </a:lnSpc>
              <a:buFont typeface="Wingdings" pitchFamily="2" charset="2"/>
              <a:buNone/>
            </a:pPr>
            <a:endParaRPr lang="en-US" sz="2400">
              <a:latin typeface="Arial Narrow" pitchFamily="48" charset="0"/>
            </a:endParaRPr>
          </a:p>
          <a:p>
            <a:pPr algn="just">
              <a:lnSpc>
                <a:spcPct val="135000"/>
              </a:lnSpc>
              <a:buFont typeface="Wingdings" pitchFamily="2" charset="2"/>
              <a:buNone/>
            </a:pPr>
            <a:r>
              <a:rPr lang="en-US" sz="2400">
                <a:latin typeface="Arial Narrow" pitchFamily="48" charset="0"/>
              </a:rPr>
              <a:t>Q. Why is the last ack reinforced by R when s≠r? </a:t>
            </a:r>
          </a:p>
          <a:p>
            <a:pPr algn="just">
              <a:lnSpc>
                <a:spcPct val="135000"/>
              </a:lnSpc>
              <a:buFont typeface="Wingdings" pitchFamily="2" charset="2"/>
              <a:buNone/>
            </a:pPr>
            <a:r>
              <a:rPr lang="en-US" sz="2400">
                <a:solidFill>
                  <a:schemeClr val="accent2"/>
                </a:solidFill>
                <a:latin typeface="Arial Narrow" pitchFamily="48" charset="0"/>
              </a:rPr>
              <a:t>A. Needed to guarantee progress</a:t>
            </a:r>
            <a:r>
              <a:rPr lang="en-US" sz="2400">
                <a:latin typeface="Arial Narrow" pitchFamily="48" charset="0"/>
              </a:rPr>
              <a:t>.</a:t>
            </a:r>
          </a:p>
          <a:p>
            <a:pPr algn="just">
              <a:lnSpc>
                <a:spcPct val="135000"/>
              </a:lnSpc>
              <a:buFont typeface="Wingdings" pitchFamily="2" charset="2"/>
              <a:buNone/>
            </a:pPr>
            <a:endParaRPr lang="en-US" sz="2400">
              <a:latin typeface="Arial Narrow" pitchFamily="48" charset="0"/>
            </a:endParaRPr>
          </a:p>
          <a:p>
            <a:pPr algn="just">
              <a:lnSpc>
                <a:spcPct val="135000"/>
              </a:lnSpc>
              <a:buFont typeface="Wingdings" pitchFamily="2" charset="2"/>
              <a:buNone/>
            </a:pPr>
            <a:r>
              <a:rPr lang="en-US" sz="2400">
                <a:latin typeface="Arial Narrow" pitchFamily="48" charset="0"/>
              </a:rPr>
              <a:t>Progress is guaranteed, but the protocol</a:t>
            </a:r>
          </a:p>
          <a:p>
            <a:pPr algn="just">
              <a:lnSpc>
                <a:spcPct val="135000"/>
              </a:lnSpc>
              <a:buFont typeface="Wingdings" pitchFamily="2" charset="2"/>
              <a:buNone/>
            </a:pPr>
            <a:r>
              <a:rPr lang="en-US" sz="2400">
                <a:latin typeface="Arial Narrow" pitchFamily="48" charset="0"/>
              </a:rPr>
              <a:t> is inefficient due to low throughput.</a:t>
            </a:r>
          </a:p>
        </p:txBody>
      </p:sp>
      <p:sp>
        <p:nvSpPr>
          <p:cNvPr id="240644" name="Oval 4"/>
          <p:cNvSpPr>
            <a:spLocks noChangeArrowheads="1"/>
          </p:cNvSpPr>
          <p:nvPr/>
        </p:nvSpPr>
        <p:spPr bwMode="auto">
          <a:xfrm>
            <a:off x="6858000" y="1752600"/>
            <a:ext cx="457200" cy="457200"/>
          </a:xfrm>
          <a:prstGeom prst="ellipse">
            <a:avLst/>
          </a:prstGeom>
          <a:solidFill>
            <a:srgbClr val="51FF91"/>
          </a:solidFill>
          <a:ln w="9525">
            <a:solidFill>
              <a:schemeClr val="tx1"/>
            </a:solidFill>
            <a:round/>
            <a:headEnd/>
            <a:tailEnd/>
          </a:ln>
          <a:effectLst/>
        </p:spPr>
        <p:txBody>
          <a:bodyPr wrap="none" anchor="ctr"/>
          <a:lstStyle/>
          <a:p>
            <a:endParaRPr lang="en-US"/>
          </a:p>
        </p:txBody>
      </p:sp>
      <p:sp>
        <p:nvSpPr>
          <p:cNvPr id="240645" name="Oval 5"/>
          <p:cNvSpPr>
            <a:spLocks noChangeArrowheads="1"/>
          </p:cNvSpPr>
          <p:nvPr/>
        </p:nvSpPr>
        <p:spPr bwMode="auto">
          <a:xfrm>
            <a:off x="6858000" y="4343400"/>
            <a:ext cx="457200" cy="457200"/>
          </a:xfrm>
          <a:prstGeom prst="ellipse">
            <a:avLst/>
          </a:prstGeom>
          <a:solidFill>
            <a:srgbClr val="51FF91"/>
          </a:solidFill>
          <a:ln w="9525">
            <a:solidFill>
              <a:schemeClr val="tx1"/>
            </a:solidFill>
            <a:round/>
            <a:headEnd/>
            <a:tailEnd/>
          </a:ln>
          <a:effectLst/>
        </p:spPr>
        <p:txBody>
          <a:bodyPr wrap="none" anchor="ctr"/>
          <a:lstStyle/>
          <a:p>
            <a:endParaRPr lang="en-US"/>
          </a:p>
        </p:txBody>
      </p:sp>
      <p:sp>
        <p:nvSpPr>
          <p:cNvPr id="240646" name="Line 6"/>
          <p:cNvSpPr>
            <a:spLocks noChangeShapeType="1"/>
          </p:cNvSpPr>
          <p:nvPr/>
        </p:nvSpPr>
        <p:spPr bwMode="auto">
          <a:xfrm>
            <a:off x="7086600" y="2209800"/>
            <a:ext cx="0" cy="2133600"/>
          </a:xfrm>
          <a:prstGeom prst="line">
            <a:avLst/>
          </a:prstGeom>
          <a:noFill/>
          <a:ln w="57150">
            <a:solidFill>
              <a:schemeClr val="tx2"/>
            </a:solidFill>
            <a:round/>
            <a:headEnd/>
            <a:tailEnd/>
          </a:ln>
          <a:effectLst/>
        </p:spPr>
        <p:txBody>
          <a:bodyPr wrap="none" anchor="ctr"/>
          <a:lstStyle/>
          <a:p>
            <a:endParaRPr lang="en-US"/>
          </a:p>
        </p:txBody>
      </p:sp>
      <p:sp>
        <p:nvSpPr>
          <p:cNvPr id="240647" name="Line 7"/>
          <p:cNvSpPr>
            <a:spLocks noChangeShapeType="1"/>
          </p:cNvSpPr>
          <p:nvPr/>
        </p:nvSpPr>
        <p:spPr bwMode="auto">
          <a:xfrm>
            <a:off x="7239000" y="3352800"/>
            <a:ext cx="0" cy="381000"/>
          </a:xfrm>
          <a:prstGeom prst="line">
            <a:avLst/>
          </a:prstGeom>
          <a:noFill/>
          <a:ln w="9525">
            <a:solidFill>
              <a:schemeClr val="tx1"/>
            </a:solidFill>
            <a:round/>
            <a:headEnd/>
            <a:tailEnd type="triangle" w="med" len="med"/>
          </a:ln>
          <a:effectLst/>
        </p:spPr>
        <p:txBody>
          <a:bodyPr wrap="none" anchor="ctr"/>
          <a:lstStyle/>
          <a:p>
            <a:endParaRPr lang="en-US"/>
          </a:p>
        </p:txBody>
      </p:sp>
      <p:sp>
        <p:nvSpPr>
          <p:cNvPr id="240648" name="Text Box 8"/>
          <p:cNvSpPr txBox="1">
            <a:spLocks noChangeArrowheads="1"/>
          </p:cNvSpPr>
          <p:nvPr/>
        </p:nvSpPr>
        <p:spPr bwMode="auto">
          <a:xfrm>
            <a:off x="6553200" y="1295400"/>
            <a:ext cx="1276350" cy="457200"/>
          </a:xfrm>
          <a:prstGeom prst="rect">
            <a:avLst/>
          </a:prstGeom>
          <a:noFill/>
          <a:ln w="9525">
            <a:noFill/>
            <a:miter lim="800000"/>
            <a:headEnd/>
            <a:tailEnd/>
          </a:ln>
          <a:effectLst/>
        </p:spPr>
        <p:txBody>
          <a:bodyPr wrap="none">
            <a:spAutoFit/>
          </a:bodyPr>
          <a:lstStyle/>
          <a:p>
            <a:r>
              <a:rPr lang="en-US" b="0">
                <a:latin typeface="Times New Roman" pitchFamily="48" charset="0"/>
              </a:rPr>
              <a:t>Sender S</a:t>
            </a:r>
          </a:p>
        </p:txBody>
      </p:sp>
      <p:sp>
        <p:nvSpPr>
          <p:cNvPr id="240649" name="Text Box 9"/>
          <p:cNvSpPr txBox="1">
            <a:spLocks noChangeArrowheads="1"/>
          </p:cNvSpPr>
          <p:nvPr/>
        </p:nvSpPr>
        <p:spPr bwMode="auto">
          <a:xfrm>
            <a:off x="6553200" y="4953000"/>
            <a:ext cx="1546225" cy="457200"/>
          </a:xfrm>
          <a:prstGeom prst="rect">
            <a:avLst/>
          </a:prstGeom>
          <a:noFill/>
          <a:ln w="9525">
            <a:noFill/>
            <a:miter lim="800000"/>
            <a:headEnd/>
            <a:tailEnd/>
          </a:ln>
          <a:effectLst/>
        </p:spPr>
        <p:txBody>
          <a:bodyPr wrap="none">
            <a:spAutoFit/>
          </a:bodyPr>
          <a:lstStyle/>
          <a:p>
            <a:r>
              <a:rPr lang="en-US" b="0">
                <a:latin typeface="Times New Roman" pitchFamily="48" charset="0"/>
              </a:rPr>
              <a:t>Receiver R</a:t>
            </a:r>
          </a:p>
        </p:txBody>
      </p:sp>
      <p:sp>
        <p:nvSpPr>
          <p:cNvPr id="240650" name="Rectangle 10"/>
          <p:cNvSpPr>
            <a:spLocks noChangeArrowheads="1"/>
          </p:cNvSpPr>
          <p:nvPr/>
        </p:nvSpPr>
        <p:spPr bwMode="auto">
          <a:xfrm>
            <a:off x="7162800" y="2971800"/>
            <a:ext cx="152400" cy="1524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240651" name="Text Box 11"/>
          <p:cNvSpPr txBox="1">
            <a:spLocks noChangeArrowheads="1"/>
          </p:cNvSpPr>
          <p:nvPr/>
        </p:nvSpPr>
        <p:spPr bwMode="auto">
          <a:xfrm>
            <a:off x="7375525" y="2708275"/>
            <a:ext cx="1081088" cy="457200"/>
          </a:xfrm>
          <a:prstGeom prst="rect">
            <a:avLst/>
          </a:prstGeom>
          <a:noFill/>
          <a:ln w="9525">
            <a:noFill/>
            <a:miter lim="800000"/>
            <a:headEnd/>
            <a:tailEnd/>
          </a:ln>
          <a:effectLst/>
        </p:spPr>
        <p:txBody>
          <a:bodyPr wrap="none">
            <a:spAutoFit/>
          </a:bodyPr>
          <a:lstStyle/>
          <a:p>
            <a:r>
              <a:rPr lang="en-US" b="0">
                <a:latin typeface="Times New Roman" pitchFamily="48" charset="0"/>
              </a:rPr>
              <a:t>m[0], 0</a:t>
            </a:r>
          </a:p>
        </p:txBody>
      </p:sp>
      <p:sp>
        <p:nvSpPr>
          <p:cNvPr id="240652" name="Line 12"/>
          <p:cNvSpPr>
            <a:spLocks noChangeShapeType="1"/>
          </p:cNvSpPr>
          <p:nvPr/>
        </p:nvSpPr>
        <p:spPr bwMode="auto">
          <a:xfrm flipV="1">
            <a:off x="6934200" y="3810000"/>
            <a:ext cx="0" cy="381000"/>
          </a:xfrm>
          <a:prstGeom prst="line">
            <a:avLst/>
          </a:prstGeom>
          <a:noFill/>
          <a:ln w="9525">
            <a:solidFill>
              <a:schemeClr val="tx1"/>
            </a:solidFill>
            <a:round/>
            <a:headEnd/>
            <a:tailEnd type="triangle" w="med" len="med"/>
          </a:ln>
          <a:effectLst/>
        </p:spPr>
        <p:txBody>
          <a:bodyPr wrap="none" anchor="ctr"/>
          <a:lstStyle/>
          <a:p>
            <a:endParaRPr lang="en-US"/>
          </a:p>
        </p:txBody>
      </p:sp>
      <p:sp>
        <p:nvSpPr>
          <p:cNvPr id="240653" name="Text Box 13"/>
          <p:cNvSpPr txBox="1">
            <a:spLocks noChangeArrowheads="1"/>
          </p:cNvSpPr>
          <p:nvPr/>
        </p:nvSpPr>
        <p:spPr bwMode="auto">
          <a:xfrm>
            <a:off x="6248400" y="3810000"/>
            <a:ext cx="606425" cy="457200"/>
          </a:xfrm>
          <a:prstGeom prst="rect">
            <a:avLst/>
          </a:prstGeom>
          <a:noFill/>
          <a:ln w="9525">
            <a:noFill/>
            <a:miter lim="800000"/>
            <a:headEnd/>
            <a:tailEnd/>
          </a:ln>
          <a:effectLst/>
        </p:spPr>
        <p:txBody>
          <a:bodyPr wrap="none">
            <a:spAutoFit/>
          </a:bodyPr>
          <a:lstStyle/>
          <a:p>
            <a:r>
              <a:rPr lang="en-US" b="0">
                <a:latin typeface="Times New Roman" pitchFamily="48" charset="0"/>
              </a:rPr>
              <a:t>ack</a:t>
            </a:r>
          </a:p>
        </p:txBody>
      </p:sp>
      <p:sp>
        <p:nvSpPr>
          <p:cNvPr id="240654" name="Rectangle 14"/>
          <p:cNvSpPr>
            <a:spLocks noChangeArrowheads="1"/>
          </p:cNvSpPr>
          <p:nvPr/>
        </p:nvSpPr>
        <p:spPr bwMode="auto">
          <a:xfrm>
            <a:off x="6705600" y="3581400"/>
            <a:ext cx="152400" cy="152400"/>
          </a:xfrm>
          <a:prstGeom prst="rect">
            <a:avLst/>
          </a:prstGeom>
          <a:solidFill>
            <a:schemeClr val="tx2"/>
          </a:solidFill>
          <a:ln w="9525">
            <a:solidFill>
              <a:schemeClr val="tx1"/>
            </a:solidFill>
            <a:miter lim="800000"/>
            <a:headEnd/>
            <a:tailEnd/>
          </a:ln>
          <a:effectLst/>
        </p:spPr>
        <p:txBody>
          <a:bodyPr wrap="none" anchor="ct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609600" y="0"/>
            <a:ext cx="7772400" cy="1143000"/>
          </a:xfrm>
        </p:spPr>
        <p:txBody>
          <a:bodyPr/>
          <a:lstStyle/>
          <a:p>
            <a:r>
              <a:rPr lang="en-US" b="1"/>
              <a:t>Sliding window protocol</a:t>
            </a:r>
            <a:endParaRPr lang="en-US"/>
          </a:p>
        </p:txBody>
      </p:sp>
      <p:sp>
        <p:nvSpPr>
          <p:cNvPr id="241667" name="Rectangle 3"/>
          <p:cNvSpPr>
            <a:spLocks noChangeArrowheads="1"/>
          </p:cNvSpPr>
          <p:nvPr/>
        </p:nvSpPr>
        <p:spPr bwMode="auto">
          <a:xfrm>
            <a:off x="3992563" y="1587500"/>
            <a:ext cx="184150" cy="457200"/>
          </a:xfrm>
          <a:prstGeom prst="rect">
            <a:avLst/>
          </a:prstGeom>
          <a:noFill/>
          <a:ln w="9525">
            <a:noFill/>
            <a:miter lim="800000"/>
            <a:headEnd/>
            <a:tailEnd/>
          </a:ln>
          <a:effectLst/>
        </p:spPr>
        <p:txBody>
          <a:bodyPr wrap="none">
            <a:spAutoFit/>
          </a:bodyPr>
          <a:lstStyle/>
          <a:p>
            <a:endParaRPr lang="en-US" b="0">
              <a:latin typeface="Times New Roman" pitchFamily="48" charset="0"/>
            </a:endParaRPr>
          </a:p>
        </p:txBody>
      </p:sp>
      <p:graphicFrame>
        <p:nvGraphicFramePr>
          <p:cNvPr id="241668" name="Object 4"/>
          <p:cNvGraphicFramePr>
            <a:graphicFrameLocks noChangeAspect="1"/>
          </p:cNvGraphicFramePr>
          <p:nvPr/>
        </p:nvGraphicFramePr>
        <p:xfrm>
          <a:off x="1219200" y="1371600"/>
          <a:ext cx="6629400" cy="3505200"/>
        </p:xfrm>
        <a:graphic>
          <a:graphicData uri="http://schemas.openxmlformats.org/presentationml/2006/ole">
            <p:oleObj spid="_x0000_s241668" name="Document" r:id="rId3" imgW="4672584" imgH="1679448" progId="Word.Document.8">
              <p:embed/>
            </p:oleObj>
          </a:graphicData>
        </a:graphic>
      </p:graphicFrame>
      <p:sp>
        <p:nvSpPr>
          <p:cNvPr id="241669" name="Rectangle 5"/>
          <p:cNvSpPr>
            <a:spLocks noChangeArrowheads="1"/>
          </p:cNvSpPr>
          <p:nvPr/>
        </p:nvSpPr>
        <p:spPr bwMode="auto">
          <a:xfrm>
            <a:off x="1905000" y="3810000"/>
            <a:ext cx="304800" cy="2286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1670" name="Rectangle 6"/>
          <p:cNvSpPr>
            <a:spLocks noChangeArrowheads="1"/>
          </p:cNvSpPr>
          <p:nvPr/>
        </p:nvSpPr>
        <p:spPr bwMode="auto">
          <a:xfrm>
            <a:off x="1905000" y="2743200"/>
            <a:ext cx="304800" cy="2286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1671" name="Rectangle 7"/>
          <p:cNvSpPr>
            <a:spLocks noChangeArrowheads="1"/>
          </p:cNvSpPr>
          <p:nvPr/>
        </p:nvSpPr>
        <p:spPr bwMode="auto">
          <a:xfrm>
            <a:off x="1905000" y="2971800"/>
            <a:ext cx="304800" cy="2286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1672" name="Rectangle 8"/>
          <p:cNvSpPr>
            <a:spLocks noChangeArrowheads="1"/>
          </p:cNvSpPr>
          <p:nvPr/>
        </p:nvSpPr>
        <p:spPr bwMode="auto">
          <a:xfrm>
            <a:off x="1905000" y="3200400"/>
            <a:ext cx="304800" cy="2286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1673" name="Rectangle 9"/>
          <p:cNvSpPr>
            <a:spLocks noChangeArrowheads="1"/>
          </p:cNvSpPr>
          <p:nvPr/>
        </p:nvSpPr>
        <p:spPr bwMode="auto">
          <a:xfrm>
            <a:off x="1905000" y="2438400"/>
            <a:ext cx="304800" cy="3048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1674" name="Rectangle 10"/>
          <p:cNvSpPr>
            <a:spLocks noChangeArrowheads="1"/>
          </p:cNvSpPr>
          <p:nvPr/>
        </p:nvSpPr>
        <p:spPr bwMode="auto">
          <a:xfrm>
            <a:off x="6248400" y="3581400"/>
            <a:ext cx="304800" cy="2286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1675" name="Rectangle 11"/>
          <p:cNvSpPr>
            <a:spLocks noChangeArrowheads="1"/>
          </p:cNvSpPr>
          <p:nvPr/>
        </p:nvSpPr>
        <p:spPr bwMode="auto">
          <a:xfrm>
            <a:off x="6248400" y="3124200"/>
            <a:ext cx="304800" cy="2286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1676" name="Rectangle 12"/>
          <p:cNvSpPr>
            <a:spLocks noChangeArrowheads="1"/>
          </p:cNvSpPr>
          <p:nvPr/>
        </p:nvSpPr>
        <p:spPr bwMode="auto">
          <a:xfrm>
            <a:off x="6248400" y="3352800"/>
            <a:ext cx="304800" cy="2286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1677" name="Rectangle 13"/>
          <p:cNvSpPr>
            <a:spLocks noChangeArrowheads="1"/>
          </p:cNvSpPr>
          <p:nvPr/>
        </p:nvSpPr>
        <p:spPr bwMode="auto">
          <a:xfrm>
            <a:off x="6248400" y="2819400"/>
            <a:ext cx="304800" cy="3048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1678" name="Oval 14"/>
          <p:cNvSpPr>
            <a:spLocks noChangeArrowheads="1"/>
          </p:cNvSpPr>
          <p:nvPr/>
        </p:nvSpPr>
        <p:spPr bwMode="auto">
          <a:xfrm>
            <a:off x="4495800" y="2362200"/>
            <a:ext cx="152400" cy="1524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241679" name="Oval 15"/>
          <p:cNvSpPr>
            <a:spLocks noChangeArrowheads="1"/>
          </p:cNvSpPr>
          <p:nvPr/>
        </p:nvSpPr>
        <p:spPr bwMode="auto">
          <a:xfrm>
            <a:off x="3581400" y="2438400"/>
            <a:ext cx="152400" cy="1524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241680" name="Oval 16"/>
          <p:cNvSpPr>
            <a:spLocks noChangeArrowheads="1"/>
          </p:cNvSpPr>
          <p:nvPr/>
        </p:nvSpPr>
        <p:spPr bwMode="auto">
          <a:xfrm>
            <a:off x="4038600" y="2362200"/>
            <a:ext cx="152400" cy="1524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241681" name="Oval 17"/>
          <p:cNvSpPr>
            <a:spLocks noChangeArrowheads="1"/>
          </p:cNvSpPr>
          <p:nvPr/>
        </p:nvSpPr>
        <p:spPr bwMode="auto">
          <a:xfrm>
            <a:off x="4876800" y="2438400"/>
            <a:ext cx="152400" cy="1524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241682" name="Line 18"/>
          <p:cNvSpPr>
            <a:spLocks noChangeShapeType="1"/>
          </p:cNvSpPr>
          <p:nvPr/>
        </p:nvSpPr>
        <p:spPr bwMode="auto">
          <a:xfrm>
            <a:off x="3810000" y="1905000"/>
            <a:ext cx="1066800" cy="0"/>
          </a:xfrm>
          <a:prstGeom prst="line">
            <a:avLst/>
          </a:prstGeom>
          <a:noFill/>
          <a:ln w="57150">
            <a:solidFill>
              <a:schemeClr val="tx2"/>
            </a:solidFill>
            <a:round/>
            <a:headEnd/>
            <a:tailEnd type="triangle" w="med" len="med"/>
          </a:ln>
          <a:effectLst/>
        </p:spPr>
        <p:txBody>
          <a:bodyPr wrap="none" anchor="ctr"/>
          <a:lstStyle/>
          <a:p>
            <a:endParaRPr lang="en-US"/>
          </a:p>
        </p:txBody>
      </p:sp>
      <p:sp>
        <p:nvSpPr>
          <p:cNvPr id="241683" name="Line 19"/>
          <p:cNvSpPr>
            <a:spLocks noChangeShapeType="1"/>
          </p:cNvSpPr>
          <p:nvPr/>
        </p:nvSpPr>
        <p:spPr bwMode="auto">
          <a:xfrm flipH="1">
            <a:off x="3886200" y="3962400"/>
            <a:ext cx="990600" cy="0"/>
          </a:xfrm>
          <a:prstGeom prst="line">
            <a:avLst/>
          </a:prstGeom>
          <a:noFill/>
          <a:ln w="57150">
            <a:solidFill>
              <a:schemeClr val="tx2"/>
            </a:solidFill>
            <a:round/>
            <a:headEnd/>
            <a:tailEnd type="triangle" w="med" len="med"/>
          </a:ln>
          <a:effectLst/>
        </p:spPr>
        <p:txBody>
          <a:bodyPr wrap="none" anchor="ctr"/>
          <a:lstStyle/>
          <a:p>
            <a:endParaRPr lang="en-US"/>
          </a:p>
        </p:txBody>
      </p:sp>
      <p:sp>
        <p:nvSpPr>
          <p:cNvPr id="241684" name="Rectangle 20"/>
          <p:cNvSpPr>
            <a:spLocks noChangeArrowheads="1"/>
          </p:cNvSpPr>
          <p:nvPr/>
        </p:nvSpPr>
        <p:spPr bwMode="auto">
          <a:xfrm>
            <a:off x="914400" y="4800600"/>
            <a:ext cx="7543800" cy="1187450"/>
          </a:xfrm>
          <a:prstGeom prst="rect">
            <a:avLst/>
          </a:prstGeom>
          <a:noFill/>
          <a:ln w="9525">
            <a:noFill/>
            <a:miter lim="800000"/>
            <a:headEnd/>
            <a:tailEnd/>
          </a:ln>
          <a:effectLst/>
        </p:spPr>
        <p:txBody>
          <a:bodyPr>
            <a:spAutoFit/>
          </a:bodyPr>
          <a:lstStyle/>
          <a:p>
            <a:pPr lvl="2" algn="just"/>
            <a:r>
              <a:rPr lang="en-US" b="0">
                <a:latin typeface="Times" charset="0"/>
              </a:rPr>
              <a:t>The sender continues the send action </a:t>
            </a:r>
          </a:p>
          <a:p>
            <a:pPr lvl="2" algn="just"/>
            <a:r>
              <a:rPr lang="en-US" b="0">
                <a:latin typeface="Times" charset="0"/>
              </a:rPr>
              <a:t>without receiving the acknowledgements of </a:t>
            </a:r>
            <a:r>
              <a:rPr lang="en-US" b="0" i="1">
                <a:latin typeface="Times" charset="0"/>
              </a:rPr>
              <a:t>at most</a:t>
            </a:r>
            <a:r>
              <a:rPr lang="en-US" b="0">
                <a:latin typeface="Times" charset="0"/>
              </a:rPr>
              <a:t> </a:t>
            </a:r>
          </a:p>
          <a:p>
            <a:pPr lvl="2" algn="just"/>
            <a:r>
              <a:rPr lang="en-US">
                <a:latin typeface="Times" charset="0"/>
              </a:rPr>
              <a:t>w</a:t>
            </a:r>
            <a:r>
              <a:rPr lang="en-US" b="0">
                <a:latin typeface="Times" charset="0"/>
              </a:rPr>
              <a:t> messages (</a:t>
            </a:r>
            <a:r>
              <a:rPr lang="en-US">
                <a:latin typeface="Times" charset="0"/>
              </a:rPr>
              <a:t>w &gt; 0), w</a:t>
            </a:r>
            <a:r>
              <a:rPr lang="en-US" b="0">
                <a:latin typeface="Times" charset="0"/>
              </a:rPr>
              <a:t> is called the </a:t>
            </a:r>
            <a:r>
              <a:rPr lang="en-US">
                <a:solidFill>
                  <a:srgbClr val="C70F05"/>
                </a:solidFill>
                <a:latin typeface="Times" charset="0"/>
              </a:rPr>
              <a:t>window size</a:t>
            </a:r>
            <a:r>
              <a:rPr lang="en-US" b="0">
                <a:latin typeface="Times" charset="0"/>
              </a:rPr>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a:xfrm>
            <a:off x="685800" y="0"/>
            <a:ext cx="7772400" cy="1143000"/>
          </a:xfrm>
        </p:spPr>
        <p:txBody>
          <a:bodyPr/>
          <a:lstStyle/>
          <a:p>
            <a:r>
              <a:rPr lang="en-US" b="1"/>
              <a:t>Sliding window protocol</a:t>
            </a:r>
            <a:endParaRPr lang="en-US"/>
          </a:p>
        </p:txBody>
      </p:sp>
      <p:sp>
        <p:nvSpPr>
          <p:cNvPr id="242691" name="Rectangle 3"/>
          <p:cNvSpPr>
            <a:spLocks noGrp="1" noChangeArrowheads="1"/>
          </p:cNvSpPr>
          <p:nvPr>
            <p:ph sz="half" idx="1"/>
          </p:nvPr>
        </p:nvSpPr>
        <p:spPr>
          <a:xfrm>
            <a:off x="228600" y="1371600"/>
            <a:ext cx="4343400" cy="4419600"/>
          </a:xfrm>
        </p:spPr>
        <p:txBody>
          <a:bodyPr/>
          <a:lstStyle/>
          <a:p>
            <a:pPr algn="just">
              <a:lnSpc>
                <a:spcPct val="110000"/>
              </a:lnSpc>
              <a:buFont typeface="Wingdings" pitchFamily="2" charset="2"/>
              <a:buNone/>
            </a:pPr>
            <a:r>
              <a:rPr lang="en-US" sz="1800" b="1">
                <a:solidFill>
                  <a:srgbClr val="C70F05"/>
                </a:solidFill>
                <a:latin typeface="Arial" charset="0"/>
              </a:rPr>
              <a:t>{program for process S}</a:t>
            </a:r>
          </a:p>
          <a:p>
            <a:pPr algn="just">
              <a:lnSpc>
                <a:spcPct val="110000"/>
              </a:lnSpc>
              <a:buFont typeface="Wingdings" pitchFamily="2" charset="2"/>
              <a:buNone/>
            </a:pPr>
            <a:r>
              <a:rPr lang="en-US" sz="1800" b="1">
                <a:latin typeface="Arial" charset="0"/>
              </a:rPr>
              <a:t>define</a:t>
            </a:r>
            <a:r>
              <a:rPr lang="en-US" sz="1800">
                <a:latin typeface="Arial" charset="0"/>
              </a:rPr>
              <a:t>  	next,  last, w : </a:t>
            </a:r>
            <a:r>
              <a:rPr lang="en-US" sz="1800" b="1">
                <a:latin typeface="Arial" charset="0"/>
              </a:rPr>
              <a:t>integer</a:t>
            </a:r>
            <a:r>
              <a:rPr lang="en-US" sz="1800">
                <a:latin typeface="Arial" charset="0"/>
              </a:rPr>
              <a:t>;</a:t>
            </a:r>
          </a:p>
          <a:p>
            <a:pPr algn="just">
              <a:lnSpc>
                <a:spcPct val="110000"/>
              </a:lnSpc>
              <a:buFont typeface="Wingdings" pitchFamily="2" charset="2"/>
              <a:buNone/>
            </a:pPr>
            <a:r>
              <a:rPr lang="en-US" sz="1800" b="1">
                <a:latin typeface="Arial" charset="0"/>
              </a:rPr>
              <a:t>initially </a:t>
            </a:r>
            <a:r>
              <a:rPr lang="en-US" sz="1800">
                <a:latin typeface="Arial" charset="0"/>
              </a:rPr>
              <a:t> next = 0, last = -1, w &gt; 0</a:t>
            </a:r>
          </a:p>
          <a:p>
            <a:pPr algn="just">
              <a:lnSpc>
                <a:spcPct val="110000"/>
              </a:lnSpc>
              <a:buFont typeface="Wingdings" pitchFamily="2" charset="2"/>
              <a:buNone/>
            </a:pPr>
            <a:endParaRPr lang="en-US" sz="1800">
              <a:latin typeface="Arial" charset="0"/>
            </a:endParaRPr>
          </a:p>
          <a:p>
            <a:pPr algn="just">
              <a:lnSpc>
                <a:spcPct val="110000"/>
              </a:lnSpc>
              <a:buFont typeface="Wingdings" pitchFamily="2" charset="2"/>
              <a:buNone/>
            </a:pPr>
            <a:r>
              <a:rPr lang="en-US" sz="1800" b="1">
                <a:latin typeface="Arial" charset="0"/>
              </a:rPr>
              <a:t>do</a:t>
            </a:r>
            <a:r>
              <a:rPr lang="en-US" sz="1800">
                <a:latin typeface="Arial" charset="0"/>
              </a:rPr>
              <a:t>   last+1 ≤ next ≤ last + w </a:t>
            </a:r>
            <a:r>
              <a:rPr lang="en-US" sz="1800">
                <a:latin typeface="Arial" charset="0"/>
                <a:sym typeface="Symbol" pitchFamily="48" charset="2"/>
              </a:rPr>
              <a:t></a:t>
            </a:r>
            <a:r>
              <a:rPr lang="en-US" sz="1800">
                <a:latin typeface="Arial" charset="0"/>
              </a:rPr>
              <a:t> 	</a:t>
            </a:r>
          </a:p>
          <a:p>
            <a:pPr algn="just">
              <a:lnSpc>
                <a:spcPct val="110000"/>
              </a:lnSpc>
              <a:buFont typeface="Wingdings" pitchFamily="2" charset="2"/>
              <a:buNone/>
            </a:pPr>
            <a:r>
              <a:rPr lang="en-US" sz="1800">
                <a:latin typeface="Arial" charset="0"/>
              </a:rPr>
              <a:t>  send  (m[next], next);  next := next + 1</a:t>
            </a:r>
          </a:p>
          <a:p>
            <a:pPr algn="just">
              <a:lnSpc>
                <a:spcPct val="110000"/>
              </a:lnSpc>
              <a:buFont typeface="Symbol" pitchFamily="48" charset="2"/>
              <a:buChar char="ÿ"/>
            </a:pPr>
            <a:r>
              <a:rPr lang="en-US" sz="1800">
                <a:latin typeface="Arial" charset="0"/>
              </a:rPr>
              <a:t>(ack, j) is received	</a:t>
            </a:r>
            <a:r>
              <a:rPr lang="en-US" sz="1800">
                <a:latin typeface="Arial" charset="0"/>
                <a:sym typeface="Symbol" pitchFamily="48" charset="2"/>
              </a:rPr>
              <a:t></a:t>
            </a:r>
          </a:p>
          <a:p>
            <a:pPr lvl="2" algn="just">
              <a:lnSpc>
                <a:spcPct val="110000"/>
              </a:lnSpc>
              <a:buFont typeface="Symbol" pitchFamily="48" charset="2"/>
              <a:buNone/>
            </a:pPr>
            <a:r>
              <a:rPr lang="en-US" sz="1800">
                <a:latin typeface="Arial" charset="0"/>
                <a:sym typeface="Symbol" pitchFamily="48" charset="2"/>
              </a:rPr>
              <a:t> </a:t>
            </a:r>
            <a:r>
              <a:rPr lang="en-US" sz="1800" b="1">
                <a:latin typeface="Arial" charset="0"/>
              </a:rPr>
              <a:t>if </a:t>
            </a:r>
            <a:r>
              <a:rPr lang="en-US" sz="1800">
                <a:latin typeface="Arial" charset="0"/>
              </a:rPr>
              <a:t>     j &gt; last </a:t>
            </a:r>
            <a:r>
              <a:rPr lang="en-US" sz="1800">
                <a:latin typeface="Arial" charset="0"/>
                <a:sym typeface="Symbol" pitchFamily="48" charset="2"/>
              </a:rPr>
              <a:t></a:t>
            </a:r>
            <a:r>
              <a:rPr lang="en-US" sz="1800">
                <a:latin typeface="Arial" charset="0"/>
              </a:rPr>
              <a:t>last := j</a:t>
            </a:r>
          </a:p>
          <a:p>
            <a:pPr algn="just">
              <a:lnSpc>
                <a:spcPct val="110000"/>
              </a:lnSpc>
              <a:buFont typeface="Wingdings" pitchFamily="2" charset="2"/>
              <a:buNone/>
            </a:pPr>
            <a:r>
              <a:rPr lang="en-US" sz="1800">
                <a:latin typeface="Arial" charset="0"/>
                <a:sym typeface="Symbol" pitchFamily="48" charset="2"/>
              </a:rPr>
              <a:t>		</a:t>
            </a:r>
            <a:r>
              <a:rPr lang="en-US" sz="1800">
                <a:latin typeface="Arial" charset="0"/>
              </a:rPr>
              <a:t>      j ≤ last  </a:t>
            </a:r>
            <a:r>
              <a:rPr lang="en-US" sz="1800">
                <a:latin typeface="Arial" charset="0"/>
                <a:sym typeface="Symbol" pitchFamily="48" charset="2"/>
              </a:rPr>
              <a:t></a:t>
            </a:r>
            <a:r>
              <a:rPr lang="en-US" sz="1800">
                <a:latin typeface="Arial" charset="0"/>
              </a:rPr>
              <a:t>    skip</a:t>
            </a:r>
          </a:p>
          <a:p>
            <a:pPr algn="just">
              <a:lnSpc>
                <a:spcPct val="110000"/>
              </a:lnSpc>
              <a:buFont typeface="Wingdings" pitchFamily="2" charset="2"/>
              <a:buNone/>
            </a:pPr>
            <a:r>
              <a:rPr lang="en-US" sz="1800" b="1">
                <a:latin typeface="Arial" charset="0"/>
              </a:rPr>
              <a:t>		fi</a:t>
            </a:r>
          </a:p>
          <a:p>
            <a:pPr algn="just">
              <a:lnSpc>
                <a:spcPct val="110000"/>
              </a:lnSpc>
              <a:buFont typeface="Symbol" pitchFamily="48" charset="2"/>
              <a:buChar char="ÿ"/>
            </a:pPr>
            <a:r>
              <a:rPr lang="en-US" sz="1800">
                <a:latin typeface="Arial" charset="0"/>
              </a:rPr>
              <a:t>timeout (R,S) </a:t>
            </a:r>
            <a:r>
              <a:rPr lang="en-US" sz="1800">
                <a:latin typeface="Arial" charset="0"/>
                <a:sym typeface="Symbol" pitchFamily="48" charset="2"/>
              </a:rPr>
              <a:t></a:t>
            </a:r>
            <a:r>
              <a:rPr lang="en-US" sz="1800">
                <a:latin typeface="Arial" charset="0"/>
              </a:rPr>
              <a:t> next := last+1 </a:t>
            </a:r>
          </a:p>
          <a:p>
            <a:pPr algn="just">
              <a:lnSpc>
                <a:spcPct val="110000"/>
              </a:lnSpc>
              <a:buFont typeface="Symbol" pitchFamily="48" charset="2"/>
              <a:buNone/>
            </a:pPr>
            <a:r>
              <a:rPr lang="en-US" sz="1800">
                <a:latin typeface="Arial" charset="0"/>
              </a:rPr>
              <a:t>		{retransmission begins} </a:t>
            </a:r>
          </a:p>
          <a:p>
            <a:pPr algn="just">
              <a:lnSpc>
                <a:spcPct val="110000"/>
              </a:lnSpc>
              <a:buFont typeface="Wingdings" pitchFamily="2" charset="2"/>
              <a:buNone/>
            </a:pPr>
            <a:r>
              <a:rPr lang="en-US" sz="1800" b="1">
                <a:latin typeface="Arial" charset="0"/>
              </a:rPr>
              <a:t>od</a:t>
            </a:r>
          </a:p>
          <a:p>
            <a:pPr>
              <a:lnSpc>
                <a:spcPct val="90000"/>
              </a:lnSpc>
            </a:pPr>
            <a:endParaRPr lang="en-US" sz="1600">
              <a:latin typeface="Arial Narrow" pitchFamily="48" charset="0"/>
            </a:endParaRPr>
          </a:p>
        </p:txBody>
      </p:sp>
      <p:sp>
        <p:nvSpPr>
          <p:cNvPr id="242692" name="Rectangle 4"/>
          <p:cNvSpPr>
            <a:spLocks noGrp="1" noChangeArrowheads="1"/>
          </p:cNvSpPr>
          <p:nvPr>
            <p:ph sz="half" idx="2"/>
          </p:nvPr>
        </p:nvSpPr>
        <p:spPr>
          <a:xfrm>
            <a:off x="4724400" y="1447800"/>
            <a:ext cx="3813175" cy="4114800"/>
          </a:xfrm>
        </p:spPr>
        <p:txBody>
          <a:bodyPr/>
          <a:lstStyle/>
          <a:p>
            <a:pPr algn="just">
              <a:lnSpc>
                <a:spcPct val="110000"/>
              </a:lnSpc>
              <a:buFont typeface="Wingdings" pitchFamily="2" charset="2"/>
              <a:buNone/>
            </a:pPr>
            <a:r>
              <a:rPr lang="en-US" sz="1800" b="1">
                <a:solidFill>
                  <a:srgbClr val="C70F05"/>
                </a:solidFill>
                <a:latin typeface="Arial" charset="0"/>
              </a:rPr>
              <a:t>{program for process R}</a:t>
            </a:r>
          </a:p>
          <a:p>
            <a:pPr algn="just">
              <a:lnSpc>
                <a:spcPct val="110000"/>
              </a:lnSpc>
              <a:buFont typeface="Wingdings" pitchFamily="2" charset="2"/>
              <a:buNone/>
            </a:pPr>
            <a:r>
              <a:rPr lang="en-US" sz="1800" b="1">
                <a:latin typeface="Arial" charset="0"/>
              </a:rPr>
              <a:t>define</a:t>
            </a:r>
            <a:r>
              <a:rPr lang="en-US" sz="1800">
                <a:latin typeface="Arial" charset="0"/>
              </a:rPr>
              <a:t>  j  :     </a:t>
            </a:r>
            <a:r>
              <a:rPr lang="en-US" sz="1800" b="1">
                <a:latin typeface="Arial" charset="0"/>
              </a:rPr>
              <a:t>integer</a:t>
            </a:r>
            <a:r>
              <a:rPr lang="en-US" sz="1800">
                <a:latin typeface="Arial" charset="0"/>
              </a:rPr>
              <a:t>;</a:t>
            </a:r>
          </a:p>
          <a:p>
            <a:pPr algn="just">
              <a:lnSpc>
                <a:spcPct val="110000"/>
              </a:lnSpc>
              <a:buFont typeface="Wingdings" pitchFamily="2" charset="2"/>
              <a:buNone/>
            </a:pPr>
            <a:r>
              <a:rPr lang="en-US" sz="1800" b="1">
                <a:latin typeface="Arial" charset="0"/>
              </a:rPr>
              <a:t>initially </a:t>
            </a:r>
            <a:r>
              <a:rPr lang="en-US" sz="1800">
                <a:latin typeface="Arial" charset="0"/>
              </a:rPr>
              <a:t> j = 0;</a:t>
            </a:r>
          </a:p>
          <a:p>
            <a:pPr algn="just">
              <a:lnSpc>
                <a:spcPct val="110000"/>
              </a:lnSpc>
              <a:buFont typeface="Wingdings" pitchFamily="2" charset="2"/>
              <a:buNone/>
            </a:pPr>
            <a:endParaRPr lang="en-US" sz="1800" b="1">
              <a:latin typeface="Arial" charset="0"/>
            </a:endParaRPr>
          </a:p>
          <a:p>
            <a:pPr algn="just">
              <a:lnSpc>
                <a:spcPct val="110000"/>
              </a:lnSpc>
              <a:buFont typeface="Wingdings" pitchFamily="2" charset="2"/>
              <a:buNone/>
            </a:pPr>
            <a:r>
              <a:rPr lang="en-US" sz="1800" b="1">
                <a:latin typeface="Arial" charset="0"/>
              </a:rPr>
              <a:t>do</a:t>
            </a:r>
            <a:r>
              <a:rPr lang="en-US" sz="1800">
                <a:latin typeface="Arial" charset="0"/>
              </a:rPr>
              <a:t>	(m[next], next) is received </a:t>
            </a:r>
            <a:r>
              <a:rPr lang="en-US" sz="1800">
                <a:latin typeface="Arial" charset="0"/>
                <a:sym typeface="Symbol" pitchFamily="48" charset="2"/>
              </a:rPr>
              <a:t></a:t>
            </a:r>
            <a:r>
              <a:rPr lang="en-US" sz="1800">
                <a:latin typeface="Arial" charset="0"/>
              </a:rPr>
              <a:t>	</a:t>
            </a:r>
          </a:p>
          <a:p>
            <a:pPr algn="just">
              <a:lnSpc>
                <a:spcPct val="110000"/>
              </a:lnSpc>
              <a:buFont typeface="Wingdings" pitchFamily="2" charset="2"/>
              <a:buNone/>
            </a:pPr>
            <a:r>
              <a:rPr lang="en-US" sz="1800" b="1">
                <a:latin typeface="Arial" charset="0"/>
              </a:rPr>
              <a:t>	if </a:t>
            </a:r>
            <a:r>
              <a:rPr lang="en-US" sz="1800">
                <a:latin typeface="Arial" charset="0"/>
              </a:rPr>
              <a:t>j = next  </a:t>
            </a:r>
            <a:r>
              <a:rPr lang="en-US" sz="1800">
                <a:latin typeface="Arial" charset="0"/>
                <a:sym typeface="Symbol" pitchFamily="48" charset="2"/>
              </a:rPr>
              <a:t></a:t>
            </a:r>
            <a:r>
              <a:rPr lang="en-US" sz="1800">
                <a:latin typeface="Arial" charset="0"/>
              </a:rPr>
              <a:t>   accept message;</a:t>
            </a:r>
          </a:p>
          <a:p>
            <a:pPr algn="just">
              <a:lnSpc>
                <a:spcPct val="110000"/>
              </a:lnSpc>
              <a:buFont typeface="Wingdings" pitchFamily="2" charset="2"/>
              <a:buNone/>
            </a:pPr>
            <a:r>
              <a:rPr lang="en-US" sz="1800">
                <a:latin typeface="Arial" charset="0"/>
              </a:rPr>
              <a:t>			send (ack, j); </a:t>
            </a:r>
          </a:p>
          <a:p>
            <a:pPr algn="just">
              <a:lnSpc>
                <a:spcPct val="110000"/>
              </a:lnSpc>
              <a:buFont typeface="Wingdings" pitchFamily="2" charset="2"/>
              <a:buNone/>
            </a:pPr>
            <a:r>
              <a:rPr lang="en-US" sz="1800">
                <a:latin typeface="Arial" charset="0"/>
              </a:rPr>
              <a:t>			j:= j+1</a:t>
            </a:r>
          </a:p>
          <a:p>
            <a:pPr algn="just">
              <a:lnSpc>
                <a:spcPct val="110000"/>
              </a:lnSpc>
              <a:buFont typeface="Wingdings" pitchFamily="2" charset="2"/>
              <a:buNone/>
            </a:pPr>
            <a:r>
              <a:rPr lang="en-US" sz="1800">
                <a:latin typeface="Arial" charset="0"/>
                <a:sym typeface="Symbol" pitchFamily="48" charset="2"/>
              </a:rPr>
              <a:t>	</a:t>
            </a:r>
            <a:r>
              <a:rPr lang="en-US" sz="1800">
                <a:latin typeface="Arial" charset="0"/>
              </a:rPr>
              <a:t>   j ≠ next   </a:t>
            </a:r>
            <a:r>
              <a:rPr lang="en-US" sz="1800">
                <a:latin typeface="Arial" charset="0"/>
                <a:sym typeface="Symbol" pitchFamily="48" charset="2"/>
              </a:rPr>
              <a:t></a:t>
            </a:r>
            <a:r>
              <a:rPr lang="en-US" sz="1800">
                <a:latin typeface="Arial" charset="0"/>
              </a:rPr>
              <a:t>   send (ack, j-1)</a:t>
            </a:r>
          </a:p>
          <a:p>
            <a:pPr algn="just">
              <a:lnSpc>
                <a:spcPct val="110000"/>
              </a:lnSpc>
              <a:buFont typeface="Wingdings" pitchFamily="2" charset="2"/>
              <a:buNone/>
            </a:pPr>
            <a:r>
              <a:rPr lang="en-US" sz="1800">
                <a:latin typeface="Arial" charset="0"/>
              </a:rPr>
              <a:t>	 </a:t>
            </a:r>
            <a:r>
              <a:rPr lang="en-US" sz="1800" b="1">
                <a:latin typeface="Arial" charset="0"/>
              </a:rPr>
              <a:t>fi</a:t>
            </a:r>
            <a:r>
              <a:rPr lang="en-US" sz="1800">
                <a:latin typeface="Arial" charset="0"/>
              </a:rPr>
              <a:t>;</a:t>
            </a:r>
          </a:p>
          <a:p>
            <a:pPr algn="just">
              <a:lnSpc>
                <a:spcPct val="110000"/>
              </a:lnSpc>
              <a:buFont typeface="Wingdings" pitchFamily="2" charset="2"/>
              <a:buNone/>
            </a:pPr>
            <a:r>
              <a:rPr lang="en-US" sz="1800" b="1">
                <a:latin typeface="Arial" charset="0"/>
              </a:rPr>
              <a:t>od</a:t>
            </a:r>
            <a:r>
              <a:rPr lang="en-US" sz="1800">
                <a:latin typeface="Arial" charset="0"/>
              </a:rPr>
              <a:t>	</a:t>
            </a:r>
          </a:p>
          <a:p>
            <a:pPr>
              <a:lnSpc>
                <a:spcPct val="110000"/>
              </a:lnSpc>
            </a:pPr>
            <a:endParaRPr lang="en-US" sz="1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a:xfrm>
            <a:off x="609600" y="0"/>
            <a:ext cx="7772400" cy="1143000"/>
          </a:xfrm>
        </p:spPr>
        <p:txBody>
          <a:bodyPr/>
          <a:lstStyle/>
          <a:p>
            <a:r>
              <a:rPr lang="en-US" b="1"/>
              <a:t>Sliding window protocol</a:t>
            </a:r>
            <a:endParaRPr lang="en-US"/>
          </a:p>
        </p:txBody>
      </p:sp>
      <p:sp>
        <p:nvSpPr>
          <p:cNvPr id="243715" name="Rectangle 3"/>
          <p:cNvSpPr>
            <a:spLocks noChangeArrowheads="1"/>
          </p:cNvSpPr>
          <p:nvPr/>
        </p:nvSpPr>
        <p:spPr bwMode="auto">
          <a:xfrm>
            <a:off x="3992563" y="1587500"/>
            <a:ext cx="184150" cy="457200"/>
          </a:xfrm>
          <a:prstGeom prst="rect">
            <a:avLst/>
          </a:prstGeom>
          <a:noFill/>
          <a:ln w="9525">
            <a:noFill/>
            <a:miter lim="800000"/>
            <a:headEnd/>
            <a:tailEnd/>
          </a:ln>
          <a:effectLst/>
        </p:spPr>
        <p:txBody>
          <a:bodyPr wrap="none">
            <a:spAutoFit/>
          </a:bodyPr>
          <a:lstStyle/>
          <a:p>
            <a:endParaRPr lang="en-US" b="0">
              <a:latin typeface="Times New Roman" pitchFamily="48" charset="0"/>
            </a:endParaRPr>
          </a:p>
        </p:txBody>
      </p:sp>
      <p:graphicFrame>
        <p:nvGraphicFramePr>
          <p:cNvPr id="243716" name="Object 4"/>
          <p:cNvGraphicFramePr>
            <a:graphicFrameLocks noChangeAspect="1"/>
          </p:cNvGraphicFramePr>
          <p:nvPr/>
        </p:nvGraphicFramePr>
        <p:xfrm>
          <a:off x="1219200" y="1371600"/>
          <a:ext cx="6629400" cy="3505200"/>
        </p:xfrm>
        <a:graphic>
          <a:graphicData uri="http://schemas.openxmlformats.org/presentationml/2006/ole">
            <p:oleObj spid="_x0000_s243716" name="Document" r:id="rId3" imgW="4672584" imgH="1679448" progId="Word.Document.8">
              <p:embed/>
            </p:oleObj>
          </a:graphicData>
        </a:graphic>
      </p:graphicFrame>
      <p:sp>
        <p:nvSpPr>
          <p:cNvPr id="243717" name="Rectangle 5"/>
          <p:cNvSpPr>
            <a:spLocks noChangeArrowheads="1"/>
          </p:cNvSpPr>
          <p:nvPr/>
        </p:nvSpPr>
        <p:spPr bwMode="auto">
          <a:xfrm>
            <a:off x="1905000" y="3810000"/>
            <a:ext cx="304800" cy="2286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3718" name="Rectangle 6"/>
          <p:cNvSpPr>
            <a:spLocks noChangeArrowheads="1"/>
          </p:cNvSpPr>
          <p:nvPr/>
        </p:nvSpPr>
        <p:spPr bwMode="auto">
          <a:xfrm>
            <a:off x="1905000" y="2743200"/>
            <a:ext cx="304800" cy="2286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3719" name="Rectangle 7"/>
          <p:cNvSpPr>
            <a:spLocks noChangeArrowheads="1"/>
          </p:cNvSpPr>
          <p:nvPr/>
        </p:nvSpPr>
        <p:spPr bwMode="auto">
          <a:xfrm>
            <a:off x="1905000" y="2971800"/>
            <a:ext cx="304800" cy="2286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3720" name="Rectangle 8"/>
          <p:cNvSpPr>
            <a:spLocks noChangeArrowheads="1"/>
          </p:cNvSpPr>
          <p:nvPr/>
        </p:nvSpPr>
        <p:spPr bwMode="auto">
          <a:xfrm>
            <a:off x="1905000" y="3200400"/>
            <a:ext cx="304800" cy="2286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3721" name="Rectangle 9"/>
          <p:cNvSpPr>
            <a:spLocks noChangeArrowheads="1"/>
          </p:cNvSpPr>
          <p:nvPr/>
        </p:nvSpPr>
        <p:spPr bwMode="auto">
          <a:xfrm>
            <a:off x="1905000" y="2438400"/>
            <a:ext cx="304800" cy="3048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3722" name="Rectangle 10"/>
          <p:cNvSpPr>
            <a:spLocks noChangeArrowheads="1"/>
          </p:cNvSpPr>
          <p:nvPr/>
        </p:nvSpPr>
        <p:spPr bwMode="auto">
          <a:xfrm>
            <a:off x="6248400" y="3581400"/>
            <a:ext cx="304800" cy="2286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3723" name="Rectangle 11"/>
          <p:cNvSpPr>
            <a:spLocks noChangeArrowheads="1"/>
          </p:cNvSpPr>
          <p:nvPr/>
        </p:nvSpPr>
        <p:spPr bwMode="auto">
          <a:xfrm>
            <a:off x="6248400" y="3124200"/>
            <a:ext cx="304800" cy="2286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3724" name="Rectangle 12"/>
          <p:cNvSpPr>
            <a:spLocks noChangeArrowheads="1"/>
          </p:cNvSpPr>
          <p:nvPr/>
        </p:nvSpPr>
        <p:spPr bwMode="auto">
          <a:xfrm>
            <a:off x="6248400" y="3352800"/>
            <a:ext cx="304800" cy="2286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3725" name="Rectangle 13"/>
          <p:cNvSpPr>
            <a:spLocks noChangeArrowheads="1"/>
          </p:cNvSpPr>
          <p:nvPr/>
        </p:nvSpPr>
        <p:spPr bwMode="auto">
          <a:xfrm>
            <a:off x="6248400" y="2819400"/>
            <a:ext cx="304800" cy="304800"/>
          </a:xfrm>
          <a:prstGeom prst="rect">
            <a:avLst/>
          </a:prstGeom>
          <a:solidFill>
            <a:srgbClr val="51FF91"/>
          </a:solidFill>
          <a:ln w="9525">
            <a:solidFill>
              <a:schemeClr val="tx1"/>
            </a:solidFill>
            <a:miter lim="800000"/>
            <a:headEnd/>
            <a:tailEnd/>
          </a:ln>
          <a:effectLst/>
        </p:spPr>
        <p:txBody>
          <a:bodyPr wrap="none" anchor="ctr"/>
          <a:lstStyle/>
          <a:p>
            <a:endParaRPr lang="en-US"/>
          </a:p>
        </p:txBody>
      </p:sp>
      <p:sp>
        <p:nvSpPr>
          <p:cNvPr id="243726" name="Oval 14"/>
          <p:cNvSpPr>
            <a:spLocks noChangeArrowheads="1"/>
          </p:cNvSpPr>
          <p:nvPr/>
        </p:nvSpPr>
        <p:spPr bwMode="auto">
          <a:xfrm>
            <a:off x="4495800" y="2362200"/>
            <a:ext cx="152400" cy="1524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243727" name="Oval 15"/>
          <p:cNvSpPr>
            <a:spLocks noChangeArrowheads="1"/>
          </p:cNvSpPr>
          <p:nvPr/>
        </p:nvSpPr>
        <p:spPr bwMode="auto">
          <a:xfrm>
            <a:off x="3581400" y="2438400"/>
            <a:ext cx="152400" cy="1524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243728" name="Oval 16"/>
          <p:cNvSpPr>
            <a:spLocks noChangeArrowheads="1"/>
          </p:cNvSpPr>
          <p:nvPr/>
        </p:nvSpPr>
        <p:spPr bwMode="auto">
          <a:xfrm>
            <a:off x="4038600" y="2362200"/>
            <a:ext cx="152400" cy="1524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243729" name="Oval 17"/>
          <p:cNvSpPr>
            <a:spLocks noChangeArrowheads="1"/>
          </p:cNvSpPr>
          <p:nvPr/>
        </p:nvSpPr>
        <p:spPr bwMode="auto">
          <a:xfrm>
            <a:off x="4876800" y="2438400"/>
            <a:ext cx="152400" cy="1524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243730" name="Line 18"/>
          <p:cNvSpPr>
            <a:spLocks noChangeShapeType="1"/>
          </p:cNvSpPr>
          <p:nvPr/>
        </p:nvSpPr>
        <p:spPr bwMode="auto">
          <a:xfrm>
            <a:off x="3810000" y="1905000"/>
            <a:ext cx="1066800" cy="0"/>
          </a:xfrm>
          <a:prstGeom prst="line">
            <a:avLst/>
          </a:prstGeom>
          <a:noFill/>
          <a:ln w="57150">
            <a:solidFill>
              <a:schemeClr val="tx2"/>
            </a:solidFill>
            <a:round/>
            <a:headEnd/>
            <a:tailEnd type="triangle" w="med" len="med"/>
          </a:ln>
          <a:effectLst/>
        </p:spPr>
        <p:txBody>
          <a:bodyPr wrap="none" anchor="ctr"/>
          <a:lstStyle/>
          <a:p>
            <a:endParaRPr lang="en-US"/>
          </a:p>
        </p:txBody>
      </p:sp>
      <p:sp>
        <p:nvSpPr>
          <p:cNvPr id="243731" name="Line 19"/>
          <p:cNvSpPr>
            <a:spLocks noChangeShapeType="1"/>
          </p:cNvSpPr>
          <p:nvPr/>
        </p:nvSpPr>
        <p:spPr bwMode="auto">
          <a:xfrm flipH="1">
            <a:off x="3886200" y="3962400"/>
            <a:ext cx="990600" cy="0"/>
          </a:xfrm>
          <a:prstGeom prst="line">
            <a:avLst/>
          </a:prstGeom>
          <a:noFill/>
          <a:ln w="57150">
            <a:solidFill>
              <a:schemeClr val="tx2"/>
            </a:solidFill>
            <a:round/>
            <a:headEnd/>
            <a:tailEnd type="triangle" w="med" len="med"/>
          </a:ln>
          <a:effectLst/>
        </p:spPr>
        <p:txBody>
          <a:bodyPr wrap="none" anchor="ctr"/>
          <a:lstStyle/>
          <a:p>
            <a:endParaRPr lang="en-US"/>
          </a:p>
        </p:txBody>
      </p:sp>
      <p:sp>
        <p:nvSpPr>
          <p:cNvPr id="243732" name="Rectangle 20"/>
          <p:cNvSpPr>
            <a:spLocks noChangeArrowheads="1"/>
          </p:cNvSpPr>
          <p:nvPr/>
        </p:nvSpPr>
        <p:spPr bwMode="auto">
          <a:xfrm>
            <a:off x="914400" y="4800600"/>
            <a:ext cx="7543800" cy="1187450"/>
          </a:xfrm>
          <a:prstGeom prst="rect">
            <a:avLst/>
          </a:prstGeom>
          <a:noFill/>
          <a:ln w="9525">
            <a:noFill/>
            <a:miter lim="800000"/>
            <a:headEnd/>
            <a:tailEnd/>
          </a:ln>
          <a:effectLst/>
        </p:spPr>
        <p:txBody>
          <a:bodyPr>
            <a:spAutoFit/>
          </a:bodyPr>
          <a:lstStyle/>
          <a:p>
            <a:pPr lvl="2" algn="just"/>
            <a:r>
              <a:rPr lang="en-US" b="0">
                <a:latin typeface="Times" charset="0"/>
              </a:rPr>
              <a:t>The sender continues the send action </a:t>
            </a:r>
          </a:p>
          <a:p>
            <a:pPr lvl="2" algn="just"/>
            <a:r>
              <a:rPr lang="en-US" b="0">
                <a:latin typeface="Times" charset="0"/>
              </a:rPr>
              <a:t>without receiving the acknowledgements of </a:t>
            </a:r>
            <a:r>
              <a:rPr lang="en-US" b="0" i="1">
                <a:latin typeface="Times" charset="0"/>
              </a:rPr>
              <a:t>at most</a:t>
            </a:r>
            <a:r>
              <a:rPr lang="en-US" b="0">
                <a:latin typeface="Times" charset="0"/>
              </a:rPr>
              <a:t> </a:t>
            </a:r>
          </a:p>
          <a:p>
            <a:pPr lvl="2" algn="just"/>
            <a:r>
              <a:rPr lang="en-US">
                <a:latin typeface="Times" charset="0"/>
              </a:rPr>
              <a:t>w</a:t>
            </a:r>
            <a:r>
              <a:rPr lang="en-US" b="0">
                <a:latin typeface="Times" charset="0"/>
              </a:rPr>
              <a:t> messages (</a:t>
            </a:r>
            <a:r>
              <a:rPr lang="en-US">
                <a:latin typeface="Times" charset="0"/>
              </a:rPr>
              <a:t>w &gt; 0), w</a:t>
            </a:r>
            <a:r>
              <a:rPr lang="en-US" b="0">
                <a:latin typeface="Times" charset="0"/>
              </a:rPr>
              <a:t> is called the </a:t>
            </a:r>
            <a:r>
              <a:rPr lang="en-US">
                <a:solidFill>
                  <a:srgbClr val="C70F05"/>
                </a:solidFill>
                <a:latin typeface="Times" charset="0"/>
              </a:rPr>
              <a:t>window size</a:t>
            </a:r>
            <a:r>
              <a:rPr lang="en-US" b="0">
                <a:latin typeface="Times" charset="0"/>
              </a:rPr>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685800" y="0"/>
            <a:ext cx="7772400" cy="1143000"/>
          </a:xfrm>
        </p:spPr>
        <p:txBody>
          <a:bodyPr/>
          <a:lstStyle/>
          <a:p>
            <a:r>
              <a:rPr lang="en-US" b="1"/>
              <a:t>Sliding window protocol</a:t>
            </a:r>
            <a:endParaRPr lang="en-US"/>
          </a:p>
        </p:txBody>
      </p:sp>
      <p:sp>
        <p:nvSpPr>
          <p:cNvPr id="244739" name="Rectangle 3"/>
          <p:cNvSpPr>
            <a:spLocks noGrp="1" noChangeArrowheads="1"/>
          </p:cNvSpPr>
          <p:nvPr>
            <p:ph sz="half" idx="1"/>
          </p:nvPr>
        </p:nvSpPr>
        <p:spPr>
          <a:xfrm>
            <a:off x="228600" y="1371600"/>
            <a:ext cx="4343400" cy="4419600"/>
          </a:xfrm>
        </p:spPr>
        <p:txBody>
          <a:bodyPr/>
          <a:lstStyle/>
          <a:p>
            <a:pPr algn="just">
              <a:lnSpc>
                <a:spcPct val="110000"/>
              </a:lnSpc>
              <a:buFont typeface="Wingdings" pitchFamily="2" charset="2"/>
              <a:buNone/>
            </a:pPr>
            <a:r>
              <a:rPr lang="en-US" sz="1800" b="1">
                <a:solidFill>
                  <a:srgbClr val="C70F05"/>
                </a:solidFill>
                <a:latin typeface="Arial" charset="0"/>
              </a:rPr>
              <a:t>{program for process S}</a:t>
            </a:r>
          </a:p>
          <a:p>
            <a:pPr algn="just">
              <a:lnSpc>
                <a:spcPct val="110000"/>
              </a:lnSpc>
              <a:buFont typeface="Wingdings" pitchFamily="2" charset="2"/>
              <a:buNone/>
            </a:pPr>
            <a:r>
              <a:rPr lang="en-US" sz="1800" b="1">
                <a:latin typeface="Arial" charset="0"/>
              </a:rPr>
              <a:t>define</a:t>
            </a:r>
            <a:r>
              <a:rPr lang="en-US" sz="1800">
                <a:latin typeface="Arial" charset="0"/>
              </a:rPr>
              <a:t>  	next,  last, w : </a:t>
            </a:r>
            <a:r>
              <a:rPr lang="en-US" sz="1800" b="1">
                <a:latin typeface="Arial" charset="0"/>
              </a:rPr>
              <a:t>integer</a:t>
            </a:r>
            <a:r>
              <a:rPr lang="en-US" sz="1800">
                <a:latin typeface="Arial" charset="0"/>
              </a:rPr>
              <a:t>;</a:t>
            </a:r>
          </a:p>
          <a:p>
            <a:pPr algn="just">
              <a:lnSpc>
                <a:spcPct val="110000"/>
              </a:lnSpc>
              <a:buFont typeface="Wingdings" pitchFamily="2" charset="2"/>
              <a:buNone/>
            </a:pPr>
            <a:r>
              <a:rPr lang="en-US" sz="1800" b="1">
                <a:latin typeface="Arial" charset="0"/>
              </a:rPr>
              <a:t>initially </a:t>
            </a:r>
            <a:r>
              <a:rPr lang="en-US" sz="1800">
                <a:latin typeface="Arial" charset="0"/>
              </a:rPr>
              <a:t> next = 0, last = -1, w &gt; 0</a:t>
            </a:r>
          </a:p>
          <a:p>
            <a:pPr algn="just">
              <a:lnSpc>
                <a:spcPct val="110000"/>
              </a:lnSpc>
              <a:buFont typeface="Wingdings" pitchFamily="2" charset="2"/>
              <a:buNone/>
            </a:pPr>
            <a:endParaRPr lang="en-US" sz="1800">
              <a:latin typeface="Arial" charset="0"/>
            </a:endParaRPr>
          </a:p>
          <a:p>
            <a:pPr algn="just">
              <a:lnSpc>
                <a:spcPct val="110000"/>
              </a:lnSpc>
              <a:buFont typeface="Wingdings" pitchFamily="2" charset="2"/>
              <a:buNone/>
            </a:pPr>
            <a:r>
              <a:rPr lang="en-US" sz="1800" b="1">
                <a:latin typeface="Arial" charset="0"/>
              </a:rPr>
              <a:t>do</a:t>
            </a:r>
            <a:r>
              <a:rPr lang="en-US" sz="1800">
                <a:latin typeface="Arial" charset="0"/>
              </a:rPr>
              <a:t>   last+1 ≤ next ≤ last + w </a:t>
            </a:r>
            <a:r>
              <a:rPr lang="en-US" sz="1800">
                <a:latin typeface="Arial" charset="0"/>
                <a:sym typeface="Symbol" pitchFamily="48" charset="2"/>
              </a:rPr>
              <a:t></a:t>
            </a:r>
            <a:r>
              <a:rPr lang="en-US" sz="1800">
                <a:latin typeface="Arial" charset="0"/>
              </a:rPr>
              <a:t> 	</a:t>
            </a:r>
          </a:p>
          <a:p>
            <a:pPr algn="just">
              <a:lnSpc>
                <a:spcPct val="110000"/>
              </a:lnSpc>
              <a:buFont typeface="Wingdings" pitchFamily="2" charset="2"/>
              <a:buNone/>
            </a:pPr>
            <a:r>
              <a:rPr lang="en-US" sz="1800">
                <a:latin typeface="Arial" charset="0"/>
              </a:rPr>
              <a:t>  send  (m[next], next);  next := next + 1</a:t>
            </a:r>
          </a:p>
          <a:p>
            <a:pPr algn="just">
              <a:lnSpc>
                <a:spcPct val="110000"/>
              </a:lnSpc>
              <a:buFont typeface="Symbol" pitchFamily="48" charset="2"/>
              <a:buChar char="ÿ"/>
            </a:pPr>
            <a:r>
              <a:rPr lang="en-US" sz="1800">
                <a:latin typeface="Arial" charset="0"/>
              </a:rPr>
              <a:t>(ack, j) is received	</a:t>
            </a:r>
            <a:r>
              <a:rPr lang="en-US" sz="1800">
                <a:latin typeface="Arial" charset="0"/>
                <a:sym typeface="Symbol" pitchFamily="48" charset="2"/>
              </a:rPr>
              <a:t></a:t>
            </a:r>
          </a:p>
          <a:p>
            <a:pPr lvl="2" algn="just">
              <a:lnSpc>
                <a:spcPct val="110000"/>
              </a:lnSpc>
              <a:buFont typeface="Symbol" pitchFamily="48" charset="2"/>
              <a:buNone/>
            </a:pPr>
            <a:r>
              <a:rPr lang="en-US" sz="1800">
                <a:latin typeface="Arial" charset="0"/>
                <a:sym typeface="Symbol" pitchFamily="48" charset="2"/>
              </a:rPr>
              <a:t> </a:t>
            </a:r>
            <a:r>
              <a:rPr lang="en-US" sz="1800" b="1">
                <a:latin typeface="Arial" charset="0"/>
              </a:rPr>
              <a:t>if </a:t>
            </a:r>
            <a:r>
              <a:rPr lang="en-US" sz="1800">
                <a:latin typeface="Arial" charset="0"/>
              </a:rPr>
              <a:t>     j &gt; last </a:t>
            </a:r>
            <a:r>
              <a:rPr lang="en-US" sz="1800">
                <a:latin typeface="Arial" charset="0"/>
                <a:sym typeface="Symbol" pitchFamily="48" charset="2"/>
              </a:rPr>
              <a:t></a:t>
            </a:r>
            <a:r>
              <a:rPr lang="en-US" sz="1800">
                <a:latin typeface="Arial" charset="0"/>
              </a:rPr>
              <a:t>last := j</a:t>
            </a:r>
          </a:p>
          <a:p>
            <a:pPr algn="just">
              <a:lnSpc>
                <a:spcPct val="110000"/>
              </a:lnSpc>
              <a:buFont typeface="Wingdings" pitchFamily="2" charset="2"/>
              <a:buNone/>
            </a:pPr>
            <a:r>
              <a:rPr lang="en-US" sz="1800">
                <a:latin typeface="Arial" charset="0"/>
                <a:sym typeface="Symbol" pitchFamily="48" charset="2"/>
              </a:rPr>
              <a:t>		</a:t>
            </a:r>
            <a:r>
              <a:rPr lang="en-US" sz="1800">
                <a:latin typeface="Arial" charset="0"/>
              </a:rPr>
              <a:t>      j ≤ last  </a:t>
            </a:r>
            <a:r>
              <a:rPr lang="en-US" sz="1800">
                <a:latin typeface="Arial" charset="0"/>
                <a:sym typeface="Symbol" pitchFamily="48" charset="2"/>
              </a:rPr>
              <a:t></a:t>
            </a:r>
            <a:r>
              <a:rPr lang="en-US" sz="1800">
                <a:latin typeface="Arial" charset="0"/>
              </a:rPr>
              <a:t>    skip</a:t>
            </a:r>
          </a:p>
          <a:p>
            <a:pPr algn="just">
              <a:lnSpc>
                <a:spcPct val="110000"/>
              </a:lnSpc>
              <a:buFont typeface="Wingdings" pitchFamily="2" charset="2"/>
              <a:buNone/>
            </a:pPr>
            <a:r>
              <a:rPr lang="en-US" sz="1800" b="1">
                <a:latin typeface="Arial" charset="0"/>
              </a:rPr>
              <a:t>		fi</a:t>
            </a:r>
          </a:p>
          <a:p>
            <a:pPr algn="just">
              <a:lnSpc>
                <a:spcPct val="110000"/>
              </a:lnSpc>
              <a:buFont typeface="Symbol" pitchFamily="48" charset="2"/>
              <a:buChar char="ÿ"/>
            </a:pPr>
            <a:r>
              <a:rPr lang="en-US" sz="1800">
                <a:latin typeface="Arial" charset="0"/>
              </a:rPr>
              <a:t>timeout (R,S) </a:t>
            </a:r>
            <a:r>
              <a:rPr lang="en-US" sz="1800">
                <a:latin typeface="Arial" charset="0"/>
                <a:sym typeface="Symbol" pitchFamily="48" charset="2"/>
              </a:rPr>
              <a:t></a:t>
            </a:r>
            <a:r>
              <a:rPr lang="en-US" sz="1800">
                <a:latin typeface="Arial" charset="0"/>
              </a:rPr>
              <a:t> next := last+1 </a:t>
            </a:r>
          </a:p>
          <a:p>
            <a:pPr algn="just">
              <a:lnSpc>
                <a:spcPct val="110000"/>
              </a:lnSpc>
              <a:buFont typeface="Symbol" pitchFamily="48" charset="2"/>
              <a:buNone/>
            </a:pPr>
            <a:r>
              <a:rPr lang="en-US" sz="1800">
                <a:latin typeface="Arial" charset="0"/>
              </a:rPr>
              <a:t>		{retransmission begins} </a:t>
            </a:r>
          </a:p>
          <a:p>
            <a:pPr algn="just">
              <a:lnSpc>
                <a:spcPct val="110000"/>
              </a:lnSpc>
              <a:buFont typeface="Wingdings" pitchFamily="2" charset="2"/>
              <a:buNone/>
            </a:pPr>
            <a:r>
              <a:rPr lang="en-US" sz="1800" b="1">
                <a:latin typeface="Arial" charset="0"/>
              </a:rPr>
              <a:t>od</a:t>
            </a:r>
          </a:p>
          <a:p>
            <a:pPr>
              <a:lnSpc>
                <a:spcPct val="90000"/>
              </a:lnSpc>
            </a:pPr>
            <a:endParaRPr lang="en-US" sz="1600">
              <a:latin typeface="Arial Narrow" pitchFamily="48" charset="0"/>
            </a:endParaRPr>
          </a:p>
        </p:txBody>
      </p:sp>
      <p:sp>
        <p:nvSpPr>
          <p:cNvPr id="244740" name="Rectangle 4"/>
          <p:cNvSpPr>
            <a:spLocks noGrp="1" noChangeArrowheads="1"/>
          </p:cNvSpPr>
          <p:nvPr>
            <p:ph sz="half" idx="2"/>
          </p:nvPr>
        </p:nvSpPr>
        <p:spPr>
          <a:xfrm>
            <a:off x="4724400" y="1447800"/>
            <a:ext cx="3813175" cy="4114800"/>
          </a:xfrm>
        </p:spPr>
        <p:txBody>
          <a:bodyPr/>
          <a:lstStyle/>
          <a:p>
            <a:pPr algn="just">
              <a:lnSpc>
                <a:spcPct val="110000"/>
              </a:lnSpc>
              <a:buFont typeface="Wingdings" pitchFamily="2" charset="2"/>
              <a:buNone/>
            </a:pPr>
            <a:r>
              <a:rPr lang="en-US" sz="1600" b="1">
                <a:solidFill>
                  <a:srgbClr val="C70F05"/>
                </a:solidFill>
                <a:latin typeface="Arial" charset="0"/>
              </a:rPr>
              <a:t>{program for process R}</a:t>
            </a:r>
          </a:p>
          <a:p>
            <a:pPr algn="just">
              <a:lnSpc>
                <a:spcPct val="110000"/>
              </a:lnSpc>
              <a:buFont typeface="Wingdings" pitchFamily="2" charset="2"/>
              <a:buNone/>
            </a:pPr>
            <a:r>
              <a:rPr lang="en-US" sz="1600" b="1">
                <a:latin typeface="Arial" charset="0"/>
              </a:rPr>
              <a:t>define</a:t>
            </a:r>
            <a:r>
              <a:rPr lang="en-US" sz="1600">
                <a:latin typeface="Arial" charset="0"/>
              </a:rPr>
              <a:t>  j  :     </a:t>
            </a:r>
            <a:r>
              <a:rPr lang="en-US" sz="1600" b="1">
                <a:latin typeface="Arial" charset="0"/>
              </a:rPr>
              <a:t>integer</a:t>
            </a:r>
            <a:r>
              <a:rPr lang="en-US" sz="1600">
                <a:latin typeface="Arial" charset="0"/>
              </a:rPr>
              <a:t>;</a:t>
            </a:r>
          </a:p>
          <a:p>
            <a:pPr algn="just">
              <a:lnSpc>
                <a:spcPct val="110000"/>
              </a:lnSpc>
              <a:buFont typeface="Wingdings" pitchFamily="2" charset="2"/>
              <a:buNone/>
            </a:pPr>
            <a:r>
              <a:rPr lang="en-US" sz="1600" b="1">
                <a:latin typeface="Arial" charset="0"/>
              </a:rPr>
              <a:t>initially </a:t>
            </a:r>
            <a:r>
              <a:rPr lang="en-US" sz="1600">
                <a:latin typeface="Arial" charset="0"/>
              </a:rPr>
              <a:t> j = 0;</a:t>
            </a:r>
          </a:p>
          <a:p>
            <a:pPr algn="just">
              <a:lnSpc>
                <a:spcPct val="110000"/>
              </a:lnSpc>
              <a:buFont typeface="Wingdings" pitchFamily="2" charset="2"/>
              <a:buNone/>
            </a:pPr>
            <a:endParaRPr lang="en-US" sz="1600" b="1">
              <a:latin typeface="Arial" charset="0"/>
            </a:endParaRPr>
          </a:p>
          <a:p>
            <a:pPr algn="just">
              <a:lnSpc>
                <a:spcPct val="110000"/>
              </a:lnSpc>
              <a:buFont typeface="Wingdings" pitchFamily="2" charset="2"/>
              <a:buNone/>
            </a:pPr>
            <a:r>
              <a:rPr lang="en-US" sz="1600" b="1">
                <a:latin typeface="Arial" charset="0"/>
              </a:rPr>
              <a:t>do</a:t>
            </a:r>
            <a:r>
              <a:rPr lang="en-US" sz="1600">
                <a:latin typeface="Arial" charset="0"/>
              </a:rPr>
              <a:t>	(m[next], next) is received </a:t>
            </a:r>
            <a:r>
              <a:rPr lang="en-US" sz="1600">
                <a:latin typeface="Arial" charset="0"/>
                <a:sym typeface="Symbol" pitchFamily="48" charset="2"/>
              </a:rPr>
              <a:t></a:t>
            </a:r>
            <a:r>
              <a:rPr lang="en-US" sz="1600">
                <a:latin typeface="Arial" charset="0"/>
              </a:rPr>
              <a:t>	</a:t>
            </a:r>
          </a:p>
          <a:p>
            <a:pPr algn="just">
              <a:lnSpc>
                <a:spcPct val="110000"/>
              </a:lnSpc>
              <a:buFont typeface="Wingdings" pitchFamily="2" charset="2"/>
              <a:buNone/>
            </a:pPr>
            <a:r>
              <a:rPr lang="en-US" sz="1600" b="1">
                <a:latin typeface="Arial" charset="0"/>
              </a:rPr>
              <a:t>	if </a:t>
            </a:r>
            <a:r>
              <a:rPr lang="en-US" sz="1600">
                <a:latin typeface="Arial" charset="0"/>
              </a:rPr>
              <a:t>j = next  </a:t>
            </a:r>
            <a:r>
              <a:rPr lang="en-US" sz="1600">
                <a:latin typeface="Arial" charset="0"/>
                <a:sym typeface="Symbol" pitchFamily="48" charset="2"/>
              </a:rPr>
              <a:t></a:t>
            </a:r>
            <a:r>
              <a:rPr lang="en-US" sz="1600">
                <a:latin typeface="Arial" charset="0"/>
              </a:rPr>
              <a:t>   accept message;</a:t>
            </a:r>
          </a:p>
          <a:p>
            <a:pPr algn="just">
              <a:lnSpc>
                <a:spcPct val="110000"/>
              </a:lnSpc>
              <a:buFont typeface="Wingdings" pitchFamily="2" charset="2"/>
              <a:buNone/>
            </a:pPr>
            <a:r>
              <a:rPr lang="en-US" sz="1600">
                <a:latin typeface="Arial" charset="0"/>
              </a:rPr>
              <a:t>			send (ack, j); </a:t>
            </a:r>
          </a:p>
          <a:p>
            <a:pPr algn="just">
              <a:lnSpc>
                <a:spcPct val="110000"/>
              </a:lnSpc>
              <a:buFont typeface="Wingdings" pitchFamily="2" charset="2"/>
              <a:buNone/>
            </a:pPr>
            <a:r>
              <a:rPr lang="en-US" sz="1600">
                <a:latin typeface="Arial" charset="0"/>
              </a:rPr>
              <a:t>			j:= j+1</a:t>
            </a:r>
          </a:p>
          <a:p>
            <a:pPr algn="just">
              <a:lnSpc>
                <a:spcPct val="110000"/>
              </a:lnSpc>
              <a:buFont typeface="Wingdings" pitchFamily="2" charset="2"/>
              <a:buNone/>
            </a:pPr>
            <a:r>
              <a:rPr lang="en-US" sz="1600">
                <a:latin typeface="Arial" charset="0"/>
                <a:sym typeface="Symbol" pitchFamily="48" charset="2"/>
              </a:rPr>
              <a:t>	</a:t>
            </a:r>
            <a:r>
              <a:rPr lang="en-US" sz="1600">
                <a:latin typeface="Arial" charset="0"/>
              </a:rPr>
              <a:t>   j ≠ next   </a:t>
            </a:r>
            <a:r>
              <a:rPr lang="en-US" sz="1600">
                <a:latin typeface="Arial" charset="0"/>
                <a:sym typeface="Symbol" pitchFamily="48" charset="2"/>
              </a:rPr>
              <a:t></a:t>
            </a:r>
            <a:r>
              <a:rPr lang="en-US" sz="1600">
                <a:latin typeface="Arial" charset="0"/>
              </a:rPr>
              <a:t>   send (ack, j-1)</a:t>
            </a:r>
          </a:p>
          <a:p>
            <a:pPr algn="just">
              <a:lnSpc>
                <a:spcPct val="110000"/>
              </a:lnSpc>
              <a:buFont typeface="Wingdings" pitchFamily="2" charset="2"/>
              <a:buNone/>
            </a:pPr>
            <a:r>
              <a:rPr lang="en-US" sz="1600">
                <a:latin typeface="Arial" charset="0"/>
              </a:rPr>
              <a:t>	 </a:t>
            </a:r>
            <a:r>
              <a:rPr lang="en-US" sz="1600" b="1">
                <a:latin typeface="Arial" charset="0"/>
              </a:rPr>
              <a:t>fi</a:t>
            </a:r>
            <a:r>
              <a:rPr lang="en-US" sz="1600">
                <a:latin typeface="Arial" charset="0"/>
              </a:rPr>
              <a:t>;</a:t>
            </a:r>
          </a:p>
          <a:p>
            <a:pPr algn="just">
              <a:lnSpc>
                <a:spcPct val="110000"/>
              </a:lnSpc>
              <a:buFont typeface="Wingdings" pitchFamily="2" charset="2"/>
              <a:buNone/>
            </a:pPr>
            <a:r>
              <a:rPr lang="en-US" sz="1600" b="1">
                <a:latin typeface="Arial" charset="0"/>
              </a:rPr>
              <a:t>od</a:t>
            </a:r>
            <a:r>
              <a:rPr lang="en-US" sz="1600">
                <a:latin typeface="Arial" charset="0"/>
              </a:rPr>
              <a:t>	</a:t>
            </a:r>
          </a:p>
          <a:p>
            <a:pPr>
              <a:lnSpc>
                <a:spcPct val="110000"/>
              </a:lnSpc>
            </a:pPr>
            <a:endParaRPr lang="en-US" sz="12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609600" y="0"/>
            <a:ext cx="7772400" cy="1143000"/>
          </a:xfrm>
        </p:spPr>
        <p:txBody>
          <a:bodyPr/>
          <a:lstStyle/>
          <a:p>
            <a:r>
              <a:rPr lang="en-US" b="1"/>
              <a:t>Why does it work?</a:t>
            </a:r>
            <a:endParaRPr lang="en-US"/>
          </a:p>
        </p:txBody>
      </p:sp>
      <p:sp>
        <p:nvSpPr>
          <p:cNvPr id="245763" name="Rectangle 3"/>
          <p:cNvSpPr>
            <a:spLocks noGrp="1" noChangeArrowheads="1"/>
          </p:cNvSpPr>
          <p:nvPr>
            <p:ph idx="1"/>
          </p:nvPr>
        </p:nvSpPr>
        <p:spPr>
          <a:xfrm>
            <a:off x="381000" y="1524000"/>
            <a:ext cx="8305800" cy="4114800"/>
          </a:xfrm>
        </p:spPr>
        <p:txBody>
          <a:bodyPr/>
          <a:lstStyle/>
          <a:p>
            <a:pPr>
              <a:buFont typeface="Wingdings" pitchFamily="2" charset="2"/>
              <a:buNone/>
            </a:pPr>
            <a:r>
              <a:rPr lang="en-US" sz="2400" b="1">
                <a:solidFill>
                  <a:srgbClr val="C70F05"/>
                </a:solidFill>
                <a:latin typeface="Arial" charset="0"/>
              </a:rPr>
              <a:t>Lemma</a:t>
            </a:r>
            <a:r>
              <a:rPr lang="en-US" sz="2400">
                <a:solidFill>
                  <a:srgbClr val="C70F05"/>
                </a:solidFill>
                <a:latin typeface="Arial" charset="0"/>
              </a:rPr>
              <a:t>.</a:t>
            </a:r>
            <a:r>
              <a:rPr lang="en-US" sz="2400">
                <a:latin typeface="Arial" charset="0"/>
              </a:rPr>
              <a:t>  Every message is accepted exactly once.</a:t>
            </a:r>
          </a:p>
          <a:p>
            <a:pPr>
              <a:buFont typeface="Wingdings" pitchFamily="2" charset="2"/>
              <a:buNone/>
            </a:pPr>
            <a:endParaRPr lang="en-US" sz="2400">
              <a:latin typeface="Arial" charset="0"/>
            </a:endParaRPr>
          </a:p>
          <a:p>
            <a:pPr>
              <a:buFont typeface="Wingdings" pitchFamily="2" charset="2"/>
              <a:buNone/>
            </a:pPr>
            <a:r>
              <a:rPr lang="en-US" sz="2400" b="1">
                <a:solidFill>
                  <a:srgbClr val="C70F05"/>
                </a:solidFill>
                <a:latin typeface="Arial" charset="0"/>
              </a:rPr>
              <a:t>Lemma</a:t>
            </a:r>
            <a:r>
              <a:rPr lang="en-US" sz="2400" b="1">
                <a:latin typeface="Arial" charset="0"/>
              </a:rPr>
              <a:t>.</a:t>
            </a:r>
            <a:r>
              <a:rPr lang="en-US" sz="2400">
                <a:latin typeface="Arial" charset="0"/>
              </a:rPr>
              <a:t> m[k] is always accepted before m[k+1].</a:t>
            </a:r>
          </a:p>
          <a:p>
            <a:pPr>
              <a:buFont typeface="Wingdings" pitchFamily="2" charset="2"/>
              <a:buNone/>
            </a:pPr>
            <a:r>
              <a:rPr lang="en-US" sz="2400">
                <a:latin typeface="Arial" charset="0"/>
              </a:rPr>
              <a:t>(</a:t>
            </a:r>
            <a:r>
              <a:rPr lang="en-US" sz="2400">
                <a:solidFill>
                  <a:schemeClr val="accent2"/>
                </a:solidFill>
                <a:latin typeface="Arial" charset="0"/>
              </a:rPr>
              <a:t>Argue that these are true.)</a:t>
            </a:r>
            <a:endParaRPr lang="en-US" sz="2400">
              <a:latin typeface="Arial" charset="0"/>
            </a:endParaRPr>
          </a:p>
          <a:p>
            <a:pPr>
              <a:buFont typeface="Wingdings" pitchFamily="2" charset="2"/>
              <a:buNone/>
            </a:pPr>
            <a:endParaRPr lang="en-US" sz="2400" b="1">
              <a:solidFill>
                <a:srgbClr val="C70F05"/>
              </a:solidFill>
              <a:latin typeface="Arial" charset="0"/>
            </a:endParaRPr>
          </a:p>
          <a:p>
            <a:pPr>
              <a:buFont typeface="Wingdings" pitchFamily="2" charset="2"/>
              <a:buNone/>
            </a:pPr>
            <a:r>
              <a:rPr lang="en-US" sz="2400" b="1">
                <a:solidFill>
                  <a:srgbClr val="C70F05"/>
                </a:solidFill>
                <a:latin typeface="Arial" charset="0"/>
              </a:rPr>
              <a:t>Observation</a:t>
            </a:r>
            <a:r>
              <a:rPr lang="en-US" sz="2400">
                <a:latin typeface="Arial" charset="0"/>
              </a:rPr>
              <a:t>. </a:t>
            </a:r>
            <a:r>
              <a:rPr lang="en-US" sz="2800">
                <a:latin typeface="Arial Narrow" pitchFamily="48" charset="0"/>
              </a:rPr>
              <a:t>Uses </a:t>
            </a:r>
            <a:r>
              <a:rPr lang="en-US" sz="2800">
                <a:solidFill>
                  <a:srgbClr val="C70F05"/>
                </a:solidFill>
                <a:latin typeface="Arial Narrow" pitchFamily="48" charset="0"/>
              </a:rPr>
              <a:t>unbounded sequence number</a:t>
            </a:r>
            <a:r>
              <a:rPr lang="en-US" sz="2800">
                <a:latin typeface="Arial Narrow" pitchFamily="48" charset="0"/>
              </a:rPr>
              <a:t>.</a:t>
            </a:r>
          </a:p>
          <a:p>
            <a:pPr>
              <a:buFont typeface="Wingdings" pitchFamily="2" charset="2"/>
              <a:buNone/>
            </a:pPr>
            <a:r>
              <a:rPr lang="en-US" sz="2800" i="1">
                <a:solidFill>
                  <a:schemeClr val="accent2"/>
                </a:solidFill>
                <a:latin typeface="Arial Narrow" pitchFamily="48" charset="0"/>
              </a:rPr>
              <a:t>This is bad. Can we avoid it?</a:t>
            </a:r>
          </a:p>
        </p:txBody>
      </p:sp>
      <p:sp>
        <p:nvSpPr>
          <p:cNvPr id="245764" name="Rectangle 4"/>
          <p:cNvSpPr>
            <a:spLocks noChangeArrowheads="1"/>
          </p:cNvSpPr>
          <p:nvPr/>
        </p:nvSpPr>
        <p:spPr bwMode="auto">
          <a:xfrm>
            <a:off x="1219200" y="3962400"/>
            <a:ext cx="184150" cy="457200"/>
          </a:xfrm>
          <a:prstGeom prst="rect">
            <a:avLst/>
          </a:prstGeom>
          <a:noFill/>
          <a:ln w="9525">
            <a:noFill/>
            <a:miter lim="800000"/>
            <a:headEnd/>
            <a:tailEnd/>
          </a:ln>
          <a:effectLst/>
        </p:spPr>
        <p:txBody>
          <a:bodyPr wrap="none">
            <a:spAutoFit/>
          </a:bodyPr>
          <a:lstStyle/>
          <a:p>
            <a:endParaRPr lang="en-US" b="0">
              <a:latin typeface="Times New Roman" pitchFamily="4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685800" y="0"/>
            <a:ext cx="7772400" cy="1143000"/>
          </a:xfrm>
        </p:spPr>
        <p:txBody>
          <a:bodyPr/>
          <a:lstStyle/>
          <a:p>
            <a:r>
              <a:rPr lang="en-US" b="1"/>
              <a:t>Theorem</a:t>
            </a:r>
            <a:endParaRPr lang="en-US"/>
          </a:p>
        </p:txBody>
      </p:sp>
      <p:sp>
        <p:nvSpPr>
          <p:cNvPr id="246787" name="Rectangle 3"/>
          <p:cNvSpPr>
            <a:spLocks noGrp="1" noChangeArrowheads="1"/>
          </p:cNvSpPr>
          <p:nvPr>
            <p:ph idx="1"/>
          </p:nvPr>
        </p:nvSpPr>
        <p:spPr>
          <a:xfrm>
            <a:off x="685800" y="1524000"/>
            <a:ext cx="7772400" cy="4114800"/>
          </a:xfrm>
        </p:spPr>
        <p:txBody>
          <a:bodyPr/>
          <a:lstStyle/>
          <a:p>
            <a:pPr algn="just">
              <a:lnSpc>
                <a:spcPct val="130000"/>
              </a:lnSpc>
              <a:buFont typeface="Wingdings" pitchFamily="2" charset="2"/>
              <a:buNone/>
            </a:pPr>
            <a:r>
              <a:rPr lang="en-US" sz="2800">
                <a:latin typeface="Arial Narrow" pitchFamily="48" charset="0"/>
              </a:rPr>
              <a:t>	</a:t>
            </a:r>
            <a:r>
              <a:rPr lang="en-US" sz="2400">
                <a:latin typeface="Arial Narrow" pitchFamily="48" charset="0"/>
              </a:rPr>
              <a:t>If the communication channels are non-FIFO, and the message propagation delays are arbitrarily large, then using </a:t>
            </a:r>
            <a:r>
              <a:rPr lang="en-US" sz="2400">
                <a:solidFill>
                  <a:srgbClr val="C70F05"/>
                </a:solidFill>
                <a:latin typeface="Arial Narrow" pitchFamily="48" charset="0"/>
              </a:rPr>
              <a:t>bounded sequence numbers</a:t>
            </a:r>
            <a:r>
              <a:rPr lang="en-US" sz="2400">
                <a:latin typeface="Arial Narrow" pitchFamily="48" charset="0"/>
              </a:rPr>
              <a:t>, it is impossible to design a window protocol that can withstand the (1) </a:t>
            </a:r>
            <a:r>
              <a:rPr lang="en-US" sz="2400">
                <a:solidFill>
                  <a:srgbClr val="C70F05"/>
                </a:solidFill>
                <a:latin typeface="Arial Narrow" pitchFamily="48" charset="0"/>
              </a:rPr>
              <a:t>loss</a:t>
            </a:r>
            <a:r>
              <a:rPr lang="en-US" sz="2400">
                <a:latin typeface="Arial Narrow" pitchFamily="48" charset="0"/>
              </a:rPr>
              <a:t>, (2) </a:t>
            </a:r>
            <a:r>
              <a:rPr lang="en-US" sz="2400">
                <a:solidFill>
                  <a:srgbClr val="C70F05"/>
                </a:solidFill>
                <a:latin typeface="Arial Narrow" pitchFamily="48" charset="0"/>
              </a:rPr>
              <a:t>duplication</a:t>
            </a:r>
            <a:r>
              <a:rPr lang="en-US" sz="2400">
                <a:latin typeface="Arial Narrow" pitchFamily="48" charset="0"/>
              </a:rPr>
              <a:t>, and (3) </a:t>
            </a:r>
            <a:r>
              <a:rPr lang="en-US" sz="2400">
                <a:solidFill>
                  <a:srgbClr val="C70F05"/>
                </a:solidFill>
                <a:latin typeface="Arial Narrow" pitchFamily="48" charset="0"/>
              </a:rPr>
              <a:t>reordering</a:t>
            </a:r>
            <a:r>
              <a:rPr lang="en-US" sz="2400">
                <a:latin typeface="Arial Narrow" pitchFamily="48" charset="0"/>
              </a:rPr>
              <a:t> of messages</a:t>
            </a:r>
            <a:r>
              <a:rPr lang="en-US" sz="2800">
                <a:latin typeface="Arial Narrow" pitchFamily="48" charset="0"/>
              </a:rPr>
              <a:t>.</a:t>
            </a:r>
          </a:p>
          <a:p>
            <a:endParaRPr lang="en-US" sz="3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685800" y="0"/>
            <a:ext cx="7772400" cy="1143000"/>
          </a:xfrm>
        </p:spPr>
        <p:txBody>
          <a:bodyPr/>
          <a:lstStyle/>
          <a:p>
            <a:r>
              <a:rPr lang="en-US" b="1"/>
              <a:t>Cause and effect</a:t>
            </a:r>
            <a:endParaRPr lang="en-US"/>
          </a:p>
        </p:txBody>
      </p:sp>
      <p:sp>
        <p:nvSpPr>
          <p:cNvPr id="220163" name="Rectangle 3"/>
          <p:cNvSpPr>
            <a:spLocks noGrp="1" noChangeArrowheads="1"/>
          </p:cNvSpPr>
          <p:nvPr>
            <p:ph idx="1"/>
          </p:nvPr>
        </p:nvSpPr>
        <p:spPr>
          <a:xfrm>
            <a:off x="685800" y="1600200"/>
            <a:ext cx="7772400" cy="4114800"/>
          </a:xfrm>
        </p:spPr>
        <p:txBody>
          <a:bodyPr/>
          <a:lstStyle/>
          <a:p>
            <a:r>
              <a:rPr lang="en-US" sz="2800">
                <a:latin typeface="Arial Narrow" pitchFamily="48" charset="0"/>
              </a:rPr>
              <a:t>Study </a:t>
            </a:r>
            <a:r>
              <a:rPr lang="en-US" sz="2800" b="1">
                <a:solidFill>
                  <a:srgbClr val="C70F05"/>
                </a:solidFill>
                <a:latin typeface="Arial Narrow" pitchFamily="48" charset="0"/>
              </a:rPr>
              <a:t>what causes what</a:t>
            </a:r>
            <a:r>
              <a:rPr lang="en-US" sz="2800">
                <a:latin typeface="Arial Narrow" pitchFamily="48" charset="0"/>
              </a:rPr>
              <a:t>.</a:t>
            </a:r>
          </a:p>
          <a:p>
            <a:endParaRPr lang="en-US" sz="2800">
              <a:latin typeface="Arial Narrow" pitchFamily="48" charset="0"/>
            </a:endParaRPr>
          </a:p>
          <a:p>
            <a:r>
              <a:rPr lang="en-US" sz="2800">
                <a:latin typeface="Arial Narrow" pitchFamily="48" charset="0"/>
              </a:rPr>
              <a:t>We view the effect of failures at </a:t>
            </a:r>
            <a:r>
              <a:rPr lang="en-US" sz="2800" b="1">
                <a:solidFill>
                  <a:srgbClr val="C70F05"/>
                </a:solidFill>
                <a:latin typeface="Arial Narrow" pitchFamily="48" charset="0"/>
              </a:rPr>
              <a:t>our level of abstraction</a:t>
            </a:r>
            <a:r>
              <a:rPr lang="en-US" sz="2800">
                <a:latin typeface="Arial Narrow" pitchFamily="48" charset="0"/>
              </a:rPr>
              <a:t>, and then try to mask it, or recover from it.</a:t>
            </a:r>
          </a:p>
          <a:p>
            <a:endParaRPr lang="en-US" sz="2800">
              <a:latin typeface="Arial Narrow" pitchFamily="48" charset="0"/>
            </a:endParaRPr>
          </a:p>
          <a:p>
            <a:r>
              <a:rPr lang="en-US" sz="2800">
                <a:latin typeface="Arial Narrow" pitchFamily="48" charset="0"/>
              </a:rPr>
              <a:t>Be familiar with the terms</a:t>
            </a:r>
            <a:r>
              <a:rPr lang="en-US" sz="2800" b="1">
                <a:solidFill>
                  <a:srgbClr val="C70F05"/>
                </a:solidFill>
                <a:latin typeface="Arial Narrow" pitchFamily="48" charset="0"/>
              </a:rPr>
              <a:t> MTBF</a:t>
            </a:r>
            <a:r>
              <a:rPr lang="en-US" sz="2800">
                <a:latin typeface="Arial Narrow" pitchFamily="48" charset="0"/>
              </a:rPr>
              <a:t> (Mean Time Between Failures) and </a:t>
            </a:r>
            <a:r>
              <a:rPr lang="en-US" sz="2800" b="1">
                <a:solidFill>
                  <a:srgbClr val="C70F05"/>
                </a:solidFill>
                <a:latin typeface="Arial Narrow" pitchFamily="48" charset="0"/>
              </a:rPr>
              <a:t>MTTR</a:t>
            </a:r>
            <a:r>
              <a:rPr lang="en-US" sz="2800">
                <a:latin typeface="Arial Narrow" pitchFamily="48" charset="0"/>
              </a:rPr>
              <a:t> (Mean Time To Repair)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a:xfrm>
            <a:off x="685800" y="0"/>
            <a:ext cx="7772400" cy="1143000"/>
          </a:xfrm>
        </p:spPr>
        <p:txBody>
          <a:bodyPr/>
          <a:lstStyle/>
          <a:p>
            <a:r>
              <a:rPr lang="en-US" b="1"/>
              <a:t>Why unbounded sequence no?</a:t>
            </a:r>
            <a:endParaRPr lang="en-US"/>
          </a:p>
        </p:txBody>
      </p:sp>
      <p:sp>
        <p:nvSpPr>
          <p:cNvPr id="247811" name="Oval 3"/>
          <p:cNvSpPr>
            <a:spLocks noChangeArrowheads="1"/>
          </p:cNvSpPr>
          <p:nvPr/>
        </p:nvSpPr>
        <p:spPr bwMode="auto">
          <a:xfrm>
            <a:off x="2209800" y="1600200"/>
            <a:ext cx="609600" cy="914400"/>
          </a:xfrm>
          <a:prstGeom prst="ellipse">
            <a:avLst/>
          </a:prstGeom>
          <a:solidFill>
            <a:srgbClr val="51FF91"/>
          </a:solidFill>
          <a:ln w="9525">
            <a:solidFill>
              <a:schemeClr val="tx1"/>
            </a:solidFill>
            <a:round/>
            <a:headEnd/>
            <a:tailEnd/>
          </a:ln>
          <a:effectLst/>
        </p:spPr>
        <p:txBody>
          <a:bodyPr wrap="none" anchor="ctr"/>
          <a:lstStyle/>
          <a:p>
            <a:endParaRPr lang="en-US"/>
          </a:p>
        </p:txBody>
      </p:sp>
      <p:sp>
        <p:nvSpPr>
          <p:cNvPr id="247812" name="Oval 4"/>
          <p:cNvSpPr>
            <a:spLocks noChangeArrowheads="1"/>
          </p:cNvSpPr>
          <p:nvPr/>
        </p:nvSpPr>
        <p:spPr bwMode="auto">
          <a:xfrm>
            <a:off x="6172200" y="1600200"/>
            <a:ext cx="609600" cy="914400"/>
          </a:xfrm>
          <a:prstGeom prst="ellipse">
            <a:avLst/>
          </a:prstGeom>
          <a:solidFill>
            <a:srgbClr val="51FF91"/>
          </a:solidFill>
          <a:ln w="9525">
            <a:solidFill>
              <a:schemeClr val="tx1"/>
            </a:solidFill>
            <a:round/>
            <a:headEnd/>
            <a:tailEnd/>
          </a:ln>
          <a:effectLst/>
        </p:spPr>
        <p:txBody>
          <a:bodyPr wrap="none" anchor="ctr"/>
          <a:lstStyle/>
          <a:p>
            <a:endParaRPr lang="en-US"/>
          </a:p>
        </p:txBody>
      </p:sp>
      <p:sp>
        <p:nvSpPr>
          <p:cNvPr id="247813" name="Line 5"/>
          <p:cNvSpPr>
            <a:spLocks noChangeShapeType="1"/>
          </p:cNvSpPr>
          <p:nvPr/>
        </p:nvSpPr>
        <p:spPr bwMode="auto">
          <a:xfrm>
            <a:off x="2819400" y="2057400"/>
            <a:ext cx="3352800" cy="0"/>
          </a:xfrm>
          <a:prstGeom prst="line">
            <a:avLst/>
          </a:prstGeom>
          <a:noFill/>
          <a:ln w="76200">
            <a:solidFill>
              <a:schemeClr val="tx2"/>
            </a:solidFill>
            <a:round/>
            <a:headEnd/>
            <a:tailEnd type="triangle" w="med" len="med"/>
          </a:ln>
          <a:effectLst/>
        </p:spPr>
        <p:txBody>
          <a:bodyPr wrap="none" anchor="ctr"/>
          <a:lstStyle/>
          <a:p>
            <a:endParaRPr lang="en-US"/>
          </a:p>
        </p:txBody>
      </p:sp>
      <p:sp>
        <p:nvSpPr>
          <p:cNvPr id="247814" name="Oval 6"/>
          <p:cNvSpPr>
            <a:spLocks noChangeArrowheads="1"/>
          </p:cNvSpPr>
          <p:nvPr/>
        </p:nvSpPr>
        <p:spPr bwMode="auto">
          <a:xfrm>
            <a:off x="5257800" y="2209800"/>
            <a:ext cx="152400" cy="1524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247815" name="Oval 7"/>
          <p:cNvSpPr>
            <a:spLocks noChangeArrowheads="1"/>
          </p:cNvSpPr>
          <p:nvPr/>
        </p:nvSpPr>
        <p:spPr bwMode="auto">
          <a:xfrm>
            <a:off x="3429000" y="2209800"/>
            <a:ext cx="152400" cy="1524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247816" name="Oval 8"/>
          <p:cNvSpPr>
            <a:spLocks noChangeArrowheads="1"/>
          </p:cNvSpPr>
          <p:nvPr/>
        </p:nvSpPr>
        <p:spPr bwMode="auto">
          <a:xfrm>
            <a:off x="4419600" y="2209800"/>
            <a:ext cx="152400" cy="1524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247817" name="Text Box 9"/>
          <p:cNvSpPr txBox="1">
            <a:spLocks noChangeArrowheads="1"/>
          </p:cNvSpPr>
          <p:nvPr/>
        </p:nvSpPr>
        <p:spPr bwMode="auto">
          <a:xfrm>
            <a:off x="5105400" y="2438400"/>
            <a:ext cx="809625" cy="366713"/>
          </a:xfrm>
          <a:prstGeom prst="rect">
            <a:avLst/>
          </a:prstGeom>
          <a:noFill/>
          <a:ln w="9525">
            <a:noFill/>
            <a:miter lim="800000"/>
            <a:headEnd/>
            <a:tailEnd/>
          </a:ln>
          <a:effectLst/>
        </p:spPr>
        <p:txBody>
          <a:bodyPr wrap="none">
            <a:spAutoFit/>
          </a:bodyPr>
          <a:lstStyle/>
          <a:p>
            <a:r>
              <a:rPr lang="en-US" sz="1800" b="0">
                <a:latin typeface="Arial Narrow" pitchFamily="48" charset="0"/>
              </a:rPr>
              <a:t>(m[k],k)</a:t>
            </a:r>
            <a:endParaRPr lang="en-US" b="0">
              <a:latin typeface="Times New Roman" pitchFamily="48" charset="0"/>
            </a:endParaRPr>
          </a:p>
        </p:txBody>
      </p:sp>
      <p:sp>
        <p:nvSpPr>
          <p:cNvPr id="247818" name="Text Box 10"/>
          <p:cNvSpPr txBox="1">
            <a:spLocks noChangeArrowheads="1"/>
          </p:cNvSpPr>
          <p:nvPr/>
        </p:nvSpPr>
        <p:spPr bwMode="auto">
          <a:xfrm>
            <a:off x="4114800" y="2438400"/>
            <a:ext cx="725488" cy="366713"/>
          </a:xfrm>
          <a:prstGeom prst="rect">
            <a:avLst/>
          </a:prstGeom>
          <a:noFill/>
          <a:ln w="9525">
            <a:noFill/>
            <a:miter lim="800000"/>
            <a:headEnd/>
            <a:tailEnd/>
          </a:ln>
          <a:effectLst/>
        </p:spPr>
        <p:txBody>
          <a:bodyPr wrap="none">
            <a:spAutoFit/>
          </a:bodyPr>
          <a:lstStyle/>
          <a:p>
            <a:r>
              <a:rPr lang="en-US" sz="1800" b="0">
                <a:latin typeface="Arial Narrow" pitchFamily="48" charset="0"/>
              </a:rPr>
              <a:t>(</a:t>
            </a:r>
            <a:r>
              <a:rPr lang="en-US" sz="1800">
                <a:solidFill>
                  <a:srgbClr val="C70F05"/>
                </a:solidFill>
                <a:latin typeface="Arial Narrow" pitchFamily="48" charset="0"/>
              </a:rPr>
              <a:t>m’, </a:t>
            </a:r>
            <a:r>
              <a:rPr lang="en-US" sz="1800" b="0">
                <a:latin typeface="Arial Narrow" pitchFamily="48" charset="0"/>
              </a:rPr>
              <a:t>k)</a:t>
            </a:r>
          </a:p>
        </p:txBody>
      </p:sp>
      <p:sp>
        <p:nvSpPr>
          <p:cNvPr id="247819" name="Text Box 11"/>
          <p:cNvSpPr txBox="1">
            <a:spLocks noChangeArrowheads="1"/>
          </p:cNvSpPr>
          <p:nvPr/>
        </p:nvSpPr>
        <p:spPr bwMode="auto">
          <a:xfrm>
            <a:off x="3184525" y="2397125"/>
            <a:ext cx="714375" cy="366713"/>
          </a:xfrm>
          <a:prstGeom prst="rect">
            <a:avLst/>
          </a:prstGeom>
          <a:noFill/>
          <a:ln w="9525">
            <a:noFill/>
            <a:miter lim="800000"/>
            <a:headEnd/>
            <a:tailEnd/>
          </a:ln>
          <a:effectLst/>
        </p:spPr>
        <p:txBody>
          <a:bodyPr wrap="none">
            <a:spAutoFit/>
          </a:bodyPr>
          <a:lstStyle/>
          <a:p>
            <a:r>
              <a:rPr lang="en-US" sz="1800" b="0">
                <a:latin typeface="Arial Narrow" pitchFamily="48" charset="0"/>
              </a:rPr>
              <a:t>(</a:t>
            </a:r>
            <a:r>
              <a:rPr lang="en-US" sz="1800">
                <a:solidFill>
                  <a:schemeClr val="hlink"/>
                </a:solidFill>
                <a:latin typeface="Arial Narrow" pitchFamily="48" charset="0"/>
              </a:rPr>
              <a:t>m’</a:t>
            </a:r>
            <a:r>
              <a:rPr lang="en-US" sz="1800" b="0">
                <a:solidFill>
                  <a:schemeClr val="hlink"/>
                </a:solidFill>
                <a:latin typeface="Arial Narrow" pitchFamily="48" charset="0"/>
              </a:rPr>
              <a:t>’</a:t>
            </a:r>
            <a:r>
              <a:rPr lang="en-US" sz="1800" b="0">
                <a:latin typeface="Arial Narrow" pitchFamily="48" charset="0"/>
              </a:rPr>
              <a:t>,k)</a:t>
            </a:r>
          </a:p>
        </p:txBody>
      </p:sp>
      <p:sp>
        <p:nvSpPr>
          <p:cNvPr id="247820" name="AutoShape 12"/>
          <p:cNvSpPr>
            <a:spLocks noChangeArrowheads="1"/>
          </p:cNvSpPr>
          <p:nvPr/>
        </p:nvSpPr>
        <p:spPr bwMode="auto">
          <a:xfrm rot="10782131">
            <a:off x="4114800" y="3505200"/>
            <a:ext cx="1600200" cy="990600"/>
          </a:xfrm>
          <a:prstGeom prst="wedgeRoundRectCallout">
            <a:avLst>
              <a:gd name="adj1" fmla="val 26444"/>
              <a:gd name="adj2" fmla="val 122412"/>
              <a:gd name="adj3" fmla="val 16667"/>
            </a:avLst>
          </a:prstGeom>
          <a:solidFill>
            <a:schemeClr val="accent1"/>
          </a:solidFill>
          <a:ln w="9525">
            <a:solidFill>
              <a:schemeClr val="tx1"/>
            </a:solidFill>
            <a:miter lim="800000"/>
            <a:headEnd/>
            <a:tailEnd/>
          </a:ln>
          <a:effectLst/>
        </p:spPr>
        <p:txBody>
          <a:bodyPr rot="10800000" wrap="none" anchor="ctr"/>
          <a:lstStyle/>
          <a:p>
            <a:pPr algn="ctr"/>
            <a:endParaRPr lang="en-US" b="0">
              <a:latin typeface="Times New Roman" pitchFamily="48" charset="0"/>
            </a:endParaRPr>
          </a:p>
        </p:txBody>
      </p:sp>
      <p:sp>
        <p:nvSpPr>
          <p:cNvPr id="247821" name="Text Box 13"/>
          <p:cNvSpPr txBox="1">
            <a:spLocks noChangeArrowheads="1"/>
          </p:cNvSpPr>
          <p:nvPr/>
        </p:nvSpPr>
        <p:spPr bwMode="auto">
          <a:xfrm>
            <a:off x="4114800" y="3657600"/>
            <a:ext cx="1466850" cy="641350"/>
          </a:xfrm>
          <a:prstGeom prst="rect">
            <a:avLst/>
          </a:prstGeom>
          <a:noFill/>
          <a:ln w="9525">
            <a:noFill/>
            <a:miter lim="800000"/>
            <a:headEnd/>
            <a:tailEnd/>
          </a:ln>
          <a:effectLst/>
        </p:spPr>
        <p:txBody>
          <a:bodyPr wrap="none">
            <a:spAutoFit/>
          </a:bodyPr>
          <a:lstStyle/>
          <a:p>
            <a:r>
              <a:rPr lang="en-US" sz="1800" b="0">
                <a:latin typeface="Times New Roman" pitchFamily="48" charset="0"/>
              </a:rPr>
              <a:t>Retransmitted</a:t>
            </a:r>
          </a:p>
          <a:p>
            <a:r>
              <a:rPr lang="en-US" sz="1800" b="0">
                <a:latin typeface="Times New Roman" pitchFamily="48" charset="0"/>
              </a:rPr>
              <a:t> version of m</a:t>
            </a:r>
          </a:p>
        </p:txBody>
      </p:sp>
      <p:sp>
        <p:nvSpPr>
          <p:cNvPr id="247822" name="AutoShape 14"/>
          <p:cNvSpPr>
            <a:spLocks noChangeArrowheads="1"/>
          </p:cNvSpPr>
          <p:nvPr/>
        </p:nvSpPr>
        <p:spPr bwMode="auto">
          <a:xfrm rot="10782131">
            <a:off x="1905000" y="3505200"/>
            <a:ext cx="1600200" cy="990600"/>
          </a:xfrm>
          <a:prstGeom prst="wedgeRoundRectCallout">
            <a:avLst>
              <a:gd name="adj1" fmla="val -44602"/>
              <a:gd name="adj2" fmla="val 124926"/>
              <a:gd name="adj3" fmla="val 16667"/>
            </a:avLst>
          </a:prstGeom>
          <a:solidFill>
            <a:schemeClr val="accent1"/>
          </a:solidFill>
          <a:ln w="9525">
            <a:solidFill>
              <a:schemeClr val="tx1"/>
            </a:solidFill>
            <a:miter lim="800000"/>
            <a:headEnd/>
            <a:tailEnd/>
          </a:ln>
          <a:effectLst/>
        </p:spPr>
        <p:txBody>
          <a:bodyPr rot="10800000" wrap="none" anchor="ctr"/>
          <a:lstStyle/>
          <a:p>
            <a:pPr algn="ctr"/>
            <a:endParaRPr lang="en-US" b="0">
              <a:latin typeface="Times New Roman" pitchFamily="48" charset="0"/>
            </a:endParaRPr>
          </a:p>
        </p:txBody>
      </p:sp>
      <p:sp>
        <p:nvSpPr>
          <p:cNvPr id="247823" name="Text Box 15"/>
          <p:cNvSpPr txBox="1">
            <a:spLocks noChangeArrowheads="1"/>
          </p:cNvSpPr>
          <p:nvPr/>
        </p:nvSpPr>
        <p:spPr bwMode="auto">
          <a:xfrm>
            <a:off x="1981200" y="3581400"/>
            <a:ext cx="1692275" cy="915988"/>
          </a:xfrm>
          <a:prstGeom prst="rect">
            <a:avLst/>
          </a:prstGeom>
          <a:noFill/>
          <a:ln w="9525">
            <a:noFill/>
            <a:miter lim="800000"/>
            <a:headEnd/>
            <a:tailEnd/>
          </a:ln>
          <a:effectLst/>
        </p:spPr>
        <p:txBody>
          <a:bodyPr>
            <a:spAutoFit/>
          </a:bodyPr>
          <a:lstStyle/>
          <a:p>
            <a:r>
              <a:rPr lang="en-US" sz="1800" b="0">
                <a:latin typeface="Times New Roman" pitchFamily="48" charset="0"/>
              </a:rPr>
              <a:t>New message </a:t>
            </a:r>
          </a:p>
          <a:p>
            <a:r>
              <a:rPr lang="en-US" sz="1800" b="0">
                <a:latin typeface="Times New Roman" pitchFamily="48" charset="0"/>
              </a:rPr>
              <a:t>using the same</a:t>
            </a:r>
          </a:p>
          <a:p>
            <a:r>
              <a:rPr lang="en-US" sz="1800" b="0">
                <a:latin typeface="Times New Roman" pitchFamily="48" charset="0"/>
              </a:rPr>
              <a:t>seq number k</a:t>
            </a:r>
          </a:p>
        </p:txBody>
      </p:sp>
      <p:sp>
        <p:nvSpPr>
          <p:cNvPr id="247824" name="Freeform 16"/>
          <p:cNvSpPr>
            <a:spLocks/>
          </p:cNvSpPr>
          <p:nvPr/>
        </p:nvSpPr>
        <p:spPr bwMode="auto">
          <a:xfrm>
            <a:off x="3505200" y="1397000"/>
            <a:ext cx="1295400" cy="812800"/>
          </a:xfrm>
          <a:custGeom>
            <a:avLst/>
            <a:gdLst/>
            <a:ahLst/>
            <a:cxnLst>
              <a:cxn ang="0">
                <a:pos x="0" y="512"/>
              </a:cxn>
              <a:cxn ang="0">
                <a:pos x="384" y="32"/>
              </a:cxn>
              <a:cxn ang="0">
                <a:pos x="816" y="320"/>
              </a:cxn>
            </a:cxnLst>
            <a:rect l="0" t="0" r="r" b="b"/>
            <a:pathLst>
              <a:path w="816" h="512">
                <a:moveTo>
                  <a:pt x="0" y="512"/>
                </a:moveTo>
                <a:cubicBezTo>
                  <a:pt x="124" y="288"/>
                  <a:pt x="248" y="64"/>
                  <a:pt x="384" y="32"/>
                </a:cubicBezTo>
                <a:cubicBezTo>
                  <a:pt x="520" y="0"/>
                  <a:pt x="668" y="160"/>
                  <a:pt x="816" y="320"/>
                </a:cubicBezTo>
              </a:path>
            </a:pathLst>
          </a:custGeom>
          <a:noFill/>
          <a:ln w="9525">
            <a:solidFill>
              <a:schemeClr val="tx1"/>
            </a:solidFill>
            <a:round/>
            <a:headEnd/>
            <a:tailEnd/>
          </a:ln>
          <a:effectLst/>
        </p:spPr>
        <p:txBody>
          <a:bodyPr wrap="none" anchor="ctr"/>
          <a:lstStyle/>
          <a:p>
            <a:endParaRPr lang="en-US"/>
          </a:p>
        </p:txBody>
      </p:sp>
      <p:sp>
        <p:nvSpPr>
          <p:cNvPr id="247825" name="Line 17"/>
          <p:cNvSpPr>
            <a:spLocks noChangeShapeType="1"/>
          </p:cNvSpPr>
          <p:nvPr/>
        </p:nvSpPr>
        <p:spPr bwMode="auto">
          <a:xfrm>
            <a:off x="4648200" y="1752600"/>
            <a:ext cx="152400" cy="152400"/>
          </a:xfrm>
          <a:prstGeom prst="line">
            <a:avLst/>
          </a:prstGeom>
          <a:noFill/>
          <a:ln w="9525">
            <a:solidFill>
              <a:schemeClr val="tx1"/>
            </a:solidFill>
            <a:round/>
            <a:headEnd/>
            <a:tailEnd type="triangle" w="med" len="med"/>
          </a:ln>
          <a:effectLst/>
        </p:spPr>
        <p:txBody>
          <a:bodyPr wrap="none" anchor="ctr"/>
          <a:lstStyle/>
          <a:p>
            <a:endParaRPr lang="en-US"/>
          </a:p>
        </p:txBody>
      </p:sp>
      <p:sp>
        <p:nvSpPr>
          <p:cNvPr id="247826" name="Rectangle 18"/>
          <p:cNvSpPr>
            <a:spLocks noChangeArrowheads="1"/>
          </p:cNvSpPr>
          <p:nvPr/>
        </p:nvSpPr>
        <p:spPr bwMode="auto">
          <a:xfrm>
            <a:off x="1295400" y="5102225"/>
            <a:ext cx="6530975" cy="457200"/>
          </a:xfrm>
          <a:prstGeom prst="rect">
            <a:avLst/>
          </a:prstGeom>
          <a:noFill/>
          <a:ln w="9525">
            <a:noFill/>
            <a:miter lim="800000"/>
            <a:headEnd/>
            <a:tailEnd/>
          </a:ln>
          <a:effectLst/>
        </p:spPr>
        <p:txBody>
          <a:bodyPr wrap="none">
            <a:spAutoFit/>
          </a:bodyPr>
          <a:lstStyle/>
          <a:p>
            <a:r>
              <a:rPr lang="en-US" b="0">
                <a:latin typeface="Arial Narrow" pitchFamily="48" charset="0"/>
              </a:rPr>
              <a:t>We want to accept </a:t>
            </a:r>
            <a:r>
              <a:rPr lang="en-US" b="0">
                <a:solidFill>
                  <a:srgbClr val="C70F05"/>
                </a:solidFill>
                <a:latin typeface="Arial Narrow" pitchFamily="48" charset="0"/>
              </a:rPr>
              <a:t>m”</a:t>
            </a:r>
            <a:r>
              <a:rPr lang="en-US" b="0">
                <a:latin typeface="Arial Narrow" pitchFamily="48" charset="0"/>
              </a:rPr>
              <a:t> but reject </a:t>
            </a:r>
            <a:r>
              <a:rPr lang="en-US" b="0">
                <a:solidFill>
                  <a:srgbClr val="C70F05"/>
                </a:solidFill>
                <a:latin typeface="Arial Narrow" pitchFamily="48" charset="0"/>
              </a:rPr>
              <a:t>m’</a:t>
            </a:r>
            <a:r>
              <a:rPr lang="en-US" b="0">
                <a:latin typeface="Arial Narrow" pitchFamily="48" charset="0"/>
              </a:rPr>
              <a:t>. How is that possible?</a:t>
            </a:r>
            <a:endParaRPr lang="en-US" b="0">
              <a:latin typeface="Times New Roman" pitchFamily="4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a:xfrm>
            <a:off x="685800" y="0"/>
            <a:ext cx="7772400" cy="1143000"/>
          </a:xfrm>
        </p:spPr>
        <p:txBody>
          <a:bodyPr/>
          <a:lstStyle/>
          <a:p>
            <a:r>
              <a:rPr lang="en-US" b="1"/>
              <a:t>Alternating Bit Protocol</a:t>
            </a:r>
            <a:endParaRPr lang="en-US"/>
          </a:p>
        </p:txBody>
      </p:sp>
      <p:sp>
        <p:nvSpPr>
          <p:cNvPr id="248835" name="Oval 3"/>
          <p:cNvSpPr>
            <a:spLocks noChangeArrowheads="1"/>
          </p:cNvSpPr>
          <p:nvPr/>
        </p:nvSpPr>
        <p:spPr bwMode="auto">
          <a:xfrm>
            <a:off x="1905000" y="2133600"/>
            <a:ext cx="609600" cy="1295400"/>
          </a:xfrm>
          <a:prstGeom prst="ellipse">
            <a:avLst/>
          </a:prstGeom>
          <a:solidFill>
            <a:srgbClr val="51FF91"/>
          </a:solidFill>
          <a:ln w="9525">
            <a:solidFill>
              <a:schemeClr val="tx1"/>
            </a:solidFill>
            <a:round/>
            <a:headEnd/>
            <a:tailEnd/>
          </a:ln>
          <a:effectLst/>
        </p:spPr>
        <p:txBody>
          <a:bodyPr wrap="none" anchor="ctr"/>
          <a:lstStyle/>
          <a:p>
            <a:pPr algn="ctr"/>
            <a:r>
              <a:rPr lang="en-US" b="0">
                <a:latin typeface="Times New Roman" pitchFamily="48" charset="0"/>
              </a:rPr>
              <a:t>S</a:t>
            </a:r>
          </a:p>
        </p:txBody>
      </p:sp>
      <p:sp>
        <p:nvSpPr>
          <p:cNvPr id="248836" name="Oval 4"/>
          <p:cNvSpPr>
            <a:spLocks noChangeArrowheads="1"/>
          </p:cNvSpPr>
          <p:nvPr/>
        </p:nvSpPr>
        <p:spPr bwMode="auto">
          <a:xfrm>
            <a:off x="6705600" y="2057400"/>
            <a:ext cx="609600" cy="1295400"/>
          </a:xfrm>
          <a:prstGeom prst="ellipse">
            <a:avLst/>
          </a:prstGeom>
          <a:solidFill>
            <a:srgbClr val="51FF91"/>
          </a:solidFill>
          <a:ln w="9525">
            <a:solidFill>
              <a:schemeClr val="tx1"/>
            </a:solidFill>
            <a:round/>
            <a:headEnd/>
            <a:tailEnd/>
          </a:ln>
          <a:effectLst/>
        </p:spPr>
        <p:txBody>
          <a:bodyPr wrap="none" anchor="ctr"/>
          <a:lstStyle/>
          <a:p>
            <a:pPr algn="ctr"/>
            <a:r>
              <a:rPr lang="en-US" b="0">
                <a:latin typeface="Times New Roman" pitchFamily="48" charset="0"/>
              </a:rPr>
              <a:t>R</a:t>
            </a:r>
          </a:p>
        </p:txBody>
      </p:sp>
      <p:sp>
        <p:nvSpPr>
          <p:cNvPr id="248837" name="Line 5"/>
          <p:cNvSpPr>
            <a:spLocks noChangeShapeType="1"/>
          </p:cNvSpPr>
          <p:nvPr/>
        </p:nvSpPr>
        <p:spPr bwMode="auto">
          <a:xfrm>
            <a:off x="2438400" y="2362200"/>
            <a:ext cx="4267200" cy="0"/>
          </a:xfrm>
          <a:prstGeom prst="line">
            <a:avLst/>
          </a:prstGeom>
          <a:noFill/>
          <a:ln w="57150">
            <a:solidFill>
              <a:schemeClr val="hlink"/>
            </a:solidFill>
            <a:round/>
            <a:headEnd/>
            <a:tailEnd type="triangle" w="med" len="med"/>
          </a:ln>
          <a:effectLst/>
        </p:spPr>
        <p:txBody>
          <a:bodyPr wrap="none" anchor="ctr"/>
          <a:lstStyle/>
          <a:p>
            <a:endParaRPr lang="en-US"/>
          </a:p>
        </p:txBody>
      </p:sp>
      <p:sp>
        <p:nvSpPr>
          <p:cNvPr id="248838" name="Line 6"/>
          <p:cNvSpPr>
            <a:spLocks noChangeShapeType="1"/>
          </p:cNvSpPr>
          <p:nvPr/>
        </p:nvSpPr>
        <p:spPr bwMode="auto">
          <a:xfrm flipH="1">
            <a:off x="2362200" y="3200400"/>
            <a:ext cx="4495800" cy="0"/>
          </a:xfrm>
          <a:prstGeom prst="line">
            <a:avLst/>
          </a:prstGeom>
          <a:noFill/>
          <a:ln w="57150">
            <a:solidFill>
              <a:schemeClr val="hlink"/>
            </a:solidFill>
            <a:round/>
            <a:headEnd/>
            <a:tailEnd type="triangle" w="med" len="med"/>
          </a:ln>
          <a:effectLst/>
        </p:spPr>
        <p:txBody>
          <a:bodyPr wrap="none" anchor="ctr"/>
          <a:lstStyle/>
          <a:p>
            <a:endParaRPr lang="en-US"/>
          </a:p>
        </p:txBody>
      </p:sp>
      <p:sp>
        <p:nvSpPr>
          <p:cNvPr id="248839" name="Rectangle 7"/>
          <p:cNvSpPr>
            <a:spLocks noChangeArrowheads="1"/>
          </p:cNvSpPr>
          <p:nvPr/>
        </p:nvSpPr>
        <p:spPr bwMode="auto">
          <a:xfrm>
            <a:off x="1066800" y="4267200"/>
            <a:ext cx="7239000" cy="1552575"/>
          </a:xfrm>
          <a:prstGeom prst="rect">
            <a:avLst/>
          </a:prstGeom>
          <a:noFill/>
          <a:ln w="9525">
            <a:noFill/>
            <a:miter lim="800000"/>
            <a:headEnd/>
            <a:tailEnd/>
          </a:ln>
          <a:effectLst/>
        </p:spPr>
        <p:txBody>
          <a:bodyPr>
            <a:spAutoFit/>
          </a:bodyPr>
          <a:lstStyle/>
          <a:p>
            <a:r>
              <a:rPr lang="en-US" b="0">
                <a:latin typeface="Arial Narrow" pitchFamily="48" charset="0"/>
              </a:rPr>
              <a:t>ABP is a </a:t>
            </a:r>
            <a:r>
              <a:rPr lang="en-US" i="1">
                <a:solidFill>
                  <a:schemeClr val="accent2"/>
                </a:solidFill>
                <a:latin typeface="Arial Narrow" pitchFamily="48" charset="0"/>
              </a:rPr>
              <a:t>link layer protocol</a:t>
            </a:r>
            <a:r>
              <a:rPr lang="en-US" b="0">
                <a:latin typeface="Arial Narrow" pitchFamily="48" charset="0"/>
              </a:rPr>
              <a:t>. Works on </a:t>
            </a:r>
            <a:r>
              <a:rPr lang="en-US">
                <a:solidFill>
                  <a:srgbClr val="C70F05"/>
                </a:solidFill>
                <a:latin typeface="Arial Narrow" pitchFamily="48" charset="0"/>
              </a:rPr>
              <a:t>FIFO channels only</a:t>
            </a:r>
            <a:r>
              <a:rPr lang="en-US" b="0">
                <a:latin typeface="Arial Narrow" pitchFamily="48" charset="0"/>
              </a:rPr>
              <a:t>.</a:t>
            </a:r>
          </a:p>
          <a:p>
            <a:r>
              <a:rPr lang="en-US" b="0">
                <a:latin typeface="Arial Narrow" pitchFamily="48" charset="0"/>
              </a:rPr>
              <a:t>Guarantees reliable message delivery with a </a:t>
            </a:r>
            <a:r>
              <a:rPr lang="en-US">
                <a:solidFill>
                  <a:srgbClr val="C70F05"/>
                </a:solidFill>
                <a:latin typeface="Arial Narrow" pitchFamily="48" charset="0"/>
              </a:rPr>
              <a:t>1-bit sequence number </a:t>
            </a:r>
            <a:r>
              <a:rPr lang="en-US">
                <a:latin typeface="Arial Narrow" pitchFamily="48" charset="0"/>
              </a:rPr>
              <a:t>(</a:t>
            </a:r>
            <a:r>
              <a:rPr lang="en-US" b="0">
                <a:latin typeface="Arial Narrow" pitchFamily="48" charset="0"/>
              </a:rPr>
              <a:t>this is the</a:t>
            </a:r>
            <a:r>
              <a:rPr lang="en-US">
                <a:solidFill>
                  <a:srgbClr val="C70F05"/>
                </a:solidFill>
                <a:latin typeface="Arial Narrow" pitchFamily="48" charset="0"/>
              </a:rPr>
              <a:t> </a:t>
            </a:r>
            <a:r>
              <a:rPr lang="en-US">
                <a:latin typeface="Arial Narrow" pitchFamily="48" charset="0"/>
              </a:rPr>
              <a:t>t</a:t>
            </a:r>
            <a:r>
              <a:rPr lang="en-US" b="0">
                <a:latin typeface="Arial Narrow" pitchFamily="48" charset="0"/>
              </a:rPr>
              <a:t>raditional version with window size = 1). </a:t>
            </a:r>
          </a:p>
          <a:p>
            <a:r>
              <a:rPr lang="en-US" b="0">
                <a:latin typeface="Arial Narrow" pitchFamily="48" charset="0"/>
              </a:rPr>
              <a:t>Study how this works.</a:t>
            </a:r>
          </a:p>
        </p:txBody>
      </p:sp>
      <p:sp>
        <p:nvSpPr>
          <p:cNvPr id="248840" name="Rectangle 8"/>
          <p:cNvSpPr>
            <a:spLocks noChangeArrowheads="1"/>
          </p:cNvSpPr>
          <p:nvPr/>
        </p:nvSpPr>
        <p:spPr bwMode="auto">
          <a:xfrm>
            <a:off x="5943600" y="2286000"/>
            <a:ext cx="76200" cy="1524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248841" name="Rectangle 9"/>
          <p:cNvSpPr>
            <a:spLocks noChangeArrowheads="1"/>
          </p:cNvSpPr>
          <p:nvPr/>
        </p:nvSpPr>
        <p:spPr bwMode="auto">
          <a:xfrm>
            <a:off x="5181600" y="2286000"/>
            <a:ext cx="76200" cy="1524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248842" name="Text Box 10"/>
          <p:cNvSpPr txBox="1">
            <a:spLocks noChangeArrowheads="1"/>
          </p:cNvSpPr>
          <p:nvPr/>
        </p:nvSpPr>
        <p:spPr bwMode="auto">
          <a:xfrm>
            <a:off x="5638800" y="1676400"/>
            <a:ext cx="762000" cy="304800"/>
          </a:xfrm>
          <a:prstGeom prst="rect">
            <a:avLst/>
          </a:prstGeom>
          <a:noFill/>
          <a:ln w="9525">
            <a:noFill/>
            <a:miter lim="800000"/>
            <a:headEnd/>
            <a:tailEnd/>
          </a:ln>
          <a:effectLst/>
        </p:spPr>
        <p:txBody>
          <a:bodyPr>
            <a:spAutoFit/>
          </a:bodyPr>
          <a:lstStyle/>
          <a:p>
            <a:r>
              <a:rPr lang="en-US" sz="1400" b="0">
                <a:latin typeface="Times New Roman" pitchFamily="48" charset="0"/>
              </a:rPr>
              <a:t>m[0],0</a:t>
            </a:r>
            <a:endParaRPr lang="en-US" b="0">
              <a:latin typeface="Times New Roman" pitchFamily="48" charset="0"/>
            </a:endParaRPr>
          </a:p>
        </p:txBody>
      </p:sp>
      <p:sp>
        <p:nvSpPr>
          <p:cNvPr id="248843" name="Text Box 11"/>
          <p:cNvSpPr txBox="1">
            <a:spLocks noChangeArrowheads="1"/>
          </p:cNvSpPr>
          <p:nvPr/>
        </p:nvSpPr>
        <p:spPr bwMode="auto">
          <a:xfrm>
            <a:off x="4800600" y="1676400"/>
            <a:ext cx="663575" cy="304800"/>
          </a:xfrm>
          <a:prstGeom prst="rect">
            <a:avLst/>
          </a:prstGeom>
          <a:noFill/>
          <a:ln w="9525">
            <a:noFill/>
            <a:miter lim="800000"/>
            <a:headEnd/>
            <a:tailEnd/>
          </a:ln>
          <a:effectLst/>
        </p:spPr>
        <p:txBody>
          <a:bodyPr wrap="none">
            <a:spAutoFit/>
          </a:bodyPr>
          <a:lstStyle/>
          <a:p>
            <a:r>
              <a:rPr lang="en-US" sz="1400" b="0">
                <a:latin typeface="Times New Roman" pitchFamily="48" charset="0"/>
              </a:rPr>
              <a:t>m[0],0</a:t>
            </a:r>
          </a:p>
        </p:txBody>
      </p:sp>
      <p:sp>
        <p:nvSpPr>
          <p:cNvPr id="248844" name="Rectangle 12"/>
          <p:cNvSpPr>
            <a:spLocks noChangeArrowheads="1"/>
          </p:cNvSpPr>
          <p:nvPr/>
        </p:nvSpPr>
        <p:spPr bwMode="auto">
          <a:xfrm>
            <a:off x="4724400" y="3124200"/>
            <a:ext cx="76200" cy="152400"/>
          </a:xfrm>
          <a:prstGeom prst="rect">
            <a:avLst/>
          </a:prstGeom>
          <a:solidFill>
            <a:schemeClr val="accent2"/>
          </a:solidFill>
          <a:ln w="9525">
            <a:solidFill>
              <a:schemeClr val="tx1"/>
            </a:solidFill>
            <a:miter lim="800000"/>
            <a:headEnd/>
            <a:tailEnd/>
          </a:ln>
          <a:effectLst/>
        </p:spPr>
        <p:txBody>
          <a:bodyPr wrap="none" anchor="ctr"/>
          <a:lstStyle/>
          <a:p>
            <a:endParaRPr lang="en-US"/>
          </a:p>
        </p:txBody>
      </p:sp>
      <p:sp>
        <p:nvSpPr>
          <p:cNvPr id="248845" name="Text Box 13"/>
          <p:cNvSpPr txBox="1">
            <a:spLocks noChangeArrowheads="1"/>
          </p:cNvSpPr>
          <p:nvPr/>
        </p:nvSpPr>
        <p:spPr bwMode="auto">
          <a:xfrm>
            <a:off x="4495800" y="3352800"/>
            <a:ext cx="608013" cy="304800"/>
          </a:xfrm>
          <a:prstGeom prst="rect">
            <a:avLst/>
          </a:prstGeom>
          <a:noFill/>
          <a:ln w="9525">
            <a:noFill/>
            <a:miter lim="800000"/>
            <a:headEnd/>
            <a:tailEnd/>
          </a:ln>
          <a:effectLst/>
        </p:spPr>
        <p:txBody>
          <a:bodyPr wrap="none">
            <a:spAutoFit/>
          </a:bodyPr>
          <a:lstStyle/>
          <a:p>
            <a:r>
              <a:rPr lang="en-US" sz="1400" b="0">
                <a:latin typeface="Times New Roman" pitchFamily="48" charset="0"/>
              </a:rPr>
              <a:t>ack, 0</a:t>
            </a:r>
            <a:endParaRPr lang="en-US" b="0">
              <a:latin typeface="Times New Roman" pitchFamily="48" charset="0"/>
            </a:endParaRPr>
          </a:p>
        </p:txBody>
      </p:sp>
      <p:sp>
        <p:nvSpPr>
          <p:cNvPr id="248846" name="Rectangle 14"/>
          <p:cNvSpPr>
            <a:spLocks noChangeArrowheads="1"/>
          </p:cNvSpPr>
          <p:nvPr/>
        </p:nvSpPr>
        <p:spPr bwMode="auto">
          <a:xfrm>
            <a:off x="4343400" y="2286000"/>
            <a:ext cx="76200" cy="1524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248847" name="Text Box 15"/>
          <p:cNvSpPr txBox="1">
            <a:spLocks noChangeArrowheads="1"/>
          </p:cNvSpPr>
          <p:nvPr/>
        </p:nvSpPr>
        <p:spPr bwMode="auto">
          <a:xfrm>
            <a:off x="4038600" y="1676400"/>
            <a:ext cx="663575" cy="304800"/>
          </a:xfrm>
          <a:prstGeom prst="rect">
            <a:avLst/>
          </a:prstGeom>
          <a:noFill/>
          <a:ln w="9525">
            <a:noFill/>
            <a:miter lim="800000"/>
            <a:headEnd/>
            <a:tailEnd/>
          </a:ln>
          <a:effectLst/>
        </p:spPr>
        <p:txBody>
          <a:bodyPr wrap="none">
            <a:spAutoFit/>
          </a:bodyPr>
          <a:lstStyle/>
          <a:p>
            <a:r>
              <a:rPr lang="en-US" sz="1400" b="0">
                <a:latin typeface="Times New Roman" pitchFamily="48" charset="0"/>
              </a:rPr>
              <a:t>m[1],1</a:t>
            </a:r>
            <a:endParaRPr lang="en-US" b="0">
              <a:latin typeface="Times New Roman" pitchFamily="48" charset="0"/>
            </a:endParaRPr>
          </a:p>
        </p:txBody>
      </p:sp>
      <p:sp>
        <p:nvSpPr>
          <p:cNvPr id="248848" name="Rectangle 16"/>
          <p:cNvSpPr>
            <a:spLocks noChangeArrowheads="1"/>
          </p:cNvSpPr>
          <p:nvPr/>
        </p:nvSpPr>
        <p:spPr bwMode="auto">
          <a:xfrm>
            <a:off x="3429000" y="2286000"/>
            <a:ext cx="76200" cy="152400"/>
          </a:xfrm>
          <a:prstGeom prst="rect">
            <a:avLst/>
          </a:prstGeom>
          <a:solidFill>
            <a:srgbClr val="C70F05"/>
          </a:solidFill>
          <a:ln w="9525">
            <a:solidFill>
              <a:schemeClr val="tx1"/>
            </a:solidFill>
            <a:miter lim="800000"/>
            <a:headEnd/>
            <a:tailEnd/>
          </a:ln>
          <a:effectLst/>
        </p:spPr>
        <p:txBody>
          <a:bodyPr wrap="none" anchor="ctr"/>
          <a:lstStyle/>
          <a:p>
            <a:endParaRPr lang="en-US"/>
          </a:p>
        </p:txBody>
      </p:sp>
      <p:sp>
        <p:nvSpPr>
          <p:cNvPr id="248849" name="Text Box 17"/>
          <p:cNvSpPr txBox="1">
            <a:spLocks noChangeArrowheads="1"/>
          </p:cNvSpPr>
          <p:nvPr/>
        </p:nvSpPr>
        <p:spPr bwMode="auto">
          <a:xfrm>
            <a:off x="3200400" y="1676400"/>
            <a:ext cx="838200" cy="304800"/>
          </a:xfrm>
          <a:prstGeom prst="rect">
            <a:avLst/>
          </a:prstGeom>
          <a:noFill/>
          <a:ln w="9525">
            <a:noFill/>
            <a:miter lim="800000"/>
            <a:headEnd/>
            <a:tailEnd/>
          </a:ln>
          <a:effectLst/>
        </p:spPr>
        <p:txBody>
          <a:bodyPr>
            <a:spAutoFit/>
          </a:bodyPr>
          <a:lstStyle/>
          <a:p>
            <a:r>
              <a:rPr lang="en-US" sz="1400" b="0">
                <a:latin typeface="Times New Roman" pitchFamily="48" charset="0"/>
              </a:rPr>
              <a:t>m[2],0</a:t>
            </a:r>
            <a:endParaRPr lang="en-US" b="0">
              <a:latin typeface="Times New Roman" pitchFamily="4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a:xfrm>
            <a:off x="685800" y="0"/>
            <a:ext cx="7772400" cy="990600"/>
          </a:xfrm>
        </p:spPr>
        <p:txBody>
          <a:bodyPr/>
          <a:lstStyle/>
          <a:p>
            <a:r>
              <a:rPr lang="en-US" b="1"/>
              <a:t>Alternating Bit Protocol</a:t>
            </a:r>
            <a:endParaRPr lang="en-US"/>
          </a:p>
        </p:txBody>
      </p:sp>
      <p:sp>
        <p:nvSpPr>
          <p:cNvPr id="249859" name="Rectangle 3"/>
          <p:cNvSpPr>
            <a:spLocks noChangeArrowheads="1"/>
          </p:cNvSpPr>
          <p:nvPr/>
        </p:nvSpPr>
        <p:spPr bwMode="auto">
          <a:xfrm>
            <a:off x="533400" y="990600"/>
            <a:ext cx="5334000" cy="5310188"/>
          </a:xfrm>
          <a:prstGeom prst="rect">
            <a:avLst/>
          </a:prstGeom>
          <a:noFill/>
          <a:ln w="9525">
            <a:noFill/>
            <a:miter lim="800000"/>
            <a:headEnd/>
            <a:tailEnd/>
          </a:ln>
          <a:effectLst/>
        </p:spPr>
        <p:txBody>
          <a:bodyPr>
            <a:spAutoFit/>
          </a:bodyPr>
          <a:lstStyle/>
          <a:p>
            <a:pPr algn="just"/>
            <a:r>
              <a:rPr lang="en-US" sz="1800">
                <a:latin typeface="Arial Narrow" pitchFamily="48" charset="0"/>
              </a:rPr>
              <a:t>program</a:t>
            </a:r>
            <a:r>
              <a:rPr lang="en-US" sz="1800" b="0">
                <a:latin typeface="Arial Narrow" pitchFamily="48" charset="0"/>
              </a:rPr>
              <a:t> </a:t>
            </a:r>
            <a:r>
              <a:rPr lang="en-US" sz="1800">
                <a:solidFill>
                  <a:schemeClr val="accent2"/>
                </a:solidFill>
                <a:latin typeface="Arial Narrow" pitchFamily="48" charset="0"/>
              </a:rPr>
              <a:t>ABP;</a:t>
            </a:r>
            <a:endParaRPr lang="en-US" sz="1800" b="0">
              <a:latin typeface="Arial Narrow" pitchFamily="48" charset="0"/>
            </a:endParaRPr>
          </a:p>
          <a:p>
            <a:pPr algn="just"/>
            <a:r>
              <a:rPr lang="en-US" sz="1800">
                <a:solidFill>
                  <a:srgbClr val="C70F05"/>
                </a:solidFill>
                <a:latin typeface="Arial Narrow" pitchFamily="48" charset="0"/>
              </a:rPr>
              <a:t>{program for process S}</a:t>
            </a:r>
            <a:endParaRPr lang="en-US" sz="1800" b="0">
              <a:latin typeface="Arial Narrow" pitchFamily="48" charset="0"/>
            </a:endParaRPr>
          </a:p>
          <a:p>
            <a:pPr algn="just"/>
            <a:r>
              <a:rPr lang="en-US" sz="1800">
                <a:latin typeface="Arial Narrow" pitchFamily="48" charset="0"/>
              </a:rPr>
              <a:t>define</a:t>
            </a:r>
            <a:r>
              <a:rPr lang="en-US" sz="1800" b="0">
                <a:latin typeface="Arial Narrow" pitchFamily="48" charset="0"/>
              </a:rPr>
              <a:t>  sent, b  :  </a:t>
            </a:r>
            <a:r>
              <a:rPr lang="en-US" sz="1800">
                <a:latin typeface="Arial Narrow" pitchFamily="48" charset="0"/>
              </a:rPr>
              <a:t>0 </a:t>
            </a:r>
            <a:r>
              <a:rPr lang="en-US" sz="1800" b="0">
                <a:latin typeface="Arial Narrow" pitchFamily="48" charset="0"/>
              </a:rPr>
              <a:t>or</a:t>
            </a:r>
            <a:r>
              <a:rPr lang="en-US" sz="1800">
                <a:latin typeface="Arial Narrow" pitchFamily="48" charset="0"/>
              </a:rPr>
              <a:t> 1</a:t>
            </a:r>
            <a:r>
              <a:rPr lang="en-US" sz="1800" b="0">
                <a:latin typeface="Arial Narrow" pitchFamily="48" charset="0"/>
              </a:rPr>
              <a:t>; next : </a:t>
            </a:r>
            <a:r>
              <a:rPr lang="en-US" sz="1800">
                <a:latin typeface="Arial Narrow" pitchFamily="48" charset="0"/>
              </a:rPr>
              <a:t> integer</a:t>
            </a:r>
            <a:r>
              <a:rPr lang="en-US" sz="1800" b="0">
                <a:latin typeface="Arial Narrow" pitchFamily="48" charset="0"/>
              </a:rPr>
              <a:t>;</a:t>
            </a:r>
          </a:p>
          <a:p>
            <a:pPr algn="just"/>
            <a:r>
              <a:rPr lang="en-US" sz="1800">
                <a:latin typeface="Arial Narrow" pitchFamily="48" charset="0"/>
              </a:rPr>
              <a:t>initially </a:t>
            </a:r>
            <a:r>
              <a:rPr lang="en-US" sz="1800" b="0">
                <a:latin typeface="Arial Narrow" pitchFamily="48" charset="0"/>
              </a:rPr>
              <a:t> next = 0, sent = 1, b = 0, and channels are empty</a:t>
            </a:r>
            <a:r>
              <a:rPr lang="en-US" sz="1800" b="0">
                <a:latin typeface="Times" charset="0"/>
              </a:rPr>
              <a:t>;</a:t>
            </a:r>
          </a:p>
          <a:p>
            <a:pPr algn="just"/>
            <a:r>
              <a:rPr lang="en-US" sz="1800">
                <a:latin typeface="Arial Narrow" pitchFamily="48" charset="0"/>
              </a:rPr>
              <a:t>do</a:t>
            </a:r>
            <a:r>
              <a:rPr lang="en-US" sz="1800" b="0">
                <a:latin typeface="Arial Narrow" pitchFamily="48" charset="0"/>
              </a:rPr>
              <a:t> sent ≠b   </a:t>
            </a:r>
            <a:r>
              <a:rPr lang="en-US" sz="1800" b="0">
                <a:latin typeface="Arial Narrow" pitchFamily="48" charset="0"/>
                <a:sym typeface="Symbol" pitchFamily="48" charset="2"/>
              </a:rPr>
              <a:t></a:t>
            </a:r>
            <a:r>
              <a:rPr lang="en-US" sz="1800" b="0">
                <a:latin typeface="Arial Narrow" pitchFamily="48" charset="0"/>
              </a:rPr>
              <a:t>	send  (m[next], b);  </a:t>
            </a:r>
          </a:p>
          <a:p>
            <a:pPr algn="just"/>
            <a:r>
              <a:rPr lang="en-US" sz="1800" b="0">
                <a:latin typeface="Arial Narrow" pitchFamily="48" charset="0"/>
              </a:rPr>
              <a:t>		next := next+1; sent := b</a:t>
            </a:r>
          </a:p>
          <a:p>
            <a:pPr algn="just"/>
            <a:r>
              <a:rPr lang="en-US" sz="1800" b="0">
                <a:latin typeface="Arial Narrow" pitchFamily="48" charset="0"/>
                <a:sym typeface="Wingdings" pitchFamily="2" charset="2"/>
              </a:rPr>
              <a:t> </a:t>
            </a:r>
            <a:r>
              <a:rPr lang="en-US" sz="1800" b="0">
                <a:latin typeface="Arial Narrow" pitchFamily="48" charset="0"/>
              </a:rPr>
              <a:t>(ack, j) is received     </a:t>
            </a:r>
            <a:r>
              <a:rPr lang="en-US" sz="1800" b="0">
                <a:latin typeface="Arial Narrow" pitchFamily="48" charset="0"/>
                <a:sym typeface="Symbol" pitchFamily="48" charset="2"/>
              </a:rPr>
              <a:t></a:t>
            </a:r>
            <a:r>
              <a:rPr lang="en-US" sz="1800" b="0">
                <a:latin typeface="Arial Narrow" pitchFamily="48" charset="0"/>
              </a:rPr>
              <a:t>  </a:t>
            </a:r>
            <a:r>
              <a:rPr lang="en-US" sz="1800">
                <a:latin typeface="Arial Narrow" pitchFamily="48" charset="0"/>
              </a:rPr>
              <a:t>if</a:t>
            </a:r>
            <a:r>
              <a:rPr lang="en-US" sz="1800" b="0">
                <a:latin typeface="Arial Narrow" pitchFamily="48" charset="0"/>
              </a:rPr>
              <a:t>  j = b </a:t>
            </a:r>
            <a:r>
              <a:rPr lang="en-US" sz="1800" b="0">
                <a:latin typeface="Arial Narrow" pitchFamily="48" charset="0"/>
                <a:sym typeface="Symbol" pitchFamily="48" charset="2"/>
              </a:rPr>
              <a:t></a:t>
            </a:r>
            <a:r>
              <a:rPr lang="en-US" sz="1800" b="0">
                <a:latin typeface="Arial Narrow" pitchFamily="48" charset="0"/>
              </a:rPr>
              <a:t> b := 1-b</a:t>
            </a:r>
          </a:p>
          <a:p>
            <a:pPr algn="just"/>
            <a:r>
              <a:rPr lang="en-US" sz="1800" b="0">
                <a:latin typeface="Arial Narrow" pitchFamily="48" charset="0"/>
              </a:rPr>
              <a:t>		          </a:t>
            </a:r>
            <a:r>
              <a:rPr lang="en-US" sz="1800" b="0">
                <a:latin typeface="Arial Narrow" pitchFamily="48" charset="0"/>
                <a:sym typeface="Wingdings" pitchFamily="2" charset="2"/>
              </a:rPr>
              <a:t></a:t>
            </a:r>
            <a:r>
              <a:rPr lang="en-US" sz="1800" b="0">
                <a:latin typeface="Arial Narrow" pitchFamily="48" charset="0"/>
              </a:rPr>
              <a:t> j ≠ b </a:t>
            </a:r>
            <a:r>
              <a:rPr lang="en-US" sz="1800" b="0">
                <a:latin typeface="Arial Narrow" pitchFamily="48" charset="0"/>
                <a:sym typeface="Symbol" pitchFamily="48" charset="2"/>
              </a:rPr>
              <a:t></a:t>
            </a:r>
            <a:r>
              <a:rPr lang="en-US" sz="1800" b="0">
                <a:latin typeface="Arial Narrow" pitchFamily="48" charset="0"/>
              </a:rPr>
              <a:t> skip</a:t>
            </a:r>
          </a:p>
          <a:p>
            <a:pPr algn="just"/>
            <a:r>
              <a:rPr lang="en-US" sz="1800" b="0">
                <a:latin typeface="Arial Narrow" pitchFamily="48" charset="0"/>
              </a:rPr>
              <a:t>		          </a:t>
            </a:r>
            <a:r>
              <a:rPr lang="en-US" sz="1800">
                <a:latin typeface="Arial Narrow" pitchFamily="48" charset="0"/>
              </a:rPr>
              <a:t>fi</a:t>
            </a:r>
            <a:endParaRPr lang="en-US" sz="1800" b="0">
              <a:latin typeface="Arial Narrow" pitchFamily="48" charset="0"/>
            </a:endParaRPr>
          </a:p>
          <a:p>
            <a:pPr algn="just"/>
            <a:r>
              <a:rPr lang="en-US" sz="1800" b="0">
                <a:latin typeface="Arial Narrow" pitchFamily="48" charset="0"/>
              </a:rPr>
              <a:t>timeout (R,S)	</a:t>
            </a:r>
            <a:r>
              <a:rPr lang="en-US" sz="1800" b="0">
                <a:latin typeface="Arial Narrow" pitchFamily="48" charset="0"/>
                <a:sym typeface="Symbol" pitchFamily="48" charset="2"/>
              </a:rPr>
              <a:t></a:t>
            </a:r>
            <a:r>
              <a:rPr lang="en-US" sz="1800" b="0">
                <a:latin typeface="Arial Narrow" pitchFamily="48" charset="0"/>
              </a:rPr>
              <a:t>  send  (m[next-1], b)</a:t>
            </a:r>
          </a:p>
          <a:p>
            <a:pPr algn="just"/>
            <a:r>
              <a:rPr lang="en-US" sz="1800">
                <a:latin typeface="Arial Narrow" pitchFamily="48" charset="0"/>
              </a:rPr>
              <a:t>od</a:t>
            </a:r>
            <a:endParaRPr lang="en-US" sz="1800" b="0">
              <a:latin typeface="Arial Narrow" pitchFamily="48" charset="0"/>
            </a:endParaRPr>
          </a:p>
          <a:p>
            <a:pPr algn="just"/>
            <a:r>
              <a:rPr lang="en-US" sz="1800">
                <a:solidFill>
                  <a:srgbClr val="C70F05"/>
                </a:solidFill>
                <a:latin typeface="Arial Narrow" pitchFamily="48" charset="0"/>
              </a:rPr>
              <a:t>{program for process R}</a:t>
            </a:r>
            <a:endParaRPr lang="en-US" sz="1800" b="0">
              <a:latin typeface="Arial Narrow" pitchFamily="48" charset="0"/>
            </a:endParaRPr>
          </a:p>
          <a:p>
            <a:pPr algn="just"/>
            <a:r>
              <a:rPr lang="en-US" sz="1800">
                <a:latin typeface="Arial Narrow" pitchFamily="48" charset="0"/>
              </a:rPr>
              <a:t>define</a:t>
            </a:r>
            <a:r>
              <a:rPr lang="en-US" sz="1800" b="0">
                <a:latin typeface="Arial Narrow" pitchFamily="48" charset="0"/>
              </a:rPr>
              <a:t> j  :   0 or 1; {initially  j = 0};</a:t>
            </a:r>
          </a:p>
          <a:p>
            <a:pPr algn="just"/>
            <a:r>
              <a:rPr lang="en-US" sz="1800">
                <a:latin typeface="Arial Narrow" pitchFamily="48" charset="0"/>
              </a:rPr>
              <a:t>do</a:t>
            </a:r>
            <a:r>
              <a:rPr lang="en-US" sz="1800" b="0">
                <a:latin typeface="Arial Narrow" pitchFamily="48" charset="0"/>
              </a:rPr>
              <a:t>	(m[ ], b) is received </a:t>
            </a:r>
            <a:r>
              <a:rPr lang="en-US" sz="1800" b="0">
                <a:latin typeface="Arial Narrow" pitchFamily="48" charset="0"/>
                <a:sym typeface="Symbol" pitchFamily="48" charset="2"/>
              </a:rPr>
              <a:t></a:t>
            </a:r>
            <a:r>
              <a:rPr lang="en-US" sz="1800" b="0">
                <a:latin typeface="Arial Narrow" pitchFamily="48" charset="0"/>
              </a:rPr>
              <a:t> 	</a:t>
            </a:r>
          </a:p>
          <a:p>
            <a:pPr algn="just"/>
            <a:r>
              <a:rPr lang="en-US" sz="1800" b="0">
                <a:latin typeface="Arial Narrow" pitchFamily="48" charset="0"/>
              </a:rPr>
              <a:t>	</a:t>
            </a:r>
            <a:r>
              <a:rPr lang="en-US" sz="1800">
                <a:latin typeface="Arial Narrow" pitchFamily="48" charset="0"/>
              </a:rPr>
              <a:t>if</a:t>
            </a:r>
            <a:r>
              <a:rPr lang="en-US" sz="1800" b="0">
                <a:latin typeface="Arial Narrow" pitchFamily="48" charset="0"/>
              </a:rPr>
              <a:t>   j = b </a:t>
            </a:r>
            <a:r>
              <a:rPr lang="en-US" sz="1800" b="0">
                <a:latin typeface="Arial Narrow" pitchFamily="48" charset="0"/>
                <a:sym typeface="Symbol" pitchFamily="48" charset="2"/>
              </a:rPr>
              <a:t></a:t>
            </a:r>
            <a:r>
              <a:rPr lang="en-US" sz="1800" b="0">
                <a:latin typeface="Arial Narrow" pitchFamily="48" charset="0"/>
              </a:rPr>
              <a:t> accept  the message;</a:t>
            </a:r>
          </a:p>
          <a:p>
            <a:pPr algn="just"/>
            <a:r>
              <a:rPr lang="en-US" sz="1800" b="0">
                <a:latin typeface="Arial Narrow" pitchFamily="48" charset="0"/>
              </a:rPr>
              <a:t>		send (ack, j); j:= 1 - j</a:t>
            </a:r>
          </a:p>
          <a:p>
            <a:pPr algn="just"/>
            <a:r>
              <a:rPr lang="en-US" sz="1800" b="0">
                <a:latin typeface="Arial Narrow" pitchFamily="48" charset="0"/>
              </a:rPr>
              <a:t>	 </a:t>
            </a:r>
            <a:r>
              <a:rPr lang="en-US" sz="1800" b="0">
                <a:latin typeface="Arial Narrow" pitchFamily="48" charset="0"/>
                <a:sym typeface="Wingdings" pitchFamily="2" charset="2"/>
              </a:rPr>
              <a:t></a:t>
            </a:r>
            <a:r>
              <a:rPr lang="en-US" sz="1800" b="0">
                <a:latin typeface="Arial Narrow" pitchFamily="48" charset="0"/>
              </a:rPr>
              <a:t> j ≠ b </a:t>
            </a:r>
            <a:r>
              <a:rPr lang="en-US" sz="1800" b="0">
                <a:latin typeface="Arial Narrow" pitchFamily="48" charset="0"/>
                <a:sym typeface="Symbol" pitchFamily="48" charset="2"/>
              </a:rPr>
              <a:t></a:t>
            </a:r>
            <a:r>
              <a:rPr lang="en-US" sz="1800" b="0">
                <a:latin typeface="Arial Narrow" pitchFamily="48" charset="0"/>
              </a:rPr>
              <a:t> send  (ack, 1-j)</a:t>
            </a:r>
          </a:p>
          <a:p>
            <a:pPr algn="just"/>
            <a:r>
              <a:rPr lang="en-US" sz="1800" b="0">
                <a:latin typeface="Arial Narrow" pitchFamily="48" charset="0"/>
              </a:rPr>
              <a:t>	</a:t>
            </a:r>
            <a:r>
              <a:rPr lang="en-US" sz="1800">
                <a:latin typeface="Arial Narrow" pitchFamily="48" charset="0"/>
              </a:rPr>
              <a:t>fi</a:t>
            </a:r>
            <a:endParaRPr lang="en-US" sz="1800" b="0">
              <a:latin typeface="Arial Narrow" pitchFamily="48" charset="0"/>
            </a:endParaRPr>
          </a:p>
          <a:p>
            <a:pPr algn="just"/>
            <a:r>
              <a:rPr lang="en-US" sz="1800">
                <a:latin typeface="Arial Narrow" pitchFamily="48" charset="0"/>
              </a:rPr>
              <a:t>od</a:t>
            </a:r>
            <a:r>
              <a:rPr lang="en-US" sz="1800" b="0">
                <a:latin typeface="Arial Narrow" pitchFamily="48" charset="0"/>
              </a:rPr>
              <a:t>	</a:t>
            </a:r>
          </a:p>
        </p:txBody>
      </p:sp>
      <p:sp>
        <p:nvSpPr>
          <p:cNvPr id="249860" name="Oval 4"/>
          <p:cNvSpPr>
            <a:spLocks noChangeArrowheads="1"/>
          </p:cNvSpPr>
          <p:nvPr/>
        </p:nvSpPr>
        <p:spPr bwMode="auto">
          <a:xfrm>
            <a:off x="6781800" y="1600200"/>
            <a:ext cx="990600" cy="609600"/>
          </a:xfrm>
          <a:prstGeom prst="ellipse">
            <a:avLst/>
          </a:prstGeom>
          <a:solidFill>
            <a:schemeClr val="accent1"/>
          </a:solidFill>
          <a:ln w="9525">
            <a:solidFill>
              <a:schemeClr val="tx1"/>
            </a:solidFill>
            <a:round/>
            <a:headEnd/>
            <a:tailEnd/>
          </a:ln>
          <a:effectLst/>
        </p:spPr>
        <p:txBody>
          <a:bodyPr wrap="none" anchor="ctr"/>
          <a:lstStyle/>
          <a:p>
            <a:pPr algn="ctr"/>
            <a:r>
              <a:rPr lang="en-US" b="0">
                <a:latin typeface="Times New Roman" pitchFamily="48" charset="0"/>
              </a:rPr>
              <a:t>S</a:t>
            </a:r>
          </a:p>
        </p:txBody>
      </p:sp>
      <p:sp>
        <p:nvSpPr>
          <p:cNvPr id="249861" name="Oval 5"/>
          <p:cNvSpPr>
            <a:spLocks noChangeArrowheads="1"/>
          </p:cNvSpPr>
          <p:nvPr/>
        </p:nvSpPr>
        <p:spPr bwMode="auto">
          <a:xfrm>
            <a:off x="6858000" y="4876800"/>
            <a:ext cx="990600" cy="533400"/>
          </a:xfrm>
          <a:prstGeom prst="ellipse">
            <a:avLst/>
          </a:prstGeom>
          <a:solidFill>
            <a:schemeClr val="accent1"/>
          </a:solidFill>
          <a:ln w="9525">
            <a:solidFill>
              <a:schemeClr val="tx1"/>
            </a:solidFill>
            <a:round/>
            <a:headEnd/>
            <a:tailEnd/>
          </a:ln>
          <a:effectLst/>
        </p:spPr>
        <p:txBody>
          <a:bodyPr wrap="none" anchor="ctr"/>
          <a:lstStyle/>
          <a:p>
            <a:pPr algn="ctr"/>
            <a:r>
              <a:rPr lang="en-US" b="0">
                <a:latin typeface="Times New Roman" pitchFamily="48" charset="0"/>
              </a:rPr>
              <a:t>R</a:t>
            </a:r>
          </a:p>
        </p:txBody>
      </p:sp>
      <p:sp>
        <p:nvSpPr>
          <p:cNvPr id="249862" name="Line 6"/>
          <p:cNvSpPr>
            <a:spLocks noChangeShapeType="1"/>
          </p:cNvSpPr>
          <p:nvPr/>
        </p:nvSpPr>
        <p:spPr bwMode="auto">
          <a:xfrm>
            <a:off x="7010400" y="2133600"/>
            <a:ext cx="0" cy="2819400"/>
          </a:xfrm>
          <a:prstGeom prst="line">
            <a:avLst/>
          </a:prstGeom>
          <a:noFill/>
          <a:ln w="19050">
            <a:solidFill>
              <a:schemeClr val="tx1"/>
            </a:solidFill>
            <a:round/>
            <a:headEnd/>
            <a:tailEnd type="triangle" w="med" len="med"/>
          </a:ln>
          <a:effectLst/>
        </p:spPr>
        <p:txBody>
          <a:bodyPr wrap="none" anchor="ctr"/>
          <a:lstStyle/>
          <a:p>
            <a:endParaRPr lang="en-US"/>
          </a:p>
        </p:txBody>
      </p:sp>
      <p:sp>
        <p:nvSpPr>
          <p:cNvPr id="249863" name="Line 7"/>
          <p:cNvSpPr>
            <a:spLocks noChangeShapeType="1"/>
          </p:cNvSpPr>
          <p:nvPr/>
        </p:nvSpPr>
        <p:spPr bwMode="auto">
          <a:xfrm flipV="1">
            <a:off x="7543800" y="2133600"/>
            <a:ext cx="0" cy="2743200"/>
          </a:xfrm>
          <a:prstGeom prst="line">
            <a:avLst/>
          </a:prstGeom>
          <a:noFill/>
          <a:ln w="19050">
            <a:solidFill>
              <a:schemeClr val="tx1"/>
            </a:solidFill>
            <a:round/>
            <a:headEnd/>
            <a:tailEnd type="triangle" w="med" len="med"/>
          </a:ln>
          <a:effectLst/>
        </p:spPr>
        <p:txBody>
          <a:bodyPr wrap="none" anchor="ctr"/>
          <a:lstStyle/>
          <a:p>
            <a:endParaRPr lang="en-US"/>
          </a:p>
        </p:txBody>
      </p:sp>
      <p:sp>
        <p:nvSpPr>
          <p:cNvPr id="249864" name="Rectangle 8"/>
          <p:cNvSpPr>
            <a:spLocks noChangeArrowheads="1"/>
          </p:cNvSpPr>
          <p:nvPr/>
        </p:nvSpPr>
        <p:spPr bwMode="auto">
          <a:xfrm>
            <a:off x="6324600" y="3124200"/>
            <a:ext cx="663575" cy="304800"/>
          </a:xfrm>
          <a:prstGeom prst="rect">
            <a:avLst/>
          </a:prstGeom>
          <a:noFill/>
          <a:ln w="9525">
            <a:noFill/>
            <a:miter lim="800000"/>
            <a:headEnd/>
            <a:tailEnd/>
          </a:ln>
          <a:effectLst/>
        </p:spPr>
        <p:txBody>
          <a:bodyPr wrap="none">
            <a:spAutoFit/>
          </a:bodyPr>
          <a:lstStyle/>
          <a:p>
            <a:r>
              <a:rPr lang="en-US" sz="1400" b="0">
                <a:latin typeface="Times New Roman" pitchFamily="48" charset="0"/>
              </a:rPr>
              <a:t>m[1],1</a:t>
            </a:r>
            <a:endParaRPr lang="en-US" b="0">
              <a:latin typeface="Times New Roman" pitchFamily="48" charset="0"/>
            </a:endParaRPr>
          </a:p>
        </p:txBody>
      </p:sp>
      <p:sp>
        <p:nvSpPr>
          <p:cNvPr id="249865" name="Rectangle 9"/>
          <p:cNvSpPr>
            <a:spLocks noChangeArrowheads="1"/>
          </p:cNvSpPr>
          <p:nvPr/>
        </p:nvSpPr>
        <p:spPr bwMode="auto">
          <a:xfrm>
            <a:off x="6324600" y="3581400"/>
            <a:ext cx="663575" cy="304800"/>
          </a:xfrm>
          <a:prstGeom prst="rect">
            <a:avLst/>
          </a:prstGeom>
          <a:noFill/>
          <a:ln w="9525">
            <a:noFill/>
            <a:miter lim="800000"/>
            <a:headEnd/>
            <a:tailEnd/>
          </a:ln>
          <a:effectLst/>
        </p:spPr>
        <p:txBody>
          <a:bodyPr wrap="none">
            <a:spAutoFit/>
          </a:bodyPr>
          <a:lstStyle/>
          <a:p>
            <a:r>
              <a:rPr lang="en-US" sz="1400" b="0">
                <a:latin typeface="Times New Roman" pitchFamily="48" charset="0"/>
              </a:rPr>
              <a:t>m[0],0</a:t>
            </a:r>
            <a:endParaRPr lang="en-US" b="0">
              <a:latin typeface="Times New Roman" pitchFamily="48" charset="0"/>
            </a:endParaRPr>
          </a:p>
        </p:txBody>
      </p:sp>
      <p:sp>
        <p:nvSpPr>
          <p:cNvPr id="249866" name="Rectangle 10"/>
          <p:cNvSpPr>
            <a:spLocks noChangeArrowheads="1"/>
          </p:cNvSpPr>
          <p:nvPr/>
        </p:nvSpPr>
        <p:spPr bwMode="auto">
          <a:xfrm>
            <a:off x="6324600" y="4191000"/>
            <a:ext cx="663575" cy="304800"/>
          </a:xfrm>
          <a:prstGeom prst="rect">
            <a:avLst/>
          </a:prstGeom>
          <a:noFill/>
          <a:ln w="9525">
            <a:noFill/>
            <a:miter lim="800000"/>
            <a:headEnd/>
            <a:tailEnd/>
          </a:ln>
          <a:effectLst/>
        </p:spPr>
        <p:txBody>
          <a:bodyPr wrap="none">
            <a:spAutoFit/>
          </a:bodyPr>
          <a:lstStyle/>
          <a:p>
            <a:r>
              <a:rPr lang="en-US" sz="1400" b="0">
                <a:latin typeface="Times New Roman" pitchFamily="48" charset="0"/>
              </a:rPr>
              <a:t>m[0],0</a:t>
            </a:r>
            <a:endParaRPr lang="en-US" b="0">
              <a:latin typeface="Times New Roman" pitchFamily="48" charset="0"/>
            </a:endParaRPr>
          </a:p>
        </p:txBody>
      </p:sp>
      <p:sp>
        <p:nvSpPr>
          <p:cNvPr id="249867" name="Rectangle 11"/>
          <p:cNvSpPr>
            <a:spLocks noChangeArrowheads="1"/>
          </p:cNvSpPr>
          <p:nvPr/>
        </p:nvSpPr>
        <p:spPr bwMode="auto">
          <a:xfrm>
            <a:off x="6324600" y="2514600"/>
            <a:ext cx="663575" cy="304800"/>
          </a:xfrm>
          <a:prstGeom prst="rect">
            <a:avLst/>
          </a:prstGeom>
          <a:noFill/>
          <a:ln w="9525">
            <a:noFill/>
            <a:miter lim="800000"/>
            <a:headEnd/>
            <a:tailEnd/>
          </a:ln>
          <a:effectLst/>
        </p:spPr>
        <p:txBody>
          <a:bodyPr wrap="none">
            <a:spAutoFit/>
          </a:bodyPr>
          <a:lstStyle/>
          <a:p>
            <a:r>
              <a:rPr lang="en-US" sz="1400" b="0">
                <a:latin typeface="Times New Roman" pitchFamily="48" charset="0"/>
              </a:rPr>
              <a:t>m[2],0</a:t>
            </a:r>
            <a:endParaRPr lang="en-US" b="0">
              <a:latin typeface="Times New Roman" pitchFamily="48" charset="0"/>
            </a:endParaRPr>
          </a:p>
        </p:txBody>
      </p:sp>
      <p:sp>
        <p:nvSpPr>
          <p:cNvPr id="249868" name="Oval 12"/>
          <p:cNvSpPr>
            <a:spLocks noChangeArrowheads="1"/>
          </p:cNvSpPr>
          <p:nvPr/>
        </p:nvSpPr>
        <p:spPr bwMode="auto">
          <a:xfrm>
            <a:off x="6934200" y="4267200"/>
            <a:ext cx="152400" cy="1524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249869" name="Oval 13"/>
          <p:cNvSpPr>
            <a:spLocks noChangeArrowheads="1"/>
          </p:cNvSpPr>
          <p:nvPr/>
        </p:nvSpPr>
        <p:spPr bwMode="auto">
          <a:xfrm>
            <a:off x="6934200" y="3657600"/>
            <a:ext cx="152400" cy="1524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249870" name="Oval 14"/>
          <p:cNvSpPr>
            <a:spLocks noChangeArrowheads="1"/>
          </p:cNvSpPr>
          <p:nvPr/>
        </p:nvSpPr>
        <p:spPr bwMode="auto">
          <a:xfrm>
            <a:off x="6934200" y="3200400"/>
            <a:ext cx="152400" cy="1524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249871" name="Oval 15"/>
          <p:cNvSpPr>
            <a:spLocks noChangeArrowheads="1"/>
          </p:cNvSpPr>
          <p:nvPr/>
        </p:nvSpPr>
        <p:spPr bwMode="auto">
          <a:xfrm>
            <a:off x="6934200" y="2590800"/>
            <a:ext cx="152400" cy="152400"/>
          </a:xfrm>
          <a:prstGeom prst="ellipse">
            <a:avLst/>
          </a:prstGeom>
          <a:solidFill>
            <a:srgbClr val="C70F05"/>
          </a:solidFill>
          <a:ln w="9525">
            <a:solidFill>
              <a:schemeClr val="tx1"/>
            </a:solidFill>
            <a:round/>
            <a:headEnd/>
            <a:tailEnd/>
          </a:ln>
          <a:effectLst/>
        </p:spPr>
        <p:txBody>
          <a:bodyPr wrap="none" anchor="ctr"/>
          <a:lstStyle/>
          <a:p>
            <a:endParaRPr lang="en-US"/>
          </a:p>
        </p:txBody>
      </p:sp>
      <p:sp>
        <p:nvSpPr>
          <p:cNvPr id="249872" name="Oval 16"/>
          <p:cNvSpPr>
            <a:spLocks noChangeArrowheads="1"/>
          </p:cNvSpPr>
          <p:nvPr/>
        </p:nvSpPr>
        <p:spPr bwMode="auto">
          <a:xfrm>
            <a:off x="7467600" y="3429000"/>
            <a:ext cx="152400" cy="152400"/>
          </a:xfrm>
          <a:prstGeom prst="ellipse">
            <a:avLst/>
          </a:prstGeom>
          <a:solidFill>
            <a:schemeClr val="accent2"/>
          </a:solidFill>
          <a:ln w="9525">
            <a:solidFill>
              <a:schemeClr val="tx1"/>
            </a:solidFill>
            <a:round/>
            <a:headEnd/>
            <a:tailEnd/>
          </a:ln>
          <a:effectLst/>
        </p:spPr>
        <p:txBody>
          <a:bodyPr wrap="none" anchor="ctr"/>
          <a:lstStyle/>
          <a:p>
            <a:endParaRPr lang="en-US"/>
          </a:p>
        </p:txBody>
      </p:sp>
      <p:sp>
        <p:nvSpPr>
          <p:cNvPr id="249873" name="Rectangle 17"/>
          <p:cNvSpPr>
            <a:spLocks noChangeArrowheads="1"/>
          </p:cNvSpPr>
          <p:nvPr/>
        </p:nvSpPr>
        <p:spPr bwMode="auto">
          <a:xfrm>
            <a:off x="7696200" y="3352800"/>
            <a:ext cx="396875" cy="304800"/>
          </a:xfrm>
          <a:prstGeom prst="rect">
            <a:avLst/>
          </a:prstGeom>
          <a:noFill/>
          <a:ln w="9525">
            <a:noFill/>
            <a:miter lim="800000"/>
            <a:headEnd/>
            <a:tailEnd/>
          </a:ln>
          <a:effectLst/>
        </p:spPr>
        <p:txBody>
          <a:bodyPr wrap="none">
            <a:spAutoFit/>
          </a:bodyPr>
          <a:lstStyle/>
          <a:p>
            <a:r>
              <a:rPr lang="en-US" sz="1400" b="0">
                <a:latin typeface="Times New Roman" pitchFamily="48" charset="0"/>
              </a:rPr>
              <a:t>a,0</a:t>
            </a:r>
            <a:endParaRPr lang="en-US" b="0">
              <a:latin typeface="Times New Roman" pitchFamily="4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a:xfrm>
            <a:off x="685800" y="0"/>
            <a:ext cx="7772400" cy="1143000"/>
          </a:xfrm>
        </p:spPr>
        <p:txBody>
          <a:bodyPr/>
          <a:lstStyle/>
          <a:p>
            <a:r>
              <a:rPr lang="en-US" b="1"/>
              <a:t>How TCP works</a:t>
            </a:r>
            <a:endParaRPr lang="en-US"/>
          </a:p>
        </p:txBody>
      </p:sp>
      <p:sp>
        <p:nvSpPr>
          <p:cNvPr id="250883" name="Rectangle 3"/>
          <p:cNvSpPr>
            <a:spLocks noChangeArrowheads="1"/>
          </p:cNvSpPr>
          <p:nvPr/>
        </p:nvSpPr>
        <p:spPr bwMode="auto">
          <a:xfrm>
            <a:off x="838200" y="1524000"/>
            <a:ext cx="7391400" cy="1552575"/>
          </a:xfrm>
          <a:prstGeom prst="rect">
            <a:avLst/>
          </a:prstGeom>
          <a:noFill/>
          <a:ln w="9525">
            <a:noFill/>
            <a:miter lim="800000"/>
            <a:headEnd/>
            <a:tailEnd/>
          </a:ln>
          <a:effectLst/>
        </p:spPr>
        <p:txBody>
          <a:bodyPr>
            <a:spAutoFit/>
          </a:bodyPr>
          <a:lstStyle/>
          <a:p>
            <a:r>
              <a:rPr lang="en-US" b="0">
                <a:latin typeface="Arial Narrow" pitchFamily="48" charset="0"/>
              </a:rPr>
              <a:t>Supports </a:t>
            </a:r>
            <a:r>
              <a:rPr lang="en-US">
                <a:solidFill>
                  <a:srgbClr val="C70F05"/>
                </a:solidFill>
                <a:latin typeface="Arial Narrow" pitchFamily="48" charset="0"/>
              </a:rPr>
              <a:t>end-to-end logical connection</a:t>
            </a:r>
            <a:r>
              <a:rPr lang="en-US" b="0">
                <a:latin typeface="Arial Narrow" pitchFamily="48" charset="0"/>
              </a:rPr>
              <a:t> </a:t>
            </a:r>
            <a:r>
              <a:rPr lang="en-US">
                <a:solidFill>
                  <a:schemeClr val="accent2"/>
                </a:solidFill>
                <a:latin typeface="Arial Narrow" pitchFamily="48" charset="0"/>
              </a:rPr>
              <a:t>between any two computers on the Internet</a:t>
            </a:r>
            <a:r>
              <a:rPr lang="en-US" b="0">
                <a:latin typeface="Arial Narrow" pitchFamily="48" charset="0"/>
              </a:rPr>
              <a:t>. Basic idea is the same as those of sliding window protocols. But TCP uses bounded sequence numbers!</a:t>
            </a:r>
          </a:p>
        </p:txBody>
      </p:sp>
      <p:sp>
        <p:nvSpPr>
          <p:cNvPr id="250884" name="Rectangle 4"/>
          <p:cNvSpPr>
            <a:spLocks noChangeArrowheads="1"/>
          </p:cNvSpPr>
          <p:nvPr/>
        </p:nvSpPr>
        <p:spPr bwMode="auto">
          <a:xfrm>
            <a:off x="838200" y="3200400"/>
            <a:ext cx="7696200" cy="1552575"/>
          </a:xfrm>
          <a:prstGeom prst="rect">
            <a:avLst/>
          </a:prstGeom>
          <a:noFill/>
          <a:ln w="9525">
            <a:noFill/>
            <a:miter lim="800000"/>
            <a:headEnd/>
            <a:tailEnd/>
          </a:ln>
          <a:effectLst/>
        </p:spPr>
        <p:txBody>
          <a:bodyPr>
            <a:spAutoFit/>
          </a:bodyPr>
          <a:lstStyle/>
          <a:p>
            <a:r>
              <a:rPr lang="en-US" b="0">
                <a:latin typeface="Arial Narrow" pitchFamily="48" charset="0"/>
              </a:rPr>
              <a:t>It is </a:t>
            </a:r>
            <a:r>
              <a:rPr lang="en-US">
                <a:solidFill>
                  <a:srgbClr val="C70F05"/>
                </a:solidFill>
                <a:latin typeface="Arial Narrow" pitchFamily="48" charset="0"/>
              </a:rPr>
              <a:t>safe</a:t>
            </a:r>
            <a:r>
              <a:rPr lang="en-US" b="0">
                <a:latin typeface="Arial Narrow" pitchFamily="48" charset="0"/>
              </a:rPr>
              <a:t> to re-use a </a:t>
            </a:r>
            <a:r>
              <a:rPr lang="en-US" b="0" i="1">
                <a:solidFill>
                  <a:schemeClr val="accent2"/>
                </a:solidFill>
                <a:latin typeface="Arial Narrow" pitchFamily="48" charset="0"/>
              </a:rPr>
              <a:t>sequence number</a:t>
            </a:r>
            <a:r>
              <a:rPr lang="en-US" b="0">
                <a:latin typeface="Arial Narrow" pitchFamily="48" charset="0"/>
              </a:rPr>
              <a:t> when it is unique. With a high probability, a random 32 or 64-bit number is unique. Also, </a:t>
            </a:r>
            <a:r>
              <a:rPr lang="en-US" b="0" i="1">
                <a:solidFill>
                  <a:schemeClr val="accent2"/>
                </a:solidFill>
                <a:latin typeface="Arial Narrow" pitchFamily="48" charset="0"/>
              </a:rPr>
              <a:t>current sequence numbers</a:t>
            </a:r>
            <a:r>
              <a:rPr lang="en-US" b="0">
                <a:latin typeface="Arial Narrow" pitchFamily="48" charset="0"/>
              </a:rPr>
              <a:t> are flushed out of the system after a </a:t>
            </a:r>
            <a:r>
              <a:rPr lang="en-US">
                <a:solidFill>
                  <a:schemeClr val="hlink"/>
                </a:solidFill>
                <a:latin typeface="Arial Narrow" pitchFamily="48" charset="0"/>
              </a:rPr>
              <a:t>time = 2d</a:t>
            </a:r>
            <a:r>
              <a:rPr lang="en-US" b="0">
                <a:latin typeface="Arial Narrow" pitchFamily="48" charset="0"/>
              </a:rPr>
              <a:t>, where </a:t>
            </a:r>
            <a:r>
              <a:rPr lang="en-US">
                <a:solidFill>
                  <a:schemeClr val="hlink"/>
                </a:solidFill>
                <a:latin typeface="Arial Narrow" pitchFamily="48" charset="0"/>
              </a:rPr>
              <a:t>d</a:t>
            </a:r>
            <a:r>
              <a:rPr lang="en-US" b="0">
                <a:latin typeface="Arial Narrow" pitchFamily="48" charset="0"/>
              </a:rPr>
              <a:t> is the round trip delay.</a:t>
            </a:r>
            <a:endParaRPr lang="en-US" b="0">
              <a:latin typeface="Times"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685800" y="0"/>
            <a:ext cx="7772400" cy="1143000"/>
          </a:xfrm>
        </p:spPr>
        <p:txBody>
          <a:bodyPr/>
          <a:lstStyle/>
          <a:p>
            <a:r>
              <a:rPr lang="en-US" b="1"/>
              <a:t>How TCP works</a:t>
            </a:r>
            <a:endParaRPr lang="en-US"/>
          </a:p>
        </p:txBody>
      </p:sp>
      <p:sp>
        <p:nvSpPr>
          <p:cNvPr id="251907" name="Rectangle 3"/>
          <p:cNvSpPr>
            <a:spLocks noChangeArrowheads="1"/>
          </p:cNvSpPr>
          <p:nvPr/>
        </p:nvSpPr>
        <p:spPr bwMode="auto">
          <a:xfrm>
            <a:off x="3568700" y="1970088"/>
            <a:ext cx="184150" cy="457200"/>
          </a:xfrm>
          <a:prstGeom prst="rect">
            <a:avLst/>
          </a:prstGeom>
          <a:noFill/>
          <a:ln w="9525">
            <a:noFill/>
            <a:miter lim="800000"/>
            <a:headEnd/>
            <a:tailEnd/>
          </a:ln>
          <a:effectLst/>
        </p:spPr>
        <p:txBody>
          <a:bodyPr wrap="none">
            <a:spAutoFit/>
          </a:bodyPr>
          <a:lstStyle/>
          <a:p>
            <a:endParaRPr lang="en-US" b="0">
              <a:latin typeface="Times New Roman" pitchFamily="48" charset="0"/>
            </a:endParaRPr>
          </a:p>
        </p:txBody>
      </p:sp>
      <p:graphicFrame>
        <p:nvGraphicFramePr>
          <p:cNvPr id="251908" name="Object 4"/>
          <p:cNvGraphicFramePr>
            <a:graphicFrameLocks noChangeAspect="1"/>
          </p:cNvGraphicFramePr>
          <p:nvPr/>
        </p:nvGraphicFramePr>
        <p:xfrm>
          <a:off x="2209800" y="1371600"/>
          <a:ext cx="4572000" cy="4800600"/>
        </p:xfrm>
        <a:graphic>
          <a:graphicData uri="http://schemas.openxmlformats.org/presentationml/2006/ole">
            <p:oleObj spid="_x0000_s251908" name="Document" r:id="rId3" imgW="2895600" imgH="3087624" progId="Word.Document.8">
              <p:embed/>
            </p:oleObj>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a:xfrm>
            <a:off x="685800" y="0"/>
            <a:ext cx="7772400" cy="1143000"/>
          </a:xfrm>
        </p:spPr>
        <p:txBody>
          <a:bodyPr/>
          <a:lstStyle/>
          <a:p>
            <a:r>
              <a:rPr lang="en-US" b="1"/>
              <a:t>How TCP works</a:t>
            </a:r>
            <a:endParaRPr lang="en-US"/>
          </a:p>
        </p:txBody>
      </p:sp>
      <p:sp>
        <p:nvSpPr>
          <p:cNvPr id="252931" name="Rectangle 3"/>
          <p:cNvSpPr>
            <a:spLocks noChangeArrowheads="1"/>
          </p:cNvSpPr>
          <p:nvPr/>
        </p:nvSpPr>
        <p:spPr bwMode="auto">
          <a:xfrm>
            <a:off x="3568700" y="2274888"/>
            <a:ext cx="184150" cy="457200"/>
          </a:xfrm>
          <a:prstGeom prst="rect">
            <a:avLst/>
          </a:prstGeom>
          <a:noFill/>
          <a:ln w="9525">
            <a:noFill/>
            <a:miter lim="800000"/>
            <a:headEnd/>
            <a:tailEnd/>
          </a:ln>
          <a:effectLst/>
        </p:spPr>
        <p:txBody>
          <a:bodyPr wrap="none">
            <a:spAutoFit/>
          </a:bodyPr>
          <a:lstStyle/>
          <a:p>
            <a:endParaRPr lang="en-US" b="0">
              <a:latin typeface="Times New Roman" pitchFamily="48" charset="0"/>
            </a:endParaRPr>
          </a:p>
        </p:txBody>
      </p:sp>
      <p:sp>
        <p:nvSpPr>
          <p:cNvPr id="252932" name="Rectangle 4"/>
          <p:cNvSpPr>
            <a:spLocks noChangeArrowheads="1"/>
          </p:cNvSpPr>
          <p:nvPr/>
        </p:nvSpPr>
        <p:spPr bwMode="auto">
          <a:xfrm>
            <a:off x="762000" y="1447800"/>
            <a:ext cx="7696200" cy="3378200"/>
          </a:xfrm>
          <a:prstGeom prst="rect">
            <a:avLst/>
          </a:prstGeom>
          <a:noFill/>
          <a:ln w="9525">
            <a:noFill/>
            <a:miter lim="800000"/>
            <a:headEnd/>
            <a:tailEnd/>
          </a:ln>
          <a:effectLst/>
        </p:spPr>
        <p:txBody>
          <a:bodyPr>
            <a:spAutoFit/>
          </a:bodyPr>
          <a:lstStyle/>
          <a:p>
            <a:pPr>
              <a:lnSpc>
                <a:spcPct val="150000"/>
              </a:lnSpc>
              <a:buFontTx/>
              <a:buChar char="•"/>
            </a:pPr>
            <a:r>
              <a:rPr lang="en-US" b="0">
                <a:latin typeface="Times New Roman" pitchFamily="48" charset="0"/>
              </a:rPr>
              <a:t> </a:t>
            </a:r>
            <a:r>
              <a:rPr lang="en-US" b="0" i="1">
                <a:solidFill>
                  <a:schemeClr val="accent2"/>
                </a:solidFill>
                <a:latin typeface="Arial Narrow" pitchFamily="48" charset="0"/>
              </a:rPr>
              <a:t>Three-way</a:t>
            </a:r>
            <a:r>
              <a:rPr lang="en-US" b="0">
                <a:latin typeface="Arial Narrow" pitchFamily="48" charset="0"/>
              </a:rPr>
              <a:t> handshake. </a:t>
            </a:r>
            <a:r>
              <a:rPr lang="en-US" b="0" i="1">
                <a:solidFill>
                  <a:schemeClr val="accent2"/>
                </a:solidFill>
                <a:latin typeface="Arial Narrow" pitchFamily="48" charset="0"/>
              </a:rPr>
              <a:t>Sequence numbers</a:t>
            </a:r>
            <a:r>
              <a:rPr lang="en-US" b="0">
                <a:latin typeface="Arial Narrow" pitchFamily="48" charset="0"/>
              </a:rPr>
              <a:t> are unique w.h.p.</a:t>
            </a:r>
          </a:p>
          <a:p>
            <a:pPr>
              <a:lnSpc>
                <a:spcPct val="150000"/>
              </a:lnSpc>
              <a:buFontTx/>
              <a:buChar char="•"/>
            </a:pPr>
            <a:r>
              <a:rPr lang="en-US" b="0">
                <a:latin typeface="Arial Narrow" pitchFamily="48" charset="0"/>
              </a:rPr>
              <a:t> Why is the knowledge of roundtrip delay important? </a:t>
            </a:r>
          </a:p>
          <a:p>
            <a:pPr>
              <a:lnSpc>
                <a:spcPct val="150000"/>
              </a:lnSpc>
              <a:buFontTx/>
              <a:buChar char="•"/>
            </a:pPr>
            <a:r>
              <a:rPr lang="en-US" b="0">
                <a:latin typeface="Arial Narrow" pitchFamily="48" charset="0"/>
              </a:rPr>
              <a:t> What if the window is too small / too large?</a:t>
            </a:r>
          </a:p>
          <a:p>
            <a:pPr>
              <a:lnSpc>
                <a:spcPct val="150000"/>
              </a:lnSpc>
              <a:buFontTx/>
              <a:buChar char="•"/>
            </a:pPr>
            <a:r>
              <a:rPr lang="en-US" b="0">
                <a:latin typeface="Arial Narrow" pitchFamily="48" charset="0"/>
              </a:rPr>
              <a:t> What if the timeout period is too small / too large?</a:t>
            </a:r>
          </a:p>
          <a:p>
            <a:pPr>
              <a:lnSpc>
                <a:spcPct val="150000"/>
              </a:lnSpc>
              <a:buFontTx/>
              <a:buChar char="•"/>
            </a:pPr>
            <a:r>
              <a:rPr lang="en-US" b="0">
                <a:latin typeface="Arial Narrow" pitchFamily="48" charset="0"/>
              </a:rPr>
              <a:t> Adaptive retransmission: receiver can throttle sender </a:t>
            </a:r>
          </a:p>
          <a:p>
            <a:pPr>
              <a:lnSpc>
                <a:spcPct val="150000"/>
              </a:lnSpc>
            </a:pPr>
            <a:r>
              <a:rPr lang="en-US" b="0">
                <a:latin typeface="Arial Narrow" pitchFamily="48" charset="0"/>
              </a:rPr>
              <a:t>  and control the window size to save its buffer space.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685800" y="0"/>
            <a:ext cx="7772400" cy="1143000"/>
          </a:xfrm>
        </p:spPr>
        <p:txBody>
          <a:bodyPr/>
          <a:lstStyle/>
          <a:p>
            <a:r>
              <a:rPr lang="en-US" b="1"/>
              <a:t>Classification of failures</a:t>
            </a:r>
            <a:endParaRPr lang="en-US"/>
          </a:p>
        </p:txBody>
      </p:sp>
      <p:sp>
        <p:nvSpPr>
          <p:cNvPr id="221187" name="Rectangle 3"/>
          <p:cNvSpPr>
            <a:spLocks noChangeArrowheads="1"/>
          </p:cNvSpPr>
          <p:nvPr/>
        </p:nvSpPr>
        <p:spPr bwMode="auto">
          <a:xfrm>
            <a:off x="1752600" y="1676400"/>
            <a:ext cx="1709738" cy="396875"/>
          </a:xfrm>
          <a:prstGeom prst="rect">
            <a:avLst/>
          </a:prstGeom>
          <a:solidFill>
            <a:schemeClr val="folHlink"/>
          </a:solidFill>
          <a:ln w="9525">
            <a:noFill/>
            <a:miter lim="800000"/>
            <a:headEnd/>
            <a:tailEnd/>
          </a:ln>
          <a:effectLst/>
        </p:spPr>
        <p:txBody>
          <a:bodyPr>
            <a:spAutoFit/>
          </a:bodyPr>
          <a:lstStyle/>
          <a:p>
            <a:r>
              <a:rPr lang="en-US" sz="2000" b="0">
                <a:latin typeface="Arial" charset="0"/>
              </a:rPr>
              <a:t>Crash failure</a:t>
            </a:r>
          </a:p>
        </p:txBody>
      </p:sp>
      <p:sp>
        <p:nvSpPr>
          <p:cNvPr id="221188" name="Rectangle 4"/>
          <p:cNvSpPr>
            <a:spLocks noChangeArrowheads="1"/>
          </p:cNvSpPr>
          <p:nvPr/>
        </p:nvSpPr>
        <p:spPr bwMode="auto">
          <a:xfrm>
            <a:off x="1752600" y="2332038"/>
            <a:ext cx="2005013" cy="396875"/>
          </a:xfrm>
          <a:prstGeom prst="rect">
            <a:avLst/>
          </a:prstGeom>
          <a:solidFill>
            <a:srgbClr val="51FF91"/>
          </a:solidFill>
          <a:ln w="9525">
            <a:noFill/>
            <a:miter lim="800000"/>
            <a:headEnd/>
            <a:tailEnd/>
          </a:ln>
          <a:effectLst/>
        </p:spPr>
        <p:txBody>
          <a:bodyPr wrap="none">
            <a:spAutoFit/>
          </a:bodyPr>
          <a:lstStyle/>
          <a:p>
            <a:r>
              <a:rPr lang="en-US" sz="2000" b="0">
                <a:latin typeface="Arial" charset="0"/>
              </a:rPr>
              <a:t>Omission failure</a:t>
            </a:r>
          </a:p>
        </p:txBody>
      </p:sp>
      <p:sp>
        <p:nvSpPr>
          <p:cNvPr id="221189" name="Rectangle 5"/>
          <p:cNvSpPr>
            <a:spLocks noChangeArrowheads="1"/>
          </p:cNvSpPr>
          <p:nvPr/>
        </p:nvSpPr>
        <p:spPr bwMode="auto">
          <a:xfrm>
            <a:off x="1752600" y="2941638"/>
            <a:ext cx="2005013" cy="396875"/>
          </a:xfrm>
          <a:prstGeom prst="rect">
            <a:avLst/>
          </a:prstGeom>
          <a:solidFill>
            <a:srgbClr val="FDFA00"/>
          </a:solidFill>
          <a:ln w="9525">
            <a:noFill/>
            <a:miter lim="800000"/>
            <a:headEnd/>
            <a:tailEnd/>
          </a:ln>
          <a:effectLst/>
        </p:spPr>
        <p:txBody>
          <a:bodyPr wrap="none">
            <a:spAutoFit/>
          </a:bodyPr>
          <a:lstStyle/>
          <a:p>
            <a:r>
              <a:rPr lang="en-US" sz="2000" b="0">
                <a:latin typeface="Arial" charset="0"/>
              </a:rPr>
              <a:t>Transient failure</a:t>
            </a:r>
          </a:p>
        </p:txBody>
      </p:sp>
      <p:sp>
        <p:nvSpPr>
          <p:cNvPr id="221190" name="Rectangle 6"/>
          <p:cNvSpPr>
            <a:spLocks noChangeArrowheads="1"/>
          </p:cNvSpPr>
          <p:nvPr/>
        </p:nvSpPr>
        <p:spPr bwMode="auto">
          <a:xfrm>
            <a:off x="5562600" y="3398838"/>
            <a:ext cx="2062163" cy="396875"/>
          </a:xfrm>
          <a:prstGeom prst="rect">
            <a:avLst/>
          </a:prstGeom>
          <a:solidFill>
            <a:srgbClr val="FDAEFD"/>
          </a:solidFill>
          <a:ln w="9525">
            <a:noFill/>
            <a:miter lim="800000"/>
            <a:headEnd/>
            <a:tailEnd/>
          </a:ln>
          <a:effectLst/>
        </p:spPr>
        <p:txBody>
          <a:bodyPr wrap="none">
            <a:spAutoFit/>
          </a:bodyPr>
          <a:lstStyle/>
          <a:p>
            <a:r>
              <a:rPr lang="en-US" sz="2000" b="0">
                <a:latin typeface="Arial" charset="0"/>
              </a:rPr>
              <a:t>Byzantine failure</a:t>
            </a:r>
          </a:p>
        </p:txBody>
      </p:sp>
      <p:sp>
        <p:nvSpPr>
          <p:cNvPr id="221191" name="Rectangle 7"/>
          <p:cNvSpPr>
            <a:spLocks noChangeArrowheads="1"/>
          </p:cNvSpPr>
          <p:nvPr/>
        </p:nvSpPr>
        <p:spPr bwMode="auto">
          <a:xfrm>
            <a:off x="1752600" y="3551238"/>
            <a:ext cx="1947863" cy="396875"/>
          </a:xfrm>
          <a:prstGeom prst="rect">
            <a:avLst/>
          </a:prstGeom>
          <a:solidFill>
            <a:srgbClr val="D79C00"/>
          </a:solidFill>
          <a:ln w="9525">
            <a:noFill/>
            <a:miter lim="800000"/>
            <a:headEnd/>
            <a:tailEnd/>
          </a:ln>
          <a:effectLst/>
        </p:spPr>
        <p:txBody>
          <a:bodyPr wrap="none">
            <a:spAutoFit/>
          </a:bodyPr>
          <a:lstStyle/>
          <a:p>
            <a:r>
              <a:rPr lang="en-US" sz="2000" b="0">
                <a:latin typeface="Arial" charset="0"/>
              </a:rPr>
              <a:t>Software failure</a:t>
            </a:r>
          </a:p>
        </p:txBody>
      </p:sp>
      <p:sp>
        <p:nvSpPr>
          <p:cNvPr id="221192" name="Rectangle 8"/>
          <p:cNvSpPr>
            <a:spLocks noChangeArrowheads="1"/>
          </p:cNvSpPr>
          <p:nvPr/>
        </p:nvSpPr>
        <p:spPr bwMode="auto">
          <a:xfrm>
            <a:off x="5562600" y="2332038"/>
            <a:ext cx="2019300" cy="396875"/>
          </a:xfrm>
          <a:prstGeom prst="rect">
            <a:avLst/>
          </a:prstGeom>
          <a:solidFill>
            <a:srgbClr val="FDFA00"/>
          </a:solidFill>
          <a:ln w="9525">
            <a:noFill/>
            <a:miter lim="800000"/>
            <a:headEnd/>
            <a:tailEnd/>
          </a:ln>
          <a:effectLst/>
        </p:spPr>
        <p:txBody>
          <a:bodyPr wrap="none">
            <a:spAutoFit/>
          </a:bodyPr>
          <a:lstStyle/>
          <a:p>
            <a:r>
              <a:rPr lang="en-US" sz="2000" b="0">
                <a:latin typeface="Arial" charset="0"/>
              </a:rPr>
              <a:t>Temporal failure</a:t>
            </a:r>
          </a:p>
        </p:txBody>
      </p:sp>
      <p:sp>
        <p:nvSpPr>
          <p:cNvPr id="221193" name="Rectangle 9"/>
          <p:cNvSpPr>
            <a:spLocks noChangeArrowheads="1"/>
          </p:cNvSpPr>
          <p:nvPr/>
        </p:nvSpPr>
        <p:spPr bwMode="auto">
          <a:xfrm>
            <a:off x="5562600" y="1722438"/>
            <a:ext cx="1863725" cy="396875"/>
          </a:xfrm>
          <a:prstGeom prst="rect">
            <a:avLst/>
          </a:prstGeom>
          <a:solidFill>
            <a:srgbClr val="AEE1E3"/>
          </a:solidFill>
          <a:ln w="9525">
            <a:noFill/>
            <a:miter lim="800000"/>
            <a:headEnd/>
            <a:tailEnd/>
          </a:ln>
          <a:effectLst/>
        </p:spPr>
        <p:txBody>
          <a:bodyPr wrap="none">
            <a:spAutoFit/>
          </a:bodyPr>
          <a:lstStyle/>
          <a:p>
            <a:r>
              <a:rPr lang="en-US" sz="2000" b="0">
                <a:latin typeface="Arial" charset="0"/>
              </a:rPr>
              <a:t>Security failure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685800" y="0"/>
            <a:ext cx="7772400" cy="1143000"/>
          </a:xfrm>
        </p:spPr>
        <p:txBody>
          <a:bodyPr/>
          <a:lstStyle/>
          <a:p>
            <a:r>
              <a:rPr lang="en-US" b="1"/>
              <a:t>Crash failures</a:t>
            </a:r>
            <a:endParaRPr lang="en-US"/>
          </a:p>
        </p:txBody>
      </p:sp>
      <p:sp>
        <p:nvSpPr>
          <p:cNvPr id="222211" name="Rectangle 3"/>
          <p:cNvSpPr>
            <a:spLocks noGrp="1" noChangeArrowheads="1"/>
          </p:cNvSpPr>
          <p:nvPr>
            <p:ph idx="1"/>
          </p:nvPr>
        </p:nvSpPr>
        <p:spPr>
          <a:xfrm>
            <a:off x="609600" y="1143000"/>
            <a:ext cx="7772400" cy="4114800"/>
          </a:xfrm>
        </p:spPr>
        <p:txBody>
          <a:bodyPr/>
          <a:lstStyle/>
          <a:p>
            <a:pPr>
              <a:lnSpc>
                <a:spcPct val="115000"/>
              </a:lnSpc>
              <a:buFont typeface="Wingdings" pitchFamily="2" charset="2"/>
              <a:buNone/>
            </a:pPr>
            <a:r>
              <a:rPr lang="en-US" sz="2800">
                <a:latin typeface="Arial Narrow" pitchFamily="48" charset="0"/>
              </a:rPr>
              <a:t>	</a:t>
            </a:r>
            <a:r>
              <a:rPr lang="en-US" sz="2800" b="1">
                <a:latin typeface="Arial Narrow" pitchFamily="48" charset="0"/>
              </a:rPr>
              <a:t>Crash failure is </a:t>
            </a:r>
            <a:r>
              <a:rPr lang="en-US" sz="2800" b="1" i="1">
                <a:solidFill>
                  <a:schemeClr val="accent2"/>
                </a:solidFill>
                <a:latin typeface="Arial Narrow" pitchFamily="48" charset="0"/>
              </a:rPr>
              <a:t>irreversible</a:t>
            </a:r>
            <a:r>
              <a:rPr lang="en-US" sz="2800" b="1">
                <a:latin typeface="Arial Narrow" pitchFamily="48" charset="0"/>
              </a:rPr>
              <a:t>.</a:t>
            </a:r>
            <a:r>
              <a:rPr lang="en-US" sz="2000" b="1">
                <a:latin typeface="Arial Narrow" pitchFamily="48" charset="0"/>
              </a:rPr>
              <a:t> </a:t>
            </a:r>
          </a:p>
          <a:p>
            <a:pPr>
              <a:lnSpc>
                <a:spcPct val="115000"/>
              </a:lnSpc>
              <a:buFont typeface="Wingdings" pitchFamily="2" charset="2"/>
              <a:buNone/>
            </a:pPr>
            <a:r>
              <a:rPr lang="en-US" sz="2000" b="1">
                <a:latin typeface="Arial Narrow" pitchFamily="48" charset="0"/>
              </a:rPr>
              <a:t>	In synchronous system, it is easy to detect crash failure (using </a:t>
            </a:r>
            <a:r>
              <a:rPr lang="en-US" sz="2000" b="1" i="1">
                <a:solidFill>
                  <a:srgbClr val="C70F05"/>
                </a:solidFill>
                <a:latin typeface="Arial Narrow" pitchFamily="48" charset="0"/>
              </a:rPr>
              <a:t>heartbeat signals</a:t>
            </a:r>
            <a:r>
              <a:rPr lang="en-US" sz="2000" b="1">
                <a:latin typeface="Arial Narrow" pitchFamily="48" charset="0"/>
              </a:rPr>
              <a:t> and </a:t>
            </a:r>
            <a:r>
              <a:rPr lang="en-US" sz="2000" b="1">
                <a:solidFill>
                  <a:srgbClr val="C70F05"/>
                </a:solidFill>
                <a:latin typeface="Arial Narrow" pitchFamily="48" charset="0"/>
              </a:rPr>
              <a:t>timeout</a:t>
            </a:r>
            <a:r>
              <a:rPr lang="en-US" sz="2000" b="1">
                <a:latin typeface="Arial Narrow" pitchFamily="48" charset="0"/>
              </a:rPr>
              <a:t>), but in asynchronous systems, it is never accurate, since it is not possible to distinguish between a process that has crashed, and a process that is running very slowly? .</a:t>
            </a:r>
          </a:p>
          <a:p>
            <a:pPr>
              <a:lnSpc>
                <a:spcPct val="115000"/>
              </a:lnSpc>
              <a:buFont typeface="Wingdings" pitchFamily="2" charset="2"/>
              <a:buNone/>
            </a:pPr>
            <a:r>
              <a:rPr lang="en-US" sz="2000" b="1">
                <a:latin typeface="Arial Narrow" pitchFamily="48" charset="0"/>
              </a:rPr>
              <a:t>	Some failures may be complex and nasty. </a:t>
            </a:r>
            <a:r>
              <a:rPr lang="en-US" sz="2800" b="1">
                <a:solidFill>
                  <a:srgbClr val="C70F05"/>
                </a:solidFill>
                <a:latin typeface="Arial Narrow" pitchFamily="48" charset="0"/>
              </a:rPr>
              <a:t>Fail-stop failure</a:t>
            </a:r>
            <a:r>
              <a:rPr lang="en-US" sz="2000" b="1">
                <a:latin typeface="Arial Narrow" pitchFamily="48" charset="0"/>
              </a:rPr>
              <a:t> is an </a:t>
            </a:r>
            <a:r>
              <a:rPr lang="en-US" sz="2000" b="1" i="1">
                <a:solidFill>
                  <a:schemeClr val="accent2"/>
                </a:solidFill>
                <a:latin typeface="Arial Narrow" pitchFamily="48" charset="0"/>
              </a:rPr>
              <a:t>simple abstraction</a:t>
            </a:r>
            <a:r>
              <a:rPr lang="en-US" sz="2000" b="1">
                <a:latin typeface="Arial Narrow" pitchFamily="48" charset="0"/>
              </a:rPr>
              <a:t> that </a:t>
            </a:r>
            <a:r>
              <a:rPr lang="en-US" sz="2000" b="1" i="1">
                <a:solidFill>
                  <a:schemeClr val="accent2"/>
                </a:solidFill>
                <a:latin typeface="Arial Narrow" pitchFamily="48" charset="0"/>
              </a:rPr>
              <a:t>mimics</a:t>
            </a:r>
            <a:r>
              <a:rPr lang="en-US" sz="2000" b="1">
                <a:latin typeface="Arial Narrow" pitchFamily="48" charset="0"/>
              </a:rPr>
              <a:t> crash failure when program execution becomes arbitrary. Implementations help detect which processor has failed. If a system cannot tolerate fail-stop failure, then it cannot tolerate crash.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a:xfrm>
            <a:off x="685800" y="0"/>
            <a:ext cx="7772400" cy="1143000"/>
          </a:xfrm>
        </p:spPr>
        <p:txBody>
          <a:bodyPr/>
          <a:lstStyle/>
          <a:p>
            <a:r>
              <a:rPr lang="en-US" b="1"/>
              <a:t>Omission failures</a:t>
            </a:r>
            <a:endParaRPr lang="en-US"/>
          </a:p>
        </p:txBody>
      </p:sp>
      <p:sp>
        <p:nvSpPr>
          <p:cNvPr id="223235" name="Rectangle 3"/>
          <p:cNvSpPr>
            <a:spLocks noGrp="1" noChangeArrowheads="1"/>
          </p:cNvSpPr>
          <p:nvPr>
            <p:ph idx="1"/>
          </p:nvPr>
        </p:nvSpPr>
        <p:spPr>
          <a:xfrm>
            <a:off x="685800" y="1676400"/>
            <a:ext cx="7772400" cy="4114800"/>
          </a:xfrm>
        </p:spPr>
        <p:txBody>
          <a:bodyPr/>
          <a:lstStyle/>
          <a:p>
            <a:pPr>
              <a:buFont typeface="Wingdings" pitchFamily="2" charset="2"/>
              <a:buNone/>
            </a:pPr>
            <a:r>
              <a:rPr lang="en-US"/>
              <a:t>	</a:t>
            </a:r>
            <a:r>
              <a:rPr lang="en-US" sz="2800">
                <a:latin typeface="Arial" charset="0"/>
              </a:rPr>
              <a:t>Message lost in transit. May happen due to various causes, like</a:t>
            </a:r>
          </a:p>
          <a:p>
            <a:pPr>
              <a:buFont typeface="Wingdings" pitchFamily="2" charset="2"/>
              <a:buNone/>
            </a:pPr>
            <a:endParaRPr lang="en-US" sz="2800">
              <a:latin typeface="Arial" charset="0"/>
            </a:endParaRPr>
          </a:p>
          <a:p>
            <a:pPr lvl="1"/>
            <a:r>
              <a:rPr lang="en-US" sz="2400">
                <a:latin typeface="Arial" charset="0"/>
              </a:rPr>
              <a:t>Transmitter malfunction</a:t>
            </a:r>
          </a:p>
          <a:p>
            <a:pPr lvl="1"/>
            <a:r>
              <a:rPr lang="en-US" sz="2400">
                <a:latin typeface="Arial" charset="0"/>
              </a:rPr>
              <a:t>Buffer overflow</a:t>
            </a:r>
          </a:p>
          <a:p>
            <a:pPr lvl="1"/>
            <a:r>
              <a:rPr lang="en-US" sz="2400">
                <a:latin typeface="Arial" charset="0"/>
              </a:rPr>
              <a:t>Collisions at the MAC layer</a:t>
            </a:r>
          </a:p>
          <a:p>
            <a:pPr lvl="1"/>
            <a:r>
              <a:rPr lang="en-US" sz="2400">
                <a:latin typeface="Arial" charset="0"/>
              </a:rPr>
              <a:t>Receiver out of range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a:xfrm>
            <a:off x="609600" y="0"/>
            <a:ext cx="7772400" cy="1143000"/>
          </a:xfrm>
        </p:spPr>
        <p:txBody>
          <a:bodyPr/>
          <a:lstStyle/>
          <a:p>
            <a:r>
              <a:rPr lang="en-US" b="1"/>
              <a:t>Transient failure</a:t>
            </a:r>
            <a:endParaRPr lang="en-US"/>
          </a:p>
        </p:txBody>
      </p:sp>
      <p:sp>
        <p:nvSpPr>
          <p:cNvPr id="224259" name="Rectangle 3"/>
          <p:cNvSpPr>
            <a:spLocks noGrp="1" noChangeArrowheads="1"/>
          </p:cNvSpPr>
          <p:nvPr>
            <p:ph idx="1"/>
          </p:nvPr>
        </p:nvSpPr>
        <p:spPr>
          <a:xfrm>
            <a:off x="762000" y="1219200"/>
            <a:ext cx="7158038" cy="4876800"/>
          </a:xfrm>
        </p:spPr>
        <p:txBody>
          <a:bodyPr/>
          <a:lstStyle/>
          <a:p>
            <a:pPr>
              <a:lnSpc>
                <a:spcPct val="125000"/>
              </a:lnSpc>
              <a:buFont typeface="Wingdings" pitchFamily="2" charset="2"/>
              <a:buNone/>
            </a:pPr>
            <a:r>
              <a:rPr lang="en-US" sz="2000" b="1">
                <a:latin typeface="Arial" charset="0"/>
              </a:rPr>
              <a:t>(Hardware)</a:t>
            </a:r>
            <a:r>
              <a:rPr lang="en-US" sz="2000">
                <a:latin typeface="Arial" charset="0"/>
              </a:rPr>
              <a:t> Arbitrary perturbation of the global state. May be induced by </a:t>
            </a:r>
            <a:r>
              <a:rPr lang="en-US" sz="2000">
                <a:solidFill>
                  <a:schemeClr val="accent2"/>
                </a:solidFill>
                <a:latin typeface="Arial" charset="0"/>
              </a:rPr>
              <a:t>power surge</a:t>
            </a:r>
            <a:r>
              <a:rPr lang="en-US" sz="2000">
                <a:latin typeface="Arial" charset="0"/>
              </a:rPr>
              <a:t>, </a:t>
            </a:r>
            <a:r>
              <a:rPr lang="en-US" sz="2000">
                <a:solidFill>
                  <a:schemeClr val="accent2"/>
                </a:solidFill>
                <a:latin typeface="Arial" charset="0"/>
              </a:rPr>
              <a:t>weak batteries</a:t>
            </a:r>
            <a:r>
              <a:rPr lang="en-US" sz="2000">
                <a:latin typeface="Arial" charset="0"/>
              </a:rPr>
              <a:t>, </a:t>
            </a:r>
            <a:r>
              <a:rPr lang="en-US" sz="2000">
                <a:solidFill>
                  <a:schemeClr val="accent2"/>
                </a:solidFill>
                <a:latin typeface="Arial" charset="0"/>
              </a:rPr>
              <a:t>lightning</a:t>
            </a:r>
            <a:r>
              <a:rPr lang="en-US" sz="2000">
                <a:latin typeface="Arial" charset="0"/>
              </a:rPr>
              <a:t>, </a:t>
            </a:r>
            <a:r>
              <a:rPr lang="en-US" sz="2000">
                <a:solidFill>
                  <a:schemeClr val="accent2"/>
                </a:solidFill>
                <a:latin typeface="Arial" charset="0"/>
              </a:rPr>
              <a:t>radio-frequency interferences</a:t>
            </a:r>
            <a:r>
              <a:rPr lang="en-US" sz="2000">
                <a:latin typeface="Arial" charset="0"/>
              </a:rPr>
              <a:t> etc.</a:t>
            </a:r>
          </a:p>
          <a:p>
            <a:pPr>
              <a:lnSpc>
                <a:spcPct val="125000"/>
              </a:lnSpc>
              <a:buFont typeface="Wingdings" pitchFamily="2" charset="2"/>
              <a:buNone/>
            </a:pPr>
            <a:endParaRPr lang="en-US" sz="2000">
              <a:latin typeface="Arial" charset="0"/>
            </a:endParaRPr>
          </a:p>
          <a:p>
            <a:pPr>
              <a:lnSpc>
                <a:spcPct val="125000"/>
              </a:lnSpc>
              <a:buFont typeface="Wingdings" pitchFamily="2" charset="2"/>
              <a:buNone/>
            </a:pPr>
            <a:r>
              <a:rPr lang="en-US" sz="2000" b="1">
                <a:latin typeface="Arial" charset="0"/>
              </a:rPr>
              <a:t>(Software)</a:t>
            </a:r>
            <a:r>
              <a:rPr lang="en-US" sz="2000">
                <a:solidFill>
                  <a:srgbClr val="C70F05"/>
                </a:solidFill>
                <a:latin typeface="Arial" charset="0"/>
              </a:rPr>
              <a:t> Heisenbugs</a:t>
            </a:r>
            <a:r>
              <a:rPr lang="en-US" sz="2000">
                <a:solidFill>
                  <a:srgbClr val="000000"/>
                </a:solidFill>
                <a:latin typeface="Arial" charset="0"/>
              </a:rPr>
              <a:t>, are a class of temporary internal faults and are intermittent. They are essentially permanent faults whose conditions of activation occur rarely or are not easily reproducible, so they are harder to detect during the testing phase.</a:t>
            </a:r>
          </a:p>
          <a:p>
            <a:pPr>
              <a:lnSpc>
                <a:spcPct val="125000"/>
              </a:lnSpc>
              <a:buFont typeface="Wingdings" pitchFamily="2" charset="2"/>
              <a:buNone/>
            </a:pPr>
            <a:endParaRPr lang="en-US" sz="2000">
              <a:solidFill>
                <a:srgbClr val="000000"/>
              </a:solidFill>
              <a:latin typeface="Arial" charset="0"/>
            </a:endParaRPr>
          </a:p>
          <a:p>
            <a:pPr>
              <a:lnSpc>
                <a:spcPct val="125000"/>
              </a:lnSpc>
              <a:buFont typeface="Wingdings" pitchFamily="2" charset="2"/>
              <a:buNone/>
            </a:pPr>
            <a:r>
              <a:rPr lang="en-US" sz="2000">
                <a:solidFill>
                  <a:schemeClr val="accent2"/>
                </a:solidFill>
                <a:latin typeface="Arial" charset="0"/>
              </a:rPr>
              <a:t>Over 99% of bugs in IBM DB2 production code are non-deterministic and transient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a:xfrm>
            <a:off x="685800" y="0"/>
            <a:ext cx="7772400" cy="1143000"/>
          </a:xfrm>
        </p:spPr>
        <p:txBody>
          <a:bodyPr/>
          <a:lstStyle/>
          <a:p>
            <a:r>
              <a:rPr lang="en-US" b="1"/>
              <a:t>Byzantine failure</a:t>
            </a:r>
            <a:endParaRPr lang="en-US"/>
          </a:p>
        </p:txBody>
      </p:sp>
      <p:sp>
        <p:nvSpPr>
          <p:cNvPr id="225283" name="Rectangle 3"/>
          <p:cNvSpPr>
            <a:spLocks noGrp="1" noChangeArrowheads="1"/>
          </p:cNvSpPr>
          <p:nvPr>
            <p:ph idx="1"/>
          </p:nvPr>
        </p:nvSpPr>
        <p:spPr>
          <a:xfrm>
            <a:off x="685800" y="1447800"/>
            <a:ext cx="7772400" cy="4114800"/>
          </a:xfrm>
        </p:spPr>
        <p:txBody>
          <a:bodyPr/>
          <a:lstStyle/>
          <a:p>
            <a:pPr>
              <a:lnSpc>
                <a:spcPct val="90000"/>
              </a:lnSpc>
              <a:buFont typeface="Wingdings" pitchFamily="2" charset="2"/>
              <a:buNone/>
            </a:pPr>
            <a:r>
              <a:rPr lang="en-US"/>
              <a:t>	</a:t>
            </a:r>
            <a:r>
              <a:rPr lang="en-US">
                <a:latin typeface="Arial Narrow" pitchFamily="48" charset="0"/>
              </a:rPr>
              <a:t>Anything goes! Includes every conceivable form of erroneous behavior.</a:t>
            </a:r>
          </a:p>
          <a:p>
            <a:pPr>
              <a:lnSpc>
                <a:spcPct val="90000"/>
              </a:lnSpc>
              <a:buFont typeface="Wingdings" pitchFamily="2" charset="2"/>
              <a:buNone/>
            </a:pPr>
            <a:endParaRPr lang="en-US">
              <a:latin typeface="Arial Narrow" pitchFamily="48" charset="0"/>
            </a:endParaRPr>
          </a:p>
          <a:p>
            <a:pPr>
              <a:lnSpc>
                <a:spcPct val="90000"/>
              </a:lnSpc>
              <a:buFont typeface="Wingdings" pitchFamily="2" charset="2"/>
              <a:buNone/>
            </a:pPr>
            <a:r>
              <a:rPr lang="en-US">
                <a:latin typeface="Arial Narrow" pitchFamily="48" charset="0"/>
              </a:rPr>
              <a:t>	Numerous possible causes. Includes </a:t>
            </a:r>
            <a:r>
              <a:rPr lang="en-US">
                <a:solidFill>
                  <a:srgbClr val="C70F05"/>
                </a:solidFill>
                <a:latin typeface="Arial Narrow" pitchFamily="48" charset="0"/>
              </a:rPr>
              <a:t>malicious behaviors </a:t>
            </a:r>
            <a:r>
              <a:rPr lang="en-US" sz="2400">
                <a:latin typeface="Arial Narrow" pitchFamily="48" charset="0"/>
              </a:rPr>
              <a:t>(like a process executing a different program instead of the specified one)</a:t>
            </a:r>
            <a:r>
              <a:rPr lang="en-US">
                <a:latin typeface="Arial Narrow" pitchFamily="48" charset="0"/>
              </a:rPr>
              <a:t> </a:t>
            </a:r>
            <a:r>
              <a:rPr lang="en-US">
                <a:solidFill>
                  <a:srgbClr val="C70F05"/>
                </a:solidFill>
                <a:latin typeface="Arial Narrow" pitchFamily="48" charset="0"/>
              </a:rPr>
              <a:t>too</a:t>
            </a:r>
            <a:r>
              <a:rPr lang="en-US">
                <a:latin typeface="Arial Narrow" pitchFamily="48" charset="0"/>
              </a:rPr>
              <a:t>.</a:t>
            </a:r>
          </a:p>
          <a:p>
            <a:pPr>
              <a:lnSpc>
                <a:spcPct val="90000"/>
              </a:lnSpc>
              <a:buFont typeface="Wingdings" pitchFamily="2" charset="2"/>
              <a:buNone/>
            </a:pPr>
            <a:endParaRPr lang="en-US">
              <a:latin typeface="Arial Narrow" pitchFamily="48" charset="0"/>
            </a:endParaRPr>
          </a:p>
          <a:p>
            <a:pPr>
              <a:lnSpc>
                <a:spcPct val="90000"/>
              </a:lnSpc>
              <a:buFont typeface="Wingdings" pitchFamily="2" charset="2"/>
              <a:buNone/>
            </a:pPr>
            <a:r>
              <a:rPr lang="en-US">
                <a:latin typeface="Arial Narrow" pitchFamily="48" charset="0"/>
              </a:rPr>
              <a:t>	Most difficult kind of failure to deal with.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685800" y="0"/>
            <a:ext cx="7772400" cy="1143000"/>
          </a:xfrm>
        </p:spPr>
        <p:txBody>
          <a:bodyPr/>
          <a:lstStyle/>
          <a:p>
            <a:r>
              <a:rPr lang="en-US" b="1"/>
              <a:t>Software failures</a:t>
            </a:r>
            <a:endParaRPr lang="en-US"/>
          </a:p>
        </p:txBody>
      </p:sp>
      <p:sp>
        <p:nvSpPr>
          <p:cNvPr id="226307" name="Rectangle 3"/>
          <p:cNvSpPr>
            <a:spLocks noGrp="1" noChangeArrowheads="1"/>
          </p:cNvSpPr>
          <p:nvPr>
            <p:ph idx="1"/>
          </p:nvPr>
        </p:nvSpPr>
        <p:spPr>
          <a:xfrm>
            <a:off x="685800" y="1295400"/>
            <a:ext cx="7772400" cy="4114800"/>
          </a:xfrm>
        </p:spPr>
        <p:txBody>
          <a:bodyPr/>
          <a:lstStyle/>
          <a:p>
            <a:r>
              <a:rPr lang="en-US" sz="2800"/>
              <a:t>Coding error or human error</a:t>
            </a:r>
          </a:p>
          <a:p>
            <a:r>
              <a:rPr lang="en-US" sz="2800"/>
              <a:t>Design flaws</a:t>
            </a:r>
          </a:p>
          <a:p>
            <a:r>
              <a:rPr lang="en-US" sz="2800"/>
              <a:t>Memory leak</a:t>
            </a:r>
          </a:p>
          <a:p>
            <a:r>
              <a:rPr lang="en-US" sz="2800"/>
              <a:t>Incomplete specification (example Y2K)</a:t>
            </a:r>
          </a:p>
          <a:p>
            <a:endParaRPr lang="en-US" sz="2800"/>
          </a:p>
          <a:p>
            <a:pPr>
              <a:buFont typeface="Wingdings" pitchFamily="2" charset="2"/>
              <a:buNone/>
            </a:pPr>
            <a:r>
              <a:rPr lang="en-US" sz="2400" i="1">
                <a:solidFill>
                  <a:srgbClr val="C70F05"/>
                </a:solidFill>
              </a:rPr>
              <a:t>	</a:t>
            </a:r>
            <a:r>
              <a:rPr lang="en-US" sz="2400" b="1" i="1">
                <a:solidFill>
                  <a:srgbClr val="C70F05"/>
                </a:solidFill>
              </a:rPr>
              <a:t>Many failures (like crash, omission etc) can be caused by software bugs too.</a:t>
            </a:r>
            <a:endParaRPr lang="en-US" sz="2400" i="1">
              <a:solidFill>
                <a:srgbClr val="C70F05"/>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0146&quot;&gt;&lt;/object&gt;&lt;object type=&quot;2&quot; unique_id=&quot;10147&quot;&gt;&lt;object type=&quot;3&quot; unique_id=&quot;10148&quot;&gt;&lt;property id=&quot;20148&quot; value=&quot;5&quot;/&gt;&lt;property id=&quot;20300&quot; value=&quot;Slide 1 - &amp;quot;ITEC452&amp;#x0D;&amp;#x0A;Distributed Computing&amp;#x0D;&amp;#x0A;&amp;#x0D;&amp;#x0A;&amp;#x0D;&amp;#x0A;Lecture 11&amp;#x0D;&amp;#x0A;Fault Tolerant Systems&amp;quot;&quot;/&gt;&lt;property id=&quot;20307&quot; value=&quot;304&quot;/&gt;&lt;/object&gt;&lt;object type=&quot;3&quot; unique_id=&quot;10149&quot;&gt;&lt;property id=&quot;20148&quot; value=&quot;5&quot;/&gt;&lt;property id=&quot;20300&quot; value=&quot;Slide 2 - &amp;quot;Faults and fault-tolerance&amp;quot;&quot;/&gt;&lt;property id=&quot;20307&quot; value=&quot;305&quot;/&gt;&lt;/object&gt;&lt;object type=&quot;3&quot; unique_id=&quot;10150&quot;&gt;&lt;property id=&quot;20148&quot; value=&quot;5&quot;/&gt;&lt;property id=&quot;20300&quot; value=&quot;Slide 3 - &amp;quot;Cause and effect&amp;quot;&quot;/&gt;&lt;property id=&quot;20307&quot; value=&quot;306&quot;/&gt;&lt;/object&gt;&lt;object type=&quot;3&quot; unique_id=&quot;10151&quot;&gt;&lt;property id=&quot;20148&quot; value=&quot;5&quot;/&gt;&lt;property id=&quot;20300&quot; value=&quot;Slide 4 - &amp;quot;Classification of failures&amp;quot;&quot;/&gt;&lt;property id=&quot;20307&quot; value=&quot;307&quot;/&gt;&lt;/object&gt;&lt;object type=&quot;3&quot; unique_id=&quot;10152&quot;&gt;&lt;property id=&quot;20148&quot; value=&quot;5&quot;/&gt;&lt;property id=&quot;20300&quot; value=&quot;Slide 5 - &amp;quot;Crash failures&amp;quot;&quot;/&gt;&lt;property id=&quot;20307&quot; value=&quot;308&quot;/&gt;&lt;/object&gt;&lt;object type=&quot;3&quot; unique_id=&quot;10153&quot;&gt;&lt;property id=&quot;20148&quot; value=&quot;5&quot;/&gt;&lt;property id=&quot;20300&quot; value=&quot;Slide 6 - &amp;quot;Omission failures&amp;quot;&quot;/&gt;&lt;property id=&quot;20307&quot; value=&quot;309&quot;/&gt;&lt;/object&gt;&lt;object type=&quot;3&quot; unique_id=&quot;10154&quot;&gt;&lt;property id=&quot;20148&quot; value=&quot;5&quot;/&gt;&lt;property id=&quot;20300&quot; value=&quot;Slide 7 - &amp;quot;Transient failure&amp;quot;&quot;/&gt;&lt;property id=&quot;20307&quot; value=&quot;310&quot;/&gt;&lt;/object&gt;&lt;object type=&quot;3&quot; unique_id=&quot;10155&quot;&gt;&lt;property id=&quot;20148&quot; value=&quot;5&quot;/&gt;&lt;property id=&quot;20300&quot; value=&quot;Slide 8 - &amp;quot;Byzantine failure&amp;quot;&quot;/&gt;&lt;property id=&quot;20307&quot; value=&quot;311&quot;/&gt;&lt;/object&gt;&lt;object type=&quot;3&quot; unique_id=&quot;10156&quot;&gt;&lt;property id=&quot;20148&quot; value=&quot;5&quot;/&gt;&lt;property id=&quot;20300&quot; value=&quot;Slide 9 - &amp;quot;Software failures&amp;quot;&quot;/&gt;&lt;property id=&quot;20307&quot; value=&quot;312&quot;/&gt;&lt;/object&gt;&lt;object type=&quot;3&quot; unique_id=&quot;10157&quot;&gt;&lt;property id=&quot;20148&quot; value=&quot;5&quot;/&gt;&lt;property id=&quot;20300&quot; value=&quot;Slide 10 - &amp;quot;Specification of faulty behavior&amp;quot;&quot;/&gt;&lt;property id=&quot;20307&quot; value=&quot;313&quot;/&gt;&lt;/object&gt;&lt;object type=&quot;3&quot; unique_id=&quot;10158&quot;&gt;&lt;property id=&quot;20148&quot; value=&quot;5&quot;/&gt;&lt;property id=&quot;20300&quot; value=&quot;Slide 11 - &amp;quot;Fault-tolerance&amp;quot;&quot;/&gt;&lt;property id=&quot;20307&quot; value=&quot;314&quot;/&gt;&lt;/object&gt;&lt;object type=&quot;3&quot; unique_id=&quot;10159&quot;&gt;&lt;property id=&quot;20148&quot; value=&quot;5&quot;/&gt;&lt;property id=&quot;20300&quot; value=&quot;Slide 12 - &amp;quot;Fault-tolerance&amp;quot;&quot;/&gt;&lt;property id=&quot;20307&quot; value=&quot;315&quot;/&gt;&lt;/object&gt;&lt;object type=&quot;3&quot; unique_id=&quot;10160&quot;&gt;&lt;property id=&quot;20148&quot; value=&quot;5&quot;/&gt;&lt;property id=&quot;20300&quot; value=&quot;Slide 13 - &amp;quot;Fault-tolerance&amp;quot;&quot;/&gt;&lt;property id=&quot;20307&quot; value=&quot;316&quot;/&gt;&lt;/object&gt;&lt;object type=&quot;3&quot; unique_id=&quot;10161&quot;&gt;&lt;property id=&quot;20148&quot; value=&quot;5&quot;/&gt;&lt;property id=&quot;20300&quot; value=&quot;Slide 14 - &amp;quot;Classifying fault-tolerance&amp;quot;&quot;/&gt;&lt;property id=&quot;20307&quot; value=&quot;317&quot;/&gt;&lt;/object&gt;&lt;object type=&quot;3&quot; unique_id=&quot;10162&quot;&gt;&lt;property id=&quot;20148&quot; value=&quot;5&quot;/&gt;&lt;property id=&quot;20300&quot; value=&quot;Slide 15 - &amp;quot;Backward vs. forward error recovery&amp;quot;&quot;/&gt;&lt;property id=&quot;20307&quot; value=&quot;318&quot;/&gt;&lt;/object&gt;&lt;object type=&quot;3&quot; unique_id=&quot;10163&quot;&gt;&lt;property id=&quot;20148&quot; value=&quot;5&quot;/&gt;&lt;property id=&quot;20300&quot; value=&quot;Slide 16 - &amp;quot;Classifying fault-tolerance&amp;quot;&quot;/&gt;&lt;property id=&quot;20307&quot; value=&quot;319&quot;/&gt;&lt;/object&gt;&lt;object type=&quot;3&quot; unique_id=&quot;10164&quot;&gt;&lt;property id=&quot;20148&quot; value=&quot;5&quot;/&gt;&lt;property id=&quot;20300&quot; value=&quot;Slide 17 - &amp;quot;Failure detection&amp;quot;&quot;/&gt;&lt;property id=&quot;20307&quot; value=&quot;320&quot;/&gt;&lt;/object&gt;&lt;object type=&quot;3&quot; unique_id=&quot;10165&quot;&gt;&lt;property id=&quot;20148&quot; value=&quot;5&quot;/&gt;&lt;property id=&quot;20300&quot; value=&quot;Slide 18 - &amp;quot;Detection of crash failures&amp;quot;&quot;/&gt;&lt;property id=&quot;20307&quot; value=&quot;321&quot;/&gt;&lt;/object&gt;&lt;object type=&quot;3&quot; unique_id=&quot;10166&quot;&gt;&lt;property id=&quot;20148&quot; value=&quot;5&quot;/&gt;&lt;property id=&quot;20300&quot; value=&quot;Slide 19 - &amp;quot;Detection of omission failures&amp;quot;&quot;/&gt;&lt;property id=&quot;20307&quot; value=&quot;322&quot;/&gt;&lt;/object&gt;&lt;object type=&quot;3&quot; unique_id=&quot;10167&quot;&gt;&lt;property id=&quot;20148&quot; value=&quot;5&quot;/&gt;&lt;property id=&quot;20300&quot; value=&quot;Slide 20 - &amp;quot;Tolerating crash failures&amp;quot;&quot;/&gt;&lt;property id=&quot;20307&quot; value=&quot;323&quot;/&gt;&lt;/object&gt;&lt;object type=&quot;3&quot; unique_id=&quot;10168&quot;&gt;&lt;property id=&quot;20148&quot; value=&quot;5&quot;/&gt;&lt;property id=&quot;20300&quot; value=&quot;Slide 21 - &amp;quot;Tolerating omission failures&amp;quot;&quot;/&gt;&lt;property id=&quot;20307&quot; value=&quot;324&quot;/&gt;&lt;/object&gt;&lt;object type=&quot;3&quot; unique_id=&quot;10169&quot;&gt;&lt;property id=&quot;20148&quot; value=&quot;5&quot;/&gt;&lt;property id=&quot;20300&quot; value=&quot;Slide 22 - &amp;quot;Stenning’s protocol&amp;quot;&quot;/&gt;&lt;property id=&quot;20307&quot; value=&quot;325&quot;/&gt;&lt;/object&gt;&lt;object type=&quot;3&quot; unique_id=&quot;10170&quot;&gt;&lt;property id=&quot;20148&quot; value=&quot;5&quot;/&gt;&lt;property id=&quot;20300&quot; value=&quot;Slide 23 - &amp;quot;Observations on Stenning’s protocol&amp;quot;&quot;/&gt;&lt;property id=&quot;20307&quot; value=&quot;326&quot;/&gt;&lt;/object&gt;&lt;object type=&quot;3&quot; unique_id=&quot;10171&quot;&gt;&lt;property id=&quot;20148&quot; value=&quot;5&quot;/&gt;&lt;property id=&quot;20300&quot; value=&quot;Slide 24 - &amp;quot;Sliding window protocol&amp;quot;&quot;/&gt;&lt;property id=&quot;20307&quot; value=&quot;327&quot;/&gt;&lt;/object&gt;&lt;object type=&quot;3&quot; unique_id=&quot;10172&quot;&gt;&lt;property id=&quot;20148&quot; value=&quot;5&quot;/&gt;&lt;property id=&quot;20300&quot; value=&quot;Slide 25 - &amp;quot;Sliding window protocol&amp;quot;&quot;/&gt;&lt;property id=&quot;20307&quot; value=&quot;328&quot;/&gt;&lt;/object&gt;&lt;object type=&quot;3&quot; unique_id=&quot;10173&quot;&gt;&lt;property id=&quot;20148&quot; value=&quot;5&quot;/&gt;&lt;property id=&quot;20300&quot; value=&quot;Slide 26 - &amp;quot;Sliding window protocol&amp;quot;&quot;/&gt;&lt;property id=&quot;20307&quot; value=&quot;329&quot;/&gt;&lt;/object&gt;&lt;object type=&quot;3&quot; unique_id=&quot;10174&quot;&gt;&lt;property id=&quot;20148&quot; value=&quot;5&quot;/&gt;&lt;property id=&quot;20300&quot; value=&quot;Slide 27 - &amp;quot;Sliding window protocol&amp;quot;&quot;/&gt;&lt;property id=&quot;20307&quot; value=&quot;330&quot;/&gt;&lt;/object&gt;&lt;object type=&quot;3&quot; unique_id=&quot;10175&quot;&gt;&lt;property id=&quot;20148&quot; value=&quot;5&quot;/&gt;&lt;property id=&quot;20300&quot; value=&quot;Slide 28 - &amp;quot;Why does it work?&amp;quot;&quot;/&gt;&lt;property id=&quot;20307&quot; value=&quot;331&quot;/&gt;&lt;/object&gt;&lt;object type=&quot;3&quot; unique_id=&quot;10176&quot;&gt;&lt;property id=&quot;20148&quot; value=&quot;5&quot;/&gt;&lt;property id=&quot;20300&quot; value=&quot;Slide 29 - &amp;quot;Theorem&amp;quot;&quot;/&gt;&lt;property id=&quot;20307&quot; value=&quot;332&quot;/&gt;&lt;/object&gt;&lt;object type=&quot;3&quot; unique_id=&quot;10177&quot;&gt;&lt;property id=&quot;20148&quot; value=&quot;5&quot;/&gt;&lt;property id=&quot;20300&quot; value=&quot;Slide 30 - &amp;quot;Why unbounded sequence no?&amp;quot;&quot;/&gt;&lt;property id=&quot;20307&quot; value=&quot;333&quot;/&gt;&lt;/object&gt;&lt;object type=&quot;3&quot; unique_id=&quot;10178&quot;&gt;&lt;property id=&quot;20148&quot; value=&quot;5&quot;/&gt;&lt;property id=&quot;20300&quot; value=&quot;Slide 31 - &amp;quot;Alternating Bit Protocol&amp;quot;&quot;/&gt;&lt;property id=&quot;20307&quot; value=&quot;334&quot;/&gt;&lt;/object&gt;&lt;object type=&quot;3&quot; unique_id=&quot;10179&quot;&gt;&lt;property id=&quot;20148&quot; value=&quot;5&quot;/&gt;&lt;property id=&quot;20300&quot; value=&quot;Slide 32 - &amp;quot;Alternating Bit Protocol&amp;quot;&quot;/&gt;&lt;property id=&quot;20307&quot; value=&quot;335&quot;/&gt;&lt;/object&gt;&lt;object type=&quot;3&quot; unique_id=&quot;10180&quot;&gt;&lt;property id=&quot;20148&quot; value=&quot;5&quot;/&gt;&lt;property id=&quot;20300&quot; value=&quot;Slide 33 - &amp;quot;How TCP works&amp;quot;&quot;/&gt;&lt;property id=&quot;20307&quot; value=&quot;336&quot;/&gt;&lt;/object&gt;&lt;object type=&quot;3&quot; unique_id=&quot;10181&quot;&gt;&lt;property id=&quot;20148&quot; value=&quot;5&quot;/&gt;&lt;property id=&quot;20300&quot; value=&quot;Slide 34 - &amp;quot;How TCP works&amp;quot;&quot;/&gt;&lt;property id=&quot;20307&quot; value=&quot;337&quot;/&gt;&lt;/object&gt;&lt;object type=&quot;3&quot; unique_id=&quot;10182&quot;&gt;&lt;property id=&quot;20148&quot; value=&quot;5&quot;/&gt;&lt;property id=&quot;20300&quot; value=&quot;Slide 35 - &amp;quot;How TCP works&amp;quot;&quot;/&gt;&lt;property id=&quot;20307&quot; value=&quot;338&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1986</TotalTime>
  <Words>1267</Words>
  <Application>Microsoft Office PowerPoint</Application>
  <PresentationFormat>On-screen Show (4:3)</PresentationFormat>
  <Paragraphs>324</Paragraphs>
  <Slides>35</Slides>
  <Notes>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7" baseType="lpstr">
      <vt:lpstr>Times New Roman</vt:lpstr>
      <vt:lpstr>Tahoma</vt:lpstr>
      <vt:lpstr>Arial Unicode MS</vt:lpstr>
      <vt:lpstr>Wingdings</vt:lpstr>
      <vt:lpstr>굴림</vt:lpstr>
      <vt:lpstr>Arial Narrow</vt:lpstr>
      <vt:lpstr>Arial</vt:lpstr>
      <vt:lpstr>Symbol</vt:lpstr>
      <vt:lpstr>Comic Sans MS</vt:lpstr>
      <vt:lpstr>Times</vt:lpstr>
      <vt:lpstr>Module</vt:lpstr>
      <vt:lpstr>Microsoft Word Document</vt:lpstr>
      <vt:lpstr>ITEC452 Distributed Computing   Lecture 11 Fault Tolerant Systems</vt:lpstr>
      <vt:lpstr>Faults and fault-tolerance</vt:lpstr>
      <vt:lpstr>Cause and effect</vt:lpstr>
      <vt:lpstr>Classification of failures</vt:lpstr>
      <vt:lpstr>Crash failures</vt:lpstr>
      <vt:lpstr>Omission failures</vt:lpstr>
      <vt:lpstr>Transient failure</vt:lpstr>
      <vt:lpstr>Byzantine failure</vt:lpstr>
      <vt:lpstr>Software failures</vt:lpstr>
      <vt:lpstr>Specification of faulty behavior</vt:lpstr>
      <vt:lpstr>Fault-tolerance</vt:lpstr>
      <vt:lpstr>Fault-tolerance</vt:lpstr>
      <vt:lpstr>Fault-tolerance</vt:lpstr>
      <vt:lpstr>Classifying fault-tolerance</vt:lpstr>
      <vt:lpstr>Backward vs. forward error recovery</vt:lpstr>
      <vt:lpstr>Classifying fault-tolerance</vt:lpstr>
      <vt:lpstr>Failure detection</vt:lpstr>
      <vt:lpstr>Detection of crash failures</vt:lpstr>
      <vt:lpstr>Detection of omission failures</vt:lpstr>
      <vt:lpstr>Tolerating crash failures</vt:lpstr>
      <vt:lpstr>Tolerating omission failures</vt:lpstr>
      <vt:lpstr>Stenning’s protocol</vt:lpstr>
      <vt:lpstr>Observations on Stenning’s protocol</vt:lpstr>
      <vt:lpstr>Sliding window protocol</vt:lpstr>
      <vt:lpstr>Sliding window protocol</vt:lpstr>
      <vt:lpstr>Sliding window protocol</vt:lpstr>
      <vt:lpstr>Sliding window protocol</vt:lpstr>
      <vt:lpstr>Why does it work?</vt:lpstr>
      <vt:lpstr>Theorem</vt:lpstr>
      <vt:lpstr>Why unbounded sequence no?</vt:lpstr>
      <vt:lpstr>Alternating Bit Protocol</vt:lpstr>
      <vt:lpstr>Alternating Bit Protocol</vt:lpstr>
      <vt:lpstr>How TCP works</vt:lpstr>
      <vt:lpstr>How TCP works</vt:lpstr>
      <vt:lpstr>How TCP works</vt:lpstr>
    </vt:vector>
  </TitlesOfParts>
  <Company>University of Iowa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Concurrent Reading and Writing using Mobile Agents</dc:title>
  <dc:creator>Sukumar Ghosh</dc:creator>
  <cp:lastModifiedBy>Radford University</cp:lastModifiedBy>
  <cp:revision>159</cp:revision>
  <dcterms:created xsi:type="dcterms:W3CDTF">2002-11-01T02:53:35Z</dcterms:created>
  <dcterms:modified xsi:type="dcterms:W3CDTF">2011-09-01T03:17:38Z</dcterms:modified>
</cp:coreProperties>
</file>