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59"/>
  </p:notesMasterIdLst>
  <p:handoutMasterIdLst>
    <p:handoutMasterId r:id="rId60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  <p:sldId id="355" r:id="rId53"/>
    <p:sldId id="356" r:id="rId54"/>
    <p:sldId id="357" r:id="rId55"/>
    <p:sldId id="358" r:id="rId56"/>
    <p:sldId id="359" r:id="rId57"/>
    <p:sldId id="360" r:id="rId58"/>
  </p:sldIdLst>
  <p:sldSz cx="9144000" cy="6858000" type="screen4x3"/>
  <p:notesSz cx="7010400" cy="9296400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fld id="{47E0BA14-BAF7-4310-AAC4-51B8FF3BC2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2119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fld id="{401DE4BB-A393-4A74-802B-66B1D998C9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12</a:t>
            </a:r>
            <a:br>
              <a:rPr lang="en-US" altLang="ko-KR" sz="3200" dirty="0"/>
            </a:br>
            <a:r>
              <a:rPr lang="en-US" altLang="ko-KR" sz="3200" dirty="0"/>
              <a:t>Distributed Consensus</a:t>
            </a:r>
            <a:endParaRPr lang="en-US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charset="-127"/>
            </a:endParaRPr>
          </a:p>
          <a:p>
            <a:endParaRPr lang="en-US" altLang="ko-KR">
              <a:ea typeface="굴림" charset="-127"/>
            </a:endParaRPr>
          </a:p>
          <a:p>
            <a:r>
              <a:rPr lang="en-US" altLang="ko-KR">
                <a:ea typeface="굴림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52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</a:t>
            </a:r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304800" y="1295400"/>
            <a:ext cx="3886200" cy="4648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	Lemma</a:t>
            </a:r>
            <a:r>
              <a:rPr lang="en-US" sz="2400">
                <a:latin typeface="Arial Narrow" pitchFamily="48" charset="0"/>
              </a:rPr>
              <a:t>.  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In a consensus protocol, starting from any initial bivalent state,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there must exist a reachable bivalent state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T</a:t>
            </a:r>
            <a:r>
              <a:rPr lang="en-US" sz="2400">
                <a:latin typeface="Arial Narrow" pitchFamily="48" charset="0"/>
              </a:rPr>
              <a:t>, such that every action taken by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some process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p</a:t>
            </a:r>
            <a:r>
              <a:rPr lang="en-US" sz="2400">
                <a:latin typeface="Arial Narrow" pitchFamily="48" charset="0"/>
              </a:rPr>
              <a:t> in state </a:t>
            </a:r>
            <a:r>
              <a:rPr lang="en-US" sz="2400" b="1">
                <a:latin typeface="Arial Narrow" pitchFamily="48" charset="0"/>
              </a:rPr>
              <a:t>T</a:t>
            </a:r>
            <a:r>
              <a:rPr lang="en-US" sz="2400">
                <a:latin typeface="Arial Narrow" pitchFamily="48" charset="0"/>
              </a:rPr>
              <a:t> leads to either a 0-valent or a 1-valent state.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</p:txBody>
      </p:sp>
      <p:graphicFrame>
        <p:nvGraphicFramePr>
          <p:cNvPr id="26214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4343400" y="2019300"/>
          <a:ext cx="4338638" cy="2500313"/>
        </p:xfrm>
        <a:graphic>
          <a:graphicData uri="http://schemas.openxmlformats.org/presentationml/2006/ole">
            <p:oleObj spid="_x0000_s262147" name="Document" r:id="rId3" imgW="4255008" imgH="2450592" progId="Word.Document.8">
              <p:embed/>
            </p:oleObj>
          </a:graphicData>
        </a:graphic>
      </p:graphicFrame>
      <p:sp>
        <p:nvSpPr>
          <p:cNvPr id="262148" name="Oval 4"/>
          <p:cNvSpPr>
            <a:spLocks noChangeArrowheads="1"/>
          </p:cNvSpPr>
          <p:nvPr/>
        </p:nvSpPr>
        <p:spPr bwMode="auto">
          <a:xfrm>
            <a:off x="7543800" y="2819400"/>
            <a:ext cx="533400" cy="5334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2149" name="Line 5"/>
          <p:cNvSpPr>
            <a:spLocks noChangeShapeType="1"/>
          </p:cNvSpPr>
          <p:nvPr/>
        </p:nvSpPr>
        <p:spPr bwMode="auto">
          <a:xfrm>
            <a:off x="7010400" y="3810000"/>
            <a:ext cx="3810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2150" name="Line 6"/>
          <p:cNvSpPr>
            <a:spLocks noChangeShapeType="1"/>
          </p:cNvSpPr>
          <p:nvPr/>
        </p:nvSpPr>
        <p:spPr bwMode="auto">
          <a:xfrm>
            <a:off x="8305800" y="3810000"/>
            <a:ext cx="3810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4953000" y="541020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>
                <a:latin typeface="Times New Roman" pitchFamily="48" charset="0"/>
              </a:rPr>
              <a:t>Actions 0 and 1 from T must be taken by the </a:t>
            </a:r>
            <a:r>
              <a:rPr lang="en-US" sz="2000" b="0">
                <a:solidFill>
                  <a:srgbClr val="C70F05"/>
                </a:solidFill>
                <a:latin typeface="Times New Roman" pitchFamily="48" charset="0"/>
              </a:rPr>
              <a:t>same process</a:t>
            </a:r>
            <a:r>
              <a:rPr lang="en-US" sz="2000" b="0">
                <a:latin typeface="Times New Roman" pitchFamily="48" charset="0"/>
              </a:rPr>
              <a:t> p. Why?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2153" name="AutoShape 9"/>
          <p:cNvSpPr>
            <a:spLocks noChangeArrowheads="1"/>
          </p:cNvSpPr>
          <p:nvPr/>
        </p:nvSpPr>
        <p:spPr bwMode="auto">
          <a:xfrm>
            <a:off x="6324600" y="685800"/>
            <a:ext cx="2590800" cy="1371600"/>
          </a:xfrm>
          <a:prstGeom prst="wedgeEllipseCallout">
            <a:avLst>
              <a:gd name="adj1" fmla="val -20954"/>
              <a:gd name="adj2" fmla="val 47106"/>
            </a:avLst>
          </a:prstGeom>
          <a:solidFill>
            <a:srgbClr val="E3A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 b="0">
              <a:latin typeface="Arial Narrow" pitchFamily="48" charset="0"/>
            </a:endParaRPr>
          </a:p>
          <a:p>
            <a:pPr algn="ctr"/>
            <a:r>
              <a:rPr lang="en-US" sz="1600" b="0">
                <a:latin typeface="Arial Narrow" pitchFamily="48" charset="0"/>
              </a:rPr>
              <a:t>The adversary tries to prevent </a:t>
            </a:r>
          </a:p>
          <a:p>
            <a:pPr algn="ctr"/>
            <a:r>
              <a:rPr lang="en-US" sz="1600" b="0">
                <a:latin typeface="Arial Narrow" pitchFamily="48" charset="0"/>
              </a:rPr>
              <a:t>The  system from reaching </a:t>
            </a:r>
          </a:p>
          <a:p>
            <a:pPr algn="ctr"/>
            <a:r>
              <a:rPr lang="en-US" sz="1600" b="0">
                <a:latin typeface="Arial Narrow" pitchFamily="48" charset="0"/>
              </a:rPr>
              <a:t>consensus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6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 of FLP (continued)</a:t>
            </a:r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581400" cy="4191000"/>
          </a:xfrm>
        </p:spPr>
        <p:txBody>
          <a:bodyPr/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b="1">
                <a:latin typeface="Arial Narrow" pitchFamily="48" charset="0"/>
              </a:rPr>
              <a:t>	</a:t>
            </a:r>
            <a:r>
              <a:rPr lang="en-US" sz="2000" b="1">
                <a:latin typeface="Arial Narrow" pitchFamily="48" charset="0"/>
              </a:rPr>
              <a:t>Lemma</a:t>
            </a:r>
            <a:r>
              <a:rPr lang="en-US" sz="2000">
                <a:latin typeface="Arial Narrow" pitchFamily="48" charset="0"/>
              </a:rPr>
              <a:t>.  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In a consensus protocol, starting from any initial bivalent state </a:t>
            </a:r>
            <a:r>
              <a:rPr lang="en-US" sz="2000" b="1">
                <a:latin typeface="Arial Narrow" pitchFamily="48" charset="0"/>
              </a:rPr>
              <a:t>I</a:t>
            </a:r>
            <a:r>
              <a:rPr lang="en-US" sz="2000">
                <a:latin typeface="Arial Narrow" pitchFamily="48" charset="0"/>
              </a:rPr>
              <a:t>, </a:t>
            </a:r>
            <a:r>
              <a:rPr lang="en-US" sz="2000" b="1">
                <a:latin typeface="Arial Narrow" pitchFamily="48" charset="0"/>
              </a:rPr>
              <a:t>there must exist a reachable bivalent state</a:t>
            </a:r>
            <a:r>
              <a:rPr lang="en-US" sz="2000">
                <a:latin typeface="Arial Narrow" pitchFamily="48" charset="0"/>
              </a:rPr>
              <a:t> </a:t>
            </a:r>
            <a:r>
              <a:rPr lang="en-US" sz="2000" b="1">
                <a:latin typeface="Arial Narrow" pitchFamily="48" charset="0"/>
              </a:rPr>
              <a:t>T</a:t>
            </a:r>
            <a:r>
              <a:rPr lang="en-US" sz="2000">
                <a:latin typeface="Arial Narrow" pitchFamily="48" charset="0"/>
              </a:rPr>
              <a:t>, such that every action taken by some process </a:t>
            </a:r>
            <a:r>
              <a:rPr lang="en-US" sz="2000" b="1">
                <a:latin typeface="Arial Narrow" pitchFamily="48" charset="0"/>
              </a:rPr>
              <a:t>p</a:t>
            </a:r>
            <a:r>
              <a:rPr lang="en-US" sz="2000">
                <a:latin typeface="Arial Narrow" pitchFamily="48" charset="0"/>
              </a:rPr>
              <a:t> in state </a:t>
            </a:r>
            <a:r>
              <a:rPr lang="en-US" sz="2000" b="1">
                <a:latin typeface="Arial Narrow" pitchFamily="48" charset="0"/>
              </a:rPr>
              <a:t>T</a:t>
            </a:r>
            <a:r>
              <a:rPr lang="en-US" sz="2000">
                <a:latin typeface="Arial Narrow" pitchFamily="48" charset="0"/>
              </a:rPr>
              <a:t> leads to either a 0-valent or a 1-valent state.</a:t>
            </a:r>
            <a:r>
              <a:rPr lang="en-US">
                <a:latin typeface="Arial Narrow" pitchFamily="48" charset="0"/>
              </a:rPr>
              <a:t>  </a:t>
            </a:r>
          </a:p>
          <a:p>
            <a:pPr>
              <a:buFont typeface="Wingdings" pitchFamily="2" charset="2"/>
              <a:buNone/>
            </a:pPr>
            <a:endParaRPr lang="en-US">
              <a:latin typeface="Arial Narrow" pitchFamily="48" charset="0"/>
            </a:endParaRPr>
          </a:p>
        </p:txBody>
      </p:sp>
      <p:graphicFrame>
        <p:nvGraphicFramePr>
          <p:cNvPr id="263171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4267200" y="2095500"/>
          <a:ext cx="4338638" cy="2500313"/>
        </p:xfrm>
        <a:graphic>
          <a:graphicData uri="http://schemas.openxmlformats.org/presentationml/2006/ole">
            <p:oleObj spid="_x0000_s263171" name="Document" r:id="rId3" imgW="4255008" imgH="2450592" progId="Word.Document.8">
              <p:embed/>
            </p:oleObj>
          </a:graphicData>
        </a:graphic>
      </p:graphicFrame>
      <p:sp>
        <p:nvSpPr>
          <p:cNvPr id="263172" name="Oval 4"/>
          <p:cNvSpPr>
            <a:spLocks noChangeArrowheads="1"/>
          </p:cNvSpPr>
          <p:nvPr/>
        </p:nvSpPr>
        <p:spPr bwMode="auto">
          <a:xfrm>
            <a:off x="7543800" y="2971800"/>
            <a:ext cx="381000" cy="4572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3173" name="Line 5"/>
          <p:cNvSpPr>
            <a:spLocks noChangeShapeType="1"/>
          </p:cNvSpPr>
          <p:nvPr/>
        </p:nvSpPr>
        <p:spPr bwMode="auto">
          <a:xfrm>
            <a:off x="6934200" y="3886200"/>
            <a:ext cx="3810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3174" name="Line 6"/>
          <p:cNvSpPr>
            <a:spLocks noChangeShapeType="1"/>
          </p:cNvSpPr>
          <p:nvPr/>
        </p:nvSpPr>
        <p:spPr bwMode="auto">
          <a:xfrm>
            <a:off x="8229600" y="3886200"/>
            <a:ext cx="3810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3175" name="Text Box 7"/>
          <p:cNvSpPr txBox="1">
            <a:spLocks noChangeArrowheads="1"/>
          </p:cNvSpPr>
          <p:nvPr/>
        </p:nvSpPr>
        <p:spPr bwMode="auto">
          <a:xfrm>
            <a:off x="4876800" y="5105400"/>
            <a:ext cx="381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>
                <a:latin typeface="Times New Roman" pitchFamily="48" charset="0"/>
              </a:rPr>
              <a:t>Actions 0 and 1 from T must be taken by the </a:t>
            </a:r>
            <a:r>
              <a:rPr lang="en-US" sz="2000" b="0">
                <a:solidFill>
                  <a:srgbClr val="C70F05"/>
                </a:solidFill>
                <a:latin typeface="Times New Roman" pitchFamily="48" charset="0"/>
              </a:rPr>
              <a:t>same process</a:t>
            </a:r>
            <a:r>
              <a:rPr lang="en-US" sz="2000" b="0">
                <a:latin typeface="Times New Roman" pitchFamily="48" charset="0"/>
              </a:rPr>
              <a:t> p. Why?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Proof of FLP (continued)</a:t>
            </a:r>
          </a:p>
        </p:txBody>
      </p:sp>
      <p:sp>
        <p:nvSpPr>
          <p:cNvPr id="264195" name="Oval 3"/>
          <p:cNvSpPr>
            <a:spLocks noChangeArrowheads="1"/>
          </p:cNvSpPr>
          <p:nvPr/>
        </p:nvSpPr>
        <p:spPr bwMode="auto">
          <a:xfrm>
            <a:off x="1752600" y="3200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</a:t>
            </a:r>
          </a:p>
        </p:txBody>
      </p:sp>
      <p:sp>
        <p:nvSpPr>
          <p:cNvPr id="264196" name="Oval 4"/>
          <p:cNvSpPr>
            <a:spLocks noChangeArrowheads="1"/>
          </p:cNvSpPr>
          <p:nvPr/>
        </p:nvSpPr>
        <p:spPr bwMode="auto">
          <a:xfrm>
            <a:off x="3276600" y="3810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T0</a:t>
            </a:r>
          </a:p>
        </p:txBody>
      </p:sp>
      <p:sp>
        <p:nvSpPr>
          <p:cNvPr id="264197" name="Oval 5"/>
          <p:cNvSpPr>
            <a:spLocks noChangeArrowheads="1"/>
          </p:cNvSpPr>
          <p:nvPr/>
        </p:nvSpPr>
        <p:spPr bwMode="auto">
          <a:xfrm>
            <a:off x="3200400" y="2438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T1</a:t>
            </a:r>
          </a:p>
        </p:txBody>
      </p:sp>
      <p:sp>
        <p:nvSpPr>
          <p:cNvPr id="264198" name="Line 6"/>
          <p:cNvSpPr>
            <a:spLocks noChangeShapeType="1"/>
          </p:cNvSpPr>
          <p:nvPr/>
        </p:nvSpPr>
        <p:spPr bwMode="auto">
          <a:xfrm flipV="1">
            <a:off x="2133600" y="2667000"/>
            <a:ext cx="1066800" cy="609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199" name="Line 7"/>
          <p:cNvSpPr>
            <a:spLocks noChangeShapeType="1"/>
          </p:cNvSpPr>
          <p:nvPr/>
        </p:nvSpPr>
        <p:spPr bwMode="auto">
          <a:xfrm>
            <a:off x="2133600" y="3429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0" name="Oval 8"/>
          <p:cNvSpPr>
            <a:spLocks noChangeArrowheads="1"/>
          </p:cNvSpPr>
          <p:nvPr/>
        </p:nvSpPr>
        <p:spPr bwMode="auto">
          <a:xfrm>
            <a:off x="6172200" y="3810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1" name="Oval 9"/>
          <p:cNvSpPr>
            <a:spLocks noChangeArrowheads="1"/>
          </p:cNvSpPr>
          <p:nvPr/>
        </p:nvSpPr>
        <p:spPr bwMode="auto">
          <a:xfrm>
            <a:off x="6096000" y="2362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2" name="Line 10"/>
          <p:cNvSpPr>
            <a:spLocks noChangeShapeType="1"/>
          </p:cNvSpPr>
          <p:nvPr/>
        </p:nvSpPr>
        <p:spPr bwMode="auto">
          <a:xfrm>
            <a:off x="3581400" y="2590800"/>
            <a:ext cx="2514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3" name="Line 11"/>
          <p:cNvSpPr>
            <a:spLocks noChangeShapeType="1"/>
          </p:cNvSpPr>
          <p:nvPr/>
        </p:nvSpPr>
        <p:spPr bwMode="auto">
          <a:xfrm>
            <a:off x="3657600" y="4038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4" name="Text Box 12"/>
          <p:cNvSpPr txBox="1">
            <a:spLocks noChangeArrowheads="1"/>
          </p:cNvSpPr>
          <p:nvPr/>
        </p:nvSpPr>
        <p:spPr bwMode="auto">
          <a:xfrm>
            <a:off x="6629400" y="2286000"/>
            <a:ext cx="166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Decision =1</a:t>
            </a:r>
          </a:p>
        </p:txBody>
      </p:sp>
      <p:sp>
        <p:nvSpPr>
          <p:cNvPr id="264205" name="Text Box 13"/>
          <p:cNvSpPr txBox="1">
            <a:spLocks noChangeArrowheads="1"/>
          </p:cNvSpPr>
          <p:nvPr/>
        </p:nvSpPr>
        <p:spPr bwMode="auto">
          <a:xfrm>
            <a:off x="6689725" y="3698875"/>
            <a:ext cx="174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Decision = 0</a:t>
            </a:r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11430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07" name="Text Box 15"/>
          <p:cNvSpPr txBox="1">
            <a:spLocks noChangeArrowheads="1"/>
          </p:cNvSpPr>
          <p:nvPr/>
        </p:nvSpPr>
        <p:spPr bwMode="auto">
          <a:xfrm>
            <a:off x="1981200" y="3733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p reads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4208" name="Text Box 16"/>
          <p:cNvSpPr txBox="1">
            <a:spLocks noChangeArrowheads="1"/>
          </p:cNvSpPr>
          <p:nvPr/>
        </p:nvSpPr>
        <p:spPr bwMode="auto">
          <a:xfrm>
            <a:off x="1981200" y="2590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q writes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V="1">
            <a:off x="3581400" y="2667000"/>
            <a:ext cx="2590800" cy="12192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210" name="Text Box 18"/>
          <p:cNvSpPr txBox="1">
            <a:spLocks noChangeArrowheads="1"/>
          </p:cNvSpPr>
          <p:nvPr/>
        </p:nvSpPr>
        <p:spPr bwMode="auto">
          <a:xfrm>
            <a:off x="4251325" y="2098675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e1</a:t>
            </a:r>
          </a:p>
        </p:txBody>
      </p:sp>
      <p:sp>
        <p:nvSpPr>
          <p:cNvPr id="264211" name="Text Box 19"/>
          <p:cNvSpPr txBox="1">
            <a:spLocks noChangeArrowheads="1"/>
          </p:cNvSpPr>
          <p:nvPr/>
        </p:nvSpPr>
        <p:spPr bwMode="auto">
          <a:xfrm>
            <a:off x="4556125" y="4003675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e0</a:t>
            </a:r>
          </a:p>
        </p:txBody>
      </p:sp>
      <p:sp>
        <p:nvSpPr>
          <p:cNvPr id="264212" name="Rectangle 20"/>
          <p:cNvSpPr>
            <a:spLocks noChangeArrowheads="1"/>
          </p:cNvSpPr>
          <p:nvPr/>
        </p:nvSpPr>
        <p:spPr bwMode="auto">
          <a:xfrm>
            <a:off x="1295400" y="5080000"/>
            <a:ext cx="75231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800" b="0">
                <a:latin typeface="Arial Narrow" pitchFamily="48" charset="0"/>
              </a:rPr>
              <a:t> </a:t>
            </a:r>
            <a:r>
              <a:rPr lang="en-US" sz="2000" b="0">
                <a:latin typeface="Arial Narrow" pitchFamily="48" charset="0"/>
              </a:rPr>
              <a:t>Starting from T, let e1 be a computation that </a:t>
            </a:r>
            <a:r>
              <a:rPr lang="en-US" sz="2000" i="1">
                <a:solidFill>
                  <a:schemeClr val="accent2"/>
                </a:solidFill>
                <a:latin typeface="Arial Narrow" pitchFamily="48" charset="0"/>
              </a:rPr>
              <a:t>excludes any step</a:t>
            </a:r>
            <a:r>
              <a:rPr lang="en-US" sz="2000" b="0">
                <a:latin typeface="Arial Narrow" pitchFamily="48" charset="0"/>
              </a:rPr>
              <a:t> by p.</a:t>
            </a:r>
          </a:p>
          <a:p>
            <a:pPr>
              <a:buFontTx/>
              <a:buChar char="•"/>
            </a:pPr>
            <a:r>
              <a:rPr lang="en-US" sz="2000" b="0">
                <a:latin typeface="Arial Narrow" pitchFamily="48" charset="0"/>
              </a:rPr>
              <a:t> Let p crash after reading.Then e1 is a valid computation from T0 too.</a:t>
            </a:r>
          </a:p>
          <a:p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To all non-faulty processes, these two computations are identical, but the </a:t>
            </a:r>
          </a:p>
          <a:p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outcomes are different! This is not possible!</a:t>
            </a:r>
          </a:p>
        </p:txBody>
      </p:sp>
      <p:sp>
        <p:nvSpPr>
          <p:cNvPr id="264213" name="Rectangle 21"/>
          <p:cNvSpPr>
            <a:spLocks noChangeArrowheads="1"/>
          </p:cNvSpPr>
          <p:nvPr/>
        </p:nvSpPr>
        <p:spPr bwMode="auto">
          <a:xfrm>
            <a:off x="838200" y="19812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48" charset="0"/>
              </a:rPr>
              <a:t>Case 1.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4214" name="Text Box 22"/>
          <p:cNvSpPr txBox="1">
            <a:spLocks noChangeArrowheads="1"/>
          </p:cNvSpPr>
          <p:nvPr/>
        </p:nvSpPr>
        <p:spPr bwMode="auto">
          <a:xfrm>
            <a:off x="2743200" y="19050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1-valent</a:t>
            </a:r>
          </a:p>
        </p:txBody>
      </p:sp>
      <p:sp>
        <p:nvSpPr>
          <p:cNvPr id="264215" name="Text Box 23"/>
          <p:cNvSpPr txBox="1">
            <a:spLocks noChangeArrowheads="1"/>
          </p:cNvSpPr>
          <p:nvPr/>
        </p:nvSpPr>
        <p:spPr bwMode="auto">
          <a:xfrm>
            <a:off x="2895600" y="42672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0-valent</a:t>
            </a:r>
          </a:p>
        </p:txBody>
      </p:sp>
      <p:sp>
        <p:nvSpPr>
          <p:cNvPr id="264216" name="Rectangle 24"/>
          <p:cNvSpPr>
            <a:spLocks noChangeArrowheads="1"/>
          </p:cNvSpPr>
          <p:nvPr/>
        </p:nvSpPr>
        <p:spPr bwMode="auto">
          <a:xfrm>
            <a:off x="1295400" y="1066800"/>
            <a:ext cx="6464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70F05"/>
                </a:solidFill>
                <a:latin typeface="Times New Roman" pitchFamily="48" charset="0"/>
              </a:rPr>
              <a:t>Assume shared memory communication. </a:t>
            </a:r>
          </a:p>
          <a:p>
            <a:r>
              <a:rPr lang="en-US" i="1">
                <a:solidFill>
                  <a:srgbClr val="C70F05"/>
                </a:solidFill>
                <a:latin typeface="Times New Roman" pitchFamily="48" charset="0"/>
              </a:rPr>
              <a:t>Also assume that p ≠ q. Various cases are possible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4217" name="AutoShape 25"/>
          <p:cNvSpPr>
            <a:spLocks noChangeArrowheads="1"/>
          </p:cNvSpPr>
          <p:nvPr/>
        </p:nvSpPr>
        <p:spPr bwMode="auto">
          <a:xfrm>
            <a:off x="5562600" y="4419600"/>
            <a:ext cx="2133600" cy="609600"/>
          </a:xfrm>
          <a:prstGeom prst="wedgeRoundRectCallout">
            <a:avLst>
              <a:gd name="adj1" fmla="val 671"/>
              <a:gd name="adj2" fmla="val 75000"/>
              <a:gd name="adj3" fmla="val 16667"/>
            </a:avLst>
          </a:prstGeom>
          <a:solidFill>
            <a:srgbClr val="FFF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Times New Roman" pitchFamily="48" charset="0"/>
            </a:endParaRPr>
          </a:p>
        </p:txBody>
      </p:sp>
      <p:sp>
        <p:nvSpPr>
          <p:cNvPr id="264218" name="Rectangle 26"/>
          <p:cNvSpPr>
            <a:spLocks noChangeArrowheads="1"/>
          </p:cNvSpPr>
          <p:nvPr/>
        </p:nvSpPr>
        <p:spPr bwMode="auto">
          <a:xfrm>
            <a:off x="5715000" y="4495800"/>
            <a:ext cx="2055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>
                <a:latin typeface="Times New Roman" pitchFamily="48" charset="0"/>
              </a:rPr>
              <a:t>Such a computation must exist</a:t>
            </a:r>
          </a:p>
          <a:p>
            <a:r>
              <a:rPr lang="en-US" sz="1200" b="0">
                <a:latin typeface="Times New Roman" pitchFamily="48" charset="0"/>
              </a:rPr>
              <a:t>since p can crash at any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 (continued)</a:t>
            </a:r>
            <a:endParaRPr lang="en-US"/>
          </a:p>
        </p:txBody>
      </p:sp>
      <p:sp>
        <p:nvSpPr>
          <p:cNvPr id="265219" name="Oval 3"/>
          <p:cNvSpPr>
            <a:spLocks noChangeArrowheads="1"/>
          </p:cNvSpPr>
          <p:nvPr/>
        </p:nvSpPr>
        <p:spPr bwMode="auto">
          <a:xfrm>
            <a:off x="1920875" y="24733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</a:t>
            </a:r>
          </a:p>
        </p:txBody>
      </p:sp>
      <p:sp>
        <p:nvSpPr>
          <p:cNvPr id="265220" name="Oval 4"/>
          <p:cNvSpPr>
            <a:spLocks noChangeArrowheads="1"/>
          </p:cNvSpPr>
          <p:nvPr/>
        </p:nvSpPr>
        <p:spPr bwMode="auto">
          <a:xfrm>
            <a:off x="3444875" y="30829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T0</a:t>
            </a:r>
          </a:p>
        </p:txBody>
      </p:sp>
      <p:sp>
        <p:nvSpPr>
          <p:cNvPr id="265221" name="Oval 5"/>
          <p:cNvSpPr>
            <a:spLocks noChangeArrowheads="1"/>
          </p:cNvSpPr>
          <p:nvPr/>
        </p:nvSpPr>
        <p:spPr bwMode="auto">
          <a:xfrm>
            <a:off x="3368675" y="17113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T1</a:t>
            </a:r>
          </a:p>
        </p:txBody>
      </p:sp>
      <p:sp>
        <p:nvSpPr>
          <p:cNvPr id="265222" name="Line 6"/>
          <p:cNvSpPr>
            <a:spLocks noChangeShapeType="1"/>
          </p:cNvSpPr>
          <p:nvPr/>
        </p:nvSpPr>
        <p:spPr bwMode="auto">
          <a:xfrm flipV="1">
            <a:off x="2301875" y="1939925"/>
            <a:ext cx="1066800" cy="609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3" name="Line 7"/>
          <p:cNvSpPr>
            <a:spLocks noChangeShapeType="1"/>
          </p:cNvSpPr>
          <p:nvPr/>
        </p:nvSpPr>
        <p:spPr bwMode="auto">
          <a:xfrm>
            <a:off x="2301875" y="2701925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4" name="Oval 8"/>
          <p:cNvSpPr>
            <a:spLocks noChangeArrowheads="1"/>
          </p:cNvSpPr>
          <p:nvPr/>
        </p:nvSpPr>
        <p:spPr bwMode="auto">
          <a:xfrm>
            <a:off x="6340475" y="30829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5" name="Oval 9"/>
          <p:cNvSpPr>
            <a:spLocks noChangeArrowheads="1"/>
          </p:cNvSpPr>
          <p:nvPr/>
        </p:nvSpPr>
        <p:spPr bwMode="auto">
          <a:xfrm>
            <a:off x="6264275" y="16351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6" name="Line 10"/>
          <p:cNvSpPr>
            <a:spLocks noChangeShapeType="1"/>
          </p:cNvSpPr>
          <p:nvPr/>
        </p:nvSpPr>
        <p:spPr bwMode="auto">
          <a:xfrm>
            <a:off x="3749675" y="1863725"/>
            <a:ext cx="2514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7" name="Line 11"/>
          <p:cNvSpPr>
            <a:spLocks noChangeShapeType="1"/>
          </p:cNvSpPr>
          <p:nvPr/>
        </p:nvSpPr>
        <p:spPr bwMode="auto">
          <a:xfrm>
            <a:off x="3825875" y="3311525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8" name="Text Box 12"/>
          <p:cNvSpPr txBox="1">
            <a:spLocks noChangeArrowheads="1"/>
          </p:cNvSpPr>
          <p:nvPr/>
        </p:nvSpPr>
        <p:spPr bwMode="auto">
          <a:xfrm>
            <a:off x="6797675" y="1558925"/>
            <a:ext cx="166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Decision =1</a:t>
            </a:r>
          </a:p>
        </p:txBody>
      </p:sp>
      <p:sp>
        <p:nvSpPr>
          <p:cNvPr id="265229" name="Text Box 13"/>
          <p:cNvSpPr txBox="1">
            <a:spLocks noChangeArrowheads="1"/>
          </p:cNvSpPr>
          <p:nvPr/>
        </p:nvSpPr>
        <p:spPr bwMode="auto">
          <a:xfrm>
            <a:off x="6858000" y="2971800"/>
            <a:ext cx="174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Decision = 0</a:t>
            </a:r>
          </a:p>
        </p:txBody>
      </p:sp>
      <p:sp>
        <p:nvSpPr>
          <p:cNvPr id="265230" name="Line 14"/>
          <p:cNvSpPr>
            <a:spLocks noChangeShapeType="1"/>
          </p:cNvSpPr>
          <p:nvPr/>
        </p:nvSpPr>
        <p:spPr bwMode="auto">
          <a:xfrm>
            <a:off x="1311275" y="27019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31" name="Text Box 15"/>
          <p:cNvSpPr txBox="1">
            <a:spLocks noChangeArrowheads="1"/>
          </p:cNvSpPr>
          <p:nvPr/>
        </p:nvSpPr>
        <p:spPr bwMode="auto">
          <a:xfrm>
            <a:off x="2225675" y="3006725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p writes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5232" name="Text Box 16"/>
          <p:cNvSpPr txBox="1">
            <a:spLocks noChangeArrowheads="1"/>
          </p:cNvSpPr>
          <p:nvPr/>
        </p:nvSpPr>
        <p:spPr bwMode="auto">
          <a:xfrm>
            <a:off x="2149475" y="1863725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q writes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5233" name="Line 17"/>
          <p:cNvSpPr>
            <a:spLocks noChangeShapeType="1"/>
          </p:cNvSpPr>
          <p:nvPr/>
        </p:nvSpPr>
        <p:spPr bwMode="auto">
          <a:xfrm flipV="1">
            <a:off x="3825875" y="2016125"/>
            <a:ext cx="2438400" cy="1066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34" name="Text Box 18"/>
          <p:cNvSpPr txBox="1">
            <a:spLocks noChangeArrowheads="1"/>
          </p:cNvSpPr>
          <p:nvPr/>
        </p:nvSpPr>
        <p:spPr bwMode="auto">
          <a:xfrm>
            <a:off x="4419600" y="1371600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e1</a:t>
            </a:r>
          </a:p>
        </p:txBody>
      </p:sp>
      <p:sp>
        <p:nvSpPr>
          <p:cNvPr id="265235" name="Text Box 19"/>
          <p:cNvSpPr txBox="1">
            <a:spLocks noChangeArrowheads="1"/>
          </p:cNvSpPr>
          <p:nvPr/>
        </p:nvSpPr>
        <p:spPr bwMode="auto">
          <a:xfrm>
            <a:off x="4724400" y="3276600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e0</a:t>
            </a:r>
          </a:p>
        </p:txBody>
      </p:sp>
      <p:sp>
        <p:nvSpPr>
          <p:cNvPr id="265236" name="Rectangle 20"/>
          <p:cNvSpPr>
            <a:spLocks noChangeArrowheads="1"/>
          </p:cNvSpPr>
          <p:nvPr/>
        </p:nvSpPr>
        <p:spPr bwMode="auto">
          <a:xfrm>
            <a:off x="1295400" y="3938588"/>
            <a:ext cx="67706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latin typeface="Arial Narrow" pitchFamily="48" charset="0"/>
              </a:rPr>
              <a:t>Both write on the </a:t>
            </a:r>
            <a:r>
              <a:rPr lang="en-US" sz="2000" i="1">
                <a:solidFill>
                  <a:srgbClr val="C70F05"/>
                </a:solidFill>
                <a:latin typeface="Arial Narrow" pitchFamily="48" charset="0"/>
              </a:rPr>
              <a:t>same variable</a:t>
            </a:r>
            <a:r>
              <a:rPr lang="en-US" sz="2000" i="1">
                <a:latin typeface="Arial Narrow" pitchFamily="48" charset="0"/>
              </a:rPr>
              <a:t>, and </a:t>
            </a:r>
            <a:r>
              <a:rPr lang="en-US" sz="2800" i="1">
                <a:solidFill>
                  <a:schemeClr val="accent2"/>
                </a:solidFill>
                <a:latin typeface="Arial Narrow" pitchFamily="48" charset="0"/>
              </a:rPr>
              <a:t>p writes first.</a:t>
            </a:r>
            <a:endParaRPr lang="en-US" sz="2000" i="1">
              <a:solidFill>
                <a:schemeClr val="accent2"/>
              </a:solidFill>
              <a:latin typeface="Arial Narrow" pitchFamily="48" charset="0"/>
            </a:endParaRPr>
          </a:p>
          <a:p>
            <a:endParaRPr lang="en-US" sz="2000">
              <a:latin typeface="Arial Narrow" pitchFamily="48" charset="0"/>
            </a:endParaRPr>
          </a:p>
          <a:p>
            <a:pPr>
              <a:buFontTx/>
              <a:buChar char="•"/>
            </a:pPr>
            <a:r>
              <a:rPr lang="en-US" sz="2000" b="0">
                <a:latin typeface="Arial Narrow" pitchFamily="48" charset="0"/>
              </a:rPr>
              <a:t> From T, let e1 be a computation that </a:t>
            </a:r>
            <a:r>
              <a:rPr lang="en-US" sz="2000" i="1">
                <a:solidFill>
                  <a:schemeClr val="accent2"/>
                </a:solidFill>
                <a:latin typeface="Arial Narrow" pitchFamily="48" charset="0"/>
              </a:rPr>
              <a:t>excludes any step</a:t>
            </a:r>
            <a:r>
              <a:rPr lang="en-US" sz="2000" b="0">
                <a:latin typeface="Arial Narrow" pitchFamily="48" charset="0"/>
              </a:rPr>
              <a:t> by p.</a:t>
            </a:r>
          </a:p>
          <a:p>
            <a:pPr>
              <a:buFontTx/>
              <a:buChar char="•"/>
            </a:pPr>
            <a:r>
              <a:rPr lang="en-US" sz="2000" b="0">
                <a:latin typeface="Arial Narrow" pitchFamily="48" charset="0"/>
              </a:rPr>
              <a:t> Let p crash after writing.Then e1 is a valid computation from T0 too.</a:t>
            </a:r>
          </a:p>
          <a:p>
            <a:endParaRPr lang="en-US" sz="2000" b="0">
              <a:latin typeface="Arial Narrow" pitchFamily="48" charset="0"/>
            </a:endParaRPr>
          </a:p>
          <a:p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To all non-faulty processes, these two computations are identical, </a:t>
            </a:r>
          </a:p>
          <a:p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but the outcomes are different!</a:t>
            </a:r>
          </a:p>
        </p:txBody>
      </p:sp>
      <p:sp>
        <p:nvSpPr>
          <p:cNvPr id="265237" name="Rectangle 21"/>
          <p:cNvSpPr>
            <a:spLocks noChangeArrowheads="1"/>
          </p:cNvSpPr>
          <p:nvPr/>
        </p:nvSpPr>
        <p:spPr bwMode="auto">
          <a:xfrm>
            <a:off x="838200" y="1219200"/>
            <a:ext cx="119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48" charset="0"/>
              </a:rPr>
              <a:t>Case 2. 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5238" name="Text Box 22"/>
          <p:cNvSpPr txBox="1">
            <a:spLocks noChangeArrowheads="1"/>
          </p:cNvSpPr>
          <p:nvPr/>
        </p:nvSpPr>
        <p:spPr bwMode="auto">
          <a:xfrm>
            <a:off x="2971800" y="12192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1-valent</a:t>
            </a:r>
          </a:p>
        </p:txBody>
      </p:sp>
      <p:sp>
        <p:nvSpPr>
          <p:cNvPr id="265239" name="Text Box 23"/>
          <p:cNvSpPr txBox="1">
            <a:spLocks noChangeArrowheads="1"/>
          </p:cNvSpPr>
          <p:nvPr/>
        </p:nvSpPr>
        <p:spPr bwMode="auto">
          <a:xfrm>
            <a:off x="3063875" y="338772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0-valent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Proof (continued)</a:t>
            </a:r>
            <a:endParaRPr lang="en-US"/>
          </a:p>
        </p:txBody>
      </p:sp>
      <p:sp>
        <p:nvSpPr>
          <p:cNvPr id="266243" name="Oval 3"/>
          <p:cNvSpPr>
            <a:spLocks noChangeArrowheads="1"/>
          </p:cNvSpPr>
          <p:nvPr/>
        </p:nvSpPr>
        <p:spPr bwMode="auto">
          <a:xfrm>
            <a:off x="1905000" y="2743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</a:t>
            </a:r>
          </a:p>
        </p:txBody>
      </p:sp>
      <p:sp>
        <p:nvSpPr>
          <p:cNvPr id="266244" name="Oval 4"/>
          <p:cNvSpPr>
            <a:spLocks noChangeArrowheads="1"/>
          </p:cNvSpPr>
          <p:nvPr/>
        </p:nvSpPr>
        <p:spPr bwMode="auto">
          <a:xfrm>
            <a:off x="34290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T0</a:t>
            </a:r>
          </a:p>
        </p:txBody>
      </p:sp>
      <p:sp>
        <p:nvSpPr>
          <p:cNvPr id="266245" name="Oval 5"/>
          <p:cNvSpPr>
            <a:spLocks noChangeArrowheads="1"/>
          </p:cNvSpPr>
          <p:nvPr/>
        </p:nvSpPr>
        <p:spPr bwMode="auto">
          <a:xfrm>
            <a:off x="3352800" y="1981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T1</a:t>
            </a:r>
          </a:p>
        </p:txBody>
      </p:sp>
      <p:sp>
        <p:nvSpPr>
          <p:cNvPr id="266246" name="Line 6"/>
          <p:cNvSpPr>
            <a:spLocks noChangeShapeType="1"/>
          </p:cNvSpPr>
          <p:nvPr/>
        </p:nvSpPr>
        <p:spPr bwMode="auto">
          <a:xfrm flipV="1">
            <a:off x="2286000" y="2209800"/>
            <a:ext cx="1066800" cy="609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47" name="Line 7"/>
          <p:cNvSpPr>
            <a:spLocks noChangeShapeType="1"/>
          </p:cNvSpPr>
          <p:nvPr/>
        </p:nvSpPr>
        <p:spPr bwMode="auto">
          <a:xfrm>
            <a:off x="2286000" y="2971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48" name="Oval 8"/>
          <p:cNvSpPr>
            <a:spLocks noChangeArrowheads="1"/>
          </p:cNvSpPr>
          <p:nvPr/>
        </p:nvSpPr>
        <p:spPr bwMode="auto">
          <a:xfrm>
            <a:off x="63246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49" name="Oval 9"/>
          <p:cNvSpPr>
            <a:spLocks noChangeArrowheads="1"/>
          </p:cNvSpPr>
          <p:nvPr/>
        </p:nvSpPr>
        <p:spPr bwMode="auto">
          <a:xfrm>
            <a:off x="4800600" y="2667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Z</a:t>
            </a:r>
          </a:p>
        </p:txBody>
      </p:sp>
      <p:sp>
        <p:nvSpPr>
          <p:cNvPr id="266250" name="Line 10"/>
          <p:cNvSpPr>
            <a:spLocks noChangeShapeType="1"/>
          </p:cNvSpPr>
          <p:nvPr/>
        </p:nvSpPr>
        <p:spPr bwMode="auto">
          <a:xfrm>
            <a:off x="3733800" y="2133600"/>
            <a:ext cx="1066800" cy="609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51" name="Line 11"/>
          <p:cNvSpPr>
            <a:spLocks noChangeShapeType="1"/>
          </p:cNvSpPr>
          <p:nvPr/>
        </p:nvSpPr>
        <p:spPr bwMode="auto">
          <a:xfrm>
            <a:off x="5181600" y="28956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52" name="Text Box 12"/>
          <p:cNvSpPr txBox="1">
            <a:spLocks noChangeArrowheads="1"/>
          </p:cNvSpPr>
          <p:nvPr/>
        </p:nvSpPr>
        <p:spPr bwMode="auto">
          <a:xfrm>
            <a:off x="6781800" y="1828800"/>
            <a:ext cx="166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Decision =1</a:t>
            </a:r>
          </a:p>
        </p:txBody>
      </p:sp>
      <p:sp>
        <p:nvSpPr>
          <p:cNvPr id="266253" name="Text Box 13"/>
          <p:cNvSpPr txBox="1">
            <a:spLocks noChangeArrowheads="1"/>
          </p:cNvSpPr>
          <p:nvPr/>
        </p:nvSpPr>
        <p:spPr bwMode="auto">
          <a:xfrm>
            <a:off x="6842125" y="3241675"/>
            <a:ext cx="174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Decision = 0</a:t>
            </a:r>
          </a:p>
        </p:txBody>
      </p:sp>
      <p:sp>
        <p:nvSpPr>
          <p:cNvPr id="266254" name="Line 14"/>
          <p:cNvSpPr>
            <a:spLocks noChangeShapeType="1"/>
          </p:cNvSpPr>
          <p:nvPr/>
        </p:nvSpPr>
        <p:spPr bwMode="auto">
          <a:xfrm>
            <a:off x="12954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55" name="Text Box 15"/>
          <p:cNvSpPr txBox="1">
            <a:spLocks noChangeArrowheads="1"/>
          </p:cNvSpPr>
          <p:nvPr/>
        </p:nvSpPr>
        <p:spPr bwMode="auto">
          <a:xfrm>
            <a:off x="2209800" y="3276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p writes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6256" name="Text Box 16"/>
          <p:cNvSpPr txBox="1">
            <a:spLocks noChangeArrowheads="1"/>
          </p:cNvSpPr>
          <p:nvPr/>
        </p:nvSpPr>
        <p:spPr bwMode="auto">
          <a:xfrm>
            <a:off x="2133600" y="2133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q writes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6257" name="Line 17"/>
          <p:cNvSpPr>
            <a:spLocks noChangeShapeType="1"/>
          </p:cNvSpPr>
          <p:nvPr/>
        </p:nvSpPr>
        <p:spPr bwMode="auto">
          <a:xfrm flipV="1">
            <a:off x="3810000" y="2971800"/>
            <a:ext cx="990600" cy="4572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58" name="Rectangle 18"/>
          <p:cNvSpPr>
            <a:spLocks noChangeArrowheads="1"/>
          </p:cNvSpPr>
          <p:nvPr/>
        </p:nvSpPr>
        <p:spPr bwMode="auto">
          <a:xfrm>
            <a:off x="1295400" y="4195763"/>
            <a:ext cx="70485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i="1">
                <a:latin typeface="Arial Narrow" pitchFamily="48" charset="0"/>
              </a:rPr>
              <a:t>Let both p and q write</a:t>
            </a:r>
            <a:r>
              <a:rPr lang="en-US" sz="1800" i="1">
                <a:latin typeface="Arial Narrow" pitchFamily="48" charset="0"/>
              </a:rPr>
              <a:t>, </a:t>
            </a:r>
            <a:r>
              <a:rPr lang="en-US" sz="2800" i="1">
                <a:latin typeface="Arial Narrow" pitchFamily="48" charset="0"/>
              </a:rPr>
              <a:t>but  on </a:t>
            </a:r>
            <a:r>
              <a:rPr lang="en-US" sz="2800" i="1">
                <a:solidFill>
                  <a:srgbClr val="C70F05"/>
                </a:solidFill>
                <a:latin typeface="Arial Narrow" pitchFamily="48" charset="0"/>
              </a:rPr>
              <a:t>different variables</a:t>
            </a:r>
            <a:r>
              <a:rPr lang="en-US" sz="1800" i="1">
                <a:latin typeface="Arial Narrow" pitchFamily="4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i="1">
                <a:latin typeface="Arial Narrow" pitchFamily="48" charset="0"/>
              </a:rPr>
              <a:t>Then regardless of the order of these writes, both computations lead </a:t>
            </a:r>
          </a:p>
          <a:p>
            <a:pPr>
              <a:lnSpc>
                <a:spcPct val="150000"/>
              </a:lnSpc>
            </a:pPr>
            <a:r>
              <a:rPr lang="en-US" sz="2000" i="1">
                <a:latin typeface="Arial Narrow" pitchFamily="48" charset="0"/>
              </a:rPr>
              <a:t>to the same </a:t>
            </a:r>
            <a:r>
              <a:rPr lang="en-US" sz="2000" i="1">
                <a:solidFill>
                  <a:schemeClr val="accent2"/>
                </a:solidFill>
                <a:latin typeface="Arial Narrow" pitchFamily="48" charset="0"/>
              </a:rPr>
              <a:t>intermediate global state Z, which must be univalent</a:t>
            </a:r>
            <a:r>
              <a:rPr lang="en-US" sz="2000" i="1">
                <a:latin typeface="Arial Narrow" pitchFamily="48" charset="0"/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en-US" sz="2000" i="1">
                <a:latin typeface="Arial Narrow" pitchFamily="48" charset="0"/>
              </a:rPr>
              <a:t>Is Z 1-valent or 0-valent? Both are absurd</a:t>
            </a:r>
          </a:p>
          <a:p>
            <a:endParaRPr lang="en-US" sz="2000">
              <a:latin typeface="Arial Narrow" pitchFamily="48" charset="0"/>
            </a:endParaRPr>
          </a:p>
        </p:txBody>
      </p:sp>
      <p:sp>
        <p:nvSpPr>
          <p:cNvPr id="266259" name="Rectangle 19"/>
          <p:cNvSpPr>
            <a:spLocks noChangeArrowheads="1"/>
          </p:cNvSpPr>
          <p:nvPr/>
        </p:nvSpPr>
        <p:spPr bwMode="auto">
          <a:xfrm>
            <a:off x="1003300" y="1395413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48" charset="0"/>
              </a:rPr>
              <a:t>Case 3</a:t>
            </a:r>
          </a:p>
        </p:txBody>
      </p:sp>
      <p:sp>
        <p:nvSpPr>
          <p:cNvPr id="266260" name="Line 20"/>
          <p:cNvSpPr>
            <a:spLocks noChangeShapeType="1"/>
          </p:cNvSpPr>
          <p:nvPr/>
        </p:nvSpPr>
        <p:spPr bwMode="auto">
          <a:xfrm flipV="1">
            <a:off x="5181600" y="2286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61" name="Oval 21"/>
          <p:cNvSpPr>
            <a:spLocks noChangeArrowheads="1"/>
          </p:cNvSpPr>
          <p:nvPr/>
        </p:nvSpPr>
        <p:spPr bwMode="auto">
          <a:xfrm>
            <a:off x="6324600" y="1981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62" name="Text Box 22"/>
          <p:cNvSpPr txBox="1">
            <a:spLocks noChangeArrowheads="1"/>
          </p:cNvSpPr>
          <p:nvPr/>
        </p:nvSpPr>
        <p:spPr bwMode="auto">
          <a:xfrm>
            <a:off x="3048000" y="37338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0-valent</a:t>
            </a:r>
          </a:p>
        </p:txBody>
      </p:sp>
      <p:sp>
        <p:nvSpPr>
          <p:cNvPr id="266263" name="Text Box 23"/>
          <p:cNvSpPr txBox="1">
            <a:spLocks noChangeArrowheads="1"/>
          </p:cNvSpPr>
          <p:nvPr/>
        </p:nvSpPr>
        <p:spPr bwMode="auto">
          <a:xfrm>
            <a:off x="2971800" y="14478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1-valent</a:t>
            </a:r>
          </a:p>
        </p:txBody>
      </p:sp>
      <p:sp>
        <p:nvSpPr>
          <p:cNvPr id="266264" name="Text Box 24"/>
          <p:cNvSpPr txBox="1">
            <a:spLocks noChangeArrowheads="1"/>
          </p:cNvSpPr>
          <p:nvPr/>
        </p:nvSpPr>
        <p:spPr bwMode="auto">
          <a:xfrm>
            <a:off x="4267200" y="2133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p writes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66265" name="Text Box 25"/>
          <p:cNvSpPr txBox="1">
            <a:spLocks noChangeArrowheads="1"/>
          </p:cNvSpPr>
          <p:nvPr/>
        </p:nvSpPr>
        <p:spPr bwMode="auto">
          <a:xfrm>
            <a:off x="4191000" y="3124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q writes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Proof (continued)</a:t>
            </a:r>
            <a:endParaRPr lang="en-US"/>
          </a:p>
        </p:txBody>
      </p:sp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762000" y="1828800"/>
            <a:ext cx="7851775" cy="359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>
                <a:latin typeface="Arial Narrow" pitchFamily="48" charset="0"/>
              </a:rPr>
              <a:t>Similar arguments can be made for communication using</a:t>
            </a:r>
          </a:p>
          <a:p>
            <a:r>
              <a:rPr lang="en-US" sz="2800" b="0">
                <a:latin typeface="Arial Narrow" pitchFamily="48" charset="0"/>
              </a:rPr>
              <a:t>the message passing model too (See Lynch’s book). These</a:t>
            </a:r>
          </a:p>
          <a:p>
            <a:r>
              <a:rPr lang="en-US" sz="2800" b="0">
                <a:latin typeface="Arial Narrow" pitchFamily="48" charset="0"/>
              </a:rPr>
              <a:t>lead to the fact that p, q cannot be distinct processes, and </a:t>
            </a:r>
          </a:p>
          <a:p>
            <a:r>
              <a:rPr lang="en-US" sz="2800" b="0">
                <a:latin typeface="Arial Narrow" pitchFamily="48" charset="0"/>
              </a:rPr>
              <a:t>p = q. Call p the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decider</a:t>
            </a:r>
            <a:r>
              <a:rPr lang="en-US" sz="2800" b="0">
                <a:latin typeface="Arial Narrow" pitchFamily="48" charset="0"/>
              </a:rPr>
              <a:t> process.</a:t>
            </a:r>
          </a:p>
          <a:p>
            <a:endParaRPr lang="en-US" sz="2800" b="0">
              <a:latin typeface="Arial Narrow" pitchFamily="4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sz="2800" b="0">
                <a:latin typeface="Arial Narrow" pitchFamily="48" charset="0"/>
              </a:rPr>
              <a:t>What if p crashes in state T? No consensus is reached!</a:t>
            </a:r>
          </a:p>
          <a:p>
            <a:endParaRPr lang="en-US" sz="3200" b="0">
              <a:latin typeface="Arial Narrow" pitchFamily="48" charset="0"/>
            </a:endParaRPr>
          </a:p>
          <a:p>
            <a:endParaRPr lang="en-US" b="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Conclusion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2800">
                <a:latin typeface="Arial Narrow" pitchFamily="48" charset="0"/>
              </a:rPr>
              <a:t>In a purely asynchronous system, there is no solution to the consensus problem if a single process crashes..</a:t>
            </a:r>
          </a:p>
          <a:p>
            <a:endParaRPr lang="en-US" sz="2800">
              <a:latin typeface="Arial Narrow" pitchFamily="48" charset="0"/>
            </a:endParaRPr>
          </a:p>
          <a:p>
            <a:r>
              <a:rPr lang="en-US" sz="2800">
                <a:latin typeface="Arial Narrow" pitchFamily="48" charset="0"/>
              </a:rPr>
              <a:t>Note that this is true for</a:t>
            </a: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 deterministic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	algorithms only. Solutions do exist </a:t>
            </a:r>
            <a:r>
              <a:rPr lang="en-US" sz="2800">
                <a:latin typeface="Arial Narrow" pitchFamily="48" charset="0"/>
              </a:rPr>
              <a:t>for the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consensus problem using </a:t>
            </a:r>
            <a:r>
              <a:rPr lang="en-US" sz="2800" b="1">
                <a:solidFill>
                  <a:schemeClr val="accent2"/>
                </a:solidFill>
                <a:latin typeface="Arial Narrow" pitchFamily="48" charset="0"/>
              </a:rPr>
              <a:t>randomized algorithm</a:t>
            </a:r>
            <a:r>
              <a:rPr lang="en-US" sz="2800">
                <a:latin typeface="Arial Narrow" pitchFamily="48" charset="0"/>
              </a:rPr>
              <a:t>,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or using the </a:t>
            </a: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synchronous model.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/>
              <a:t>Byzantine Generals Problem</a:t>
            </a:r>
            <a:endParaRPr lang="en-US"/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6792913" cy="30480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	</a:t>
            </a:r>
            <a:r>
              <a:rPr lang="en-US" sz="2800">
                <a:latin typeface="Arial Narrow" pitchFamily="48" charset="0"/>
              </a:rPr>
              <a:t>Describes and solves the consensus problem on the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synchronous model of communication</a:t>
            </a:r>
            <a:r>
              <a:rPr lang="en-US" sz="2800">
                <a:latin typeface="Arial Narrow" pitchFamily="48" charset="0"/>
              </a:rPr>
              <a:t>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2800">
                <a:latin typeface="Arial Narrow" pitchFamily="48" charset="0"/>
              </a:rPr>
              <a:t>Processor speeds have lower bounds and communication delays have upper bounds.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2800">
                <a:latin typeface="Arial Narrow" pitchFamily="48" charset="0"/>
              </a:rPr>
              <a:t>The network is </a:t>
            </a:r>
            <a:r>
              <a:rPr lang="en-US" sz="2800" i="1">
                <a:solidFill>
                  <a:schemeClr val="accent2"/>
                </a:solidFill>
                <a:latin typeface="Arial Narrow" pitchFamily="48" charset="0"/>
              </a:rPr>
              <a:t>completely connected</a:t>
            </a:r>
            <a:endParaRPr lang="en-US" sz="28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en-US" sz="2800">
                <a:latin typeface="Arial Narrow" pitchFamily="48" charset="0"/>
              </a:rPr>
              <a:t>Processes undergo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byzantine failures</a:t>
            </a:r>
            <a:r>
              <a:rPr lang="en-US" sz="2800">
                <a:latin typeface="Arial Narrow" pitchFamily="48" charset="0"/>
              </a:rPr>
              <a:t>, the worst possible kind of failure</a:t>
            </a:r>
            <a:endParaRPr lang="en-US" sz="2800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Byzantine Generals Problem</a:t>
            </a: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>
                <a:latin typeface="Arial Narrow" pitchFamily="48" charset="0"/>
              </a:rPr>
              <a:t>n</a:t>
            </a:r>
            <a:r>
              <a:rPr lang="en-US" sz="2400">
                <a:latin typeface="Arial Narrow" pitchFamily="48" charset="0"/>
              </a:rPr>
              <a:t> generals </a:t>
            </a:r>
            <a:r>
              <a:rPr lang="en-US" sz="2400" b="1">
                <a:latin typeface="Arial Narrow" pitchFamily="48" charset="0"/>
              </a:rPr>
              <a:t>{0, 1, 2, ..., n-1} </a:t>
            </a:r>
            <a:r>
              <a:rPr lang="en-US" sz="2400">
                <a:latin typeface="Arial Narrow" pitchFamily="48" charset="0"/>
              </a:rPr>
              <a:t>decide about whether to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"attack"</a:t>
            </a:r>
            <a:r>
              <a:rPr lang="en-US" sz="2400">
                <a:latin typeface="Arial Narrow" pitchFamily="48" charset="0"/>
              </a:rPr>
              <a:t> or to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"retreat"</a:t>
            </a:r>
            <a:r>
              <a:rPr lang="en-US" sz="2400">
                <a:latin typeface="Arial Narrow" pitchFamily="48" charset="0"/>
              </a:rPr>
              <a:t> during a particular phase of a war. The goal is to </a:t>
            </a:r>
            <a:r>
              <a:rPr lang="en-US" b="1">
                <a:solidFill>
                  <a:schemeClr val="accent2"/>
                </a:solidFill>
                <a:latin typeface="Arial Narrow" pitchFamily="48" charset="0"/>
              </a:rPr>
              <a:t>agree upon the same plan of action</a:t>
            </a:r>
            <a:r>
              <a:rPr lang="en-US" sz="2400">
                <a:latin typeface="Arial Narrow" pitchFamily="48" charset="0"/>
              </a:rPr>
              <a:t>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n-US" sz="2400">
                <a:latin typeface="Arial Narrow" pitchFamily="48" charset="0"/>
              </a:rPr>
              <a:t>Some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generals may be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"traitors"</a:t>
            </a:r>
            <a:r>
              <a:rPr lang="en-US" sz="2400">
                <a:latin typeface="Arial Narrow" pitchFamily="48" charset="0"/>
              </a:rPr>
              <a:t> and therefore send either no input, or send conflicting inputs to prevent the </a:t>
            </a:r>
            <a:r>
              <a:rPr lang="en-US" b="1">
                <a:solidFill>
                  <a:schemeClr val="accent2"/>
                </a:solidFill>
                <a:latin typeface="Arial Narrow" pitchFamily="48" charset="0"/>
              </a:rPr>
              <a:t>"loyal" generals from reaching an agreement. </a:t>
            </a:r>
          </a:p>
          <a:p>
            <a:pPr algn="just">
              <a:lnSpc>
                <a:spcPct val="90000"/>
              </a:lnSpc>
            </a:pP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>
                <a:latin typeface="Arial Narrow" pitchFamily="48" charset="0"/>
              </a:rPr>
              <a:t>Devise a strategy, by which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every loyal general eventually agrees upon the same plan, regardless of the action of the traitors.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Byzantine Generals</a:t>
            </a:r>
            <a:endParaRPr lang="en-US"/>
          </a:p>
        </p:txBody>
      </p:sp>
      <p:sp>
        <p:nvSpPr>
          <p:cNvPr id="271363" name="Oval 3"/>
          <p:cNvSpPr>
            <a:spLocks noChangeArrowheads="1"/>
          </p:cNvSpPr>
          <p:nvPr/>
        </p:nvSpPr>
        <p:spPr bwMode="auto">
          <a:xfrm>
            <a:off x="2133600" y="19050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271364" name="Oval 4"/>
          <p:cNvSpPr>
            <a:spLocks noChangeArrowheads="1"/>
          </p:cNvSpPr>
          <p:nvPr/>
        </p:nvSpPr>
        <p:spPr bwMode="auto">
          <a:xfrm>
            <a:off x="5029200" y="4419600"/>
            <a:ext cx="457200" cy="457200"/>
          </a:xfrm>
          <a:prstGeom prst="ellipse">
            <a:avLst/>
          </a:prstGeom>
          <a:solidFill>
            <a:srgbClr val="51FF91"/>
          </a:solidFill>
          <a:ln w="7620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271365" name="Oval 5"/>
          <p:cNvSpPr>
            <a:spLocks noChangeArrowheads="1"/>
          </p:cNvSpPr>
          <p:nvPr/>
        </p:nvSpPr>
        <p:spPr bwMode="auto">
          <a:xfrm>
            <a:off x="2133600" y="44196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271366" name="Oval 6"/>
          <p:cNvSpPr>
            <a:spLocks noChangeArrowheads="1"/>
          </p:cNvSpPr>
          <p:nvPr/>
        </p:nvSpPr>
        <p:spPr bwMode="auto">
          <a:xfrm>
            <a:off x="5029200" y="1905000"/>
            <a:ext cx="457200" cy="457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271367" name="Line 7"/>
          <p:cNvSpPr>
            <a:spLocks noChangeShapeType="1"/>
          </p:cNvSpPr>
          <p:nvPr/>
        </p:nvSpPr>
        <p:spPr bwMode="auto">
          <a:xfrm>
            <a:off x="2590800" y="2133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5257800" y="2362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2362200" y="2362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70" name="Line 10"/>
          <p:cNvSpPr>
            <a:spLocks noChangeShapeType="1"/>
          </p:cNvSpPr>
          <p:nvPr/>
        </p:nvSpPr>
        <p:spPr bwMode="auto">
          <a:xfrm>
            <a:off x="2590800" y="4648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71" name="Line 11"/>
          <p:cNvSpPr>
            <a:spLocks noChangeShapeType="1"/>
          </p:cNvSpPr>
          <p:nvPr/>
        </p:nvSpPr>
        <p:spPr bwMode="auto">
          <a:xfrm flipH="1">
            <a:off x="2514600" y="2286000"/>
            <a:ext cx="25146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2514600" y="2286000"/>
            <a:ext cx="25908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73" name="Text Box 13"/>
          <p:cNvSpPr txBox="1">
            <a:spLocks noChangeArrowheads="1"/>
          </p:cNvSpPr>
          <p:nvPr/>
        </p:nvSpPr>
        <p:spPr bwMode="auto">
          <a:xfrm>
            <a:off x="4495800" y="144780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Attack = 1</a:t>
            </a:r>
          </a:p>
        </p:txBody>
      </p:sp>
      <p:sp>
        <p:nvSpPr>
          <p:cNvPr id="271374" name="Text Box 14"/>
          <p:cNvSpPr txBox="1">
            <a:spLocks noChangeArrowheads="1"/>
          </p:cNvSpPr>
          <p:nvPr/>
        </p:nvSpPr>
        <p:spPr bwMode="auto">
          <a:xfrm>
            <a:off x="1600200" y="1447800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Attack=1</a:t>
            </a:r>
          </a:p>
        </p:txBody>
      </p:sp>
      <p:sp>
        <p:nvSpPr>
          <p:cNvPr id="271375" name="Text Box 15"/>
          <p:cNvSpPr txBox="1">
            <a:spLocks noChangeArrowheads="1"/>
          </p:cNvSpPr>
          <p:nvPr/>
        </p:nvSpPr>
        <p:spPr bwMode="auto">
          <a:xfrm>
            <a:off x="1676400" y="4876800"/>
            <a:ext cx="154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Retreat = 0</a:t>
            </a:r>
          </a:p>
        </p:txBody>
      </p: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4648200" y="4876800"/>
            <a:ext cx="154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Retreat = 0</a:t>
            </a: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5775325" y="4210050"/>
            <a:ext cx="1593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{1, 1, 0, </a:t>
            </a:r>
            <a:r>
              <a:rPr lang="en-US" sz="3200">
                <a:solidFill>
                  <a:srgbClr val="C70F05"/>
                </a:solidFill>
                <a:latin typeface="Times New Roman" pitchFamily="48" charset="0"/>
              </a:rPr>
              <a:t>0</a:t>
            </a:r>
            <a:r>
              <a:rPr lang="en-US" b="0">
                <a:latin typeface="Times New Roman" pitchFamily="48" charset="0"/>
              </a:rPr>
              <a:t>}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533400" y="1882775"/>
            <a:ext cx="1593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{1, 1, 0, </a:t>
            </a:r>
            <a:r>
              <a:rPr lang="en-US" sz="3200">
                <a:solidFill>
                  <a:srgbClr val="C70F05"/>
                </a:solidFill>
                <a:latin typeface="Times New Roman" pitchFamily="48" charset="0"/>
              </a:rPr>
              <a:t>0</a:t>
            </a:r>
            <a:r>
              <a:rPr lang="en-US" b="0">
                <a:latin typeface="Times New Roman" pitchFamily="48" charset="0"/>
              </a:rPr>
              <a:t>}</a:t>
            </a:r>
          </a:p>
        </p:txBody>
      </p:sp>
      <p:sp>
        <p:nvSpPr>
          <p:cNvPr id="271379" name="Rectangle 19"/>
          <p:cNvSpPr>
            <a:spLocks noChangeArrowheads="1"/>
          </p:cNvSpPr>
          <p:nvPr/>
        </p:nvSpPr>
        <p:spPr bwMode="auto">
          <a:xfrm>
            <a:off x="838200" y="5638800"/>
            <a:ext cx="7470775" cy="822325"/>
          </a:xfrm>
          <a:prstGeom prst="rect">
            <a:avLst/>
          </a:prstGeom>
          <a:solidFill>
            <a:srgbClr val="FFFD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Every general will broadcast his judgment to everyone else.</a:t>
            </a:r>
          </a:p>
          <a:p>
            <a:r>
              <a:rPr lang="en-US" b="0">
                <a:latin typeface="Times New Roman" pitchFamily="48" charset="0"/>
              </a:rPr>
              <a:t>These are inputs to the consensus protocol.</a:t>
            </a:r>
          </a:p>
        </p:txBody>
      </p:sp>
      <p:sp>
        <p:nvSpPr>
          <p:cNvPr id="271380" name="Rectangle 20"/>
          <p:cNvSpPr>
            <a:spLocks noChangeArrowheads="1"/>
          </p:cNvSpPr>
          <p:nvPr/>
        </p:nvSpPr>
        <p:spPr bwMode="auto">
          <a:xfrm>
            <a:off x="5597525" y="1803400"/>
            <a:ext cx="1593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{1, 1, 0, </a:t>
            </a:r>
            <a:r>
              <a:rPr lang="en-US" sz="3200">
                <a:solidFill>
                  <a:srgbClr val="C70F05"/>
                </a:solidFill>
                <a:latin typeface="Times New Roman" pitchFamily="48" charset="0"/>
              </a:rPr>
              <a:t>1</a:t>
            </a:r>
            <a:r>
              <a:rPr lang="en-US" b="0">
                <a:latin typeface="Times New Roman" pitchFamily="48" charset="0"/>
              </a:rPr>
              <a:t>}</a:t>
            </a:r>
          </a:p>
        </p:txBody>
      </p:sp>
      <p:sp>
        <p:nvSpPr>
          <p:cNvPr id="271381" name="Rectangle 21"/>
          <p:cNvSpPr>
            <a:spLocks noChangeArrowheads="1"/>
          </p:cNvSpPr>
          <p:nvPr/>
        </p:nvSpPr>
        <p:spPr bwMode="auto">
          <a:xfrm>
            <a:off x="609600" y="4244975"/>
            <a:ext cx="1593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{1, 1, 0, </a:t>
            </a:r>
            <a:r>
              <a:rPr lang="en-US" sz="3200">
                <a:solidFill>
                  <a:srgbClr val="C70F05"/>
                </a:solidFill>
                <a:latin typeface="Times New Roman" pitchFamily="48" charset="0"/>
              </a:rPr>
              <a:t>0</a:t>
            </a:r>
            <a:r>
              <a:rPr lang="en-US" b="0">
                <a:latin typeface="Times New Roman" pitchFamily="48" charset="0"/>
              </a:rPr>
              <a:t>}</a:t>
            </a:r>
          </a:p>
        </p:txBody>
      </p:sp>
      <p:sp>
        <p:nvSpPr>
          <p:cNvPr id="271382" name="AutoShape 22"/>
          <p:cNvSpPr>
            <a:spLocks noChangeArrowheads="1"/>
          </p:cNvSpPr>
          <p:nvPr/>
        </p:nvSpPr>
        <p:spPr bwMode="auto">
          <a:xfrm>
            <a:off x="5791200" y="3124200"/>
            <a:ext cx="762000" cy="609600"/>
          </a:xfrm>
          <a:prstGeom prst="wedgeRoundRectCallout">
            <a:avLst>
              <a:gd name="adj1" fmla="val -99167"/>
              <a:gd name="adj2" fmla="val 172134"/>
              <a:gd name="adj3" fmla="val 16667"/>
            </a:avLst>
          </a:prstGeom>
          <a:solidFill>
            <a:srgbClr val="FFF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Times New Roman" pitchFamily="48" charset="0"/>
            </a:endParaRPr>
          </a:p>
        </p:txBody>
      </p:sp>
      <p:sp>
        <p:nvSpPr>
          <p:cNvPr id="271383" name="Text Box 23"/>
          <p:cNvSpPr txBox="1">
            <a:spLocks noChangeArrowheads="1"/>
          </p:cNvSpPr>
          <p:nvPr/>
        </p:nvSpPr>
        <p:spPr bwMode="auto">
          <a:xfrm>
            <a:off x="5791200" y="3200400"/>
            <a:ext cx="822325" cy="457200"/>
          </a:xfrm>
          <a:prstGeom prst="rect">
            <a:avLst/>
          </a:prstGeom>
          <a:solidFill>
            <a:srgbClr val="FFFD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traitor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71384" name="Text Box 24"/>
          <p:cNvSpPr txBox="1">
            <a:spLocks noChangeArrowheads="1"/>
          </p:cNvSpPr>
          <p:nvPr/>
        </p:nvSpPr>
        <p:spPr bwMode="auto">
          <a:xfrm>
            <a:off x="6858000" y="2514600"/>
            <a:ext cx="1981200" cy="1006475"/>
          </a:xfrm>
          <a:prstGeom prst="rect">
            <a:avLst/>
          </a:prstGeom>
          <a:solidFill>
            <a:srgbClr val="B84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 Narrow" pitchFamily="48" charset="0"/>
              </a:rPr>
              <a:t>The traitor</a:t>
            </a:r>
          </a:p>
          <a:p>
            <a:r>
              <a:rPr lang="en-US" sz="2000">
                <a:latin typeface="Arial Narrow" pitchFamily="48" charset="0"/>
              </a:rPr>
              <a:t>may send out conflicting inputs</a:t>
            </a:r>
            <a:endParaRPr lang="en-US" sz="2000" b="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/>
              <a:t>Distributed Consensus</a:t>
            </a:r>
            <a:endParaRPr lang="en-US"/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05800" cy="2971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Reaching agreement is a fundamental problem in distributed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computing. </a:t>
            </a: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Some examples are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b="1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 i="1">
                <a:solidFill>
                  <a:schemeClr val="accent2"/>
                </a:solidFill>
              </a:rPr>
              <a:t>Leader election / Mutual Exclusion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 i="1">
                <a:solidFill>
                  <a:schemeClr val="accent2"/>
                </a:solidFill>
              </a:rPr>
              <a:t>Commit or Abort in distributed transactions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R</a:t>
            </a:r>
            <a:r>
              <a:rPr lang="en-US" sz="2000" b="1" i="1">
                <a:solidFill>
                  <a:schemeClr val="accent2"/>
                </a:solidFill>
              </a:rPr>
              <a:t>eaching agreement about which process has failed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 i="1">
                <a:solidFill>
                  <a:schemeClr val="accent2"/>
                </a:solidFill>
              </a:rPr>
              <a:t>Clock phase synchronization</a:t>
            </a:r>
            <a:endParaRPr lang="en-US" sz="2000" i="1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b="1" i="1">
                <a:solidFill>
                  <a:schemeClr val="accent2"/>
                </a:solidFill>
              </a:rPr>
              <a:t>Air traffic control system: all aircrafts must have the same view</a:t>
            </a:r>
            <a:endParaRPr lang="en-US" sz="2000"/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457200" y="4800600"/>
            <a:ext cx="834072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b="0">
                <a:latin typeface="Arial Narrow" pitchFamily="48" charset="0"/>
              </a:rPr>
              <a:t>If there is no failure, then reaching consensus is trivial. All-to-all broadcast</a:t>
            </a:r>
          </a:p>
          <a:p>
            <a:pPr eaLnBrk="1" hangingPunct="1">
              <a:spcBef>
                <a:spcPct val="20000"/>
              </a:spcBef>
            </a:pPr>
            <a:r>
              <a:rPr lang="en-US" b="0">
                <a:latin typeface="Arial Narrow" pitchFamily="48" charset="0"/>
              </a:rPr>
              <a:t>Followed by a applying a choice function … Consensus in presence of </a:t>
            </a:r>
          </a:p>
          <a:p>
            <a:pPr eaLnBrk="1" hangingPunct="1">
              <a:spcBef>
                <a:spcPct val="20000"/>
              </a:spcBef>
            </a:pPr>
            <a:r>
              <a:rPr lang="en-US" b="0">
                <a:latin typeface="Arial Narrow" pitchFamily="48" charset="0"/>
              </a:rPr>
              <a:t>failures can however be complex.</a:t>
            </a:r>
          </a:p>
          <a:p>
            <a:endParaRPr lang="en-US" b="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Byzantine Generals</a:t>
            </a:r>
            <a:endParaRPr lang="en-US"/>
          </a:p>
        </p:txBody>
      </p:sp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652145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0">
                <a:latin typeface="Arial" charset="0"/>
              </a:rPr>
              <a:t>We need to devise a protocol so that every peer</a:t>
            </a:r>
          </a:p>
          <a:p>
            <a:pPr>
              <a:lnSpc>
                <a:spcPct val="130000"/>
              </a:lnSpc>
            </a:pPr>
            <a:r>
              <a:rPr lang="en-US" sz="2000" b="0">
                <a:latin typeface="Arial" charset="0"/>
              </a:rPr>
              <a:t>(call it a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lieutenant</a:t>
            </a:r>
            <a:r>
              <a:rPr lang="en-US" sz="2000" b="0">
                <a:latin typeface="Arial" charset="0"/>
              </a:rPr>
              <a:t>) </a:t>
            </a:r>
            <a:r>
              <a:rPr lang="en-US" sz="2000" i="1">
                <a:solidFill>
                  <a:schemeClr val="accent2"/>
                </a:solidFill>
                <a:latin typeface="Arial" charset="0"/>
              </a:rPr>
              <a:t>receives the same value</a:t>
            </a:r>
            <a:r>
              <a:rPr lang="en-US" sz="2000" b="0">
                <a:latin typeface="Arial" charset="0"/>
              </a:rPr>
              <a:t> from </a:t>
            </a:r>
          </a:p>
          <a:p>
            <a:pPr>
              <a:lnSpc>
                <a:spcPct val="130000"/>
              </a:lnSpc>
            </a:pPr>
            <a:r>
              <a:rPr lang="en-US" sz="2000" b="0">
                <a:latin typeface="Arial" charset="0"/>
              </a:rPr>
              <a:t>any given general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 (</a:t>
            </a:r>
            <a:r>
              <a:rPr lang="en-US" sz="2000" b="0">
                <a:latin typeface="Arial" charset="0"/>
              </a:rPr>
              <a:t>call it a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commander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). </a:t>
            </a:r>
            <a:r>
              <a:rPr lang="en-US" sz="2000" b="0">
                <a:latin typeface="Arial" charset="0"/>
              </a:rPr>
              <a:t>Clearly, </a:t>
            </a:r>
          </a:p>
          <a:p>
            <a:pPr>
              <a:lnSpc>
                <a:spcPct val="130000"/>
              </a:lnSpc>
            </a:pPr>
            <a:r>
              <a:rPr lang="en-US" sz="2000" b="0">
                <a:latin typeface="Arial" charset="0"/>
              </a:rPr>
              <a:t>the lieutenants will have to use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secondary information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.</a:t>
            </a:r>
            <a:endParaRPr lang="en-US" sz="1800" b="0">
              <a:latin typeface="Arial Black" charset="0"/>
            </a:endParaRP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1447800" y="3886200"/>
            <a:ext cx="6246813" cy="1203325"/>
          </a:xfrm>
          <a:prstGeom prst="rect">
            <a:avLst/>
          </a:prstGeom>
          <a:gradFill rotWithShape="0">
            <a:gsLst>
              <a:gs pos="0">
                <a:srgbClr val="FFFD00"/>
              </a:gs>
              <a:gs pos="100000">
                <a:srgbClr val="FFFD00">
                  <a:gamma/>
                  <a:tint val="65490"/>
                  <a:invGamma/>
                  <a:alpha val="28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0">
                <a:latin typeface="Arial Narrow" pitchFamily="48" charset="0"/>
              </a:rPr>
              <a:t>Note that the roles of the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commander</a:t>
            </a:r>
            <a:r>
              <a:rPr lang="en-US" sz="2800" b="0">
                <a:latin typeface="Arial Narrow" pitchFamily="48" charset="0"/>
              </a:rPr>
              <a:t> and the </a:t>
            </a:r>
          </a:p>
          <a:p>
            <a:pPr>
              <a:lnSpc>
                <a:spcPct val="130000"/>
              </a:lnSpc>
            </a:pP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lieutenants</a:t>
            </a:r>
            <a:r>
              <a:rPr lang="en-US" sz="2800" b="0">
                <a:latin typeface="Arial Narrow" pitchFamily="48" charset="0"/>
              </a:rPr>
              <a:t> will rotate among the generals</a:t>
            </a:r>
            <a:r>
              <a:rPr lang="en-US" sz="2000" b="0">
                <a:latin typeface="Arial Narrow" pitchFamily="4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b="1"/>
              <a:t>Interactive consistency specifications</a:t>
            </a:r>
            <a:endParaRPr lang="en-US" b="1"/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42672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IC1.</a:t>
            </a:r>
            <a:r>
              <a:rPr lang="en-US" sz="2000">
                <a:latin typeface="Arial" charset="0"/>
              </a:rPr>
              <a:t> Every loyal lieutenant receives </a:t>
            </a:r>
          </a:p>
          <a:p>
            <a:pPr algn="just"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the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same order</a:t>
            </a:r>
            <a:r>
              <a:rPr lang="en-US" sz="2000">
                <a:latin typeface="Arial" charset="0"/>
              </a:rPr>
              <a:t> from the commander.</a:t>
            </a:r>
          </a:p>
          <a:p>
            <a:pPr algn="just"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IC2</a:t>
            </a:r>
            <a:r>
              <a:rPr lang="en-US" sz="2000" b="1">
                <a:latin typeface="Arial" charset="0"/>
              </a:rPr>
              <a:t>. </a:t>
            </a:r>
            <a:r>
              <a:rPr lang="en-US" sz="2000">
                <a:latin typeface="Arial" charset="0"/>
              </a:rPr>
              <a:t>If the commander is loyal, then </a:t>
            </a:r>
          </a:p>
          <a:p>
            <a:pPr algn="just"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every loyal lieutenant receives </a:t>
            </a:r>
          </a:p>
          <a:p>
            <a:pPr algn="just"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the order that the commander </a:t>
            </a:r>
          </a:p>
          <a:p>
            <a:pPr algn="just"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sends.</a:t>
            </a:r>
          </a:p>
          <a:p>
            <a:endParaRPr lang="en-US" sz="2000">
              <a:latin typeface="Arial" charset="0"/>
            </a:endParaRPr>
          </a:p>
        </p:txBody>
      </p:sp>
      <p:sp>
        <p:nvSpPr>
          <p:cNvPr id="273412" name="Oval 4"/>
          <p:cNvSpPr>
            <a:spLocks noChangeArrowheads="1"/>
          </p:cNvSpPr>
          <p:nvPr/>
        </p:nvSpPr>
        <p:spPr bwMode="auto">
          <a:xfrm>
            <a:off x="6858000" y="1752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3" name="Oval 5"/>
          <p:cNvSpPr>
            <a:spLocks noChangeArrowheads="1"/>
          </p:cNvSpPr>
          <p:nvPr/>
        </p:nvSpPr>
        <p:spPr bwMode="auto">
          <a:xfrm>
            <a:off x="8305800" y="3581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4" name="Oval 6"/>
          <p:cNvSpPr>
            <a:spLocks noChangeArrowheads="1"/>
          </p:cNvSpPr>
          <p:nvPr/>
        </p:nvSpPr>
        <p:spPr bwMode="auto">
          <a:xfrm>
            <a:off x="7391400" y="3581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5" name="Oval 7"/>
          <p:cNvSpPr>
            <a:spLocks noChangeArrowheads="1"/>
          </p:cNvSpPr>
          <p:nvPr/>
        </p:nvSpPr>
        <p:spPr bwMode="auto">
          <a:xfrm>
            <a:off x="6553200" y="3581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6" name="Oval 8"/>
          <p:cNvSpPr>
            <a:spLocks noChangeArrowheads="1"/>
          </p:cNvSpPr>
          <p:nvPr/>
        </p:nvSpPr>
        <p:spPr bwMode="auto">
          <a:xfrm>
            <a:off x="5638800" y="3581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7" name="Line 9"/>
          <p:cNvSpPr>
            <a:spLocks noChangeShapeType="1"/>
          </p:cNvSpPr>
          <p:nvPr/>
        </p:nvSpPr>
        <p:spPr bwMode="auto">
          <a:xfrm flipH="1">
            <a:off x="5867400" y="2057400"/>
            <a:ext cx="106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8" name="Line 10"/>
          <p:cNvSpPr>
            <a:spLocks noChangeShapeType="1"/>
          </p:cNvSpPr>
          <p:nvPr/>
        </p:nvSpPr>
        <p:spPr bwMode="auto">
          <a:xfrm flipH="1">
            <a:off x="6781800" y="2133600"/>
            <a:ext cx="228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19" name="Line 11"/>
          <p:cNvSpPr>
            <a:spLocks noChangeShapeType="1"/>
          </p:cNvSpPr>
          <p:nvPr/>
        </p:nvSpPr>
        <p:spPr bwMode="auto">
          <a:xfrm>
            <a:off x="7086600" y="2133600"/>
            <a:ext cx="457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20" name="Line 12"/>
          <p:cNvSpPr>
            <a:spLocks noChangeShapeType="1"/>
          </p:cNvSpPr>
          <p:nvPr/>
        </p:nvSpPr>
        <p:spPr bwMode="auto">
          <a:xfrm>
            <a:off x="7162800" y="2057400"/>
            <a:ext cx="1295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21" name="AutoShape 13"/>
          <p:cNvSpPr>
            <a:spLocks noChangeArrowheads="1"/>
          </p:cNvSpPr>
          <p:nvPr/>
        </p:nvSpPr>
        <p:spPr bwMode="auto">
          <a:xfrm>
            <a:off x="5562600" y="1219200"/>
            <a:ext cx="1143000" cy="838200"/>
          </a:xfrm>
          <a:prstGeom prst="wedgeRoundRectCallout">
            <a:avLst>
              <a:gd name="adj1" fmla="val 77500"/>
              <a:gd name="adj2" fmla="val 34468"/>
              <a:gd name="adj3" fmla="val 16667"/>
            </a:avLst>
          </a:prstGeom>
          <a:solidFill>
            <a:srgbClr val="FFF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 Narrow" pitchFamily="48" charset="0"/>
              </a:rPr>
              <a:t>commander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73422" name="AutoShape 14"/>
          <p:cNvSpPr>
            <a:spLocks/>
          </p:cNvSpPr>
          <p:nvPr/>
        </p:nvSpPr>
        <p:spPr bwMode="auto">
          <a:xfrm rot="-5372325">
            <a:off x="6800850" y="2419350"/>
            <a:ext cx="609600" cy="3695700"/>
          </a:xfrm>
          <a:prstGeom prst="leftBrace">
            <a:avLst>
              <a:gd name="adj1" fmla="val 505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3423" name="Text Box 15"/>
          <p:cNvSpPr txBox="1">
            <a:spLocks noChangeArrowheads="1"/>
          </p:cNvSpPr>
          <p:nvPr/>
        </p:nvSpPr>
        <p:spPr bwMode="auto">
          <a:xfrm>
            <a:off x="6400800" y="4724400"/>
            <a:ext cx="1504950" cy="457200"/>
          </a:xfrm>
          <a:prstGeom prst="rect">
            <a:avLst/>
          </a:prstGeom>
          <a:solidFill>
            <a:srgbClr val="FFFD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lieutenants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 Communication</a:t>
            </a:r>
            <a:r>
              <a:rPr lang="en-US"/>
              <a:t> </a:t>
            </a:r>
            <a:r>
              <a:rPr lang="en-US" b="1"/>
              <a:t>Model</a:t>
            </a:r>
            <a:endParaRPr 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77200" cy="41148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 typeface="Times" charset="0"/>
              <a:buNone/>
            </a:pPr>
            <a:r>
              <a:rPr lang="en-US" sz="2400" b="1" i="1">
                <a:latin typeface="Arial Narrow" pitchFamily="48" charset="0"/>
              </a:rPr>
              <a:t>Oral Messages</a:t>
            </a:r>
          </a:p>
          <a:p>
            <a:pPr marL="609600" indent="-609600" algn="just">
              <a:lnSpc>
                <a:spcPct val="90000"/>
              </a:lnSpc>
              <a:buFont typeface="Times" charset="0"/>
              <a:buNone/>
            </a:pPr>
            <a:endParaRPr lang="en-US" sz="1800">
              <a:latin typeface="Arial Narrow" pitchFamily="48" charset="0"/>
            </a:endParaRPr>
          </a:p>
          <a:p>
            <a:pPr marL="609600" indent="-609600" algn="just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" charset="0"/>
              </a:rPr>
              <a:t>1. Messages are not corrupted in transit.</a:t>
            </a:r>
          </a:p>
          <a:p>
            <a:pPr marL="609600" indent="-6096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" charset="0"/>
              </a:rPr>
              <a:t>2. Messages can be lost, but the absence of  message can be detected.</a:t>
            </a:r>
          </a:p>
          <a:p>
            <a:pPr marL="609600" indent="-6096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" charset="0"/>
              </a:rPr>
              <a:t>3. When a message is received (or its absence is detected), the receiver knows the identity of the sender (or the defaulter).</a:t>
            </a:r>
          </a:p>
          <a:p>
            <a:pPr marL="609600" indent="-609600" algn="just">
              <a:lnSpc>
                <a:spcPct val="90000"/>
              </a:lnSpc>
            </a:pPr>
            <a:endParaRPr lang="en-US" sz="2400">
              <a:latin typeface="Arial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" charset="0"/>
              </a:rPr>
              <a:t>OM(m)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represents an </a:t>
            </a:r>
            <a:r>
              <a:rPr lang="en-US" sz="2400" i="1">
                <a:solidFill>
                  <a:srgbClr val="C70F05"/>
                </a:solidFill>
                <a:latin typeface="Arial" charset="0"/>
              </a:rPr>
              <a:t>interactive consistency protocol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in presence of at most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m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traitors.</a:t>
            </a:r>
            <a:endParaRPr lang="en-US" sz="2000">
              <a:solidFill>
                <a:srgbClr val="C70F05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An Impossibility Result</a:t>
            </a:r>
            <a:endParaRPr lang="en-US"/>
          </a:p>
        </p:txBody>
      </p:sp>
      <p:sp>
        <p:nvSpPr>
          <p:cNvPr id="275459" name="Rectangle 3"/>
          <p:cNvSpPr>
            <a:spLocks noChangeArrowheads="1"/>
          </p:cNvSpPr>
          <p:nvPr/>
        </p:nvSpPr>
        <p:spPr bwMode="auto">
          <a:xfrm>
            <a:off x="3668713" y="27241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275460" name="Object 4"/>
          <p:cNvGraphicFramePr>
            <a:graphicFrameLocks noChangeAspect="1"/>
          </p:cNvGraphicFramePr>
          <p:nvPr/>
        </p:nvGraphicFramePr>
        <p:xfrm>
          <a:off x="1371600" y="3352800"/>
          <a:ext cx="6019800" cy="2743200"/>
        </p:xfrm>
        <a:graphic>
          <a:graphicData uri="http://schemas.openxmlformats.org/presentationml/2006/ole">
            <p:oleObj spid="_x0000_s275460" name="Document" r:id="rId3" imgW="4242816" imgH="1840992" progId="Word.Document.8">
              <p:embed/>
            </p:oleObj>
          </a:graphicData>
        </a:graphic>
      </p:graphicFrame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1066800" y="1600200"/>
            <a:ext cx="5888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Using </a:t>
            </a:r>
            <a:r>
              <a:rPr lang="en-US" b="0">
                <a:solidFill>
                  <a:srgbClr val="C70F05"/>
                </a:solidFill>
                <a:latin typeface="Arial Narrow" pitchFamily="48" charset="0"/>
              </a:rPr>
              <a:t>oral messages</a:t>
            </a:r>
            <a:r>
              <a:rPr lang="en-US" b="0">
                <a:latin typeface="Arial Narrow" pitchFamily="48" charset="0"/>
              </a:rPr>
              <a:t>,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no solution</a:t>
            </a:r>
            <a:r>
              <a:rPr lang="en-US" b="0">
                <a:latin typeface="Arial Narrow" pitchFamily="48" charset="0"/>
              </a:rPr>
              <a:t> to the Byzantine</a:t>
            </a:r>
          </a:p>
          <a:p>
            <a:r>
              <a:rPr lang="en-US" b="0">
                <a:latin typeface="Arial Narrow" pitchFamily="48" charset="0"/>
              </a:rPr>
              <a:t>Generals problem exists with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three or fewer</a:t>
            </a:r>
            <a:r>
              <a:rPr lang="en-US" b="0">
                <a:latin typeface="Arial Narrow" pitchFamily="48" charset="0"/>
              </a:rPr>
              <a:t> </a:t>
            </a:r>
          </a:p>
          <a:p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generals</a:t>
            </a:r>
            <a:r>
              <a:rPr lang="en-US" b="0">
                <a:latin typeface="Arial Narrow" pitchFamily="48" charset="0"/>
              </a:rPr>
              <a:t> and </a:t>
            </a:r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one traitor</a:t>
            </a:r>
            <a:r>
              <a:rPr lang="en-US" b="0">
                <a:latin typeface="Arial Narrow" pitchFamily="48" charset="0"/>
              </a:rPr>
              <a:t>. Consider the two cases:</a:t>
            </a:r>
            <a:r>
              <a:rPr lang="en-US" b="0">
                <a:latin typeface="Hoefler Text" pitchFamily="48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Impossibility result</a:t>
            </a:r>
            <a:endParaRPr lang="en-US"/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Using oral messages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,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no solution to the Byzantine Generals problem exists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with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3m 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or fewer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generals and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m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 traitors  (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m &gt; 0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).</a:t>
            </a:r>
            <a:endParaRPr lang="en-US" sz="2400">
              <a:solidFill>
                <a:srgbClr val="C70F05"/>
              </a:solidFill>
              <a:latin typeface="Arial Narrow" pitchFamily="48" charset="0"/>
            </a:endParaRPr>
          </a:p>
          <a:p>
            <a:pPr algn="just"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	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Hint.</a:t>
            </a:r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 Divide the 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3m</a:t>
            </a:r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 generals into three groups of 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m</a:t>
            </a:r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 generals each, such that all the traitors belong to one group. This scenario is no better than the case of three generals and one traitor.</a:t>
            </a:r>
            <a:r>
              <a:rPr lang="en-US" sz="2800">
                <a:latin typeface="Hoefler Text" pitchFamily="48" charset="0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 OM(m) algorithm</a:t>
            </a: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219200"/>
            <a:ext cx="42672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Black" charset="0"/>
              </a:rPr>
              <a:t>Recursive algorithm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Black" charset="0"/>
              </a:rPr>
              <a:t>		</a:t>
            </a:r>
            <a:r>
              <a:rPr lang="en-US" sz="2000">
                <a:latin typeface="Arial Narrow" pitchFamily="48" charset="0"/>
              </a:rPr>
              <a:t>OM(m)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	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	OM(m-1)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		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	OM(m-2)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	OM(0) 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</a:t>
            </a:r>
            <a:r>
              <a:rPr lang="en-US" b="1">
                <a:solidFill>
                  <a:srgbClr val="C70F05"/>
                </a:solidFill>
                <a:latin typeface="Arial Narrow" pitchFamily="48" charset="0"/>
              </a:rPr>
              <a:t>OM(0) = Direct broadcast</a:t>
            </a: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</p:txBody>
      </p:sp>
      <p:sp>
        <p:nvSpPr>
          <p:cNvPr id="277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524000"/>
            <a:ext cx="3813175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OM(0)</a:t>
            </a:r>
          </a:p>
        </p:txBody>
      </p:sp>
      <p:sp>
        <p:nvSpPr>
          <p:cNvPr id="277509" name="Oval 5"/>
          <p:cNvSpPr>
            <a:spLocks noChangeArrowheads="1"/>
          </p:cNvSpPr>
          <p:nvPr/>
        </p:nvSpPr>
        <p:spPr bwMode="auto">
          <a:xfrm>
            <a:off x="5410200" y="35814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0" name="Line 6"/>
          <p:cNvSpPr>
            <a:spLocks noChangeShapeType="1"/>
          </p:cNvSpPr>
          <p:nvPr/>
        </p:nvSpPr>
        <p:spPr bwMode="auto">
          <a:xfrm flipV="1">
            <a:off x="5791200" y="2667000"/>
            <a:ext cx="10668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1" name="Line 7"/>
          <p:cNvSpPr>
            <a:spLocks noChangeShapeType="1"/>
          </p:cNvSpPr>
          <p:nvPr/>
        </p:nvSpPr>
        <p:spPr bwMode="auto">
          <a:xfrm>
            <a:off x="5867400" y="3810000"/>
            <a:ext cx="1447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2" name="Line 8"/>
          <p:cNvSpPr>
            <a:spLocks noChangeShapeType="1"/>
          </p:cNvSpPr>
          <p:nvPr/>
        </p:nvSpPr>
        <p:spPr bwMode="auto">
          <a:xfrm>
            <a:off x="5791200" y="3962400"/>
            <a:ext cx="11430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3" name="Line 9"/>
          <p:cNvSpPr>
            <a:spLocks noChangeShapeType="1"/>
          </p:cNvSpPr>
          <p:nvPr/>
        </p:nvSpPr>
        <p:spPr bwMode="auto">
          <a:xfrm>
            <a:off x="1905000" y="2286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Line 10"/>
          <p:cNvSpPr>
            <a:spLocks noChangeShapeType="1"/>
          </p:cNvSpPr>
          <p:nvPr/>
        </p:nvSpPr>
        <p:spPr bwMode="auto">
          <a:xfrm>
            <a:off x="1905000" y="3200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Line 11"/>
          <p:cNvSpPr>
            <a:spLocks noChangeShapeType="1"/>
          </p:cNvSpPr>
          <p:nvPr/>
        </p:nvSpPr>
        <p:spPr bwMode="auto">
          <a:xfrm>
            <a:off x="1905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The OM(m) algorithm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524000"/>
            <a:ext cx="5257800" cy="4572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1600">
                <a:latin typeface="Arial Narrow" pitchFamily="48" charset="0"/>
              </a:rPr>
              <a:t>1. </a:t>
            </a:r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Commander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i</a:t>
            </a:r>
            <a:r>
              <a:rPr lang="en-US" sz="2000">
                <a:latin typeface="Arial Narrow" pitchFamily="48" charset="0"/>
              </a:rPr>
              <a:t> sends out a value </a:t>
            </a:r>
            <a:r>
              <a:rPr lang="en-US" sz="2000" b="1">
                <a:latin typeface="Arial Narrow" pitchFamily="48" charset="0"/>
              </a:rPr>
              <a:t>v</a:t>
            </a:r>
            <a:r>
              <a:rPr lang="en-US" sz="2000">
                <a:latin typeface="Arial Narrow" pitchFamily="48" charset="0"/>
              </a:rPr>
              <a:t> (0 or 1)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2. If </a:t>
            </a:r>
            <a:r>
              <a:rPr lang="en-US" sz="2000" b="1">
                <a:latin typeface="Arial Narrow" pitchFamily="48" charset="0"/>
              </a:rPr>
              <a:t>m &gt; 0</a:t>
            </a:r>
            <a:r>
              <a:rPr lang="en-US" sz="2000">
                <a:latin typeface="Arial Narrow" pitchFamily="48" charset="0"/>
              </a:rPr>
              <a:t>, then </a:t>
            </a:r>
            <a:r>
              <a:rPr lang="en-US" sz="2000">
                <a:solidFill>
                  <a:schemeClr val="accent2"/>
                </a:solidFill>
                <a:latin typeface="Arial Narrow" pitchFamily="48" charset="0"/>
              </a:rPr>
              <a:t>every lieutenant 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j ≠ i</a:t>
            </a:r>
            <a:r>
              <a:rPr lang="en-US" sz="2000">
                <a:latin typeface="Arial Narrow" pitchFamily="48" charset="0"/>
              </a:rPr>
              <a:t>, after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receiving</a:t>
            </a:r>
            <a:r>
              <a:rPr lang="en-US" sz="2000" b="1">
                <a:latin typeface="Arial Narrow" pitchFamily="48" charset="0"/>
              </a:rPr>
              <a:t> v</a:t>
            </a:r>
            <a:r>
              <a:rPr lang="en-US" sz="2000">
                <a:latin typeface="Arial Narrow" pitchFamily="48" charset="0"/>
              </a:rPr>
              <a:t>,  acts as a commander and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initiates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OM(m-1)</a:t>
            </a:r>
            <a:r>
              <a:rPr lang="en-US" sz="2000" b="1">
                <a:latin typeface="Arial Narrow" pitchFamily="48" charset="0"/>
              </a:rPr>
              <a:t> </a:t>
            </a:r>
            <a:r>
              <a:rPr lang="en-US" sz="2000">
                <a:latin typeface="Arial Narrow" pitchFamily="48" charset="0"/>
              </a:rPr>
              <a:t>with everyone except i .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3. Every lieutenant, collects (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n-1)</a:t>
            </a:r>
            <a:r>
              <a:rPr lang="en-US" sz="2000">
                <a:latin typeface="Arial Narrow" pitchFamily="48" charset="0"/>
              </a:rPr>
              <a:t> values: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 (n-2) values sent by the lieutenants using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OM(m-1)</a:t>
            </a:r>
            <a:r>
              <a:rPr lang="en-US" sz="2000">
                <a:latin typeface="Arial Narrow" pitchFamily="48" charset="0"/>
              </a:rPr>
              <a:t>, and  one direct value from the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 commander. Then he picks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the majority of</a:t>
            </a:r>
            <a:endParaRPr lang="en-US" sz="20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 these values as the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order</a:t>
            </a:r>
            <a:r>
              <a:rPr lang="en-US" sz="2000">
                <a:latin typeface="Arial Narrow" pitchFamily="48" charset="0"/>
              </a:rPr>
              <a:t> from i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Arial Narrow" pitchFamily="48" charset="0"/>
              </a:rPr>
              <a:t>	</a:t>
            </a:r>
          </a:p>
        </p:txBody>
      </p:sp>
      <p:sp>
        <p:nvSpPr>
          <p:cNvPr id="278532" name="Oval 4"/>
          <p:cNvSpPr>
            <a:spLocks noChangeArrowheads="1"/>
          </p:cNvSpPr>
          <p:nvPr/>
        </p:nvSpPr>
        <p:spPr bwMode="auto">
          <a:xfrm>
            <a:off x="5334000" y="33528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3" name="Line 5"/>
          <p:cNvSpPr>
            <a:spLocks noChangeShapeType="1"/>
          </p:cNvSpPr>
          <p:nvPr/>
        </p:nvSpPr>
        <p:spPr bwMode="auto">
          <a:xfrm flipV="1">
            <a:off x="5715000" y="2209800"/>
            <a:ext cx="160020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4" name="Line 6"/>
          <p:cNvSpPr>
            <a:spLocks noChangeShapeType="1"/>
          </p:cNvSpPr>
          <p:nvPr/>
        </p:nvSpPr>
        <p:spPr bwMode="auto">
          <a:xfrm>
            <a:off x="5791200" y="35814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5" name="Line 7"/>
          <p:cNvSpPr>
            <a:spLocks noChangeShapeType="1"/>
          </p:cNvSpPr>
          <p:nvPr/>
        </p:nvSpPr>
        <p:spPr bwMode="auto">
          <a:xfrm>
            <a:off x="5715000" y="3810000"/>
            <a:ext cx="16764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Oval 8"/>
          <p:cNvSpPr>
            <a:spLocks noChangeArrowheads="1"/>
          </p:cNvSpPr>
          <p:nvPr/>
        </p:nvSpPr>
        <p:spPr bwMode="auto">
          <a:xfrm>
            <a:off x="7391400" y="32766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7" name="Oval 9"/>
          <p:cNvSpPr>
            <a:spLocks noChangeArrowheads="1"/>
          </p:cNvSpPr>
          <p:nvPr/>
        </p:nvSpPr>
        <p:spPr bwMode="auto">
          <a:xfrm>
            <a:off x="7315200" y="1828800"/>
            <a:ext cx="457200" cy="533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8" name="Oval 10"/>
          <p:cNvSpPr>
            <a:spLocks noChangeArrowheads="1"/>
          </p:cNvSpPr>
          <p:nvPr/>
        </p:nvSpPr>
        <p:spPr bwMode="auto">
          <a:xfrm>
            <a:off x="7391400" y="44958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39" name="Line 11"/>
          <p:cNvSpPr>
            <a:spLocks noChangeShapeType="1"/>
          </p:cNvSpPr>
          <p:nvPr/>
        </p:nvSpPr>
        <p:spPr bwMode="auto">
          <a:xfrm>
            <a:off x="7543800" y="2362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0" name="Freeform 12"/>
          <p:cNvSpPr>
            <a:spLocks/>
          </p:cNvSpPr>
          <p:nvPr/>
        </p:nvSpPr>
        <p:spPr bwMode="auto">
          <a:xfrm>
            <a:off x="7772400" y="2209800"/>
            <a:ext cx="838200" cy="2514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816"/>
              </a:cxn>
              <a:cxn ang="0">
                <a:pos x="48" y="1584"/>
              </a:cxn>
            </a:cxnLst>
            <a:rect l="0" t="0" r="r" b="b"/>
            <a:pathLst>
              <a:path w="584" h="1584">
                <a:moveTo>
                  <a:pt x="0" y="0"/>
                </a:moveTo>
                <a:cubicBezTo>
                  <a:pt x="284" y="276"/>
                  <a:pt x="568" y="552"/>
                  <a:pt x="576" y="816"/>
                </a:cubicBezTo>
                <a:cubicBezTo>
                  <a:pt x="584" y="1080"/>
                  <a:pt x="316" y="1332"/>
                  <a:pt x="48" y="15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1" name="Line 13"/>
          <p:cNvSpPr>
            <a:spLocks noChangeShapeType="1"/>
          </p:cNvSpPr>
          <p:nvPr/>
        </p:nvSpPr>
        <p:spPr bwMode="auto">
          <a:xfrm flipH="1">
            <a:off x="7848600" y="4495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2" name="Line 14"/>
          <p:cNvSpPr>
            <a:spLocks noChangeShapeType="1"/>
          </p:cNvSpPr>
          <p:nvPr/>
        </p:nvSpPr>
        <p:spPr bwMode="auto">
          <a:xfrm>
            <a:off x="76200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3" name="Freeform 15"/>
          <p:cNvSpPr>
            <a:spLocks/>
          </p:cNvSpPr>
          <p:nvPr/>
        </p:nvSpPr>
        <p:spPr bwMode="auto">
          <a:xfrm>
            <a:off x="7162800" y="2286000"/>
            <a:ext cx="304800" cy="1066800"/>
          </a:xfrm>
          <a:custGeom>
            <a:avLst/>
            <a:gdLst/>
            <a:ahLst/>
            <a:cxnLst>
              <a:cxn ang="0">
                <a:pos x="192" y="672"/>
              </a:cxn>
              <a:cxn ang="0">
                <a:pos x="0" y="384"/>
              </a:cxn>
              <a:cxn ang="0">
                <a:pos x="192" y="0"/>
              </a:cxn>
            </a:cxnLst>
            <a:rect l="0" t="0" r="r" b="b"/>
            <a:pathLst>
              <a:path w="192" h="672">
                <a:moveTo>
                  <a:pt x="192" y="672"/>
                </a:moveTo>
                <a:cubicBezTo>
                  <a:pt x="96" y="584"/>
                  <a:pt x="0" y="496"/>
                  <a:pt x="0" y="384"/>
                </a:cubicBezTo>
                <a:cubicBezTo>
                  <a:pt x="0" y="272"/>
                  <a:pt x="96" y="136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4" name="Line 16"/>
          <p:cNvSpPr>
            <a:spLocks noChangeShapeType="1"/>
          </p:cNvSpPr>
          <p:nvPr/>
        </p:nvSpPr>
        <p:spPr bwMode="auto">
          <a:xfrm flipV="1">
            <a:off x="7315200" y="2286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5" name="Line 17"/>
          <p:cNvSpPr>
            <a:spLocks noChangeShapeType="1"/>
          </p:cNvSpPr>
          <p:nvPr/>
        </p:nvSpPr>
        <p:spPr bwMode="auto">
          <a:xfrm flipV="1">
            <a:off x="72390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6" name="Freeform 18"/>
          <p:cNvSpPr>
            <a:spLocks/>
          </p:cNvSpPr>
          <p:nvPr/>
        </p:nvSpPr>
        <p:spPr bwMode="auto">
          <a:xfrm>
            <a:off x="7162800" y="3733800"/>
            <a:ext cx="304800" cy="838200"/>
          </a:xfrm>
          <a:custGeom>
            <a:avLst/>
            <a:gdLst/>
            <a:ahLst/>
            <a:cxnLst>
              <a:cxn ang="0">
                <a:pos x="192" y="528"/>
              </a:cxn>
              <a:cxn ang="0">
                <a:pos x="0" y="288"/>
              </a:cxn>
              <a:cxn ang="0">
                <a:pos x="192" y="0"/>
              </a:cxn>
            </a:cxnLst>
            <a:rect l="0" t="0" r="r" b="b"/>
            <a:pathLst>
              <a:path w="192" h="528">
                <a:moveTo>
                  <a:pt x="192" y="528"/>
                </a:moveTo>
                <a:cubicBezTo>
                  <a:pt x="96" y="452"/>
                  <a:pt x="0" y="376"/>
                  <a:pt x="0" y="288"/>
                </a:cubicBezTo>
                <a:cubicBezTo>
                  <a:pt x="0" y="200"/>
                  <a:pt x="160" y="48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7" name="Freeform 19"/>
          <p:cNvSpPr>
            <a:spLocks/>
          </p:cNvSpPr>
          <p:nvPr/>
        </p:nvSpPr>
        <p:spPr bwMode="auto">
          <a:xfrm>
            <a:off x="7696200" y="2286000"/>
            <a:ext cx="533400" cy="22860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336" y="768"/>
              </a:cxn>
              <a:cxn ang="0">
                <a:pos x="0" y="0"/>
              </a:cxn>
            </a:cxnLst>
            <a:rect l="0" t="0" r="r" b="b"/>
            <a:pathLst>
              <a:path w="336" h="1440">
                <a:moveTo>
                  <a:pt x="0" y="1440"/>
                </a:moveTo>
                <a:cubicBezTo>
                  <a:pt x="168" y="1224"/>
                  <a:pt x="336" y="1008"/>
                  <a:pt x="336" y="768"/>
                </a:cubicBezTo>
                <a:cubicBezTo>
                  <a:pt x="336" y="528"/>
                  <a:pt x="168" y="2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8" name="Line 20"/>
          <p:cNvSpPr>
            <a:spLocks noChangeShapeType="1"/>
          </p:cNvSpPr>
          <p:nvPr/>
        </p:nvSpPr>
        <p:spPr bwMode="auto">
          <a:xfrm flipH="1" flipV="1">
            <a:off x="7696200" y="2286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Example of OM(1)</a:t>
            </a:r>
            <a:endParaRPr lang="en-US"/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3867150" y="2760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279556" name="Object 4"/>
          <p:cNvGraphicFramePr>
            <a:graphicFrameLocks noChangeAspect="1"/>
          </p:cNvGraphicFramePr>
          <p:nvPr/>
        </p:nvGraphicFramePr>
        <p:xfrm>
          <a:off x="609600" y="1828800"/>
          <a:ext cx="7848600" cy="3810000"/>
        </p:xfrm>
        <a:graphic>
          <a:graphicData uri="http://schemas.openxmlformats.org/presentationml/2006/ole">
            <p:oleObj spid="_x0000_s279556" name="Document" r:id="rId3" imgW="4940808" imgH="217322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 OM(m) algorithm</a:t>
            </a:r>
            <a:endParaRPr lang="en-US"/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>
            <a:off x="1143000" y="3276600"/>
            <a:ext cx="7543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>
                <a:latin typeface="Arial" charset="0"/>
              </a:rPr>
              <a:t>Recall what the oral message model is.</a:t>
            </a:r>
          </a:p>
          <a:p>
            <a:pPr>
              <a:buFontTx/>
              <a:buChar char="•"/>
            </a:pPr>
            <a:endParaRPr lang="en-US" sz="3200" b="0">
              <a:latin typeface="Arial" charset="0"/>
            </a:endParaRPr>
          </a:p>
          <a:p>
            <a:r>
              <a:rPr lang="en-US" sz="3200" b="0">
                <a:latin typeface="Arial" charset="0"/>
              </a:rPr>
              <a:t>Recall the two interactive consistency </a:t>
            </a:r>
          </a:p>
          <a:p>
            <a:r>
              <a:rPr lang="en-US" sz="3200" b="0">
                <a:latin typeface="Arial" charset="0"/>
              </a:rPr>
              <a:t>	criteria IC1 &amp; IC2. </a:t>
            </a:r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1447800" y="1143000"/>
            <a:ext cx="64484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>
                <a:latin typeface="Arial" charset="0"/>
              </a:rPr>
              <a:t>Byzantine agreement algorithm for the </a:t>
            </a:r>
          </a:p>
          <a:p>
            <a:r>
              <a:rPr lang="en-US" sz="2800" b="0">
                <a:solidFill>
                  <a:srgbClr val="C70F05"/>
                </a:solidFill>
                <a:latin typeface="Arial" charset="0"/>
              </a:rPr>
              <a:t>Oral Message</a:t>
            </a:r>
            <a:r>
              <a:rPr lang="en-US" sz="2800" b="0">
                <a:latin typeface="Arial" charset="0"/>
              </a:rPr>
              <a:t> model of communication </a:t>
            </a:r>
          </a:p>
          <a:p>
            <a:r>
              <a:rPr lang="en-US" sz="2800" b="0">
                <a:latin typeface="Arial" charset="0"/>
              </a:rPr>
              <a:t>with at most </a:t>
            </a:r>
            <a:r>
              <a:rPr lang="en-US" sz="2800" b="0">
                <a:solidFill>
                  <a:srgbClr val="C70F05"/>
                </a:solidFill>
                <a:latin typeface="Arial" charset="0"/>
              </a:rPr>
              <a:t>m traitors</a:t>
            </a:r>
            <a:endParaRPr lang="en-US" sz="2800" b="0">
              <a:latin typeface="Arial" charset="0"/>
            </a:endParaRPr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1371600" y="1066800"/>
            <a:ext cx="6629400" cy="152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 OM(m) algorithm</a:t>
            </a: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905000"/>
            <a:ext cx="42672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latin typeface="Arial Black" charset="0"/>
              </a:rPr>
              <a:t>Recursive algorithm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Black" charset="0"/>
              </a:rPr>
              <a:t>		</a:t>
            </a:r>
            <a:r>
              <a:rPr lang="en-US" sz="2400">
                <a:latin typeface="Arial Narrow" pitchFamily="48" charset="0"/>
              </a:rPr>
              <a:t>OM(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m</a:t>
            </a:r>
            <a:r>
              <a:rPr lang="en-US" sz="2400">
                <a:latin typeface="Arial Narrow" pitchFamily="48" charset="0"/>
              </a:rPr>
              <a:t>)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	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	</a:t>
            </a:r>
            <a:r>
              <a:rPr lang="en-US" sz="2400">
                <a:latin typeface="Arial Narrow" pitchFamily="48" charset="0"/>
              </a:rPr>
              <a:t>OM(m-1</a:t>
            </a:r>
            <a:r>
              <a:rPr lang="en-US" sz="1800">
                <a:latin typeface="Arial Narrow" pitchFamily="48" charset="0"/>
              </a:rPr>
              <a:t>)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		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	</a:t>
            </a:r>
            <a:r>
              <a:rPr lang="en-US" sz="2400">
                <a:latin typeface="Arial Narrow" pitchFamily="48" charset="0"/>
              </a:rPr>
              <a:t>OM(m-2)</a:t>
            </a:r>
            <a:endParaRPr lang="en-US" sz="1800">
              <a:latin typeface="Arial Narrow" pitchFamily="48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endParaRPr lang="en-US" sz="1800">
              <a:latin typeface="Arial Narrow" pitchFamily="48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	</a:t>
            </a:r>
            <a:r>
              <a:rPr lang="en-US" sz="2400">
                <a:latin typeface="Arial Narrow" pitchFamily="48" charset="0"/>
              </a:rPr>
              <a:t>OM(0)</a:t>
            </a:r>
            <a:r>
              <a:rPr lang="en-US" sz="1800">
                <a:latin typeface="Arial Narrow" pitchFamily="48" charset="0"/>
              </a:rPr>
              <a:t> 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</a:t>
            </a:r>
            <a:endParaRPr lang="en-US" sz="1800" b="1">
              <a:solidFill>
                <a:srgbClr val="C70F05"/>
              </a:solidFill>
              <a:latin typeface="Arial Narrow" pitchFamily="48" charset="0"/>
            </a:endParaRPr>
          </a:p>
        </p:txBody>
      </p:sp>
      <p:sp>
        <p:nvSpPr>
          <p:cNvPr id="281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1981200"/>
            <a:ext cx="4267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b="1">
                <a:solidFill>
                  <a:srgbClr val="C70F05"/>
                </a:solidFill>
                <a:latin typeface="Arial Narrow" pitchFamily="48" charset="0"/>
              </a:rPr>
              <a:t>OM(0) = Direct broadcast</a:t>
            </a:r>
          </a:p>
        </p:txBody>
      </p:sp>
      <p:sp>
        <p:nvSpPr>
          <p:cNvPr id="281605" name="Oval 5"/>
          <p:cNvSpPr>
            <a:spLocks noChangeArrowheads="1"/>
          </p:cNvSpPr>
          <p:nvPr/>
        </p:nvSpPr>
        <p:spPr bwMode="auto">
          <a:xfrm>
            <a:off x="5410200" y="35814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06" name="Line 6"/>
          <p:cNvSpPr>
            <a:spLocks noChangeShapeType="1"/>
          </p:cNvSpPr>
          <p:nvPr/>
        </p:nvSpPr>
        <p:spPr bwMode="auto">
          <a:xfrm flipV="1">
            <a:off x="5791200" y="2667000"/>
            <a:ext cx="10668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07" name="Line 7"/>
          <p:cNvSpPr>
            <a:spLocks noChangeShapeType="1"/>
          </p:cNvSpPr>
          <p:nvPr/>
        </p:nvSpPr>
        <p:spPr bwMode="auto">
          <a:xfrm>
            <a:off x="5867400" y="3810000"/>
            <a:ext cx="1447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08" name="Line 8"/>
          <p:cNvSpPr>
            <a:spLocks noChangeShapeType="1"/>
          </p:cNvSpPr>
          <p:nvPr/>
        </p:nvSpPr>
        <p:spPr bwMode="auto">
          <a:xfrm>
            <a:off x="5791200" y="3962400"/>
            <a:ext cx="11430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09" name="Line 9"/>
          <p:cNvSpPr>
            <a:spLocks noChangeShapeType="1"/>
          </p:cNvSpPr>
          <p:nvPr/>
        </p:nvSpPr>
        <p:spPr bwMode="auto">
          <a:xfrm>
            <a:off x="20574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10" name="Line 10"/>
          <p:cNvSpPr>
            <a:spLocks noChangeShapeType="1"/>
          </p:cNvSpPr>
          <p:nvPr/>
        </p:nvSpPr>
        <p:spPr bwMode="auto">
          <a:xfrm>
            <a:off x="20574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11" name="Line 11"/>
          <p:cNvSpPr>
            <a:spLocks noChangeShapeType="1"/>
          </p:cNvSpPr>
          <p:nvPr/>
        </p:nvSpPr>
        <p:spPr bwMode="auto">
          <a:xfrm>
            <a:off x="20574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609600" y="1066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81613" name="AutoShape 13"/>
          <p:cNvSpPr>
            <a:spLocks noChangeArrowheads="1"/>
          </p:cNvSpPr>
          <p:nvPr/>
        </p:nvSpPr>
        <p:spPr bwMode="auto">
          <a:xfrm>
            <a:off x="3124200" y="3352800"/>
            <a:ext cx="1828800" cy="838200"/>
          </a:xfrm>
          <a:prstGeom prst="wedgeRoundRectCallout">
            <a:avLst>
              <a:gd name="adj1" fmla="val -92273"/>
              <a:gd name="adj2" fmla="val -112690"/>
              <a:gd name="adj3" fmla="val 16667"/>
            </a:avLst>
          </a:prstGeom>
          <a:solidFill>
            <a:srgbClr val="FFEE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 Narrow" pitchFamily="48" charset="0"/>
              </a:rPr>
              <a:t>m= max number </a:t>
            </a:r>
          </a:p>
          <a:p>
            <a:pPr algn="ctr"/>
            <a:r>
              <a:rPr lang="en-US" sz="2000">
                <a:latin typeface="Arial Narrow" pitchFamily="48" charset="0"/>
              </a:rPr>
              <a:t>of traitors</a:t>
            </a:r>
            <a:endParaRPr lang="en-US" sz="2000" b="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Problem Specification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110538" cy="41910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3429000" y="2133600"/>
            <a:ext cx="1600200" cy="2286000"/>
          </a:xfrm>
          <a:prstGeom prst="rect">
            <a:avLst/>
          </a:prstGeom>
          <a:solidFill>
            <a:srgbClr val="E3A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1" name="Line 5"/>
          <p:cNvSpPr>
            <a:spLocks noChangeShapeType="1"/>
          </p:cNvSpPr>
          <p:nvPr/>
        </p:nvSpPr>
        <p:spPr bwMode="auto">
          <a:xfrm>
            <a:off x="2590800" y="24384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2" name="Line 6"/>
          <p:cNvSpPr>
            <a:spLocks noChangeShapeType="1"/>
          </p:cNvSpPr>
          <p:nvPr/>
        </p:nvSpPr>
        <p:spPr bwMode="auto">
          <a:xfrm>
            <a:off x="5029200" y="29718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3" name="Line 7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4" name="Line 8"/>
          <p:cNvSpPr>
            <a:spLocks noChangeShapeType="1"/>
          </p:cNvSpPr>
          <p:nvPr/>
        </p:nvSpPr>
        <p:spPr bwMode="auto">
          <a:xfrm>
            <a:off x="5029200" y="24384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5" name="Line 9"/>
          <p:cNvSpPr>
            <a:spLocks noChangeShapeType="1"/>
          </p:cNvSpPr>
          <p:nvPr/>
        </p:nvSpPr>
        <p:spPr bwMode="auto">
          <a:xfrm>
            <a:off x="2590800" y="35052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6" name="Line 10"/>
          <p:cNvSpPr>
            <a:spLocks noChangeShapeType="1"/>
          </p:cNvSpPr>
          <p:nvPr/>
        </p:nvSpPr>
        <p:spPr bwMode="auto">
          <a:xfrm>
            <a:off x="2590800" y="40386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7" name="Line 11"/>
          <p:cNvSpPr>
            <a:spLocks noChangeShapeType="1"/>
          </p:cNvSpPr>
          <p:nvPr/>
        </p:nvSpPr>
        <p:spPr bwMode="auto">
          <a:xfrm>
            <a:off x="5029200" y="35052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8" name="Line 12"/>
          <p:cNvSpPr>
            <a:spLocks noChangeShapeType="1"/>
          </p:cNvSpPr>
          <p:nvPr/>
        </p:nvSpPr>
        <p:spPr bwMode="auto">
          <a:xfrm>
            <a:off x="5029200" y="4038600"/>
            <a:ext cx="838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4989" name="Text Box 13"/>
          <p:cNvSpPr txBox="1">
            <a:spLocks noChangeArrowheads="1"/>
          </p:cNvSpPr>
          <p:nvPr/>
        </p:nvSpPr>
        <p:spPr bwMode="auto">
          <a:xfrm>
            <a:off x="1889125" y="2708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54990" name="Text Box 14"/>
          <p:cNvSpPr txBox="1">
            <a:spLocks noChangeArrowheads="1"/>
          </p:cNvSpPr>
          <p:nvPr/>
        </p:nvSpPr>
        <p:spPr bwMode="auto">
          <a:xfrm>
            <a:off x="1905000" y="3733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u3</a:t>
            </a:r>
          </a:p>
        </p:txBody>
      </p:sp>
      <p:sp>
        <p:nvSpPr>
          <p:cNvPr id="254991" name="Text Box 15"/>
          <p:cNvSpPr txBox="1">
            <a:spLocks noChangeArrowheads="1"/>
          </p:cNvSpPr>
          <p:nvPr/>
        </p:nvSpPr>
        <p:spPr bwMode="auto">
          <a:xfrm>
            <a:off x="1905000" y="3200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u2</a:t>
            </a:r>
          </a:p>
        </p:txBody>
      </p:sp>
      <p:sp>
        <p:nvSpPr>
          <p:cNvPr id="254992" name="Text Box 16"/>
          <p:cNvSpPr txBox="1">
            <a:spLocks noChangeArrowheads="1"/>
          </p:cNvSpPr>
          <p:nvPr/>
        </p:nvSpPr>
        <p:spPr bwMode="auto">
          <a:xfrm>
            <a:off x="19050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u1</a:t>
            </a:r>
          </a:p>
        </p:txBody>
      </p:sp>
      <p:sp>
        <p:nvSpPr>
          <p:cNvPr id="254993" name="Text Box 17"/>
          <p:cNvSpPr txBox="1">
            <a:spLocks noChangeArrowheads="1"/>
          </p:cNvSpPr>
          <p:nvPr/>
        </p:nvSpPr>
        <p:spPr bwMode="auto">
          <a:xfrm>
            <a:off x="1905000" y="220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latin typeface="Times New Roman" pitchFamily="48" charset="0"/>
              </a:rPr>
              <a:t>u0</a:t>
            </a:r>
          </a:p>
        </p:txBody>
      </p:sp>
      <p:sp>
        <p:nvSpPr>
          <p:cNvPr id="254994" name="Text Box 18"/>
          <p:cNvSpPr txBox="1">
            <a:spLocks noChangeArrowheads="1"/>
          </p:cNvSpPr>
          <p:nvPr/>
        </p:nvSpPr>
        <p:spPr bwMode="auto">
          <a:xfrm>
            <a:off x="5851525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v</a:t>
            </a:r>
          </a:p>
        </p:txBody>
      </p:sp>
      <p:sp>
        <p:nvSpPr>
          <p:cNvPr id="254995" name="Text Box 19"/>
          <p:cNvSpPr txBox="1">
            <a:spLocks noChangeArrowheads="1"/>
          </p:cNvSpPr>
          <p:nvPr/>
        </p:nvSpPr>
        <p:spPr bwMode="auto">
          <a:xfrm>
            <a:off x="5927725" y="2708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54996" name="Text Box 20"/>
          <p:cNvSpPr txBox="1">
            <a:spLocks noChangeArrowheads="1"/>
          </p:cNvSpPr>
          <p:nvPr/>
        </p:nvSpPr>
        <p:spPr bwMode="auto">
          <a:xfrm>
            <a:off x="6248400" y="24304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Times New Roman" pitchFamily="48" charset="0"/>
            </a:endParaRPr>
          </a:p>
        </p:txBody>
      </p:sp>
      <p:sp>
        <p:nvSpPr>
          <p:cNvPr id="254997" name="Text Box 21"/>
          <p:cNvSpPr txBox="1">
            <a:spLocks noChangeArrowheads="1"/>
          </p:cNvSpPr>
          <p:nvPr/>
        </p:nvSpPr>
        <p:spPr bwMode="auto">
          <a:xfrm>
            <a:off x="58515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v</a:t>
            </a:r>
          </a:p>
        </p:txBody>
      </p:sp>
      <p:sp>
        <p:nvSpPr>
          <p:cNvPr id="254998" name="Text Box 22"/>
          <p:cNvSpPr txBox="1">
            <a:spLocks noChangeArrowheads="1"/>
          </p:cNvSpPr>
          <p:nvPr/>
        </p:nvSpPr>
        <p:spPr bwMode="auto">
          <a:xfrm>
            <a:off x="59277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v</a:t>
            </a:r>
          </a:p>
        </p:txBody>
      </p:sp>
      <p:sp>
        <p:nvSpPr>
          <p:cNvPr id="254999" name="Text Box 23"/>
          <p:cNvSpPr txBox="1">
            <a:spLocks noChangeArrowheads="1"/>
          </p:cNvSpPr>
          <p:nvPr/>
        </p:nvSpPr>
        <p:spPr bwMode="auto">
          <a:xfrm>
            <a:off x="5927725" y="3775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v</a:t>
            </a:r>
          </a:p>
        </p:txBody>
      </p:sp>
      <p:sp>
        <p:nvSpPr>
          <p:cNvPr id="255000" name="Text Box 24"/>
          <p:cNvSpPr txBox="1">
            <a:spLocks noChangeArrowheads="1"/>
          </p:cNvSpPr>
          <p:nvPr/>
        </p:nvSpPr>
        <p:spPr bwMode="auto">
          <a:xfrm>
            <a:off x="1371600" y="4876800"/>
            <a:ext cx="6677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Here, </a:t>
            </a:r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v</a:t>
            </a:r>
            <a:r>
              <a:rPr lang="en-US" b="0">
                <a:latin typeface="Times New Roman" pitchFamily="48" charset="0"/>
              </a:rPr>
              <a:t> must be equal to the value at some input line.</a:t>
            </a:r>
          </a:p>
          <a:p>
            <a:r>
              <a:rPr lang="en-US" b="0">
                <a:latin typeface="Times New Roman" pitchFamily="48" charset="0"/>
              </a:rPr>
              <a:t>Also, all outputs must be identical.</a:t>
            </a:r>
          </a:p>
        </p:txBody>
      </p:sp>
      <p:sp>
        <p:nvSpPr>
          <p:cNvPr id="255001" name="Rectangle 25"/>
          <p:cNvSpPr>
            <a:spLocks noChangeArrowheads="1"/>
          </p:cNvSpPr>
          <p:nvPr/>
        </p:nvSpPr>
        <p:spPr bwMode="auto">
          <a:xfrm>
            <a:off x="1600200" y="1676400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input</a:t>
            </a:r>
          </a:p>
        </p:txBody>
      </p:sp>
      <p:sp>
        <p:nvSpPr>
          <p:cNvPr id="255002" name="Rectangle 26"/>
          <p:cNvSpPr>
            <a:spLocks noChangeArrowheads="1"/>
          </p:cNvSpPr>
          <p:nvPr/>
        </p:nvSpPr>
        <p:spPr bwMode="auto">
          <a:xfrm>
            <a:off x="5334000" y="1600200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output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55003" name="Rectangle 27"/>
          <p:cNvSpPr>
            <a:spLocks noChangeArrowheads="1"/>
          </p:cNvSpPr>
          <p:nvPr/>
        </p:nvSpPr>
        <p:spPr bwMode="auto">
          <a:xfrm>
            <a:off x="1177925" y="221615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p0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55004" name="Rectangle 28"/>
          <p:cNvSpPr>
            <a:spLocks noChangeArrowheads="1"/>
          </p:cNvSpPr>
          <p:nvPr/>
        </p:nvSpPr>
        <p:spPr bwMode="auto">
          <a:xfrm>
            <a:off x="1203325" y="2763838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p1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55005" name="Rectangle 29"/>
          <p:cNvSpPr>
            <a:spLocks noChangeArrowheads="1"/>
          </p:cNvSpPr>
          <p:nvPr/>
        </p:nvSpPr>
        <p:spPr bwMode="auto">
          <a:xfrm>
            <a:off x="1190625" y="3225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p2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55006" name="Rectangle 30"/>
          <p:cNvSpPr>
            <a:spLocks noChangeArrowheads="1"/>
          </p:cNvSpPr>
          <p:nvPr/>
        </p:nvSpPr>
        <p:spPr bwMode="auto">
          <a:xfrm>
            <a:off x="1219200" y="3733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p3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The OM(m) algorithm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95400"/>
            <a:ext cx="5715000" cy="5029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[1]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Commander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i</a:t>
            </a:r>
            <a:r>
              <a:rPr lang="en-US" sz="2400">
                <a:latin typeface="Arial Narrow" pitchFamily="48" charset="0"/>
              </a:rPr>
              <a:t> sends out a value </a:t>
            </a:r>
            <a:r>
              <a:rPr lang="en-US" sz="2400" b="1">
                <a:latin typeface="Arial Narrow" pitchFamily="48" charset="0"/>
              </a:rPr>
              <a:t>v</a:t>
            </a:r>
            <a:r>
              <a:rPr lang="en-US" sz="2400">
                <a:latin typeface="Arial Narrow" pitchFamily="48" charset="0"/>
              </a:rPr>
              <a:t> (0 or 1)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[2] If </a:t>
            </a:r>
            <a:r>
              <a:rPr lang="en-US" sz="2400" b="1">
                <a:latin typeface="Arial Narrow" pitchFamily="48" charset="0"/>
              </a:rPr>
              <a:t>m &gt; 0</a:t>
            </a:r>
            <a:r>
              <a:rPr lang="en-US" sz="2400">
                <a:latin typeface="Arial Narrow" pitchFamily="48" charset="0"/>
              </a:rPr>
              <a:t>, then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every lieutenant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j ≠ i</a:t>
            </a:r>
            <a:r>
              <a:rPr lang="en-US" sz="2400">
                <a:latin typeface="Arial Narrow" pitchFamily="48" charset="0"/>
              </a:rPr>
              <a:t>, after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receiving</a:t>
            </a:r>
            <a:r>
              <a:rPr lang="en-US" sz="2400" b="1">
                <a:latin typeface="Arial Narrow" pitchFamily="48" charset="0"/>
              </a:rPr>
              <a:t> v</a:t>
            </a:r>
            <a:r>
              <a:rPr lang="en-US" sz="2400">
                <a:latin typeface="Arial Narrow" pitchFamily="48" charset="0"/>
              </a:rPr>
              <a:t>,  acts as a commander and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initiates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OM(m-1)</a:t>
            </a:r>
            <a:r>
              <a:rPr lang="en-US" sz="2400" b="1">
                <a:latin typeface="Arial Narrow" pitchFamily="48" charset="0"/>
              </a:rPr>
              <a:t> </a:t>
            </a:r>
            <a:r>
              <a:rPr lang="en-US" sz="2400">
                <a:latin typeface="Arial Narrow" pitchFamily="48" charset="0"/>
              </a:rPr>
              <a:t>with everyone except i .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[3] Every lieutenant, collects </a:t>
            </a:r>
            <a:r>
              <a:rPr lang="en-US" sz="3200">
                <a:latin typeface="Arial Narrow" pitchFamily="48" charset="0"/>
              </a:rPr>
              <a:t>(</a:t>
            </a:r>
            <a:r>
              <a:rPr lang="en-US" sz="3200" b="1">
                <a:solidFill>
                  <a:srgbClr val="C70F05"/>
                </a:solidFill>
                <a:latin typeface="Arial Narrow" pitchFamily="48" charset="0"/>
              </a:rPr>
              <a:t>n-1)</a:t>
            </a:r>
            <a:r>
              <a:rPr lang="en-US" sz="3200">
                <a:latin typeface="Arial Narrow" pitchFamily="48" charset="0"/>
              </a:rPr>
              <a:t> </a:t>
            </a:r>
            <a:r>
              <a:rPr lang="en-US" sz="2400">
                <a:latin typeface="Arial Narrow" pitchFamily="48" charset="0"/>
              </a:rPr>
              <a:t>values: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 (n-2) values sent by the lieutenants </a:t>
            </a:r>
            <a:r>
              <a:rPr lang="en-US" sz="3200">
                <a:latin typeface="Arial Narrow" pitchFamily="48" charset="0"/>
              </a:rPr>
              <a:t>using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>
                <a:solidFill>
                  <a:srgbClr val="C70F05"/>
                </a:solidFill>
                <a:latin typeface="Arial Narrow" pitchFamily="48" charset="0"/>
              </a:rPr>
              <a:t>OM(m-1)</a:t>
            </a:r>
            <a:r>
              <a:rPr lang="en-US" sz="3200">
                <a:latin typeface="Arial Narrow" pitchFamily="48" charset="0"/>
              </a:rPr>
              <a:t>,</a:t>
            </a:r>
            <a:r>
              <a:rPr lang="en-US" sz="2400">
                <a:latin typeface="Arial Narrow" pitchFamily="48" charset="0"/>
              </a:rPr>
              <a:t> and  </a:t>
            </a:r>
            <a:r>
              <a:rPr lang="en-US" sz="3200">
                <a:latin typeface="Arial Narrow" pitchFamily="48" charset="0"/>
              </a:rPr>
              <a:t>one direct value</a:t>
            </a:r>
            <a:r>
              <a:rPr lang="en-US" sz="2400">
                <a:latin typeface="Arial Narrow" pitchFamily="48" charset="0"/>
              </a:rPr>
              <a:t> from the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 commander. Then he picks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the majority of</a:t>
            </a:r>
            <a:endParaRPr lang="en-US" sz="24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 these values as the </a:t>
            </a:r>
            <a:r>
              <a:rPr lang="en-US" sz="3200" b="1">
                <a:solidFill>
                  <a:srgbClr val="C70F05"/>
                </a:solidFill>
                <a:latin typeface="Arial Narrow" pitchFamily="48" charset="0"/>
              </a:rPr>
              <a:t>order</a:t>
            </a:r>
            <a:r>
              <a:rPr lang="en-US" sz="2400">
                <a:latin typeface="Arial Narrow" pitchFamily="48" charset="0"/>
              </a:rPr>
              <a:t> from i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</a:t>
            </a:r>
          </a:p>
        </p:txBody>
      </p:sp>
      <p:sp>
        <p:nvSpPr>
          <p:cNvPr id="282628" name="Oval 4"/>
          <p:cNvSpPr>
            <a:spLocks noChangeArrowheads="1"/>
          </p:cNvSpPr>
          <p:nvPr/>
        </p:nvSpPr>
        <p:spPr bwMode="auto">
          <a:xfrm>
            <a:off x="5334000" y="33528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29" name="Line 5"/>
          <p:cNvSpPr>
            <a:spLocks noChangeShapeType="1"/>
          </p:cNvSpPr>
          <p:nvPr/>
        </p:nvSpPr>
        <p:spPr bwMode="auto">
          <a:xfrm flipV="1">
            <a:off x="5715000" y="2209800"/>
            <a:ext cx="160020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0" name="Line 6"/>
          <p:cNvSpPr>
            <a:spLocks noChangeShapeType="1"/>
          </p:cNvSpPr>
          <p:nvPr/>
        </p:nvSpPr>
        <p:spPr bwMode="auto">
          <a:xfrm>
            <a:off x="5791200" y="3581400"/>
            <a:ext cx="1676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1" name="Line 7"/>
          <p:cNvSpPr>
            <a:spLocks noChangeShapeType="1"/>
          </p:cNvSpPr>
          <p:nvPr/>
        </p:nvSpPr>
        <p:spPr bwMode="auto">
          <a:xfrm>
            <a:off x="5715000" y="3810000"/>
            <a:ext cx="16764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2" name="Oval 8"/>
          <p:cNvSpPr>
            <a:spLocks noChangeArrowheads="1"/>
          </p:cNvSpPr>
          <p:nvPr/>
        </p:nvSpPr>
        <p:spPr bwMode="auto">
          <a:xfrm>
            <a:off x="7391400" y="32766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3" name="Oval 9"/>
          <p:cNvSpPr>
            <a:spLocks noChangeArrowheads="1"/>
          </p:cNvSpPr>
          <p:nvPr/>
        </p:nvSpPr>
        <p:spPr bwMode="auto">
          <a:xfrm>
            <a:off x="7315200" y="1828800"/>
            <a:ext cx="457200" cy="533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4" name="Oval 10"/>
          <p:cNvSpPr>
            <a:spLocks noChangeArrowheads="1"/>
          </p:cNvSpPr>
          <p:nvPr/>
        </p:nvSpPr>
        <p:spPr bwMode="auto">
          <a:xfrm>
            <a:off x="7391400" y="4495800"/>
            <a:ext cx="4572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5" name="Line 11"/>
          <p:cNvSpPr>
            <a:spLocks noChangeShapeType="1"/>
          </p:cNvSpPr>
          <p:nvPr/>
        </p:nvSpPr>
        <p:spPr bwMode="auto">
          <a:xfrm>
            <a:off x="7543800" y="2362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6" name="Freeform 12"/>
          <p:cNvSpPr>
            <a:spLocks/>
          </p:cNvSpPr>
          <p:nvPr/>
        </p:nvSpPr>
        <p:spPr bwMode="auto">
          <a:xfrm>
            <a:off x="7772400" y="2209800"/>
            <a:ext cx="838200" cy="2514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816"/>
              </a:cxn>
              <a:cxn ang="0">
                <a:pos x="48" y="1584"/>
              </a:cxn>
            </a:cxnLst>
            <a:rect l="0" t="0" r="r" b="b"/>
            <a:pathLst>
              <a:path w="584" h="1584">
                <a:moveTo>
                  <a:pt x="0" y="0"/>
                </a:moveTo>
                <a:cubicBezTo>
                  <a:pt x="284" y="276"/>
                  <a:pt x="568" y="552"/>
                  <a:pt x="576" y="816"/>
                </a:cubicBezTo>
                <a:cubicBezTo>
                  <a:pt x="584" y="1080"/>
                  <a:pt x="316" y="1332"/>
                  <a:pt x="48" y="15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7" name="Line 13"/>
          <p:cNvSpPr>
            <a:spLocks noChangeShapeType="1"/>
          </p:cNvSpPr>
          <p:nvPr/>
        </p:nvSpPr>
        <p:spPr bwMode="auto">
          <a:xfrm flipH="1">
            <a:off x="7848600" y="4495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8" name="Line 14"/>
          <p:cNvSpPr>
            <a:spLocks noChangeShapeType="1"/>
          </p:cNvSpPr>
          <p:nvPr/>
        </p:nvSpPr>
        <p:spPr bwMode="auto">
          <a:xfrm>
            <a:off x="76200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39" name="Freeform 15"/>
          <p:cNvSpPr>
            <a:spLocks/>
          </p:cNvSpPr>
          <p:nvPr/>
        </p:nvSpPr>
        <p:spPr bwMode="auto">
          <a:xfrm>
            <a:off x="7162800" y="2286000"/>
            <a:ext cx="304800" cy="1066800"/>
          </a:xfrm>
          <a:custGeom>
            <a:avLst/>
            <a:gdLst/>
            <a:ahLst/>
            <a:cxnLst>
              <a:cxn ang="0">
                <a:pos x="192" y="672"/>
              </a:cxn>
              <a:cxn ang="0">
                <a:pos x="0" y="384"/>
              </a:cxn>
              <a:cxn ang="0">
                <a:pos x="192" y="0"/>
              </a:cxn>
            </a:cxnLst>
            <a:rect l="0" t="0" r="r" b="b"/>
            <a:pathLst>
              <a:path w="192" h="672">
                <a:moveTo>
                  <a:pt x="192" y="672"/>
                </a:moveTo>
                <a:cubicBezTo>
                  <a:pt x="96" y="584"/>
                  <a:pt x="0" y="496"/>
                  <a:pt x="0" y="384"/>
                </a:cubicBezTo>
                <a:cubicBezTo>
                  <a:pt x="0" y="272"/>
                  <a:pt x="96" y="136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40" name="Line 16"/>
          <p:cNvSpPr>
            <a:spLocks noChangeShapeType="1"/>
          </p:cNvSpPr>
          <p:nvPr/>
        </p:nvSpPr>
        <p:spPr bwMode="auto">
          <a:xfrm flipV="1">
            <a:off x="7315200" y="2286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41" name="Line 17"/>
          <p:cNvSpPr>
            <a:spLocks noChangeShapeType="1"/>
          </p:cNvSpPr>
          <p:nvPr/>
        </p:nvSpPr>
        <p:spPr bwMode="auto">
          <a:xfrm flipV="1">
            <a:off x="72390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42" name="Freeform 18"/>
          <p:cNvSpPr>
            <a:spLocks/>
          </p:cNvSpPr>
          <p:nvPr/>
        </p:nvSpPr>
        <p:spPr bwMode="auto">
          <a:xfrm>
            <a:off x="7162800" y="3733800"/>
            <a:ext cx="304800" cy="838200"/>
          </a:xfrm>
          <a:custGeom>
            <a:avLst/>
            <a:gdLst/>
            <a:ahLst/>
            <a:cxnLst>
              <a:cxn ang="0">
                <a:pos x="192" y="528"/>
              </a:cxn>
              <a:cxn ang="0">
                <a:pos x="0" y="288"/>
              </a:cxn>
              <a:cxn ang="0">
                <a:pos x="192" y="0"/>
              </a:cxn>
            </a:cxnLst>
            <a:rect l="0" t="0" r="r" b="b"/>
            <a:pathLst>
              <a:path w="192" h="528">
                <a:moveTo>
                  <a:pt x="192" y="528"/>
                </a:moveTo>
                <a:cubicBezTo>
                  <a:pt x="96" y="452"/>
                  <a:pt x="0" y="376"/>
                  <a:pt x="0" y="288"/>
                </a:cubicBezTo>
                <a:cubicBezTo>
                  <a:pt x="0" y="200"/>
                  <a:pt x="160" y="48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43" name="Freeform 19"/>
          <p:cNvSpPr>
            <a:spLocks/>
          </p:cNvSpPr>
          <p:nvPr/>
        </p:nvSpPr>
        <p:spPr bwMode="auto">
          <a:xfrm>
            <a:off x="7696200" y="2286000"/>
            <a:ext cx="533400" cy="22860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336" y="768"/>
              </a:cxn>
              <a:cxn ang="0">
                <a:pos x="0" y="0"/>
              </a:cxn>
            </a:cxnLst>
            <a:rect l="0" t="0" r="r" b="b"/>
            <a:pathLst>
              <a:path w="336" h="1440">
                <a:moveTo>
                  <a:pt x="0" y="1440"/>
                </a:moveTo>
                <a:cubicBezTo>
                  <a:pt x="168" y="1224"/>
                  <a:pt x="336" y="1008"/>
                  <a:pt x="336" y="768"/>
                </a:cubicBezTo>
                <a:cubicBezTo>
                  <a:pt x="336" y="528"/>
                  <a:pt x="168" y="2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2644" name="Line 20"/>
          <p:cNvSpPr>
            <a:spLocks noChangeShapeType="1"/>
          </p:cNvSpPr>
          <p:nvPr/>
        </p:nvSpPr>
        <p:spPr bwMode="auto">
          <a:xfrm flipH="1" flipV="1">
            <a:off x="7696200" y="2286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Example of OM(1)</a:t>
            </a:r>
            <a:endParaRPr lang="en-US"/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3867150" y="2760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283652" name="Object 4"/>
          <p:cNvGraphicFramePr>
            <a:graphicFrameLocks noChangeAspect="1"/>
          </p:cNvGraphicFramePr>
          <p:nvPr/>
        </p:nvGraphicFramePr>
        <p:xfrm>
          <a:off x="609600" y="1828800"/>
          <a:ext cx="7848600" cy="3810000"/>
        </p:xfrm>
        <a:graphic>
          <a:graphicData uri="http://schemas.openxmlformats.org/presentationml/2006/ole">
            <p:oleObj spid="_x0000_s283652" name="Document" r:id="rId3" imgW="4940808" imgH="217322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Example of OM(2)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3867150" y="2760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3692525" y="2487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/>
        </p:nvGraphicFramePr>
        <p:xfrm>
          <a:off x="1371600" y="1371600"/>
          <a:ext cx="6629400" cy="4419600"/>
        </p:xfrm>
        <a:graphic>
          <a:graphicData uri="http://schemas.openxmlformats.org/presentationml/2006/ole">
            <p:oleObj spid="_x0000_s284677" name="Document" r:id="rId3" imgW="5157216" imgH="3471672" progId="Word.Document.8">
              <p:embed/>
            </p:oleObj>
          </a:graphicData>
        </a:graphic>
      </p:graphicFrame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6019800" y="1676400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OM(2)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7162800" y="3276600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OM(1)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284680" name="Text Box 8"/>
          <p:cNvSpPr txBox="1">
            <a:spLocks noChangeArrowheads="1"/>
          </p:cNvSpPr>
          <p:nvPr/>
        </p:nvSpPr>
        <p:spPr bwMode="auto">
          <a:xfrm>
            <a:off x="5943600" y="5181600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OM(0)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 of OM(m)</a:t>
            </a:r>
            <a:endParaRPr lang="en-US"/>
          </a:p>
        </p:txBody>
      </p:sp>
      <p:sp>
        <p:nvSpPr>
          <p:cNvPr id="285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7388" y="1981200"/>
            <a:ext cx="3808412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Arial Black" charset="0"/>
              </a:rPr>
              <a:t>Lemma.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Narrow" pitchFamily="48" charset="0"/>
              </a:rPr>
              <a:t>Let the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commander be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loyal</a:t>
            </a:r>
            <a:r>
              <a:rPr lang="en-US">
                <a:latin typeface="Arial Narrow" pitchFamily="48" charset="0"/>
              </a:rPr>
              <a:t>, and </a:t>
            </a:r>
            <a:r>
              <a:rPr lang="en-US" b="1">
                <a:latin typeface="Arial Narrow" pitchFamily="48" charset="0"/>
              </a:rPr>
              <a:t>n &gt; 2m + k</a:t>
            </a:r>
            <a:r>
              <a:rPr lang="en-US">
                <a:latin typeface="Arial Narrow" pitchFamily="48" charset="0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Narrow" pitchFamily="48" charset="0"/>
              </a:rPr>
              <a:t>where </a:t>
            </a:r>
            <a:r>
              <a:rPr lang="en-US" b="1">
                <a:latin typeface="Arial Narrow" pitchFamily="48" charset="0"/>
              </a:rPr>
              <a:t>m</a:t>
            </a:r>
            <a:r>
              <a:rPr lang="en-US">
                <a:latin typeface="Arial Narrow" pitchFamily="48" charset="0"/>
              </a:rPr>
              <a:t> = maximum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Narrow" pitchFamily="48" charset="0"/>
              </a:rPr>
              <a:t>number of traitors. </a:t>
            </a:r>
          </a:p>
          <a:p>
            <a:endParaRPr lang="en-US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latin typeface="Arial Narrow" pitchFamily="48" charset="0"/>
              </a:rPr>
              <a:t>Then </a:t>
            </a:r>
            <a:r>
              <a:rPr lang="en-US" b="1">
                <a:solidFill>
                  <a:srgbClr val="C70F05"/>
                </a:solidFill>
                <a:latin typeface="Arial Narrow" pitchFamily="48" charset="0"/>
              </a:rPr>
              <a:t>OM(k)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  satisfies </a:t>
            </a:r>
            <a:r>
              <a:rPr lang="en-US" b="1">
                <a:solidFill>
                  <a:srgbClr val="C70F05"/>
                </a:solidFill>
                <a:latin typeface="Arial Narrow" pitchFamily="48" charset="0"/>
              </a:rPr>
              <a:t>IC2</a:t>
            </a:r>
            <a:endParaRPr lang="en-US" sz="3200" b="1">
              <a:latin typeface="Arial Narrow" pitchFamily="48" charset="0"/>
            </a:endParaRPr>
          </a:p>
        </p:txBody>
      </p:sp>
      <p:graphicFrame>
        <p:nvGraphicFramePr>
          <p:cNvPr id="28570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648200" y="2806700"/>
          <a:ext cx="4089400" cy="2028825"/>
        </p:xfrm>
        <a:graphic>
          <a:graphicData uri="http://schemas.openxmlformats.org/presentationml/2006/ole">
            <p:oleObj spid="_x0000_s285700" name="Document" r:id="rId3" imgW="3925824" imgH="194767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 of OM(m)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219200"/>
            <a:ext cx="48768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Black" charset="0"/>
              </a:rPr>
              <a:t>Proof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If k=0, then the result trivially holds.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Let it hold for </a:t>
            </a:r>
            <a:r>
              <a:rPr lang="en-US" sz="2400" b="1">
                <a:latin typeface="Arial Narrow" pitchFamily="48" charset="0"/>
              </a:rPr>
              <a:t>k = r</a:t>
            </a:r>
            <a:r>
              <a:rPr lang="en-US" sz="2400">
                <a:latin typeface="Arial Narrow" pitchFamily="48" charset="0"/>
              </a:rPr>
              <a:t> (r &gt; 0)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i.e. OM(r)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satisfies IC2</a:t>
            </a:r>
            <a:r>
              <a:rPr lang="en-US" sz="2400" b="1">
                <a:latin typeface="Arial Narrow" pitchFamily="48" charset="0"/>
              </a:rPr>
              <a:t>.</a:t>
            </a:r>
            <a:r>
              <a:rPr lang="en-US" sz="2400">
                <a:latin typeface="Arial Narrow" pitchFamily="48" charset="0"/>
              </a:rPr>
              <a:t>  We have  to show that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it holds for  </a:t>
            </a:r>
            <a:r>
              <a:rPr lang="en-US" sz="2400" b="1">
                <a:latin typeface="Arial Narrow" pitchFamily="48" charset="0"/>
              </a:rPr>
              <a:t>k = r + 1</a:t>
            </a:r>
            <a:r>
              <a:rPr lang="en-US" sz="2400">
                <a:latin typeface="Arial Narrow" pitchFamily="48" charset="0"/>
              </a:rPr>
              <a:t> too.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By definition n &gt; 2m+ r+1, so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n-1 &gt; 2m+ 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So OM(r)  holds for the lieutenants in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the bottom row. </a:t>
            </a:r>
            <a:r>
              <a:rPr lang="en-US" sz="2400">
                <a:latin typeface="Arial Narrow" pitchFamily="48" charset="0"/>
              </a:rPr>
              <a:t>Each loyal lieutenant will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collect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n-m-1</a:t>
            </a:r>
            <a:r>
              <a:rPr lang="en-US" sz="2400">
                <a:latin typeface="Arial Narrow" pitchFamily="48" charset="0"/>
              </a:rPr>
              <a:t> identical good values and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m bad values. So bad values are voted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out (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n-m-1 &gt; m + r</a:t>
            </a:r>
            <a:r>
              <a:rPr lang="en-US" sz="2400">
                <a:latin typeface="Arial Narrow" pitchFamily="48" charset="0"/>
              </a:rPr>
              <a:t> implies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n-m-1 &gt; m</a:t>
            </a:r>
            <a:r>
              <a:rPr lang="en-US" sz="2400">
                <a:latin typeface="Arial Narrow" pitchFamily="48" charset="0"/>
              </a:rPr>
              <a:t>)</a:t>
            </a:r>
            <a:endParaRPr lang="en-US" sz="2000">
              <a:latin typeface="Arial Narrow" pitchFamily="48" charset="0"/>
            </a:endParaRPr>
          </a:p>
        </p:txBody>
      </p:sp>
      <p:graphicFrame>
        <p:nvGraphicFramePr>
          <p:cNvPr id="2867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29200" y="2417763"/>
          <a:ext cx="3571875" cy="1771650"/>
        </p:xfrm>
        <a:graphic>
          <a:graphicData uri="http://schemas.openxmlformats.org/presentationml/2006/ole">
            <p:oleObj spid="_x0000_s286724" name="Document" r:id="rId3" imgW="3925824" imgH="194767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 final theorem</a:t>
            </a:r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543800" cy="44196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Theorem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. If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n &gt; 3m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where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m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is the maximum number of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traitors, then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OM(m)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 satisfies both 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IC1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and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IC2</a:t>
            </a:r>
            <a:r>
              <a:rPr lang="en-US" sz="2400">
                <a:latin typeface="Arial Narrow" pitchFamily="48" charset="0"/>
              </a:rPr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Proof. </a:t>
            </a:r>
            <a:r>
              <a:rPr lang="en-US" sz="2400">
                <a:latin typeface="Arial Narrow" pitchFamily="48" charset="0"/>
              </a:rPr>
              <a:t>Consider two cases:</a:t>
            </a:r>
            <a:endParaRPr lang="en-US" sz="2400" b="1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Case 1</a:t>
            </a:r>
            <a:r>
              <a:rPr lang="en-US" sz="2400">
                <a:latin typeface="Arial Narrow" pitchFamily="48" charset="0"/>
              </a:rPr>
              <a:t>. Commander is loyal. The theorem follows from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the previous lemma (substitute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k = m</a:t>
            </a:r>
            <a:r>
              <a:rPr lang="en-US" sz="2400">
                <a:latin typeface="Arial Narrow" pitchFamily="48" charset="0"/>
              </a:rPr>
              <a:t>).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Case 2</a:t>
            </a:r>
            <a:r>
              <a:rPr lang="en-US" sz="2400">
                <a:latin typeface="Arial Narrow" pitchFamily="48" charset="0"/>
              </a:rPr>
              <a:t>. Commander is a traitor. We prove it by induction.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>
                <a:solidFill>
                  <a:schemeClr val="accent2"/>
                </a:solidFill>
                <a:latin typeface="Arial Narrow" pitchFamily="48" charset="0"/>
              </a:rPr>
              <a:t>Base case</a:t>
            </a:r>
            <a:r>
              <a:rPr lang="en-US" sz="2400">
                <a:latin typeface="Arial Narrow" pitchFamily="48" charset="0"/>
              </a:rPr>
              <a:t>. m=0 trivial.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(</a:t>
            </a:r>
            <a:r>
              <a:rPr lang="en-US" sz="2400" i="1">
                <a:solidFill>
                  <a:schemeClr val="accent2"/>
                </a:solidFill>
                <a:latin typeface="Arial Narrow" pitchFamily="48" charset="0"/>
              </a:rPr>
              <a:t>Induction hypothesis</a:t>
            </a:r>
            <a:r>
              <a:rPr lang="en-US" sz="2400">
                <a:latin typeface="Arial Narrow" pitchFamily="48" charset="0"/>
              </a:rPr>
              <a:t>) Let the theorem hold for m = r.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We have to show that it holds for m = r+1 too.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b="1"/>
              <a:t>Proof (continued)</a:t>
            </a:r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239000" cy="20574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There are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n</a:t>
            </a:r>
            <a:r>
              <a:rPr lang="en-US" sz="2400">
                <a:latin typeface="Arial Narrow" pitchFamily="48" charset="0"/>
              </a:rPr>
              <a:t>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&gt; 3(r + 1)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generals</a:t>
            </a:r>
            <a:r>
              <a:rPr lang="en-US" sz="2400">
                <a:latin typeface="Arial Narrow" pitchFamily="48" charset="0"/>
              </a:rPr>
              <a:t> and </a:t>
            </a:r>
            <a:r>
              <a:rPr lang="en-US" sz="2400" b="1">
                <a:solidFill>
                  <a:schemeClr val="hlink"/>
                </a:solidFill>
                <a:latin typeface="Arial Narrow" pitchFamily="48" charset="0"/>
              </a:rPr>
              <a:t>r + 1</a:t>
            </a:r>
            <a:r>
              <a:rPr lang="en-US" sz="2400">
                <a:solidFill>
                  <a:schemeClr val="hlink"/>
                </a:solidFill>
                <a:latin typeface="Arial Narrow" pitchFamily="48" charset="0"/>
              </a:rPr>
              <a:t> traitors</a:t>
            </a:r>
            <a:r>
              <a:rPr lang="en-US" sz="2400">
                <a:latin typeface="Arial Narrow" pitchFamily="48" charset="0"/>
              </a:rPr>
              <a:t>. Excluding the commander, there are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&gt; 3r+2 generals</a:t>
            </a:r>
            <a:r>
              <a:rPr lang="en-US" sz="2400">
                <a:latin typeface="Arial Narrow" pitchFamily="48" charset="0"/>
              </a:rPr>
              <a:t> of which there are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r traitors</a:t>
            </a:r>
            <a:r>
              <a:rPr lang="en-US" sz="2400">
                <a:latin typeface="Arial Narrow" pitchFamily="48" charset="0"/>
              </a:rPr>
              <a:t>. So &gt; 2r+2 lieutenants are loyal. Since 3r+ 2 &gt; 3.r, OM(r) satisfies IC1 and IC2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</p:txBody>
      </p:sp>
      <p:sp>
        <p:nvSpPr>
          <p:cNvPr id="288772" name="Oval 4"/>
          <p:cNvSpPr>
            <a:spLocks noChangeArrowheads="1"/>
          </p:cNvSpPr>
          <p:nvPr/>
        </p:nvSpPr>
        <p:spPr bwMode="auto">
          <a:xfrm>
            <a:off x="4267200" y="3886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3" name="Oval 5"/>
          <p:cNvSpPr>
            <a:spLocks noChangeArrowheads="1"/>
          </p:cNvSpPr>
          <p:nvPr/>
        </p:nvSpPr>
        <p:spPr bwMode="auto">
          <a:xfrm>
            <a:off x="27432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4" name="Oval 6"/>
          <p:cNvSpPr>
            <a:spLocks noChangeArrowheads="1"/>
          </p:cNvSpPr>
          <p:nvPr/>
        </p:nvSpPr>
        <p:spPr bwMode="auto">
          <a:xfrm>
            <a:off x="35052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5" name="Oval 7"/>
          <p:cNvSpPr>
            <a:spLocks noChangeArrowheads="1"/>
          </p:cNvSpPr>
          <p:nvPr/>
        </p:nvSpPr>
        <p:spPr bwMode="auto">
          <a:xfrm>
            <a:off x="41910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6" name="Oval 8"/>
          <p:cNvSpPr>
            <a:spLocks noChangeArrowheads="1"/>
          </p:cNvSpPr>
          <p:nvPr/>
        </p:nvSpPr>
        <p:spPr bwMode="auto">
          <a:xfrm>
            <a:off x="5867400" y="5105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7" name="Oval 9"/>
          <p:cNvSpPr>
            <a:spLocks noChangeArrowheads="1"/>
          </p:cNvSpPr>
          <p:nvPr/>
        </p:nvSpPr>
        <p:spPr bwMode="auto">
          <a:xfrm>
            <a:off x="4876800" y="5105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8" name="Line 10"/>
          <p:cNvSpPr>
            <a:spLocks noChangeShapeType="1"/>
          </p:cNvSpPr>
          <p:nvPr/>
        </p:nvSpPr>
        <p:spPr bwMode="auto">
          <a:xfrm flipH="1">
            <a:off x="2971800" y="41148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79" name="Line 11"/>
          <p:cNvSpPr>
            <a:spLocks noChangeShapeType="1"/>
          </p:cNvSpPr>
          <p:nvPr/>
        </p:nvSpPr>
        <p:spPr bwMode="auto">
          <a:xfrm flipH="1">
            <a:off x="3733800" y="41910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80" name="Line 12"/>
          <p:cNvSpPr>
            <a:spLocks noChangeShapeType="1"/>
          </p:cNvSpPr>
          <p:nvPr/>
        </p:nvSpPr>
        <p:spPr bwMode="auto">
          <a:xfrm flipH="1">
            <a:off x="4343400" y="41910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81" name="Line 13"/>
          <p:cNvSpPr>
            <a:spLocks noChangeShapeType="1"/>
          </p:cNvSpPr>
          <p:nvPr/>
        </p:nvSpPr>
        <p:spPr bwMode="auto">
          <a:xfrm>
            <a:off x="4572000" y="4114800"/>
            <a:ext cx="1371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82" name="Line 14"/>
          <p:cNvSpPr>
            <a:spLocks noChangeShapeType="1"/>
          </p:cNvSpPr>
          <p:nvPr/>
        </p:nvSpPr>
        <p:spPr bwMode="auto">
          <a:xfrm>
            <a:off x="4495800" y="41910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83" name="AutoShape 15"/>
          <p:cNvSpPr>
            <a:spLocks/>
          </p:cNvSpPr>
          <p:nvPr/>
        </p:nvSpPr>
        <p:spPr bwMode="auto">
          <a:xfrm rot="-16166433">
            <a:off x="3541713" y="4838700"/>
            <a:ext cx="76200" cy="1524000"/>
          </a:xfrm>
          <a:prstGeom prst="rightBracket">
            <a:avLst>
              <a:gd name="adj" fmla="val 1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84" name="AutoShape 16"/>
          <p:cNvSpPr>
            <a:spLocks/>
          </p:cNvSpPr>
          <p:nvPr/>
        </p:nvSpPr>
        <p:spPr bwMode="auto">
          <a:xfrm rot="-16166433">
            <a:off x="5524500" y="4838700"/>
            <a:ext cx="76200" cy="1524000"/>
          </a:xfrm>
          <a:prstGeom prst="rightBracket">
            <a:avLst>
              <a:gd name="adj" fmla="val 1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8785" name="Rectangle 17"/>
          <p:cNvSpPr>
            <a:spLocks noChangeArrowheads="1"/>
          </p:cNvSpPr>
          <p:nvPr/>
        </p:nvSpPr>
        <p:spPr bwMode="auto">
          <a:xfrm>
            <a:off x="3170238" y="5621338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&gt; 2r+2</a:t>
            </a:r>
          </a:p>
        </p:txBody>
      </p:sp>
      <p:sp>
        <p:nvSpPr>
          <p:cNvPr id="288786" name="Rectangle 18"/>
          <p:cNvSpPr>
            <a:spLocks noChangeArrowheads="1"/>
          </p:cNvSpPr>
          <p:nvPr/>
        </p:nvSpPr>
        <p:spPr bwMode="auto">
          <a:xfrm>
            <a:off x="4953000" y="5638800"/>
            <a:ext cx="121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r traitors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b="1"/>
              <a:t>Proof (continued)</a:t>
            </a: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5334000" cy="2590800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In OM(r+1), a loyal lieutenant chooses the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majority from (1) 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&gt; 2r+1 values</a:t>
            </a:r>
            <a:r>
              <a:rPr lang="en-US" sz="2000" b="1">
                <a:latin typeface="Arial Narrow" pitchFamily="48" charset="0"/>
              </a:rPr>
              <a:t> obtained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from the loyal lieutenants via OM(r), 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(2) the 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r values</a:t>
            </a:r>
            <a:r>
              <a:rPr lang="en-US" sz="2000" b="1">
                <a:latin typeface="Arial Narrow" pitchFamily="48" charset="0"/>
              </a:rPr>
              <a:t> from the traitors, and 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(3) the value directly from the commander. 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6805613" y="1863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89797" name="Oval 5"/>
          <p:cNvSpPr>
            <a:spLocks noChangeArrowheads="1"/>
          </p:cNvSpPr>
          <p:nvPr/>
        </p:nvSpPr>
        <p:spPr bwMode="auto">
          <a:xfrm>
            <a:off x="6934200" y="1600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54102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799" name="Oval 7"/>
          <p:cNvSpPr>
            <a:spLocks noChangeArrowheads="1"/>
          </p:cNvSpPr>
          <p:nvPr/>
        </p:nvSpPr>
        <p:spPr bwMode="auto">
          <a:xfrm>
            <a:off x="61722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0" name="Oval 8"/>
          <p:cNvSpPr>
            <a:spLocks noChangeArrowheads="1"/>
          </p:cNvSpPr>
          <p:nvPr/>
        </p:nvSpPr>
        <p:spPr bwMode="auto">
          <a:xfrm>
            <a:off x="6858000" y="2819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1" name="Oval 9"/>
          <p:cNvSpPr>
            <a:spLocks noChangeArrowheads="1"/>
          </p:cNvSpPr>
          <p:nvPr/>
        </p:nvSpPr>
        <p:spPr bwMode="auto">
          <a:xfrm>
            <a:off x="8534400" y="2819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2" name="Oval 10"/>
          <p:cNvSpPr>
            <a:spLocks noChangeArrowheads="1"/>
          </p:cNvSpPr>
          <p:nvPr/>
        </p:nvSpPr>
        <p:spPr bwMode="auto">
          <a:xfrm>
            <a:off x="7543800" y="2819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3" name="Line 11"/>
          <p:cNvSpPr>
            <a:spLocks noChangeShapeType="1"/>
          </p:cNvSpPr>
          <p:nvPr/>
        </p:nvSpPr>
        <p:spPr bwMode="auto">
          <a:xfrm flipH="1">
            <a:off x="5638800" y="18288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4" name="Line 12"/>
          <p:cNvSpPr>
            <a:spLocks noChangeShapeType="1"/>
          </p:cNvSpPr>
          <p:nvPr/>
        </p:nvSpPr>
        <p:spPr bwMode="auto">
          <a:xfrm flipH="1">
            <a:off x="6400800" y="19050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5" name="Line 13"/>
          <p:cNvSpPr>
            <a:spLocks noChangeShapeType="1"/>
          </p:cNvSpPr>
          <p:nvPr/>
        </p:nvSpPr>
        <p:spPr bwMode="auto">
          <a:xfrm flipH="1">
            <a:off x="7010400" y="19050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6" name="Line 14"/>
          <p:cNvSpPr>
            <a:spLocks noChangeShapeType="1"/>
          </p:cNvSpPr>
          <p:nvPr/>
        </p:nvSpPr>
        <p:spPr bwMode="auto">
          <a:xfrm>
            <a:off x="7239000" y="1828800"/>
            <a:ext cx="1371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7" name="Line 15"/>
          <p:cNvSpPr>
            <a:spLocks noChangeShapeType="1"/>
          </p:cNvSpPr>
          <p:nvPr/>
        </p:nvSpPr>
        <p:spPr bwMode="auto">
          <a:xfrm>
            <a:off x="7162800" y="19050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8" name="AutoShape 16"/>
          <p:cNvSpPr>
            <a:spLocks/>
          </p:cNvSpPr>
          <p:nvPr/>
        </p:nvSpPr>
        <p:spPr bwMode="auto">
          <a:xfrm rot="-16166433">
            <a:off x="6208713" y="2552700"/>
            <a:ext cx="76200" cy="1524000"/>
          </a:xfrm>
          <a:prstGeom prst="rightBracket">
            <a:avLst>
              <a:gd name="adj" fmla="val 1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09" name="AutoShape 17"/>
          <p:cNvSpPr>
            <a:spLocks/>
          </p:cNvSpPr>
          <p:nvPr/>
        </p:nvSpPr>
        <p:spPr bwMode="auto">
          <a:xfrm rot="-16166433">
            <a:off x="8191500" y="2552700"/>
            <a:ext cx="76200" cy="1524000"/>
          </a:xfrm>
          <a:prstGeom prst="rightBracket">
            <a:avLst>
              <a:gd name="adj" fmla="val 1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810" name="Rectangle 18"/>
          <p:cNvSpPr>
            <a:spLocks noChangeArrowheads="1"/>
          </p:cNvSpPr>
          <p:nvPr/>
        </p:nvSpPr>
        <p:spPr bwMode="auto">
          <a:xfrm>
            <a:off x="5837238" y="3335338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&gt; 2r+2</a:t>
            </a:r>
          </a:p>
        </p:txBody>
      </p:sp>
      <p:sp>
        <p:nvSpPr>
          <p:cNvPr id="289811" name="Rectangle 19"/>
          <p:cNvSpPr>
            <a:spLocks noChangeArrowheads="1"/>
          </p:cNvSpPr>
          <p:nvPr/>
        </p:nvSpPr>
        <p:spPr bwMode="auto">
          <a:xfrm>
            <a:off x="7620000" y="3352800"/>
            <a:ext cx="121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r traitors</a:t>
            </a:r>
          </a:p>
        </p:txBody>
      </p:sp>
      <p:sp>
        <p:nvSpPr>
          <p:cNvPr id="289812" name="Rectangle 20"/>
          <p:cNvSpPr>
            <a:spLocks noChangeArrowheads="1"/>
          </p:cNvSpPr>
          <p:nvPr/>
        </p:nvSpPr>
        <p:spPr bwMode="auto">
          <a:xfrm>
            <a:off x="228600" y="4343400"/>
            <a:ext cx="82804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Times" charset="0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The set of values collected in part (1) &amp; (3) are the same for all loyal lieutenants –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Times" charset="0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 it is the same set of values that these lieutenants received from the commander.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Times" charset="0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 Also, by the induction hypothesis, in part (2) each loyal lieutenant receives 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Times" charset="0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identical values from each traitor.</a:t>
            </a:r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 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So every loyal lieutenant collects the same set of values.</a:t>
            </a:r>
          </a:p>
          <a:p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Solution using signed messages</a:t>
            </a:r>
            <a:endParaRPr lang="en-US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>
                <a:solidFill>
                  <a:srgbClr val="C70F05"/>
                </a:solidFill>
              </a:rPr>
              <a:t>	</a:t>
            </a:r>
            <a:endParaRPr lang="en-US" sz="2400">
              <a:latin typeface="Arial Narrow" pitchFamily="4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</a:t>
            </a:r>
            <a:r>
              <a:rPr lang="en-US" sz="2400">
                <a:latin typeface="Arial" charset="0"/>
              </a:rPr>
              <a:t>A </a:t>
            </a:r>
            <a:r>
              <a:rPr lang="en-US" sz="2400" b="1">
                <a:latin typeface="Arial" charset="0"/>
              </a:rPr>
              <a:t>signed message</a:t>
            </a:r>
            <a:r>
              <a:rPr lang="en-US" sz="2400">
                <a:latin typeface="Arial" charset="0"/>
              </a:rPr>
              <a:t> satisfies all the conditions of oral message, plus </a:t>
            </a:r>
            <a:r>
              <a:rPr lang="en-US" sz="2400" b="1">
                <a:latin typeface="Arial" charset="0"/>
              </a:rPr>
              <a:t>two extra conditions</a:t>
            </a:r>
            <a:endParaRPr lang="en-US" sz="240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 algn="just"/>
            <a:r>
              <a:rPr lang="en-US" sz="2400">
                <a:latin typeface="Arial" charset="0"/>
              </a:rPr>
              <a:t>Signature cannot be forged. Forged message are detected and discarded.</a:t>
            </a:r>
          </a:p>
          <a:p>
            <a:r>
              <a:rPr lang="en-US" sz="2400">
                <a:latin typeface="Arial" charset="0"/>
              </a:rPr>
              <a:t>Anyone can verify its authenticity of a signature.</a:t>
            </a:r>
          </a:p>
          <a:p>
            <a:endParaRPr lang="en-US" sz="2400">
              <a:latin typeface="Arial Narrow" pitchFamily="4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>
                <a:solidFill>
                  <a:srgbClr val="C70F05"/>
                </a:solidFill>
              </a:rPr>
              <a:t>	Signed messages</a:t>
            </a:r>
            <a:r>
              <a:rPr lang="en-US"/>
              <a:t> improve resilience.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3992563" y="2786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291844" name="Object 4"/>
          <p:cNvGraphicFramePr>
            <a:graphicFrameLocks noChangeAspect="1"/>
          </p:cNvGraphicFramePr>
          <p:nvPr/>
        </p:nvGraphicFramePr>
        <p:xfrm>
          <a:off x="1447800" y="1600200"/>
          <a:ext cx="6172200" cy="3429000"/>
        </p:xfrm>
        <a:graphic>
          <a:graphicData uri="http://schemas.openxmlformats.org/presentationml/2006/ole">
            <p:oleObj spid="_x0000_s291844" name="Document" r:id="rId3" imgW="4383024" imgH="1840992" progId="Word.Document.8">
              <p:embed/>
            </p:oleObj>
          </a:graphicData>
        </a:graphic>
      </p:graphicFrame>
      <p:sp>
        <p:nvSpPr>
          <p:cNvPr id="291845" name="AutoShape 5"/>
          <p:cNvSpPr>
            <a:spLocks noChangeArrowheads="1"/>
          </p:cNvSpPr>
          <p:nvPr/>
        </p:nvSpPr>
        <p:spPr bwMode="auto">
          <a:xfrm rot="10744913">
            <a:off x="1219200" y="4953000"/>
            <a:ext cx="1139825" cy="609600"/>
          </a:xfrm>
          <a:prstGeom prst="wedgeRoundRectCallout">
            <a:avLst>
              <a:gd name="adj1" fmla="val -95093"/>
              <a:gd name="adj2" fmla="val 240431"/>
              <a:gd name="adj3" fmla="val 16667"/>
            </a:avLst>
          </a:prstGeom>
          <a:solidFill>
            <a:srgbClr val="FFEE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US" b="0">
              <a:latin typeface="Times New Roman" pitchFamily="48" charset="0"/>
            </a:endParaRP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1219200" y="5029200"/>
            <a:ext cx="1073150" cy="466725"/>
          </a:xfrm>
          <a:prstGeom prst="rect">
            <a:avLst/>
          </a:prstGeom>
          <a:noFill/>
          <a:ln w="9525">
            <a:solidFill>
              <a:srgbClr val="FFEE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70F05"/>
                </a:solidFill>
                <a:latin typeface="Times New Roman" pitchFamily="48" charset="0"/>
              </a:rPr>
              <a:t>discard</a:t>
            </a:r>
          </a:p>
        </p:txBody>
      </p:sp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2667000" y="5105400"/>
            <a:ext cx="55356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1">
                <a:latin typeface="Times New Roman" pitchFamily="48" charset="0"/>
              </a:rPr>
              <a:t>Using signed messages, byzantine </a:t>
            </a:r>
          </a:p>
          <a:p>
            <a:r>
              <a:rPr lang="en-US" sz="2800" b="0" i="1">
                <a:latin typeface="Times New Roman" pitchFamily="48" charset="0"/>
              </a:rPr>
              <a:t>consensus </a:t>
            </a:r>
            <a:r>
              <a:rPr lang="en-US" sz="2800" i="1">
                <a:solidFill>
                  <a:srgbClr val="C70F05"/>
                </a:solidFill>
                <a:latin typeface="Times New Roman" pitchFamily="48" charset="0"/>
              </a:rPr>
              <a:t>is feasible</a:t>
            </a:r>
            <a:r>
              <a:rPr lang="en-US" sz="2800" b="0" i="1">
                <a:latin typeface="Times New Roman" pitchFamily="48" charset="0"/>
              </a:rPr>
              <a:t> with 3 generals </a:t>
            </a:r>
          </a:p>
          <a:p>
            <a:r>
              <a:rPr lang="en-US" sz="2800" b="0" i="1">
                <a:latin typeface="Times New Roman" pitchFamily="48" charset="0"/>
              </a:rPr>
              <a:t>and 1 traitor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Problem Specification</a:t>
            </a:r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110538" cy="32766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Termination</a:t>
            </a:r>
            <a:r>
              <a:rPr lang="en-US" sz="2400">
                <a:latin typeface="Arial Narrow" pitchFamily="48" charset="0"/>
              </a:rPr>
              <a:t>.  	Every non-faulty process must eventually decide.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Agreement.</a:t>
            </a:r>
            <a:r>
              <a:rPr lang="en-US" sz="2400">
                <a:latin typeface="Arial Narrow" pitchFamily="48" charset="0"/>
              </a:rPr>
              <a:t> 	The final decision of every non-faulty process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		must be identical.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Validity.</a:t>
            </a:r>
            <a:r>
              <a:rPr lang="en-US" sz="2400">
                <a:latin typeface="Arial Narrow" pitchFamily="48" charset="0"/>
              </a:rPr>
              <a:t>  	If every non-faulty process begins with the same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		initial value </a:t>
            </a:r>
            <a:r>
              <a:rPr lang="en-US" sz="2400" b="1">
                <a:latin typeface="Arial Narrow" pitchFamily="48" charset="0"/>
              </a:rPr>
              <a:t>v</a:t>
            </a:r>
            <a:r>
              <a:rPr lang="en-US" sz="2400">
                <a:latin typeface="Arial Narrow" pitchFamily="48" charset="0"/>
              </a:rPr>
              <a:t>, then their final decision must be </a:t>
            </a:r>
            <a:r>
              <a:rPr lang="en-US" sz="2400" b="1">
                <a:latin typeface="Arial Narrow" pitchFamily="48" charset="0"/>
              </a:rPr>
              <a:t>v</a:t>
            </a:r>
            <a:r>
              <a:rPr lang="en-US" sz="2400">
                <a:latin typeface="Arial Narrow" pitchFamily="48" charset="0"/>
              </a:rPr>
              <a:t>.</a:t>
            </a:r>
          </a:p>
          <a:p>
            <a:pPr>
              <a:lnSpc>
                <a:spcPct val="14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Signature list</a:t>
            </a:r>
          </a:p>
        </p:txBody>
      </p:sp>
      <p:sp>
        <p:nvSpPr>
          <p:cNvPr id="292867" name="Oval 3"/>
          <p:cNvSpPr>
            <a:spLocks noChangeArrowheads="1"/>
          </p:cNvSpPr>
          <p:nvPr/>
        </p:nvSpPr>
        <p:spPr bwMode="auto">
          <a:xfrm>
            <a:off x="22860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0</a:t>
            </a:r>
          </a:p>
        </p:txBody>
      </p:sp>
      <p:sp>
        <p:nvSpPr>
          <p:cNvPr id="292868" name="Oval 4"/>
          <p:cNvSpPr>
            <a:spLocks noChangeArrowheads="1"/>
          </p:cNvSpPr>
          <p:nvPr/>
        </p:nvSpPr>
        <p:spPr bwMode="auto">
          <a:xfrm>
            <a:off x="3962400" y="2286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1</a:t>
            </a:r>
          </a:p>
        </p:txBody>
      </p:sp>
      <p:sp>
        <p:nvSpPr>
          <p:cNvPr id="292869" name="Oval 5"/>
          <p:cNvSpPr>
            <a:spLocks noChangeArrowheads="1"/>
          </p:cNvSpPr>
          <p:nvPr/>
        </p:nvSpPr>
        <p:spPr bwMode="auto">
          <a:xfrm>
            <a:off x="55626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7</a:t>
            </a:r>
          </a:p>
        </p:txBody>
      </p:sp>
      <p:sp>
        <p:nvSpPr>
          <p:cNvPr id="292870" name="Oval 6"/>
          <p:cNvSpPr>
            <a:spLocks noChangeArrowheads="1"/>
          </p:cNvSpPr>
          <p:nvPr/>
        </p:nvSpPr>
        <p:spPr bwMode="auto">
          <a:xfrm>
            <a:off x="79248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2</a:t>
            </a:r>
          </a:p>
        </p:txBody>
      </p:sp>
      <p:sp>
        <p:nvSpPr>
          <p:cNvPr id="292871" name="Oval 7"/>
          <p:cNvSpPr>
            <a:spLocks noChangeArrowheads="1"/>
          </p:cNvSpPr>
          <p:nvPr/>
        </p:nvSpPr>
        <p:spPr bwMode="auto">
          <a:xfrm>
            <a:off x="4876800" y="5410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4</a:t>
            </a:r>
          </a:p>
        </p:txBody>
      </p:sp>
      <p:sp>
        <p:nvSpPr>
          <p:cNvPr id="292872" name="Line 8"/>
          <p:cNvSpPr>
            <a:spLocks noChangeShapeType="1"/>
          </p:cNvSpPr>
          <p:nvPr/>
        </p:nvSpPr>
        <p:spPr bwMode="auto">
          <a:xfrm flipV="1">
            <a:off x="2514600" y="2514600"/>
            <a:ext cx="144780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3" name="Line 9"/>
          <p:cNvSpPr>
            <a:spLocks noChangeShapeType="1"/>
          </p:cNvSpPr>
          <p:nvPr/>
        </p:nvSpPr>
        <p:spPr bwMode="auto">
          <a:xfrm>
            <a:off x="4267200" y="2514600"/>
            <a:ext cx="13716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4" name="Line 10"/>
          <p:cNvSpPr>
            <a:spLocks noChangeShapeType="1"/>
          </p:cNvSpPr>
          <p:nvPr/>
        </p:nvSpPr>
        <p:spPr bwMode="auto">
          <a:xfrm flipH="1">
            <a:off x="5105400" y="3733800"/>
            <a:ext cx="60960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5" name="Line 11"/>
          <p:cNvSpPr>
            <a:spLocks noChangeShapeType="1"/>
          </p:cNvSpPr>
          <p:nvPr/>
        </p:nvSpPr>
        <p:spPr bwMode="auto">
          <a:xfrm flipV="1">
            <a:off x="5181600" y="3657600"/>
            <a:ext cx="2743200" cy="190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2876" name="Text Box 12"/>
          <p:cNvSpPr txBox="1">
            <a:spLocks noChangeArrowheads="1"/>
          </p:cNvSpPr>
          <p:nvPr/>
        </p:nvSpPr>
        <p:spPr bwMode="auto">
          <a:xfrm>
            <a:off x="2590800" y="2514600"/>
            <a:ext cx="65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V{0}</a:t>
            </a:r>
          </a:p>
        </p:txBody>
      </p:sp>
      <p:sp>
        <p:nvSpPr>
          <p:cNvPr id="292877" name="Text Box 13"/>
          <p:cNvSpPr txBox="1">
            <a:spLocks noChangeArrowheads="1"/>
          </p:cNvSpPr>
          <p:nvPr/>
        </p:nvSpPr>
        <p:spPr bwMode="auto">
          <a:xfrm>
            <a:off x="4708525" y="2400300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V{0,1}</a:t>
            </a:r>
          </a:p>
        </p:txBody>
      </p:sp>
      <p:sp>
        <p:nvSpPr>
          <p:cNvPr id="292878" name="Text Box 14"/>
          <p:cNvSpPr txBox="1">
            <a:spLocks noChangeArrowheads="1"/>
          </p:cNvSpPr>
          <p:nvPr/>
        </p:nvSpPr>
        <p:spPr bwMode="auto">
          <a:xfrm>
            <a:off x="4327525" y="40005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V{0,1,7}</a:t>
            </a:r>
          </a:p>
        </p:txBody>
      </p:sp>
      <p:sp>
        <p:nvSpPr>
          <p:cNvPr id="292879" name="Text Box 15"/>
          <p:cNvSpPr txBox="1">
            <a:spLocks noChangeArrowheads="1"/>
          </p:cNvSpPr>
          <p:nvPr/>
        </p:nvSpPr>
        <p:spPr bwMode="auto">
          <a:xfrm>
            <a:off x="6232525" y="4762500"/>
            <a:ext cx="128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V{0,1,7,4}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 SM(m) algorithm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3820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1. Commander </a:t>
            </a:r>
            <a:r>
              <a:rPr lang="en-US" sz="2000" b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sends out a signed message </a:t>
            </a:r>
            <a:r>
              <a:rPr lang="en-US" sz="2000" b="1">
                <a:latin typeface="Arial" charset="0"/>
              </a:rPr>
              <a:t>v{i}</a:t>
            </a:r>
            <a:r>
              <a:rPr lang="en-US" sz="2000">
                <a:latin typeface="Arial" charset="0"/>
              </a:rPr>
              <a:t> to each lieutenant j ≠ 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2. Lieutenant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, after receiving </a:t>
            </a:r>
            <a:r>
              <a:rPr lang="en-US" sz="2000" b="1">
                <a:latin typeface="Arial" charset="0"/>
              </a:rPr>
              <a:t>v{S}</a:t>
            </a:r>
            <a:r>
              <a:rPr lang="en-US" sz="2000">
                <a:latin typeface="Arial" charset="0"/>
              </a:rPr>
              <a:t>, appends it to a set </a:t>
            </a:r>
            <a:r>
              <a:rPr lang="en-US" sz="2000" b="1">
                <a:latin typeface="Arial" charset="0"/>
              </a:rPr>
              <a:t>V.j,</a:t>
            </a:r>
            <a:r>
              <a:rPr lang="en-US" sz="2000">
                <a:latin typeface="Arial" charset="0"/>
              </a:rPr>
              <a:t> only if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(i) it is not forged, and  (ii) it has not been received before.  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3. If the </a:t>
            </a:r>
            <a:r>
              <a:rPr lang="en-US" sz="2000" i="1">
                <a:latin typeface="Arial" charset="0"/>
              </a:rPr>
              <a:t>length</a:t>
            </a:r>
            <a:r>
              <a:rPr lang="en-US" sz="2000">
                <a:latin typeface="Arial" charset="0"/>
              </a:rPr>
              <a:t> of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>
                <a:latin typeface="Arial" charset="0"/>
              </a:rPr>
              <a:t> is less than </a:t>
            </a:r>
            <a:r>
              <a:rPr lang="en-US" sz="2000" b="1">
                <a:latin typeface="Arial" charset="0"/>
              </a:rPr>
              <a:t>m+1</a:t>
            </a:r>
            <a:r>
              <a:rPr lang="en-US" sz="2000">
                <a:latin typeface="Arial" charset="0"/>
              </a:rPr>
              <a:t>, then lieutenant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  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(i) appends his own signature to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>
                <a:latin typeface="Arial" charset="0"/>
              </a:rPr>
              <a:t>, and 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(ii) sends out the signed message to every other lieutenant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whose signature does not  appear in 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>
                <a:latin typeface="Arial" charset="0"/>
              </a:rPr>
              <a:t>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4. Lieutenant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 applies a choice function on </a:t>
            </a:r>
            <a:r>
              <a:rPr lang="en-US" sz="2000" b="1">
                <a:latin typeface="Arial" charset="0"/>
              </a:rPr>
              <a:t>V.j</a:t>
            </a:r>
            <a:r>
              <a:rPr lang="en-US" sz="2000">
                <a:latin typeface="Arial" charset="0"/>
              </a:rPr>
              <a:t> to make the final decision.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Theorem of signed messages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b="1">
                <a:latin typeface="Hoefler Text" pitchFamily="48" charset="0"/>
              </a:rPr>
              <a:t>	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If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n ≥ m + 2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, where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m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is the maximum 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	number of traitors, then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SM(m)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 satisfies 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	both 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IC1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and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IC2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.</a:t>
            </a:r>
          </a:p>
          <a:p>
            <a:pPr algn="just"/>
            <a:endParaRPr lang="en-US" sz="28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/>
              <a:t>	Case 1. 	Commander is loyal</a:t>
            </a:r>
            <a:r>
              <a:rPr lang="en-US" sz="2400"/>
              <a:t>. The bag of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	Each process will contain exactly one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	message, that was sent by the commander.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Theorem of signed messages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Case 2. Commander is traitor</a:t>
            </a:r>
            <a:r>
              <a:rPr lang="en-US" sz="2000">
                <a:latin typeface="Arial" charset="0"/>
              </a:rPr>
              <a:t>. </a:t>
            </a:r>
          </a:p>
          <a:p>
            <a:pPr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>
              <a:lnSpc>
                <a:spcPct val="125000"/>
              </a:lnSpc>
            </a:pPr>
            <a:r>
              <a:rPr lang="en-US" sz="2000">
                <a:latin typeface="Arial" charset="0"/>
              </a:rPr>
              <a:t>The signature list has a size (m+1), and there are m traitors, so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at least one lieutenant signing the message must be loyal</a:t>
            </a:r>
            <a:r>
              <a:rPr lang="en-US" sz="2000">
                <a:latin typeface="Arial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sz="2000">
              <a:latin typeface="Arial" charset="0"/>
            </a:endParaRPr>
          </a:p>
          <a:p>
            <a:pPr>
              <a:lnSpc>
                <a:spcPct val="125000"/>
              </a:lnSpc>
            </a:pPr>
            <a:r>
              <a:rPr lang="en-US" sz="2000">
                <a:latin typeface="Arial" charset="0"/>
              </a:rPr>
              <a:t>Every loyal lieutenant i will receive every other loyal lieutenant’s message. So, every message accepted by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 is also accepted by </a:t>
            </a:r>
            <a:r>
              <a:rPr lang="en-US" sz="2000" b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and vice versa. So </a:t>
            </a:r>
            <a:r>
              <a:rPr lang="en-US" sz="2000" b="1">
                <a:latin typeface="Arial" charset="0"/>
              </a:rPr>
              <a:t>V.i = V.j</a:t>
            </a:r>
            <a:r>
              <a:rPr lang="en-US" sz="2000">
                <a:latin typeface="Arial" charset="0"/>
              </a:rPr>
              <a:t>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Concluding remarks</a:t>
            </a:r>
            <a:endParaRPr lang="en-US"/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>
                <a:latin typeface="Arial Narrow" pitchFamily="48" charset="0"/>
              </a:rPr>
              <a:t>The signed message version tolerates a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larger number (n-2)</a:t>
            </a:r>
            <a:r>
              <a:rPr lang="en-US">
                <a:latin typeface="Arial Narrow" pitchFamily="48" charset="0"/>
              </a:rPr>
              <a:t> of faults.</a:t>
            </a:r>
          </a:p>
          <a:p>
            <a:endParaRPr lang="en-US">
              <a:latin typeface="Arial Narrow" pitchFamily="48" charset="0"/>
            </a:endParaRPr>
          </a:p>
          <a:p>
            <a:r>
              <a:rPr lang="en-US">
                <a:latin typeface="Arial Narrow" pitchFamily="48" charset="0"/>
              </a:rPr>
              <a:t>Message complexity however is the same in both cases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Failure detector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	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Recall FLP’85 impossibility result. If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crash failure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 can be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detected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, then consensus is trivial!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In synchronous systems with bounded delay channels, crash failures can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definitely be detected</a:t>
            </a:r>
            <a:r>
              <a:rPr lang="en-US" sz="2400">
                <a:latin typeface="Arial" charset="0"/>
              </a:rPr>
              <a:t> using timeouts.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But </a:t>
            </a:r>
            <a:r>
              <a:rPr lang="en-US" sz="2400" b="1">
                <a:solidFill>
                  <a:schemeClr val="accent2"/>
                </a:solidFill>
                <a:latin typeface="Arial" charset="0"/>
              </a:rPr>
              <a:t>what about asynchronous systems</a:t>
            </a:r>
            <a:r>
              <a:rPr lang="en-US" sz="2400">
                <a:latin typeface="Arial" charset="0"/>
              </a:rPr>
              <a:t>? Can we design a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failure detector</a:t>
            </a:r>
            <a:r>
              <a:rPr lang="en-US" sz="2400">
                <a:latin typeface="Arial" charset="0"/>
              </a:rPr>
              <a:t> for purely asynchronous distributed systems?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Failure detectors for asynchronous systems</a:t>
            </a:r>
            <a:endParaRPr lang="en-US" b="1"/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In asynchronous distributed systems, the detection of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crash failures</a:t>
            </a:r>
            <a:r>
              <a:rPr lang="en-US" sz="2400">
                <a:latin typeface="Arial" charset="0"/>
              </a:rPr>
              <a:t> is imperfect. This is why, consensus cannot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be solved. But 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how close</a:t>
            </a:r>
            <a:r>
              <a:rPr lang="en-US" sz="2400">
                <a:latin typeface="Arial" charset="0"/>
              </a:rPr>
              <a:t> can we get towards a 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perfect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failure detector</a:t>
            </a:r>
            <a:r>
              <a:rPr lang="en-US" sz="2400">
                <a:latin typeface="Arial" charset="0"/>
              </a:rPr>
              <a:t>? Two properties are relevant: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Completeness</a:t>
            </a:r>
            <a:r>
              <a:rPr lang="en-US" sz="2400">
                <a:latin typeface="Arial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" charset="0"/>
              </a:rPr>
              <a:t>	Every crashed process is eventually suspected</a:t>
            </a:r>
            <a:r>
              <a:rPr lang="en-US" sz="2400">
                <a:latin typeface="Arial" charset="0"/>
              </a:rPr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  <a:latin typeface="Arial" charset="0"/>
              </a:rPr>
              <a:t>Accuracy</a:t>
            </a:r>
            <a:r>
              <a:rPr lang="en-US" sz="2400">
                <a:latin typeface="Arial" charset="0"/>
              </a:rPr>
              <a:t>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No correct process is suspected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C70F05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  <a:endParaRPr lang="en-US"/>
          </a:p>
        </p:txBody>
      </p:sp>
      <p:sp>
        <p:nvSpPr>
          <p:cNvPr id="300035" name="Oval 3"/>
          <p:cNvSpPr>
            <a:spLocks noChangeArrowheads="1"/>
          </p:cNvSpPr>
          <p:nvPr/>
        </p:nvSpPr>
        <p:spPr bwMode="auto">
          <a:xfrm>
            <a:off x="1600200" y="2057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0</a:t>
            </a:r>
          </a:p>
        </p:txBody>
      </p:sp>
      <p:sp>
        <p:nvSpPr>
          <p:cNvPr id="300036" name="Oval 4"/>
          <p:cNvSpPr>
            <a:spLocks noChangeArrowheads="1"/>
          </p:cNvSpPr>
          <p:nvPr/>
        </p:nvSpPr>
        <p:spPr bwMode="auto">
          <a:xfrm>
            <a:off x="3048000" y="2743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6</a:t>
            </a:r>
          </a:p>
        </p:txBody>
      </p:sp>
      <p:sp>
        <p:nvSpPr>
          <p:cNvPr id="300037" name="Oval 5"/>
          <p:cNvSpPr>
            <a:spLocks noChangeArrowheads="1"/>
          </p:cNvSpPr>
          <p:nvPr/>
        </p:nvSpPr>
        <p:spPr bwMode="auto">
          <a:xfrm>
            <a:off x="4038600" y="1752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1</a:t>
            </a:r>
          </a:p>
        </p:txBody>
      </p:sp>
      <p:sp>
        <p:nvSpPr>
          <p:cNvPr id="300038" name="Oval 6"/>
          <p:cNvSpPr>
            <a:spLocks noChangeArrowheads="1"/>
          </p:cNvSpPr>
          <p:nvPr/>
        </p:nvSpPr>
        <p:spPr bwMode="auto">
          <a:xfrm>
            <a:off x="6248400" y="18288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3</a:t>
            </a:r>
          </a:p>
        </p:txBody>
      </p:sp>
      <p:sp>
        <p:nvSpPr>
          <p:cNvPr id="300039" name="Oval 7"/>
          <p:cNvSpPr>
            <a:spLocks noChangeArrowheads="1"/>
          </p:cNvSpPr>
          <p:nvPr/>
        </p:nvSpPr>
        <p:spPr bwMode="auto">
          <a:xfrm>
            <a:off x="5257800" y="3124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5</a:t>
            </a:r>
          </a:p>
        </p:txBody>
      </p:sp>
      <p:sp>
        <p:nvSpPr>
          <p:cNvPr id="300040" name="Oval 8"/>
          <p:cNvSpPr>
            <a:spLocks noChangeArrowheads="1"/>
          </p:cNvSpPr>
          <p:nvPr/>
        </p:nvSpPr>
        <p:spPr bwMode="auto">
          <a:xfrm>
            <a:off x="5943600" y="41148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2</a:t>
            </a:r>
          </a:p>
        </p:txBody>
      </p:sp>
      <p:sp>
        <p:nvSpPr>
          <p:cNvPr id="300041" name="Oval 9"/>
          <p:cNvSpPr>
            <a:spLocks noChangeArrowheads="1"/>
          </p:cNvSpPr>
          <p:nvPr/>
        </p:nvSpPr>
        <p:spPr bwMode="auto">
          <a:xfrm>
            <a:off x="4114800" y="4038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4</a:t>
            </a:r>
          </a:p>
        </p:txBody>
      </p:sp>
      <p:sp>
        <p:nvSpPr>
          <p:cNvPr id="300042" name="Oval 10"/>
          <p:cNvSpPr>
            <a:spLocks noChangeArrowheads="1"/>
          </p:cNvSpPr>
          <p:nvPr/>
        </p:nvSpPr>
        <p:spPr bwMode="auto">
          <a:xfrm>
            <a:off x="2286000" y="3962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7</a:t>
            </a:r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838200" y="5029200"/>
            <a:ext cx="72326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0 suspects {1,2,3,7} to have failed. Does this satisfy </a:t>
            </a:r>
          </a:p>
          <a:p>
            <a:pPr>
              <a:lnSpc>
                <a:spcPct val="120000"/>
              </a:lnSpc>
            </a:pPr>
            <a:r>
              <a:rPr lang="en-US" b="0">
                <a:solidFill>
                  <a:srgbClr val="C70F05"/>
                </a:solidFill>
                <a:latin typeface="Arial" charset="0"/>
              </a:rPr>
              <a:t>completeness</a:t>
            </a:r>
            <a:r>
              <a:rPr lang="en-US" b="0">
                <a:latin typeface="Arial" charset="0"/>
              </a:rPr>
              <a:t>? Does this satisfy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accuracy</a:t>
            </a:r>
            <a:r>
              <a:rPr lang="en-US" b="0">
                <a:latin typeface="Arial" charset="0"/>
              </a:rPr>
              <a:t>?</a:t>
            </a:r>
          </a:p>
        </p:txBody>
      </p:sp>
      <p:sp>
        <p:nvSpPr>
          <p:cNvPr id="300044" name="AutoShape 12"/>
          <p:cNvSpPr>
            <a:spLocks noChangeArrowheads="1"/>
          </p:cNvSpPr>
          <p:nvPr/>
        </p:nvSpPr>
        <p:spPr bwMode="auto">
          <a:xfrm>
            <a:off x="6934200" y="762000"/>
            <a:ext cx="914400" cy="685800"/>
          </a:xfrm>
          <a:prstGeom prst="wedgeRoundRectCallout">
            <a:avLst>
              <a:gd name="adj1" fmla="val -96356"/>
              <a:gd name="adj2" fmla="val 125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crashed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Classification of completeness</a:t>
            </a:r>
            <a:endParaRPr lang="en-US"/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accent2"/>
                </a:solidFill>
                <a:latin typeface="Arial Narrow" pitchFamily="48" charset="0"/>
              </a:rPr>
              <a:t>Strong completeness</a:t>
            </a:r>
            <a:r>
              <a:rPr lang="en-US" sz="2800" b="1">
                <a:latin typeface="Arial Narrow" pitchFamily="48" charset="0"/>
              </a:rPr>
              <a:t>.</a:t>
            </a:r>
            <a:r>
              <a:rPr lang="en-US" sz="2800">
                <a:latin typeface="Arial Narrow" pitchFamily="48" charset="0"/>
              </a:rPr>
              <a:t> Every crashed process is eventually suspected by </a:t>
            </a:r>
            <a:r>
              <a:rPr lang="en-US" sz="2800" i="1">
                <a:solidFill>
                  <a:srgbClr val="C70F05"/>
                </a:solidFill>
                <a:latin typeface="Arial Narrow" pitchFamily="48" charset="0"/>
              </a:rPr>
              <a:t>every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correct process</a:t>
            </a:r>
            <a:r>
              <a:rPr lang="en-US" sz="2800">
                <a:latin typeface="Arial Narrow" pitchFamily="48" charset="0"/>
              </a:rPr>
              <a:t>, and remains a suspect thereafter.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accent2"/>
                </a:solidFill>
                <a:latin typeface="Arial Narrow" pitchFamily="48" charset="0"/>
              </a:rPr>
              <a:t>Weak completeness</a:t>
            </a:r>
            <a:r>
              <a:rPr lang="en-US" sz="2800" b="1">
                <a:latin typeface="Arial Narrow" pitchFamily="48" charset="0"/>
              </a:rPr>
              <a:t>.</a:t>
            </a:r>
            <a:r>
              <a:rPr lang="en-US" sz="2800">
                <a:latin typeface="Arial Narrow" pitchFamily="48" charset="0"/>
              </a:rPr>
              <a:t> Every crashed process is eventually suspected by </a:t>
            </a:r>
            <a:r>
              <a:rPr lang="en-US" sz="2800" i="1">
                <a:solidFill>
                  <a:srgbClr val="C70F05"/>
                </a:solidFill>
                <a:latin typeface="Arial Narrow" pitchFamily="48" charset="0"/>
              </a:rPr>
              <a:t>at least one</a:t>
            </a:r>
            <a:r>
              <a:rPr lang="en-US" sz="2800">
                <a:latin typeface="Arial Narrow" pitchFamily="48" charset="0"/>
              </a:rPr>
              <a:t> correct process, and remains a suspect thereafter.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(These are liveness properties)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Classification of accuracy</a:t>
            </a:r>
            <a:endParaRPr lang="en-U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  <a:latin typeface="Arial Narrow" pitchFamily="48" charset="0"/>
              </a:rPr>
              <a:t>Strong accuracy</a:t>
            </a:r>
            <a:r>
              <a:rPr lang="en-US" b="1">
                <a:latin typeface="Arial Narrow" pitchFamily="48" charset="0"/>
              </a:rPr>
              <a:t>.</a:t>
            </a:r>
            <a:r>
              <a:rPr lang="en-US">
                <a:latin typeface="Arial Narrow" pitchFamily="48" charset="0"/>
              </a:rPr>
              <a:t>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No correct process</a:t>
            </a:r>
            <a:r>
              <a:rPr lang="en-US">
                <a:latin typeface="Arial Narrow" pitchFamily="48" charset="0"/>
              </a:rPr>
              <a:t> is ever suspected.</a:t>
            </a:r>
          </a:p>
          <a:p>
            <a:pPr algn="just">
              <a:buFont typeface="Wingdings" pitchFamily="2" charset="2"/>
              <a:buNone/>
            </a:pPr>
            <a:endParaRPr lang="en-US">
              <a:latin typeface="Arial Narrow" pitchFamily="4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  <a:latin typeface="Arial Narrow" pitchFamily="48" charset="0"/>
              </a:rPr>
              <a:t>Weak accuracy</a:t>
            </a:r>
            <a:r>
              <a:rPr lang="en-US" b="1">
                <a:latin typeface="Arial Narrow" pitchFamily="48" charset="0"/>
              </a:rPr>
              <a:t>.</a:t>
            </a:r>
            <a:r>
              <a:rPr lang="en-US">
                <a:latin typeface="Arial Narrow" pitchFamily="48" charset="0"/>
              </a:rPr>
              <a:t> There is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at least one correct process</a:t>
            </a:r>
            <a:r>
              <a:rPr lang="en-US">
                <a:latin typeface="Arial Narrow" pitchFamily="48" charset="0"/>
              </a:rPr>
              <a:t> that is never suspected</a:t>
            </a:r>
            <a:r>
              <a:rPr lang="en-US">
                <a:latin typeface="Hoefler Text" pitchFamily="48" charset="0"/>
              </a:rPr>
              <a:t>.</a:t>
            </a:r>
          </a:p>
          <a:p>
            <a:pPr algn="just">
              <a:buFont typeface="Wingdings" pitchFamily="2" charset="2"/>
              <a:buNone/>
            </a:pPr>
            <a:endParaRPr lang="en-US">
              <a:latin typeface="Hoefler Text" pitchFamily="4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(These are safety properties)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Asynchronous Consensus</a:t>
            </a:r>
            <a:endParaRPr lang="en-US"/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Seven members of a busy household decided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to hire a cook</a:t>
            </a:r>
            <a:r>
              <a:rPr lang="en-US" sz="2000">
                <a:latin typeface="Arial Narrow" pitchFamily="48" charset="0"/>
              </a:rPr>
              <a:t>, since they do not have time to prepare their own food. Each member </a:t>
            </a:r>
            <a:r>
              <a:rPr lang="en-US" sz="2000" b="1" i="1">
                <a:solidFill>
                  <a:schemeClr val="accent2"/>
                </a:solidFill>
                <a:latin typeface="Arial Narrow" pitchFamily="48" charset="0"/>
              </a:rPr>
              <a:t>separately interviewed</a:t>
            </a:r>
            <a:r>
              <a:rPr lang="en-US" sz="2000">
                <a:latin typeface="Arial Narrow" pitchFamily="48" charset="0"/>
              </a:rPr>
              <a:t> every applicant for the cook’s position. Depending on how it went, each member voted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"yes" (means “hire”)</a:t>
            </a:r>
            <a:r>
              <a:rPr lang="en-US" sz="2000">
                <a:latin typeface="Arial Narrow" pitchFamily="48" charset="0"/>
              </a:rPr>
              <a:t> or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"no" (means “don't hire”).</a:t>
            </a:r>
            <a:r>
              <a:rPr lang="en-US" sz="2000">
                <a:latin typeface="Arial Narrow" pitchFamily="48" charset="0"/>
              </a:rPr>
              <a:t> 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These members will now have to communicate with one another to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reach a uniform final decision</a:t>
            </a:r>
            <a:r>
              <a:rPr lang="en-US" sz="2000">
                <a:latin typeface="Arial Narrow" pitchFamily="48" charset="0"/>
              </a:rPr>
              <a:t> about whether the applicant will be hired. The process will be repeated with the next applicant, until someone is hired.</a:t>
            </a:r>
          </a:p>
          <a:p>
            <a:pPr algn="just">
              <a:lnSpc>
                <a:spcPct val="125000"/>
              </a:lnSpc>
            </a:pPr>
            <a:endParaRPr lang="en-US" sz="2000">
              <a:latin typeface="Arial Narrow" pitchFamily="48" charset="0"/>
            </a:endParaRPr>
          </a:p>
          <a:p>
            <a:pPr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chemeClr val="accent2"/>
                </a:solidFill>
                <a:latin typeface="Arial Narrow" pitchFamily="48" charset="0"/>
              </a:rPr>
              <a:t>Consider various modes of communication…</a:t>
            </a:r>
            <a:endParaRPr lang="en-US" sz="18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Transforming completeness</a:t>
            </a:r>
            <a:endParaRPr lang="en-US"/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>
                <a:solidFill>
                  <a:schemeClr val="accent2"/>
                </a:solidFill>
                <a:latin typeface="Arial Narrow" pitchFamily="48" charset="0"/>
              </a:rPr>
              <a:t>Transforming Weak completeness into strong completeness</a:t>
            </a:r>
            <a:endParaRPr lang="en-US" sz="2400" b="1" i="1">
              <a:solidFill>
                <a:srgbClr val="C70F05"/>
              </a:solidFill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 b="1" i="1">
              <a:solidFill>
                <a:srgbClr val="C70F05"/>
              </a:solidFill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Program</a:t>
            </a:r>
            <a:r>
              <a:rPr lang="en-US" sz="2400" i="1">
                <a:solidFill>
                  <a:srgbClr val="C70F05"/>
                </a:solidFill>
                <a:latin typeface="Arial Narrow" pitchFamily="48" charset="0"/>
              </a:rPr>
              <a:t> strong completeness (program for process i};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define</a:t>
            </a:r>
            <a:r>
              <a:rPr lang="en-US" sz="2400">
                <a:latin typeface="Arial Narrow" pitchFamily="48" charset="0"/>
              </a:rPr>
              <a:t> D: set of process ids (representing the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suspects</a:t>
            </a:r>
            <a:r>
              <a:rPr lang="en-US" sz="2400">
                <a:latin typeface="Arial Narrow" pitchFamily="48" charset="0"/>
              </a:rPr>
              <a:t>);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initially</a:t>
            </a:r>
            <a:r>
              <a:rPr lang="en-US" sz="2400">
                <a:latin typeface="Arial Narrow" pitchFamily="48" charset="0"/>
              </a:rPr>
              <a:t> D is generated by the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weakly complete</a:t>
            </a:r>
            <a:r>
              <a:rPr lang="en-US" sz="2400">
                <a:latin typeface="Arial Narrow" pitchFamily="48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failure detector</a:t>
            </a:r>
            <a:r>
              <a:rPr lang="en-US" sz="2400">
                <a:latin typeface="Arial Narrow" pitchFamily="48" charset="0"/>
              </a:rPr>
              <a:t>;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do</a:t>
            </a:r>
            <a:r>
              <a:rPr lang="en-US" sz="2400">
                <a:latin typeface="Arial Narrow" pitchFamily="48" charset="0"/>
              </a:rPr>
              <a:t> true </a:t>
            </a:r>
            <a:r>
              <a:rPr lang="en-US" sz="2400">
                <a:latin typeface="Arial Narrow" pitchFamily="48" charset="0"/>
                <a:sym typeface="Wingdings" pitchFamily="2" charset="2"/>
              </a:rPr>
              <a:t></a:t>
            </a: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	send</a:t>
            </a:r>
            <a:r>
              <a:rPr lang="en-US" sz="2400">
                <a:latin typeface="Arial Narrow" pitchFamily="48" charset="0"/>
              </a:rPr>
              <a:t> D(i) to every process </a:t>
            </a:r>
            <a:r>
              <a:rPr lang="en-US" sz="2400" b="1">
                <a:latin typeface="Arial Narrow" pitchFamily="48" charset="0"/>
              </a:rPr>
              <a:t>j ≠ i;</a:t>
            </a: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	receive</a:t>
            </a:r>
            <a:r>
              <a:rPr lang="en-US" sz="2400">
                <a:latin typeface="Arial Narrow" pitchFamily="48" charset="0"/>
              </a:rPr>
              <a:t> D(j) from every process </a:t>
            </a:r>
            <a:r>
              <a:rPr lang="en-US" sz="2400" b="1">
                <a:latin typeface="Arial Narrow" pitchFamily="48" charset="0"/>
              </a:rPr>
              <a:t>j ≠ i;</a:t>
            </a: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D(i) := D(i) </a:t>
            </a:r>
            <a:r>
              <a:rPr lang="en-US" sz="2400">
                <a:latin typeface="Arial Narrow" pitchFamily="48" charset="0"/>
                <a:sym typeface="Symbol" charset="2"/>
              </a:rPr>
              <a:t></a:t>
            </a:r>
            <a:r>
              <a:rPr lang="en-US" sz="2400">
                <a:latin typeface="Arial Narrow" pitchFamily="48" charset="0"/>
              </a:rPr>
              <a:t> D(j);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	if</a:t>
            </a:r>
            <a:r>
              <a:rPr lang="en-US" sz="2400">
                <a:latin typeface="Arial Narrow" pitchFamily="48" charset="0"/>
              </a:rPr>
              <a:t> j </a:t>
            </a:r>
            <a:r>
              <a:rPr lang="en-US" sz="2400">
                <a:latin typeface="Arial Narrow" pitchFamily="48" charset="0"/>
                <a:sym typeface="Symbol" charset="2"/>
              </a:rPr>
              <a:t></a:t>
            </a:r>
            <a:r>
              <a:rPr lang="en-US" sz="2400">
                <a:latin typeface="Arial Narrow" pitchFamily="48" charset="0"/>
              </a:rPr>
              <a:t> D(i) </a:t>
            </a:r>
            <a:r>
              <a:rPr lang="en-US" sz="2400">
                <a:latin typeface="Arial Narrow" pitchFamily="48" charset="0"/>
                <a:sym typeface="Wingdings" pitchFamily="2" charset="2"/>
              </a:rPr>
              <a:t></a:t>
            </a:r>
            <a:r>
              <a:rPr lang="en-US" sz="2400">
                <a:latin typeface="Arial Narrow" pitchFamily="48" charset="0"/>
              </a:rPr>
              <a:t> D(i) := D(i) \ j </a:t>
            </a:r>
            <a:r>
              <a:rPr lang="en-US" sz="2400" b="1">
                <a:latin typeface="Arial Narrow" pitchFamily="48" charset="0"/>
              </a:rPr>
              <a:t>fi</a:t>
            </a: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</a:rPr>
              <a:t>od</a:t>
            </a:r>
          </a:p>
          <a:p>
            <a:pPr algn="just">
              <a:lnSpc>
                <a:spcPct val="90000"/>
              </a:lnSpc>
            </a:pPr>
            <a:endParaRPr lang="en-US" sz="2000">
              <a:latin typeface="Arial Narrow" pitchFamily="48" charset="0"/>
            </a:endParaRP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Eventual accuracy</a:t>
            </a:r>
            <a:endParaRPr lang="en-US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Hoefler Text" pitchFamily="48" charset="0"/>
              </a:rPr>
              <a:t>	</a:t>
            </a:r>
            <a:r>
              <a:rPr lang="en-US" sz="2800">
                <a:latin typeface="Arial Narrow" pitchFamily="48" charset="0"/>
              </a:rPr>
              <a:t>Accuracy is a </a:t>
            </a:r>
            <a:r>
              <a:rPr lang="en-US" sz="2800" b="1">
                <a:solidFill>
                  <a:schemeClr val="accent2"/>
                </a:solidFill>
                <a:latin typeface="Arial Narrow" pitchFamily="48" charset="0"/>
              </a:rPr>
              <a:t>safety property</a:t>
            </a:r>
            <a:r>
              <a:rPr lang="en-US" sz="2800">
                <a:latin typeface="Arial Narrow" pitchFamily="48" charset="0"/>
              </a:rPr>
              <a:t>. A failure detector is </a:t>
            </a:r>
            <a:r>
              <a:rPr lang="en-US" sz="2800" b="1" i="1">
                <a:solidFill>
                  <a:srgbClr val="C70F05"/>
                </a:solidFill>
                <a:latin typeface="Arial Narrow" pitchFamily="48" charset="0"/>
              </a:rPr>
              <a:t>eventually strongly accurate</a:t>
            </a:r>
            <a:r>
              <a:rPr lang="en-US" sz="2800">
                <a:latin typeface="Arial Narrow" pitchFamily="48" charset="0"/>
              </a:rPr>
              <a:t>, if there exists a time </a:t>
            </a:r>
            <a:r>
              <a:rPr lang="en-US" sz="2800" b="1">
                <a:latin typeface="Arial Narrow" pitchFamily="48" charset="0"/>
              </a:rPr>
              <a:t>T </a:t>
            </a:r>
            <a:r>
              <a:rPr lang="en-US" sz="2800">
                <a:latin typeface="Arial Narrow" pitchFamily="48" charset="0"/>
              </a:rPr>
              <a:t>after which </a:t>
            </a:r>
            <a:r>
              <a:rPr lang="en-US" sz="2800">
                <a:solidFill>
                  <a:schemeClr val="accent2"/>
                </a:solidFill>
                <a:latin typeface="Arial Narrow" pitchFamily="48" charset="0"/>
              </a:rPr>
              <a:t>no correct process is suspected</a:t>
            </a:r>
            <a:r>
              <a:rPr lang="en-US" sz="2800">
                <a:latin typeface="Arial Narrow" pitchFamily="48" charset="0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(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Before that time, a correct process be added to and removed from the list of suspects any number of times</a:t>
            </a:r>
            <a:r>
              <a:rPr lang="en-US" sz="2800">
                <a:latin typeface="Arial Narrow" pitchFamily="48" charset="0"/>
              </a:rPr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A failure detector is </a:t>
            </a:r>
            <a:r>
              <a:rPr lang="en-US" sz="2800" b="1" i="1">
                <a:solidFill>
                  <a:srgbClr val="C70F05"/>
                </a:solidFill>
                <a:latin typeface="Arial Narrow" pitchFamily="48" charset="0"/>
              </a:rPr>
              <a:t>eventually weakly accurate</a:t>
            </a:r>
            <a:r>
              <a:rPr lang="en-US" sz="2800">
                <a:latin typeface="Arial Narrow" pitchFamily="48" charset="0"/>
              </a:rPr>
              <a:t>, if there exists a time </a:t>
            </a:r>
            <a:r>
              <a:rPr lang="en-US" sz="2800" b="1">
                <a:latin typeface="Arial Narrow" pitchFamily="48" charset="0"/>
              </a:rPr>
              <a:t>T </a:t>
            </a:r>
            <a:r>
              <a:rPr lang="en-US" sz="2800">
                <a:latin typeface="Arial Narrow" pitchFamily="48" charset="0"/>
              </a:rPr>
              <a:t>after which </a:t>
            </a:r>
            <a:r>
              <a:rPr lang="en-US" sz="2800">
                <a:solidFill>
                  <a:schemeClr val="accent2"/>
                </a:solidFill>
                <a:latin typeface="Arial Narrow" pitchFamily="48" charset="0"/>
              </a:rPr>
              <a:t>at least one process is no more suspected</a:t>
            </a:r>
            <a:r>
              <a:rPr lang="en-US" sz="2800">
                <a:latin typeface="Arial Narrow" pitchFamily="48" charset="0"/>
              </a:rPr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Classifying failure detectors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124200"/>
            <a:ext cx="7772400" cy="28956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Perfect P.</a:t>
            </a:r>
            <a:r>
              <a:rPr lang="en-US" sz="2800">
                <a:latin typeface="Arial Narrow" pitchFamily="48" charset="0"/>
              </a:rPr>
              <a:t> (Strongly) Complete and strongly accurate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Strong S</a:t>
            </a:r>
            <a:r>
              <a:rPr lang="en-US" sz="2800" b="1">
                <a:latin typeface="Arial Narrow" pitchFamily="48" charset="0"/>
              </a:rPr>
              <a:t>.</a:t>
            </a:r>
            <a:r>
              <a:rPr lang="en-US" sz="2800">
                <a:latin typeface="Arial Narrow" pitchFamily="48" charset="0"/>
              </a:rPr>
              <a:t> (Strongly) Complete and weakly accurate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Eventually perfect ◊P</a:t>
            </a:r>
            <a:r>
              <a:rPr lang="en-US" sz="2800" b="1">
                <a:latin typeface="Arial Narrow" pitchFamily="48" charset="0"/>
              </a:rPr>
              <a:t>.</a:t>
            </a:r>
            <a:r>
              <a:rPr lang="en-US" sz="2800">
                <a:latin typeface="Arial Narrow" pitchFamily="48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(Strongly) Complete and eventually strongly accurate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Eventually strong ◊S</a:t>
            </a:r>
            <a:r>
              <a:rPr lang="en-US" sz="2800">
                <a:latin typeface="Arial Narrow" pitchFamily="48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(Strongly) Complete and eventually weakly accurate</a:t>
            </a:r>
            <a:endParaRPr lang="en-US"/>
          </a:p>
        </p:txBody>
      </p:sp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2514600" y="1676400"/>
            <a:ext cx="5334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5157" name="Line 5"/>
          <p:cNvSpPr>
            <a:spLocks noChangeShapeType="1"/>
          </p:cNvSpPr>
          <p:nvPr/>
        </p:nvSpPr>
        <p:spPr bwMode="auto">
          <a:xfrm>
            <a:off x="2514600" y="2286000"/>
            <a:ext cx="533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5158" name="Line 6"/>
          <p:cNvSpPr>
            <a:spLocks noChangeShapeType="1"/>
          </p:cNvSpPr>
          <p:nvPr/>
        </p:nvSpPr>
        <p:spPr bwMode="auto">
          <a:xfrm>
            <a:off x="51816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5159" name="Line 7"/>
          <p:cNvSpPr>
            <a:spLocks noChangeShapeType="1"/>
          </p:cNvSpPr>
          <p:nvPr/>
        </p:nvSpPr>
        <p:spPr bwMode="auto">
          <a:xfrm>
            <a:off x="38862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5160" name="Line 8"/>
          <p:cNvSpPr>
            <a:spLocks noChangeShapeType="1"/>
          </p:cNvSpPr>
          <p:nvPr/>
        </p:nvSpPr>
        <p:spPr bwMode="auto">
          <a:xfrm>
            <a:off x="66294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5161" name="Rectangle 9"/>
          <p:cNvSpPr>
            <a:spLocks noChangeArrowheads="1"/>
          </p:cNvSpPr>
          <p:nvPr/>
        </p:nvSpPr>
        <p:spPr bwMode="auto">
          <a:xfrm>
            <a:off x="762000" y="1752600"/>
            <a:ext cx="1722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  <a:latin typeface="Arial Narrow" pitchFamily="48" charset="0"/>
              </a:rPr>
              <a:t>strong completeness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</p:txBody>
      </p:sp>
      <p:sp>
        <p:nvSpPr>
          <p:cNvPr id="305162" name="Rectangle 10"/>
          <p:cNvSpPr>
            <a:spLocks noChangeArrowheads="1"/>
          </p:cNvSpPr>
          <p:nvPr/>
        </p:nvSpPr>
        <p:spPr bwMode="auto">
          <a:xfrm>
            <a:off x="838200" y="2514600"/>
            <a:ext cx="1647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  <a:latin typeface="Arial Narrow" pitchFamily="48" charset="0"/>
              </a:rPr>
              <a:t>weak completeness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</p:txBody>
      </p:sp>
      <p:sp>
        <p:nvSpPr>
          <p:cNvPr id="305163" name="Rectangle 11"/>
          <p:cNvSpPr>
            <a:spLocks noChangeArrowheads="1"/>
          </p:cNvSpPr>
          <p:nvPr/>
        </p:nvSpPr>
        <p:spPr bwMode="auto">
          <a:xfrm>
            <a:off x="2438400" y="1295400"/>
            <a:ext cx="136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  <a:latin typeface="Arial Narrow" pitchFamily="48" charset="0"/>
              </a:rPr>
              <a:t>strong accuracy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</p:txBody>
      </p:sp>
      <p:sp>
        <p:nvSpPr>
          <p:cNvPr id="305164" name="Rectangle 12"/>
          <p:cNvSpPr>
            <a:spLocks noChangeArrowheads="1"/>
          </p:cNvSpPr>
          <p:nvPr/>
        </p:nvSpPr>
        <p:spPr bwMode="auto">
          <a:xfrm>
            <a:off x="3810000" y="1295400"/>
            <a:ext cx="1285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  <a:latin typeface="Arial Narrow" pitchFamily="48" charset="0"/>
              </a:rPr>
              <a:t>weak accuracy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</p:txBody>
      </p:sp>
      <p:sp>
        <p:nvSpPr>
          <p:cNvPr id="305165" name="Rectangle 13"/>
          <p:cNvSpPr>
            <a:spLocks noChangeArrowheads="1"/>
          </p:cNvSpPr>
          <p:nvPr/>
        </p:nvSpPr>
        <p:spPr bwMode="auto">
          <a:xfrm>
            <a:off x="5105400" y="1295400"/>
            <a:ext cx="1506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  <a:latin typeface="Arial Narrow" pitchFamily="48" charset="0"/>
              </a:rPr>
              <a:t>◊ strong accuracy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</p:txBody>
      </p:sp>
      <p:sp>
        <p:nvSpPr>
          <p:cNvPr id="305166" name="Rectangle 14"/>
          <p:cNvSpPr>
            <a:spLocks noChangeArrowheads="1"/>
          </p:cNvSpPr>
          <p:nvPr/>
        </p:nvSpPr>
        <p:spPr bwMode="auto">
          <a:xfrm>
            <a:off x="6629400" y="1295400"/>
            <a:ext cx="1431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solidFill>
                  <a:schemeClr val="accent2"/>
                </a:solidFill>
                <a:latin typeface="Arial Narrow" pitchFamily="48" charset="0"/>
              </a:rPr>
              <a:t>◊ weak accuracy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</p:txBody>
      </p:sp>
      <p:sp>
        <p:nvSpPr>
          <p:cNvPr id="305167" name="Rectangle 15"/>
          <p:cNvSpPr>
            <a:spLocks noChangeArrowheads="1"/>
          </p:cNvSpPr>
          <p:nvPr/>
        </p:nvSpPr>
        <p:spPr bwMode="auto">
          <a:xfrm>
            <a:off x="2590800" y="1676400"/>
            <a:ext cx="126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Perfect P</a:t>
            </a:r>
          </a:p>
        </p:txBody>
      </p:sp>
      <p:sp>
        <p:nvSpPr>
          <p:cNvPr id="305168" name="Rectangle 16"/>
          <p:cNvSpPr>
            <a:spLocks noChangeArrowheads="1"/>
          </p:cNvSpPr>
          <p:nvPr/>
        </p:nvSpPr>
        <p:spPr bwMode="auto">
          <a:xfrm>
            <a:off x="3962400" y="1676400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Strong S</a:t>
            </a:r>
          </a:p>
        </p:txBody>
      </p:sp>
      <p:sp>
        <p:nvSpPr>
          <p:cNvPr id="305169" name="Rectangle 17"/>
          <p:cNvSpPr>
            <a:spLocks noChangeArrowheads="1"/>
          </p:cNvSpPr>
          <p:nvPr/>
        </p:nvSpPr>
        <p:spPr bwMode="auto">
          <a:xfrm>
            <a:off x="5486400" y="16764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◊P</a:t>
            </a:r>
          </a:p>
        </p:txBody>
      </p:sp>
      <p:sp>
        <p:nvSpPr>
          <p:cNvPr id="305170" name="Rectangle 18"/>
          <p:cNvSpPr>
            <a:spLocks noChangeArrowheads="1"/>
          </p:cNvSpPr>
          <p:nvPr/>
        </p:nvSpPr>
        <p:spPr bwMode="auto">
          <a:xfrm>
            <a:off x="6858000" y="16764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◊S</a:t>
            </a:r>
          </a:p>
        </p:txBody>
      </p:sp>
      <p:sp>
        <p:nvSpPr>
          <p:cNvPr id="305171" name="Rectangle 19"/>
          <p:cNvSpPr>
            <a:spLocks noChangeArrowheads="1"/>
          </p:cNvSpPr>
          <p:nvPr/>
        </p:nvSpPr>
        <p:spPr bwMode="auto">
          <a:xfrm>
            <a:off x="3886200" y="2362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Arial Narrow" pitchFamily="48" charset="0"/>
              </a:rPr>
              <a:t>Weak W</a:t>
            </a:r>
          </a:p>
        </p:txBody>
      </p:sp>
      <p:sp>
        <p:nvSpPr>
          <p:cNvPr id="305172" name="Rectangle 20"/>
          <p:cNvSpPr>
            <a:spLocks noChangeArrowheads="1"/>
          </p:cNvSpPr>
          <p:nvPr/>
        </p:nvSpPr>
        <p:spPr bwMode="auto">
          <a:xfrm>
            <a:off x="6934200" y="2438400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◊W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Motivation</a:t>
            </a:r>
            <a:endParaRPr lang="en-US"/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696200" cy="4495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Question 1.</a:t>
            </a:r>
            <a:r>
              <a:rPr lang="en-US" sz="2400">
                <a:latin typeface="Arial" charset="0"/>
              </a:rPr>
              <a:t> Given a failure detector of a certain type, how can we solve the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consensus problem</a:t>
            </a:r>
            <a:r>
              <a:rPr lang="en-US" sz="2400">
                <a:latin typeface="Arial" charset="0"/>
              </a:rPr>
              <a:t>?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Question 2</a:t>
            </a:r>
            <a:r>
              <a:rPr lang="en-US" sz="2400">
                <a:latin typeface="Arial" charset="0"/>
              </a:rPr>
              <a:t>. How can we implement these classes of failure detectors in asynchronous distributed systems?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Question 3</a:t>
            </a:r>
            <a:r>
              <a:rPr lang="en-US" sz="2400">
                <a:latin typeface="Arial" charset="0"/>
              </a:rPr>
              <a:t>. What is the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weakest class of failure detectors</a:t>
            </a:r>
            <a:r>
              <a:rPr lang="en-US" sz="2400">
                <a:latin typeface="Arial" charset="0"/>
              </a:rPr>
              <a:t> that  can solve the consensus problem?</a:t>
            </a:r>
            <a:r>
              <a:rPr lang="en-US" sz="2400">
                <a:latin typeface="Arial Narrow" pitchFamily="4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 Black" charset="0"/>
              </a:rPr>
              <a:t>(</a:t>
            </a:r>
            <a:r>
              <a:rPr lang="en-US" sz="2400" i="1">
                <a:solidFill>
                  <a:srgbClr val="C70F05"/>
                </a:solidFill>
                <a:latin typeface="Arial Black" charset="0"/>
              </a:rPr>
              <a:t>Weakest class of failure detectors is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 Black" charset="0"/>
              </a:rPr>
              <a:t>closer to reality)</a:t>
            </a: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Consensus using failure detector</a:t>
            </a:r>
            <a:endParaRPr lang="en-US"/>
          </a:p>
        </p:txBody>
      </p:sp>
      <p:sp>
        <p:nvSpPr>
          <p:cNvPr id="307203" name="Rectangle 3"/>
          <p:cNvSpPr>
            <a:spLocks noChangeArrowheads="1"/>
          </p:cNvSpPr>
          <p:nvPr/>
        </p:nvSpPr>
        <p:spPr bwMode="auto">
          <a:xfrm>
            <a:off x="3733800" y="2362200"/>
            <a:ext cx="1905000" cy="198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solidFill>
                <a:schemeClr val="bg1"/>
              </a:solidFill>
              <a:latin typeface="Arial Narrow" pitchFamily="48" charset="0"/>
            </a:endParaRPr>
          </a:p>
        </p:txBody>
      </p:sp>
      <p:sp>
        <p:nvSpPr>
          <p:cNvPr id="307204" name="Line 4"/>
          <p:cNvSpPr>
            <a:spLocks noChangeShapeType="1"/>
          </p:cNvSpPr>
          <p:nvPr/>
        </p:nvSpPr>
        <p:spPr bwMode="auto">
          <a:xfrm>
            <a:off x="2895600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5" name="Line 5"/>
          <p:cNvSpPr>
            <a:spLocks noChangeShapeType="1"/>
          </p:cNvSpPr>
          <p:nvPr/>
        </p:nvSpPr>
        <p:spPr bwMode="auto">
          <a:xfrm>
            <a:off x="28956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6" name="Line 6"/>
          <p:cNvSpPr>
            <a:spLocks noChangeShapeType="1"/>
          </p:cNvSpPr>
          <p:nvPr/>
        </p:nvSpPr>
        <p:spPr bwMode="auto">
          <a:xfrm>
            <a:off x="2895600" y="3581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7" name="Line 7"/>
          <p:cNvSpPr>
            <a:spLocks noChangeShapeType="1"/>
          </p:cNvSpPr>
          <p:nvPr/>
        </p:nvSpPr>
        <p:spPr bwMode="auto">
          <a:xfrm>
            <a:off x="28956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8" name="Line 8"/>
          <p:cNvSpPr>
            <a:spLocks noChangeShapeType="1"/>
          </p:cNvSpPr>
          <p:nvPr/>
        </p:nvSpPr>
        <p:spPr bwMode="auto">
          <a:xfrm>
            <a:off x="5638800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9" name="Line 9"/>
          <p:cNvSpPr>
            <a:spLocks noChangeShapeType="1"/>
          </p:cNvSpPr>
          <p:nvPr/>
        </p:nvSpPr>
        <p:spPr bwMode="auto">
          <a:xfrm>
            <a:off x="56388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0" name="Line 10"/>
          <p:cNvSpPr>
            <a:spLocks noChangeShapeType="1"/>
          </p:cNvSpPr>
          <p:nvPr/>
        </p:nvSpPr>
        <p:spPr bwMode="auto">
          <a:xfrm>
            <a:off x="5638800" y="3581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>
            <a:off x="56388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2" name="Text Box 12"/>
          <p:cNvSpPr txBox="1">
            <a:spLocks noChangeArrowheads="1"/>
          </p:cNvSpPr>
          <p:nvPr/>
        </p:nvSpPr>
        <p:spPr bwMode="auto">
          <a:xfrm>
            <a:off x="2743200" y="16002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input</a:t>
            </a:r>
          </a:p>
        </p:txBody>
      </p:sp>
      <p:sp>
        <p:nvSpPr>
          <p:cNvPr id="307213" name="Rectangle 13"/>
          <p:cNvSpPr>
            <a:spLocks noChangeArrowheads="1"/>
          </p:cNvSpPr>
          <p:nvPr/>
        </p:nvSpPr>
        <p:spPr bwMode="auto">
          <a:xfrm>
            <a:off x="5867400" y="1676400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output</a:t>
            </a:r>
          </a:p>
        </p:txBody>
      </p:sp>
      <p:sp>
        <p:nvSpPr>
          <p:cNvPr id="307214" name="Rectangle 14"/>
          <p:cNvSpPr>
            <a:spLocks noChangeArrowheads="1"/>
          </p:cNvSpPr>
          <p:nvPr/>
        </p:nvSpPr>
        <p:spPr bwMode="auto">
          <a:xfrm>
            <a:off x="762000" y="243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		1</a:t>
            </a:r>
          </a:p>
        </p:txBody>
      </p:sp>
      <p:sp>
        <p:nvSpPr>
          <p:cNvPr id="307215" name="Rectangle 15"/>
          <p:cNvSpPr>
            <a:spLocks noChangeArrowheads="1"/>
          </p:cNvSpPr>
          <p:nvPr/>
        </p:nvSpPr>
        <p:spPr bwMode="auto">
          <a:xfrm>
            <a:off x="685800" y="2895600"/>
            <a:ext cx="222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		 2</a:t>
            </a:r>
          </a:p>
        </p:txBody>
      </p:sp>
      <p:sp>
        <p:nvSpPr>
          <p:cNvPr id="307216" name="Rectangle 16"/>
          <p:cNvSpPr>
            <a:spLocks noChangeArrowheads="1"/>
          </p:cNvSpPr>
          <p:nvPr/>
        </p:nvSpPr>
        <p:spPr bwMode="auto">
          <a:xfrm>
            <a:off x="685800" y="3352800"/>
            <a:ext cx="222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		 3</a:t>
            </a:r>
          </a:p>
        </p:txBody>
      </p:sp>
      <p:sp>
        <p:nvSpPr>
          <p:cNvPr id="307217" name="Rectangle 17"/>
          <p:cNvSpPr>
            <a:spLocks noChangeArrowheads="1"/>
          </p:cNvSpPr>
          <p:nvPr/>
        </p:nvSpPr>
        <p:spPr bwMode="auto">
          <a:xfrm>
            <a:off x="685800" y="3810000"/>
            <a:ext cx="222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		 4</a:t>
            </a:r>
          </a:p>
        </p:txBody>
      </p:sp>
      <p:sp>
        <p:nvSpPr>
          <p:cNvPr id="307218" name="Text Box 18"/>
          <p:cNvSpPr txBox="1">
            <a:spLocks noChangeArrowheads="1"/>
          </p:cNvSpPr>
          <p:nvPr/>
        </p:nvSpPr>
        <p:spPr bwMode="auto">
          <a:xfrm>
            <a:off x="6858000" y="3124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Agreed value</a:t>
            </a:r>
          </a:p>
        </p:txBody>
      </p:sp>
      <p:sp>
        <p:nvSpPr>
          <p:cNvPr id="307219" name="AutoShape 19"/>
          <p:cNvSpPr>
            <a:spLocks/>
          </p:cNvSpPr>
          <p:nvPr/>
        </p:nvSpPr>
        <p:spPr bwMode="auto">
          <a:xfrm>
            <a:off x="6629400" y="2514600"/>
            <a:ext cx="76200" cy="1676400"/>
          </a:xfrm>
          <a:prstGeom prst="rightBrace">
            <a:avLst>
              <a:gd name="adj1" fmla="val 1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Consensus using P</a:t>
            </a: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8110538" cy="4648200"/>
          </a:xfrm>
        </p:spPr>
        <p:txBody>
          <a:bodyPr/>
          <a:lstStyle/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	</a:t>
            </a:r>
            <a:r>
              <a:rPr lang="en-US" sz="1800" b="1">
                <a:solidFill>
                  <a:srgbClr val="C70F05"/>
                </a:solidFill>
                <a:latin typeface="Arial" charset="0"/>
              </a:rPr>
              <a:t>{</a:t>
            </a:r>
            <a:r>
              <a:rPr lang="en-US" sz="1800" b="1" i="1">
                <a:solidFill>
                  <a:srgbClr val="C70F05"/>
                </a:solidFill>
                <a:latin typeface="Arial" charset="0"/>
              </a:rPr>
              <a:t>program for process p, t = max number of faulty processes</a:t>
            </a:r>
            <a:r>
              <a:rPr lang="en-US" sz="1800" b="1">
                <a:solidFill>
                  <a:srgbClr val="C70F05"/>
                </a:solidFill>
                <a:latin typeface="Arial" charset="0"/>
              </a:rPr>
              <a:t>}</a:t>
            </a:r>
            <a:endParaRPr lang="en-US" sz="1800">
              <a:latin typeface="Arial Narrow" pitchFamily="48" charset="0"/>
            </a:endParaRP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	initially</a:t>
            </a:r>
            <a:r>
              <a:rPr lang="en-US" sz="1800">
                <a:latin typeface="Arial Narrow" pitchFamily="48" charset="0"/>
              </a:rPr>
              <a:t> 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 := (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r>
              <a:rPr lang="en-US" sz="1800">
                <a:latin typeface="Arial Narrow" pitchFamily="48" charset="0"/>
              </a:rPr>
              <a:t>, 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r>
              <a:rPr lang="en-US" sz="1800">
                <a:latin typeface="Arial Narrow" pitchFamily="48" charset="0"/>
              </a:rPr>
              <a:t>, 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r>
              <a:rPr lang="en-US" sz="1800">
                <a:latin typeface="Arial Narrow" pitchFamily="48" charset="0"/>
              </a:rPr>
              <a:t>, …, 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r>
              <a:rPr lang="en-US" sz="1800">
                <a:latin typeface="Arial Narrow" pitchFamily="48" charset="0"/>
              </a:rPr>
              <a:t>); D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 := V</a:t>
            </a:r>
            <a:r>
              <a:rPr lang="en-US" sz="1800" baseline="-25000">
                <a:latin typeface="Arial Narrow" pitchFamily="48" charset="0"/>
              </a:rPr>
              <a:t>p; 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 baseline="-25000">
                <a:latin typeface="Arial Narrow" pitchFamily="48" charset="0"/>
              </a:rPr>
              <a:t>	</a:t>
            </a:r>
            <a:r>
              <a:rPr lang="en-US" sz="1800">
                <a:latin typeface="Arial Narrow" pitchFamily="48" charset="0"/>
              </a:rPr>
              <a:t>{V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[q] </a:t>
            </a:r>
            <a:r>
              <a:rPr lang="en-US" sz="2000">
                <a:latin typeface="Arial Narrow" pitchFamily="48" charset="0"/>
              </a:rPr>
              <a:t>≠ </a:t>
            </a:r>
            <a:r>
              <a:rPr lang="en-US" sz="2000">
                <a:latin typeface="Arial Narrow" pitchFamily="48" charset="0"/>
                <a:sym typeface="Symbol" charset="2"/>
              </a:rPr>
              <a:t></a:t>
            </a:r>
            <a:r>
              <a:rPr lang="en-US" sz="2400">
                <a:latin typeface="Arial Narrow" pitchFamily="48" charset="0"/>
              </a:rPr>
              <a:t> </a:t>
            </a:r>
            <a:r>
              <a:rPr lang="en-US" sz="1800">
                <a:latin typeface="Arial Narrow" pitchFamily="48" charset="0"/>
              </a:rPr>
              <a:t>means, process p thinks q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is</a:t>
            </a:r>
            <a:r>
              <a:rPr lang="en-US" sz="1800">
                <a:latin typeface="Arial Narrow" pitchFamily="48" charset="0"/>
              </a:rPr>
              <a:t> a suspect}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	{Phase 1}  for round </a:t>
            </a:r>
            <a:r>
              <a:rPr lang="en-US" sz="1800">
                <a:latin typeface="Arial Narrow" pitchFamily="48" charset="0"/>
              </a:rPr>
              <a:t>r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 b="1">
                <a:latin typeface="Arial Narrow" pitchFamily="48" charset="0"/>
              </a:rPr>
              <a:t>= 1 to t +1</a:t>
            </a:r>
            <a:r>
              <a:rPr lang="en-US" sz="1800">
                <a:latin typeface="Arial Narrow" pitchFamily="48" charset="0"/>
              </a:rPr>
              <a:t> 	</a:t>
            </a: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sz="1800">
                <a:latin typeface="Arial Narrow" pitchFamily="48" charset="0"/>
              </a:rPr>
              <a:t>	    send (r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, D</a:t>
            </a:r>
            <a:r>
              <a:rPr lang="en-US" sz="1800" baseline="-25000">
                <a:latin typeface="Arial Narrow" pitchFamily="48" charset="0"/>
              </a:rPr>
              <a:t>p, </a:t>
            </a:r>
            <a:r>
              <a:rPr lang="en-US" sz="1800">
                <a:latin typeface="Arial Narrow" pitchFamily="48" charset="0"/>
              </a:rPr>
              <a:t>p) to all;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	        wait to receive (r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, D</a:t>
            </a:r>
            <a:r>
              <a:rPr lang="en-US" sz="1800" baseline="-25000">
                <a:latin typeface="Arial Narrow" pitchFamily="48" charset="0"/>
              </a:rPr>
              <a:t>q</a:t>
            </a:r>
            <a:r>
              <a:rPr lang="en-US" sz="1800">
                <a:latin typeface="Arial Narrow" pitchFamily="48" charset="0"/>
              </a:rPr>
              <a:t>, q) from all q, 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{or else q becomes a suspect};</a:t>
            </a:r>
            <a:endParaRPr lang="en-US" sz="1800">
              <a:latin typeface="Arial Narrow" pitchFamily="48" charset="0"/>
            </a:endParaRP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sz="1800">
                <a:latin typeface="Arial Narrow" pitchFamily="48" charset="0"/>
              </a:rPr>
              <a:t>	        </a:t>
            </a:r>
            <a:r>
              <a:rPr lang="en-US" sz="1800" b="1">
                <a:latin typeface="Arial Narrow" pitchFamily="48" charset="0"/>
              </a:rPr>
              <a:t>for</a:t>
            </a:r>
            <a:r>
              <a:rPr lang="en-US" sz="1800">
                <a:latin typeface="Arial Narrow" pitchFamily="48" charset="0"/>
              </a:rPr>
              <a:t> k = 1 </a:t>
            </a:r>
            <a:r>
              <a:rPr lang="en-US" sz="1800" b="1">
                <a:latin typeface="Arial Narrow" pitchFamily="48" charset="0"/>
              </a:rPr>
              <a:t>to</a:t>
            </a:r>
            <a:r>
              <a:rPr lang="en-US" sz="1800">
                <a:latin typeface="Arial Narrow" pitchFamily="48" charset="0"/>
              </a:rPr>
              <a:t> n  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[k] = 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r>
              <a:rPr lang="en-US" sz="1800">
                <a:latin typeface="Arial Narrow" pitchFamily="48" charset="0"/>
              </a:rPr>
              <a:t> </a:t>
            </a:r>
            <a:r>
              <a:rPr lang="en-US" sz="1800">
                <a:latin typeface="Arial Narrow" pitchFamily="48" charset="0"/>
                <a:sym typeface="Symbol" charset="2"/>
              </a:rPr>
              <a:t></a:t>
            </a:r>
            <a:r>
              <a:rPr lang="en-US" sz="1800">
                <a:latin typeface="Arial Narrow" pitchFamily="48" charset="0"/>
              </a:rPr>
              <a:t> </a:t>
            </a:r>
            <a:r>
              <a:rPr lang="en-US" sz="1800">
                <a:latin typeface="Arial Narrow" pitchFamily="48" charset="0"/>
                <a:sym typeface="Symbol" charset="2"/>
              </a:rPr>
              <a:t> </a:t>
            </a:r>
            <a:r>
              <a:rPr lang="en-US" sz="1800">
                <a:latin typeface="Arial Narrow" pitchFamily="48" charset="0"/>
              </a:rPr>
              <a:t>(r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, D</a:t>
            </a:r>
            <a:r>
              <a:rPr lang="en-US" sz="1800" baseline="-25000">
                <a:latin typeface="Arial Narrow" pitchFamily="48" charset="0"/>
              </a:rPr>
              <a:t>q</a:t>
            </a:r>
            <a:r>
              <a:rPr lang="en-US" sz="1800">
                <a:latin typeface="Arial Narrow" pitchFamily="48" charset="0"/>
              </a:rPr>
              <a:t>, q): D</a:t>
            </a:r>
            <a:r>
              <a:rPr lang="en-US" sz="1800" baseline="-25000">
                <a:latin typeface="Arial Narrow" pitchFamily="48" charset="0"/>
              </a:rPr>
              <a:t>q</a:t>
            </a:r>
            <a:r>
              <a:rPr lang="en-US" sz="1800">
                <a:latin typeface="Arial Narrow" pitchFamily="48" charset="0"/>
              </a:rPr>
              <a:t>[k] ≠ 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r>
              <a:rPr lang="en-US" sz="1800">
                <a:latin typeface="Arial Narrow" pitchFamily="48" charset="0"/>
              </a:rPr>
              <a:t> </a:t>
            </a:r>
            <a:r>
              <a:rPr lang="en-US" sz="1800">
                <a:latin typeface="Arial Narrow" pitchFamily="48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48" charset="0"/>
              </a:rPr>
              <a:t> 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[k] := D</a:t>
            </a:r>
            <a:r>
              <a:rPr lang="en-US" sz="1800" baseline="-25000">
                <a:latin typeface="Arial Narrow" pitchFamily="48" charset="0"/>
              </a:rPr>
              <a:t>q</a:t>
            </a:r>
            <a:r>
              <a:rPr lang="en-US" sz="1800">
                <a:latin typeface="Arial Narrow" pitchFamily="48" charset="0"/>
              </a:rPr>
              <a:t>[k]   </a:t>
            </a:r>
            <a:r>
              <a:rPr lang="en-US" sz="1800" b="1">
                <a:latin typeface="Arial Narrow" pitchFamily="48" charset="0"/>
              </a:rPr>
              <a:t>end for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		        end for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{at the end of Phase 1, 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 for each correct process is identical}	 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</a:t>
            </a:r>
            <a:r>
              <a:rPr lang="en-US" sz="1800" b="1">
                <a:latin typeface="Arial Narrow" pitchFamily="48" charset="0"/>
              </a:rPr>
              <a:t>{Phase 2} </a:t>
            </a:r>
            <a:r>
              <a:rPr lang="en-US" sz="1800">
                <a:latin typeface="Arial Narrow" pitchFamily="48" charset="0"/>
              </a:rPr>
              <a:t>Final decision value is the </a:t>
            </a:r>
            <a:r>
              <a:rPr lang="en-US" sz="1800" i="1">
                <a:latin typeface="Arial Narrow" pitchFamily="48" charset="0"/>
              </a:rPr>
              <a:t>first</a:t>
            </a:r>
            <a:r>
              <a:rPr lang="en-US" sz="1800">
                <a:latin typeface="Arial Narrow" pitchFamily="48" charset="0"/>
              </a:rPr>
              <a:t> element 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[j]: V</a:t>
            </a:r>
            <a:r>
              <a:rPr lang="en-US" sz="1800" baseline="-25000">
                <a:latin typeface="Arial Narrow" pitchFamily="48" charset="0"/>
              </a:rPr>
              <a:t>p</a:t>
            </a:r>
            <a:r>
              <a:rPr lang="en-US" sz="1800">
                <a:latin typeface="Arial Narrow" pitchFamily="48" charset="0"/>
              </a:rPr>
              <a:t>[j] ≠ </a:t>
            </a:r>
            <a:r>
              <a:rPr lang="en-US" sz="1800">
                <a:latin typeface="Arial Narrow" pitchFamily="48" charset="0"/>
                <a:sym typeface="Symbol" charset="2"/>
              </a:rPr>
              <a:t></a:t>
            </a:r>
            <a:endParaRPr lang="en-US" sz="1800">
              <a:latin typeface="Arial Narrow" pitchFamily="48" charset="0"/>
            </a:endParaRP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1600"/>
              <a:t>	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Q. What is there is no suspect?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Understanding consensus using P</a:t>
            </a:r>
            <a:endParaRPr lang="en-US" b="1"/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69389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It is possible that a process </a:t>
            </a:r>
            <a:r>
              <a:rPr lang="en-US" sz="2400" b="1">
                <a:latin typeface="Arial Narrow" pitchFamily="48" charset="0"/>
              </a:rPr>
              <a:t>p</a:t>
            </a:r>
            <a:r>
              <a:rPr lang="en-US" sz="2400">
                <a:latin typeface="Arial Narrow" pitchFamily="48" charset="0"/>
              </a:rPr>
              <a:t> sends out the first message 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to </a:t>
            </a:r>
            <a:r>
              <a:rPr lang="en-US" sz="2400" b="1">
                <a:latin typeface="Arial Narrow" pitchFamily="48" charset="0"/>
              </a:rPr>
              <a:t>q </a:t>
            </a:r>
            <a:r>
              <a:rPr lang="en-US" sz="2400">
                <a:latin typeface="Arial Narrow" pitchFamily="48" charset="0"/>
              </a:rPr>
              <a:t>and then crashes. If there are </a:t>
            </a:r>
            <a:r>
              <a:rPr lang="en-US" sz="2400" b="1">
                <a:latin typeface="Arial Narrow" pitchFamily="48" charset="0"/>
              </a:rPr>
              <a:t>n</a:t>
            </a:r>
            <a:r>
              <a:rPr lang="en-US" sz="2400">
                <a:latin typeface="Arial Narrow" pitchFamily="48" charset="0"/>
              </a:rPr>
              <a:t> processes and </a:t>
            </a:r>
            <a:r>
              <a:rPr lang="en-US" sz="2400" b="1">
                <a:latin typeface="Arial Narrow" pitchFamily="48" charset="0"/>
              </a:rPr>
              <a:t>t</a:t>
            </a:r>
            <a:r>
              <a:rPr lang="en-US" sz="2400">
                <a:latin typeface="Arial Narrow" pitchFamily="48" charset="0"/>
              </a:rPr>
              <a:t> of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them crashed, then after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at most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(t + 1)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 asynchronous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rounds</a:t>
            </a:r>
            <a:r>
              <a:rPr lang="en-US" sz="2400">
                <a:latin typeface="Arial Narrow" pitchFamily="48" charset="0"/>
              </a:rPr>
              <a:t>,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V</a:t>
            </a:r>
            <a:r>
              <a:rPr lang="en-US" sz="2400" b="1" baseline="-25000">
                <a:solidFill>
                  <a:schemeClr val="accent2"/>
                </a:solidFill>
                <a:latin typeface="Arial Narrow" pitchFamily="48" charset="0"/>
              </a:rPr>
              <a:t>p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 for each correct process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p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 becomes identical</a:t>
            </a:r>
            <a:r>
              <a:rPr lang="en-US" sz="2400">
                <a:latin typeface="Arial Narrow" pitchFamily="48" charset="0"/>
              </a:rPr>
              <a:t>,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and contains all inputs from processes that may have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 i="1">
                <a:solidFill>
                  <a:schemeClr val="accent2"/>
                </a:solidFill>
                <a:latin typeface="Arial Narrow" pitchFamily="48" charset="0"/>
              </a:rPr>
              <a:t>transmitted at least once.</a:t>
            </a:r>
            <a:r>
              <a:rPr lang="en-US" sz="2400"/>
              <a:t> </a:t>
            </a:r>
            <a:r>
              <a:rPr lang="en-US" sz="2400">
                <a:latin typeface="Arial Narrow" pitchFamily="48" charset="0"/>
              </a:rPr>
              <a:t>The choice function leads to 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a unique decision.</a:t>
            </a:r>
            <a:endParaRPr lang="en-US" sz="24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Understanding consensus using P</a:t>
            </a:r>
            <a:endParaRPr lang="en-US"/>
          </a:p>
        </p:txBody>
      </p:sp>
      <p:sp>
        <p:nvSpPr>
          <p:cNvPr id="310275" name="Oval 3"/>
          <p:cNvSpPr>
            <a:spLocks noChangeArrowheads="1"/>
          </p:cNvSpPr>
          <p:nvPr/>
        </p:nvSpPr>
        <p:spPr bwMode="auto">
          <a:xfrm>
            <a:off x="2209800" y="2057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i</a:t>
            </a:r>
          </a:p>
        </p:txBody>
      </p:sp>
      <p:sp>
        <p:nvSpPr>
          <p:cNvPr id="310276" name="Oval 4"/>
          <p:cNvSpPr>
            <a:spLocks noChangeArrowheads="1"/>
          </p:cNvSpPr>
          <p:nvPr/>
        </p:nvSpPr>
        <p:spPr bwMode="auto">
          <a:xfrm>
            <a:off x="3581400" y="2057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i</a:t>
            </a:r>
          </a:p>
        </p:txBody>
      </p:sp>
      <p:sp>
        <p:nvSpPr>
          <p:cNvPr id="310277" name="Text Box 5"/>
          <p:cNvSpPr txBox="1">
            <a:spLocks noChangeArrowheads="1"/>
          </p:cNvSpPr>
          <p:nvPr/>
        </p:nvSpPr>
        <p:spPr bwMode="auto">
          <a:xfrm>
            <a:off x="3641725" y="1943100"/>
            <a:ext cx="23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j</a:t>
            </a:r>
          </a:p>
        </p:txBody>
      </p:sp>
      <p:sp>
        <p:nvSpPr>
          <p:cNvPr id="310278" name="Oval 6"/>
          <p:cNvSpPr>
            <a:spLocks noChangeArrowheads="1"/>
          </p:cNvSpPr>
          <p:nvPr/>
        </p:nvSpPr>
        <p:spPr bwMode="auto">
          <a:xfrm>
            <a:off x="5562600" y="2057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k</a:t>
            </a:r>
          </a:p>
        </p:txBody>
      </p:sp>
      <p:sp>
        <p:nvSpPr>
          <p:cNvPr id="310279" name="Line 7"/>
          <p:cNvSpPr>
            <a:spLocks noChangeShapeType="1"/>
          </p:cNvSpPr>
          <p:nvPr/>
        </p:nvSpPr>
        <p:spPr bwMode="auto">
          <a:xfrm>
            <a:off x="2514600" y="220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80" name="Line 8"/>
          <p:cNvSpPr>
            <a:spLocks noChangeShapeType="1"/>
          </p:cNvSpPr>
          <p:nvPr/>
        </p:nvSpPr>
        <p:spPr bwMode="auto">
          <a:xfrm>
            <a:off x="3886200" y="2209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81" name="Line 9"/>
          <p:cNvSpPr>
            <a:spLocks noChangeShapeType="1"/>
          </p:cNvSpPr>
          <p:nvPr/>
        </p:nvSpPr>
        <p:spPr bwMode="auto">
          <a:xfrm>
            <a:off x="49530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82" name="Oval 10"/>
          <p:cNvSpPr>
            <a:spLocks noChangeArrowheads="1"/>
          </p:cNvSpPr>
          <p:nvPr/>
        </p:nvSpPr>
        <p:spPr bwMode="auto">
          <a:xfrm>
            <a:off x="55626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l</a:t>
            </a:r>
          </a:p>
        </p:txBody>
      </p:sp>
      <p:sp>
        <p:nvSpPr>
          <p:cNvPr id="310283" name="Oval 11"/>
          <p:cNvSpPr>
            <a:spLocks noChangeArrowheads="1"/>
          </p:cNvSpPr>
          <p:nvPr/>
        </p:nvSpPr>
        <p:spPr bwMode="auto">
          <a:xfrm>
            <a:off x="73152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l</a:t>
            </a:r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>
            <a:off x="5867400" y="3581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85" name="Line 13"/>
          <p:cNvSpPr>
            <a:spLocks noChangeShapeType="1"/>
          </p:cNvSpPr>
          <p:nvPr/>
        </p:nvSpPr>
        <p:spPr bwMode="auto">
          <a:xfrm>
            <a:off x="5715000" y="2362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86" name="Oval 14"/>
          <p:cNvSpPr>
            <a:spLocks noChangeArrowheads="1"/>
          </p:cNvSpPr>
          <p:nvPr/>
        </p:nvSpPr>
        <p:spPr bwMode="auto">
          <a:xfrm>
            <a:off x="7239000" y="4800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l</a:t>
            </a:r>
          </a:p>
        </p:txBody>
      </p:sp>
      <p:sp>
        <p:nvSpPr>
          <p:cNvPr id="310287" name="Oval 15"/>
          <p:cNvSpPr>
            <a:spLocks noChangeArrowheads="1"/>
          </p:cNvSpPr>
          <p:nvPr/>
        </p:nvSpPr>
        <p:spPr bwMode="auto">
          <a:xfrm>
            <a:off x="5562600" y="4876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Arial Narrow" pitchFamily="48" charset="0"/>
              </a:rPr>
              <a:t>l</a:t>
            </a:r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>
            <a:off x="5791200" y="3657600"/>
            <a:ext cx="1447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>
            <a:off x="5715000" y="3733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90" name="Text Box 18"/>
          <p:cNvSpPr txBox="1">
            <a:spLocks noChangeArrowheads="1"/>
          </p:cNvSpPr>
          <p:nvPr/>
        </p:nvSpPr>
        <p:spPr bwMode="auto">
          <a:xfrm>
            <a:off x="914400" y="1371600"/>
            <a:ext cx="1514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48" charset="0"/>
              </a:rPr>
              <a:t>Sends (1, D</a:t>
            </a:r>
            <a:r>
              <a:rPr lang="en-US" sz="1600" b="0" baseline="-25000">
                <a:latin typeface="Arial Narrow" pitchFamily="48" charset="0"/>
              </a:rPr>
              <a:t>i</a:t>
            </a:r>
            <a:r>
              <a:rPr lang="en-US" sz="1600" b="0">
                <a:latin typeface="Arial Narrow" pitchFamily="48" charset="0"/>
              </a:rPr>
              <a:t>) and </a:t>
            </a:r>
          </a:p>
          <a:p>
            <a:r>
              <a:rPr lang="en-US" sz="1600" b="0">
                <a:latin typeface="Arial Narrow" pitchFamily="48" charset="0"/>
              </a:rPr>
              <a:t>then crashes</a:t>
            </a:r>
          </a:p>
        </p:txBody>
      </p:sp>
      <p:sp>
        <p:nvSpPr>
          <p:cNvPr id="310291" name="Text Box 19"/>
          <p:cNvSpPr txBox="1">
            <a:spLocks noChangeArrowheads="1"/>
          </p:cNvSpPr>
          <p:nvPr/>
        </p:nvSpPr>
        <p:spPr bwMode="auto">
          <a:xfrm>
            <a:off x="2971800" y="1295400"/>
            <a:ext cx="1514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48" charset="0"/>
              </a:rPr>
              <a:t>Sends (2, D</a:t>
            </a:r>
            <a:r>
              <a:rPr lang="en-US" sz="1600" b="0" baseline="-25000">
                <a:latin typeface="Arial Narrow" pitchFamily="48" charset="0"/>
              </a:rPr>
              <a:t>j</a:t>
            </a:r>
            <a:r>
              <a:rPr lang="en-US" sz="1600" b="0">
                <a:latin typeface="Arial Narrow" pitchFamily="48" charset="0"/>
              </a:rPr>
              <a:t>) and </a:t>
            </a:r>
          </a:p>
          <a:p>
            <a:r>
              <a:rPr lang="en-US" sz="1600" b="0">
                <a:latin typeface="Arial Narrow" pitchFamily="48" charset="0"/>
              </a:rPr>
              <a:t>then crashes</a:t>
            </a:r>
          </a:p>
        </p:txBody>
      </p:sp>
      <p:sp>
        <p:nvSpPr>
          <p:cNvPr id="310292" name="Text Box 20"/>
          <p:cNvSpPr txBox="1">
            <a:spLocks noChangeArrowheads="1"/>
          </p:cNvSpPr>
          <p:nvPr/>
        </p:nvSpPr>
        <p:spPr bwMode="auto">
          <a:xfrm>
            <a:off x="5410200" y="1371600"/>
            <a:ext cx="1500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48" charset="0"/>
              </a:rPr>
              <a:t>Sends (t, D</a:t>
            </a:r>
            <a:r>
              <a:rPr lang="en-US" sz="1600" b="0" baseline="-25000">
                <a:latin typeface="Arial Narrow" pitchFamily="48" charset="0"/>
              </a:rPr>
              <a:t>k</a:t>
            </a:r>
            <a:r>
              <a:rPr lang="en-US" sz="1600" b="0">
                <a:latin typeface="Arial Narrow" pitchFamily="48" charset="0"/>
              </a:rPr>
              <a:t>) and </a:t>
            </a:r>
          </a:p>
          <a:p>
            <a:r>
              <a:rPr lang="en-US" sz="1600" b="0">
                <a:latin typeface="Arial Narrow" pitchFamily="48" charset="0"/>
              </a:rPr>
              <a:t>then crashes</a:t>
            </a:r>
          </a:p>
        </p:txBody>
      </p:sp>
      <p:sp>
        <p:nvSpPr>
          <p:cNvPr id="310293" name="Text Box 21"/>
          <p:cNvSpPr txBox="1">
            <a:spLocks noChangeArrowheads="1"/>
          </p:cNvSpPr>
          <p:nvPr/>
        </p:nvSpPr>
        <p:spPr bwMode="auto">
          <a:xfrm>
            <a:off x="4495800" y="3962400"/>
            <a:ext cx="1243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48" charset="0"/>
              </a:rPr>
              <a:t>Sends (t+1,D</a:t>
            </a:r>
            <a:r>
              <a:rPr lang="en-US" sz="1600" b="0" baseline="-25000">
                <a:latin typeface="Arial Narrow" pitchFamily="48" charset="0"/>
              </a:rPr>
              <a:t>l</a:t>
            </a:r>
            <a:r>
              <a:rPr lang="en-US" sz="1600" b="0">
                <a:latin typeface="Arial Narrow" pitchFamily="48" charset="0"/>
              </a:rPr>
              <a:t>)</a:t>
            </a:r>
          </a:p>
        </p:txBody>
      </p:sp>
      <p:sp>
        <p:nvSpPr>
          <p:cNvPr id="310294" name="Rectangle 22"/>
          <p:cNvSpPr>
            <a:spLocks noChangeArrowheads="1"/>
          </p:cNvSpPr>
          <p:nvPr/>
        </p:nvSpPr>
        <p:spPr bwMode="auto">
          <a:xfrm>
            <a:off x="1524000" y="4724400"/>
            <a:ext cx="334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Completely connected topology</a:t>
            </a:r>
            <a:endParaRPr lang="en-US" b="0">
              <a:latin typeface="Arial Narrow" pitchFamily="48" charset="0"/>
            </a:endParaRPr>
          </a:p>
        </p:txBody>
      </p:sp>
      <p:sp>
        <p:nvSpPr>
          <p:cNvPr id="310295" name="Line 23"/>
          <p:cNvSpPr>
            <a:spLocks noChangeShapeType="1"/>
          </p:cNvSpPr>
          <p:nvPr/>
        </p:nvSpPr>
        <p:spPr bwMode="auto">
          <a:xfrm>
            <a:off x="5867400" y="5029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96" name="Line 24"/>
          <p:cNvSpPr>
            <a:spLocks noChangeShapeType="1"/>
          </p:cNvSpPr>
          <p:nvPr/>
        </p:nvSpPr>
        <p:spPr bwMode="auto">
          <a:xfrm flipV="1">
            <a:off x="7391400" y="3733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97" name="Line 25"/>
          <p:cNvSpPr>
            <a:spLocks noChangeShapeType="1"/>
          </p:cNvSpPr>
          <p:nvPr/>
        </p:nvSpPr>
        <p:spPr bwMode="auto">
          <a:xfrm>
            <a:off x="2438400" y="2362200"/>
            <a:ext cx="3124200" cy="2667000"/>
          </a:xfrm>
          <a:prstGeom prst="line">
            <a:avLst/>
          </a:prstGeom>
          <a:noFill/>
          <a:ln w="9525">
            <a:solidFill>
              <a:srgbClr val="B84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98" name="Line 26"/>
          <p:cNvSpPr>
            <a:spLocks noChangeShapeType="1"/>
          </p:cNvSpPr>
          <p:nvPr/>
        </p:nvSpPr>
        <p:spPr bwMode="auto">
          <a:xfrm>
            <a:off x="3810000" y="2362200"/>
            <a:ext cx="1752600" cy="1219200"/>
          </a:xfrm>
          <a:prstGeom prst="line">
            <a:avLst/>
          </a:prstGeom>
          <a:noFill/>
          <a:ln w="9525">
            <a:solidFill>
              <a:srgbClr val="B84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99" name="Oval 27"/>
          <p:cNvSpPr>
            <a:spLocks noChangeArrowheads="1"/>
          </p:cNvSpPr>
          <p:nvPr/>
        </p:nvSpPr>
        <p:spPr bwMode="auto">
          <a:xfrm>
            <a:off x="4648200" y="2057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Arial Narrow" pitchFamily="48" charset="0"/>
            </a:endParaRPr>
          </a:p>
        </p:txBody>
      </p:sp>
      <p:sp>
        <p:nvSpPr>
          <p:cNvPr id="310300" name="Line 28"/>
          <p:cNvSpPr>
            <a:spLocks noChangeShapeType="1"/>
          </p:cNvSpPr>
          <p:nvPr/>
        </p:nvSpPr>
        <p:spPr bwMode="auto">
          <a:xfrm flipV="1">
            <a:off x="5791200" y="3657600"/>
            <a:ext cx="1600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01" name="Line 29"/>
          <p:cNvSpPr>
            <a:spLocks noChangeShapeType="1"/>
          </p:cNvSpPr>
          <p:nvPr/>
        </p:nvSpPr>
        <p:spPr bwMode="auto">
          <a:xfrm>
            <a:off x="4876800" y="2362200"/>
            <a:ext cx="2514600" cy="1066800"/>
          </a:xfrm>
          <a:prstGeom prst="line">
            <a:avLst/>
          </a:prstGeom>
          <a:noFill/>
          <a:ln w="9525">
            <a:solidFill>
              <a:srgbClr val="B84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02" name="Line 30"/>
          <p:cNvSpPr>
            <a:spLocks noChangeShapeType="1"/>
          </p:cNvSpPr>
          <p:nvPr/>
        </p:nvSpPr>
        <p:spPr bwMode="auto">
          <a:xfrm>
            <a:off x="2514600" y="22860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03" name="Line 31"/>
          <p:cNvSpPr>
            <a:spLocks noChangeShapeType="1"/>
          </p:cNvSpPr>
          <p:nvPr/>
        </p:nvSpPr>
        <p:spPr bwMode="auto">
          <a:xfrm>
            <a:off x="2362200" y="2362200"/>
            <a:ext cx="152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04" name="Line 32"/>
          <p:cNvSpPr>
            <a:spLocks noChangeShapeType="1"/>
          </p:cNvSpPr>
          <p:nvPr/>
        </p:nvSpPr>
        <p:spPr bwMode="auto">
          <a:xfrm>
            <a:off x="3733800" y="2362200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05" name="Line 33"/>
          <p:cNvSpPr>
            <a:spLocks noChangeShapeType="1"/>
          </p:cNvSpPr>
          <p:nvPr/>
        </p:nvSpPr>
        <p:spPr bwMode="auto">
          <a:xfrm>
            <a:off x="3886200" y="2286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06" name="Line 34"/>
          <p:cNvSpPr>
            <a:spLocks noChangeShapeType="1"/>
          </p:cNvSpPr>
          <p:nvPr/>
        </p:nvSpPr>
        <p:spPr bwMode="auto">
          <a:xfrm>
            <a:off x="5867400" y="2286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Asynchronous Consensus</a:t>
            </a: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800" b="1" i="1" u="sng">
                <a:solidFill>
                  <a:srgbClr val="C70F05"/>
                </a:solidFill>
                <a:latin typeface="Arial Narrow" pitchFamily="48" charset="0"/>
              </a:rPr>
              <a:t>Theorem</a:t>
            </a:r>
            <a:r>
              <a:rPr lang="en-US" sz="2800">
                <a:latin typeface="Arial Narrow" pitchFamily="48" charset="0"/>
              </a:rPr>
              <a:t>.</a:t>
            </a:r>
          </a:p>
          <a:p>
            <a:pPr algn="just"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In a </a:t>
            </a: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purely asynchronous</a:t>
            </a:r>
            <a:r>
              <a:rPr lang="en-US" sz="2800">
                <a:latin typeface="Arial Narrow" pitchFamily="48" charset="0"/>
              </a:rPr>
              <a:t> distributed system, </a:t>
            </a:r>
          </a:p>
          <a:p>
            <a:pPr algn="just"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the consensus problem is </a:t>
            </a: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impossible</a:t>
            </a:r>
            <a:r>
              <a:rPr lang="en-US" sz="2800">
                <a:latin typeface="Arial Narrow" pitchFamily="48" charset="0"/>
              </a:rPr>
              <a:t> to solve </a:t>
            </a:r>
          </a:p>
          <a:p>
            <a:pPr algn="just"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if even a </a:t>
            </a:r>
            <a:r>
              <a:rPr lang="en-US" sz="2800" b="1">
                <a:solidFill>
                  <a:srgbClr val="C70F05"/>
                </a:solidFill>
                <a:latin typeface="Arial Narrow" pitchFamily="48" charset="0"/>
              </a:rPr>
              <a:t>single process crashes</a:t>
            </a:r>
            <a:endParaRPr lang="en-US" sz="2800">
              <a:latin typeface="Arial Narrow" pitchFamily="48" charset="0"/>
            </a:endParaRPr>
          </a:p>
          <a:p>
            <a:pPr algn="just">
              <a:buFont typeface="Wingdings" pitchFamily="2" charset="2"/>
              <a:buNone/>
            </a:pPr>
            <a:endParaRPr lang="en-US" sz="2800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</a:t>
            </a:r>
            <a:r>
              <a:rPr lang="en-US" sz="2800">
                <a:solidFill>
                  <a:schemeClr val="accent2"/>
                </a:solidFill>
                <a:latin typeface="Arial Narrow" pitchFamily="48" charset="0"/>
              </a:rPr>
              <a:t>Famous result due to </a:t>
            </a:r>
            <a:r>
              <a:rPr lang="en-US" sz="2800" b="1">
                <a:solidFill>
                  <a:schemeClr val="accent2"/>
                </a:solidFill>
                <a:latin typeface="Arial Narrow" pitchFamily="48" charset="0"/>
              </a:rPr>
              <a:t>Fischer, Lynch, Patterson</a:t>
            </a:r>
            <a:endParaRPr lang="en-US" sz="2800">
              <a:solidFill>
                <a:schemeClr val="accent2"/>
              </a:solidFill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solidFill>
                  <a:schemeClr val="accent2"/>
                </a:solidFill>
                <a:latin typeface="Arial Narrow" pitchFamily="48" charset="0"/>
              </a:rPr>
              <a:t>	(commonly known as FLP 85)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 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Bivalent and Univalent states</a:t>
            </a: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A decision state is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bivalent</a:t>
            </a:r>
            <a:r>
              <a:rPr lang="en-US" sz="2400">
                <a:latin typeface="Arial Narrow" pitchFamily="48" charset="0"/>
              </a:rPr>
              <a:t>, if starting from that state, there exist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two distinct executions leading to two distinct decision values </a:t>
            </a:r>
            <a:r>
              <a:rPr lang="en-US" sz="2400" b="1">
                <a:latin typeface="Arial Narrow" pitchFamily="48" charset="0"/>
              </a:rPr>
              <a:t>0</a:t>
            </a:r>
            <a:r>
              <a:rPr lang="en-US" sz="2400">
                <a:latin typeface="Arial Narrow" pitchFamily="48" charset="0"/>
              </a:rPr>
              <a:t> or </a:t>
            </a:r>
            <a:r>
              <a:rPr lang="en-US" sz="2400" b="1">
                <a:latin typeface="Arial Narrow" pitchFamily="48" charset="0"/>
              </a:rPr>
              <a:t>1.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Otherwise it is</a:t>
            </a:r>
            <a:r>
              <a:rPr lang="en-US" sz="2400" b="1">
                <a:latin typeface="Arial Narrow" pitchFamily="48" charset="0"/>
              </a:rPr>
              <a:t>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univalent</a:t>
            </a:r>
            <a:r>
              <a:rPr lang="en-US" sz="2400" b="1">
                <a:latin typeface="Arial Narrow" pitchFamily="48" charset="0"/>
              </a:rPr>
              <a:t>. </a:t>
            </a:r>
          </a:p>
          <a:p>
            <a:pPr>
              <a:buFont typeface="Wingdings" pitchFamily="2" charset="2"/>
              <a:buNone/>
            </a:pPr>
            <a:endParaRPr lang="en-US" sz="2400" b="1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A</a:t>
            </a:r>
            <a:r>
              <a:rPr lang="en-US" sz="2400" b="1">
                <a:latin typeface="Arial Narrow" pitchFamily="48" charset="0"/>
              </a:rPr>
              <a:t> univalent </a:t>
            </a:r>
            <a:r>
              <a:rPr lang="en-US" sz="2400">
                <a:latin typeface="Arial Narrow" pitchFamily="48" charset="0"/>
              </a:rPr>
              <a:t>state may be</a:t>
            </a:r>
            <a:r>
              <a:rPr lang="en-US" sz="2400" b="1">
                <a:latin typeface="Arial Narrow" pitchFamily="48" charset="0"/>
              </a:rPr>
              <a:t> </a:t>
            </a:r>
            <a:r>
              <a:rPr lang="en-US" sz="2400">
                <a:latin typeface="Arial Narrow" pitchFamily="48" charset="0"/>
              </a:rPr>
              <a:t>either</a:t>
            </a:r>
            <a:r>
              <a:rPr lang="en-US" sz="2400" b="1">
                <a:latin typeface="Arial Narrow" pitchFamily="48" charset="0"/>
              </a:rPr>
              <a:t> 0-valent </a:t>
            </a:r>
            <a:r>
              <a:rPr lang="en-US" sz="2400">
                <a:latin typeface="Arial Narrow" pitchFamily="48" charset="0"/>
              </a:rPr>
              <a:t>or</a:t>
            </a:r>
            <a:r>
              <a:rPr lang="en-US" sz="2400" b="1">
                <a:latin typeface="Arial Narrow" pitchFamily="48" charset="0"/>
              </a:rPr>
              <a:t> 1-valent.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Proof</a:t>
            </a:r>
            <a:endParaRPr lang="en-US"/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352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Lemma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.</a:t>
            </a:r>
            <a:r>
              <a:rPr lang="en-US" sz="2400">
                <a:latin typeface="Arial Narrow" pitchFamily="48" charset="0"/>
              </a:rPr>
              <a:t>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No execution can lead from a 0-valent to a 1-valent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state or vice versa.</a:t>
            </a:r>
          </a:p>
          <a:p>
            <a:pPr algn="just">
              <a:lnSpc>
                <a:spcPct val="90000"/>
              </a:lnSpc>
            </a:pPr>
            <a:endParaRPr lang="en-US" sz="24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Proof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.</a:t>
            </a:r>
            <a:r>
              <a:rPr lang="en-US" sz="2400">
                <a:latin typeface="Arial Narrow" pitchFamily="48" charset="0"/>
              </a:rPr>
              <a:t>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Follows from the definition of 0-valent and 1-valent states.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Proof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1033463" y="1524000"/>
            <a:ext cx="8110537" cy="4495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Lemma</a:t>
            </a:r>
            <a:r>
              <a:rPr lang="en-US" sz="2000" b="1">
                <a:latin typeface="Arial Narrow" pitchFamily="48" charset="0"/>
              </a:rPr>
              <a:t>.  </a:t>
            </a:r>
            <a:r>
              <a:rPr lang="en-US" sz="2000">
                <a:latin typeface="Arial Narrow" pitchFamily="48" charset="0"/>
              </a:rPr>
              <a:t>Every consensus protocol must have a </a:t>
            </a:r>
            <a:r>
              <a:rPr lang="en-US" sz="2000" b="1">
                <a:latin typeface="Arial Narrow" pitchFamily="48" charset="0"/>
              </a:rPr>
              <a:t>bivalent initial state</a:t>
            </a:r>
            <a:r>
              <a:rPr lang="en-US" sz="2000">
                <a:latin typeface="Arial Narrow" pitchFamily="48" charset="0"/>
              </a:rPr>
              <a:t>.</a:t>
            </a:r>
          </a:p>
          <a:p>
            <a:pPr algn="just"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Proof by contradiction</a:t>
            </a:r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.</a:t>
            </a:r>
            <a:r>
              <a:rPr lang="en-US" sz="2000">
                <a:latin typeface="Arial Narrow" pitchFamily="48" charset="0"/>
              </a:rPr>
              <a:t> </a:t>
            </a:r>
            <a:r>
              <a:rPr lang="en-US" sz="2000" i="1">
                <a:latin typeface="Arial Narrow" pitchFamily="48" charset="0"/>
              </a:rPr>
              <a:t>Suppose not. Then consider the following input patterns:</a:t>
            </a:r>
          </a:p>
          <a:p>
            <a:pPr algn="just">
              <a:buFont typeface="Wingdings" pitchFamily="2" charset="2"/>
              <a:buNone/>
            </a:pPr>
            <a:endParaRPr lang="en-US" sz="2000">
              <a:latin typeface="Hoefler Text" pitchFamily="4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/>
              <a:t>s[0]</a:t>
            </a:r>
            <a:r>
              <a:rPr lang="en-US" sz="2000">
                <a:latin typeface="Hoefler Text" pitchFamily="48" charset="0"/>
              </a:rPr>
              <a:t>	</a:t>
            </a:r>
            <a:r>
              <a:rPr lang="en-US" sz="2000"/>
              <a:t>0 0 0 0 0 0 …0 0 0	{0-valent)</a:t>
            </a:r>
          </a:p>
          <a:p>
            <a:pPr algn="just">
              <a:buFont typeface="Wingdings" pitchFamily="2" charset="2"/>
              <a:buNone/>
            </a:pPr>
            <a:r>
              <a:rPr lang="en-US" sz="2000"/>
              <a:t>		0 0 0 0 0 0 …0 0 1			</a:t>
            </a:r>
            <a:r>
              <a:rPr lang="en-US" sz="2000">
                <a:solidFill>
                  <a:srgbClr val="C70F05"/>
                </a:solidFill>
              </a:rPr>
              <a:t>s[j] is  0-valent</a:t>
            </a:r>
          </a:p>
          <a:p>
            <a:pPr algn="just">
              <a:buFont typeface="Wingdings" pitchFamily="2" charset="2"/>
              <a:buNone/>
            </a:pPr>
            <a:r>
              <a:rPr lang="en-US" sz="2000"/>
              <a:t>		0 0 0 0 0 0 …0 1 1			</a:t>
            </a:r>
            <a:r>
              <a:rPr lang="en-US" sz="2000">
                <a:solidFill>
                  <a:srgbClr val="C70F05"/>
                </a:solidFill>
              </a:rPr>
              <a:t>s[j+1] is 1-valent</a:t>
            </a:r>
            <a:endParaRPr lang="en-US" sz="2000"/>
          </a:p>
          <a:p>
            <a:pPr algn="just">
              <a:buFont typeface="Wingdings" pitchFamily="2" charset="2"/>
              <a:buNone/>
            </a:pPr>
            <a:r>
              <a:rPr lang="en-US" sz="2000"/>
              <a:t>		…	…	…	…		(differ in j</a:t>
            </a:r>
            <a:r>
              <a:rPr lang="en-US" sz="2000" baseline="30000"/>
              <a:t>th</a:t>
            </a:r>
            <a:r>
              <a:rPr lang="en-US" sz="2000"/>
              <a:t> position)</a:t>
            </a:r>
          </a:p>
          <a:p>
            <a:pPr algn="just">
              <a:buFont typeface="Wingdings" pitchFamily="2" charset="2"/>
              <a:buNone/>
            </a:pPr>
            <a:r>
              <a:rPr lang="en-US" sz="2000"/>
              <a:t>s[n-1]	1 1 1 1 1 1 …1 1 1	{1-valent}</a:t>
            </a:r>
          </a:p>
        </p:txBody>
      </p:sp>
      <p:sp>
        <p:nvSpPr>
          <p:cNvPr id="261124" name="Line 4"/>
          <p:cNvSpPr>
            <a:spLocks noChangeShapeType="1"/>
          </p:cNvSpPr>
          <p:nvPr/>
        </p:nvSpPr>
        <p:spPr bwMode="auto">
          <a:xfrm flipH="1">
            <a:off x="5105400" y="3886200"/>
            <a:ext cx="9906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1125" name="AutoShape 5"/>
          <p:cNvSpPr>
            <a:spLocks/>
          </p:cNvSpPr>
          <p:nvPr/>
        </p:nvSpPr>
        <p:spPr bwMode="auto">
          <a:xfrm>
            <a:off x="3705225" y="5303838"/>
            <a:ext cx="184150" cy="476250"/>
          </a:xfrm>
          <a:prstGeom prst="leftBrace">
            <a:avLst>
              <a:gd name="adj1" fmla="val 21552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61126" name="Rectangle 6"/>
          <p:cNvSpPr>
            <a:spLocks noChangeArrowheads="1"/>
          </p:cNvSpPr>
          <p:nvPr/>
        </p:nvSpPr>
        <p:spPr bwMode="auto">
          <a:xfrm>
            <a:off x="3643313" y="5338763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261127" name="Rectangle 7"/>
          <p:cNvSpPr>
            <a:spLocks noChangeArrowheads="1"/>
          </p:cNvSpPr>
          <p:nvPr/>
        </p:nvSpPr>
        <p:spPr bwMode="auto">
          <a:xfrm>
            <a:off x="1663700" y="5459413"/>
            <a:ext cx="527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What if process (j+1) crashes at the first step?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12&amp;#x0D;&amp;#x0A;Distributed Consensus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Distributed Consensus&amp;quot;&quot;/&gt;&lt;property id=&quot;20307&quot; value=&quot;305&quot;/&gt;&lt;/object&gt;&lt;object type=&quot;3&quot; unique_id=&quot;10006&quot;&gt;&lt;property id=&quot;20148&quot; value=&quot;5&quot;/&gt;&lt;property id=&quot;20300&quot; value=&quot;Slide 3 - &amp;quot;Problem Specification&amp;quot;&quot;/&gt;&lt;property id=&quot;20307&quot; value=&quot;306&quot;/&gt;&lt;/object&gt;&lt;object type=&quot;3&quot; unique_id=&quot;10007&quot;&gt;&lt;property id=&quot;20148&quot; value=&quot;5&quot;/&gt;&lt;property id=&quot;20300&quot; value=&quot;Slide 4 - &amp;quot;Problem Specification&amp;quot;&quot;/&gt;&lt;property id=&quot;20307&quot; value=&quot;307&quot;/&gt;&lt;/object&gt;&lt;object type=&quot;3&quot; unique_id=&quot;10008&quot;&gt;&lt;property id=&quot;20148&quot; value=&quot;5&quot;/&gt;&lt;property id=&quot;20300&quot; value=&quot;Slide 5 - &amp;quot;Asynchronous Consensus&amp;quot;&quot;/&gt;&lt;property id=&quot;20307&quot; value=&quot;308&quot;/&gt;&lt;/object&gt;&lt;object type=&quot;3&quot; unique_id=&quot;10009&quot;&gt;&lt;property id=&quot;20148&quot; value=&quot;5&quot;/&gt;&lt;property id=&quot;20300&quot; value=&quot;Slide 6 - &amp;quot;Asynchronous Consensus&amp;quot;&quot;/&gt;&lt;property id=&quot;20307&quot; value=&quot;309&quot;/&gt;&lt;/object&gt;&lt;object type=&quot;3&quot; unique_id=&quot;10010&quot;&gt;&lt;property id=&quot;20148&quot; value=&quot;5&quot;/&gt;&lt;property id=&quot;20300&quot; value=&quot;Slide 7 - &amp;quot;Proof &amp;quot;&quot;/&gt;&lt;property id=&quot;20307&quot; value=&quot;310&quot;/&gt;&lt;/object&gt;&lt;object type=&quot;3&quot; unique_id=&quot;10011&quot;&gt;&lt;property id=&quot;20148&quot; value=&quot;5&quot;/&gt;&lt;property id=&quot;20300&quot; value=&quot;Slide 8 - &amp;quot;Proof&amp;quot;&quot;/&gt;&lt;property id=&quot;20307&quot; value=&quot;311&quot;/&gt;&lt;/object&gt;&lt;object type=&quot;3&quot; unique_id=&quot;10012&quot;&gt;&lt;property id=&quot;20148&quot; value=&quot;5&quot;/&gt;&lt;property id=&quot;20300&quot; value=&quot;Slide 9 - &amp;quot;Proof&amp;quot;&quot;/&gt;&lt;property id=&quot;20307&quot; value=&quot;312&quot;/&gt;&lt;/object&gt;&lt;object type=&quot;3&quot; unique_id=&quot;10013&quot;&gt;&lt;property id=&quot;20148&quot; value=&quot;5&quot;/&gt;&lt;property id=&quot;20300&quot; value=&quot;Slide 10 - &amp;quot;Proof&amp;quot;&quot;/&gt;&lt;property id=&quot;20307&quot; value=&quot;313&quot;/&gt;&lt;/object&gt;&lt;object type=&quot;3&quot; unique_id=&quot;10014&quot;&gt;&lt;property id=&quot;20148&quot; value=&quot;5&quot;/&gt;&lt;property id=&quot;20300&quot; value=&quot;Slide 11 - &amp;quot;Proof of FLP (continued)&amp;quot;&quot;/&gt;&lt;property id=&quot;20307&quot; value=&quot;314&quot;/&gt;&lt;/object&gt;&lt;object type=&quot;3&quot; unique_id=&quot;10015&quot;&gt;&lt;property id=&quot;20148&quot; value=&quot;5&quot;/&gt;&lt;property id=&quot;20300&quot; value=&quot;Slide 12 - &amp;quot;Proof of FLP (continued)&amp;quot;&quot;/&gt;&lt;property id=&quot;20307&quot; value=&quot;315&quot;/&gt;&lt;/object&gt;&lt;object type=&quot;3&quot; unique_id=&quot;10016&quot;&gt;&lt;property id=&quot;20148&quot; value=&quot;5&quot;/&gt;&lt;property id=&quot;20300&quot; value=&quot;Slide 13 - &amp;quot;Proof (continued)&amp;quot;&quot;/&gt;&lt;property id=&quot;20307&quot; value=&quot;316&quot;/&gt;&lt;/object&gt;&lt;object type=&quot;3&quot; unique_id=&quot;10017&quot;&gt;&lt;property id=&quot;20148&quot; value=&quot;5&quot;/&gt;&lt;property id=&quot;20300&quot; value=&quot;Slide 14 - &amp;quot;Proof (continued)&amp;quot;&quot;/&gt;&lt;property id=&quot;20307&quot; value=&quot;317&quot;/&gt;&lt;/object&gt;&lt;object type=&quot;3&quot; unique_id=&quot;10018&quot;&gt;&lt;property id=&quot;20148&quot; value=&quot;5&quot;/&gt;&lt;property id=&quot;20300&quot; value=&quot;Slide 15 - &amp;quot;Proof (continued)&amp;quot;&quot;/&gt;&lt;property id=&quot;20307&quot; value=&quot;318&quot;/&gt;&lt;/object&gt;&lt;object type=&quot;3&quot; unique_id=&quot;10019&quot;&gt;&lt;property id=&quot;20148&quot; value=&quot;5&quot;/&gt;&lt;property id=&quot;20300&quot; value=&quot;Slide 16 - &amp;quot;Conclusion&amp;quot;&quot;/&gt;&lt;property id=&quot;20307&quot; value=&quot;319&quot;/&gt;&lt;/object&gt;&lt;object type=&quot;3&quot; unique_id=&quot;10020&quot;&gt;&lt;property id=&quot;20148&quot; value=&quot;5&quot;/&gt;&lt;property id=&quot;20300&quot; value=&quot;Slide 17 - &amp;quot;Byzantine Generals Problem&amp;quot;&quot;/&gt;&lt;property id=&quot;20307&quot; value=&quot;320&quot;/&gt;&lt;/object&gt;&lt;object type=&quot;3&quot; unique_id=&quot;10021&quot;&gt;&lt;property id=&quot;20148&quot; value=&quot;5&quot;/&gt;&lt;property id=&quot;20300&quot; value=&quot;Slide 18 - &amp;quot;Byzantine Generals Problem&amp;quot;&quot;/&gt;&lt;property id=&quot;20307&quot; value=&quot;321&quot;/&gt;&lt;/object&gt;&lt;object type=&quot;3&quot; unique_id=&quot;10022&quot;&gt;&lt;property id=&quot;20148&quot; value=&quot;5&quot;/&gt;&lt;property id=&quot;20300&quot; value=&quot;Slide 19 - &amp;quot;Byzantine Generals&amp;quot;&quot;/&gt;&lt;property id=&quot;20307&quot; value=&quot;322&quot;/&gt;&lt;/object&gt;&lt;object type=&quot;3&quot; unique_id=&quot;10023&quot;&gt;&lt;property id=&quot;20148&quot; value=&quot;5&quot;/&gt;&lt;property id=&quot;20300&quot; value=&quot;Slide 20 - &amp;quot;Byzantine Generals&amp;quot;&quot;/&gt;&lt;property id=&quot;20307&quot; value=&quot;323&quot;/&gt;&lt;/object&gt;&lt;object type=&quot;3&quot; unique_id=&quot;10024&quot;&gt;&lt;property id=&quot;20148&quot; value=&quot;5&quot;/&gt;&lt;property id=&quot;20300&quot; value=&quot;Slide 21 - &amp;quot;Interactive consistency specifications&amp;quot;&quot;/&gt;&lt;property id=&quot;20307&quot; value=&quot;324&quot;/&gt;&lt;/object&gt;&lt;object type=&quot;3&quot; unique_id=&quot;10025&quot;&gt;&lt;property id=&quot;20148&quot; value=&quot;5&quot;/&gt;&lt;property id=&quot;20300&quot; value=&quot;Slide 22 - &amp;quot;The Communication Model&amp;quot;&quot;/&gt;&lt;property id=&quot;20307&quot; value=&quot;325&quot;/&gt;&lt;/object&gt;&lt;object type=&quot;3&quot; unique_id=&quot;10026&quot;&gt;&lt;property id=&quot;20148&quot; value=&quot;5&quot;/&gt;&lt;property id=&quot;20300&quot; value=&quot;Slide 23 - &amp;quot;An Impossibility Result&amp;quot;&quot;/&gt;&lt;property id=&quot;20307&quot; value=&quot;326&quot;/&gt;&lt;/object&gt;&lt;object type=&quot;3&quot; unique_id=&quot;10027&quot;&gt;&lt;property id=&quot;20148&quot; value=&quot;5&quot;/&gt;&lt;property id=&quot;20300&quot; value=&quot;Slide 24 - &amp;quot;Impossibility result&amp;quot;&quot;/&gt;&lt;property id=&quot;20307&quot; value=&quot;327&quot;/&gt;&lt;/object&gt;&lt;object type=&quot;3&quot; unique_id=&quot;10028&quot;&gt;&lt;property id=&quot;20148&quot; value=&quot;5&quot;/&gt;&lt;property id=&quot;20300&quot; value=&quot;Slide 25 - &amp;quot;The OM(m) algorithm&amp;quot;&quot;/&gt;&lt;property id=&quot;20307&quot; value=&quot;328&quot;/&gt;&lt;/object&gt;&lt;object type=&quot;3&quot; unique_id=&quot;10029&quot;&gt;&lt;property id=&quot;20148&quot; value=&quot;5&quot;/&gt;&lt;property id=&quot;20300&quot; value=&quot;Slide 26 - &amp;quot;The OM(m) algorithm&amp;quot;&quot;/&gt;&lt;property id=&quot;20307&quot; value=&quot;329&quot;/&gt;&lt;/object&gt;&lt;object type=&quot;3&quot; unique_id=&quot;10030&quot;&gt;&lt;property id=&quot;20148&quot; value=&quot;5&quot;/&gt;&lt;property id=&quot;20300&quot; value=&quot;Slide 27 - &amp;quot;Example of OM(1)&amp;quot;&quot;/&gt;&lt;property id=&quot;20307&quot; value=&quot;330&quot;/&gt;&lt;/object&gt;&lt;object type=&quot;3&quot; unique_id=&quot;10031&quot;&gt;&lt;property id=&quot;20148&quot; value=&quot;5&quot;/&gt;&lt;property id=&quot;20300&quot; value=&quot;Slide 28 - &amp;quot;The OM(m) algorithm&amp;quot;&quot;/&gt;&lt;property id=&quot;20307&quot; value=&quot;331&quot;/&gt;&lt;/object&gt;&lt;object type=&quot;3&quot; unique_id=&quot;10032&quot;&gt;&lt;property id=&quot;20148&quot; value=&quot;5&quot;/&gt;&lt;property id=&quot;20300&quot; value=&quot;Slide 29 - &amp;quot;The OM(m) algorithm&amp;quot;&quot;/&gt;&lt;property id=&quot;20307&quot; value=&quot;332&quot;/&gt;&lt;/object&gt;&lt;object type=&quot;3&quot; unique_id=&quot;10033&quot;&gt;&lt;property id=&quot;20148&quot; value=&quot;5&quot;/&gt;&lt;property id=&quot;20300&quot; value=&quot;Slide 30 - &amp;quot;The OM(m) algorithm&amp;quot;&quot;/&gt;&lt;property id=&quot;20307&quot; value=&quot;333&quot;/&gt;&lt;/object&gt;&lt;object type=&quot;3&quot; unique_id=&quot;10034&quot;&gt;&lt;property id=&quot;20148&quot; value=&quot;5&quot;/&gt;&lt;property id=&quot;20300&quot; value=&quot;Slide 31 - &amp;quot;Example of OM(1)&amp;quot;&quot;/&gt;&lt;property id=&quot;20307&quot; value=&quot;334&quot;/&gt;&lt;/object&gt;&lt;object type=&quot;3&quot; unique_id=&quot;10035&quot;&gt;&lt;property id=&quot;20148&quot; value=&quot;5&quot;/&gt;&lt;property id=&quot;20300&quot; value=&quot;Slide 32 - &amp;quot;Example of OM(2)&amp;quot;&quot;/&gt;&lt;property id=&quot;20307&quot; value=&quot;335&quot;/&gt;&lt;/object&gt;&lt;object type=&quot;3&quot; unique_id=&quot;10036&quot;&gt;&lt;property id=&quot;20148&quot; value=&quot;5&quot;/&gt;&lt;property id=&quot;20300&quot; value=&quot;Slide 33 - &amp;quot;Proof of OM(m)&amp;quot;&quot;/&gt;&lt;property id=&quot;20307&quot; value=&quot;336&quot;/&gt;&lt;/object&gt;&lt;object type=&quot;3&quot; unique_id=&quot;10037&quot;&gt;&lt;property id=&quot;20148&quot; value=&quot;5&quot;/&gt;&lt;property id=&quot;20300&quot; value=&quot;Slide 34 - &amp;quot;Proof of OM(m)&amp;quot;&quot;/&gt;&lt;property id=&quot;20307&quot; value=&quot;337&quot;/&gt;&lt;/object&gt;&lt;object type=&quot;3&quot; unique_id=&quot;10038&quot;&gt;&lt;property id=&quot;20148&quot; value=&quot;5&quot;/&gt;&lt;property id=&quot;20300&quot; value=&quot;Slide 35 - &amp;quot;The final theorem&amp;quot;&quot;/&gt;&lt;property id=&quot;20307&quot; value=&quot;338&quot;/&gt;&lt;/object&gt;&lt;object type=&quot;3&quot; unique_id=&quot;10039&quot;&gt;&lt;property id=&quot;20148&quot; value=&quot;5&quot;/&gt;&lt;property id=&quot;20300&quot; value=&quot;Slide 36 - &amp;quot;Proof (continued)&amp;quot;&quot;/&gt;&lt;property id=&quot;20307&quot; value=&quot;339&quot;/&gt;&lt;/object&gt;&lt;object type=&quot;3&quot; unique_id=&quot;10040&quot;&gt;&lt;property id=&quot;20148&quot; value=&quot;5&quot;/&gt;&lt;property id=&quot;20300&quot; value=&quot;Slide 37 - &amp;quot;Proof (continued)&amp;quot;&quot;/&gt;&lt;property id=&quot;20307&quot; value=&quot;340&quot;/&gt;&lt;/object&gt;&lt;object type=&quot;3&quot; unique_id=&quot;10041&quot;&gt;&lt;property id=&quot;20148&quot; value=&quot;5&quot;/&gt;&lt;property id=&quot;20300&quot; value=&quot;Slide 38 - &amp;quot;Solution using signed messages&amp;quot;&quot;/&gt;&lt;property id=&quot;20307&quot; value=&quot;341&quot;/&gt;&lt;/object&gt;&lt;object type=&quot;3&quot; unique_id=&quot;10042&quot;&gt;&lt;property id=&quot;20148&quot; value=&quot;5&quot;/&gt;&lt;property id=&quot;20300&quot; value=&quot;Slide 39 - &amp;quot;Example&amp;quot;&quot;/&gt;&lt;property id=&quot;20307&quot; value=&quot;342&quot;/&gt;&lt;/object&gt;&lt;object type=&quot;3&quot; unique_id=&quot;10043&quot;&gt;&lt;property id=&quot;20148&quot; value=&quot;5&quot;/&gt;&lt;property id=&quot;20300&quot; value=&quot;Slide 40 - &amp;quot;Signature list&amp;quot;&quot;/&gt;&lt;property id=&quot;20307&quot; value=&quot;343&quot;/&gt;&lt;/object&gt;&lt;object type=&quot;3&quot; unique_id=&quot;10044&quot;&gt;&lt;property id=&quot;20148&quot; value=&quot;5&quot;/&gt;&lt;property id=&quot;20300&quot; value=&quot;Slide 41 - &amp;quot;The SM(m) algorithm&amp;quot;&quot;/&gt;&lt;property id=&quot;20307&quot; value=&quot;344&quot;/&gt;&lt;/object&gt;&lt;object type=&quot;3&quot; unique_id=&quot;10045&quot;&gt;&lt;property id=&quot;20148&quot; value=&quot;5&quot;/&gt;&lt;property id=&quot;20300&quot; value=&quot;Slide 42 - &amp;quot;Theorem of signed messages&amp;quot;&quot;/&gt;&lt;property id=&quot;20307&quot; value=&quot;345&quot;/&gt;&lt;/object&gt;&lt;object type=&quot;3&quot; unique_id=&quot;10046&quot;&gt;&lt;property id=&quot;20148&quot; value=&quot;5&quot;/&gt;&lt;property id=&quot;20300&quot; value=&quot;Slide 43 - &amp;quot;Theorem of signed messages&amp;quot;&quot;/&gt;&lt;property id=&quot;20307&quot; value=&quot;346&quot;/&gt;&lt;/object&gt;&lt;object type=&quot;3&quot; unique_id=&quot;10047&quot;&gt;&lt;property id=&quot;20148&quot; value=&quot;5&quot;/&gt;&lt;property id=&quot;20300&quot; value=&quot;Slide 44 - &amp;quot;Concluding remarks&amp;quot;&quot;/&gt;&lt;property id=&quot;20307&quot; value=&quot;347&quot;/&gt;&lt;/object&gt;&lt;object type=&quot;3&quot; unique_id=&quot;10048&quot;&gt;&lt;property id=&quot;20148&quot; value=&quot;5&quot;/&gt;&lt;property id=&quot;20300&quot; value=&quot;Slide 45 - &amp;quot;Failure detector&amp;quot;&quot;/&gt;&lt;property id=&quot;20307&quot; value=&quot;348&quot;/&gt;&lt;/object&gt;&lt;object type=&quot;3&quot; unique_id=&quot;10049&quot;&gt;&lt;property id=&quot;20148&quot; value=&quot;5&quot;/&gt;&lt;property id=&quot;20300&quot; value=&quot;Slide 46 - &amp;quot;Failure detectors for asynchronous systems&amp;quot;&quot;/&gt;&lt;property id=&quot;20307&quot; value=&quot;349&quot;/&gt;&lt;/object&gt;&lt;object type=&quot;3&quot; unique_id=&quot;10050&quot;&gt;&lt;property id=&quot;20148&quot; value=&quot;5&quot;/&gt;&lt;property id=&quot;20300&quot; value=&quot;Slide 47 - &amp;quot;Example&amp;quot;&quot;/&gt;&lt;property id=&quot;20307&quot; value=&quot;350&quot;/&gt;&lt;/object&gt;&lt;object type=&quot;3&quot; unique_id=&quot;10051&quot;&gt;&lt;property id=&quot;20148&quot; value=&quot;5&quot;/&gt;&lt;property id=&quot;20300&quot; value=&quot;Slide 48 - &amp;quot;Classification of completeness&amp;quot;&quot;/&gt;&lt;property id=&quot;20307&quot; value=&quot;351&quot;/&gt;&lt;/object&gt;&lt;object type=&quot;3&quot; unique_id=&quot;10052&quot;&gt;&lt;property id=&quot;20148&quot; value=&quot;5&quot;/&gt;&lt;property id=&quot;20300&quot; value=&quot;Slide 49 - &amp;quot;Classification of accuracy&amp;quot;&quot;/&gt;&lt;property id=&quot;20307&quot; value=&quot;352&quot;/&gt;&lt;/object&gt;&lt;object type=&quot;3&quot; unique_id=&quot;10053&quot;&gt;&lt;property id=&quot;20148&quot; value=&quot;5&quot;/&gt;&lt;property id=&quot;20300&quot; value=&quot;Slide 50 - &amp;quot;Transforming completeness&amp;quot;&quot;/&gt;&lt;property id=&quot;20307&quot; value=&quot;353&quot;/&gt;&lt;/object&gt;&lt;object type=&quot;3&quot; unique_id=&quot;10054&quot;&gt;&lt;property id=&quot;20148&quot; value=&quot;5&quot;/&gt;&lt;property id=&quot;20300&quot; value=&quot;Slide 51 - &amp;quot;Eventual accuracy&amp;quot;&quot;/&gt;&lt;property id=&quot;20307&quot; value=&quot;354&quot;/&gt;&lt;/object&gt;&lt;object type=&quot;3&quot; unique_id=&quot;10055&quot;&gt;&lt;property id=&quot;20148&quot; value=&quot;5&quot;/&gt;&lt;property id=&quot;20300&quot; value=&quot;Slide 52 - &amp;quot;Classifying failure detectors&amp;quot;&quot;/&gt;&lt;property id=&quot;20307&quot; value=&quot;355&quot;/&gt;&lt;/object&gt;&lt;object type=&quot;3&quot; unique_id=&quot;10056&quot;&gt;&lt;property id=&quot;20148&quot; value=&quot;5&quot;/&gt;&lt;property id=&quot;20300&quot; value=&quot;Slide 53 - &amp;quot;Motivation&amp;quot;&quot;/&gt;&lt;property id=&quot;20307&quot; value=&quot;356&quot;/&gt;&lt;/object&gt;&lt;object type=&quot;3&quot; unique_id=&quot;10057&quot;&gt;&lt;property id=&quot;20148&quot; value=&quot;5&quot;/&gt;&lt;property id=&quot;20300&quot; value=&quot;Slide 54 - &amp;quot;Consensus using failure detector&amp;quot;&quot;/&gt;&lt;property id=&quot;20307&quot; value=&quot;357&quot;/&gt;&lt;/object&gt;&lt;object type=&quot;3&quot; unique_id=&quot;10058&quot;&gt;&lt;property id=&quot;20148&quot; value=&quot;5&quot;/&gt;&lt;property id=&quot;20300&quot; value=&quot;Slide 55 - &amp;quot;Consensus using P&amp;quot;&quot;/&gt;&lt;property id=&quot;20307&quot; value=&quot;358&quot;/&gt;&lt;/object&gt;&lt;object type=&quot;3&quot; unique_id=&quot;10059&quot;&gt;&lt;property id=&quot;20148&quot; value=&quot;5&quot;/&gt;&lt;property id=&quot;20300&quot; value=&quot;Slide 56 - &amp;quot;Understanding consensus using P&amp;quot;&quot;/&gt;&lt;property id=&quot;20307&quot; value=&quot;359&quot;/&gt;&lt;/object&gt;&lt;object type=&quot;3&quot; unique_id=&quot;10060&quot;&gt;&lt;property id=&quot;20148&quot; value=&quot;5&quot;/&gt;&lt;property id=&quot;20300&quot; value=&quot;Slide 57 - &amp;quot;Understanding consensus using P&amp;quot;&quot;/&gt;&lt;property id=&quot;20307&quot; value=&quot;36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1980</TotalTime>
  <Words>2425</Words>
  <Application>Microsoft Office PowerPoint</Application>
  <PresentationFormat>On-screen Show (4:3)</PresentationFormat>
  <Paragraphs>524</Paragraphs>
  <Slides>57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0" baseType="lpstr">
      <vt:lpstr>Times New Roman</vt:lpstr>
      <vt:lpstr>Tahoma</vt:lpstr>
      <vt:lpstr>Arial Unicode MS</vt:lpstr>
      <vt:lpstr>Wingdings</vt:lpstr>
      <vt:lpstr>굴림</vt:lpstr>
      <vt:lpstr>Arial Narrow</vt:lpstr>
      <vt:lpstr>Times</vt:lpstr>
      <vt:lpstr>Hoefler Text</vt:lpstr>
      <vt:lpstr>Arial</vt:lpstr>
      <vt:lpstr>Arial Black</vt:lpstr>
      <vt:lpstr>Symbol</vt:lpstr>
      <vt:lpstr>Module</vt:lpstr>
      <vt:lpstr>Microsoft Word Document</vt:lpstr>
      <vt:lpstr>ITEC452 Distributed Computing   Lecture 12 Distributed Consensus</vt:lpstr>
      <vt:lpstr>Distributed Consensus</vt:lpstr>
      <vt:lpstr>Problem Specification</vt:lpstr>
      <vt:lpstr>Problem Specification</vt:lpstr>
      <vt:lpstr>Asynchronous Consensus</vt:lpstr>
      <vt:lpstr>Asynchronous Consensus</vt:lpstr>
      <vt:lpstr>Proof </vt:lpstr>
      <vt:lpstr>Proof</vt:lpstr>
      <vt:lpstr>Proof</vt:lpstr>
      <vt:lpstr>Proof</vt:lpstr>
      <vt:lpstr>Proof of FLP (continued)</vt:lpstr>
      <vt:lpstr>Proof of FLP (continued)</vt:lpstr>
      <vt:lpstr>Proof (continued)</vt:lpstr>
      <vt:lpstr>Proof (continued)</vt:lpstr>
      <vt:lpstr>Proof (continued)</vt:lpstr>
      <vt:lpstr>Conclusion</vt:lpstr>
      <vt:lpstr>Byzantine Generals Problem</vt:lpstr>
      <vt:lpstr>Byzantine Generals Problem</vt:lpstr>
      <vt:lpstr>Byzantine Generals</vt:lpstr>
      <vt:lpstr>Byzantine Generals</vt:lpstr>
      <vt:lpstr>Interactive consistency specifications</vt:lpstr>
      <vt:lpstr>The Communication Model</vt:lpstr>
      <vt:lpstr>An Impossibility Result</vt:lpstr>
      <vt:lpstr>Impossibility result</vt:lpstr>
      <vt:lpstr>The OM(m) algorithm</vt:lpstr>
      <vt:lpstr>The OM(m) algorithm</vt:lpstr>
      <vt:lpstr>Example of OM(1)</vt:lpstr>
      <vt:lpstr>The OM(m) algorithm</vt:lpstr>
      <vt:lpstr>The OM(m) algorithm</vt:lpstr>
      <vt:lpstr>The OM(m) algorithm</vt:lpstr>
      <vt:lpstr>Example of OM(1)</vt:lpstr>
      <vt:lpstr>Example of OM(2)</vt:lpstr>
      <vt:lpstr>Proof of OM(m)</vt:lpstr>
      <vt:lpstr>Proof of OM(m)</vt:lpstr>
      <vt:lpstr>The final theorem</vt:lpstr>
      <vt:lpstr>Proof (continued)</vt:lpstr>
      <vt:lpstr>Proof (continued)</vt:lpstr>
      <vt:lpstr>Solution using signed messages</vt:lpstr>
      <vt:lpstr>Example</vt:lpstr>
      <vt:lpstr>Signature list</vt:lpstr>
      <vt:lpstr>The SM(m) algorithm</vt:lpstr>
      <vt:lpstr>Theorem of signed messages</vt:lpstr>
      <vt:lpstr>Theorem of signed messages</vt:lpstr>
      <vt:lpstr>Concluding remarks</vt:lpstr>
      <vt:lpstr>Failure detector</vt:lpstr>
      <vt:lpstr>Failure detectors for asynchronous systems</vt:lpstr>
      <vt:lpstr>Example</vt:lpstr>
      <vt:lpstr>Classification of completeness</vt:lpstr>
      <vt:lpstr>Classification of accuracy</vt:lpstr>
      <vt:lpstr>Transforming completeness</vt:lpstr>
      <vt:lpstr>Eventual accuracy</vt:lpstr>
      <vt:lpstr>Classifying failure detectors</vt:lpstr>
      <vt:lpstr>Motivation</vt:lpstr>
      <vt:lpstr>Consensus using failure detector</vt:lpstr>
      <vt:lpstr>Consensus using P</vt:lpstr>
      <vt:lpstr>Understanding consensus using P</vt:lpstr>
      <vt:lpstr>Understanding consensus using P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158</cp:revision>
  <dcterms:created xsi:type="dcterms:W3CDTF">2002-11-01T02:53:35Z</dcterms:created>
  <dcterms:modified xsi:type="dcterms:W3CDTF">2011-09-01T03:19:25Z</dcterms:modified>
</cp:coreProperties>
</file>