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handoutMasterIdLst>
    <p:handoutMasterId r:id="rId34"/>
  </p:handoutMasterIdLst>
  <p:sldIdLst>
    <p:sldId id="304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4" r:id="rId22"/>
    <p:sldId id="325" r:id="rId23"/>
    <p:sldId id="326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</p:sldIdLst>
  <p:sldSz cx="9144000" cy="6858000" type="screen4x3"/>
  <p:notesSz cx="7010400" cy="9296400"/>
  <p:custDataLst>
    <p:tags r:id="rId35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99"/>
    <a:srgbClr val="006666"/>
    <a:srgbClr val="FF0066"/>
    <a:srgbClr val="4D4D4D"/>
    <a:srgbClr val="003300"/>
    <a:srgbClr val="FF5050"/>
    <a:srgbClr val="FFFFCC"/>
    <a:srgbClr val="CC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8" autoAdjust="0"/>
    <p:restoredTop sz="94100" autoAdjust="0"/>
  </p:normalViewPr>
  <p:slideViewPr>
    <p:cSldViewPr>
      <p:cViewPr varScale="1">
        <p:scale>
          <a:sx n="105" d="100"/>
          <a:sy n="105" d="100"/>
        </p:scale>
        <p:origin x="-14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pitchFamily="18" charset="0"/>
              </a:defRPr>
            </a:lvl1pPr>
          </a:lstStyle>
          <a:p>
            <a:fld id="{F65ECE45-5216-4097-8469-9A276403014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2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1.doc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sz="4000" dirty="0"/>
              <a:t>ITEC452</a:t>
            </a:r>
            <a:br>
              <a:rPr lang="en-US" altLang="ko-KR" sz="4000" dirty="0"/>
            </a:br>
            <a:r>
              <a:rPr lang="en-US" altLang="ko-KR" sz="4000" dirty="0"/>
              <a:t>Distributed Computing</a:t>
            </a:r>
            <a:br>
              <a:rPr lang="en-US" altLang="ko-KR" sz="4000" dirty="0"/>
            </a:br>
            <a:r>
              <a:rPr lang="en-US" altLang="ko-KR" sz="4000" dirty="0"/>
              <a:t/>
            </a:r>
            <a:br>
              <a:rPr lang="en-US" altLang="ko-KR" sz="4000" dirty="0"/>
            </a:br>
            <a:r>
              <a:rPr lang="en-US" altLang="ko-KR" sz="4000" dirty="0" smtClean="0"/>
              <a:t/>
            </a:r>
            <a:br>
              <a:rPr lang="en-US" altLang="ko-KR" sz="4000" dirty="0" smtClean="0"/>
            </a:br>
            <a:r>
              <a:rPr lang="en-US" altLang="ko-KR" sz="3200" dirty="0" smtClean="0"/>
              <a:t>Lecture </a:t>
            </a:r>
            <a:r>
              <a:rPr lang="en-US" altLang="ko-KR" sz="3200" dirty="0"/>
              <a:t>13</a:t>
            </a:r>
            <a:br>
              <a:rPr lang="en-US" altLang="ko-KR" sz="3200" dirty="0"/>
            </a:br>
            <a:r>
              <a:rPr lang="en-US" altLang="ko-KR" sz="3200" dirty="0"/>
              <a:t>Group Communication</a:t>
            </a:r>
            <a:endParaRPr lang="en-US" sz="3200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>
              <a:ea typeface="굴림" charset="-127"/>
            </a:endParaRPr>
          </a:p>
          <a:p>
            <a:endParaRPr lang="en-US" altLang="ko-KR">
              <a:ea typeface="굴림" charset="-127"/>
            </a:endParaRPr>
          </a:p>
          <a:p>
            <a:r>
              <a:rPr lang="en-US" altLang="ko-KR">
                <a:ea typeface="굴림" charset="-127"/>
              </a:rPr>
              <a:t>Hwajung Lee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Ordered</a:t>
            </a:r>
            <a:r>
              <a:rPr lang="en-US"/>
              <a:t> </a:t>
            </a:r>
            <a:r>
              <a:rPr lang="en-US" b="1"/>
              <a:t>multicasts</a:t>
            </a:r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1371600"/>
            <a:ext cx="7467600" cy="41148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2400">
                <a:solidFill>
                  <a:srgbClr val="C70F05"/>
                </a:solidFill>
                <a:latin typeface="Arial Narrow" charset="0"/>
              </a:rPr>
              <a:t>Total order multicast. </a:t>
            </a:r>
            <a:r>
              <a:rPr lang="en-US" sz="2400">
                <a:latin typeface="Arial Narrow" charset="0"/>
              </a:rPr>
              <a:t>Every member must receive </a:t>
            </a:r>
            <a:r>
              <a:rPr lang="en-US" sz="2400" b="1">
                <a:solidFill>
                  <a:schemeClr val="accent2"/>
                </a:solidFill>
                <a:latin typeface="Arial Narrow" charset="0"/>
              </a:rPr>
              <a:t>all updates</a:t>
            </a:r>
            <a:r>
              <a:rPr lang="en-US" sz="2400">
                <a:latin typeface="Arial Narrow" charset="0"/>
              </a:rPr>
              <a:t> in the same order.</a:t>
            </a:r>
            <a:r>
              <a:rPr lang="en-US" sz="2400">
                <a:solidFill>
                  <a:srgbClr val="C70F05"/>
                </a:solidFill>
                <a:latin typeface="Arial Narrow" charset="0"/>
              </a:rPr>
              <a:t> </a:t>
            </a:r>
            <a:r>
              <a:rPr lang="en-US" sz="2400">
                <a:latin typeface="Arial Narrow" charset="0"/>
              </a:rPr>
              <a:t>Example</a:t>
            </a:r>
            <a:r>
              <a:rPr lang="en-US" sz="2400">
                <a:solidFill>
                  <a:srgbClr val="C70F05"/>
                </a:solidFill>
                <a:latin typeface="Arial Narrow" charset="0"/>
              </a:rPr>
              <a:t>: consistent update of replicated data on servers</a:t>
            </a:r>
          </a:p>
          <a:p>
            <a:pPr>
              <a:buFont typeface="Wingdings" charset="2"/>
              <a:buNone/>
            </a:pPr>
            <a:endParaRPr lang="en-US" sz="2400">
              <a:solidFill>
                <a:srgbClr val="C70F05"/>
              </a:solidFill>
              <a:latin typeface="Arial Narrow" charset="0"/>
            </a:endParaRPr>
          </a:p>
          <a:p>
            <a:pPr>
              <a:buFont typeface="Wingdings" charset="2"/>
              <a:buNone/>
            </a:pPr>
            <a:r>
              <a:rPr lang="en-US" sz="2400">
                <a:solidFill>
                  <a:srgbClr val="C70F05"/>
                </a:solidFill>
                <a:latin typeface="Arial Narrow" charset="0"/>
              </a:rPr>
              <a:t>Causal order multicast. </a:t>
            </a:r>
            <a:r>
              <a:rPr lang="en-US" sz="2400">
                <a:latin typeface="Arial Narrow" charset="0"/>
              </a:rPr>
              <a:t>If a, b are two updates and </a:t>
            </a:r>
            <a:r>
              <a:rPr lang="en-US" sz="2400" b="1">
                <a:solidFill>
                  <a:schemeClr val="accent2"/>
                </a:solidFill>
                <a:latin typeface="Arial Narrow" charset="0"/>
              </a:rPr>
              <a:t>a happened before b</a:t>
            </a:r>
            <a:r>
              <a:rPr lang="en-US" sz="2400">
                <a:latin typeface="Arial Narrow" charset="0"/>
              </a:rPr>
              <a:t>, then every member must accept a before accepting b. Example: </a:t>
            </a:r>
            <a:r>
              <a:rPr lang="en-US" sz="2400" i="1">
                <a:solidFill>
                  <a:srgbClr val="C70F05"/>
                </a:solidFill>
                <a:latin typeface="Arial Narrow" charset="0"/>
              </a:rPr>
              <a:t>implementation of a bulletin board</a:t>
            </a:r>
            <a:r>
              <a:rPr lang="en-US" sz="2400">
                <a:latin typeface="Arial Narrow" charset="0"/>
              </a:rPr>
              <a:t>.</a:t>
            </a:r>
            <a:r>
              <a:rPr lang="en-US" sz="2400">
                <a:solidFill>
                  <a:srgbClr val="C70F05"/>
                </a:solidFill>
                <a:latin typeface="Arial Narrow" charset="0"/>
              </a:rPr>
              <a:t>	</a:t>
            </a:r>
          </a:p>
          <a:p>
            <a:pPr>
              <a:buFont typeface="Wingdings" charset="2"/>
              <a:buNone/>
            </a:pPr>
            <a:endParaRPr lang="en-US" sz="2400">
              <a:solidFill>
                <a:srgbClr val="C70F05"/>
              </a:solidFill>
              <a:latin typeface="Arial Narrow" charset="0"/>
            </a:endParaRPr>
          </a:p>
          <a:p>
            <a:pPr>
              <a:buFont typeface="Wingdings" charset="2"/>
              <a:buNone/>
            </a:pPr>
            <a:r>
              <a:rPr lang="en-US" sz="2400">
                <a:solidFill>
                  <a:srgbClr val="C70F05"/>
                </a:solidFill>
                <a:latin typeface="Arial Narrow" charset="0"/>
              </a:rPr>
              <a:t>Local order </a:t>
            </a:r>
            <a:r>
              <a:rPr lang="en-US" sz="2400">
                <a:latin typeface="Arial Narrow" charset="0"/>
              </a:rPr>
              <a:t>(a.k.a. </a:t>
            </a:r>
            <a:r>
              <a:rPr lang="en-US" sz="2400">
                <a:solidFill>
                  <a:srgbClr val="C70F05"/>
                </a:solidFill>
                <a:latin typeface="Arial Narrow" charset="0"/>
              </a:rPr>
              <a:t>S</a:t>
            </a:r>
            <a:r>
              <a:rPr lang="en-US" sz="2400" i="1">
                <a:solidFill>
                  <a:srgbClr val="C70F05"/>
                </a:solidFill>
                <a:latin typeface="Arial Narrow" charset="0"/>
              </a:rPr>
              <a:t>ingle source FIFO</a:t>
            </a:r>
            <a:r>
              <a:rPr lang="en-US" sz="2400">
                <a:latin typeface="Arial Narrow" charset="0"/>
              </a:rPr>
              <a:t>). Example: video distribution, distance learning using “push technology.”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b="1"/>
              <a:t>Implementing total order multicast</a:t>
            </a:r>
            <a:endParaRPr lang="en-US" b="1"/>
          </a:p>
        </p:txBody>
      </p:sp>
      <p:sp>
        <p:nvSpPr>
          <p:cNvPr id="12493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09600" y="1447800"/>
            <a:ext cx="7162800" cy="41148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2400" b="1" i="1">
                <a:latin typeface="Arial Narrow" charset="0"/>
              </a:rPr>
              <a:t>First method. Basic multicast</a:t>
            </a:r>
            <a:r>
              <a:rPr lang="en-US" sz="2400">
                <a:latin typeface="Arial Narrow" charset="0"/>
              </a:rPr>
              <a:t> using a </a:t>
            </a:r>
            <a:r>
              <a:rPr lang="en-US" sz="2400">
                <a:solidFill>
                  <a:srgbClr val="C70F05"/>
                </a:solidFill>
                <a:latin typeface="Arial Narrow" charset="0"/>
              </a:rPr>
              <a:t>sequencer</a:t>
            </a:r>
            <a:endParaRPr lang="en-US" sz="2400">
              <a:latin typeface="Arial Narrow" charset="0"/>
            </a:endParaRPr>
          </a:p>
          <a:p>
            <a:endParaRPr lang="en-US" sz="2400">
              <a:latin typeface="Arial Narrow" charset="0"/>
            </a:endParaRPr>
          </a:p>
          <a:p>
            <a:pPr algn="just">
              <a:buFont typeface="Wingdings" charset="2"/>
              <a:buNone/>
            </a:pPr>
            <a:r>
              <a:rPr lang="en-US" sz="2400">
                <a:latin typeface="Arial Narrow" charset="0"/>
              </a:rPr>
              <a:t>{</a:t>
            </a:r>
            <a:r>
              <a:rPr lang="en-US" sz="2400" b="1">
                <a:latin typeface="Arial Narrow" charset="0"/>
              </a:rPr>
              <a:t>The </a:t>
            </a:r>
            <a:r>
              <a:rPr lang="en-US" sz="2400" b="1">
                <a:solidFill>
                  <a:srgbClr val="C70F05"/>
                </a:solidFill>
                <a:latin typeface="Arial Narrow" charset="0"/>
              </a:rPr>
              <a:t>sequencer</a:t>
            </a:r>
            <a:r>
              <a:rPr lang="en-US" sz="2400" b="1">
                <a:latin typeface="Arial Narrow" charset="0"/>
              </a:rPr>
              <a:t> S}</a:t>
            </a:r>
            <a:endParaRPr lang="en-US" sz="2400">
              <a:latin typeface="Arial Narrow" charset="0"/>
            </a:endParaRPr>
          </a:p>
          <a:p>
            <a:pPr algn="just">
              <a:buFont typeface="Wingdings" charset="2"/>
              <a:buNone/>
            </a:pPr>
            <a:r>
              <a:rPr lang="en-US" sz="2400" b="1">
                <a:latin typeface="Arial Narrow" charset="0"/>
              </a:rPr>
              <a:t>define</a:t>
            </a:r>
            <a:r>
              <a:rPr lang="en-US" sz="2400">
                <a:latin typeface="Arial Narrow" charset="0"/>
              </a:rPr>
              <a:t> seq: integer (initially 0}</a:t>
            </a:r>
          </a:p>
          <a:p>
            <a:pPr algn="just">
              <a:buFont typeface="Wingdings" charset="2"/>
              <a:buNone/>
            </a:pPr>
            <a:r>
              <a:rPr lang="en-US" sz="2400" b="1">
                <a:latin typeface="Arial Narrow" charset="0"/>
              </a:rPr>
              <a:t>do</a:t>
            </a:r>
            <a:r>
              <a:rPr lang="en-US" sz="2400">
                <a:latin typeface="Arial Narrow" charset="0"/>
              </a:rPr>
              <a:t>  receive m </a:t>
            </a:r>
            <a:r>
              <a:rPr lang="en-US" sz="2400">
                <a:latin typeface="Arial Narrow" charset="0"/>
                <a:sym typeface="Symbol" charset="2"/>
              </a:rPr>
              <a:t></a:t>
            </a:r>
            <a:r>
              <a:rPr lang="en-US" sz="2400">
                <a:latin typeface="Arial Narrow" charset="0"/>
              </a:rPr>
              <a:t>    </a:t>
            </a:r>
          </a:p>
          <a:p>
            <a:pPr algn="just">
              <a:buFont typeface="Wingdings" charset="2"/>
              <a:buNone/>
            </a:pPr>
            <a:r>
              <a:rPr lang="en-US" sz="2400">
                <a:latin typeface="Arial Narrow" charset="0"/>
              </a:rPr>
              <a:t>	multicast (m, seq); </a:t>
            </a:r>
          </a:p>
          <a:p>
            <a:pPr algn="just">
              <a:buFont typeface="Wingdings" charset="2"/>
              <a:buNone/>
            </a:pPr>
            <a:r>
              <a:rPr lang="en-US" sz="2400">
                <a:latin typeface="Arial Narrow" charset="0"/>
              </a:rPr>
              <a:t>	seq := seq+1;	</a:t>
            </a:r>
          </a:p>
          <a:p>
            <a:pPr algn="just">
              <a:buFont typeface="Wingdings" charset="2"/>
              <a:buNone/>
            </a:pPr>
            <a:r>
              <a:rPr lang="en-US" sz="2400">
                <a:latin typeface="Arial Narrow" charset="0"/>
              </a:rPr>
              <a:t>	deliver m  </a:t>
            </a:r>
          </a:p>
          <a:p>
            <a:pPr algn="just">
              <a:buFont typeface="Wingdings" charset="2"/>
              <a:buNone/>
            </a:pPr>
            <a:r>
              <a:rPr lang="en-US" sz="2400" b="1">
                <a:latin typeface="Arial Narrow" charset="0"/>
              </a:rPr>
              <a:t>od</a:t>
            </a:r>
          </a:p>
        </p:txBody>
      </p:sp>
      <p:sp>
        <p:nvSpPr>
          <p:cNvPr id="124932" name="Rectangle 4"/>
          <p:cNvSpPr>
            <a:spLocks noChangeArrowheads="1"/>
          </p:cNvSpPr>
          <p:nvPr/>
        </p:nvSpPr>
        <p:spPr bwMode="auto">
          <a:xfrm>
            <a:off x="5867400" y="3124200"/>
            <a:ext cx="2209800" cy="1905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3" name="Oval 5"/>
          <p:cNvSpPr>
            <a:spLocks noChangeArrowheads="1"/>
          </p:cNvSpPr>
          <p:nvPr/>
        </p:nvSpPr>
        <p:spPr bwMode="auto">
          <a:xfrm>
            <a:off x="5715000" y="29718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4" name="Oval 6"/>
          <p:cNvSpPr>
            <a:spLocks noChangeArrowheads="1"/>
          </p:cNvSpPr>
          <p:nvPr/>
        </p:nvSpPr>
        <p:spPr bwMode="auto">
          <a:xfrm>
            <a:off x="7924800" y="48006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5" name="Oval 7"/>
          <p:cNvSpPr>
            <a:spLocks noChangeArrowheads="1"/>
          </p:cNvSpPr>
          <p:nvPr/>
        </p:nvSpPr>
        <p:spPr bwMode="auto">
          <a:xfrm>
            <a:off x="7924800" y="2971800"/>
            <a:ext cx="381000" cy="3810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6" name="Oval 8"/>
          <p:cNvSpPr>
            <a:spLocks noChangeArrowheads="1"/>
          </p:cNvSpPr>
          <p:nvPr/>
        </p:nvSpPr>
        <p:spPr bwMode="auto">
          <a:xfrm>
            <a:off x="5715000" y="4800600"/>
            <a:ext cx="381000" cy="3810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7" name="Line 9"/>
          <p:cNvSpPr>
            <a:spLocks noChangeShapeType="1"/>
          </p:cNvSpPr>
          <p:nvPr/>
        </p:nvSpPr>
        <p:spPr bwMode="auto">
          <a:xfrm>
            <a:off x="6096000" y="3276600"/>
            <a:ext cx="1828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8" name="Line 10"/>
          <p:cNvSpPr>
            <a:spLocks noChangeShapeType="1"/>
          </p:cNvSpPr>
          <p:nvPr/>
        </p:nvSpPr>
        <p:spPr bwMode="auto">
          <a:xfrm flipH="1">
            <a:off x="6019800" y="3276600"/>
            <a:ext cx="19812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939" name="Text Box 11"/>
          <p:cNvSpPr txBox="1">
            <a:spLocks noChangeArrowheads="1"/>
          </p:cNvSpPr>
          <p:nvPr/>
        </p:nvSpPr>
        <p:spPr bwMode="auto">
          <a:xfrm>
            <a:off x="7375525" y="2476500"/>
            <a:ext cx="1350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sequencer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sz="3600" b="1"/>
              <a:t>Implementing total order multicast</a:t>
            </a:r>
            <a:endParaRPr lang="en-US" sz="3600"/>
          </a:p>
        </p:txBody>
      </p:sp>
      <p:sp>
        <p:nvSpPr>
          <p:cNvPr id="125955" name="Rectangle 3"/>
          <p:cNvSpPr>
            <a:spLocks noChangeArrowheads="1"/>
          </p:cNvSpPr>
          <p:nvPr/>
        </p:nvSpPr>
        <p:spPr bwMode="auto">
          <a:xfrm>
            <a:off x="914400" y="1219200"/>
            <a:ext cx="701040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i="1">
                <a:latin typeface="Arial Narrow" charset="0"/>
              </a:rPr>
              <a:t>Second method. Basic multicast</a:t>
            </a:r>
            <a:r>
              <a:rPr lang="en-US" b="0">
                <a:latin typeface="Arial Narrow" charset="0"/>
              </a:rPr>
              <a:t> without a </a:t>
            </a:r>
            <a:r>
              <a:rPr lang="en-US" b="0">
                <a:solidFill>
                  <a:srgbClr val="C70F05"/>
                </a:solidFill>
                <a:latin typeface="Arial Narrow" charset="0"/>
              </a:rPr>
              <a:t>sequencer</a:t>
            </a:r>
            <a:r>
              <a:rPr lang="en-US" b="0">
                <a:latin typeface="Arial Narrow" charset="0"/>
              </a:rPr>
              <a:t>. Uses the idea of 2PC (two-phase commit)</a:t>
            </a:r>
          </a:p>
        </p:txBody>
      </p:sp>
      <p:sp>
        <p:nvSpPr>
          <p:cNvPr id="125956" name="Line 4"/>
          <p:cNvSpPr>
            <a:spLocks noChangeShapeType="1"/>
          </p:cNvSpPr>
          <p:nvPr/>
        </p:nvSpPr>
        <p:spPr bwMode="auto">
          <a:xfrm>
            <a:off x="1752600" y="3200400"/>
            <a:ext cx="47244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957" name="Line 5"/>
          <p:cNvSpPr>
            <a:spLocks noChangeShapeType="1"/>
          </p:cNvSpPr>
          <p:nvPr/>
        </p:nvSpPr>
        <p:spPr bwMode="auto">
          <a:xfrm>
            <a:off x="1828800" y="5029200"/>
            <a:ext cx="47244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958" name="Line 6"/>
          <p:cNvSpPr>
            <a:spLocks noChangeShapeType="1"/>
          </p:cNvSpPr>
          <p:nvPr/>
        </p:nvSpPr>
        <p:spPr bwMode="auto">
          <a:xfrm>
            <a:off x="1828800" y="4114800"/>
            <a:ext cx="4724400" cy="0"/>
          </a:xfrm>
          <a:prstGeom prst="line">
            <a:avLst/>
          </a:prstGeom>
          <a:noFill/>
          <a:ln w="28575">
            <a:solidFill>
              <a:schemeClr val="hlink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959" name="Line 7"/>
          <p:cNvSpPr>
            <a:spLocks noChangeShapeType="1"/>
          </p:cNvSpPr>
          <p:nvPr/>
        </p:nvSpPr>
        <p:spPr bwMode="auto">
          <a:xfrm>
            <a:off x="2057400" y="3200400"/>
            <a:ext cx="4572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960" name="Line 8"/>
          <p:cNvSpPr>
            <a:spLocks noChangeShapeType="1"/>
          </p:cNvSpPr>
          <p:nvPr/>
        </p:nvSpPr>
        <p:spPr bwMode="auto">
          <a:xfrm>
            <a:off x="2057400" y="3200400"/>
            <a:ext cx="3048000" cy="1828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961" name="Line 9"/>
          <p:cNvSpPr>
            <a:spLocks noChangeShapeType="1"/>
          </p:cNvSpPr>
          <p:nvPr/>
        </p:nvSpPr>
        <p:spPr bwMode="auto">
          <a:xfrm flipV="1">
            <a:off x="2971800" y="3200400"/>
            <a:ext cx="23622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962" name="Line 10"/>
          <p:cNvSpPr>
            <a:spLocks noChangeShapeType="1"/>
          </p:cNvSpPr>
          <p:nvPr/>
        </p:nvSpPr>
        <p:spPr bwMode="auto">
          <a:xfrm>
            <a:off x="2971800" y="4114800"/>
            <a:ext cx="5334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963" name="Line 11"/>
          <p:cNvSpPr>
            <a:spLocks noChangeShapeType="1"/>
          </p:cNvSpPr>
          <p:nvPr/>
        </p:nvSpPr>
        <p:spPr bwMode="auto">
          <a:xfrm flipV="1">
            <a:off x="5715000" y="4114800"/>
            <a:ext cx="381000" cy="914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964" name="Line 12"/>
          <p:cNvSpPr>
            <a:spLocks noChangeShapeType="1"/>
          </p:cNvSpPr>
          <p:nvPr/>
        </p:nvSpPr>
        <p:spPr bwMode="auto">
          <a:xfrm flipH="1" flipV="1">
            <a:off x="4038600" y="3200400"/>
            <a:ext cx="1676400" cy="1828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965" name="Text Box 13"/>
          <p:cNvSpPr txBox="1">
            <a:spLocks noChangeArrowheads="1"/>
          </p:cNvSpPr>
          <p:nvPr/>
        </p:nvSpPr>
        <p:spPr bwMode="auto">
          <a:xfrm>
            <a:off x="1812925" y="270510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3</a:t>
            </a:r>
          </a:p>
        </p:txBody>
      </p:sp>
      <p:sp>
        <p:nvSpPr>
          <p:cNvPr id="125966" name="Text Box 14"/>
          <p:cNvSpPr txBox="1">
            <a:spLocks noChangeArrowheads="1"/>
          </p:cNvSpPr>
          <p:nvPr/>
        </p:nvSpPr>
        <p:spPr bwMode="auto">
          <a:xfrm>
            <a:off x="3946525" y="2705100"/>
            <a:ext cx="46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18</a:t>
            </a:r>
          </a:p>
        </p:txBody>
      </p:sp>
      <p:sp>
        <p:nvSpPr>
          <p:cNvPr id="125967" name="Text Box 15"/>
          <p:cNvSpPr txBox="1">
            <a:spLocks noChangeArrowheads="1"/>
          </p:cNvSpPr>
          <p:nvPr/>
        </p:nvSpPr>
        <p:spPr bwMode="auto">
          <a:xfrm>
            <a:off x="5241925" y="2705100"/>
            <a:ext cx="46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22</a:t>
            </a:r>
          </a:p>
        </p:txBody>
      </p:sp>
      <p:sp>
        <p:nvSpPr>
          <p:cNvPr id="125968" name="Text Box 16"/>
          <p:cNvSpPr txBox="1">
            <a:spLocks noChangeArrowheads="1"/>
          </p:cNvSpPr>
          <p:nvPr/>
        </p:nvSpPr>
        <p:spPr bwMode="auto">
          <a:xfrm>
            <a:off x="2133600" y="411480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4</a:t>
            </a:r>
          </a:p>
        </p:txBody>
      </p:sp>
      <p:sp>
        <p:nvSpPr>
          <p:cNvPr id="125969" name="Text Box 17"/>
          <p:cNvSpPr txBox="1">
            <a:spLocks noChangeArrowheads="1"/>
          </p:cNvSpPr>
          <p:nvPr/>
        </p:nvSpPr>
        <p:spPr bwMode="auto">
          <a:xfrm>
            <a:off x="2743200" y="411480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6</a:t>
            </a:r>
          </a:p>
        </p:txBody>
      </p:sp>
      <p:sp>
        <p:nvSpPr>
          <p:cNvPr id="125970" name="Text Box 18"/>
          <p:cNvSpPr txBox="1">
            <a:spLocks noChangeArrowheads="1"/>
          </p:cNvSpPr>
          <p:nvPr/>
        </p:nvSpPr>
        <p:spPr bwMode="auto">
          <a:xfrm>
            <a:off x="6096000" y="4114800"/>
            <a:ext cx="46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19</a:t>
            </a:r>
          </a:p>
        </p:txBody>
      </p:sp>
      <p:sp>
        <p:nvSpPr>
          <p:cNvPr id="125971" name="Text Box 19"/>
          <p:cNvSpPr txBox="1">
            <a:spLocks noChangeArrowheads="1"/>
          </p:cNvSpPr>
          <p:nvPr/>
        </p:nvSpPr>
        <p:spPr bwMode="auto">
          <a:xfrm>
            <a:off x="3336925" y="506730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7</a:t>
            </a:r>
          </a:p>
        </p:txBody>
      </p:sp>
      <p:sp>
        <p:nvSpPr>
          <p:cNvPr id="125972" name="Text Box 20"/>
          <p:cNvSpPr txBox="1">
            <a:spLocks noChangeArrowheads="1"/>
          </p:cNvSpPr>
          <p:nvPr/>
        </p:nvSpPr>
        <p:spPr bwMode="auto">
          <a:xfrm>
            <a:off x="4784725" y="5067300"/>
            <a:ext cx="46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10</a:t>
            </a:r>
          </a:p>
        </p:txBody>
      </p:sp>
      <p:sp>
        <p:nvSpPr>
          <p:cNvPr id="125973" name="Text Box 21"/>
          <p:cNvSpPr txBox="1">
            <a:spLocks noChangeArrowheads="1"/>
          </p:cNvSpPr>
          <p:nvPr/>
        </p:nvSpPr>
        <p:spPr bwMode="auto">
          <a:xfrm>
            <a:off x="5699125" y="4991100"/>
            <a:ext cx="46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14</a:t>
            </a:r>
          </a:p>
        </p:txBody>
      </p:sp>
      <p:sp>
        <p:nvSpPr>
          <p:cNvPr id="125974" name="Text Box 22"/>
          <p:cNvSpPr txBox="1">
            <a:spLocks noChangeArrowheads="1"/>
          </p:cNvSpPr>
          <p:nvPr/>
        </p:nvSpPr>
        <p:spPr bwMode="auto">
          <a:xfrm>
            <a:off x="1127125" y="293370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p</a:t>
            </a:r>
          </a:p>
        </p:txBody>
      </p:sp>
      <p:sp>
        <p:nvSpPr>
          <p:cNvPr id="125975" name="Text Box 23"/>
          <p:cNvSpPr txBox="1">
            <a:spLocks noChangeArrowheads="1"/>
          </p:cNvSpPr>
          <p:nvPr/>
        </p:nvSpPr>
        <p:spPr bwMode="auto">
          <a:xfrm>
            <a:off x="1066800" y="381000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q</a:t>
            </a:r>
          </a:p>
        </p:txBody>
      </p:sp>
      <p:sp>
        <p:nvSpPr>
          <p:cNvPr id="125976" name="Text Box 24"/>
          <p:cNvSpPr txBox="1">
            <a:spLocks noChangeArrowheads="1"/>
          </p:cNvSpPr>
          <p:nvPr/>
        </p:nvSpPr>
        <p:spPr bwMode="auto">
          <a:xfrm>
            <a:off x="1127125" y="4762500"/>
            <a:ext cx="266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r</a:t>
            </a:r>
          </a:p>
        </p:txBody>
      </p:sp>
      <p:sp>
        <p:nvSpPr>
          <p:cNvPr id="125977" name="Oval 25"/>
          <p:cNvSpPr>
            <a:spLocks noChangeArrowheads="1"/>
          </p:cNvSpPr>
          <p:nvPr/>
        </p:nvSpPr>
        <p:spPr bwMode="auto">
          <a:xfrm>
            <a:off x="4800600" y="5105400"/>
            <a:ext cx="533400" cy="3810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978" name="Oval 26"/>
          <p:cNvSpPr>
            <a:spLocks noChangeArrowheads="1"/>
          </p:cNvSpPr>
          <p:nvPr/>
        </p:nvSpPr>
        <p:spPr bwMode="auto">
          <a:xfrm>
            <a:off x="6096000" y="4191000"/>
            <a:ext cx="533400" cy="3810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5979" name="Oval 27"/>
          <p:cNvSpPr>
            <a:spLocks noChangeArrowheads="1"/>
          </p:cNvSpPr>
          <p:nvPr/>
        </p:nvSpPr>
        <p:spPr bwMode="auto">
          <a:xfrm>
            <a:off x="5181600" y="2743200"/>
            <a:ext cx="533400" cy="381000"/>
          </a:xfrm>
          <a:prstGeom prst="ellipse">
            <a:avLst/>
          </a:prstGeom>
          <a:noFill/>
          <a:ln w="5715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b="1"/>
              <a:t>Implementing total order multicast</a:t>
            </a:r>
            <a:endParaRPr lang="en-US" b="1"/>
          </a:p>
        </p:txBody>
      </p:sp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>
              <a:lnSpc>
                <a:spcPct val="120000"/>
              </a:lnSpc>
              <a:buFont typeface="Wingdings" charset="2"/>
              <a:buNone/>
            </a:pPr>
            <a:r>
              <a:rPr lang="en-US" sz="2400" b="1">
                <a:latin typeface="Arial" charset="0"/>
              </a:rPr>
              <a:t>Step 1</a:t>
            </a:r>
            <a:r>
              <a:rPr lang="en-US" sz="2400">
                <a:latin typeface="Arial" charset="0"/>
              </a:rPr>
              <a:t>. Sender </a:t>
            </a:r>
            <a:r>
              <a:rPr lang="en-US" sz="2400" b="1">
                <a:latin typeface="Arial" charset="0"/>
              </a:rPr>
              <a:t>i</a:t>
            </a:r>
            <a:r>
              <a:rPr lang="en-US" sz="2400">
                <a:latin typeface="Arial" charset="0"/>
              </a:rPr>
              <a:t> sends (</a:t>
            </a:r>
            <a:r>
              <a:rPr lang="en-US" sz="2400" b="1">
                <a:latin typeface="Arial" charset="0"/>
              </a:rPr>
              <a:t>m, ts</a:t>
            </a:r>
            <a:r>
              <a:rPr lang="en-US" sz="2400">
                <a:latin typeface="Arial" charset="0"/>
              </a:rPr>
              <a:t>) to all</a:t>
            </a:r>
          </a:p>
          <a:p>
            <a:pPr>
              <a:lnSpc>
                <a:spcPct val="120000"/>
              </a:lnSpc>
              <a:buFont typeface="Wingdings" charset="2"/>
              <a:buNone/>
            </a:pPr>
            <a:r>
              <a:rPr lang="en-US" sz="2400" b="1">
                <a:latin typeface="Arial" charset="0"/>
              </a:rPr>
              <a:t>Step 2</a:t>
            </a:r>
            <a:r>
              <a:rPr lang="en-US" sz="2400">
                <a:latin typeface="Arial" charset="0"/>
              </a:rPr>
              <a:t>. Receiver </a:t>
            </a:r>
            <a:r>
              <a:rPr lang="en-US" sz="2400" b="1">
                <a:latin typeface="Arial" charset="0"/>
              </a:rPr>
              <a:t>j</a:t>
            </a:r>
            <a:r>
              <a:rPr lang="en-US" sz="2400">
                <a:latin typeface="Arial" charset="0"/>
              </a:rPr>
              <a:t> saves it in a </a:t>
            </a:r>
            <a:r>
              <a:rPr lang="en-US" sz="2400" i="1">
                <a:latin typeface="Arial" charset="0"/>
              </a:rPr>
              <a:t>holdback queue</a:t>
            </a:r>
            <a:r>
              <a:rPr lang="en-US" sz="2400">
                <a:latin typeface="Arial" charset="0"/>
              </a:rPr>
              <a:t>, and sends an ack (</a:t>
            </a:r>
            <a:r>
              <a:rPr lang="en-US" sz="2400" b="1">
                <a:latin typeface="Arial" charset="0"/>
              </a:rPr>
              <a:t>a, ts</a:t>
            </a:r>
            <a:r>
              <a:rPr lang="en-US" sz="2400">
                <a:latin typeface="Arial" charset="0"/>
              </a:rPr>
              <a:t>)</a:t>
            </a:r>
          </a:p>
          <a:p>
            <a:pPr>
              <a:lnSpc>
                <a:spcPct val="120000"/>
              </a:lnSpc>
              <a:buFont typeface="Wingdings" charset="2"/>
              <a:buNone/>
            </a:pPr>
            <a:r>
              <a:rPr lang="en-US" sz="2400" b="1">
                <a:latin typeface="Arial" charset="0"/>
              </a:rPr>
              <a:t>Step 3</a:t>
            </a:r>
            <a:r>
              <a:rPr lang="en-US" sz="2400">
                <a:latin typeface="Arial" charset="0"/>
              </a:rPr>
              <a:t>. Receive all acks, and pick the largest </a:t>
            </a:r>
            <a:r>
              <a:rPr lang="en-US" sz="2400" b="1">
                <a:latin typeface="Arial" charset="0"/>
              </a:rPr>
              <a:t>ts</a:t>
            </a:r>
            <a:r>
              <a:rPr lang="en-US" sz="2400">
                <a:latin typeface="Arial" charset="0"/>
              </a:rPr>
              <a:t>. Then send (</a:t>
            </a:r>
            <a:r>
              <a:rPr lang="en-US" sz="2400" b="1">
                <a:latin typeface="Arial" charset="0"/>
              </a:rPr>
              <a:t>m, ts, commit</a:t>
            </a:r>
            <a:r>
              <a:rPr lang="en-US" sz="2400">
                <a:latin typeface="Arial" charset="0"/>
              </a:rPr>
              <a:t>) to all.</a:t>
            </a:r>
          </a:p>
          <a:p>
            <a:pPr>
              <a:lnSpc>
                <a:spcPct val="120000"/>
              </a:lnSpc>
              <a:buFont typeface="Wingdings" charset="2"/>
              <a:buNone/>
            </a:pPr>
            <a:r>
              <a:rPr lang="en-US" sz="2400" b="1">
                <a:latin typeface="Arial" charset="0"/>
              </a:rPr>
              <a:t>Step 4</a:t>
            </a:r>
            <a:r>
              <a:rPr lang="en-US" sz="2400">
                <a:latin typeface="Arial" charset="0"/>
              </a:rPr>
              <a:t>. Receiver removes it from the holdback queue and delivers </a:t>
            </a:r>
            <a:r>
              <a:rPr lang="en-US" sz="2400" b="1">
                <a:latin typeface="Arial" charset="0"/>
              </a:rPr>
              <a:t>m</a:t>
            </a:r>
            <a:r>
              <a:rPr lang="en-US" sz="2400">
                <a:latin typeface="Arial" charset="0"/>
              </a:rPr>
              <a:t> in the ascending order of timestamps.</a:t>
            </a:r>
          </a:p>
          <a:p>
            <a:pPr>
              <a:lnSpc>
                <a:spcPct val="120000"/>
              </a:lnSpc>
              <a:buFont typeface="Wingdings" charset="2"/>
              <a:buNone/>
            </a:pPr>
            <a:endParaRPr lang="en-US" sz="2400">
              <a:latin typeface="Arial" charset="0"/>
            </a:endParaRPr>
          </a:p>
          <a:p>
            <a:pPr>
              <a:lnSpc>
                <a:spcPct val="120000"/>
              </a:lnSpc>
              <a:buFont typeface="Wingdings" charset="2"/>
              <a:buNone/>
            </a:pPr>
            <a:r>
              <a:rPr lang="en-US" sz="2400">
                <a:latin typeface="Arial" charset="0"/>
              </a:rPr>
              <a:t>	</a:t>
            </a:r>
            <a:r>
              <a:rPr lang="en-US" sz="2400" i="1">
                <a:solidFill>
                  <a:srgbClr val="C70F05"/>
                </a:solidFill>
                <a:latin typeface="Arial" charset="0"/>
              </a:rPr>
              <a:t>Why does it work?</a:t>
            </a:r>
            <a:endParaRPr lang="en-US" sz="240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400">
              <a:latin typeface="Arial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b="1"/>
              <a:t>Implementing causal order multicast</a:t>
            </a:r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85800" y="1600200"/>
            <a:ext cx="38862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000" b="1" i="1">
                <a:latin typeface="Arial" charset="0"/>
              </a:rPr>
              <a:t>Basic multicast</a:t>
            </a:r>
            <a:r>
              <a:rPr lang="en-US" sz="2000">
                <a:latin typeface="Arial" charset="0"/>
              </a:rPr>
              <a:t> only. Use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000">
                <a:solidFill>
                  <a:srgbClr val="C70F05"/>
                </a:solidFill>
                <a:latin typeface="Arial" charset="0"/>
              </a:rPr>
              <a:t>vector clocks</a:t>
            </a:r>
            <a:r>
              <a:rPr lang="en-US" sz="2000">
                <a:latin typeface="Arial" charset="0"/>
              </a:rPr>
              <a:t>. Recipient </a:t>
            </a:r>
            <a:r>
              <a:rPr lang="en-US" sz="2000" b="1">
                <a:latin typeface="Arial" charset="0"/>
              </a:rPr>
              <a:t>i will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000">
                <a:latin typeface="Arial" charset="0"/>
              </a:rPr>
              <a:t>deliver a message from </a:t>
            </a:r>
            <a:r>
              <a:rPr lang="en-US" sz="2000" b="1">
                <a:latin typeface="Arial" charset="0"/>
              </a:rPr>
              <a:t>j</a:t>
            </a:r>
            <a:r>
              <a:rPr lang="en-US" sz="2000">
                <a:latin typeface="Arial" charset="0"/>
              </a:rPr>
              <a:t> iff</a:t>
            </a:r>
          </a:p>
          <a:p>
            <a:pPr>
              <a:lnSpc>
                <a:spcPct val="90000"/>
              </a:lnSpc>
            </a:pPr>
            <a:endParaRPr lang="en-US" sz="2000">
              <a:latin typeface="Trebuchet MS" charset="0"/>
            </a:endParaRP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</a:rPr>
              <a:t>1. VC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j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(j) =  LC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j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(i) + 1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000">
                <a:solidFill>
                  <a:schemeClr val="tx2"/>
                </a:solidFill>
                <a:latin typeface="Arial" charset="0"/>
              </a:rPr>
              <a:t>	{LC = local vector clock}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endParaRPr lang="en-US" sz="2000">
              <a:solidFill>
                <a:schemeClr val="tx2"/>
              </a:solidFill>
              <a:latin typeface="Arial" charset="0"/>
            </a:endParaRP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000" b="1">
                <a:solidFill>
                  <a:schemeClr val="tx2"/>
                </a:solidFill>
                <a:latin typeface="Arial" charset="0"/>
                <a:sym typeface="Symbol" charset="2"/>
              </a:rPr>
              <a:t>2. 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k: k≠j :: VC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k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(j)</a:t>
            </a:r>
            <a:r>
              <a:rPr lang="en-US" sz="2000">
                <a:solidFill>
                  <a:schemeClr val="tx2"/>
                </a:solidFill>
                <a:latin typeface="Arial" charset="0"/>
              </a:rPr>
              <a:t> 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≤ LC</a:t>
            </a:r>
            <a:r>
              <a:rPr lang="en-US" sz="2000" b="1" baseline="-25000">
                <a:solidFill>
                  <a:schemeClr val="tx2"/>
                </a:solidFill>
                <a:latin typeface="Arial" charset="0"/>
              </a:rPr>
              <a:t>k</a:t>
            </a:r>
            <a:r>
              <a:rPr lang="en-US" sz="2000" b="1">
                <a:solidFill>
                  <a:schemeClr val="tx2"/>
                </a:solidFill>
                <a:latin typeface="Arial" charset="0"/>
              </a:rPr>
              <a:t>(i)</a:t>
            </a:r>
            <a:endParaRPr lang="en-US" sz="2000"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000">
              <a:latin typeface="Trebuchet MS" charset="0"/>
            </a:endParaRP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1800">
                <a:solidFill>
                  <a:srgbClr val="C70F05"/>
                </a:solidFill>
                <a:latin typeface="Arial" charset="0"/>
              </a:rPr>
              <a:t>VC = incoming vector clock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1800">
                <a:solidFill>
                  <a:srgbClr val="C70F05"/>
                </a:solidFill>
                <a:latin typeface="Arial" charset="0"/>
              </a:rPr>
              <a:t>LC = Local vector clock</a:t>
            </a:r>
          </a:p>
          <a:p>
            <a:pPr>
              <a:lnSpc>
                <a:spcPct val="90000"/>
              </a:lnSpc>
            </a:pPr>
            <a:endParaRPr lang="en-US" sz="1800">
              <a:solidFill>
                <a:srgbClr val="C70F05"/>
              </a:solidFill>
            </a:endParaRPr>
          </a:p>
        </p:txBody>
      </p:sp>
      <p:graphicFrame>
        <p:nvGraphicFramePr>
          <p:cNvPr id="12800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572000" y="1906588"/>
          <a:ext cx="4106863" cy="2430462"/>
        </p:xfrm>
        <a:graphic>
          <a:graphicData uri="http://schemas.openxmlformats.org/presentationml/2006/ole">
            <p:oleObj spid="_x0000_s128004" name="Document" r:id="rId3" imgW="5205984" imgH="3081528" progId="Word.Document.8">
              <p:embed/>
            </p:oleObj>
          </a:graphicData>
        </a:graphic>
      </p:graphicFrame>
      <p:sp>
        <p:nvSpPr>
          <p:cNvPr id="128005" name="Rectangle 5"/>
          <p:cNvSpPr>
            <a:spLocks noChangeArrowheads="1"/>
          </p:cNvSpPr>
          <p:nvPr/>
        </p:nvSpPr>
        <p:spPr bwMode="auto">
          <a:xfrm>
            <a:off x="4876800" y="4724400"/>
            <a:ext cx="37544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0">
                <a:solidFill>
                  <a:srgbClr val="C70F05"/>
                </a:solidFill>
                <a:latin typeface="Helvetica" charset="0"/>
              </a:rPr>
              <a:t>Note the slight difference in the </a:t>
            </a:r>
          </a:p>
          <a:p>
            <a:r>
              <a:rPr lang="en-US" sz="1800" b="0">
                <a:solidFill>
                  <a:srgbClr val="C70F05"/>
                </a:solidFill>
                <a:latin typeface="Helvetica" charset="0"/>
              </a:rPr>
              <a:t>implementation of the vector clocks</a:t>
            </a:r>
          </a:p>
        </p:txBody>
      </p:sp>
      <p:sp>
        <p:nvSpPr>
          <p:cNvPr id="128006" name="Oval 6"/>
          <p:cNvSpPr>
            <a:spLocks noChangeArrowheads="1"/>
          </p:cNvSpPr>
          <p:nvPr/>
        </p:nvSpPr>
        <p:spPr bwMode="auto">
          <a:xfrm>
            <a:off x="6248400" y="1676400"/>
            <a:ext cx="533400" cy="457200"/>
          </a:xfrm>
          <a:prstGeom prst="ellipse">
            <a:avLst/>
          </a:prstGeom>
          <a:noFill/>
          <a:ln w="3810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007" name="Oval 7"/>
          <p:cNvSpPr>
            <a:spLocks noChangeArrowheads="1"/>
          </p:cNvSpPr>
          <p:nvPr/>
        </p:nvSpPr>
        <p:spPr bwMode="auto">
          <a:xfrm>
            <a:off x="5334000" y="2743200"/>
            <a:ext cx="533400" cy="381000"/>
          </a:xfrm>
          <a:prstGeom prst="ellipse">
            <a:avLst/>
          </a:prstGeom>
          <a:noFill/>
          <a:ln w="3810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Reliable multicast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763000" cy="4114800"/>
          </a:xfrm>
        </p:spPr>
        <p:txBody>
          <a:bodyPr/>
          <a:lstStyle/>
          <a:p>
            <a:pPr>
              <a:lnSpc>
                <a:spcPct val="125000"/>
              </a:lnSpc>
              <a:buFont typeface="Wingdings" charset="2"/>
              <a:buNone/>
            </a:pPr>
            <a:r>
              <a:rPr lang="en-US" sz="3600"/>
              <a:t>	</a:t>
            </a:r>
            <a:r>
              <a:rPr lang="en-US" sz="2800">
                <a:latin typeface="Arial Narrow" charset="0"/>
              </a:rPr>
              <a:t>Tolerates process crashes. The additional requirements are:</a:t>
            </a:r>
          </a:p>
          <a:p>
            <a:pPr>
              <a:lnSpc>
                <a:spcPct val="125000"/>
              </a:lnSpc>
              <a:buFont typeface="Wingdings" charset="2"/>
              <a:buNone/>
            </a:pPr>
            <a:r>
              <a:rPr lang="en-US" sz="2800">
                <a:latin typeface="Arial Narrow" charset="0"/>
              </a:rPr>
              <a:t>	</a:t>
            </a:r>
          </a:p>
          <a:p>
            <a:pPr>
              <a:lnSpc>
                <a:spcPct val="125000"/>
              </a:lnSpc>
              <a:buFont typeface="Wingdings" charset="2"/>
              <a:buNone/>
            </a:pPr>
            <a:r>
              <a:rPr lang="en-US" sz="2800">
                <a:latin typeface="Arial Narrow" charset="0"/>
              </a:rPr>
              <a:t>	Only </a:t>
            </a:r>
            <a:r>
              <a:rPr lang="en-US" sz="2800" b="1">
                <a:solidFill>
                  <a:srgbClr val="C70F05"/>
                </a:solidFill>
                <a:latin typeface="Arial Narrow" charset="0"/>
              </a:rPr>
              <a:t>correct processes</a:t>
            </a:r>
            <a:r>
              <a:rPr lang="en-US" sz="2800">
                <a:latin typeface="Arial Narrow" charset="0"/>
              </a:rPr>
              <a:t> are required to receive the messages from </a:t>
            </a:r>
            <a:r>
              <a:rPr lang="en-US" sz="2800" b="1">
                <a:solidFill>
                  <a:srgbClr val="C70F05"/>
                </a:solidFill>
                <a:latin typeface="Arial Narrow" charset="0"/>
              </a:rPr>
              <a:t>all correct processes</a:t>
            </a:r>
            <a:r>
              <a:rPr lang="en-US" sz="2800">
                <a:latin typeface="Arial Narrow" charset="0"/>
              </a:rPr>
              <a:t> in the group. </a:t>
            </a:r>
          </a:p>
          <a:p>
            <a:pPr>
              <a:lnSpc>
                <a:spcPct val="125000"/>
              </a:lnSpc>
              <a:buFont typeface="Wingdings" charset="2"/>
              <a:buNone/>
            </a:pPr>
            <a:r>
              <a:rPr lang="en-US" sz="2800">
                <a:latin typeface="Arial Narrow" charset="0"/>
              </a:rPr>
              <a:t>	Multicasts by 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faulty processes </a:t>
            </a:r>
            <a:r>
              <a:rPr lang="en-US" sz="2800">
                <a:latin typeface="Arial Narrow" charset="0"/>
              </a:rPr>
              <a:t>will either be received by every correct process, or by none at all.</a:t>
            </a:r>
          </a:p>
          <a:p>
            <a:pPr>
              <a:lnSpc>
                <a:spcPct val="90000"/>
              </a:lnSpc>
            </a:pPr>
            <a:endParaRPr lang="en-US" sz="2800">
              <a:latin typeface="Arial Narrow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A theorem on reliable multicast</a:t>
            </a: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924800" cy="4114800"/>
          </a:xfrm>
        </p:spPr>
        <p:txBody>
          <a:bodyPr/>
          <a:lstStyle/>
          <a:p>
            <a:pPr algn="just">
              <a:buFont typeface="Wingdings" charset="2"/>
              <a:buNone/>
            </a:pPr>
            <a:r>
              <a:rPr lang="en-US" sz="2800" b="1">
                <a:solidFill>
                  <a:srgbClr val="C70F05"/>
                </a:solidFill>
                <a:latin typeface="Arial Narrow" charset="0"/>
              </a:rPr>
              <a:t>	Theorem.</a:t>
            </a:r>
            <a:endParaRPr lang="en-US" sz="2800"/>
          </a:p>
          <a:p>
            <a:pPr algn="just">
              <a:buFont typeface="Wingdings" charset="2"/>
              <a:buNone/>
            </a:pPr>
            <a:r>
              <a:rPr lang="en-US" sz="2800"/>
              <a:t>	</a:t>
            </a:r>
            <a:r>
              <a:rPr lang="en-US" sz="2800">
                <a:latin typeface="Arial Narrow" charset="0"/>
              </a:rPr>
              <a:t>In an </a:t>
            </a:r>
            <a:r>
              <a:rPr lang="en-US" sz="2800" i="1">
                <a:latin typeface="Arial Narrow" charset="0"/>
              </a:rPr>
              <a:t>asynchronous</a:t>
            </a:r>
            <a:r>
              <a:rPr lang="en-US" sz="2800">
                <a:latin typeface="Arial Narrow" charset="0"/>
              </a:rPr>
              <a:t> distributed system, </a:t>
            </a:r>
            <a:r>
              <a:rPr lang="en-US" sz="2800">
                <a:solidFill>
                  <a:srgbClr val="C70F05"/>
                </a:solidFill>
                <a:latin typeface="Arial Narrow" charset="0"/>
              </a:rPr>
              <a:t>total order reliable multicasts</a:t>
            </a:r>
            <a:r>
              <a:rPr lang="en-US" sz="2800">
                <a:latin typeface="Arial Narrow" charset="0"/>
              </a:rPr>
              <a:t> </a:t>
            </a:r>
            <a:r>
              <a:rPr lang="en-US" sz="2800">
                <a:solidFill>
                  <a:srgbClr val="C70F05"/>
                </a:solidFill>
                <a:latin typeface="Arial Narrow" charset="0"/>
              </a:rPr>
              <a:t>cannot be implemented</a:t>
            </a:r>
            <a:r>
              <a:rPr lang="en-US" sz="2800">
                <a:latin typeface="Arial Narrow" charset="0"/>
              </a:rPr>
              <a:t> when even a single process undergoes a crash failure</a:t>
            </a:r>
            <a:r>
              <a:rPr lang="en-US" sz="2800"/>
              <a:t>. </a:t>
            </a:r>
          </a:p>
          <a:p>
            <a:pPr algn="just"/>
            <a:endParaRPr lang="en-US" sz="2800"/>
          </a:p>
          <a:p>
            <a:pPr>
              <a:buFont typeface="Wingdings" charset="2"/>
              <a:buNone/>
            </a:pPr>
            <a:r>
              <a:rPr lang="en-US" sz="2800"/>
              <a:t>	</a:t>
            </a:r>
            <a:r>
              <a:rPr lang="en-US" sz="2800" i="1">
                <a:solidFill>
                  <a:schemeClr val="tx2"/>
                </a:solidFill>
                <a:latin typeface="Arial Narrow" charset="0"/>
              </a:rPr>
              <a:t>(Hint) </a:t>
            </a:r>
            <a:r>
              <a:rPr lang="en-US" sz="2800" i="1">
                <a:solidFill>
                  <a:schemeClr val="accent2"/>
                </a:solidFill>
                <a:latin typeface="Arial Narrow" charset="0"/>
              </a:rPr>
              <a:t>The implementation  will violate the FLP impossibility result.</a:t>
            </a:r>
            <a:r>
              <a:rPr lang="en-US" sz="2800" i="1">
                <a:solidFill>
                  <a:schemeClr val="tx2"/>
                </a:solidFill>
                <a:latin typeface="Arial Narrow" charset="0"/>
              </a:rPr>
              <a:t> </a:t>
            </a:r>
            <a:r>
              <a:rPr lang="en-US" sz="2800" i="1">
                <a:solidFill>
                  <a:srgbClr val="C70F05"/>
                </a:solidFill>
                <a:latin typeface="Arial Narrow" charset="0"/>
              </a:rPr>
              <a:t>Complete the arguments!</a:t>
            </a:r>
            <a:endParaRPr lang="en-US" sz="2800">
              <a:solidFill>
                <a:srgbClr val="C70F05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Scalable Reliable Multicast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8229600" cy="4114800"/>
          </a:xfrm>
        </p:spPr>
        <p:txBody>
          <a:bodyPr/>
          <a:lstStyle/>
          <a:p>
            <a:pPr>
              <a:lnSpc>
                <a:spcPct val="125000"/>
              </a:lnSpc>
              <a:buFont typeface="Wingdings" charset="2"/>
              <a:buNone/>
            </a:pPr>
            <a:r>
              <a:rPr lang="en-US" sz="2800">
                <a:latin typeface="Arial Narrow" charset="0"/>
              </a:rPr>
              <a:t>	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IP multicast</a:t>
            </a:r>
            <a:r>
              <a:rPr lang="en-US" sz="2800">
                <a:latin typeface="Arial Narrow" charset="0"/>
              </a:rPr>
              <a:t> or 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application layer multicast</a:t>
            </a:r>
            <a:r>
              <a:rPr lang="en-US" sz="2800">
                <a:latin typeface="Arial Narrow" charset="0"/>
              </a:rPr>
              <a:t> provides </a:t>
            </a:r>
            <a:r>
              <a:rPr lang="en-US" sz="2800" i="1">
                <a:solidFill>
                  <a:srgbClr val="C70F05"/>
                </a:solidFill>
                <a:latin typeface="Arial Narrow" charset="0"/>
              </a:rPr>
              <a:t>unreliable datagram</a:t>
            </a:r>
            <a:r>
              <a:rPr lang="en-US" sz="2800">
                <a:latin typeface="Arial Narrow" charset="0"/>
              </a:rPr>
              <a:t> service. Reliability requires the detection of the </a:t>
            </a:r>
            <a:r>
              <a:rPr lang="en-US" sz="2800">
                <a:solidFill>
                  <a:srgbClr val="C70F05"/>
                </a:solidFill>
                <a:latin typeface="Arial Narrow" charset="0"/>
              </a:rPr>
              <a:t>message omission</a:t>
            </a:r>
            <a:r>
              <a:rPr lang="en-US" sz="2800">
                <a:latin typeface="Arial Narrow" charset="0"/>
              </a:rPr>
              <a:t> followed by </a:t>
            </a:r>
            <a:r>
              <a:rPr lang="en-US" sz="2800">
                <a:solidFill>
                  <a:srgbClr val="C70F05"/>
                </a:solidFill>
                <a:latin typeface="Arial Narrow" charset="0"/>
              </a:rPr>
              <a:t>retransmission</a:t>
            </a:r>
            <a:r>
              <a:rPr lang="en-US" sz="2800">
                <a:latin typeface="Arial Narrow" charset="0"/>
              </a:rPr>
              <a:t>. This can be done using </a:t>
            </a:r>
            <a:r>
              <a:rPr lang="en-US" sz="2800" b="1">
                <a:solidFill>
                  <a:srgbClr val="C70F05"/>
                </a:solidFill>
                <a:latin typeface="Arial Narrow" charset="0"/>
              </a:rPr>
              <a:t>ack</a:t>
            </a:r>
            <a:r>
              <a:rPr lang="en-US" sz="2800">
                <a:latin typeface="Arial Narrow" charset="0"/>
              </a:rPr>
              <a:t>. However, for large groups (as in distance learning applications or software distribution) </a:t>
            </a:r>
            <a:r>
              <a:rPr lang="en-US" sz="2800" b="1">
                <a:solidFill>
                  <a:srgbClr val="C70F05"/>
                </a:solidFill>
                <a:latin typeface="Arial Narrow" charset="0"/>
              </a:rPr>
              <a:t>scalability is a major problem.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Scalable Reliable Multicast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450138" cy="4419600"/>
          </a:xfrm>
        </p:spPr>
        <p:txBody>
          <a:bodyPr/>
          <a:lstStyle/>
          <a:p>
            <a:pPr algn="just">
              <a:buFont typeface="Wingdings" charset="2"/>
              <a:buNone/>
            </a:pPr>
            <a:r>
              <a:rPr lang="en-US" sz="2800">
                <a:latin typeface="Arial Narrow" charset="0"/>
              </a:rPr>
              <a:t>If omission failures are rare, then receivers will only</a:t>
            </a:r>
          </a:p>
          <a:p>
            <a:pPr algn="just">
              <a:buFont typeface="Wingdings" charset="2"/>
              <a:buNone/>
            </a:pPr>
            <a:r>
              <a:rPr lang="en-US" sz="2800">
                <a:latin typeface="Arial Narrow" charset="0"/>
              </a:rPr>
              <a:t>report the </a:t>
            </a:r>
            <a:r>
              <a:rPr lang="en-US" sz="2800" i="1">
                <a:solidFill>
                  <a:srgbClr val="C70F05"/>
                </a:solidFill>
                <a:latin typeface="Arial Narrow" charset="0"/>
              </a:rPr>
              <a:t>non-receipt</a:t>
            </a:r>
            <a:r>
              <a:rPr lang="en-US" sz="2800">
                <a:latin typeface="Arial Narrow" charset="0"/>
              </a:rPr>
              <a:t> of messages using </a:t>
            </a:r>
            <a:r>
              <a:rPr lang="en-US" sz="2800" b="1">
                <a:solidFill>
                  <a:schemeClr val="accent2"/>
                </a:solidFill>
                <a:latin typeface="Arial Narrow" charset="0"/>
              </a:rPr>
              <a:t>NACK</a:t>
            </a:r>
            <a:r>
              <a:rPr lang="en-US" sz="2800">
                <a:latin typeface="Arial Narrow" charset="0"/>
              </a:rPr>
              <a:t>. </a:t>
            </a:r>
          </a:p>
          <a:p>
            <a:pPr algn="just">
              <a:buFont typeface="Wingdings" charset="2"/>
              <a:buNone/>
            </a:pPr>
            <a:r>
              <a:rPr lang="en-US" sz="2800">
                <a:latin typeface="Arial Narrow" charset="0"/>
              </a:rPr>
              <a:t>The reduction of acknowledgements is the underlying</a:t>
            </a:r>
          </a:p>
          <a:p>
            <a:pPr algn="just">
              <a:buFont typeface="Wingdings" charset="2"/>
              <a:buNone/>
            </a:pPr>
            <a:r>
              <a:rPr lang="en-US" sz="2800">
                <a:latin typeface="Arial Narrow" charset="0"/>
              </a:rPr>
              <a:t>principle of </a:t>
            </a:r>
            <a:r>
              <a:rPr lang="en-US" sz="2800" b="1" i="1">
                <a:solidFill>
                  <a:srgbClr val="C70F05"/>
                </a:solidFill>
                <a:latin typeface="Arial Narrow" charset="0"/>
              </a:rPr>
              <a:t>Scalable Reliable Multicasts</a:t>
            </a:r>
            <a:r>
              <a:rPr lang="en-US" sz="2800">
                <a:latin typeface="Arial Narrow" charset="0"/>
              </a:rPr>
              <a:t> (SRM).</a:t>
            </a:r>
          </a:p>
          <a:p>
            <a:pPr algn="just">
              <a:buFont typeface="Wingdings" charset="2"/>
              <a:buNone/>
            </a:pPr>
            <a:endParaRPr lang="en-US" sz="2800">
              <a:latin typeface="Arial Narrow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Scalable Reliable Multicast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450138" cy="4419600"/>
          </a:xfrm>
        </p:spPr>
        <p:txBody>
          <a:bodyPr/>
          <a:lstStyle/>
          <a:p>
            <a:pPr algn="just">
              <a:lnSpc>
                <a:spcPct val="90000"/>
              </a:lnSpc>
              <a:buFont typeface="Wingdings" charset="2"/>
              <a:buNone/>
            </a:pPr>
            <a:r>
              <a:rPr lang="en-US" sz="2800">
                <a:latin typeface="Arial Narrow" charset="0"/>
              </a:rPr>
              <a:t>If several members of a group fail to receive a message, then each such member </a:t>
            </a:r>
            <a:r>
              <a:rPr lang="en-US" sz="2800">
                <a:solidFill>
                  <a:srgbClr val="C70F05"/>
                </a:solidFill>
                <a:latin typeface="Arial Narrow" charset="0"/>
              </a:rPr>
              <a:t>waits for a random period of time</a:t>
            </a:r>
            <a:r>
              <a:rPr lang="en-US" sz="2800">
                <a:latin typeface="Arial Narrow" charset="0"/>
              </a:rPr>
              <a:t> before sending its NACK. This helps to 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suppress redundant NACKs</a:t>
            </a:r>
            <a:r>
              <a:rPr lang="en-US" sz="2800">
                <a:latin typeface="Arial Narrow" charset="0"/>
              </a:rPr>
              <a:t>. Sender multicasts the missing copy only once.</a:t>
            </a:r>
          </a:p>
          <a:p>
            <a:pPr algn="just">
              <a:lnSpc>
                <a:spcPct val="90000"/>
              </a:lnSpc>
              <a:buFont typeface="Wingdings" charset="2"/>
              <a:buNone/>
            </a:pPr>
            <a:endParaRPr lang="en-US" sz="2800">
              <a:latin typeface="Arial Narrow" charset="0"/>
            </a:endParaRPr>
          </a:p>
          <a:p>
            <a:pPr algn="just">
              <a:lnSpc>
                <a:spcPct val="90000"/>
              </a:lnSpc>
              <a:buFont typeface="Wingdings" charset="2"/>
              <a:buNone/>
            </a:pPr>
            <a:r>
              <a:rPr lang="en-US" sz="2800">
                <a:latin typeface="Arial Narrow" charset="0"/>
              </a:rPr>
              <a:t>Use of </a:t>
            </a:r>
            <a:r>
              <a:rPr lang="en-US" sz="2800">
                <a:solidFill>
                  <a:srgbClr val="C70F05"/>
                </a:solidFill>
                <a:latin typeface="Arial Narrow" charset="0"/>
              </a:rPr>
              <a:t>cached copies</a:t>
            </a:r>
            <a:r>
              <a:rPr lang="en-US" sz="2800">
                <a:latin typeface="Arial Narrow" charset="0"/>
              </a:rPr>
              <a:t> in the network and 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selective point-to-point retransmission</a:t>
            </a:r>
            <a:r>
              <a:rPr lang="en-US" sz="2800">
                <a:latin typeface="Arial Narrow" charset="0"/>
              </a:rPr>
              <a:t> further reduces the traffic.</a:t>
            </a:r>
            <a:r>
              <a:rPr lang="en-US" sz="2400">
                <a:latin typeface="Arial Narrow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Group</a:t>
            </a:r>
            <a:r>
              <a:rPr lang="en-US"/>
              <a:t> </a:t>
            </a:r>
            <a:r>
              <a:rPr lang="en-US" b="1"/>
              <a:t>Communication</a:t>
            </a:r>
            <a:endParaRPr lang="en-US"/>
          </a:p>
        </p:txBody>
      </p:sp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620000" cy="4572000"/>
          </a:xfrm>
        </p:spPr>
        <p:txBody>
          <a:bodyPr/>
          <a:lstStyle/>
          <a:p>
            <a:pPr>
              <a:lnSpc>
                <a:spcPct val="125000"/>
              </a:lnSpc>
              <a:buFont typeface="Wingdings" charset="2"/>
              <a:buNone/>
            </a:pPr>
            <a:r>
              <a:rPr lang="en-US" sz="2000">
                <a:latin typeface="Arial Narrow" charset="0"/>
              </a:rPr>
              <a:t>A </a:t>
            </a:r>
            <a:r>
              <a:rPr lang="en-US" sz="2000" b="1">
                <a:solidFill>
                  <a:srgbClr val="C70F05"/>
                </a:solidFill>
                <a:latin typeface="Arial Narrow" charset="0"/>
              </a:rPr>
              <a:t>group</a:t>
            </a:r>
            <a:r>
              <a:rPr lang="en-US" sz="2000">
                <a:latin typeface="Arial Narrow" charset="0"/>
              </a:rPr>
              <a:t> is a collection of users sharing some common </a:t>
            </a:r>
          </a:p>
          <a:p>
            <a:pPr>
              <a:lnSpc>
                <a:spcPct val="125000"/>
              </a:lnSpc>
              <a:buFont typeface="Wingdings" charset="2"/>
              <a:buNone/>
            </a:pPr>
            <a:r>
              <a:rPr lang="en-US" sz="2000">
                <a:latin typeface="Arial Narrow" charset="0"/>
              </a:rPr>
              <a:t>interest.Group-based activities are steadily increasing. </a:t>
            </a:r>
          </a:p>
          <a:p>
            <a:pPr>
              <a:lnSpc>
                <a:spcPct val="125000"/>
              </a:lnSpc>
              <a:buFont typeface="Wingdings" charset="2"/>
              <a:buNone/>
            </a:pPr>
            <a:endParaRPr lang="en-US" sz="2000">
              <a:latin typeface="Arial Narrow" charset="0"/>
            </a:endParaRPr>
          </a:p>
          <a:p>
            <a:pPr>
              <a:lnSpc>
                <a:spcPct val="125000"/>
              </a:lnSpc>
              <a:buFont typeface="Wingdings" charset="2"/>
              <a:buNone/>
            </a:pPr>
            <a:r>
              <a:rPr lang="en-US" sz="2000">
                <a:latin typeface="Arial Narrow" charset="0"/>
              </a:rPr>
              <a:t>There are many types of groups:</a:t>
            </a:r>
            <a:endParaRPr lang="en-US" sz="2800">
              <a:latin typeface="Arial Narrow" charset="0"/>
            </a:endParaRPr>
          </a:p>
          <a:p>
            <a:pPr>
              <a:lnSpc>
                <a:spcPct val="125000"/>
              </a:lnSpc>
              <a:buFont typeface="Symbol" charset="2"/>
              <a:buChar char="¨"/>
            </a:pPr>
            <a:r>
              <a:rPr lang="en-US" sz="2000" b="1">
                <a:solidFill>
                  <a:srgbClr val="C70F05"/>
                </a:solidFill>
                <a:latin typeface="Arial Narrow" charset="0"/>
              </a:rPr>
              <a:t>Open</a:t>
            </a:r>
            <a:r>
              <a:rPr lang="en-US" sz="2000">
                <a:latin typeface="Arial Narrow" charset="0"/>
              </a:rPr>
              <a:t> group (anyone can join, </a:t>
            </a:r>
            <a:r>
              <a:rPr lang="en-US" sz="2000" b="1">
                <a:solidFill>
                  <a:schemeClr val="accent2"/>
                </a:solidFill>
                <a:latin typeface="Arial Narrow" charset="0"/>
              </a:rPr>
              <a:t>customers of Walmart</a:t>
            </a:r>
            <a:r>
              <a:rPr lang="en-US" sz="2000">
                <a:latin typeface="Arial Narrow" charset="0"/>
              </a:rPr>
              <a:t>) </a:t>
            </a:r>
          </a:p>
          <a:p>
            <a:pPr>
              <a:lnSpc>
                <a:spcPct val="125000"/>
              </a:lnSpc>
              <a:buFont typeface="Symbol" charset="2"/>
              <a:buChar char="¨"/>
            </a:pPr>
            <a:r>
              <a:rPr lang="en-US" sz="2000" b="1">
                <a:solidFill>
                  <a:srgbClr val="C70F05"/>
                </a:solidFill>
                <a:latin typeface="Arial Narrow" charset="0"/>
              </a:rPr>
              <a:t>Closed</a:t>
            </a:r>
            <a:r>
              <a:rPr lang="en-US" sz="2000">
                <a:latin typeface="Arial Narrow" charset="0"/>
              </a:rPr>
              <a:t> groups (membership is closed, </a:t>
            </a:r>
            <a:r>
              <a:rPr lang="en-US" sz="2000" b="1">
                <a:solidFill>
                  <a:schemeClr val="accent2"/>
                </a:solidFill>
                <a:latin typeface="Arial Narrow" charset="0"/>
              </a:rPr>
              <a:t>class of 2000</a:t>
            </a:r>
            <a:r>
              <a:rPr lang="en-US" sz="2000">
                <a:latin typeface="Arial Narrow" charset="0"/>
              </a:rPr>
              <a:t>)</a:t>
            </a:r>
          </a:p>
          <a:p>
            <a:pPr>
              <a:lnSpc>
                <a:spcPct val="125000"/>
              </a:lnSpc>
              <a:buFont typeface="Symbol" charset="2"/>
              <a:buChar char="¨"/>
            </a:pPr>
            <a:r>
              <a:rPr lang="en-US" sz="2000" b="1">
                <a:solidFill>
                  <a:srgbClr val="C70F05"/>
                </a:solidFill>
                <a:latin typeface="Arial Narrow" charset="0"/>
              </a:rPr>
              <a:t>Peer-to-peer</a:t>
            </a:r>
            <a:r>
              <a:rPr lang="en-US" sz="2000">
                <a:latin typeface="Arial Narrow" charset="0"/>
              </a:rPr>
              <a:t> group (all have equal status, </a:t>
            </a:r>
            <a:r>
              <a:rPr lang="en-US" sz="2000" b="1">
                <a:solidFill>
                  <a:schemeClr val="accent2"/>
                </a:solidFill>
                <a:latin typeface="Arial Narrow" charset="0"/>
              </a:rPr>
              <a:t>graduate students of CS department, members in a videoconferencing / netmeeting</a:t>
            </a:r>
            <a:r>
              <a:rPr lang="en-US" sz="2000">
                <a:latin typeface="Arial Narrow" charset="0"/>
              </a:rPr>
              <a:t>)</a:t>
            </a:r>
          </a:p>
          <a:p>
            <a:pPr>
              <a:lnSpc>
                <a:spcPct val="125000"/>
              </a:lnSpc>
              <a:buFont typeface="Symbol" charset="2"/>
              <a:buChar char="¨"/>
            </a:pPr>
            <a:r>
              <a:rPr lang="en-US" sz="2000" b="1">
                <a:solidFill>
                  <a:srgbClr val="C70F05"/>
                </a:solidFill>
                <a:latin typeface="Arial Narrow" charset="0"/>
              </a:rPr>
              <a:t>Hierarchical</a:t>
            </a:r>
            <a:r>
              <a:rPr lang="en-US" sz="2000">
                <a:latin typeface="Arial Narrow" charset="0"/>
              </a:rPr>
              <a:t> groups (one or more members are distinguished from the rest. </a:t>
            </a:r>
            <a:r>
              <a:rPr lang="en-US" sz="2000" b="1">
                <a:solidFill>
                  <a:schemeClr val="accent2"/>
                </a:solidFill>
                <a:latin typeface="Arial Narrow" charset="0"/>
              </a:rPr>
              <a:t>President and the employees of a company, distance learning</a:t>
            </a:r>
            <a:r>
              <a:rPr lang="en-US" sz="2000">
                <a:latin typeface="Arial Narrow" charset="0"/>
              </a:rPr>
              <a:t>).</a:t>
            </a:r>
          </a:p>
          <a:p>
            <a:pPr>
              <a:lnSpc>
                <a:spcPct val="125000"/>
              </a:lnSpc>
              <a:buFont typeface="Symbol" charset="2"/>
              <a:buChar char="¨"/>
            </a:pPr>
            <a:endParaRPr lang="en-US" sz="2000">
              <a:latin typeface="Arial Narrow" charset="0"/>
            </a:endParaRPr>
          </a:p>
        </p:txBody>
      </p:sp>
      <p:pic>
        <p:nvPicPr>
          <p:cNvPr id="11571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1219200"/>
            <a:ext cx="3136900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Scalable Reliable Multicast</a:t>
            </a:r>
            <a:endParaRPr lang="en-US"/>
          </a:p>
        </p:txBody>
      </p:sp>
      <p:sp>
        <p:nvSpPr>
          <p:cNvPr id="134147" name="Oval 3"/>
          <p:cNvSpPr>
            <a:spLocks noChangeArrowheads="1"/>
          </p:cNvSpPr>
          <p:nvPr/>
        </p:nvSpPr>
        <p:spPr bwMode="auto">
          <a:xfrm>
            <a:off x="1828800" y="3124200"/>
            <a:ext cx="533400" cy="5334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48" name="Oval 4"/>
          <p:cNvSpPr>
            <a:spLocks noChangeArrowheads="1"/>
          </p:cNvSpPr>
          <p:nvPr/>
        </p:nvSpPr>
        <p:spPr bwMode="auto">
          <a:xfrm>
            <a:off x="3048000" y="2362200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49" name="Oval 5"/>
          <p:cNvSpPr>
            <a:spLocks noChangeArrowheads="1"/>
          </p:cNvSpPr>
          <p:nvPr/>
        </p:nvSpPr>
        <p:spPr bwMode="auto">
          <a:xfrm>
            <a:off x="4343400" y="1600200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50" name="Oval 6"/>
          <p:cNvSpPr>
            <a:spLocks noChangeArrowheads="1"/>
          </p:cNvSpPr>
          <p:nvPr/>
        </p:nvSpPr>
        <p:spPr bwMode="auto">
          <a:xfrm>
            <a:off x="4495800" y="2362200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51" name="Oval 7"/>
          <p:cNvSpPr>
            <a:spLocks noChangeArrowheads="1"/>
          </p:cNvSpPr>
          <p:nvPr/>
        </p:nvSpPr>
        <p:spPr bwMode="auto">
          <a:xfrm>
            <a:off x="3048000" y="4114800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52" name="Oval 8"/>
          <p:cNvSpPr>
            <a:spLocks noChangeArrowheads="1"/>
          </p:cNvSpPr>
          <p:nvPr/>
        </p:nvSpPr>
        <p:spPr bwMode="auto">
          <a:xfrm>
            <a:off x="4114800" y="4191000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53" name="Oval 9"/>
          <p:cNvSpPr>
            <a:spLocks noChangeArrowheads="1"/>
          </p:cNvSpPr>
          <p:nvPr/>
        </p:nvSpPr>
        <p:spPr bwMode="auto">
          <a:xfrm>
            <a:off x="5410200" y="3429000"/>
            <a:ext cx="228600" cy="228600"/>
          </a:xfrm>
          <a:prstGeom prst="ellipse">
            <a:avLst/>
          </a:prstGeom>
          <a:noFill/>
          <a:ln w="7620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54" name="Oval 10"/>
          <p:cNvSpPr>
            <a:spLocks noChangeArrowheads="1"/>
          </p:cNvSpPr>
          <p:nvPr/>
        </p:nvSpPr>
        <p:spPr bwMode="auto">
          <a:xfrm>
            <a:off x="5562600" y="4191000"/>
            <a:ext cx="228600" cy="228600"/>
          </a:xfrm>
          <a:prstGeom prst="ellipse">
            <a:avLst/>
          </a:prstGeom>
          <a:noFill/>
          <a:ln w="7620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55" name="Oval 11"/>
          <p:cNvSpPr>
            <a:spLocks noChangeArrowheads="1"/>
          </p:cNvSpPr>
          <p:nvPr/>
        </p:nvSpPr>
        <p:spPr bwMode="auto">
          <a:xfrm>
            <a:off x="4495800" y="5562600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56" name="Oval 12"/>
          <p:cNvSpPr>
            <a:spLocks noChangeArrowheads="1"/>
          </p:cNvSpPr>
          <p:nvPr/>
        </p:nvSpPr>
        <p:spPr bwMode="auto">
          <a:xfrm>
            <a:off x="6705600" y="4495800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57" name="Oval 13"/>
          <p:cNvSpPr>
            <a:spLocks noChangeArrowheads="1"/>
          </p:cNvSpPr>
          <p:nvPr/>
        </p:nvSpPr>
        <p:spPr bwMode="auto">
          <a:xfrm>
            <a:off x="6629400" y="6019800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58" name="Oval 14"/>
          <p:cNvSpPr>
            <a:spLocks noChangeArrowheads="1"/>
          </p:cNvSpPr>
          <p:nvPr/>
        </p:nvSpPr>
        <p:spPr bwMode="auto">
          <a:xfrm>
            <a:off x="5257800" y="1905000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59" name="Oval 15"/>
          <p:cNvSpPr>
            <a:spLocks noChangeArrowheads="1"/>
          </p:cNvSpPr>
          <p:nvPr/>
        </p:nvSpPr>
        <p:spPr bwMode="auto">
          <a:xfrm>
            <a:off x="6705600" y="1905000"/>
            <a:ext cx="228600" cy="228600"/>
          </a:xfrm>
          <a:prstGeom prst="ellipse">
            <a:avLst/>
          </a:prstGeom>
          <a:noFill/>
          <a:ln w="76200">
            <a:solidFill>
              <a:srgbClr val="C70F05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60" name="Oval 16"/>
          <p:cNvSpPr>
            <a:spLocks noChangeArrowheads="1"/>
          </p:cNvSpPr>
          <p:nvPr/>
        </p:nvSpPr>
        <p:spPr bwMode="auto">
          <a:xfrm>
            <a:off x="7620000" y="2971800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61" name="Oval 17"/>
          <p:cNvSpPr>
            <a:spLocks noChangeArrowheads="1"/>
          </p:cNvSpPr>
          <p:nvPr/>
        </p:nvSpPr>
        <p:spPr bwMode="auto">
          <a:xfrm>
            <a:off x="2590800" y="5105400"/>
            <a:ext cx="228600" cy="228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62" name="Line 18"/>
          <p:cNvSpPr>
            <a:spLocks noChangeShapeType="1"/>
          </p:cNvSpPr>
          <p:nvPr/>
        </p:nvSpPr>
        <p:spPr bwMode="auto">
          <a:xfrm flipV="1">
            <a:off x="2133600" y="2514600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63" name="Line 19"/>
          <p:cNvSpPr>
            <a:spLocks noChangeShapeType="1"/>
          </p:cNvSpPr>
          <p:nvPr/>
        </p:nvSpPr>
        <p:spPr bwMode="auto">
          <a:xfrm>
            <a:off x="2133600" y="3429000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64" name="Line 20"/>
          <p:cNvSpPr>
            <a:spLocks noChangeShapeType="1"/>
          </p:cNvSpPr>
          <p:nvPr/>
        </p:nvSpPr>
        <p:spPr bwMode="auto">
          <a:xfrm>
            <a:off x="2133600" y="3505200"/>
            <a:ext cx="533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65" name="Line 21"/>
          <p:cNvSpPr>
            <a:spLocks noChangeShapeType="1"/>
          </p:cNvSpPr>
          <p:nvPr/>
        </p:nvSpPr>
        <p:spPr bwMode="auto">
          <a:xfrm>
            <a:off x="2819400" y="5257800"/>
            <a:ext cx="1676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66" name="Line 22"/>
          <p:cNvSpPr>
            <a:spLocks noChangeShapeType="1"/>
          </p:cNvSpPr>
          <p:nvPr/>
        </p:nvSpPr>
        <p:spPr bwMode="auto">
          <a:xfrm>
            <a:off x="3276600" y="41910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67" name="Line 23"/>
          <p:cNvSpPr>
            <a:spLocks noChangeShapeType="1"/>
          </p:cNvSpPr>
          <p:nvPr/>
        </p:nvSpPr>
        <p:spPr bwMode="auto">
          <a:xfrm>
            <a:off x="4191000" y="4419600"/>
            <a:ext cx="381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68" name="Line 24"/>
          <p:cNvSpPr>
            <a:spLocks noChangeShapeType="1"/>
          </p:cNvSpPr>
          <p:nvPr/>
        </p:nvSpPr>
        <p:spPr bwMode="auto">
          <a:xfrm>
            <a:off x="4572000" y="17526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69" name="Line 25"/>
          <p:cNvSpPr>
            <a:spLocks noChangeShapeType="1"/>
          </p:cNvSpPr>
          <p:nvPr/>
        </p:nvSpPr>
        <p:spPr bwMode="auto">
          <a:xfrm flipV="1">
            <a:off x="4724400" y="20574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70" name="Line 26"/>
          <p:cNvSpPr>
            <a:spLocks noChangeShapeType="1"/>
          </p:cNvSpPr>
          <p:nvPr/>
        </p:nvSpPr>
        <p:spPr bwMode="auto">
          <a:xfrm>
            <a:off x="5486400" y="20574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71" name="Line 27"/>
          <p:cNvSpPr>
            <a:spLocks noChangeShapeType="1"/>
          </p:cNvSpPr>
          <p:nvPr/>
        </p:nvSpPr>
        <p:spPr bwMode="auto">
          <a:xfrm flipV="1">
            <a:off x="3276600" y="1752600"/>
            <a:ext cx="10668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72" name="Line 28"/>
          <p:cNvSpPr>
            <a:spLocks noChangeShapeType="1"/>
          </p:cNvSpPr>
          <p:nvPr/>
        </p:nvSpPr>
        <p:spPr bwMode="auto">
          <a:xfrm>
            <a:off x="4648200" y="25908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73" name="Line 29"/>
          <p:cNvSpPr>
            <a:spLocks noChangeShapeType="1"/>
          </p:cNvSpPr>
          <p:nvPr/>
        </p:nvSpPr>
        <p:spPr bwMode="auto">
          <a:xfrm>
            <a:off x="4724400" y="5715000"/>
            <a:ext cx="1905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74" name="Line 30"/>
          <p:cNvSpPr>
            <a:spLocks noChangeShapeType="1"/>
          </p:cNvSpPr>
          <p:nvPr/>
        </p:nvSpPr>
        <p:spPr bwMode="auto">
          <a:xfrm>
            <a:off x="5562600" y="36576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75" name="Line 31"/>
          <p:cNvSpPr>
            <a:spLocks noChangeShapeType="1"/>
          </p:cNvSpPr>
          <p:nvPr/>
        </p:nvSpPr>
        <p:spPr bwMode="auto">
          <a:xfrm flipH="1">
            <a:off x="4648200" y="4419600"/>
            <a:ext cx="99060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76" name="Line 32"/>
          <p:cNvSpPr>
            <a:spLocks noChangeShapeType="1"/>
          </p:cNvSpPr>
          <p:nvPr/>
        </p:nvSpPr>
        <p:spPr bwMode="auto">
          <a:xfrm>
            <a:off x="6934200" y="20574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77" name="Line 33"/>
          <p:cNvSpPr>
            <a:spLocks noChangeShapeType="1"/>
          </p:cNvSpPr>
          <p:nvPr/>
        </p:nvSpPr>
        <p:spPr bwMode="auto">
          <a:xfrm>
            <a:off x="5791200" y="4343400"/>
            <a:ext cx="914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78" name="Line 34"/>
          <p:cNvSpPr>
            <a:spLocks noChangeShapeType="1"/>
          </p:cNvSpPr>
          <p:nvPr/>
        </p:nvSpPr>
        <p:spPr bwMode="auto">
          <a:xfrm flipH="1">
            <a:off x="6858000" y="3200400"/>
            <a:ext cx="8382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79" name="Line 35"/>
          <p:cNvSpPr>
            <a:spLocks noChangeShapeType="1"/>
          </p:cNvSpPr>
          <p:nvPr/>
        </p:nvSpPr>
        <p:spPr bwMode="auto">
          <a:xfrm flipH="1">
            <a:off x="3200400" y="2514600"/>
            <a:ext cx="1295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80" name="Line 36"/>
          <p:cNvSpPr>
            <a:spLocks noChangeShapeType="1"/>
          </p:cNvSpPr>
          <p:nvPr/>
        </p:nvSpPr>
        <p:spPr bwMode="auto">
          <a:xfrm>
            <a:off x="6781800" y="47244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81" name="AutoShape 37"/>
          <p:cNvSpPr>
            <a:spLocks noChangeArrowheads="1"/>
          </p:cNvSpPr>
          <p:nvPr/>
        </p:nvSpPr>
        <p:spPr bwMode="auto">
          <a:xfrm>
            <a:off x="762000" y="1676400"/>
            <a:ext cx="1524000" cy="914400"/>
          </a:xfrm>
          <a:prstGeom prst="wedgeRoundRectCallout">
            <a:avLst>
              <a:gd name="adj1" fmla="val 34690"/>
              <a:gd name="adj2" fmla="val 123093"/>
              <a:gd name="adj3" fmla="val 16667"/>
            </a:avLst>
          </a:prstGeom>
          <a:solidFill>
            <a:srgbClr val="FDE12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0">
                <a:latin typeface="Arial Narrow" charset="0"/>
              </a:rPr>
              <a:t>Source sending </a:t>
            </a:r>
          </a:p>
          <a:p>
            <a:pPr algn="ctr"/>
            <a:r>
              <a:rPr lang="en-US" sz="1600" b="0">
                <a:latin typeface="Arial Narrow" charset="0"/>
              </a:rPr>
              <a:t>m[0], m[1], m[2] …</a:t>
            </a:r>
            <a:endParaRPr lang="en-US" b="0">
              <a:latin typeface="Arial Narrow" charset="0"/>
            </a:endParaRPr>
          </a:p>
        </p:txBody>
      </p:sp>
      <p:sp>
        <p:nvSpPr>
          <p:cNvPr id="134182" name="AutoShape 38"/>
          <p:cNvSpPr>
            <a:spLocks noChangeArrowheads="1"/>
          </p:cNvSpPr>
          <p:nvPr/>
        </p:nvSpPr>
        <p:spPr bwMode="auto">
          <a:xfrm>
            <a:off x="7162800" y="1066800"/>
            <a:ext cx="1295400" cy="685800"/>
          </a:xfrm>
          <a:prstGeom prst="wedgeRoundRectCallout">
            <a:avLst>
              <a:gd name="adj1" fmla="val -74019"/>
              <a:gd name="adj2" fmla="val 80093"/>
              <a:gd name="adj3" fmla="val 16667"/>
            </a:avLst>
          </a:prstGeom>
          <a:solidFill>
            <a:srgbClr val="FDE12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0">
                <a:latin typeface="Arial Narrow" charset="0"/>
              </a:rPr>
              <a:t>Missed m[7] </a:t>
            </a:r>
          </a:p>
          <a:p>
            <a:pPr algn="ctr"/>
            <a:r>
              <a:rPr lang="en-US" sz="1600" b="0">
                <a:latin typeface="Arial Narrow" charset="0"/>
              </a:rPr>
              <a:t>and sent NACK</a:t>
            </a:r>
            <a:endParaRPr lang="en-US" b="0">
              <a:latin typeface="Arial Narrow" charset="0"/>
            </a:endParaRPr>
          </a:p>
        </p:txBody>
      </p:sp>
      <p:sp>
        <p:nvSpPr>
          <p:cNvPr id="134183" name="AutoShape 39"/>
          <p:cNvSpPr>
            <a:spLocks noChangeArrowheads="1"/>
          </p:cNvSpPr>
          <p:nvPr/>
        </p:nvSpPr>
        <p:spPr bwMode="auto">
          <a:xfrm>
            <a:off x="5943600" y="3048000"/>
            <a:ext cx="1295400" cy="685800"/>
          </a:xfrm>
          <a:prstGeom prst="wedgeRoundRectCallout">
            <a:avLst>
              <a:gd name="adj1" fmla="val -66301"/>
              <a:gd name="adj2" fmla="val 125463"/>
              <a:gd name="adj3" fmla="val 16667"/>
            </a:avLst>
          </a:prstGeom>
          <a:solidFill>
            <a:srgbClr val="FDE12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0">
                <a:latin typeface="Arial Narrow" charset="0"/>
              </a:rPr>
              <a:t>Missed m[7] </a:t>
            </a:r>
          </a:p>
          <a:p>
            <a:pPr algn="ctr"/>
            <a:r>
              <a:rPr lang="en-US" sz="1600" b="0">
                <a:latin typeface="Arial Narrow" charset="0"/>
              </a:rPr>
              <a:t>and sent NACK</a:t>
            </a:r>
            <a:endParaRPr lang="en-US" b="0">
              <a:latin typeface="Arial Narrow" charset="0"/>
            </a:endParaRPr>
          </a:p>
        </p:txBody>
      </p:sp>
      <p:sp>
        <p:nvSpPr>
          <p:cNvPr id="134184" name="Oval 40"/>
          <p:cNvSpPr>
            <a:spLocks noChangeArrowheads="1"/>
          </p:cNvSpPr>
          <p:nvPr/>
        </p:nvSpPr>
        <p:spPr bwMode="auto">
          <a:xfrm>
            <a:off x="5334000" y="1981200"/>
            <a:ext cx="76200" cy="76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85" name="AutoShape 41"/>
          <p:cNvSpPr>
            <a:spLocks noChangeArrowheads="1"/>
          </p:cNvSpPr>
          <p:nvPr/>
        </p:nvSpPr>
        <p:spPr bwMode="auto">
          <a:xfrm>
            <a:off x="3810000" y="3352800"/>
            <a:ext cx="1295400" cy="685800"/>
          </a:xfrm>
          <a:prstGeom prst="wedgeRoundRectCallout">
            <a:avLst>
              <a:gd name="adj1" fmla="val 78676"/>
              <a:gd name="adj2" fmla="val -21991"/>
              <a:gd name="adj3" fmla="val 16667"/>
            </a:avLst>
          </a:prstGeom>
          <a:solidFill>
            <a:srgbClr val="FDE12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0">
                <a:latin typeface="Arial Narrow" charset="0"/>
              </a:rPr>
              <a:t>Missed m[7] </a:t>
            </a:r>
          </a:p>
          <a:p>
            <a:pPr algn="ctr"/>
            <a:r>
              <a:rPr lang="en-US" sz="1600" b="0">
                <a:latin typeface="Arial Narrow" charset="0"/>
              </a:rPr>
              <a:t>and sent NACK</a:t>
            </a:r>
            <a:endParaRPr lang="en-US" b="0">
              <a:latin typeface="Arial Narrow" charset="0"/>
            </a:endParaRPr>
          </a:p>
        </p:txBody>
      </p:sp>
      <p:sp>
        <p:nvSpPr>
          <p:cNvPr id="134186" name="Oval 42"/>
          <p:cNvSpPr>
            <a:spLocks noChangeArrowheads="1"/>
          </p:cNvSpPr>
          <p:nvPr/>
        </p:nvSpPr>
        <p:spPr bwMode="auto">
          <a:xfrm>
            <a:off x="4572000" y="2438400"/>
            <a:ext cx="76200" cy="762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87" name="AutoShape 43"/>
          <p:cNvSpPr>
            <a:spLocks noChangeArrowheads="1"/>
          </p:cNvSpPr>
          <p:nvPr/>
        </p:nvSpPr>
        <p:spPr bwMode="auto">
          <a:xfrm>
            <a:off x="5562600" y="2209800"/>
            <a:ext cx="990600" cy="609600"/>
          </a:xfrm>
          <a:prstGeom prst="wedgeRoundRectCallout">
            <a:avLst>
              <a:gd name="adj1" fmla="val -63782"/>
              <a:gd name="adj2" fmla="val -7291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0">
                <a:latin typeface="Arial Narrow" charset="0"/>
              </a:rPr>
              <a:t>m[7] cached </a:t>
            </a:r>
          </a:p>
          <a:p>
            <a:pPr algn="ctr"/>
            <a:r>
              <a:rPr lang="en-US" sz="1600" b="0">
                <a:latin typeface="Arial Narrow" charset="0"/>
              </a:rPr>
              <a:t>here</a:t>
            </a:r>
            <a:endParaRPr lang="en-US" b="0">
              <a:latin typeface="Arial Narrow" charset="0"/>
            </a:endParaRPr>
          </a:p>
        </p:txBody>
      </p:sp>
      <p:sp>
        <p:nvSpPr>
          <p:cNvPr id="134188" name="AutoShape 44"/>
          <p:cNvSpPr>
            <a:spLocks noChangeArrowheads="1"/>
          </p:cNvSpPr>
          <p:nvPr/>
        </p:nvSpPr>
        <p:spPr bwMode="auto">
          <a:xfrm>
            <a:off x="2819400" y="1295400"/>
            <a:ext cx="990600" cy="609600"/>
          </a:xfrm>
          <a:prstGeom prst="wedgeRoundRectCallout">
            <a:avLst>
              <a:gd name="adj1" fmla="val 119870"/>
              <a:gd name="adj2" fmla="val 127083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600" b="0">
                <a:latin typeface="Arial Narrow" charset="0"/>
              </a:rPr>
              <a:t>m[7] cached </a:t>
            </a:r>
          </a:p>
          <a:p>
            <a:pPr algn="ctr"/>
            <a:r>
              <a:rPr lang="en-US" sz="1600" b="0">
                <a:latin typeface="Arial Narrow" charset="0"/>
              </a:rPr>
              <a:t>here</a:t>
            </a:r>
            <a:endParaRPr lang="en-US" b="0">
              <a:latin typeface="Arial Narrow" charset="0"/>
            </a:endParaRPr>
          </a:p>
        </p:txBody>
      </p:sp>
      <p:sp>
        <p:nvSpPr>
          <p:cNvPr id="134189" name="Line 45"/>
          <p:cNvSpPr>
            <a:spLocks noChangeShapeType="1"/>
          </p:cNvSpPr>
          <p:nvPr/>
        </p:nvSpPr>
        <p:spPr bwMode="auto">
          <a:xfrm>
            <a:off x="5791200" y="1905000"/>
            <a:ext cx="68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90" name="Line 46"/>
          <p:cNvSpPr>
            <a:spLocks noChangeShapeType="1"/>
          </p:cNvSpPr>
          <p:nvPr/>
        </p:nvSpPr>
        <p:spPr bwMode="auto">
          <a:xfrm>
            <a:off x="4953000" y="2667000"/>
            <a:ext cx="457200" cy="4572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4191" name="Text Box 47"/>
          <p:cNvSpPr txBox="1">
            <a:spLocks noChangeArrowheads="1"/>
          </p:cNvSpPr>
          <p:nvPr/>
        </p:nvSpPr>
        <p:spPr bwMode="auto">
          <a:xfrm>
            <a:off x="5867400" y="1600200"/>
            <a:ext cx="508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Arial Narrow" charset="0"/>
              </a:rPr>
              <a:t>m[7]</a:t>
            </a:r>
            <a:endParaRPr lang="en-US" b="0">
              <a:latin typeface="Arial Narrow" charset="0"/>
            </a:endParaRPr>
          </a:p>
        </p:txBody>
      </p:sp>
      <p:sp>
        <p:nvSpPr>
          <p:cNvPr id="134192" name="Text Box 48"/>
          <p:cNvSpPr txBox="1">
            <a:spLocks noChangeArrowheads="1"/>
          </p:cNvSpPr>
          <p:nvPr/>
        </p:nvSpPr>
        <p:spPr bwMode="auto">
          <a:xfrm>
            <a:off x="4495800" y="2895600"/>
            <a:ext cx="508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 b="0">
                <a:latin typeface="Arial Narrow" charset="0"/>
              </a:rPr>
              <a:t>m[7]</a:t>
            </a:r>
            <a:endParaRPr lang="en-US" b="0">
              <a:latin typeface="Arial Narrow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Dealing with open groups</a:t>
            </a:r>
            <a:endParaRPr lang="en-US"/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772400" cy="4114800"/>
          </a:xfrm>
        </p:spPr>
        <p:txBody>
          <a:bodyPr/>
          <a:lstStyle/>
          <a:p>
            <a:pPr marL="533400" indent="-533400">
              <a:lnSpc>
                <a:spcPct val="90000"/>
              </a:lnSpc>
              <a:buFont typeface="Wingdings" charset="2"/>
              <a:buNone/>
            </a:pPr>
            <a:r>
              <a:rPr lang="en-US" sz="2400">
                <a:latin typeface="Arial Narrow" charset="0"/>
              </a:rPr>
              <a:t>The </a:t>
            </a:r>
            <a:r>
              <a:rPr lang="en-US" sz="2400" b="1" i="1">
                <a:solidFill>
                  <a:srgbClr val="C70F05"/>
                </a:solidFill>
                <a:latin typeface="Arial Narrow" charset="0"/>
              </a:rPr>
              <a:t>view</a:t>
            </a:r>
            <a:r>
              <a:rPr lang="en-US" sz="2400">
                <a:latin typeface="Arial Narrow" charset="0"/>
              </a:rPr>
              <a:t> of a process is its current knowledge of the membership.</a:t>
            </a:r>
          </a:p>
          <a:p>
            <a:pPr marL="533400" indent="-533400">
              <a:lnSpc>
                <a:spcPct val="90000"/>
              </a:lnSpc>
              <a:buFont typeface="Wingdings" charset="2"/>
              <a:buNone/>
            </a:pPr>
            <a:r>
              <a:rPr lang="en-US" sz="2400">
                <a:latin typeface="Arial Narrow" charset="0"/>
              </a:rPr>
              <a:t>It is important that all processes have identical views.</a:t>
            </a:r>
          </a:p>
          <a:p>
            <a:pPr marL="533400" indent="-533400">
              <a:lnSpc>
                <a:spcPct val="90000"/>
              </a:lnSpc>
              <a:buFont typeface="Wingdings" charset="2"/>
              <a:buNone/>
            </a:pPr>
            <a:r>
              <a:rPr lang="en-US" sz="2400">
                <a:latin typeface="Arial Narrow" charset="0"/>
              </a:rPr>
              <a:t>Inconsistent views can lead to problems. Example:</a:t>
            </a:r>
            <a:endParaRPr lang="en-US" sz="2000">
              <a:latin typeface="Arial Narrow" charset="0"/>
            </a:endParaRPr>
          </a:p>
          <a:p>
            <a:pPr marL="533400" indent="-533400">
              <a:lnSpc>
                <a:spcPct val="90000"/>
              </a:lnSpc>
              <a:buFont typeface="Wingdings" charset="2"/>
              <a:buNone/>
            </a:pPr>
            <a:endParaRPr lang="en-US" sz="2000">
              <a:solidFill>
                <a:srgbClr val="C70F05"/>
              </a:solidFill>
              <a:latin typeface="Arial" charset="0"/>
            </a:endParaRPr>
          </a:p>
          <a:p>
            <a:pPr marL="533400" indent="-533400">
              <a:lnSpc>
                <a:spcPct val="90000"/>
              </a:lnSpc>
              <a:buFont typeface="Wingdings" charset="2"/>
              <a:buNone/>
            </a:pPr>
            <a:r>
              <a:rPr lang="en-US" sz="2000" i="1">
                <a:solidFill>
                  <a:schemeClr val="accent2"/>
                </a:solidFill>
                <a:latin typeface="Arial" charset="0"/>
              </a:rPr>
              <a:t>Four members (0,1,2,3) will send out 144 emails. </a:t>
            </a:r>
          </a:p>
          <a:p>
            <a:pPr marL="533400" indent="-533400">
              <a:lnSpc>
                <a:spcPct val="90000"/>
              </a:lnSpc>
              <a:buFont typeface="Wingdings" charset="2"/>
              <a:buNone/>
            </a:pPr>
            <a:r>
              <a:rPr lang="en-US" sz="2000">
                <a:solidFill>
                  <a:schemeClr val="accent2"/>
                </a:solidFill>
                <a:latin typeface="Arial" charset="0"/>
              </a:rPr>
              <a:t>Assume that 3 left the group but only 2 knows about it. So</a:t>
            </a:r>
            <a:r>
              <a:rPr lang="en-US" sz="2000">
                <a:solidFill>
                  <a:srgbClr val="C70F05"/>
                </a:solidFill>
                <a:latin typeface="Arial" charset="0"/>
              </a:rPr>
              <a:t>,</a:t>
            </a:r>
          </a:p>
          <a:p>
            <a:pPr marL="533400" indent="-533400">
              <a:lnSpc>
                <a:spcPct val="90000"/>
              </a:lnSpc>
              <a:buFont typeface="Wingdings" charset="2"/>
              <a:buNone/>
            </a:pPr>
            <a:r>
              <a:rPr lang="en-US" sz="2000">
                <a:solidFill>
                  <a:srgbClr val="C70F05"/>
                </a:solidFill>
                <a:latin typeface="Arial" charset="0"/>
              </a:rPr>
              <a:t>0 will send 144/4 = 36 emails (first quarter 1-36)</a:t>
            </a:r>
          </a:p>
          <a:p>
            <a:pPr marL="533400" indent="-533400">
              <a:lnSpc>
                <a:spcPct val="90000"/>
              </a:lnSpc>
              <a:buFont typeface="Wingdings" charset="2"/>
              <a:buNone/>
            </a:pPr>
            <a:r>
              <a:rPr lang="en-US" sz="2000">
                <a:solidFill>
                  <a:srgbClr val="C70F05"/>
                </a:solidFill>
                <a:latin typeface="Arial" charset="0"/>
              </a:rPr>
              <a:t>1 will send 144/4 = 48 emails (second quarter 37-71)</a:t>
            </a:r>
          </a:p>
          <a:p>
            <a:pPr marL="533400" indent="-533400">
              <a:lnSpc>
                <a:spcPct val="90000"/>
              </a:lnSpc>
              <a:buFont typeface="Wingdings" charset="2"/>
              <a:buNone/>
            </a:pPr>
            <a:r>
              <a:rPr lang="en-US" sz="2000">
                <a:solidFill>
                  <a:srgbClr val="C70F05"/>
                </a:solidFill>
                <a:latin typeface="Arial" charset="0"/>
              </a:rPr>
              <a:t>2 will send 144/3 = 48 emails (last one-third 97-144)</a:t>
            </a:r>
          </a:p>
          <a:p>
            <a:pPr marL="533400" indent="-533400">
              <a:lnSpc>
                <a:spcPct val="90000"/>
              </a:lnSpc>
              <a:buFont typeface="Wingdings" charset="2"/>
              <a:buNone/>
            </a:pPr>
            <a:r>
              <a:rPr lang="en-US" sz="2000">
                <a:solidFill>
                  <a:srgbClr val="C70F05"/>
                </a:solidFill>
                <a:latin typeface="Arial" charset="0"/>
              </a:rPr>
              <a:t>3 has left. 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The mails 72-96 will not be delivered!</a:t>
            </a:r>
          </a:p>
          <a:p>
            <a:pPr marL="533400" indent="-533400">
              <a:lnSpc>
                <a:spcPct val="90000"/>
              </a:lnSpc>
              <a:buFont typeface="Wingdings" charset="2"/>
              <a:buNone/>
            </a:pPr>
            <a:endParaRPr lang="en-US" sz="2000">
              <a:latin typeface="Arial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Dealing with open groups</a:t>
            </a:r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143000"/>
            <a:ext cx="7391400" cy="5029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000" b="1" i="1">
                <a:solidFill>
                  <a:schemeClr val="accent2"/>
                </a:solidFill>
                <a:latin typeface="Arial Narrow" charset="0"/>
              </a:rPr>
              <a:t>Views can change unpredictably, and no member may have exact 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000" b="1" i="1">
                <a:solidFill>
                  <a:schemeClr val="accent2"/>
                </a:solidFill>
                <a:latin typeface="Arial Narrow" charset="0"/>
              </a:rPr>
              <a:t>information about who joined and who leaved at any given time.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000" b="1" i="1">
                <a:solidFill>
                  <a:schemeClr val="accent2"/>
                </a:solidFill>
                <a:latin typeface="Arial Narrow" charset="0"/>
              </a:rPr>
              <a:t>In a managed group, </a:t>
            </a:r>
            <a:r>
              <a:rPr lang="en-US" sz="2000" b="1" i="1">
                <a:solidFill>
                  <a:srgbClr val="C70F05"/>
                </a:solidFill>
                <a:latin typeface="Arial Narrow" charset="0"/>
              </a:rPr>
              <a:t>views and their changes should propagate 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000" b="1" i="1">
                <a:solidFill>
                  <a:srgbClr val="C70F05"/>
                </a:solidFill>
                <a:latin typeface="Arial Narrow" charset="0"/>
              </a:rPr>
              <a:t>in the same order to all members</a:t>
            </a:r>
            <a:r>
              <a:rPr lang="en-US" sz="2000" b="1" i="1">
                <a:solidFill>
                  <a:schemeClr val="accent2"/>
                </a:solidFill>
                <a:latin typeface="Arial Narrow" charset="0"/>
              </a:rPr>
              <a:t>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endParaRPr lang="en-US" sz="2000">
              <a:latin typeface="Arial Narrow" charset="0"/>
            </a:endParaRP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000" b="1" i="1">
                <a:solidFill>
                  <a:srgbClr val="C70F05"/>
                </a:solidFill>
                <a:latin typeface="Arial Narrow" charset="0"/>
              </a:rPr>
              <a:t>Example. </a:t>
            </a:r>
            <a:r>
              <a:rPr lang="en-US" sz="2000">
                <a:latin typeface="Arial Narrow" charset="0"/>
              </a:rPr>
              <a:t>Current view (of all processes) v</a:t>
            </a:r>
            <a:r>
              <a:rPr lang="en-US" sz="2000" baseline="-25000">
                <a:latin typeface="Arial Narrow" charset="0"/>
              </a:rPr>
              <a:t>0</a:t>
            </a:r>
            <a:r>
              <a:rPr lang="en-US" sz="2000">
                <a:latin typeface="Arial Narrow" charset="0"/>
              </a:rPr>
              <a:t>(g) = {0, 1, 2, 3}. 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000">
                <a:latin typeface="Arial Narrow" charset="0"/>
              </a:rPr>
              <a:t>Let 1, 2 leave and 4 join the group 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concurrently</a:t>
            </a:r>
            <a:r>
              <a:rPr lang="en-US" sz="2000">
                <a:latin typeface="Arial Narrow" charset="0"/>
              </a:rPr>
              <a:t>. This view change can be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000">
                <a:latin typeface="Arial Narrow" charset="0"/>
              </a:rPr>
              <a:t>serialized in many ways: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endParaRPr lang="en-US" sz="2000">
              <a:latin typeface="Arial Narrow" charset="0"/>
            </a:endParaRPr>
          </a:p>
          <a:p>
            <a:pPr>
              <a:lnSpc>
                <a:spcPct val="90000"/>
              </a:lnSpc>
            </a:pPr>
            <a:r>
              <a:rPr lang="en-US" sz="2000">
                <a:latin typeface="Arial Narrow" charset="0"/>
              </a:rPr>
              <a:t>{0,1,2,3}, {0,1,3} {0,3,4}, 		OR </a:t>
            </a:r>
          </a:p>
          <a:p>
            <a:pPr algn="just">
              <a:lnSpc>
                <a:spcPct val="90000"/>
              </a:lnSpc>
            </a:pPr>
            <a:r>
              <a:rPr lang="en-US" sz="2000">
                <a:latin typeface="Arial Narrow" charset="0"/>
              </a:rPr>
              <a:t>{0,1,2,3}, {0,2,3}, {0,3}, {0,3,4}, 	OR</a:t>
            </a:r>
          </a:p>
          <a:p>
            <a:pPr algn="just">
              <a:lnSpc>
                <a:spcPct val="90000"/>
              </a:lnSpc>
            </a:pPr>
            <a:r>
              <a:rPr lang="en-US" sz="2000">
                <a:latin typeface="Arial Narrow" charset="0"/>
              </a:rPr>
              <a:t>{0,1,2,3}, {0,3}, {0,3,4}</a:t>
            </a:r>
          </a:p>
          <a:p>
            <a:pPr>
              <a:lnSpc>
                <a:spcPct val="90000"/>
              </a:lnSpc>
            </a:pPr>
            <a:endParaRPr lang="en-US" sz="2000">
              <a:latin typeface="Arial Narrow" charset="0"/>
            </a:endParaRP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000">
                <a:latin typeface="Arial Narrow" charset="0"/>
              </a:rPr>
              <a:t>To make sure that every member observe these changes in the same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000">
                <a:latin typeface="Arial Narrow" charset="0"/>
              </a:rPr>
              <a:t>order, changes in the view should be sent via total order multicast.</a:t>
            </a:r>
          </a:p>
          <a:p>
            <a:pPr>
              <a:lnSpc>
                <a:spcPct val="90000"/>
              </a:lnSpc>
            </a:pPr>
            <a:endParaRPr lang="en-US" sz="2000">
              <a:latin typeface="Arial Narrow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View propagation</a:t>
            </a:r>
            <a:endParaRPr lang="en-US"/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295400"/>
            <a:ext cx="7772400" cy="48006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000" b="1">
                <a:latin typeface="Arial Narrow" charset="0"/>
              </a:rPr>
              <a:t>{Process 0}:  	</a:t>
            </a:r>
          </a:p>
          <a:p>
            <a:pPr lvl="2">
              <a:lnSpc>
                <a:spcPct val="90000"/>
              </a:lnSpc>
            </a:pPr>
            <a:r>
              <a:rPr lang="en-US" sz="2000" b="1">
                <a:solidFill>
                  <a:srgbClr val="C70F05"/>
                </a:solidFill>
                <a:latin typeface="Arial Narrow" charset="0"/>
              </a:rPr>
              <a:t>v</a:t>
            </a:r>
            <a:r>
              <a:rPr lang="en-US" sz="2000" b="1" baseline="-25000">
                <a:solidFill>
                  <a:srgbClr val="C70F05"/>
                </a:solidFill>
                <a:latin typeface="Arial Narrow" charset="0"/>
              </a:rPr>
              <a:t>0</a:t>
            </a:r>
            <a:r>
              <a:rPr lang="en-US" sz="2000" b="1">
                <a:solidFill>
                  <a:srgbClr val="C70F05"/>
                </a:solidFill>
                <a:latin typeface="Arial Narrow" charset="0"/>
              </a:rPr>
              <a:t>(g);</a:t>
            </a:r>
            <a:r>
              <a:rPr lang="en-US" sz="2000" b="1">
                <a:latin typeface="Arial Narrow" charset="0"/>
              </a:rPr>
              <a:t> 				 v</a:t>
            </a:r>
            <a:r>
              <a:rPr lang="en-US" sz="2000" b="1" baseline="-25000">
                <a:latin typeface="Arial Narrow" charset="0"/>
              </a:rPr>
              <a:t>0</a:t>
            </a:r>
            <a:r>
              <a:rPr lang="en-US" sz="2000" b="1">
                <a:latin typeface="Arial Narrow" charset="0"/>
              </a:rPr>
              <a:t>(g) = {0.1,2,3}, </a:t>
            </a:r>
          </a:p>
          <a:p>
            <a:pPr lvl="2">
              <a:lnSpc>
                <a:spcPct val="90000"/>
              </a:lnSpc>
            </a:pPr>
            <a:r>
              <a:rPr lang="en-US" sz="2000" b="1">
                <a:latin typeface="Arial Narrow" charset="0"/>
              </a:rPr>
              <a:t>send m1, ... ;			</a:t>
            </a:r>
          </a:p>
          <a:p>
            <a:pPr lvl="2">
              <a:lnSpc>
                <a:spcPct val="90000"/>
              </a:lnSpc>
            </a:pPr>
            <a:r>
              <a:rPr lang="en-US" sz="2000" b="1">
                <a:solidFill>
                  <a:srgbClr val="C70F05"/>
                </a:solidFill>
                <a:latin typeface="Arial Narrow" charset="0"/>
              </a:rPr>
              <a:t>v</a:t>
            </a:r>
            <a:r>
              <a:rPr lang="en-US" sz="2000" b="1" baseline="-25000">
                <a:solidFill>
                  <a:srgbClr val="C70F05"/>
                </a:solidFill>
                <a:latin typeface="Arial Narrow" charset="0"/>
              </a:rPr>
              <a:t>1</a:t>
            </a:r>
            <a:r>
              <a:rPr lang="en-US" sz="2000" b="1">
                <a:solidFill>
                  <a:srgbClr val="C70F05"/>
                </a:solidFill>
                <a:latin typeface="Arial Narrow" charset="0"/>
              </a:rPr>
              <a:t>(g);</a:t>
            </a:r>
            <a:r>
              <a:rPr lang="en-US" sz="2000" b="1">
                <a:latin typeface="Arial Narrow" charset="0"/>
              </a:rPr>
              <a:t>  </a:t>
            </a:r>
          </a:p>
          <a:p>
            <a:pPr lvl="2">
              <a:lnSpc>
                <a:spcPct val="90000"/>
              </a:lnSpc>
            </a:pPr>
            <a:r>
              <a:rPr lang="en-US" sz="2000" b="1">
                <a:latin typeface="Arial Narrow" charset="0"/>
              </a:rPr>
              <a:t> send m2, send m3;		 v</a:t>
            </a:r>
            <a:r>
              <a:rPr lang="en-US" sz="2000" b="1" baseline="-25000">
                <a:latin typeface="Arial Narrow" charset="0"/>
              </a:rPr>
              <a:t>1</a:t>
            </a:r>
            <a:r>
              <a:rPr lang="en-US" sz="2000" b="1">
                <a:latin typeface="Arial Narrow" charset="0"/>
              </a:rPr>
              <a:t>(g) = {0,1,3}, </a:t>
            </a:r>
          </a:p>
          <a:p>
            <a:pPr lvl="2">
              <a:lnSpc>
                <a:spcPct val="90000"/>
              </a:lnSpc>
            </a:pPr>
            <a:r>
              <a:rPr lang="en-US" sz="2000" b="1">
                <a:solidFill>
                  <a:srgbClr val="C70F05"/>
                </a:solidFill>
                <a:latin typeface="Arial Narrow" charset="0"/>
              </a:rPr>
              <a:t>v</a:t>
            </a:r>
            <a:r>
              <a:rPr lang="en-US" sz="2000" b="1" baseline="-25000">
                <a:solidFill>
                  <a:srgbClr val="C70F05"/>
                </a:solidFill>
                <a:latin typeface="Arial Narrow" charset="0"/>
              </a:rPr>
              <a:t>2</a:t>
            </a:r>
            <a:r>
              <a:rPr lang="en-US" sz="2000" b="1">
                <a:solidFill>
                  <a:srgbClr val="C70F05"/>
                </a:solidFill>
                <a:latin typeface="Arial Narrow" charset="0"/>
              </a:rPr>
              <a:t>(g)</a:t>
            </a:r>
            <a:r>
              <a:rPr lang="en-US" sz="2000" b="1">
                <a:latin typeface="Arial Narrow" charset="0"/>
              </a:rPr>
              <a:t> ; </a:t>
            </a:r>
          </a:p>
          <a:p>
            <a:pPr lvl="4">
              <a:lnSpc>
                <a:spcPct val="90000"/>
              </a:lnSpc>
            </a:pPr>
            <a:endParaRPr lang="en-US" sz="1400" b="1">
              <a:latin typeface="Arial Narrow" charset="0"/>
            </a:endParaRP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000" b="1">
                <a:latin typeface="Arial Narrow" charset="0"/>
              </a:rPr>
              <a:t>{Process 1}: 	 			 v</a:t>
            </a:r>
            <a:r>
              <a:rPr lang="en-US" sz="2000" b="1" baseline="-25000">
                <a:latin typeface="Arial Narrow" charset="0"/>
              </a:rPr>
              <a:t>2</a:t>
            </a:r>
            <a:r>
              <a:rPr lang="en-US" sz="2000" b="1">
                <a:latin typeface="Arial Narrow" charset="0"/>
              </a:rPr>
              <a:t>(g) = {0,3,4}</a:t>
            </a:r>
          </a:p>
          <a:p>
            <a:pPr lvl="2">
              <a:lnSpc>
                <a:spcPct val="90000"/>
              </a:lnSpc>
            </a:pPr>
            <a:r>
              <a:rPr lang="en-US" sz="2000" b="1">
                <a:solidFill>
                  <a:srgbClr val="C70F05"/>
                </a:solidFill>
                <a:latin typeface="Arial Narrow" charset="0"/>
              </a:rPr>
              <a:t>v</a:t>
            </a:r>
            <a:r>
              <a:rPr lang="en-US" sz="2000" b="1" baseline="-25000">
                <a:solidFill>
                  <a:srgbClr val="C70F05"/>
                </a:solidFill>
                <a:latin typeface="Arial Narrow" charset="0"/>
              </a:rPr>
              <a:t>0</a:t>
            </a:r>
            <a:r>
              <a:rPr lang="en-US" sz="2000" b="1">
                <a:solidFill>
                  <a:srgbClr val="C70F05"/>
                </a:solidFill>
                <a:latin typeface="Arial Narrow" charset="0"/>
              </a:rPr>
              <a:t>(g);</a:t>
            </a:r>
            <a:r>
              <a:rPr lang="en-US" sz="2000" b="1">
                <a:latin typeface="Arial Narrow" charset="0"/>
              </a:rPr>
              <a:t>  </a:t>
            </a:r>
          </a:p>
          <a:p>
            <a:pPr lvl="2">
              <a:lnSpc>
                <a:spcPct val="90000"/>
              </a:lnSpc>
            </a:pPr>
            <a:r>
              <a:rPr lang="en-US" sz="2000" b="1">
                <a:latin typeface="Arial Narrow" charset="0"/>
              </a:rPr>
              <a:t>send m4,  send m5;  </a:t>
            </a:r>
          </a:p>
          <a:p>
            <a:pPr lvl="2">
              <a:lnSpc>
                <a:spcPct val="90000"/>
              </a:lnSpc>
            </a:pPr>
            <a:r>
              <a:rPr lang="en-US" sz="2000" b="1">
                <a:solidFill>
                  <a:srgbClr val="C70F05"/>
                </a:solidFill>
                <a:latin typeface="Arial Narrow" charset="0"/>
              </a:rPr>
              <a:t>v</a:t>
            </a:r>
            <a:r>
              <a:rPr lang="en-US" sz="2000" b="1" baseline="-25000">
                <a:solidFill>
                  <a:srgbClr val="C70F05"/>
                </a:solidFill>
                <a:latin typeface="Arial Narrow" charset="0"/>
              </a:rPr>
              <a:t>1</a:t>
            </a:r>
            <a:r>
              <a:rPr lang="en-US" sz="2000" b="1">
                <a:solidFill>
                  <a:srgbClr val="C70F05"/>
                </a:solidFill>
                <a:latin typeface="Arial Narrow" charset="0"/>
              </a:rPr>
              <a:t>(g);</a:t>
            </a:r>
            <a:r>
              <a:rPr lang="en-US" sz="2000" b="1">
                <a:latin typeface="Arial Narrow" charset="0"/>
              </a:rPr>
              <a:t>	</a:t>
            </a:r>
          </a:p>
          <a:p>
            <a:pPr lvl="2">
              <a:lnSpc>
                <a:spcPct val="90000"/>
              </a:lnSpc>
            </a:pPr>
            <a:r>
              <a:rPr lang="en-US" sz="2000" b="1">
                <a:latin typeface="Arial Narrow" charset="0"/>
              </a:rPr>
              <a:t>send m6; </a:t>
            </a:r>
          </a:p>
          <a:p>
            <a:pPr lvl="2">
              <a:lnSpc>
                <a:spcPct val="90000"/>
              </a:lnSpc>
            </a:pPr>
            <a:r>
              <a:rPr lang="en-US" sz="2000" b="1">
                <a:solidFill>
                  <a:srgbClr val="C70F05"/>
                </a:solidFill>
                <a:latin typeface="Arial Narrow" charset="0"/>
              </a:rPr>
              <a:t>v</a:t>
            </a:r>
            <a:r>
              <a:rPr lang="en-US" sz="2000" b="1" baseline="-25000">
                <a:solidFill>
                  <a:srgbClr val="C70F05"/>
                </a:solidFill>
                <a:latin typeface="Arial Narrow" charset="0"/>
              </a:rPr>
              <a:t>2</a:t>
            </a:r>
            <a:r>
              <a:rPr lang="en-US" sz="2000" b="1">
                <a:solidFill>
                  <a:srgbClr val="C70F05"/>
                </a:solidFill>
                <a:latin typeface="Arial Narrow" charset="0"/>
              </a:rPr>
              <a:t>(g)</a:t>
            </a:r>
            <a:r>
              <a:rPr lang="en-US" sz="2000" b="1">
                <a:latin typeface="Arial Narrow" charset="0"/>
              </a:rPr>
              <a:t> ...;</a:t>
            </a:r>
          </a:p>
          <a:p>
            <a:pPr algn="just">
              <a:lnSpc>
                <a:spcPct val="90000"/>
              </a:lnSpc>
            </a:pPr>
            <a:endParaRPr lang="en-US" sz="2000"/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View delivery guidelines</a:t>
            </a:r>
            <a:endParaRPr lang="en-U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algn="just">
              <a:buFont typeface="Wingdings" charset="2"/>
              <a:buNone/>
            </a:pPr>
            <a:r>
              <a:rPr lang="en-US" sz="2800">
                <a:latin typeface="Arial Narrow" charset="0"/>
              </a:rPr>
              <a:t>	</a:t>
            </a:r>
            <a:r>
              <a:rPr lang="en-US" sz="2400">
                <a:latin typeface="Arial" charset="0"/>
              </a:rPr>
              <a:t>If a process </a:t>
            </a:r>
            <a:r>
              <a:rPr lang="en-US" sz="2400" b="1" i="1">
                <a:solidFill>
                  <a:schemeClr val="accent2"/>
                </a:solidFill>
                <a:latin typeface="Arial" charset="0"/>
              </a:rPr>
              <a:t>j</a:t>
            </a:r>
            <a:r>
              <a:rPr lang="en-US" sz="2400" i="1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sz="2400">
                <a:solidFill>
                  <a:schemeClr val="accent2"/>
                </a:solidFill>
                <a:latin typeface="Arial" charset="0"/>
              </a:rPr>
              <a:t>joins</a:t>
            </a:r>
            <a:r>
              <a:rPr lang="en-US" sz="2400">
                <a:latin typeface="Arial" charset="0"/>
              </a:rPr>
              <a:t> and continues its membership in a group </a:t>
            </a:r>
            <a:r>
              <a:rPr lang="en-US" sz="2400" b="1">
                <a:latin typeface="Arial" charset="0"/>
              </a:rPr>
              <a:t>g</a:t>
            </a:r>
            <a:r>
              <a:rPr lang="en-US" sz="2400">
                <a:latin typeface="Arial" charset="0"/>
              </a:rPr>
              <a:t> that already contains a process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i</a:t>
            </a:r>
            <a:r>
              <a:rPr lang="en-US" sz="2400">
                <a:latin typeface="Arial" charset="0"/>
              </a:rPr>
              <a:t>, then </a:t>
            </a:r>
            <a:r>
              <a:rPr lang="en-US" sz="2400" i="1">
                <a:solidFill>
                  <a:schemeClr val="accent2"/>
                </a:solidFill>
                <a:latin typeface="Arial" charset="0"/>
              </a:rPr>
              <a:t>eventually </a:t>
            </a:r>
            <a:r>
              <a:rPr lang="en-US" sz="2400" b="1" i="1">
                <a:solidFill>
                  <a:schemeClr val="accent2"/>
                </a:solidFill>
                <a:latin typeface="Arial" charset="0"/>
              </a:rPr>
              <a:t>j</a:t>
            </a:r>
            <a:r>
              <a:rPr lang="en-US" sz="2400" i="1">
                <a:solidFill>
                  <a:schemeClr val="accent2"/>
                </a:solidFill>
                <a:latin typeface="Arial" charset="0"/>
              </a:rPr>
              <a:t> appears in all views</a:t>
            </a:r>
            <a:r>
              <a:rPr lang="en-US" sz="2400">
                <a:latin typeface="Arial" charset="0"/>
              </a:rPr>
              <a:t> delivered by process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i</a:t>
            </a:r>
            <a:r>
              <a:rPr lang="en-US" sz="2400" b="1">
                <a:latin typeface="Arial" charset="0"/>
              </a:rPr>
              <a:t>. </a:t>
            </a:r>
          </a:p>
          <a:p>
            <a:pPr algn="just"/>
            <a:endParaRPr lang="en-US" sz="2400" b="1">
              <a:latin typeface="Arial" charset="0"/>
            </a:endParaRPr>
          </a:p>
          <a:p>
            <a:pPr algn="just">
              <a:buFont typeface="Wingdings" charset="2"/>
              <a:buNone/>
            </a:pPr>
            <a:r>
              <a:rPr lang="en-US" sz="2400">
                <a:latin typeface="Arial" charset="0"/>
              </a:rPr>
              <a:t>	If a process</a:t>
            </a:r>
            <a:r>
              <a:rPr lang="en-US" sz="2400" b="1">
                <a:latin typeface="Arial" charset="0"/>
              </a:rPr>
              <a:t> </a:t>
            </a:r>
            <a:r>
              <a:rPr lang="en-US" sz="2400" b="1" i="1">
                <a:solidFill>
                  <a:schemeClr val="accent2"/>
                </a:solidFill>
                <a:latin typeface="Arial" charset="0"/>
              </a:rPr>
              <a:t>j </a:t>
            </a:r>
            <a:r>
              <a:rPr lang="en-US" sz="2400" i="1">
                <a:solidFill>
                  <a:schemeClr val="accent2"/>
                </a:solidFill>
                <a:latin typeface="Arial" charset="0"/>
              </a:rPr>
              <a:t>permanently leaves</a:t>
            </a:r>
            <a:r>
              <a:rPr lang="en-US" sz="2400">
                <a:latin typeface="Arial" charset="0"/>
              </a:rPr>
              <a:t> a group </a:t>
            </a:r>
            <a:r>
              <a:rPr lang="en-US" sz="2400" b="1">
                <a:latin typeface="Arial" charset="0"/>
              </a:rPr>
              <a:t>g</a:t>
            </a:r>
            <a:r>
              <a:rPr lang="en-US" sz="2400">
                <a:latin typeface="Arial" charset="0"/>
              </a:rPr>
              <a:t> that contains a process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i</a:t>
            </a:r>
            <a:r>
              <a:rPr lang="en-US" sz="2400">
                <a:latin typeface="Arial" charset="0"/>
              </a:rPr>
              <a:t>, then </a:t>
            </a:r>
            <a:r>
              <a:rPr lang="en-US" sz="2400" i="1">
                <a:solidFill>
                  <a:schemeClr val="accent2"/>
                </a:solidFill>
                <a:latin typeface="Arial" charset="0"/>
              </a:rPr>
              <a:t>eventually </a:t>
            </a:r>
            <a:r>
              <a:rPr lang="en-US" sz="2400" b="1" i="1">
                <a:solidFill>
                  <a:schemeClr val="accent2"/>
                </a:solidFill>
                <a:latin typeface="Arial" charset="0"/>
              </a:rPr>
              <a:t>j</a:t>
            </a:r>
            <a:r>
              <a:rPr lang="en-US" sz="2400" i="1">
                <a:solidFill>
                  <a:schemeClr val="accent2"/>
                </a:solidFill>
                <a:latin typeface="Arial" charset="0"/>
              </a:rPr>
              <a:t> is excluded from all views</a:t>
            </a:r>
            <a:r>
              <a:rPr lang="en-US" sz="2400">
                <a:latin typeface="Arial" charset="0"/>
              </a:rPr>
              <a:t> delivered by process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i</a:t>
            </a:r>
            <a:r>
              <a:rPr lang="en-US" sz="2400">
                <a:latin typeface="Arial" charset="0"/>
              </a:rPr>
              <a:t>. </a:t>
            </a:r>
          </a:p>
          <a:p>
            <a:endParaRPr lang="en-US" sz="2400">
              <a:latin typeface="Arial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b="1"/>
              <a:t>View-synchronous communication</a:t>
            </a:r>
            <a:endParaRPr 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7772400" cy="41148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b="1" i="1">
                <a:solidFill>
                  <a:srgbClr val="C70F05"/>
                </a:solidFill>
              </a:rPr>
              <a:t>	Rule.</a:t>
            </a:r>
            <a:r>
              <a:rPr lang="en-US" i="1"/>
              <a:t> With respect to each message, all correct processes have the same view</a:t>
            </a:r>
            <a:r>
              <a:rPr lang="en-US"/>
              <a:t>.</a:t>
            </a:r>
          </a:p>
          <a:p>
            <a:pPr>
              <a:buFont typeface="Wingdings" charset="2"/>
              <a:buNone/>
            </a:pPr>
            <a:endParaRPr lang="en-US"/>
          </a:p>
          <a:p>
            <a:pPr>
              <a:buFont typeface="Wingdings" charset="2"/>
              <a:buNone/>
            </a:pPr>
            <a:r>
              <a:rPr lang="en-US"/>
              <a:t>	</a:t>
            </a:r>
            <a:r>
              <a:rPr lang="en-US" b="1">
                <a:solidFill>
                  <a:srgbClr val="C70F05"/>
                </a:solidFill>
                <a:latin typeface="Arial Narrow" charset="0"/>
              </a:rPr>
              <a:t>m sent in view V </a:t>
            </a:r>
            <a:r>
              <a:rPr lang="en-US" b="1">
                <a:solidFill>
                  <a:srgbClr val="C70F05"/>
                </a:solidFill>
                <a:latin typeface="Arial Narrow" charset="0"/>
                <a:sym typeface="Symbol" charset="2"/>
              </a:rPr>
              <a:t></a:t>
            </a:r>
            <a:r>
              <a:rPr lang="en-US" b="1">
                <a:solidFill>
                  <a:srgbClr val="C70F05"/>
                </a:solidFill>
                <a:latin typeface="Arial Narrow" charset="0"/>
              </a:rPr>
              <a:t> m received in view V</a:t>
            </a: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sz="3600" b="1"/>
              <a:t>View-synchronous communication</a:t>
            </a:r>
            <a:endParaRPr lang="en-US"/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50292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charset="0"/>
              </a:rPr>
              <a:t>Agreement</a:t>
            </a:r>
            <a:r>
              <a:rPr lang="en-US" sz="2400">
                <a:latin typeface="Arial Narrow" charset="0"/>
              </a:rPr>
              <a:t>. If a correct process </a:t>
            </a:r>
            <a:r>
              <a:rPr lang="en-US" sz="2400" b="1">
                <a:latin typeface="Arial Narrow" charset="0"/>
              </a:rPr>
              <a:t>k</a:t>
            </a:r>
            <a:r>
              <a:rPr lang="en-US" sz="2400">
                <a:latin typeface="Arial Narrow" charset="0"/>
              </a:rPr>
              <a:t> delivers a message </a:t>
            </a:r>
            <a:r>
              <a:rPr lang="en-US" sz="2400" b="1">
                <a:latin typeface="Arial Narrow" charset="0"/>
              </a:rPr>
              <a:t>m</a:t>
            </a:r>
            <a:r>
              <a:rPr lang="en-US" sz="2400">
                <a:latin typeface="Arial Narrow" charset="0"/>
              </a:rPr>
              <a:t> in </a:t>
            </a:r>
            <a:r>
              <a:rPr lang="en-US" sz="2400" b="1">
                <a:latin typeface="Arial Narrow" charset="0"/>
              </a:rPr>
              <a:t>v</a:t>
            </a:r>
            <a:r>
              <a:rPr lang="en-US" sz="2400" b="1" baseline="-25000">
                <a:latin typeface="Arial Narrow" charset="0"/>
              </a:rPr>
              <a:t>i</a:t>
            </a:r>
            <a:r>
              <a:rPr lang="en-US" sz="2400" b="1">
                <a:latin typeface="Arial Narrow" charset="0"/>
              </a:rPr>
              <a:t>(g</a:t>
            </a:r>
            <a:r>
              <a:rPr lang="en-US" sz="2400">
                <a:latin typeface="Arial Narrow" charset="0"/>
              </a:rPr>
              <a:t>) before delivering the next view</a:t>
            </a:r>
            <a:r>
              <a:rPr lang="en-US" sz="2400" b="1">
                <a:latin typeface="Arial Narrow" charset="0"/>
              </a:rPr>
              <a:t> v</a:t>
            </a:r>
            <a:r>
              <a:rPr lang="en-US" sz="2400" b="1" baseline="-25000">
                <a:latin typeface="Arial Narrow" charset="0"/>
              </a:rPr>
              <a:t>i+1</a:t>
            </a:r>
            <a:r>
              <a:rPr lang="en-US" sz="2400" b="1">
                <a:latin typeface="Arial Narrow" charset="0"/>
              </a:rPr>
              <a:t>(g)</a:t>
            </a:r>
            <a:r>
              <a:rPr lang="en-US" sz="2400">
                <a:latin typeface="Arial Narrow" charset="0"/>
              </a:rPr>
              <a:t>,</a:t>
            </a:r>
            <a:r>
              <a:rPr lang="en-US" sz="2400" b="1">
                <a:latin typeface="Arial Narrow" charset="0"/>
              </a:rPr>
              <a:t> </a:t>
            </a:r>
            <a:r>
              <a:rPr lang="en-US" sz="2400">
                <a:latin typeface="Arial Narrow" charset="0"/>
              </a:rPr>
              <a:t>then every correct process</a:t>
            </a:r>
            <a:r>
              <a:rPr lang="en-US" sz="2400" b="1">
                <a:latin typeface="Arial Narrow" charset="0"/>
              </a:rPr>
              <a:t> j </a:t>
            </a:r>
            <a:r>
              <a:rPr lang="en-US" sz="2400" b="1">
                <a:latin typeface="Arial Narrow" charset="0"/>
                <a:sym typeface="Symbol" charset="2"/>
              </a:rPr>
              <a:t></a:t>
            </a:r>
            <a:r>
              <a:rPr lang="en-US" sz="2400" b="1">
                <a:latin typeface="Arial Narrow" charset="0"/>
              </a:rPr>
              <a:t> v</a:t>
            </a:r>
            <a:r>
              <a:rPr lang="en-US" sz="2400" b="1" baseline="-25000">
                <a:latin typeface="Arial Narrow" charset="0"/>
              </a:rPr>
              <a:t>i</a:t>
            </a:r>
            <a:r>
              <a:rPr lang="en-US" sz="2400" b="1">
                <a:latin typeface="Arial Narrow" charset="0"/>
              </a:rPr>
              <a:t>(g) </a:t>
            </a:r>
            <a:r>
              <a:rPr lang="en-US" sz="2400" b="1">
                <a:latin typeface="Arial Narrow" charset="0"/>
                <a:sym typeface="Symbol" charset="2"/>
              </a:rPr>
              <a:t></a:t>
            </a:r>
            <a:r>
              <a:rPr lang="en-US" sz="2400" b="1">
                <a:latin typeface="Arial Narrow" charset="0"/>
              </a:rPr>
              <a:t> v</a:t>
            </a:r>
            <a:r>
              <a:rPr lang="en-US" sz="2400" b="1" baseline="-25000">
                <a:latin typeface="Arial Narrow" charset="0"/>
              </a:rPr>
              <a:t>i+1</a:t>
            </a:r>
            <a:r>
              <a:rPr lang="en-US" sz="2400" b="1">
                <a:latin typeface="Arial Narrow" charset="0"/>
              </a:rPr>
              <a:t>(g) </a:t>
            </a:r>
            <a:r>
              <a:rPr lang="en-US" sz="2400">
                <a:latin typeface="Arial Narrow" charset="0"/>
              </a:rPr>
              <a:t>must</a:t>
            </a:r>
            <a:r>
              <a:rPr lang="en-US" sz="2400" b="1">
                <a:latin typeface="Arial Narrow" charset="0"/>
              </a:rPr>
              <a:t> </a:t>
            </a:r>
            <a:r>
              <a:rPr lang="en-US" sz="2400">
                <a:latin typeface="Arial Narrow" charset="0"/>
              </a:rPr>
              <a:t>deliver </a:t>
            </a:r>
            <a:r>
              <a:rPr lang="en-US" sz="2400" b="1">
                <a:latin typeface="Arial Narrow" charset="0"/>
              </a:rPr>
              <a:t>m </a:t>
            </a:r>
            <a:r>
              <a:rPr lang="en-US" sz="2400">
                <a:latin typeface="Arial Narrow" charset="0"/>
              </a:rPr>
              <a:t>before</a:t>
            </a:r>
            <a:r>
              <a:rPr lang="en-US" sz="2400" b="1">
                <a:latin typeface="Arial Narrow" charset="0"/>
              </a:rPr>
              <a:t> </a:t>
            </a:r>
            <a:r>
              <a:rPr lang="en-US" sz="2400">
                <a:latin typeface="Arial Narrow" charset="0"/>
              </a:rPr>
              <a:t>delivering</a:t>
            </a:r>
            <a:r>
              <a:rPr lang="en-US" sz="2400" b="1">
                <a:latin typeface="Arial Narrow" charset="0"/>
              </a:rPr>
              <a:t> v</a:t>
            </a:r>
            <a:r>
              <a:rPr lang="en-US" sz="2400" b="1" baseline="-25000">
                <a:latin typeface="Arial Narrow" charset="0"/>
              </a:rPr>
              <a:t>i+1</a:t>
            </a:r>
            <a:r>
              <a:rPr lang="en-US" sz="2400" b="1">
                <a:latin typeface="Arial Narrow" charset="0"/>
              </a:rPr>
              <a:t>(g).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endParaRPr lang="en-US" sz="2400" b="1">
              <a:solidFill>
                <a:srgbClr val="C70F05"/>
              </a:solidFill>
              <a:latin typeface="Arial Narrow" charset="0"/>
            </a:endParaRP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charset="0"/>
              </a:rPr>
              <a:t>Integrity</a:t>
            </a:r>
            <a:r>
              <a:rPr lang="en-US" sz="2400" b="1">
                <a:latin typeface="Arial Narrow" charset="0"/>
              </a:rPr>
              <a:t>. </a:t>
            </a:r>
            <a:r>
              <a:rPr lang="en-US" sz="2400">
                <a:latin typeface="Arial Narrow" charset="0"/>
              </a:rPr>
              <a:t>If a process </a:t>
            </a:r>
            <a:r>
              <a:rPr lang="en-US" sz="2400" b="1">
                <a:latin typeface="Arial Narrow" charset="0"/>
              </a:rPr>
              <a:t>j</a:t>
            </a:r>
            <a:r>
              <a:rPr lang="en-US" sz="2400">
                <a:latin typeface="Arial Narrow" charset="0"/>
              </a:rPr>
              <a:t> delivers a view</a:t>
            </a:r>
            <a:r>
              <a:rPr lang="en-US" sz="2400" b="1">
                <a:latin typeface="Arial Narrow" charset="0"/>
              </a:rPr>
              <a:t> v</a:t>
            </a:r>
            <a:r>
              <a:rPr lang="en-US" sz="2400" b="1" baseline="-25000">
                <a:latin typeface="Arial Narrow" charset="0"/>
              </a:rPr>
              <a:t>i</a:t>
            </a:r>
            <a:r>
              <a:rPr lang="en-US" sz="2400" b="1">
                <a:latin typeface="Arial Narrow" charset="0"/>
              </a:rPr>
              <a:t>(g</a:t>
            </a:r>
            <a:r>
              <a:rPr lang="en-US" sz="2400">
                <a:latin typeface="Arial Narrow" charset="0"/>
              </a:rPr>
              <a:t>), then </a:t>
            </a:r>
            <a:r>
              <a:rPr lang="en-US" sz="2400" b="1">
                <a:latin typeface="Arial Narrow" charset="0"/>
              </a:rPr>
              <a:t>v</a:t>
            </a:r>
            <a:r>
              <a:rPr lang="en-US" sz="2400" b="1" baseline="-25000">
                <a:latin typeface="Arial Narrow" charset="0"/>
              </a:rPr>
              <a:t>i</a:t>
            </a:r>
            <a:r>
              <a:rPr lang="en-US" sz="2400" b="1">
                <a:latin typeface="Arial Narrow" charset="0"/>
              </a:rPr>
              <a:t>(g</a:t>
            </a:r>
            <a:r>
              <a:rPr lang="en-US" sz="2400">
                <a:latin typeface="Arial Narrow" charset="0"/>
              </a:rPr>
              <a:t>) must include </a:t>
            </a:r>
            <a:r>
              <a:rPr lang="en-US" sz="2400" b="1">
                <a:latin typeface="Arial Narrow" charset="0"/>
              </a:rPr>
              <a:t>j</a:t>
            </a:r>
            <a:r>
              <a:rPr lang="en-US" sz="2400">
                <a:latin typeface="Arial Narrow" charset="0"/>
              </a:rPr>
              <a:t>.</a:t>
            </a:r>
          </a:p>
          <a:p>
            <a:pPr algn="just">
              <a:lnSpc>
                <a:spcPct val="90000"/>
              </a:lnSpc>
              <a:buFont typeface="Wingdings" charset="2"/>
              <a:buNone/>
            </a:pPr>
            <a:endParaRPr lang="en-US" sz="2400">
              <a:latin typeface="Arial Narrow" charset="0"/>
            </a:endParaRPr>
          </a:p>
          <a:p>
            <a:pPr algn="just">
              <a:lnSpc>
                <a:spcPct val="90000"/>
              </a:lnSpc>
              <a:buFont typeface="Wingdings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charset="0"/>
              </a:rPr>
              <a:t>Validity</a:t>
            </a:r>
            <a:r>
              <a:rPr lang="en-US" sz="2400" b="1">
                <a:latin typeface="Arial Narrow" charset="0"/>
              </a:rPr>
              <a:t>. </a:t>
            </a:r>
            <a:r>
              <a:rPr lang="en-US" sz="2400">
                <a:latin typeface="Arial Narrow" charset="0"/>
              </a:rPr>
              <a:t>If a process </a:t>
            </a:r>
            <a:r>
              <a:rPr lang="en-US" sz="2400" b="1">
                <a:latin typeface="Arial Narrow" charset="0"/>
              </a:rPr>
              <a:t>k</a:t>
            </a:r>
            <a:r>
              <a:rPr lang="en-US" sz="2400">
                <a:latin typeface="Arial Narrow" charset="0"/>
              </a:rPr>
              <a:t> delivers a message </a:t>
            </a:r>
            <a:r>
              <a:rPr lang="en-US" sz="2400" b="1">
                <a:latin typeface="Arial Narrow" charset="0"/>
              </a:rPr>
              <a:t>m</a:t>
            </a:r>
            <a:r>
              <a:rPr lang="en-US" sz="2400">
                <a:latin typeface="Arial Narrow" charset="0"/>
              </a:rPr>
              <a:t> in view </a:t>
            </a:r>
            <a:r>
              <a:rPr lang="en-US" sz="2400" b="1">
                <a:latin typeface="Arial Narrow" charset="0"/>
              </a:rPr>
              <a:t>v</a:t>
            </a:r>
            <a:r>
              <a:rPr lang="en-US" sz="2400" b="1" baseline="-25000">
                <a:latin typeface="Arial Narrow" charset="0"/>
              </a:rPr>
              <a:t>i</a:t>
            </a:r>
            <a:r>
              <a:rPr lang="en-US" sz="2400" b="1">
                <a:latin typeface="Arial Narrow" charset="0"/>
              </a:rPr>
              <a:t>(g) </a:t>
            </a:r>
            <a:r>
              <a:rPr lang="en-US" sz="2400">
                <a:latin typeface="Arial Narrow" charset="0"/>
              </a:rPr>
              <a:t>and another process</a:t>
            </a:r>
            <a:r>
              <a:rPr lang="en-US" sz="2400" b="1">
                <a:latin typeface="Arial Narrow" charset="0"/>
              </a:rPr>
              <a:t> j </a:t>
            </a:r>
            <a:r>
              <a:rPr lang="en-US" sz="2400" b="1">
                <a:latin typeface="Arial Narrow" charset="0"/>
                <a:sym typeface="Symbol" charset="2"/>
              </a:rPr>
              <a:t></a:t>
            </a:r>
            <a:r>
              <a:rPr lang="en-US" sz="2400" b="1">
                <a:latin typeface="Arial Narrow" charset="0"/>
              </a:rPr>
              <a:t> v</a:t>
            </a:r>
            <a:r>
              <a:rPr lang="en-US" sz="2400" b="1" baseline="-25000">
                <a:latin typeface="Arial Narrow" charset="0"/>
              </a:rPr>
              <a:t>i</a:t>
            </a:r>
            <a:r>
              <a:rPr lang="en-US" sz="2400" b="1">
                <a:latin typeface="Arial Narrow" charset="0"/>
              </a:rPr>
              <a:t>(g)</a:t>
            </a:r>
            <a:r>
              <a:rPr lang="en-US" sz="2400">
                <a:latin typeface="Arial Narrow" charset="0"/>
              </a:rPr>
              <a:t> does not deliver that message</a:t>
            </a:r>
            <a:r>
              <a:rPr lang="en-US" sz="2400" b="1">
                <a:latin typeface="Arial Narrow" charset="0"/>
              </a:rPr>
              <a:t> m</a:t>
            </a:r>
            <a:r>
              <a:rPr lang="en-US" sz="2400">
                <a:latin typeface="Arial Narrow" charset="0"/>
              </a:rPr>
              <a:t>,</a:t>
            </a:r>
            <a:r>
              <a:rPr lang="en-US" sz="2400" b="1">
                <a:latin typeface="Arial Narrow" charset="0"/>
              </a:rPr>
              <a:t> </a:t>
            </a:r>
            <a:r>
              <a:rPr lang="en-US" sz="2400">
                <a:latin typeface="Arial Narrow" charset="0"/>
              </a:rPr>
              <a:t>then the next view</a:t>
            </a:r>
            <a:r>
              <a:rPr lang="en-US" sz="2400" b="1">
                <a:latin typeface="Arial Narrow" charset="0"/>
              </a:rPr>
              <a:t> v</a:t>
            </a:r>
            <a:r>
              <a:rPr lang="en-US" sz="2400" b="1" baseline="-25000">
                <a:latin typeface="Arial Narrow" charset="0"/>
              </a:rPr>
              <a:t>i+1</a:t>
            </a:r>
            <a:r>
              <a:rPr lang="en-US" sz="2400" b="1">
                <a:latin typeface="Arial Narrow" charset="0"/>
              </a:rPr>
              <a:t>(g) </a:t>
            </a:r>
            <a:r>
              <a:rPr lang="en-US" sz="2400">
                <a:latin typeface="Arial Narrow" charset="0"/>
              </a:rPr>
              <a:t>delivered by </a:t>
            </a:r>
            <a:r>
              <a:rPr lang="en-US" sz="2400" b="1">
                <a:latin typeface="Arial Narrow" charset="0"/>
              </a:rPr>
              <a:t>k</a:t>
            </a:r>
            <a:r>
              <a:rPr lang="en-US" sz="2400">
                <a:latin typeface="Arial Narrow" charset="0"/>
              </a:rPr>
              <a:t> must exclude </a:t>
            </a:r>
            <a:r>
              <a:rPr lang="en-US" sz="2400" b="1">
                <a:latin typeface="Arial Narrow" charset="0"/>
              </a:rPr>
              <a:t>j</a:t>
            </a:r>
            <a:r>
              <a:rPr lang="en-US" sz="2400">
                <a:latin typeface="Arial Narrow" charset="0"/>
              </a:rPr>
              <a:t>.</a:t>
            </a:r>
          </a:p>
        </p:txBody>
      </p:sp>
      <p:sp>
        <p:nvSpPr>
          <p:cNvPr id="140292" name="Line 4"/>
          <p:cNvSpPr>
            <a:spLocks noChangeShapeType="1"/>
          </p:cNvSpPr>
          <p:nvPr/>
        </p:nvSpPr>
        <p:spPr bwMode="auto">
          <a:xfrm>
            <a:off x="5867400" y="1981200"/>
            <a:ext cx="2362200" cy="0"/>
          </a:xfrm>
          <a:prstGeom prst="line">
            <a:avLst/>
          </a:prstGeom>
          <a:noFill/>
          <a:ln w="28575">
            <a:solidFill>
              <a:srgbClr val="B84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293" name="Rectangle 5"/>
          <p:cNvSpPr>
            <a:spLocks noChangeArrowheads="1"/>
          </p:cNvSpPr>
          <p:nvPr/>
        </p:nvSpPr>
        <p:spPr bwMode="auto">
          <a:xfrm>
            <a:off x="5943600" y="1981200"/>
            <a:ext cx="688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 Narrow" charset="0"/>
              </a:rPr>
              <a:t>v</a:t>
            </a:r>
            <a:r>
              <a:rPr lang="en-US" baseline="-25000">
                <a:latin typeface="Arial Narrow" charset="0"/>
              </a:rPr>
              <a:t>i</a:t>
            </a:r>
            <a:r>
              <a:rPr lang="en-US">
                <a:latin typeface="Arial Narrow" charset="0"/>
              </a:rPr>
              <a:t>(g</a:t>
            </a:r>
            <a:r>
              <a:rPr lang="en-US" b="0">
                <a:latin typeface="Arial Narrow" charset="0"/>
              </a:rPr>
              <a:t>)</a:t>
            </a:r>
          </a:p>
        </p:txBody>
      </p:sp>
      <p:sp>
        <p:nvSpPr>
          <p:cNvPr id="140294" name="Rectangle 6"/>
          <p:cNvSpPr>
            <a:spLocks noChangeArrowheads="1"/>
          </p:cNvSpPr>
          <p:nvPr/>
        </p:nvSpPr>
        <p:spPr bwMode="auto">
          <a:xfrm>
            <a:off x="7543800" y="1981200"/>
            <a:ext cx="94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 Narrow" charset="0"/>
              </a:rPr>
              <a:t>v</a:t>
            </a:r>
            <a:r>
              <a:rPr lang="en-US" baseline="-25000">
                <a:latin typeface="Arial Narrow" charset="0"/>
              </a:rPr>
              <a:t>i+1</a:t>
            </a:r>
            <a:r>
              <a:rPr lang="en-US">
                <a:latin typeface="Arial Narrow" charset="0"/>
              </a:rPr>
              <a:t>(g)</a:t>
            </a:r>
            <a:r>
              <a:rPr lang="en-US" b="0">
                <a:latin typeface="Arial Narrow" charset="0"/>
              </a:rPr>
              <a:t>,</a:t>
            </a:r>
          </a:p>
        </p:txBody>
      </p:sp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6842125" y="1943100"/>
            <a:ext cx="401638" cy="466725"/>
          </a:xfrm>
          <a:prstGeom prst="rect">
            <a:avLst/>
          </a:prstGeom>
          <a:noFill/>
          <a:ln w="9525">
            <a:solidFill>
              <a:srgbClr val="B840C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m</a:t>
            </a:r>
          </a:p>
        </p:txBody>
      </p:sp>
      <p:sp>
        <p:nvSpPr>
          <p:cNvPr id="140296" name="Line 8"/>
          <p:cNvSpPr>
            <a:spLocks noChangeShapeType="1"/>
          </p:cNvSpPr>
          <p:nvPr/>
        </p:nvSpPr>
        <p:spPr bwMode="auto">
          <a:xfrm>
            <a:off x="6248400" y="2514600"/>
            <a:ext cx="457200" cy="1905000"/>
          </a:xfrm>
          <a:prstGeom prst="line">
            <a:avLst/>
          </a:prstGeom>
          <a:noFill/>
          <a:ln w="28575">
            <a:solidFill>
              <a:srgbClr val="B840C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297" name="Line 9"/>
          <p:cNvSpPr>
            <a:spLocks noChangeShapeType="1"/>
          </p:cNvSpPr>
          <p:nvPr/>
        </p:nvSpPr>
        <p:spPr bwMode="auto">
          <a:xfrm>
            <a:off x="7162800" y="2514600"/>
            <a:ext cx="457200" cy="1905000"/>
          </a:xfrm>
          <a:prstGeom prst="line">
            <a:avLst/>
          </a:prstGeom>
          <a:noFill/>
          <a:ln w="28575">
            <a:solidFill>
              <a:srgbClr val="B840C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298" name="Line 10"/>
          <p:cNvSpPr>
            <a:spLocks noChangeShapeType="1"/>
          </p:cNvSpPr>
          <p:nvPr/>
        </p:nvSpPr>
        <p:spPr bwMode="auto">
          <a:xfrm>
            <a:off x="7924800" y="2514600"/>
            <a:ext cx="457200" cy="1905000"/>
          </a:xfrm>
          <a:prstGeom prst="line">
            <a:avLst/>
          </a:prstGeom>
          <a:noFill/>
          <a:ln w="28575">
            <a:solidFill>
              <a:srgbClr val="B840C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299" name="Line 11"/>
          <p:cNvSpPr>
            <a:spLocks noChangeShapeType="1"/>
          </p:cNvSpPr>
          <p:nvPr/>
        </p:nvSpPr>
        <p:spPr bwMode="auto">
          <a:xfrm>
            <a:off x="6324600" y="4419600"/>
            <a:ext cx="2362200" cy="0"/>
          </a:xfrm>
          <a:prstGeom prst="line">
            <a:avLst/>
          </a:prstGeom>
          <a:noFill/>
          <a:ln w="28575">
            <a:solidFill>
              <a:srgbClr val="B840C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0300" name="Rectangle 12"/>
          <p:cNvSpPr>
            <a:spLocks noChangeArrowheads="1"/>
          </p:cNvSpPr>
          <p:nvPr/>
        </p:nvSpPr>
        <p:spPr bwMode="auto">
          <a:xfrm>
            <a:off x="6416675" y="4381500"/>
            <a:ext cx="688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 Narrow" charset="0"/>
              </a:rPr>
              <a:t>v</a:t>
            </a:r>
            <a:r>
              <a:rPr lang="en-US" baseline="-25000">
                <a:latin typeface="Arial Narrow" charset="0"/>
              </a:rPr>
              <a:t>i</a:t>
            </a:r>
            <a:r>
              <a:rPr lang="en-US">
                <a:latin typeface="Arial Narrow" charset="0"/>
              </a:rPr>
              <a:t>(g</a:t>
            </a:r>
            <a:r>
              <a:rPr lang="en-US" b="0">
                <a:latin typeface="Arial Narrow" charset="0"/>
              </a:rPr>
              <a:t>)</a:t>
            </a:r>
          </a:p>
        </p:txBody>
      </p:sp>
      <p:sp>
        <p:nvSpPr>
          <p:cNvPr id="140301" name="Rectangle 13"/>
          <p:cNvSpPr>
            <a:spLocks noChangeArrowheads="1"/>
          </p:cNvSpPr>
          <p:nvPr/>
        </p:nvSpPr>
        <p:spPr bwMode="auto">
          <a:xfrm>
            <a:off x="8001000" y="4419600"/>
            <a:ext cx="94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 Narrow" charset="0"/>
              </a:rPr>
              <a:t>v</a:t>
            </a:r>
            <a:r>
              <a:rPr lang="en-US" baseline="-25000">
                <a:latin typeface="Arial Narrow" charset="0"/>
              </a:rPr>
              <a:t>i+1</a:t>
            </a:r>
            <a:r>
              <a:rPr lang="en-US">
                <a:latin typeface="Arial Narrow" charset="0"/>
              </a:rPr>
              <a:t>(g)</a:t>
            </a:r>
            <a:r>
              <a:rPr lang="en-US" b="0">
                <a:latin typeface="Arial Narrow" charset="0"/>
              </a:rPr>
              <a:t>,</a:t>
            </a:r>
          </a:p>
        </p:txBody>
      </p:sp>
      <p:sp>
        <p:nvSpPr>
          <p:cNvPr id="140302" name="Text Box 14"/>
          <p:cNvSpPr txBox="1">
            <a:spLocks noChangeArrowheads="1"/>
          </p:cNvSpPr>
          <p:nvPr/>
        </p:nvSpPr>
        <p:spPr bwMode="auto">
          <a:xfrm>
            <a:off x="7315200" y="4343400"/>
            <a:ext cx="401638" cy="466725"/>
          </a:xfrm>
          <a:prstGeom prst="rect">
            <a:avLst/>
          </a:prstGeom>
          <a:noFill/>
          <a:ln w="9525">
            <a:solidFill>
              <a:srgbClr val="B840C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m</a:t>
            </a:r>
          </a:p>
        </p:txBody>
      </p:sp>
      <p:sp>
        <p:nvSpPr>
          <p:cNvPr id="140303" name="Text Box 15"/>
          <p:cNvSpPr txBox="1">
            <a:spLocks noChangeArrowheads="1"/>
          </p:cNvSpPr>
          <p:nvPr/>
        </p:nvSpPr>
        <p:spPr bwMode="auto">
          <a:xfrm>
            <a:off x="6080125" y="1409700"/>
            <a:ext cx="1184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Sender k</a:t>
            </a:r>
          </a:p>
        </p:txBody>
      </p:sp>
      <p:sp>
        <p:nvSpPr>
          <p:cNvPr id="140304" name="Rectangle 16"/>
          <p:cNvSpPr>
            <a:spLocks noChangeArrowheads="1"/>
          </p:cNvSpPr>
          <p:nvPr/>
        </p:nvSpPr>
        <p:spPr bwMode="auto">
          <a:xfrm>
            <a:off x="6594475" y="50609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Receiver j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Example</a:t>
            </a:r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81000" y="1447800"/>
            <a:ext cx="4572000" cy="46482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>
                <a:latin typeface="Arial Narrow" charset="0"/>
              </a:rPr>
              <a:t>Let process 1 deliver m and then crash.</a:t>
            </a:r>
          </a:p>
          <a:p>
            <a:pPr>
              <a:lnSpc>
                <a:spcPct val="90000"/>
              </a:lnSpc>
            </a:pPr>
            <a:endParaRPr lang="en-US" sz="2400">
              <a:latin typeface="Arial Narrow" charset="0"/>
            </a:endParaRPr>
          </a:p>
          <a:p>
            <a:pPr algn="just">
              <a:lnSpc>
                <a:spcPct val="90000"/>
              </a:lnSpc>
              <a:buFont typeface="Wingdings" charset="2"/>
              <a:buNone/>
            </a:pPr>
            <a:r>
              <a:rPr lang="en-US" sz="2400" b="1">
                <a:latin typeface="Arial Narrow" charset="0"/>
              </a:rPr>
              <a:t>Possibility 1</a:t>
            </a:r>
            <a:r>
              <a:rPr lang="en-US" sz="2400">
                <a:latin typeface="Arial Narrow" charset="0"/>
              </a:rPr>
              <a:t>.   No one delivers </a:t>
            </a:r>
            <a:r>
              <a:rPr lang="en-US" sz="2400" b="1">
                <a:latin typeface="Arial Narrow" charset="0"/>
              </a:rPr>
              <a:t>m</a:t>
            </a:r>
            <a:r>
              <a:rPr lang="en-US" sz="2400">
                <a:latin typeface="Arial Narrow" charset="0"/>
              </a:rPr>
              <a:t>, but each delivers the new view {0,2,3}. </a:t>
            </a:r>
          </a:p>
          <a:p>
            <a:pPr algn="just">
              <a:lnSpc>
                <a:spcPct val="90000"/>
              </a:lnSpc>
              <a:buFont typeface="Wingdings" charset="2"/>
              <a:buNone/>
            </a:pPr>
            <a:r>
              <a:rPr lang="en-US" sz="2400" b="1">
                <a:latin typeface="Arial Narrow" charset="0"/>
              </a:rPr>
              <a:t>Possibility 2</a:t>
            </a:r>
            <a:r>
              <a:rPr lang="en-US" sz="2400">
                <a:latin typeface="Arial Narrow" charset="0"/>
              </a:rPr>
              <a:t>.   Processes 0, 2, 3 deliver </a:t>
            </a:r>
            <a:r>
              <a:rPr lang="en-US" sz="2400" b="1">
                <a:latin typeface="Arial Narrow" charset="0"/>
              </a:rPr>
              <a:t>m</a:t>
            </a:r>
            <a:r>
              <a:rPr lang="en-US" sz="2400">
                <a:latin typeface="Arial Narrow" charset="0"/>
              </a:rPr>
              <a:t> and then deliver the new view {0,2,3}</a:t>
            </a:r>
          </a:p>
          <a:p>
            <a:pPr algn="just">
              <a:lnSpc>
                <a:spcPct val="90000"/>
              </a:lnSpc>
              <a:buFont typeface="Wingdings" charset="2"/>
              <a:buNone/>
            </a:pPr>
            <a:r>
              <a:rPr lang="en-US" sz="2400" b="1">
                <a:latin typeface="Arial Narrow" charset="0"/>
              </a:rPr>
              <a:t>Possibility 3</a:t>
            </a:r>
            <a:r>
              <a:rPr lang="en-US" sz="2400">
                <a:latin typeface="Arial Narrow" charset="0"/>
              </a:rPr>
              <a:t>.   Processes 2, 3 deliver </a:t>
            </a:r>
            <a:r>
              <a:rPr lang="en-US" sz="2400" b="1">
                <a:latin typeface="Arial Narrow" charset="0"/>
              </a:rPr>
              <a:t>m</a:t>
            </a:r>
            <a:r>
              <a:rPr lang="en-US" sz="2400">
                <a:latin typeface="Arial Narrow" charset="0"/>
              </a:rPr>
              <a:t> and then deliver the new view {0,2,3} but process 0 first delivers the view {0,2,3} and then delivers </a:t>
            </a:r>
            <a:r>
              <a:rPr lang="en-US" sz="2400" b="1">
                <a:latin typeface="Arial Narrow" charset="0"/>
              </a:rPr>
              <a:t>m.</a:t>
            </a:r>
          </a:p>
          <a:p>
            <a:pPr algn="just">
              <a:lnSpc>
                <a:spcPct val="90000"/>
              </a:lnSpc>
              <a:buFont typeface="Wingdings" charset="2"/>
              <a:buNone/>
            </a:pPr>
            <a:endParaRPr lang="en-US" sz="2400" b="1">
              <a:latin typeface="Arial Narrow" charset="0"/>
            </a:endParaRPr>
          </a:p>
          <a:p>
            <a:pPr algn="just">
              <a:lnSpc>
                <a:spcPct val="90000"/>
              </a:lnSpc>
              <a:buFont typeface="Wingdings" charset="2"/>
              <a:buNone/>
            </a:pPr>
            <a:r>
              <a:rPr lang="en-US" sz="2400" b="1" i="1">
                <a:solidFill>
                  <a:srgbClr val="C70F05"/>
                </a:solidFill>
                <a:latin typeface="Arial Narrow" charset="0"/>
              </a:rPr>
              <a:t>Are these acceptable?</a:t>
            </a:r>
          </a:p>
        </p:txBody>
      </p:sp>
      <p:sp>
        <p:nvSpPr>
          <p:cNvPr id="141316" name="Line 4"/>
          <p:cNvSpPr>
            <a:spLocks noChangeShapeType="1"/>
          </p:cNvSpPr>
          <p:nvPr/>
        </p:nvSpPr>
        <p:spPr bwMode="auto">
          <a:xfrm>
            <a:off x="5426075" y="2247900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7" name="Line 5"/>
          <p:cNvSpPr>
            <a:spLocks noChangeShapeType="1"/>
          </p:cNvSpPr>
          <p:nvPr/>
        </p:nvSpPr>
        <p:spPr bwMode="auto">
          <a:xfrm>
            <a:off x="5426075" y="4457700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8" name="Line 6"/>
          <p:cNvSpPr>
            <a:spLocks noChangeShapeType="1"/>
          </p:cNvSpPr>
          <p:nvPr/>
        </p:nvSpPr>
        <p:spPr bwMode="auto">
          <a:xfrm>
            <a:off x="5426075" y="3695700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19" name="Line 7"/>
          <p:cNvSpPr>
            <a:spLocks noChangeShapeType="1"/>
          </p:cNvSpPr>
          <p:nvPr/>
        </p:nvSpPr>
        <p:spPr bwMode="auto">
          <a:xfrm>
            <a:off x="5426075" y="2933700"/>
            <a:ext cx="2819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0" name="Line 8"/>
          <p:cNvSpPr>
            <a:spLocks noChangeShapeType="1"/>
          </p:cNvSpPr>
          <p:nvPr/>
        </p:nvSpPr>
        <p:spPr bwMode="auto">
          <a:xfrm flipV="1">
            <a:off x="5807075" y="2247900"/>
            <a:ext cx="1981200" cy="68580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1" name="Line 9"/>
          <p:cNvSpPr>
            <a:spLocks noChangeShapeType="1"/>
          </p:cNvSpPr>
          <p:nvPr/>
        </p:nvSpPr>
        <p:spPr bwMode="auto">
          <a:xfrm>
            <a:off x="5807075" y="2933700"/>
            <a:ext cx="457200" cy="76200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2" name="Line 10"/>
          <p:cNvSpPr>
            <a:spLocks noChangeShapeType="1"/>
          </p:cNvSpPr>
          <p:nvPr/>
        </p:nvSpPr>
        <p:spPr bwMode="auto">
          <a:xfrm>
            <a:off x="5807075" y="2933700"/>
            <a:ext cx="1447800" cy="1524000"/>
          </a:xfrm>
          <a:prstGeom prst="line">
            <a:avLst/>
          </a:prstGeom>
          <a:noFill/>
          <a:ln w="38100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3" name="Line 11"/>
          <p:cNvSpPr>
            <a:spLocks noChangeShapeType="1"/>
          </p:cNvSpPr>
          <p:nvPr/>
        </p:nvSpPr>
        <p:spPr bwMode="auto">
          <a:xfrm>
            <a:off x="5426075" y="19431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4" name="Line 12"/>
          <p:cNvSpPr>
            <a:spLocks noChangeShapeType="1"/>
          </p:cNvSpPr>
          <p:nvPr/>
        </p:nvSpPr>
        <p:spPr bwMode="auto">
          <a:xfrm>
            <a:off x="7407275" y="19431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5" name="AutoShape 13"/>
          <p:cNvSpPr>
            <a:spLocks noChangeArrowheads="1"/>
          </p:cNvSpPr>
          <p:nvPr/>
        </p:nvSpPr>
        <p:spPr bwMode="auto">
          <a:xfrm>
            <a:off x="6645275" y="2781300"/>
            <a:ext cx="533400" cy="381000"/>
          </a:xfrm>
          <a:prstGeom prst="irregularSeal2">
            <a:avLst/>
          </a:prstGeom>
          <a:solidFill>
            <a:srgbClr val="FDE12E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1326" name="Text Box 14"/>
          <p:cNvSpPr txBox="1">
            <a:spLocks noChangeArrowheads="1"/>
          </p:cNvSpPr>
          <p:nvPr/>
        </p:nvSpPr>
        <p:spPr bwMode="auto">
          <a:xfrm>
            <a:off x="8305800" y="198120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0</a:t>
            </a:r>
          </a:p>
        </p:txBody>
      </p:sp>
      <p:sp>
        <p:nvSpPr>
          <p:cNvPr id="141327" name="Text Box 15"/>
          <p:cNvSpPr txBox="1">
            <a:spLocks noChangeArrowheads="1"/>
          </p:cNvSpPr>
          <p:nvPr/>
        </p:nvSpPr>
        <p:spPr bwMode="auto">
          <a:xfrm>
            <a:off x="8305800" y="266700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1</a:t>
            </a:r>
          </a:p>
        </p:txBody>
      </p:sp>
      <p:sp>
        <p:nvSpPr>
          <p:cNvPr id="141328" name="Text Box 16"/>
          <p:cNvSpPr txBox="1">
            <a:spLocks noChangeArrowheads="1"/>
          </p:cNvSpPr>
          <p:nvPr/>
        </p:nvSpPr>
        <p:spPr bwMode="auto">
          <a:xfrm>
            <a:off x="8305800" y="342900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2</a:t>
            </a:r>
          </a:p>
        </p:txBody>
      </p:sp>
      <p:sp>
        <p:nvSpPr>
          <p:cNvPr id="141329" name="Text Box 17"/>
          <p:cNvSpPr txBox="1">
            <a:spLocks noChangeArrowheads="1"/>
          </p:cNvSpPr>
          <p:nvPr/>
        </p:nvSpPr>
        <p:spPr bwMode="auto">
          <a:xfrm>
            <a:off x="8305800" y="4191000"/>
            <a:ext cx="32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3</a:t>
            </a:r>
          </a:p>
        </p:txBody>
      </p:sp>
      <p:sp>
        <p:nvSpPr>
          <p:cNvPr id="141330" name="Text Box 18"/>
          <p:cNvSpPr txBox="1">
            <a:spLocks noChangeArrowheads="1"/>
          </p:cNvSpPr>
          <p:nvPr/>
        </p:nvSpPr>
        <p:spPr bwMode="auto">
          <a:xfrm>
            <a:off x="5181600" y="4572000"/>
            <a:ext cx="1116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{0,1,2,3}</a:t>
            </a:r>
          </a:p>
        </p:txBody>
      </p:sp>
      <p:sp>
        <p:nvSpPr>
          <p:cNvPr id="141331" name="Text Box 19"/>
          <p:cNvSpPr txBox="1">
            <a:spLocks noChangeArrowheads="1"/>
          </p:cNvSpPr>
          <p:nvPr/>
        </p:nvSpPr>
        <p:spPr bwMode="auto">
          <a:xfrm>
            <a:off x="7315200" y="4572000"/>
            <a:ext cx="906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{0,2,3}</a:t>
            </a:r>
          </a:p>
        </p:txBody>
      </p:sp>
      <p:sp>
        <p:nvSpPr>
          <p:cNvPr id="141332" name="Text Box 20"/>
          <p:cNvSpPr txBox="1">
            <a:spLocks noChangeArrowheads="1"/>
          </p:cNvSpPr>
          <p:nvPr/>
        </p:nvSpPr>
        <p:spPr bwMode="auto">
          <a:xfrm>
            <a:off x="6096000" y="2286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m</a:t>
            </a:r>
          </a:p>
        </p:txBody>
      </p:sp>
      <p:sp>
        <p:nvSpPr>
          <p:cNvPr id="141333" name="Text Box 21"/>
          <p:cNvSpPr txBox="1">
            <a:spLocks noChangeArrowheads="1"/>
          </p:cNvSpPr>
          <p:nvPr/>
        </p:nvSpPr>
        <p:spPr bwMode="auto">
          <a:xfrm>
            <a:off x="6477000" y="3810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m</a:t>
            </a:r>
          </a:p>
        </p:txBody>
      </p:sp>
      <p:sp>
        <p:nvSpPr>
          <p:cNvPr id="141334" name="Text Box 22"/>
          <p:cNvSpPr txBox="1">
            <a:spLocks noChangeArrowheads="1"/>
          </p:cNvSpPr>
          <p:nvPr/>
        </p:nvSpPr>
        <p:spPr bwMode="auto">
          <a:xfrm>
            <a:off x="5562600" y="3048000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m</a:t>
            </a:r>
          </a:p>
        </p:txBody>
      </p:sp>
      <p:sp>
        <p:nvSpPr>
          <p:cNvPr id="141335" name="Rectangle 23"/>
          <p:cNvSpPr>
            <a:spLocks noChangeArrowheads="1"/>
          </p:cNvSpPr>
          <p:nvPr/>
        </p:nvSpPr>
        <p:spPr bwMode="auto">
          <a:xfrm>
            <a:off x="6172200" y="5181600"/>
            <a:ext cx="164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 Narrow" charset="0"/>
              </a:rPr>
              <a:t>Possibility 3</a:t>
            </a:r>
            <a:endParaRPr lang="en-US">
              <a:latin typeface="Arial Narrow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Overview of</a:t>
            </a:r>
            <a:r>
              <a:rPr lang="en-US"/>
              <a:t> </a:t>
            </a:r>
            <a:r>
              <a:rPr lang="en-US" b="1"/>
              <a:t>Transis</a:t>
            </a:r>
            <a:endParaRPr lang="en-US"/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>
              <a:lnSpc>
                <a:spcPct val="135000"/>
              </a:lnSpc>
            </a:pPr>
            <a:r>
              <a:rPr lang="en-US" sz="2400">
                <a:latin typeface="Arial" charset="0"/>
              </a:rPr>
              <a:t>Group communication system developed by Danny Dolev and his group at the Hebrew University of Jerusalem.</a:t>
            </a:r>
          </a:p>
          <a:p>
            <a:pPr>
              <a:lnSpc>
                <a:spcPct val="135000"/>
              </a:lnSpc>
            </a:pPr>
            <a:r>
              <a:rPr lang="en-US" sz="2400">
                <a:latin typeface="Arial" charset="0"/>
              </a:rPr>
              <a:t>Deals with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open group</a:t>
            </a:r>
            <a:endParaRPr lang="en-US" sz="2400">
              <a:latin typeface="Arial" charset="0"/>
            </a:endParaRPr>
          </a:p>
          <a:p>
            <a:pPr>
              <a:lnSpc>
                <a:spcPct val="135000"/>
              </a:lnSpc>
            </a:pPr>
            <a:r>
              <a:rPr lang="en-US" sz="2400">
                <a:latin typeface="Arial" charset="0"/>
              </a:rPr>
              <a:t>Supports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scalable reliable multicast</a:t>
            </a:r>
            <a:endParaRPr lang="en-US" sz="2400">
              <a:latin typeface="Arial" charset="0"/>
            </a:endParaRPr>
          </a:p>
          <a:p>
            <a:pPr>
              <a:lnSpc>
                <a:spcPct val="135000"/>
              </a:lnSpc>
            </a:pPr>
            <a:r>
              <a:rPr lang="en-US" sz="2400">
                <a:latin typeface="Arial" charset="0"/>
              </a:rPr>
              <a:t>Tolerates </a:t>
            </a:r>
            <a:r>
              <a:rPr lang="en-US" sz="2400" b="1">
                <a:solidFill>
                  <a:srgbClr val="C70F05"/>
                </a:solidFill>
                <a:latin typeface="Arial" charset="0"/>
              </a:rPr>
              <a:t>network partition</a:t>
            </a:r>
            <a:endParaRPr lang="en-US" sz="2400">
              <a:latin typeface="Arial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Overview of</a:t>
            </a:r>
            <a:r>
              <a:rPr lang="en-US"/>
              <a:t> </a:t>
            </a:r>
            <a:r>
              <a:rPr lang="en-US" b="1"/>
              <a:t>Transis</a:t>
            </a:r>
            <a:endParaRPr lang="en-US"/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458200" cy="4724400"/>
          </a:xfrm>
        </p:spPr>
        <p:txBody>
          <a:bodyPr/>
          <a:lstStyle/>
          <a:p>
            <a:pPr>
              <a:lnSpc>
                <a:spcPct val="135000"/>
              </a:lnSpc>
              <a:buFont typeface="Wingdings" charset="2"/>
              <a:buNone/>
            </a:pPr>
            <a:r>
              <a:rPr lang="en-US" sz="2400">
                <a:latin typeface="Arial Narrow" charset="0"/>
              </a:rPr>
              <a:t>1. IP multicast (or ethernet LAN) used to support high bandwidth multicast.</a:t>
            </a:r>
          </a:p>
          <a:p>
            <a:pPr>
              <a:lnSpc>
                <a:spcPct val="135000"/>
              </a:lnSpc>
              <a:buFont typeface="Wingdings" charset="2"/>
              <a:buNone/>
            </a:pPr>
            <a:r>
              <a:rPr lang="en-US" sz="2400">
                <a:latin typeface="Arial Narrow" charset="0"/>
              </a:rPr>
              <a:t>2.</a:t>
            </a:r>
            <a:r>
              <a:rPr lang="en-US" sz="2400" b="1">
                <a:latin typeface="Arial Narrow" charset="0"/>
              </a:rPr>
              <a:t> Acks are piggybacked</a:t>
            </a:r>
            <a:r>
              <a:rPr lang="en-US" sz="2400">
                <a:latin typeface="Arial Narrow" charset="0"/>
              </a:rPr>
              <a:t> and message loss is detected transparently,</a:t>
            </a:r>
          </a:p>
          <a:p>
            <a:pPr>
              <a:lnSpc>
                <a:spcPct val="135000"/>
              </a:lnSpc>
              <a:buFont typeface="Wingdings" charset="2"/>
              <a:buNone/>
            </a:pPr>
            <a:r>
              <a:rPr lang="en-US" sz="2400">
                <a:latin typeface="Arial Narrow" charset="0"/>
              </a:rPr>
              <a:t>leading to </a:t>
            </a:r>
            <a:r>
              <a:rPr lang="en-US" sz="2400" b="1" i="1">
                <a:latin typeface="Arial Narrow" charset="0"/>
              </a:rPr>
              <a:t>selective retransmission. </a:t>
            </a:r>
            <a:r>
              <a:rPr lang="en-US" sz="2400">
                <a:latin typeface="Arial Narrow" charset="0"/>
              </a:rPr>
              <a:t>Example:</a:t>
            </a:r>
          </a:p>
          <a:p>
            <a:pPr>
              <a:lnSpc>
                <a:spcPct val="135000"/>
              </a:lnSpc>
              <a:buFont typeface="Wingdings" charset="2"/>
              <a:buNone/>
            </a:pPr>
            <a:endParaRPr lang="en-US" sz="2400"/>
          </a:p>
          <a:p>
            <a:pPr>
              <a:lnSpc>
                <a:spcPct val="135000"/>
              </a:lnSpc>
              <a:buFont typeface="Wingdings" charset="2"/>
              <a:buNone/>
            </a:pPr>
            <a:r>
              <a:rPr lang="en-US" sz="2400" b="1">
                <a:solidFill>
                  <a:schemeClr val="accent2"/>
                </a:solidFill>
              </a:rPr>
              <a:t>(Notation:</a:t>
            </a:r>
            <a:r>
              <a:rPr lang="en-US" sz="2400"/>
              <a:t> </a:t>
            </a:r>
            <a:r>
              <a:rPr lang="en-US" sz="2400">
                <a:solidFill>
                  <a:srgbClr val="C70F05"/>
                </a:solidFill>
              </a:rPr>
              <a:t>a2</a:t>
            </a:r>
            <a:r>
              <a:rPr lang="en-US" sz="2400"/>
              <a:t>B1 </a:t>
            </a:r>
            <a:r>
              <a:rPr lang="en-US" sz="2400">
                <a:solidFill>
                  <a:srgbClr val="C70F05"/>
                </a:solidFill>
              </a:rPr>
              <a:t>denotes the</a:t>
            </a:r>
            <a:r>
              <a:rPr lang="en-US" sz="2400"/>
              <a:t> </a:t>
            </a:r>
            <a:r>
              <a:rPr lang="en-US" sz="2400">
                <a:solidFill>
                  <a:schemeClr val="accent2"/>
                </a:solidFill>
              </a:rPr>
              <a:t>ack of A2</a:t>
            </a:r>
            <a:r>
              <a:rPr lang="en-US" sz="2400"/>
              <a:t> </a:t>
            </a:r>
            <a:r>
              <a:rPr lang="en-US" sz="2400">
                <a:solidFill>
                  <a:srgbClr val="C70F05"/>
                </a:solidFill>
              </a:rPr>
              <a:t>piggybacked on B1</a:t>
            </a:r>
            <a:r>
              <a:rPr lang="en-US" sz="2400"/>
              <a:t>)</a:t>
            </a:r>
          </a:p>
          <a:p>
            <a:pPr>
              <a:lnSpc>
                <a:spcPct val="135000"/>
              </a:lnSpc>
              <a:buFont typeface="Wingdings" charset="2"/>
              <a:buNone/>
            </a:pPr>
            <a:endParaRPr lang="en-US" sz="2400">
              <a:latin typeface="Arial Narrow" charset="0"/>
            </a:endParaRPr>
          </a:p>
          <a:p>
            <a:pPr>
              <a:lnSpc>
                <a:spcPct val="135000"/>
              </a:lnSpc>
              <a:buFont typeface="Wingdings" charset="2"/>
              <a:buNone/>
            </a:pPr>
            <a:r>
              <a:rPr lang="en-US" sz="2400">
                <a:latin typeface="Arial Narrow" charset="0"/>
              </a:rPr>
              <a:t>A process that receives A1, A2, </a:t>
            </a:r>
            <a:r>
              <a:rPr lang="en-US" sz="2400">
                <a:solidFill>
                  <a:srgbClr val="C70F05"/>
                </a:solidFill>
                <a:latin typeface="Arial Narrow" charset="0"/>
              </a:rPr>
              <a:t>a2</a:t>
            </a:r>
            <a:r>
              <a:rPr lang="en-US" sz="2400">
                <a:latin typeface="Arial Narrow" charset="0"/>
              </a:rPr>
              <a:t>B1,  </a:t>
            </a:r>
            <a:r>
              <a:rPr lang="en-US" sz="2400">
                <a:solidFill>
                  <a:srgbClr val="C70F05"/>
                </a:solidFill>
                <a:latin typeface="Arial Narrow" charset="0"/>
              </a:rPr>
              <a:t>b3</a:t>
            </a:r>
            <a:r>
              <a:rPr lang="en-US" sz="2400">
                <a:latin typeface="Arial Narrow" charset="0"/>
              </a:rPr>
              <a:t>C1 … suspects that it did</a:t>
            </a:r>
          </a:p>
          <a:p>
            <a:pPr>
              <a:lnSpc>
                <a:spcPct val="135000"/>
              </a:lnSpc>
              <a:buFont typeface="Wingdings" charset="2"/>
              <a:buNone/>
            </a:pPr>
            <a:r>
              <a:rPr lang="en-US" sz="2400">
                <a:latin typeface="Arial Narrow" charset="0"/>
              </a:rPr>
              <a:t>not receive message B2, and sends a NACK to request a retransmission</a:t>
            </a:r>
            <a:endParaRPr lang="en-US" sz="2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Major issues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80772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Symbol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charset="0"/>
              </a:rPr>
              <a:t>Various forms of multicast</a:t>
            </a:r>
            <a:r>
              <a:rPr lang="en-US" sz="2400">
                <a:latin typeface="Arial Narrow" charset="0"/>
              </a:rPr>
              <a:t> to communicate with the members. </a:t>
            </a:r>
          </a:p>
          <a:p>
            <a:pPr>
              <a:lnSpc>
                <a:spcPct val="90000"/>
              </a:lnSpc>
              <a:buFont typeface="Symbol" charset="2"/>
              <a:buNone/>
            </a:pPr>
            <a:r>
              <a:rPr lang="en-US" sz="2400">
                <a:latin typeface="Arial Narrow" charset="0"/>
              </a:rPr>
              <a:t>Two different examples are</a:t>
            </a:r>
            <a:endParaRPr lang="en-US" sz="2400" b="1">
              <a:solidFill>
                <a:srgbClr val="C70F05"/>
              </a:solidFill>
              <a:latin typeface="Arial Narrow" charset="0"/>
            </a:endParaRPr>
          </a:p>
          <a:p>
            <a:pPr lvl="1">
              <a:lnSpc>
                <a:spcPct val="90000"/>
              </a:lnSpc>
              <a:buFont typeface="Symbol" charset="2"/>
              <a:buChar char="¨"/>
            </a:pPr>
            <a:r>
              <a:rPr lang="en-US" sz="2400">
                <a:latin typeface="Arial Narrow" charset="0"/>
              </a:rPr>
              <a:t>Atomic multicast</a:t>
            </a:r>
          </a:p>
          <a:p>
            <a:pPr lvl="1">
              <a:lnSpc>
                <a:spcPct val="90000"/>
              </a:lnSpc>
              <a:buFont typeface="Symbol" charset="2"/>
              <a:buChar char="¨"/>
            </a:pPr>
            <a:r>
              <a:rPr lang="en-US" sz="2400">
                <a:latin typeface="Arial Narrow" charset="0"/>
              </a:rPr>
              <a:t>Ordered multicast</a:t>
            </a:r>
          </a:p>
          <a:p>
            <a:pPr lvl="1">
              <a:lnSpc>
                <a:spcPct val="90000"/>
              </a:lnSpc>
              <a:buFont typeface="Symbol" charset="2"/>
              <a:buChar char="¨"/>
            </a:pPr>
            <a:endParaRPr lang="en-US" sz="2400">
              <a:latin typeface="Arial Narrow" charset="0"/>
            </a:endParaRPr>
          </a:p>
          <a:p>
            <a:pPr>
              <a:lnSpc>
                <a:spcPct val="90000"/>
              </a:lnSpc>
              <a:buFont typeface="Symbol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charset="0"/>
              </a:rPr>
              <a:t>Dynamic groups</a:t>
            </a:r>
            <a:endParaRPr lang="en-US" sz="2400">
              <a:latin typeface="Arial Narrow" charset="0"/>
            </a:endParaRPr>
          </a:p>
          <a:p>
            <a:pPr lvl="1">
              <a:lnSpc>
                <a:spcPct val="90000"/>
              </a:lnSpc>
              <a:buFont typeface="Symbol" charset="2"/>
              <a:buChar char="¨"/>
            </a:pPr>
            <a:r>
              <a:rPr lang="en-US" sz="2400">
                <a:latin typeface="Arial Narrow" charset="0"/>
              </a:rPr>
              <a:t>How to correctly communicate when the membership constantly changes? </a:t>
            </a:r>
            <a:endParaRPr lang="en-US" sz="2000">
              <a:latin typeface="Arial Narrow" charset="0"/>
            </a:endParaRPr>
          </a:p>
          <a:p>
            <a:pPr lvl="1">
              <a:lnSpc>
                <a:spcPct val="90000"/>
              </a:lnSpc>
              <a:buFont typeface="Symbol" charset="2"/>
              <a:buChar char="¨"/>
            </a:pPr>
            <a:r>
              <a:rPr lang="en-US" sz="2400">
                <a:latin typeface="Arial Narrow" charset="0"/>
              </a:rPr>
              <a:t>Keeping track of membership changes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Overview of</a:t>
            </a:r>
            <a:r>
              <a:rPr lang="en-US"/>
              <a:t> </a:t>
            </a:r>
            <a:r>
              <a:rPr lang="en-US" b="1"/>
              <a:t>Transis</a:t>
            </a:r>
            <a:endParaRPr lang="en-US"/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>
              <a:lnSpc>
                <a:spcPct val="135000"/>
              </a:lnSpc>
              <a:buFont typeface="Wingdings" charset="2"/>
              <a:buNone/>
            </a:pPr>
            <a:r>
              <a:rPr lang="en-US" sz="2400" b="1">
                <a:solidFill>
                  <a:srgbClr val="C70F05"/>
                </a:solidFill>
              </a:rPr>
              <a:t>Causal mode</a:t>
            </a:r>
            <a:r>
              <a:rPr lang="en-US" sz="2400"/>
              <a:t> (maintains causal order)</a:t>
            </a:r>
          </a:p>
          <a:p>
            <a:pPr>
              <a:lnSpc>
                <a:spcPct val="135000"/>
              </a:lnSpc>
              <a:buFont typeface="Wingdings" charset="2"/>
              <a:buNone/>
            </a:pPr>
            <a:r>
              <a:rPr lang="en-US" sz="2400" b="1">
                <a:solidFill>
                  <a:srgbClr val="C70F05"/>
                </a:solidFill>
              </a:rPr>
              <a:t>Agreed mode</a:t>
            </a:r>
            <a:r>
              <a:rPr lang="en-US" sz="2400"/>
              <a:t> (maintains total order that does not conflict with the causal order)</a:t>
            </a:r>
          </a:p>
          <a:p>
            <a:pPr>
              <a:lnSpc>
                <a:spcPct val="135000"/>
              </a:lnSpc>
              <a:buFont typeface="Wingdings" charset="2"/>
              <a:buNone/>
            </a:pPr>
            <a:r>
              <a:rPr lang="en-US" sz="2400" b="1">
                <a:solidFill>
                  <a:srgbClr val="C70F05"/>
                </a:solidFill>
              </a:rPr>
              <a:t>Safe mode</a:t>
            </a:r>
            <a:r>
              <a:rPr lang="en-US" sz="2400"/>
              <a:t> (Delivers a message only after the lower levels of the system have acknowledged its reception at all the destination machines. All messages are delivered relative to a safe message)</a:t>
            </a:r>
            <a:r>
              <a:rPr lang="en-US">
                <a:latin typeface="New York" charset="0"/>
              </a:rPr>
              <a:t>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Overview of</a:t>
            </a:r>
            <a:r>
              <a:rPr lang="en-US"/>
              <a:t> </a:t>
            </a:r>
            <a:r>
              <a:rPr lang="en-US" b="1"/>
              <a:t>Transis</a:t>
            </a:r>
          </a:p>
        </p:txBody>
      </p:sp>
      <p:sp>
        <p:nvSpPr>
          <p:cNvPr id="145411" name="Oval 3"/>
          <p:cNvSpPr>
            <a:spLocks noChangeArrowheads="1"/>
          </p:cNvSpPr>
          <p:nvPr/>
        </p:nvSpPr>
        <p:spPr bwMode="auto">
          <a:xfrm>
            <a:off x="990600" y="2667000"/>
            <a:ext cx="2971800" cy="1752600"/>
          </a:xfrm>
          <a:prstGeom prst="ellipse">
            <a:avLst/>
          </a:prstGeom>
          <a:solidFill>
            <a:srgbClr val="FDE12E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2" name="Freeform 4"/>
          <p:cNvSpPr>
            <a:spLocks/>
          </p:cNvSpPr>
          <p:nvPr/>
        </p:nvSpPr>
        <p:spPr bwMode="auto">
          <a:xfrm>
            <a:off x="2057400" y="2514600"/>
            <a:ext cx="1066800" cy="2057400"/>
          </a:xfrm>
          <a:custGeom>
            <a:avLst/>
            <a:gdLst/>
            <a:ahLst/>
            <a:cxnLst>
              <a:cxn ang="0">
                <a:pos x="672" y="0"/>
              </a:cxn>
              <a:cxn ang="0">
                <a:pos x="240" y="384"/>
              </a:cxn>
              <a:cxn ang="0">
                <a:pos x="336" y="816"/>
              </a:cxn>
              <a:cxn ang="0">
                <a:pos x="0" y="1296"/>
              </a:cxn>
            </a:cxnLst>
            <a:rect l="0" t="0" r="r" b="b"/>
            <a:pathLst>
              <a:path w="672" h="1296">
                <a:moveTo>
                  <a:pt x="672" y="0"/>
                </a:moveTo>
                <a:cubicBezTo>
                  <a:pt x="484" y="124"/>
                  <a:pt x="296" y="248"/>
                  <a:pt x="240" y="384"/>
                </a:cubicBezTo>
                <a:cubicBezTo>
                  <a:pt x="184" y="520"/>
                  <a:pt x="376" y="664"/>
                  <a:pt x="336" y="816"/>
                </a:cubicBezTo>
                <a:cubicBezTo>
                  <a:pt x="296" y="968"/>
                  <a:pt x="148" y="1132"/>
                  <a:pt x="0" y="1296"/>
                </a:cubicBezTo>
              </a:path>
            </a:pathLst>
          </a:custGeom>
          <a:noFill/>
          <a:ln w="76200" cmpd="sng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3" name="Text Box 5"/>
          <p:cNvSpPr txBox="1">
            <a:spLocks noChangeArrowheads="1"/>
          </p:cNvSpPr>
          <p:nvPr/>
        </p:nvSpPr>
        <p:spPr bwMode="auto">
          <a:xfrm>
            <a:off x="4556125" y="2019300"/>
            <a:ext cx="4046538" cy="19177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Each partition assumes that</a:t>
            </a:r>
          </a:p>
          <a:p>
            <a:r>
              <a:rPr lang="en-US" b="0">
                <a:latin typeface="Arial Narrow" charset="0"/>
              </a:rPr>
              <a:t>the machines in the other</a:t>
            </a:r>
          </a:p>
          <a:p>
            <a:r>
              <a:rPr lang="en-US" b="0">
                <a:latin typeface="Arial Narrow" charset="0"/>
              </a:rPr>
              <a:t>partition have failed, and maintains</a:t>
            </a:r>
          </a:p>
          <a:p>
            <a:r>
              <a:rPr lang="en-US" b="0">
                <a:latin typeface="Arial Narrow" charset="0"/>
              </a:rPr>
              <a:t>virtual synchrony within its own </a:t>
            </a:r>
          </a:p>
          <a:p>
            <a:r>
              <a:rPr lang="en-US" b="0">
                <a:latin typeface="Arial Narrow" charset="0"/>
              </a:rPr>
              <a:t>partition only. </a:t>
            </a:r>
          </a:p>
        </p:txBody>
      </p:sp>
      <p:sp>
        <p:nvSpPr>
          <p:cNvPr id="145414" name="Rectangle 6"/>
          <p:cNvSpPr>
            <a:spLocks noChangeArrowheads="1"/>
          </p:cNvSpPr>
          <p:nvPr/>
        </p:nvSpPr>
        <p:spPr bwMode="auto">
          <a:xfrm>
            <a:off x="2833688" y="5011738"/>
            <a:ext cx="4171950" cy="822325"/>
          </a:xfrm>
          <a:prstGeom prst="rect">
            <a:avLst/>
          </a:prstGeom>
          <a:solidFill>
            <a:srgbClr val="51FF9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After repair, consistency is restored </a:t>
            </a:r>
          </a:p>
          <a:p>
            <a:r>
              <a:rPr lang="en-US" b="0">
                <a:latin typeface="Arial Narrow" charset="0"/>
              </a:rPr>
              <a:t>in the entire system.</a:t>
            </a:r>
          </a:p>
        </p:txBody>
      </p:sp>
      <p:sp>
        <p:nvSpPr>
          <p:cNvPr id="145415" name="Text Box 7"/>
          <p:cNvSpPr txBox="1">
            <a:spLocks noChangeArrowheads="1"/>
          </p:cNvSpPr>
          <p:nvPr/>
        </p:nvSpPr>
        <p:spPr bwMode="auto">
          <a:xfrm>
            <a:off x="822325" y="1790700"/>
            <a:ext cx="2725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latin typeface="Arial Narrow" charset="0"/>
              </a:rPr>
              <a:t>Dealing with partition</a:t>
            </a:r>
          </a:p>
        </p:txBody>
      </p:sp>
      <p:sp>
        <p:nvSpPr>
          <p:cNvPr id="145416" name="Oval 8"/>
          <p:cNvSpPr>
            <a:spLocks noChangeArrowheads="1"/>
          </p:cNvSpPr>
          <p:nvPr/>
        </p:nvSpPr>
        <p:spPr bwMode="auto">
          <a:xfrm>
            <a:off x="1524000" y="30480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7" name="Oval 9"/>
          <p:cNvSpPr>
            <a:spLocks noChangeArrowheads="1"/>
          </p:cNvSpPr>
          <p:nvPr/>
        </p:nvSpPr>
        <p:spPr bwMode="auto">
          <a:xfrm>
            <a:off x="2133600" y="28194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8" name="Oval 10"/>
          <p:cNvSpPr>
            <a:spLocks noChangeArrowheads="1"/>
          </p:cNvSpPr>
          <p:nvPr/>
        </p:nvSpPr>
        <p:spPr bwMode="auto">
          <a:xfrm>
            <a:off x="1752600" y="39624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19" name="Oval 11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0" name="Oval 12"/>
          <p:cNvSpPr>
            <a:spLocks noChangeArrowheads="1"/>
          </p:cNvSpPr>
          <p:nvPr/>
        </p:nvSpPr>
        <p:spPr bwMode="auto">
          <a:xfrm>
            <a:off x="3352800" y="33528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1" name="Oval 13"/>
          <p:cNvSpPr>
            <a:spLocks noChangeArrowheads="1"/>
          </p:cNvSpPr>
          <p:nvPr/>
        </p:nvSpPr>
        <p:spPr bwMode="auto">
          <a:xfrm>
            <a:off x="3276600" y="38100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2" name="Oval 14"/>
          <p:cNvSpPr>
            <a:spLocks noChangeArrowheads="1"/>
          </p:cNvSpPr>
          <p:nvPr/>
        </p:nvSpPr>
        <p:spPr bwMode="auto">
          <a:xfrm>
            <a:off x="2971800" y="31242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3" name="Oval 15"/>
          <p:cNvSpPr>
            <a:spLocks noChangeArrowheads="1"/>
          </p:cNvSpPr>
          <p:nvPr/>
        </p:nvSpPr>
        <p:spPr bwMode="auto">
          <a:xfrm>
            <a:off x="3429000" y="39624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4" name="Oval 16"/>
          <p:cNvSpPr>
            <a:spLocks noChangeArrowheads="1"/>
          </p:cNvSpPr>
          <p:nvPr/>
        </p:nvSpPr>
        <p:spPr bwMode="auto">
          <a:xfrm>
            <a:off x="1828800" y="33528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5" name="Oval 17"/>
          <p:cNvSpPr>
            <a:spLocks noChangeArrowheads="1"/>
          </p:cNvSpPr>
          <p:nvPr/>
        </p:nvSpPr>
        <p:spPr bwMode="auto">
          <a:xfrm>
            <a:off x="1981200" y="35052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5426" name="Oval 18"/>
          <p:cNvSpPr>
            <a:spLocks noChangeArrowheads="1"/>
          </p:cNvSpPr>
          <p:nvPr/>
        </p:nvSpPr>
        <p:spPr bwMode="auto">
          <a:xfrm>
            <a:off x="1447800" y="36576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b="1"/>
              <a:t>Example of message delivery</a:t>
            </a:r>
            <a:endParaRPr lang="en-US"/>
          </a:p>
        </p:txBody>
      </p:sp>
      <p:sp>
        <p:nvSpPr>
          <p:cNvPr id="146435" name="Text Box 3"/>
          <p:cNvSpPr txBox="1">
            <a:spLocks noChangeArrowheads="1"/>
          </p:cNvSpPr>
          <p:nvPr/>
        </p:nvSpPr>
        <p:spPr bwMode="auto">
          <a:xfrm>
            <a:off x="838200" y="1447800"/>
            <a:ext cx="8023225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Assume A was sending a </a:t>
            </a:r>
            <a:r>
              <a:rPr lang="en-US">
                <a:solidFill>
                  <a:srgbClr val="C70F05"/>
                </a:solidFill>
                <a:latin typeface="Arial Narrow" charset="0"/>
              </a:rPr>
              <a:t>safe message</a:t>
            </a:r>
            <a:r>
              <a:rPr lang="en-US" b="0">
                <a:latin typeface="Arial Narrow" charset="0"/>
              </a:rPr>
              <a:t> M, and the configuration</a:t>
            </a:r>
          </a:p>
          <a:p>
            <a:r>
              <a:rPr lang="en-US" b="0">
                <a:latin typeface="Arial Narrow" charset="0"/>
              </a:rPr>
              <a:t>changed to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{A, B, C} </a:t>
            </a:r>
            <a:r>
              <a:rPr lang="en-US">
                <a:solidFill>
                  <a:schemeClr val="accent2"/>
                </a:solidFill>
                <a:latin typeface="Arial Narrow" charset="0"/>
                <a:sym typeface="Symbol" charset="2"/>
              </a:rPr>
              <a:t>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 {A, B}, {C}.</a:t>
            </a:r>
            <a:r>
              <a:rPr lang="en-US" b="0">
                <a:latin typeface="Arial Narrow" charset="0"/>
              </a:rPr>
              <a:t> All but C sent ack to A, B. </a:t>
            </a:r>
          </a:p>
          <a:p>
            <a:r>
              <a:rPr lang="en-US" b="0">
                <a:solidFill>
                  <a:srgbClr val="C70F05"/>
                </a:solidFill>
                <a:latin typeface="Arial Narrow" charset="0"/>
              </a:rPr>
              <a:t>To deliver M, A, B must receive the new view {A,B} first.</a:t>
            </a:r>
            <a:endParaRPr lang="en-US" b="0">
              <a:latin typeface="Arial Narrow" charset="0"/>
            </a:endParaRPr>
          </a:p>
          <a:p>
            <a:endParaRPr lang="en-US" b="0">
              <a:latin typeface="Arial Narrow" charset="0"/>
            </a:endParaRPr>
          </a:p>
          <a:p>
            <a:r>
              <a:rPr lang="en-US" b="0">
                <a:latin typeface="Arial Narrow" charset="0"/>
              </a:rPr>
              <a:t>After the delivery of M,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{A, B}, {C} </a:t>
            </a:r>
            <a:r>
              <a:rPr lang="en-US">
                <a:solidFill>
                  <a:schemeClr val="accent2"/>
                </a:solidFill>
                <a:latin typeface="Arial Narrow" charset="0"/>
                <a:sym typeface="Symbol" charset="2"/>
              </a:rPr>
              <a:t>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 {A, B, D}, {C}</a:t>
            </a:r>
            <a:r>
              <a:rPr lang="en-US" b="0">
                <a:latin typeface="Arial Narrow" charset="0"/>
              </a:rPr>
              <a:t> occurs.</a:t>
            </a:r>
          </a:p>
          <a:p>
            <a:endParaRPr lang="en-US" b="0">
              <a:latin typeface="Arial Narrow" charset="0"/>
            </a:endParaRPr>
          </a:p>
          <a:p>
            <a:r>
              <a:rPr lang="en-US" b="0">
                <a:solidFill>
                  <a:srgbClr val="000000"/>
                </a:solidFill>
                <a:latin typeface="Arial Narrow" charset="0"/>
              </a:rPr>
              <a:t>If C acked M and also received acks from A and B </a:t>
            </a:r>
            <a:r>
              <a:rPr lang="en-US" b="0" i="1">
                <a:solidFill>
                  <a:srgbClr val="C70F05"/>
                </a:solidFill>
                <a:latin typeface="Arial Narrow" charset="0"/>
              </a:rPr>
              <a:t>before the partition</a:t>
            </a:r>
            <a:r>
              <a:rPr lang="en-US" b="0">
                <a:solidFill>
                  <a:srgbClr val="000000"/>
                </a:solidFill>
                <a:latin typeface="Arial Narrow" charset="0"/>
              </a:rPr>
              <a:t>, </a:t>
            </a:r>
          </a:p>
          <a:p>
            <a:r>
              <a:rPr lang="en-US" b="0">
                <a:solidFill>
                  <a:srgbClr val="000000"/>
                </a:solidFill>
                <a:latin typeface="Arial Narrow" charset="0"/>
              </a:rPr>
              <a:t>then C may deliver M before it receives the new view {C}. Otherwise,</a:t>
            </a:r>
          </a:p>
          <a:p>
            <a:r>
              <a:rPr lang="en-US" b="0">
                <a:solidFill>
                  <a:srgbClr val="000000"/>
                </a:solidFill>
                <a:latin typeface="Arial Narrow" charset="0"/>
              </a:rPr>
              <a:t>C will ignore message M as spurious without contradicting any </a:t>
            </a:r>
          </a:p>
          <a:p>
            <a:r>
              <a:rPr lang="en-US" b="0">
                <a:solidFill>
                  <a:srgbClr val="000000"/>
                </a:solidFill>
                <a:latin typeface="Arial Narrow" charset="0"/>
              </a:rPr>
              <a:t>guarantee. </a:t>
            </a:r>
            <a:endParaRPr lang="en-US" sz="1800" b="0">
              <a:latin typeface="Arial" charset="0"/>
            </a:endParaRPr>
          </a:p>
          <a:p>
            <a:endParaRPr lang="en-US" b="0">
              <a:latin typeface="Arial Narrow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Atomic multicast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295400"/>
            <a:ext cx="7772400" cy="41148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2800">
                <a:latin typeface="Arial Narrow" charset="0"/>
              </a:rPr>
              <a:t>	A multicast is </a:t>
            </a:r>
            <a:r>
              <a:rPr lang="en-US" sz="2800" b="1" i="1">
                <a:latin typeface="Arial Narrow" charset="0"/>
              </a:rPr>
              <a:t>atomic</a:t>
            </a:r>
            <a:r>
              <a:rPr lang="en-US" sz="2800">
                <a:latin typeface="Arial Narrow" charset="0"/>
              </a:rPr>
              <a:t>, when the message is delivered to </a:t>
            </a:r>
            <a:r>
              <a:rPr lang="en-US" sz="2800" b="1">
                <a:latin typeface="Arial Narrow" charset="0"/>
              </a:rPr>
              <a:t>every correct</a:t>
            </a:r>
            <a:r>
              <a:rPr lang="en-US" sz="2800">
                <a:latin typeface="Arial Narrow" charset="0"/>
              </a:rPr>
              <a:t> member, or to </a:t>
            </a:r>
            <a:r>
              <a:rPr lang="en-US" sz="2800" b="1">
                <a:latin typeface="Arial Narrow" charset="0"/>
              </a:rPr>
              <a:t>no member</a:t>
            </a:r>
            <a:r>
              <a:rPr lang="en-US" sz="2800">
                <a:latin typeface="Arial Narrow" charset="0"/>
              </a:rPr>
              <a:t> at all. </a:t>
            </a:r>
          </a:p>
          <a:p>
            <a:pPr>
              <a:buFont typeface="Wingdings" charset="2"/>
              <a:buNone/>
            </a:pPr>
            <a:endParaRPr lang="en-US" sz="2800">
              <a:latin typeface="Arial Narrow" charset="0"/>
            </a:endParaRPr>
          </a:p>
          <a:p>
            <a:pPr>
              <a:buFont typeface="Wingdings" charset="2"/>
              <a:buNone/>
            </a:pPr>
            <a:r>
              <a:rPr lang="en-US" sz="2800">
                <a:latin typeface="Arial Narrow" charset="0"/>
              </a:rPr>
              <a:t>	In general, processes may crash, yet the atomicity of multicast is to be guaranteed.</a:t>
            </a:r>
          </a:p>
          <a:p>
            <a:pPr>
              <a:buFont typeface="Wingdings" charset="2"/>
              <a:buNone/>
            </a:pPr>
            <a:endParaRPr lang="en-US" sz="2800">
              <a:latin typeface="Arial Narrow" charset="0"/>
            </a:endParaRPr>
          </a:p>
          <a:p>
            <a:pPr>
              <a:buFont typeface="Wingdings" charset="2"/>
              <a:buNone/>
            </a:pPr>
            <a:r>
              <a:rPr lang="en-US" sz="2800">
                <a:latin typeface="Arial Narrow" charset="0"/>
              </a:rPr>
              <a:t>	 </a:t>
            </a:r>
            <a:r>
              <a:rPr lang="en-US" sz="2800">
                <a:solidFill>
                  <a:srgbClr val="C70F05"/>
                </a:solidFill>
                <a:latin typeface="Arial Narrow" charset="0"/>
              </a:rPr>
              <a:t>How can we implement atomic multicast?</a:t>
            </a:r>
            <a:endParaRPr lang="en-US" sz="2800">
              <a:latin typeface="Arial Narrow" charset="0"/>
            </a:endParaRPr>
          </a:p>
          <a:p>
            <a:pPr>
              <a:buFont typeface="Wingdings" charset="2"/>
              <a:buNone/>
            </a:pPr>
            <a:endParaRPr lang="en-US">
              <a:latin typeface="Arial Narrow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Basic vs. reliable multicast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800">
                <a:solidFill>
                  <a:srgbClr val="C70F05"/>
                </a:solidFill>
                <a:latin typeface="Arial Narrow" charset="0"/>
              </a:rPr>
              <a:t>Basic multicast</a:t>
            </a:r>
            <a:r>
              <a:rPr lang="en-US" sz="2800">
                <a:latin typeface="Arial Narrow" charset="0"/>
              </a:rPr>
              <a:t> does not consider failures.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800">
                <a:solidFill>
                  <a:srgbClr val="C70F05"/>
                </a:solidFill>
                <a:latin typeface="Arial Narrow" charset="0"/>
              </a:rPr>
              <a:t>Reliable multicast</a:t>
            </a:r>
            <a:r>
              <a:rPr lang="en-US" sz="2800">
                <a:latin typeface="Arial Narrow" charset="0"/>
              </a:rPr>
              <a:t> handles failures.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endParaRPr lang="en-US" sz="2800">
              <a:latin typeface="Arial Narrow" charset="0"/>
            </a:endParaRP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800">
                <a:latin typeface="Arial Narrow" charset="0"/>
              </a:rPr>
              <a:t>Three criteria for </a:t>
            </a:r>
            <a:r>
              <a:rPr lang="en-US" sz="2800" b="1">
                <a:solidFill>
                  <a:schemeClr val="accent2"/>
                </a:solidFill>
                <a:latin typeface="Arial Narrow" charset="0"/>
              </a:rPr>
              <a:t>basic multicast</a:t>
            </a:r>
            <a:r>
              <a:rPr lang="en-US" sz="2800">
                <a:latin typeface="Arial Narrow" charset="0"/>
              </a:rPr>
              <a:t>:</a:t>
            </a:r>
          </a:p>
          <a:p>
            <a:pPr>
              <a:lnSpc>
                <a:spcPct val="90000"/>
              </a:lnSpc>
            </a:pPr>
            <a:endParaRPr lang="en-US" sz="2800">
              <a:latin typeface="Arial Narrow" charset="0"/>
            </a:endParaRP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charset="0"/>
              </a:rPr>
              <a:t>Liveness</a:t>
            </a:r>
            <a:r>
              <a:rPr lang="en-US" sz="2400">
                <a:latin typeface="Arial Narrow" charset="0"/>
              </a:rPr>
              <a:t>. 	Each process must receive every message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charset="0"/>
              </a:rPr>
              <a:t>Integrity</a:t>
            </a:r>
            <a:r>
              <a:rPr lang="en-US" sz="2400">
                <a:latin typeface="Arial Narrow" charset="0"/>
              </a:rPr>
              <a:t>. 	No spurious message received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 b="1">
                <a:solidFill>
                  <a:srgbClr val="C70F05"/>
                </a:solidFill>
                <a:latin typeface="Arial Narrow" charset="0"/>
              </a:rPr>
              <a:t>No duplicate</a:t>
            </a:r>
            <a:r>
              <a:rPr lang="en-US" sz="2400">
                <a:latin typeface="Arial Narrow" charset="0"/>
              </a:rPr>
              <a:t>. 	Accepts exactly one copy of a message</a:t>
            </a:r>
          </a:p>
          <a:p>
            <a:pPr>
              <a:lnSpc>
                <a:spcPct val="90000"/>
              </a:lnSpc>
            </a:pPr>
            <a:endParaRPr lang="en-US" sz="2800">
              <a:latin typeface="Arial Narrow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Reliable atomic multicast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pPr algn="just">
              <a:buFont typeface="Wingdings" charset="2"/>
              <a:buNone/>
            </a:pPr>
            <a:r>
              <a:rPr lang="en-US" sz="2400" b="1" u="sng">
                <a:latin typeface="Arial Narrow" charset="0"/>
              </a:rPr>
              <a:t>Sender’s program</a:t>
            </a:r>
            <a:r>
              <a:rPr lang="en-US" sz="2400" b="1">
                <a:latin typeface="Arial Narrow" charset="0"/>
              </a:rPr>
              <a:t>	</a:t>
            </a:r>
            <a:r>
              <a:rPr lang="en-US" sz="2400">
                <a:latin typeface="Arial Narrow" charset="0"/>
              </a:rPr>
              <a:t>	</a:t>
            </a:r>
            <a:r>
              <a:rPr lang="en-US" sz="2400" b="1" u="sng">
                <a:latin typeface="Arial Narrow" charset="0"/>
              </a:rPr>
              <a:t>Receiver’s program</a:t>
            </a:r>
            <a:endParaRPr lang="en-US" sz="2400">
              <a:latin typeface="Arial Narrow" charset="0"/>
            </a:endParaRPr>
          </a:p>
          <a:p>
            <a:pPr algn="just">
              <a:buFont typeface="Wingdings" charset="2"/>
              <a:buNone/>
            </a:pPr>
            <a:r>
              <a:rPr lang="en-US" sz="2400">
                <a:latin typeface="Arial Narrow" charset="0"/>
              </a:rPr>
              <a:t>i:=0;				</a:t>
            </a:r>
            <a:r>
              <a:rPr lang="en-US" sz="2400" b="1">
                <a:latin typeface="Arial Narrow" charset="0"/>
              </a:rPr>
              <a:t>if</a:t>
            </a:r>
            <a:r>
              <a:rPr lang="en-US" sz="2400">
                <a:latin typeface="Arial Narrow" charset="0"/>
              </a:rPr>
              <a:t>   </a:t>
            </a:r>
            <a:r>
              <a:rPr lang="en-US" sz="2400" b="1">
                <a:latin typeface="Arial Narrow" charset="0"/>
              </a:rPr>
              <a:t>m</a:t>
            </a:r>
            <a:r>
              <a:rPr lang="en-US" sz="2400">
                <a:latin typeface="Arial Narrow" charset="0"/>
              </a:rPr>
              <a:t> is new </a:t>
            </a:r>
            <a:r>
              <a:rPr lang="en-US" sz="2400">
                <a:latin typeface="Arial Narrow" charset="0"/>
                <a:sym typeface="Symbol" charset="2"/>
              </a:rPr>
              <a:t></a:t>
            </a:r>
            <a:endParaRPr lang="en-US" sz="2400">
              <a:latin typeface="Arial Narrow" charset="0"/>
            </a:endParaRPr>
          </a:p>
          <a:p>
            <a:pPr algn="just">
              <a:buFont typeface="Wingdings" charset="2"/>
              <a:buNone/>
            </a:pPr>
            <a:r>
              <a:rPr lang="en-US" sz="2400" b="1">
                <a:latin typeface="Arial Narrow" charset="0"/>
              </a:rPr>
              <a:t>do</a:t>
            </a:r>
            <a:r>
              <a:rPr lang="en-US" sz="2400">
                <a:latin typeface="Arial Narrow" charset="0"/>
              </a:rPr>
              <a:t>  i ≠ n </a:t>
            </a:r>
            <a:r>
              <a:rPr lang="en-US" sz="2400">
                <a:latin typeface="Arial Narrow" charset="0"/>
                <a:sym typeface="Symbol" charset="2"/>
              </a:rPr>
              <a:t></a:t>
            </a:r>
            <a:r>
              <a:rPr lang="en-US" sz="2400">
                <a:latin typeface="Arial Narrow" charset="0"/>
              </a:rPr>
              <a:t>				accept it;		</a:t>
            </a:r>
          </a:p>
          <a:p>
            <a:pPr algn="just">
              <a:buFont typeface="Wingdings" charset="2"/>
              <a:buNone/>
            </a:pPr>
            <a:r>
              <a:rPr lang="en-US" sz="2400">
                <a:latin typeface="Arial Narrow" charset="0"/>
              </a:rPr>
              <a:t>   send message to member[i];		multicast </a:t>
            </a:r>
            <a:r>
              <a:rPr lang="en-US" sz="2400" b="1">
                <a:latin typeface="Arial Narrow" charset="0"/>
              </a:rPr>
              <a:t>m</a:t>
            </a:r>
            <a:r>
              <a:rPr lang="en-US" sz="2400">
                <a:latin typeface="Arial Narrow" charset="0"/>
              </a:rPr>
              <a:t>;</a:t>
            </a:r>
          </a:p>
          <a:p>
            <a:pPr algn="just">
              <a:buFont typeface="Wingdings" charset="2"/>
              <a:buNone/>
            </a:pPr>
            <a:r>
              <a:rPr lang="en-US" sz="2400">
                <a:latin typeface="Arial Narrow" charset="0"/>
              </a:rPr>
              <a:t>   i:= i+1				 </a:t>
            </a:r>
            <a:r>
              <a:rPr lang="en-US" sz="2400">
                <a:latin typeface="Arial Narrow" charset="0"/>
                <a:sym typeface="Symbol" charset="2"/>
              </a:rPr>
              <a:t></a:t>
            </a:r>
            <a:r>
              <a:rPr lang="en-US" sz="2400">
                <a:latin typeface="Arial Narrow" charset="0"/>
              </a:rPr>
              <a:t> </a:t>
            </a:r>
            <a:r>
              <a:rPr lang="en-US" sz="2400" b="1">
                <a:latin typeface="Arial Narrow" charset="0"/>
              </a:rPr>
              <a:t>m</a:t>
            </a:r>
            <a:r>
              <a:rPr lang="en-US" sz="2400">
                <a:latin typeface="Arial Narrow" charset="0"/>
              </a:rPr>
              <a:t> is duplicate </a:t>
            </a:r>
            <a:r>
              <a:rPr lang="en-US" sz="2400">
                <a:latin typeface="Arial Narrow" charset="0"/>
                <a:sym typeface="Symbol" charset="2"/>
              </a:rPr>
              <a:t></a:t>
            </a:r>
            <a:r>
              <a:rPr lang="en-US" sz="2400">
                <a:latin typeface="Arial Narrow" charset="0"/>
              </a:rPr>
              <a:t> discard m</a:t>
            </a:r>
          </a:p>
          <a:p>
            <a:pPr algn="just">
              <a:buFont typeface="Wingdings" charset="2"/>
              <a:buNone/>
            </a:pPr>
            <a:r>
              <a:rPr lang="en-US" sz="2400" b="1">
                <a:latin typeface="Arial Narrow" charset="0"/>
              </a:rPr>
              <a:t>od</a:t>
            </a:r>
            <a:r>
              <a:rPr lang="en-US" sz="2400">
                <a:latin typeface="Arial Narrow" charset="0"/>
              </a:rPr>
              <a:t>					 </a:t>
            </a:r>
            <a:r>
              <a:rPr lang="en-US" sz="2400" b="1">
                <a:latin typeface="Arial Narrow" charset="0"/>
              </a:rPr>
              <a:t>fi</a:t>
            </a:r>
          </a:p>
          <a:p>
            <a:pPr algn="just">
              <a:buFont typeface="Wingdings" charset="2"/>
              <a:buNone/>
            </a:pPr>
            <a:endParaRPr lang="en-US" sz="2400">
              <a:latin typeface="Trebuchet MS" charset="0"/>
            </a:endParaRPr>
          </a:p>
          <a:p>
            <a:endParaRPr lang="en-US" sz="2400"/>
          </a:p>
        </p:txBody>
      </p:sp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838200" y="4953000"/>
            <a:ext cx="6600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accent2"/>
                </a:solidFill>
                <a:latin typeface="Arial Narrow" charset="0"/>
              </a:rPr>
              <a:t>Tolerates process </a:t>
            </a:r>
            <a:r>
              <a:rPr lang="en-US" sz="2800">
                <a:solidFill>
                  <a:srgbClr val="C70F05"/>
                </a:solidFill>
                <a:latin typeface="Arial Narrow" charset="0"/>
              </a:rPr>
              <a:t>crashes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. Why does it work?</a:t>
            </a:r>
            <a:endParaRPr lang="en-US" b="0">
              <a:latin typeface="Arial Narrow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b="1"/>
              <a:t>Multicast support in networks</a:t>
            </a:r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sz="2800">
                <a:latin typeface="Arial Narrow" charset="0"/>
              </a:rPr>
              <a:t>	Sometimes, certain features available in the infrastructure of a network simplify the implementation of multicast. Examples are </a:t>
            </a:r>
          </a:p>
          <a:p>
            <a:pPr>
              <a:buFont typeface="Wingdings" charset="2"/>
              <a:buNone/>
            </a:pPr>
            <a:endParaRPr lang="en-US" sz="2800">
              <a:latin typeface="Arial Narrow" charset="0"/>
            </a:endParaRPr>
          </a:p>
          <a:p>
            <a:pPr lvl="1">
              <a:buFont typeface="Wingdings" charset="2"/>
              <a:buChar char="l"/>
            </a:pPr>
            <a:r>
              <a:rPr lang="en-US">
                <a:latin typeface="Arial Narrow" charset="0"/>
              </a:rPr>
              <a:t>Multicast on an </a:t>
            </a:r>
            <a:r>
              <a:rPr lang="en-US">
                <a:solidFill>
                  <a:srgbClr val="C70F05"/>
                </a:solidFill>
                <a:latin typeface="Arial Narrow" charset="0"/>
              </a:rPr>
              <a:t>ethernet LAN</a:t>
            </a:r>
            <a:r>
              <a:rPr lang="en-US">
                <a:latin typeface="Arial Narrow" charset="0"/>
              </a:rPr>
              <a:t> </a:t>
            </a:r>
          </a:p>
          <a:p>
            <a:pPr lvl="1">
              <a:buFont typeface="Wingdings" charset="2"/>
              <a:buChar char="l"/>
            </a:pPr>
            <a:r>
              <a:rPr lang="en-US">
                <a:solidFill>
                  <a:srgbClr val="C70F05"/>
                </a:solidFill>
                <a:latin typeface="Arial Narrow" charset="0"/>
              </a:rPr>
              <a:t>IP multicast for </a:t>
            </a:r>
            <a:r>
              <a:rPr lang="en-US">
                <a:latin typeface="Arial Narrow" charset="0"/>
              </a:rPr>
              <a:t>wide area networks</a:t>
            </a:r>
          </a:p>
          <a:p>
            <a:pPr lvl="2">
              <a:buFontTx/>
              <a:buNone/>
            </a:pPr>
            <a:endParaRPr lang="en-US" b="1" i="1">
              <a:latin typeface="Arial Narrow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 IP Multicast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125000"/>
              </a:lnSpc>
              <a:buFont typeface="Wingdings" charset="2"/>
              <a:buNone/>
            </a:pPr>
            <a:r>
              <a:rPr lang="en-US" sz="2400">
                <a:latin typeface="Arial Narrow" charset="0"/>
              </a:rPr>
              <a:t>	</a:t>
            </a:r>
            <a:r>
              <a:rPr lang="en-US" sz="2400">
                <a:solidFill>
                  <a:srgbClr val="C70F05"/>
                </a:solidFill>
                <a:latin typeface="Arial Narrow" charset="0"/>
              </a:rPr>
              <a:t>IP </a:t>
            </a:r>
            <a:r>
              <a:rPr lang="en-US" sz="2400" i="1">
                <a:solidFill>
                  <a:srgbClr val="C70F05"/>
                </a:solidFill>
                <a:latin typeface="Arial Narrow" charset="0"/>
              </a:rPr>
              <a:t>multicast</a:t>
            </a:r>
            <a:r>
              <a:rPr lang="en-US" sz="2400">
                <a:solidFill>
                  <a:srgbClr val="000000"/>
                </a:solidFill>
                <a:latin typeface="Arial Narrow" charset="0"/>
              </a:rPr>
              <a:t> is a </a:t>
            </a:r>
            <a:r>
              <a:rPr lang="en-US" sz="2400">
                <a:solidFill>
                  <a:srgbClr val="C70F05"/>
                </a:solidFill>
                <a:latin typeface="Arial Narrow" charset="0"/>
              </a:rPr>
              <a:t>bandwidth-conserving technology</a:t>
            </a:r>
            <a:r>
              <a:rPr lang="en-US" sz="2400">
                <a:solidFill>
                  <a:srgbClr val="000000"/>
                </a:solidFill>
                <a:latin typeface="Arial Narrow" charset="0"/>
              </a:rPr>
              <a:t> where the </a:t>
            </a:r>
            <a:r>
              <a:rPr lang="en-US" sz="2400" b="1">
                <a:solidFill>
                  <a:srgbClr val="C70F05"/>
                </a:solidFill>
                <a:latin typeface="Arial Narrow" charset="0"/>
              </a:rPr>
              <a:t>router</a:t>
            </a:r>
            <a:r>
              <a:rPr lang="en-US" sz="2400">
                <a:solidFill>
                  <a:srgbClr val="000000"/>
                </a:solidFill>
                <a:latin typeface="Arial Narrow" charset="0"/>
              </a:rPr>
              <a:t> reduces traffic by </a:t>
            </a:r>
            <a:r>
              <a:rPr lang="en-US" sz="2400" b="1">
                <a:solidFill>
                  <a:schemeClr val="accent2"/>
                </a:solidFill>
                <a:latin typeface="Arial Narrow" charset="0"/>
              </a:rPr>
              <a:t>replicating a single stream of information</a:t>
            </a:r>
            <a:r>
              <a:rPr lang="en-US" sz="2400">
                <a:solidFill>
                  <a:srgbClr val="000000"/>
                </a:solidFill>
                <a:latin typeface="Arial Narrow" charset="0"/>
              </a:rPr>
              <a:t> </a:t>
            </a:r>
            <a:r>
              <a:rPr lang="en-US" sz="2400" b="1">
                <a:solidFill>
                  <a:schemeClr val="accent2"/>
                </a:solidFill>
                <a:latin typeface="Arial Narrow" charset="0"/>
              </a:rPr>
              <a:t>and forwarding them </a:t>
            </a:r>
            <a:r>
              <a:rPr lang="en-US" sz="2400">
                <a:solidFill>
                  <a:srgbClr val="000000"/>
                </a:solidFill>
                <a:latin typeface="Arial Narrow" charset="0"/>
              </a:rPr>
              <a:t>to multiple clients. It is a form of pruned broadcast.</a:t>
            </a:r>
          </a:p>
          <a:p>
            <a:pPr>
              <a:lnSpc>
                <a:spcPct val="125000"/>
              </a:lnSpc>
              <a:buFont typeface="Wingdings" charset="2"/>
              <a:buNone/>
            </a:pPr>
            <a:endParaRPr lang="en-US" sz="2400">
              <a:solidFill>
                <a:srgbClr val="000000"/>
              </a:solidFill>
              <a:latin typeface="Arial Narrow" charset="0"/>
            </a:endParaRPr>
          </a:p>
          <a:p>
            <a:pPr>
              <a:lnSpc>
                <a:spcPct val="125000"/>
              </a:lnSpc>
              <a:buFont typeface="Wingdings" charset="2"/>
              <a:buNone/>
            </a:pPr>
            <a:r>
              <a:rPr lang="en-US" sz="2400">
                <a:solidFill>
                  <a:srgbClr val="000000"/>
                </a:solidFill>
                <a:latin typeface="Arial Narrow" charset="0"/>
              </a:rPr>
              <a:t>	Sender sends a single copy to a </a:t>
            </a:r>
            <a:r>
              <a:rPr lang="en-US" sz="2400" b="1">
                <a:solidFill>
                  <a:schemeClr val="accent2"/>
                </a:solidFill>
                <a:latin typeface="Arial Narrow" charset="0"/>
              </a:rPr>
              <a:t>special multicast IP address</a:t>
            </a:r>
            <a:r>
              <a:rPr lang="en-US" sz="2400">
                <a:solidFill>
                  <a:srgbClr val="000000"/>
                </a:solidFill>
                <a:latin typeface="Arial Narrow" charset="0"/>
              </a:rPr>
              <a:t> (Class D) that represents a group, where other members register.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>
                <a:solidFill>
                  <a:srgbClr val="000000"/>
                </a:solidFill>
                <a:latin typeface="Arial Narrow" charset="0"/>
              </a:rPr>
              <a:t>	</a:t>
            </a:r>
          </a:p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400">
                <a:solidFill>
                  <a:srgbClr val="000000"/>
                </a:solidFill>
                <a:latin typeface="Arial Narrow" charset="0"/>
              </a:rPr>
              <a:t>	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b="1"/>
              <a:t>Distribution trees</a:t>
            </a:r>
          </a:p>
        </p:txBody>
      </p:sp>
      <p:graphicFrame>
        <p:nvGraphicFramePr>
          <p:cNvPr id="122883" name="Object 3"/>
          <p:cNvGraphicFramePr>
            <a:graphicFrameLocks noChangeAspect="1"/>
          </p:cNvGraphicFramePr>
          <p:nvPr>
            <p:ph sz="half" idx="1"/>
          </p:nvPr>
        </p:nvGraphicFramePr>
        <p:xfrm>
          <a:off x="1676400" y="1627188"/>
          <a:ext cx="4191000" cy="4440237"/>
        </p:xfrm>
        <a:graphic>
          <a:graphicData uri="http://schemas.openxmlformats.org/presentationml/2006/ole">
            <p:oleObj spid="_x0000_s122883" name="Document" r:id="rId3" imgW="4459224" imgH="4724400" progId="Word.Document.8">
              <p:embed/>
            </p:oleObj>
          </a:graphicData>
        </a:graphic>
      </p:graphicFrame>
      <p:sp>
        <p:nvSpPr>
          <p:cNvPr id="122884" name="Oval 4"/>
          <p:cNvSpPr>
            <a:spLocks noChangeArrowheads="1"/>
          </p:cNvSpPr>
          <p:nvPr/>
        </p:nvSpPr>
        <p:spPr bwMode="auto">
          <a:xfrm>
            <a:off x="2286000" y="19812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5" name="Oval 5"/>
          <p:cNvSpPr>
            <a:spLocks noChangeArrowheads="1"/>
          </p:cNvSpPr>
          <p:nvPr/>
        </p:nvSpPr>
        <p:spPr bwMode="auto">
          <a:xfrm>
            <a:off x="4648200" y="44196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6" name="Oval 6"/>
          <p:cNvSpPr>
            <a:spLocks noChangeArrowheads="1"/>
          </p:cNvSpPr>
          <p:nvPr/>
        </p:nvSpPr>
        <p:spPr bwMode="auto">
          <a:xfrm>
            <a:off x="2286000" y="5029200"/>
            <a:ext cx="152400" cy="152400"/>
          </a:xfrm>
          <a:prstGeom prst="ellipse">
            <a:avLst/>
          </a:prstGeom>
          <a:solidFill>
            <a:srgbClr val="C70F05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7" name="Oval 7"/>
          <p:cNvSpPr>
            <a:spLocks noChangeArrowheads="1"/>
          </p:cNvSpPr>
          <p:nvPr/>
        </p:nvSpPr>
        <p:spPr bwMode="auto">
          <a:xfrm>
            <a:off x="3200400" y="4419600"/>
            <a:ext cx="152400" cy="152400"/>
          </a:xfrm>
          <a:prstGeom prst="ellipse">
            <a:avLst/>
          </a:prstGeom>
          <a:solidFill>
            <a:srgbClr val="51FF9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8" name="Line 8"/>
          <p:cNvSpPr>
            <a:spLocks noChangeShapeType="1"/>
          </p:cNvSpPr>
          <p:nvPr/>
        </p:nvSpPr>
        <p:spPr bwMode="auto">
          <a:xfrm flipV="1">
            <a:off x="2590800" y="1676400"/>
            <a:ext cx="533400" cy="3048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89" name="Line 9"/>
          <p:cNvSpPr>
            <a:spLocks noChangeShapeType="1"/>
          </p:cNvSpPr>
          <p:nvPr/>
        </p:nvSpPr>
        <p:spPr bwMode="auto">
          <a:xfrm>
            <a:off x="3657600" y="1524000"/>
            <a:ext cx="685800" cy="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0" name="Line 10"/>
          <p:cNvSpPr>
            <a:spLocks noChangeShapeType="1"/>
          </p:cNvSpPr>
          <p:nvPr/>
        </p:nvSpPr>
        <p:spPr bwMode="auto">
          <a:xfrm>
            <a:off x="3276600" y="1752600"/>
            <a:ext cx="0" cy="609600"/>
          </a:xfrm>
          <a:prstGeom prst="line">
            <a:avLst/>
          </a:prstGeom>
          <a:noFill/>
          <a:ln w="2857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1" name="Line 11"/>
          <p:cNvSpPr>
            <a:spLocks noChangeShapeType="1"/>
          </p:cNvSpPr>
          <p:nvPr/>
        </p:nvSpPr>
        <p:spPr bwMode="auto">
          <a:xfrm>
            <a:off x="3581400" y="2590800"/>
            <a:ext cx="762000" cy="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2" name="Line 12"/>
          <p:cNvSpPr>
            <a:spLocks noChangeShapeType="1"/>
          </p:cNvSpPr>
          <p:nvPr/>
        </p:nvSpPr>
        <p:spPr bwMode="auto">
          <a:xfrm>
            <a:off x="4876800" y="1752600"/>
            <a:ext cx="381000" cy="304800"/>
          </a:xfrm>
          <a:prstGeom prst="line">
            <a:avLst/>
          </a:prstGeom>
          <a:noFill/>
          <a:ln w="9525">
            <a:solidFill>
              <a:srgbClr val="C70F05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3" name="Rectangle 13"/>
          <p:cNvSpPr>
            <a:spLocks noChangeArrowheads="1"/>
          </p:cNvSpPr>
          <p:nvPr/>
        </p:nvSpPr>
        <p:spPr bwMode="auto">
          <a:xfrm>
            <a:off x="304800" y="2514600"/>
            <a:ext cx="2185988" cy="822325"/>
          </a:xfrm>
          <a:prstGeom prst="rect">
            <a:avLst/>
          </a:prstGeom>
          <a:solidFill>
            <a:srgbClr val="FDE12E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latin typeface="Arial Narrow" charset="0"/>
              </a:rPr>
              <a:t>Source is the root</a:t>
            </a:r>
          </a:p>
          <a:p>
            <a:r>
              <a:rPr lang="en-US" b="0">
                <a:latin typeface="Arial Narrow" charset="0"/>
              </a:rPr>
              <a:t>of a spanning tree</a:t>
            </a:r>
          </a:p>
        </p:txBody>
      </p:sp>
      <p:sp>
        <p:nvSpPr>
          <p:cNvPr id="122894" name="Rectangle 14"/>
          <p:cNvSpPr>
            <a:spLocks noChangeArrowheads="1"/>
          </p:cNvSpPr>
          <p:nvPr/>
        </p:nvSpPr>
        <p:spPr bwMode="auto">
          <a:xfrm>
            <a:off x="5943600" y="1371600"/>
            <a:ext cx="3055938" cy="1127125"/>
          </a:xfrm>
          <a:prstGeom prst="rect">
            <a:avLst/>
          </a:prstGeom>
          <a:solidFill>
            <a:srgbClr val="FDE12E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spcBef>
                <a:spcPct val="20000"/>
              </a:spcBef>
            </a:pPr>
            <a:r>
              <a:rPr lang="en-US" sz="2000">
                <a:latin typeface="Arial Narrow" charset="0"/>
              </a:rPr>
              <a:t>Routers maintain &amp; update</a:t>
            </a:r>
          </a:p>
          <a:p>
            <a:pPr eaLnBrk="1" hangingPunct="1">
              <a:spcBef>
                <a:spcPct val="20000"/>
              </a:spcBef>
            </a:pPr>
            <a:r>
              <a:rPr lang="en-US" sz="2000">
                <a:latin typeface="Arial Narrow" charset="0"/>
              </a:rPr>
              <a:t>distribution trees whenever </a:t>
            </a:r>
          </a:p>
          <a:p>
            <a:pPr eaLnBrk="1" hangingPunct="1">
              <a:spcBef>
                <a:spcPct val="20000"/>
              </a:spcBef>
            </a:pPr>
            <a:r>
              <a:rPr lang="en-US" sz="2000">
                <a:latin typeface="Arial Narrow" charset="0"/>
              </a:rPr>
              <a:t>members join / leave a group</a:t>
            </a:r>
            <a:endParaRPr lang="en-US" b="0">
              <a:latin typeface="Arial Narrow" charset="0"/>
            </a:endParaRPr>
          </a:p>
        </p:txBody>
      </p:sp>
      <p:sp>
        <p:nvSpPr>
          <p:cNvPr id="122895" name="Rectangle 15"/>
          <p:cNvSpPr>
            <a:spLocks noChangeArrowheads="1"/>
          </p:cNvSpPr>
          <p:nvPr/>
        </p:nvSpPr>
        <p:spPr bwMode="auto">
          <a:xfrm>
            <a:off x="6096000" y="3733800"/>
            <a:ext cx="2438400" cy="1187450"/>
          </a:xfrm>
          <a:prstGeom prst="rect">
            <a:avLst/>
          </a:prstGeom>
          <a:solidFill>
            <a:srgbClr val="FDE12E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0">
                <a:latin typeface="Arial Narrow" charset="0"/>
              </a:rPr>
              <a:t>All multicasts are</a:t>
            </a:r>
          </a:p>
          <a:p>
            <a:r>
              <a:rPr lang="en-US" b="0">
                <a:latin typeface="Arial Narrow" charset="0"/>
              </a:rPr>
              <a:t>Routed via a</a:t>
            </a:r>
          </a:p>
          <a:p>
            <a:r>
              <a:rPr lang="en-US" b="0">
                <a:latin typeface="Arial Narrow" charset="0"/>
              </a:rPr>
              <a:t>Rendezvous point</a:t>
            </a:r>
          </a:p>
        </p:txBody>
      </p:sp>
      <p:sp>
        <p:nvSpPr>
          <p:cNvPr id="122896" name="Rectangle 16"/>
          <p:cNvSpPr>
            <a:spLocks noChangeArrowheads="1"/>
          </p:cNvSpPr>
          <p:nvPr/>
        </p:nvSpPr>
        <p:spPr bwMode="auto">
          <a:xfrm>
            <a:off x="5638800" y="5410200"/>
            <a:ext cx="33655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>
                <a:solidFill>
                  <a:srgbClr val="C70F05"/>
                </a:solidFill>
                <a:latin typeface="Arial Narrow" charset="0"/>
              </a:rPr>
              <a:t>Too much load on routers.</a:t>
            </a:r>
          </a:p>
          <a:p>
            <a:r>
              <a:rPr lang="en-US">
                <a:solidFill>
                  <a:srgbClr val="C70F05"/>
                </a:solidFill>
                <a:latin typeface="Arial Narrow" charset="0"/>
              </a:rPr>
              <a:t>Application layer multicast</a:t>
            </a:r>
            <a:endParaRPr lang="en-US" b="0">
              <a:solidFill>
                <a:srgbClr val="C70F05"/>
              </a:solidFill>
              <a:latin typeface="Arial Narrow" charset="0"/>
            </a:endParaRPr>
          </a:p>
          <a:p>
            <a:r>
              <a:rPr lang="en-US" b="0">
                <a:solidFill>
                  <a:srgbClr val="C70F05"/>
                </a:solidFill>
                <a:latin typeface="Arial Narrow" charset="0"/>
              </a:rPr>
              <a:t>overcomes this.</a:t>
            </a:r>
            <a:endParaRPr lang="en-US" sz="2800" b="0">
              <a:solidFill>
                <a:srgbClr val="C70F05"/>
              </a:solidFill>
              <a:latin typeface="Arial Narrow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ITEC452&amp;#x0D;&amp;#x0A;Distributed Computing&amp;#x0D;&amp;#x0A;&amp;#x0D;&amp;#x0A;&amp;#x0D;&amp;#x0A;Lecture 13&amp;#x0D;&amp;#x0A;Group Communication&amp;quot;&quot;/&gt;&lt;property id=&quot;20307&quot; value=&quot;304&quot;/&gt;&lt;/object&gt;&lt;object type=&quot;3&quot; unique_id=&quot;10005&quot;&gt;&lt;property id=&quot;20148&quot; value=&quot;5&quot;/&gt;&lt;property id=&quot;20300&quot; value=&quot;Slide 2 - &amp;quot;Group Communication&amp;quot;&quot;/&gt;&lt;property id=&quot;20307&quot; value=&quot;305&quot;/&gt;&lt;/object&gt;&lt;object type=&quot;3&quot; unique_id=&quot;10006&quot;&gt;&lt;property id=&quot;20148&quot; value=&quot;5&quot;/&gt;&lt;property id=&quot;20300&quot; value=&quot;Slide 3 - &amp;quot;Major issues&amp;quot;&quot;/&gt;&lt;property id=&quot;20307&quot; value=&quot;306&quot;/&gt;&lt;/object&gt;&lt;object type=&quot;3&quot; unique_id=&quot;10007&quot;&gt;&lt;property id=&quot;20148&quot; value=&quot;5&quot;/&gt;&lt;property id=&quot;20300&quot; value=&quot;Slide 4 - &amp;quot;Atomic multicast&amp;quot;&quot;/&gt;&lt;property id=&quot;20307&quot; value=&quot;307&quot;/&gt;&lt;/object&gt;&lt;object type=&quot;3&quot; unique_id=&quot;10008&quot;&gt;&lt;property id=&quot;20148&quot; value=&quot;5&quot;/&gt;&lt;property id=&quot;20300&quot; value=&quot;Slide 5 - &amp;quot;Basic vs. reliable multicast&amp;quot;&quot;/&gt;&lt;property id=&quot;20307&quot; value=&quot;308&quot;/&gt;&lt;/object&gt;&lt;object type=&quot;3&quot; unique_id=&quot;10009&quot;&gt;&lt;property id=&quot;20148&quot; value=&quot;5&quot;/&gt;&lt;property id=&quot;20300&quot; value=&quot;Slide 6 - &amp;quot;Reliable atomic multicast&amp;quot;&quot;/&gt;&lt;property id=&quot;20307&quot; value=&quot;309&quot;/&gt;&lt;/object&gt;&lt;object type=&quot;3&quot; unique_id=&quot;10010&quot;&gt;&lt;property id=&quot;20148&quot; value=&quot;5&quot;/&gt;&lt;property id=&quot;20300&quot; value=&quot;Slide 7 - &amp;quot;Multicast support in networks&amp;quot;&quot;/&gt;&lt;property id=&quot;20307&quot; value=&quot;310&quot;/&gt;&lt;/object&gt;&lt;object type=&quot;3&quot; unique_id=&quot;10011&quot;&gt;&lt;property id=&quot;20148&quot; value=&quot;5&quot;/&gt;&lt;property id=&quot;20300&quot; value=&quot;Slide 8 - &amp;quot; IP Multicast&amp;quot;&quot;/&gt;&lt;property id=&quot;20307&quot; value=&quot;311&quot;/&gt;&lt;/object&gt;&lt;object type=&quot;3&quot; unique_id=&quot;10012&quot;&gt;&lt;property id=&quot;20148&quot; value=&quot;5&quot;/&gt;&lt;property id=&quot;20300&quot; value=&quot;Slide 9 - &amp;quot;Distribution trees&amp;quot;&quot;/&gt;&lt;property id=&quot;20307&quot; value=&quot;312&quot;/&gt;&lt;/object&gt;&lt;object type=&quot;3&quot; unique_id=&quot;10013&quot;&gt;&lt;property id=&quot;20148&quot; value=&quot;5&quot;/&gt;&lt;property id=&quot;20300&quot; value=&quot;Slide 10 - &amp;quot;Ordered multicasts&amp;quot;&quot;/&gt;&lt;property id=&quot;20307&quot; value=&quot;313&quot;/&gt;&lt;/object&gt;&lt;object type=&quot;3&quot; unique_id=&quot;10014&quot;&gt;&lt;property id=&quot;20148&quot; value=&quot;5&quot;/&gt;&lt;property id=&quot;20300&quot; value=&quot;Slide 11 - &amp;quot;Implementing total order multicast&amp;quot;&quot;/&gt;&lt;property id=&quot;20307&quot; value=&quot;314&quot;/&gt;&lt;/object&gt;&lt;object type=&quot;3&quot; unique_id=&quot;10015&quot;&gt;&lt;property id=&quot;20148&quot; value=&quot;5&quot;/&gt;&lt;property id=&quot;20300&quot; value=&quot;Slide 12 - &amp;quot;Implementing total order multicast&amp;quot;&quot;/&gt;&lt;property id=&quot;20307&quot; value=&quot;315&quot;/&gt;&lt;/object&gt;&lt;object type=&quot;3&quot; unique_id=&quot;10016&quot;&gt;&lt;property id=&quot;20148&quot; value=&quot;5&quot;/&gt;&lt;property id=&quot;20300&quot; value=&quot;Slide 13 - &amp;quot;Implementing total order multicast&amp;quot;&quot;/&gt;&lt;property id=&quot;20307&quot; value=&quot;316&quot;/&gt;&lt;/object&gt;&lt;object type=&quot;3&quot; unique_id=&quot;10017&quot;&gt;&lt;property id=&quot;20148&quot; value=&quot;5&quot;/&gt;&lt;property id=&quot;20300&quot; value=&quot;Slide 14 - &amp;quot;Implementing causal order multicast&amp;quot;&quot;/&gt;&lt;property id=&quot;20307&quot; value=&quot;317&quot;/&gt;&lt;/object&gt;&lt;object type=&quot;3&quot; unique_id=&quot;10018&quot;&gt;&lt;property id=&quot;20148&quot; value=&quot;5&quot;/&gt;&lt;property id=&quot;20300&quot; value=&quot;Slide 15 - &amp;quot;Reliable multicast&amp;quot;&quot;/&gt;&lt;property id=&quot;20307&quot; value=&quot;318&quot;/&gt;&lt;/object&gt;&lt;object type=&quot;3&quot; unique_id=&quot;10019&quot;&gt;&lt;property id=&quot;20148&quot; value=&quot;5&quot;/&gt;&lt;property id=&quot;20300&quot; value=&quot;Slide 16 - &amp;quot;A theorem on reliable multicast&amp;quot;&quot;/&gt;&lt;property id=&quot;20307&quot; value=&quot;319&quot;/&gt;&lt;/object&gt;&lt;object type=&quot;3&quot; unique_id=&quot;10020&quot;&gt;&lt;property id=&quot;20148&quot; value=&quot;5&quot;/&gt;&lt;property id=&quot;20300&quot; value=&quot;Slide 17 - &amp;quot;Scalable Reliable Multicast&amp;quot;&quot;/&gt;&lt;property id=&quot;20307&quot; value=&quot;320&quot;/&gt;&lt;/object&gt;&lt;object type=&quot;3&quot; unique_id=&quot;10021&quot;&gt;&lt;property id=&quot;20148&quot; value=&quot;5&quot;/&gt;&lt;property id=&quot;20300&quot; value=&quot;Slide 18 - &amp;quot;Scalable Reliable Multicast&amp;quot;&quot;/&gt;&lt;property id=&quot;20307&quot; value=&quot;321&quot;/&gt;&lt;/object&gt;&lt;object type=&quot;3&quot; unique_id=&quot;10022&quot;&gt;&lt;property id=&quot;20148&quot; value=&quot;5&quot;/&gt;&lt;property id=&quot;20300&quot; value=&quot;Slide 19 - &amp;quot;Scalable Reliable Multicast&amp;quot;&quot;/&gt;&lt;property id=&quot;20307&quot; value=&quot;322&quot;/&gt;&lt;/object&gt;&lt;object type=&quot;3&quot; unique_id=&quot;10023&quot;&gt;&lt;property id=&quot;20148&quot; value=&quot;5&quot;/&gt;&lt;property id=&quot;20300&quot; value=&quot;Slide 20 - &amp;quot;Scalable Reliable Multicast&amp;quot;&quot;/&gt;&lt;property id=&quot;20307&quot; value=&quot;323&quot;/&gt;&lt;/object&gt;&lt;object type=&quot;3&quot; unique_id=&quot;10024&quot;&gt;&lt;property id=&quot;20148&quot; value=&quot;5&quot;/&gt;&lt;property id=&quot;20300&quot; value=&quot;Slide 21 - &amp;quot;Dealing with open groups&amp;quot;&quot;/&gt;&lt;property id=&quot;20307&quot; value=&quot;324&quot;/&gt;&lt;/object&gt;&lt;object type=&quot;3&quot; unique_id=&quot;10025&quot;&gt;&lt;property id=&quot;20148&quot; value=&quot;5&quot;/&gt;&lt;property id=&quot;20300&quot; value=&quot;Slide 22 - &amp;quot;Dealing with open groups&amp;quot;&quot;/&gt;&lt;property id=&quot;20307&quot; value=&quot;325&quot;/&gt;&lt;/object&gt;&lt;object type=&quot;3&quot; unique_id=&quot;10026&quot;&gt;&lt;property id=&quot;20148&quot; value=&quot;5&quot;/&gt;&lt;property id=&quot;20300&quot; value=&quot;Slide 23 - &amp;quot;View propagation&amp;quot;&quot;/&gt;&lt;property id=&quot;20307&quot; value=&quot;326&quot;/&gt;&lt;/object&gt;&lt;object type=&quot;3&quot; unique_id=&quot;10027&quot;&gt;&lt;property id=&quot;20148&quot; value=&quot;5&quot;/&gt;&lt;property id=&quot;20300&quot; value=&quot;Slide 24 - &amp;quot;View delivery guidelines&amp;quot;&quot;/&gt;&lt;property id=&quot;20307&quot; value=&quot;327&quot;/&gt;&lt;/object&gt;&lt;object type=&quot;3&quot; unique_id=&quot;10028&quot;&gt;&lt;property id=&quot;20148&quot; value=&quot;5&quot;/&gt;&lt;property id=&quot;20300&quot; value=&quot;Slide 25 - &amp;quot;View-synchronous communication&amp;quot;&quot;/&gt;&lt;property id=&quot;20307&quot; value=&quot;328&quot;/&gt;&lt;/object&gt;&lt;object type=&quot;3&quot; unique_id=&quot;10029&quot;&gt;&lt;property id=&quot;20148&quot; value=&quot;5&quot;/&gt;&lt;property id=&quot;20300&quot; value=&quot;Slide 26 - &amp;quot;View-synchronous communication&amp;quot;&quot;/&gt;&lt;property id=&quot;20307&quot; value=&quot;329&quot;/&gt;&lt;/object&gt;&lt;object type=&quot;3&quot; unique_id=&quot;10030&quot;&gt;&lt;property id=&quot;20148&quot; value=&quot;5&quot;/&gt;&lt;property id=&quot;20300&quot; value=&quot;Slide 27 - &amp;quot;Example&amp;quot;&quot;/&gt;&lt;property id=&quot;20307&quot; value=&quot;330&quot;/&gt;&lt;/object&gt;&lt;object type=&quot;3&quot; unique_id=&quot;10031&quot;&gt;&lt;property id=&quot;20148&quot; value=&quot;5&quot;/&gt;&lt;property id=&quot;20300&quot; value=&quot;Slide 28 - &amp;quot;Overview of Transis&amp;quot;&quot;/&gt;&lt;property id=&quot;20307&quot; value=&quot;331&quot;/&gt;&lt;/object&gt;&lt;object type=&quot;3&quot; unique_id=&quot;10032&quot;&gt;&lt;property id=&quot;20148&quot; value=&quot;5&quot;/&gt;&lt;property id=&quot;20300&quot; value=&quot;Slide 29 - &amp;quot;Overview of Transis&amp;quot;&quot;/&gt;&lt;property id=&quot;20307&quot; value=&quot;332&quot;/&gt;&lt;/object&gt;&lt;object type=&quot;3&quot; unique_id=&quot;10033&quot;&gt;&lt;property id=&quot;20148&quot; value=&quot;5&quot;/&gt;&lt;property id=&quot;20300&quot; value=&quot;Slide 30 - &amp;quot;Overview of Transis&amp;quot;&quot;/&gt;&lt;property id=&quot;20307&quot; value=&quot;333&quot;/&gt;&lt;/object&gt;&lt;object type=&quot;3&quot; unique_id=&quot;10034&quot;&gt;&lt;property id=&quot;20148&quot; value=&quot;5&quot;/&gt;&lt;property id=&quot;20300&quot; value=&quot;Slide 31 - &amp;quot;Overview of Transis&amp;quot;&quot;/&gt;&lt;property id=&quot;20307&quot; value=&quot;334&quot;/&gt;&lt;/object&gt;&lt;object type=&quot;3&quot; unique_id=&quot;10035&quot;&gt;&lt;property id=&quot;20148&quot; value=&quot;5&quot;/&gt;&lt;property id=&quot;20300&quot; value=&quot;Slide 32 - &amp;quot;Example of message delivery&amp;quot;&quot;/&gt;&lt;property id=&quot;20307&quot; value=&quot;335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1974</TotalTime>
  <Words>1396</Words>
  <Application>Microsoft Office PowerPoint</Application>
  <PresentationFormat>On-screen Show (4:3)</PresentationFormat>
  <Paragraphs>275</Paragraphs>
  <Slides>32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6" baseType="lpstr">
      <vt:lpstr>Times New Roman</vt:lpstr>
      <vt:lpstr>Tahoma</vt:lpstr>
      <vt:lpstr>Arial Unicode MS</vt:lpstr>
      <vt:lpstr>Wingdings</vt:lpstr>
      <vt:lpstr>굴림</vt:lpstr>
      <vt:lpstr>Arial Narrow</vt:lpstr>
      <vt:lpstr>Symbol</vt:lpstr>
      <vt:lpstr>Trebuchet MS</vt:lpstr>
      <vt:lpstr>Times</vt:lpstr>
      <vt:lpstr>Arial</vt:lpstr>
      <vt:lpstr>Helvetica</vt:lpstr>
      <vt:lpstr>New York</vt:lpstr>
      <vt:lpstr>Module</vt:lpstr>
      <vt:lpstr>Microsoft Word Document</vt:lpstr>
      <vt:lpstr>ITEC452 Distributed Computing   Lecture 13 Group Communication</vt:lpstr>
      <vt:lpstr>Group Communication</vt:lpstr>
      <vt:lpstr>Major issues</vt:lpstr>
      <vt:lpstr>Atomic multicast</vt:lpstr>
      <vt:lpstr>Basic vs. reliable multicast</vt:lpstr>
      <vt:lpstr>Reliable atomic multicast</vt:lpstr>
      <vt:lpstr>Multicast support in networks</vt:lpstr>
      <vt:lpstr> IP Multicast</vt:lpstr>
      <vt:lpstr>Distribution trees</vt:lpstr>
      <vt:lpstr>Ordered multicasts</vt:lpstr>
      <vt:lpstr>Implementing total order multicast</vt:lpstr>
      <vt:lpstr>Implementing total order multicast</vt:lpstr>
      <vt:lpstr>Implementing total order multicast</vt:lpstr>
      <vt:lpstr>Implementing causal order multicast</vt:lpstr>
      <vt:lpstr>Reliable multicast</vt:lpstr>
      <vt:lpstr>A theorem on reliable multicast</vt:lpstr>
      <vt:lpstr>Scalable Reliable Multicast</vt:lpstr>
      <vt:lpstr>Scalable Reliable Multicast</vt:lpstr>
      <vt:lpstr>Scalable Reliable Multicast</vt:lpstr>
      <vt:lpstr>Scalable Reliable Multicast</vt:lpstr>
      <vt:lpstr>Dealing with open groups</vt:lpstr>
      <vt:lpstr>Dealing with open groups</vt:lpstr>
      <vt:lpstr>View propagation</vt:lpstr>
      <vt:lpstr>View delivery guidelines</vt:lpstr>
      <vt:lpstr>View-synchronous communication</vt:lpstr>
      <vt:lpstr>View-synchronous communication</vt:lpstr>
      <vt:lpstr>Example</vt:lpstr>
      <vt:lpstr>Overview of Transis</vt:lpstr>
      <vt:lpstr>Overview of Transis</vt:lpstr>
      <vt:lpstr>Overview of Transis</vt:lpstr>
      <vt:lpstr>Overview of Transis</vt:lpstr>
      <vt:lpstr>Example of message delivery</vt:lpstr>
    </vt:vector>
  </TitlesOfParts>
  <Company>University of Iowa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Concurrent Reading and Writing using Mobile Agents</dc:title>
  <dc:creator>Sukumar Ghosh</dc:creator>
  <cp:lastModifiedBy>Radford University</cp:lastModifiedBy>
  <cp:revision>150</cp:revision>
  <dcterms:created xsi:type="dcterms:W3CDTF">2002-11-01T02:53:35Z</dcterms:created>
  <dcterms:modified xsi:type="dcterms:W3CDTF">2011-09-01T03:20:16Z</dcterms:modified>
</cp:coreProperties>
</file>